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78"/>
  </p:notesMasterIdLst>
  <p:sldIdLst>
    <p:sldId id="278" r:id="rId2"/>
    <p:sldId id="282" r:id="rId3"/>
    <p:sldId id="319" r:id="rId4"/>
    <p:sldId id="361" r:id="rId5"/>
    <p:sldId id="264" r:id="rId6"/>
    <p:sldId id="283" r:id="rId7"/>
    <p:sldId id="270" r:id="rId8"/>
    <p:sldId id="271" r:id="rId9"/>
    <p:sldId id="269" r:id="rId10"/>
    <p:sldId id="287" r:id="rId11"/>
    <p:sldId id="292" r:id="rId12"/>
    <p:sldId id="32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17" r:id="rId38"/>
    <p:sldId id="318" r:id="rId39"/>
    <p:sldId id="339" r:id="rId40"/>
    <p:sldId id="340" r:id="rId41"/>
    <p:sldId id="341" r:id="rId42"/>
    <p:sldId id="342" r:id="rId43"/>
    <p:sldId id="343" r:id="rId44"/>
    <p:sldId id="344" r:id="rId45"/>
    <p:sldId id="345" r:id="rId46"/>
    <p:sldId id="346" r:id="rId47"/>
    <p:sldId id="347" r:id="rId48"/>
    <p:sldId id="348" r:id="rId49"/>
    <p:sldId id="349" r:id="rId50"/>
    <p:sldId id="351" r:id="rId51"/>
    <p:sldId id="352" r:id="rId52"/>
    <p:sldId id="353" r:id="rId53"/>
    <p:sldId id="355" r:id="rId54"/>
    <p:sldId id="356" r:id="rId55"/>
    <p:sldId id="357" r:id="rId56"/>
    <p:sldId id="358" r:id="rId57"/>
    <p:sldId id="290" r:id="rId58"/>
    <p:sldId id="268" r:id="rId59"/>
    <p:sldId id="272" r:id="rId60"/>
    <p:sldId id="276" r:id="rId61"/>
    <p:sldId id="289" r:id="rId62"/>
    <p:sldId id="324" r:id="rId63"/>
    <p:sldId id="325" r:id="rId64"/>
    <p:sldId id="326" r:id="rId65"/>
    <p:sldId id="327" r:id="rId66"/>
    <p:sldId id="328" r:id="rId67"/>
    <p:sldId id="329" r:id="rId68"/>
    <p:sldId id="330" r:id="rId69"/>
    <p:sldId id="331" r:id="rId70"/>
    <p:sldId id="332" r:id="rId71"/>
    <p:sldId id="333" r:id="rId72"/>
    <p:sldId id="334" r:id="rId73"/>
    <p:sldId id="335" r:id="rId74"/>
    <p:sldId id="336" r:id="rId75"/>
    <p:sldId id="337" r:id="rId76"/>
    <p:sldId id="338" r:id="rId77"/>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2FA"/>
    <a:srgbClr val="898989"/>
    <a:srgbClr val="009999"/>
    <a:srgbClr val="00CC5C"/>
    <a:srgbClr val="0078D2"/>
    <a:srgbClr val="FF3B3B"/>
    <a:srgbClr val="FFC5C5"/>
    <a:srgbClr val="89CCFF"/>
    <a:srgbClr val="89FFBE"/>
    <a:srgbClr val="FFE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35" autoAdjust="0"/>
    <p:restoredTop sz="94434" autoAdjust="0"/>
  </p:normalViewPr>
  <p:slideViewPr>
    <p:cSldViewPr snapToGrid="0">
      <p:cViewPr>
        <p:scale>
          <a:sx n="74" d="100"/>
          <a:sy n="74" d="100"/>
        </p:scale>
        <p:origin x="1242" y="72"/>
      </p:cViewPr>
      <p:guideLst/>
    </p:cSldViewPr>
  </p:slideViewPr>
  <p:notesTextViewPr>
    <p:cViewPr>
      <p:scale>
        <a:sx n="1" d="1"/>
        <a:sy n="1" d="1"/>
      </p:scale>
      <p:origin x="0" y="0"/>
    </p:cViewPr>
  </p:notesTextViewPr>
  <p:sorterViewPr>
    <p:cViewPr>
      <p:scale>
        <a:sx n="90" d="100"/>
        <a:sy n="90" d="100"/>
      </p:scale>
      <p:origin x="0" y="-1742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D5DE92D3-5CD3-44A1-981F-518E00180008}" type="datetimeFigureOut">
              <a:rPr kumimoji="1" lang="ja-JP" altLang="en-US" smtClean="0"/>
              <a:t>2021/4/8</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40229602-1221-4332-B972-97B9CC53B4E3}" type="slidenum">
              <a:rPr kumimoji="1" lang="ja-JP" altLang="en-US" smtClean="0"/>
              <a:t>‹#›</a:t>
            </a:fld>
            <a:endParaRPr kumimoji="1" lang="ja-JP" altLang="en-US"/>
          </a:p>
        </p:txBody>
      </p:sp>
    </p:spTree>
    <p:extLst>
      <p:ext uri="{BB962C8B-B14F-4D97-AF65-F5344CB8AC3E}">
        <p14:creationId xmlns:p14="http://schemas.microsoft.com/office/powerpoint/2010/main" val="21709908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0229602-1221-4332-B972-97B9CC53B4E3}" type="slidenum">
              <a:rPr kumimoji="1" lang="ja-JP" altLang="en-US" smtClean="0"/>
              <a:t>1</a:t>
            </a:fld>
            <a:endParaRPr kumimoji="1" lang="ja-JP" altLang="en-US" dirty="0"/>
          </a:p>
        </p:txBody>
      </p:sp>
    </p:spTree>
    <p:extLst>
      <p:ext uri="{BB962C8B-B14F-4D97-AF65-F5344CB8AC3E}">
        <p14:creationId xmlns:p14="http://schemas.microsoft.com/office/powerpoint/2010/main" val="1277966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0229602-1221-4332-B972-97B9CC53B4E3}" type="slidenum">
              <a:rPr kumimoji="1" lang="ja-JP" altLang="en-US" smtClean="0"/>
              <a:t>68</a:t>
            </a:fld>
            <a:endParaRPr kumimoji="1" lang="ja-JP" altLang="en-US"/>
          </a:p>
        </p:txBody>
      </p:sp>
    </p:spTree>
    <p:extLst>
      <p:ext uri="{BB962C8B-B14F-4D97-AF65-F5344CB8AC3E}">
        <p14:creationId xmlns:p14="http://schemas.microsoft.com/office/powerpoint/2010/main" val="3869146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A1AD5EF-7A62-4E60-B60B-5DF5B3DD5AF0}" type="datetime1">
              <a:rPr kumimoji="1" lang="ja-JP" altLang="en-US" smtClean="0"/>
              <a:t>2021/4/8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1D0668-0C6C-4C7F-AAAF-C0078F4BF5F6}" type="slidenum">
              <a:rPr kumimoji="1" lang="ja-JP" altLang="en-US" smtClean="0"/>
              <a:t>‹#›</a:t>
            </a:fld>
            <a:endParaRPr kumimoji="1" lang="ja-JP" altLang="en-US"/>
          </a:p>
        </p:txBody>
      </p:sp>
    </p:spTree>
    <p:extLst>
      <p:ext uri="{BB962C8B-B14F-4D97-AF65-F5344CB8AC3E}">
        <p14:creationId xmlns:p14="http://schemas.microsoft.com/office/powerpoint/2010/main" val="175539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E7242D-6B6F-468D-939B-BBB3252E87D8}" type="datetime1">
              <a:rPr kumimoji="1" lang="ja-JP" altLang="en-US" smtClean="0"/>
              <a:t>2021/4/8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D1D0668-0C6C-4C7F-AAAF-C0078F4BF5F6}" type="slidenum">
              <a:rPr kumimoji="1" lang="ja-JP" altLang="en-US" smtClean="0"/>
              <a:t>‹#›</a:t>
            </a:fld>
            <a:endParaRPr kumimoji="1" lang="ja-JP" altLang="en-US"/>
          </a:p>
        </p:txBody>
      </p:sp>
    </p:spTree>
    <p:extLst>
      <p:ext uri="{BB962C8B-B14F-4D97-AF65-F5344CB8AC3E}">
        <p14:creationId xmlns:p14="http://schemas.microsoft.com/office/powerpoint/2010/main" val="39368403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98090F-2DD5-4F38-A2FD-4D6A4CA0FCE0}" type="datetime1">
              <a:rPr kumimoji="1" lang="ja-JP" altLang="en-US" smtClean="0"/>
              <a:t>2021/4/8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181750" y="6583675"/>
            <a:ext cx="720000" cy="216000"/>
          </a:xfrm>
          <a:prstGeom prst="rect">
            <a:avLst/>
          </a:prstGeom>
        </p:spPr>
        <p:txBody>
          <a:bodyPr vert="horz" lIns="91440" tIns="45720" rIns="91440" bIns="45720" rtlCol="0" anchor="ctr"/>
          <a:lstStyle>
            <a:lvl1pPr algn="r">
              <a:defRPr sz="1200">
                <a:solidFill>
                  <a:schemeClr val="tx1">
                    <a:tint val="75000"/>
                  </a:schemeClr>
                </a:solidFill>
                <a:latin typeface="HG創英角ｺﾞｼｯｸUB" panose="020B0909000000000000" pitchFamily="49" charset="-128"/>
                <a:ea typeface="HG創英角ｺﾞｼｯｸUB" panose="020B0909000000000000" pitchFamily="49" charset="-128"/>
              </a:defRPr>
            </a:lvl1pPr>
          </a:lstStyle>
          <a:p>
            <a:fld id="{4D1D0668-0C6C-4C7F-AAAF-C0078F4BF5F6}" type="slidenum">
              <a:rPr kumimoji="1" lang="ja-JP" altLang="en-US" smtClean="0"/>
              <a:pPr/>
              <a:t>‹#›</a:t>
            </a:fld>
            <a:endParaRPr kumimoji="1" lang="ja-JP" altLang="en-US"/>
          </a:p>
        </p:txBody>
      </p:sp>
    </p:spTree>
    <p:extLst>
      <p:ext uri="{BB962C8B-B14F-4D97-AF65-F5344CB8AC3E}">
        <p14:creationId xmlns:p14="http://schemas.microsoft.com/office/powerpoint/2010/main" val="3326398858"/>
      </p:ext>
    </p:extLst>
  </p:cSld>
  <p:clrMap bg1="lt1" tx1="dk1" bg2="lt2" tx2="dk2" accent1="accent1" accent2="accent2" accent3="accent3" accent4="accent4" accent5="accent5" accent6="accent6" hlink="hlink" folHlink="folHlink"/>
  <p:sldLayoutIdLst>
    <p:sldLayoutId id="2147483685" r:id="rId1"/>
    <p:sldLayoutId id="2147483691" r:id="rId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ref.osaka.lg.jp/kenkozukuri/hanokenkou/shikashingikai.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ref.osaka.lg.jp/kenkozukuri/syokuiku/syokuikusingikai.html"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ref.osaka.lg.jp/kenkozukuri/jyunkannki/chiikisyokuiki.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7" y="2509029"/>
            <a:ext cx="9360000" cy="1440000"/>
          </a:xfrm>
          <a:prstGeom prst="rect">
            <a:avLst/>
          </a:prstGeom>
          <a:noFill/>
        </p:spPr>
        <p:txBody>
          <a:bodyPr wrap="square" lIns="72000" tIns="72000" rIns="72000" bIns="72000" rtlCol="0" anchor="t">
            <a:noAutofit/>
          </a:bodyPr>
          <a:lstStyle/>
          <a:p>
            <a:pPr algn="ctr">
              <a:lnSpc>
                <a:spcPct val="150000"/>
              </a:lnSpc>
            </a:pPr>
            <a:r>
              <a:rPr lang="ja-JP" altLang="en-US" sz="2800" dirty="0" smtClean="0">
                <a:latin typeface="HG創英角ｺﾞｼｯｸUB" panose="020B0909000000000000" pitchFamily="49" charset="-128"/>
                <a:ea typeface="HG創英角ｺﾞｼｯｸUB" panose="020B0909000000000000" pitchFamily="49" charset="-128"/>
              </a:rPr>
              <a:t>大阪府</a:t>
            </a:r>
            <a:r>
              <a:rPr lang="ja-JP" altLang="en-US" sz="2800" dirty="0">
                <a:latin typeface="HG創英角ｺﾞｼｯｸUB" panose="020B0909000000000000" pitchFamily="49" charset="-128"/>
                <a:ea typeface="HG創英角ｺﾞｼｯｸUB" panose="020B0909000000000000" pitchFamily="49" charset="-128"/>
              </a:rPr>
              <a:t>健康づくり推進</a:t>
            </a:r>
            <a:r>
              <a:rPr lang="ja-JP" altLang="en-US" sz="2800" dirty="0" smtClean="0">
                <a:latin typeface="HG創英角ｺﾞｼｯｸUB" panose="020B0909000000000000" pitchFamily="49" charset="-128"/>
                <a:ea typeface="HG創英角ｺﾞｼｯｸUB" panose="020B0909000000000000" pitchFamily="49" charset="-128"/>
              </a:rPr>
              <a:t>条例第</a:t>
            </a:r>
            <a:r>
              <a:rPr lang="en-US" altLang="ja-JP" sz="2800" dirty="0">
                <a:latin typeface="HG創英角ｺﾞｼｯｸUB" panose="020B0909000000000000" pitchFamily="49" charset="-128"/>
                <a:ea typeface="HG創英角ｺﾞｼｯｸUB" panose="020B0909000000000000" pitchFamily="49" charset="-128"/>
              </a:rPr>
              <a:t>19</a:t>
            </a:r>
            <a:r>
              <a:rPr lang="ja-JP" altLang="en-US" sz="2800" dirty="0" smtClean="0">
                <a:latin typeface="HG創英角ｺﾞｼｯｸUB" panose="020B0909000000000000" pitchFamily="49" charset="-128"/>
                <a:ea typeface="HG創英角ｺﾞｼｯｸUB" panose="020B0909000000000000" pitchFamily="49" charset="-128"/>
              </a:rPr>
              <a:t>条に基づく年次</a:t>
            </a:r>
            <a:r>
              <a:rPr lang="ja-JP" altLang="en-US" sz="2800" dirty="0">
                <a:latin typeface="HG創英角ｺﾞｼｯｸUB" panose="020B0909000000000000" pitchFamily="49" charset="-128"/>
                <a:ea typeface="HG創英角ｺﾞｼｯｸUB" panose="020B0909000000000000" pitchFamily="49" charset="-128"/>
              </a:rPr>
              <a:t>報告書</a:t>
            </a:r>
          </a:p>
          <a:p>
            <a:pPr algn="ctr">
              <a:lnSpc>
                <a:spcPct val="150000"/>
              </a:lnSpc>
            </a:pPr>
            <a:r>
              <a:rPr lang="en-US" altLang="ja-JP" sz="2600" dirty="0" smtClean="0">
                <a:latin typeface="HG創英角ｺﾞｼｯｸUB" panose="020B0909000000000000" pitchFamily="49" charset="-128"/>
                <a:ea typeface="HG創英角ｺﾞｼｯｸUB" panose="020B0909000000000000" pitchFamily="49" charset="-128"/>
              </a:rPr>
              <a:t>〈</a:t>
            </a:r>
            <a:r>
              <a:rPr lang="ja-JP" altLang="en-US" sz="2600" dirty="0" smtClean="0">
                <a:latin typeface="HG創英角ｺﾞｼｯｸUB" panose="020B0909000000000000" pitchFamily="49" charset="-128"/>
                <a:ea typeface="HG創英角ｺﾞｼｯｸUB" panose="020B0909000000000000" pitchFamily="49" charset="-128"/>
              </a:rPr>
              <a:t>令和２年度</a:t>
            </a:r>
            <a:r>
              <a:rPr lang="en-US" altLang="ja-JP" sz="2600" dirty="0">
                <a:latin typeface="HG創英角ｺﾞｼｯｸUB" panose="020B0909000000000000" pitchFamily="49" charset="-128"/>
                <a:ea typeface="HG創英角ｺﾞｼｯｸUB" panose="020B0909000000000000" pitchFamily="49" charset="-128"/>
              </a:rPr>
              <a:t>〉</a:t>
            </a:r>
            <a:endParaRPr lang="ja-JP" altLang="en-US" sz="2600" dirty="0">
              <a:latin typeface="HG創英角ｺﾞｼｯｸUB" panose="020B0909000000000000" pitchFamily="49" charset="-128"/>
              <a:ea typeface="HG創英角ｺﾞｼｯｸUB" panose="020B0909000000000000" pitchFamily="49" charset="-128"/>
            </a:endParaRPr>
          </a:p>
        </p:txBody>
      </p:sp>
      <p:cxnSp>
        <p:nvCxnSpPr>
          <p:cNvPr id="6" name="直線コネクタ 5"/>
          <p:cNvCxnSpPr/>
          <p:nvPr/>
        </p:nvCxnSpPr>
        <p:spPr>
          <a:xfrm>
            <a:off x="270457" y="3254865"/>
            <a:ext cx="9360000" cy="0"/>
          </a:xfrm>
          <a:prstGeom prst="line">
            <a:avLst/>
          </a:prstGeom>
          <a:ln w="76200" cap="rnd" cmpd="thickThin">
            <a:solidFill>
              <a:srgbClr val="009999"/>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70457" y="6029815"/>
            <a:ext cx="9360000" cy="504000"/>
          </a:xfrm>
          <a:prstGeom prst="rect">
            <a:avLst/>
          </a:prstGeom>
          <a:noFill/>
        </p:spPr>
        <p:txBody>
          <a:bodyPr wrap="square" lIns="72000" tIns="72000" rIns="72000" bIns="72000" rtlCol="0" anchor="ctr">
            <a:noAutofit/>
          </a:bodyPr>
          <a:lstStyle/>
          <a:p>
            <a:pPr algn="ctr"/>
            <a:r>
              <a:rPr lang="ja-JP" altLang="en-US" dirty="0" smtClean="0">
                <a:latin typeface="HG創英角ｺﾞｼｯｸUB" panose="020B0909000000000000" pitchFamily="49" charset="-128"/>
                <a:ea typeface="HG創英角ｺﾞｼｯｸUB" panose="020B0909000000000000" pitchFamily="49" charset="-128"/>
              </a:rPr>
              <a:t>大阪府 健康医療部 健康推進室 健康づくり課</a:t>
            </a:r>
            <a:endParaRPr lang="ja-JP" altLang="en-US" dirty="0">
              <a:latin typeface="HG創英角ｺﾞｼｯｸUB" panose="020B0909000000000000" pitchFamily="49" charset="-128"/>
              <a:ea typeface="HG創英角ｺﾞｼｯｸUB" panose="020B0909000000000000" pitchFamily="49"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8861" y="5046953"/>
            <a:ext cx="1174300" cy="1440000"/>
          </a:xfrm>
          <a:prstGeom prst="rect">
            <a:avLst/>
          </a:prstGeom>
        </p:spPr>
      </p:pic>
      <p:sp>
        <p:nvSpPr>
          <p:cNvPr id="4" name="テキスト ボックス 3"/>
          <p:cNvSpPr txBox="1"/>
          <p:nvPr/>
        </p:nvSpPr>
        <p:spPr>
          <a:xfrm>
            <a:off x="4145528" y="5747853"/>
            <a:ext cx="1867436" cy="369332"/>
          </a:xfrm>
          <a:prstGeom prst="rect">
            <a:avLst/>
          </a:prstGeom>
          <a:noFill/>
        </p:spPr>
        <p:txBody>
          <a:bodyPr wrap="square" rtlCol="0">
            <a:spAutoFit/>
          </a:bodyPr>
          <a:lstStyle/>
          <a:p>
            <a:r>
              <a:rPr kumimoji="1" lang="ja-JP" altLang="en-US" dirty="0" smtClean="0">
                <a:latin typeface="HG創英角ｺﾞｼｯｸUB" panose="020B0909000000000000" pitchFamily="49" charset="-128"/>
                <a:ea typeface="HG創英角ｺﾞｼｯｸUB" panose="020B0909000000000000" pitchFamily="49" charset="-128"/>
              </a:rPr>
              <a:t>令和</a:t>
            </a:r>
            <a:r>
              <a:rPr kumimoji="1" lang="en-US" altLang="ja-JP" dirty="0" smtClean="0">
                <a:latin typeface="HG創英角ｺﾞｼｯｸUB" panose="020B0909000000000000" pitchFamily="49" charset="-128"/>
                <a:ea typeface="HG創英角ｺﾞｼｯｸUB" panose="020B0909000000000000" pitchFamily="49" charset="-128"/>
              </a:rPr>
              <a:t>3</a:t>
            </a:r>
            <a:r>
              <a:rPr kumimoji="1" lang="ja-JP" altLang="en-US" dirty="0" smtClean="0">
                <a:latin typeface="HG創英角ｺﾞｼｯｸUB" panose="020B0909000000000000" pitchFamily="49" charset="-128"/>
                <a:ea typeface="HG創英角ｺﾞｼｯｸUB" panose="020B0909000000000000" pitchFamily="49" charset="-128"/>
              </a:rPr>
              <a:t>年</a:t>
            </a:r>
            <a:r>
              <a:rPr kumimoji="1" lang="en-US" altLang="ja-JP" dirty="0" smtClean="0">
                <a:latin typeface="HG創英角ｺﾞｼｯｸUB" panose="020B0909000000000000" pitchFamily="49" charset="-128"/>
                <a:ea typeface="HG創英角ｺﾞｼｯｸUB" panose="020B0909000000000000" pitchFamily="49" charset="-128"/>
              </a:rPr>
              <a:t>4</a:t>
            </a:r>
            <a:r>
              <a:rPr kumimoji="1" lang="ja-JP" altLang="en-US" dirty="0" smtClean="0">
                <a:latin typeface="HG創英角ｺﾞｼｯｸUB" panose="020B0909000000000000" pitchFamily="49" charset="-128"/>
                <a:ea typeface="HG創英角ｺﾞｼｯｸUB" panose="020B0909000000000000" pitchFamily="49" charset="-128"/>
              </a:rPr>
              <a:t>月</a:t>
            </a:r>
            <a:endParaRPr kumimoji="1" lang="ja-JP" altLang="en-US" dirty="0">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1076844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87995" y="735604"/>
            <a:ext cx="9504000" cy="0"/>
          </a:xfrm>
          <a:prstGeom prst="line">
            <a:avLst/>
          </a:prstGeom>
          <a:ln w="38100" cap="rnd" cmpd="sng">
            <a:solidFill>
              <a:srgbClr val="009999"/>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0953" y="330676"/>
            <a:ext cx="6383507" cy="432000"/>
          </a:xfrm>
          <a:prstGeom prst="rect">
            <a:avLst/>
          </a:prstGeom>
          <a:noFill/>
        </p:spPr>
        <p:txBody>
          <a:bodyPr wrap="square" lIns="72000" tIns="72000" rIns="72000" bIns="72000" rtlCol="0" anchor="t">
            <a:noAutofit/>
          </a:bodyPr>
          <a:lstStyle/>
          <a:p>
            <a:r>
              <a:rPr lang="ja-JP" altLang="en-US" b="1" dirty="0">
                <a:latin typeface="游ゴシック" panose="020B0400000000000000" pitchFamily="50" charset="-128"/>
                <a:ea typeface="游ゴシック" panose="020B0400000000000000" pitchFamily="50" charset="-128"/>
              </a:rPr>
              <a:t>健康増進計画における施策の</a:t>
            </a:r>
            <a:r>
              <a:rPr lang="ja-JP" altLang="en-US" b="1" dirty="0" smtClean="0">
                <a:latin typeface="游ゴシック" panose="020B0400000000000000" pitchFamily="50" charset="-128"/>
                <a:ea typeface="游ゴシック" panose="020B0400000000000000" pitchFamily="50" charset="-128"/>
              </a:rPr>
              <a:t>実施状況</a:t>
            </a:r>
            <a:endParaRPr lang="ja-JP" altLang="en-US" b="1" dirty="0">
              <a:latin typeface="游ゴシック" panose="020B0400000000000000" pitchFamily="50" charset="-128"/>
              <a:ea typeface="游ゴシック" panose="020B0400000000000000" pitchFamily="50" charset="-128"/>
            </a:endParaRPr>
          </a:p>
        </p:txBody>
      </p:sp>
      <p:sp>
        <p:nvSpPr>
          <p:cNvPr id="15" name="テキスト ボックス 14"/>
          <p:cNvSpPr txBox="1"/>
          <p:nvPr/>
        </p:nvSpPr>
        <p:spPr>
          <a:xfrm>
            <a:off x="373611" y="1019984"/>
            <a:ext cx="3024000" cy="3672000"/>
          </a:xfrm>
          <a:prstGeom prst="roundRect">
            <a:avLst>
              <a:gd name="adj" fmla="val 0"/>
            </a:avLst>
          </a:prstGeom>
          <a:noFill/>
          <a:ln w="12700">
            <a:noFill/>
          </a:ln>
        </p:spPr>
        <p:txBody>
          <a:bodyPr wrap="square" lIns="72000" tIns="72000" rIns="72000" bIns="72000" rtlCol="0" anchor="t">
            <a:noAutofit/>
          </a:bodyPr>
          <a:lstStyle/>
          <a:p>
            <a:endParaRPr lang="ja-JP" altLang="en-US" sz="800" dirty="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smtClean="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趣旨）</a:t>
            </a:r>
          </a:p>
          <a:p>
            <a:r>
              <a:rPr lang="ja-JP" altLang="en-US" sz="800" dirty="0">
                <a:latin typeface="游ゴシック" panose="020B0400000000000000" pitchFamily="50" charset="-128"/>
                <a:ea typeface="游ゴシック" panose="020B0400000000000000" pitchFamily="50" charset="-128"/>
              </a:rPr>
              <a:t>第一条　この条例は、法律若しくはこれに基づく政令又は他</a:t>
            </a:r>
            <a:r>
              <a:rPr lang="ja-JP" altLang="en-US" sz="800" dirty="0" smtClean="0">
                <a:latin typeface="游ゴシック" panose="020B0400000000000000" pitchFamily="50" charset="-128"/>
                <a:ea typeface="游ゴシック" panose="020B0400000000000000" pitchFamily="50" charset="-128"/>
              </a:rPr>
              <a:t>の</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条例に定めるもの</a:t>
            </a:r>
            <a:r>
              <a:rPr lang="ja-JP" altLang="en-US" sz="800" dirty="0">
                <a:latin typeface="游ゴシック" panose="020B0400000000000000" pitchFamily="50" charset="-128"/>
                <a:ea typeface="游ゴシック" panose="020B0400000000000000" pitchFamily="50" charset="-128"/>
              </a:rPr>
              <a:t>のほか、府が設置する執行機関の附属</a:t>
            </a:r>
            <a:r>
              <a:rPr lang="ja-JP" altLang="en-US" sz="800" dirty="0" smtClean="0">
                <a:latin typeface="游ゴシック" panose="020B0400000000000000" pitchFamily="50" charset="-128"/>
                <a:ea typeface="游ゴシック" panose="020B0400000000000000" pitchFamily="50" charset="-128"/>
              </a:rPr>
              <a:t>機関</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について、地方自治法</a:t>
            </a:r>
            <a:r>
              <a:rPr lang="en-US" altLang="ja-JP" sz="800" dirty="0">
                <a:latin typeface="游ゴシック" panose="020B0400000000000000" pitchFamily="50" charset="-128"/>
                <a:ea typeface="游ゴシック" panose="020B0400000000000000" pitchFamily="50" charset="-128"/>
              </a:rPr>
              <a:t>(</a:t>
            </a:r>
            <a:r>
              <a:rPr lang="ja-JP" altLang="en-US" sz="800" dirty="0" smtClean="0">
                <a:latin typeface="游ゴシック" panose="020B0400000000000000" pitchFamily="50" charset="-128"/>
                <a:ea typeface="游ゴシック" panose="020B0400000000000000" pitchFamily="50" charset="-128"/>
              </a:rPr>
              <a:t>昭和</a:t>
            </a:r>
            <a:r>
              <a:rPr lang="ja-JP" altLang="en-US" sz="800" dirty="0">
                <a:latin typeface="游ゴシック" panose="020B0400000000000000" pitchFamily="50" charset="-128"/>
                <a:ea typeface="游ゴシック" panose="020B0400000000000000" pitchFamily="50" charset="-128"/>
              </a:rPr>
              <a:t>二十二年法律第六十七号</a:t>
            </a:r>
            <a:r>
              <a:rPr lang="en-US" altLang="ja-JP" sz="800" dirty="0">
                <a:latin typeface="游ゴシック" panose="020B0400000000000000" pitchFamily="50" charset="-128"/>
                <a:ea typeface="游ゴシック" panose="020B0400000000000000" pitchFamily="50" charset="-128"/>
              </a:rPr>
              <a:t>)</a:t>
            </a:r>
            <a:r>
              <a:rPr lang="ja-JP" altLang="en-US" sz="800" dirty="0" smtClean="0">
                <a:latin typeface="游ゴシック" panose="020B0400000000000000" pitchFamily="50" charset="-128"/>
                <a:ea typeface="游ゴシック" panose="020B0400000000000000" pitchFamily="50" charset="-128"/>
              </a:rPr>
              <a:t>第百三</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十八条</a:t>
            </a:r>
            <a:r>
              <a:rPr lang="ja-JP" altLang="en-US" sz="800" dirty="0">
                <a:latin typeface="游ゴシック" panose="020B0400000000000000" pitchFamily="50" charset="-128"/>
                <a:ea typeface="游ゴシック" panose="020B0400000000000000" pitchFamily="50" charset="-128"/>
              </a:rPr>
              <a:t>の四</a:t>
            </a:r>
            <a:r>
              <a:rPr lang="ja-JP" altLang="en-US" sz="800" dirty="0" smtClean="0">
                <a:latin typeface="游ゴシック" panose="020B0400000000000000" pitchFamily="50" charset="-128"/>
                <a:ea typeface="游ゴシック" panose="020B0400000000000000" pitchFamily="50" charset="-128"/>
              </a:rPr>
              <a:t>第三項、第二百二条</a:t>
            </a:r>
            <a:r>
              <a:rPr lang="ja-JP" altLang="en-US" sz="800" dirty="0">
                <a:latin typeface="游ゴシック" panose="020B0400000000000000" pitchFamily="50" charset="-128"/>
                <a:ea typeface="游ゴシック" panose="020B0400000000000000" pitchFamily="50" charset="-128"/>
              </a:rPr>
              <a:t>の</a:t>
            </a:r>
            <a:r>
              <a:rPr lang="ja-JP" altLang="en-US" sz="800" dirty="0" smtClean="0">
                <a:latin typeface="游ゴシック" panose="020B0400000000000000" pitchFamily="50" charset="-128"/>
                <a:ea typeface="游ゴシック" panose="020B0400000000000000" pitchFamily="50" charset="-128"/>
              </a:rPr>
              <a:t>三第一項</a:t>
            </a:r>
            <a:r>
              <a:rPr lang="ja-JP" altLang="en-US" sz="800" dirty="0">
                <a:latin typeface="游ゴシック" panose="020B0400000000000000" pitchFamily="50" charset="-128"/>
                <a:ea typeface="游ゴシック" panose="020B0400000000000000" pitchFamily="50" charset="-128"/>
              </a:rPr>
              <a:t>及び第二百三条</a:t>
            </a:r>
            <a:r>
              <a:rPr lang="ja-JP" altLang="en-US" sz="800" dirty="0" smtClean="0">
                <a:latin typeface="游ゴシック" panose="020B0400000000000000" pitchFamily="50" charset="-128"/>
                <a:ea typeface="游ゴシック" panose="020B0400000000000000" pitchFamily="50" charset="-128"/>
              </a:rPr>
              <a:t>の</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二</a:t>
            </a:r>
            <a:r>
              <a:rPr lang="ja-JP" altLang="en-US" sz="800" dirty="0">
                <a:latin typeface="游ゴシック" panose="020B0400000000000000" pitchFamily="50" charset="-128"/>
                <a:ea typeface="游ゴシック" panose="020B0400000000000000" pitchFamily="50" charset="-128"/>
              </a:rPr>
              <a:t>第四項の規定に</a:t>
            </a:r>
            <a:r>
              <a:rPr lang="ja-JP" altLang="en-US" sz="800" dirty="0" smtClean="0">
                <a:latin typeface="游ゴシック" panose="020B0400000000000000" pitchFamily="50" charset="-128"/>
                <a:ea typeface="游ゴシック" panose="020B0400000000000000" pitchFamily="50" charset="-128"/>
              </a:rPr>
              <a:t>基づき、その</a:t>
            </a:r>
            <a:r>
              <a:rPr lang="ja-JP" altLang="en-US" sz="800" dirty="0">
                <a:latin typeface="游ゴシック" panose="020B0400000000000000" pitchFamily="50" charset="-128"/>
                <a:ea typeface="游ゴシック" panose="020B0400000000000000" pitchFamily="50" charset="-128"/>
              </a:rPr>
              <a:t>設置</a:t>
            </a:r>
            <a:r>
              <a:rPr lang="ja-JP" altLang="en-US" sz="800" dirty="0" smtClean="0">
                <a:latin typeface="游ゴシック" panose="020B0400000000000000" pitchFamily="50" charset="-128"/>
                <a:ea typeface="游ゴシック" panose="020B0400000000000000" pitchFamily="50" charset="-128"/>
              </a:rPr>
              <a:t>、担任</a:t>
            </a:r>
            <a:r>
              <a:rPr lang="ja-JP" altLang="en-US" sz="800" dirty="0">
                <a:latin typeface="游ゴシック" panose="020B0400000000000000" pitchFamily="50" charset="-128"/>
                <a:ea typeface="游ゴシック" panose="020B0400000000000000" pitchFamily="50" charset="-128"/>
              </a:rPr>
              <a:t>する事務</a:t>
            </a:r>
            <a:r>
              <a:rPr lang="ja-JP" altLang="en-US" sz="800" dirty="0" smtClean="0">
                <a:latin typeface="游ゴシック" panose="020B0400000000000000" pitchFamily="50" charset="-128"/>
                <a:ea typeface="游ゴシック" panose="020B0400000000000000" pitchFamily="50" charset="-128"/>
              </a:rPr>
              <a:t>、委員</a:t>
            </a:r>
            <a:r>
              <a:rPr lang="ja-JP" altLang="en-US" sz="800" dirty="0" err="1" smtClean="0">
                <a:latin typeface="游ゴシック" panose="020B0400000000000000" pitchFamily="50" charset="-128"/>
                <a:ea typeface="游ゴシック" panose="020B0400000000000000" pitchFamily="50" charset="-128"/>
              </a:rPr>
              <a:t>そ</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の</a:t>
            </a:r>
            <a:r>
              <a:rPr lang="ja-JP" altLang="en-US" sz="800" dirty="0">
                <a:latin typeface="游ゴシック" panose="020B0400000000000000" pitchFamily="50" charset="-128"/>
                <a:ea typeface="游ゴシック" panose="020B0400000000000000" pitchFamily="50" charset="-128"/>
              </a:rPr>
              <a:t>他の構成員</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以下「</a:t>
            </a:r>
            <a:r>
              <a:rPr lang="ja-JP" altLang="en-US" sz="800" dirty="0" smtClean="0">
                <a:latin typeface="游ゴシック" panose="020B0400000000000000" pitchFamily="50" charset="-128"/>
                <a:ea typeface="游ゴシック" panose="020B0400000000000000" pitchFamily="50" charset="-128"/>
              </a:rPr>
              <a:t>委員</a:t>
            </a:r>
            <a:r>
              <a:rPr lang="ja-JP" altLang="en-US" sz="800" dirty="0">
                <a:latin typeface="游ゴシック" panose="020B0400000000000000" pitchFamily="50" charset="-128"/>
                <a:ea typeface="游ゴシック" panose="020B0400000000000000" pitchFamily="50" charset="-128"/>
              </a:rPr>
              <a:t>等」</a:t>
            </a:r>
            <a:r>
              <a:rPr lang="ja-JP" altLang="en-US" sz="800" dirty="0" smtClean="0">
                <a:latin typeface="游ゴシック" panose="020B0400000000000000" pitchFamily="50" charset="-128"/>
                <a:ea typeface="游ゴシック" panose="020B0400000000000000" pitchFamily="50" charset="-128"/>
              </a:rPr>
              <a:t>という</a:t>
            </a:r>
            <a:r>
              <a:rPr lang="ja-JP" altLang="en-US" sz="800" dirty="0">
                <a:latin typeface="游ゴシック" panose="020B0400000000000000" pitchFamily="50" charset="-128"/>
                <a:ea typeface="游ゴシック" panose="020B0400000000000000" pitchFamily="50" charset="-128"/>
              </a:rPr>
              <a:t>。</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の</a:t>
            </a:r>
            <a:r>
              <a:rPr lang="ja-JP" altLang="en-US" sz="800" dirty="0" smtClean="0">
                <a:latin typeface="游ゴシック" panose="020B0400000000000000" pitchFamily="50" charset="-128"/>
                <a:ea typeface="游ゴシック" panose="020B0400000000000000" pitchFamily="50" charset="-128"/>
              </a:rPr>
              <a:t>報酬及び</a:t>
            </a:r>
            <a:r>
              <a:rPr lang="ja-JP" altLang="en-US" sz="800" dirty="0">
                <a:latin typeface="游ゴシック" panose="020B0400000000000000" pitchFamily="50" charset="-128"/>
                <a:ea typeface="游ゴシック" panose="020B0400000000000000" pitchFamily="50" charset="-128"/>
              </a:rPr>
              <a:t>費用</a:t>
            </a:r>
            <a:r>
              <a:rPr lang="ja-JP" altLang="en-US" sz="800" dirty="0" smtClean="0">
                <a:latin typeface="游ゴシック" panose="020B0400000000000000" pitchFamily="50" charset="-128"/>
                <a:ea typeface="游ゴシック" panose="020B0400000000000000" pitchFamily="50" charset="-128"/>
              </a:rPr>
              <a:t>弁償</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並びにその</a:t>
            </a:r>
            <a:r>
              <a:rPr lang="ja-JP" altLang="en-US" sz="800" dirty="0">
                <a:latin typeface="游ゴシック" panose="020B0400000000000000" pitchFamily="50" charset="-128"/>
                <a:ea typeface="游ゴシック" panose="020B0400000000000000" pitchFamily="50" charset="-128"/>
              </a:rPr>
              <a:t>支給方法</a:t>
            </a:r>
            <a:r>
              <a:rPr lang="ja-JP" altLang="en-US" sz="800" dirty="0" smtClean="0">
                <a:latin typeface="游ゴシック" panose="020B0400000000000000" pitchFamily="50" charset="-128"/>
                <a:ea typeface="游ゴシック" panose="020B0400000000000000" pitchFamily="50" charset="-128"/>
              </a:rPr>
              <a:t>その他附属</a:t>
            </a:r>
            <a:r>
              <a:rPr lang="ja-JP" altLang="en-US" sz="800" dirty="0">
                <a:latin typeface="游ゴシック" panose="020B0400000000000000" pitchFamily="50" charset="-128"/>
                <a:ea typeface="游ゴシック" panose="020B0400000000000000" pitchFamily="50" charset="-128"/>
              </a:rPr>
              <a:t>機関に</a:t>
            </a:r>
            <a:r>
              <a:rPr lang="ja-JP" altLang="en-US" sz="800" dirty="0" smtClean="0">
                <a:latin typeface="游ゴシック" panose="020B0400000000000000" pitchFamily="50" charset="-128"/>
                <a:ea typeface="游ゴシック" panose="020B0400000000000000" pitchFamily="50" charset="-128"/>
              </a:rPr>
              <a:t>関し必要</a:t>
            </a:r>
            <a:r>
              <a:rPr lang="ja-JP" altLang="en-US" sz="800" dirty="0">
                <a:latin typeface="游ゴシック" panose="020B0400000000000000" pitchFamily="50" charset="-128"/>
                <a:ea typeface="游ゴシック" panose="020B0400000000000000" pitchFamily="50" charset="-128"/>
              </a:rPr>
              <a:t>な事項</a:t>
            </a:r>
            <a:r>
              <a:rPr lang="ja-JP" altLang="en-US" sz="800" dirty="0" smtClean="0">
                <a:latin typeface="游ゴシック" panose="020B0400000000000000" pitchFamily="50" charset="-128"/>
                <a:ea typeface="游ゴシック" panose="020B0400000000000000" pitchFamily="50" charset="-128"/>
              </a:rPr>
              <a:t>を定め</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err="1" smtClean="0">
                <a:latin typeface="游ゴシック" panose="020B0400000000000000" pitchFamily="50" charset="-128"/>
                <a:ea typeface="游ゴシック" panose="020B0400000000000000" pitchFamily="50" charset="-128"/>
              </a:rPr>
              <a:t>る</a:t>
            </a:r>
            <a:r>
              <a:rPr lang="ja-JP" altLang="en-US" sz="800" dirty="0">
                <a:latin typeface="游ゴシック" panose="020B0400000000000000" pitchFamily="50" charset="-128"/>
                <a:ea typeface="游ゴシック" panose="020B0400000000000000" pitchFamily="50" charset="-128"/>
              </a:rPr>
              <a:t>ものとする。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（設置）</a:t>
            </a:r>
          </a:p>
          <a:p>
            <a:r>
              <a:rPr lang="ja-JP" altLang="en-US" sz="800" dirty="0">
                <a:latin typeface="游ゴシック" panose="020B0400000000000000" pitchFamily="50" charset="-128"/>
                <a:ea typeface="游ゴシック" panose="020B0400000000000000" pitchFamily="50" charset="-128"/>
              </a:rPr>
              <a:t>第二条　執行機関の附属機関として、別表第一に掲げる</a:t>
            </a:r>
            <a:r>
              <a:rPr lang="ja-JP" altLang="en-US" sz="800" dirty="0" smtClean="0">
                <a:latin typeface="游ゴシック" panose="020B0400000000000000" pitchFamily="50" charset="-128"/>
                <a:ea typeface="游ゴシック" panose="020B0400000000000000" pitchFamily="50" charset="-128"/>
              </a:rPr>
              <a:t>附属機</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関を置く</a:t>
            </a:r>
            <a:r>
              <a:rPr lang="ja-JP" altLang="en-US" sz="800" dirty="0">
                <a:latin typeface="游ゴシック" panose="020B0400000000000000" pitchFamily="50" charset="-128"/>
                <a:ea typeface="游ゴシック" panose="020B0400000000000000" pitchFamily="50" charset="-128"/>
              </a:rPr>
              <a:t>。</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（中略）</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別表第一</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第二条関係</a:t>
            </a:r>
            <a:r>
              <a:rPr lang="en-US" altLang="ja-JP" sz="800" dirty="0">
                <a:latin typeface="游ゴシック" panose="020B0400000000000000" pitchFamily="50" charset="-128"/>
                <a:ea typeface="游ゴシック" panose="020B0400000000000000" pitchFamily="50" charset="-128"/>
              </a:rPr>
              <a:t>)</a:t>
            </a:r>
          </a:p>
          <a:p>
            <a:r>
              <a:rPr lang="ja-JP" altLang="en-US" sz="800" dirty="0">
                <a:latin typeface="游ゴシック" panose="020B0400000000000000" pitchFamily="50" charset="-128"/>
                <a:ea typeface="游ゴシック" panose="020B0400000000000000" pitchFamily="50" charset="-128"/>
              </a:rPr>
              <a:t>一　知事の附属</a:t>
            </a:r>
            <a:r>
              <a:rPr lang="ja-JP" altLang="en-US" sz="800" dirty="0" smtClean="0">
                <a:latin typeface="游ゴシック" panose="020B0400000000000000" pitchFamily="50" charset="-128"/>
                <a:ea typeface="游ゴシック" panose="020B0400000000000000" pitchFamily="50" charset="-128"/>
              </a:rPr>
              <a:t>機関</a:t>
            </a:r>
            <a:endParaRPr lang="en-US" altLang="ja-JP" sz="800" dirty="0" smtClean="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endParaRPr lang="en-US" altLang="ja-JP" sz="800" dirty="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endParaRPr lang="en-US" altLang="ja-JP" sz="800" dirty="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endParaRPr lang="en-US" altLang="ja-JP" sz="800" dirty="0">
              <a:latin typeface="游ゴシック" panose="020B0400000000000000" pitchFamily="50" charset="-128"/>
              <a:ea typeface="游ゴシック" panose="020B0400000000000000" pitchFamily="50" charset="-128"/>
            </a:endParaRPr>
          </a:p>
          <a:p>
            <a:endParaRPr lang="en-US" altLang="ja-JP" sz="800" dirty="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smtClean="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中略）</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附則</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平成二九年条例第八九号</a:t>
            </a:r>
            <a:r>
              <a:rPr lang="en-US" altLang="ja-JP" sz="800" dirty="0">
                <a:latin typeface="游ゴシック" panose="020B0400000000000000" pitchFamily="50" charset="-128"/>
                <a:ea typeface="游ゴシック" panose="020B0400000000000000" pitchFamily="50" charset="-128"/>
              </a:rPr>
              <a:t>)</a:t>
            </a:r>
          </a:p>
          <a:p>
            <a:r>
              <a:rPr lang="ja-JP" altLang="en-US" sz="800" dirty="0">
                <a:latin typeface="游ゴシック" panose="020B0400000000000000" pitchFamily="50" charset="-128"/>
                <a:ea typeface="游ゴシック" panose="020B0400000000000000" pitchFamily="50" charset="-128"/>
              </a:rPr>
              <a:t>この条例は、公布の日から施行する</a:t>
            </a:r>
            <a:r>
              <a:rPr lang="ja-JP" altLang="en-US" sz="800" dirty="0" smtClean="0">
                <a:latin typeface="游ゴシック" panose="020B0400000000000000" pitchFamily="50" charset="-128"/>
                <a:ea typeface="游ゴシック" panose="020B0400000000000000" pitchFamily="50" charset="-128"/>
              </a:rPr>
              <a:t>。</a:t>
            </a:r>
            <a:endParaRPr lang="ja-JP" altLang="en-US" sz="800" dirty="0">
              <a:latin typeface="游ゴシック" panose="020B0400000000000000" pitchFamily="50" charset="-128"/>
              <a:ea typeface="游ゴシック" panose="020B0400000000000000"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2016200024"/>
              </p:ext>
            </p:extLst>
          </p:nvPr>
        </p:nvGraphicFramePr>
        <p:xfrm>
          <a:off x="437893" y="3578601"/>
          <a:ext cx="2880000" cy="1260000"/>
        </p:xfrm>
        <a:graphic>
          <a:graphicData uri="http://schemas.openxmlformats.org/drawingml/2006/table">
            <a:tbl>
              <a:tblPr firstRow="1" bandRow="1">
                <a:tableStyleId>{5940675A-B579-460E-94D1-54222C63F5DA}</a:tableStyleId>
              </a:tblPr>
              <a:tblGrid>
                <a:gridCol w="864000">
                  <a:extLst>
                    <a:ext uri="{9D8B030D-6E8A-4147-A177-3AD203B41FA5}">
                      <a16:colId xmlns:a16="http://schemas.microsoft.com/office/drawing/2014/main" val="1618736453"/>
                    </a:ext>
                  </a:extLst>
                </a:gridCol>
                <a:gridCol w="2016000">
                  <a:extLst>
                    <a:ext uri="{9D8B030D-6E8A-4147-A177-3AD203B41FA5}">
                      <a16:colId xmlns:a16="http://schemas.microsoft.com/office/drawing/2014/main" val="2555586693"/>
                    </a:ext>
                  </a:extLst>
                </a:gridCol>
              </a:tblGrid>
              <a:tr h="180000">
                <a:tc>
                  <a:txBody>
                    <a:bodyPr/>
                    <a:lstStyle/>
                    <a:p>
                      <a:pPr algn="ctr"/>
                      <a:r>
                        <a:rPr kumimoji="1" lang="ja-JP" altLang="en-US" sz="800" dirty="0" smtClean="0">
                          <a:latin typeface="游ゴシック" panose="020B0400000000000000" pitchFamily="50" charset="-128"/>
                          <a:ea typeface="游ゴシック" panose="020B0400000000000000" pitchFamily="50" charset="-128"/>
                        </a:rPr>
                        <a:t>名称</a:t>
                      </a:r>
                      <a:endParaRPr kumimoji="1" lang="ja-JP" altLang="en-US" sz="800" dirty="0">
                        <a:latin typeface="游ゴシック" panose="020B0400000000000000" pitchFamily="50" charset="-128"/>
                        <a:ea typeface="游ゴシック" panose="020B0400000000000000" pitchFamily="50" charset="-128"/>
                      </a:endParaRP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游ゴシック" panose="020B0400000000000000" pitchFamily="50" charset="-128"/>
                          <a:ea typeface="游ゴシック" panose="020B0400000000000000" pitchFamily="50" charset="-128"/>
                        </a:rPr>
                        <a:t>担任する事務</a:t>
                      </a:r>
                      <a:endParaRPr kumimoji="1" lang="ja-JP" altLang="en-US" sz="800" dirty="0">
                        <a:latin typeface="游ゴシック" panose="020B0400000000000000" pitchFamily="50" charset="-128"/>
                        <a:ea typeface="游ゴシック" panose="020B0400000000000000" pitchFamily="50" charset="-128"/>
                      </a:endParaRP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7500543"/>
                  </a:ext>
                </a:extLst>
              </a:tr>
              <a:tr h="180000">
                <a:tc>
                  <a:txBody>
                    <a:bodyPr/>
                    <a:lstStyle/>
                    <a:p>
                      <a:pPr algn="ctr"/>
                      <a:r>
                        <a:rPr kumimoji="1" lang="ja-JP" altLang="en-US" sz="800" dirty="0" smtClean="0">
                          <a:latin typeface="游ゴシック" panose="020B0400000000000000" pitchFamily="50" charset="-128"/>
                          <a:ea typeface="游ゴシック" panose="020B0400000000000000" pitchFamily="50" charset="-128"/>
                        </a:rPr>
                        <a:t>（中略）</a:t>
                      </a:r>
                      <a:endParaRPr kumimoji="1" lang="ja-JP" altLang="en-US" sz="800" dirty="0">
                        <a:latin typeface="游ゴシック" panose="020B0400000000000000" pitchFamily="50" charset="-128"/>
                        <a:ea typeface="游ゴシック" panose="020B0400000000000000" pitchFamily="50" charset="-128"/>
                      </a:endParaRP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游ゴシック" panose="020B0400000000000000" pitchFamily="50" charset="-128"/>
                          <a:ea typeface="游ゴシック" panose="020B0400000000000000" pitchFamily="50" charset="-128"/>
                        </a:rPr>
                        <a:t>（中略）</a:t>
                      </a:r>
                      <a:endParaRPr kumimoji="1" lang="ja-JP" altLang="en-US" sz="800" dirty="0">
                        <a:latin typeface="游ゴシック" panose="020B0400000000000000" pitchFamily="50" charset="-128"/>
                        <a:ea typeface="游ゴシック" panose="020B0400000000000000" pitchFamily="50" charset="-128"/>
                      </a:endParaRP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0741214"/>
                  </a:ext>
                </a:extLst>
              </a:tr>
              <a:tr h="720000">
                <a:tc>
                  <a:txBody>
                    <a:bodyPr/>
                    <a:lstStyle/>
                    <a:p>
                      <a:pPr algn="l"/>
                      <a:r>
                        <a:rPr kumimoji="1" lang="zh-TW" altLang="en-US" sz="800" dirty="0" smtClean="0">
                          <a:latin typeface="游ゴシック" panose="020B0400000000000000" pitchFamily="50" charset="-128"/>
                          <a:ea typeface="游ゴシック" panose="020B0400000000000000" pitchFamily="50" charset="-128"/>
                        </a:rPr>
                        <a:t>大阪府地域職域連携推進協議会</a:t>
                      </a:r>
                      <a:endParaRPr kumimoji="1" lang="ja-JP" altLang="en-US" sz="800" dirty="0">
                        <a:latin typeface="游ゴシック" panose="020B0400000000000000" pitchFamily="50" charset="-128"/>
                        <a:ea typeface="游ゴシック" panose="020B0400000000000000" pitchFamily="50" charset="-128"/>
                      </a:endParaRPr>
                    </a:p>
                  </a:txBody>
                  <a:tcPr marL="36000" marR="36000" marT="18000" marB="18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kumimoji="1" lang="ja-JP" altLang="en-US" sz="800" spc="-50" baseline="0" dirty="0" smtClean="0">
                          <a:latin typeface="游ゴシック" panose="020B0400000000000000" pitchFamily="50" charset="-128"/>
                          <a:ea typeface="游ゴシック" panose="020B0400000000000000" pitchFamily="50" charset="-128"/>
                        </a:rPr>
                        <a:t>生涯にわたる地域及び職域における健康の増進に関する計画の策定及びその推進に関する施策並びに大阪府健康づくり推進条例第四条第一項の目標の達成状況の評価についての調査審議に関する事務</a:t>
                      </a:r>
                      <a:endParaRPr kumimoji="1" lang="ja-JP" altLang="en-US" sz="800" spc="-50" baseline="0" dirty="0">
                        <a:latin typeface="游ゴシック" panose="020B0400000000000000" pitchFamily="50" charset="-128"/>
                        <a:ea typeface="游ゴシック" panose="020B0400000000000000" pitchFamily="50" charset="-128"/>
                      </a:endParaRPr>
                    </a:p>
                  </a:txBody>
                  <a:tcPr marL="36000" marR="36000" marT="18000" marB="18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1678305"/>
                  </a:ext>
                </a:extLst>
              </a:tr>
              <a:tr h="180000">
                <a:tc>
                  <a:txBody>
                    <a:bodyPr/>
                    <a:lstStyle/>
                    <a:p>
                      <a:pPr algn="ctr"/>
                      <a:r>
                        <a:rPr kumimoji="1" lang="ja-JP" altLang="en-US" sz="800" dirty="0" smtClean="0">
                          <a:latin typeface="游ゴシック" panose="020B0400000000000000" pitchFamily="50" charset="-128"/>
                          <a:ea typeface="游ゴシック" panose="020B0400000000000000" pitchFamily="50" charset="-128"/>
                        </a:rPr>
                        <a:t>（中略）</a:t>
                      </a:r>
                      <a:endParaRPr kumimoji="1" lang="ja-JP" altLang="en-US" sz="800" dirty="0">
                        <a:latin typeface="游ゴシック" panose="020B0400000000000000" pitchFamily="50" charset="-128"/>
                        <a:ea typeface="游ゴシック" panose="020B0400000000000000" pitchFamily="50" charset="-128"/>
                      </a:endParaRP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游ゴシック" panose="020B0400000000000000" pitchFamily="50" charset="-128"/>
                          <a:ea typeface="游ゴシック" panose="020B0400000000000000" pitchFamily="50" charset="-128"/>
                        </a:rPr>
                        <a:t>（中略）</a:t>
                      </a:r>
                      <a:endParaRPr kumimoji="1" lang="ja-JP" altLang="en-US" sz="800" dirty="0">
                        <a:latin typeface="游ゴシック" panose="020B0400000000000000" pitchFamily="50" charset="-128"/>
                        <a:ea typeface="游ゴシック" panose="020B0400000000000000" pitchFamily="50" charset="-128"/>
                      </a:endParaRP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382657"/>
                  </a:ext>
                </a:extLst>
              </a:tr>
            </a:tbl>
          </a:graphicData>
        </a:graphic>
      </p:graphicFrame>
      <p:cxnSp>
        <p:nvCxnSpPr>
          <p:cNvPr id="17" name="直線コネクタ 16"/>
          <p:cNvCxnSpPr/>
          <p:nvPr/>
        </p:nvCxnSpPr>
        <p:spPr>
          <a:xfrm>
            <a:off x="3603383" y="1093677"/>
            <a:ext cx="0" cy="5400000"/>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749662" y="1019984"/>
            <a:ext cx="2880000" cy="3672000"/>
          </a:xfrm>
          <a:prstGeom prst="roundRect">
            <a:avLst>
              <a:gd name="adj" fmla="val 0"/>
            </a:avLst>
          </a:prstGeom>
          <a:noFill/>
          <a:ln w="12700">
            <a:noFill/>
          </a:ln>
        </p:spPr>
        <p:txBody>
          <a:bodyPr wrap="square" lIns="72000" tIns="72000" rIns="72000" bIns="72000" rtlCol="0" anchor="t">
            <a:noAutofit/>
          </a:bodyPr>
          <a:lstStyle/>
          <a:p>
            <a:endParaRPr lang="ja-JP" altLang="en-US" sz="800" b="1" dirty="0">
              <a:latin typeface="游ゴシック" panose="020B0400000000000000" pitchFamily="50" charset="-128"/>
              <a:ea typeface="游ゴシック" panose="020B0400000000000000" pitchFamily="50" charset="-128"/>
            </a:endParaRP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（趣旨）</a:t>
            </a:r>
          </a:p>
          <a:p>
            <a:r>
              <a:rPr lang="ja-JP" altLang="en-US" sz="800" dirty="0">
                <a:latin typeface="游ゴシック" panose="020B0400000000000000" pitchFamily="50" charset="-128"/>
                <a:ea typeface="游ゴシック" panose="020B0400000000000000" pitchFamily="50" charset="-128"/>
              </a:rPr>
              <a:t>第一条　この規則は、大阪府附属機関条例</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昭和二十七年</a:t>
            </a:r>
            <a:r>
              <a:rPr lang="ja-JP" altLang="en-US" sz="800" dirty="0" smtClean="0">
                <a:latin typeface="游ゴシック" panose="020B0400000000000000" pitchFamily="50" charset="-128"/>
                <a:ea typeface="游ゴシック" panose="020B0400000000000000" pitchFamily="50" charset="-128"/>
              </a:rPr>
              <a:t>大</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阪府条例第三十九号</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第六条の規定に基づき、大阪府</a:t>
            </a:r>
            <a:r>
              <a:rPr lang="ja-JP" altLang="en-US" sz="800" dirty="0" smtClean="0">
                <a:latin typeface="游ゴシック" panose="020B0400000000000000" pitchFamily="50" charset="-128"/>
                <a:ea typeface="游ゴシック" panose="020B0400000000000000" pitchFamily="50" charset="-128"/>
              </a:rPr>
              <a:t>地域</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職域連携</a:t>
            </a:r>
            <a:r>
              <a:rPr lang="ja-JP" altLang="en-US" sz="800" dirty="0">
                <a:latin typeface="游ゴシック" panose="020B0400000000000000" pitchFamily="50" charset="-128"/>
                <a:ea typeface="游ゴシック" panose="020B0400000000000000" pitchFamily="50" charset="-128"/>
              </a:rPr>
              <a:t>推進協議会</a:t>
            </a:r>
            <a:r>
              <a:rPr lang="en-US" altLang="ja-JP" sz="800" dirty="0">
                <a:latin typeface="游ゴシック" panose="020B0400000000000000" pitchFamily="50" charset="-128"/>
                <a:ea typeface="游ゴシック" panose="020B0400000000000000" pitchFamily="50" charset="-128"/>
              </a:rPr>
              <a:t>(</a:t>
            </a:r>
            <a:r>
              <a:rPr lang="ja-JP" altLang="en-US" sz="800" dirty="0" smtClean="0">
                <a:latin typeface="游ゴシック" panose="020B0400000000000000" pitchFamily="50" charset="-128"/>
                <a:ea typeface="游ゴシック" panose="020B0400000000000000" pitchFamily="50" charset="-128"/>
              </a:rPr>
              <a:t>以下</a:t>
            </a:r>
            <a:r>
              <a:rPr lang="ja-JP" altLang="en-US" sz="800" dirty="0">
                <a:latin typeface="游ゴシック" panose="020B0400000000000000" pitchFamily="50" charset="-128"/>
                <a:ea typeface="游ゴシック" panose="020B0400000000000000" pitchFamily="50" charset="-128"/>
              </a:rPr>
              <a:t>「協議会」という。</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の組織</a:t>
            </a:r>
            <a:r>
              <a:rPr lang="ja-JP" altLang="en-US" sz="800" dirty="0" smtClean="0">
                <a:latin typeface="游ゴシック" panose="020B0400000000000000" pitchFamily="50" charset="-128"/>
                <a:ea typeface="游ゴシック" panose="020B0400000000000000" pitchFamily="50" charset="-128"/>
              </a:rPr>
              <a:t>、</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委員及び専門</a:t>
            </a:r>
            <a:r>
              <a:rPr lang="ja-JP" altLang="en-US" sz="800" dirty="0">
                <a:latin typeface="游ゴシック" panose="020B0400000000000000" pitchFamily="50" charset="-128"/>
                <a:ea typeface="游ゴシック" panose="020B0400000000000000" pitchFamily="50" charset="-128"/>
              </a:rPr>
              <a:t>委員</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以下「委員等」</a:t>
            </a:r>
            <a:r>
              <a:rPr lang="ja-JP" altLang="en-US" sz="800" dirty="0" smtClean="0">
                <a:latin typeface="游ゴシック" panose="020B0400000000000000" pitchFamily="50" charset="-128"/>
                <a:ea typeface="游ゴシック" panose="020B0400000000000000" pitchFamily="50" charset="-128"/>
              </a:rPr>
              <a:t>という</a:t>
            </a:r>
            <a:r>
              <a:rPr lang="ja-JP" altLang="en-US" sz="800" dirty="0">
                <a:latin typeface="游ゴシック" panose="020B0400000000000000" pitchFamily="50" charset="-128"/>
                <a:ea typeface="游ゴシック" panose="020B0400000000000000" pitchFamily="50" charset="-128"/>
              </a:rPr>
              <a:t>。</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の報酬</a:t>
            </a:r>
            <a:r>
              <a:rPr lang="ja-JP" altLang="en-US" sz="800" dirty="0" smtClean="0">
                <a:latin typeface="游ゴシック" panose="020B0400000000000000" pitchFamily="50" charset="-128"/>
                <a:ea typeface="游ゴシック" panose="020B0400000000000000" pitchFamily="50" charset="-128"/>
              </a:rPr>
              <a:t>及び</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費用</a:t>
            </a:r>
            <a:r>
              <a:rPr lang="ja-JP" altLang="en-US" sz="800" dirty="0">
                <a:latin typeface="游ゴシック" panose="020B0400000000000000" pitchFamily="50" charset="-128"/>
                <a:ea typeface="游ゴシック" panose="020B0400000000000000" pitchFamily="50" charset="-128"/>
              </a:rPr>
              <a:t>弁償の</a:t>
            </a:r>
            <a:r>
              <a:rPr lang="ja-JP" altLang="en-US" sz="800" dirty="0" smtClean="0">
                <a:latin typeface="游ゴシック" panose="020B0400000000000000" pitchFamily="50" charset="-128"/>
                <a:ea typeface="游ゴシック" panose="020B0400000000000000" pitchFamily="50" charset="-128"/>
              </a:rPr>
              <a:t>額その他協</a:t>
            </a:r>
            <a:r>
              <a:rPr lang="ja-JP" altLang="en-US" sz="800" dirty="0">
                <a:latin typeface="游ゴシック" panose="020B0400000000000000" pitchFamily="50" charset="-128"/>
                <a:ea typeface="游ゴシック" panose="020B0400000000000000" pitchFamily="50" charset="-128"/>
              </a:rPr>
              <a:t>議会に関し必要な事項を</a:t>
            </a:r>
            <a:r>
              <a:rPr lang="ja-JP" altLang="en-US" sz="800" dirty="0" smtClean="0">
                <a:latin typeface="游ゴシック" panose="020B0400000000000000" pitchFamily="50" charset="-128"/>
                <a:ea typeface="游ゴシック" panose="020B0400000000000000" pitchFamily="50" charset="-128"/>
              </a:rPr>
              <a:t>定めるも</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の</a:t>
            </a:r>
            <a:r>
              <a:rPr lang="ja-JP" altLang="en-US" sz="800" dirty="0">
                <a:latin typeface="游ゴシック" panose="020B0400000000000000" pitchFamily="50" charset="-128"/>
                <a:ea typeface="游ゴシック" panose="020B0400000000000000" pitchFamily="50" charset="-128"/>
              </a:rPr>
              <a:t>とする。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smtClean="0">
                <a:latin typeface="游ゴシック" panose="020B0400000000000000" pitchFamily="50" charset="-128"/>
                <a:ea typeface="游ゴシック" panose="020B0400000000000000" pitchFamily="50" charset="-128"/>
              </a:rPr>
              <a:t>（組織</a:t>
            </a:r>
            <a:r>
              <a:rPr lang="ja-JP" altLang="en-US" sz="800" dirty="0">
                <a:latin typeface="游ゴシック" panose="020B0400000000000000" pitchFamily="50" charset="-128"/>
                <a:ea typeface="游ゴシック" panose="020B0400000000000000" pitchFamily="50" charset="-128"/>
              </a:rPr>
              <a:t>）</a:t>
            </a:r>
            <a:endParaRPr lang="en-US" altLang="ja-JP"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第二条　協議会は、委員三十人以内で組織する。</a:t>
            </a:r>
          </a:p>
          <a:p>
            <a:r>
              <a:rPr lang="ja-JP" altLang="en-US" sz="800" dirty="0" smtClean="0">
                <a:latin typeface="游ゴシック" panose="020B0400000000000000" pitchFamily="50" charset="-128"/>
                <a:ea typeface="游ゴシック" panose="020B0400000000000000" pitchFamily="50" charset="-128"/>
              </a:rPr>
              <a:t>２</a:t>
            </a:r>
            <a:r>
              <a:rPr lang="ja-JP" altLang="en-US" sz="800" dirty="0">
                <a:latin typeface="游ゴシック" panose="020B0400000000000000" pitchFamily="50" charset="-128"/>
                <a:ea typeface="游ゴシック" panose="020B0400000000000000" pitchFamily="50" charset="-128"/>
              </a:rPr>
              <a:t>　委員は、次に掲げる者のうちから、知事が任命する。</a:t>
            </a:r>
          </a:p>
          <a:p>
            <a:r>
              <a:rPr lang="ja-JP" altLang="en-US" sz="800" dirty="0" smtClean="0">
                <a:latin typeface="游ゴシック" panose="020B0400000000000000" pitchFamily="50" charset="-128"/>
                <a:ea typeface="游ゴシック" panose="020B0400000000000000" pitchFamily="50" charset="-128"/>
              </a:rPr>
              <a:t>　一</a:t>
            </a:r>
            <a:r>
              <a:rPr lang="ja-JP" altLang="en-US" sz="800" dirty="0">
                <a:latin typeface="游ゴシック" panose="020B0400000000000000" pitchFamily="50" charset="-128"/>
                <a:ea typeface="游ゴシック" panose="020B0400000000000000" pitchFamily="50" charset="-128"/>
              </a:rPr>
              <a:t>　学識経験のある者</a:t>
            </a:r>
          </a:p>
          <a:p>
            <a:r>
              <a:rPr lang="ja-JP" altLang="en-US" sz="800" dirty="0" smtClean="0">
                <a:latin typeface="游ゴシック" panose="020B0400000000000000" pitchFamily="50" charset="-128"/>
                <a:ea typeface="游ゴシック" panose="020B0400000000000000" pitchFamily="50" charset="-128"/>
              </a:rPr>
              <a:t>　二</a:t>
            </a:r>
            <a:r>
              <a:rPr lang="ja-JP" altLang="en-US" sz="800" dirty="0">
                <a:latin typeface="游ゴシック" panose="020B0400000000000000" pitchFamily="50" charset="-128"/>
                <a:ea typeface="游ゴシック" panose="020B0400000000000000" pitchFamily="50" charset="-128"/>
              </a:rPr>
              <a:t>　医療関係団体の代表者</a:t>
            </a:r>
          </a:p>
          <a:p>
            <a:r>
              <a:rPr lang="ja-JP" altLang="en-US" sz="800" dirty="0" smtClean="0">
                <a:latin typeface="游ゴシック" panose="020B0400000000000000" pitchFamily="50" charset="-128"/>
                <a:ea typeface="游ゴシック" panose="020B0400000000000000" pitchFamily="50" charset="-128"/>
              </a:rPr>
              <a:t>　三</a:t>
            </a:r>
            <a:r>
              <a:rPr lang="ja-JP" altLang="en-US" sz="800" dirty="0">
                <a:latin typeface="游ゴシック" panose="020B0400000000000000" pitchFamily="50" charset="-128"/>
                <a:ea typeface="游ゴシック" panose="020B0400000000000000" pitchFamily="50" charset="-128"/>
              </a:rPr>
              <a:t>　健康保険組合その他の医療保険者の代表者</a:t>
            </a:r>
          </a:p>
          <a:p>
            <a:r>
              <a:rPr lang="ja-JP" altLang="en-US" sz="800" dirty="0" smtClean="0">
                <a:latin typeface="游ゴシック" panose="020B0400000000000000" pitchFamily="50" charset="-128"/>
                <a:ea typeface="游ゴシック" panose="020B0400000000000000" pitchFamily="50" charset="-128"/>
              </a:rPr>
              <a:t>　四</a:t>
            </a:r>
            <a:r>
              <a:rPr lang="ja-JP" altLang="en-US" sz="800" dirty="0">
                <a:latin typeface="游ゴシック" panose="020B0400000000000000" pitchFamily="50" charset="-128"/>
                <a:ea typeface="游ゴシック" panose="020B0400000000000000" pitchFamily="50" charset="-128"/>
              </a:rPr>
              <a:t>　地域又は職域の代表者</a:t>
            </a:r>
          </a:p>
          <a:p>
            <a:r>
              <a:rPr lang="ja-JP" altLang="en-US" sz="800" dirty="0" smtClean="0">
                <a:latin typeface="游ゴシック" panose="020B0400000000000000" pitchFamily="50" charset="-128"/>
                <a:ea typeface="游ゴシック" panose="020B0400000000000000" pitchFamily="50" charset="-128"/>
              </a:rPr>
              <a:t>　五</a:t>
            </a:r>
            <a:r>
              <a:rPr lang="ja-JP" altLang="en-US" sz="800" dirty="0">
                <a:latin typeface="游ゴシック" panose="020B0400000000000000" pitchFamily="50" charset="-128"/>
                <a:ea typeface="游ゴシック" panose="020B0400000000000000" pitchFamily="50" charset="-128"/>
              </a:rPr>
              <a:t>　関係行政機関の職員</a:t>
            </a:r>
          </a:p>
          <a:p>
            <a:r>
              <a:rPr lang="ja-JP" altLang="en-US" sz="800" dirty="0" smtClean="0">
                <a:latin typeface="游ゴシック" panose="020B0400000000000000" pitchFamily="50" charset="-128"/>
                <a:ea typeface="游ゴシック" panose="020B0400000000000000" pitchFamily="50" charset="-128"/>
              </a:rPr>
              <a:t>　六</a:t>
            </a:r>
            <a:r>
              <a:rPr lang="ja-JP" altLang="en-US" sz="800" dirty="0">
                <a:latin typeface="游ゴシック" panose="020B0400000000000000" pitchFamily="50" charset="-128"/>
                <a:ea typeface="游ゴシック" panose="020B0400000000000000" pitchFamily="50" charset="-128"/>
              </a:rPr>
              <a:t>　前各号に掲げる者のほか、知事が適当と認める者</a:t>
            </a:r>
          </a:p>
          <a:p>
            <a:r>
              <a:rPr lang="ja-JP" altLang="en-US" sz="800" dirty="0" smtClean="0">
                <a:latin typeface="游ゴシック" panose="020B0400000000000000" pitchFamily="50" charset="-128"/>
                <a:ea typeface="游ゴシック" panose="020B0400000000000000" pitchFamily="50" charset="-128"/>
              </a:rPr>
              <a:t>３</a:t>
            </a:r>
            <a:r>
              <a:rPr lang="ja-JP" altLang="en-US" sz="800" dirty="0">
                <a:latin typeface="游ゴシック" panose="020B0400000000000000" pitchFamily="50" charset="-128"/>
                <a:ea typeface="游ゴシック" panose="020B0400000000000000" pitchFamily="50" charset="-128"/>
              </a:rPr>
              <a:t>　委員</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関係行政機関の職員のうちから任命された委員</a:t>
            </a:r>
            <a:r>
              <a:rPr lang="ja-JP" altLang="en-US" sz="800" dirty="0" smtClean="0">
                <a:latin typeface="游ゴシック" panose="020B0400000000000000" pitchFamily="50" charset="-128"/>
                <a:ea typeface="游ゴシック" panose="020B0400000000000000" pitchFamily="50" charset="-128"/>
              </a:rPr>
              <a:t>を</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除く</a:t>
            </a:r>
            <a:r>
              <a:rPr lang="ja-JP" altLang="en-US" sz="800" dirty="0">
                <a:latin typeface="游ゴシック" panose="020B0400000000000000" pitchFamily="50" charset="-128"/>
                <a:ea typeface="游ゴシック" panose="020B0400000000000000" pitchFamily="50" charset="-128"/>
              </a:rPr>
              <a:t>。</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の</a:t>
            </a:r>
            <a:r>
              <a:rPr lang="ja-JP" altLang="en-US" sz="800" dirty="0" smtClean="0">
                <a:latin typeface="游ゴシック" panose="020B0400000000000000" pitchFamily="50" charset="-128"/>
                <a:ea typeface="游ゴシック" panose="020B0400000000000000" pitchFamily="50" charset="-128"/>
              </a:rPr>
              <a:t>任期</a:t>
            </a:r>
            <a:r>
              <a:rPr lang="ja-JP" altLang="en-US" sz="800" dirty="0">
                <a:latin typeface="游ゴシック" panose="020B0400000000000000" pitchFamily="50" charset="-128"/>
                <a:ea typeface="游ゴシック" panose="020B0400000000000000" pitchFamily="50" charset="-128"/>
              </a:rPr>
              <a:t>は、二年とする。ただし、補欠の委員の</a:t>
            </a:r>
            <a:r>
              <a:rPr lang="ja-JP" altLang="en-US" sz="800" dirty="0" smtClean="0">
                <a:latin typeface="游ゴシック" panose="020B0400000000000000" pitchFamily="50" charset="-128"/>
                <a:ea typeface="游ゴシック" panose="020B0400000000000000" pitchFamily="50" charset="-128"/>
              </a:rPr>
              <a:t>任</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期</a:t>
            </a:r>
            <a:r>
              <a:rPr lang="ja-JP" altLang="en-US" sz="800" dirty="0">
                <a:latin typeface="游ゴシック" panose="020B0400000000000000" pitchFamily="50" charset="-128"/>
                <a:ea typeface="游ゴシック" panose="020B0400000000000000" pitchFamily="50" charset="-128"/>
              </a:rPr>
              <a:t>は</a:t>
            </a:r>
            <a:r>
              <a:rPr lang="ja-JP" altLang="en-US" sz="800" dirty="0" smtClean="0">
                <a:latin typeface="游ゴシック" panose="020B0400000000000000" pitchFamily="50" charset="-128"/>
                <a:ea typeface="游ゴシック" panose="020B0400000000000000" pitchFamily="50" charset="-128"/>
              </a:rPr>
              <a:t>、前任者</a:t>
            </a:r>
            <a:r>
              <a:rPr lang="ja-JP" altLang="en-US" sz="800" dirty="0">
                <a:latin typeface="游ゴシック" panose="020B0400000000000000" pitchFamily="50" charset="-128"/>
                <a:ea typeface="游ゴシック" panose="020B0400000000000000" pitchFamily="50" charset="-128"/>
              </a:rPr>
              <a:t>の残任</a:t>
            </a:r>
            <a:r>
              <a:rPr lang="ja-JP" altLang="en-US" sz="800" dirty="0" smtClean="0">
                <a:latin typeface="游ゴシック" panose="020B0400000000000000" pitchFamily="50" charset="-128"/>
                <a:ea typeface="游ゴシック" panose="020B0400000000000000" pitchFamily="50" charset="-128"/>
              </a:rPr>
              <a:t>期間と</a:t>
            </a:r>
            <a:r>
              <a:rPr lang="ja-JP" altLang="en-US" sz="800" dirty="0">
                <a:latin typeface="游ゴシック" panose="020B0400000000000000" pitchFamily="50" charset="-128"/>
                <a:ea typeface="游ゴシック" panose="020B0400000000000000" pitchFamily="50" charset="-128"/>
              </a:rPr>
              <a:t>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（専門委員）</a:t>
            </a:r>
          </a:p>
          <a:p>
            <a:r>
              <a:rPr lang="ja-JP" altLang="en-US" sz="800" dirty="0">
                <a:latin typeface="游ゴシック" panose="020B0400000000000000" pitchFamily="50" charset="-128"/>
                <a:ea typeface="游ゴシック" panose="020B0400000000000000" pitchFamily="50" charset="-128"/>
              </a:rPr>
              <a:t>第三条　協議会に、専門の事項を調査審議させるため</a:t>
            </a:r>
            <a:r>
              <a:rPr lang="ja-JP" altLang="en-US" sz="800" dirty="0" smtClean="0">
                <a:latin typeface="游ゴシック" panose="020B0400000000000000" pitchFamily="50" charset="-128"/>
                <a:ea typeface="游ゴシック" panose="020B0400000000000000" pitchFamily="50" charset="-128"/>
              </a:rPr>
              <a:t>必要</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がある</a:t>
            </a:r>
            <a:r>
              <a:rPr lang="ja-JP" altLang="en-US" sz="800" dirty="0">
                <a:latin typeface="游ゴシック" panose="020B0400000000000000" pitchFamily="50" charset="-128"/>
                <a:ea typeface="游ゴシック" panose="020B0400000000000000" pitchFamily="50" charset="-128"/>
              </a:rPr>
              <a:t>ときは</a:t>
            </a:r>
            <a:r>
              <a:rPr lang="ja-JP" altLang="en-US" sz="800" dirty="0" smtClean="0">
                <a:latin typeface="游ゴシック" panose="020B0400000000000000" pitchFamily="50" charset="-128"/>
                <a:ea typeface="游ゴシック" panose="020B0400000000000000" pitchFamily="50" charset="-128"/>
              </a:rPr>
              <a:t>、専門</a:t>
            </a:r>
            <a:r>
              <a:rPr lang="ja-JP" altLang="en-US" sz="800" dirty="0">
                <a:latin typeface="游ゴシック" panose="020B0400000000000000" pitchFamily="50" charset="-128"/>
                <a:ea typeface="游ゴシック" panose="020B0400000000000000" pitchFamily="50" charset="-128"/>
              </a:rPr>
              <a:t>委員若干人を置くことができる。</a:t>
            </a:r>
          </a:p>
          <a:p>
            <a:r>
              <a:rPr lang="ja-JP" altLang="en-US" sz="800" dirty="0" smtClean="0">
                <a:latin typeface="游ゴシック" panose="020B0400000000000000" pitchFamily="50" charset="-128"/>
                <a:ea typeface="游ゴシック" panose="020B0400000000000000" pitchFamily="50" charset="-128"/>
              </a:rPr>
              <a:t>２</a:t>
            </a:r>
            <a:r>
              <a:rPr lang="ja-JP" altLang="en-US" sz="800" dirty="0">
                <a:latin typeface="游ゴシック" panose="020B0400000000000000" pitchFamily="50" charset="-128"/>
                <a:ea typeface="游ゴシック" panose="020B0400000000000000" pitchFamily="50" charset="-128"/>
              </a:rPr>
              <a:t>　専門委員は、知事が任命する。</a:t>
            </a:r>
          </a:p>
          <a:p>
            <a:r>
              <a:rPr lang="ja-JP" altLang="en-US" sz="800" dirty="0" smtClean="0">
                <a:latin typeface="游ゴシック" panose="020B0400000000000000" pitchFamily="50" charset="-128"/>
                <a:ea typeface="游ゴシック" panose="020B0400000000000000" pitchFamily="50" charset="-128"/>
              </a:rPr>
              <a:t>３</a:t>
            </a:r>
            <a:r>
              <a:rPr lang="ja-JP" altLang="en-US" sz="800" dirty="0">
                <a:latin typeface="游ゴシック" panose="020B0400000000000000" pitchFamily="50" charset="-128"/>
                <a:ea typeface="游ゴシック" panose="020B0400000000000000" pitchFamily="50" charset="-128"/>
              </a:rPr>
              <a:t>　専門委員は、当該専門の事項に関する調査審議が</a:t>
            </a:r>
            <a:r>
              <a:rPr lang="ja-JP" altLang="en-US" sz="800" dirty="0" smtClean="0">
                <a:latin typeface="游ゴシック" panose="020B0400000000000000" pitchFamily="50" charset="-128"/>
                <a:ea typeface="游ゴシック" panose="020B0400000000000000" pitchFamily="50" charset="-128"/>
              </a:rPr>
              <a:t>終了</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したとき</a:t>
            </a:r>
            <a:r>
              <a:rPr lang="ja-JP" altLang="en-US" sz="800" dirty="0">
                <a:latin typeface="游ゴシック" panose="020B0400000000000000" pitchFamily="50" charset="-128"/>
                <a:ea typeface="游ゴシック" panose="020B0400000000000000" pitchFamily="50" charset="-128"/>
              </a:rPr>
              <a:t>は</a:t>
            </a:r>
            <a:r>
              <a:rPr lang="ja-JP" altLang="en-US" sz="800" dirty="0" smtClean="0">
                <a:latin typeface="游ゴシック" panose="020B0400000000000000" pitchFamily="50" charset="-128"/>
                <a:ea typeface="游ゴシック" panose="020B0400000000000000" pitchFamily="50" charset="-128"/>
              </a:rPr>
              <a:t>、解任</a:t>
            </a:r>
            <a:r>
              <a:rPr lang="ja-JP" altLang="en-US" sz="800" dirty="0">
                <a:latin typeface="游ゴシック" panose="020B0400000000000000" pitchFamily="50" charset="-128"/>
                <a:ea typeface="游ゴシック" panose="020B0400000000000000" pitchFamily="50" charset="-128"/>
              </a:rPr>
              <a:t>されるものとする。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（会長）</a:t>
            </a:r>
          </a:p>
          <a:p>
            <a:r>
              <a:rPr lang="ja-JP" altLang="en-US" sz="800" dirty="0">
                <a:latin typeface="游ゴシック" panose="020B0400000000000000" pitchFamily="50" charset="-128"/>
                <a:ea typeface="游ゴシック" panose="020B0400000000000000" pitchFamily="50" charset="-128"/>
              </a:rPr>
              <a:t>第四条　協議会に会長を置き、委員の互選によってこれ</a:t>
            </a:r>
            <a:r>
              <a:rPr lang="ja-JP" altLang="en-US" sz="800" dirty="0" smtClean="0">
                <a:latin typeface="游ゴシック" panose="020B0400000000000000" pitchFamily="50" charset="-128"/>
                <a:ea typeface="游ゴシック" panose="020B0400000000000000" pitchFamily="50" charset="-128"/>
              </a:rPr>
              <a:t>を</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定める</a:t>
            </a:r>
            <a:r>
              <a:rPr lang="ja-JP" altLang="en-US" sz="800" dirty="0">
                <a:latin typeface="游ゴシック" panose="020B0400000000000000" pitchFamily="50" charset="-128"/>
                <a:ea typeface="游ゴシック" panose="020B0400000000000000" pitchFamily="50" charset="-128"/>
              </a:rPr>
              <a:t>。</a:t>
            </a:r>
          </a:p>
          <a:p>
            <a:r>
              <a:rPr lang="ja-JP" altLang="en-US" sz="800" dirty="0" smtClean="0">
                <a:latin typeface="游ゴシック" panose="020B0400000000000000" pitchFamily="50" charset="-128"/>
                <a:ea typeface="游ゴシック" panose="020B0400000000000000" pitchFamily="50" charset="-128"/>
              </a:rPr>
              <a:t>２</a:t>
            </a:r>
            <a:r>
              <a:rPr lang="ja-JP" altLang="en-US" sz="800" dirty="0">
                <a:latin typeface="游ゴシック" panose="020B0400000000000000" pitchFamily="50" charset="-128"/>
                <a:ea typeface="游ゴシック" panose="020B0400000000000000" pitchFamily="50" charset="-128"/>
              </a:rPr>
              <a:t>　会長は、会務を総理する。</a:t>
            </a:r>
          </a:p>
          <a:p>
            <a:r>
              <a:rPr lang="ja-JP" altLang="en-US" sz="800" dirty="0" smtClean="0">
                <a:latin typeface="游ゴシック" panose="020B0400000000000000" pitchFamily="50" charset="-128"/>
                <a:ea typeface="游ゴシック" panose="020B0400000000000000" pitchFamily="50" charset="-128"/>
              </a:rPr>
              <a:t>３</a:t>
            </a:r>
            <a:r>
              <a:rPr lang="ja-JP" altLang="en-US" sz="800" dirty="0">
                <a:latin typeface="游ゴシック" panose="020B0400000000000000" pitchFamily="50" charset="-128"/>
                <a:ea typeface="游ゴシック" panose="020B0400000000000000" pitchFamily="50" charset="-128"/>
              </a:rPr>
              <a:t>　会長に事故があるときは、会長があらかじめ指名</a:t>
            </a:r>
            <a:r>
              <a:rPr lang="ja-JP" altLang="en-US" sz="800" dirty="0" smtClean="0">
                <a:latin typeface="游ゴシック" panose="020B0400000000000000" pitchFamily="50" charset="-128"/>
                <a:ea typeface="游ゴシック" panose="020B0400000000000000" pitchFamily="50" charset="-128"/>
              </a:rPr>
              <a:t>する</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委員が</a:t>
            </a:r>
            <a:r>
              <a:rPr lang="ja-JP" altLang="en-US" sz="800" dirty="0">
                <a:latin typeface="游ゴシック" panose="020B0400000000000000" pitchFamily="50" charset="-128"/>
                <a:ea typeface="游ゴシック" panose="020B0400000000000000" pitchFamily="50" charset="-128"/>
              </a:rPr>
              <a:t>、</a:t>
            </a:r>
            <a:r>
              <a:rPr lang="ja-JP" altLang="en-US" sz="800" dirty="0" smtClean="0">
                <a:latin typeface="游ゴシック" panose="020B0400000000000000" pitchFamily="50" charset="-128"/>
                <a:ea typeface="游ゴシック" panose="020B0400000000000000" pitchFamily="50" charset="-128"/>
              </a:rPr>
              <a:t>その職務</a:t>
            </a:r>
            <a:r>
              <a:rPr lang="ja-JP" altLang="en-US" sz="800" dirty="0">
                <a:latin typeface="游ゴシック" panose="020B0400000000000000" pitchFamily="50" charset="-128"/>
                <a:ea typeface="游ゴシック" panose="020B0400000000000000" pitchFamily="50" charset="-128"/>
              </a:rPr>
              <a:t>を代理する。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a:t>
            </a:r>
            <a:r>
              <a:rPr lang="ja-JP" altLang="en-US" sz="800" dirty="0" smtClean="0">
                <a:latin typeface="游ゴシック" panose="020B0400000000000000" pitchFamily="50" charset="-128"/>
                <a:ea typeface="游ゴシック" panose="020B0400000000000000" pitchFamily="50" charset="-128"/>
              </a:rPr>
              <a:t>会議）</a:t>
            </a:r>
            <a:endParaRPr lang="en-US" altLang="ja-JP"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第五条　協議会の会議は、会長が招集し、会長がその</a:t>
            </a:r>
            <a:r>
              <a:rPr lang="ja-JP" altLang="en-US" sz="800" dirty="0" smtClean="0">
                <a:latin typeface="游ゴシック" panose="020B0400000000000000" pitchFamily="50" charset="-128"/>
                <a:ea typeface="游ゴシック" panose="020B0400000000000000" pitchFamily="50" charset="-128"/>
              </a:rPr>
              <a:t>議長</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となる</a:t>
            </a:r>
            <a:r>
              <a:rPr lang="ja-JP" altLang="en-US" sz="800" dirty="0">
                <a:latin typeface="游ゴシック" panose="020B0400000000000000" pitchFamily="50" charset="-128"/>
                <a:ea typeface="游ゴシック" panose="020B0400000000000000" pitchFamily="50" charset="-128"/>
              </a:rPr>
              <a:t>。</a:t>
            </a:r>
          </a:p>
          <a:p>
            <a:r>
              <a:rPr lang="ja-JP" altLang="en-US" sz="800" dirty="0" smtClean="0">
                <a:latin typeface="游ゴシック" panose="020B0400000000000000" pitchFamily="50" charset="-128"/>
                <a:ea typeface="游ゴシック" panose="020B0400000000000000" pitchFamily="50" charset="-128"/>
              </a:rPr>
              <a:t>２</a:t>
            </a:r>
            <a:r>
              <a:rPr lang="ja-JP" altLang="en-US" sz="800" dirty="0">
                <a:latin typeface="游ゴシック" panose="020B0400000000000000" pitchFamily="50" charset="-128"/>
                <a:ea typeface="游ゴシック" panose="020B0400000000000000" pitchFamily="50" charset="-128"/>
              </a:rPr>
              <a:t>　協議会は、委員の過半数が出席しなければ会議を</a:t>
            </a:r>
            <a:r>
              <a:rPr lang="ja-JP" altLang="en-US" sz="800" dirty="0" smtClean="0">
                <a:latin typeface="游ゴシック" panose="020B0400000000000000" pitchFamily="50" charset="-128"/>
                <a:ea typeface="游ゴシック" panose="020B0400000000000000" pitchFamily="50" charset="-128"/>
              </a:rPr>
              <a:t>開く</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ことができない</a:t>
            </a:r>
            <a:r>
              <a:rPr lang="ja-JP" altLang="en-US" sz="800" dirty="0">
                <a:latin typeface="游ゴシック" panose="020B0400000000000000" pitchFamily="50" charset="-128"/>
                <a:ea typeface="游ゴシック" panose="020B0400000000000000" pitchFamily="50" charset="-128"/>
              </a:rPr>
              <a:t>。</a:t>
            </a:r>
          </a:p>
          <a:p>
            <a:r>
              <a:rPr lang="ja-JP" altLang="en-US" sz="800" dirty="0" smtClean="0">
                <a:latin typeface="游ゴシック" panose="020B0400000000000000" pitchFamily="50" charset="-128"/>
                <a:ea typeface="游ゴシック" panose="020B0400000000000000" pitchFamily="50" charset="-128"/>
              </a:rPr>
              <a:t>３</a:t>
            </a:r>
            <a:r>
              <a:rPr lang="ja-JP" altLang="en-US" sz="800" dirty="0">
                <a:latin typeface="游ゴシック" panose="020B0400000000000000" pitchFamily="50" charset="-128"/>
                <a:ea typeface="游ゴシック" panose="020B0400000000000000" pitchFamily="50" charset="-128"/>
              </a:rPr>
              <a:t>　協議会の議事は、出席委員の過半数で決し、可否</a:t>
            </a:r>
            <a:r>
              <a:rPr lang="ja-JP" altLang="en-US" sz="800" dirty="0" smtClean="0">
                <a:latin typeface="游ゴシック" panose="020B0400000000000000" pitchFamily="50" charset="-128"/>
                <a:ea typeface="游ゴシック" panose="020B0400000000000000" pitchFamily="50" charset="-128"/>
              </a:rPr>
              <a:t>同数</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のとき</a:t>
            </a:r>
            <a:r>
              <a:rPr lang="ja-JP" altLang="en-US" sz="800" dirty="0">
                <a:latin typeface="游ゴシック" panose="020B0400000000000000" pitchFamily="50" charset="-128"/>
                <a:ea typeface="游ゴシック" panose="020B0400000000000000" pitchFamily="50" charset="-128"/>
              </a:rPr>
              <a:t>は、</a:t>
            </a:r>
            <a:r>
              <a:rPr lang="ja-JP" altLang="en-US" sz="800" dirty="0" smtClean="0">
                <a:latin typeface="游ゴシック" panose="020B0400000000000000" pitchFamily="50" charset="-128"/>
                <a:ea typeface="游ゴシック" panose="020B0400000000000000" pitchFamily="50" charset="-128"/>
              </a:rPr>
              <a:t>議長の</a:t>
            </a:r>
            <a:r>
              <a:rPr lang="ja-JP" altLang="en-US" sz="800" dirty="0">
                <a:latin typeface="游ゴシック" panose="020B0400000000000000" pitchFamily="50" charset="-128"/>
                <a:ea typeface="游ゴシック" panose="020B0400000000000000" pitchFamily="50" charset="-128"/>
              </a:rPr>
              <a:t>決するところによる</a:t>
            </a:r>
            <a:r>
              <a:rPr lang="ja-JP" altLang="en-US" sz="800" dirty="0" smtClean="0">
                <a:latin typeface="游ゴシック" panose="020B0400000000000000" pitchFamily="50" charset="-128"/>
                <a:ea typeface="游ゴシック" panose="020B0400000000000000" pitchFamily="50" charset="-128"/>
              </a:rPr>
              <a:t>。</a:t>
            </a:r>
            <a:endParaRPr lang="ja-JP" altLang="en-US" sz="800" dirty="0">
              <a:latin typeface="游ゴシック" panose="020B0400000000000000" pitchFamily="50" charset="-128"/>
              <a:ea typeface="游ゴシック" panose="020B0400000000000000" pitchFamily="50" charset="-128"/>
            </a:endParaRPr>
          </a:p>
        </p:txBody>
      </p:sp>
      <p:sp>
        <p:nvSpPr>
          <p:cNvPr id="21" name="テキスト ボックス 20"/>
          <p:cNvSpPr txBox="1"/>
          <p:nvPr/>
        </p:nvSpPr>
        <p:spPr>
          <a:xfrm>
            <a:off x="6679841" y="1019984"/>
            <a:ext cx="2880000" cy="3672000"/>
          </a:xfrm>
          <a:prstGeom prst="roundRect">
            <a:avLst>
              <a:gd name="adj" fmla="val 0"/>
            </a:avLst>
          </a:prstGeom>
          <a:noFill/>
          <a:ln w="12700">
            <a:noFill/>
          </a:ln>
        </p:spPr>
        <p:txBody>
          <a:bodyPr wrap="square" lIns="72000" tIns="72000" rIns="72000" bIns="72000" rtlCol="0" anchor="t">
            <a:noAutofit/>
          </a:bodyPr>
          <a:lstStyle/>
          <a:p>
            <a:endParaRPr lang="en-US" altLang="ja-JP" sz="800" dirty="0" smtClean="0">
              <a:latin typeface="游ゴシック" panose="020B0400000000000000" pitchFamily="50" charset="-128"/>
              <a:ea typeface="游ゴシック" panose="020B0400000000000000" pitchFamily="50" charset="-128"/>
            </a:endParaRP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（部会）</a:t>
            </a:r>
          </a:p>
          <a:p>
            <a:r>
              <a:rPr lang="ja-JP" altLang="en-US" sz="800" dirty="0">
                <a:latin typeface="游ゴシック" panose="020B0400000000000000" pitchFamily="50" charset="-128"/>
                <a:ea typeface="游ゴシック" panose="020B0400000000000000" pitchFamily="50" charset="-128"/>
              </a:rPr>
              <a:t>第六条　協議会に、必要に応じて部会を置くことができる。</a:t>
            </a:r>
          </a:p>
          <a:p>
            <a:r>
              <a:rPr lang="ja-JP" altLang="en-US" sz="800" dirty="0" smtClean="0">
                <a:latin typeface="游ゴシック" panose="020B0400000000000000" pitchFamily="50" charset="-128"/>
                <a:ea typeface="游ゴシック" panose="020B0400000000000000" pitchFamily="50" charset="-128"/>
              </a:rPr>
              <a:t>２</a:t>
            </a:r>
            <a:r>
              <a:rPr lang="ja-JP" altLang="en-US" sz="800" dirty="0">
                <a:latin typeface="游ゴシック" panose="020B0400000000000000" pitchFamily="50" charset="-128"/>
                <a:ea typeface="游ゴシック" panose="020B0400000000000000" pitchFamily="50" charset="-128"/>
              </a:rPr>
              <a:t>　部会に属する委員等は、会長が指名する。</a:t>
            </a:r>
          </a:p>
          <a:p>
            <a:r>
              <a:rPr lang="ja-JP" altLang="en-US" sz="800" dirty="0" smtClean="0">
                <a:latin typeface="游ゴシック" panose="020B0400000000000000" pitchFamily="50" charset="-128"/>
                <a:ea typeface="游ゴシック" panose="020B0400000000000000" pitchFamily="50" charset="-128"/>
              </a:rPr>
              <a:t>３</a:t>
            </a:r>
            <a:r>
              <a:rPr lang="ja-JP" altLang="en-US" sz="800" dirty="0">
                <a:latin typeface="游ゴシック" panose="020B0400000000000000" pitchFamily="50" charset="-128"/>
                <a:ea typeface="游ゴシック" panose="020B0400000000000000" pitchFamily="50" charset="-128"/>
              </a:rPr>
              <a:t>　部会に部会長を置き、会長が指名する委員がこれに</a:t>
            </a:r>
            <a:r>
              <a:rPr lang="ja-JP" altLang="en-US" sz="800" dirty="0" smtClean="0">
                <a:latin typeface="游ゴシック" panose="020B0400000000000000" pitchFamily="50" charset="-128"/>
                <a:ea typeface="游ゴシック" panose="020B0400000000000000" pitchFamily="50" charset="-128"/>
              </a:rPr>
              <a:t>当</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たる</a:t>
            </a:r>
            <a:r>
              <a:rPr lang="ja-JP" altLang="en-US" sz="800" dirty="0">
                <a:latin typeface="游ゴシック" panose="020B0400000000000000" pitchFamily="50" charset="-128"/>
                <a:ea typeface="游ゴシック" panose="020B0400000000000000" pitchFamily="50" charset="-128"/>
              </a:rPr>
              <a:t>。</a:t>
            </a:r>
          </a:p>
          <a:p>
            <a:r>
              <a:rPr lang="ja-JP" altLang="en-US" sz="800" dirty="0" smtClean="0">
                <a:latin typeface="游ゴシック" panose="020B0400000000000000" pitchFamily="50" charset="-128"/>
                <a:ea typeface="游ゴシック" panose="020B0400000000000000" pitchFamily="50" charset="-128"/>
              </a:rPr>
              <a:t>４</a:t>
            </a:r>
            <a:r>
              <a:rPr lang="ja-JP" altLang="en-US" sz="800" dirty="0">
                <a:latin typeface="游ゴシック" panose="020B0400000000000000" pitchFamily="50" charset="-128"/>
                <a:ea typeface="游ゴシック" panose="020B0400000000000000" pitchFamily="50" charset="-128"/>
              </a:rPr>
              <a:t>　部会長は、部会の会務を掌理し、部会における審議</a:t>
            </a:r>
            <a:r>
              <a:rPr lang="ja-JP" altLang="en-US" sz="800" dirty="0" smtClean="0">
                <a:latin typeface="游ゴシック" panose="020B0400000000000000" pitchFamily="50" charset="-128"/>
                <a:ea typeface="游ゴシック" panose="020B0400000000000000" pitchFamily="50" charset="-128"/>
              </a:rPr>
              <a:t>の</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状況及び結果を</a:t>
            </a:r>
            <a:r>
              <a:rPr lang="ja-JP" altLang="en-US" sz="800" dirty="0">
                <a:latin typeface="游ゴシック" panose="020B0400000000000000" pitchFamily="50" charset="-128"/>
                <a:ea typeface="游ゴシック" panose="020B0400000000000000" pitchFamily="50" charset="-128"/>
              </a:rPr>
              <a:t>協議会に報告する。</a:t>
            </a:r>
          </a:p>
          <a:p>
            <a:r>
              <a:rPr lang="ja-JP" altLang="en-US" sz="800" dirty="0" smtClean="0">
                <a:latin typeface="游ゴシック" panose="020B0400000000000000" pitchFamily="50" charset="-128"/>
                <a:ea typeface="游ゴシック" panose="020B0400000000000000" pitchFamily="50" charset="-128"/>
              </a:rPr>
              <a:t>５</a:t>
            </a:r>
            <a:r>
              <a:rPr lang="ja-JP" altLang="en-US" sz="800" dirty="0">
                <a:latin typeface="游ゴシック" panose="020B0400000000000000" pitchFamily="50" charset="-128"/>
                <a:ea typeface="游ゴシック" panose="020B0400000000000000" pitchFamily="50" charset="-128"/>
              </a:rPr>
              <a:t>　前条の規定にかかわらず、協議会は、その定める</a:t>
            </a:r>
            <a:r>
              <a:rPr lang="ja-JP" altLang="en-US" sz="800" dirty="0" smtClean="0">
                <a:latin typeface="游ゴシック" panose="020B0400000000000000" pitchFamily="50" charset="-128"/>
                <a:ea typeface="游ゴシック" panose="020B0400000000000000" pitchFamily="50" charset="-128"/>
              </a:rPr>
              <a:t>とこ</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ろにより</a:t>
            </a:r>
            <a:r>
              <a:rPr lang="ja-JP" altLang="en-US" sz="800" dirty="0">
                <a:latin typeface="游ゴシック" panose="020B0400000000000000" pitchFamily="50" charset="-128"/>
                <a:ea typeface="游ゴシック" panose="020B0400000000000000" pitchFamily="50" charset="-128"/>
              </a:rPr>
              <a:t>、</a:t>
            </a:r>
            <a:r>
              <a:rPr lang="ja-JP" altLang="en-US" sz="800" dirty="0" smtClean="0">
                <a:latin typeface="游ゴシック" panose="020B0400000000000000" pitchFamily="50" charset="-128"/>
                <a:ea typeface="游ゴシック" panose="020B0400000000000000" pitchFamily="50" charset="-128"/>
              </a:rPr>
              <a:t>部会</a:t>
            </a:r>
            <a:r>
              <a:rPr lang="ja-JP" altLang="en-US" sz="800" dirty="0">
                <a:latin typeface="游ゴシック" panose="020B0400000000000000" pitchFamily="50" charset="-128"/>
                <a:ea typeface="游ゴシック" panose="020B0400000000000000" pitchFamily="50" charset="-128"/>
              </a:rPr>
              <a:t>の決議をもって協議会の決議とする</a:t>
            </a:r>
            <a:r>
              <a:rPr lang="ja-JP" altLang="en-US" sz="800" dirty="0" smtClean="0">
                <a:latin typeface="游ゴシック" panose="020B0400000000000000" pitchFamily="50" charset="-128"/>
                <a:ea typeface="游ゴシック" panose="020B0400000000000000" pitchFamily="50" charset="-128"/>
              </a:rPr>
              <a:t>こと</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が</a:t>
            </a:r>
            <a:r>
              <a:rPr lang="ja-JP" altLang="en-US" sz="800" dirty="0">
                <a:latin typeface="游ゴシック" panose="020B0400000000000000" pitchFamily="50" charset="-128"/>
                <a:ea typeface="游ゴシック" panose="020B0400000000000000" pitchFamily="50" charset="-128"/>
              </a:rPr>
              <a:t>できる。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（報酬）</a:t>
            </a:r>
          </a:p>
          <a:p>
            <a:r>
              <a:rPr lang="ja-JP" altLang="en-US" sz="800" dirty="0">
                <a:latin typeface="游ゴシック" panose="020B0400000000000000" pitchFamily="50" charset="-128"/>
                <a:ea typeface="游ゴシック" panose="020B0400000000000000" pitchFamily="50" charset="-128"/>
              </a:rPr>
              <a:t>第七条　委員等の報酬の額は、日額八千三百円とする。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（費用弁償）</a:t>
            </a:r>
          </a:p>
          <a:p>
            <a:r>
              <a:rPr lang="ja-JP" altLang="en-US" sz="800" dirty="0">
                <a:latin typeface="游ゴシック" panose="020B0400000000000000" pitchFamily="50" charset="-128"/>
                <a:ea typeface="游ゴシック" panose="020B0400000000000000" pitchFamily="50" charset="-128"/>
              </a:rPr>
              <a:t>第八条　委員等の費用弁償の額は、職員の旅費に関する</a:t>
            </a:r>
            <a:r>
              <a:rPr lang="ja-JP" altLang="en-US" sz="800" dirty="0" smtClean="0">
                <a:latin typeface="游ゴシック" panose="020B0400000000000000" pitchFamily="50" charset="-128"/>
                <a:ea typeface="游ゴシック" panose="020B0400000000000000" pitchFamily="50" charset="-128"/>
              </a:rPr>
              <a:t>条</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例</a:t>
            </a:r>
            <a:r>
              <a:rPr lang="en-US" altLang="ja-JP" sz="800" dirty="0" smtClean="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昭和</a:t>
            </a:r>
            <a:r>
              <a:rPr lang="ja-JP" altLang="en-US" sz="800" dirty="0" smtClean="0">
                <a:latin typeface="游ゴシック" panose="020B0400000000000000" pitchFamily="50" charset="-128"/>
                <a:ea typeface="游ゴシック" panose="020B0400000000000000" pitchFamily="50" charset="-128"/>
              </a:rPr>
              <a:t>四十年</a:t>
            </a:r>
            <a:r>
              <a:rPr lang="ja-JP" altLang="en-US" sz="800" dirty="0">
                <a:latin typeface="游ゴシック" panose="020B0400000000000000" pitchFamily="50" charset="-128"/>
                <a:ea typeface="游ゴシック" panose="020B0400000000000000" pitchFamily="50" charset="-128"/>
              </a:rPr>
              <a:t>大阪府条例第三十七号</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による指定職等</a:t>
            </a:r>
            <a:r>
              <a:rPr lang="ja-JP" altLang="en-US" sz="800" dirty="0" smtClean="0">
                <a:latin typeface="游ゴシック" panose="020B0400000000000000" pitchFamily="50" charset="-128"/>
                <a:ea typeface="游ゴシック" panose="020B0400000000000000" pitchFamily="50" charset="-128"/>
              </a:rPr>
              <a:t>の</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職務にある</a:t>
            </a:r>
            <a:r>
              <a:rPr lang="ja-JP" altLang="en-US" sz="800" dirty="0">
                <a:latin typeface="游ゴシック" panose="020B0400000000000000" pitchFamily="50" charset="-128"/>
                <a:ea typeface="游ゴシック" panose="020B0400000000000000" pitchFamily="50" charset="-128"/>
              </a:rPr>
              <a:t>者以外の者</a:t>
            </a:r>
            <a:r>
              <a:rPr lang="ja-JP" altLang="en-US" sz="800" dirty="0" smtClean="0">
                <a:latin typeface="游ゴシック" panose="020B0400000000000000" pitchFamily="50" charset="-128"/>
                <a:ea typeface="游ゴシック" panose="020B0400000000000000" pitchFamily="50" charset="-128"/>
              </a:rPr>
              <a:t>の額</a:t>
            </a:r>
            <a:r>
              <a:rPr lang="ja-JP" altLang="en-US" sz="800" dirty="0">
                <a:latin typeface="游ゴシック" panose="020B0400000000000000" pitchFamily="50" charset="-128"/>
                <a:ea typeface="游ゴシック" panose="020B0400000000000000" pitchFamily="50" charset="-128"/>
              </a:rPr>
              <a:t>相当額とする。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（庶務）</a:t>
            </a:r>
          </a:p>
          <a:p>
            <a:r>
              <a:rPr lang="ja-JP" altLang="en-US" sz="800" dirty="0">
                <a:latin typeface="游ゴシック" panose="020B0400000000000000" pitchFamily="50" charset="-128"/>
                <a:ea typeface="游ゴシック" panose="020B0400000000000000" pitchFamily="50" charset="-128"/>
              </a:rPr>
              <a:t>第九条　協議会の庶務は、健康医療部において行う。</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（委任）</a:t>
            </a:r>
          </a:p>
          <a:p>
            <a:r>
              <a:rPr lang="ja-JP" altLang="en-US" sz="800" dirty="0">
                <a:latin typeface="游ゴシック" panose="020B0400000000000000" pitchFamily="50" charset="-128"/>
                <a:ea typeface="游ゴシック" panose="020B0400000000000000" pitchFamily="50" charset="-128"/>
              </a:rPr>
              <a:t>第十条　この規則に定めるもののほか、協議会の運営に</a:t>
            </a:r>
            <a:r>
              <a:rPr lang="ja-JP" altLang="en-US" sz="800" dirty="0" smtClean="0">
                <a:latin typeface="游ゴシック" panose="020B0400000000000000" pitchFamily="50" charset="-128"/>
                <a:ea typeface="游ゴシック" panose="020B0400000000000000" pitchFamily="50" charset="-128"/>
              </a:rPr>
              <a:t>関</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し必要</a:t>
            </a:r>
            <a:r>
              <a:rPr lang="ja-JP" altLang="en-US" sz="800" dirty="0">
                <a:latin typeface="游ゴシック" panose="020B0400000000000000" pitchFamily="50" charset="-128"/>
                <a:ea typeface="游ゴシック" panose="020B0400000000000000" pitchFamily="50" charset="-128"/>
              </a:rPr>
              <a:t>な</a:t>
            </a:r>
            <a:r>
              <a:rPr lang="ja-JP" altLang="en-US" sz="800" dirty="0" smtClean="0">
                <a:latin typeface="游ゴシック" panose="020B0400000000000000" pitchFamily="50" charset="-128"/>
                <a:ea typeface="游ゴシック" panose="020B0400000000000000" pitchFamily="50" charset="-128"/>
              </a:rPr>
              <a:t>事項は</a:t>
            </a:r>
            <a:r>
              <a:rPr lang="ja-JP" altLang="en-US" sz="800" dirty="0">
                <a:latin typeface="游ゴシック" panose="020B0400000000000000" pitchFamily="50" charset="-128"/>
                <a:ea typeface="游ゴシック" panose="020B0400000000000000" pitchFamily="50" charset="-128"/>
              </a:rPr>
              <a:t>、会長が定める。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附則</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平成二八年規則第八二号</a:t>
            </a:r>
            <a:r>
              <a:rPr lang="en-US" altLang="ja-JP" sz="800" dirty="0">
                <a:latin typeface="游ゴシック" panose="020B0400000000000000" pitchFamily="50" charset="-128"/>
                <a:ea typeface="游ゴシック" panose="020B0400000000000000" pitchFamily="50" charset="-128"/>
              </a:rPr>
              <a:t>)</a:t>
            </a:r>
          </a:p>
          <a:p>
            <a:r>
              <a:rPr lang="ja-JP" altLang="en-US" sz="800" dirty="0">
                <a:latin typeface="游ゴシック" panose="020B0400000000000000" pitchFamily="50" charset="-128"/>
                <a:ea typeface="游ゴシック" panose="020B0400000000000000" pitchFamily="50" charset="-128"/>
              </a:rPr>
              <a:t>この規則は、平成二十八年四月一日から施行する</a:t>
            </a:r>
            <a:r>
              <a:rPr lang="ja-JP" altLang="en-US" sz="800" dirty="0" smtClean="0">
                <a:latin typeface="游ゴシック" panose="020B0400000000000000" pitchFamily="50" charset="-128"/>
                <a:ea typeface="游ゴシック" panose="020B0400000000000000" pitchFamily="50" charset="-128"/>
              </a:rPr>
              <a:t>。</a:t>
            </a:r>
            <a:endParaRPr lang="ja-JP" altLang="en-US" sz="800" dirty="0">
              <a:latin typeface="游ゴシック" panose="020B0400000000000000" pitchFamily="50" charset="-128"/>
              <a:ea typeface="游ゴシック" panose="020B0400000000000000" pitchFamily="50" charset="-128"/>
            </a:endParaRPr>
          </a:p>
        </p:txBody>
      </p:sp>
      <p:sp>
        <p:nvSpPr>
          <p:cNvPr id="22" name="テキスト ボックス 21"/>
          <p:cNvSpPr txBox="1"/>
          <p:nvPr/>
        </p:nvSpPr>
        <p:spPr>
          <a:xfrm>
            <a:off x="3749662" y="1019984"/>
            <a:ext cx="3744000" cy="216000"/>
          </a:xfrm>
          <a:prstGeom prst="roundRect">
            <a:avLst>
              <a:gd name="adj" fmla="val 0"/>
            </a:avLst>
          </a:prstGeom>
          <a:noFill/>
          <a:ln w="12700">
            <a:noFill/>
          </a:ln>
        </p:spPr>
        <p:txBody>
          <a:bodyPr wrap="square" lIns="72000" tIns="72000" rIns="72000" bIns="72000" rtlCol="0" anchor="t">
            <a:noAutofit/>
          </a:bodyPr>
          <a:lstStyle/>
          <a:p>
            <a:r>
              <a:rPr lang="ja-JP" altLang="en-US" sz="800" b="1" dirty="0">
                <a:latin typeface="游ゴシック" panose="020B0400000000000000" pitchFamily="50" charset="-128"/>
                <a:ea typeface="游ゴシック" panose="020B0400000000000000" pitchFamily="50" charset="-128"/>
              </a:rPr>
              <a:t>大阪府地域職域連携推進協議会規則（平成二十四年大阪府規則第百九十二号</a:t>
            </a:r>
            <a:r>
              <a:rPr lang="ja-JP" altLang="en-US" sz="800" b="1" dirty="0" smtClean="0">
                <a:latin typeface="游ゴシック" panose="020B0400000000000000" pitchFamily="50" charset="-128"/>
                <a:ea typeface="游ゴシック" panose="020B0400000000000000" pitchFamily="50" charset="-128"/>
              </a:rPr>
              <a:t>）</a:t>
            </a:r>
          </a:p>
        </p:txBody>
      </p:sp>
      <p:sp>
        <p:nvSpPr>
          <p:cNvPr id="23" name="テキスト ボックス 22"/>
          <p:cNvSpPr txBox="1"/>
          <p:nvPr/>
        </p:nvSpPr>
        <p:spPr>
          <a:xfrm>
            <a:off x="373611" y="1019984"/>
            <a:ext cx="3024000" cy="288000"/>
          </a:xfrm>
          <a:prstGeom prst="roundRect">
            <a:avLst>
              <a:gd name="adj" fmla="val 0"/>
            </a:avLst>
          </a:prstGeom>
          <a:noFill/>
          <a:ln w="12700">
            <a:noFill/>
          </a:ln>
        </p:spPr>
        <p:txBody>
          <a:bodyPr wrap="none" lIns="72000" tIns="72000" rIns="72000" bIns="72000" rtlCol="0" anchor="t">
            <a:noAutofit/>
          </a:bodyPr>
          <a:lstStyle/>
          <a:p>
            <a:pPr algn="ctr"/>
            <a:r>
              <a:rPr lang="ja-JP" altLang="en-US" sz="800" b="1" dirty="0">
                <a:latin typeface="游ゴシック" panose="020B0400000000000000" pitchFamily="50" charset="-128"/>
                <a:ea typeface="游ゴシック" panose="020B0400000000000000" pitchFamily="50" charset="-128"/>
              </a:rPr>
              <a:t>大阪府附属機関</a:t>
            </a:r>
            <a:r>
              <a:rPr lang="ja-JP" altLang="en-US" sz="800" b="1" dirty="0" smtClean="0">
                <a:latin typeface="游ゴシック" panose="020B0400000000000000" pitchFamily="50" charset="-128"/>
                <a:ea typeface="游ゴシック" panose="020B0400000000000000" pitchFamily="50" charset="-128"/>
              </a:rPr>
              <a:t>条例（</a:t>
            </a:r>
            <a:r>
              <a:rPr lang="ja-JP" altLang="en-US" sz="800" b="1" dirty="0">
                <a:latin typeface="游ゴシック" panose="020B0400000000000000" pitchFamily="50" charset="-128"/>
                <a:ea typeface="游ゴシック" panose="020B0400000000000000" pitchFamily="50" charset="-128"/>
              </a:rPr>
              <a:t>昭和二十七年大阪府条例第三十九号</a:t>
            </a:r>
            <a:r>
              <a:rPr lang="ja-JP" altLang="en-US" sz="800" b="1" dirty="0" smtClean="0">
                <a:latin typeface="游ゴシック" panose="020B0400000000000000" pitchFamily="50" charset="-128"/>
                <a:ea typeface="游ゴシック" panose="020B0400000000000000" pitchFamily="50" charset="-128"/>
              </a:rPr>
              <a:t>）（</a:t>
            </a:r>
            <a:r>
              <a:rPr lang="ja-JP" altLang="en-US" sz="800" b="1" dirty="0">
                <a:latin typeface="游ゴシック" panose="020B0400000000000000" pitchFamily="50" charset="-128"/>
                <a:ea typeface="游ゴシック" panose="020B0400000000000000" pitchFamily="50" charset="-128"/>
              </a:rPr>
              <a:t>抄</a:t>
            </a:r>
            <a:r>
              <a:rPr lang="ja-JP" altLang="en-US" sz="800" b="1" dirty="0" smtClean="0">
                <a:latin typeface="游ゴシック" panose="020B0400000000000000" pitchFamily="50" charset="-128"/>
                <a:ea typeface="游ゴシック" panose="020B0400000000000000" pitchFamily="50" charset="-128"/>
              </a:rPr>
              <a:t>）</a:t>
            </a:r>
            <a:endParaRPr lang="ja-JP" altLang="en-US" sz="800" dirty="0">
              <a:latin typeface="游ゴシック" panose="020B0400000000000000" pitchFamily="50" charset="-128"/>
              <a:ea typeface="游ゴシック" panose="020B0400000000000000" pitchFamily="50" charset="-128"/>
            </a:endParaRPr>
          </a:p>
        </p:txBody>
      </p:sp>
      <p:sp>
        <p:nvSpPr>
          <p:cNvPr id="3" name="スライド番号プレースホルダー 2"/>
          <p:cNvSpPr>
            <a:spLocks noGrp="1"/>
          </p:cNvSpPr>
          <p:nvPr>
            <p:ph type="sldNum" sz="quarter" idx="12"/>
          </p:nvPr>
        </p:nvSpPr>
        <p:spPr/>
        <p:txBody>
          <a:bodyPr/>
          <a:lstStyle/>
          <a:p>
            <a:fld id="{4D1D0668-0C6C-4C7F-AAAF-C0078F4BF5F6}" type="slidenum">
              <a:rPr kumimoji="1" lang="ja-JP" altLang="en-US" smtClean="0"/>
              <a:t>10</a:t>
            </a:fld>
            <a:endParaRPr kumimoji="1" lang="ja-JP" altLang="en-US"/>
          </a:p>
        </p:txBody>
      </p:sp>
      <p:pic>
        <p:nvPicPr>
          <p:cNvPr id="14" name="図 13"/>
          <p:cNvPicPr>
            <a:picLocks noChangeAspect="1"/>
          </p:cNvPicPr>
          <p:nvPr/>
        </p:nvPicPr>
        <p:blipFill>
          <a:blip r:embed="rId2"/>
          <a:stretch>
            <a:fillRect/>
          </a:stretch>
        </p:blipFill>
        <p:spPr>
          <a:xfrm>
            <a:off x="8582603" y="358877"/>
            <a:ext cx="1100769" cy="360000"/>
          </a:xfrm>
          <a:prstGeom prst="rect">
            <a:avLst/>
          </a:prstGeom>
        </p:spPr>
      </p:pic>
      <p:sp>
        <p:nvSpPr>
          <p:cNvPr id="19" name="テキスト ボックス 18"/>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smtClean="0">
                <a:solidFill>
                  <a:schemeClr val="bg1"/>
                </a:solidFill>
                <a:latin typeface="游ゴシック" panose="020B0400000000000000" pitchFamily="50" charset="-128"/>
                <a:ea typeface="游ゴシック" panose="020B0400000000000000" pitchFamily="50" charset="-128"/>
              </a:rPr>
              <a:t>大阪府</a:t>
            </a:r>
            <a:r>
              <a:rPr lang="ja-JP" altLang="en-US" sz="1100" b="1" dirty="0">
                <a:solidFill>
                  <a:schemeClr val="bg1"/>
                </a:solidFill>
                <a:latin typeface="游ゴシック" panose="020B0400000000000000" pitchFamily="50" charset="-128"/>
                <a:ea typeface="游ゴシック" panose="020B0400000000000000" pitchFamily="50" charset="-128"/>
              </a:rPr>
              <a:t>健康づくり推進</a:t>
            </a:r>
            <a:r>
              <a:rPr lang="ja-JP" altLang="en-US" sz="1100" b="1" dirty="0" smtClean="0">
                <a:solidFill>
                  <a:schemeClr val="bg1"/>
                </a:solidFill>
                <a:latin typeface="游ゴシック" panose="020B0400000000000000" pitchFamily="50" charset="-128"/>
                <a:ea typeface="游ゴシック" panose="020B0400000000000000" pitchFamily="50" charset="-128"/>
              </a:rPr>
              <a:t>条例第</a:t>
            </a:r>
            <a:r>
              <a:rPr lang="en-US" altLang="ja-JP" sz="1100" b="1" dirty="0" smtClean="0">
                <a:solidFill>
                  <a:schemeClr val="bg1"/>
                </a:solidFill>
                <a:latin typeface="游ゴシック" panose="020B0400000000000000" pitchFamily="50" charset="-128"/>
                <a:ea typeface="游ゴシック" panose="020B0400000000000000" pitchFamily="50" charset="-128"/>
              </a:rPr>
              <a:t>19</a:t>
            </a:r>
            <a:r>
              <a:rPr lang="ja-JP" altLang="en-US" sz="1100" b="1" dirty="0" smtClean="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smtClean="0">
                <a:solidFill>
                  <a:schemeClr val="bg1"/>
                </a:solidFill>
                <a:latin typeface="游ゴシック" panose="020B0400000000000000" pitchFamily="50" charset="-128"/>
                <a:ea typeface="游ゴシック" panose="020B0400000000000000" pitchFamily="50" charset="-128"/>
              </a:rPr>
              <a:t>〈</a:t>
            </a:r>
            <a:r>
              <a:rPr lang="ja-JP" altLang="en-US" sz="1100" b="1" dirty="0" smtClean="0">
                <a:solidFill>
                  <a:schemeClr val="bg1"/>
                </a:solidFill>
                <a:latin typeface="游ゴシック" panose="020B0400000000000000" pitchFamily="50" charset="-128"/>
                <a:ea typeface="游ゴシック" panose="020B0400000000000000" pitchFamily="50" charset="-128"/>
              </a:rPr>
              <a:t>令和２年度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403169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13648" y="2949129"/>
            <a:ext cx="9919648" cy="720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ctr"/>
          <a:lstStyle/>
          <a:p>
            <a:pPr lvl="0" algn="ctr">
              <a:defRPr/>
            </a:pPr>
            <a:r>
              <a:rPr kumimoji="1" lang="zh-TW" altLang="en-US" sz="2200" b="1" dirty="0" smtClean="0">
                <a:solidFill>
                  <a:prstClr val="black"/>
                </a:solidFill>
                <a:latin typeface="游ゴシック" panose="020B0400000000000000" pitchFamily="50" charset="-128"/>
                <a:ea typeface="游ゴシック" panose="020B0400000000000000" pitchFamily="50" charset="-128"/>
              </a:rPr>
              <a:t>第</a:t>
            </a:r>
            <a:r>
              <a:rPr kumimoji="1" lang="ja-JP" altLang="en-US" sz="2200" b="1" dirty="0">
                <a:solidFill>
                  <a:prstClr val="black"/>
                </a:solidFill>
                <a:latin typeface="游ゴシック" panose="020B0400000000000000" pitchFamily="50" charset="-128"/>
                <a:ea typeface="游ゴシック" panose="020B0400000000000000" pitchFamily="50" charset="-128"/>
              </a:rPr>
              <a:t>３</a:t>
            </a:r>
            <a:r>
              <a:rPr kumimoji="1" lang="zh-TW" altLang="en-US" sz="2200" b="1" dirty="0" smtClean="0">
                <a:solidFill>
                  <a:prstClr val="black"/>
                </a:solidFill>
                <a:latin typeface="游ゴシック" panose="020B0400000000000000" pitchFamily="50" charset="-128"/>
                <a:ea typeface="游ゴシック" panose="020B0400000000000000" pitchFamily="50" charset="-128"/>
              </a:rPr>
              <a:t>次</a:t>
            </a:r>
            <a:r>
              <a:rPr kumimoji="1" lang="zh-TW" altLang="en-US" sz="2200" b="1" dirty="0">
                <a:solidFill>
                  <a:prstClr val="black"/>
                </a:solidFill>
                <a:latin typeface="游ゴシック" panose="020B0400000000000000" pitchFamily="50" charset="-128"/>
                <a:ea typeface="游ゴシック" panose="020B0400000000000000" pitchFamily="50" charset="-128"/>
              </a:rPr>
              <a:t>大阪府健康増進</a:t>
            </a:r>
            <a:r>
              <a:rPr kumimoji="1" lang="zh-TW" altLang="en-US" sz="2200" b="1" dirty="0" smtClean="0">
                <a:solidFill>
                  <a:prstClr val="black"/>
                </a:solidFill>
                <a:latin typeface="游ゴシック" panose="020B0400000000000000" pitchFamily="50" charset="-128"/>
                <a:ea typeface="游ゴシック" panose="020B0400000000000000" pitchFamily="50" charset="-128"/>
              </a:rPr>
              <a:t>計画</a:t>
            </a:r>
            <a:r>
              <a:rPr kumimoji="1" lang="ja-JP" altLang="en-US" sz="2200" b="1" dirty="0" smtClean="0">
                <a:solidFill>
                  <a:prstClr val="black"/>
                </a:solidFill>
                <a:latin typeface="游ゴシック" panose="020B0400000000000000" pitchFamily="50" charset="-128"/>
                <a:ea typeface="游ゴシック" panose="020B0400000000000000" pitchFamily="50" charset="-128"/>
              </a:rPr>
              <a:t>　令和２年度　</a:t>
            </a:r>
            <a:r>
              <a:rPr kumimoji="1" lang="en-US" altLang="zh-TW" sz="2200" b="1" dirty="0" smtClean="0">
                <a:solidFill>
                  <a:prstClr val="black"/>
                </a:solidFill>
                <a:latin typeface="游ゴシック" panose="020B0400000000000000" pitchFamily="50" charset="-128"/>
                <a:ea typeface="游ゴシック" panose="020B0400000000000000" pitchFamily="50" charset="-128"/>
              </a:rPr>
              <a:t>PDCA</a:t>
            </a:r>
            <a:r>
              <a:rPr kumimoji="1" lang="zh-TW" altLang="en-US" sz="2200" b="1" dirty="0">
                <a:solidFill>
                  <a:prstClr val="black"/>
                </a:solidFill>
                <a:latin typeface="游ゴシック" panose="020B0400000000000000" pitchFamily="50" charset="-128"/>
                <a:ea typeface="游ゴシック" panose="020B0400000000000000" pitchFamily="50" charset="-128"/>
              </a:rPr>
              <a:t>進捗</a:t>
            </a:r>
            <a:r>
              <a:rPr kumimoji="1" lang="zh-TW" altLang="en-US" sz="2200" b="1" dirty="0" smtClean="0">
                <a:solidFill>
                  <a:prstClr val="black"/>
                </a:solidFill>
                <a:latin typeface="游ゴシック" panose="020B0400000000000000" pitchFamily="50" charset="-128"/>
                <a:ea typeface="游ゴシック" panose="020B0400000000000000" pitchFamily="50" charset="-128"/>
              </a:rPr>
              <a:t>管理票</a:t>
            </a:r>
            <a:endParaRPr kumimoji="1" lang="zh-TW" altLang="en-US" sz="2200" b="1" dirty="0">
              <a:solidFill>
                <a:prstClr val="black"/>
              </a:solidFill>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11</a:t>
            </a:fld>
            <a:endParaRPr kumimoji="1" lang="ja-JP" altLang="en-US"/>
          </a:p>
        </p:txBody>
      </p:sp>
      <p:pic>
        <p:nvPicPr>
          <p:cNvPr id="6" name="図 5"/>
          <p:cNvPicPr>
            <a:picLocks noChangeAspect="1"/>
          </p:cNvPicPr>
          <p:nvPr/>
        </p:nvPicPr>
        <p:blipFill>
          <a:blip r:embed="rId2"/>
          <a:stretch>
            <a:fillRect/>
          </a:stretch>
        </p:blipFill>
        <p:spPr>
          <a:xfrm>
            <a:off x="8582603" y="358877"/>
            <a:ext cx="1100769" cy="360000"/>
          </a:xfrm>
          <a:prstGeom prst="rect">
            <a:avLst/>
          </a:prstGeom>
        </p:spPr>
      </p:pic>
      <p:sp>
        <p:nvSpPr>
          <p:cNvPr id="8" name="テキスト ボックス 7"/>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smtClean="0">
                <a:solidFill>
                  <a:schemeClr val="bg1"/>
                </a:solidFill>
                <a:latin typeface="游ゴシック" panose="020B0400000000000000" pitchFamily="50" charset="-128"/>
                <a:ea typeface="游ゴシック" panose="020B0400000000000000" pitchFamily="50" charset="-128"/>
              </a:rPr>
              <a:t>大阪府</a:t>
            </a:r>
            <a:r>
              <a:rPr lang="ja-JP" altLang="en-US" sz="1100" b="1" dirty="0">
                <a:solidFill>
                  <a:schemeClr val="bg1"/>
                </a:solidFill>
                <a:latin typeface="游ゴシック" panose="020B0400000000000000" pitchFamily="50" charset="-128"/>
                <a:ea typeface="游ゴシック" panose="020B0400000000000000" pitchFamily="50" charset="-128"/>
              </a:rPr>
              <a:t>健康づくり推進</a:t>
            </a:r>
            <a:r>
              <a:rPr lang="ja-JP" altLang="en-US" sz="1100" b="1" dirty="0" smtClean="0">
                <a:solidFill>
                  <a:schemeClr val="bg1"/>
                </a:solidFill>
                <a:latin typeface="游ゴシック" panose="020B0400000000000000" pitchFamily="50" charset="-128"/>
                <a:ea typeface="游ゴシック" panose="020B0400000000000000" pitchFamily="50" charset="-128"/>
              </a:rPr>
              <a:t>条例第</a:t>
            </a:r>
            <a:r>
              <a:rPr lang="en-US" altLang="ja-JP" sz="1100" b="1" dirty="0" smtClean="0">
                <a:solidFill>
                  <a:schemeClr val="bg1"/>
                </a:solidFill>
                <a:latin typeface="游ゴシック" panose="020B0400000000000000" pitchFamily="50" charset="-128"/>
                <a:ea typeface="游ゴシック" panose="020B0400000000000000" pitchFamily="50" charset="-128"/>
              </a:rPr>
              <a:t>19</a:t>
            </a:r>
            <a:r>
              <a:rPr lang="ja-JP" altLang="en-US" sz="1100" b="1" dirty="0" smtClean="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smtClean="0">
                <a:solidFill>
                  <a:schemeClr val="bg1"/>
                </a:solidFill>
                <a:latin typeface="游ゴシック" panose="020B0400000000000000" pitchFamily="50" charset="-128"/>
                <a:ea typeface="游ゴシック" panose="020B0400000000000000" pitchFamily="50" charset="-128"/>
              </a:rPr>
              <a:t>〈</a:t>
            </a:r>
            <a:r>
              <a:rPr lang="ja-JP" altLang="en-US" sz="1100" b="1" dirty="0" smtClean="0">
                <a:solidFill>
                  <a:schemeClr val="bg1"/>
                </a:solidFill>
                <a:latin typeface="游ゴシック" panose="020B0400000000000000" pitchFamily="50" charset="-128"/>
                <a:ea typeface="游ゴシック" panose="020B0400000000000000" pitchFamily="50" charset="-128"/>
              </a:rPr>
              <a:t>令和２年度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777220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ja-JP" altLang="en-US" sz="2200" b="1"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zh-TW" altLang="en-US" sz="2200" b="1"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第</a:t>
            </a:r>
            <a:r>
              <a:rPr kumimoji="1" lang="en-US" altLang="zh-TW" sz="2200" b="1"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3</a:t>
            </a:r>
            <a:r>
              <a:rPr kumimoji="1" lang="zh-TW" altLang="en-US" sz="2200" b="1"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次</a:t>
            </a:r>
            <a:r>
              <a:rPr kumimoji="1" lang="zh-TW" altLang="en-US" sz="2200" b="1"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大阪府健康</a:t>
            </a:r>
            <a:r>
              <a:rPr kumimoji="1" lang="zh-TW" altLang="en-US" sz="2200" b="1"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増進計画</a:t>
            </a:r>
            <a:r>
              <a:rPr kumimoji="1" lang="ja-JP" altLang="en-US" sz="2200" b="1"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（概要）</a:t>
            </a:r>
            <a:endParaRPr kumimoji="1" lang="ja-JP" altLang="en-US" sz="2200" b="1"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12</a:t>
            </a:fld>
            <a:endParaRPr kumimoji="1" lang="ja-JP" altLang="en-US"/>
          </a:p>
        </p:txBody>
      </p:sp>
      <p:pic>
        <p:nvPicPr>
          <p:cNvPr id="15" name="図 14"/>
          <p:cNvPicPr>
            <a:picLocks noChangeAspect="1"/>
          </p:cNvPicPr>
          <p:nvPr/>
        </p:nvPicPr>
        <p:blipFill>
          <a:blip r:embed="rId2"/>
          <a:stretch>
            <a:fillRect/>
          </a:stretch>
        </p:blipFill>
        <p:spPr>
          <a:xfrm>
            <a:off x="8536240" y="74033"/>
            <a:ext cx="1320923" cy="432000"/>
          </a:xfrm>
          <a:prstGeom prst="rect">
            <a:avLst/>
          </a:prstGeom>
        </p:spPr>
      </p:pic>
      <p:sp>
        <p:nvSpPr>
          <p:cNvPr id="36" name="正方形/長方形 35"/>
          <p:cNvSpPr/>
          <p:nvPr/>
        </p:nvSpPr>
        <p:spPr>
          <a:xfrm>
            <a:off x="216793" y="786518"/>
            <a:ext cx="9432000" cy="4932000"/>
          </a:xfrm>
          <a:prstGeom prst="rect">
            <a:avLst/>
          </a:prstGeom>
          <a:solidFill>
            <a:srgbClr val="D1E1FF"/>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ts val="2000"/>
              </a:lnSpc>
              <a:spcBef>
                <a:spcPts val="0"/>
              </a:spcBef>
              <a:spcAft>
                <a:spcPts val="0"/>
              </a:spcAft>
              <a:buClrTx/>
              <a:buSzTx/>
              <a:buFontTx/>
              <a:buNone/>
              <a:tabLst/>
              <a:defRPr/>
            </a:pPr>
            <a:endParaRPr kumimoji="1" lang="en-US" altLang="ja-JP" sz="18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7" name="正方形/長方形 36"/>
          <p:cNvSpPr/>
          <p:nvPr/>
        </p:nvSpPr>
        <p:spPr>
          <a:xfrm>
            <a:off x="286012" y="845087"/>
            <a:ext cx="9288000" cy="720000"/>
          </a:xfrm>
          <a:prstGeom prst="rect">
            <a:avLst/>
          </a:prstGeom>
        </p:spPr>
        <p:txBody>
          <a:bodyPr wrap="square" lIns="36000" tIns="72000" rIns="36000" bIns="36000">
            <a:noAutofit/>
          </a:bodyPr>
          <a:lstStyle/>
          <a:p>
            <a:r>
              <a:rPr lang="en-US" altLang="ja-JP" sz="1300" b="1" dirty="0" smtClean="0">
                <a:solidFill>
                  <a:prstClr val="black"/>
                </a:solidFill>
                <a:latin typeface="游ゴシック" panose="020B0400000000000000" pitchFamily="50" charset="-128"/>
              </a:rPr>
              <a:t>▽</a:t>
            </a:r>
            <a:r>
              <a:rPr lang="ja-JP" altLang="en-US" sz="1300" b="1" dirty="0" smtClean="0">
                <a:solidFill>
                  <a:prstClr val="black"/>
                </a:solidFill>
                <a:latin typeface="游ゴシック" panose="020B0400000000000000" pitchFamily="50" charset="-128"/>
              </a:rPr>
              <a:t> 本計画</a:t>
            </a:r>
            <a:r>
              <a:rPr lang="ja-JP" altLang="en-US" sz="1300" b="1" dirty="0">
                <a:solidFill>
                  <a:prstClr val="black"/>
                </a:solidFill>
                <a:latin typeface="游ゴシック" panose="020B0400000000000000" pitchFamily="50" charset="-128"/>
              </a:rPr>
              <a:t>では、基本目標として「健康寿命の延伸」、「健康格差の縮小」を掲げ、その実現に向けて、“</a:t>
            </a:r>
            <a:r>
              <a:rPr lang="en-US" altLang="ja-JP" sz="1300" b="1" dirty="0">
                <a:solidFill>
                  <a:prstClr val="black"/>
                </a:solidFill>
                <a:latin typeface="游ゴシック" panose="020B0400000000000000" pitchFamily="50" charset="-128"/>
              </a:rPr>
              <a:t>3</a:t>
            </a:r>
            <a:r>
              <a:rPr lang="ja-JP" altLang="en-US" sz="1300" b="1" dirty="0" err="1">
                <a:solidFill>
                  <a:prstClr val="black"/>
                </a:solidFill>
                <a:latin typeface="游ゴシック" panose="020B0400000000000000" pitchFamily="50" charset="-128"/>
              </a:rPr>
              <a:t>つの</a:t>
            </a:r>
            <a:r>
              <a:rPr lang="ja-JP" altLang="en-US" sz="1300" b="1" dirty="0" smtClean="0">
                <a:solidFill>
                  <a:prstClr val="black"/>
                </a:solidFill>
                <a:latin typeface="游ゴシック" panose="020B0400000000000000" pitchFamily="50" charset="-128"/>
              </a:rPr>
              <a:t>基本方針</a:t>
            </a:r>
            <a:r>
              <a:rPr lang="ja-JP" altLang="en-US" sz="1300" b="1" dirty="0">
                <a:solidFill>
                  <a:prstClr val="black"/>
                </a:solidFill>
                <a:latin typeface="游ゴシック" panose="020B0400000000000000" pitchFamily="50" charset="-128"/>
              </a:rPr>
              <a:t>”</a:t>
            </a:r>
            <a:r>
              <a:rPr lang="ja-JP" altLang="en-US" sz="1300" b="1" dirty="0" smtClean="0">
                <a:solidFill>
                  <a:prstClr val="black"/>
                </a:solidFill>
                <a:latin typeface="游ゴシック" panose="020B0400000000000000" pitchFamily="50" charset="-128"/>
              </a:rPr>
              <a:t>の</a:t>
            </a:r>
            <a:endParaRPr lang="en-US" altLang="ja-JP" sz="1300" b="1" dirty="0" smtClean="0">
              <a:solidFill>
                <a:prstClr val="black"/>
              </a:solidFill>
              <a:latin typeface="游ゴシック" panose="020B0400000000000000" pitchFamily="50" charset="-128"/>
            </a:endParaRPr>
          </a:p>
          <a:p>
            <a:r>
              <a:rPr lang="ja-JP" altLang="en-US" sz="1300" b="1" dirty="0">
                <a:solidFill>
                  <a:prstClr val="black"/>
                </a:solidFill>
                <a:latin typeface="游ゴシック" panose="020B0400000000000000" pitchFamily="50" charset="-128"/>
              </a:rPr>
              <a:t>　</a:t>
            </a:r>
            <a:r>
              <a:rPr lang="ja-JP" altLang="en-US" sz="1300" b="1" dirty="0" smtClean="0">
                <a:solidFill>
                  <a:prstClr val="black"/>
                </a:solidFill>
                <a:latin typeface="游ゴシック" panose="020B0400000000000000" pitchFamily="50" charset="-128"/>
              </a:rPr>
              <a:t> もと、“</a:t>
            </a:r>
            <a:r>
              <a:rPr lang="ja-JP" altLang="en-US" sz="1300" b="1" dirty="0">
                <a:solidFill>
                  <a:prstClr val="black"/>
                </a:solidFill>
                <a:latin typeface="游ゴシック" panose="020B0400000000000000" pitchFamily="50" charset="-128"/>
              </a:rPr>
              <a:t>府民・行政等がめざす目標等”に沿って、</a:t>
            </a:r>
            <a:r>
              <a:rPr lang="en-US" altLang="ja-JP" sz="1300" b="1" dirty="0">
                <a:solidFill>
                  <a:prstClr val="black"/>
                </a:solidFill>
                <a:latin typeface="游ゴシック" panose="020B0400000000000000" pitchFamily="50" charset="-128"/>
              </a:rPr>
              <a:t>『11</a:t>
            </a:r>
            <a:r>
              <a:rPr lang="ja-JP" altLang="en-US" sz="1300" b="1" dirty="0">
                <a:solidFill>
                  <a:prstClr val="black"/>
                </a:solidFill>
                <a:latin typeface="游ゴシック" panose="020B0400000000000000" pitchFamily="50" charset="-128"/>
              </a:rPr>
              <a:t>分野の重点取組み</a:t>
            </a:r>
            <a:r>
              <a:rPr lang="en-US" altLang="ja-JP" sz="1300" b="1" dirty="0">
                <a:solidFill>
                  <a:prstClr val="black"/>
                </a:solidFill>
                <a:latin typeface="游ゴシック" panose="020B0400000000000000" pitchFamily="50" charset="-128"/>
              </a:rPr>
              <a:t>』</a:t>
            </a:r>
            <a:r>
              <a:rPr lang="ja-JP" altLang="en-US" sz="1300" b="1" dirty="0">
                <a:solidFill>
                  <a:prstClr val="black"/>
                </a:solidFill>
                <a:latin typeface="游ゴシック" panose="020B0400000000000000" pitchFamily="50" charset="-128"/>
              </a:rPr>
              <a:t>を</a:t>
            </a:r>
            <a:r>
              <a:rPr lang="ja-JP" altLang="en-US" sz="1300" b="1" dirty="0" smtClean="0">
                <a:solidFill>
                  <a:prstClr val="black"/>
                </a:solidFill>
                <a:latin typeface="游ゴシック" panose="020B0400000000000000" pitchFamily="50" charset="-128"/>
              </a:rPr>
              <a:t>推進</a:t>
            </a:r>
            <a:endParaRPr lang="ja-JP" altLang="en-US" sz="1300" b="1" dirty="0">
              <a:solidFill>
                <a:prstClr val="black"/>
              </a:solidFill>
              <a:latin typeface="游ゴシック" panose="020B0400000000000000" pitchFamily="50" charset="-128"/>
            </a:endParaRPr>
          </a:p>
          <a:p>
            <a:endParaRPr lang="en-US" altLang="ja-JP" sz="500" dirty="0" smtClean="0">
              <a:solidFill>
                <a:prstClr val="black"/>
              </a:solidFill>
              <a:latin typeface="游ゴシック" panose="020B0400000000000000" pitchFamily="50" charset="-128"/>
            </a:endParaRPr>
          </a:p>
          <a:p>
            <a:r>
              <a:rPr lang="ja-JP" altLang="en-US" sz="1100" dirty="0" smtClean="0">
                <a:solidFill>
                  <a:prstClr val="black"/>
                </a:solidFill>
                <a:latin typeface="游ゴシック" panose="020B0400000000000000" pitchFamily="50" charset="-128"/>
              </a:rPr>
              <a:t>　</a:t>
            </a:r>
            <a:r>
              <a:rPr lang="en-US" altLang="ja-JP" sz="1100" dirty="0" smtClean="0">
                <a:solidFill>
                  <a:prstClr val="black"/>
                </a:solidFill>
                <a:latin typeface="游ゴシック" panose="020B0400000000000000" pitchFamily="50" charset="-128"/>
              </a:rPr>
              <a:t>※ </a:t>
            </a:r>
            <a:r>
              <a:rPr lang="ja-JP" altLang="en-US" sz="1100" dirty="0" smtClean="0">
                <a:solidFill>
                  <a:prstClr val="black"/>
                </a:solidFill>
                <a:latin typeface="游ゴシック" panose="020B0400000000000000" pitchFamily="50" charset="-128"/>
              </a:rPr>
              <a:t>計画</a:t>
            </a:r>
            <a:r>
              <a:rPr lang="ja-JP" altLang="en-US" sz="1100" dirty="0">
                <a:solidFill>
                  <a:prstClr val="black"/>
                </a:solidFill>
                <a:latin typeface="游ゴシック" panose="020B0400000000000000" pitchFamily="50" charset="-128"/>
              </a:rPr>
              <a:t>期間は、</a:t>
            </a:r>
            <a:r>
              <a:rPr lang="en-US" altLang="ja-JP" sz="1100" dirty="0">
                <a:solidFill>
                  <a:prstClr val="black"/>
                </a:solidFill>
                <a:latin typeface="游ゴシック" panose="020B0400000000000000" pitchFamily="50" charset="-128"/>
              </a:rPr>
              <a:t>2018</a:t>
            </a:r>
            <a:r>
              <a:rPr lang="ja-JP" altLang="en-US" sz="1100" dirty="0">
                <a:solidFill>
                  <a:prstClr val="black"/>
                </a:solidFill>
                <a:latin typeface="游ゴシック" panose="020B0400000000000000" pitchFamily="50" charset="-128"/>
              </a:rPr>
              <a:t>年度～</a:t>
            </a:r>
            <a:r>
              <a:rPr lang="en-US" altLang="ja-JP" sz="1100" dirty="0">
                <a:solidFill>
                  <a:prstClr val="black"/>
                </a:solidFill>
                <a:latin typeface="游ゴシック" panose="020B0400000000000000" pitchFamily="50" charset="-128"/>
              </a:rPr>
              <a:t>2023</a:t>
            </a:r>
            <a:r>
              <a:rPr lang="ja-JP" altLang="en-US" sz="1100" dirty="0">
                <a:solidFill>
                  <a:prstClr val="black"/>
                </a:solidFill>
                <a:latin typeface="游ゴシック" panose="020B0400000000000000" pitchFamily="50" charset="-128"/>
              </a:rPr>
              <a:t>年度</a:t>
            </a:r>
            <a:r>
              <a:rPr lang="en-US" altLang="ja-JP" sz="1100" dirty="0">
                <a:solidFill>
                  <a:prstClr val="black"/>
                </a:solidFill>
                <a:latin typeface="游ゴシック" panose="020B0400000000000000" pitchFamily="50" charset="-128"/>
              </a:rPr>
              <a:t>(6</a:t>
            </a:r>
            <a:r>
              <a:rPr lang="ja-JP" altLang="en-US" sz="1100" dirty="0">
                <a:solidFill>
                  <a:prstClr val="black"/>
                </a:solidFill>
                <a:latin typeface="游ゴシック" panose="020B0400000000000000" pitchFamily="50" charset="-128"/>
              </a:rPr>
              <a:t>年間</a:t>
            </a:r>
            <a:r>
              <a:rPr lang="en-US" altLang="ja-JP" sz="1100" dirty="0">
                <a:solidFill>
                  <a:prstClr val="black"/>
                </a:solidFill>
                <a:latin typeface="游ゴシック" panose="020B0400000000000000" pitchFamily="50" charset="-128"/>
              </a:rPr>
              <a:t>)</a:t>
            </a:r>
            <a:r>
              <a:rPr lang="ja-JP" altLang="en-US" sz="1100" dirty="0">
                <a:solidFill>
                  <a:prstClr val="black"/>
                </a:solidFill>
                <a:latin typeface="游ゴシック" panose="020B0400000000000000" pitchFamily="50" charset="-128"/>
              </a:rPr>
              <a:t>で、府民の健康指標の向上・改善をめざす。</a:t>
            </a:r>
          </a:p>
        </p:txBody>
      </p:sp>
      <p:sp>
        <p:nvSpPr>
          <p:cNvPr id="38" name="角丸四角形 37"/>
          <p:cNvSpPr/>
          <p:nvPr/>
        </p:nvSpPr>
        <p:spPr>
          <a:xfrm>
            <a:off x="409420" y="1676219"/>
            <a:ext cx="9072000" cy="756000"/>
          </a:xfrm>
          <a:prstGeom prst="roundRect">
            <a:avLst>
              <a:gd name="adj" fmla="val 8499"/>
            </a:avLst>
          </a:prstGeom>
          <a:solidFill>
            <a:sysClr val="window" lastClr="FFFFFF"/>
          </a:solidFill>
          <a:ln w="19050">
            <a:solidFill>
              <a:srgbClr val="2F528F"/>
            </a:solidFill>
          </a:ln>
        </p:spPr>
        <p:txBody>
          <a:bodyPr wrap="square" lIns="72000" tIns="72000" rIns="72000" bIns="720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300" b="1" i="0" u="none" strike="noStrike" kern="0" cap="none" spc="0" normalizeH="0" baseline="0" noProof="0" dirty="0" smtClean="0">
                <a:ln>
                  <a:noFill/>
                </a:ln>
                <a:solidFill>
                  <a:prstClr val="black"/>
                </a:solidFill>
                <a:effectLst/>
                <a:uLnTx/>
                <a:uFillTx/>
                <a:latin typeface="游ゴシック" panose="020B0400000000000000" pitchFamily="50" charset="-128"/>
              </a:rPr>
              <a:t>【</a:t>
            </a:r>
            <a:r>
              <a:rPr kumimoji="0" lang="ja-JP" altLang="en-US" sz="1300" b="1" i="0" u="none" strike="noStrike" kern="0" cap="none" spc="0" normalizeH="0" baseline="0" noProof="0" dirty="0" smtClean="0">
                <a:ln>
                  <a:noFill/>
                </a:ln>
                <a:solidFill>
                  <a:prstClr val="black"/>
                </a:solidFill>
                <a:effectLst/>
                <a:uLnTx/>
                <a:uFillTx/>
                <a:latin typeface="游ゴシック" panose="020B0400000000000000" pitchFamily="50" charset="-128"/>
              </a:rPr>
              <a:t>基本目標</a:t>
            </a:r>
            <a:r>
              <a:rPr kumimoji="0" lang="en-US" altLang="ja-JP" sz="1300" b="1" i="0" u="none" strike="noStrike" kern="0" cap="none" spc="0" normalizeH="0" baseline="0" noProof="0" dirty="0" smtClean="0">
                <a:ln>
                  <a:noFill/>
                </a:ln>
                <a:solidFill>
                  <a:prstClr val="black"/>
                </a:solidFill>
                <a:effectLst/>
                <a:uLnTx/>
                <a:uFillTx/>
                <a:latin typeface="游ゴシック" panose="020B0400000000000000" pitchFamily="50" charset="-128"/>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smtClean="0">
                <a:ln>
                  <a:noFill/>
                </a:ln>
                <a:solidFill>
                  <a:prstClr val="black"/>
                </a:solidFill>
                <a:effectLst/>
                <a:uLnTx/>
                <a:uFillTx/>
                <a:latin typeface="游ゴシック" panose="020B0400000000000000" pitchFamily="50" charset="-128"/>
              </a:rPr>
              <a:t>●</a:t>
            </a:r>
            <a:r>
              <a:rPr kumimoji="0" lang="ja-JP" altLang="en-US" sz="1200" b="1" i="0" u="none" strike="noStrike" kern="0" cap="none" spc="0" normalizeH="0" baseline="0" noProof="0" dirty="0" smtClean="0">
                <a:ln>
                  <a:noFill/>
                </a:ln>
                <a:solidFill>
                  <a:prstClr val="black"/>
                </a:solidFill>
                <a:effectLst/>
                <a:uLnTx/>
                <a:uFillTx/>
                <a:latin typeface="游ゴシック" panose="020B0400000000000000" pitchFamily="50" charset="-128"/>
              </a:rPr>
              <a:t>健康寿命の延伸・・・生活習慣病の予防対策等の強化など、府民のライフステージに応じた府民の主体的な健康づくりを推進　</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smtClean="0">
                <a:ln>
                  <a:noFill/>
                </a:ln>
                <a:solidFill>
                  <a:prstClr val="black"/>
                </a:solidFill>
                <a:effectLst/>
                <a:uLnTx/>
                <a:uFillTx/>
                <a:latin typeface="游ゴシック" panose="020B0400000000000000" pitchFamily="50" charset="-128"/>
              </a:rPr>
              <a:t>●健康格差の縮小・・・市町村の健康指標の状況や健康課題などに応じた効果的な施策を展開</a:t>
            </a:r>
          </a:p>
        </p:txBody>
      </p:sp>
      <p:sp>
        <p:nvSpPr>
          <p:cNvPr id="39" name="角丸四角形 38"/>
          <p:cNvSpPr/>
          <p:nvPr/>
        </p:nvSpPr>
        <p:spPr>
          <a:xfrm>
            <a:off x="409420" y="2511006"/>
            <a:ext cx="9072000" cy="2484000"/>
          </a:xfrm>
          <a:prstGeom prst="roundRect">
            <a:avLst>
              <a:gd name="adj" fmla="val 2418"/>
            </a:avLst>
          </a:prstGeom>
          <a:solidFill>
            <a:sysClr val="window" lastClr="FFFFFF"/>
          </a:solidFill>
          <a:ln w="19050">
            <a:solidFill>
              <a:srgbClr val="2F528F"/>
            </a:solidFill>
          </a:ln>
        </p:spPr>
        <p:txBody>
          <a:bodyPr wrap="square" lIns="72000" tIns="72000" rIns="72000" bIns="720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300" b="1" i="0" u="none" strike="noStrike" kern="0" cap="none" spc="0" normalizeH="0" baseline="0" noProof="0" dirty="0" smtClean="0">
                <a:ln>
                  <a:noFill/>
                </a:ln>
                <a:solidFill>
                  <a:prstClr val="black"/>
                </a:solidFill>
                <a:effectLst/>
                <a:uLnTx/>
                <a:uFillTx/>
                <a:latin typeface="游ゴシック" panose="020B0400000000000000" pitchFamily="50" charset="-128"/>
              </a:rPr>
              <a:t>【</a:t>
            </a:r>
            <a:r>
              <a:rPr kumimoji="0" lang="ja-JP" altLang="en-US" sz="1300" b="1" i="0" u="none" strike="noStrike" kern="0" cap="none" spc="0" normalizeH="0" baseline="0" noProof="0" dirty="0" smtClean="0">
                <a:ln>
                  <a:noFill/>
                </a:ln>
                <a:solidFill>
                  <a:prstClr val="black"/>
                </a:solidFill>
                <a:effectLst/>
                <a:uLnTx/>
                <a:uFillTx/>
                <a:latin typeface="游ゴシック" panose="020B0400000000000000" pitchFamily="50" charset="-128"/>
              </a:rPr>
              <a:t>基本方針</a:t>
            </a:r>
            <a:r>
              <a:rPr kumimoji="0" lang="en-US" altLang="ja-JP" sz="1300" b="1" i="0" u="none" strike="noStrike" kern="0" cap="none" spc="0" normalizeH="0" baseline="0" noProof="0" dirty="0" smtClean="0">
                <a:ln>
                  <a:noFill/>
                </a:ln>
                <a:solidFill>
                  <a:prstClr val="black"/>
                </a:solidFill>
                <a:effectLst/>
                <a:uLnTx/>
                <a:uFillTx/>
                <a:latin typeface="游ゴシック" panose="020B0400000000000000" pitchFamily="50" charset="-128"/>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dirty="0" smtClean="0">
              <a:ln>
                <a:noFill/>
              </a:ln>
              <a:solidFill>
                <a:prstClr val="black"/>
              </a:solidFill>
              <a:effectLst/>
              <a:uLnTx/>
              <a:uFillTx/>
              <a:latin typeface="游ゴシック" panose="020B04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dirty="0" smtClean="0">
              <a:ln>
                <a:noFill/>
              </a:ln>
              <a:solidFill>
                <a:prstClr val="black"/>
              </a:solidFill>
              <a:effectLst/>
              <a:uLnTx/>
              <a:uFillTx/>
              <a:latin typeface="游ゴシック" panose="020B04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dirty="0" smtClean="0">
              <a:ln>
                <a:noFill/>
              </a:ln>
              <a:solidFill>
                <a:prstClr val="black"/>
              </a:solidFill>
              <a:effectLst/>
              <a:uLnTx/>
              <a:uFillTx/>
              <a:latin typeface="游ゴシック" panose="020B04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dirty="0" smtClean="0">
              <a:ln>
                <a:noFill/>
              </a:ln>
              <a:solidFill>
                <a:prstClr val="black"/>
              </a:solidFill>
              <a:effectLst/>
              <a:uLnTx/>
              <a:uFillTx/>
              <a:latin typeface="游ゴシック" panose="020B04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smtClean="0">
              <a:ln>
                <a:noFill/>
              </a:ln>
              <a:solidFill>
                <a:prstClr val="black"/>
              </a:solidFill>
              <a:effectLst/>
              <a:uLnTx/>
              <a:uFillTx/>
              <a:latin typeface="游ゴシック" panose="020B04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300" b="1" i="0" u="none" strike="noStrike" kern="0" cap="none" spc="0" normalizeH="0" baseline="0" noProof="0" dirty="0" smtClean="0">
                <a:ln>
                  <a:noFill/>
                </a:ln>
                <a:solidFill>
                  <a:prstClr val="black"/>
                </a:solidFill>
                <a:effectLst/>
                <a:uLnTx/>
                <a:uFillTx/>
                <a:latin typeface="游ゴシック" panose="020B0400000000000000" pitchFamily="50" charset="-128"/>
              </a:rPr>
              <a:t>【</a:t>
            </a:r>
            <a:r>
              <a:rPr kumimoji="0" lang="ja-JP" altLang="en-US" sz="1300" b="1" i="0" u="none" strike="noStrike" kern="0" cap="none" spc="0" normalizeH="0" baseline="0" noProof="0" dirty="0" smtClean="0">
                <a:ln>
                  <a:noFill/>
                </a:ln>
                <a:solidFill>
                  <a:prstClr val="black"/>
                </a:solidFill>
                <a:effectLst/>
                <a:uLnTx/>
                <a:uFillTx/>
                <a:latin typeface="游ゴシック" panose="020B0400000000000000" pitchFamily="50" charset="-128"/>
              </a:rPr>
              <a:t>府民・行政等みんなでめざす目標</a:t>
            </a:r>
            <a:r>
              <a:rPr kumimoji="0" lang="en-US" altLang="ja-JP" sz="1300" b="1" i="0" u="none" strike="noStrike" kern="0" cap="none" spc="0" normalizeH="0" baseline="0" noProof="0" dirty="0" smtClean="0">
                <a:ln>
                  <a:noFill/>
                </a:ln>
                <a:solidFill>
                  <a:prstClr val="black"/>
                </a:solidFill>
                <a:effectLst/>
                <a:uLnTx/>
                <a:uFillTx/>
                <a:latin typeface="游ゴシック" panose="020B0400000000000000" pitchFamily="50" charset="-128"/>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smtClean="0">
                <a:ln>
                  <a:noFill/>
                </a:ln>
                <a:solidFill>
                  <a:prstClr val="black"/>
                </a:solidFill>
                <a:effectLst/>
                <a:uLnTx/>
                <a:uFillTx/>
                <a:latin typeface="游ゴシック" panose="020B0400000000000000" pitchFamily="50" charset="-128"/>
              </a:rPr>
              <a:t>●「健康への関心度を高めます」、「朝食欠食率を低くします」、「習慣的に運動に取り組む府民を増やします」など</a:t>
            </a:r>
            <a:r>
              <a:rPr kumimoji="0" lang="en-US" altLang="ja-JP" sz="1200" b="1" i="0" u="none" strike="noStrike" kern="0" cap="none" spc="0" normalizeH="0" baseline="0" noProof="0" dirty="0" smtClean="0">
                <a:ln>
                  <a:noFill/>
                </a:ln>
                <a:solidFill>
                  <a:prstClr val="black"/>
                </a:solidFill>
                <a:effectLst/>
                <a:uLnTx/>
                <a:uFillTx/>
                <a:latin typeface="游ゴシック" panose="020B0400000000000000" pitchFamily="50" charset="-128"/>
              </a:rPr>
              <a:t>11</a:t>
            </a:r>
            <a:r>
              <a:rPr kumimoji="0" lang="ja-JP" altLang="en-US" sz="1200" b="1" i="0" u="none" strike="noStrike" kern="0" cap="none" spc="0" normalizeH="0" baseline="0" noProof="0" dirty="0" smtClean="0">
                <a:ln>
                  <a:noFill/>
                </a:ln>
                <a:solidFill>
                  <a:prstClr val="black"/>
                </a:solidFill>
                <a:effectLst/>
                <a:uLnTx/>
                <a:uFillTx/>
                <a:latin typeface="游ゴシック" panose="020B0400000000000000" pitchFamily="50" charset="-128"/>
              </a:rPr>
              <a:t>項目の</a:t>
            </a:r>
            <a:endParaRPr kumimoji="0" lang="en-US" altLang="ja-JP" sz="1200" b="1" i="0" u="none" strike="noStrike" kern="0" cap="none" spc="0" normalizeH="0" baseline="0" noProof="0" dirty="0" smtClean="0">
              <a:ln>
                <a:noFill/>
              </a:ln>
              <a:solidFill>
                <a:prstClr val="black"/>
              </a:solidFill>
              <a:effectLst/>
              <a:uLnTx/>
              <a:uFillTx/>
              <a:latin typeface="游ゴシック" panose="020B04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smtClean="0">
                <a:ln>
                  <a:noFill/>
                </a:ln>
                <a:solidFill>
                  <a:prstClr val="black"/>
                </a:solidFill>
                <a:effectLst/>
                <a:uLnTx/>
                <a:uFillTx/>
                <a:latin typeface="游ゴシック" panose="020B0400000000000000" pitchFamily="50" charset="-128"/>
              </a:rPr>
              <a:t>　目標を設定　（＊本目標に沿って「府民の行動目標」、「行政等が取り組む数値目標」を設定）</a:t>
            </a:r>
            <a:endParaRPr kumimoji="0" lang="en-US" altLang="ja-JP" sz="1200" b="1" i="0" u="none" strike="noStrike" kern="0" cap="none" spc="0" normalizeH="0" baseline="0" noProof="0" dirty="0" smtClean="0">
              <a:ln>
                <a:noFill/>
              </a:ln>
              <a:solidFill>
                <a:prstClr val="black"/>
              </a:solidFill>
              <a:effectLst/>
              <a:uLnTx/>
              <a:uFillTx/>
              <a:latin typeface="游ゴシック" panose="020B04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smtClean="0">
              <a:ln>
                <a:noFill/>
              </a:ln>
              <a:solidFill>
                <a:prstClr val="black"/>
              </a:solidFill>
              <a:effectLst/>
              <a:uLnTx/>
              <a:uFillTx/>
              <a:latin typeface="游ゴシック" panose="020B04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300" b="1" i="0" u="none" strike="noStrike" kern="0" cap="none" spc="0" normalizeH="0" baseline="0" noProof="0" dirty="0" smtClean="0">
                <a:ln>
                  <a:noFill/>
                </a:ln>
                <a:solidFill>
                  <a:prstClr val="black"/>
                </a:solidFill>
                <a:effectLst/>
                <a:uLnTx/>
                <a:uFillTx/>
                <a:latin typeface="游ゴシック" panose="020B0400000000000000" pitchFamily="50" charset="-128"/>
              </a:rPr>
              <a:t>【11</a:t>
            </a:r>
            <a:r>
              <a:rPr kumimoji="0" lang="ja-JP" altLang="en-US" sz="1300" b="1" i="0" u="none" strike="noStrike" kern="0" cap="none" spc="0" normalizeH="0" baseline="0" noProof="0" dirty="0" smtClean="0">
                <a:ln>
                  <a:noFill/>
                </a:ln>
                <a:solidFill>
                  <a:prstClr val="black"/>
                </a:solidFill>
                <a:effectLst/>
                <a:uLnTx/>
                <a:uFillTx/>
                <a:latin typeface="游ゴシック" panose="020B0400000000000000" pitchFamily="50" charset="-128"/>
              </a:rPr>
              <a:t>分野の重点取組み</a:t>
            </a:r>
            <a:r>
              <a:rPr kumimoji="0" lang="en-US" altLang="ja-JP" sz="1300" b="1" i="0" u="none" strike="noStrike" kern="0" cap="none" spc="0" normalizeH="0" baseline="0" noProof="0" dirty="0" smtClean="0">
                <a:ln>
                  <a:noFill/>
                </a:ln>
                <a:solidFill>
                  <a:prstClr val="black"/>
                </a:solidFill>
                <a:effectLst/>
                <a:uLnTx/>
                <a:uFillTx/>
                <a:latin typeface="游ゴシック" panose="020B0400000000000000" pitchFamily="50" charset="-128"/>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smtClean="0">
                <a:ln>
                  <a:noFill/>
                </a:ln>
                <a:solidFill>
                  <a:prstClr val="black"/>
                </a:solidFill>
                <a:effectLst/>
                <a:uLnTx/>
                <a:uFillTx/>
                <a:latin typeface="游ゴシック" panose="020B0400000000000000" pitchFamily="50" charset="-128"/>
              </a:rPr>
              <a:t>●これらの目標達成に向けて、「１ 生活習慣病の予防」、「２ 生活習慣病の早期発見・重症化予防」、「３ 府民の健康を支える</a:t>
            </a:r>
            <a:endParaRPr kumimoji="0" lang="en-US" altLang="ja-JP" sz="1200" b="1" i="0" u="none" strike="noStrike" kern="0" cap="none" spc="0" normalizeH="0" baseline="0" noProof="0" dirty="0" smtClean="0">
              <a:ln>
                <a:noFill/>
              </a:ln>
              <a:solidFill>
                <a:prstClr val="black"/>
              </a:solidFill>
              <a:effectLst/>
              <a:uLnTx/>
              <a:uFillTx/>
              <a:latin typeface="游ゴシック" panose="020B04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smtClean="0">
                <a:ln>
                  <a:noFill/>
                </a:ln>
                <a:solidFill>
                  <a:prstClr val="black"/>
                </a:solidFill>
                <a:effectLst/>
                <a:uLnTx/>
                <a:uFillTx/>
                <a:latin typeface="游ゴシック" panose="020B0400000000000000" pitchFamily="50" charset="-128"/>
              </a:rPr>
              <a:t>　社会環境整備」を進めるため、府民・行政・事業者など多様な主体の連携・協働により、</a:t>
            </a:r>
            <a:r>
              <a:rPr kumimoji="0" lang="en-US" altLang="ja-JP" sz="1200" b="1" i="0" u="none" strike="noStrike" kern="0" cap="none" spc="0" normalizeH="0" baseline="0" noProof="0" dirty="0" smtClean="0">
                <a:ln>
                  <a:noFill/>
                </a:ln>
                <a:solidFill>
                  <a:prstClr val="black"/>
                </a:solidFill>
                <a:effectLst/>
                <a:uLnTx/>
                <a:uFillTx/>
                <a:latin typeface="游ゴシック" panose="020B0400000000000000" pitchFamily="50" charset="-128"/>
              </a:rPr>
              <a:t>『11</a:t>
            </a:r>
            <a:r>
              <a:rPr kumimoji="0" lang="ja-JP" altLang="en-US" sz="1200" b="1" i="0" u="none" strike="noStrike" kern="0" cap="none" spc="0" normalizeH="0" baseline="0" noProof="0" dirty="0" smtClean="0">
                <a:ln>
                  <a:noFill/>
                </a:ln>
                <a:solidFill>
                  <a:prstClr val="black"/>
                </a:solidFill>
                <a:effectLst/>
                <a:uLnTx/>
                <a:uFillTx/>
                <a:latin typeface="游ゴシック" panose="020B0400000000000000" pitchFamily="50" charset="-128"/>
              </a:rPr>
              <a:t>分野の重点的取組み</a:t>
            </a:r>
            <a:r>
              <a:rPr kumimoji="0" lang="en-US" altLang="ja-JP" sz="1200" b="1" i="0" u="none" strike="noStrike" kern="0" cap="none" spc="0" normalizeH="0" baseline="0" noProof="0" dirty="0" smtClean="0">
                <a:ln>
                  <a:noFill/>
                </a:ln>
                <a:solidFill>
                  <a:prstClr val="black"/>
                </a:solidFill>
                <a:effectLst/>
                <a:uLnTx/>
                <a:uFillTx/>
                <a:latin typeface="游ゴシック" panose="020B0400000000000000" pitchFamily="50" charset="-128"/>
              </a:rPr>
              <a:t>』</a:t>
            </a:r>
            <a:r>
              <a:rPr kumimoji="0" lang="ja-JP" altLang="en-US" sz="1200" b="1" i="0" u="none" strike="noStrike" kern="0" cap="none" spc="0" normalizeH="0" baseline="0" noProof="0" dirty="0" smtClean="0">
                <a:ln>
                  <a:noFill/>
                </a:ln>
                <a:solidFill>
                  <a:prstClr val="black"/>
                </a:solidFill>
                <a:effectLst/>
                <a:uLnTx/>
                <a:uFillTx/>
                <a:latin typeface="游ゴシック" panose="020B0400000000000000" pitchFamily="50" charset="-128"/>
              </a:rPr>
              <a:t>を推進</a:t>
            </a:r>
          </a:p>
        </p:txBody>
      </p:sp>
      <p:sp>
        <p:nvSpPr>
          <p:cNvPr id="40" name="正方形/長方形 39"/>
          <p:cNvSpPr/>
          <p:nvPr/>
        </p:nvSpPr>
        <p:spPr>
          <a:xfrm>
            <a:off x="286012" y="5073460"/>
            <a:ext cx="9288000" cy="576000"/>
          </a:xfrm>
          <a:prstGeom prst="rect">
            <a:avLst/>
          </a:prstGeom>
        </p:spPr>
        <p:txBody>
          <a:bodyPr wrap="square" lIns="36000" tIns="72000" rIns="36000" bIns="36000">
            <a:noAutofit/>
          </a:bodyPr>
          <a:lstStyle/>
          <a:p>
            <a:r>
              <a:rPr lang="ja-JP" altLang="en-US" sz="1300" b="1" dirty="0" smtClean="0">
                <a:solidFill>
                  <a:prstClr val="black"/>
                </a:solidFill>
                <a:latin typeface="游ゴシック" panose="020B0400000000000000" pitchFamily="50" charset="-128"/>
              </a:rPr>
              <a:t>▽ 「</a:t>
            </a:r>
            <a:r>
              <a:rPr lang="ja-JP" altLang="en-US" sz="1300" b="1" dirty="0">
                <a:solidFill>
                  <a:prstClr val="black"/>
                </a:solidFill>
                <a:latin typeface="游ゴシック" panose="020B0400000000000000" pitchFamily="50" charset="-128"/>
              </a:rPr>
              <a:t>大阪府健康づくり推進条例（</a:t>
            </a:r>
            <a:r>
              <a:rPr lang="en-US" altLang="ja-JP" sz="1300" b="1" dirty="0">
                <a:solidFill>
                  <a:prstClr val="black"/>
                </a:solidFill>
                <a:latin typeface="游ゴシック" panose="020B0400000000000000" pitchFamily="50" charset="-128"/>
              </a:rPr>
              <a:t>H30.10.30</a:t>
            </a:r>
            <a:r>
              <a:rPr lang="ja-JP" altLang="en-US" sz="1300" b="1" dirty="0">
                <a:solidFill>
                  <a:prstClr val="black"/>
                </a:solidFill>
                <a:latin typeface="游ゴシック" panose="020B0400000000000000" pitchFamily="50" charset="-128"/>
              </a:rPr>
              <a:t>施行）」において重点取組みを位置づけ（</a:t>
            </a:r>
            <a:r>
              <a:rPr lang="en-US" altLang="ja-JP" sz="1300" b="1" dirty="0">
                <a:solidFill>
                  <a:prstClr val="black"/>
                </a:solidFill>
                <a:latin typeface="游ゴシック" panose="020B0400000000000000" pitchFamily="50" charset="-128"/>
              </a:rPr>
              <a:t>§12</a:t>
            </a:r>
            <a:r>
              <a:rPr lang="ja-JP" altLang="en-US" sz="1300" b="1" dirty="0">
                <a:solidFill>
                  <a:prstClr val="black"/>
                </a:solidFill>
                <a:latin typeface="游ゴシック" panose="020B0400000000000000" pitchFamily="50" charset="-128"/>
              </a:rPr>
              <a:t>～</a:t>
            </a:r>
            <a:r>
              <a:rPr lang="en-US" altLang="ja-JP" sz="1300" b="1" dirty="0">
                <a:solidFill>
                  <a:prstClr val="black"/>
                </a:solidFill>
                <a:latin typeface="游ゴシック" panose="020B0400000000000000" pitchFamily="50" charset="-128"/>
              </a:rPr>
              <a:t>§16</a:t>
            </a:r>
            <a:r>
              <a:rPr lang="ja-JP" altLang="en-US" sz="1300" b="1" dirty="0" smtClean="0">
                <a:solidFill>
                  <a:prstClr val="black"/>
                </a:solidFill>
                <a:latin typeface="游ゴシック" panose="020B0400000000000000" pitchFamily="50" charset="-128"/>
              </a:rPr>
              <a:t>）</a:t>
            </a:r>
            <a:endParaRPr lang="ja-JP" altLang="en-US" sz="1300" b="1" dirty="0">
              <a:solidFill>
                <a:prstClr val="black"/>
              </a:solidFill>
              <a:latin typeface="游ゴシック" panose="020B0400000000000000" pitchFamily="50" charset="-128"/>
            </a:endParaRPr>
          </a:p>
          <a:p>
            <a:endParaRPr lang="en-US" altLang="ja-JP" sz="500" dirty="0" smtClean="0">
              <a:solidFill>
                <a:prstClr val="black"/>
              </a:solidFill>
              <a:latin typeface="游ゴシック" panose="020B0400000000000000" pitchFamily="50" charset="-128"/>
            </a:endParaRPr>
          </a:p>
          <a:p>
            <a:r>
              <a:rPr lang="ja-JP" altLang="en-US" sz="1100" dirty="0" smtClean="0">
                <a:solidFill>
                  <a:prstClr val="black"/>
                </a:solidFill>
                <a:latin typeface="游ゴシック" panose="020B0400000000000000" pitchFamily="50" charset="-128"/>
              </a:rPr>
              <a:t>　</a:t>
            </a:r>
            <a:r>
              <a:rPr lang="en-US" altLang="ja-JP" sz="1100" dirty="0" smtClean="0">
                <a:solidFill>
                  <a:prstClr val="black"/>
                </a:solidFill>
                <a:latin typeface="游ゴシック" panose="020B0400000000000000" pitchFamily="50" charset="-128"/>
              </a:rPr>
              <a:t>※ </a:t>
            </a:r>
            <a:r>
              <a:rPr lang="ja-JP" altLang="en-US" sz="1100" dirty="0">
                <a:solidFill>
                  <a:prstClr val="black"/>
                </a:solidFill>
                <a:latin typeface="游ゴシック" panose="020B0400000000000000" pitchFamily="50" charset="-128"/>
              </a:rPr>
              <a:t>多様な</a:t>
            </a:r>
            <a:r>
              <a:rPr lang="ja-JP" altLang="en-US" sz="1100" dirty="0" smtClean="0">
                <a:solidFill>
                  <a:prstClr val="black"/>
                </a:solidFill>
                <a:latin typeface="游ゴシック" panose="020B0400000000000000" pitchFamily="50" charset="-128"/>
              </a:rPr>
              <a:t>主体の</a:t>
            </a:r>
            <a:r>
              <a:rPr lang="ja-JP" altLang="en-US" sz="1100" dirty="0">
                <a:solidFill>
                  <a:prstClr val="black"/>
                </a:solidFill>
                <a:latin typeface="游ゴシック" panose="020B0400000000000000" pitchFamily="50" charset="-128"/>
              </a:rPr>
              <a:t>連携・協働による“オール大阪体制”を構築し</a:t>
            </a:r>
            <a:r>
              <a:rPr lang="ja-JP" altLang="en-US" sz="1100" dirty="0" smtClean="0">
                <a:solidFill>
                  <a:prstClr val="black"/>
                </a:solidFill>
                <a:latin typeface="游ゴシック" panose="020B0400000000000000" pitchFamily="50" charset="-128"/>
              </a:rPr>
              <a:t>、健康づくり</a:t>
            </a:r>
            <a:r>
              <a:rPr lang="ja-JP" altLang="en-US" sz="1100" dirty="0">
                <a:solidFill>
                  <a:prstClr val="black"/>
                </a:solidFill>
                <a:latin typeface="游ゴシック" panose="020B0400000000000000" pitchFamily="50" charset="-128"/>
              </a:rPr>
              <a:t>の推進に関する施策を推進。</a:t>
            </a:r>
          </a:p>
        </p:txBody>
      </p:sp>
      <p:graphicFrame>
        <p:nvGraphicFramePr>
          <p:cNvPr id="41" name="表 40"/>
          <p:cNvGraphicFramePr>
            <a:graphicFrameLocks noGrp="1"/>
          </p:cNvGraphicFramePr>
          <p:nvPr>
            <p:extLst>
              <p:ext uri="{D42A27DB-BD31-4B8C-83A1-F6EECF244321}">
                <p14:modId xmlns:p14="http://schemas.microsoft.com/office/powerpoint/2010/main" val="960515151"/>
              </p:ext>
            </p:extLst>
          </p:nvPr>
        </p:nvGraphicFramePr>
        <p:xfrm>
          <a:off x="562953" y="2842703"/>
          <a:ext cx="8784000" cy="646920"/>
        </p:xfrm>
        <a:graphic>
          <a:graphicData uri="http://schemas.openxmlformats.org/drawingml/2006/table">
            <a:tbl>
              <a:tblPr firstRow="1" bandRow="1"/>
              <a:tblGrid>
                <a:gridCol w="2880000">
                  <a:extLst>
                    <a:ext uri="{9D8B030D-6E8A-4147-A177-3AD203B41FA5}">
                      <a16:colId xmlns:a16="http://schemas.microsoft.com/office/drawing/2014/main" val="4073086637"/>
                    </a:ext>
                  </a:extLst>
                </a:gridCol>
                <a:gridCol w="3024000">
                  <a:extLst>
                    <a:ext uri="{9D8B030D-6E8A-4147-A177-3AD203B41FA5}">
                      <a16:colId xmlns:a16="http://schemas.microsoft.com/office/drawing/2014/main" val="111291063"/>
                    </a:ext>
                  </a:extLst>
                </a:gridCol>
                <a:gridCol w="2880000">
                  <a:extLst>
                    <a:ext uri="{9D8B030D-6E8A-4147-A177-3AD203B41FA5}">
                      <a16:colId xmlns:a16="http://schemas.microsoft.com/office/drawing/2014/main" val="520564120"/>
                    </a:ext>
                  </a:extLst>
                </a:gridCol>
              </a:tblGrid>
              <a:tr h="130315">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100" b="1" dirty="0" smtClean="0">
                          <a:solidFill>
                            <a:schemeClr val="tx1"/>
                          </a:solidFill>
                        </a:rPr>
                        <a:t>生活習慣病の予防、早期発見、重症化予防</a:t>
                      </a: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60000"/>
                        <a:lumOff val="40000"/>
                      </a:srgb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100" b="1" dirty="0" smtClean="0">
                          <a:solidFill>
                            <a:schemeClr val="tx1"/>
                          </a:solidFill>
                        </a:rPr>
                        <a:t>ライフステージに応じた取組み</a:t>
                      </a: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60000"/>
                        <a:lumOff val="40000"/>
                      </a:srgb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100" b="1" dirty="0" smtClean="0">
                          <a:solidFill>
                            <a:schemeClr val="tx1"/>
                          </a:solidFill>
                        </a:rPr>
                        <a:t>府民の健康づくりを支える社会環境整備</a:t>
                      </a: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60000"/>
                        <a:lumOff val="40000"/>
                      </a:srgbClr>
                    </a:solidFill>
                  </a:tcPr>
                </a:tc>
                <a:extLst>
                  <a:ext uri="{0D108BD9-81ED-4DB2-BD59-A6C34878D82A}">
                    <a16:rowId xmlns:a16="http://schemas.microsoft.com/office/drawing/2014/main" val="1363311713"/>
                  </a:ext>
                </a:extLst>
              </a:tr>
              <a:tr h="221477">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ja-JP" altLang="en-US" sz="1100" b="0" baseline="0" dirty="0" smtClean="0">
                          <a:solidFill>
                            <a:schemeClr val="tx1"/>
                          </a:solidFill>
                        </a:rPr>
                        <a:t>   </a:t>
                      </a:r>
                      <a:r>
                        <a:rPr kumimoji="1" lang="ja-JP" altLang="en-US" sz="1100" b="0" dirty="0" smtClean="0">
                          <a:solidFill>
                            <a:schemeClr val="tx1"/>
                          </a:solidFill>
                        </a:rPr>
                        <a:t>生活習慣が大きく関与する生活習慣病は</a:t>
                      </a:r>
                      <a:endParaRPr kumimoji="1" lang="en-US" altLang="ja-JP" sz="1100" b="0" dirty="0" smtClean="0">
                        <a:solidFill>
                          <a:schemeClr val="tx1"/>
                        </a:solidFill>
                      </a:endParaRPr>
                    </a:p>
                    <a:p>
                      <a:r>
                        <a:rPr kumimoji="1" lang="ja-JP" altLang="en-US" sz="1100" b="0" baseline="0" dirty="0" smtClean="0">
                          <a:solidFill>
                            <a:schemeClr val="tx1"/>
                          </a:solidFill>
                        </a:rPr>
                        <a:t>   </a:t>
                      </a:r>
                      <a:r>
                        <a:rPr kumimoji="1" lang="ja-JP" altLang="en-US" sz="1100" b="0" dirty="0" smtClean="0">
                          <a:solidFill>
                            <a:schemeClr val="tx1"/>
                          </a:solidFill>
                        </a:rPr>
                        <a:t>府民の死因の半数以上</a:t>
                      </a: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ja-JP" altLang="en-US" sz="1100" b="0" dirty="0" smtClean="0">
                          <a:solidFill>
                            <a:schemeClr val="tx1"/>
                          </a:solidFill>
                        </a:rPr>
                        <a:t>若い世代から働く世代、高齢者に至る各世代</a:t>
                      </a:r>
                      <a:endParaRPr kumimoji="1" lang="en-US" altLang="ja-JP" sz="1100" b="0" dirty="0" smtClean="0">
                        <a:solidFill>
                          <a:schemeClr val="tx1"/>
                        </a:solidFill>
                      </a:endParaRPr>
                    </a:p>
                    <a:p>
                      <a:r>
                        <a:rPr kumimoji="1" lang="ja-JP" altLang="en-US" sz="1100" b="0" dirty="0" smtClean="0">
                          <a:solidFill>
                            <a:schemeClr val="tx1"/>
                          </a:solidFill>
                        </a:rPr>
                        <a:t>の身体的特性等を踏まえた健康づくりが重要</a:t>
                      </a: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ja-JP" altLang="en-US" sz="1100" b="0" baseline="0" dirty="0" smtClean="0">
                          <a:solidFill>
                            <a:schemeClr val="tx1"/>
                          </a:solidFill>
                        </a:rPr>
                        <a:t>   </a:t>
                      </a:r>
                      <a:r>
                        <a:rPr kumimoji="1" lang="ja-JP" altLang="en-US" sz="1100" b="0" dirty="0" smtClean="0">
                          <a:solidFill>
                            <a:schemeClr val="tx1"/>
                          </a:solidFill>
                        </a:rPr>
                        <a:t>府民の自主的な健康行動を誘導する社会</a:t>
                      </a:r>
                      <a:endParaRPr kumimoji="1" lang="en-US" altLang="ja-JP" sz="1100" b="0" dirty="0" smtClean="0">
                        <a:solidFill>
                          <a:schemeClr val="tx1"/>
                        </a:solidFill>
                      </a:endParaRPr>
                    </a:p>
                    <a:p>
                      <a:r>
                        <a:rPr kumimoji="1" lang="ja-JP" altLang="en-US" sz="1100" b="0" dirty="0" smtClean="0">
                          <a:solidFill>
                            <a:schemeClr val="tx1"/>
                          </a:solidFill>
                        </a:rPr>
                        <a:t>   環境の整備が重要</a:t>
                      </a: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276469417"/>
                  </a:ext>
                </a:extLst>
              </a:tr>
            </a:tbl>
          </a:graphicData>
        </a:graphic>
      </p:graphicFrame>
      <p:sp>
        <p:nvSpPr>
          <p:cNvPr id="42" name="角丸四角形 41"/>
          <p:cNvSpPr/>
          <p:nvPr/>
        </p:nvSpPr>
        <p:spPr>
          <a:xfrm>
            <a:off x="586844" y="5981197"/>
            <a:ext cx="8712000" cy="576000"/>
          </a:xfrm>
          <a:prstGeom prst="roundRect">
            <a:avLst>
              <a:gd name="adj" fmla="val 11145"/>
            </a:avLst>
          </a:prstGeom>
          <a:solidFill>
            <a:sysClr val="window" lastClr="FFFFFF"/>
          </a:solidFill>
          <a:ln w="19050">
            <a:solidFill>
              <a:srgbClr val="2F528F"/>
            </a:solidFill>
            <a:prstDash val="sysDash"/>
          </a:ln>
        </p:spPr>
        <p:txBody>
          <a:bodyPr wrap="square" lIns="72000" tIns="72000" rIns="72000" bIns="720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300" b="1" i="0" u="none" strike="noStrike" kern="0" cap="none" spc="0" normalizeH="0" baseline="0" noProof="0" dirty="0" smtClean="0">
                <a:ln>
                  <a:noFill/>
                </a:ln>
                <a:solidFill>
                  <a:prstClr val="black"/>
                </a:solidFill>
                <a:effectLst/>
                <a:uLnTx/>
                <a:uFillTx/>
                <a:latin typeface="游ゴシック" panose="020B0400000000000000" pitchFamily="50" charset="-128"/>
              </a:rPr>
              <a:t>【</a:t>
            </a:r>
            <a:r>
              <a:rPr kumimoji="0" lang="ja-JP" altLang="en-US" sz="1300" b="1" i="0" u="none" strike="noStrike" kern="0" cap="none" spc="0" normalizeH="0" baseline="0" noProof="0" dirty="0" smtClean="0">
                <a:ln>
                  <a:noFill/>
                </a:ln>
                <a:solidFill>
                  <a:prstClr val="black"/>
                </a:solidFill>
                <a:effectLst/>
                <a:uLnTx/>
                <a:uFillTx/>
                <a:latin typeface="游ゴシック" panose="020B0400000000000000" pitchFamily="50" charset="-128"/>
              </a:rPr>
              <a:t>府民の健康指標の向上・改善</a:t>
            </a:r>
            <a:r>
              <a:rPr kumimoji="0" lang="en-US" altLang="ja-JP" sz="1300" b="1" i="0" u="none" strike="noStrike" kern="0" cap="none" spc="0" normalizeH="0" baseline="0" noProof="0" dirty="0" smtClean="0">
                <a:ln>
                  <a:noFill/>
                </a:ln>
                <a:solidFill>
                  <a:prstClr val="black"/>
                </a:solidFill>
                <a:effectLst/>
                <a:uLnTx/>
                <a:uFillTx/>
                <a:latin typeface="游ゴシック" panose="020B0400000000000000" pitchFamily="50" charset="-128"/>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smtClean="0">
                <a:ln>
                  <a:noFill/>
                </a:ln>
                <a:solidFill>
                  <a:prstClr val="black"/>
                </a:solidFill>
                <a:effectLst/>
                <a:uLnTx/>
                <a:uFillTx/>
                <a:latin typeface="游ゴシック" panose="020B0400000000000000" pitchFamily="50" charset="-128"/>
              </a:rPr>
              <a:t> ●健康寿命</a:t>
            </a:r>
            <a:r>
              <a:rPr kumimoji="0" lang="en-US" altLang="ja-JP" sz="1200" b="1" i="0" u="none" strike="noStrike" kern="0" cap="none" spc="0" normalizeH="0" baseline="0" noProof="0" dirty="0" smtClean="0">
                <a:ln>
                  <a:noFill/>
                </a:ln>
                <a:solidFill>
                  <a:prstClr val="black"/>
                </a:solidFill>
                <a:effectLst/>
                <a:uLnTx/>
                <a:uFillTx/>
                <a:latin typeface="游ゴシック" panose="020B0400000000000000" pitchFamily="50" charset="-128"/>
              </a:rPr>
              <a:t>2</a:t>
            </a:r>
            <a:r>
              <a:rPr kumimoji="0" lang="ja-JP" altLang="en-US" sz="1200" b="1" i="0" u="none" strike="noStrike" kern="0" cap="none" spc="0" normalizeH="0" baseline="0" noProof="0" dirty="0" smtClean="0">
                <a:ln>
                  <a:noFill/>
                </a:ln>
                <a:solidFill>
                  <a:prstClr val="black"/>
                </a:solidFill>
                <a:effectLst/>
                <a:uLnTx/>
                <a:uFillTx/>
                <a:latin typeface="游ゴシック" panose="020B0400000000000000" pitchFamily="50" charset="-128"/>
              </a:rPr>
              <a:t>歳以上延伸　●市町村の健康寿命の差を縮小　●</a:t>
            </a:r>
            <a:r>
              <a:rPr kumimoji="0" lang="en-US" altLang="ja-JP" sz="1200" b="1" i="0" u="none" strike="noStrike" kern="0" cap="none" spc="0" normalizeH="0" baseline="0" noProof="0" dirty="0" smtClean="0">
                <a:ln>
                  <a:noFill/>
                </a:ln>
                <a:solidFill>
                  <a:prstClr val="black"/>
                </a:solidFill>
                <a:effectLst/>
                <a:uLnTx/>
                <a:uFillTx/>
                <a:latin typeface="游ゴシック" panose="020B0400000000000000" pitchFamily="50" charset="-128"/>
              </a:rPr>
              <a:t>75</a:t>
            </a:r>
            <a:r>
              <a:rPr kumimoji="0" lang="ja-JP" altLang="en-US" sz="1200" b="1" i="0" u="none" strike="noStrike" kern="0" cap="none" spc="0" normalizeH="0" baseline="0" noProof="0" dirty="0" smtClean="0">
                <a:ln>
                  <a:noFill/>
                </a:ln>
                <a:solidFill>
                  <a:prstClr val="black"/>
                </a:solidFill>
                <a:effectLst/>
                <a:uLnTx/>
                <a:uFillTx/>
                <a:latin typeface="游ゴシック" panose="020B0400000000000000" pitchFamily="50" charset="-128"/>
              </a:rPr>
              <a:t>歳未満のがんの年齢調整死亡率</a:t>
            </a:r>
            <a:r>
              <a:rPr kumimoji="0" lang="en-US" altLang="ja-JP" sz="1200" b="1" i="0" u="none" strike="noStrike" kern="0" cap="none" spc="0" normalizeH="0" baseline="0" noProof="0" dirty="0" smtClean="0">
                <a:ln>
                  <a:noFill/>
                </a:ln>
                <a:solidFill>
                  <a:prstClr val="black"/>
                </a:solidFill>
                <a:effectLst/>
                <a:uLnTx/>
                <a:uFillTx/>
                <a:latin typeface="游ゴシック" panose="020B0400000000000000" pitchFamily="50" charset="-128"/>
              </a:rPr>
              <a:t>(</a:t>
            </a:r>
            <a:r>
              <a:rPr kumimoji="0" lang="ja-JP" altLang="en-US" sz="1200" b="1" i="0" u="none" strike="noStrike" kern="0" cap="none" spc="0" normalizeH="0" baseline="0" noProof="0" dirty="0" smtClean="0">
                <a:ln>
                  <a:noFill/>
                </a:ln>
                <a:solidFill>
                  <a:prstClr val="black"/>
                </a:solidFill>
                <a:effectLst/>
                <a:uLnTx/>
                <a:uFillTx/>
                <a:latin typeface="游ゴシック" panose="020B0400000000000000" pitchFamily="50" charset="-128"/>
              </a:rPr>
              <a:t>人口</a:t>
            </a:r>
            <a:r>
              <a:rPr kumimoji="0" lang="en-US" altLang="ja-JP" sz="1200" b="1" i="0" u="none" strike="noStrike" kern="0" cap="none" spc="0" normalizeH="0" baseline="0" noProof="0" dirty="0" smtClean="0">
                <a:ln>
                  <a:noFill/>
                </a:ln>
                <a:solidFill>
                  <a:prstClr val="black"/>
                </a:solidFill>
                <a:effectLst/>
                <a:uLnTx/>
                <a:uFillTx/>
                <a:latin typeface="游ゴシック" panose="020B0400000000000000" pitchFamily="50" charset="-128"/>
              </a:rPr>
              <a:t>10</a:t>
            </a:r>
            <a:r>
              <a:rPr kumimoji="0" lang="ja-JP" altLang="en-US" sz="1200" b="1" i="0" u="none" strike="noStrike" kern="0" cap="none" spc="0" normalizeH="0" baseline="0" noProof="0" dirty="0" smtClean="0">
                <a:ln>
                  <a:noFill/>
                </a:ln>
                <a:solidFill>
                  <a:prstClr val="black"/>
                </a:solidFill>
                <a:effectLst/>
                <a:uLnTx/>
                <a:uFillTx/>
                <a:latin typeface="游ゴシック" panose="020B0400000000000000" pitchFamily="50" charset="-128"/>
              </a:rPr>
              <a:t>万対</a:t>
            </a:r>
            <a:r>
              <a:rPr kumimoji="0" lang="en-US" altLang="ja-JP" sz="1200" b="1" i="0" u="none" strike="noStrike" kern="0" cap="none" spc="0" normalizeH="0" baseline="0" noProof="0" dirty="0" smtClean="0">
                <a:ln>
                  <a:noFill/>
                </a:ln>
                <a:solidFill>
                  <a:prstClr val="black"/>
                </a:solidFill>
                <a:effectLst/>
                <a:uLnTx/>
                <a:uFillTx/>
                <a:latin typeface="游ゴシック" panose="020B0400000000000000" pitchFamily="50" charset="-128"/>
              </a:rPr>
              <a:t>)</a:t>
            </a:r>
            <a:r>
              <a:rPr kumimoji="0" lang="ja-JP" altLang="en-US" sz="1200" b="1" i="0" u="none" strike="noStrike" kern="0" cap="none" spc="0" normalizeH="0" baseline="0" noProof="0" dirty="0" smtClean="0">
                <a:ln>
                  <a:noFill/>
                </a:ln>
                <a:solidFill>
                  <a:prstClr val="black"/>
                </a:solidFill>
                <a:effectLst/>
                <a:uLnTx/>
                <a:uFillTx/>
                <a:latin typeface="游ゴシック" panose="020B0400000000000000" pitchFamily="50" charset="-128"/>
              </a:rPr>
              <a:t>の改善　等</a:t>
            </a:r>
          </a:p>
        </p:txBody>
      </p:sp>
      <p:sp>
        <p:nvSpPr>
          <p:cNvPr id="53" name="二等辺三角形 22"/>
          <p:cNvSpPr>
            <a:spLocks noChangeArrowheads="1"/>
          </p:cNvSpPr>
          <p:nvPr/>
        </p:nvSpPr>
        <p:spPr bwMode="auto">
          <a:xfrm flipV="1">
            <a:off x="1870551" y="5781483"/>
            <a:ext cx="1440000" cy="144000"/>
          </a:xfrm>
          <a:prstGeom prst="triangle">
            <a:avLst>
              <a:gd name="adj" fmla="val 50000"/>
            </a:avLst>
          </a:prstGeom>
          <a:solidFill>
            <a:srgbClr val="82A5D0"/>
          </a:solidFill>
          <a:ln w="12700">
            <a:noFill/>
            <a:miter lim="800000"/>
            <a:headEnd/>
            <a:tailEnd/>
          </a:ln>
          <a:effectLst>
            <a:outerShdw dist="25400" dir="3780000" algn="ctr" rotWithShape="0">
              <a:srgbClr val="2F528F"/>
            </a:outerShdw>
          </a:effectLst>
        </p:spPr>
        <p:txBody>
          <a:bodyPr vert="horz" wrap="square" lIns="91440" tIns="45720" rIns="91440" bIns="45720" numCol="1" anchor="ctr" anchorCtr="0" compatLnSpc="1">
            <a:prstTxWarp prst="textNoShape">
              <a:avLst/>
            </a:prstTxWarp>
          </a:bodyPr>
          <a:lstStyle/>
          <a:p>
            <a:pPr defTabSz="914400" fontAlgn="base">
              <a:spcBef>
                <a:spcPct val="0"/>
              </a:spcBef>
              <a:spcAft>
                <a:spcPct val="0"/>
              </a:spcAft>
            </a:pPr>
            <a:endParaRPr kumimoji="1" lang="ja-JP" altLang="en-US">
              <a:solidFill>
                <a:prstClr val="black"/>
              </a:solidFill>
              <a:ea typeface="ＭＳ Ｐゴシック" pitchFamily="50" charset="-128"/>
            </a:endParaRPr>
          </a:p>
        </p:txBody>
      </p:sp>
      <p:sp>
        <p:nvSpPr>
          <p:cNvPr id="54" name="二等辺三角形 22"/>
          <p:cNvSpPr>
            <a:spLocks noChangeArrowheads="1"/>
          </p:cNvSpPr>
          <p:nvPr/>
        </p:nvSpPr>
        <p:spPr bwMode="auto">
          <a:xfrm flipV="1">
            <a:off x="6595368" y="5781483"/>
            <a:ext cx="1440000" cy="144000"/>
          </a:xfrm>
          <a:prstGeom prst="triangle">
            <a:avLst>
              <a:gd name="adj" fmla="val 50000"/>
            </a:avLst>
          </a:prstGeom>
          <a:solidFill>
            <a:srgbClr val="82A5D0"/>
          </a:solidFill>
          <a:ln w="12700">
            <a:noFill/>
            <a:miter lim="800000"/>
            <a:headEnd/>
            <a:tailEnd/>
          </a:ln>
          <a:effectLst>
            <a:outerShdw dist="25400" dir="3780000" algn="ctr" rotWithShape="0">
              <a:srgbClr val="2F528F"/>
            </a:outerShdw>
          </a:effectLst>
        </p:spPr>
        <p:txBody>
          <a:bodyPr vert="horz" wrap="square" lIns="91440" tIns="45720" rIns="91440" bIns="45720" numCol="1" anchor="ctr" anchorCtr="0" compatLnSpc="1">
            <a:prstTxWarp prst="textNoShape">
              <a:avLst/>
            </a:prstTxWarp>
          </a:bodyPr>
          <a:lstStyle/>
          <a:p>
            <a:pPr defTabSz="914400" fontAlgn="base">
              <a:spcBef>
                <a:spcPct val="0"/>
              </a:spcBef>
              <a:spcAft>
                <a:spcPct val="0"/>
              </a:spcAft>
            </a:pPr>
            <a:endParaRPr kumimoji="1" lang="ja-JP" altLang="en-US">
              <a:solidFill>
                <a:prstClr val="black"/>
              </a:solidFill>
              <a:ea typeface="ＭＳ Ｐゴシック" pitchFamily="50" charset="-128"/>
            </a:endParaRPr>
          </a:p>
        </p:txBody>
      </p:sp>
      <p:sp>
        <p:nvSpPr>
          <p:cNvPr id="55" name="二等辺三角形 22"/>
          <p:cNvSpPr>
            <a:spLocks noChangeArrowheads="1"/>
          </p:cNvSpPr>
          <p:nvPr/>
        </p:nvSpPr>
        <p:spPr bwMode="auto">
          <a:xfrm flipV="1">
            <a:off x="4232960" y="5781483"/>
            <a:ext cx="1440000" cy="144000"/>
          </a:xfrm>
          <a:prstGeom prst="triangle">
            <a:avLst>
              <a:gd name="adj" fmla="val 50000"/>
            </a:avLst>
          </a:prstGeom>
          <a:solidFill>
            <a:srgbClr val="82A5D0"/>
          </a:solidFill>
          <a:ln w="12700">
            <a:noFill/>
            <a:miter lim="800000"/>
            <a:headEnd/>
            <a:tailEnd/>
          </a:ln>
          <a:effectLst>
            <a:outerShdw dist="25400" dir="3780000" algn="ctr" rotWithShape="0">
              <a:srgbClr val="2F528F"/>
            </a:outerShdw>
          </a:effectLst>
        </p:spPr>
        <p:txBody>
          <a:bodyPr vert="horz" wrap="square" lIns="91440" tIns="45720" rIns="91440" bIns="45720" numCol="1" anchor="ctr" anchorCtr="0" compatLnSpc="1">
            <a:prstTxWarp prst="textNoShape">
              <a:avLst/>
            </a:prstTxWarp>
          </a:bodyPr>
          <a:lstStyle/>
          <a:p>
            <a:pPr defTabSz="914400" fontAlgn="base">
              <a:spcBef>
                <a:spcPct val="0"/>
              </a:spcBef>
              <a:spcAft>
                <a:spcPct val="0"/>
              </a:spcAft>
            </a:pPr>
            <a:endParaRPr kumimoji="1" lang="ja-JP" altLang="en-US">
              <a:solidFill>
                <a:prstClr val="black"/>
              </a:solidFill>
              <a:ea typeface="ＭＳ Ｐゴシック" pitchFamily="50" charset="-128"/>
            </a:endParaRPr>
          </a:p>
        </p:txBody>
      </p:sp>
    </p:spTree>
    <p:extLst>
      <p:ext uri="{BB962C8B-B14F-4D97-AF65-F5344CB8AC3E}">
        <p14:creationId xmlns:p14="http://schemas.microsoft.com/office/powerpoint/2010/main" val="1796709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ja-JP" altLang="en-US" sz="2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zh-TW" altLang="en-US" sz="2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第</a:t>
            </a:r>
            <a:r>
              <a:rPr kumimoji="1" lang="en-US" altLang="zh-TW" sz="2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3</a:t>
            </a:r>
            <a:r>
              <a:rPr kumimoji="1" lang="zh-TW" altLang="en-US" sz="2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次</a:t>
            </a:r>
            <a:r>
              <a:rPr kumimoji="1" lang="zh-TW" altLang="en-US" sz="2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大阪府健康</a:t>
            </a:r>
            <a:r>
              <a:rPr kumimoji="1" lang="zh-TW" altLang="en-US" sz="2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増進計画</a:t>
            </a:r>
            <a:r>
              <a:rPr kumimoji="1" lang="ja-JP" altLang="en-US" sz="2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a:t>
            </a:r>
            <a:r>
              <a:rPr kumimoji="1" lang="en-US" altLang="ja-JP" sz="2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11</a:t>
            </a:r>
            <a:r>
              <a:rPr kumimoji="1" lang="ja-JP" altLang="en-US" sz="2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分野</a:t>
            </a:r>
            <a:r>
              <a:rPr kumimoji="1" lang="ja-JP" altLang="en-US" sz="2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の重点</a:t>
            </a:r>
            <a:r>
              <a:rPr kumimoji="1" lang="ja-JP" altLang="en-US" sz="2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取組み）</a:t>
            </a:r>
            <a:endParaRPr kumimoji="1" lang="ja-JP" altLang="en-US" sz="2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13</a:t>
            </a:fld>
            <a:endParaRPr kumimoji="1" lang="ja-JP" altLang="en-US"/>
          </a:p>
        </p:txBody>
      </p:sp>
      <p:pic>
        <p:nvPicPr>
          <p:cNvPr id="19" name="図 18"/>
          <p:cNvPicPr>
            <a:picLocks noChangeAspect="1"/>
          </p:cNvPicPr>
          <p:nvPr/>
        </p:nvPicPr>
        <p:blipFill>
          <a:blip r:embed="rId2"/>
          <a:stretch>
            <a:fillRect/>
          </a:stretch>
        </p:blipFill>
        <p:spPr>
          <a:xfrm>
            <a:off x="8536240" y="74033"/>
            <a:ext cx="1320923" cy="432000"/>
          </a:xfrm>
          <a:prstGeom prst="rect">
            <a:avLst/>
          </a:prstGeom>
        </p:spPr>
      </p:pic>
      <p:pic>
        <p:nvPicPr>
          <p:cNvPr id="47" name="図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5983" y="6032821"/>
            <a:ext cx="528651" cy="648000"/>
          </a:xfrm>
          <a:prstGeom prst="rect">
            <a:avLst/>
          </a:prstGeom>
        </p:spPr>
      </p:pic>
      <p:sp>
        <p:nvSpPr>
          <p:cNvPr id="48" name="正方形/長方形 47"/>
          <p:cNvSpPr/>
          <p:nvPr/>
        </p:nvSpPr>
        <p:spPr>
          <a:xfrm>
            <a:off x="216793" y="4097242"/>
            <a:ext cx="5976000" cy="1836000"/>
          </a:xfrm>
          <a:prstGeom prst="rect">
            <a:avLst/>
          </a:prstGeom>
          <a:solidFill>
            <a:srgbClr val="5880C8"/>
          </a:solidFill>
          <a:ln w="12700" cap="flat" cmpd="sng" algn="ctr">
            <a:solidFill>
              <a:srgbClr val="5880C8"/>
            </a:solidFill>
            <a:prstDash val="solid"/>
            <a:miter lim="800000"/>
          </a:ln>
          <a:effectLst/>
        </p:spPr>
        <p:txBody>
          <a:bodyPr lIns="72000" tIns="54000" rIns="72000" bIns="72000" rtlCol="0" anchor="t"/>
          <a:lstStyle/>
          <a:p>
            <a:pPr marL="0" marR="0" lvl="0" indent="0" algn="ctr" defTabSz="914400" eaLnBrk="1" fontAlgn="auto" latinLnBrk="0" hangingPunct="1">
              <a:lnSpc>
                <a:spcPts val="2000"/>
              </a:lnSpc>
              <a:spcBef>
                <a:spcPts val="0"/>
              </a:spcBef>
              <a:spcAft>
                <a:spcPts val="0"/>
              </a:spcAft>
              <a:buClrTx/>
              <a:buSzTx/>
              <a:buFontTx/>
              <a:buNone/>
              <a:tabLst/>
              <a:defRPr/>
            </a:pPr>
            <a:r>
              <a:rPr kumimoji="1" lang="ja-JP" altLang="en-US" sz="14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rPr>
              <a:t>２　生活習慣病の早期発見・重症化予防</a:t>
            </a:r>
          </a:p>
        </p:txBody>
      </p:sp>
      <p:sp>
        <p:nvSpPr>
          <p:cNvPr id="49" name="正方形/長方形 48"/>
          <p:cNvSpPr/>
          <p:nvPr/>
        </p:nvSpPr>
        <p:spPr>
          <a:xfrm>
            <a:off x="6408793" y="4095302"/>
            <a:ext cx="3240000" cy="1836000"/>
          </a:xfrm>
          <a:prstGeom prst="rect">
            <a:avLst/>
          </a:prstGeom>
          <a:solidFill>
            <a:srgbClr val="5880C8"/>
          </a:solidFill>
          <a:ln w="12700" cap="flat" cmpd="sng" algn="ctr">
            <a:solidFill>
              <a:srgbClr val="5880C8"/>
            </a:solidFill>
            <a:prstDash val="solid"/>
            <a:miter lim="800000"/>
          </a:ln>
          <a:effectLst/>
        </p:spPr>
        <p:txBody>
          <a:bodyPr lIns="72000" tIns="54000" rIns="72000" bIns="72000" rtlCol="0" anchor="t"/>
          <a:lstStyle/>
          <a:p>
            <a:pPr marL="0" marR="0" lvl="0" indent="0" algn="ctr" defTabSz="914400" eaLnBrk="1" fontAlgn="auto" latinLnBrk="0" hangingPunct="1">
              <a:lnSpc>
                <a:spcPts val="2000"/>
              </a:lnSpc>
              <a:spcBef>
                <a:spcPts val="0"/>
              </a:spcBef>
              <a:spcAft>
                <a:spcPts val="0"/>
              </a:spcAft>
              <a:buClrTx/>
              <a:buSzTx/>
              <a:buFontTx/>
              <a:buNone/>
              <a:tabLst/>
              <a:defRPr/>
            </a:pPr>
            <a:r>
              <a:rPr kumimoji="1" lang="ja-JP" altLang="en-US" sz="14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rPr>
              <a:t>３　府民の健康を支える社会環境整備</a:t>
            </a:r>
          </a:p>
        </p:txBody>
      </p:sp>
      <p:sp>
        <p:nvSpPr>
          <p:cNvPr id="50" name="正方形/長方形 49"/>
          <p:cNvSpPr/>
          <p:nvPr/>
        </p:nvSpPr>
        <p:spPr>
          <a:xfrm>
            <a:off x="216793" y="786518"/>
            <a:ext cx="9432000" cy="3168000"/>
          </a:xfrm>
          <a:prstGeom prst="rect">
            <a:avLst/>
          </a:prstGeom>
          <a:solidFill>
            <a:srgbClr val="5880C8"/>
          </a:solidFill>
          <a:ln w="12700" cap="flat" cmpd="sng" algn="ctr">
            <a:solidFill>
              <a:srgbClr val="5880C8"/>
            </a:solidFill>
            <a:prstDash val="solid"/>
            <a:miter lim="800000"/>
          </a:ln>
          <a:effectLst/>
        </p:spPr>
        <p:txBody>
          <a:bodyPr lIns="72000" tIns="54000" rIns="72000" bIns="72000" rtlCol="0" anchor="t"/>
          <a:lstStyle/>
          <a:p>
            <a:pPr marL="0" marR="0" lvl="0" indent="0" algn="ctr" defTabSz="914400" eaLnBrk="1" fontAlgn="auto" latinLnBrk="0" hangingPunct="1">
              <a:lnSpc>
                <a:spcPts val="2000"/>
              </a:lnSpc>
              <a:spcBef>
                <a:spcPts val="0"/>
              </a:spcBef>
              <a:spcAft>
                <a:spcPts val="0"/>
              </a:spcAft>
              <a:buClrTx/>
              <a:buSzTx/>
              <a:buFontTx/>
              <a:buNone/>
              <a:tabLst/>
              <a:defRPr/>
            </a:pPr>
            <a:r>
              <a:rPr kumimoji="1" lang="ja-JP" altLang="en-US" sz="14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rPr>
              <a:t>１　生活習慣病の予防（生活習慣の改善）</a:t>
            </a:r>
            <a:endParaRPr kumimoji="1" lang="en-US" altLang="ja-JP" sz="14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51" name="表 50"/>
          <p:cNvGraphicFramePr>
            <a:graphicFrameLocks noGrp="1"/>
          </p:cNvGraphicFramePr>
          <p:nvPr>
            <p:extLst>
              <p:ext uri="{D42A27DB-BD31-4B8C-83A1-F6EECF244321}">
                <p14:modId xmlns:p14="http://schemas.microsoft.com/office/powerpoint/2010/main" val="2936351115"/>
              </p:ext>
            </p:extLst>
          </p:nvPr>
        </p:nvGraphicFramePr>
        <p:xfrm>
          <a:off x="328135" y="1150894"/>
          <a:ext cx="9216000" cy="1572360"/>
        </p:xfrm>
        <a:graphic>
          <a:graphicData uri="http://schemas.openxmlformats.org/drawingml/2006/table">
            <a:tbl>
              <a:tblPr firstRow="1" bandRow="1"/>
              <a:tblGrid>
                <a:gridCol w="2304000">
                  <a:extLst>
                    <a:ext uri="{9D8B030D-6E8A-4147-A177-3AD203B41FA5}">
                      <a16:colId xmlns:a16="http://schemas.microsoft.com/office/drawing/2014/main" val="4073086637"/>
                    </a:ext>
                  </a:extLst>
                </a:gridCol>
                <a:gridCol w="2304000">
                  <a:extLst>
                    <a:ext uri="{9D8B030D-6E8A-4147-A177-3AD203B41FA5}">
                      <a16:colId xmlns:a16="http://schemas.microsoft.com/office/drawing/2014/main" val="111291063"/>
                    </a:ext>
                  </a:extLst>
                </a:gridCol>
                <a:gridCol w="2304000">
                  <a:extLst>
                    <a:ext uri="{9D8B030D-6E8A-4147-A177-3AD203B41FA5}">
                      <a16:colId xmlns:a16="http://schemas.microsoft.com/office/drawing/2014/main" val="3290605964"/>
                    </a:ext>
                  </a:extLst>
                </a:gridCol>
                <a:gridCol w="2304000">
                  <a:extLst>
                    <a:ext uri="{9D8B030D-6E8A-4147-A177-3AD203B41FA5}">
                      <a16:colId xmlns:a16="http://schemas.microsoft.com/office/drawing/2014/main" val="520564120"/>
                    </a:ext>
                  </a:extLst>
                </a:gridCol>
              </a:tblGrid>
              <a:tr h="0">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200" b="1" dirty="0" smtClean="0">
                          <a:solidFill>
                            <a:schemeClr val="tx1"/>
                          </a:solidFill>
                        </a:rPr>
                        <a:t>❶</a:t>
                      </a:r>
                      <a:r>
                        <a:rPr kumimoji="1" lang="ja-JP" altLang="en-US" sz="1200" b="1" baseline="0" dirty="0" smtClean="0">
                          <a:solidFill>
                            <a:schemeClr val="tx1"/>
                          </a:solidFill>
                        </a:rPr>
                        <a:t> </a:t>
                      </a:r>
                      <a:r>
                        <a:rPr kumimoji="1" lang="ja-JP" altLang="en-US" sz="1200" b="1" dirty="0" smtClean="0">
                          <a:solidFill>
                            <a:schemeClr val="tx1"/>
                          </a:solidFill>
                        </a:rPr>
                        <a:t>ヘルスリテラシー</a:t>
                      </a: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40000"/>
                        <a:lumOff val="60000"/>
                      </a:srgb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200" b="1" dirty="0" smtClean="0">
                          <a:solidFill>
                            <a:schemeClr val="tx1"/>
                          </a:solidFill>
                        </a:rPr>
                        <a:t>❷ 栄養・食生活</a:t>
                      </a: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40000"/>
                        <a:lumOff val="60000"/>
                      </a:srgb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200" b="1" dirty="0" smtClean="0">
                          <a:solidFill>
                            <a:schemeClr val="tx1"/>
                          </a:solidFill>
                        </a:rPr>
                        <a:t>❸ 身体活動・運動</a:t>
                      </a: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40000"/>
                        <a:lumOff val="60000"/>
                      </a:srgb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200" b="1" dirty="0" smtClean="0">
                          <a:solidFill>
                            <a:schemeClr val="tx1"/>
                          </a:solidFill>
                        </a:rPr>
                        <a:t>❹ 休養・睡眠</a:t>
                      </a: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40000"/>
                        <a:lumOff val="60000"/>
                      </a:srgbClr>
                    </a:solidFill>
                  </a:tcPr>
                </a:tc>
                <a:extLst>
                  <a:ext uri="{0D108BD9-81ED-4DB2-BD59-A6C34878D82A}">
                    <a16:rowId xmlns:a16="http://schemas.microsoft.com/office/drawing/2014/main" val="1363311713"/>
                  </a:ext>
                </a:extLst>
              </a:tr>
              <a:tr h="221477">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en-US" altLang="ja-JP" sz="1100" b="1" baseline="0" dirty="0" smtClean="0">
                          <a:solidFill>
                            <a:schemeClr val="tx1"/>
                          </a:solidFill>
                        </a:rPr>
                        <a:t>▼</a:t>
                      </a:r>
                      <a:r>
                        <a:rPr kumimoji="1" lang="ja-JP" altLang="en-US" sz="1100" b="1" baseline="0" dirty="0" smtClean="0">
                          <a:solidFill>
                            <a:schemeClr val="tx1"/>
                          </a:solidFill>
                        </a:rPr>
                        <a:t>学校や大学、職場等における</a:t>
                      </a:r>
                      <a:endParaRPr kumimoji="1" lang="en-US" altLang="ja-JP" sz="1100" b="1" baseline="0" dirty="0" smtClean="0">
                        <a:solidFill>
                          <a:schemeClr val="tx1"/>
                        </a:solidFill>
                      </a:endParaRPr>
                    </a:p>
                    <a:p>
                      <a:r>
                        <a:rPr kumimoji="1" lang="ja-JP" altLang="en-US" sz="1100" b="1" baseline="0" dirty="0" smtClean="0">
                          <a:solidFill>
                            <a:schemeClr val="tx1"/>
                          </a:solidFill>
                        </a:rPr>
                        <a:t>　健康教育の推進</a:t>
                      </a:r>
                      <a:endParaRPr kumimoji="1" lang="en-US" altLang="ja-JP" sz="1100" b="1" baseline="0" dirty="0" smtClean="0">
                        <a:solidFill>
                          <a:schemeClr val="tx1"/>
                        </a:solidFill>
                      </a:endParaRPr>
                    </a:p>
                    <a:p>
                      <a:r>
                        <a:rPr kumimoji="1" lang="ja-JP" altLang="en-US" sz="1100" b="1" baseline="0" dirty="0" smtClean="0">
                          <a:solidFill>
                            <a:schemeClr val="tx1"/>
                          </a:solidFill>
                        </a:rPr>
                        <a:t>▼女性のヘルスリテラシー向上</a:t>
                      </a:r>
                      <a:endParaRPr kumimoji="1" lang="en-US" altLang="ja-JP" sz="1100" b="1" baseline="0" dirty="0" smtClean="0">
                        <a:solidFill>
                          <a:schemeClr val="tx1"/>
                        </a:solidFill>
                      </a:endParaRPr>
                    </a:p>
                    <a:p>
                      <a:r>
                        <a:rPr kumimoji="1" lang="en-US" altLang="ja-JP" sz="1100" b="1" baseline="0" dirty="0" smtClean="0">
                          <a:solidFill>
                            <a:schemeClr val="tx1"/>
                          </a:solidFill>
                        </a:rPr>
                        <a:t>▼</a:t>
                      </a:r>
                      <a:r>
                        <a:rPr kumimoji="1" lang="ja-JP" altLang="en-US" sz="1100" b="1" baseline="0" dirty="0" smtClean="0">
                          <a:solidFill>
                            <a:schemeClr val="tx1"/>
                          </a:solidFill>
                        </a:rPr>
                        <a:t>中小企業における「健康経営」</a:t>
                      </a:r>
                      <a:endParaRPr kumimoji="1" lang="en-US" altLang="ja-JP" sz="1100" b="1" baseline="0" dirty="0" smtClean="0">
                        <a:solidFill>
                          <a:schemeClr val="tx1"/>
                        </a:solidFill>
                      </a:endParaRPr>
                    </a:p>
                    <a:p>
                      <a:r>
                        <a:rPr kumimoji="1" lang="ja-JP" altLang="en-US" sz="1100" b="1" baseline="0" dirty="0" smtClean="0">
                          <a:solidFill>
                            <a:schemeClr val="tx1"/>
                          </a:solidFill>
                        </a:rPr>
                        <a:t>　の普及</a:t>
                      </a:r>
                      <a:endParaRPr kumimoji="1" lang="en-US" altLang="ja-JP" sz="1100" b="1" baseline="0" dirty="0" smtClean="0">
                        <a:solidFill>
                          <a:schemeClr val="tx1"/>
                        </a:solidFill>
                      </a:endParaRPr>
                    </a:p>
                    <a:p>
                      <a:r>
                        <a:rPr kumimoji="1" lang="en-US" altLang="ja-JP" sz="1100" b="1" baseline="0" dirty="0" smtClean="0">
                          <a:solidFill>
                            <a:schemeClr val="tx1"/>
                          </a:solidFill>
                        </a:rPr>
                        <a:t>▼</a:t>
                      </a:r>
                      <a:r>
                        <a:rPr kumimoji="1" lang="ja-JP" altLang="en-US" sz="1100" b="1" baseline="0" dirty="0" smtClean="0">
                          <a:solidFill>
                            <a:schemeClr val="tx1"/>
                          </a:solidFill>
                        </a:rPr>
                        <a:t>ヘルスリテラシー・健康づくり</a:t>
                      </a:r>
                      <a:endParaRPr kumimoji="1" lang="en-US" altLang="ja-JP" sz="1100" b="1" baseline="0" dirty="0" smtClean="0">
                        <a:solidFill>
                          <a:schemeClr val="tx1"/>
                        </a:solidFill>
                      </a:endParaRPr>
                    </a:p>
                    <a:p>
                      <a:r>
                        <a:rPr kumimoji="1" lang="ja-JP" altLang="en-US" sz="1100" b="1" baseline="0" dirty="0" smtClean="0">
                          <a:solidFill>
                            <a:schemeClr val="tx1"/>
                          </a:solidFill>
                        </a:rPr>
                        <a:t>　の機運醸成</a:t>
                      </a:r>
                      <a:endParaRPr kumimoji="1" lang="en-US" altLang="ja-JP" sz="1100" b="1" baseline="0" dirty="0" smtClean="0">
                        <a:solidFill>
                          <a:schemeClr val="tx1"/>
                        </a:solidFill>
                      </a:endParaRPr>
                    </a:p>
                  </a:txBody>
                  <a:tcPr marL="72000" marR="72000" marT="54000" marB="54000">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en-US" altLang="ja-JP" sz="1100" b="1" dirty="0" smtClean="0">
                          <a:solidFill>
                            <a:schemeClr val="tx1"/>
                          </a:solidFill>
                        </a:rPr>
                        <a:t>▼</a:t>
                      </a:r>
                      <a:r>
                        <a:rPr kumimoji="1" lang="ja-JP" altLang="en-US" sz="1100" b="1" dirty="0" smtClean="0">
                          <a:solidFill>
                            <a:schemeClr val="tx1"/>
                          </a:solidFill>
                        </a:rPr>
                        <a:t>地域における栄養相談への支援、</a:t>
                      </a:r>
                      <a:endParaRPr kumimoji="1" lang="en-US" altLang="ja-JP" sz="1100" b="1" dirty="0" smtClean="0">
                        <a:solidFill>
                          <a:schemeClr val="tx1"/>
                        </a:solidFill>
                      </a:endParaRPr>
                    </a:p>
                    <a:p>
                      <a:r>
                        <a:rPr kumimoji="1" lang="ja-JP" altLang="en-US" sz="1100" b="1" dirty="0" smtClean="0">
                          <a:solidFill>
                            <a:schemeClr val="tx1"/>
                          </a:solidFill>
                        </a:rPr>
                        <a:t>　栄養管理の質の向上</a:t>
                      </a:r>
                      <a:endParaRPr kumimoji="1" lang="en-US" altLang="ja-JP" sz="1100" b="1" dirty="0" smtClean="0">
                        <a:solidFill>
                          <a:schemeClr val="tx1"/>
                        </a:solidFill>
                      </a:endParaRPr>
                    </a:p>
                    <a:p>
                      <a:r>
                        <a:rPr kumimoji="1" lang="ja-JP" altLang="en-US" sz="1100" b="1" dirty="0" smtClean="0">
                          <a:solidFill>
                            <a:schemeClr val="tx1"/>
                          </a:solidFill>
                        </a:rPr>
                        <a:t>▼大学や企業等との連携による</a:t>
                      </a:r>
                      <a:endParaRPr kumimoji="1" lang="en-US" altLang="ja-JP" sz="1100" b="1" dirty="0" smtClean="0">
                        <a:solidFill>
                          <a:schemeClr val="tx1"/>
                        </a:solidFill>
                      </a:endParaRPr>
                    </a:p>
                    <a:p>
                      <a:r>
                        <a:rPr kumimoji="1" lang="ja-JP" altLang="en-US" sz="1100" b="1" dirty="0" smtClean="0">
                          <a:solidFill>
                            <a:schemeClr val="tx1"/>
                          </a:solidFill>
                        </a:rPr>
                        <a:t>　食生活の改善</a:t>
                      </a:r>
                      <a:endParaRPr kumimoji="1" lang="en-US" altLang="ja-JP" sz="1100" b="1" dirty="0" smtClean="0">
                        <a:solidFill>
                          <a:schemeClr val="tx1"/>
                        </a:solidFill>
                      </a:endParaRPr>
                    </a:p>
                    <a:p>
                      <a:r>
                        <a:rPr kumimoji="1" lang="en-US" altLang="ja-JP" sz="1100" b="1" dirty="0" smtClean="0">
                          <a:solidFill>
                            <a:schemeClr val="tx1"/>
                          </a:solidFill>
                        </a:rPr>
                        <a:t>▼</a:t>
                      </a:r>
                      <a:r>
                        <a:rPr kumimoji="1" lang="ja-JP" altLang="en-US" sz="1100" b="1" dirty="0" smtClean="0">
                          <a:solidFill>
                            <a:schemeClr val="tx1"/>
                          </a:solidFill>
                        </a:rPr>
                        <a:t>「食育」など食生活の改善に</a:t>
                      </a:r>
                      <a:endParaRPr kumimoji="1" lang="en-US" altLang="ja-JP" sz="1100" b="1" dirty="0" smtClean="0">
                        <a:solidFill>
                          <a:schemeClr val="tx1"/>
                        </a:solidFill>
                      </a:endParaRPr>
                    </a:p>
                    <a:p>
                      <a:r>
                        <a:rPr kumimoji="1" lang="ja-JP" altLang="en-US" sz="1100" b="1" dirty="0" smtClean="0">
                          <a:solidFill>
                            <a:schemeClr val="tx1"/>
                          </a:solidFill>
                        </a:rPr>
                        <a:t>　向けた普及啓発</a:t>
                      </a:r>
                      <a:endParaRPr kumimoji="1" lang="en-US" altLang="ja-JP" sz="1100" b="1" dirty="0" smtClean="0">
                        <a:solidFill>
                          <a:schemeClr val="tx1"/>
                        </a:solidFill>
                      </a:endParaRPr>
                    </a:p>
                  </a:txBody>
                  <a:tcPr marL="72000" marR="72000" marT="54000" marB="54000">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en-US" altLang="ja-JP" sz="1100" b="1" dirty="0" smtClean="0">
                          <a:solidFill>
                            <a:schemeClr val="tx1"/>
                          </a:solidFill>
                        </a:rPr>
                        <a:t>▼</a:t>
                      </a:r>
                      <a:r>
                        <a:rPr kumimoji="1" lang="ja-JP" altLang="en-US" sz="1100" b="1" dirty="0" smtClean="0">
                          <a:solidFill>
                            <a:schemeClr val="tx1"/>
                          </a:solidFill>
                        </a:rPr>
                        <a:t>学校や大学、地域における運動</a:t>
                      </a:r>
                      <a:endParaRPr kumimoji="1" lang="en-US" altLang="ja-JP" sz="1100" b="1" dirty="0" smtClean="0">
                        <a:solidFill>
                          <a:schemeClr val="tx1"/>
                        </a:solidFill>
                      </a:endParaRPr>
                    </a:p>
                    <a:p>
                      <a:r>
                        <a:rPr kumimoji="1" lang="ja-JP" altLang="en-US" sz="1100" b="1" dirty="0" smtClean="0">
                          <a:solidFill>
                            <a:schemeClr val="tx1"/>
                          </a:solidFill>
                        </a:rPr>
                        <a:t>　・体力づくり</a:t>
                      </a:r>
                      <a:endParaRPr kumimoji="1" lang="en-US" altLang="ja-JP" sz="1100" b="1" dirty="0" smtClean="0">
                        <a:solidFill>
                          <a:schemeClr val="tx1"/>
                        </a:solidFill>
                      </a:endParaRPr>
                    </a:p>
                    <a:p>
                      <a:r>
                        <a:rPr kumimoji="1" lang="ja-JP" altLang="en-US" sz="1100" b="1" dirty="0" smtClean="0">
                          <a:solidFill>
                            <a:schemeClr val="tx1"/>
                          </a:solidFill>
                        </a:rPr>
                        <a:t>▼高齢者の運動機会の創出</a:t>
                      </a:r>
                      <a:endParaRPr kumimoji="1" lang="en-US" altLang="ja-JP" sz="1100" b="1" dirty="0" smtClean="0">
                        <a:solidFill>
                          <a:schemeClr val="tx1"/>
                        </a:solidFill>
                      </a:endParaRPr>
                    </a:p>
                    <a:p>
                      <a:r>
                        <a:rPr kumimoji="1" lang="ja-JP" altLang="en-US" sz="1100" b="1" dirty="0" smtClean="0">
                          <a:solidFill>
                            <a:schemeClr val="tx1"/>
                          </a:solidFill>
                        </a:rPr>
                        <a:t>▼民間企業等と連携した普及啓発</a:t>
                      </a:r>
                      <a:endParaRPr kumimoji="1" lang="en-US" altLang="ja-JP" sz="1100" b="1" dirty="0" smtClean="0">
                        <a:solidFill>
                          <a:schemeClr val="tx1"/>
                        </a:solidFill>
                      </a:endParaRPr>
                    </a:p>
                  </a:txBody>
                  <a:tcPr marL="72000" marR="72000" marT="54000" marB="54000">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en-US" altLang="ja-JP" sz="1100" b="1" baseline="0" dirty="0" smtClean="0">
                          <a:solidFill>
                            <a:schemeClr val="tx1"/>
                          </a:solidFill>
                        </a:rPr>
                        <a:t>▼</a:t>
                      </a:r>
                      <a:r>
                        <a:rPr kumimoji="1" lang="ja-JP" altLang="en-US" sz="1100" b="1" baseline="0" dirty="0" smtClean="0">
                          <a:solidFill>
                            <a:schemeClr val="tx1"/>
                          </a:solidFill>
                        </a:rPr>
                        <a:t>ライフステージに応じた睡眠・</a:t>
                      </a:r>
                      <a:endParaRPr kumimoji="1" lang="en-US" altLang="ja-JP" sz="1100" b="1" baseline="0" dirty="0" smtClean="0">
                        <a:solidFill>
                          <a:schemeClr val="tx1"/>
                        </a:solidFill>
                      </a:endParaRPr>
                    </a:p>
                    <a:p>
                      <a:r>
                        <a:rPr kumimoji="1" lang="ja-JP" altLang="en-US" sz="1100" b="1" baseline="0" dirty="0" smtClean="0">
                          <a:solidFill>
                            <a:schemeClr val="tx1"/>
                          </a:solidFill>
                        </a:rPr>
                        <a:t>　休養の充実</a:t>
                      </a:r>
                      <a:endParaRPr kumimoji="1" lang="en-US" altLang="ja-JP" sz="1100" b="1" baseline="0" dirty="0" smtClean="0">
                        <a:solidFill>
                          <a:schemeClr val="tx1"/>
                        </a:solidFill>
                      </a:endParaRPr>
                    </a:p>
                  </a:txBody>
                  <a:tcPr marL="72000" marR="72000" marT="54000" marB="54000">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276469417"/>
                  </a:ext>
                </a:extLst>
              </a:tr>
            </a:tbl>
          </a:graphicData>
        </a:graphic>
      </p:graphicFrame>
      <p:graphicFrame>
        <p:nvGraphicFramePr>
          <p:cNvPr id="52" name="表 51"/>
          <p:cNvGraphicFramePr>
            <a:graphicFrameLocks noGrp="1"/>
          </p:cNvGraphicFramePr>
          <p:nvPr>
            <p:extLst>
              <p:ext uri="{D42A27DB-BD31-4B8C-83A1-F6EECF244321}">
                <p14:modId xmlns:p14="http://schemas.microsoft.com/office/powerpoint/2010/main" val="1890508082"/>
              </p:ext>
            </p:extLst>
          </p:nvPr>
        </p:nvGraphicFramePr>
        <p:xfrm>
          <a:off x="328135" y="2800509"/>
          <a:ext cx="9216000" cy="1069440"/>
        </p:xfrm>
        <a:graphic>
          <a:graphicData uri="http://schemas.openxmlformats.org/drawingml/2006/table">
            <a:tbl>
              <a:tblPr firstRow="1" bandRow="1"/>
              <a:tblGrid>
                <a:gridCol w="2304000">
                  <a:extLst>
                    <a:ext uri="{9D8B030D-6E8A-4147-A177-3AD203B41FA5}">
                      <a16:colId xmlns:a16="http://schemas.microsoft.com/office/drawing/2014/main" val="4073086637"/>
                    </a:ext>
                  </a:extLst>
                </a:gridCol>
                <a:gridCol w="2304000">
                  <a:extLst>
                    <a:ext uri="{9D8B030D-6E8A-4147-A177-3AD203B41FA5}">
                      <a16:colId xmlns:a16="http://schemas.microsoft.com/office/drawing/2014/main" val="111291063"/>
                    </a:ext>
                  </a:extLst>
                </a:gridCol>
                <a:gridCol w="2304000">
                  <a:extLst>
                    <a:ext uri="{9D8B030D-6E8A-4147-A177-3AD203B41FA5}">
                      <a16:colId xmlns:a16="http://schemas.microsoft.com/office/drawing/2014/main" val="3290605964"/>
                    </a:ext>
                  </a:extLst>
                </a:gridCol>
                <a:gridCol w="2304000">
                  <a:extLst>
                    <a:ext uri="{9D8B030D-6E8A-4147-A177-3AD203B41FA5}">
                      <a16:colId xmlns:a16="http://schemas.microsoft.com/office/drawing/2014/main" val="520564120"/>
                    </a:ext>
                  </a:extLst>
                </a:gridCol>
              </a:tblGrid>
              <a:tr h="0">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200" b="1" dirty="0" smtClean="0">
                          <a:solidFill>
                            <a:schemeClr val="tx1"/>
                          </a:solidFill>
                        </a:rPr>
                        <a:t>❺ 飲酒</a:t>
                      </a: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40000"/>
                        <a:lumOff val="60000"/>
                      </a:srgb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200" b="1" dirty="0" smtClean="0">
                          <a:solidFill>
                            <a:schemeClr val="tx1"/>
                          </a:solidFill>
                        </a:rPr>
                        <a:t>❻ 喫煙</a:t>
                      </a: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40000"/>
                        <a:lumOff val="60000"/>
                      </a:srgb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200" b="1" dirty="0" smtClean="0">
                          <a:solidFill>
                            <a:schemeClr val="tx1"/>
                          </a:solidFill>
                        </a:rPr>
                        <a:t>❼ 歯と口の健康</a:t>
                      </a: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40000"/>
                        <a:lumOff val="60000"/>
                      </a:srgb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200" b="1" dirty="0" smtClean="0">
                          <a:solidFill>
                            <a:schemeClr val="tx1"/>
                          </a:solidFill>
                        </a:rPr>
                        <a:t>❽ こころの健康</a:t>
                      </a: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40000"/>
                        <a:lumOff val="60000"/>
                      </a:srgbClr>
                    </a:solidFill>
                  </a:tcPr>
                </a:tc>
                <a:extLst>
                  <a:ext uri="{0D108BD9-81ED-4DB2-BD59-A6C34878D82A}">
                    <a16:rowId xmlns:a16="http://schemas.microsoft.com/office/drawing/2014/main" val="1363311713"/>
                  </a:ext>
                </a:extLst>
              </a:tr>
              <a:tr h="221477">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en-US" altLang="ja-JP" sz="1100" b="1" baseline="0" dirty="0" smtClean="0">
                          <a:solidFill>
                            <a:schemeClr val="tx1"/>
                          </a:solidFill>
                        </a:rPr>
                        <a:t>▼</a:t>
                      </a:r>
                      <a:r>
                        <a:rPr kumimoji="1" lang="ja-JP" altLang="en-US" sz="1100" b="1" baseline="0" dirty="0" smtClean="0">
                          <a:solidFill>
                            <a:schemeClr val="tx1"/>
                          </a:solidFill>
                        </a:rPr>
                        <a:t>適量飲酒の指導</a:t>
                      </a:r>
                      <a:endParaRPr kumimoji="1" lang="en-US" altLang="ja-JP" sz="1100" b="1" baseline="0" dirty="0" smtClean="0">
                        <a:solidFill>
                          <a:schemeClr val="tx1"/>
                        </a:solidFill>
                      </a:endParaRPr>
                    </a:p>
                    <a:p>
                      <a:r>
                        <a:rPr kumimoji="1" lang="ja-JP" altLang="en-US" sz="1100" b="1" baseline="0" dirty="0" smtClean="0">
                          <a:solidFill>
                            <a:schemeClr val="tx1"/>
                          </a:solidFill>
                        </a:rPr>
                        <a:t>▼飲酒と健康に関する啓発・相談</a:t>
                      </a:r>
                      <a:endParaRPr kumimoji="1" lang="en-US" altLang="ja-JP" sz="1100" b="1" baseline="0" dirty="0" smtClean="0">
                        <a:solidFill>
                          <a:schemeClr val="tx1"/>
                        </a:solidFill>
                      </a:endParaRPr>
                    </a:p>
                  </a:txBody>
                  <a:tcPr marL="72000" marR="72000" marT="54000" marB="54000">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en-US" altLang="ja-JP" sz="1100" b="1" dirty="0" smtClean="0">
                          <a:solidFill>
                            <a:schemeClr val="tx1"/>
                          </a:solidFill>
                        </a:rPr>
                        <a:t>▼</a:t>
                      </a:r>
                      <a:r>
                        <a:rPr kumimoji="1" lang="ja-JP" altLang="en-US" sz="1100" b="1" dirty="0" smtClean="0">
                          <a:solidFill>
                            <a:schemeClr val="tx1"/>
                          </a:solidFill>
                        </a:rPr>
                        <a:t>喫煙率の減少</a:t>
                      </a:r>
                      <a:endParaRPr kumimoji="1" lang="en-US" altLang="ja-JP" sz="1100" b="1" dirty="0" smtClean="0">
                        <a:solidFill>
                          <a:schemeClr val="tx1"/>
                        </a:solidFill>
                      </a:endParaRPr>
                    </a:p>
                    <a:p>
                      <a:r>
                        <a:rPr kumimoji="1" lang="ja-JP" altLang="en-US" sz="1100" b="1" dirty="0" smtClean="0">
                          <a:solidFill>
                            <a:schemeClr val="tx1"/>
                          </a:solidFill>
                        </a:rPr>
                        <a:t>▼望まない受動喫煙の防止</a:t>
                      </a:r>
                      <a:endParaRPr kumimoji="1" lang="en-US" altLang="ja-JP" sz="1100" b="1" dirty="0" smtClean="0">
                        <a:solidFill>
                          <a:schemeClr val="tx1"/>
                        </a:solidFill>
                      </a:endParaRPr>
                    </a:p>
                  </a:txBody>
                  <a:tcPr marL="72000" marR="72000" marT="54000" marB="54000">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en-US" altLang="ja-JP" sz="1100" b="1" dirty="0" smtClean="0">
                          <a:solidFill>
                            <a:schemeClr val="tx1"/>
                          </a:solidFill>
                        </a:rPr>
                        <a:t>▼</a:t>
                      </a:r>
                      <a:r>
                        <a:rPr kumimoji="1" lang="ja-JP" altLang="en-US" sz="1100" b="1" dirty="0" smtClean="0">
                          <a:solidFill>
                            <a:schemeClr val="tx1"/>
                          </a:solidFill>
                        </a:rPr>
                        <a:t>歯磨き習慣の促進</a:t>
                      </a:r>
                      <a:endParaRPr kumimoji="1" lang="en-US" altLang="ja-JP" sz="1100" b="1" dirty="0" smtClean="0">
                        <a:solidFill>
                          <a:schemeClr val="tx1"/>
                        </a:solidFill>
                      </a:endParaRPr>
                    </a:p>
                    <a:p>
                      <a:r>
                        <a:rPr kumimoji="1" lang="ja-JP" altLang="en-US" sz="1100" b="1" dirty="0" smtClean="0">
                          <a:solidFill>
                            <a:schemeClr val="tx1"/>
                          </a:solidFill>
                        </a:rPr>
                        <a:t>▼歯と口の健康に係る普及啓発</a:t>
                      </a:r>
                      <a:endParaRPr kumimoji="1" lang="en-US" altLang="ja-JP" sz="1100" b="1" dirty="0" smtClean="0">
                        <a:solidFill>
                          <a:schemeClr val="tx1"/>
                        </a:solidFill>
                      </a:endParaRPr>
                    </a:p>
                    <a:p>
                      <a:endParaRPr kumimoji="1" lang="ja-JP" altLang="en-US" sz="1100" b="1" dirty="0" smtClean="0">
                        <a:solidFill>
                          <a:schemeClr val="tx1"/>
                        </a:solidFill>
                      </a:endParaRPr>
                    </a:p>
                  </a:txBody>
                  <a:tcPr marL="72000" marR="72000" marT="54000" marB="54000">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ja-JP" altLang="en-US" sz="1100" b="1" baseline="0" dirty="0" smtClean="0">
                          <a:solidFill>
                            <a:schemeClr val="tx1"/>
                          </a:solidFill>
                        </a:rPr>
                        <a:t>▼職域等におけるこころの健康</a:t>
                      </a:r>
                      <a:endParaRPr kumimoji="1" lang="en-US" altLang="ja-JP" sz="1100" b="1" baseline="0" dirty="0" smtClean="0">
                        <a:solidFill>
                          <a:schemeClr val="tx1"/>
                        </a:solidFill>
                      </a:endParaRPr>
                    </a:p>
                    <a:p>
                      <a:r>
                        <a:rPr kumimoji="1" lang="ja-JP" altLang="en-US" sz="1100" b="1" baseline="0" dirty="0" smtClean="0">
                          <a:solidFill>
                            <a:schemeClr val="tx1"/>
                          </a:solidFill>
                        </a:rPr>
                        <a:t>　サポート</a:t>
                      </a:r>
                      <a:endParaRPr kumimoji="1" lang="en-US" altLang="ja-JP" sz="1100" b="1" baseline="0" dirty="0" smtClean="0">
                        <a:solidFill>
                          <a:schemeClr val="tx1"/>
                        </a:solidFill>
                      </a:endParaRPr>
                    </a:p>
                    <a:p>
                      <a:r>
                        <a:rPr kumimoji="1" lang="en-US" altLang="ja-JP" sz="1100" b="1" baseline="0" dirty="0" smtClean="0">
                          <a:solidFill>
                            <a:schemeClr val="tx1"/>
                          </a:solidFill>
                        </a:rPr>
                        <a:t>▼</a:t>
                      </a:r>
                      <a:r>
                        <a:rPr kumimoji="1" lang="ja-JP" altLang="en-US" sz="1100" b="1" spc="-50" baseline="0" dirty="0" smtClean="0">
                          <a:solidFill>
                            <a:schemeClr val="tx1"/>
                          </a:solidFill>
                        </a:rPr>
                        <a:t>地域におけるこころの健康づくり</a:t>
                      </a:r>
                      <a:endParaRPr kumimoji="1" lang="en-US" altLang="ja-JP" sz="1100" b="1" spc="-50" baseline="0" dirty="0" smtClean="0">
                        <a:solidFill>
                          <a:schemeClr val="tx1"/>
                        </a:solidFill>
                      </a:endParaRPr>
                    </a:p>
                    <a:p>
                      <a:r>
                        <a:rPr kumimoji="1" lang="en-US" altLang="ja-JP" sz="1100" b="1" baseline="0" dirty="0" smtClean="0">
                          <a:solidFill>
                            <a:schemeClr val="tx1"/>
                          </a:solidFill>
                        </a:rPr>
                        <a:t>▼</a:t>
                      </a:r>
                      <a:r>
                        <a:rPr kumimoji="1" lang="ja-JP" altLang="en-US" sz="1100" b="1" baseline="0" dirty="0" smtClean="0">
                          <a:solidFill>
                            <a:schemeClr val="tx1"/>
                          </a:solidFill>
                        </a:rPr>
                        <a:t>相談支援の実施</a:t>
                      </a:r>
                      <a:endParaRPr kumimoji="1" lang="en-US" altLang="ja-JP" sz="1100" b="1" baseline="0" dirty="0" smtClean="0">
                        <a:solidFill>
                          <a:schemeClr val="tx1"/>
                        </a:solidFill>
                      </a:endParaRPr>
                    </a:p>
                  </a:txBody>
                  <a:tcPr marL="72000" marR="36000" marT="54000" marB="54000">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276469417"/>
                  </a:ext>
                </a:extLst>
              </a:tr>
            </a:tbl>
          </a:graphicData>
        </a:graphic>
      </p:graphicFrame>
      <p:graphicFrame>
        <p:nvGraphicFramePr>
          <p:cNvPr id="53" name="表 52"/>
          <p:cNvGraphicFramePr>
            <a:graphicFrameLocks noGrp="1"/>
          </p:cNvGraphicFramePr>
          <p:nvPr>
            <p:extLst>
              <p:ext uri="{D42A27DB-BD31-4B8C-83A1-F6EECF244321}">
                <p14:modId xmlns:p14="http://schemas.microsoft.com/office/powerpoint/2010/main" val="2573393089"/>
              </p:ext>
            </p:extLst>
          </p:nvPr>
        </p:nvGraphicFramePr>
        <p:xfrm>
          <a:off x="328135" y="4456462"/>
          <a:ext cx="5760000" cy="1404720"/>
        </p:xfrm>
        <a:graphic>
          <a:graphicData uri="http://schemas.openxmlformats.org/drawingml/2006/table">
            <a:tbl>
              <a:tblPr firstRow="1" bandRow="1"/>
              <a:tblGrid>
                <a:gridCol w="2880000">
                  <a:extLst>
                    <a:ext uri="{9D8B030D-6E8A-4147-A177-3AD203B41FA5}">
                      <a16:colId xmlns:a16="http://schemas.microsoft.com/office/drawing/2014/main" val="4073086637"/>
                    </a:ext>
                  </a:extLst>
                </a:gridCol>
                <a:gridCol w="2880000">
                  <a:extLst>
                    <a:ext uri="{9D8B030D-6E8A-4147-A177-3AD203B41FA5}">
                      <a16:colId xmlns:a16="http://schemas.microsoft.com/office/drawing/2014/main" val="111291063"/>
                    </a:ext>
                  </a:extLst>
                </a:gridCol>
              </a:tblGrid>
              <a:tr h="0">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200" b="1" dirty="0" smtClean="0">
                          <a:solidFill>
                            <a:schemeClr val="tx1"/>
                          </a:solidFill>
                        </a:rPr>
                        <a:t>❶ けんしん（健診・がん検診）</a:t>
                      </a: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40000"/>
                        <a:lumOff val="60000"/>
                      </a:srgb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200" b="1" dirty="0" smtClean="0">
                          <a:solidFill>
                            <a:schemeClr val="tx1"/>
                          </a:solidFill>
                        </a:rPr>
                        <a:t>❷ 重症化予防</a:t>
                      </a: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40000"/>
                        <a:lumOff val="60000"/>
                      </a:srgbClr>
                    </a:solidFill>
                  </a:tcPr>
                </a:tc>
                <a:extLst>
                  <a:ext uri="{0D108BD9-81ED-4DB2-BD59-A6C34878D82A}">
                    <a16:rowId xmlns:a16="http://schemas.microsoft.com/office/drawing/2014/main" val="1363311713"/>
                  </a:ext>
                </a:extLst>
              </a:tr>
              <a:tr h="505611">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en-US" altLang="ja-JP" sz="1100" b="1" baseline="0" dirty="0" smtClean="0">
                          <a:solidFill>
                            <a:schemeClr val="tx1"/>
                          </a:solidFill>
                        </a:rPr>
                        <a:t>▼</a:t>
                      </a:r>
                      <a:r>
                        <a:rPr kumimoji="1" lang="ja-JP" altLang="en-US" sz="1100" b="1" baseline="0" dirty="0" smtClean="0">
                          <a:solidFill>
                            <a:schemeClr val="tx1"/>
                          </a:solidFill>
                        </a:rPr>
                        <a:t>受診率向上に向けた市町村支援</a:t>
                      </a:r>
                      <a:endParaRPr kumimoji="1" lang="en-US" altLang="ja-JP" sz="1100" b="1" baseline="0" dirty="0" smtClean="0">
                        <a:solidFill>
                          <a:schemeClr val="tx1"/>
                        </a:solidFill>
                      </a:endParaRPr>
                    </a:p>
                    <a:p>
                      <a:r>
                        <a:rPr kumimoji="1" lang="ja-JP" altLang="en-US" sz="1100" b="1" baseline="0" dirty="0" smtClean="0">
                          <a:solidFill>
                            <a:schemeClr val="tx1"/>
                          </a:solidFill>
                        </a:rPr>
                        <a:t>▼職域等における受診促進</a:t>
                      </a:r>
                      <a:endParaRPr kumimoji="1" lang="en-US" altLang="ja-JP" sz="1100" b="1" baseline="0" dirty="0" smtClean="0">
                        <a:solidFill>
                          <a:schemeClr val="tx1"/>
                        </a:solidFill>
                      </a:endParaRPr>
                    </a:p>
                    <a:p>
                      <a:r>
                        <a:rPr kumimoji="1" lang="ja-JP" altLang="en-US" sz="1100" b="1" baseline="0" dirty="0" smtClean="0">
                          <a:solidFill>
                            <a:schemeClr val="tx1"/>
                          </a:solidFill>
                        </a:rPr>
                        <a:t>▼医療保険者等における受診促進</a:t>
                      </a:r>
                      <a:endParaRPr kumimoji="1" lang="en-US" altLang="ja-JP" sz="1100" b="1" baseline="0" dirty="0" smtClean="0">
                        <a:solidFill>
                          <a:schemeClr val="tx1"/>
                        </a:solidFill>
                      </a:endParaRPr>
                    </a:p>
                    <a:p>
                      <a:r>
                        <a:rPr kumimoji="1" lang="ja-JP" altLang="en-US" sz="1100" b="1" baseline="0" dirty="0" smtClean="0">
                          <a:solidFill>
                            <a:schemeClr val="tx1"/>
                          </a:solidFill>
                        </a:rPr>
                        <a:t>▼ライフステージに応じた普及啓発</a:t>
                      </a:r>
                      <a:endParaRPr kumimoji="1" lang="en-US" altLang="ja-JP" sz="1100" b="1" baseline="0" dirty="0" smtClean="0">
                        <a:solidFill>
                          <a:schemeClr val="tx1"/>
                        </a:solidFill>
                      </a:endParaRPr>
                    </a:p>
                  </a:txBody>
                  <a:tcPr marL="72000" marR="72000" marT="54000" marB="54000">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en-US" altLang="ja-JP" sz="1100" b="1" dirty="0" smtClean="0">
                          <a:solidFill>
                            <a:schemeClr val="tx1"/>
                          </a:solidFill>
                        </a:rPr>
                        <a:t>▼</a:t>
                      </a:r>
                      <a:r>
                        <a:rPr kumimoji="1" lang="ja-JP" altLang="en-US" sz="1100" b="1" dirty="0" smtClean="0">
                          <a:solidFill>
                            <a:schemeClr val="tx1"/>
                          </a:solidFill>
                        </a:rPr>
                        <a:t>特定保健指導の促進</a:t>
                      </a:r>
                      <a:endParaRPr kumimoji="1" lang="en-US" altLang="ja-JP" sz="1100" b="1" dirty="0" smtClean="0">
                        <a:solidFill>
                          <a:schemeClr val="tx1"/>
                        </a:solidFill>
                      </a:endParaRPr>
                    </a:p>
                    <a:p>
                      <a:r>
                        <a:rPr kumimoji="1" lang="ja-JP" altLang="en-US" sz="1100" b="1" dirty="0" smtClean="0">
                          <a:solidFill>
                            <a:schemeClr val="tx1"/>
                          </a:solidFill>
                        </a:rPr>
                        <a:t>▼未治療者や治療中断者に対する医療機関</a:t>
                      </a:r>
                      <a:endParaRPr kumimoji="1" lang="en-US" altLang="ja-JP" sz="1100" b="1" dirty="0" smtClean="0">
                        <a:solidFill>
                          <a:schemeClr val="tx1"/>
                        </a:solidFill>
                      </a:endParaRPr>
                    </a:p>
                    <a:p>
                      <a:r>
                        <a:rPr kumimoji="1" lang="ja-JP" altLang="en-US" sz="1100" b="1" dirty="0" smtClean="0">
                          <a:solidFill>
                            <a:schemeClr val="tx1"/>
                          </a:solidFill>
                        </a:rPr>
                        <a:t>　への受診勧奨の促進</a:t>
                      </a:r>
                      <a:endParaRPr kumimoji="1" lang="en-US" altLang="ja-JP" sz="1100" b="1" dirty="0" smtClean="0">
                        <a:solidFill>
                          <a:schemeClr val="tx1"/>
                        </a:solidFill>
                      </a:endParaRPr>
                    </a:p>
                    <a:p>
                      <a:r>
                        <a:rPr kumimoji="1" lang="ja-JP" altLang="en-US" sz="1100" b="1" dirty="0" smtClean="0">
                          <a:solidFill>
                            <a:schemeClr val="tx1"/>
                          </a:solidFill>
                        </a:rPr>
                        <a:t>▼医療データを活用した受診促進策の推進</a:t>
                      </a:r>
                      <a:endParaRPr kumimoji="1" lang="en-US" altLang="ja-JP" sz="1100" b="1" dirty="0" smtClean="0">
                        <a:solidFill>
                          <a:schemeClr val="tx1"/>
                        </a:solidFill>
                      </a:endParaRPr>
                    </a:p>
                    <a:p>
                      <a:r>
                        <a:rPr kumimoji="1" lang="ja-JP" altLang="en-US" sz="1100" b="1" dirty="0" smtClean="0">
                          <a:solidFill>
                            <a:schemeClr val="tx1"/>
                          </a:solidFill>
                        </a:rPr>
                        <a:t>▼糖尿病の重症化予防</a:t>
                      </a:r>
                      <a:endParaRPr kumimoji="1" lang="en-US" altLang="ja-JP" sz="1100" b="1" dirty="0" smtClean="0">
                        <a:solidFill>
                          <a:schemeClr val="tx1"/>
                        </a:solidFill>
                      </a:endParaRPr>
                    </a:p>
                    <a:p>
                      <a:r>
                        <a:rPr kumimoji="1" lang="ja-JP" altLang="en-US" sz="1100" b="1" dirty="0" smtClean="0">
                          <a:solidFill>
                            <a:schemeClr val="tx1"/>
                          </a:solidFill>
                        </a:rPr>
                        <a:t>▼早期治療・重症化予防に係る普及啓発</a:t>
                      </a:r>
                      <a:endParaRPr kumimoji="1" lang="en-US" altLang="ja-JP" sz="1100" b="1" dirty="0" smtClean="0">
                        <a:solidFill>
                          <a:schemeClr val="tx1"/>
                        </a:solidFill>
                      </a:endParaRPr>
                    </a:p>
                  </a:txBody>
                  <a:tcPr marL="72000" marR="72000" marT="54000" marB="54000">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276469417"/>
                  </a:ext>
                </a:extLst>
              </a:tr>
            </a:tbl>
          </a:graphicData>
        </a:graphic>
      </p:graphicFrame>
      <p:graphicFrame>
        <p:nvGraphicFramePr>
          <p:cNvPr id="54" name="表 53"/>
          <p:cNvGraphicFramePr>
            <a:graphicFrameLocks noGrp="1"/>
          </p:cNvGraphicFramePr>
          <p:nvPr>
            <p:extLst>
              <p:ext uri="{D42A27DB-BD31-4B8C-83A1-F6EECF244321}">
                <p14:modId xmlns:p14="http://schemas.microsoft.com/office/powerpoint/2010/main" val="203482264"/>
              </p:ext>
            </p:extLst>
          </p:nvPr>
        </p:nvGraphicFramePr>
        <p:xfrm>
          <a:off x="6591518" y="4456462"/>
          <a:ext cx="2880000" cy="1404720"/>
        </p:xfrm>
        <a:graphic>
          <a:graphicData uri="http://schemas.openxmlformats.org/drawingml/2006/table">
            <a:tbl>
              <a:tblPr firstRow="1" bandRow="1"/>
              <a:tblGrid>
                <a:gridCol w="2880000">
                  <a:extLst>
                    <a:ext uri="{9D8B030D-6E8A-4147-A177-3AD203B41FA5}">
                      <a16:colId xmlns:a16="http://schemas.microsoft.com/office/drawing/2014/main" val="520564120"/>
                    </a:ext>
                  </a:extLst>
                </a:gridCol>
              </a:tblGrid>
              <a:tr h="1404720">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ja-JP" altLang="en-US" sz="1100" b="1" baseline="0" dirty="0" smtClean="0">
                          <a:solidFill>
                            <a:schemeClr val="tx1"/>
                          </a:solidFill>
                        </a:rPr>
                        <a:t>▼市町村における健康なまちづくり</a:t>
                      </a:r>
                      <a:endParaRPr kumimoji="1" lang="en-US" altLang="ja-JP" sz="1100" b="1" baseline="0" dirty="0" smtClean="0">
                        <a:solidFill>
                          <a:schemeClr val="tx1"/>
                        </a:solidFill>
                      </a:endParaRPr>
                    </a:p>
                    <a:p>
                      <a:r>
                        <a:rPr kumimoji="1" lang="ja-JP" altLang="en-US" sz="1100" b="1" baseline="0" dirty="0" smtClean="0">
                          <a:solidFill>
                            <a:schemeClr val="tx1"/>
                          </a:solidFill>
                        </a:rPr>
                        <a:t>▼市町村の健康格差の縮小</a:t>
                      </a:r>
                      <a:endParaRPr kumimoji="1" lang="en-US" altLang="ja-JP" sz="1100" b="1" baseline="0" dirty="0" smtClean="0">
                        <a:solidFill>
                          <a:schemeClr val="tx1"/>
                        </a:solidFill>
                      </a:endParaRPr>
                    </a:p>
                    <a:p>
                      <a:r>
                        <a:rPr kumimoji="1" lang="ja-JP" altLang="en-US" sz="1100" b="1" baseline="0" dirty="0" smtClean="0">
                          <a:solidFill>
                            <a:schemeClr val="tx1"/>
                          </a:solidFill>
                        </a:rPr>
                        <a:t>▼</a:t>
                      </a:r>
                      <a:r>
                        <a:rPr kumimoji="1" lang="ja-JP" altLang="en-US" sz="1100" b="1" baseline="0" dirty="0" smtClean="0">
                          <a:solidFill>
                            <a:schemeClr val="tx1"/>
                          </a:solidFill>
                          <a:latin typeface="+mn-ea"/>
                          <a:ea typeface="+mn-ea"/>
                        </a:rPr>
                        <a:t>ＩＣＴ</a:t>
                      </a:r>
                      <a:r>
                        <a:rPr kumimoji="1" lang="ja-JP" altLang="en-US" sz="1100" b="1" baseline="0" dirty="0" smtClean="0">
                          <a:solidFill>
                            <a:schemeClr val="tx1"/>
                          </a:solidFill>
                        </a:rPr>
                        <a:t>等を活用した健康情報等に係る</a:t>
                      </a:r>
                      <a:endParaRPr kumimoji="1" lang="en-US" altLang="ja-JP" sz="1100" b="1" baseline="0" dirty="0" smtClean="0">
                        <a:solidFill>
                          <a:schemeClr val="tx1"/>
                        </a:solidFill>
                      </a:endParaRPr>
                    </a:p>
                    <a:p>
                      <a:r>
                        <a:rPr kumimoji="1" lang="ja-JP" altLang="en-US" sz="1100" b="1" baseline="0" dirty="0" smtClean="0">
                          <a:solidFill>
                            <a:schemeClr val="tx1"/>
                          </a:solidFill>
                        </a:rPr>
                        <a:t>　基盤づくり</a:t>
                      </a:r>
                      <a:endParaRPr kumimoji="1" lang="en-US" altLang="ja-JP" sz="1100" b="1" baseline="0" dirty="0" smtClean="0">
                        <a:solidFill>
                          <a:schemeClr val="tx1"/>
                        </a:solidFill>
                      </a:endParaRPr>
                    </a:p>
                    <a:p>
                      <a:r>
                        <a:rPr kumimoji="1" lang="ja-JP" altLang="en-US" sz="1100" b="1" baseline="0" dirty="0" smtClean="0">
                          <a:solidFill>
                            <a:schemeClr val="tx1"/>
                          </a:solidFill>
                        </a:rPr>
                        <a:t>▼職場における健康づくり</a:t>
                      </a:r>
                      <a:endParaRPr kumimoji="1" lang="en-US" altLang="ja-JP" sz="1100" b="1" baseline="0" dirty="0" smtClean="0">
                        <a:solidFill>
                          <a:schemeClr val="tx1"/>
                        </a:solidFill>
                      </a:endParaRPr>
                    </a:p>
                    <a:p>
                      <a:r>
                        <a:rPr kumimoji="1" lang="ja-JP" altLang="en-US" sz="1100" b="1" baseline="0" dirty="0" smtClean="0">
                          <a:solidFill>
                            <a:schemeClr val="tx1"/>
                          </a:solidFill>
                        </a:rPr>
                        <a:t>▼地域等における健康づくり</a:t>
                      </a:r>
                      <a:endParaRPr kumimoji="1" lang="en-US" altLang="ja-JP" sz="1100" b="1" baseline="0" dirty="0" smtClean="0">
                        <a:solidFill>
                          <a:schemeClr val="tx1"/>
                        </a:solidFill>
                      </a:endParaRPr>
                    </a:p>
                    <a:p>
                      <a:r>
                        <a:rPr kumimoji="1" lang="ja-JP" altLang="en-US" sz="1100" b="1" baseline="0" dirty="0" smtClean="0">
                          <a:solidFill>
                            <a:schemeClr val="tx1"/>
                          </a:solidFill>
                        </a:rPr>
                        <a:t>▼多様な主体の連携・協働</a:t>
                      </a:r>
                      <a:endParaRPr kumimoji="1" lang="en-US" altLang="ja-JP" sz="1100" b="1" baseline="0" dirty="0" smtClean="0">
                        <a:solidFill>
                          <a:schemeClr val="tx1"/>
                        </a:solidFill>
                      </a:endParaRPr>
                    </a:p>
                  </a:txBody>
                  <a:tcPr marL="72000" marR="72000" marT="54000" marB="54000">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276469417"/>
                  </a:ext>
                </a:extLst>
              </a:tr>
            </a:tbl>
          </a:graphicData>
        </a:graphic>
      </p:graphicFrame>
      <p:sp>
        <p:nvSpPr>
          <p:cNvPr id="55" name="正方形/長方形 54"/>
          <p:cNvSpPr/>
          <p:nvPr/>
        </p:nvSpPr>
        <p:spPr>
          <a:xfrm>
            <a:off x="266602" y="6200885"/>
            <a:ext cx="4320000" cy="288000"/>
          </a:xfrm>
          <a:prstGeom prst="rect">
            <a:avLst/>
          </a:prstGeom>
          <a:noFill/>
          <a:ln w="12700" cap="flat" cmpd="sng" algn="ctr">
            <a:noFill/>
            <a:prstDash val="solid"/>
            <a:miter lim="800000"/>
          </a:ln>
          <a:effectLst/>
        </p:spPr>
        <p:txBody>
          <a:bodyPr lIns="72000" tIns="72000" rIns="72000" bIns="72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200" b="0"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「１  生活習慣病の予防（生活習慣の改善）」の８分野</a:t>
            </a: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「２  生活習慣病の早期発見・重症化予防」の２分野</a:t>
            </a:r>
          </a:p>
        </p:txBody>
      </p:sp>
      <p:sp>
        <p:nvSpPr>
          <p:cNvPr id="56" name="右中かっこ 55"/>
          <p:cNvSpPr/>
          <p:nvPr/>
        </p:nvSpPr>
        <p:spPr>
          <a:xfrm>
            <a:off x="4392796" y="6164885"/>
            <a:ext cx="98823" cy="360000"/>
          </a:xfrm>
          <a:prstGeom prst="rightBrace">
            <a:avLst>
              <a:gd name="adj1" fmla="val 12783"/>
              <a:gd name="adj2" fmla="val 50000"/>
            </a:avLst>
          </a:prstGeom>
          <a:no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7" name="正方形/長方形 56"/>
          <p:cNvSpPr/>
          <p:nvPr/>
        </p:nvSpPr>
        <p:spPr>
          <a:xfrm>
            <a:off x="5185171" y="6200885"/>
            <a:ext cx="3672000" cy="288000"/>
          </a:xfrm>
          <a:prstGeom prst="rect">
            <a:avLst/>
          </a:prstGeom>
          <a:noFill/>
          <a:ln w="12700" cap="flat" cmpd="sng" algn="ctr">
            <a:noFill/>
            <a:prstDash val="solid"/>
            <a:miter lim="800000"/>
          </a:ln>
          <a:effectLst/>
        </p:spPr>
        <p:txBody>
          <a:bodyPr lIns="72000" tIns="72000" rIns="72000" bIns="72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生活習慣の改善や生活習慣病の予防等に向け、</a:t>
            </a:r>
            <a:endParaRPr kumimoji="1" lang="en-US" altLang="ja-JP" sz="1100" b="0"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府民に取り組んでいただきたい「</a:t>
            </a:r>
            <a:r>
              <a:rPr kumimoji="1" lang="en-US" altLang="ja-JP" sz="1100" b="0"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10</a:t>
            </a:r>
            <a:r>
              <a:rPr kumimoji="1" lang="ja-JP" altLang="en-US" sz="1100" b="0"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の健康づくり活動」</a:t>
            </a:r>
          </a:p>
        </p:txBody>
      </p:sp>
    </p:spTree>
    <p:extLst>
      <p:ext uri="{BB962C8B-B14F-4D97-AF65-F5344CB8AC3E}">
        <p14:creationId xmlns:p14="http://schemas.microsoft.com/office/powerpoint/2010/main" val="7592748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1" dirty="0">
                <a:solidFill>
                  <a:prstClr val="black"/>
                </a:solidFill>
                <a:latin typeface="+mn-ea"/>
              </a:rPr>
              <a:t> </a:t>
            </a:r>
            <a:r>
              <a:rPr kumimoji="1" lang="ja-JP" altLang="en-US" sz="2200" b="1" i="0" u="none" strike="noStrike" kern="1200" cap="none" spc="0" normalizeH="0" baseline="0" noProof="0" dirty="0" smtClean="0">
                <a:ln>
                  <a:noFill/>
                </a:ln>
                <a:solidFill>
                  <a:prstClr val="black"/>
                </a:solidFill>
                <a:effectLst/>
                <a:uLnTx/>
                <a:uFillTx/>
                <a:latin typeface="+mn-ea"/>
              </a:rPr>
              <a:t>１　生活習慣病の予防（生活習慣の改善）</a:t>
            </a:r>
            <a:endParaRPr kumimoji="1" lang="ja-JP" altLang="en-US" sz="2200" b="1" i="0" u="none" strike="noStrike" kern="1200" cap="none" spc="0" normalizeH="0" baseline="0" noProof="0" dirty="0">
              <a:ln>
                <a:noFill/>
              </a:ln>
              <a:solidFill>
                <a:prstClr val="black"/>
              </a:solidFill>
              <a:effectLst/>
              <a:uLnTx/>
              <a:uFillTx/>
              <a:latin typeface="+mn-ea"/>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14</a:t>
            </a:fld>
            <a:endParaRPr kumimoji="1" lang="ja-JP" altLang="en-US"/>
          </a:p>
        </p:txBody>
      </p:sp>
      <p:pic>
        <p:nvPicPr>
          <p:cNvPr id="22" name="図 21"/>
          <p:cNvPicPr>
            <a:picLocks noChangeAspect="1"/>
          </p:cNvPicPr>
          <p:nvPr/>
        </p:nvPicPr>
        <p:blipFill>
          <a:blip r:embed="rId2"/>
          <a:stretch>
            <a:fillRect/>
          </a:stretch>
        </p:blipFill>
        <p:spPr>
          <a:xfrm>
            <a:off x="8536240" y="74033"/>
            <a:ext cx="1320923" cy="432000"/>
          </a:xfrm>
          <a:prstGeom prst="rect">
            <a:avLst/>
          </a:prstGeom>
        </p:spPr>
      </p:pic>
      <p:sp>
        <p:nvSpPr>
          <p:cNvPr id="37" name="正方形/長方形 36"/>
          <p:cNvSpPr/>
          <p:nvPr/>
        </p:nvSpPr>
        <p:spPr>
          <a:xfrm>
            <a:off x="216793" y="936650"/>
            <a:ext cx="9432000" cy="5688000"/>
          </a:xfrm>
          <a:prstGeom prst="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ts val="2000"/>
              </a:lnSpc>
              <a:spcBef>
                <a:spcPts val="0"/>
              </a:spcBef>
              <a:spcAft>
                <a:spcPts val="0"/>
              </a:spcAft>
              <a:buClrTx/>
              <a:buSzTx/>
              <a:buFontTx/>
              <a:buNone/>
              <a:tabLst/>
              <a:defRPr/>
            </a:pPr>
            <a:endParaRPr kumimoji="1" lang="en-US" altLang="ja-JP" sz="18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8" name="正方形/長方形 37"/>
          <p:cNvSpPr/>
          <p:nvPr/>
        </p:nvSpPr>
        <p:spPr>
          <a:xfrm>
            <a:off x="129324" y="777702"/>
            <a:ext cx="4608000" cy="432000"/>
          </a:xfrm>
          <a:prstGeom prst="rect">
            <a:avLst/>
          </a:prstGeom>
          <a:solidFill>
            <a:srgbClr val="002060"/>
          </a:solidFill>
        </p:spPr>
        <p:txBody>
          <a:bodyPr wrap="square" lIns="36000" tIns="90000" rIns="36000" bIns="36000" anchor="ctr">
            <a:noAutofit/>
          </a:bodyPr>
          <a:lstStyle/>
          <a:p>
            <a:pPr marL="0" marR="0" lvl="0" indent="0" defTabSz="914400" eaLnBrk="1" fontAlgn="auto" latinLnBrk="0" hangingPunct="1">
              <a:lnSpc>
                <a:spcPts val="2000"/>
              </a:lnSpc>
              <a:spcBef>
                <a:spcPts val="0"/>
              </a:spcBef>
              <a:spcAft>
                <a:spcPts val="0"/>
              </a:spcAft>
              <a:buClrTx/>
              <a:buSzTx/>
              <a:buFontTx/>
              <a:buNone/>
              <a:tabLst/>
              <a:defRPr/>
            </a:pPr>
            <a:r>
              <a:rPr kumimoji="1" lang="ja-JP" altLang="en-US" sz="2000" b="1" i="0" u="none" strike="noStrike" kern="0" cap="none" spc="0" normalizeH="0" baseline="0" noProof="0" dirty="0" smtClean="0">
                <a:ln w="0"/>
                <a:solidFill>
                  <a:prstClr val="white"/>
                </a:solidFill>
                <a:effectLst>
                  <a:outerShdw blurRad="38100" dist="19050" dir="2700000" algn="tl" rotWithShape="0">
                    <a:prstClr val="black">
                      <a:alpha val="40000"/>
                    </a:prstClr>
                  </a:outerShdw>
                </a:effectLst>
                <a:uLnTx/>
                <a:uFillTx/>
              </a:rPr>
              <a:t>（１）ヘルスリテラシー</a:t>
            </a:r>
            <a:r>
              <a:rPr kumimoji="1" lang="ja-JP" altLang="en-US" sz="2000" b="1" i="0" u="none" strike="noStrike" kern="0" cap="none" spc="0" normalizeH="0" baseline="0" noProof="0" dirty="0" smtClean="0">
                <a:ln>
                  <a:noFill/>
                </a:ln>
                <a:solidFill>
                  <a:prstClr val="white"/>
                </a:solidFill>
                <a:effectLst/>
                <a:uLnTx/>
                <a:uFillTx/>
              </a:rPr>
              <a:t>　</a:t>
            </a:r>
            <a:r>
              <a:rPr kumimoji="1" lang="ja-JP" altLang="en-US" sz="1600" b="1" i="0" u="none" strike="noStrike" kern="0" cap="none" spc="0" normalizeH="0" baseline="0" noProof="0" dirty="0" smtClean="0">
                <a:ln>
                  <a:noFill/>
                </a:ln>
                <a:solidFill>
                  <a:prstClr val="white"/>
                </a:solidFill>
                <a:effectLst/>
                <a:uLnTx/>
                <a:uFillTx/>
              </a:rPr>
              <a:t>計画 </a:t>
            </a:r>
            <a:r>
              <a:rPr kumimoji="1" lang="en-US" altLang="ja-JP" sz="1600" b="1" i="0" u="none" strike="noStrike" kern="0" cap="none" spc="0" normalizeH="0" baseline="0" noProof="0" dirty="0" smtClean="0">
                <a:ln>
                  <a:noFill/>
                </a:ln>
                <a:solidFill>
                  <a:prstClr val="white"/>
                </a:solidFill>
                <a:effectLst/>
                <a:uLnTx/>
                <a:uFillTx/>
              </a:rPr>
              <a:t>P.47-49</a:t>
            </a:r>
          </a:p>
        </p:txBody>
      </p:sp>
      <p:sp>
        <p:nvSpPr>
          <p:cNvPr id="39" name="正方形/長方形 38"/>
          <p:cNvSpPr/>
          <p:nvPr/>
        </p:nvSpPr>
        <p:spPr>
          <a:xfrm>
            <a:off x="363222" y="2120403"/>
            <a:ext cx="3240000" cy="288000"/>
          </a:xfrm>
          <a:prstGeom prst="rect">
            <a:avLst/>
          </a:prstGeom>
        </p:spPr>
        <p:txBody>
          <a:bodyPr wrap="square" lIns="36000" tIns="72000" rIns="36000" bIns="36000" anchor="ctr">
            <a:noAutofit/>
          </a:bodyPr>
          <a:lstStyle/>
          <a:p>
            <a:r>
              <a:rPr lang="en-US" altLang="ja-JP" sz="1600" b="1" dirty="0" smtClean="0">
                <a:solidFill>
                  <a:prstClr val="black"/>
                </a:solidFill>
                <a:latin typeface="游ゴシック" panose="020B0400000000000000" pitchFamily="50" charset="-128"/>
              </a:rPr>
              <a:t>【</a:t>
            </a:r>
            <a:r>
              <a:rPr lang="ja-JP" altLang="en-US" sz="1600" b="1" dirty="0" smtClean="0">
                <a:solidFill>
                  <a:prstClr val="black"/>
                </a:solidFill>
                <a:latin typeface="游ゴシック" panose="020B0400000000000000" pitchFamily="50" charset="-128"/>
              </a:rPr>
              <a:t>府民の行動目標</a:t>
            </a:r>
            <a:r>
              <a:rPr lang="en-US" altLang="ja-JP" sz="1600" b="1" dirty="0">
                <a:solidFill>
                  <a:prstClr val="black"/>
                </a:solidFill>
                <a:latin typeface="游ゴシック" panose="020B0400000000000000" pitchFamily="50" charset="-128"/>
              </a:rPr>
              <a:t>】</a:t>
            </a:r>
            <a:endParaRPr lang="ja-JP" altLang="en-US" sz="1600" b="1" dirty="0">
              <a:solidFill>
                <a:prstClr val="black"/>
              </a:solidFill>
              <a:latin typeface="游ゴシック" panose="020B0400000000000000" pitchFamily="50" charset="-128"/>
            </a:endParaRPr>
          </a:p>
        </p:txBody>
      </p:sp>
      <p:sp>
        <p:nvSpPr>
          <p:cNvPr id="40" name="正方形/長方形 39"/>
          <p:cNvSpPr/>
          <p:nvPr/>
        </p:nvSpPr>
        <p:spPr>
          <a:xfrm>
            <a:off x="511296" y="2431498"/>
            <a:ext cx="8856000" cy="720000"/>
          </a:xfrm>
          <a:prstGeom prst="rect">
            <a:avLst/>
          </a:prstGeom>
        </p:spPr>
        <p:txBody>
          <a:bodyPr wrap="square" lIns="36000" tIns="72000" rIns="36000" bIns="36000">
            <a:noAutofit/>
          </a:bodyPr>
          <a:lstStyle/>
          <a:p>
            <a:r>
              <a:rPr lang="ja-JP" altLang="en-US" sz="1200" b="1" dirty="0">
                <a:solidFill>
                  <a:prstClr val="black"/>
                </a:solidFill>
                <a:latin typeface="游ゴシック" panose="020B0400000000000000" pitchFamily="50" charset="-128"/>
              </a:rPr>
              <a:t>▽健康の維持・向上を図るため、自分の健康状況に合った必要な情報を見極め、最善の選択を行うことができる、</a:t>
            </a:r>
            <a:r>
              <a:rPr lang="ja-JP" altLang="en-US" sz="1200" b="1" dirty="0" smtClean="0">
                <a:solidFill>
                  <a:prstClr val="black"/>
                </a:solidFill>
                <a:latin typeface="游ゴシック" panose="020B0400000000000000" pitchFamily="50" charset="-128"/>
              </a:rPr>
              <a:t>ヘルスリテラ</a:t>
            </a:r>
            <a:endParaRPr lang="en-US" altLang="ja-JP" sz="1200" b="1" dirty="0" smtClean="0">
              <a:solidFill>
                <a:prstClr val="black"/>
              </a:solidFill>
              <a:latin typeface="游ゴシック" panose="020B0400000000000000" pitchFamily="50" charset="-128"/>
            </a:endParaRPr>
          </a:p>
          <a:p>
            <a:r>
              <a:rPr lang="ja-JP" altLang="en-US" sz="1200" b="1" dirty="0">
                <a:solidFill>
                  <a:prstClr val="black"/>
                </a:solidFill>
                <a:latin typeface="游ゴシック" panose="020B0400000000000000" pitchFamily="50" charset="-128"/>
              </a:rPr>
              <a:t>　</a:t>
            </a:r>
            <a:r>
              <a:rPr lang="ja-JP" altLang="en-US" sz="1200" b="1" dirty="0" smtClean="0">
                <a:solidFill>
                  <a:prstClr val="black"/>
                </a:solidFill>
                <a:latin typeface="游ゴシック" panose="020B0400000000000000" pitchFamily="50" charset="-128"/>
              </a:rPr>
              <a:t>シー</a:t>
            </a:r>
            <a:r>
              <a:rPr lang="ja-JP" altLang="en-US" sz="1200" b="1" dirty="0">
                <a:solidFill>
                  <a:prstClr val="black"/>
                </a:solidFill>
                <a:latin typeface="游ゴシック" panose="020B0400000000000000" pitchFamily="50" charset="-128"/>
              </a:rPr>
              <a:t>を習得します</a:t>
            </a:r>
            <a:r>
              <a:rPr lang="ja-JP" altLang="en-US" sz="1200" b="1" dirty="0" smtClean="0">
                <a:solidFill>
                  <a:prstClr val="black"/>
                </a:solidFill>
                <a:latin typeface="游ゴシック" panose="020B0400000000000000" pitchFamily="50" charset="-128"/>
              </a:rPr>
              <a:t>。</a:t>
            </a:r>
            <a:endParaRPr lang="en-US" altLang="ja-JP" sz="1200" b="1" dirty="0" smtClean="0">
              <a:solidFill>
                <a:prstClr val="black"/>
              </a:solidFill>
              <a:latin typeface="游ゴシック" panose="020B0400000000000000" pitchFamily="50" charset="-128"/>
            </a:endParaRPr>
          </a:p>
          <a:p>
            <a:endParaRPr lang="en-US" altLang="ja-JP" sz="600" b="1" dirty="0">
              <a:solidFill>
                <a:prstClr val="black"/>
              </a:solidFill>
              <a:latin typeface="游ゴシック" panose="020B0400000000000000" pitchFamily="50" charset="-128"/>
            </a:endParaRPr>
          </a:p>
          <a:p>
            <a:r>
              <a:rPr lang="ja-JP" altLang="en-US" sz="1200" b="1" dirty="0" smtClean="0">
                <a:solidFill>
                  <a:prstClr val="black"/>
                </a:solidFill>
                <a:latin typeface="游ゴシック" panose="020B0400000000000000" pitchFamily="50" charset="-128"/>
              </a:rPr>
              <a:t>▽</a:t>
            </a:r>
            <a:r>
              <a:rPr lang="ja-JP" altLang="en-US" sz="1200" b="1" dirty="0">
                <a:solidFill>
                  <a:prstClr val="black"/>
                </a:solidFill>
                <a:latin typeface="游ゴシック" panose="020B0400000000000000" pitchFamily="50" charset="-128"/>
              </a:rPr>
              <a:t>日常生活において、適切な健康行動を実践し、自己の健康管理する力の向上を図ります。</a:t>
            </a:r>
          </a:p>
        </p:txBody>
      </p:sp>
      <p:sp>
        <p:nvSpPr>
          <p:cNvPr id="41" name="正方形/長方形 40"/>
          <p:cNvSpPr/>
          <p:nvPr/>
        </p:nvSpPr>
        <p:spPr>
          <a:xfrm>
            <a:off x="363222" y="3488912"/>
            <a:ext cx="3240000" cy="288000"/>
          </a:xfrm>
          <a:prstGeom prst="rect">
            <a:avLst/>
          </a:prstGeom>
        </p:spPr>
        <p:txBody>
          <a:bodyPr wrap="square" lIns="36000" tIns="72000" rIns="36000" bIns="36000" anchor="ctr">
            <a:noAutofit/>
          </a:bodyPr>
          <a:lstStyle/>
          <a:p>
            <a:r>
              <a:rPr lang="en-US" altLang="ja-JP" sz="1600" b="1" dirty="0" smtClean="0">
                <a:solidFill>
                  <a:prstClr val="black"/>
                </a:solidFill>
                <a:latin typeface="游ゴシック" panose="020B0400000000000000" pitchFamily="50" charset="-128"/>
              </a:rPr>
              <a:t>【</a:t>
            </a:r>
            <a:r>
              <a:rPr lang="ja-JP" altLang="en-US" sz="1600" b="1" dirty="0" smtClean="0">
                <a:solidFill>
                  <a:prstClr val="black"/>
                </a:solidFill>
                <a:latin typeface="游ゴシック" panose="020B0400000000000000" pitchFamily="50" charset="-128"/>
              </a:rPr>
              <a:t>行政等が取り組む数値目標</a:t>
            </a:r>
            <a:r>
              <a:rPr lang="en-US" altLang="ja-JP" sz="1600" b="1" dirty="0" smtClean="0">
                <a:solidFill>
                  <a:prstClr val="black"/>
                </a:solidFill>
                <a:latin typeface="游ゴシック" panose="020B0400000000000000" pitchFamily="50" charset="-128"/>
              </a:rPr>
              <a:t>】</a:t>
            </a:r>
            <a:endParaRPr lang="ja-JP" altLang="en-US" sz="1600" b="1" dirty="0">
              <a:solidFill>
                <a:prstClr val="black"/>
              </a:solidFill>
              <a:latin typeface="游ゴシック" panose="020B0400000000000000" pitchFamily="50" charset="-128"/>
            </a:endParaRPr>
          </a:p>
        </p:txBody>
      </p:sp>
      <p:graphicFrame>
        <p:nvGraphicFramePr>
          <p:cNvPr id="42" name="表 41"/>
          <p:cNvGraphicFramePr>
            <a:graphicFrameLocks noGrp="1"/>
          </p:cNvGraphicFramePr>
          <p:nvPr>
            <p:extLst>
              <p:ext uri="{D42A27DB-BD31-4B8C-83A1-F6EECF244321}">
                <p14:modId xmlns:p14="http://schemas.microsoft.com/office/powerpoint/2010/main" val="2083596682"/>
              </p:ext>
            </p:extLst>
          </p:nvPr>
        </p:nvGraphicFramePr>
        <p:xfrm>
          <a:off x="532980" y="3851075"/>
          <a:ext cx="8820000" cy="766400"/>
        </p:xfrm>
        <a:graphic>
          <a:graphicData uri="http://schemas.openxmlformats.org/drawingml/2006/table">
            <a:tbl>
              <a:tblPr firstRow="1" firstCol="1" bandRow="1"/>
              <a:tblGrid>
                <a:gridCol w="360000">
                  <a:extLst>
                    <a:ext uri="{9D8B030D-6E8A-4147-A177-3AD203B41FA5}">
                      <a16:colId xmlns:a16="http://schemas.microsoft.com/office/drawing/2014/main" val="20000"/>
                    </a:ext>
                  </a:extLst>
                </a:gridCol>
                <a:gridCol w="2448000">
                  <a:extLst>
                    <a:ext uri="{9D8B030D-6E8A-4147-A177-3AD203B41FA5}">
                      <a16:colId xmlns:a16="http://schemas.microsoft.com/office/drawing/2014/main" val="20001"/>
                    </a:ext>
                  </a:extLst>
                </a:gridCol>
                <a:gridCol w="2232000">
                  <a:extLst>
                    <a:ext uri="{9D8B030D-6E8A-4147-A177-3AD203B41FA5}">
                      <a16:colId xmlns:a16="http://schemas.microsoft.com/office/drawing/2014/main" val="3549333295"/>
                    </a:ext>
                  </a:extLst>
                </a:gridCol>
                <a:gridCol w="2232000">
                  <a:extLst>
                    <a:ext uri="{9D8B030D-6E8A-4147-A177-3AD203B41FA5}">
                      <a16:colId xmlns:a16="http://schemas.microsoft.com/office/drawing/2014/main" val="20002"/>
                    </a:ext>
                  </a:extLst>
                </a:gridCol>
                <a:gridCol w="1548000">
                  <a:extLst>
                    <a:ext uri="{9D8B030D-6E8A-4147-A177-3AD203B41FA5}">
                      <a16:colId xmlns:a16="http://schemas.microsoft.com/office/drawing/2014/main" val="20003"/>
                    </a:ext>
                  </a:extLst>
                </a:gridCol>
              </a:tblGrid>
              <a:tr h="288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ja-JP" altLang="en-US" sz="1200" kern="100" dirty="0" smtClean="0">
                          <a:effectLst/>
                          <a:latin typeface="+mn-ea"/>
                          <a:ea typeface="+mn-ea"/>
                        </a:rPr>
                        <a:t>項目</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ja-JP" altLang="en-US" sz="1200" dirty="0" smtClean="0">
                          <a:solidFill>
                            <a:schemeClr val="bg1"/>
                          </a:solidFill>
                          <a:effectLst/>
                          <a:latin typeface="+mn-ea"/>
                          <a:ea typeface="+mn-ea"/>
                          <a:cs typeface="HG丸ｺﾞｼｯｸM-PRO"/>
                        </a:rPr>
                        <a:t>策定時の取組状況</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ja-JP" altLang="en-US" sz="1200" dirty="0" smtClean="0">
                          <a:effectLst/>
                          <a:latin typeface="+mn-ea"/>
                          <a:ea typeface="+mn-ea"/>
                        </a:rPr>
                        <a:t>現在の取組状況</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sz="1200" dirty="0" smtClean="0">
                          <a:effectLst/>
                          <a:latin typeface="+mn-ea"/>
                          <a:ea typeface="+mn-ea"/>
                        </a:rPr>
                        <a:t>2023</a:t>
                      </a:r>
                      <a:r>
                        <a:rPr lang="ja-JP" sz="1200" dirty="0" smtClean="0">
                          <a:effectLst/>
                          <a:latin typeface="+mn-ea"/>
                          <a:ea typeface="+mn-ea"/>
                        </a:rPr>
                        <a:t>年度目標</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 lastClr="FFFFFF"/>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extLst>
                  <a:ext uri="{0D108BD9-81ED-4DB2-BD59-A6C34878D82A}">
                    <a16:rowId xmlns:a16="http://schemas.microsoft.com/office/drawing/2014/main" val="10000"/>
                  </a:ext>
                </a:extLst>
              </a:tr>
              <a:tr h="432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altLang="ja-JP" sz="1200" dirty="0" smtClean="0">
                          <a:effectLst/>
                          <a:latin typeface="+mn-ea"/>
                          <a:ea typeface="+mn-ea"/>
                        </a:rPr>
                        <a:t>1</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fontAlgn="auto">
                        <a:lnSpc>
                          <a:spcPts val="1600"/>
                        </a:lnSpc>
                        <a:spcAft>
                          <a:spcPts val="0"/>
                        </a:spcAft>
                      </a:pPr>
                      <a:r>
                        <a:rPr lang="ja-JP" altLang="en-US" sz="1200" b="1" dirty="0" smtClean="0">
                          <a:solidFill>
                            <a:schemeClr val="tx1"/>
                          </a:solidFill>
                          <a:effectLst/>
                          <a:latin typeface="+mn-ea"/>
                          <a:ea typeface="+mn-ea"/>
                        </a:rPr>
                        <a:t>健康への関心度（☆）</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dirty="0" smtClean="0">
                          <a:solidFill>
                            <a:schemeClr val="tx1"/>
                          </a:solidFill>
                          <a:effectLst/>
                          <a:latin typeface="+mn-ea"/>
                          <a:ea typeface="+mn-ea"/>
                        </a:rPr>
                        <a:t>87.4%</a:t>
                      </a:r>
                      <a:r>
                        <a:rPr lang="ja-JP" altLang="en-US" sz="1200" b="1" dirty="0" smtClean="0">
                          <a:solidFill>
                            <a:schemeClr val="tx1"/>
                          </a:solidFill>
                          <a:effectLst/>
                          <a:latin typeface="+mn-ea"/>
                          <a:ea typeface="+mn-ea"/>
                        </a:rPr>
                        <a:t>（</a:t>
                      </a:r>
                      <a:r>
                        <a:rPr lang="en-US" altLang="ja-JP" sz="1200" b="1" dirty="0" smtClean="0">
                          <a:solidFill>
                            <a:schemeClr val="tx1"/>
                          </a:solidFill>
                          <a:effectLst/>
                          <a:latin typeface="+mn-ea"/>
                          <a:ea typeface="+mn-ea"/>
                        </a:rPr>
                        <a:t>18</a:t>
                      </a:r>
                      <a:r>
                        <a:rPr lang="ja-JP" altLang="en-US" sz="1200" b="1" dirty="0" smtClean="0">
                          <a:solidFill>
                            <a:schemeClr val="tx1"/>
                          </a:solidFill>
                          <a:effectLst/>
                          <a:latin typeface="+mn-ea"/>
                          <a:ea typeface="+mn-ea"/>
                        </a:rPr>
                        <a:t>歳以上）（</a:t>
                      </a:r>
                      <a:r>
                        <a:rPr lang="en-US" altLang="ja-JP" sz="1200" b="1" dirty="0" smtClean="0">
                          <a:solidFill>
                            <a:schemeClr val="tx1"/>
                          </a:solidFill>
                          <a:effectLst/>
                          <a:latin typeface="+mn-ea"/>
                          <a:ea typeface="+mn-ea"/>
                        </a:rPr>
                        <a:t>H27</a:t>
                      </a:r>
                      <a:r>
                        <a:rPr lang="ja-JP" altLang="en-US" sz="1200" b="1" dirty="0" smtClean="0">
                          <a:solidFill>
                            <a:schemeClr val="tx1"/>
                          </a:solidFill>
                          <a:effectLst/>
                          <a:latin typeface="+mn-ea"/>
                          <a:ea typeface="+mn-ea"/>
                        </a:rPr>
                        <a:t>）</a:t>
                      </a:r>
                      <a:endParaRPr lang="ja-JP" altLang="ja-JP" sz="1100" b="1" dirty="0" smtClean="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fontAlgn="auto">
                        <a:lnSpc>
                          <a:spcPts val="1600"/>
                        </a:lnSpc>
                        <a:spcAft>
                          <a:spcPts val="0"/>
                        </a:spcAft>
                      </a:pPr>
                      <a:r>
                        <a:rPr lang="ja-JP" altLang="en-US" sz="1200" b="1" dirty="0" smtClean="0">
                          <a:solidFill>
                            <a:schemeClr val="tx1"/>
                          </a:solidFill>
                          <a:effectLst/>
                          <a:latin typeface="+mn-ea"/>
                          <a:ea typeface="+mn-ea"/>
                          <a:cs typeface="HG丸ｺﾞｼｯｸM-PRO"/>
                        </a:rPr>
                        <a:t>　</a:t>
                      </a:r>
                      <a:r>
                        <a:rPr lang="en-US" altLang="ja-JP" sz="1200" b="1" dirty="0" smtClean="0">
                          <a:solidFill>
                            <a:schemeClr val="tx1"/>
                          </a:solidFill>
                          <a:effectLst/>
                          <a:latin typeface="+mn-ea"/>
                          <a:ea typeface="+mn-ea"/>
                          <a:cs typeface="HG丸ｺﾞｼｯｸM-PRO"/>
                        </a:rPr>
                        <a:t>88.5%</a:t>
                      </a:r>
                      <a:r>
                        <a:rPr lang="ja-JP" altLang="en-US" sz="1200" b="1" dirty="0" smtClean="0">
                          <a:solidFill>
                            <a:schemeClr val="tx1"/>
                          </a:solidFill>
                          <a:effectLst/>
                          <a:latin typeface="+mn-ea"/>
                          <a:ea typeface="+mn-ea"/>
                          <a:cs typeface="HG丸ｺﾞｼｯｸM-PRO"/>
                        </a:rPr>
                        <a:t>（</a:t>
                      </a:r>
                      <a:r>
                        <a:rPr lang="en-US" altLang="ja-JP" sz="1200" b="1" dirty="0" smtClean="0">
                          <a:solidFill>
                            <a:schemeClr val="tx1"/>
                          </a:solidFill>
                          <a:effectLst/>
                          <a:latin typeface="+mn-ea"/>
                          <a:ea typeface="+mn-ea"/>
                          <a:cs typeface="HG丸ｺﾞｼｯｸM-PRO"/>
                        </a:rPr>
                        <a:t>15</a:t>
                      </a:r>
                      <a:r>
                        <a:rPr lang="ja-JP" altLang="en-US" sz="1200" b="1" dirty="0" smtClean="0">
                          <a:solidFill>
                            <a:schemeClr val="tx1"/>
                          </a:solidFill>
                          <a:effectLst/>
                          <a:latin typeface="+mn-ea"/>
                          <a:ea typeface="+mn-ea"/>
                          <a:cs typeface="HG丸ｺﾞｼｯｸM-PRO"/>
                        </a:rPr>
                        <a:t>歳以上）</a:t>
                      </a:r>
                    </a:p>
                    <a:p>
                      <a:pPr algn="l" fontAlgn="auto">
                        <a:lnSpc>
                          <a:spcPts val="1600"/>
                        </a:lnSpc>
                        <a:spcAft>
                          <a:spcPts val="0"/>
                        </a:spcAft>
                      </a:pPr>
                      <a:r>
                        <a:rPr lang="ja-JP" altLang="en-US" sz="1200" b="1" dirty="0" smtClean="0">
                          <a:solidFill>
                            <a:schemeClr val="tx1"/>
                          </a:solidFill>
                          <a:effectLst/>
                          <a:latin typeface="+mn-ea"/>
                          <a:ea typeface="+mn-ea"/>
                          <a:cs typeface="HG丸ｺﾞｼｯｸM-PRO"/>
                        </a:rPr>
                        <a:t>　</a:t>
                      </a:r>
                      <a:r>
                        <a:rPr lang="en-US" altLang="ja-JP" sz="1200" b="1" dirty="0" smtClean="0">
                          <a:solidFill>
                            <a:schemeClr val="tx1"/>
                          </a:solidFill>
                          <a:effectLst/>
                          <a:latin typeface="+mn-ea"/>
                          <a:ea typeface="+mn-ea"/>
                          <a:cs typeface="HG丸ｺﾞｼｯｸM-PRO"/>
                        </a:rPr>
                        <a:t>89.6%</a:t>
                      </a:r>
                      <a:r>
                        <a:rPr lang="ja-JP" altLang="en-US" sz="1200" b="1" dirty="0" smtClean="0">
                          <a:solidFill>
                            <a:schemeClr val="tx1"/>
                          </a:solidFill>
                          <a:effectLst/>
                          <a:latin typeface="+mn-ea"/>
                          <a:ea typeface="+mn-ea"/>
                          <a:cs typeface="HG丸ｺﾞｼｯｸM-PRO"/>
                        </a:rPr>
                        <a:t>（</a:t>
                      </a:r>
                      <a:r>
                        <a:rPr lang="en-US" altLang="ja-JP" sz="1200" b="1" dirty="0" smtClean="0">
                          <a:solidFill>
                            <a:schemeClr val="tx1"/>
                          </a:solidFill>
                          <a:effectLst/>
                          <a:latin typeface="+mn-ea"/>
                          <a:ea typeface="+mn-ea"/>
                          <a:cs typeface="HG丸ｺﾞｼｯｸM-PRO"/>
                        </a:rPr>
                        <a:t>20</a:t>
                      </a:r>
                      <a:r>
                        <a:rPr lang="ja-JP" altLang="en-US" sz="1200" b="1" dirty="0" smtClean="0">
                          <a:solidFill>
                            <a:schemeClr val="tx1"/>
                          </a:solidFill>
                          <a:effectLst/>
                          <a:latin typeface="+mn-ea"/>
                          <a:ea typeface="+mn-ea"/>
                          <a:cs typeface="HG丸ｺﾞｼｯｸM-PRO"/>
                        </a:rPr>
                        <a:t>歳以上）（</a:t>
                      </a:r>
                      <a:r>
                        <a:rPr lang="en-US" altLang="ja-JP" sz="1200" b="1" dirty="0" smtClean="0">
                          <a:solidFill>
                            <a:schemeClr val="tx1"/>
                          </a:solidFill>
                          <a:effectLst/>
                          <a:latin typeface="+mn-ea"/>
                          <a:ea typeface="+mn-ea"/>
                          <a:cs typeface="HG丸ｺﾞｼｯｸM-PRO"/>
                        </a:rPr>
                        <a:t>R2</a:t>
                      </a:r>
                      <a:r>
                        <a:rPr lang="ja-JP" altLang="en-US" sz="1200" b="1" dirty="0" smtClean="0">
                          <a:solidFill>
                            <a:schemeClr val="tx1"/>
                          </a:solidFill>
                          <a:effectLst/>
                          <a:latin typeface="+mn-ea"/>
                          <a:ea typeface="+mn-ea"/>
                          <a:cs typeface="HG丸ｺﾞｼｯｸM-PRO"/>
                        </a:rPr>
                        <a:t>）</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sz="1200" b="1" dirty="0" smtClean="0">
                          <a:solidFill>
                            <a:schemeClr val="tx1"/>
                          </a:solidFill>
                          <a:effectLst/>
                          <a:latin typeface="+mn-ea"/>
                          <a:ea typeface="+mn-ea"/>
                        </a:rPr>
                        <a:t>100%</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1"/>
                  </a:ext>
                </a:extLst>
              </a:tr>
            </a:tbl>
          </a:graphicData>
        </a:graphic>
      </p:graphicFrame>
      <p:sp>
        <p:nvSpPr>
          <p:cNvPr id="43" name="正方形/長方形 42"/>
          <p:cNvSpPr/>
          <p:nvPr/>
        </p:nvSpPr>
        <p:spPr>
          <a:xfrm>
            <a:off x="6046921" y="3553352"/>
            <a:ext cx="3384000" cy="288000"/>
          </a:xfrm>
          <a:prstGeom prst="rect">
            <a:avLst/>
          </a:prstGeom>
        </p:spPr>
        <p:txBody>
          <a:bodyPr wrap="square" lIns="36000" tIns="72000" rIns="36000" bIns="36000" anchor="ctr">
            <a:noAutofit/>
          </a:bodyPr>
          <a:lstStyle/>
          <a:p>
            <a:pPr algn="r"/>
            <a:r>
              <a:rPr lang="ja-JP" altLang="en-US" sz="1100" dirty="0">
                <a:solidFill>
                  <a:prstClr val="black"/>
                </a:solidFill>
                <a:latin typeface="游ゴシック" panose="020B0400000000000000" pitchFamily="50" charset="-128"/>
              </a:rPr>
              <a:t>（☆は「府民・行政等みんなでめざす目標」</a:t>
            </a:r>
            <a:r>
              <a:rPr lang="ja-JP" altLang="en-US" sz="1100" dirty="0" smtClean="0">
                <a:solidFill>
                  <a:prstClr val="black"/>
                </a:solidFill>
                <a:latin typeface="游ゴシック" panose="020B0400000000000000" pitchFamily="50" charset="-128"/>
              </a:rPr>
              <a:t>）</a:t>
            </a:r>
            <a:endParaRPr lang="ja-JP" altLang="en-US" sz="1100" dirty="0">
              <a:solidFill>
                <a:prstClr val="black"/>
              </a:solidFill>
              <a:latin typeface="游ゴシック" panose="020B0400000000000000" pitchFamily="50" charset="-128"/>
            </a:endParaRPr>
          </a:p>
        </p:txBody>
      </p:sp>
      <p:graphicFrame>
        <p:nvGraphicFramePr>
          <p:cNvPr id="44" name="表 43"/>
          <p:cNvGraphicFramePr>
            <a:graphicFrameLocks noGrp="1"/>
          </p:cNvGraphicFramePr>
          <p:nvPr>
            <p:extLst>
              <p:ext uri="{D42A27DB-BD31-4B8C-83A1-F6EECF244321}">
                <p14:modId xmlns:p14="http://schemas.microsoft.com/office/powerpoint/2010/main" val="3422975641"/>
              </p:ext>
            </p:extLst>
          </p:nvPr>
        </p:nvGraphicFramePr>
        <p:xfrm>
          <a:off x="477311" y="5195345"/>
          <a:ext cx="8928000" cy="1152000"/>
        </p:xfrm>
        <a:graphic>
          <a:graphicData uri="http://schemas.openxmlformats.org/drawingml/2006/table">
            <a:tbl>
              <a:tblPr firstRow="1" bandRow="1"/>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1152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nSpc>
                          <a:spcPct val="100000"/>
                        </a:lnSpc>
                      </a:pPr>
                      <a:r>
                        <a:rPr kumimoji="1" lang="ja-JP" altLang="en-US" sz="1600" baseline="0" dirty="0" smtClean="0">
                          <a:latin typeface="+mn-ea"/>
                          <a:ea typeface="+mn-ea"/>
                        </a:rPr>
                        <a:t>現状･課題</a:t>
                      </a:r>
                      <a:endParaRPr kumimoji="1" lang="en-US" altLang="ja-JP" sz="1600" baseline="0" dirty="0" smtClean="0">
                        <a:latin typeface="+mn-ea"/>
                        <a:ea typeface="+mn-ea"/>
                      </a:endParaRPr>
                    </a:p>
                  </a:txBody>
                  <a:tcPr marL="36000" marR="36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174625" indent="-174625">
                        <a:lnSpc>
                          <a:spcPct val="100000"/>
                        </a:lnSpc>
                      </a:pPr>
                      <a:r>
                        <a:rPr kumimoji="1" lang="ja-JP" altLang="en-US" sz="1200" b="1" baseline="0" dirty="0" smtClean="0">
                          <a:solidFill>
                            <a:schemeClr val="tx1"/>
                          </a:solidFill>
                          <a:latin typeface="+mn-ea"/>
                          <a:ea typeface="+mn-ea"/>
                        </a:rPr>
                        <a:t>◆ 「健康への関心」について、「ある層」が府民の約</a:t>
                      </a:r>
                      <a:r>
                        <a:rPr kumimoji="1" lang="en-US" altLang="ja-JP" sz="1200" b="1" baseline="0" dirty="0" smtClean="0">
                          <a:solidFill>
                            <a:schemeClr val="tx1"/>
                          </a:solidFill>
                          <a:latin typeface="+mn-ea"/>
                          <a:ea typeface="+mn-ea"/>
                        </a:rPr>
                        <a:t>9</a:t>
                      </a:r>
                      <a:r>
                        <a:rPr kumimoji="1" lang="ja-JP" altLang="en-US" sz="1200" b="1" baseline="0" dirty="0" smtClean="0">
                          <a:solidFill>
                            <a:schemeClr val="tx1"/>
                          </a:solidFill>
                          <a:latin typeface="+mn-ea"/>
                          <a:ea typeface="+mn-ea"/>
                        </a:rPr>
                        <a:t>割を占めていますが、「ない層」や「関心があっても実践できていない層」に対し、日常生活における具体的な健康行動への誘導を図ることが必要です。</a:t>
                      </a:r>
                    </a:p>
                    <a:p>
                      <a:pPr marL="174625" indent="-174625">
                        <a:lnSpc>
                          <a:spcPct val="100000"/>
                        </a:lnSpc>
                      </a:pPr>
                      <a:endParaRPr kumimoji="1" lang="ja-JP" altLang="en-US" sz="1200" b="1" baseline="0" dirty="0" smtClean="0">
                        <a:solidFill>
                          <a:schemeClr val="tx1"/>
                        </a:solidFill>
                        <a:latin typeface="+mn-ea"/>
                        <a:ea typeface="+mn-ea"/>
                      </a:endParaRPr>
                    </a:p>
                    <a:p>
                      <a:pPr marL="174625" indent="-174625">
                        <a:lnSpc>
                          <a:spcPct val="100000"/>
                        </a:lnSpc>
                      </a:pPr>
                      <a:r>
                        <a:rPr kumimoji="1" lang="ja-JP" altLang="en-US" sz="1200" b="1" baseline="0" dirty="0" smtClean="0">
                          <a:solidFill>
                            <a:schemeClr val="tx1"/>
                          </a:solidFill>
                          <a:latin typeface="+mn-ea"/>
                          <a:ea typeface="+mn-ea"/>
                        </a:rPr>
                        <a:t>◆ また、健康に関する情報が氾濫する中で、信頼性の高い公的機関や研究機関等から、科学的根拠に基づく適切な情報を入手・理解・選択できる力を習得することが重要です。</a:t>
                      </a: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3861721"/>
                  </a:ext>
                </a:extLst>
              </a:tr>
            </a:tbl>
          </a:graphicData>
        </a:graphic>
      </p:graphicFrame>
      <p:sp>
        <p:nvSpPr>
          <p:cNvPr id="45" name="角丸四角形 44"/>
          <p:cNvSpPr/>
          <p:nvPr/>
        </p:nvSpPr>
        <p:spPr>
          <a:xfrm>
            <a:off x="357909" y="1863824"/>
            <a:ext cx="9144000" cy="2952000"/>
          </a:xfrm>
          <a:prstGeom prst="roundRect">
            <a:avLst>
              <a:gd name="adj" fmla="val 0"/>
            </a:avLst>
          </a:prstGeom>
          <a:noFill/>
          <a:ln w="12700" cap="flat" cmpd="sng" algn="ctr">
            <a:solidFill>
              <a:srgbClr val="5B9BD5">
                <a:lumMod val="50000"/>
              </a:srgbClr>
            </a:solidFill>
            <a:prstDash val="solid"/>
            <a:miter lim="800000"/>
          </a:ln>
          <a:effectLst/>
        </p:spPr>
        <p:txBody>
          <a:bodyPr rtlCol="0" anchor="ctr"/>
          <a:lstStyle/>
          <a:p>
            <a:pPr marL="0" marR="0" lvl="0" indent="0" defTabSz="914400" eaLnBrk="1" fontAlgn="auto" latinLnBrk="0" hangingPunct="1">
              <a:lnSpc>
                <a:spcPts val="2000"/>
              </a:lnSpc>
              <a:spcBef>
                <a:spcPts val="0"/>
              </a:spcBef>
              <a:spcAft>
                <a:spcPts val="0"/>
              </a:spcAft>
              <a:buClrTx/>
              <a:buSzTx/>
              <a:buFontTx/>
              <a:buNone/>
              <a:tabLst/>
              <a:defRPr/>
            </a:pPr>
            <a:endParaRPr kumimoji="1" lang="en-US" altLang="ja-JP" sz="18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6" name="角丸四角形 45"/>
          <p:cNvSpPr/>
          <p:nvPr/>
        </p:nvSpPr>
        <p:spPr>
          <a:xfrm>
            <a:off x="357909" y="1431824"/>
            <a:ext cx="2088000" cy="432000"/>
          </a:xfrm>
          <a:prstGeom prst="roundRect">
            <a:avLst>
              <a:gd name="adj" fmla="val 0"/>
            </a:avLst>
          </a:prstGeom>
          <a:solidFill>
            <a:srgbClr val="5B9BD5">
              <a:lumMod val="50000"/>
            </a:srgbClr>
          </a:solidFill>
          <a:ln w="12700" cap="flat" cmpd="sng" algn="ctr">
            <a:solidFill>
              <a:srgbClr val="5B9BD5">
                <a:lumMod val="50000"/>
              </a:srgbClr>
            </a:solidFill>
            <a:prstDash val="solid"/>
            <a:miter lim="800000"/>
          </a:ln>
          <a:effectLst/>
        </p:spPr>
        <p:txBody>
          <a:bodyPr lIns="72000" tIns="72000" rIns="72000" bIns="36000" rtlCol="0" anchor="ctr"/>
          <a:lstStyle/>
          <a:p>
            <a:pPr marL="0" marR="0" lvl="0" indent="0" algn="ctr" defTabSz="914400" eaLnBrk="1" fontAlgn="auto" latinLnBrk="0" hangingPunct="1">
              <a:lnSpc>
                <a:spcPts val="2000"/>
              </a:lnSpc>
              <a:spcBef>
                <a:spcPts val="0"/>
              </a:spcBef>
              <a:spcAft>
                <a:spcPts val="0"/>
              </a:spcAft>
              <a:buClrTx/>
              <a:buSzTx/>
              <a:buFontTx/>
              <a:buNone/>
              <a:tabLst/>
              <a:defRPr/>
            </a:pPr>
            <a:r>
              <a:rPr kumimoji="1" lang="ja-JP" altLang="en-US" sz="16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rPr>
              <a:t>みんなでめざす目標</a:t>
            </a:r>
          </a:p>
        </p:txBody>
      </p:sp>
      <p:sp>
        <p:nvSpPr>
          <p:cNvPr id="47" name="角丸四角形 46"/>
          <p:cNvSpPr/>
          <p:nvPr/>
        </p:nvSpPr>
        <p:spPr>
          <a:xfrm>
            <a:off x="2445909" y="1431824"/>
            <a:ext cx="7056000" cy="432000"/>
          </a:xfrm>
          <a:prstGeom prst="roundRect">
            <a:avLst>
              <a:gd name="adj" fmla="val 0"/>
            </a:avLst>
          </a:prstGeom>
          <a:solidFill>
            <a:sysClr val="window" lastClr="FFFFFF"/>
          </a:solidFill>
          <a:ln w="12700" cap="flat" cmpd="sng" algn="ctr">
            <a:solidFill>
              <a:srgbClr val="5B9BD5">
                <a:lumMod val="50000"/>
              </a:srgbClr>
            </a:solidFill>
            <a:prstDash val="solid"/>
            <a:miter lim="800000"/>
          </a:ln>
          <a:effectLst/>
        </p:spPr>
        <p:txBody>
          <a:bodyPr lIns="72000" tIns="72000" rIns="72000" bIns="36000" rtlCol="0" anchor="ctr"/>
          <a:lstStyle/>
          <a:p>
            <a:pPr marL="0" marR="0" lvl="0" indent="0" algn="ctr" defTabSz="914400" eaLnBrk="1" fontAlgn="auto" latinLnBrk="0" hangingPunct="1">
              <a:lnSpc>
                <a:spcPts val="2000"/>
              </a:lnSpc>
              <a:spcBef>
                <a:spcPts val="0"/>
              </a:spcBef>
              <a:spcAft>
                <a:spcPts val="0"/>
              </a:spcAft>
              <a:buClrTx/>
              <a:buSzTx/>
              <a:buFontTx/>
              <a:buNone/>
              <a:tabLst/>
              <a:defRPr/>
            </a:pPr>
            <a:r>
              <a:rPr kumimoji="1" lang="ja-JP" altLang="en-US" sz="16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健康への関心度を高めます　～健康に関心を持ちましょう～</a:t>
            </a:r>
          </a:p>
        </p:txBody>
      </p:sp>
    </p:spTree>
    <p:extLst>
      <p:ext uri="{BB962C8B-B14F-4D97-AF65-F5344CB8AC3E}">
        <p14:creationId xmlns:p14="http://schemas.microsoft.com/office/powerpoint/2010/main" val="432394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15</a:t>
            </a:fld>
            <a:endParaRPr kumimoji="1" lang="ja-JP" altLang="en-US"/>
          </a:p>
        </p:txBody>
      </p:sp>
      <p:sp>
        <p:nvSpPr>
          <p:cNvPr id="18" name="正方形/長方形 17"/>
          <p:cNvSpPr/>
          <p:nvPr/>
        </p:nvSpPr>
        <p:spPr>
          <a:xfrm>
            <a:off x="216793" y="211802"/>
            <a:ext cx="9432000" cy="6408000"/>
          </a:xfrm>
          <a:prstGeom prst="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ts val="2000"/>
              </a:lnSpc>
              <a:spcBef>
                <a:spcPts val="0"/>
              </a:spcBef>
              <a:spcAft>
                <a:spcPts val="0"/>
              </a:spcAft>
              <a:buClrTx/>
              <a:buSzTx/>
              <a:buFontTx/>
              <a:buNone/>
              <a:tabLst/>
              <a:defRPr/>
            </a:pPr>
            <a:endParaRPr kumimoji="1" lang="en-US" altLang="ja-JP" sz="18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19" name="表 18"/>
          <p:cNvGraphicFramePr>
            <a:graphicFrameLocks noGrp="1"/>
          </p:cNvGraphicFramePr>
          <p:nvPr>
            <p:extLst>
              <p:ext uri="{D42A27DB-BD31-4B8C-83A1-F6EECF244321}">
                <p14:modId xmlns:p14="http://schemas.microsoft.com/office/powerpoint/2010/main" val="1494505305"/>
              </p:ext>
            </p:extLst>
          </p:nvPr>
        </p:nvGraphicFramePr>
        <p:xfrm>
          <a:off x="477311" y="434454"/>
          <a:ext cx="8928000" cy="5904000"/>
        </p:xfrm>
        <a:graphic>
          <a:graphicData uri="http://schemas.openxmlformats.org/drawingml/2006/table">
            <a:tbl>
              <a:tblPr firstRow="1" bandRow="1"/>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3600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nSpc>
                          <a:spcPct val="100000"/>
                        </a:lnSpc>
                      </a:pPr>
                      <a:r>
                        <a:rPr kumimoji="1" lang="ja-JP" altLang="en-US" sz="1600" baseline="0" dirty="0" smtClean="0">
                          <a:latin typeface="+mn-ea"/>
                          <a:ea typeface="+mn-ea"/>
                        </a:rPr>
                        <a:t>本年度の     </a:t>
                      </a:r>
                      <a:endParaRPr kumimoji="1" lang="en-US" altLang="ja-JP" sz="1600" baseline="0" dirty="0" smtClean="0">
                        <a:latin typeface="+mn-ea"/>
                        <a:ea typeface="+mn-ea"/>
                      </a:endParaRPr>
                    </a:p>
                    <a:p>
                      <a:pPr>
                        <a:lnSpc>
                          <a:spcPct val="100000"/>
                        </a:lnSpc>
                      </a:pPr>
                      <a:r>
                        <a:rPr kumimoji="1" lang="ja-JP" altLang="en-US" sz="1600" baseline="0" dirty="0" smtClean="0">
                          <a:latin typeface="+mn-ea"/>
                          <a:ea typeface="+mn-ea"/>
                        </a:rPr>
                        <a:t>取組</a:t>
                      </a: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ja-JP" altLang="en-US" sz="1600" baseline="0" dirty="0">
                        <a:latin typeface="+mn-ea"/>
                        <a:ea typeface="+mn-ea"/>
                      </a:endParaRP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174625" indent="-174625">
                        <a:lnSpc>
                          <a:spcPct val="100000"/>
                        </a:lnSpc>
                      </a:pPr>
                      <a:r>
                        <a:rPr kumimoji="1" lang="en-US" altLang="ja-JP" sz="1200" u="none"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学校や大学、職場等における健康教育の推進</a:t>
                      </a:r>
                      <a:r>
                        <a:rPr kumimoji="1" lang="en-US" altLang="ja-JP" sz="1200" u="none" baseline="0" dirty="0" smtClean="0">
                          <a:solidFill>
                            <a:schemeClr val="tx1"/>
                          </a:solidFill>
                          <a:latin typeface="+mn-ea"/>
                          <a:ea typeface="+mn-ea"/>
                        </a:rPr>
                        <a:t>》</a:t>
                      </a:r>
                      <a:endParaRPr kumimoji="1" lang="en-US" altLang="ja-JP" sz="1200" b="0" u="none"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中学校、高校におけるがん教育の外部講師活用を進めるため、府教育庁において講師リストを作成し、市町村教育委員会や府立高校へ配布するとともに、依頼に基づき外部講師を派遣。また、教員向けの研修会を教育庁と連携して実施</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女性のヘルスリテラシー向上</a:t>
                      </a:r>
                      <a:r>
                        <a:rPr kumimoji="1" lang="en-US" altLang="ja-JP" sz="1200" b="1" baseline="0" dirty="0" smtClean="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■府民全体を対象に開催したオンラインセミナー（全</a:t>
                      </a:r>
                      <a:r>
                        <a:rPr kumimoji="1" lang="en-US" altLang="ja-JP" sz="1100" b="1" baseline="0" dirty="0" smtClean="0">
                          <a:solidFill>
                            <a:schemeClr val="tx1"/>
                          </a:solidFill>
                          <a:latin typeface="+mn-ea"/>
                          <a:ea typeface="+mn-ea"/>
                        </a:rPr>
                        <a:t>7</a:t>
                      </a:r>
                      <a:r>
                        <a:rPr kumimoji="1" lang="ja-JP" altLang="en-US" sz="1100" b="1" baseline="0" dirty="0" smtClean="0">
                          <a:solidFill>
                            <a:schemeClr val="tx1"/>
                          </a:solidFill>
                          <a:latin typeface="+mn-ea"/>
                          <a:ea typeface="+mn-ea"/>
                        </a:rPr>
                        <a:t>回／ライブ配信及び録画配信）のうち、</a:t>
                      </a:r>
                      <a:r>
                        <a:rPr kumimoji="1" lang="en-US" altLang="ja-JP" sz="1100" b="1" baseline="0" dirty="0" smtClean="0">
                          <a:solidFill>
                            <a:schemeClr val="tx1"/>
                          </a:solidFill>
                          <a:latin typeface="+mn-ea"/>
                          <a:ea typeface="+mn-ea"/>
                        </a:rPr>
                        <a:t>2</a:t>
                      </a:r>
                      <a:r>
                        <a:rPr kumimoji="1" lang="ja-JP" altLang="en-US" sz="1100" b="1" baseline="0" dirty="0" smtClean="0">
                          <a:solidFill>
                            <a:schemeClr val="tx1"/>
                          </a:solidFill>
                          <a:latin typeface="+mn-ea"/>
                          <a:ea typeface="+mn-ea"/>
                        </a:rPr>
                        <a:t>回を主に女性向けとして「子宮の病気」「乳がん予防」をテーマに実施（「健活</a:t>
                      </a:r>
                      <a:r>
                        <a:rPr kumimoji="1" lang="en-US" altLang="ja-JP" sz="1100" b="1" baseline="0" dirty="0" smtClean="0">
                          <a:solidFill>
                            <a:schemeClr val="tx1"/>
                          </a:solidFill>
                          <a:latin typeface="+mn-ea"/>
                          <a:ea typeface="+mn-ea"/>
                        </a:rPr>
                        <a:t>OSAKA</a:t>
                      </a:r>
                      <a:r>
                        <a:rPr kumimoji="1" lang="ja-JP" altLang="en-US" sz="1100" b="1" baseline="0" dirty="0" smtClean="0">
                          <a:solidFill>
                            <a:schemeClr val="tx1"/>
                          </a:solidFill>
                          <a:latin typeface="+mn-ea"/>
                          <a:ea typeface="+mn-ea"/>
                        </a:rPr>
                        <a:t>セミナー」申込者</a:t>
                      </a:r>
                      <a:r>
                        <a:rPr kumimoji="1" lang="en-US" altLang="ja-JP" sz="1100" b="1" baseline="0" dirty="0" smtClean="0">
                          <a:solidFill>
                            <a:schemeClr val="tx1"/>
                          </a:solidFill>
                          <a:latin typeface="+mn-ea"/>
                          <a:ea typeface="+mn-ea"/>
                        </a:rPr>
                        <a:t>1,435</a:t>
                      </a:r>
                      <a:r>
                        <a:rPr kumimoji="1" lang="ja-JP" altLang="en-US" sz="1100" b="1" baseline="0" dirty="0" smtClean="0">
                          <a:solidFill>
                            <a:schemeClr val="tx1"/>
                          </a:solidFill>
                          <a:latin typeface="+mn-ea"/>
                          <a:ea typeface="+mn-ea"/>
                        </a:rPr>
                        <a:t>名　</a:t>
                      </a:r>
                      <a:r>
                        <a:rPr kumimoji="1" lang="en-US" altLang="ja-JP" sz="1100" b="1" baseline="0" dirty="0" smtClean="0">
                          <a:solidFill>
                            <a:schemeClr val="tx1"/>
                          </a:solidFill>
                          <a:latin typeface="+mn-ea"/>
                          <a:ea typeface="+mn-ea"/>
                        </a:rPr>
                        <a:t>※</a:t>
                      </a:r>
                      <a:r>
                        <a:rPr kumimoji="1" lang="ja-JP" altLang="en-US" sz="1100" b="1" baseline="0" dirty="0" smtClean="0">
                          <a:solidFill>
                            <a:schemeClr val="tx1"/>
                          </a:solidFill>
                          <a:latin typeface="+mn-ea"/>
                          <a:ea typeface="+mn-ea"/>
                        </a:rPr>
                        <a:t>ライブ＋録画、</a:t>
                      </a:r>
                      <a:r>
                        <a:rPr kumimoji="1" lang="en-US" altLang="ja-JP" sz="1100" b="1" baseline="0" dirty="0" smtClean="0">
                          <a:solidFill>
                            <a:schemeClr val="tx1"/>
                          </a:solidFill>
                          <a:latin typeface="+mn-ea"/>
                          <a:ea typeface="+mn-ea"/>
                        </a:rPr>
                        <a:t>2</a:t>
                      </a:r>
                      <a:r>
                        <a:rPr kumimoji="1" lang="ja-JP" altLang="en-US" sz="1100" b="1" baseline="0" dirty="0" smtClean="0">
                          <a:solidFill>
                            <a:schemeClr val="tx1"/>
                          </a:solidFill>
                          <a:latin typeface="+mn-ea"/>
                          <a:ea typeface="+mn-ea"/>
                        </a:rPr>
                        <a:t>回計）</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u="none"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中小企業における「健康経営」の普及</a:t>
                      </a:r>
                      <a:r>
                        <a:rPr kumimoji="1" lang="en-US" altLang="ja-JP" sz="1200" b="1" u="none" baseline="0" dirty="0" smtClean="0">
                          <a:solidFill>
                            <a:schemeClr val="tx1"/>
                          </a:solidFill>
                          <a:latin typeface="+mn-ea"/>
                          <a:ea typeface="+mn-ea"/>
                        </a:rPr>
                        <a:t>》</a:t>
                      </a:r>
                    </a:p>
                    <a:p>
                      <a:pPr marL="174625" indent="-174625">
                        <a:lnSpc>
                          <a:spcPct val="100000"/>
                        </a:lnSpc>
                      </a:pPr>
                      <a:r>
                        <a:rPr kumimoji="1" lang="ja-JP" altLang="en-US" sz="1100" b="1" baseline="0" dirty="0" smtClean="0">
                          <a:solidFill>
                            <a:schemeClr val="tx1"/>
                          </a:solidFill>
                          <a:latin typeface="+mn-ea"/>
                          <a:ea typeface="+mn-ea"/>
                        </a:rPr>
                        <a:t>■中小企業の抱える健康課題・ニーズに対応したセミナーを開催（「健康経営セミナー」</a:t>
                      </a:r>
                      <a:r>
                        <a:rPr kumimoji="1" lang="en-US" altLang="ja-JP" sz="1100" b="1" baseline="0" dirty="0" smtClean="0">
                          <a:solidFill>
                            <a:schemeClr val="tx1"/>
                          </a:solidFill>
                          <a:latin typeface="+mn-ea"/>
                          <a:ea typeface="+mn-ea"/>
                        </a:rPr>
                        <a:t>3</a:t>
                      </a:r>
                      <a:r>
                        <a:rPr kumimoji="1" lang="ja-JP" altLang="en-US" sz="1100" b="1" baseline="0" dirty="0" smtClean="0">
                          <a:solidFill>
                            <a:schemeClr val="tx1"/>
                          </a:solidFill>
                          <a:latin typeface="+mn-ea"/>
                          <a:ea typeface="+mn-ea"/>
                        </a:rPr>
                        <a:t>回オンライン開催）</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■企業に対し健康経営の取組状況を取材し、動画及び取材記事にまとめ「健活</a:t>
                      </a:r>
                      <a:r>
                        <a:rPr kumimoji="1" lang="en-US" altLang="ja-JP" sz="1100" b="1" baseline="0" dirty="0" smtClean="0">
                          <a:solidFill>
                            <a:schemeClr val="tx1"/>
                          </a:solidFill>
                          <a:latin typeface="+mn-ea"/>
                          <a:ea typeface="+mn-ea"/>
                        </a:rPr>
                        <a:t>10</a:t>
                      </a:r>
                      <a:r>
                        <a:rPr kumimoji="1" lang="ja-JP" altLang="en-US" sz="1100" b="1" baseline="0" dirty="0" smtClean="0">
                          <a:solidFill>
                            <a:schemeClr val="tx1"/>
                          </a:solidFill>
                          <a:latin typeface="+mn-ea"/>
                          <a:ea typeface="+mn-ea"/>
                        </a:rPr>
                        <a:t>」ポータルページに健康経営ページとして掲載（「健康経営ナビゲーター派遣」代替事業：取材企業</a:t>
                      </a:r>
                      <a:r>
                        <a:rPr kumimoji="1" lang="en-US" altLang="ja-JP" sz="1100" b="1" baseline="0" dirty="0" smtClean="0">
                          <a:solidFill>
                            <a:schemeClr val="tx1"/>
                          </a:solidFill>
                          <a:latin typeface="+mn-ea"/>
                          <a:ea typeface="+mn-ea"/>
                        </a:rPr>
                        <a:t>5</a:t>
                      </a:r>
                      <a:r>
                        <a:rPr kumimoji="1" lang="ja-JP" altLang="en-US" sz="1100" b="1" baseline="0" dirty="0" smtClean="0">
                          <a:solidFill>
                            <a:schemeClr val="tx1"/>
                          </a:solidFill>
                          <a:latin typeface="+mn-ea"/>
                          <a:ea typeface="+mn-ea"/>
                        </a:rPr>
                        <a:t>社、掲載動画</a:t>
                      </a:r>
                      <a:r>
                        <a:rPr kumimoji="1" lang="en-US" altLang="ja-JP" sz="1100" b="1" baseline="0" dirty="0" smtClean="0">
                          <a:solidFill>
                            <a:schemeClr val="tx1"/>
                          </a:solidFill>
                          <a:latin typeface="+mn-ea"/>
                          <a:ea typeface="+mn-ea"/>
                        </a:rPr>
                        <a:t>9</a:t>
                      </a:r>
                      <a:r>
                        <a:rPr kumimoji="1" lang="ja-JP" altLang="en-US" sz="1100" b="1" baseline="0" dirty="0" smtClean="0">
                          <a:solidFill>
                            <a:schemeClr val="tx1"/>
                          </a:solidFill>
                          <a:latin typeface="+mn-ea"/>
                          <a:ea typeface="+mn-ea"/>
                        </a:rPr>
                        <a:t>本）</a:t>
                      </a:r>
                    </a:p>
                    <a:p>
                      <a:pPr marL="174625" indent="-174625">
                        <a:lnSpc>
                          <a:spcPct val="100000"/>
                        </a:lnSpc>
                      </a:pPr>
                      <a:r>
                        <a:rPr kumimoji="1" lang="ja-JP" altLang="en-US" sz="1100" b="1" baseline="0" dirty="0" smtClean="0">
                          <a:solidFill>
                            <a:schemeClr val="tx1"/>
                          </a:solidFill>
                          <a:latin typeface="+mn-ea"/>
                          <a:ea typeface="+mn-ea"/>
                        </a:rPr>
                        <a:t>■職場での健康づくり活動の様子を</a:t>
                      </a:r>
                      <a:r>
                        <a:rPr kumimoji="1" lang="en-US" altLang="ja-JP" sz="1100" b="1" baseline="0" dirty="0" smtClean="0">
                          <a:solidFill>
                            <a:schemeClr val="tx1"/>
                          </a:solidFill>
                          <a:latin typeface="+mn-ea"/>
                          <a:ea typeface="+mn-ea"/>
                        </a:rPr>
                        <a:t>PR</a:t>
                      </a:r>
                      <a:r>
                        <a:rPr kumimoji="1" lang="ja-JP" altLang="en-US" sz="1100" b="1" baseline="0" dirty="0" smtClean="0">
                          <a:solidFill>
                            <a:schemeClr val="tx1"/>
                          </a:solidFill>
                          <a:latin typeface="+mn-ea"/>
                          <a:ea typeface="+mn-ea"/>
                        </a:rPr>
                        <a:t>動画で応募してもらい、府民投票で大賞・特別賞を選定し表彰（</a:t>
                      </a:r>
                      <a:r>
                        <a:rPr kumimoji="1" lang="en-US" altLang="ja-JP" sz="1100" b="1" baseline="0" dirty="0" smtClean="0">
                          <a:solidFill>
                            <a:schemeClr val="tx1"/>
                          </a:solidFill>
                          <a:latin typeface="+mn-ea"/>
                          <a:ea typeface="+mn-ea"/>
                        </a:rPr>
                        <a:t>『</a:t>
                      </a:r>
                      <a:r>
                        <a:rPr kumimoji="1" lang="ja-JP" altLang="en-US" sz="1100" b="1" baseline="0" dirty="0" smtClean="0">
                          <a:solidFill>
                            <a:schemeClr val="tx1"/>
                          </a:solidFill>
                          <a:latin typeface="+mn-ea"/>
                          <a:ea typeface="+mn-ea"/>
                        </a:rPr>
                        <a:t>「職場で健活</a:t>
                      </a:r>
                      <a:r>
                        <a:rPr kumimoji="1" lang="en-US" altLang="ja-JP" sz="1100" b="1" baseline="0" dirty="0" smtClean="0">
                          <a:solidFill>
                            <a:schemeClr val="tx1"/>
                          </a:solidFill>
                          <a:latin typeface="+mn-ea"/>
                          <a:ea typeface="+mn-ea"/>
                        </a:rPr>
                        <a:t>10</a:t>
                      </a:r>
                      <a:r>
                        <a:rPr kumimoji="1" lang="ja-JP" altLang="en-US" sz="1100" b="1" baseline="0" dirty="0" smtClean="0">
                          <a:solidFill>
                            <a:schemeClr val="tx1"/>
                          </a:solidFill>
                          <a:latin typeface="+mn-ea"/>
                          <a:ea typeface="+mn-ea"/>
                        </a:rPr>
                        <a:t>」大賞</a:t>
                      </a:r>
                      <a:r>
                        <a:rPr kumimoji="1" lang="en-US" altLang="ja-JP" sz="1100" b="1" baseline="0" dirty="0" smtClean="0">
                          <a:solidFill>
                            <a:schemeClr val="tx1"/>
                          </a:solidFill>
                          <a:latin typeface="+mn-ea"/>
                          <a:ea typeface="+mn-ea"/>
                        </a:rPr>
                        <a:t>』</a:t>
                      </a:r>
                      <a:r>
                        <a:rPr kumimoji="1" lang="ja-JP" altLang="en-US" sz="1100" b="1" baseline="0" dirty="0" smtClean="0">
                          <a:solidFill>
                            <a:schemeClr val="tx1"/>
                          </a:solidFill>
                          <a:latin typeface="+mn-ea"/>
                          <a:ea typeface="+mn-ea"/>
                        </a:rPr>
                        <a:t>「健康づくりアワード」代替事業：応募</a:t>
                      </a:r>
                      <a:r>
                        <a:rPr kumimoji="1" lang="en-US" altLang="ja-JP" sz="1100" b="1" baseline="0" dirty="0" smtClean="0">
                          <a:solidFill>
                            <a:schemeClr val="tx1"/>
                          </a:solidFill>
                          <a:latin typeface="+mn-ea"/>
                          <a:ea typeface="+mn-ea"/>
                        </a:rPr>
                        <a:t>8</a:t>
                      </a:r>
                      <a:r>
                        <a:rPr kumimoji="1" lang="ja-JP" altLang="en-US" sz="1100" b="1" baseline="0" dirty="0" smtClean="0">
                          <a:solidFill>
                            <a:schemeClr val="tx1"/>
                          </a:solidFill>
                          <a:latin typeface="+mn-ea"/>
                          <a:ea typeface="+mn-ea"/>
                        </a:rPr>
                        <a:t>社、受賞</a:t>
                      </a:r>
                      <a:r>
                        <a:rPr kumimoji="1" lang="en-US" altLang="ja-JP" sz="1100" b="1" baseline="0" dirty="0" smtClean="0">
                          <a:solidFill>
                            <a:schemeClr val="tx1"/>
                          </a:solidFill>
                          <a:latin typeface="+mn-ea"/>
                          <a:ea typeface="+mn-ea"/>
                        </a:rPr>
                        <a:t>5</a:t>
                      </a:r>
                      <a:r>
                        <a:rPr kumimoji="1" lang="ja-JP" altLang="en-US" sz="1100" b="1" baseline="0" dirty="0" smtClean="0">
                          <a:solidFill>
                            <a:schemeClr val="tx1"/>
                          </a:solidFill>
                          <a:latin typeface="+mn-ea"/>
                          <a:ea typeface="+mn-ea"/>
                        </a:rPr>
                        <a:t>社）</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ヘルスリテラシー・健康づくりの機運醸成</a:t>
                      </a:r>
                      <a:r>
                        <a:rPr kumimoji="1" lang="en-US" altLang="ja-JP" sz="1200" baseline="0" dirty="0" smtClean="0">
                          <a:solidFill>
                            <a:schemeClr val="tx1"/>
                          </a:solidFill>
                          <a:latin typeface="+mn-ea"/>
                          <a:ea typeface="+mn-ea"/>
                        </a:rPr>
                        <a:t>》</a:t>
                      </a:r>
                      <a:endParaRPr kumimoji="1" lang="en-US" altLang="ja-JP" sz="1200" b="0"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■自宅でできる健康づくりの取組み情報をまとめた「おうちで健活」サイトを公開（</a:t>
                      </a:r>
                      <a:r>
                        <a:rPr kumimoji="1" lang="en-US" altLang="ja-JP" sz="1100" b="1" baseline="0" dirty="0" smtClean="0">
                          <a:solidFill>
                            <a:schemeClr val="tx1"/>
                          </a:solidFill>
                          <a:latin typeface="+mn-ea"/>
                          <a:ea typeface="+mn-ea"/>
                        </a:rPr>
                        <a:t>5/1</a:t>
                      </a:r>
                      <a:r>
                        <a:rPr kumimoji="1" lang="ja-JP" altLang="en-US" sz="1100" b="1" baseline="0" dirty="0" smtClean="0">
                          <a:solidFill>
                            <a:schemeClr val="tx1"/>
                          </a:solidFill>
                          <a:latin typeface="+mn-ea"/>
                          <a:ea typeface="+mn-ea"/>
                        </a:rPr>
                        <a:t>～）（市町村等の体操動画</a:t>
                      </a:r>
                      <a:r>
                        <a:rPr kumimoji="1" lang="en-US" altLang="ja-JP" sz="1100" b="1" baseline="0" dirty="0" smtClean="0">
                          <a:solidFill>
                            <a:schemeClr val="tx1"/>
                          </a:solidFill>
                          <a:latin typeface="+mn-ea"/>
                          <a:ea typeface="+mn-ea"/>
                        </a:rPr>
                        <a:t>16</a:t>
                      </a:r>
                      <a:r>
                        <a:rPr kumimoji="1" lang="ja-JP" altLang="en-US" sz="1100" b="1" baseline="0" dirty="0" smtClean="0">
                          <a:solidFill>
                            <a:schemeClr val="tx1"/>
                          </a:solidFill>
                          <a:latin typeface="+mn-ea"/>
                          <a:ea typeface="+mn-ea"/>
                        </a:rPr>
                        <a:t>件、ウォーキングサイト</a:t>
                      </a:r>
                      <a:r>
                        <a:rPr kumimoji="1" lang="en-US" altLang="ja-JP" sz="1100" b="1" baseline="0" dirty="0" smtClean="0">
                          <a:solidFill>
                            <a:schemeClr val="tx1"/>
                          </a:solidFill>
                          <a:latin typeface="+mn-ea"/>
                          <a:ea typeface="+mn-ea"/>
                        </a:rPr>
                        <a:t>47</a:t>
                      </a:r>
                      <a:r>
                        <a:rPr kumimoji="1" lang="ja-JP" altLang="en-US" sz="1100" b="1" baseline="0" dirty="0" smtClean="0">
                          <a:solidFill>
                            <a:schemeClr val="tx1"/>
                          </a:solidFill>
                          <a:latin typeface="+mn-ea"/>
                          <a:ea typeface="+mn-ea"/>
                        </a:rPr>
                        <a:t>件、健康レシピ</a:t>
                      </a:r>
                      <a:r>
                        <a:rPr kumimoji="1" lang="en-US" altLang="ja-JP" sz="1100" b="1" baseline="0" dirty="0" smtClean="0">
                          <a:solidFill>
                            <a:schemeClr val="tx1"/>
                          </a:solidFill>
                          <a:latin typeface="+mn-ea"/>
                          <a:ea typeface="+mn-ea"/>
                        </a:rPr>
                        <a:t>20</a:t>
                      </a:r>
                      <a:r>
                        <a:rPr kumimoji="1" lang="ja-JP" altLang="en-US" sz="1100" b="1" baseline="0" dirty="0" smtClean="0">
                          <a:solidFill>
                            <a:schemeClr val="tx1"/>
                          </a:solidFill>
                          <a:latin typeface="+mn-ea"/>
                          <a:ea typeface="+mn-ea"/>
                        </a:rPr>
                        <a:t>件掲載）</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a:t>
                      </a:r>
                      <a:r>
                        <a:rPr kumimoji="1" lang="en-US" altLang="ja-JP" sz="1100" b="1" baseline="0" dirty="0" smtClean="0">
                          <a:solidFill>
                            <a:schemeClr val="tx1"/>
                          </a:solidFill>
                          <a:latin typeface="+mn-ea"/>
                          <a:ea typeface="+mn-ea"/>
                        </a:rPr>
                        <a:t>SNS</a:t>
                      </a:r>
                      <a:r>
                        <a:rPr kumimoji="1" lang="ja-JP" altLang="en-US" sz="1100" b="1" baseline="0" dirty="0" smtClean="0">
                          <a:solidFill>
                            <a:schemeClr val="tx1"/>
                          </a:solidFill>
                          <a:latin typeface="+mn-ea"/>
                          <a:ea typeface="+mn-ea"/>
                        </a:rPr>
                        <a:t>を活用し、公式アカウントでの情報発信を行うほか、健康づくりの実践を促すキャンペーンを展開（</a:t>
                      </a:r>
                      <a:r>
                        <a:rPr kumimoji="1" lang="en-US" altLang="ja-JP" sz="1100" b="1" baseline="0" dirty="0" smtClean="0">
                          <a:solidFill>
                            <a:schemeClr val="tx1"/>
                          </a:solidFill>
                          <a:latin typeface="+mn-ea"/>
                          <a:ea typeface="+mn-ea"/>
                        </a:rPr>
                        <a:t>『</a:t>
                      </a:r>
                      <a:r>
                        <a:rPr kumimoji="1" lang="ja-JP" altLang="en-US" sz="1100" b="1" baseline="0" dirty="0" smtClean="0">
                          <a:solidFill>
                            <a:schemeClr val="tx1"/>
                          </a:solidFill>
                          <a:latin typeface="+mn-ea"/>
                          <a:ea typeface="+mn-ea"/>
                        </a:rPr>
                        <a:t>ひろげる「健活</a:t>
                      </a:r>
                      <a:r>
                        <a:rPr kumimoji="1" lang="en-US" altLang="ja-JP" sz="1100" b="1" baseline="0" dirty="0" smtClean="0">
                          <a:solidFill>
                            <a:schemeClr val="tx1"/>
                          </a:solidFill>
                          <a:latin typeface="+mn-ea"/>
                          <a:ea typeface="+mn-ea"/>
                        </a:rPr>
                        <a:t>10</a:t>
                      </a:r>
                      <a:r>
                        <a:rPr kumimoji="1" lang="ja-JP" altLang="en-US" sz="1100" b="1" baseline="0" dirty="0" smtClean="0">
                          <a:solidFill>
                            <a:schemeClr val="tx1"/>
                          </a:solidFill>
                          <a:latin typeface="+mn-ea"/>
                          <a:ea typeface="+mn-ea"/>
                        </a:rPr>
                        <a:t>」キャンペーン</a:t>
                      </a:r>
                      <a:r>
                        <a:rPr kumimoji="1" lang="en-US" altLang="ja-JP" sz="1100" b="1" baseline="0" dirty="0" smtClean="0">
                          <a:solidFill>
                            <a:schemeClr val="tx1"/>
                          </a:solidFill>
                          <a:latin typeface="+mn-ea"/>
                          <a:ea typeface="+mn-ea"/>
                        </a:rPr>
                        <a:t>』</a:t>
                      </a:r>
                      <a:r>
                        <a:rPr kumimoji="1" lang="ja-JP" altLang="en-US" sz="1100" b="1" baseline="0" dirty="0" smtClean="0">
                          <a:solidFill>
                            <a:schemeClr val="tx1"/>
                          </a:solidFill>
                          <a:latin typeface="+mn-ea"/>
                          <a:ea typeface="+mn-ea"/>
                        </a:rPr>
                        <a:t>（</a:t>
                      </a:r>
                      <a:r>
                        <a:rPr kumimoji="1" lang="en-US" altLang="ja-JP" sz="1100" b="1" baseline="0" dirty="0" smtClean="0">
                          <a:solidFill>
                            <a:schemeClr val="tx1"/>
                          </a:solidFill>
                          <a:latin typeface="+mn-ea"/>
                          <a:ea typeface="+mn-ea"/>
                        </a:rPr>
                        <a:t>8/7</a:t>
                      </a:r>
                      <a:r>
                        <a:rPr kumimoji="1" lang="ja-JP" altLang="en-US" sz="1100" b="1" baseline="0" dirty="0" smtClean="0">
                          <a:solidFill>
                            <a:schemeClr val="tx1"/>
                          </a:solidFill>
                          <a:latin typeface="+mn-ea"/>
                          <a:ea typeface="+mn-ea"/>
                        </a:rPr>
                        <a:t>～</a:t>
                      </a:r>
                      <a:r>
                        <a:rPr kumimoji="1" lang="en-US" altLang="ja-JP" sz="1100" b="1" baseline="0" dirty="0" smtClean="0">
                          <a:solidFill>
                            <a:schemeClr val="tx1"/>
                          </a:solidFill>
                          <a:latin typeface="+mn-ea"/>
                          <a:ea typeface="+mn-ea"/>
                        </a:rPr>
                        <a:t>8/21</a:t>
                      </a:r>
                      <a:r>
                        <a:rPr kumimoji="1" lang="ja-JP" altLang="en-US" sz="1100" b="1" baseline="0" dirty="0" smtClean="0">
                          <a:solidFill>
                            <a:schemeClr val="tx1"/>
                          </a:solidFill>
                          <a:latin typeface="+mn-ea"/>
                          <a:ea typeface="+mn-ea"/>
                        </a:rPr>
                        <a:t>）、</a:t>
                      </a:r>
                      <a:r>
                        <a:rPr kumimoji="1" lang="en-US" altLang="ja-JP" sz="1100" b="1" baseline="0" dirty="0" smtClean="0">
                          <a:solidFill>
                            <a:schemeClr val="tx1"/>
                          </a:solidFill>
                          <a:latin typeface="+mn-ea"/>
                          <a:ea typeface="+mn-ea"/>
                        </a:rPr>
                        <a:t>『</a:t>
                      </a:r>
                      <a:r>
                        <a:rPr kumimoji="1" lang="ja-JP" altLang="en-US" sz="1100" b="1" baseline="0" dirty="0" smtClean="0">
                          <a:solidFill>
                            <a:schemeClr val="tx1"/>
                          </a:solidFill>
                          <a:latin typeface="+mn-ea"/>
                          <a:ea typeface="+mn-ea"/>
                        </a:rPr>
                        <a:t>みんなで「健活</a:t>
                      </a:r>
                      <a:r>
                        <a:rPr kumimoji="1" lang="en-US" altLang="ja-JP" sz="1100" b="1" baseline="0" dirty="0" smtClean="0">
                          <a:solidFill>
                            <a:schemeClr val="tx1"/>
                          </a:solidFill>
                          <a:latin typeface="+mn-ea"/>
                          <a:ea typeface="+mn-ea"/>
                        </a:rPr>
                        <a:t>10</a:t>
                      </a:r>
                      <a:r>
                        <a:rPr kumimoji="1" lang="ja-JP" altLang="en-US" sz="1100" b="1" baseline="0" dirty="0" smtClean="0">
                          <a:solidFill>
                            <a:schemeClr val="tx1"/>
                          </a:solidFill>
                          <a:latin typeface="+mn-ea"/>
                          <a:ea typeface="+mn-ea"/>
                        </a:rPr>
                        <a:t>」キャンペーン</a:t>
                      </a:r>
                      <a:r>
                        <a:rPr kumimoji="1" lang="en-US" altLang="ja-JP" sz="1100" b="1" baseline="0" dirty="0" smtClean="0">
                          <a:solidFill>
                            <a:schemeClr val="tx1"/>
                          </a:solidFill>
                          <a:latin typeface="+mn-ea"/>
                          <a:ea typeface="+mn-ea"/>
                        </a:rPr>
                        <a:t>』</a:t>
                      </a:r>
                      <a:r>
                        <a:rPr kumimoji="1" lang="ja-JP" altLang="en-US" sz="1100" b="1" baseline="0" dirty="0" smtClean="0">
                          <a:solidFill>
                            <a:schemeClr val="tx1"/>
                          </a:solidFill>
                          <a:latin typeface="+mn-ea"/>
                          <a:ea typeface="+mn-ea"/>
                        </a:rPr>
                        <a:t>（</a:t>
                      </a:r>
                      <a:r>
                        <a:rPr kumimoji="1" lang="en-US" altLang="ja-JP" sz="1100" b="1" baseline="0" dirty="0" smtClean="0">
                          <a:solidFill>
                            <a:schemeClr val="tx1"/>
                          </a:solidFill>
                          <a:latin typeface="+mn-ea"/>
                          <a:ea typeface="+mn-ea"/>
                        </a:rPr>
                        <a:t>9/1</a:t>
                      </a:r>
                      <a:r>
                        <a:rPr kumimoji="1" lang="ja-JP" altLang="en-US" sz="1100" b="1" baseline="0" dirty="0" smtClean="0">
                          <a:solidFill>
                            <a:schemeClr val="tx1"/>
                          </a:solidFill>
                          <a:latin typeface="+mn-ea"/>
                          <a:ea typeface="+mn-ea"/>
                        </a:rPr>
                        <a:t>～</a:t>
                      </a:r>
                      <a:r>
                        <a:rPr kumimoji="1" lang="en-US" altLang="ja-JP" sz="1100" b="1" baseline="0" dirty="0" smtClean="0">
                          <a:solidFill>
                            <a:schemeClr val="tx1"/>
                          </a:solidFill>
                          <a:latin typeface="+mn-ea"/>
                          <a:ea typeface="+mn-ea"/>
                        </a:rPr>
                        <a:t>10/18</a:t>
                      </a:r>
                      <a:r>
                        <a:rPr kumimoji="1" lang="ja-JP" altLang="en-US" sz="1100" b="1" baseline="0" dirty="0" err="1" smtClean="0">
                          <a:solidFill>
                            <a:schemeClr val="tx1"/>
                          </a:solidFill>
                          <a:latin typeface="+mn-ea"/>
                          <a:ea typeface="+mn-ea"/>
                        </a:rPr>
                        <a:t>、</a:t>
                      </a:r>
                      <a:r>
                        <a:rPr kumimoji="1" lang="en-US" altLang="ja-JP" sz="1100" b="1" baseline="0" dirty="0" smtClean="0">
                          <a:solidFill>
                            <a:schemeClr val="tx1"/>
                          </a:solidFill>
                          <a:latin typeface="+mn-ea"/>
                          <a:ea typeface="+mn-ea"/>
                        </a:rPr>
                        <a:t>10/19</a:t>
                      </a:r>
                      <a:r>
                        <a:rPr kumimoji="1" lang="ja-JP" altLang="en-US" sz="1100" b="1" baseline="0" dirty="0" smtClean="0">
                          <a:solidFill>
                            <a:schemeClr val="tx1"/>
                          </a:solidFill>
                          <a:latin typeface="+mn-ea"/>
                          <a:ea typeface="+mn-ea"/>
                        </a:rPr>
                        <a:t>～</a:t>
                      </a:r>
                      <a:r>
                        <a:rPr kumimoji="1" lang="en-US" altLang="ja-JP" sz="1100" b="1" baseline="0" dirty="0" smtClean="0">
                          <a:solidFill>
                            <a:schemeClr val="tx1"/>
                          </a:solidFill>
                          <a:latin typeface="+mn-ea"/>
                          <a:ea typeface="+mn-ea"/>
                        </a:rPr>
                        <a:t>11/30</a:t>
                      </a:r>
                      <a:r>
                        <a:rPr kumimoji="1" lang="ja-JP" altLang="en-US" sz="1100" b="1" baseline="0" dirty="0" smtClean="0">
                          <a:solidFill>
                            <a:schemeClr val="tx1"/>
                          </a:solidFill>
                          <a:latin typeface="+mn-ea"/>
                          <a:ea typeface="+mn-ea"/>
                        </a:rPr>
                        <a:t>））</a:t>
                      </a:r>
                      <a:endParaRPr kumimoji="1" lang="en-US" altLang="ja-JP" sz="1100" b="1" baseline="0" dirty="0" smtClean="0">
                        <a:solidFill>
                          <a:schemeClr val="tx1"/>
                        </a:solidFill>
                        <a:latin typeface="+mn-ea"/>
                        <a:ea typeface="+mn-ea"/>
                      </a:endParaRPr>
                    </a:p>
                  </a:txBody>
                  <a:tcPr marL="72000" marR="72000" marT="54000" marB="54000">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3861721"/>
                  </a:ext>
                </a:extLst>
              </a:tr>
              <a:tr h="172800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今後の</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取組予定</a:t>
                      </a:r>
                      <a:endParaRPr kumimoji="1" lang="ja-JP" altLang="en-US" sz="1800" baseline="0" dirty="0">
                        <a:latin typeface="+mn-ea"/>
                        <a:ea typeface="+mn-ea"/>
                      </a:endParaRP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baseline="0" dirty="0" smtClean="0">
                          <a:solidFill>
                            <a:schemeClr val="tx1"/>
                          </a:solidFill>
                          <a:latin typeface="+mn-ea"/>
                          <a:ea typeface="+mn-ea"/>
                        </a:rPr>
                        <a:t>《</a:t>
                      </a:r>
                      <a:r>
                        <a:rPr kumimoji="1" lang="ja-JP" altLang="en-US" sz="1200" b="1" u="sng" baseline="0" dirty="0" smtClean="0">
                          <a:solidFill>
                            <a:schemeClr val="tx1"/>
                          </a:solidFill>
                          <a:latin typeface="+mn-ea"/>
                          <a:ea typeface="+mn-ea"/>
                        </a:rPr>
                        <a:t>課題等</a:t>
                      </a:r>
                      <a:r>
                        <a:rPr kumimoji="1" lang="en-US" altLang="ja-JP" sz="1200" b="1" baseline="0" dirty="0" smtClean="0">
                          <a:solidFill>
                            <a:schemeClr val="tx1"/>
                          </a:solidFill>
                          <a:latin typeface="+mn-ea"/>
                          <a:ea typeface="+mn-ea"/>
                        </a:rPr>
                        <a:t>》</a:t>
                      </a:r>
                    </a:p>
                    <a:p>
                      <a:pPr marL="174625" indent="-174625">
                        <a:lnSpc>
                          <a:spcPct val="100000"/>
                        </a:lnSpc>
                      </a:pPr>
                      <a:r>
                        <a:rPr kumimoji="1" lang="ja-JP" altLang="en-US" sz="1100" b="1" baseline="0" dirty="0" smtClean="0">
                          <a:solidFill>
                            <a:schemeClr val="tx1"/>
                          </a:solidFill>
                          <a:latin typeface="+mn-ea"/>
                          <a:ea typeface="+mn-ea"/>
                        </a:rPr>
                        <a:t>■健康教育（がん教育等）の充実　　　　　　　　■若い世代など健康無関心層に向けた効果的な働きかけ</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■中小企業における健康経営の取組み拡大　　　　■府域における健康づくりの気運醸成</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1" baseline="0" dirty="0" smtClean="0">
                          <a:solidFill>
                            <a:schemeClr val="tx1"/>
                          </a:solidFill>
                          <a:latin typeface="+mn-ea"/>
                          <a:ea typeface="+mn-ea"/>
                        </a:rPr>
                        <a:t>《</a:t>
                      </a:r>
                      <a:r>
                        <a:rPr kumimoji="1" lang="ja-JP" altLang="en-US" sz="1200" b="1" u="sng" baseline="0" dirty="0" smtClean="0">
                          <a:solidFill>
                            <a:schemeClr val="tx1"/>
                          </a:solidFill>
                          <a:latin typeface="+mn-ea"/>
                          <a:ea typeface="+mn-ea"/>
                        </a:rPr>
                        <a:t>次年度の主な取組</a:t>
                      </a:r>
                      <a:r>
                        <a:rPr kumimoji="1" lang="en-US" altLang="ja-JP" sz="1200" b="1" baseline="0" dirty="0" smtClean="0">
                          <a:solidFill>
                            <a:schemeClr val="tx1"/>
                          </a:solidFill>
                          <a:latin typeface="+mn-ea"/>
                          <a:ea typeface="+mn-ea"/>
                        </a:rPr>
                        <a:t>》</a:t>
                      </a:r>
                    </a:p>
                    <a:p>
                      <a:pPr marL="174625" indent="-174625">
                        <a:lnSpc>
                          <a:spcPct val="100000"/>
                        </a:lnSpc>
                      </a:pPr>
                      <a:r>
                        <a:rPr kumimoji="1" lang="ja-JP" altLang="en-US" sz="1100" b="1" baseline="0" dirty="0" smtClean="0">
                          <a:solidFill>
                            <a:schemeClr val="tx1"/>
                          </a:solidFill>
                          <a:latin typeface="+mn-ea"/>
                          <a:ea typeface="+mn-ea"/>
                        </a:rPr>
                        <a:t>■外部講師を活用した中学・高校生へのがん教育の充実を促進</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■大学と連携し、セミナー等の開催や学生主体のプロジェクトを展開（「健康キャンパス・プロジェクト」）</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■中小企業の健康経営の普及・拡大に向け、セミナー開催や取材記事配信による事例展開等を実施</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■「健活おおさか推進府民会議」として、団体間の交流や事例共有を図る取組みを実施</a:t>
                      </a:r>
                      <a:endParaRPr kumimoji="1" lang="ja-JP" altLang="en-US" sz="1100" b="1" baseline="0" dirty="0">
                        <a:solidFill>
                          <a:schemeClr val="tx1"/>
                        </a:solidFill>
                        <a:latin typeface="+mn-ea"/>
                        <a:ea typeface="+mn-ea"/>
                      </a:endParaRPr>
                    </a:p>
                  </a:txBody>
                  <a:tcPr marL="72000" marR="72000" marT="54000" marB="54000">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414319985"/>
                  </a:ext>
                </a:extLst>
              </a:tr>
              <a:tr h="57600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最終予算</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baseline="0" dirty="0" smtClean="0">
                          <a:solidFill>
                            <a:schemeClr val="bg1"/>
                          </a:solidFill>
                          <a:latin typeface="+mn-ea"/>
                          <a:ea typeface="+mn-ea"/>
                        </a:rPr>
                        <a:t>（主要事業）</a:t>
                      </a:r>
                      <a:endParaRPr kumimoji="1" lang="en-US" altLang="ja-JP" sz="1400" b="1" baseline="0" dirty="0" smtClean="0">
                        <a:solidFill>
                          <a:schemeClr val="bg1"/>
                        </a:solidFill>
                        <a:latin typeface="+mn-ea"/>
                        <a:ea typeface="+mn-ea"/>
                      </a:endParaRPr>
                    </a:p>
                  </a:txBody>
                  <a:tcPr marL="54000" marR="18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nSpc>
                          <a:spcPct val="100000"/>
                        </a:lnSpc>
                      </a:pPr>
                      <a:r>
                        <a:rPr kumimoji="1" lang="ja-JP" altLang="en-US" sz="1100" baseline="0" dirty="0" smtClean="0">
                          <a:solidFill>
                            <a:schemeClr val="tx1"/>
                          </a:solidFill>
                          <a:latin typeface="+mn-ea"/>
                          <a:ea typeface="+mn-ea"/>
                        </a:rPr>
                        <a:t>がん予防につながる学習活動の充実支援事業（</a:t>
                      </a:r>
                      <a:r>
                        <a:rPr kumimoji="1" lang="en-US" altLang="ja-JP" sz="1100" baseline="0" dirty="0" smtClean="0">
                          <a:solidFill>
                            <a:schemeClr val="tx1"/>
                          </a:solidFill>
                          <a:latin typeface="+mn-ea"/>
                          <a:ea typeface="+mn-ea"/>
                        </a:rPr>
                        <a:t>410</a:t>
                      </a:r>
                      <a:r>
                        <a:rPr kumimoji="1" lang="ja-JP" altLang="en-US" sz="1100" baseline="0" dirty="0" smtClean="0">
                          <a:solidFill>
                            <a:schemeClr val="tx1"/>
                          </a:solidFill>
                          <a:latin typeface="+mn-ea"/>
                          <a:ea typeface="+mn-ea"/>
                        </a:rPr>
                        <a:t>千円）、中小企業の健康づくり推進事業（</a:t>
                      </a:r>
                      <a:r>
                        <a:rPr kumimoji="1" lang="en-US" altLang="ja-JP" sz="1100" baseline="0" dirty="0" smtClean="0">
                          <a:solidFill>
                            <a:schemeClr val="tx1"/>
                          </a:solidFill>
                          <a:latin typeface="+mn-ea"/>
                          <a:ea typeface="+mn-ea"/>
                        </a:rPr>
                        <a:t>11,230</a:t>
                      </a:r>
                      <a:r>
                        <a:rPr kumimoji="1" lang="ja-JP" altLang="en-US" sz="1100" baseline="0" dirty="0" smtClean="0">
                          <a:solidFill>
                            <a:schemeClr val="tx1"/>
                          </a:solidFill>
                          <a:latin typeface="+mn-ea"/>
                          <a:ea typeface="+mn-ea"/>
                        </a:rPr>
                        <a:t>千円）、</a:t>
                      </a:r>
                      <a:endParaRPr kumimoji="1" lang="en-US" altLang="ja-JP" sz="1100" baseline="0" dirty="0" smtClean="0">
                        <a:solidFill>
                          <a:schemeClr val="tx1"/>
                        </a:solidFill>
                        <a:latin typeface="+mn-ea"/>
                        <a:ea typeface="+mn-ea"/>
                      </a:endParaRPr>
                    </a:p>
                    <a:p>
                      <a:pPr>
                        <a:lnSpc>
                          <a:spcPct val="100000"/>
                        </a:lnSpc>
                      </a:pPr>
                      <a:r>
                        <a:rPr kumimoji="1" lang="ja-JP" altLang="en-US" sz="1100" baseline="0" dirty="0" smtClean="0">
                          <a:solidFill>
                            <a:schemeClr val="tx1"/>
                          </a:solidFill>
                          <a:latin typeface="+mn-ea"/>
                          <a:ea typeface="+mn-ea"/>
                        </a:rPr>
                        <a:t>府民の健康づくり気運醸成事業（</a:t>
                      </a:r>
                      <a:r>
                        <a:rPr kumimoji="1" lang="en-US" altLang="ja-JP" sz="1100" baseline="0" dirty="0" smtClean="0">
                          <a:solidFill>
                            <a:schemeClr val="tx1"/>
                          </a:solidFill>
                          <a:latin typeface="+mn-ea"/>
                          <a:ea typeface="+mn-ea"/>
                        </a:rPr>
                        <a:t>4,983</a:t>
                      </a:r>
                      <a:r>
                        <a:rPr kumimoji="1" lang="ja-JP" altLang="en-US" sz="1100" baseline="0" dirty="0" smtClean="0">
                          <a:solidFill>
                            <a:schemeClr val="tx1"/>
                          </a:solidFill>
                          <a:latin typeface="+mn-ea"/>
                          <a:ea typeface="+mn-ea"/>
                        </a:rPr>
                        <a:t>千円）</a:t>
                      </a:r>
                      <a:endParaRPr kumimoji="1" lang="ja-JP" altLang="en-US" sz="1100" baseline="0" dirty="0">
                        <a:solidFill>
                          <a:schemeClr val="tx1"/>
                        </a:solidFill>
                        <a:latin typeface="+mn-ea"/>
                        <a:ea typeface="+mn-ea"/>
                      </a:endParaRP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49516140"/>
                  </a:ext>
                </a:extLst>
              </a:tr>
            </a:tbl>
          </a:graphicData>
        </a:graphic>
      </p:graphicFrame>
      <p:grpSp>
        <p:nvGrpSpPr>
          <p:cNvPr id="20" name="グループ化 19"/>
          <p:cNvGrpSpPr/>
          <p:nvPr/>
        </p:nvGrpSpPr>
        <p:grpSpPr>
          <a:xfrm>
            <a:off x="586435" y="2891213"/>
            <a:ext cx="792000" cy="720000"/>
            <a:chOff x="-2122749" y="3293333"/>
            <a:chExt cx="792000" cy="720000"/>
          </a:xfrm>
        </p:grpSpPr>
        <p:sp>
          <p:nvSpPr>
            <p:cNvPr id="21" name="角丸四角形 20"/>
            <p:cNvSpPr/>
            <p:nvPr/>
          </p:nvSpPr>
          <p:spPr>
            <a:xfrm>
              <a:off x="-2122749" y="3293333"/>
              <a:ext cx="792000" cy="720000"/>
            </a:xfrm>
            <a:prstGeom prst="roundRect">
              <a:avLst>
                <a:gd name="adj" fmla="val 8008"/>
              </a:avLst>
            </a:prstGeom>
            <a:gradFill>
              <a:gsLst>
                <a:gs pos="0">
                  <a:srgbClr val="EFF5FB"/>
                </a:gs>
                <a:gs pos="49000">
                  <a:srgbClr val="EFF5FB"/>
                </a:gs>
                <a:gs pos="51000">
                  <a:srgbClr val="B6D2EC"/>
                </a:gs>
                <a:gs pos="100000">
                  <a:srgbClr val="B6D2EC"/>
                </a:gs>
              </a:gsLst>
              <a:lin ang="2700000" scaled="1"/>
            </a:gradFill>
            <a:ln w="31750" cap="flat" cmpd="dbl" algn="ctr">
              <a:solidFill>
                <a:srgbClr val="002060"/>
              </a:solidFill>
              <a:prstDash val="solid"/>
              <a:miter lim="800000"/>
            </a:ln>
            <a:effectLst/>
          </p:spPr>
          <p:txBody>
            <a:bodyPr wrap="none" lIns="36000" tIns="36000" rIns="36000" bIns="7200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rPr>
                <a:t>本年度評価</a:t>
              </a:r>
              <a:endParaRPr kumimoji="1" lang="en-US" altLang="ja-JP" sz="11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5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eaLnBrk="1" fontAlgn="auto" latinLnBrk="0" hangingPunct="1">
                <a:lnSpc>
                  <a:spcPts val="1600"/>
                </a:lnSpc>
                <a:spcBef>
                  <a:spcPts val="0"/>
                </a:spcBef>
                <a:spcAft>
                  <a:spcPts val="0"/>
                </a:spcAft>
                <a:buClrTx/>
                <a:buSzTx/>
                <a:buFontTx/>
                <a:buNone/>
                <a:tabLst/>
                <a:defRPr/>
              </a:pPr>
              <a:r>
                <a:rPr kumimoji="1" lang="ja-JP" altLang="en-US" sz="14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rPr>
                <a:t>概ね</a:t>
              </a:r>
              <a:endParaRPr kumimoji="1" lang="en-US" altLang="ja-JP" sz="14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eaLnBrk="1" fontAlgn="auto" latinLnBrk="0" hangingPunct="1">
                <a:lnSpc>
                  <a:spcPts val="1600"/>
                </a:lnSpc>
                <a:spcBef>
                  <a:spcPts val="0"/>
                </a:spcBef>
                <a:spcAft>
                  <a:spcPts val="0"/>
                </a:spcAft>
                <a:buClrTx/>
                <a:buSzTx/>
                <a:buFontTx/>
                <a:buNone/>
                <a:tabLst/>
                <a:defRPr/>
              </a:pPr>
              <a:r>
                <a:rPr kumimoji="1" lang="ja-JP" altLang="en-US" sz="1400" b="1" i="0" u="none" strike="noStrike" kern="0" cap="none" spc="-25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rPr>
                <a:t>予定</a:t>
              </a:r>
              <a:r>
                <a:rPr kumimoji="1" lang="ja-JP" altLang="en-US" sz="1400" b="1" i="0" u="none" strike="noStrike" kern="0" cap="none" spc="-35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rPr>
                <a:t>どおり</a:t>
              </a:r>
            </a:p>
          </p:txBody>
        </p:sp>
        <p:cxnSp>
          <p:nvCxnSpPr>
            <p:cNvPr id="22" name="直線コネクタ 21"/>
            <p:cNvCxnSpPr/>
            <p:nvPr/>
          </p:nvCxnSpPr>
          <p:spPr>
            <a:xfrm>
              <a:off x="-2067699" y="3533775"/>
              <a:ext cx="684000" cy="0"/>
            </a:xfrm>
            <a:prstGeom prst="line">
              <a:avLst/>
            </a:prstGeom>
            <a:noFill/>
            <a:ln w="12700" cap="flat" cmpd="sng" algn="ctr">
              <a:solidFill>
                <a:srgbClr val="002060"/>
              </a:solidFill>
              <a:prstDash val="solid"/>
              <a:miter lim="800000"/>
            </a:ln>
            <a:effectLst/>
          </p:spPr>
        </p:cxnSp>
      </p:grpSp>
    </p:spTree>
    <p:extLst>
      <p:ext uri="{BB962C8B-B14F-4D97-AF65-F5344CB8AC3E}">
        <p14:creationId xmlns:p14="http://schemas.microsoft.com/office/powerpoint/2010/main" val="16803068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 １　生活習慣病の予防（生活習慣の改善）</a:t>
            </a:r>
            <a:endParaRPr kumimoji="1" lang="ja-JP" altLang="en-US" sz="2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16</a:t>
            </a:fld>
            <a:endParaRPr kumimoji="1" lang="ja-JP" altLang="en-US"/>
          </a:p>
        </p:txBody>
      </p:sp>
      <p:pic>
        <p:nvPicPr>
          <p:cNvPr id="19" name="図 18"/>
          <p:cNvPicPr>
            <a:picLocks noChangeAspect="1"/>
          </p:cNvPicPr>
          <p:nvPr/>
        </p:nvPicPr>
        <p:blipFill>
          <a:blip r:embed="rId2"/>
          <a:stretch>
            <a:fillRect/>
          </a:stretch>
        </p:blipFill>
        <p:spPr>
          <a:xfrm>
            <a:off x="8536240" y="74033"/>
            <a:ext cx="1320923" cy="432000"/>
          </a:xfrm>
          <a:prstGeom prst="rect">
            <a:avLst/>
          </a:prstGeom>
        </p:spPr>
      </p:pic>
      <p:sp>
        <p:nvSpPr>
          <p:cNvPr id="36" name="正方形/長方形 35"/>
          <p:cNvSpPr/>
          <p:nvPr/>
        </p:nvSpPr>
        <p:spPr>
          <a:xfrm>
            <a:off x="216793" y="936650"/>
            <a:ext cx="9432000" cy="5688000"/>
          </a:xfrm>
          <a:prstGeom prst="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ts val="2000"/>
              </a:lnSpc>
              <a:spcBef>
                <a:spcPts val="0"/>
              </a:spcBef>
              <a:spcAft>
                <a:spcPts val="0"/>
              </a:spcAft>
              <a:buClrTx/>
              <a:buSzTx/>
              <a:buFontTx/>
              <a:buNone/>
              <a:tabLst/>
              <a:defRPr/>
            </a:pPr>
            <a:endParaRPr kumimoji="1" lang="en-US" altLang="ja-JP" sz="18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7" name="正方形/長方形 36"/>
          <p:cNvSpPr/>
          <p:nvPr/>
        </p:nvSpPr>
        <p:spPr>
          <a:xfrm>
            <a:off x="129324" y="777702"/>
            <a:ext cx="4608000" cy="432000"/>
          </a:xfrm>
          <a:prstGeom prst="rect">
            <a:avLst/>
          </a:prstGeom>
          <a:solidFill>
            <a:srgbClr val="002060"/>
          </a:solidFill>
        </p:spPr>
        <p:txBody>
          <a:bodyPr wrap="square" lIns="36000" tIns="90000" rIns="36000" bIns="36000" anchor="ctr">
            <a:noAutofit/>
          </a:bodyPr>
          <a:lstStyle/>
          <a:p>
            <a:pPr marL="0" marR="0" lvl="0" indent="0" defTabSz="914400" eaLnBrk="1" fontAlgn="auto" latinLnBrk="0" hangingPunct="1">
              <a:lnSpc>
                <a:spcPts val="2000"/>
              </a:lnSpc>
              <a:spcBef>
                <a:spcPts val="0"/>
              </a:spcBef>
              <a:spcAft>
                <a:spcPts val="0"/>
              </a:spcAft>
              <a:buClrTx/>
              <a:buSzTx/>
              <a:buFontTx/>
              <a:buNone/>
              <a:tabLst/>
              <a:defRPr/>
            </a:pPr>
            <a:r>
              <a:rPr kumimoji="1" lang="ja-JP" altLang="en-US" sz="2000" b="1" i="0" u="none" strike="noStrike" kern="0" cap="none" spc="0" normalizeH="0" baseline="0" noProof="0" dirty="0" smtClean="0">
                <a:ln w="0"/>
                <a:solidFill>
                  <a:prstClr val="white"/>
                </a:solidFill>
                <a:effectLst>
                  <a:outerShdw blurRad="38100" dist="19050" dir="2700000" algn="tl" rotWithShape="0">
                    <a:prstClr val="black">
                      <a:alpha val="40000"/>
                    </a:prstClr>
                  </a:outerShdw>
                </a:effectLst>
                <a:uLnTx/>
                <a:uFillTx/>
              </a:rPr>
              <a:t>（２）栄養・食生活</a:t>
            </a:r>
            <a:r>
              <a:rPr kumimoji="1" lang="ja-JP" altLang="en-US" sz="2000" b="1" i="0" u="none" strike="noStrike" kern="0" cap="none" spc="0" normalizeH="0" baseline="0" noProof="0" dirty="0" smtClean="0">
                <a:ln>
                  <a:noFill/>
                </a:ln>
                <a:solidFill>
                  <a:prstClr val="white"/>
                </a:solidFill>
                <a:effectLst/>
                <a:uLnTx/>
                <a:uFillTx/>
              </a:rPr>
              <a:t>　</a:t>
            </a:r>
            <a:r>
              <a:rPr kumimoji="1" lang="ja-JP" altLang="en-US" sz="1600" b="1" i="0" u="none" strike="noStrike" kern="0" cap="none" spc="0" normalizeH="0" baseline="0" noProof="0" dirty="0" smtClean="0">
                <a:ln>
                  <a:noFill/>
                </a:ln>
                <a:solidFill>
                  <a:prstClr val="white"/>
                </a:solidFill>
                <a:effectLst/>
                <a:uLnTx/>
                <a:uFillTx/>
              </a:rPr>
              <a:t>計画 </a:t>
            </a:r>
            <a:r>
              <a:rPr kumimoji="1" lang="en-US" altLang="ja-JP" sz="1600" b="1" i="0" u="none" strike="noStrike" kern="0" cap="none" spc="0" normalizeH="0" baseline="0" noProof="0" dirty="0" smtClean="0">
                <a:ln>
                  <a:noFill/>
                </a:ln>
                <a:solidFill>
                  <a:prstClr val="white"/>
                </a:solidFill>
                <a:effectLst/>
                <a:uLnTx/>
                <a:uFillTx/>
              </a:rPr>
              <a:t>P.49-50</a:t>
            </a:r>
          </a:p>
        </p:txBody>
      </p:sp>
      <p:sp>
        <p:nvSpPr>
          <p:cNvPr id="38" name="正方形/長方形 37"/>
          <p:cNvSpPr/>
          <p:nvPr/>
        </p:nvSpPr>
        <p:spPr>
          <a:xfrm>
            <a:off x="363222" y="2119120"/>
            <a:ext cx="3240000" cy="288000"/>
          </a:xfrm>
          <a:prstGeom prst="rect">
            <a:avLst/>
          </a:prstGeom>
        </p:spPr>
        <p:txBody>
          <a:bodyPr wrap="square" lIns="36000" tIns="72000" rIns="36000" bIns="36000" anchor="ctr">
            <a:noAutofit/>
          </a:bodyPr>
          <a:lstStyle/>
          <a:p>
            <a:r>
              <a:rPr lang="en-US" altLang="ja-JP" sz="1600" b="1" dirty="0" smtClean="0">
                <a:solidFill>
                  <a:prstClr val="black"/>
                </a:solidFill>
                <a:latin typeface="游ゴシック" panose="020B0400000000000000" pitchFamily="50" charset="-128"/>
              </a:rPr>
              <a:t>【</a:t>
            </a:r>
            <a:r>
              <a:rPr lang="ja-JP" altLang="en-US" sz="1600" b="1" dirty="0" smtClean="0">
                <a:solidFill>
                  <a:prstClr val="black"/>
                </a:solidFill>
                <a:latin typeface="游ゴシック" panose="020B0400000000000000" pitchFamily="50" charset="-128"/>
              </a:rPr>
              <a:t>府民の行動目標</a:t>
            </a:r>
            <a:r>
              <a:rPr lang="en-US" altLang="ja-JP" sz="1600" b="1" dirty="0">
                <a:solidFill>
                  <a:prstClr val="black"/>
                </a:solidFill>
                <a:latin typeface="游ゴシック" panose="020B0400000000000000" pitchFamily="50" charset="-128"/>
              </a:rPr>
              <a:t>】</a:t>
            </a:r>
            <a:endParaRPr lang="ja-JP" altLang="en-US" sz="1600" b="1" dirty="0">
              <a:solidFill>
                <a:prstClr val="black"/>
              </a:solidFill>
              <a:latin typeface="游ゴシック" panose="020B0400000000000000" pitchFamily="50" charset="-128"/>
            </a:endParaRPr>
          </a:p>
        </p:txBody>
      </p:sp>
      <p:sp>
        <p:nvSpPr>
          <p:cNvPr id="39" name="正方形/長方形 38"/>
          <p:cNvSpPr/>
          <p:nvPr/>
        </p:nvSpPr>
        <p:spPr>
          <a:xfrm>
            <a:off x="511296" y="2430215"/>
            <a:ext cx="8856000" cy="504000"/>
          </a:xfrm>
          <a:prstGeom prst="rect">
            <a:avLst/>
          </a:prstGeom>
        </p:spPr>
        <p:txBody>
          <a:bodyPr wrap="square" lIns="36000" tIns="72000" rIns="36000" bIns="36000">
            <a:noAutofit/>
          </a:bodyPr>
          <a:lstStyle/>
          <a:p>
            <a:r>
              <a:rPr lang="ja-JP" altLang="en-US" sz="1200" b="1" dirty="0">
                <a:solidFill>
                  <a:prstClr val="black"/>
                </a:solidFill>
                <a:latin typeface="游ゴシック" panose="020B0400000000000000" pitchFamily="50" charset="-128"/>
              </a:rPr>
              <a:t>▽生涯を通じて健やかな生活を送ることができるよう、朝食や野菜摂取、栄養バランスのとれた食生活の重要性を理解し、</a:t>
            </a:r>
            <a:r>
              <a:rPr lang="ja-JP" altLang="en-US" sz="1200" b="1" dirty="0" smtClean="0">
                <a:solidFill>
                  <a:prstClr val="black"/>
                </a:solidFill>
                <a:latin typeface="游ゴシック" panose="020B0400000000000000" pitchFamily="50" charset="-128"/>
              </a:rPr>
              <a:t>習慣</a:t>
            </a:r>
            <a:endParaRPr lang="en-US" altLang="ja-JP" sz="1200" b="1" dirty="0" smtClean="0">
              <a:solidFill>
                <a:prstClr val="black"/>
              </a:solidFill>
              <a:latin typeface="游ゴシック" panose="020B0400000000000000" pitchFamily="50" charset="-128"/>
            </a:endParaRPr>
          </a:p>
          <a:p>
            <a:r>
              <a:rPr lang="ja-JP" altLang="en-US" sz="1200" b="1" dirty="0">
                <a:solidFill>
                  <a:prstClr val="black"/>
                </a:solidFill>
                <a:latin typeface="游ゴシック" panose="020B0400000000000000" pitchFamily="50" charset="-128"/>
              </a:rPr>
              <a:t>　</a:t>
            </a:r>
            <a:r>
              <a:rPr lang="ja-JP" altLang="en-US" sz="1200" b="1" dirty="0" smtClean="0">
                <a:solidFill>
                  <a:prstClr val="black"/>
                </a:solidFill>
                <a:latin typeface="游ゴシック" panose="020B0400000000000000" pitchFamily="50" charset="-128"/>
              </a:rPr>
              <a:t>的</a:t>
            </a:r>
            <a:r>
              <a:rPr lang="ja-JP" altLang="en-US" sz="1200" b="1" dirty="0">
                <a:solidFill>
                  <a:prstClr val="black"/>
                </a:solidFill>
                <a:latin typeface="游ゴシック" panose="020B0400000000000000" pitchFamily="50" charset="-128"/>
              </a:rPr>
              <a:t>に実践します</a:t>
            </a:r>
            <a:r>
              <a:rPr lang="ja-JP" altLang="en-US" sz="1200" b="1" dirty="0" smtClean="0">
                <a:solidFill>
                  <a:prstClr val="black"/>
                </a:solidFill>
                <a:latin typeface="游ゴシック" panose="020B0400000000000000" pitchFamily="50" charset="-128"/>
              </a:rPr>
              <a:t>。</a:t>
            </a:r>
            <a:endParaRPr lang="ja-JP" altLang="en-US" sz="1200" b="1" dirty="0">
              <a:solidFill>
                <a:prstClr val="black"/>
              </a:solidFill>
              <a:latin typeface="游ゴシック" panose="020B0400000000000000" pitchFamily="50" charset="-128"/>
            </a:endParaRPr>
          </a:p>
        </p:txBody>
      </p:sp>
      <p:sp>
        <p:nvSpPr>
          <p:cNvPr id="40" name="正方形/長方形 39"/>
          <p:cNvSpPr/>
          <p:nvPr/>
        </p:nvSpPr>
        <p:spPr>
          <a:xfrm>
            <a:off x="363222" y="3144506"/>
            <a:ext cx="3240000" cy="288000"/>
          </a:xfrm>
          <a:prstGeom prst="rect">
            <a:avLst/>
          </a:prstGeom>
        </p:spPr>
        <p:txBody>
          <a:bodyPr wrap="square" lIns="36000" tIns="72000" rIns="36000" bIns="36000" anchor="ctr">
            <a:noAutofit/>
          </a:bodyPr>
          <a:lstStyle/>
          <a:p>
            <a:r>
              <a:rPr lang="en-US" altLang="ja-JP" sz="1600" b="1" dirty="0" smtClean="0">
                <a:solidFill>
                  <a:prstClr val="black"/>
                </a:solidFill>
                <a:latin typeface="游ゴシック" panose="020B0400000000000000" pitchFamily="50" charset="-128"/>
              </a:rPr>
              <a:t>【</a:t>
            </a:r>
            <a:r>
              <a:rPr lang="ja-JP" altLang="en-US" sz="1600" b="1" dirty="0" smtClean="0">
                <a:solidFill>
                  <a:prstClr val="black"/>
                </a:solidFill>
                <a:latin typeface="游ゴシック" panose="020B0400000000000000" pitchFamily="50" charset="-128"/>
              </a:rPr>
              <a:t>行政等が取り組む数値目標</a:t>
            </a:r>
            <a:r>
              <a:rPr lang="en-US" altLang="ja-JP" sz="1600" b="1" dirty="0" smtClean="0">
                <a:solidFill>
                  <a:prstClr val="black"/>
                </a:solidFill>
                <a:latin typeface="游ゴシック" panose="020B0400000000000000" pitchFamily="50" charset="-128"/>
              </a:rPr>
              <a:t>】</a:t>
            </a:r>
            <a:endParaRPr lang="ja-JP" altLang="en-US" sz="1600" b="1" dirty="0">
              <a:solidFill>
                <a:prstClr val="black"/>
              </a:solidFill>
              <a:latin typeface="游ゴシック" panose="020B0400000000000000" pitchFamily="50" charset="-128"/>
            </a:endParaRPr>
          </a:p>
        </p:txBody>
      </p:sp>
      <p:graphicFrame>
        <p:nvGraphicFramePr>
          <p:cNvPr id="41" name="表 40"/>
          <p:cNvGraphicFramePr>
            <a:graphicFrameLocks noGrp="1"/>
          </p:cNvGraphicFramePr>
          <p:nvPr>
            <p:extLst>
              <p:ext uri="{D42A27DB-BD31-4B8C-83A1-F6EECF244321}">
                <p14:modId xmlns:p14="http://schemas.microsoft.com/office/powerpoint/2010/main" val="2290401535"/>
              </p:ext>
            </p:extLst>
          </p:nvPr>
        </p:nvGraphicFramePr>
        <p:xfrm>
          <a:off x="532980" y="3506669"/>
          <a:ext cx="8820000" cy="1152000"/>
        </p:xfrm>
        <a:graphic>
          <a:graphicData uri="http://schemas.openxmlformats.org/drawingml/2006/table">
            <a:tbl>
              <a:tblPr firstRow="1" firstCol="1" bandRow="1"/>
              <a:tblGrid>
                <a:gridCol w="360000">
                  <a:extLst>
                    <a:ext uri="{9D8B030D-6E8A-4147-A177-3AD203B41FA5}">
                      <a16:colId xmlns:a16="http://schemas.microsoft.com/office/drawing/2014/main" val="20000"/>
                    </a:ext>
                  </a:extLst>
                </a:gridCol>
                <a:gridCol w="3168000">
                  <a:extLst>
                    <a:ext uri="{9D8B030D-6E8A-4147-A177-3AD203B41FA5}">
                      <a16:colId xmlns:a16="http://schemas.microsoft.com/office/drawing/2014/main" val="20001"/>
                    </a:ext>
                  </a:extLst>
                </a:gridCol>
                <a:gridCol w="1764000">
                  <a:extLst>
                    <a:ext uri="{9D8B030D-6E8A-4147-A177-3AD203B41FA5}">
                      <a16:colId xmlns:a16="http://schemas.microsoft.com/office/drawing/2014/main" val="3699942470"/>
                    </a:ext>
                  </a:extLst>
                </a:gridCol>
                <a:gridCol w="1764000">
                  <a:extLst>
                    <a:ext uri="{9D8B030D-6E8A-4147-A177-3AD203B41FA5}">
                      <a16:colId xmlns:a16="http://schemas.microsoft.com/office/drawing/2014/main" val="20002"/>
                    </a:ext>
                  </a:extLst>
                </a:gridCol>
                <a:gridCol w="1764000">
                  <a:extLst>
                    <a:ext uri="{9D8B030D-6E8A-4147-A177-3AD203B41FA5}">
                      <a16:colId xmlns:a16="http://schemas.microsoft.com/office/drawing/2014/main" val="20003"/>
                    </a:ext>
                  </a:extLst>
                </a:gridCol>
              </a:tblGrid>
              <a:tr h="288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ja-JP" sz="1200" dirty="0">
                          <a:effectLst/>
                          <a:latin typeface="+mn-ea"/>
                          <a:ea typeface="+mn-ea"/>
                        </a:rPr>
                        <a:t>　</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ja-JP" altLang="en-US" sz="1200" kern="100" dirty="0" smtClean="0">
                          <a:effectLst/>
                          <a:latin typeface="+mn-ea"/>
                          <a:ea typeface="+mn-ea"/>
                        </a:rPr>
                        <a:t>項目</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ja-JP" altLang="en-US" sz="1200" dirty="0" smtClean="0">
                          <a:effectLst/>
                          <a:latin typeface="+mn-ea"/>
                          <a:ea typeface="+mn-ea"/>
                        </a:rPr>
                        <a:t>策定時の取組状況</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ja-JP" altLang="en-US" sz="1200" dirty="0" smtClean="0">
                          <a:effectLst/>
                          <a:latin typeface="+mn-ea"/>
                          <a:ea typeface="+mn-ea"/>
                        </a:rPr>
                        <a:t>現在の取組状況</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sz="1200" dirty="0" smtClean="0">
                          <a:effectLst/>
                          <a:latin typeface="+mn-ea"/>
                          <a:ea typeface="+mn-ea"/>
                        </a:rPr>
                        <a:t>2023</a:t>
                      </a:r>
                      <a:r>
                        <a:rPr lang="ja-JP" sz="1200" dirty="0" smtClean="0">
                          <a:effectLst/>
                          <a:latin typeface="+mn-ea"/>
                          <a:ea typeface="+mn-ea"/>
                        </a:rPr>
                        <a:t>年度目標</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 lastClr="FFFFFF"/>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extLst>
                  <a:ext uri="{0D108BD9-81ED-4DB2-BD59-A6C34878D82A}">
                    <a16:rowId xmlns:a16="http://schemas.microsoft.com/office/drawing/2014/main" val="10000"/>
                  </a:ext>
                </a:extLst>
              </a:tr>
              <a:tr h="288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altLang="ja-JP" sz="1200" dirty="0" smtClean="0">
                          <a:solidFill>
                            <a:schemeClr val="bg1"/>
                          </a:solidFill>
                          <a:effectLst/>
                          <a:latin typeface="+mn-ea"/>
                          <a:ea typeface="+mn-ea"/>
                        </a:rPr>
                        <a:t>2</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fontAlgn="auto">
                        <a:lnSpc>
                          <a:spcPts val="1600"/>
                        </a:lnSpc>
                        <a:spcAft>
                          <a:spcPts val="0"/>
                        </a:spcAft>
                      </a:pPr>
                      <a:r>
                        <a:rPr lang="ja-JP" altLang="en-US" sz="1200" b="1" dirty="0" smtClean="0">
                          <a:solidFill>
                            <a:schemeClr val="tx1"/>
                          </a:solidFill>
                          <a:effectLst/>
                          <a:latin typeface="+mn-ea"/>
                          <a:ea typeface="+mn-ea"/>
                        </a:rPr>
                        <a:t>朝食欠食率（</a:t>
                      </a:r>
                      <a:r>
                        <a:rPr lang="en-US" altLang="ja-JP" sz="1200" b="1" dirty="0" smtClean="0">
                          <a:solidFill>
                            <a:schemeClr val="tx1"/>
                          </a:solidFill>
                          <a:effectLst/>
                          <a:latin typeface="+mn-ea"/>
                          <a:ea typeface="+mn-ea"/>
                        </a:rPr>
                        <a:t>20-30</a:t>
                      </a:r>
                      <a:r>
                        <a:rPr lang="ja-JP" altLang="en-US" sz="1200" b="1" dirty="0" smtClean="0">
                          <a:solidFill>
                            <a:schemeClr val="tx1"/>
                          </a:solidFill>
                          <a:effectLst/>
                          <a:latin typeface="+mn-ea"/>
                          <a:ea typeface="+mn-ea"/>
                        </a:rPr>
                        <a:t>歳代）（☆）</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rPr>
                        <a:t>25.2%</a:t>
                      </a:r>
                      <a:r>
                        <a:rPr lang="ja-JP" altLang="en-US" sz="1200" b="1" dirty="0" smtClean="0">
                          <a:solidFill>
                            <a:schemeClr val="tx1"/>
                          </a:solidFill>
                          <a:effectLst/>
                          <a:latin typeface="+mn-ea"/>
                          <a:ea typeface="+mn-ea"/>
                        </a:rPr>
                        <a:t>（</a:t>
                      </a:r>
                      <a:r>
                        <a:rPr lang="en-US" altLang="ja-JP" sz="1200" b="1" dirty="0" smtClean="0">
                          <a:solidFill>
                            <a:schemeClr val="tx1"/>
                          </a:solidFill>
                          <a:effectLst/>
                          <a:latin typeface="+mn-ea"/>
                          <a:ea typeface="+mn-ea"/>
                        </a:rPr>
                        <a:t>H26</a:t>
                      </a:r>
                      <a:r>
                        <a:rPr lang="ja-JP" altLang="en-US" sz="1200" b="1" dirty="0" smtClean="0">
                          <a:solidFill>
                            <a:schemeClr val="tx1"/>
                          </a:solidFill>
                          <a:effectLst/>
                          <a:latin typeface="+mn-ea"/>
                          <a:ea typeface="+mn-ea"/>
                        </a:rPr>
                        <a:t>）</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rPr>
                        <a:t>24.0%</a:t>
                      </a:r>
                      <a:r>
                        <a:rPr lang="ja-JP" altLang="en-US" sz="1100" b="1" dirty="0" smtClean="0">
                          <a:solidFill>
                            <a:schemeClr val="tx1"/>
                          </a:solidFill>
                          <a:effectLst/>
                          <a:latin typeface="+mn-ea"/>
                          <a:ea typeface="+mn-ea"/>
                        </a:rPr>
                        <a:t>（</a:t>
                      </a:r>
                      <a:r>
                        <a:rPr lang="en-US" altLang="ja-JP" sz="1100" b="1" dirty="0" smtClean="0">
                          <a:solidFill>
                            <a:schemeClr val="tx1"/>
                          </a:solidFill>
                          <a:effectLst/>
                          <a:latin typeface="+mn-ea"/>
                          <a:ea typeface="+mn-ea"/>
                        </a:rPr>
                        <a:t>H28-30</a:t>
                      </a:r>
                      <a:r>
                        <a:rPr lang="ja-JP" altLang="en-US" sz="1100" b="1" dirty="0" smtClean="0">
                          <a:solidFill>
                            <a:schemeClr val="tx1"/>
                          </a:solidFill>
                          <a:effectLst/>
                          <a:latin typeface="+mn-ea"/>
                          <a:ea typeface="+mn-ea"/>
                        </a:rPr>
                        <a:t>平均）</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rPr>
                        <a:t>15%</a:t>
                      </a:r>
                      <a:r>
                        <a:rPr lang="ja-JP" altLang="en-US" sz="1200" b="1" dirty="0" smtClean="0">
                          <a:solidFill>
                            <a:schemeClr val="tx1"/>
                          </a:solidFill>
                          <a:effectLst/>
                          <a:latin typeface="+mn-ea"/>
                          <a:ea typeface="+mn-ea"/>
                        </a:rPr>
                        <a:t>以下</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1"/>
                  </a:ext>
                </a:extLst>
              </a:tr>
              <a:tr h="288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altLang="ja-JP" sz="1200" dirty="0" smtClean="0">
                          <a:solidFill>
                            <a:schemeClr val="bg1"/>
                          </a:solidFill>
                          <a:effectLst/>
                          <a:latin typeface="+mn-ea"/>
                          <a:ea typeface="+mn-ea"/>
                          <a:cs typeface="HG丸ｺﾞｼｯｸM-PRO"/>
                        </a:rPr>
                        <a:t>3</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fontAlgn="auto">
                        <a:lnSpc>
                          <a:spcPts val="1600"/>
                        </a:lnSpc>
                        <a:spcAft>
                          <a:spcPts val="0"/>
                        </a:spcAft>
                      </a:pPr>
                      <a:r>
                        <a:rPr lang="ja-JP" altLang="en-US" sz="1200" b="1" dirty="0" smtClean="0">
                          <a:solidFill>
                            <a:schemeClr val="tx1"/>
                          </a:solidFill>
                          <a:effectLst/>
                          <a:latin typeface="+mn-ea"/>
                          <a:ea typeface="+mn-ea"/>
                          <a:cs typeface="HG丸ｺﾞｼｯｸM-PRO"/>
                        </a:rPr>
                        <a:t>野菜摂取量（</a:t>
                      </a:r>
                      <a:r>
                        <a:rPr lang="en-US" altLang="ja-JP" sz="1200" b="1" dirty="0" smtClean="0">
                          <a:solidFill>
                            <a:schemeClr val="tx1"/>
                          </a:solidFill>
                          <a:effectLst/>
                          <a:latin typeface="+mn-ea"/>
                          <a:ea typeface="+mn-ea"/>
                          <a:cs typeface="HG丸ｺﾞｼｯｸM-PRO"/>
                        </a:rPr>
                        <a:t>20</a:t>
                      </a:r>
                      <a:r>
                        <a:rPr lang="ja-JP" altLang="en-US" sz="1200" b="1" dirty="0" smtClean="0">
                          <a:solidFill>
                            <a:schemeClr val="tx1"/>
                          </a:solidFill>
                          <a:effectLst/>
                          <a:latin typeface="+mn-ea"/>
                          <a:ea typeface="+mn-ea"/>
                          <a:cs typeface="HG丸ｺﾞｼｯｸM-PRO"/>
                        </a:rPr>
                        <a:t>歳以上）</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269g</a:t>
                      </a:r>
                      <a:r>
                        <a:rPr lang="ja-JP" altLang="en-US" sz="1200" b="1" dirty="0" smtClean="0">
                          <a:solidFill>
                            <a:schemeClr val="tx1"/>
                          </a:solidFill>
                          <a:effectLst/>
                          <a:latin typeface="+mn-ea"/>
                          <a:ea typeface="+mn-ea"/>
                          <a:cs typeface="HG丸ｺﾞｼｯｸM-PRO"/>
                        </a:rPr>
                        <a:t>（</a:t>
                      </a:r>
                      <a:r>
                        <a:rPr lang="en-US" altLang="ja-JP" sz="1200" b="1" dirty="0" smtClean="0">
                          <a:solidFill>
                            <a:schemeClr val="tx1"/>
                          </a:solidFill>
                          <a:effectLst/>
                          <a:latin typeface="+mn-ea"/>
                          <a:ea typeface="+mn-ea"/>
                          <a:cs typeface="HG丸ｺﾞｼｯｸM-PRO"/>
                        </a:rPr>
                        <a:t>H26</a:t>
                      </a:r>
                      <a:r>
                        <a:rPr lang="ja-JP" altLang="en-US" sz="1200" b="1" dirty="0" smtClean="0">
                          <a:solidFill>
                            <a:schemeClr val="tx1"/>
                          </a:solidFill>
                          <a:effectLst/>
                          <a:latin typeface="+mn-ea"/>
                          <a:ea typeface="+mn-ea"/>
                          <a:cs typeface="HG丸ｺﾞｼｯｸM-PRO"/>
                        </a:rPr>
                        <a:t>）</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251g</a:t>
                      </a:r>
                      <a:r>
                        <a:rPr lang="ja-JP" altLang="en-US" sz="1100" b="1" dirty="0" smtClean="0">
                          <a:solidFill>
                            <a:schemeClr val="tx1"/>
                          </a:solidFill>
                          <a:effectLst/>
                          <a:latin typeface="+mn-ea"/>
                          <a:ea typeface="+mn-ea"/>
                          <a:cs typeface="HG丸ｺﾞｼｯｸM-PRO"/>
                        </a:rPr>
                        <a:t>（</a:t>
                      </a:r>
                      <a:r>
                        <a:rPr lang="en-US" altLang="ja-JP" sz="1100" b="1" dirty="0" smtClean="0">
                          <a:solidFill>
                            <a:schemeClr val="tx1"/>
                          </a:solidFill>
                          <a:effectLst/>
                          <a:latin typeface="+mn-ea"/>
                          <a:ea typeface="+mn-ea"/>
                          <a:cs typeface="HG丸ｺﾞｼｯｸM-PRO"/>
                        </a:rPr>
                        <a:t>H28-30</a:t>
                      </a:r>
                      <a:r>
                        <a:rPr lang="ja-JP" altLang="en-US" sz="1100" b="1" dirty="0" smtClean="0">
                          <a:solidFill>
                            <a:schemeClr val="tx1"/>
                          </a:solidFill>
                          <a:effectLst/>
                          <a:latin typeface="+mn-ea"/>
                          <a:ea typeface="+mn-ea"/>
                          <a:cs typeface="HG丸ｺﾞｼｯｸM-PRO"/>
                        </a:rPr>
                        <a:t>平均）</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350g</a:t>
                      </a:r>
                      <a:r>
                        <a:rPr lang="ja-JP" altLang="en-US" sz="1200" b="1" dirty="0" smtClean="0">
                          <a:solidFill>
                            <a:schemeClr val="tx1"/>
                          </a:solidFill>
                          <a:effectLst/>
                          <a:latin typeface="+mn-ea"/>
                          <a:ea typeface="+mn-ea"/>
                          <a:cs typeface="HG丸ｺﾞｼｯｸM-PRO"/>
                        </a:rPr>
                        <a:t>以上</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647795793"/>
                  </a:ext>
                </a:extLst>
              </a:tr>
              <a:tr h="288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altLang="ja-JP" sz="1200" dirty="0" smtClean="0">
                          <a:solidFill>
                            <a:schemeClr val="bg1"/>
                          </a:solidFill>
                          <a:effectLst/>
                          <a:latin typeface="+mn-ea"/>
                          <a:ea typeface="+mn-ea"/>
                          <a:cs typeface="HG丸ｺﾞｼｯｸM-PRO"/>
                        </a:rPr>
                        <a:t>4</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fontAlgn="auto">
                        <a:lnSpc>
                          <a:spcPts val="1600"/>
                        </a:lnSpc>
                        <a:spcAft>
                          <a:spcPts val="0"/>
                        </a:spcAft>
                      </a:pPr>
                      <a:r>
                        <a:rPr lang="ja-JP" altLang="en-US" sz="1200" b="1" dirty="0" smtClean="0">
                          <a:solidFill>
                            <a:schemeClr val="tx1"/>
                          </a:solidFill>
                          <a:effectLst/>
                          <a:latin typeface="+mn-ea"/>
                          <a:ea typeface="+mn-ea"/>
                          <a:cs typeface="HG丸ｺﾞｼｯｸM-PRO"/>
                        </a:rPr>
                        <a:t>食塩摂取量（</a:t>
                      </a:r>
                      <a:r>
                        <a:rPr lang="en-US" altLang="ja-JP" sz="1200" b="1" dirty="0" smtClean="0">
                          <a:solidFill>
                            <a:schemeClr val="tx1"/>
                          </a:solidFill>
                          <a:effectLst/>
                          <a:latin typeface="+mn-ea"/>
                          <a:ea typeface="+mn-ea"/>
                          <a:cs typeface="HG丸ｺﾞｼｯｸM-PRO"/>
                        </a:rPr>
                        <a:t>20</a:t>
                      </a:r>
                      <a:r>
                        <a:rPr lang="ja-JP" altLang="en-US" sz="1200" b="1" dirty="0" smtClean="0">
                          <a:solidFill>
                            <a:schemeClr val="tx1"/>
                          </a:solidFill>
                          <a:effectLst/>
                          <a:latin typeface="+mn-ea"/>
                          <a:ea typeface="+mn-ea"/>
                          <a:cs typeface="HG丸ｺﾞｼｯｸM-PRO"/>
                        </a:rPr>
                        <a:t>歳以上）</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9.4g</a:t>
                      </a:r>
                      <a:r>
                        <a:rPr lang="ja-JP" altLang="en-US" sz="1200" b="1" dirty="0" smtClean="0">
                          <a:solidFill>
                            <a:schemeClr val="tx1"/>
                          </a:solidFill>
                          <a:effectLst/>
                          <a:latin typeface="+mn-ea"/>
                          <a:ea typeface="+mn-ea"/>
                          <a:cs typeface="HG丸ｺﾞｼｯｸM-PRO"/>
                        </a:rPr>
                        <a:t>（</a:t>
                      </a:r>
                      <a:r>
                        <a:rPr lang="en-US" altLang="ja-JP" sz="1200" b="1" dirty="0" smtClean="0">
                          <a:solidFill>
                            <a:schemeClr val="tx1"/>
                          </a:solidFill>
                          <a:effectLst/>
                          <a:latin typeface="+mn-ea"/>
                          <a:ea typeface="+mn-ea"/>
                          <a:cs typeface="HG丸ｺﾞｼｯｸM-PRO"/>
                        </a:rPr>
                        <a:t>H26</a:t>
                      </a:r>
                      <a:r>
                        <a:rPr lang="ja-JP" altLang="en-US" sz="1200" b="1" dirty="0" smtClean="0">
                          <a:solidFill>
                            <a:schemeClr val="tx1"/>
                          </a:solidFill>
                          <a:effectLst/>
                          <a:latin typeface="+mn-ea"/>
                          <a:ea typeface="+mn-ea"/>
                          <a:cs typeface="HG丸ｺﾞｼｯｸM-PRO"/>
                        </a:rPr>
                        <a:t>）</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9.5g</a:t>
                      </a:r>
                      <a:r>
                        <a:rPr lang="ja-JP" altLang="en-US" sz="1100" b="1" dirty="0" smtClean="0">
                          <a:solidFill>
                            <a:schemeClr val="tx1"/>
                          </a:solidFill>
                          <a:effectLst/>
                          <a:latin typeface="+mn-ea"/>
                          <a:ea typeface="+mn-ea"/>
                          <a:cs typeface="HG丸ｺﾞｼｯｸM-PRO"/>
                        </a:rPr>
                        <a:t>（</a:t>
                      </a:r>
                      <a:r>
                        <a:rPr lang="en-US" altLang="ja-JP" sz="1100" b="1" dirty="0" smtClean="0">
                          <a:solidFill>
                            <a:schemeClr val="tx1"/>
                          </a:solidFill>
                          <a:effectLst/>
                          <a:latin typeface="+mn-ea"/>
                          <a:ea typeface="+mn-ea"/>
                          <a:cs typeface="HG丸ｺﾞｼｯｸM-PRO"/>
                        </a:rPr>
                        <a:t>H28-30</a:t>
                      </a:r>
                      <a:r>
                        <a:rPr lang="ja-JP" altLang="en-US" sz="1100" b="1" dirty="0" smtClean="0">
                          <a:solidFill>
                            <a:schemeClr val="tx1"/>
                          </a:solidFill>
                          <a:effectLst/>
                          <a:latin typeface="+mn-ea"/>
                          <a:ea typeface="+mn-ea"/>
                          <a:cs typeface="HG丸ｺﾞｼｯｸM-PRO"/>
                        </a:rPr>
                        <a:t>平均）</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8g</a:t>
                      </a:r>
                      <a:r>
                        <a:rPr lang="ja-JP" altLang="en-US" sz="1200" b="1" dirty="0" smtClean="0">
                          <a:solidFill>
                            <a:schemeClr val="tx1"/>
                          </a:solidFill>
                          <a:effectLst/>
                          <a:latin typeface="+mn-ea"/>
                          <a:ea typeface="+mn-ea"/>
                          <a:cs typeface="HG丸ｺﾞｼｯｸM-PRO"/>
                        </a:rPr>
                        <a:t>未満</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317347628"/>
                  </a:ext>
                </a:extLst>
              </a:tr>
            </a:tbl>
          </a:graphicData>
        </a:graphic>
      </p:graphicFrame>
      <p:sp>
        <p:nvSpPr>
          <p:cNvPr id="42" name="正方形/長方形 41"/>
          <p:cNvSpPr/>
          <p:nvPr/>
        </p:nvSpPr>
        <p:spPr>
          <a:xfrm>
            <a:off x="6046928" y="3208946"/>
            <a:ext cx="3384000" cy="288000"/>
          </a:xfrm>
          <a:prstGeom prst="rect">
            <a:avLst/>
          </a:prstGeom>
        </p:spPr>
        <p:txBody>
          <a:bodyPr wrap="square" lIns="36000" tIns="72000" rIns="36000" bIns="36000" anchor="ctr">
            <a:noAutofit/>
          </a:bodyPr>
          <a:lstStyle/>
          <a:p>
            <a:pPr algn="r"/>
            <a:r>
              <a:rPr lang="ja-JP" altLang="en-US" sz="1100" dirty="0">
                <a:solidFill>
                  <a:prstClr val="black"/>
                </a:solidFill>
                <a:latin typeface="游ゴシック" panose="020B0400000000000000" pitchFamily="50" charset="-128"/>
              </a:rPr>
              <a:t>（☆は「府民・行政等みんなでめざす目標」</a:t>
            </a:r>
            <a:r>
              <a:rPr lang="ja-JP" altLang="en-US" sz="1100" dirty="0" smtClean="0">
                <a:solidFill>
                  <a:prstClr val="black"/>
                </a:solidFill>
                <a:latin typeface="游ゴシック" panose="020B0400000000000000" pitchFamily="50" charset="-128"/>
              </a:rPr>
              <a:t>）</a:t>
            </a:r>
            <a:endParaRPr lang="ja-JP" altLang="en-US" sz="1100" dirty="0">
              <a:solidFill>
                <a:prstClr val="black"/>
              </a:solidFill>
              <a:latin typeface="游ゴシック" panose="020B0400000000000000" pitchFamily="50" charset="-128"/>
            </a:endParaRPr>
          </a:p>
        </p:txBody>
      </p:sp>
      <p:graphicFrame>
        <p:nvGraphicFramePr>
          <p:cNvPr id="43" name="表 42"/>
          <p:cNvGraphicFramePr>
            <a:graphicFrameLocks noGrp="1"/>
          </p:cNvGraphicFramePr>
          <p:nvPr>
            <p:extLst>
              <p:ext uri="{D42A27DB-BD31-4B8C-83A1-F6EECF244321}">
                <p14:modId xmlns:p14="http://schemas.microsoft.com/office/powerpoint/2010/main" val="3875840216"/>
              </p:ext>
            </p:extLst>
          </p:nvPr>
        </p:nvGraphicFramePr>
        <p:xfrm>
          <a:off x="477311" y="5195345"/>
          <a:ext cx="8928000" cy="1152000"/>
        </p:xfrm>
        <a:graphic>
          <a:graphicData uri="http://schemas.openxmlformats.org/drawingml/2006/table">
            <a:tbl>
              <a:tblPr firstRow="1" bandRow="1"/>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1152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nSpc>
                          <a:spcPct val="100000"/>
                        </a:lnSpc>
                      </a:pPr>
                      <a:r>
                        <a:rPr kumimoji="1" lang="ja-JP" altLang="en-US" sz="1600" baseline="0" dirty="0" smtClean="0">
                          <a:latin typeface="+mn-ea"/>
                          <a:ea typeface="+mn-ea"/>
                        </a:rPr>
                        <a:t>現状･課題</a:t>
                      </a:r>
                      <a:endParaRPr kumimoji="1" lang="en-US" altLang="ja-JP" sz="1600" baseline="0" dirty="0" smtClean="0">
                        <a:latin typeface="+mn-ea"/>
                        <a:ea typeface="+mn-ea"/>
                      </a:endParaRPr>
                    </a:p>
                  </a:txBody>
                  <a:tcPr marL="36000" marR="36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174625" indent="-174625">
                        <a:lnSpc>
                          <a:spcPct val="100000"/>
                        </a:lnSpc>
                      </a:pPr>
                      <a:r>
                        <a:rPr kumimoji="1" lang="ja-JP" altLang="en-US" sz="1200" b="1" baseline="0" dirty="0" smtClean="0">
                          <a:solidFill>
                            <a:schemeClr val="tx1"/>
                          </a:solidFill>
                          <a:latin typeface="+mn-ea"/>
                          <a:ea typeface="+mn-ea"/>
                        </a:rPr>
                        <a:t>◆ 朝食をほとんど毎日食べる人の割合は、若い世代で低くなっており、また、野菜摂取量は国の目標値（</a:t>
                      </a:r>
                      <a:r>
                        <a:rPr kumimoji="1" lang="en-US" altLang="ja-JP" sz="1200" b="1" baseline="0" dirty="0" smtClean="0">
                          <a:solidFill>
                            <a:schemeClr val="tx1"/>
                          </a:solidFill>
                          <a:latin typeface="+mn-ea"/>
                          <a:ea typeface="+mn-ea"/>
                        </a:rPr>
                        <a:t>350g</a:t>
                      </a:r>
                      <a:r>
                        <a:rPr kumimoji="1" lang="ja-JP" altLang="en-US" sz="1200" b="1" baseline="0" dirty="0" smtClean="0">
                          <a:solidFill>
                            <a:schemeClr val="tx1"/>
                          </a:solidFill>
                          <a:latin typeface="+mn-ea"/>
                          <a:ea typeface="+mn-ea"/>
                        </a:rPr>
                        <a:t>）よりも約</a:t>
                      </a:r>
                      <a:r>
                        <a:rPr kumimoji="1" lang="en-US" altLang="ja-JP" sz="1200" b="1" baseline="0" dirty="0" smtClean="0">
                          <a:solidFill>
                            <a:schemeClr val="tx1"/>
                          </a:solidFill>
                          <a:latin typeface="+mn-ea"/>
                          <a:ea typeface="+mn-ea"/>
                        </a:rPr>
                        <a:t>80g</a:t>
                      </a:r>
                      <a:r>
                        <a:rPr kumimoji="1" lang="ja-JP" altLang="en-US" sz="1200" b="1" baseline="0" dirty="0" smtClean="0">
                          <a:solidFill>
                            <a:schemeClr val="tx1"/>
                          </a:solidFill>
                          <a:latin typeface="+mn-ea"/>
                          <a:ea typeface="+mn-ea"/>
                        </a:rPr>
                        <a:t>少なく、全国平均も下回っています。</a:t>
                      </a:r>
                    </a:p>
                    <a:p>
                      <a:pPr marL="174625" indent="-174625">
                        <a:lnSpc>
                          <a:spcPct val="100000"/>
                        </a:lnSpc>
                      </a:pPr>
                      <a:endParaRPr kumimoji="1" lang="ja-JP" altLang="en-US" sz="1200" b="1" baseline="0" dirty="0" smtClean="0">
                        <a:solidFill>
                          <a:schemeClr val="tx1"/>
                        </a:solidFill>
                        <a:latin typeface="+mn-ea"/>
                        <a:ea typeface="+mn-ea"/>
                      </a:endParaRPr>
                    </a:p>
                    <a:p>
                      <a:pPr marL="174625" indent="-174625">
                        <a:lnSpc>
                          <a:spcPct val="100000"/>
                        </a:lnSpc>
                      </a:pPr>
                      <a:r>
                        <a:rPr kumimoji="1" lang="ja-JP" altLang="en-US" sz="1200" b="1" baseline="0" dirty="0" smtClean="0">
                          <a:solidFill>
                            <a:schemeClr val="tx1"/>
                          </a:solidFill>
                          <a:latin typeface="+mn-ea"/>
                          <a:ea typeface="+mn-ea"/>
                        </a:rPr>
                        <a:t>◆ 生活習慣病を予防するために、栄養バランスのとれた食事をとる習慣をつけ、日頃から減塩や野菜摂取を心がけるなど、健康的な食生活を送る実践が求められます。</a:t>
                      </a: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3861721"/>
                  </a:ext>
                </a:extLst>
              </a:tr>
            </a:tbl>
          </a:graphicData>
        </a:graphic>
      </p:graphicFrame>
      <p:sp>
        <p:nvSpPr>
          <p:cNvPr id="44" name="角丸四角形 43"/>
          <p:cNvSpPr/>
          <p:nvPr/>
        </p:nvSpPr>
        <p:spPr>
          <a:xfrm>
            <a:off x="357909" y="1863824"/>
            <a:ext cx="9144000" cy="3024000"/>
          </a:xfrm>
          <a:prstGeom prst="roundRect">
            <a:avLst>
              <a:gd name="adj" fmla="val 0"/>
            </a:avLst>
          </a:prstGeom>
          <a:noFill/>
          <a:ln w="12700" cap="flat" cmpd="sng" algn="ctr">
            <a:solidFill>
              <a:srgbClr val="5B9BD5">
                <a:lumMod val="50000"/>
              </a:srgbClr>
            </a:solidFill>
            <a:prstDash val="solid"/>
            <a:miter lim="800000"/>
          </a:ln>
          <a:effectLst/>
        </p:spPr>
        <p:txBody>
          <a:bodyPr rtlCol="0" anchor="ctr"/>
          <a:lstStyle/>
          <a:p>
            <a:pPr marL="0" marR="0" lvl="0" indent="0" defTabSz="914400" eaLnBrk="1" fontAlgn="auto" latinLnBrk="0" hangingPunct="1">
              <a:lnSpc>
                <a:spcPts val="2000"/>
              </a:lnSpc>
              <a:spcBef>
                <a:spcPts val="0"/>
              </a:spcBef>
              <a:spcAft>
                <a:spcPts val="0"/>
              </a:spcAft>
              <a:buClrTx/>
              <a:buSzTx/>
              <a:buFontTx/>
              <a:buNone/>
              <a:tabLst/>
              <a:defRPr/>
            </a:pPr>
            <a:endParaRPr kumimoji="1" lang="en-US" altLang="ja-JP" sz="18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5" name="角丸四角形 44"/>
          <p:cNvSpPr/>
          <p:nvPr/>
        </p:nvSpPr>
        <p:spPr>
          <a:xfrm>
            <a:off x="357909" y="1431824"/>
            <a:ext cx="2088000" cy="432000"/>
          </a:xfrm>
          <a:prstGeom prst="roundRect">
            <a:avLst>
              <a:gd name="adj" fmla="val 0"/>
            </a:avLst>
          </a:prstGeom>
          <a:solidFill>
            <a:srgbClr val="5B9BD5">
              <a:lumMod val="50000"/>
            </a:srgbClr>
          </a:solidFill>
          <a:ln w="12700" cap="flat" cmpd="sng" algn="ctr">
            <a:solidFill>
              <a:srgbClr val="5B9BD5">
                <a:lumMod val="50000"/>
              </a:srgbClr>
            </a:solidFill>
            <a:prstDash val="solid"/>
            <a:miter lim="800000"/>
          </a:ln>
          <a:effectLst/>
        </p:spPr>
        <p:txBody>
          <a:bodyPr lIns="72000" tIns="72000" rIns="72000" bIns="36000" rtlCol="0" anchor="ctr"/>
          <a:lstStyle/>
          <a:p>
            <a:pPr marL="0" marR="0" lvl="0" indent="0" algn="ctr" defTabSz="914400" eaLnBrk="1" fontAlgn="auto" latinLnBrk="0" hangingPunct="1">
              <a:lnSpc>
                <a:spcPts val="2000"/>
              </a:lnSpc>
              <a:spcBef>
                <a:spcPts val="0"/>
              </a:spcBef>
              <a:spcAft>
                <a:spcPts val="0"/>
              </a:spcAft>
              <a:buClrTx/>
              <a:buSzTx/>
              <a:buFontTx/>
              <a:buNone/>
              <a:tabLst/>
              <a:defRPr/>
            </a:pPr>
            <a:r>
              <a:rPr kumimoji="1" lang="ja-JP" altLang="en-US" sz="16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rPr>
              <a:t>みんなでめざす目標</a:t>
            </a:r>
          </a:p>
        </p:txBody>
      </p:sp>
      <p:sp>
        <p:nvSpPr>
          <p:cNvPr id="46" name="角丸四角形 45"/>
          <p:cNvSpPr/>
          <p:nvPr/>
        </p:nvSpPr>
        <p:spPr>
          <a:xfrm>
            <a:off x="2445909" y="1431824"/>
            <a:ext cx="7056000" cy="432000"/>
          </a:xfrm>
          <a:prstGeom prst="roundRect">
            <a:avLst>
              <a:gd name="adj" fmla="val 0"/>
            </a:avLst>
          </a:prstGeom>
          <a:solidFill>
            <a:sysClr val="window" lastClr="FFFFFF"/>
          </a:solidFill>
          <a:ln w="12700" cap="flat" cmpd="sng" algn="ctr">
            <a:solidFill>
              <a:srgbClr val="5B9BD5">
                <a:lumMod val="50000"/>
              </a:srgbClr>
            </a:solidFill>
            <a:prstDash val="solid"/>
            <a:miter lim="800000"/>
          </a:ln>
          <a:effectLst/>
        </p:spPr>
        <p:txBody>
          <a:bodyPr lIns="72000" tIns="72000" rIns="72000" bIns="36000" rtlCol="0" anchor="ctr"/>
          <a:lstStyle/>
          <a:p>
            <a:pPr marL="0" marR="0" lvl="0" indent="0" algn="ctr" defTabSz="914400" eaLnBrk="1" fontAlgn="auto" latinLnBrk="0" hangingPunct="1">
              <a:lnSpc>
                <a:spcPts val="2000"/>
              </a:lnSpc>
              <a:spcBef>
                <a:spcPts val="0"/>
              </a:spcBef>
              <a:spcAft>
                <a:spcPts val="0"/>
              </a:spcAft>
              <a:buClrTx/>
              <a:buSzTx/>
              <a:buFontTx/>
              <a:buNone/>
              <a:tabLst/>
              <a:defRPr/>
            </a:pPr>
            <a:r>
              <a:rPr kumimoji="1" lang="ja-JP" altLang="en-US" sz="16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朝食欠食率を低くします　～朝ごはんや野菜をしっかり食べましょう～</a:t>
            </a:r>
          </a:p>
        </p:txBody>
      </p:sp>
    </p:spTree>
    <p:extLst>
      <p:ext uri="{BB962C8B-B14F-4D97-AF65-F5344CB8AC3E}">
        <p14:creationId xmlns:p14="http://schemas.microsoft.com/office/powerpoint/2010/main" val="3400547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17</a:t>
            </a:fld>
            <a:endParaRPr kumimoji="1" lang="ja-JP" altLang="en-US"/>
          </a:p>
        </p:txBody>
      </p:sp>
      <p:sp>
        <p:nvSpPr>
          <p:cNvPr id="15" name="正方形/長方形 14"/>
          <p:cNvSpPr/>
          <p:nvPr/>
        </p:nvSpPr>
        <p:spPr>
          <a:xfrm>
            <a:off x="216793" y="211802"/>
            <a:ext cx="9432000" cy="6408000"/>
          </a:xfrm>
          <a:prstGeom prst="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ts val="2000"/>
              </a:lnSpc>
              <a:spcBef>
                <a:spcPts val="0"/>
              </a:spcBef>
              <a:spcAft>
                <a:spcPts val="0"/>
              </a:spcAft>
              <a:buClrTx/>
              <a:buSzTx/>
              <a:buFontTx/>
              <a:buNone/>
              <a:tabLst/>
              <a:defRPr/>
            </a:pPr>
            <a:endParaRPr kumimoji="1" lang="en-US" altLang="ja-JP" sz="18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16" name="表 15"/>
          <p:cNvGraphicFramePr>
            <a:graphicFrameLocks noGrp="1"/>
          </p:cNvGraphicFramePr>
          <p:nvPr>
            <p:extLst>
              <p:ext uri="{D42A27DB-BD31-4B8C-83A1-F6EECF244321}">
                <p14:modId xmlns:p14="http://schemas.microsoft.com/office/powerpoint/2010/main" val="3954518569"/>
              </p:ext>
            </p:extLst>
          </p:nvPr>
        </p:nvGraphicFramePr>
        <p:xfrm>
          <a:off x="477311" y="434454"/>
          <a:ext cx="8928000" cy="5904000"/>
        </p:xfrm>
        <a:graphic>
          <a:graphicData uri="http://schemas.openxmlformats.org/drawingml/2006/table">
            <a:tbl>
              <a:tblPr firstRow="1" bandRow="1"/>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3096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nSpc>
                          <a:spcPct val="100000"/>
                        </a:lnSpc>
                      </a:pPr>
                      <a:r>
                        <a:rPr kumimoji="1" lang="ja-JP" altLang="en-US" sz="1600" baseline="0" dirty="0" smtClean="0">
                          <a:latin typeface="+mn-ea"/>
                          <a:ea typeface="+mn-ea"/>
                        </a:rPr>
                        <a:t>本年度の     </a:t>
                      </a:r>
                      <a:endParaRPr kumimoji="1" lang="en-US" altLang="ja-JP" sz="1600" baseline="0" dirty="0" smtClean="0">
                        <a:latin typeface="+mn-ea"/>
                        <a:ea typeface="+mn-ea"/>
                      </a:endParaRPr>
                    </a:p>
                    <a:p>
                      <a:pPr>
                        <a:lnSpc>
                          <a:spcPct val="100000"/>
                        </a:lnSpc>
                      </a:pPr>
                      <a:r>
                        <a:rPr kumimoji="1" lang="ja-JP" altLang="en-US" sz="1600" baseline="0" dirty="0" smtClean="0">
                          <a:latin typeface="+mn-ea"/>
                          <a:ea typeface="+mn-ea"/>
                        </a:rPr>
                        <a:t>取組</a:t>
                      </a: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ja-JP" altLang="en-US" sz="1600" baseline="0" dirty="0">
                        <a:latin typeface="+mn-ea"/>
                        <a:ea typeface="+mn-ea"/>
                      </a:endParaRP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174625" indent="-174625">
                        <a:lnSpc>
                          <a:spcPct val="100000"/>
                        </a:lnSpc>
                      </a:pPr>
                      <a:r>
                        <a:rPr kumimoji="1" lang="en-US" altLang="ja-JP" sz="1200" u="none"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地域における栄養相談への支援、栄養管理の質の向上</a:t>
                      </a:r>
                      <a:r>
                        <a:rPr kumimoji="1" lang="en-US" altLang="ja-JP" sz="1200" u="none" baseline="0" dirty="0" smtClean="0">
                          <a:solidFill>
                            <a:schemeClr val="tx1"/>
                          </a:solidFill>
                          <a:latin typeface="+mn-ea"/>
                          <a:ea typeface="+mn-ea"/>
                        </a:rPr>
                        <a:t>》</a:t>
                      </a:r>
                      <a:endParaRPr kumimoji="1" lang="en-US" altLang="ja-JP" sz="1200" b="0" u="none"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■大阪府栄養士会による無料栄養相談の実施（登録栄養士数</a:t>
                      </a:r>
                      <a:r>
                        <a:rPr kumimoji="1" lang="en-US" altLang="ja-JP" sz="1100" b="1" baseline="0" dirty="0" smtClean="0">
                          <a:solidFill>
                            <a:schemeClr val="tx1"/>
                          </a:solidFill>
                          <a:latin typeface="+mn-ea"/>
                          <a:ea typeface="+mn-ea"/>
                        </a:rPr>
                        <a:t>219</a:t>
                      </a:r>
                      <a:r>
                        <a:rPr kumimoji="1" lang="ja-JP" altLang="en-US" sz="1100" b="1" baseline="0" dirty="0" smtClean="0">
                          <a:solidFill>
                            <a:schemeClr val="tx1"/>
                          </a:solidFill>
                          <a:latin typeface="+mn-ea"/>
                          <a:ea typeface="+mn-ea"/>
                        </a:rPr>
                        <a:t>名、日本栄養士会認定栄養ケア・ステーション</a:t>
                      </a:r>
                      <a:r>
                        <a:rPr kumimoji="1" lang="en-US" altLang="ja-JP" sz="1100" b="1" baseline="0" dirty="0" smtClean="0">
                          <a:solidFill>
                            <a:schemeClr val="tx1"/>
                          </a:solidFill>
                          <a:latin typeface="+mn-ea"/>
                          <a:ea typeface="+mn-ea"/>
                        </a:rPr>
                        <a:t>10</a:t>
                      </a:r>
                      <a:r>
                        <a:rPr kumimoji="1" lang="ja-JP" altLang="en-US" sz="1100" b="1" baseline="0" dirty="0" smtClean="0">
                          <a:solidFill>
                            <a:schemeClr val="tx1"/>
                          </a:solidFill>
                          <a:latin typeface="+mn-ea"/>
                          <a:ea typeface="+mn-ea"/>
                        </a:rPr>
                        <a:t>団体、大阪府栄養士会登録栄養ケアチーム</a:t>
                      </a:r>
                      <a:r>
                        <a:rPr kumimoji="1" lang="en-US" altLang="ja-JP" sz="1100" b="1" baseline="0" dirty="0" smtClean="0">
                          <a:solidFill>
                            <a:schemeClr val="tx1"/>
                          </a:solidFill>
                          <a:latin typeface="+mn-ea"/>
                          <a:ea typeface="+mn-ea"/>
                        </a:rPr>
                        <a:t>16</a:t>
                      </a:r>
                      <a:r>
                        <a:rPr kumimoji="1" lang="ja-JP" altLang="en-US" sz="1100" b="1" baseline="0" dirty="0" smtClean="0">
                          <a:solidFill>
                            <a:schemeClr val="tx1"/>
                          </a:solidFill>
                          <a:latin typeface="+mn-ea"/>
                          <a:ea typeface="+mn-ea"/>
                        </a:rPr>
                        <a:t>団体）</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■保健所における栄養指導として、特定給食施設指導において学校・企業での</a:t>
                      </a:r>
                      <a:r>
                        <a:rPr kumimoji="1" lang="en-US" altLang="ja-JP" sz="1100" b="1" baseline="0" dirty="0" smtClean="0">
                          <a:solidFill>
                            <a:schemeClr val="tx1"/>
                          </a:solidFill>
                          <a:latin typeface="+mn-ea"/>
                          <a:ea typeface="+mn-ea"/>
                        </a:rPr>
                        <a:t>V.O.S.</a:t>
                      </a:r>
                      <a:r>
                        <a:rPr kumimoji="1" lang="ja-JP" altLang="en-US" sz="1100" b="1" baseline="0" dirty="0" smtClean="0">
                          <a:solidFill>
                            <a:schemeClr val="tx1"/>
                          </a:solidFill>
                          <a:latin typeface="+mn-ea"/>
                          <a:ea typeface="+mn-ea"/>
                        </a:rPr>
                        <a:t>メニュー等の提供推進</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aseline="0" dirty="0" smtClean="0">
                          <a:solidFill>
                            <a:schemeClr val="tx1"/>
                          </a:solidFill>
                          <a:latin typeface="+mn-ea"/>
                          <a:ea typeface="+mn-ea"/>
                        </a:rPr>
                        <a:t>《</a:t>
                      </a:r>
                      <a:r>
                        <a:rPr kumimoji="1" lang="ja-JP" altLang="en-US" sz="1200" i="0" u="sng" baseline="0" dirty="0" smtClean="0">
                          <a:solidFill>
                            <a:schemeClr val="tx1"/>
                          </a:solidFill>
                          <a:latin typeface="+mn-ea"/>
                          <a:ea typeface="+mn-ea"/>
                        </a:rPr>
                        <a:t>大学や企業等との連携による食生活の改善</a:t>
                      </a:r>
                      <a:r>
                        <a:rPr kumimoji="1" lang="en-US" altLang="ja-JP" sz="1200" baseline="0" dirty="0" smtClean="0">
                          <a:solidFill>
                            <a:schemeClr val="tx1"/>
                          </a:solidFill>
                          <a:latin typeface="+mn-ea"/>
                          <a:ea typeface="+mn-ea"/>
                        </a:rPr>
                        <a:t>》</a:t>
                      </a:r>
                      <a:endParaRPr kumimoji="1" lang="en-US" altLang="ja-JP" sz="1200" b="0"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■大学と連携し、大学食堂及び近隣飲食店でオリジナル</a:t>
                      </a:r>
                      <a:r>
                        <a:rPr kumimoji="1" lang="en-US" altLang="ja-JP" sz="1100" b="1" baseline="0" dirty="0" smtClean="0">
                          <a:solidFill>
                            <a:schemeClr val="tx1"/>
                          </a:solidFill>
                          <a:latin typeface="+mn-ea"/>
                          <a:ea typeface="+mn-ea"/>
                        </a:rPr>
                        <a:t>V.O.S.</a:t>
                      </a:r>
                      <a:r>
                        <a:rPr kumimoji="1" lang="ja-JP" altLang="en-US" sz="1100" b="1" baseline="0" dirty="0" smtClean="0">
                          <a:solidFill>
                            <a:schemeClr val="tx1"/>
                          </a:solidFill>
                          <a:latin typeface="+mn-ea"/>
                          <a:ea typeface="+mn-ea"/>
                        </a:rPr>
                        <a:t>メニューを提供（近畿大学）</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a:t>
                      </a:r>
                      <a:r>
                        <a:rPr kumimoji="1" lang="en-US" altLang="ja-JP" sz="1100" b="1" baseline="0" dirty="0" smtClean="0">
                          <a:solidFill>
                            <a:schemeClr val="tx1"/>
                          </a:solidFill>
                          <a:latin typeface="+mn-ea"/>
                          <a:ea typeface="+mn-ea"/>
                        </a:rPr>
                        <a:t>V.O.S.</a:t>
                      </a:r>
                      <a:r>
                        <a:rPr kumimoji="1" lang="ja-JP" altLang="en-US" sz="1100" b="1" baseline="0" dirty="0" smtClean="0">
                          <a:solidFill>
                            <a:schemeClr val="tx1"/>
                          </a:solidFill>
                          <a:latin typeface="+mn-ea"/>
                          <a:ea typeface="+mn-ea"/>
                        </a:rPr>
                        <a:t>メニュー基準の柔軟化を図り、「プレ</a:t>
                      </a:r>
                      <a:r>
                        <a:rPr kumimoji="1" lang="en-US" altLang="ja-JP" sz="1100" b="1" baseline="0" dirty="0" smtClean="0">
                          <a:solidFill>
                            <a:schemeClr val="tx1"/>
                          </a:solidFill>
                          <a:latin typeface="+mn-ea"/>
                          <a:ea typeface="+mn-ea"/>
                        </a:rPr>
                        <a:t>V.O.S.</a:t>
                      </a:r>
                      <a:r>
                        <a:rPr kumimoji="1" lang="ja-JP" altLang="en-US" sz="1100" b="1" baseline="0" dirty="0" smtClean="0">
                          <a:solidFill>
                            <a:schemeClr val="tx1"/>
                          </a:solidFill>
                          <a:latin typeface="+mn-ea"/>
                          <a:ea typeface="+mn-ea"/>
                        </a:rPr>
                        <a:t>」を新設</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■コロナ禍における「おうちごはん」の充実を図るため、食材宅配や持ち帰り宅配の分野で</a:t>
                      </a:r>
                      <a:r>
                        <a:rPr kumimoji="1" lang="en-US" altLang="ja-JP" sz="1100" b="1" baseline="0" dirty="0" smtClean="0">
                          <a:solidFill>
                            <a:schemeClr val="tx1"/>
                          </a:solidFill>
                          <a:latin typeface="+mn-ea"/>
                          <a:ea typeface="+mn-ea"/>
                        </a:rPr>
                        <a:t>V.O.S.</a:t>
                      </a:r>
                      <a:r>
                        <a:rPr kumimoji="1" lang="ja-JP" altLang="en-US" sz="1100" b="1" baseline="0" dirty="0" smtClean="0">
                          <a:solidFill>
                            <a:schemeClr val="tx1"/>
                          </a:solidFill>
                          <a:latin typeface="+mn-ea"/>
                          <a:ea typeface="+mn-ea"/>
                        </a:rPr>
                        <a:t>メニュー等を普及啓発</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■大阪ヘルシー外食推進協議会と連携し、「うちのお店も健康づくり応援団の店」協力店を拡充</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u="none"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「食育」など食生活の改善に向けた普及啓発</a:t>
                      </a:r>
                      <a:r>
                        <a:rPr kumimoji="1" lang="en-US" altLang="ja-JP" sz="1200" u="none" baseline="0" dirty="0" smtClean="0">
                          <a:solidFill>
                            <a:schemeClr val="tx1"/>
                          </a:solidFill>
                          <a:latin typeface="+mn-ea"/>
                          <a:ea typeface="+mn-ea"/>
                        </a:rPr>
                        <a:t>》</a:t>
                      </a:r>
                      <a:endParaRPr kumimoji="1" lang="en-US" altLang="ja-JP" sz="1200" b="0" u="none"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■大阪府食育推進ネットワーク会議参画団体から、食に関する情報を</a:t>
                      </a:r>
                      <a:r>
                        <a:rPr kumimoji="1" lang="en-US" altLang="ja-JP" sz="1100" b="1" baseline="0" dirty="0" smtClean="0">
                          <a:solidFill>
                            <a:schemeClr val="tx1"/>
                          </a:solidFill>
                          <a:latin typeface="+mn-ea"/>
                          <a:ea typeface="+mn-ea"/>
                        </a:rPr>
                        <a:t>Facebook</a:t>
                      </a:r>
                      <a:r>
                        <a:rPr kumimoji="1" lang="ja-JP" altLang="en-US" sz="1100" b="1" baseline="0" dirty="0" smtClean="0">
                          <a:solidFill>
                            <a:schemeClr val="tx1"/>
                          </a:solidFill>
                          <a:latin typeface="+mn-ea"/>
                          <a:ea typeface="+mn-ea"/>
                        </a:rPr>
                        <a:t>等で発信</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■保育所等において食育の実践のための参考資料として、「食事プロセスＰＤＣＡ」に食育の取組み方、事例等を掲載</a:t>
                      </a:r>
                    </a:p>
                    <a:p>
                      <a:pPr marL="174625" indent="-174625">
                        <a:lnSpc>
                          <a:spcPct val="100000"/>
                        </a:lnSpc>
                      </a:pPr>
                      <a:r>
                        <a:rPr kumimoji="1" lang="ja-JP" altLang="en-US" sz="1100" b="1" baseline="0" dirty="0" smtClean="0">
                          <a:solidFill>
                            <a:schemeClr val="tx1"/>
                          </a:solidFill>
                          <a:latin typeface="+mn-ea"/>
                          <a:ea typeface="+mn-ea"/>
                        </a:rPr>
                        <a:t>■教育庁作成の食育指導案を府内小中義務教育学校及び支援学校に配付</a:t>
                      </a:r>
                    </a:p>
                    <a:p>
                      <a:pPr marL="174625" indent="-174625">
                        <a:lnSpc>
                          <a:spcPct val="100000"/>
                        </a:lnSpc>
                      </a:pPr>
                      <a:r>
                        <a:rPr kumimoji="1" lang="ja-JP" altLang="en-US" sz="1100" b="1" baseline="0" dirty="0" smtClean="0">
                          <a:solidFill>
                            <a:schemeClr val="tx1"/>
                          </a:solidFill>
                          <a:latin typeface="+mn-ea"/>
                          <a:ea typeface="+mn-ea"/>
                        </a:rPr>
                        <a:t>■「うちのお店も健康づくり応援団の店」協力店に対して、掲示物等の情報発信ツールを提供</a:t>
                      </a:r>
                    </a:p>
                    <a:p>
                      <a:pPr marL="174625" indent="-174625">
                        <a:lnSpc>
                          <a:spcPct val="100000"/>
                        </a:lnSpc>
                      </a:pPr>
                      <a:r>
                        <a:rPr kumimoji="1" lang="ja-JP" altLang="en-US" sz="1100" b="1" baseline="0" dirty="0" smtClean="0">
                          <a:solidFill>
                            <a:schemeClr val="tx1"/>
                          </a:solidFill>
                          <a:latin typeface="+mn-ea"/>
                          <a:ea typeface="+mn-ea"/>
                        </a:rPr>
                        <a:t>■大阪いずみ市民生協機関紙において、</a:t>
                      </a:r>
                      <a:r>
                        <a:rPr kumimoji="1" lang="en-US" altLang="ja-JP" sz="1100" b="1" baseline="0" dirty="0" smtClean="0">
                          <a:solidFill>
                            <a:schemeClr val="tx1"/>
                          </a:solidFill>
                          <a:latin typeface="+mn-ea"/>
                          <a:ea typeface="+mn-ea"/>
                        </a:rPr>
                        <a:t>V.O.S.</a:t>
                      </a:r>
                      <a:r>
                        <a:rPr kumimoji="1" lang="ja-JP" altLang="en-US" sz="1100" b="1" baseline="0" dirty="0" smtClean="0">
                          <a:solidFill>
                            <a:schemeClr val="tx1"/>
                          </a:solidFill>
                          <a:latin typeface="+mn-ea"/>
                          <a:ea typeface="+mn-ea"/>
                        </a:rPr>
                        <a:t>メニューの基準に合ったレシピ掲載</a:t>
                      </a:r>
                    </a:p>
                  </a:txBody>
                  <a:tcPr marL="72000" marR="72000" marT="54000" marB="54000">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3861721"/>
                  </a:ext>
                </a:extLst>
              </a:tr>
              <a:tr h="223200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今後の</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取組予定</a:t>
                      </a:r>
                      <a:endParaRPr kumimoji="1" lang="ja-JP" altLang="en-US" baseline="0" dirty="0">
                        <a:latin typeface="+mn-ea"/>
                        <a:ea typeface="+mn-ea"/>
                      </a:endParaRP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baseline="0" dirty="0" smtClean="0">
                          <a:solidFill>
                            <a:schemeClr val="tx1"/>
                          </a:solidFill>
                          <a:latin typeface="+mn-ea"/>
                          <a:ea typeface="+mn-ea"/>
                        </a:rPr>
                        <a:t>《</a:t>
                      </a:r>
                      <a:r>
                        <a:rPr kumimoji="1" lang="ja-JP" altLang="en-US" sz="1200" b="1" u="sng" baseline="0" dirty="0" smtClean="0">
                          <a:solidFill>
                            <a:schemeClr val="tx1"/>
                          </a:solidFill>
                          <a:latin typeface="+mn-ea"/>
                          <a:ea typeface="+mn-ea"/>
                        </a:rPr>
                        <a:t>課題等</a:t>
                      </a:r>
                      <a:r>
                        <a:rPr kumimoji="1" lang="en-US" altLang="ja-JP" sz="1200" b="1" baseline="0" dirty="0" smtClean="0">
                          <a:solidFill>
                            <a:schemeClr val="tx1"/>
                          </a:solidFill>
                          <a:latin typeface="+mn-ea"/>
                          <a:ea typeface="+mn-ea"/>
                        </a:rPr>
                        <a:t>》</a:t>
                      </a:r>
                    </a:p>
                    <a:p>
                      <a:pPr marL="174625" indent="-174625">
                        <a:lnSpc>
                          <a:spcPct val="100000"/>
                        </a:lnSpc>
                      </a:pPr>
                      <a:r>
                        <a:rPr kumimoji="1" lang="ja-JP" altLang="en-US" sz="1100" b="1" baseline="0" dirty="0" smtClean="0">
                          <a:solidFill>
                            <a:schemeClr val="tx1"/>
                          </a:solidFill>
                          <a:latin typeface="+mn-ea"/>
                          <a:ea typeface="+mn-ea"/>
                        </a:rPr>
                        <a:t>■</a:t>
                      </a:r>
                      <a:r>
                        <a:rPr kumimoji="1" lang="en-US" altLang="ja-JP" sz="1100" b="1" baseline="0" dirty="0" smtClean="0">
                          <a:solidFill>
                            <a:schemeClr val="tx1"/>
                          </a:solidFill>
                          <a:latin typeface="+mn-ea"/>
                          <a:ea typeface="+mn-ea"/>
                        </a:rPr>
                        <a:t>V.O.S.</a:t>
                      </a:r>
                      <a:r>
                        <a:rPr kumimoji="1" lang="ja-JP" altLang="en-US" sz="1100" b="1" baseline="0" dirty="0" smtClean="0">
                          <a:solidFill>
                            <a:schemeClr val="tx1"/>
                          </a:solidFill>
                          <a:latin typeface="+mn-ea"/>
                          <a:ea typeface="+mn-ea"/>
                        </a:rPr>
                        <a:t>メニュー承認数の増加、</a:t>
                      </a:r>
                      <a:r>
                        <a:rPr kumimoji="1" lang="en-US" altLang="ja-JP" sz="1100" b="1" baseline="0" dirty="0" smtClean="0">
                          <a:solidFill>
                            <a:schemeClr val="tx1"/>
                          </a:solidFill>
                          <a:latin typeface="+mn-ea"/>
                          <a:ea typeface="+mn-ea"/>
                        </a:rPr>
                        <a:t>V.O.S.</a:t>
                      </a:r>
                      <a:r>
                        <a:rPr kumimoji="1" lang="ja-JP" altLang="en-US" sz="1100" b="1" baseline="0" dirty="0" smtClean="0">
                          <a:solidFill>
                            <a:schemeClr val="tx1"/>
                          </a:solidFill>
                          <a:latin typeface="+mn-ea"/>
                          <a:ea typeface="+mn-ea"/>
                        </a:rPr>
                        <a:t>メニュー及び「うちのお店も健康づくり応援団の店」の認知度向上</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■若い世代等に向けた食生活の改善に関する重要性の</a:t>
                      </a:r>
                      <a:r>
                        <a:rPr kumimoji="1" lang="en-US" altLang="ja-JP" sz="1100" b="1" baseline="0" dirty="0" smtClean="0">
                          <a:solidFill>
                            <a:schemeClr val="tx1"/>
                          </a:solidFill>
                          <a:latin typeface="+mn-ea"/>
                          <a:ea typeface="+mn-ea"/>
                        </a:rPr>
                        <a:t>PR</a:t>
                      </a:r>
                      <a:r>
                        <a:rPr kumimoji="1" lang="ja-JP" altLang="en-US" sz="1100" b="1" baseline="0" dirty="0" smtClean="0">
                          <a:solidFill>
                            <a:schemeClr val="tx1"/>
                          </a:solidFill>
                          <a:latin typeface="+mn-ea"/>
                          <a:ea typeface="+mn-ea"/>
                        </a:rPr>
                        <a:t>拡大</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■飲食店主等の健康・栄養への関心向上</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■コロナ禍での効果的・効率的な食環境整備</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1" baseline="0" dirty="0" smtClean="0">
                          <a:solidFill>
                            <a:schemeClr val="tx1"/>
                          </a:solidFill>
                          <a:latin typeface="+mn-ea"/>
                          <a:ea typeface="+mn-ea"/>
                        </a:rPr>
                        <a:t>《</a:t>
                      </a:r>
                      <a:r>
                        <a:rPr kumimoji="1" lang="ja-JP" altLang="en-US" sz="1200" b="1" u="sng" baseline="0" dirty="0" smtClean="0">
                          <a:solidFill>
                            <a:schemeClr val="tx1"/>
                          </a:solidFill>
                          <a:latin typeface="+mn-ea"/>
                          <a:ea typeface="+mn-ea"/>
                        </a:rPr>
                        <a:t>次年度の主な取組</a:t>
                      </a:r>
                      <a:r>
                        <a:rPr kumimoji="1" lang="en-US" altLang="ja-JP" sz="1200" b="1" baseline="0" dirty="0" smtClean="0">
                          <a:solidFill>
                            <a:schemeClr val="tx1"/>
                          </a:solidFill>
                          <a:latin typeface="+mn-ea"/>
                          <a:ea typeface="+mn-ea"/>
                        </a:rPr>
                        <a:t>》</a:t>
                      </a:r>
                    </a:p>
                    <a:p>
                      <a:pPr marL="174625" indent="-174625">
                        <a:lnSpc>
                          <a:spcPct val="100000"/>
                        </a:lnSpc>
                      </a:pPr>
                      <a:r>
                        <a:rPr kumimoji="1" lang="ja-JP" altLang="en-US" sz="1100" b="1" baseline="0" dirty="0" smtClean="0">
                          <a:solidFill>
                            <a:schemeClr val="tx1"/>
                          </a:solidFill>
                          <a:latin typeface="+mn-ea"/>
                          <a:ea typeface="+mn-ea"/>
                        </a:rPr>
                        <a:t>■大阪府栄養士会と連携し、栄養ケアを担う人材の資質向上、推進体制の構築</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■大学で食生活の改善に関するセミナー開催等の啓発を実施（「健康キャンパス・プロジェクト」）</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■大阪ヘルシー外食推進協議会、連携協定企業等と連携した啓発事業の展開</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■大阪府食育推進ネットワーク会議を中心とした事業実施、参画団体の連携・協働した取組みの推進</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■府ホームページのほか、保健所、関係団体からの情報発信</a:t>
                      </a:r>
                      <a:endParaRPr kumimoji="1" lang="ja-JP" altLang="en-US" sz="1100" b="1" baseline="0" dirty="0">
                        <a:solidFill>
                          <a:schemeClr val="tx1"/>
                        </a:solidFill>
                        <a:latin typeface="+mn-ea"/>
                        <a:ea typeface="+mn-ea"/>
                      </a:endParaRPr>
                    </a:p>
                  </a:txBody>
                  <a:tcPr marL="72000" marR="72000" marT="54000" marB="54000">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414319985"/>
                  </a:ext>
                </a:extLst>
              </a:tr>
              <a:tr h="57600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最終予算</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baseline="0" dirty="0" smtClean="0">
                          <a:solidFill>
                            <a:schemeClr val="bg1"/>
                          </a:solidFill>
                          <a:latin typeface="+mn-ea"/>
                          <a:ea typeface="+mn-ea"/>
                        </a:rPr>
                        <a:t>（主要事業）</a:t>
                      </a:r>
                      <a:endParaRPr kumimoji="1" lang="en-US" altLang="ja-JP" sz="1600" b="1" baseline="0" dirty="0" smtClean="0">
                        <a:solidFill>
                          <a:schemeClr val="bg1"/>
                        </a:solidFill>
                        <a:latin typeface="+mn-ea"/>
                        <a:ea typeface="+mn-ea"/>
                      </a:endParaRPr>
                    </a:p>
                  </a:txBody>
                  <a:tcPr marL="54000" marR="18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nSpc>
                          <a:spcPct val="100000"/>
                        </a:lnSpc>
                      </a:pPr>
                      <a:r>
                        <a:rPr kumimoji="1" lang="ja-JP" altLang="en-US" sz="1100" baseline="0" dirty="0" smtClean="0">
                          <a:solidFill>
                            <a:schemeClr val="tx1"/>
                          </a:solidFill>
                          <a:latin typeface="+mn-ea"/>
                          <a:ea typeface="+mn-ea"/>
                        </a:rPr>
                        <a:t>健康・栄養対策費（</a:t>
                      </a:r>
                      <a:r>
                        <a:rPr kumimoji="1" lang="en-US" altLang="ja-JP" sz="1100" baseline="0" dirty="0" smtClean="0">
                          <a:solidFill>
                            <a:schemeClr val="tx1"/>
                          </a:solidFill>
                          <a:latin typeface="+mn-ea"/>
                          <a:ea typeface="+mn-ea"/>
                        </a:rPr>
                        <a:t>6,042</a:t>
                      </a:r>
                      <a:r>
                        <a:rPr kumimoji="1" lang="ja-JP" altLang="en-US" sz="1100" baseline="0" dirty="0" smtClean="0">
                          <a:solidFill>
                            <a:schemeClr val="tx1"/>
                          </a:solidFill>
                          <a:latin typeface="+mn-ea"/>
                          <a:ea typeface="+mn-ea"/>
                        </a:rPr>
                        <a:t>千円）</a:t>
                      </a:r>
                      <a:endParaRPr kumimoji="1" lang="ja-JP" altLang="en-US" sz="1100" baseline="0" dirty="0">
                        <a:solidFill>
                          <a:schemeClr val="tx1"/>
                        </a:solidFill>
                        <a:latin typeface="+mn-ea"/>
                        <a:ea typeface="+mn-ea"/>
                      </a:endParaRP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49516140"/>
                  </a:ext>
                </a:extLst>
              </a:tr>
            </a:tbl>
          </a:graphicData>
        </a:graphic>
      </p:graphicFrame>
      <p:grpSp>
        <p:nvGrpSpPr>
          <p:cNvPr id="17" name="グループ化 16"/>
          <p:cNvGrpSpPr/>
          <p:nvPr/>
        </p:nvGrpSpPr>
        <p:grpSpPr>
          <a:xfrm>
            <a:off x="586435" y="2487173"/>
            <a:ext cx="792000" cy="720000"/>
            <a:chOff x="-2122749" y="3293333"/>
            <a:chExt cx="792000" cy="720000"/>
          </a:xfrm>
        </p:grpSpPr>
        <p:sp>
          <p:nvSpPr>
            <p:cNvPr id="21" name="角丸四角形 20"/>
            <p:cNvSpPr/>
            <p:nvPr/>
          </p:nvSpPr>
          <p:spPr>
            <a:xfrm>
              <a:off x="-2122749" y="3293333"/>
              <a:ext cx="792000" cy="720000"/>
            </a:xfrm>
            <a:prstGeom prst="roundRect">
              <a:avLst>
                <a:gd name="adj" fmla="val 8008"/>
              </a:avLst>
            </a:prstGeom>
            <a:gradFill>
              <a:gsLst>
                <a:gs pos="0">
                  <a:srgbClr val="EFF5FB"/>
                </a:gs>
                <a:gs pos="49000">
                  <a:srgbClr val="EFF5FB"/>
                </a:gs>
                <a:gs pos="51000">
                  <a:srgbClr val="B6D2EC"/>
                </a:gs>
                <a:gs pos="100000">
                  <a:srgbClr val="B6D2EC"/>
                </a:gs>
              </a:gsLst>
              <a:lin ang="2700000" scaled="1"/>
            </a:gradFill>
            <a:ln w="31750" cap="flat" cmpd="dbl" algn="ctr">
              <a:solidFill>
                <a:srgbClr val="002060"/>
              </a:solidFill>
              <a:prstDash val="solid"/>
              <a:miter lim="800000"/>
            </a:ln>
            <a:effectLst/>
          </p:spPr>
          <p:txBody>
            <a:bodyPr wrap="none" lIns="36000" tIns="36000" rIns="36000" bIns="7200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rPr>
                <a:t>本年度評価</a:t>
              </a:r>
              <a:endParaRPr kumimoji="1" lang="en-US" altLang="ja-JP" sz="11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5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eaLnBrk="1" fontAlgn="auto" latinLnBrk="0" hangingPunct="1">
                <a:lnSpc>
                  <a:spcPts val="1600"/>
                </a:lnSpc>
                <a:spcBef>
                  <a:spcPts val="0"/>
                </a:spcBef>
                <a:spcAft>
                  <a:spcPts val="0"/>
                </a:spcAft>
                <a:buClrTx/>
                <a:buSzTx/>
                <a:buFontTx/>
                <a:buNone/>
                <a:tabLst/>
                <a:defRPr/>
              </a:pPr>
              <a:r>
                <a:rPr kumimoji="1" lang="ja-JP" altLang="en-US" sz="14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rPr>
                <a:t>概ね</a:t>
              </a:r>
              <a:endParaRPr kumimoji="1" lang="en-US" altLang="ja-JP" sz="14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eaLnBrk="1" fontAlgn="auto" latinLnBrk="0" hangingPunct="1">
                <a:lnSpc>
                  <a:spcPts val="1600"/>
                </a:lnSpc>
                <a:spcBef>
                  <a:spcPts val="0"/>
                </a:spcBef>
                <a:spcAft>
                  <a:spcPts val="0"/>
                </a:spcAft>
                <a:buClrTx/>
                <a:buSzTx/>
                <a:buFontTx/>
                <a:buNone/>
                <a:tabLst/>
                <a:defRPr/>
              </a:pPr>
              <a:r>
                <a:rPr kumimoji="1" lang="ja-JP" altLang="en-US" sz="1400" b="1" i="0" u="none" strike="noStrike" kern="0" cap="none" spc="-25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rPr>
                <a:t>予定</a:t>
              </a:r>
              <a:r>
                <a:rPr kumimoji="1" lang="ja-JP" altLang="en-US" sz="1400" b="1" i="0" u="none" strike="noStrike" kern="0" cap="none" spc="-35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rPr>
                <a:t>どおり</a:t>
              </a:r>
            </a:p>
          </p:txBody>
        </p:sp>
        <p:cxnSp>
          <p:nvCxnSpPr>
            <p:cNvPr id="22" name="直線コネクタ 21"/>
            <p:cNvCxnSpPr/>
            <p:nvPr/>
          </p:nvCxnSpPr>
          <p:spPr>
            <a:xfrm>
              <a:off x="-2067699" y="3533775"/>
              <a:ext cx="684000" cy="0"/>
            </a:xfrm>
            <a:prstGeom prst="line">
              <a:avLst/>
            </a:prstGeom>
            <a:noFill/>
            <a:ln w="12700" cap="flat" cmpd="sng" algn="ctr">
              <a:solidFill>
                <a:srgbClr val="002060"/>
              </a:solidFill>
              <a:prstDash val="solid"/>
              <a:miter lim="800000"/>
            </a:ln>
            <a:effectLst/>
          </p:spPr>
        </p:cxnSp>
      </p:grpSp>
    </p:spTree>
    <p:extLst>
      <p:ext uri="{BB962C8B-B14F-4D97-AF65-F5344CB8AC3E}">
        <p14:creationId xmlns:p14="http://schemas.microsoft.com/office/powerpoint/2010/main" val="2195684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 １　生活習慣病の予防（生活習慣の改善）</a:t>
            </a:r>
            <a:endParaRPr kumimoji="1" lang="ja-JP" altLang="en-US" sz="2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18</a:t>
            </a:fld>
            <a:endParaRPr kumimoji="1" lang="ja-JP" altLang="en-US"/>
          </a:p>
        </p:txBody>
      </p:sp>
      <p:pic>
        <p:nvPicPr>
          <p:cNvPr id="23" name="図 22"/>
          <p:cNvPicPr>
            <a:picLocks noChangeAspect="1"/>
          </p:cNvPicPr>
          <p:nvPr/>
        </p:nvPicPr>
        <p:blipFill>
          <a:blip r:embed="rId2"/>
          <a:stretch>
            <a:fillRect/>
          </a:stretch>
        </p:blipFill>
        <p:spPr>
          <a:xfrm>
            <a:off x="8536240" y="74033"/>
            <a:ext cx="1320923" cy="432000"/>
          </a:xfrm>
          <a:prstGeom prst="rect">
            <a:avLst/>
          </a:prstGeom>
        </p:spPr>
      </p:pic>
      <p:sp>
        <p:nvSpPr>
          <p:cNvPr id="39" name="正方形/長方形 38"/>
          <p:cNvSpPr/>
          <p:nvPr/>
        </p:nvSpPr>
        <p:spPr>
          <a:xfrm>
            <a:off x="216793" y="936650"/>
            <a:ext cx="9432000" cy="5688000"/>
          </a:xfrm>
          <a:prstGeom prst="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ts val="2000"/>
              </a:lnSpc>
              <a:spcBef>
                <a:spcPts val="0"/>
              </a:spcBef>
              <a:spcAft>
                <a:spcPts val="0"/>
              </a:spcAft>
              <a:buClrTx/>
              <a:buSzTx/>
              <a:buFontTx/>
              <a:buNone/>
              <a:tabLst/>
              <a:defRPr/>
            </a:pPr>
            <a:endParaRPr kumimoji="1" lang="en-US" altLang="ja-JP" sz="18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0" name="正方形/長方形 39"/>
          <p:cNvSpPr/>
          <p:nvPr/>
        </p:nvSpPr>
        <p:spPr>
          <a:xfrm>
            <a:off x="129324" y="777702"/>
            <a:ext cx="4608000" cy="432000"/>
          </a:xfrm>
          <a:prstGeom prst="rect">
            <a:avLst/>
          </a:prstGeom>
          <a:solidFill>
            <a:srgbClr val="002060"/>
          </a:solidFill>
        </p:spPr>
        <p:txBody>
          <a:bodyPr wrap="square" lIns="36000" tIns="90000" rIns="36000" bIns="36000" anchor="ctr">
            <a:noAutofit/>
          </a:bodyPr>
          <a:lstStyle/>
          <a:p>
            <a:pPr marL="0" marR="0" lvl="0" indent="0" defTabSz="914400" eaLnBrk="1" fontAlgn="auto" latinLnBrk="0" hangingPunct="1">
              <a:lnSpc>
                <a:spcPts val="2000"/>
              </a:lnSpc>
              <a:spcBef>
                <a:spcPts val="0"/>
              </a:spcBef>
              <a:spcAft>
                <a:spcPts val="0"/>
              </a:spcAft>
              <a:buClrTx/>
              <a:buSzTx/>
              <a:buFontTx/>
              <a:buNone/>
              <a:tabLst/>
              <a:defRPr/>
            </a:pPr>
            <a:r>
              <a:rPr kumimoji="1" lang="ja-JP" altLang="en-US" sz="2000" b="1" i="0" u="none" strike="noStrike" kern="0" cap="none" spc="0" normalizeH="0" baseline="0" noProof="0" dirty="0" smtClean="0">
                <a:ln w="0"/>
                <a:solidFill>
                  <a:prstClr val="white"/>
                </a:solidFill>
                <a:effectLst>
                  <a:outerShdw blurRad="38100" dist="19050" dir="2700000" algn="tl" rotWithShape="0">
                    <a:prstClr val="black">
                      <a:alpha val="40000"/>
                    </a:prstClr>
                  </a:outerShdw>
                </a:effectLst>
                <a:uLnTx/>
                <a:uFillTx/>
              </a:rPr>
              <a:t>（３）身体活動・運動</a:t>
            </a:r>
            <a:r>
              <a:rPr kumimoji="1" lang="ja-JP" altLang="en-US" sz="2000" b="1" i="0" u="none" strike="noStrike" kern="0" cap="none" spc="0" normalizeH="0" baseline="0" noProof="0" dirty="0" smtClean="0">
                <a:ln>
                  <a:noFill/>
                </a:ln>
                <a:solidFill>
                  <a:prstClr val="white"/>
                </a:solidFill>
                <a:effectLst/>
                <a:uLnTx/>
                <a:uFillTx/>
              </a:rPr>
              <a:t>　</a:t>
            </a:r>
            <a:r>
              <a:rPr kumimoji="1" lang="ja-JP" altLang="en-US" sz="1600" b="1" i="0" u="none" strike="noStrike" kern="0" cap="none" spc="0" normalizeH="0" baseline="0" noProof="0" dirty="0" smtClean="0">
                <a:ln>
                  <a:noFill/>
                </a:ln>
                <a:solidFill>
                  <a:prstClr val="white"/>
                </a:solidFill>
                <a:effectLst/>
                <a:uLnTx/>
                <a:uFillTx/>
              </a:rPr>
              <a:t>計画 </a:t>
            </a:r>
            <a:r>
              <a:rPr kumimoji="1" lang="en-US" altLang="ja-JP" sz="1600" b="1" i="0" u="none" strike="noStrike" kern="0" cap="none" spc="0" normalizeH="0" baseline="0" noProof="0" dirty="0" smtClean="0">
                <a:ln>
                  <a:noFill/>
                </a:ln>
                <a:solidFill>
                  <a:prstClr val="white"/>
                </a:solidFill>
                <a:effectLst/>
                <a:uLnTx/>
                <a:uFillTx/>
              </a:rPr>
              <a:t>P.51-52</a:t>
            </a:r>
          </a:p>
        </p:txBody>
      </p:sp>
      <p:sp>
        <p:nvSpPr>
          <p:cNvPr id="41" name="正方形/長方形 40"/>
          <p:cNvSpPr/>
          <p:nvPr/>
        </p:nvSpPr>
        <p:spPr>
          <a:xfrm>
            <a:off x="363222" y="2291595"/>
            <a:ext cx="3240000" cy="288000"/>
          </a:xfrm>
          <a:prstGeom prst="rect">
            <a:avLst/>
          </a:prstGeom>
        </p:spPr>
        <p:txBody>
          <a:bodyPr wrap="square" lIns="36000" tIns="72000" rIns="36000" bIns="36000" anchor="ctr">
            <a:noAutofit/>
          </a:bodyPr>
          <a:lstStyle/>
          <a:p>
            <a:r>
              <a:rPr lang="en-US" altLang="ja-JP" sz="1600" b="1" dirty="0" smtClean="0">
                <a:solidFill>
                  <a:prstClr val="black"/>
                </a:solidFill>
                <a:latin typeface="游ゴシック" panose="020B0400000000000000" pitchFamily="50" charset="-128"/>
              </a:rPr>
              <a:t>【</a:t>
            </a:r>
            <a:r>
              <a:rPr lang="ja-JP" altLang="en-US" sz="1600" b="1" dirty="0" smtClean="0">
                <a:solidFill>
                  <a:prstClr val="black"/>
                </a:solidFill>
                <a:latin typeface="游ゴシック" panose="020B0400000000000000" pitchFamily="50" charset="-128"/>
              </a:rPr>
              <a:t>府民の行動目標</a:t>
            </a:r>
            <a:r>
              <a:rPr lang="en-US" altLang="ja-JP" sz="1600" b="1" dirty="0">
                <a:solidFill>
                  <a:prstClr val="black"/>
                </a:solidFill>
                <a:latin typeface="游ゴシック" panose="020B0400000000000000" pitchFamily="50" charset="-128"/>
              </a:rPr>
              <a:t>】</a:t>
            </a:r>
            <a:endParaRPr lang="ja-JP" altLang="en-US" sz="1600" b="1" dirty="0">
              <a:solidFill>
                <a:prstClr val="black"/>
              </a:solidFill>
              <a:latin typeface="游ゴシック" panose="020B0400000000000000" pitchFamily="50" charset="-128"/>
            </a:endParaRPr>
          </a:p>
        </p:txBody>
      </p:sp>
      <p:sp>
        <p:nvSpPr>
          <p:cNvPr id="42" name="正方形/長方形 41"/>
          <p:cNvSpPr/>
          <p:nvPr/>
        </p:nvSpPr>
        <p:spPr>
          <a:xfrm>
            <a:off x="511296" y="2602690"/>
            <a:ext cx="8856000" cy="504000"/>
          </a:xfrm>
          <a:prstGeom prst="rect">
            <a:avLst/>
          </a:prstGeom>
        </p:spPr>
        <p:txBody>
          <a:bodyPr wrap="square" lIns="36000" tIns="72000" rIns="36000" bIns="36000">
            <a:noAutofit/>
          </a:bodyPr>
          <a:lstStyle/>
          <a:p>
            <a:r>
              <a:rPr lang="ja-JP" altLang="en-US" sz="1200" b="1" dirty="0">
                <a:solidFill>
                  <a:prstClr val="black"/>
                </a:solidFill>
                <a:latin typeface="游ゴシック" panose="020B0400000000000000" pitchFamily="50" charset="-128"/>
              </a:rPr>
              <a:t>▽生活習慣病の予防、健康の保持・向上を図るため、日常生活における「身体活動・運動」量を増やし、習慣的に</a:t>
            </a:r>
            <a:r>
              <a:rPr lang="ja-JP" altLang="en-US" sz="1200" b="1" dirty="0" smtClean="0">
                <a:solidFill>
                  <a:prstClr val="black"/>
                </a:solidFill>
                <a:latin typeface="游ゴシック" panose="020B0400000000000000" pitchFamily="50" charset="-128"/>
              </a:rPr>
              <a:t>取り組みます。</a:t>
            </a:r>
            <a:endParaRPr lang="ja-JP" altLang="en-US" sz="1200" b="1" dirty="0">
              <a:solidFill>
                <a:prstClr val="black"/>
              </a:solidFill>
              <a:latin typeface="游ゴシック" panose="020B0400000000000000" pitchFamily="50" charset="-128"/>
            </a:endParaRPr>
          </a:p>
        </p:txBody>
      </p:sp>
      <p:sp>
        <p:nvSpPr>
          <p:cNvPr id="43" name="正方形/長方形 42"/>
          <p:cNvSpPr/>
          <p:nvPr/>
        </p:nvSpPr>
        <p:spPr>
          <a:xfrm>
            <a:off x="363222" y="3127054"/>
            <a:ext cx="3240000" cy="288000"/>
          </a:xfrm>
          <a:prstGeom prst="rect">
            <a:avLst/>
          </a:prstGeom>
        </p:spPr>
        <p:txBody>
          <a:bodyPr wrap="square" lIns="36000" tIns="72000" rIns="36000" bIns="36000" anchor="ctr">
            <a:noAutofit/>
          </a:bodyPr>
          <a:lstStyle/>
          <a:p>
            <a:r>
              <a:rPr lang="en-US" altLang="ja-JP" sz="1600" b="1" dirty="0" smtClean="0">
                <a:solidFill>
                  <a:prstClr val="black"/>
                </a:solidFill>
                <a:latin typeface="游ゴシック" panose="020B0400000000000000" pitchFamily="50" charset="-128"/>
              </a:rPr>
              <a:t>【</a:t>
            </a:r>
            <a:r>
              <a:rPr lang="ja-JP" altLang="en-US" sz="1600" b="1" dirty="0" smtClean="0">
                <a:solidFill>
                  <a:prstClr val="black"/>
                </a:solidFill>
                <a:latin typeface="游ゴシック" panose="020B0400000000000000" pitchFamily="50" charset="-128"/>
              </a:rPr>
              <a:t>行政等が取り組む数値目標</a:t>
            </a:r>
            <a:r>
              <a:rPr lang="en-US" altLang="ja-JP" sz="1600" b="1" dirty="0" smtClean="0">
                <a:solidFill>
                  <a:prstClr val="black"/>
                </a:solidFill>
                <a:latin typeface="游ゴシック" panose="020B0400000000000000" pitchFamily="50" charset="-128"/>
              </a:rPr>
              <a:t>】</a:t>
            </a:r>
            <a:endParaRPr lang="ja-JP" altLang="en-US" sz="1600" b="1" dirty="0">
              <a:solidFill>
                <a:prstClr val="black"/>
              </a:solidFill>
              <a:latin typeface="游ゴシック" panose="020B0400000000000000" pitchFamily="50" charset="-128"/>
            </a:endParaRPr>
          </a:p>
        </p:txBody>
      </p:sp>
      <p:graphicFrame>
        <p:nvGraphicFramePr>
          <p:cNvPr id="44" name="表 43"/>
          <p:cNvGraphicFramePr>
            <a:graphicFrameLocks noGrp="1"/>
          </p:cNvGraphicFramePr>
          <p:nvPr>
            <p:extLst>
              <p:ext uri="{D42A27DB-BD31-4B8C-83A1-F6EECF244321}">
                <p14:modId xmlns:p14="http://schemas.microsoft.com/office/powerpoint/2010/main" val="3619659491"/>
              </p:ext>
            </p:extLst>
          </p:nvPr>
        </p:nvGraphicFramePr>
        <p:xfrm>
          <a:off x="532234" y="3489217"/>
          <a:ext cx="8820000" cy="1054400"/>
        </p:xfrm>
        <a:graphic>
          <a:graphicData uri="http://schemas.openxmlformats.org/drawingml/2006/table">
            <a:tbl>
              <a:tblPr firstRow="1" firstCol="1" bandRow="1"/>
              <a:tblGrid>
                <a:gridCol w="360000">
                  <a:extLst>
                    <a:ext uri="{9D8B030D-6E8A-4147-A177-3AD203B41FA5}">
                      <a16:colId xmlns:a16="http://schemas.microsoft.com/office/drawing/2014/main" val="20000"/>
                    </a:ext>
                  </a:extLst>
                </a:gridCol>
                <a:gridCol w="3168000">
                  <a:extLst>
                    <a:ext uri="{9D8B030D-6E8A-4147-A177-3AD203B41FA5}">
                      <a16:colId xmlns:a16="http://schemas.microsoft.com/office/drawing/2014/main" val="20001"/>
                    </a:ext>
                  </a:extLst>
                </a:gridCol>
                <a:gridCol w="1764000">
                  <a:extLst>
                    <a:ext uri="{9D8B030D-6E8A-4147-A177-3AD203B41FA5}">
                      <a16:colId xmlns:a16="http://schemas.microsoft.com/office/drawing/2014/main" val="2249044847"/>
                    </a:ext>
                  </a:extLst>
                </a:gridCol>
                <a:gridCol w="1764000">
                  <a:extLst>
                    <a:ext uri="{9D8B030D-6E8A-4147-A177-3AD203B41FA5}">
                      <a16:colId xmlns:a16="http://schemas.microsoft.com/office/drawing/2014/main" val="20002"/>
                    </a:ext>
                  </a:extLst>
                </a:gridCol>
                <a:gridCol w="1764000">
                  <a:extLst>
                    <a:ext uri="{9D8B030D-6E8A-4147-A177-3AD203B41FA5}">
                      <a16:colId xmlns:a16="http://schemas.microsoft.com/office/drawing/2014/main" val="20003"/>
                    </a:ext>
                  </a:extLst>
                </a:gridCol>
              </a:tblGrid>
              <a:tr h="288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ja-JP" sz="1200" dirty="0">
                          <a:effectLst/>
                          <a:latin typeface="+mn-ea"/>
                          <a:ea typeface="+mn-ea"/>
                        </a:rPr>
                        <a:t>　</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ja-JP" altLang="en-US" sz="1200" kern="100" dirty="0" smtClean="0">
                          <a:effectLst/>
                          <a:latin typeface="+mn-ea"/>
                          <a:ea typeface="+mn-ea"/>
                        </a:rPr>
                        <a:t>項目</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ja-JP" altLang="en-US" sz="1200" dirty="0" smtClean="0">
                          <a:effectLst/>
                          <a:latin typeface="+mn-ea"/>
                          <a:ea typeface="+mn-ea"/>
                        </a:rPr>
                        <a:t>策定時の取組状況</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ja-JP" altLang="en-US" sz="1200" dirty="0" smtClean="0">
                          <a:effectLst/>
                          <a:latin typeface="+mn-ea"/>
                          <a:ea typeface="+mn-ea"/>
                        </a:rPr>
                        <a:t>現在の取組状況</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sz="1200" dirty="0" smtClean="0">
                          <a:effectLst/>
                          <a:latin typeface="+mn-ea"/>
                          <a:ea typeface="+mn-ea"/>
                        </a:rPr>
                        <a:t>2023</a:t>
                      </a:r>
                      <a:r>
                        <a:rPr lang="ja-JP" sz="1200" dirty="0" smtClean="0">
                          <a:effectLst/>
                          <a:latin typeface="+mn-ea"/>
                          <a:ea typeface="+mn-ea"/>
                        </a:rPr>
                        <a:t>年度目標</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 lastClr="FFFFFF"/>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extLst>
                  <a:ext uri="{0D108BD9-81ED-4DB2-BD59-A6C34878D82A}">
                    <a16:rowId xmlns:a16="http://schemas.microsoft.com/office/drawing/2014/main" val="10000"/>
                  </a:ext>
                </a:extLst>
              </a:tr>
              <a:tr h="288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altLang="ja-JP" sz="1200" dirty="0" smtClean="0">
                          <a:solidFill>
                            <a:schemeClr val="bg1"/>
                          </a:solidFill>
                          <a:effectLst/>
                          <a:latin typeface="+mn-ea"/>
                          <a:ea typeface="+mn-ea"/>
                        </a:rPr>
                        <a:t>5</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fontAlgn="auto">
                        <a:lnSpc>
                          <a:spcPts val="1600"/>
                        </a:lnSpc>
                        <a:spcAft>
                          <a:spcPts val="0"/>
                        </a:spcAft>
                      </a:pPr>
                      <a:r>
                        <a:rPr lang="ja-JP" altLang="en-US" sz="1200" b="1" dirty="0" smtClean="0">
                          <a:solidFill>
                            <a:schemeClr val="tx1"/>
                          </a:solidFill>
                          <a:effectLst/>
                          <a:latin typeface="+mn-ea"/>
                          <a:ea typeface="+mn-ea"/>
                        </a:rPr>
                        <a:t>運動習慣のある者（＊）の割合（☆）</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rPr>
                        <a:t>60.8%</a:t>
                      </a:r>
                      <a:r>
                        <a:rPr lang="ja-JP" altLang="en-US" sz="1200" b="1" dirty="0" smtClean="0">
                          <a:solidFill>
                            <a:schemeClr val="tx1"/>
                          </a:solidFill>
                          <a:effectLst/>
                          <a:latin typeface="+mn-ea"/>
                          <a:ea typeface="+mn-ea"/>
                        </a:rPr>
                        <a:t>（</a:t>
                      </a:r>
                      <a:r>
                        <a:rPr lang="en-US" altLang="ja-JP" sz="1200" b="1" dirty="0" smtClean="0">
                          <a:solidFill>
                            <a:schemeClr val="tx1"/>
                          </a:solidFill>
                          <a:effectLst/>
                          <a:latin typeface="+mn-ea"/>
                          <a:ea typeface="+mn-ea"/>
                        </a:rPr>
                        <a:t>H28</a:t>
                      </a:r>
                      <a:r>
                        <a:rPr lang="ja-JP" altLang="en-US" sz="1200" b="1" dirty="0" smtClean="0">
                          <a:solidFill>
                            <a:schemeClr val="tx1"/>
                          </a:solidFill>
                          <a:effectLst/>
                          <a:latin typeface="+mn-ea"/>
                          <a:ea typeface="+mn-ea"/>
                        </a:rPr>
                        <a:t>）</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rPr>
                        <a:t>60.2%</a:t>
                      </a:r>
                      <a:r>
                        <a:rPr lang="ja-JP" altLang="en-US" sz="1200" b="1" dirty="0" smtClean="0">
                          <a:solidFill>
                            <a:schemeClr val="tx1"/>
                          </a:solidFill>
                          <a:effectLst/>
                          <a:latin typeface="+mn-ea"/>
                          <a:ea typeface="+mn-ea"/>
                        </a:rPr>
                        <a:t>（</a:t>
                      </a:r>
                      <a:r>
                        <a:rPr lang="en-US" altLang="ja-JP" sz="1200" b="1" dirty="0" smtClean="0">
                          <a:solidFill>
                            <a:schemeClr val="tx1"/>
                          </a:solidFill>
                          <a:effectLst/>
                          <a:latin typeface="+mn-ea"/>
                          <a:ea typeface="+mn-ea"/>
                        </a:rPr>
                        <a:t>R2</a:t>
                      </a:r>
                      <a:r>
                        <a:rPr lang="ja-JP" altLang="en-US" sz="1200" b="1" dirty="0" smtClean="0">
                          <a:solidFill>
                            <a:schemeClr val="tx1"/>
                          </a:solidFill>
                          <a:effectLst/>
                          <a:latin typeface="+mn-ea"/>
                          <a:ea typeface="+mn-ea"/>
                        </a:rPr>
                        <a:t>）</a:t>
                      </a:r>
                      <a:endParaRPr lang="en-US" altLang="ja-JP" sz="1200" b="1" dirty="0" smtClean="0">
                        <a:solidFill>
                          <a:schemeClr val="tx1"/>
                        </a:solidFill>
                        <a:effectLst/>
                        <a:latin typeface="+mn-ea"/>
                        <a:ea typeface="+mn-ea"/>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rPr>
                        <a:t>67%</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1"/>
                  </a:ext>
                </a:extLst>
              </a:tr>
              <a:tr h="288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altLang="ja-JP" sz="1200" dirty="0" smtClean="0">
                          <a:solidFill>
                            <a:schemeClr val="bg1"/>
                          </a:solidFill>
                          <a:effectLst/>
                          <a:latin typeface="+mn-ea"/>
                          <a:ea typeface="+mn-ea"/>
                          <a:cs typeface="HG丸ｺﾞｼｯｸM-PRO"/>
                        </a:rPr>
                        <a:t>6</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fontAlgn="auto">
                        <a:lnSpc>
                          <a:spcPts val="1600"/>
                        </a:lnSpc>
                        <a:spcAft>
                          <a:spcPts val="0"/>
                        </a:spcAft>
                      </a:pPr>
                      <a:r>
                        <a:rPr lang="ja-JP" altLang="en-US" sz="1200" b="1" dirty="0" smtClean="0">
                          <a:solidFill>
                            <a:schemeClr val="tx1"/>
                          </a:solidFill>
                          <a:effectLst/>
                          <a:latin typeface="+mn-ea"/>
                          <a:ea typeface="+mn-ea"/>
                          <a:cs typeface="HG丸ｺﾞｼｯｸM-PRO"/>
                        </a:rPr>
                        <a:t>日常生活における歩数（男性</a:t>
                      </a:r>
                      <a:r>
                        <a:rPr lang="en-US" altLang="ja-JP" sz="1200" b="1" dirty="0" smtClean="0">
                          <a:solidFill>
                            <a:schemeClr val="tx1"/>
                          </a:solidFill>
                          <a:effectLst/>
                          <a:latin typeface="+mn-ea"/>
                          <a:ea typeface="+mn-ea"/>
                          <a:cs typeface="HG丸ｺﾞｼｯｸM-PRO"/>
                        </a:rPr>
                        <a:t>/</a:t>
                      </a:r>
                      <a:r>
                        <a:rPr lang="ja-JP" altLang="en-US" sz="1200" b="1" dirty="0" smtClean="0">
                          <a:solidFill>
                            <a:schemeClr val="tx1"/>
                          </a:solidFill>
                          <a:effectLst/>
                          <a:latin typeface="+mn-ea"/>
                          <a:ea typeface="+mn-ea"/>
                          <a:cs typeface="HG丸ｺﾞｼｯｸM-PRO"/>
                        </a:rPr>
                        <a:t>女性）</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7,524</a:t>
                      </a:r>
                      <a:r>
                        <a:rPr lang="ja-JP" altLang="en-US" sz="1200" b="1" dirty="0" smtClean="0">
                          <a:solidFill>
                            <a:schemeClr val="tx1"/>
                          </a:solidFill>
                          <a:effectLst/>
                          <a:latin typeface="+mn-ea"/>
                          <a:ea typeface="+mn-ea"/>
                          <a:cs typeface="HG丸ｺﾞｼｯｸM-PRO"/>
                        </a:rPr>
                        <a:t>歩</a:t>
                      </a:r>
                      <a:r>
                        <a:rPr lang="en-US" altLang="ja-JP" sz="1200" b="1" dirty="0" smtClean="0">
                          <a:solidFill>
                            <a:schemeClr val="tx1"/>
                          </a:solidFill>
                          <a:effectLst/>
                          <a:latin typeface="+mn-ea"/>
                          <a:ea typeface="+mn-ea"/>
                          <a:cs typeface="HG丸ｺﾞｼｯｸM-PRO"/>
                        </a:rPr>
                        <a:t>/6,579</a:t>
                      </a:r>
                      <a:r>
                        <a:rPr lang="ja-JP" altLang="en-US" sz="1200" b="1" dirty="0" smtClean="0">
                          <a:solidFill>
                            <a:schemeClr val="tx1"/>
                          </a:solidFill>
                          <a:effectLst/>
                          <a:latin typeface="+mn-ea"/>
                          <a:ea typeface="+mn-ea"/>
                          <a:cs typeface="HG丸ｺﾞｼｯｸM-PRO"/>
                        </a:rPr>
                        <a:t>歩（</a:t>
                      </a:r>
                      <a:r>
                        <a:rPr lang="en-US" altLang="ja-JP" sz="1200" b="1" dirty="0" smtClean="0">
                          <a:solidFill>
                            <a:schemeClr val="tx1"/>
                          </a:solidFill>
                          <a:effectLst/>
                          <a:latin typeface="+mn-ea"/>
                          <a:ea typeface="+mn-ea"/>
                          <a:cs typeface="HG丸ｺﾞｼｯｸM-PRO"/>
                        </a:rPr>
                        <a:t>H26</a:t>
                      </a:r>
                      <a:r>
                        <a:rPr lang="ja-JP" altLang="en-US" sz="1200" b="1" dirty="0" smtClean="0">
                          <a:solidFill>
                            <a:schemeClr val="tx1"/>
                          </a:solidFill>
                          <a:effectLst/>
                          <a:latin typeface="+mn-ea"/>
                          <a:ea typeface="+mn-ea"/>
                          <a:cs typeface="HG丸ｺﾞｼｯｸM-PRO"/>
                        </a:rPr>
                        <a:t>）</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7,648</a:t>
                      </a:r>
                      <a:r>
                        <a:rPr lang="ja-JP" altLang="en-US" sz="1200" b="1" dirty="0" smtClean="0">
                          <a:solidFill>
                            <a:schemeClr val="tx1"/>
                          </a:solidFill>
                          <a:effectLst/>
                          <a:latin typeface="+mn-ea"/>
                          <a:ea typeface="+mn-ea"/>
                          <a:cs typeface="HG丸ｺﾞｼｯｸM-PRO"/>
                        </a:rPr>
                        <a:t>歩</a:t>
                      </a:r>
                      <a:r>
                        <a:rPr lang="en-US" altLang="ja-JP" sz="1200" b="1" dirty="0" smtClean="0">
                          <a:solidFill>
                            <a:schemeClr val="tx1"/>
                          </a:solidFill>
                          <a:effectLst/>
                          <a:latin typeface="+mn-ea"/>
                          <a:ea typeface="+mn-ea"/>
                          <a:cs typeface="HG丸ｺﾞｼｯｸM-PRO"/>
                        </a:rPr>
                        <a:t>/6,372</a:t>
                      </a:r>
                      <a:r>
                        <a:rPr lang="ja-JP" altLang="en-US" sz="1200" b="1" dirty="0" smtClean="0">
                          <a:solidFill>
                            <a:schemeClr val="tx1"/>
                          </a:solidFill>
                          <a:effectLst/>
                          <a:latin typeface="+mn-ea"/>
                          <a:ea typeface="+mn-ea"/>
                          <a:cs typeface="HG丸ｺﾞｼｯｸM-PRO"/>
                        </a:rPr>
                        <a:t>歩（</a:t>
                      </a:r>
                      <a:r>
                        <a:rPr lang="en-US" altLang="ja-JP" sz="1200" b="1" dirty="0" smtClean="0">
                          <a:solidFill>
                            <a:schemeClr val="tx1"/>
                          </a:solidFill>
                          <a:effectLst/>
                          <a:latin typeface="+mn-ea"/>
                          <a:ea typeface="+mn-ea"/>
                          <a:cs typeface="HG丸ｺﾞｼｯｸM-PRO"/>
                        </a:rPr>
                        <a:t>H28-30</a:t>
                      </a:r>
                      <a:r>
                        <a:rPr lang="ja-JP" altLang="en-US" sz="1200" b="1" dirty="0" smtClean="0">
                          <a:solidFill>
                            <a:schemeClr val="tx1"/>
                          </a:solidFill>
                          <a:effectLst/>
                          <a:latin typeface="+mn-ea"/>
                          <a:ea typeface="+mn-ea"/>
                          <a:cs typeface="HG丸ｺﾞｼｯｸM-PRO"/>
                        </a:rPr>
                        <a:t>平均）</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9,000</a:t>
                      </a:r>
                      <a:r>
                        <a:rPr lang="ja-JP" altLang="en-US" sz="1200" b="1" dirty="0" smtClean="0">
                          <a:solidFill>
                            <a:schemeClr val="tx1"/>
                          </a:solidFill>
                          <a:effectLst/>
                          <a:latin typeface="+mn-ea"/>
                          <a:ea typeface="+mn-ea"/>
                          <a:cs typeface="HG丸ｺﾞｼｯｸM-PRO"/>
                        </a:rPr>
                        <a:t>歩</a:t>
                      </a:r>
                      <a:r>
                        <a:rPr lang="en-US" altLang="ja-JP" sz="1200" b="1" dirty="0" smtClean="0">
                          <a:solidFill>
                            <a:schemeClr val="tx1"/>
                          </a:solidFill>
                          <a:effectLst/>
                          <a:latin typeface="+mn-ea"/>
                          <a:ea typeface="+mn-ea"/>
                          <a:cs typeface="HG丸ｺﾞｼｯｸM-PRO"/>
                        </a:rPr>
                        <a:t>/8,000</a:t>
                      </a:r>
                      <a:r>
                        <a:rPr lang="ja-JP" altLang="en-US" sz="1200" b="1" dirty="0" smtClean="0">
                          <a:solidFill>
                            <a:schemeClr val="tx1"/>
                          </a:solidFill>
                          <a:effectLst/>
                          <a:latin typeface="+mn-ea"/>
                          <a:ea typeface="+mn-ea"/>
                          <a:cs typeface="HG丸ｺﾞｼｯｸM-PRO"/>
                        </a:rPr>
                        <a:t>歩</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647795793"/>
                  </a:ext>
                </a:extLst>
              </a:tr>
            </a:tbl>
          </a:graphicData>
        </a:graphic>
      </p:graphicFrame>
      <p:sp>
        <p:nvSpPr>
          <p:cNvPr id="45" name="正方形/長方形 44"/>
          <p:cNvSpPr/>
          <p:nvPr/>
        </p:nvSpPr>
        <p:spPr>
          <a:xfrm>
            <a:off x="6046918" y="3191494"/>
            <a:ext cx="3384000" cy="288000"/>
          </a:xfrm>
          <a:prstGeom prst="rect">
            <a:avLst/>
          </a:prstGeom>
        </p:spPr>
        <p:txBody>
          <a:bodyPr wrap="square" lIns="36000" tIns="72000" rIns="36000" bIns="36000" anchor="ctr">
            <a:noAutofit/>
          </a:bodyPr>
          <a:lstStyle/>
          <a:p>
            <a:pPr algn="r"/>
            <a:r>
              <a:rPr lang="ja-JP" altLang="en-US" sz="1100" dirty="0">
                <a:solidFill>
                  <a:prstClr val="black"/>
                </a:solidFill>
                <a:latin typeface="游ゴシック" panose="020B0400000000000000" pitchFamily="50" charset="-128"/>
              </a:rPr>
              <a:t>（☆は「府民・行政等みんなでめざす目標」</a:t>
            </a:r>
            <a:r>
              <a:rPr lang="ja-JP" altLang="en-US" sz="1100" dirty="0" smtClean="0">
                <a:solidFill>
                  <a:prstClr val="black"/>
                </a:solidFill>
                <a:latin typeface="游ゴシック" panose="020B0400000000000000" pitchFamily="50" charset="-128"/>
              </a:rPr>
              <a:t>）</a:t>
            </a:r>
            <a:endParaRPr lang="ja-JP" altLang="en-US" sz="1100" dirty="0">
              <a:solidFill>
                <a:prstClr val="black"/>
              </a:solidFill>
              <a:latin typeface="游ゴシック" panose="020B0400000000000000" pitchFamily="50" charset="-128"/>
            </a:endParaRPr>
          </a:p>
        </p:txBody>
      </p:sp>
      <p:sp>
        <p:nvSpPr>
          <p:cNvPr id="46" name="正方形/長方形 45"/>
          <p:cNvSpPr/>
          <p:nvPr/>
        </p:nvSpPr>
        <p:spPr>
          <a:xfrm>
            <a:off x="932711" y="4541802"/>
            <a:ext cx="3384000" cy="288000"/>
          </a:xfrm>
          <a:prstGeom prst="rect">
            <a:avLst/>
          </a:prstGeom>
        </p:spPr>
        <p:txBody>
          <a:bodyPr wrap="square" lIns="36000" tIns="72000" rIns="36000" bIns="36000" anchor="ctr">
            <a:noAutofit/>
          </a:bodyPr>
          <a:lstStyle/>
          <a:p>
            <a:r>
              <a:rPr lang="ja-JP" altLang="en-US" sz="1100" dirty="0">
                <a:solidFill>
                  <a:prstClr val="black"/>
                </a:solidFill>
                <a:latin typeface="游ゴシック" panose="020B0400000000000000" pitchFamily="50" charset="-128"/>
              </a:rPr>
              <a:t>＊</a:t>
            </a:r>
            <a:r>
              <a:rPr lang="en-US" altLang="ja-JP" sz="1100" dirty="0">
                <a:solidFill>
                  <a:prstClr val="black"/>
                </a:solidFill>
                <a:latin typeface="游ゴシック" panose="020B0400000000000000" pitchFamily="50" charset="-128"/>
              </a:rPr>
              <a:t>1</a:t>
            </a:r>
            <a:r>
              <a:rPr lang="ja-JP" altLang="en-US" sz="1100" dirty="0">
                <a:solidFill>
                  <a:prstClr val="black"/>
                </a:solidFill>
                <a:latin typeface="游ゴシック" panose="020B0400000000000000" pitchFamily="50" charset="-128"/>
              </a:rPr>
              <a:t>日</a:t>
            </a:r>
            <a:r>
              <a:rPr lang="en-US" altLang="ja-JP" sz="1100" dirty="0">
                <a:solidFill>
                  <a:prstClr val="black"/>
                </a:solidFill>
                <a:latin typeface="游ゴシック" panose="020B0400000000000000" pitchFamily="50" charset="-128"/>
              </a:rPr>
              <a:t>30</a:t>
            </a:r>
            <a:r>
              <a:rPr lang="ja-JP" altLang="en-US" sz="1100" dirty="0">
                <a:solidFill>
                  <a:prstClr val="black"/>
                </a:solidFill>
                <a:latin typeface="游ゴシック" panose="020B0400000000000000" pitchFamily="50" charset="-128"/>
              </a:rPr>
              <a:t>分以上の運動を週</a:t>
            </a:r>
            <a:r>
              <a:rPr lang="en-US" altLang="ja-JP" sz="1100" dirty="0">
                <a:solidFill>
                  <a:prstClr val="black"/>
                </a:solidFill>
                <a:latin typeface="游ゴシック" panose="020B0400000000000000" pitchFamily="50" charset="-128"/>
              </a:rPr>
              <a:t>1</a:t>
            </a:r>
            <a:r>
              <a:rPr lang="ja-JP" altLang="en-US" sz="1100" dirty="0">
                <a:solidFill>
                  <a:prstClr val="black"/>
                </a:solidFill>
                <a:latin typeface="游ゴシック" panose="020B0400000000000000" pitchFamily="50" charset="-128"/>
              </a:rPr>
              <a:t>回以上行っている</a:t>
            </a:r>
            <a:r>
              <a:rPr lang="ja-JP" altLang="en-US" sz="1100" dirty="0" smtClean="0">
                <a:solidFill>
                  <a:prstClr val="black"/>
                </a:solidFill>
                <a:latin typeface="游ゴシック" panose="020B0400000000000000" pitchFamily="50" charset="-128"/>
              </a:rPr>
              <a:t>者</a:t>
            </a:r>
            <a:endParaRPr lang="ja-JP" altLang="en-US" sz="1100" dirty="0">
              <a:solidFill>
                <a:prstClr val="black"/>
              </a:solidFill>
              <a:latin typeface="游ゴシック" panose="020B0400000000000000" pitchFamily="50" charset="-128"/>
            </a:endParaRPr>
          </a:p>
        </p:txBody>
      </p:sp>
      <p:graphicFrame>
        <p:nvGraphicFramePr>
          <p:cNvPr id="47" name="表 46"/>
          <p:cNvGraphicFramePr>
            <a:graphicFrameLocks noGrp="1"/>
          </p:cNvGraphicFramePr>
          <p:nvPr>
            <p:extLst>
              <p:ext uri="{D42A27DB-BD31-4B8C-83A1-F6EECF244321}">
                <p14:modId xmlns:p14="http://schemas.microsoft.com/office/powerpoint/2010/main" val="2104912692"/>
              </p:ext>
            </p:extLst>
          </p:nvPr>
        </p:nvGraphicFramePr>
        <p:xfrm>
          <a:off x="477311" y="5195345"/>
          <a:ext cx="8928000" cy="1152000"/>
        </p:xfrm>
        <a:graphic>
          <a:graphicData uri="http://schemas.openxmlformats.org/drawingml/2006/table">
            <a:tbl>
              <a:tblPr firstRow="1" bandRow="1"/>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1152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nSpc>
                          <a:spcPct val="100000"/>
                        </a:lnSpc>
                      </a:pPr>
                      <a:r>
                        <a:rPr kumimoji="1" lang="ja-JP" altLang="en-US" sz="1600" baseline="0" dirty="0" smtClean="0">
                          <a:latin typeface="+mn-ea"/>
                          <a:ea typeface="+mn-ea"/>
                        </a:rPr>
                        <a:t>現状･課題</a:t>
                      </a:r>
                      <a:endParaRPr kumimoji="1" lang="en-US" altLang="ja-JP" sz="1600" baseline="0" dirty="0" smtClean="0">
                        <a:latin typeface="+mn-ea"/>
                        <a:ea typeface="+mn-ea"/>
                      </a:endParaRPr>
                    </a:p>
                  </a:txBody>
                  <a:tcPr marL="36000" marR="36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174625" indent="-174625">
                        <a:lnSpc>
                          <a:spcPct val="100000"/>
                        </a:lnSpc>
                      </a:pPr>
                      <a:r>
                        <a:rPr kumimoji="1" lang="ja-JP" altLang="en-US" sz="1200" b="1" baseline="0" dirty="0" smtClean="0">
                          <a:solidFill>
                            <a:schemeClr val="tx1"/>
                          </a:solidFill>
                          <a:latin typeface="+mn-ea"/>
                          <a:ea typeface="+mn-ea"/>
                        </a:rPr>
                        <a:t>◆ 府民の</a:t>
                      </a:r>
                      <a:r>
                        <a:rPr kumimoji="1" lang="en-US" altLang="ja-JP" sz="1200" b="1" baseline="0" dirty="0" smtClean="0">
                          <a:solidFill>
                            <a:schemeClr val="tx1"/>
                          </a:solidFill>
                          <a:latin typeface="+mn-ea"/>
                          <a:ea typeface="+mn-ea"/>
                        </a:rPr>
                        <a:t>1</a:t>
                      </a:r>
                      <a:r>
                        <a:rPr kumimoji="1" lang="ja-JP" altLang="en-US" sz="1200" b="1" baseline="0" dirty="0" smtClean="0">
                          <a:solidFill>
                            <a:schemeClr val="tx1"/>
                          </a:solidFill>
                          <a:latin typeface="+mn-ea"/>
                          <a:ea typeface="+mn-ea"/>
                        </a:rPr>
                        <a:t>日の歩数の平均値は、男女ともに全国よりも多くなっています。また、週</a:t>
                      </a:r>
                      <a:r>
                        <a:rPr kumimoji="1" lang="en-US" altLang="ja-JP" sz="1200" b="1" baseline="0" dirty="0" smtClean="0">
                          <a:solidFill>
                            <a:schemeClr val="tx1"/>
                          </a:solidFill>
                          <a:latin typeface="+mn-ea"/>
                          <a:ea typeface="+mn-ea"/>
                        </a:rPr>
                        <a:t>1</a:t>
                      </a:r>
                      <a:r>
                        <a:rPr kumimoji="1" lang="ja-JP" altLang="en-US" sz="1200" b="1" baseline="0" dirty="0" smtClean="0">
                          <a:solidFill>
                            <a:schemeClr val="tx1"/>
                          </a:solidFill>
                          <a:latin typeface="+mn-ea"/>
                          <a:ea typeface="+mn-ea"/>
                        </a:rPr>
                        <a:t>回以上、</a:t>
                      </a:r>
                      <a:r>
                        <a:rPr kumimoji="1" lang="en-US" altLang="ja-JP" sz="1200" b="1" baseline="0" dirty="0" smtClean="0">
                          <a:solidFill>
                            <a:schemeClr val="tx1"/>
                          </a:solidFill>
                          <a:latin typeface="+mn-ea"/>
                          <a:ea typeface="+mn-ea"/>
                        </a:rPr>
                        <a:t>1</a:t>
                      </a:r>
                      <a:r>
                        <a:rPr kumimoji="1" lang="ja-JP" altLang="en-US" sz="1200" b="1" baseline="0" dirty="0" smtClean="0">
                          <a:solidFill>
                            <a:schemeClr val="tx1"/>
                          </a:solidFill>
                          <a:latin typeface="+mn-ea"/>
                          <a:ea typeface="+mn-ea"/>
                        </a:rPr>
                        <a:t>日</a:t>
                      </a:r>
                      <a:r>
                        <a:rPr kumimoji="1" lang="en-US" altLang="ja-JP" sz="1200" b="1" baseline="0" dirty="0" smtClean="0">
                          <a:solidFill>
                            <a:schemeClr val="tx1"/>
                          </a:solidFill>
                          <a:latin typeface="+mn-ea"/>
                          <a:ea typeface="+mn-ea"/>
                        </a:rPr>
                        <a:t>30</a:t>
                      </a:r>
                      <a:r>
                        <a:rPr kumimoji="1" lang="ja-JP" altLang="en-US" sz="1200" b="1" baseline="0" dirty="0" smtClean="0">
                          <a:solidFill>
                            <a:schemeClr val="tx1"/>
                          </a:solidFill>
                          <a:latin typeface="+mn-ea"/>
                          <a:ea typeface="+mn-ea"/>
                        </a:rPr>
                        <a:t>分以上身体を動かしている府民は約</a:t>
                      </a:r>
                      <a:r>
                        <a:rPr kumimoji="1" lang="en-US" altLang="ja-JP" sz="1200" b="1" baseline="0" dirty="0" smtClean="0">
                          <a:solidFill>
                            <a:schemeClr val="tx1"/>
                          </a:solidFill>
                          <a:latin typeface="+mn-ea"/>
                          <a:ea typeface="+mn-ea"/>
                        </a:rPr>
                        <a:t>6</a:t>
                      </a:r>
                      <a:r>
                        <a:rPr kumimoji="1" lang="ja-JP" altLang="en-US" sz="1200" b="1" baseline="0" dirty="0" smtClean="0">
                          <a:solidFill>
                            <a:schemeClr val="tx1"/>
                          </a:solidFill>
                          <a:latin typeface="+mn-ea"/>
                          <a:ea typeface="+mn-ea"/>
                        </a:rPr>
                        <a:t>割に上りますが、年代別でみると、</a:t>
                      </a:r>
                      <a:r>
                        <a:rPr kumimoji="1" lang="en-US" altLang="ja-JP" sz="1200" b="1" baseline="0" dirty="0" smtClean="0">
                          <a:solidFill>
                            <a:schemeClr val="tx1"/>
                          </a:solidFill>
                          <a:latin typeface="+mn-ea"/>
                          <a:ea typeface="+mn-ea"/>
                        </a:rPr>
                        <a:t>30</a:t>
                      </a:r>
                      <a:r>
                        <a:rPr kumimoji="1" lang="ja-JP" altLang="en-US" sz="1200" b="1" baseline="0" dirty="0" smtClean="0">
                          <a:solidFill>
                            <a:schemeClr val="tx1"/>
                          </a:solidFill>
                          <a:latin typeface="+mn-ea"/>
                          <a:ea typeface="+mn-ea"/>
                        </a:rPr>
                        <a:t>歳代が低い状況にあります。</a:t>
                      </a:r>
                    </a:p>
                    <a:p>
                      <a:pPr marL="174625" indent="-174625">
                        <a:lnSpc>
                          <a:spcPct val="100000"/>
                        </a:lnSpc>
                      </a:pPr>
                      <a:endParaRPr kumimoji="1" lang="ja-JP" altLang="en-US" sz="1200" b="1" baseline="0" dirty="0" smtClean="0">
                        <a:solidFill>
                          <a:schemeClr val="tx1"/>
                        </a:solidFill>
                        <a:latin typeface="+mn-ea"/>
                        <a:ea typeface="+mn-ea"/>
                      </a:endParaRPr>
                    </a:p>
                    <a:p>
                      <a:pPr marL="174625" indent="-174625">
                        <a:lnSpc>
                          <a:spcPct val="100000"/>
                        </a:lnSpc>
                      </a:pPr>
                      <a:r>
                        <a:rPr kumimoji="1" lang="ja-JP" altLang="en-US" sz="1200" b="1" baseline="0" dirty="0" smtClean="0">
                          <a:solidFill>
                            <a:schemeClr val="tx1"/>
                          </a:solidFill>
                          <a:latin typeface="+mn-ea"/>
                          <a:ea typeface="+mn-ea"/>
                        </a:rPr>
                        <a:t>◆ 生活習慣病や高齢者の介護の予防のためには、若い世代から日常生活の中で、無理なく身体活動・運動に取り組むことが重要です。</a:t>
                      </a: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3861721"/>
                  </a:ext>
                </a:extLst>
              </a:tr>
            </a:tbl>
          </a:graphicData>
        </a:graphic>
      </p:graphicFrame>
      <p:sp>
        <p:nvSpPr>
          <p:cNvPr id="48" name="角丸四角形 47"/>
          <p:cNvSpPr/>
          <p:nvPr/>
        </p:nvSpPr>
        <p:spPr>
          <a:xfrm>
            <a:off x="357909" y="1863824"/>
            <a:ext cx="9144000" cy="3060000"/>
          </a:xfrm>
          <a:prstGeom prst="roundRect">
            <a:avLst>
              <a:gd name="adj" fmla="val 0"/>
            </a:avLst>
          </a:prstGeom>
          <a:noFill/>
          <a:ln w="12700" cap="flat" cmpd="sng" algn="ctr">
            <a:solidFill>
              <a:srgbClr val="5B9BD5">
                <a:lumMod val="50000"/>
              </a:srgbClr>
            </a:solidFill>
            <a:prstDash val="solid"/>
            <a:miter lim="800000"/>
          </a:ln>
          <a:effectLst/>
        </p:spPr>
        <p:txBody>
          <a:bodyPr rtlCol="0" anchor="ctr"/>
          <a:lstStyle/>
          <a:p>
            <a:pPr marL="0" marR="0" lvl="0" indent="0" defTabSz="914400" eaLnBrk="1" fontAlgn="auto" latinLnBrk="0" hangingPunct="1">
              <a:lnSpc>
                <a:spcPts val="2000"/>
              </a:lnSpc>
              <a:spcBef>
                <a:spcPts val="0"/>
              </a:spcBef>
              <a:spcAft>
                <a:spcPts val="0"/>
              </a:spcAft>
              <a:buClrTx/>
              <a:buSzTx/>
              <a:buFontTx/>
              <a:buNone/>
              <a:tabLst/>
              <a:defRPr/>
            </a:pPr>
            <a:endParaRPr kumimoji="1" lang="en-US" altLang="ja-JP" sz="18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9" name="角丸四角形 48"/>
          <p:cNvSpPr/>
          <p:nvPr/>
        </p:nvSpPr>
        <p:spPr>
          <a:xfrm>
            <a:off x="357909" y="1431824"/>
            <a:ext cx="2088000" cy="648000"/>
          </a:xfrm>
          <a:prstGeom prst="roundRect">
            <a:avLst>
              <a:gd name="adj" fmla="val 0"/>
            </a:avLst>
          </a:prstGeom>
          <a:solidFill>
            <a:srgbClr val="5B9BD5">
              <a:lumMod val="50000"/>
            </a:srgbClr>
          </a:solidFill>
          <a:ln w="12700" cap="flat" cmpd="sng" algn="ctr">
            <a:solidFill>
              <a:srgbClr val="5B9BD5">
                <a:lumMod val="50000"/>
              </a:srgbClr>
            </a:solidFill>
            <a:prstDash val="solid"/>
            <a:miter lim="800000"/>
          </a:ln>
          <a:effectLst/>
        </p:spPr>
        <p:txBody>
          <a:bodyPr lIns="72000" tIns="72000" rIns="72000" bIns="36000" rtlCol="0" anchor="ctr"/>
          <a:lstStyle/>
          <a:p>
            <a:pPr marL="0" marR="0" lvl="0" indent="0" algn="ctr" defTabSz="914400" eaLnBrk="1" fontAlgn="auto" latinLnBrk="0" hangingPunct="1">
              <a:lnSpc>
                <a:spcPts val="2000"/>
              </a:lnSpc>
              <a:spcBef>
                <a:spcPts val="0"/>
              </a:spcBef>
              <a:spcAft>
                <a:spcPts val="0"/>
              </a:spcAft>
              <a:buClrTx/>
              <a:buSzTx/>
              <a:buFontTx/>
              <a:buNone/>
              <a:tabLst/>
              <a:defRPr/>
            </a:pPr>
            <a:r>
              <a:rPr kumimoji="1" lang="ja-JP" altLang="en-US" sz="16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rPr>
              <a:t>みんなでめざす目標</a:t>
            </a:r>
          </a:p>
        </p:txBody>
      </p:sp>
      <p:sp>
        <p:nvSpPr>
          <p:cNvPr id="50" name="角丸四角形 49"/>
          <p:cNvSpPr/>
          <p:nvPr/>
        </p:nvSpPr>
        <p:spPr>
          <a:xfrm>
            <a:off x="2445909" y="1431824"/>
            <a:ext cx="7056000" cy="648000"/>
          </a:xfrm>
          <a:prstGeom prst="roundRect">
            <a:avLst>
              <a:gd name="adj" fmla="val 0"/>
            </a:avLst>
          </a:prstGeom>
          <a:solidFill>
            <a:sysClr val="window" lastClr="FFFFFF"/>
          </a:solidFill>
          <a:ln w="12700" cap="flat" cmpd="sng" algn="ctr">
            <a:solidFill>
              <a:srgbClr val="5B9BD5">
                <a:lumMod val="50000"/>
              </a:srgbClr>
            </a:solidFill>
            <a:prstDash val="solid"/>
            <a:miter lim="800000"/>
          </a:ln>
          <a:effectLst/>
        </p:spPr>
        <p:txBody>
          <a:bodyPr lIns="72000" tIns="72000" rIns="72000" bIns="36000" rtlCol="0" anchor="ctr"/>
          <a:lstStyle/>
          <a:p>
            <a:pPr marL="0" marR="0" lvl="0" indent="0" algn="ctr" defTabSz="914400" eaLnBrk="1" fontAlgn="auto" latinLnBrk="0" hangingPunct="1">
              <a:lnSpc>
                <a:spcPts val="2000"/>
              </a:lnSpc>
              <a:spcBef>
                <a:spcPts val="0"/>
              </a:spcBef>
              <a:spcAft>
                <a:spcPts val="0"/>
              </a:spcAft>
              <a:buClrTx/>
              <a:buSzTx/>
              <a:buFontTx/>
              <a:buNone/>
              <a:tabLst/>
              <a:defRPr/>
            </a:pPr>
            <a:r>
              <a:rPr kumimoji="1" lang="ja-JP" altLang="en-US" sz="16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習慣的に運動に取り組む府民を増やします</a:t>
            </a:r>
          </a:p>
          <a:p>
            <a:pPr marL="0" marR="0" lvl="0" indent="0" algn="ctr" defTabSz="914400" eaLnBrk="1" fontAlgn="auto" latinLnBrk="0" hangingPunct="1">
              <a:lnSpc>
                <a:spcPts val="2000"/>
              </a:lnSpc>
              <a:spcBef>
                <a:spcPts val="0"/>
              </a:spcBef>
              <a:spcAft>
                <a:spcPts val="0"/>
              </a:spcAft>
              <a:buClrTx/>
              <a:buSzTx/>
              <a:buFontTx/>
              <a:buNone/>
              <a:tabLst/>
              <a:defRPr/>
            </a:pPr>
            <a:r>
              <a:rPr kumimoji="1" lang="ja-JP" altLang="en-US" sz="16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～日頃から運動やスポーツを楽しみましょう～</a:t>
            </a:r>
          </a:p>
        </p:txBody>
      </p:sp>
    </p:spTree>
    <p:extLst>
      <p:ext uri="{BB962C8B-B14F-4D97-AF65-F5344CB8AC3E}">
        <p14:creationId xmlns:p14="http://schemas.microsoft.com/office/powerpoint/2010/main" val="18055154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19</a:t>
            </a:fld>
            <a:endParaRPr kumimoji="1" lang="ja-JP" altLang="en-US"/>
          </a:p>
        </p:txBody>
      </p:sp>
      <p:sp>
        <p:nvSpPr>
          <p:cNvPr id="18" name="正方形/長方形 17"/>
          <p:cNvSpPr/>
          <p:nvPr/>
        </p:nvSpPr>
        <p:spPr>
          <a:xfrm>
            <a:off x="216793" y="211802"/>
            <a:ext cx="9432000" cy="6408000"/>
          </a:xfrm>
          <a:prstGeom prst="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ts val="2000"/>
              </a:lnSpc>
              <a:spcBef>
                <a:spcPts val="0"/>
              </a:spcBef>
              <a:spcAft>
                <a:spcPts val="0"/>
              </a:spcAft>
              <a:buClrTx/>
              <a:buSzTx/>
              <a:buFontTx/>
              <a:buNone/>
              <a:tabLst/>
              <a:defRPr/>
            </a:pPr>
            <a:endParaRPr kumimoji="1" lang="en-US" altLang="ja-JP" sz="18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19" name="表 18"/>
          <p:cNvGraphicFramePr>
            <a:graphicFrameLocks noGrp="1"/>
          </p:cNvGraphicFramePr>
          <p:nvPr>
            <p:extLst>
              <p:ext uri="{D42A27DB-BD31-4B8C-83A1-F6EECF244321}">
                <p14:modId xmlns:p14="http://schemas.microsoft.com/office/powerpoint/2010/main" val="1995433192"/>
              </p:ext>
            </p:extLst>
          </p:nvPr>
        </p:nvGraphicFramePr>
        <p:xfrm>
          <a:off x="477311" y="434454"/>
          <a:ext cx="8928000" cy="5904000"/>
        </p:xfrm>
        <a:graphic>
          <a:graphicData uri="http://schemas.openxmlformats.org/drawingml/2006/table">
            <a:tbl>
              <a:tblPr firstRow="1" bandRow="1"/>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2772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nSpc>
                          <a:spcPct val="100000"/>
                        </a:lnSpc>
                      </a:pPr>
                      <a:r>
                        <a:rPr kumimoji="1" lang="ja-JP" altLang="en-US" sz="1600" baseline="0" dirty="0" smtClean="0">
                          <a:latin typeface="+mn-ea"/>
                          <a:ea typeface="+mn-ea"/>
                        </a:rPr>
                        <a:t>本年度の     </a:t>
                      </a:r>
                      <a:endParaRPr kumimoji="1" lang="en-US" altLang="ja-JP" sz="1600" baseline="0" dirty="0" smtClean="0">
                        <a:latin typeface="+mn-ea"/>
                        <a:ea typeface="+mn-ea"/>
                      </a:endParaRPr>
                    </a:p>
                    <a:p>
                      <a:pPr>
                        <a:lnSpc>
                          <a:spcPct val="100000"/>
                        </a:lnSpc>
                      </a:pPr>
                      <a:r>
                        <a:rPr kumimoji="1" lang="ja-JP" altLang="en-US" sz="1600" baseline="0" dirty="0" smtClean="0">
                          <a:latin typeface="+mn-ea"/>
                          <a:ea typeface="+mn-ea"/>
                        </a:rPr>
                        <a:t>取組</a:t>
                      </a: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ja-JP" altLang="en-US" sz="1600" baseline="0" dirty="0">
                        <a:latin typeface="+mn-ea"/>
                        <a:ea typeface="+mn-ea"/>
                      </a:endParaRP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174625" indent="-174625">
                        <a:lnSpc>
                          <a:spcPct val="100000"/>
                        </a:lnSpc>
                      </a:pPr>
                      <a:r>
                        <a:rPr kumimoji="1" lang="en-US" altLang="ja-JP" sz="1200" u="none"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学校や大学、地域における運動・体力づくり</a:t>
                      </a:r>
                      <a:r>
                        <a:rPr kumimoji="1" lang="en-US" altLang="ja-JP" sz="1200" u="none" baseline="0" dirty="0" smtClean="0">
                          <a:solidFill>
                            <a:schemeClr val="tx1"/>
                          </a:solidFill>
                          <a:latin typeface="+mn-ea"/>
                          <a:ea typeface="+mn-ea"/>
                        </a:rPr>
                        <a:t>》</a:t>
                      </a:r>
                      <a:endParaRPr kumimoji="1" lang="en-US" altLang="ja-JP" sz="1200" b="0" u="none"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■小学校に対し、運動ツールを活用した実技研修の内容を動画教材として</a:t>
                      </a:r>
                      <a:r>
                        <a:rPr kumimoji="1" lang="en-US" altLang="ja-JP" sz="1100" b="1" baseline="0" dirty="0" smtClean="0">
                          <a:solidFill>
                            <a:schemeClr val="tx1"/>
                          </a:solidFill>
                          <a:latin typeface="+mn-ea"/>
                          <a:ea typeface="+mn-ea"/>
                        </a:rPr>
                        <a:t>Web</a:t>
                      </a:r>
                      <a:r>
                        <a:rPr kumimoji="1" lang="ja-JP" altLang="en-US" sz="1100" b="1" baseline="0" dirty="0" smtClean="0">
                          <a:solidFill>
                            <a:schemeClr val="tx1"/>
                          </a:solidFill>
                          <a:latin typeface="+mn-ea"/>
                          <a:ea typeface="+mn-ea"/>
                        </a:rPr>
                        <a:t>配信</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■若者から働く世代を中心に、主体的な健康意識の向上と実践を促す健康アプリ「アスマイル」を全市町村において展開（今年度目標会員数：</a:t>
                      </a:r>
                      <a:r>
                        <a:rPr kumimoji="1" lang="en-US" altLang="ja-JP" sz="1100" b="1" baseline="0" dirty="0" smtClean="0">
                          <a:solidFill>
                            <a:schemeClr val="tx1"/>
                          </a:solidFill>
                          <a:latin typeface="+mn-ea"/>
                          <a:ea typeface="+mn-ea"/>
                        </a:rPr>
                        <a:t>20</a:t>
                      </a:r>
                      <a:r>
                        <a:rPr kumimoji="1" lang="ja-JP" altLang="en-US" sz="1100" b="1" baseline="0" dirty="0" smtClean="0">
                          <a:solidFill>
                            <a:schemeClr val="tx1"/>
                          </a:solidFill>
                          <a:latin typeface="+mn-ea"/>
                          <a:ea typeface="+mn-ea"/>
                        </a:rPr>
                        <a:t>万人　実績：</a:t>
                      </a:r>
                      <a:r>
                        <a:rPr kumimoji="1" lang="en-US" altLang="ja-JP" sz="1100" b="1" baseline="0" dirty="0" smtClean="0">
                          <a:solidFill>
                            <a:schemeClr val="tx1"/>
                          </a:solidFill>
                          <a:latin typeface="+mn-ea"/>
                          <a:ea typeface="+mn-ea"/>
                        </a:rPr>
                        <a:t>23</a:t>
                      </a:r>
                      <a:r>
                        <a:rPr kumimoji="1" lang="ja-JP" altLang="en-US" sz="1100" b="1" baseline="0" dirty="0" smtClean="0">
                          <a:solidFill>
                            <a:schemeClr val="tx1"/>
                          </a:solidFill>
                          <a:latin typeface="+mn-ea"/>
                          <a:ea typeface="+mn-ea"/>
                        </a:rPr>
                        <a:t>万人）</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■府内トップスポーツチーム等と連携し、体力測定会を大型ショッピングモールで開催（「府民スポーツ・レクリエーション事業」予定回数：</a:t>
                      </a:r>
                      <a:r>
                        <a:rPr kumimoji="1" lang="en-US" altLang="ja-JP" sz="1100" b="1" baseline="0" dirty="0" smtClean="0">
                          <a:solidFill>
                            <a:schemeClr val="tx1"/>
                          </a:solidFill>
                          <a:latin typeface="+mn-ea"/>
                          <a:ea typeface="+mn-ea"/>
                        </a:rPr>
                        <a:t>6</a:t>
                      </a:r>
                      <a:r>
                        <a:rPr kumimoji="1" lang="ja-JP" altLang="en-US" sz="1100" b="1" baseline="0" dirty="0" smtClean="0">
                          <a:solidFill>
                            <a:schemeClr val="tx1"/>
                          </a:solidFill>
                          <a:latin typeface="+mn-ea"/>
                          <a:ea typeface="+mn-ea"/>
                        </a:rPr>
                        <a:t>回　実施回数：</a:t>
                      </a:r>
                      <a:r>
                        <a:rPr kumimoji="1" lang="en-US" altLang="ja-JP" sz="1100" b="1" baseline="0" dirty="0" smtClean="0">
                          <a:solidFill>
                            <a:schemeClr val="tx1"/>
                          </a:solidFill>
                          <a:latin typeface="+mn-ea"/>
                          <a:ea typeface="+mn-ea"/>
                        </a:rPr>
                        <a:t>1</a:t>
                      </a:r>
                      <a:r>
                        <a:rPr kumimoji="1" lang="ja-JP" altLang="en-US" sz="1100" b="1" baseline="0" dirty="0" smtClean="0">
                          <a:solidFill>
                            <a:schemeClr val="tx1"/>
                          </a:solidFill>
                          <a:latin typeface="+mn-ea"/>
                          <a:ea typeface="+mn-ea"/>
                        </a:rPr>
                        <a:t>回 イオンモール鶴見緑地）</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高齢者の運動機会の創出</a:t>
                      </a:r>
                      <a:r>
                        <a:rPr kumimoji="1" lang="en-US" altLang="ja-JP" sz="1200" baseline="0" dirty="0" smtClean="0">
                          <a:solidFill>
                            <a:schemeClr val="tx1"/>
                          </a:solidFill>
                          <a:latin typeface="+mn-ea"/>
                          <a:ea typeface="+mn-ea"/>
                        </a:rPr>
                        <a:t>》</a:t>
                      </a:r>
                      <a:endParaRPr kumimoji="1" lang="en-US" altLang="ja-JP" sz="1200" b="0"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■開発した働く世代からのフレイル予防のプログラム展開とツール作成、また府民や事業担当者に向けた啓発を実施（「健康格差の解決プログラム（フレイル予防）」）</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■高齢者の生きがいづく</a:t>
                      </a:r>
                      <a:r>
                        <a:rPr kumimoji="1" lang="ja-JP" altLang="en-US" sz="1100" b="1" baseline="0" dirty="0" err="1" smtClean="0">
                          <a:solidFill>
                            <a:schemeClr val="tx1"/>
                          </a:solidFill>
                          <a:latin typeface="+mn-ea"/>
                          <a:ea typeface="+mn-ea"/>
                        </a:rPr>
                        <a:t>りを</a:t>
                      </a:r>
                      <a:r>
                        <a:rPr kumimoji="1" lang="ja-JP" altLang="en-US" sz="1100" b="1" baseline="0" dirty="0" smtClean="0">
                          <a:solidFill>
                            <a:schemeClr val="tx1"/>
                          </a:solidFill>
                          <a:latin typeface="+mn-ea"/>
                          <a:ea typeface="+mn-ea"/>
                        </a:rPr>
                        <a:t>推進するため、老人クラブへ補助金を助成（「高齢者地域活動促進」）</a:t>
                      </a: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u="none"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民間企業等と連携した普及啓発</a:t>
                      </a:r>
                      <a:r>
                        <a:rPr kumimoji="1" lang="en-US" altLang="ja-JP" sz="1200" u="none" baseline="0" dirty="0" smtClean="0">
                          <a:solidFill>
                            <a:schemeClr val="tx1"/>
                          </a:solidFill>
                          <a:latin typeface="+mn-ea"/>
                          <a:ea typeface="+mn-ea"/>
                        </a:rPr>
                        <a:t>》</a:t>
                      </a:r>
                      <a:endParaRPr kumimoji="1" lang="en-US" altLang="ja-JP" sz="1200" b="0" u="none"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■企業、医療保険者、市町村等と連携し、府内のウォーキングサイトを集約した「健活ウォーク」を府ホームページで公開（ウォーキングサイト</a:t>
                      </a:r>
                      <a:r>
                        <a:rPr kumimoji="1" lang="en-US" altLang="ja-JP" sz="1100" b="1" baseline="0" dirty="0" smtClean="0">
                          <a:solidFill>
                            <a:schemeClr val="tx1"/>
                          </a:solidFill>
                          <a:latin typeface="+mn-ea"/>
                          <a:ea typeface="+mn-ea"/>
                        </a:rPr>
                        <a:t>47</a:t>
                      </a:r>
                      <a:r>
                        <a:rPr kumimoji="1" lang="ja-JP" altLang="en-US" sz="1100" b="1" baseline="0" dirty="0" smtClean="0">
                          <a:solidFill>
                            <a:schemeClr val="tx1"/>
                          </a:solidFill>
                          <a:latin typeface="+mn-ea"/>
                          <a:ea typeface="+mn-ea"/>
                        </a:rPr>
                        <a:t>件）</a:t>
                      </a:r>
                      <a:endParaRPr kumimoji="1" lang="en-US" altLang="ja-JP" sz="1100" b="1" baseline="0" dirty="0" smtClean="0">
                        <a:solidFill>
                          <a:schemeClr val="tx1"/>
                        </a:solidFill>
                        <a:latin typeface="+mn-ea"/>
                        <a:ea typeface="+mn-ea"/>
                      </a:endParaRPr>
                    </a:p>
                  </a:txBody>
                  <a:tcPr marL="72000" marR="72000" marT="54000" marB="54000">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3861721"/>
                  </a:ext>
                </a:extLst>
              </a:tr>
              <a:tr h="241200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今後の</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取組予定</a:t>
                      </a:r>
                      <a:endParaRPr kumimoji="1" lang="ja-JP" altLang="en-US" baseline="0" dirty="0">
                        <a:latin typeface="+mn-ea"/>
                        <a:ea typeface="+mn-ea"/>
                      </a:endParaRP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baseline="0" dirty="0" smtClean="0">
                          <a:solidFill>
                            <a:schemeClr val="tx1"/>
                          </a:solidFill>
                          <a:latin typeface="+mn-ea"/>
                          <a:ea typeface="+mn-ea"/>
                        </a:rPr>
                        <a:t>《</a:t>
                      </a:r>
                      <a:r>
                        <a:rPr kumimoji="1" lang="ja-JP" altLang="en-US" sz="1200" b="1" u="sng" baseline="0" dirty="0" smtClean="0">
                          <a:solidFill>
                            <a:schemeClr val="tx1"/>
                          </a:solidFill>
                          <a:latin typeface="+mn-ea"/>
                          <a:ea typeface="+mn-ea"/>
                        </a:rPr>
                        <a:t>課題等</a:t>
                      </a:r>
                      <a:r>
                        <a:rPr kumimoji="1" lang="en-US" altLang="ja-JP" sz="1200" b="1" baseline="0" dirty="0" smtClean="0">
                          <a:solidFill>
                            <a:schemeClr val="tx1"/>
                          </a:solidFill>
                          <a:latin typeface="+mn-ea"/>
                          <a:ea typeface="+mn-ea"/>
                        </a:rPr>
                        <a:t>》</a:t>
                      </a:r>
                    </a:p>
                    <a:p>
                      <a:pPr marL="174625" indent="-174625">
                        <a:lnSpc>
                          <a:spcPct val="100000"/>
                        </a:lnSpc>
                      </a:pPr>
                      <a:r>
                        <a:rPr kumimoji="1" lang="ja-JP" altLang="en-US" sz="1100" b="1" baseline="0" dirty="0" smtClean="0">
                          <a:solidFill>
                            <a:schemeClr val="tx1"/>
                          </a:solidFill>
                          <a:latin typeface="+mn-ea"/>
                          <a:ea typeface="+mn-ea"/>
                        </a:rPr>
                        <a:t>■学校や地域における運動・体力づくりの推進</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■アスマイル会員数（特に国保加入者）の増加</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■ホームページや</a:t>
                      </a:r>
                      <a:r>
                        <a:rPr kumimoji="1" lang="en-US" altLang="ja-JP" sz="1100" b="1" baseline="0" dirty="0" smtClean="0">
                          <a:solidFill>
                            <a:schemeClr val="tx1"/>
                          </a:solidFill>
                          <a:latin typeface="+mn-ea"/>
                          <a:ea typeface="+mn-ea"/>
                        </a:rPr>
                        <a:t>SNS</a:t>
                      </a:r>
                      <a:r>
                        <a:rPr kumimoji="1" lang="ja-JP" altLang="en-US" sz="1100" b="1" baseline="0" dirty="0" smtClean="0">
                          <a:solidFill>
                            <a:schemeClr val="tx1"/>
                          </a:solidFill>
                          <a:latin typeface="+mn-ea"/>
                          <a:ea typeface="+mn-ea"/>
                        </a:rPr>
                        <a:t>等を活用した、リモートによる生涯スポーツ振興の推進</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■高齢者等の運動不足の解消促進</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■身体活動・運動に係る効果的な周知・</a:t>
                      </a:r>
                      <a:r>
                        <a:rPr kumimoji="1" lang="en-US" altLang="ja-JP" sz="1100" b="1" baseline="0" dirty="0" smtClean="0">
                          <a:solidFill>
                            <a:schemeClr val="tx1"/>
                          </a:solidFill>
                          <a:latin typeface="+mn-ea"/>
                          <a:ea typeface="+mn-ea"/>
                        </a:rPr>
                        <a:t>PR</a:t>
                      </a:r>
                      <a:r>
                        <a:rPr kumimoji="1" lang="ja-JP" altLang="en-US" sz="1100" b="1" baseline="0" dirty="0" smtClean="0">
                          <a:solidFill>
                            <a:schemeClr val="tx1"/>
                          </a:solidFill>
                          <a:latin typeface="+mn-ea"/>
                          <a:ea typeface="+mn-ea"/>
                        </a:rPr>
                        <a:t>（無関心層の新規開拓等）</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1" baseline="0" dirty="0" smtClean="0">
                          <a:solidFill>
                            <a:schemeClr val="tx1"/>
                          </a:solidFill>
                          <a:latin typeface="+mn-ea"/>
                          <a:ea typeface="+mn-ea"/>
                        </a:rPr>
                        <a:t>《</a:t>
                      </a:r>
                      <a:r>
                        <a:rPr kumimoji="1" lang="ja-JP" altLang="en-US" sz="1200" b="1" u="sng" baseline="0" dirty="0" smtClean="0">
                          <a:solidFill>
                            <a:schemeClr val="tx1"/>
                          </a:solidFill>
                          <a:latin typeface="+mn-ea"/>
                          <a:ea typeface="+mn-ea"/>
                        </a:rPr>
                        <a:t>次年度の主な取組</a:t>
                      </a:r>
                      <a:r>
                        <a:rPr kumimoji="1" lang="en-US" altLang="ja-JP" sz="1200" b="1" baseline="0" dirty="0" smtClean="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■市町村や学校現場等での研修会の開催</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■アスマイルにおいて、参加者数</a:t>
                      </a:r>
                      <a:r>
                        <a:rPr kumimoji="1" lang="en-US" altLang="ja-JP" sz="1100" b="1" baseline="0" dirty="0" smtClean="0">
                          <a:solidFill>
                            <a:schemeClr val="tx1"/>
                          </a:solidFill>
                          <a:latin typeface="+mn-ea"/>
                          <a:ea typeface="+mn-ea"/>
                        </a:rPr>
                        <a:t>30</a:t>
                      </a:r>
                      <a:r>
                        <a:rPr kumimoji="1" lang="ja-JP" altLang="en-US" sz="1100" b="1" baseline="0" dirty="0" smtClean="0">
                          <a:solidFill>
                            <a:schemeClr val="tx1"/>
                          </a:solidFill>
                          <a:latin typeface="+mn-ea"/>
                          <a:ea typeface="+mn-ea"/>
                        </a:rPr>
                        <a:t>万人達成に向けたさらなる取組み推進</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■アスマイルにおいて、集積できた健康データの分析</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■働く世代からのフレイル予防プログラムの横展開及びフレイルの周知啓発</a:t>
                      </a:r>
                      <a:endParaRPr kumimoji="1" lang="en-US" altLang="ja-JP" sz="1100" b="1" baseline="0" dirty="0" smtClean="0">
                        <a:solidFill>
                          <a:srgbClr val="FF0000"/>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■高齢者の運動機会創出に向け、老人クラブへの助成等を継続実施</a:t>
                      </a:r>
                      <a:endParaRPr kumimoji="1" lang="en-US" altLang="ja-JP" sz="1100" b="1" baseline="0" dirty="0" smtClean="0">
                        <a:solidFill>
                          <a:schemeClr val="tx1"/>
                        </a:solidFill>
                        <a:latin typeface="+mn-ea"/>
                        <a:ea typeface="+mn-ea"/>
                      </a:endParaRPr>
                    </a:p>
                  </a:txBody>
                  <a:tcPr marL="72000" marR="72000" marT="54000" marB="54000">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414319985"/>
                  </a:ext>
                </a:extLst>
              </a:tr>
              <a:tr h="72000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最終予算</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baseline="0" dirty="0" smtClean="0">
                          <a:solidFill>
                            <a:schemeClr val="bg1"/>
                          </a:solidFill>
                          <a:latin typeface="+mn-ea"/>
                          <a:ea typeface="+mn-ea"/>
                        </a:rPr>
                        <a:t>（主要事業）</a:t>
                      </a:r>
                      <a:endParaRPr kumimoji="1" lang="en-US" altLang="ja-JP" sz="1600" b="1" baseline="0" dirty="0" smtClean="0">
                        <a:solidFill>
                          <a:schemeClr val="bg1"/>
                        </a:solidFill>
                        <a:latin typeface="+mn-ea"/>
                        <a:ea typeface="+mn-ea"/>
                      </a:endParaRPr>
                    </a:p>
                  </a:txBody>
                  <a:tcPr marL="54000" marR="18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nSpc>
                          <a:spcPct val="100000"/>
                        </a:lnSpc>
                      </a:pPr>
                      <a:r>
                        <a:rPr kumimoji="1" lang="ja-JP" altLang="en-US" sz="1100" baseline="0" dirty="0" smtClean="0">
                          <a:solidFill>
                            <a:schemeClr val="tx1"/>
                          </a:solidFill>
                          <a:latin typeface="+mn-ea"/>
                          <a:ea typeface="+mn-ea"/>
                        </a:rPr>
                        <a:t>大阪府健康づくり支援プラットフォーム整備等事業（</a:t>
                      </a:r>
                      <a:r>
                        <a:rPr kumimoji="1" lang="en-US" altLang="ja-JP" sz="1100" baseline="0" dirty="0" smtClean="0">
                          <a:solidFill>
                            <a:schemeClr val="tx1"/>
                          </a:solidFill>
                          <a:latin typeface="+mn-ea"/>
                          <a:ea typeface="+mn-ea"/>
                        </a:rPr>
                        <a:t>577,162</a:t>
                      </a:r>
                      <a:r>
                        <a:rPr kumimoji="1" lang="ja-JP" altLang="en-US" sz="1100" baseline="0" dirty="0" smtClean="0">
                          <a:solidFill>
                            <a:schemeClr val="tx1"/>
                          </a:solidFill>
                          <a:latin typeface="+mn-ea"/>
                          <a:ea typeface="+mn-ea"/>
                        </a:rPr>
                        <a:t>千円）、</a:t>
                      </a:r>
                      <a:endParaRPr kumimoji="1" lang="en-US" altLang="ja-JP" sz="1100" baseline="0" dirty="0" smtClean="0">
                        <a:solidFill>
                          <a:schemeClr val="tx1"/>
                        </a:solidFill>
                        <a:latin typeface="+mn-ea"/>
                        <a:ea typeface="+mn-ea"/>
                      </a:endParaRPr>
                    </a:p>
                    <a:p>
                      <a:pPr>
                        <a:lnSpc>
                          <a:spcPct val="100000"/>
                        </a:lnSpc>
                      </a:pPr>
                      <a:r>
                        <a:rPr kumimoji="1" lang="ja-JP" altLang="en-US" sz="1100" baseline="0" dirty="0" smtClean="0">
                          <a:solidFill>
                            <a:schemeClr val="tx1"/>
                          </a:solidFill>
                          <a:latin typeface="+mn-ea"/>
                          <a:ea typeface="+mn-ea"/>
                        </a:rPr>
                        <a:t>府民スポーツレクリエーション等負担金（</a:t>
                      </a:r>
                      <a:r>
                        <a:rPr kumimoji="1" lang="en-US" altLang="ja-JP" sz="1100" baseline="0" dirty="0" smtClean="0">
                          <a:solidFill>
                            <a:schemeClr val="tx1"/>
                          </a:solidFill>
                          <a:latin typeface="+mn-ea"/>
                          <a:ea typeface="+mn-ea"/>
                        </a:rPr>
                        <a:t>5,872</a:t>
                      </a:r>
                      <a:r>
                        <a:rPr kumimoji="1" lang="ja-JP" altLang="en-US" sz="1100" baseline="0" dirty="0" smtClean="0">
                          <a:solidFill>
                            <a:schemeClr val="tx1"/>
                          </a:solidFill>
                          <a:latin typeface="+mn-ea"/>
                          <a:ea typeface="+mn-ea"/>
                        </a:rPr>
                        <a:t>千円の内数）、健康格差の解決プログラム促進事業（</a:t>
                      </a:r>
                      <a:r>
                        <a:rPr kumimoji="1" lang="en-US" altLang="ja-JP" sz="1100" baseline="0" dirty="0" smtClean="0">
                          <a:solidFill>
                            <a:schemeClr val="tx1"/>
                          </a:solidFill>
                          <a:latin typeface="+mn-ea"/>
                          <a:ea typeface="+mn-ea"/>
                        </a:rPr>
                        <a:t>46,283</a:t>
                      </a:r>
                      <a:r>
                        <a:rPr kumimoji="1" lang="ja-JP" altLang="en-US" sz="1100" baseline="0" dirty="0" smtClean="0">
                          <a:solidFill>
                            <a:schemeClr val="tx1"/>
                          </a:solidFill>
                          <a:latin typeface="+mn-ea"/>
                          <a:ea typeface="+mn-ea"/>
                        </a:rPr>
                        <a:t>千円の内数）、</a:t>
                      </a:r>
                      <a:endParaRPr kumimoji="1" lang="en-US" altLang="ja-JP" sz="1100" baseline="0" dirty="0" smtClean="0">
                        <a:solidFill>
                          <a:schemeClr val="tx1"/>
                        </a:solidFill>
                        <a:latin typeface="+mn-ea"/>
                        <a:ea typeface="+mn-ea"/>
                      </a:endParaRPr>
                    </a:p>
                    <a:p>
                      <a:pPr>
                        <a:lnSpc>
                          <a:spcPct val="100000"/>
                        </a:lnSpc>
                      </a:pPr>
                      <a:r>
                        <a:rPr kumimoji="1" lang="ja-JP" altLang="en-US" sz="1100" baseline="0" dirty="0" smtClean="0">
                          <a:solidFill>
                            <a:schemeClr val="tx1"/>
                          </a:solidFill>
                          <a:latin typeface="+mn-ea"/>
                          <a:ea typeface="+mn-ea"/>
                        </a:rPr>
                        <a:t>高齢者地域活動促進費（</a:t>
                      </a:r>
                      <a:r>
                        <a:rPr kumimoji="1" lang="en-US" altLang="ja-JP" sz="1100" baseline="0" dirty="0" smtClean="0">
                          <a:solidFill>
                            <a:schemeClr val="tx1"/>
                          </a:solidFill>
                          <a:latin typeface="+mn-ea"/>
                          <a:ea typeface="+mn-ea"/>
                        </a:rPr>
                        <a:t>79,190</a:t>
                      </a:r>
                      <a:r>
                        <a:rPr kumimoji="1" lang="ja-JP" altLang="en-US" sz="1100" baseline="0" dirty="0" smtClean="0">
                          <a:solidFill>
                            <a:schemeClr val="tx1"/>
                          </a:solidFill>
                          <a:latin typeface="+mn-ea"/>
                          <a:ea typeface="+mn-ea"/>
                        </a:rPr>
                        <a:t>千円）</a:t>
                      </a:r>
                      <a:endParaRPr kumimoji="1" lang="ja-JP" altLang="en-US" sz="1100" baseline="0" dirty="0">
                        <a:solidFill>
                          <a:schemeClr val="tx1"/>
                        </a:solidFill>
                        <a:latin typeface="+mn-ea"/>
                        <a:ea typeface="+mn-ea"/>
                      </a:endParaRP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49516140"/>
                  </a:ext>
                </a:extLst>
              </a:tr>
            </a:tbl>
          </a:graphicData>
        </a:graphic>
      </p:graphicFrame>
      <p:grpSp>
        <p:nvGrpSpPr>
          <p:cNvPr id="20" name="グループ化 19"/>
          <p:cNvGrpSpPr/>
          <p:nvPr/>
        </p:nvGrpSpPr>
        <p:grpSpPr>
          <a:xfrm>
            <a:off x="586435" y="2284405"/>
            <a:ext cx="792000" cy="720000"/>
            <a:chOff x="-2122749" y="3293333"/>
            <a:chExt cx="792000" cy="720000"/>
          </a:xfrm>
        </p:grpSpPr>
        <p:sp>
          <p:nvSpPr>
            <p:cNvPr id="21" name="角丸四角形 20"/>
            <p:cNvSpPr/>
            <p:nvPr/>
          </p:nvSpPr>
          <p:spPr>
            <a:xfrm>
              <a:off x="-2122749" y="3293333"/>
              <a:ext cx="792000" cy="720000"/>
            </a:xfrm>
            <a:prstGeom prst="roundRect">
              <a:avLst>
                <a:gd name="adj" fmla="val 8008"/>
              </a:avLst>
            </a:prstGeom>
            <a:gradFill>
              <a:gsLst>
                <a:gs pos="0">
                  <a:srgbClr val="EFF5FB"/>
                </a:gs>
                <a:gs pos="49000">
                  <a:srgbClr val="EFF5FB"/>
                </a:gs>
                <a:gs pos="51000">
                  <a:srgbClr val="B6D2EC"/>
                </a:gs>
                <a:gs pos="100000">
                  <a:srgbClr val="B6D2EC"/>
                </a:gs>
              </a:gsLst>
              <a:lin ang="2700000" scaled="1"/>
            </a:gradFill>
            <a:ln w="31750" cap="flat" cmpd="dbl" algn="ctr">
              <a:solidFill>
                <a:srgbClr val="002060"/>
              </a:solidFill>
              <a:prstDash val="solid"/>
              <a:miter lim="800000"/>
            </a:ln>
            <a:effectLst/>
          </p:spPr>
          <p:txBody>
            <a:bodyPr wrap="none" lIns="36000" tIns="36000" rIns="36000" bIns="7200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rPr>
                <a:t>本年度評価</a:t>
              </a:r>
              <a:endParaRPr kumimoji="1" lang="en-US" altLang="ja-JP" sz="11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5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eaLnBrk="1" fontAlgn="auto" latinLnBrk="0" hangingPunct="1">
                <a:lnSpc>
                  <a:spcPts val="1600"/>
                </a:lnSpc>
                <a:spcBef>
                  <a:spcPts val="0"/>
                </a:spcBef>
                <a:spcAft>
                  <a:spcPts val="0"/>
                </a:spcAft>
                <a:buClrTx/>
                <a:buSzTx/>
                <a:buFontTx/>
                <a:buNone/>
                <a:tabLst/>
                <a:defRPr/>
              </a:pPr>
              <a:r>
                <a:rPr kumimoji="1" lang="ja-JP" altLang="en-US" sz="14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rPr>
                <a:t>概ね</a:t>
              </a:r>
              <a:endParaRPr kumimoji="1" lang="en-US" altLang="ja-JP" sz="14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eaLnBrk="1" fontAlgn="auto" latinLnBrk="0" hangingPunct="1">
                <a:lnSpc>
                  <a:spcPts val="1600"/>
                </a:lnSpc>
                <a:spcBef>
                  <a:spcPts val="0"/>
                </a:spcBef>
                <a:spcAft>
                  <a:spcPts val="0"/>
                </a:spcAft>
                <a:buClrTx/>
                <a:buSzTx/>
                <a:buFontTx/>
                <a:buNone/>
                <a:tabLst/>
                <a:defRPr/>
              </a:pPr>
              <a:r>
                <a:rPr kumimoji="1" lang="ja-JP" altLang="en-US" sz="1400" b="1" i="0" u="none" strike="noStrike" kern="0" cap="none" spc="-25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rPr>
                <a:t>予定</a:t>
              </a:r>
              <a:r>
                <a:rPr kumimoji="1" lang="ja-JP" altLang="en-US" sz="1400" b="1" i="0" u="none" strike="noStrike" kern="0" cap="none" spc="-35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rPr>
                <a:t>どおり</a:t>
              </a:r>
            </a:p>
          </p:txBody>
        </p:sp>
        <p:cxnSp>
          <p:nvCxnSpPr>
            <p:cNvPr id="22" name="直線コネクタ 21"/>
            <p:cNvCxnSpPr/>
            <p:nvPr/>
          </p:nvCxnSpPr>
          <p:spPr>
            <a:xfrm>
              <a:off x="-2067699" y="3533775"/>
              <a:ext cx="684000" cy="0"/>
            </a:xfrm>
            <a:prstGeom prst="line">
              <a:avLst/>
            </a:prstGeom>
            <a:noFill/>
            <a:ln w="12700" cap="flat" cmpd="sng" algn="ctr">
              <a:solidFill>
                <a:srgbClr val="002060"/>
              </a:solidFill>
              <a:prstDash val="solid"/>
              <a:miter lim="800000"/>
            </a:ln>
            <a:effectLst/>
          </p:spPr>
        </p:cxnSp>
      </p:grpSp>
    </p:spTree>
    <p:extLst>
      <p:ext uri="{BB962C8B-B14F-4D97-AF65-F5344CB8AC3E}">
        <p14:creationId xmlns:p14="http://schemas.microsoft.com/office/powerpoint/2010/main" val="3114820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1227220" y="1081153"/>
            <a:ext cx="7560000" cy="4104000"/>
          </a:xfrm>
          <a:prstGeom prst="roundRect">
            <a:avLst>
              <a:gd name="adj" fmla="val 0"/>
            </a:avLst>
          </a:prstGeom>
          <a:noFill/>
          <a:ln w="12700">
            <a:noFill/>
          </a:ln>
        </p:spPr>
        <p:txBody>
          <a:bodyPr wrap="square" lIns="72000" tIns="72000" rIns="72000" bIns="72000" rtlCol="0" anchor="t">
            <a:noAutofit/>
          </a:bodyPr>
          <a:lstStyle/>
          <a:p>
            <a:pPr>
              <a:lnSpc>
                <a:spcPts val="1800"/>
              </a:lnSpc>
            </a:pPr>
            <a:r>
              <a:rPr lang="ja-JP" altLang="en-US" sz="1400" dirty="0" smtClean="0">
                <a:latin typeface="HG創英角ｺﾞｼｯｸUB" panose="020B0909000000000000" pitchFamily="49" charset="-128"/>
                <a:ea typeface="HG創英角ｺﾞｼｯｸUB" panose="020B0909000000000000" pitchFamily="49" charset="-128"/>
              </a:rPr>
              <a:t>＜ 目 次 ＞</a:t>
            </a:r>
            <a:endParaRPr lang="en-US" altLang="ja-JP" sz="1400" dirty="0" smtClean="0">
              <a:latin typeface="HG創英角ｺﾞｼｯｸUB" panose="020B0909000000000000" pitchFamily="49" charset="-128"/>
              <a:ea typeface="HG創英角ｺﾞｼｯｸUB" panose="020B0909000000000000" pitchFamily="49" charset="-128"/>
            </a:endParaRPr>
          </a:p>
          <a:p>
            <a:pPr>
              <a:lnSpc>
                <a:spcPts val="1800"/>
              </a:lnSpc>
            </a:pPr>
            <a:endParaRPr lang="en-US" altLang="ja-JP" sz="1400" dirty="0">
              <a:latin typeface="HG創英角ｺﾞｼｯｸUB" panose="020B0909000000000000" pitchFamily="49" charset="-128"/>
              <a:ea typeface="HG創英角ｺﾞｼｯｸUB" panose="020B0909000000000000" pitchFamily="49" charset="-128"/>
            </a:endParaRPr>
          </a:p>
          <a:p>
            <a:pPr>
              <a:lnSpc>
                <a:spcPts val="1800"/>
              </a:lnSpc>
            </a:pPr>
            <a:r>
              <a:rPr lang="ja-JP" altLang="en-US" sz="1400" dirty="0" smtClean="0">
                <a:latin typeface="HG創英角ｺﾞｼｯｸUB" panose="020B0909000000000000" pitchFamily="49" charset="-128"/>
                <a:ea typeface="HG創英角ｺﾞｼｯｸUB" panose="020B0909000000000000" pitchFamily="49" charset="-128"/>
              </a:rPr>
              <a:t>▸ 年次</a:t>
            </a:r>
            <a:r>
              <a:rPr lang="ja-JP" altLang="en-US" sz="1400" dirty="0">
                <a:latin typeface="HG創英角ｺﾞｼｯｸUB" panose="020B0909000000000000" pitchFamily="49" charset="-128"/>
                <a:ea typeface="HG創英角ｺﾞｼｯｸUB" panose="020B0909000000000000" pitchFamily="49" charset="-128"/>
              </a:rPr>
              <a:t>報告に</a:t>
            </a:r>
            <a:r>
              <a:rPr lang="ja-JP" altLang="en-US" sz="1400" dirty="0" smtClean="0">
                <a:latin typeface="HG創英角ｺﾞｼｯｸUB" panose="020B0909000000000000" pitchFamily="49" charset="-128"/>
                <a:ea typeface="HG創英角ｺﾞｼｯｸUB" panose="020B0909000000000000" pitchFamily="49" charset="-128"/>
              </a:rPr>
              <a:t>ついて</a:t>
            </a:r>
            <a:r>
              <a:rPr lang="en-US" altLang="ja-JP" sz="1400" dirty="0" smtClean="0">
                <a:latin typeface="HG創英角ｺﾞｼｯｸUB" panose="020B0909000000000000" pitchFamily="49" charset="-128"/>
                <a:ea typeface="HG創英角ｺﾞｼｯｸUB" panose="020B0909000000000000" pitchFamily="49" charset="-128"/>
              </a:rPr>
              <a:t>											P.3</a:t>
            </a:r>
          </a:p>
          <a:p>
            <a:pPr>
              <a:lnSpc>
                <a:spcPts val="1800"/>
              </a:lnSpc>
            </a:pPr>
            <a:endParaRPr lang="en-US" altLang="ja-JP" sz="800" dirty="0" smtClean="0">
              <a:latin typeface="HG創英角ｺﾞｼｯｸUB" panose="020B0909000000000000" pitchFamily="49" charset="-128"/>
              <a:ea typeface="HG創英角ｺﾞｼｯｸUB" panose="020B0909000000000000" pitchFamily="49" charset="-128"/>
            </a:endParaRPr>
          </a:p>
          <a:p>
            <a:pPr>
              <a:lnSpc>
                <a:spcPts val="1800"/>
              </a:lnSpc>
            </a:pPr>
            <a:r>
              <a:rPr lang="ja-JP" altLang="en-US" sz="1400" dirty="0">
                <a:latin typeface="HG創英角ｺﾞｼｯｸUB" panose="020B0909000000000000" pitchFamily="49" charset="-128"/>
                <a:ea typeface="HG創英角ｺﾞｼｯｸUB" panose="020B0909000000000000" pitchFamily="49" charset="-128"/>
              </a:rPr>
              <a:t>▸ </a:t>
            </a:r>
            <a:r>
              <a:rPr lang="ja-JP" altLang="en-US" sz="1400" dirty="0" smtClean="0">
                <a:latin typeface="HG創英角ｺﾞｼｯｸUB" panose="020B0909000000000000" pitchFamily="49" charset="-128"/>
                <a:ea typeface="HG創英角ｺﾞｼｯｸUB" panose="020B0909000000000000" pitchFamily="49" charset="-128"/>
              </a:rPr>
              <a:t>令和２年度 健康づくり事業に</a:t>
            </a:r>
            <a:r>
              <a:rPr lang="ja-JP" altLang="en-US" sz="1400" dirty="0">
                <a:latin typeface="HG創英角ｺﾞｼｯｸUB" panose="020B0909000000000000" pitchFamily="49" charset="-128"/>
                <a:ea typeface="HG創英角ｺﾞｼｯｸUB" panose="020B0909000000000000" pitchFamily="49" charset="-128"/>
              </a:rPr>
              <a:t>関する主な</a:t>
            </a:r>
            <a:r>
              <a:rPr lang="ja-JP" altLang="en-US" sz="1400" dirty="0" smtClean="0">
                <a:latin typeface="HG創英角ｺﾞｼｯｸUB" panose="020B0909000000000000" pitchFamily="49" charset="-128"/>
                <a:ea typeface="HG創英角ｺﾞｼｯｸUB" panose="020B0909000000000000" pitchFamily="49" charset="-128"/>
              </a:rPr>
              <a:t>トピックス</a:t>
            </a:r>
            <a:r>
              <a:rPr lang="en-US" altLang="ja-JP" sz="1400" dirty="0" smtClean="0">
                <a:latin typeface="HG創英角ｺﾞｼｯｸUB" panose="020B0909000000000000" pitchFamily="49" charset="-128"/>
                <a:ea typeface="HG創英角ｺﾞｼｯｸUB" panose="020B0909000000000000" pitchFamily="49" charset="-128"/>
              </a:rPr>
              <a:t>					P.4</a:t>
            </a:r>
          </a:p>
          <a:p>
            <a:pPr>
              <a:lnSpc>
                <a:spcPts val="1800"/>
              </a:lnSpc>
            </a:pPr>
            <a:endParaRPr lang="ja-JP" altLang="en-US" sz="800" dirty="0">
              <a:latin typeface="HG創英角ｺﾞｼｯｸUB" panose="020B0909000000000000" pitchFamily="49" charset="-128"/>
              <a:ea typeface="HG創英角ｺﾞｼｯｸUB" panose="020B0909000000000000" pitchFamily="49" charset="-128"/>
            </a:endParaRPr>
          </a:p>
          <a:p>
            <a:pPr>
              <a:lnSpc>
                <a:spcPts val="1800"/>
              </a:lnSpc>
            </a:pPr>
            <a:r>
              <a:rPr lang="ja-JP" altLang="en-US" sz="1400" dirty="0" smtClean="0">
                <a:latin typeface="HG創英角ｺﾞｼｯｸUB" panose="020B0909000000000000" pitchFamily="49" charset="-128"/>
                <a:ea typeface="HG創英角ｺﾞｼｯｸUB" panose="020B0909000000000000" pitchFamily="49" charset="-128"/>
              </a:rPr>
              <a:t>▸ 健康</a:t>
            </a:r>
            <a:r>
              <a:rPr lang="ja-JP" altLang="en-US" sz="1400" dirty="0">
                <a:latin typeface="HG創英角ｺﾞｼｯｸUB" panose="020B0909000000000000" pitchFamily="49" charset="-128"/>
                <a:ea typeface="HG創英角ｺﾞｼｯｸUB" panose="020B0909000000000000" pitchFamily="49" charset="-128"/>
              </a:rPr>
              <a:t>増進計画に</a:t>
            </a:r>
            <a:r>
              <a:rPr lang="ja-JP" altLang="en-US" sz="1400" dirty="0" smtClean="0">
                <a:latin typeface="HG創英角ｺﾞｼｯｸUB" panose="020B0909000000000000" pitchFamily="49" charset="-128"/>
                <a:ea typeface="HG創英角ｺﾞｼｯｸUB" panose="020B0909000000000000" pitchFamily="49" charset="-128"/>
              </a:rPr>
              <a:t>おける目標</a:t>
            </a:r>
            <a:r>
              <a:rPr lang="ja-JP" altLang="en-US" sz="1400" dirty="0">
                <a:latin typeface="HG創英角ｺﾞｼｯｸUB" panose="020B0909000000000000" pitchFamily="49" charset="-128"/>
                <a:ea typeface="HG創英角ｺﾞｼｯｸUB" panose="020B0909000000000000" pitchFamily="49" charset="-128"/>
              </a:rPr>
              <a:t>の達成状況及び施策の実施状況に</a:t>
            </a:r>
            <a:r>
              <a:rPr lang="ja-JP" altLang="en-US" sz="1400" dirty="0" smtClean="0">
                <a:latin typeface="HG創英角ｺﾞｼｯｸUB" panose="020B0909000000000000" pitchFamily="49" charset="-128"/>
                <a:ea typeface="HG創英角ｺﾞｼｯｸUB" panose="020B0909000000000000" pitchFamily="49" charset="-128"/>
              </a:rPr>
              <a:t>ついて</a:t>
            </a:r>
            <a:r>
              <a:rPr lang="en-US" altLang="ja-JP" sz="1400" dirty="0" smtClean="0">
                <a:latin typeface="HG創英角ｺﾞｼｯｸUB" panose="020B0909000000000000" pitchFamily="49" charset="-128"/>
                <a:ea typeface="HG創英角ｺﾞｼｯｸUB" panose="020B0909000000000000" pitchFamily="49" charset="-128"/>
              </a:rPr>
              <a:t>		P.5</a:t>
            </a:r>
          </a:p>
          <a:p>
            <a:pPr>
              <a:lnSpc>
                <a:spcPts val="1800"/>
              </a:lnSpc>
            </a:pPr>
            <a:r>
              <a:rPr lang="ja-JP" altLang="en-US" sz="1400" dirty="0" smtClean="0">
                <a:latin typeface="HG創英角ｺﾞｼｯｸUB" panose="020B0909000000000000" pitchFamily="49" charset="-128"/>
                <a:ea typeface="HG創英角ｺﾞｼｯｸUB" panose="020B0909000000000000" pitchFamily="49" charset="-128"/>
              </a:rPr>
              <a:t>　</a:t>
            </a:r>
            <a:r>
              <a:rPr lang="ja-JP" altLang="en-US" sz="1400" dirty="0">
                <a:latin typeface="HG創英角ｺﾞｼｯｸUB" panose="020B0909000000000000" pitchFamily="49" charset="-128"/>
                <a:ea typeface="HG創英角ｺﾞｼｯｸUB" panose="020B0909000000000000" pitchFamily="49" charset="-128"/>
              </a:rPr>
              <a:t>・</a:t>
            </a:r>
            <a:r>
              <a:rPr lang="ja-JP" altLang="en-US" sz="1400" dirty="0" smtClean="0">
                <a:latin typeface="HG創英角ｺﾞｼｯｸUB" panose="020B0909000000000000" pitchFamily="49" charset="-128"/>
                <a:ea typeface="HG創英角ｺﾞｼｯｸUB" panose="020B0909000000000000" pitchFamily="49" charset="-128"/>
              </a:rPr>
              <a:t>健康</a:t>
            </a:r>
            <a:r>
              <a:rPr lang="ja-JP" altLang="en-US" sz="1400" dirty="0">
                <a:latin typeface="HG創英角ｺﾞｼｯｸUB" panose="020B0909000000000000" pitchFamily="49" charset="-128"/>
                <a:ea typeface="HG創英角ｺﾞｼｯｸUB" panose="020B0909000000000000" pitchFamily="49" charset="-128"/>
              </a:rPr>
              <a:t>増進計画における目標の達成</a:t>
            </a:r>
            <a:r>
              <a:rPr lang="ja-JP" altLang="en-US" sz="1400" dirty="0" smtClean="0">
                <a:latin typeface="HG創英角ｺﾞｼｯｸUB" panose="020B0909000000000000" pitchFamily="49" charset="-128"/>
                <a:ea typeface="HG創英角ｺﾞｼｯｸUB" panose="020B0909000000000000" pitchFamily="49" charset="-128"/>
              </a:rPr>
              <a:t>状況</a:t>
            </a:r>
            <a:r>
              <a:rPr lang="en-US" altLang="ja-JP" sz="1400" dirty="0" smtClean="0">
                <a:latin typeface="HG創英角ｺﾞｼｯｸUB" panose="020B0909000000000000" pitchFamily="49" charset="-128"/>
                <a:ea typeface="HG創英角ｺﾞｼｯｸUB" panose="020B0909000000000000" pitchFamily="49" charset="-128"/>
              </a:rPr>
              <a:t>							P.6</a:t>
            </a:r>
          </a:p>
          <a:p>
            <a:pPr>
              <a:lnSpc>
                <a:spcPts val="1800"/>
              </a:lnSpc>
            </a:pPr>
            <a:r>
              <a:rPr lang="ja-JP" altLang="en-US" sz="1400" dirty="0" smtClean="0">
                <a:latin typeface="HG創英角ｺﾞｼｯｸUB" panose="020B0909000000000000" pitchFamily="49" charset="-128"/>
                <a:ea typeface="HG創英角ｺﾞｼｯｸUB" panose="020B0909000000000000" pitchFamily="49" charset="-128"/>
              </a:rPr>
              <a:t>　・健康</a:t>
            </a:r>
            <a:r>
              <a:rPr lang="ja-JP" altLang="en-US" sz="1400" dirty="0">
                <a:latin typeface="HG創英角ｺﾞｼｯｸUB" panose="020B0909000000000000" pitchFamily="49" charset="-128"/>
                <a:ea typeface="HG創英角ｺﾞｼｯｸUB" panose="020B0909000000000000" pitchFamily="49" charset="-128"/>
              </a:rPr>
              <a:t>増進計画における施策の実施</a:t>
            </a:r>
            <a:r>
              <a:rPr lang="ja-JP" altLang="en-US" sz="1400" dirty="0" smtClean="0">
                <a:latin typeface="HG創英角ｺﾞｼｯｸUB" panose="020B0909000000000000" pitchFamily="49" charset="-128"/>
                <a:ea typeface="HG創英角ｺﾞｼｯｸUB" panose="020B0909000000000000" pitchFamily="49" charset="-128"/>
              </a:rPr>
              <a:t>状況</a:t>
            </a:r>
            <a:r>
              <a:rPr lang="en-US" altLang="ja-JP" sz="1400" dirty="0" smtClean="0">
                <a:latin typeface="HG創英角ｺﾞｼｯｸUB" panose="020B0909000000000000" pitchFamily="49" charset="-128"/>
                <a:ea typeface="HG創英角ｺﾞｼｯｸUB" panose="020B0909000000000000" pitchFamily="49" charset="-128"/>
              </a:rPr>
              <a:t>							P.9</a:t>
            </a:r>
          </a:p>
          <a:p>
            <a:pPr>
              <a:lnSpc>
                <a:spcPts val="1800"/>
              </a:lnSpc>
            </a:pPr>
            <a:r>
              <a:rPr lang="ja-JP" altLang="en-US" sz="1400" dirty="0" smtClean="0">
                <a:latin typeface="HG創英角ｺﾞｼｯｸUB" panose="020B0909000000000000" pitchFamily="49" charset="-128"/>
                <a:ea typeface="HG創英角ｺﾞｼｯｸUB" panose="020B0909000000000000" pitchFamily="49" charset="-128"/>
              </a:rPr>
              <a:t>　・ＰＤＣＡ進捗管理票</a:t>
            </a:r>
            <a:r>
              <a:rPr lang="en-US" altLang="ja-JP" sz="1400" dirty="0" smtClean="0">
                <a:latin typeface="HG創英角ｺﾞｼｯｸUB" panose="020B0909000000000000" pitchFamily="49" charset="-128"/>
                <a:ea typeface="HG創英角ｺﾞｼｯｸUB" panose="020B0909000000000000" pitchFamily="49" charset="-128"/>
              </a:rPr>
              <a:t>										P.11</a:t>
            </a:r>
          </a:p>
          <a:p>
            <a:pPr>
              <a:lnSpc>
                <a:spcPts val="1800"/>
              </a:lnSpc>
            </a:pPr>
            <a:endParaRPr lang="ja-JP" altLang="en-US" sz="800" dirty="0">
              <a:latin typeface="HG創英角ｺﾞｼｯｸUB" panose="020B0909000000000000" pitchFamily="49" charset="-128"/>
              <a:ea typeface="HG創英角ｺﾞｼｯｸUB" panose="020B0909000000000000" pitchFamily="49" charset="-128"/>
            </a:endParaRPr>
          </a:p>
          <a:p>
            <a:pPr>
              <a:lnSpc>
                <a:spcPts val="1800"/>
              </a:lnSpc>
            </a:pPr>
            <a:r>
              <a:rPr lang="ja-JP" altLang="en-US" sz="1400" dirty="0">
                <a:latin typeface="HG創英角ｺﾞｼｯｸUB" panose="020B0909000000000000" pitchFamily="49" charset="-128"/>
                <a:ea typeface="HG創英角ｺﾞｼｯｸUB" panose="020B0909000000000000" pitchFamily="49" charset="-128"/>
              </a:rPr>
              <a:t>▸ </a:t>
            </a:r>
            <a:r>
              <a:rPr lang="ja-JP" altLang="en-US" sz="1400" dirty="0" smtClean="0">
                <a:latin typeface="HG創英角ｺﾞｼｯｸUB" panose="020B0909000000000000" pitchFamily="49" charset="-128"/>
                <a:ea typeface="HG創英角ｺﾞｼｯｸUB" panose="020B0909000000000000" pitchFamily="49" charset="-128"/>
              </a:rPr>
              <a:t>歯科</a:t>
            </a:r>
            <a:r>
              <a:rPr lang="ja-JP" altLang="en-US" sz="1400" dirty="0">
                <a:latin typeface="HG創英角ｺﾞｼｯｸUB" panose="020B0909000000000000" pitchFamily="49" charset="-128"/>
                <a:ea typeface="HG創英角ｺﾞｼｯｸUB" panose="020B0909000000000000" pitchFamily="49" charset="-128"/>
              </a:rPr>
              <a:t>口腔保健計画における目標の達成状況及び施策の実施状況に</a:t>
            </a:r>
            <a:r>
              <a:rPr lang="ja-JP" altLang="en-US" sz="1400" dirty="0" smtClean="0">
                <a:latin typeface="HG創英角ｺﾞｼｯｸUB" panose="020B0909000000000000" pitchFamily="49" charset="-128"/>
                <a:ea typeface="HG創英角ｺﾞｼｯｸUB" panose="020B0909000000000000" pitchFamily="49" charset="-128"/>
              </a:rPr>
              <a:t>ついて</a:t>
            </a:r>
            <a:r>
              <a:rPr lang="en-US" altLang="ja-JP" sz="1400" dirty="0">
                <a:latin typeface="HG創英角ｺﾞｼｯｸUB" panose="020B0909000000000000" pitchFamily="49" charset="-128"/>
                <a:ea typeface="HG創英角ｺﾞｼｯｸUB" panose="020B0909000000000000" pitchFamily="49" charset="-128"/>
              </a:rPr>
              <a:t>	</a:t>
            </a:r>
            <a:r>
              <a:rPr lang="en-US" altLang="ja-JP" sz="1400" dirty="0" smtClean="0">
                <a:latin typeface="HG創英角ｺﾞｼｯｸUB" panose="020B0909000000000000" pitchFamily="49" charset="-128"/>
                <a:ea typeface="HG創英角ｺﾞｼｯｸUB" panose="020B0909000000000000" pitchFamily="49" charset="-128"/>
              </a:rPr>
              <a:t>	P.39</a:t>
            </a:r>
            <a:endParaRPr lang="ja-JP" altLang="en-US" sz="1400" dirty="0">
              <a:latin typeface="HG創英角ｺﾞｼｯｸUB" panose="020B0909000000000000" pitchFamily="49" charset="-128"/>
              <a:ea typeface="HG創英角ｺﾞｼｯｸUB" panose="020B0909000000000000" pitchFamily="49" charset="-128"/>
            </a:endParaRPr>
          </a:p>
          <a:p>
            <a:pPr>
              <a:lnSpc>
                <a:spcPts val="1800"/>
              </a:lnSpc>
            </a:pPr>
            <a:r>
              <a:rPr lang="ja-JP" altLang="en-US" sz="1400" dirty="0">
                <a:latin typeface="HG創英角ｺﾞｼｯｸUB" panose="020B0909000000000000" pitchFamily="49" charset="-128"/>
                <a:ea typeface="HG創英角ｺﾞｼｯｸUB" panose="020B0909000000000000" pitchFamily="49" charset="-128"/>
              </a:rPr>
              <a:t>　・歯科口腔保健</a:t>
            </a:r>
            <a:r>
              <a:rPr lang="ja-JP" altLang="en-US" sz="1400" dirty="0" smtClean="0">
                <a:latin typeface="HG創英角ｺﾞｼｯｸUB" panose="020B0909000000000000" pitchFamily="49" charset="-128"/>
                <a:ea typeface="HG創英角ｺﾞｼｯｸUB" panose="020B0909000000000000" pitchFamily="49" charset="-128"/>
              </a:rPr>
              <a:t>計画に</a:t>
            </a:r>
            <a:r>
              <a:rPr lang="ja-JP" altLang="en-US" sz="1400" dirty="0">
                <a:latin typeface="HG創英角ｺﾞｼｯｸUB" panose="020B0909000000000000" pitchFamily="49" charset="-128"/>
                <a:ea typeface="HG創英角ｺﾞｼｯｸUB" panose="020B0909000000000000" pitchFamily="49" charset="-128"/>
              </a:rPr>
              <a:t>おける目標の達成</a:t>
            </a:r>
            <a:r>
              <a:rPr lang="ja-JP" altLang="en-US" sz="1400" dirty="0" smtClean="0">
                <a:latin typeface="HG創英角ｺﾞｼｯｸUB" panose="020B0909000000000000" pitchFamily="49" charset="-128"/>
                <a:ea typeface="HG創英角ｺﾞｼｯｸUB" panose="020B0909000000000000" pitchFamily="49" charset="-128"/>
              </a:rPr>
              <a:t>状況</a:t>
            </a:r>
            <a:r>
              <a:rPr lang="en-US" altLang="ja-JP" sz="1400" dirty="0" smtClean="0">
                <a:latin typeface="HG創英角ｺﾞｼｯｸUB" panose="020B0909000000000000" pitchFamily="49" charset="-128"/>
                <a:ea typeface="HG創英角ｺﾞｼｯｸUB" panose="020B0909000000000000" pitchFamily="49" charset="-128"/>
              </a:rPr>
              <a:t>						P.40</a:t>
            </a:r>
            <a:endParaRPr lang="ja-JP" altLang="en-US" sz="1400" dirty="0">
              <a:latin typeface="HG創英角ｺﾞｼｯｸUB" panose="020B0909000000000000" pitchFamily="49" charset="-128"/>
              <a:ea typeface="HG創英角ｺﾞｼｯｸUB" panose="020B0909000000000000" pitchFamily="49" charset="-128"/>
            </a:endParaRPr>
          </a:p>
          <a:p>
            <a:pPr>
              <a:lnSpc>
                <a:spcPts val="1800"/>
              </a:lnSpc>
            </a:pPr>
            <a:r>
              <a:rPr lang="ja-JP" altLang="en-US" sz="1400" dirty="0">
                <a:latin typeface="HG創英角ｺﾞｼｯｸUB" panose="020B0909000000000000" pitchFamily="49" charset="-128"/>
                <a:ea typeface="HG創英角ｺﾞｼｯｸUB" panose="020B0909000000000000" pitchFamily="49" charset="-128"/>
              </a:rPr>
              <a:t>　・歯科口腔保健</a:t>
            </a:r>
            <a:r>
              <a:rPr lang="ja-JP" altLang="en-US" sz="1400" dirty="0" smtClean="0">
                <a:latin typeface="HG創英角ｺﾞｼｯｸUB" panose="020B0909000000000000" pitchFamily="49" charset="-128"/>
                <a:ea typeface="HG創英角ｺﾞｼｯｸUB" panose="020B0909000000000000" pitchFamily="49" charset="-128"/>
              </a:rPr>
              <a:t>計画に</a:t>
            </a:r>
            <a:r>
              <a:rPr lang="ja-JP" altLang="en-US" sz="1400" dirty="0">
                <a:latin typeface="HG創英角ｺﾞｼｯｸUB" panose="020B0909000000000000" pitchFamily="49" charset="-128"/>
                <a:ea typeface="HG創英角ｺﾞｼｯｸUB" panose="020B0909000000000000" pitchFamily="49" charset="-128"/>
              </a:rPr>
              <a:t>おける施策の実施</a:t>
            </a:r>
            <a:r>
              <a:rPr lang="ja-JP" altLang="en-US" sz="1400" dirty="0" smtClean="0">
                <a:latin typeface="HG創英角ｺﾞｼｯｸUB" panose="020B0909000000000000" pitchFamily="49" charset="-128"/>
                <a:ea typeface="HG創英角ｺﾞｼｯｸUB" panose="020B0909000000000000" pitchFamily="49" charset="-128"/>
              </a:rPr>
              <a:t>状況</a:t>
            </a:r>
            <a:r>
              <a:rPr lang="en-US" altLang="ja-JP" sz="1400" dirty="0" smtClean="0">
                <a:latin typeface="HG創英角ｺﾞｼｯｸUB" panose="020B0909000000000000" pitchFamily="49" charset="-128"/>
                <a:ea typeface="HG創英角ｺﾞｼｯｸUB" panose="020B0909000000000000" pitchFamily="49" charset="-128"/>
              </a:rPr>
              <a:t>						P.41</a:t>
            </a:r>
            <a:endParaRPr lang="ja-JP" altLang="en-US" sz="1400" dirty="0">
              <a:latin typeface="HG創英角ｺﾞｼｯｸUB" panose="020B0909000000000000" pitchFamily="49" charset="-128"/>
              <a:ea typeface="HG創英角ｺﾞｼｯｸUB" panose="020B0909000000000000" pitchFamily="49" charset="-128"/>
            </a:endParaRPr>
          </a:p>
          <a:p>
            <a:pPr>
              <a:lnSpc>
                <a:spcPts val="1800"/>
              </a:lnSpc>
            </a:pPr>
            <a:r>
              <a:rPr lang="ja-JP" altLang="en-US" sz="1400" dirty="0">
                <a:latin typeface="HG創英角ｺﾞｼｯｸUB" panose="020B0909000000000000" pitchFamily="49" charset="-128"/>
                <a:ea typeface="HG創英角ｺﾞｼｯｸUB" panose="020B0909000000000000" pitchFamily="49" charset="-128"/>
              </a:rPr>
              <a:t>　・ＰＤＣＡ進捗</a:t>
            </a:r>
            <a:r>
              <a:rPr lang="ja-JP" altLang="en-US" sz="1400" dirty="0" smtClean="0">
                <a:latin typeface="HG創英角ｺﾞｼｯｸUB" panose="020B0909000000000000" pitchFamily="49" charset="-128"/>
                <a:ea typeface="HG創英角ｺﾞｼｯｸUB" panose="020B0909000000000000" pitchFamily="49" charset="-128"/>
              </a:rPr>
              <a:t>管理票</a:t>
            </a:r>
            <a:r>
              <a:rPr lang="en-US" altLang="ja-JP" sz="1400" dirty="0" smtClean="0">
                <a:latin typeface="HG創英角ｺﾞｼｯｸUB" panose="020B0909000000000000" pitchFamily="49" charset="-128"/>
                <a:ea typeface="HG創英角ｺﾞｼｯｸUB" panose="020B0909000000000000" pitchFamily="49" charset="-128"/>
              </a:rPr>
              <a:t>										P.43</a:t>
            </a:r>
          </a:p>
          <a:p>
            <a:pPr>
              <a:lnSpc>
                <a:spcPts val="1800"/>
              </a:lnSpc>
            </a:pPr>
            <a:endParaRPr lang="ja-JP" altLang="en-US" sz="800" dirty="0">
              <a:latin typeface="HG創英角ｺﾞｼｯｸUB" panose="020B0909000000000000" pitchFamily="49" charset="-128"/>
              <a:ea typeface="HG創英角ｺﾞｼｯｸUB" panose="020B0909000000000000" pitchFamily="49" charset="-128"/>
            </a:endParaRPr>
          </a:p>
          <a:p>
            <a:pPr>
              <a:lnSpc>
                <a:spcPts val="1800"/>
              </a:lnSpc>
            </a:pPr>
            <a:r>
              <a:rPr lang="ja-JP" altLang="en-US" sz="1400" dirty="0">
                <a:latin typeface="HG創英角ｺﾞｼｯｸUB" panose="020B0909000000000000" pitchFamily="49" charset="-128"/>
                <a:ea typeface="HG創英角ｺﾞｼｯｸUB" panose="020B0909000000000000" pitchFamily="49" charset="-128"/>
              </a:rPr>
              <a:t>▸ </a:t>
            </a:r>
            <a:r>
              <a:rPr lang="zh-TW" altLang="en-US" sz="1400" dirty="0" smtClean="0">
                <a:latin typeface="HG創英角ｺﾞｼｯｸUB" panose="020B0909000000000000" pitchFamily="49" charset="-128"/>
                <a:ea typeface="HG創英角ｺﾞｼｯｸUB" panose="020B0909000000000000" pitchFamily="49" charset="-128"/>
              </a:rPr>
              <a:t>食育</a:t>
            </a:r>
            <a:r>
              <a:rPr lang="zh-TW" altLang="en-US" sz="1400" dirty="0">
                <a:latin typeface="HG創英角ｺﾞｼｯｸUB" panose="020B0909000000000000" pitchFamily="49" charset="-128"/>
                <a:ea typeface="HG創英角ｺﾞｼｯｸUB" panose="020B0909000000000000" pitchFamily="49" charset="-128"/>
              </a:rPr>
              <a:t>推進計画</a:t>
            </a:r>
            <a:r>
              <a:rPr lang="ja-JP" altLang="en-US" sz="1400" dirty="0" smtClean="0">
                <a:latin typeface="HG創英角ｺﾞｼｯｸUB" panose="020B0909000000000000" pitchFamily="49" charset="-128"/>
                <a:ea typeface="HG創英角ｺﾞｼｯｸUB" panose="020B0909000000000000" pitchFamily="49" charset="-128"/>
              </a:rPr>
              <a:t>に</a:t>
            </a:r>
            <a:r>
              <a:rPr lang="ja-JP" altLang="en-US" sz="1400" dirty="0">
                <a:latin typeface="HG創英角ｺﾞｼｯｸUB" panose="020B0909000000000000" pitchFamily="49" charset="-128"/>
                <a:ea typeface="HG創英角ｺﾞｼｯｸUB" panose="020B0909000000000000" pitchFamily="49" charset="-128"/>
              </a:rPr>
              <a:t>おける目標の達成状況及び施策の実施状況に</a:t>
            </a:r>
            <a:r>
              <a:rPr lang="ja-JP" altLang="en-US" sz="1400" dirty="0" smtClean="0">
                <a:latin typeface="HG創英角ｺﾞｼｯｸUB" panose="020B0909000000000000" pitchFamily="49" charset="-128"/>
                <a:ea typeface="HG創英角ｺﾞｼｯｸUB" panose="020B0909000000000000" pitchFamily="49" charset="-128"/>
              </a:rPr>
              <a:t>ついて</a:t>
            </a:r>
            <a:r>
              <a:rPr lang="en-US" altLang="ja-JP" sz="1400" dirty="0" smtClean="0">
                <a:latin typeface="HG創英角ｺﾞｼｯｸUB" panose="020B0909000000000000" pitchFamily="49" charset="-128"/>
                <a:ea typeface="HG創英角ｺﾞｼｯｸUB" panose="020B0909000000000000" pitchFamily="49" charset="-128"/>
              </a:rPr>
              <a:t>		P.57</a:t>
            </a:r>
            <a:endParaRPr lang="ja-JP" altLang="en-US" sz="1400" dirty="0">
              <a:latin typeface="HG創英角ｺﾞｼｯｸUB" panose="020B0909000000000000" pitchFamily="49" charset="-128"/>
              <a:ea typeface="HG創英角ｺﾞｼｯｸUB" panose="020B0909000000000000" pitchFamily="49" charset="-128"/>
            </a:endParaRPr>
          </a:p>
          <a:p>
            <a:pPr>
              <a:lnSpc>
                <a:spcPts val="1800"/>
              </a:lnSpc>
            </a:pPr>
            <a:r>
              <a:rPr lang="ja-JP" altLang="en-US" sz="1400" dirty="0">
                <a:latin typeface="HG創英角ｺﾞｼｯｸUB" panose="020B0909000000000000" pitchFamily="49" charset="-128"/>
                <a:ea typeface="HG創英角ｺﾞｼｯｸUB" panose="020B0909000000000000" pitchFamily="49" charset="-128"/>
              </a:rPr>
              <a:t>　</a:t>
            </a:r>
            <a:r>
              <a:rPr lang="ja-JP" altLang="en-US" sz="1400" dirty="0" smtClean="0">
                <a:latin typeface="HG創英角ｺﾞｼｯｸUB" panose="020B0909000000000000" pitchFamily="49" charset="-128"/>
                <a:ea typeface="HG創英角ｺﾞｼｯｸUB" panose="020B0909000000000000" pitchFamily="49" charset="-128"/>
              </a:rPr>
              <a:t>・</a:t>
            </a:r>
            <a:r>
              <a:rPr lang="zh-TW" altLang="en-US" sz="1400" dirty="0" smtClean="0">
                <a:latin typeface="HG創英角ｺﾞｼｯｸUB" panose="020B0909000000000000" pitchFamily="49" charset="-128"/>
                <a:ea typeface="HG創英角ｺﾞｼｯｸUB" panose="020B0909000000000000" pitchFamily="49" charset="-128"/>
              </a:rPr>
              <a:t>食育</a:t>
            </a:r>
            <a:r>
              <a:rPr lang="zh-TW" altLang="en-US" sz="1400" dirty="0">
                <a:latin typeface="HG創英角ｺﾞｼｯｸUB" panose="020B0909000000000000" pitchFamily="49" charset="-128"/>
                <a:ea typeface="HG創英角ｺﾞｼｯｸUB" panose="020B0909000000000000" pitchFamily="49" charset="-128"/>
              </a:rPr>
              <a:t>推進計画</a:t>
            </a:r>
            <a:r>
              <a:rPr lang="ja-JP" altLang="en-US" sz="1400" dirty="0" smtClean="0">
                <a:latin typeface="HG創英角ｺﾞｼｯｸUB" panose="020B0909000000000000" pitchFamily="49" charset="-128"/>
                <a:ea typeface="HG創英角ｺﾞｼｯｸUB" panose="020B0909000000000000" pitchFamily="49" charset="-128"/>
              </a:rPr>
              <a:t>に</a:t>
            </a:r>
            <a:r>
              <a:rPr lang="ja-JP" altLang="en-US" sz="1400" dirty="0">
                <a:latin typeface="HG創英角ｺﾞｼｯｸUB" panose="020B0909000000000000" pitchFamily="49" charset="-128"/>
                <a:ea typeface="HG創英角ｺﾞｼｯｸUB" panose="020B0909000000000000" pitchFamily="49" charset="-128"/>
              </a:rPr>
              <a:t>おける目標の達成</a:t>
            </a:r>
            <a:r>
              <a:rPr lang="ja-JP" altLang="en-US" sz="1400" dirty="0" smtClean="0">
                <a:latin typeface="HG創英角ｺﾞｼｯｸUB" panose="020B0909000000000000" pitchFamily="49" charset="-128"/>
                <a:ea typeface="HG創英角ｺﾞｼｯｸUB" panose="020B0909000000000000" pitchFamily="49" charset="-128"/>
              </a:rPr>
              <a:t>状況</a:t>
            </a:r>
            <a:r>
              <a:rPr lang="en-US" altLang="ja-JP" sz="1400" dirty="0" smtClean="0">
                <a:latin typeface="HG創英角ｺﾞｼｯｸUB" panose="020B0909000000000000" pitchFamily="49" charset="-128"/>
                <a:ea typeface="HG創英角ｺﾞｼｯｸUB" panose="020B0909000000000000" pitchFamily="49" charset="-128"/>
              </a:rPr>
              <a:t>							P.58</a:t>
            </a:r>
            <a:endParaRPr lang="ja-JP" altLang="en-US" sz="1400" dirty="0">
              <a:latin typeface="HG創英角ｺﾞｼｯｸUB" panose="020B0909000000000000" pitchFamily="49" charset="-128"/>
              <a:ea typeface="HG創英角ｺﾞｼｯｸUB" panose="020B0909000000000000" pitchFamily="49" charset="-128"/>
            </a:endParaRPr>
          </a:p>
          <a:p>
            <a:pPr>
              <a:lnSpc>
                <a:spcPts val="1800"/>
              </a:lnSpc>
            </a:pPr>
            <a:r>
              <a:rPr lang="ja-JP" altLang="en-US" sz="1400" dirty="0">
                <a:latin typeface="HG創英角ｺﾞｼｯｸUB" panose="020B0909000000000000" pitchFamily="49" charset="-128"/>
                <a:ea typeface="HG創英角ｺﾞｼｯｸUB" panose="020B0909000000000000" pitchFamily="49" charset="-128"/>
              </a:rPr>
              <a:t>　</a:t>
            </a:r>
            <a:r>
              <a:rPr lang="ja-JP" altLang="en-US" sz="1400" dirty="0" smtClean="0">
                <a:latin typeface="HG創英角ｺﾞｼｯｸUB" panose="020B0909000000000000" pitchFamily="49" charset="-128"/>
                <a:ea typeface="HG創英角ｺﾞｼｯｸUB" panose="020B0909000000000000" pitchFamily="49" charset="-128"/>
              </a:rPr>
              <a:t>・</a:t>
            </a:r>
            <a:r>
              <a:rPr lang="zh-TW" altLang="en-US" sz="1400" dirty="0" smtClean="0">
                <a:latin typeface="HG創英角ｺﾞｼｯｸUB" panose="020B0909000000000000" pitchFamily="49" charset="-128"/>
                <a:ea typeface="HG創英角ｺﾞｼｯｸUB" panose="020B0909000000000000" pitchFamily="49" charset="-128"/>
              </a:rPr>
              <a:t>食育</a:t>
            </a:r>
            <a:r>
              <a:rPr lang="zh-TW" altLang="en-US" sz="1400" dirty="0">
                <a:latin typeface="HG創英角ｺﾞｼｯｸUB" panose="020B0909000000000000" pitchFamily="49" charset="-128"/>
                <a:ea typeface="HG創英角ｺﾞｼｯｸUB" panose="020B0909000000000000" pitchFamily="49" charset="-128"/>
              </a:rPr>
              <a:t>推進計画</a:t>
            </a:r>
            <a:r>
              <a:rPr lang="ja-JP" altLang="en-US" sz="1400" dirty="0" smtClean="0">
                <a:latin typeface="HG創英角ｺﾞｼｯｸUB" panose="020B0909000000000000" pitchFamily="49" charset="-128"/>
                <a:ea typeface="HG創英角ｺﾞｼｯｸUB" panose="020B0909000000000000" pitchFamily="49" charset="-128"/>
              </a:rPr>
              <a:t>に</a:t>
            </a:r>
            <a:r>
              <a:rPr lang="ja-JP" altLang="en-US" sz="1400" dirty="0">
                <a:latin typeface="HG創英角ｺﾞｼｯｸUB" panose="020B0909000000000000" pitchFamily="49" charset="-128"/>
                <a:ea typeface="HG創英角ｺﾞｼｯｸUB" panose="020B0909000000000000" pitchFamily="49" charset="-128"/>
              </a:rPr>
              <a:t>おける施策の実施</a:t>
            </a:r>
            <a:r>
              <a:rPr lang="ja-JP" altLang="en-US" sz="1400" dirty="0" smtClean="0">
                <a:latin typeface="HG創英角ｺﾞｼｯｸUB" panose="020B0909000000000000" pitchFamily="49" charset="-128"/>
                <a:ea typeface="HG創英角ｺﾞｼｯｸUB" panose="020B0909000000000000" pitchFamily="49" charset="-128"/>
              </a:rPr>
              <a:t>状況</a:t>
            </a:r>
            <a:r>
              <a:rPr lang="en-US" altLang="ja-JP" sz="1400" dirty="0" smtClean="0">
                <a:latin typeface="HG創英角ｺﾞｼｯｸUB" panose="020B0909000000000000" pitchFamily="49" charset="-128"/>
                <a:ea typeface="HG創英角ｺﾞｼｯｸUB" panose="020B0909000000000000" pitchFamily="49" charset="-128"/>
              </a:rPr>
              <a:t>							P.60</a:t>
            </a:r>
            <a:endParaRPr lang="ja-JP" altLang="en-US" sz="1400" dirty="0">
              <a:latin typeface="HG創英角ｺﾞｼｯｸUB" panose="020B0909000000000000" pitchFamily="49" charset="-128"/>
              <a:ea typeface="HG創英角ｺﾞｼｯｸUB" panose="020B0909000000000000" pitchFamily="49" charset="-128"/>
            </a:endParaRPr>
          </a:p>
          <a:p>
            <a:pPr>
              <a:lnSpc>
                <a:spcPts val="1800"/>
              </a:lnSpc>
            </a:pPr>
            <a:r>
              <a:rPr lang="ja-JP" altLang="en-US" sz="1400" dirty="0">
                <a:latin typeface="HG創英角ｺﾞｼｯｸUB" panose="020B0909000000000000" pitchFamily="49" charset="-128"/>
                <a:ea typeface="HG創英角ｺﾞｼｯｸUB" panose="020B0909000000000000" pitchFamily="49" charset="-128"/>
              </a:rPr>
              <a:t>　・ＰＤＣＡ進捗</a:t>
            </a:r>
            <a:r>
              <a:rPr lang="ja-JP" altLang="en-US" sz="1400" dirty="0" smtClean="0">
                <a:latin typeface="HG創英角ｺﾞｼｯｸUB" panose="020B0909000000000000" pitchFamily="49" charset="-128"/>
                <a:ea typeface="HG創英角ｺﾞｼｯｸUB" panose="020B0909000000000000" pitchFamily="49" charset="-128"/>
              </a:rPr>
              <a:t>管理票</a:t>
            </a:r>
            <a:r>
              <a:rPr lang="en-US" altLang="ja-JP" sz="1400" dirty="0" smtClean="0">
                <a:latin typeface="HG創英角ｺﾞｼｯｸUB" panose="020B0909000000000000" pitchFamily="49" charset="-128"/>
                <a:ea typeface="HG創英角ｺﾞｼｯｸUB" panose="020B0909000000000000" pitchFamily="49" charset="-128"/>
              </a:rPr>
              <a:t>										P.62</a:t>
            </a:r>
            <a:endParaRPr lang="ja-JP" altLang="en-US" sz="1400" dirty="0">
              <a:latin typeface="HG創英角ｺﾞｼｯｸUB" panose="020B0909000000000000" pitchFamily="49" charset="-128"/>
              <a:ea typeface="HG創英角ｺﾞｼｯｸUB" panose="020B0909000000000000" pitchFamily="49"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2</a:t>
            </a:fld>
            <a:endParaRPr kumimoji="1" lang="ja-JP" altLang="en-US" dirty="0"/>
          </a:p>
        </p:txBody>
      </p:sp>
      <p:sp>
        <p:nvSpPr>
          <p:cNvPr id="6" name="テキスト ボックス 5"/>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smtClean="0">
                <a:solidFill>
                  <a:schemeClr val="bg1"/>
                </a:solidFill>
                <a:latin typeface="游ゴシック" panose="020B0400000000000000" pitchFamily="50" charset="-128"/>
                <a:ea typeface="游ゴシック" panose="020B0400000000000000" pitchFamily="50" charset="-128"/>
              </a:rPr>
              <a:t>大阪府</a:t>
            </a:r>
            <a:r>
              <a:rPr lang="ja-JP" altLang="en-US" sz="1100" b="1" dirty="0">
                <a:solidFill>
                  <a:schemeClr val="bg1"/>
                </a:solidFill>
                <a:latin typeface="游ゴシック" panose="020B0400000000000000" pitchFamily="50" charset="-128"/>
                <a:ea typeface="游ゴシック" panose="020B0400000000000000" pitchFamily="50" charset="-128"/>
              </a:rPr>
              <a:t>健康づくり推進</a:t>
            </a:r>
            <a:r>
              <a:rPr lang="ja-JP" altLang="en-US" sz="1100" b="1" dirty="0" smtClean="0">
                <a:solidFill>
                  <a:schemeClr val="bg1"/>
                </a:solidFill>
                <a:latin typeface="游ゴシック" panose="020B0400000000000000" pitchFamily="50" charset="-128"/>
                <a:ea typeface="游ゴシック" panose="020B0400000000000000" pitchFamily="50" charset="-128"/>
              </a:rPr>
              <a:t>条例第</a:t>
            </a:r>
            <a:r>
              <a:rPr lang="en-US" altLang="ja-JP" sz="1100" b="1" dirty="0" smtClean="0">
                <a:solidFill>
                  <a:schemeClr val="bg1"/>
                </a:solidFill>
                <a:latin typeface="游ゴシック" panose="020B0400000000000000" pitchFamily="50" charset="-128"/>
                <a:ea typeface="游ゴシック" panose="020B0400000000000000" pitchFamily="50" charset="-128"/>
              </a:rPr>
              <a:t>19</a:t>
            </a:r>
            <a:r>
              <a:rPr lang="ja-JP" altLang="en-US" sz="1100" b="1" dirty="0" smtClean="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smtClean="0">
                <a:solidFill>
                  <a:schemeClr val="bg1"/>
                </a:solidFill>
                <a:latin typeface="游ゴシック" panose="020B0400000000000000" pitchFamily="50" charset="-128"/>
                <a:ea typeface="游ゴシック" panose="020B0400000000000000" pitchFamily="50" charset="-128"/>
              </a:rPr>
              <a:t>〈</a:t>
            </a:r>
            <a:r>
              <a:rPr lang="ja-JP" altLang="en-US" sz="1100" b="1" dirty="0" smtClean="0">
                <a:solidFill>
                  <a:schemeClr val="bg1"/>
                </a:solidFill>
                <a:latin typeface="游ゴシック" panose="020B0400000000000000" pitchFamily="50" charset="-128"/>
                <a:ea typeface="游ゴシック" panose="020B0400000000000000" pitchFamily="50" charset="-128"/>
              </a:rPr>
              <a:t>令和２年度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pic>
        <p:nvPicPr>
          <p:cNvPr id="7" name="図 6"/>
          <p:cNvPicPr>
            <a:picLocks noChangeAspect="1"/>
          </p:cNvPicPr>
          <p:nvPr/>
        </p:nvPicPr>
        <p:blipFill>
          <a:blip r:embed="rId2"/>
          <a:stretch>
            <a:fillRect/>
          </a:stretch>
        </p:blipFill>
        <p:spPr>
          <a:xfrm>
            <a:off x="8582603" y="358877"/>
            <a:ext cx="1100769" cy="360000"/>
          </a:xfrm>
          <a:prstGeom prst="rect">
            <a:avLst/>
          </a:prstGeom>
        </p:spPr>
      </p:pic>
    </p:spTree>
    <p:extLst>
      <p:ext uri="{BB962C8B-B14F-4D97-AF65-F5344CB8AC3E}">
        <p14:creationId xmlns:p14="http://schemas.microsoft.com/office/powerpoint/2010/main" val="25615324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10146"/>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1" dirty="0">
                <a:solidFill>
                  <a:prstClr val="black"/>
                </a:solidFill>
                <a:latin typeface="游ゴシック" panose="020B0400000000000000" pitchFamily="50" charset="-128"/>
                <a:ea typeface="游ゴシック" panose="020B0400000000000000" pitchFamily="50" charset="-128"/>
              </a:rPr>
              <a:t> </a:t>
            </a:r>
            <a:r>
              <a:rPr kumimoji="1" lang="ja-JP" altLang="en-US" sz="2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１　生活習慣病の予防（生活習慣の改善）</a:t>
            </a:r>
            <a:endParaRPr kumimoji="1" lang="ja-JP" altLang="en-US" sz="2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20</a:t>
            </a:fld>
            <a:endParaRPr kumimoji="1" lang="ja-JP" altLang="en-US"/>
          </a:p>
        </p:txBody>
      </p:sp>
      <p:pic>
        <p:nvPicPr>
          <p:cNvPr id="21" name="図 20"/>
          <p:cNvPicPr>
            <a:picLocks noChangeAspect="1"/>
          </p:cNvPicPr>
          <p:nvPr/>
        </p:nvPicPr>
        <p:blipFill>
          <a:blip r:embed="rId2"/>
          <a:stretch>
            <a:fillRect/>
          </a:stretch>
        </p:blipFill>
        <p:spPr>
          <a:xfrm>
            <a:off x="8536240" y="74033"/>
            <a:ext cx="1320923" cy="432000"/>
          </a:xfrm>
          <a:prstGeom prst="rect">
            <a:avLst/>
          </a:prstGeom>
        </p:spPr>
      </p:pic>
      <p:sp>
        <p:nvSpPr>
          <p:cNvPr id="36" name="正方形/長方形 35"/>
          <p:cNvSpPr/>
          <p:nvPr/>
        </p:nvSpPr>
        <p:spPr>
          <a:xfrm>
            <a:off x="216793" y="936650"/>
            <a:ext cx="9432000" cy="5688000"/>
          </a:xfrm>
          <a:prstGeom prst="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ts val="2000"/>
              </a:lnSpc>
              <a:spcBef>
                <a:spcPts val="0"/>
              </a:spcBef>
              <a:spcAft>
                <a:spcPts val="0"/>
              </a:spcAft>
              <a:buClrTx/>
              <a:buSzTx/>
              <a:buFontTx/>
              <a:buNone/>
              <a:tabLst/>
              <a:defRPr/>
            </a:pPr>
            <a:endParaRPr kumimoji="1" lang="en-US" altLang="ja-JP" sz="18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7" name="正方形/長方形 36"/>
          <p:cNvSpPr/>
          <p:nvPr/>
        </p:nvSpPr>
        <p:spPr>
          <a:xfrm>
            <a:off x="129324" y="777702"/>
            <a:ext cx="4608000" cy="432000"/>
          </a:xfrm>
          <a:prstGeom prst="rect">
            <a:avLst/>
          </a:prstGeom>
          <a:solidFill>
            <a:srgbClr val="002060"/>
          </a:solidFill>
        </p:spPr>
        <p:txBody>
          <a:bodyPr wrap="square" lIns="36000" tIns="90000" rIns="36000" bIns="36000" anchor="ctr">
            <a:noAutofit/>
          </a:bodyPr>
          <a:lstStyle/>
          <a:p>
            <a:pPr marL="0" marR="0" lvl="0" indent="0" defTabSz="914400" eaLnBrk="1" fontAlgn="auto" latinLnBrk="0" hangingPunct="1">
              <a:lnSpc>
                <a:spcPts val="2000"/>
              </a:lnSpc>
              <a:spcBef>
                <a:spcPts val="0"/>
              </a:spcBef>
              <a:spcAft>
                <a:spcPts val="0"/>
              </a:spcAft>
              <a:buClrTx/>
              <a:buSzTx/>
              <a:buFontTx/>
              <a:buNone/>
              <a:tabLst/>
              <a:defRPr/>
            </a:pPr>
            <a:r>
              <a:rPr kumimoji="1" lang="ja-JP" altLang="en-US" sz="2000" b="1" i="0" u="none" strike="noStrike" kern="0" cap="none" spc="0" normalizeH="0" baseline="0" noProof="0" dirty="0" smtClean="0">
                <a:ln w="0"/>
                <a:solidFill>
                  <a:prstClr val="white"/>
                </a:solidFill>
                <a:effectLst>
                  <a:outerShdw blurRad="38100" dist="19050" dir="2700000" algn="tl" rotWithShape="0">
                    <a:prstClr val="black">
                      <a:alpha val="40000"/>
                    </a:prstClr>
                  </a:outerShdw>
                </a:effectLst>
                <a:uLnTx/>
                <a:uFillTx/>
              </a:rPr>
              <a:t>（４）休養・睡眠</a:t>
            </a:r>
            <a:r>
              <a:rPr kumimoji="1" lang="ja-JP" altLang="en-US" sz="2000" b="1" i="0" u="none" strike="noStrike" kern="0" cap="none" spc="0" normalizeH="0" baseline="0" noProof="0" dirty="0" smtClean="0">
                <a:ln>
                  <a:noFill/>
                </a:ln>
                <a:solidFill>
                  <a:prstClr val="white"/>
                </a:solidFill>
                <a:effectLst/>
                <a:uLnTx/>
                <a:uFillTx/>
              </a:rPr>
              <a:t>　</a:t>
            </a:r>
            <a:r>
              <a:rPr kumimoji="1" lang="ja-JP" altLang="en-US" sz="1600" b="1" i="0" u="none" strike="noStrike" kern="0" cap="none" spc="0" normalizeH="0" baseline="0" noProof="0" dirty="0" smtClean="0">
                <a:ln>
                  <a:noFill/>
                </a:ln>
                <a:solidFill>
                  <a:prstClr val="white"/>
                </a:solidFill>
                <a:effectLst/>
                <a:uLnTx/>
                <a:uFillTx/>
              </a:rPr>
              <a:t>計画 </a:t>
            </a:r>
            <a:r>
              <a:rPr kumimoji="1" lang="en-US" altLang="ja-JP" sz="1600" b="1" i="0" u="none" strike="noStrike" kern="0" cap="none" spc="0" normalizeH="0" baseline="0" noProof="0" dirty="0" smtClean="0">
                <a:ln>
                  <a:noFill/>
                </a:ln>
                <a:solidFill>
                  <a:prstClr val="white"/>
                </a:solidFill>
                <a:effectLst/>
                <a:uLnTx/>
                <a:uFillTx/>
              </a:rPr>
              <a:t>P.53</a:t>
            </a:r>
          </a:p>
        </p:txBody>
      </p:sp>
      <p:sp>
        <p:nvSpPr>
          <p:cNvPr id="38" name="正方形/長方形 37"/>
          <p:cNvSpPr/>
          <p:nvPr/>
        </p:nvSpPr>
        <p:spPr>
          <a:xfrm>
            <a:off x="363222" y="2363821"/>
            <a:ext cx="3240000" cy="288000"/>
          </a:xfrm>
          <a:prstGeom prst="rect">
            <a:avLst/>
          </a:prstGeom>
        </p:spPr>
        <p:txBody>
          <a:bodyPr wrap="square" lIns="36000" tIns="72000" rIns="36000" bIns="36000" anchor="ctr">
            <a:noAutofit/>
          </a:bodyPr>
          <a:lstStyle/>
          <a:p>
            <a:r>
              <a:rPr lang="en-US" altLang="ja-JP" sz="1600" b="1" dirty="0" smtClean="0">
                <a:solidFill>
                  <a:prstClr val="black"/>
                </a:solidFill>
                <a:latin typeface="游ゴシック" panose="020B0400000000000000" pitchFamily="50" charset="-128"/>
              </a:rPr>
              <a:t>【</a:t>
            </a:r>
            <a:r>
              <a:rPr lang="ja-JP" altLang="en-US" sz="1600" b="1" dirty="0" smtClean="0">
                <a:solidFill>
                  <a:prstClr val="black"/>
                </a:solidFill>
                <a:latin typeface="游ゴシック" panose="020B0400000000000000" pitchFamily="50" charset="-128"/>
              </a:rPr>
              <a:t>府民の行動目標</a:t>
            </a:r>
            <a:r>
              <a:rPr lang="en-US" altLang="ja-JP" sz="1600" b="1" dirty="0">
                <a:solidFill>
                  <a:prstClr val="black"/>
                </a:solidFill>
                <a:latin typeface="游ゴシック" panose="020B0400000000000000" pitchFamily="50" charset="-128"/>
              </a:rPr>
              <a:t>】</a:t>
            </a:r>
            <a:endParaRPr lang="ja-JP" altLang="en-US" sz="1600" b="1" dirty="0">
              <a:solidFill>
                <a:prstClr val="black"/>
              </a:solidFill>
              <a:latin typeface="游ゴシック" panose="020B0400000000000000" pitchFamily="50" charset="-128"/>
            </a:endParaRPr>
          </a:p>
        </p:txBody>
      </p:sp>
      <p:sp>
        <p:nvSpPr>
          <p:cNvPr id="39" name="正方形/長方形 38"/>
          <p:cNvSpPr/>
          <p:nvPr/>
        </p:nvSpPr>
        <p:spPr>
          <a:xfrm>
            <a:off x="511296" y="2674916"/>
            <a:ext cx="8856000" cy="504000"/>
          </a:xfrm>
          <a:prstGeom prst="rect">
            <a:avLst/>
          </a:prstGeom>
        </p:spPr>
        <p:txBody>
          <a:bodyPr wrap="square" lIns="36000" tIns="72000" rIns="36000" bIns="36000">
            <a:noAutofit/>
          </a:bodyPr>
          <a:lstStyle/>
          <a:p>
            <a:r>
              <a:rPr lang="ja-JP" altLang="en-US" sz="1200" b="1" dirty="0">
                <a:solidFill>
                  <a:prstClr val="black"/>
                </a:solidFill>
                <a:latin typeface="游ゴシック" panose="020B0400000000000000" pitchFamily="50" charset="-128"/>
              </a:rPr>
              <a:t>▽睡眠により十分休養を取ることができるよう、適切な睡眠のとり方を習得し、実践します</a:t>
            </a:r>
            <a:r>
              <a:rPr lang="ja-JP" altLang="en-US" sz="1200" b="1" dirty="0" smtClean="0">
                <a:solidFill>
                  <a:prstClr val="black"/>
                </a:solidFill>
                <a:latin typeface="游ゴシック" panose="020B0400000000000000" pitchFamily="50" charset="-128"/>
              </a:rPr>
              <a:t>。</a:t>
            </a:r>
            <a:endParaRPr lang="ja-JP" altLang="en-US" sz="1200" b="1" dirty="0">
              <a:solidFill>
                <a:prstClr val="black"/>
              </a:solidFill>
              <a:latin typeface="游ゴシック" panose="020B0400000000000000" pitchFamily="50" charset="-128"/>
            </a:endParaRPr>
          </a:p>
        </p:txBody>
      </p:sp>
      <p:sp>
        <p:nvSpPr>
          <p:cNvPr id="40" name="正方形/長方形 39"/>
          <p:cNvSpPr/>
          <p:nvPr/>
        </p:nvSpPr>
        <p:spPr>
          <a:xfrm>
            <a:off x="363222" y="3266928"/>
            <a:ext cx="3240000" cy="288000"/>
          </a:xfrm>
          <a:prstGeom prst="rect">
            <a:avLst/>
          </a:prstGeom>
        </p:spPr>
        <p:txBody>
          <a:bodyPr wrap="square" lIns="36000" tIns="72000" rIns="36000" bIns="36000" anchor="ctr">
            <a:noAutofit/>
          </a:bodyPr>
          <a:lstStyle/>
          <a:p>
            <a:r>
              <a:rPr lang="en-US" altLang="ja-JP" sz="1600" b="1" dirty="0" smtClean="0">
                <a:solidFill>
                  <a:prstClr val="black"/>
                </a:solidFill>
                <a:latin typeface="游ゴシック" panose="020B0400000000000000" pitchFamily="50" charset="-128"/>
              </a:rPr>
              <a:t>【</a:t>
            </a:r>
            <a:r>
              <a:rPr lang="ja-JP" altLang="en-US" sz="1600" b="1" dirty="0" smtClean="0">
                <a:solidFill>
                  <a:prstClr val="black"/>
                </a:solidFill>
                <a:latin typeface="游ゴシック" panose="020B0400000000000000" pitchFamily="50" charset="-128"/>
              </a:rPr>
              <a:t>行政等が取り組む数値目標</a:t>
            </a:r>
            <a:r>
              <a:rPr lang="en-US" altLang="ja-JP" sz="1600" b="1" dirty="0" smtClean="0">
                <a:solidFill>
                  <a:prstClr val="black"/>
                </a:solidFill>
                <a:latin typeface="游ゴシック" panose="020B0400000000000000" pitchFamily="50" charset="-128"/>
              </a:rPr>
              <a:t>】</a:t>
            </a:r>
            <a:endParaRPr lang="ja-JP" altLang="en-US" sz="1600" b="1" dirty="0">
              <a:solidFill>
                <a:prstClr val="black"/>
              </a:solidFill>
              <a:latin typeface="游ゴシック" panose="020B0400000000000000" pitchFamily="50" charset="-128"/>
            </a:endParaRPr>
          </a:p>
        </p:txBody>
      </p:sp>
      <p:graphicFrame>
        <p:nvGraphicFramePr>
          <p:cNvPr id="41" name="表 40"/>
          <p:cNvGraphicFramePr>
            <a:graphicFrameLocks noGrp="1"/>
          </p:cNvGraphicFramePr>
          <p:nvPr>
            <p:extLst>
              <p:ext uri="{D42A27DB-BD31-4B8C-83A1-F6EECF244321}">
                <p14:modId xmlns:p14="http://schemas.microsoft.com/office/powerpoint/2010/main" val="360621286"/>
              </p:ext>
            </p:extLst>
          </p:nvPr>
        </p:nvGraphicFramePr>
        <p:xfrm>
          <a:off x="532234" y="3629091"/>
          <a:ext cx="8820000" cy="758018"/>
        </p:xfrm>
        <a:graphic>
          <a:graphicData uri="http://schemas.openxmlformats.org/drawingml/2006/table">
            <a:tbl>
              <a:tblPr firstRow="1" firstCol="1" bandRow="1"/>
              <a:tblGrid>
                <a:gridCol w="360000">
                  <a:extLst>
                    <a:ext uri="{9D8B030D-6E8A-4147-A177-3AD203B41FA5}">
                      <a16:colId xmlns:a16="http://schemas.microsoft.com/office/drawing/2014/main" val="20000"/>
                    </a:ext>
                  </a:extLst>
                </a:gridCol>
                <a:gridCol w="3168000">
                  <a:extLst>
                    <a:ext uri="{9D8B030D-6E8A-4147-A177-3AD203B41FA5}">
                      <a16:colId xmlns:a16="http://schemas.microsoft.com/office/drawing/2014/main" val="20001"/>
                    </a:ext>
                  </a:extLst>
                </a:gridCol>
                <a:gridCol w="1764000">
                  <a:extLst>
                    <a:ext uri="{9D8B030D-6E8A-4147-A177-3AD203B41FA5}">
                      <a16:colId xmlns:a16="http://schemas.microsoft.com/office/drawing/2014/main" val="2403724082"/>
                    </a:ext>
                  </a:extLst>
                </a:gridCol>
                <a:gridCol w="1764000">
                  <a:extLst>
                    <a:ext uri="{9D8B030D-6E8A-4147-A177-3AD203B41FA5}">
                      <a16:colId xmlns:a16="http://schemas.microsoft.com/office/drawing/2014/main" val="20002"/>
                    </a:ext>
                  </a:extLst>
                </a:gridCol>
                <a:gridCol w="1764000">
                  <a:extLst>
                    <a:ext uri="{9D8B030D-6E8A-4147-A177-3AD203B41FA5}">
                      <a16:colId xmlns:a16="http://schemas.microsoft.com/office/drawing/2014/main" val="20003"/>
                    </a:ext>
                  </a:extLst>
                </a:gridCol>
              </a:tblGrid>
              <a:tr h="288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ja-JP" altLang="en-US" sz="1200" kern="100" dirty="0" smtClean="0">
                          <a:effectLst/>
                          <a:latin typeface="+mn-ea"/>
                          <a:ea typeface="+mn-ea"/>
                        </a:rPr>
                        <a:t>項目</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ja-JP" altLang="en-US" sz="1200" dirty="0" smtClean="0">
                          <a:effectLst/>
                          <a:latin typeface="+mn-ea"/>
                          <a:ea typeface="+mn-ea"/>
                        </a:rPr>
                        <a:t>策定時の取組状況</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ja-JP" altLang="en-US" sz="1200" dirty="0" smtClean="0">
                          <a:effectLst/>
                          <a:latin typeface="+mn-ea"/>
                          <a:ea typeface="+mn-ea"/>
                        </a:rPr>
                        <a:t>現在の取組状況</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sz="1200" dirty="0" smtClean="0">
                          <a:effectLst/>
                          <a:latin typeface="+mn-ea"/>
                          <a:ea typeface="+mn-ea"/>
                        </a:rPr>
                        <a:t>2023</a:t>
                      </a:r>
                      <a:r>
                        <a:rPr lang="ja-JP" sz="1200" dirty="0" smtClean="0">
                          <a:effectLst/>
                          <a:latin typeface="+mn-ea"/>
                          <a:ea typeface="+mn-ea"/>
                        </a:rPr>
                        <a:t>年度目標</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 lastClr="FFFFFF"/>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extLst>
                  <a:ext uri="{0D108BD9-81ED-4DB2-BD59-A6C34878D82A}">
                    <a16:rowId xmlns:a16="http://schemas.microsoft.com/office/drawing/2014/main" val="10000"/>
                  </a:ext>
                </a:extLst>
              </a:tr>
              <a:tr h="288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altLang="ja-JP" sz="1200" dirty="0" smtClean="0">
                          <a:solidFill>
                            <a:schemeClr val="bg1"/>
                          </a:solidFill>
                          <a:effectLst/>
                          <a:latin typeface="+mn-ea"/>
                          <a:ea typeface="+mn-ea"/>
                        </a:rPr>
                        <a:t>7</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fontAlgn="auto">
                        <a:lnSpc>
                          <a:spcPts val="1600"/>
                        </a:lnSpc>
                        <a:spcAft>
                          <a:spcPts val="0"/>
                        </a:spcAft>
                      </a:pPr>
                      <a:r>
                        <a:rPr lang="ja-JP" altLang="en-US" sz="1200" b="1" dirty="0" smtClean="0">
                          <a:solidFill>
                            <a:schemeClr val="tx1"/>
                          </a:solidFill>
                          <a:effectLst/>
                          <a:latin typeface="+mn-ea"/>
                          <a:ea typeface="+mn-ea"/>
                        </a:rPr>
                        <a:t>睡眠による休養が十分とれている者の割合（☆）</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rPr>
                        <a:t>76.9%</a:t>
                      </a:r>
                      <a:r>
                        <a:rPr lang="ja-JP" altLang="en-US" sz="1200" b="1" dirty="0" smtClean="0">
                          <a:solidFill>
                            <a:schemeClr val="tx1"/>
                          </a:solidFill>
                          <a:effectLst/>
                          <a:latin typeface="+mn-ea"/>
                          <a:ea typeface="+mn-ea"/>
                        </a:rPr>
                        <a:t>（</a:t>
                      </a:r>
                      <a:r>
                        <a:rPr lang="en-US" altLang="ja-JP" sz="1200" b="1" dirty="0" smtClean="0">
                          <a:solidFill>
                            <a:schemeClr val="tx1"/>
                          </a:solidFill>
                          <a:effectLst/>
                          <a:latin typeface="+mn-ea"/>
                          <a:ea typeface="+mn-ea"/>
                        </a:rPr>
                        <a:t>H26</a:t>
                      </a:r>
                      <a:r>
                        <a:rPr lang="ja-JP" altLang="en-US" sz="1200" b="1" dirty="0" smtClean="0">
                          <a:solidFill>
                            <a:schemeClr val="tx1"/>
                          </a:solidFill>
                          <a:effectLst/>
                          <a:latin typeface="+mn-ea"/>
                          <a:ea typeface="+mn-ea"/>
                        </a:rPr>
                        <a:t>）</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rPr>
                        <a:t>77.7%</a:t>
                      </a:r>
                      <a:r>
                        <a:rPr lang="ja-JP" altLang="en-US" sz="1200" b="1" dirty="0" smtClean="0">
                          <a:solidFill>
                            <a:schemeClr val="tx1"/>
                          </a:solidFill>
                          <a:effectLst/>
                          <a:latin typeface="+mn-ea"/>
                          <a:ea typeface="+mn-ea"/>
                        </a:rPr>
                        <a:t>（</a:t>
                      </a:r>
                      <a:r>
                        <a:rPr lang="en-US" altLang="ja-JP" sz="1200" b="1" dirty="0" smtClean="0">
                          <a:solidFill>
                            <a:schemeClr val="tx1"/>
                          </a:solidFill>
                          <a:effectLst/>
                          <a:latin typeface="+mn-ea"/>
                          <a:ea typeface="+mn-ea"/>
                        </a:rPr>
                        <a:t>H29</a:t>
                      </a:r>
                      <a:r>
                        <a:rPr lang="ja-JP" altLang="en-US" sz="1200" b="1" dirty="0" smtClean="0">
                          <a:solidFill>
                            <a:schemeClr val="tx1"/>
                          </a:solidFill>
                          <a:effectLst/>
                          <a:latin typeface="+mn-ea"/>
                          <a:ea typeface="+mn-ea"/>
                        </a:rPr>
                        <a:t>）</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rPr>
                        <a:t>85%</a:t>
                      </a:r>
                      <a:r>
                        <a:rPr lang="ja-JP" altLang="en-US" sz="1200" b="1" dirty="0" smtClean="0">
                          <a:solidFill>
                            <a:schemeClr val="tx1"/>
                          </a:solidFill>
                          <a:effectLst/>
                          <a:latin typeface="+mn-ea"/>
                          <a:ea typeface="+mn-ea"/>
                        </a:rPr>
                        <a:t>以上</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1"/>
                  </a:ext>
                </a:extLst>
              </a:tr>
            </a:tbl>
          </a:graphicData>
        </a:graphic>
      </p:graphicFrame>
      <p:sp>
        <p:nvSpPr>
          <p:cNvPr id="42" name="正方形/長方形 41"/>
          <p:cNvSpPr/>
          <p:nvPr/>
        </p:nvSpPr>
        <p:spPr>
          <a:xfrm>
            <a:off x="6046927" y="3331368"/>
            <a:ext cx="3384000" cy="288000"/>
          </a:xfrm>
          <a:prstGeom prst="rect">
            <a:avLst/>
          </a:prstGeom>
        </p:spPr>
        <p:txBody>
          <a:bodyPr wrap="square" lIns="36000" tIns="72000" rIns="36000" bIns="36000" anchor="ctr">
            <a:noAutofit/>
          </a:bodyPr>
          <a:lstStyle/>
          <a:p>
            <a:pPr algn="r"/>
            <a:r>
              <a:rPr lang="ja-JP" altLang="en-US" sz="1100" dirty="0">
                <a:solidFill>
                  <a:prstClr val="black"/>
                </a:solidFill>
                <a:latin typeface="游ゴシック" panose="020B0400000000000000" pitchFamily="50" charset="-128"/>
              </a:rPr>
              <a:t>（☆は「府民・行政等みんなでめざす目標」</a:t>
            </a:r>
            <a:r>
              <a:rPr lang="ja-JP" altLang="en-US" sz="1100" dirty="0" smtClean="0">
                <a:solidFill>
                  <a:prstClr val="black"/>
                </a:solidFill>
                <a:latin typeface="游ゴシック" panose="020B0400000000000000" pitchFamily="50" charset="-128"/>
              </a:rPr>
              <a:t>）</a:t>
            </a:r>
            <a:endParaRPr lang="ja-JP" altLang="en-US" sz="1100" dirty="0">
              <a:solidFill>
                <a:prstClr val="black"/>
              </a:solidFill>
              <a:latin typeface="游ゴシック" panose="020B0400000000000000" pitchFamily="50" charset="-128"/>
            </a:endParaRPr>
          </a:p>
        </p:txBody>
      </p:sp>
      <p:graphicFrame>
        <p:nvGraphicFramePr>
          <p:cNvPr id="43" name="表 42"/>
          <p:cNvGraphicFramePr>
            <a:graphicFrameLocks noGrp="1"/>
          </p:cNvGraphicFramePr>
          <p:nvPr>
            <p:extLst>
              <p:ext uri="{D42A27DB-BD31-4B8C-83A1-F6EECF244321}">
                <p14:modId xmlns:p14="http://schemas.microsoft.com/office/powerpoint/2010/main" val="3552414126"/>
              </p:ext>
            </p:extLst>
          </p:nvPr>
        </p:nvGraphicFramePr>
        <p:xfrm>
          <a:off x="477311" y="5195345"/>
          <a:ext cx="8928000" cy="1152000"/>
        </p:xfrm>
        <a:graphic>
          <a:graphicData uri="http://schemas.openxmlformats.org/drawingml/2006/table">
            <a:tbl>
              <a:tblPr firstRow="1" bandRow="1"/>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1152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nSpc>
                          <a:spcPct val="100000"/>
                        </a:lnSpc>
                      </a:pPr>
                      <a:r>
                        <a:rPr kumimoji="1" lang="ja-JP" altLang="en-US" sz="1600" baseline="0" dirty="0" smtClean="0">
                          <a:latin typeface="+mn-ea"/>
                          <a:ea typeface="+mn-ea"/>
                        </a:rPr>
                        <a:t>現状･課題</a:t>
                      </a:r>
                      <a:endParaRPr kumimoji="1" lang="en-US" altLang="ja-JP" sz="1600" baseline="0" dirty="0" smtClean="0">
                        <a:latin typeface="+mn-ea"/>
                        <a:ea typeface="+mn-ea"/>
                      </a:endParaRPr>
                    </a:p>
                  </a:txBody>
                  <a:tcPr marL="36000" marR="36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174625" indent="-174625">
                        <a:lnSpc>
                          <a:spcPct val="100000"/>
                        </a:lnSpc>
                      </a:pPr>
                      <a:r>
                        <a:rPr kumimoji="1" lang="ja-JP" altLang="en-US" sz="1200" b="1" baseline="0" dirty="0" smtClean="0">
                          <a:solidFill>
                            <a:schemeClr val="tx1"/>
                          </a:solidFill>
                          <a:latin typeface="+mn-ea"/>
                          <a:ea typeface="+mn-ea"/>
                        </a:rPr>
                        <a:t>◆ 府民の</a:t>
                      </a:r>
                      <a:r>
                        <a:rPr kumimoji="1" lang="en-US" altLang="ja-JP" sz="1200" b="1" baseline="0" dirty="0" smtClean="0">
                          <a:solidFill>
                            <a:schemeClr val="tx1"/>
                          </a:solidFill>
                          <a:latin typeface="+mn-ea"/>
                          <a:ea typeface="+mn-ea"/>
                        </a:rPr>
                        <a:t>1</a:t>
                      </a:r>
                      <a:r>
                        <a:rPr kumimoji="1" lang="ja-JP" altLang="en-US" sz="1200" b="1" baseline="0" dirty="0" smtClean="0">
                          <a:solidFill>
                            <a:schemeClr val="tx1"/>
                          </a:solidFill>
                          <a:latin typeface="+mn-ea"/>
                          <a:ea typeface="+mn-ea"/>
                        </a:rPr>
                        <a:t>日の平均睡眠時間は「</a:t>
                      </a:r>
                      <a:r>
                        <a:rPr kumimoji="1" lang="en-US" altLang="ja-JP" sz="1200" b="1" baseline="0" dirty="0" smtClean="0">
                          <a:solidFill>
                            <a:schemeClr val="tx1"/>
                          </a:solidFill>
                          <a:latin typeface="+mn-ea"/>
                          <a:ea typeface="+mn-ea"/>
                        </a:rPr>
                        <a:t>5</a:t>
                      </a:r>
                      <a:r>
                        <a:rPr kumimoji="1" lang="ja-JP" altLang="en-US" sz="1200" b="1" baseline="0" dirty="0" smtClean="0">
                          <a:solidFill>
                            <a:schemeClr val="tx1"/>
                          </a:solidFill>
                          <a:latin typeface="+mn-ea"/>
                          <a:ea typeface="+mn-ea"/>
                        </a:rPr>
                        <a:t>時間以上</a:t>
                      </a:r>
                      <a:r>
                        <a:rPr kumimoji="1" lang="en-US" altLang="ja-JP" sz="1200" b="1" baseline="0" dirty="0" smtClean="0">
                          <a:solidFill>
                            <a:schemeClr val="tx1"/>
                          </a:solidFill>
                          <a:latin typeface="+mn-ea"/>
                          <a:ea typeface="+mn-ea"/>
                        </a:rPr>
                        <a:t>6</a:t>
                      </a:r>
                      <a:r>
                        <a:rPr kumimoji="1" lang="ja-JP" altLang="en-US" sz="1200" b="1" baseline="0" dirty="0" smtClean="0">
                          <a:solidFill>
                            <a:schemeClr val="tx1"/>
                          </a:solidFill>
                          <a:latin typeface="+mn-ea"/>
                          <a:ea typeface="+mn-ea"/>
                        </a:rPr>
                        <a:t>時間未満」が最も多くなっています。また、睡眠で休養がとれていない府民が約</a:t>
                      </a:r>
                      <a:r>
                        <a:rPr kumimoji="1" lang="en-US" altLang="ja-JP" sz="1200" b="1" baseline="0" dirty="0" smtClean="0">
                          <a:solidFill>
                            <a:schemeClr val="tx1"/>
                          </a:solidFill>
                          <a:latin typeface="+mn-ea"/>
                          <a:ea typeface="+mn-ea"/>
                        </a:rPr>
                        <a:t>2</a:t>
                      </a:r>
                      <a:r>
                        <a:rPr kumimoji="1" lang="ja-JP" altLang="en-US" sz="1200" b="1" baseline="0" dirty="0" smtClean="0">
                          <a:solidFill>
                            <a:schemeClr val="tx1"/>
                          </a:solidFill>
                          <a:latin typeface="+mn-ea"/>
                          <a:ea typeface="+mn-ea"/>
                        </a:rPr>
                        <a:t>割を占め、年代別では</a:t>
                      </a:r>
                      <a:r>
                        <a:rPr kumimoji="1" lang="en-US" altLang="ja-JP" sz="1200" b="1" baseline="0" dirty="0" smtClean="0">
                          <a:solidFill>
                            <a:schemeClr val="tx1"/>
                          </a:solidFill>
                          <a:latin typeface="+mn-ea"/>
                          <a:ea typeface="+mn-ea"/>
                        </a:rPr>
                        <a:t>40</a:t>
                      </a:r>
                      <a:r>
                        <a:rPr kumimoji="1" lang="ja-JP" altLang="en-US" sz="1200" b="1" baseline="0" dirty="0" smtClean="0">
                          <a:solidFill>
                            <a:schemeClr val="tx1"/>
                          </a:solidFill>
                          <a:latin typeface="+mn-ea"/>
                          <a:ea typeface="+mn-ea"/>
                        </a:rPr>
                        <a:t>歳代・</a:t>
                      </a:r>
                      <a:r>
                        <a:rPr kumimoji="1" lang="en-US" altLang="ja-JP" sz="1200" b="1" baseline="0" dirty="0" smtClean="0">
                          <a:solidFill>
                            <a:schemeClr val="tx1"/>
                          </a:solidFill>
                          <a:latin typeface="+mn-ea"/>
                          <a:ea typeface="+mn-ea"/>
                        </a:rPr>
                        <a:t>50</a:t>
                      </a:r>
                      <a:r>
                        <a:rPr kumimoji="1" lang="ja-JP" altLang="en-US" sz="1200" b="1" baseline="0" dirty="0" smtClean="0">
                          <a:solidFill>
                            <a:schemeClr val="tx1"/>
                          </a:solidFill>
                          <a:latin typeface="+mn-ea"/>
                          <a:ea typeface="+mn-ea"/>
                        </a:rPr>
                        <a:t>歳代が</a:t>
                      </a:r>
                      <a:r>
                        <a:rPr kumimoji="1" lang="en-US" altLang="ja-JP" sz="1200" b="1" baseline="0" dirty="0" smtClean="0">
                          <a:solidFill>
                            <a:schemeClr val="tx1"/>
                          </a:solidFill>
                          <a:latin typeface="+mn-ea"/>
                          <a:ea typeface="+mn-ea"/>
                        </a:rPr>
                        <a:t>3</a:t>
                      </a:r>
                      <a:r>
                        <a:rPr kumimoji="1" lang="ja-JP" altLang="en-US" sz="1200" b="1" baseline="0" dirty="0" smtClean="0">
                          <a:solidFill>
                            <a:schemeClr val="tx1"/>
                          </a:solidFill>
                          <a:latin typeface="+mn-ea"/>
                          <a:ea typeface="+mn-ea"/>
                        </a:rPr>
                        <a:t>割を超えています。</a:t>
                      </a:r>
                    </a:p>
                    <a:p>
                      <a:pPr marL="174625" indent="-174625">
                        <a:lnSpc>
                          <a:spcPct val="100000"/>
                        </a:lnSpc>
                      </a:pPr>
                      <a:endParaRPr kumimoji="1" lang="ja-JP" altLang="en-US" sz="1200" b="1" baseline="0" dirty="0" smtClean="0">
                        <a:solidFill>
                          <a:schemeClr val="tx1"/>
                        </a:solidFill>
                        <a:latin typeface="+mn-ea"/>
                        <a:ea typeface="+mn-ea"/>
                      </a:endParaRPr>
                    </a:p>
                    <a:p>
                      <a:pPr marL="174625" indent="-174625">
                        <a:lnSpc>
                          <a:spcPct val="100000"/>
                        </a:lnSpc>
                      </a:pPr>
                      <a:r>
                        <a:rPr kumimoji="1" lang="ja-JP" altLang="en-US" sz="1200" b="1" baseline="0" dirty="0" smtClean="0">
                          <a:solidFill>
                            <a:schemeClr val="tx1"/>
                          </a:solidFill>
                          <a:latin typeface="+mn-ea"/>
                          <a:ea typeface="+mn-ea"/>
                        </a:rPr>
                        <a:t>◆ 長期にわたる睡眠不足は、日中の心身の状態に支障をもたらす可能性が高いことから、十分な睡眠によりしっかりと休養を取ることが重要です。</a:t>
                      </a: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3861721"/>
                  </a:ext>
                </a:extLst>
              </a:tr>
            </a:tbl>
          </a:graphicData>
        </a:graphic>
      </p:graphicFrame>
      <p:sp>
        <p:nvSpPr>
          <p:cNvPr id="44" name="角丸四角形 43"/>
          <p:cNvSpPr/>
          <p:nvPr/>
        </p:nvSpPr>
        <p:spPr>
          <a:xfrm>
            <a:off x="357909" y="1863824"/>
            <a:ext cx="9144000" cy="2880000"/>
          </a:xfrm>
          <a:prstGeom prst="roundRect">
            <a:avLst>
              <a:gd name="adj" fmla="val 0"/>
            </a:avLst>
          </a:prstGeom>
          <a:noFill/>
          <a:ln w="12700" cap="flat" cmpd="sng" algn="ctr">
            <a:solidFill>
              <a:srgbClr val="5B9BD5">
                <a:lumMod val="50000"/>
              </a:srgbClr>
            </a:solidFill>
            <a:prstDash val="solid"/>
            <a:miter lim="800000"/>
          </a:ln>
          <a:effectLst/>
        </p:spPr>
        <p:txBody>
          <a:bodyPr rtlCol="0" anchor="ctr"/>
          <a:lstStyle/>
          <a:p>
            <a:pPr marL="0" marR="0" lvl="0" indent="0" defTabSz="914400" eaLnBrk="1" fontAlgn="auto" latinLnBrk="0" hangingPunct="1">
              <a:lnSpc>
                <a:spcPts val="2000"/>
              </a:lnSpc>
              <a:spcBef>
                <a:spcPts val="0"/>
              </a:spcBef>
              <a:spcAft>
                <a:spcPts val="0"/>
              </a:spcAft>
              <a:buClrTx/>
              <a:buSzTx/>
              <a:buFontTx/>
              <a:buNone/>
              <a:tabLst/>
              <a:defRPr/>
            </a:pPr>
            <a:endParaRPr kumimoji="1" lang="en-US" altLang="ja-JP" sz="18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5" name="角丸四角形 44"/>
          <p:cNvSpPr/>
          <p:nvPr/>
        </p:nvSpPr>
        <p:spPr>
          <a:xfrm>
            <a:off x="357909" y="1431824"/>
            <a:ext cx="2088000" cy="648000"/>
          </a:xfrm>
          <a:prstGeom prst="roundRect">
            <a:avLst>
              <a:gd name="adj" fmla="val 0"/>
            </a:avLst>
          </a:prstGeom>
          <a:solidFill>
            <a:srgbClr val="5B9BD5">
              <a:lumMod val="50000"/>
            </a:srgbClr>
          </a:solidFill>
          <a:ln w="12700" cap="flat" cmpd="sng" algn="ctr">
            <a:solidFill>
              <a:srgbClr val="5B9BD5">
                <a:lumMod val="50000"/>
              </a:srgbClr>
            </a:solidFill>
            <a:prstDash val="solid"/>
            <a:miter lim="800000"/>
          </a:ln>
          <a:effectLst/>
        </p:spPr>
        <p:txBody>
          <a:bodyPr lIns="72000" tIns="72000" rIns="72000" bIns="36000" rtlCol="0" anchor="ctr"/>
          <a:lstStyle/>
          <a:p>
            <a:pPr marL="0" marR="0" lvl="0" indent="0" algn="ctr" defTabSz="914400" eaLnBrk="1" fontAlgn="auto" latinLnBrk="0" hangingPunct="1">
              <a:lnSpc>
                <a:spcPts val="2000"/>
              </a:lnSpc>
              <a:spcBef>
                <a:spcPts val="0"/>
              </a:spcBef>
              <a:spcAft>
                <a:spcPts val="0"/>
              </a:spcAft>
              <a:buClrTx/>
              <a:buSzTx/>
              <a:buFontTx/>
              <a:buNone/>
              <a:tabLst/>
              <a:defRPr/>
            </a:pPr>
            <a:r>
              <a:rPr kumimoji="1" lang="ja-JP" altLang="en-US" sz="16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rPr>
              <a:t>みんなでめざす目標</a:t>
            </a:r>
          </a:p>
        </p:txBody>
      </p:sp>
      <p:sp>
        <p:nvSpPr>
          <p:cNvPr id="46" name="角丸四角形 45"/>
          <p:cNvSpPr/>
          <p:nvPr/>
        </p:nvSpPr>
        <p:spPr>
          <a:xfrm>
            <a:off x="2445909" y="1431824"/>
            <a:ext cx="7056000" cy="648000"/>
          </a:xfrm>
          <a:prstGeom prst="roundRect">
            <a:avLst>
              <a:gd name="adj" fmla="val 0"/>
            </a:avLst>
          </a:prstGeom>
          <a:solidFill>
            <a:sysClr val="window" lastClr="FFFFFF"/>
          </a:solidFill>
          <a:ln w="12700" cap="flat" cmpd="sng" algn="ctr">
            <a:solidFill>
              <a:srgbClr val="5B9BD5">
                <a:lumMod val="50000"/>
              </a:srgbClr>
            </a:solidFill>
            <a:prstDash val="solid"/>
            <a:miter lim="800000"/>
          </a:ln>
          <a:effectLst/>
        </p:spPr>
        <p:txBody>
          <a:bodyPr lIns="72000" tIns="72000" rIns="72000" bIns="36000" rtlCol="0" anchor="ctr"/>
          <a:lstStyle/>
          <a:p>
            <a:pPr marL="0" marR="0" lvl="0" indent="0" algn="ctr" defTabSz="914400" eaLnBrk="1" fontAlgn="auto" latinLnBrk="0" hangingPunct="1">
              <a:lnSpc>
                <a:spcPts val="2000"/>
              </a:lnSpc>
              <a:spcBef>
                <a:spcPts val="0"/>
              </a:spcBef>
              <a:spcAft>
                <a:spcPts val="0"/>
              </a:spcAft>
              <a:buClrTx/>
              <a:buSzTx/>
              <a:buFontTx/>
              <a:buNone/>
              <a:tabLst/>
              <a:defRPr/>
            </a:pPr>
            <a:r>
              <a:rPr kumimoji="1" lang="ja-JP" altLang="en-US" sz="16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睡眠による休養が十分とれている府民を増やします</a:t>
            </a:r>
          </a:p>
          <a:p>
            <a:pPr marL="0" marR="0" lvl="0" indent="0" algn="ctr" defTabSz="914400" eaLnBrk="1" fontAlgn="auto" latinLnBrk="0" hangingPunct="1">
              <a:lnSpc>
                <a:spcPts val="2000"/>
              </a:lnSpc>
              <a:spcBef>
                <a:spcPts val="0"/>
              </a:spcBef>
              <a:spcAft>
                <a:spcPts val="0"/>
              </a:spcAft>
              <a:buClrTx/>
              <a:buSzTx/>
              <a:buFontTx/>
              <a:buNone/>
              <a:tabLst/>
              <a:defRPr/>
            </a:pPr>
            <a:r>
              <a:rPr kumimoji="1" lang="ja-JP" altLang="en-US" sz="16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～ぐっすり眠って心身の疲れを癒しましょう～</a:t>
            </a:r>
          </a:p>
        </p:txBody>
      </p:sp>
    </p:spTree>
    <p:extLst>
      <p:ext uri="{BB962C8B-B14F-4D97-AF65-F5344CB8AC3E}">
        <p14:creationId xmlns:p14="http://schemas.microsoft.com/office/powerpoint/2010/main" val="683140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21</a:t>
            </a:fld>
            <a:endParaRPr kumimoji="1" lang="ja-JP" altLang="en-US"/>
          </a:p>
        </p:txBody>
      </p:sp>
      <p:sp>
        <p:nvSpPr>
          <p:cNvPr id="15" name="正方形/長方形 14"/>
          <p:cNvSpPr/>
          <p:nvPr/>
        </p:nvSpPr>
        <p:spPr>
          <a:xfrm>
            <a:off x="216793" y="211802"/>
            <a:ext cx="9432000" cy="6408000"/>
          </a:xfrm>
          <a:prstGeom prst="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ts val="2000"/>
              </a:lnSpc>
              <a:spcBef>
                <a:spcPts val="0"/>
              </a:spcBef>
              <a:spcAft>
                <a:spcPts val="0"/>
              </a:spcAft>
              <a:buClrTx/>
              <a:buSzTx/>
              <a:buFontTx/>
              <a:buNone/>
              <a:tabLst/>
              <a:defRPr/>
            </a:pPr>
            <a:endParaRPr kumimoji="1" lang="en-US" altLang="ja-JP" sz="18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19" name="表 18"/>
          <p:cNvGraphicFramePr>
            <a:graphicFrameLocks noGrp="1"/>
          </p:cNvGraphicFramePr>
          <p:nvPr>
            <p:extLst>
              <p:ext uri="{D42A27DB-BD31-4B8C-83A1-F6EECF244321}">
                <p14:modId xmlns:p14="http://schemas.microsoft.com/office/powerpoint/2010/main" val="2302964783"/>
              </p:ext>
            </p:extLst>
          </p:nvPr>
        </p:nvGraphicFramePr>
        <p:xfrm>
          <a:off x="477311" y="434454"/>
          <a:ext cx="8928000" cy="4176000"/>
        </p:xfrm>
        <a:graphic>
          <a:graphicData uri="http://schemas.openxmlformats.org/drawingml/2006/table">
            <a:tbl>
              <a:tblPr firstRow="1" bandRow="1"/>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2016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nSpc>
                          <a:spcPct val="100000"/>
                        </a:lnSpc>
                      </a:pPr>
                      <a:r>
                        <a:rPr kumimoji="1" lang="ja-JP" altLang="en-US" sz="1600" baseline="0" dirty="0" smtClean="0">
                          <a:latin typeface="+mn-ea"/>
                          <a:ea typeface="+mn-ea"/>
                        </a:rPr>
                        <a:t>本年度の     </a:t>
                      </a:r>
                      <a:endParaRPr kumimoji="1" lang="en-US" altLang="ja-JP" sz="1600" baseline="0" dirty="0" smtClean="0">
                        <a:latin typeface="+mn-ea"/>
                        <a:ea typeface="+mn-ea"/>
                      </a:endParaRPr>
                    </a:p>
                    <a:p>
                      <a:pPr>
                        <a:lnSpc>
                          <a:spcPct val="100000"/>
                        </a:lnSpc>
                      </a:pPr>
                      <a:r>
                        <a:rPr kumimoji="1" lang="ja-JP" altLang="en-US" sz="1600" baseline="0" dirty="0" smtClean="0">
                          <a:latin typeface="+mn-ea"/>
                          <a:ea typeface="+mn-ea"/>
                        </a:rPr>
                        <a:t>取組</a:t>
                      </a: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ja-JP" altLang="en-US" sz="1600" baseline="0" dirty="0">
                        <a:latin typeface="+mn-ea"/>
                        <a:ea typeface="+mn-ea"/>
                      </a:endParaRP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174625" indent="-174625">
                        <a:lnSpc>
                          <a:spcPct val="100000"/>
                        </a:lnSpc>
                      </a:pPr>
                      <a:r>
                        <a:rPr kumimoji="1" lang="en-US" altLang="ja-JP" sz="1200" u="none"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ライフステージに応じた睡眠・休養の充実</a:t>
                      </a:r>
                      <a:r>
                        <a:rPr kumimoji="1" lang="en-US" altLang="ja-JP" sz="1200" u="none" baseline="0" dirty="0" smtClean="0">
                          <a:solidFill>
                            <a:schemeClr val="tx1"/>
                          </a:solidFill>
                          <a:latin typeface="+mn-ea"/>
                          <a:ea typeface="+mn-ea"/>
                        </a:rPr>
                        <a:t>》</a:t>
                      </a:r>
                      <a:endParaRPr kumimoji="1" lang="en-US" altLang="ja-JP" sz="1200" b="0" u="none"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■大阪府学校保健・安全研究大会、大阪府立高等学校保健研究発表大会を開催し、健康教育（睡眠・休養）の充実を推進</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■府民全体を対象に開催したオンラインセミナー（全</a:t>
                      </a:r>
                      <a:r>
                        <a:rPr kumimoji="1" lang="en-US" altLang="ja-JP" sz="1100" b="1" baseline="0" dirty="0" smtClean="0">
                          <a:solidFill>
                            <a:schemeClr val="tx1"/>
                          </a:solidFill>
                          <a:latin typeface="+mn-ea"/>
                          <a:ea typeface="+mn-ea"/>
                        </a:rPr>
                        <a:t>7</a:t>
                      </a:r>
                      <a:r>
                        <a:rPr kumimoji="1" lang="ja-JP" altLang="en-US" sz="1100" b="1" baseline="0" dirty="0" smtClean="0">
                          <a:solidFill>
                            <a:schemeClr val="tx1"/>
                          </a:solidFill>
                          <a:latin typeface="+mn-ea"/>
                          <a:ea typeface="+mn-ea"/>
                        </a:rPr>
                        <a:t>回／ライブ配信及び録画配信）のうち、</a:t>
                      </a:r>
                      <a:r>
                        <a:rPr kumimoji="1" lang="en-US" altLang="ja-JP" sz="1100" b="1" baseline="0" dirty="0" smtClean="0">
                          <a:solidFill>
                            <a:schemeClr val="tx1"/>
                          </a:solidFill>
                          <a:latin typeface="+mn-ea"/>
                          <a:ea typeface="+mn-ea"/>
                        </a:rPr>
                        <a:t>1</a:t>
                      </a:r>
                      <a:r>
                        <a:rPr kumimoji="1" lang="ja-JP" altLang="en-US" sz="1100" b="1" baseline="0" dirty="0" smtClean="0">
                          <a:solidFill>
                            <a:schemeClr val="tx1"/>
                          </a:solidFill>
                          <a:latin typeface="+mn-ea"/>
                          <a:ea typeface="+mn-ea"/>
                        </a:rPr>
                        <a:t>回で「睡眠」をテーマに実施（「健活</a:t>
                      </a:r>
                      <a:r>
                        <a:rPr kumimoji="1" lang="en-US" altLang="ja-JP" sz="1100" b="1" baseline="0" dirty="0" smtClean="0">
                          <a:solidFill>
                            <a:schemeClr val="tx1"/>
                          </a:solidFill>
                          <a:latin typeface="+mn-ea"/>
                          <a:ea typeface="+mn-ea"/>
                        </a:rPr>
                        <a:t>OSAKA</a:t>
                      </a:r>
                      <a:r>
                        <a:rPr kumimoji="1" lang="ja-JP" altLang="en-US" sz="1100" b="1" baseline="0" dirty="0" smtClean="0">
                          <a:solidFill>
                            <a:schemeClr val="tx1"/>
                          </a:solidFill>
                          <a:latin typeface="+mn-ea"/>
                          <a:ea typeface="+mn-ea"/>
                        </a:rPr>
                        <a:t>セミナー」申込者</a:t>
                      </a:r>
                      <a:r>
                        <a:rPr kumimoji="1" lang="en-US" altLang="ja-JP" sz="1100" b="1" baseline="0" dirty="0" smtClean="0">
                          <a:solidFill>
                            <a:schemeClr val="tx1"/>
                          </a:solidFill>
                          <a:latin typeface="+mn-ea"/>
                          <a:ea typeface="+mn-ea"/>
                        </a:rPr>
                        <a:t>1,245</a:t>
                      </a:r>
                      <a:r>
                        <a:rPr kumimoji="1" lang="ja-JP" altLang="en-US" sz="1100" b="1" baseline="0" dirty="0" smtClean="0">
                          <a:solidFill>
                            <a:schemeClr val="tx1"/>
                          </a:solidFill>
                          <a:latin typeface="+mn-ea"/>
                          <a:ea typeface="+mn-ea"/>
                        </a:rPr>
                        <a:t>名　</a:t>
                      </a:r>
                      <a:r>
                        <a:rPr kumimoji="1" lang="en-US" altLang="ja-JP" sz="1100" b="1" baseline="0" dirty="0" smtClean="0">
                          <a:solidFill>
                            <a:schemeClr val="tx1"/>
                          </a:solidFill>
                          <a:latin typeface="+mn-ea"/>
                          <a:ea typeface="+mn-ea"/>
                        </a:rPr>
                        <a:t>※</a:t>
                      </a:r>
                      <a:r>
                        <a:rPr kumimoji="1" lang="ja-JP" altLang="en-US" sz="1100" b="1" baseline="0" dirty="0" smtClean="0">
                          <a:solidFill>
                            <a:schemeClr val="tx1"/>
                          </a:solidFill>
                          <a:latin typeface="+mn-ea"/>
                          <a:ea typeface="+mn-ea"/>
                        </a:rPr>
                        <a:t>ライブ＋録画）</a:t>
                      </a:r>
                    </a:p>
                    <a:p>
                      <a:pPr marL="174625" indent="-174625">
                        <a:lnSpc>
                          <a:spcPct val="100000"/>
                        </a:lnSpc>
                      </a:pPr>
                      <a:r>
                        <a:rPr kumimoji="1" lang="ja-JP" altLang="en-US" sz="1100" b="1" baseline="0" dirty="0" smtClean="0">
                          <a:solidFill>
                            <a:schemeClr val="tx1"/>
                          </a:solidFill>
                          <a:latin typeface="+mn-ea"/>
                          <a:ea typeface="+mn-ea"/>
                        </a:rPr>
                        <a:t>■事業者と連携し、中小企業労働環境向上塾の実施（</a:t>
                      </a:r>
                      <a:r>
                        <a:rPr kumimoji="1" lang="en-US" altLang="ja-JP" sz="1100" b="1" baseline="0" dirty="0" smtClean="0">
                          <a:solidFill>
                            <a:schemeClr val="tx1"/>
                          </a:solidFill>
                          <a:latin typeface="+mn-ea"/>
                          <a:ea typeface="+mn-ea"/>
                        </a:rPr>
                        <a:t>6</a:t>
                      </a:r>
                      <a:r>
                        <a:rPr kumimoji="1" lang="ja-JP" altLang="en-US" sz="1100" b="1" baseline="0" dirty="0" smtClean="0">
                          <a:solidFill>
                            <a:schemeClr val="tx1"/>
                          </a:solidFill>
                          <a:latin typeface="+mn-ea"/>
                          <a:ea typeface="+mn-ea"/>
                        </a:rPr>
                        <a:t>回）、労働情報発信ステーションの実施（</a:t>
                      </a:r>
                      <a:r>
                        <a:rPr kumimoji="1" lang="en-US" altLang="ja-JP" sz="1100" b="1" baseline="0" dirty="0" smtClean="0">
                          <a:solidFill>
                            <a:schemeClr val="tx1"/>
                          </a:solidFill>
                          <a:latin typeface="+mn-ea"/>
                          <a:ea typeface="+mn-ea"/>
                        </a:rPr>
                        <a:t>30</a:t>
                      </a:r>
                      <a:r>
                        <a:rPr kumimoji="1" lang="ja-JP" altLang="en-US" sz="1100" b="1" baseline="0" dirty="0" smtClean="0">
                          <a:solidFill>
                            <a:schemeClr val="tx1"/>
                          </a:solidFill>
                          <a:latin typeface="+mn-ea"/>
                          <a:ea typeface="+mn-ea"/>
                        </a:rPr>
                        <a:t>回）、啓発冊子やチラシの作成・配布により普及啓発を実施</a:t>
                      </a:r>
                    </a:p>
                    <a:p>
                      <a:pPr marL="174625" indent="-174625">
                        <a:lnSpc>
                          <a:spcPct val="100000"/>
                        </a:lnSpc>
                      </a:pPr>
                      <a:r>
                        <a:rPr kumimoji="1" lang="ja-JP" altLang="en-US" sz="1100" b="1" baseline="0" dirty="0" smtClean="0">
                          <a:solidFill>
                            <a:schemeClr val="tx1"/>
                          </a:solidFill>
                          <a:latin typeface="+mn-ea"/>
                          <a:ea typeface="+mn-ea"/>
                        </a:rPr>
                        <a:t>■保健所において、職域向け（管内商工会議所等）に健診時の啓発広報紙等により休養・睡眠に関する健康情報の提供を実施（</a:t>
                      </a:r>
                      <a:r>
                        <a:rPr kumimoji="1" lang="en-US" altLang="ja-JP" sz="1100" b="1" baseline="0" dirty="0" smtClean="0">
                          <a:solidFill>
                            <a:schemeClr val="tx1"/>
                          </a:solidFill>
                          <a:latin typeface="+mn-ea"/>
                          <a:ea typeface="+mn-ea"/>
                        </a:rPr>
                        <a:t>3</a:t>
                      </a:r>
                      <a:r>
                        <a:rPr kumimoji="1" lang="ja-JP" altLang="en-US" sz="1100" b="1" baseline="0" dirty="0" smtClean="0">
                          <a:solidFill>
                            <a:schemeClr val="tx1"/>
                          </a:solidFill>
                          <a:latin typeface="+mn-ea"/>
                          <a:ea typeface="+mn-ea"/>
                        </a:rPr>
                        <a:t>保健所）</a:t>
                      </a:r>
                      <a:endParaRPr kumimoji="1" lang="en-US" altLang="ja-JP" sz="1100" b="1" baseline="0" dirty="0" smtClean="0">
                        <a:solidFill>
                          <a:schemeClr val="tx1"/>
                        </a:solidFill>
                        <a:latin typeface="+mn-ea"/>
                        <a:ea typeface="+mn-ea"/>
                      </a:endParaRPr>
                    </a:p>
                  </a:txBody>
                  <a:tcPr marL="72000" marR="72000" marT="54000" marB="54000">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3861721"/>
                  </a:ext>
                </a:extLst>
              </a:tr>
              <a:tr h="151200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今後の</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取組予定</a:t>
                      </a:r>
                      <a:endParaRPr kumimoji="1" lang="ja-JP" altLang="en-US" baseline="0" dirty="0">
                        <a:latin typeface="+mn-ea"/>
                        <a:ea typeface="+mn-ea"/>
                      </a:endParaRP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baseline="0" dirty="0" smtClean="0">
                          <a:solidFill>
                            <a:schemeClr val="tx1"/>
                          </a:solidFill>
                          <a:latin typeface="+mn-ea"/>
                          <a:ea typeface="+mn-ea"/>
                        </a:rPr>
                        <a:t>《</a:t>
                      </a:r>
                      <a:r>
                        <a:rPr kumimoji="1" lang="ja-JP" altLang="en-US" sz="1200" b="1" u="sng" baseline="0" dirty="0" smtClean="0">
                          <a:solidFill>
                            <a:schemeClr val="tx1"/>
                          </a:solidFill>
                          <a:latin typeface="+mn-ea"/>
                          <a:ea typeface="+mn-ea"/>
                        </a:rPr>
                        <a:t>課題等</a:t>
                      </a:r>
                      <a:r>
                        <a:rPr kumimoji="1" lang="en-US" altLang="ja-JP" sz="1200" b="1" baseline="0" dirty="0" smtClean="0">
                          <a:solidFill>
                            <a:schemeClr val="tx1"/>
                          </a:solidFill>
                          <a:latin typeface="+mn-ea"/>
                          <a:ea typeface="+mn-ea"/>
                        </a:rPr>
                        <a:t>》</a:t>
                      </a:r>
                    </a:p>
                    <a:p>
                      <a:pPr marL="174625" indent="-174625">
                        <a:lnSpc>
                          <a:spcPct val="100000"/>
                        </a:lnSpc>
                      </a:pPr>
                      <a:r>
                        <a:rPr kumimoji="1" lang="ja-JP" altLang="en-US" sz="1100" b="1" baseline="0" dirty="0" smtClean="0">
                          <a:solidFill>
                            <a:schemeClr val="tx1"/>
                          </a:solidFill>
                          <a:latin typeface="+mn-ea"/>
                          <a:ea typeface="+mn-ea"/>
                        </a:rPr>
                        <a:t>■睡眠・休養の充実に向けた普及啓発の推進</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■企業における労働環境等のニーズの把握</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1" baseline="0" dirty="0" smtClean="0">
                          <a:solidFill>
                            <a:schemeClr val="tx1"/>
                          </a:solidFill>
                          <a:latin typeface="+mn-ea"/>
                          <a:ea typeface="+mn-ea"/>
                        </a:rPr>
                        <a:t>《</a:t>
                      </a:r>
                      <a:r>
                        <a:rPr kumimoji="1" lang="ja-JP" altLang="en-US" sz="1200" b="1" u="sng" baseline="0" dirty="0" smtClean="0">
                          <a:solidFill>
                            <a:schemeClr val="tx1"/>
                          </a:solidFill>
                          <a:latin typeface="+mn-ea"/>
                          <a:ea typeface="+mn-ea"/>
                        </a:rPr>
                        <a:t>次年度の主な取組</a:t>
                      </a:r>
                      <a:r>
                        <a:rPr kumimoji="1" lang="en-US" altLang="ja-JP" sz="1200" b="1" baseline="0" dirty="0" smtClean="0">
                          <a:solidFill>
                            <a:schemeClr val="tx1"/>
                          </a:solidFill>
                          <a:latin typeface="+mn-ea"/>
                          <a:ea typeface="+mn-ea"/>
                        </a:rPr>
                        <a:t>》</a:t>
                      </a:r>
                    </a:p>
                    <a:p>
                      <a:pPr marL="174625" indent="-174625">
                        <a:lnSpc>
                          <a:spcPct val="100000"/>
                        </a:lnSpc>
                      </a:pPr>
                      <a:r>
                        <a:rPr kumimoji="1" lang="ja-JP" altLang="en-US" sz="1100" b="1" baseline="0" dirty="0" smtClean="0">
                          <a:solidFill>
                            <a:schemeClr val="tx1"/>
                          </a:solidFill>
                          <a:latin typeface="+mn-ea"/>
                          <a:ea typeface="+mn-ea"/>
                        </a:rPr>
                        <a:t>■チーム学校として連携できるよう研修会や発表会を開催し、引き続き、児童生徒が主体的に深く学べる機会を提供</a:t>
                      </a:r>
                    </a:p>
                    <a:p>
                      <a:pPr marL="174625" indent="-174625">
                        <a:lnSpc>
                          <a:spcPct val="100000"/>
                        </a:lnSpc>
                      </a:pPr>
                      <a:r>
                        <a:rPr kumimoji="1" lang="ja-JP" altLang="en-US" sz="1100" b="1" baseline="0" dirty="0" smtClean="0">
                          <a:solidFill>
                            <a:schemeClr val="tx1"/>
                          </a:solidFill>
                          <a:latin typeface="+mn-ea"/>
                          <a:ea typeface="+mn-ea"/>
                        </a:rPr>
                        <a:t>■より企業等のニーズに沿ったテーマ設定によるセミナー等を開催</a:t>
                      </a:r>
                      <a:endParaRPr kumimoji="1" lang="ja-JP" altLang="en-US" sz="1100" b="1" baseline="0" dirty="0">
                        <a:solidFill>
                          <a:schemeClr val="tx1"/>
                        </a:solidFill>
                        <a:latin typeface="+mn-ea"/>
                        <a:ea typeface="+mn-ea"/>
                      </a:endParaRPr>
                    </a:p>
                  </a:txBody>
                  <a:tcPr marL="72000" marR="72000" marT="54000" marB="54000">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414319985"/>
                  </a:ext>
                </a:extLst>
              </a:tr>
              <a:tr h="64800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最終予算</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baseline="0" dirty="0" smtClean="0">
                          <a:solidFill>
                            <a:schemeClr val="bg1"/>
                          </a:solidFill>
                          <a:latin typeface="+mn-ea"/>
                          <a:ea typeface="+mn-ea"/>
                        </a:rPr>
                        <a:t>（主要事業）</a:t>
                      </a:r>
                      <a:endParaRPr kumimoji="1" lang="en-US" altLang="ja-JP" sz="1600" b="1" baseline="0" dirty="0" smtClean="0">
                        <a:solidFill>
                          <a:schemeClr val="bg1"/>
                        </a:solidFill>
                        <a:latin typeface="+mn-ea"/>
                        <a:ea typeface="+mn-ea"/>
                      </a:endParaRPr>
                    </a:p>
                  </a:txBody>
                  <a:tcPr marL="54000" marR="18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nSpc>
                          <a:spcPct val="100000"/>
                        </a:lnSpc>
                      </a:pPr>
                      <a:r>
                        <a:rPr kumimoji="1" lang="ja-JP" altLang="en-US" sz="1100" baseline="0" dirty="0" smtClean="0">
                          <a:solidFill>
                            <a:schemeClr val="tx1"/>
                          </a:solidFill>
                          <a:latin typeface="+mn-ea"/>
                          <a:ea typeface="+mn-ea"/>
                        </a:rPr>
                        <a:t>中小企業の健康づくり推進事業（</a:t>
                      </a:r>
                      <a:r>
                        <a:rPr kumimoji="1" lang="en-US" altLang="ja-JP" sz="1100" baseline="0" dirty="0" smtClean="0">
                          <a:solidFill>
                            <a:schemeClr val="tx1"/>
                          </a:solidFill>
                          <a:latin typeface="+mn-ea"/>
                          <a:ea typeface="+mn-ea"/>
                        </a:rPr>
                        <a:t>11,230</a:t>
                      </a:r>
                      <a:r>
                        <a:rPr kumimoji="1" lang="ja-JP" altLang="en-US" sz="1100" baseline="0" dirty="0" smtClean="0">
                          <a:solidFill>
                            <a:schemeClr val="tx1"/>
                          </a:solidFill>
                          <a:latin typeface="+mn-ea"/>
                          <a:ea typeface="+mn-ea"/>
                        </a:rPr>
                        <a:t>千円）、中小企業労働環境向上促進事業（</a:t>
                      </a:r>
                      <a:r>
                        <a:rPr kumimoji="1" lang="en-US" altLang="ja-JP" sz="1100" baseline="0" dirty="0" smtClean="0">
                          <a:solidFill>
                            <a:schemeClr val="tx1"/>
                          </a:solidFill>
                          <a:latin typeface="+mn-ea"/>
                          <a:ea typeface="+mn-ea"/>
                        </a:rPr>
                        <a:t>1,150</a:t>
                      </a:r>
                      <a:r>
                        <a:rPr kumimoji="1" lang="ja-JP" altLang="en-US" sz="1100" baseline="0" dirty="0" smtClean="0">
                          <a:solidFill>
                            <a:schemeClr val="tx1"/>
                          </a:solidFill>
                          <a:latin typeface="+mn-ea"/>
                          <a:ea typeface="+mn-ea"/>
                        </a:rPr>
                        <a:t>千円）、</a:t>
                      </a:r>
                      <a:endParaRPr kumimoji="1" lang="en-US" altLang="ja-JP" sz="1100" baseline="0" dirty="0" smtClean="0">
                        <a:solidFill>
                          <a:schemeClr val="tx1"/>
                        </a:solidFill>
                        <a:latin typeface="+mn-ea"/>
                        <a:ea typeface="+mn-ea"/>
                      </a:endParaRPr>
                    </a:p>
                    <a:p>
                      <a:pPr>
                        <a:lnSpc>
                          <a:spcPct val="100000"/>
                        </a:lnSpc>
                      </a:pPr>
                      <a:r>
                        <a:rPr kumimoji="1" lang="ja-JP" altLang="en-US" sz="1100" baseline="0" dirty="0" smtClean="0">
                          <a:solidFill>
                            <a:schemeClr val="tx1"/>
                          </a:solidFill>
                          <a:latin typeface="+mn-ea"/>
                          <a:ea typeface="+mn-ea"/>
                        </a:rPr>
                        <a:t>労働相談等事業費（</a:t>
                      </a:r>
                      <a:r>
                        <a:rPr kumimoji="1" lang="en-US" altLang="ja-JP" sz="1100" baseline="0" dirty="0" smtClean="0">
                          <a:solidFill>
                            <a:schemeClr val="tx1"/>
                          </a:solidFill>
                          <a:latin typeface="+mn-ea"/>
                          <a:ea typeface="+mn-ea"/>
                        </a:rPr>
                        <a:t>43,164</a:t>
                      </a:r>
                      <a:r>
                        <a:rPr kumimoji="1" lang="ja-JP" altLang="en-US" sz="1100" baseline="0" dirty="0" smtClean="0">
                          <a:solidFill>
                            <a:schemeClr val="tx1"/>
                          </a:solidFill>
                          <a:latin typeface="+mn-ea"/>
                          <a:ea typeface="+mn-ea"/>
                        </a:rPr>
                        <a:t>千円）</a:t>
                      </a:r>
                      <a:endParaRPr kumimoji="1" lang="ja-JP" altLang="en-US" sz="1100" baseline="0" dirty="0">
                        <a:solidFill>
                          <a:schemeClr val="tx1"/>
                        </a:solidFill>
                        <a:latin typeface="+mn-ea"/>
                        <a:ea typeface="+mn-ea"/>
                      </a:endParaRP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49516140"/>
                  </a:ext>
                </a:extLst>
              </a:tr>
            </a:tbl>
          </a:graphicData>
        </a:graphic>
      </p:graphicFrame>
      <p:grpSp>
        <p:nvGrpSpPr>
          <p:cNvPr id="20" name="グループ化 19"/>
          <p:cNvGrpSpPr/>
          <p:nvPr/>
        </p:nvGrpSpPr>
        <p:grpSpPr>
          <a:xfrm>
            <a:off x="586435" y="1551808"/>
            <a:ext cx="792000" cy="720000"/>
            <a:chOff x="-2122749" y="3293333"/>
            <a:chExt cx="792000" cy="720000"/>
          </a:xfrm>
        </p:grpSpPr>
        <p:sp>
          <p:nvSpPr>
            <p:cNvPr id="21" name="角丸四角形 20"/>
            <p:cNvSpPr/>
            <p:nvPr/>
          </p:nvSpPr>
          <p:spPr>
            <a:xfrm>
              <a:off x="-2122749" y="3293333"/>
              <a:ext cx="792000" cy="720000"/>
            </a:xfrm>
            <a:prstGeom prst="roundRect">
              <a:avLst>
                <a:gd name="adj" fmla="val 8008"/>
              </a:avLst>
            </a:prstGeom>
            <a:gradFill>
              <a:gsLst>
                <a:gs pos="0">
                  <a:srgbClr val="EFF5FB"/>
                </a:gs>
                <a:gs pos="49000">
                  <a:srgbClr val="EFF5FB"/>
                </a:gs>
                <a:gs pos="51000">
                  <a:srgbClr val="B6D2EC"/>
                </a:gs>
                <a:gs pos="100000">
                  <a:srgbClr val="B6D2EC"/>
                </a:gs>
              </a:gsLst>
              <a:lin ang="2700000" scaled="1"/>
            </a:gradFill>
            <a:ln w="31750" cap="flat" cmpd="dbl" algn="ctr">
              <a:solidFill>
                <a:srgbClr val="002060"/>
              </a:solidFill>
              <a:prstDash val="solid"/>
              <a:miter lim="800000"/>
            </a:ln>
            <a:effectLst/>
          </p:spPr>
          <p:txBody>
            <a:bodyPr wrap="none" lIns="36000" tIns="36000" rIns="36000" bIns="7200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rPr>
                <a:t>本年度評価</a:t>
              </a:r>
              <a:endParaRPr kumimoji="1" lang="en-US" altLang="ja-JP" sz="11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5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eaLnBrk="1" fontAlgn="auto" latinLnBrk="0" hangingPunct="1">
                <a:lnSpc>
                  <a:spcPts val="1600"/>
                </a:lnSpc>
                <a:spcBef>
                  <a:spcPts val="0"/>
                </a:spcBef>
                <a:spcAft>
                  <a:spcPts val="0"/>
                </a:spcAft>
                <a:buClrTx/>
                <a:buSzTx/>
                <a:buFontTx/>
                <a:buNone/>
                <a:tabLst/>
                <a:defRPr/>
              </a:pPr>
              <a:r>
                <a:rPr kumimoji="1" lang="ja-JP" altLang="en-US" sz="14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rPr>
                <a:t>概ね</a:t>
              </a:r>
              <a:endParaRPr kumimoji="1" lang="en-US" altLang="ja-JP" sz="14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eaLnBrk="1" fontAlgn="auto" latinLnBrk="0" hangingPunct="1">
                <a:lnSpc>
                  <a:spcPts val="1600"/>
                </a:lnSpc>
                <a:spcBef>
                  <a:spcPts val="0"/>
                </a:spcBef>
                <a:spcAft>
                  <a:spcPts val="0"/>
                </a:spcAft>
                <a:buClrTx/>
                <a:buSzTx/>
                <a:buFontTx/>
                <a:buNone/>
                <a:tabLst/>
                <a:defRPr/>
              </a:pPr>
              <a:r>
                <a:rPr kumimoji="1" lang="ja-JP" altLang="en-US" sz="1400" b="1" i="0" u="none" strike="noStrike" kern="0" cap="none" spc="-25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rPr>
                <a:t>予定</a:t>
              </a:r>
              <a:r>
                <a:rPr kumimoji="1" lang="ja-JP" altLang="en-US" sz="1400" b="1" i="0" u="none" strike="noStrike" kern="0" cap="none" spc="-35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rPr>
                <a:t>どおり</a:t>
              </a:r>
            </a:p>
          </p:txBody>
        </p:sp>
        <p:cxnSp>
          <p:nvCxnSpPr>
            <p:cNvPr id="22" name="直線コネクタ 21"/>
            <p:cNvCxnSpPr/>
            <p:nvPr/>
          </p:nvCxnSpPr>
          <p:spPr>
            <a:xfrm>
              <a:off x="-2067699" y="3533775"/>
              <a:ext cx="684000" cy="0"/>
            </a:xfrm>
            <a:prstGeom prst="line">
              <a:avLst/>
            </a:prstGeom>
            <a:noFill/>
            <a:ln w="12700" cap="flat" cmpd="sng" algn="ctr">
              <a:solidFill>
                <a:srgbClr val="002060"/>
              </a:solidFill>
              <a:prstDash val="solid"/>
              <a:miter lim="800000"/>
            </a:ln>
            <a:effectLst/>
          </p:spPr>
        </p:cxnSp>
      </p:grpSp>
    </p:spTree>
    <p:extLst>
      <p:ext uri="{BB962C8B-B14F-4D97-AF65-F5344CB8AC3E}">
        <p14:creationId xmlns:p14="http://schemas.microsoft.com/office/powerpoint/2010/main" val="4166167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 １　生活習慣病の予防（生活習慣の改善）</a:t>
            </a:r>
            <a:endParaRPr kumimoji="1" lang="ja-JP" altLang="en-US" sz="2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22</a:t>
            </a:fld>
            <a:endParaRPr kumimoji="1" lang="ja-JP" altLang="en-US"/>
          </a:p>
        </p:txBody>
      </p:sp>
      <p:pic>
        <p:nvPicPr>
          <p:cNvPr id="21" name="図 20"/>
          <p:cNvPicPr>
            <a:picLocks noChangeAspect="1"/>
          </p:cNvPicPr>
          <p:nvPr/>
        </p:nvPicPr>
        <p:blipFill>
          <a:blip r:embed="rId2"/>
          <a:stretch>
            <a:fillRect/>
          </a:stretch>
        </p:blipFill>
        <p:spPr>
          <a:xfrm>
            <a:off x="8536240" y="74033"/>
            <a:ext cx="1320923" cy="432000"/>
          </a:xfrm>
          <a:prstGeom prst="rect">
            <a:avLst/>
          </a:prstGeom>
        </p:spPr>
      </p:pic>
      <p:sp>
        <p:nvSpPr>
          <p:cNvPr id="36" name="正方形/長方形 35"/>
          <p:cNvSpPr/>
          <p:nvPr/>
        </p:nvSpPr>
        <p:spPr>
          <a:xfrm>
            <a:off x="216793" y="936650"/>
            <a:ext cx="9432000" cy="5688000"/>
          </a:xfrm>
          <a:prstGeom prst="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ts val="2000"/>
              </a:lnSpc>
              <a:spcBef>
                <a:spcPts val="0"/>
              </a:spcBef>
              <a:spcAft>
                <a:spcPts val="0"/>
              </a:spcAft>
              <a:buClrTx/>
              <a:buSzTx/>
              <a:buFontTx/>
              <a:buNone/>
              <a:tabLst/>
              <a:defRPr/>
            </a:pPr>
            <a:endParaRPr kumimoji="1" lang="en-US" altLang="ja-JP" sz="18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7" name="正方形/長方形 36"/>
          <p:cNvSpPr/>
          <p:nvPr/>
        </p:nvSpPr>
        <p:spPr>
          <a:xfrm>
            <a:off x="129324" y="777702"/>
            <a:ext cx="4608000" cy="432000"/>
          </a:xfrm>
          <a:prstGeom prst="rect">
            <a:avLst/>
          </a:prstGeom>
          <a:solidFill>
            <a:srgbClr val="002060"/>
          </a:solidFill>
        </p:spPr>
        <p:txBody>
          <a:bodyPr wrap="square" lIns="36000" tIns="90000" rIns="36000" bIns="36000" anchor="ctr">
            <a:noAutofit/>
          </a:bodyPr>
          <a:lstStyle/>
          <a:p>
            <a:pPr marL="0" marR="0" lvl="0" indent="0" defTabSz="914400" eaLnBrk="1" fontAlgn="auto" latinLnBrk="0" hangingPunct="1">
              <a:lnSpc>
                <a:spcPts val="2000"/>
              </a:lnSpc>
              <a:spcBef>
                <a:spcPts val="0"/>
              </a:spcBef>
              <a:spcAft>
                <a:spcPts val="0"/>
              </a:spcAft>
              <a:buClrTx/>
              <a:buSzTx/>
              <a:buFontTx/>
              <a:buNone/>
              <a:tabLst/>
              <a:defRPr/>
            </a:pPr>
            <a:r>
              <a:rPr kumimoji="1" lang="ja-JP" altLang="en-US" sz="2000" b="1" i="0" u="none" strike="noStrike" kern="0" cap="none" spc="0" normalizeH="0" baseline="0" noProof="0" dirty="0" smtClean="0">
                <a:ln w="0"/>
                <a:solidFill>
                  <a:prstClr val="white"/>
                </a:solidFill>
                <a:effectLst>
                  <a:outerShdw blurRad="38100" dist="19050" dir="2700000" algn="tl" rotWithShape="0">
                    <a:prstClr val="black">
                      <a:alpha val="40000"/>
                    </a:prstClr>
                  </a:outerShdw>
                </a:effectLst>
                <a:uLnTx/>
                <a:uFillTx/>
              </a:rPr>
              <a:t>（５）飲酒</a:t>
            </a:r>
            <a:r>
              <a:rPr kumimoji="1" lang="ja-JP" altLang="en-US" sz="2000" b="1" i="0" u="none" strike="noStrike" kern="0" cap="none" spc="0" normalizeH="0" baseline="0" noProof="0" dirty="0" smtClean="0">
                <a:ln>
                  <a:noFill/>
                </a:ln>
                <a:solidFill>
                  <a:prstClr val="white"/>
                </a:solidFill>
                <a:effectLst/>
                <a:uLnTx/>
                <a:uFillTx/>
              </a:rPr>
              <a:t>　</a:t>
            </a:r>
            <a:r>
              <a:rPr kumimoji="1" lang="ja-JP" altLang="en-US" sz="1600" b="1" i="0" u="none" strike="noStrike" kern="0" cap="none" spc="0" normalizeH="0" baseline="0" noProof="0" dirty="0" smtClean="0">
                <a:ln>
                  <a:noFill/>
                </a:ln>
                <a:solidFill>
                  <a:prstClr val="white"/>
                </a:solidFill>
                <a:effectLst/>
                <a:uLnTx/>
                <a:uFillTx/>
              </a:rPr>
              <a:t>計画 </a:t>
            </a:r>
            <a:r>
              <a:rPr kumimoji="1" lang="en-US" altLang="ja-JP" sz="1600" b="1" i="0" u="none" strike="noStrike" kern="0" cap="none" spc="0" normalizeH="0" baseline="0" noProof="0" dirty="0" smtClean="0">
                <a:ln>
                  <a:noFill/>
                </a:ln>
                <a:solidFill>
                  <a:prstClr val="white"/>
                </a:solidFill>
                <a:effectLst/>
                <a:uLnTx/>
                <a:uFillTx/>
              </a:rPr>
              <a:t>P.54-55</a:t>
            </a:r>
          </a:p>
        </p:txBody>
      </p:sp>
      <p:sp>
        <p:nvSpPr>
          <p:cNvPr id="38" name="正方形/長方形 37"/>
          <p:cNvSpPr/>
          <p:nvPr/>
        </p:nvSpPr>
        <p:spPr>
          <a:xfrm>
            <a:off x="363222" y="2290438"/>
            <a:ext cx="3240000" cy="288000"/>
          </a:xfrm>
          <a:prstGeom prst="rect">
            <a:avLst/>
          </a:prstGeom>
        </p:spPr>
        <p:txBody>
          <a:bodyPr wrap="square" lIns="36000" tIns="72000" rIns="36000" bIns="36000" anchor="ctr">
            <a:noAutofit/>
          </a:bodyPr>
          <a:lstStyle/>
          <a:p>
            <a:r>
              <a:rPr lang="en-US" altLang="ja-JP" sz="1600" b="1" dirty="0" smtClean="0">
                <a:solidFill>
                  <a:prstClr val="black"/>
                </a:solidFill>
                <a:latin typeface="游ゴシック" panose="020B0400000000000000" pitchFamily="50" charset="-128"/>
              </a:rPr>
              <a:t>【</a:t>
            </a:r>
            <a:r>
              <a:rPr lang="ja-JP" altLang="en-US" sz="1600" b="1" dirty="0" smtClean="0">
                <a:solidFill>
                  <a:prstClr val="black"/>
                </a:solidFill>
                <a:latin typeface="游ゴシック" panose="020B0400000000000000" pitchFamily="50" charset="-128"/>
              </a:rPr>
              <a:t>府民の行動目標</a:t>
            </a:r>
            <a:r>
              <a:rPr lang="en-US" altLang="ja-JP" sz="1600" b="1" dirty="0">
                <a:solidFill>
                  <a:prstClr val="black"/>
                </a:solidFill>
                <a:latin typeface="游ゴシック" panose="020B0400000000000000" pitchFamily="50" charset="-128"/>
              </a:rPr>
              <a:t>】</a:t>
            </a:r>
            <a:endParaRPr lang="ja-JP" altLang="en-US" sz="1600" b="1" dirty="0">
              <a:solidFill>
                <a:prstClr val="black"/>
              </a:solidFill>
              <a:latin typeface="游ゴシック" panose="020B0400000000000000" pitchFamily="50" charset="-128"/>
            </a:endParaRPr>
          </a:p>
        </p:txBody>
      </p:sp>
      <p:sp>
        <p:nvSpPr>
          <p:cNvPr id="39" name="正方形/長方形 38"/>
          <p:cNvSpPr/>
          <p:nvPr/>
        </p:nvSpPr>
        <p:spPr>
          <a:xfrm>
            <a:off x="511296" y="2601533"/>
            <a:ext cx="8856000" cy="504000"/>
          </a:xfrm>
          <a:prstGeom prst="rect">
            <a:avLst/>
          </a:prstGeom>
        </p:spPr>
        <p:txBody>
          <a:bodyPr wrap="square" lIns="36000" tIns="72000" rIns="36000" bIns="36000">
            <a:noAutofit/>
          </a:bodyPr>
          <a:lstStyle/>
          <a:p>
            <a:r>
              <a:rPr lang="ja-JP" altLang="en-US" sz="1200" b="1" dirty="0">
                <a:solidFill>
                  <a:prstClr val="black"/>
                </a:solidFill>
                <a:latin typeface="游ゴシック" panose="020B0400000000000000" pitchFamily="50" charset="-128"/>
              </a:rPr>
              <a:t>▽年齢、性別、持病等によって、飲酒が及ぼす身体への影響が異なることを理解し、自分の状況に合った適量飲酒を実践します</a:t>
            </a:r>
            <a:r>
              <a:rPr lang="ja-JP" altLang="en-US" sz="1200" b="1" dirty="0" smtClean="0">
                <a:solidFill>
                  <a:prstClr val="black"/>
                </a:solidFill>
                <a:latin typeface="游ゴシック" panose="020B0400000000000000" pitchFamily="50" charset="-128"/>
              </a:rPr>
              <a:t>。</a:t>
            </a:r>
            <a:endParaRPr lang="ja-JP" altLang="en-US" sz="1200" b="1" dirty="0">
              <a:solidFill>
                <a:prstClr val="black"/>
              </a:solidFill>
              <a:latin typeface="游ゴシック" panose="020B0400000000000000" pitchFamily="50" charset="-128"/>
            </a:endParaRPr>
          </a:p>
        </p:txBody>
      </p:sp>
      <p:sp>
        <p:nvSpPr>
          <p:cNvPr id="40" name="正方形/長方形 39"/>
          <p:cNvSpPr/>
          <p:nvPr/>
        </p:nvSpPr>
        <p:spPr>
          <a:xfrm>
            <a:off x="363222" y="3158638"/>
            <a:ext cx="3240000" cy="288000"/>
          </a:xfrm>
          <a:prstGeom prst="rect">
            <a:avLst/>
          </a:prstGeom>
        </p:spPr>
        <p:txBody>
          <a:bodyPr wrap="square" lIns="36000" tIns="72000" rIns="36000" bIns="36000" anchor="ctr">
            <a:noAutofit/>
          </a:bodyPr>
          <a:lstStyle/>
          <a:p>
            <a:r>
              <a:rPr lang="en-US" altLang="ja-JP" sz="1600" b="1" dirty="0" smtClean="0">
                <a:solidFill>
                  <a:prstClr val="black"/>
                </a:solidFill>
                <a:latin typeface="游ゴシック" panose="020B0400000000000000" pitchFamily="50" charset="-128"/>
              </a:rPr>
              <a:t>【</a:t>
            </a:r>
            <a:r>
              <a:rPr lang="ja-JP" altLang="en-US" sz="1600" b="1" dirty="0" smtClean="0">
                <a:solidFill>
                  <a:prstClr val="black"/>
                </a:solidFill>
                <a:latin typeface="游ゴシック" panose="020B0400000000000000" pitchFamily="50" charset="-128"/>
              </a:rPr>
              <a:t>行政等が取り組む数値目標</a:t>
            </a:r>
            <a:r>
              <a:rPr lang="en-US" altLang="ja-JP" sz="1600" b="1" dirty="0" smtClean="0">
                <a:solidFill>
                  <a:prstClr val="black"/>
                </a:solidFill>
                <a:latin typeface="游ゴシック" panose="020B0400000000000000" pitchFamily="50" charset="-128"/>
              </a:rPr>
              <a:t>】</a:t>
            </a:r>
            <a:endParaRPr lang="ja-JP" altLang="en-US" sz="1600" b="1" dirty="0">
              <a:solidFill>
                <a:prstClr val="black"/>
              </a:solidFill>
              <a:latin typeface="游ゴシック" panose="020B0400000000000000" pitchFamily="50" charset="-128"/>
            </a:endParaRPr>
          </a:p>
        </p:txBody>
      </p:sp>
      <p:graphicFrame>
        <p:nvGraphicFramePr>
          <p:cNvPr id="41" name="表 40"/>
          <p:cNvGraphicFramePr>
            <a:graphicFrameLocks noGrp="1"/>
          </p:cNvGraphicFramePr>
          <p:nvPr>
            <p:extLst>
              <p:ext uri="{D42A27DB-BD31-4B8C-83A1-F6EECF244321}">
                <p14:modId xmlns:p14="http://schemas.microsoft.com/office/powerpoint/2010/main" val="2989082747"/>
              </p:ext>
            </p:extLst>
          </p:nvPr>
        </p:nvGraphicFramePr>
        <p:xfrm>
          <a:off x="532234" y="3520801"/>
          <a:ext cx="8820000" cy="1046018"/>
        </p:xfrm>
        <a:graphic>
          <a:graphicData uri="http://schemas.openxmlformats.org/drawingml/2006/table">
            <a:tbl>
              <a:tblPr firstRow="1" firstCol="1" bandRow="1"/>
              <a:tblGrid>
                <a:gridCol w="360000">
                  <a:extLst>
                    <a:ext uri="{9D8B030D-6E8A-4147-A177-3AD203B41FA5}">
                      <a16:colId xmlns:a16="http://schemas.microsoft.com/office/drawing/2014/main" val="20000"/>
                    </a:ext>
                  </a:extLst>
                </a:gridCol>
                <a:gridCol w="3168000">
                  <a:extLst>
                    <a:ext uri="{9D8B030D-6E8A-4147-A177-3AD203B41FA5}">
                      <a16:colId xmlns:a16="http://schemas.microsoft.com/office/drawing/2014/main" val="20001"/>
                    </a:ext>
                  </a:extLst>
                </a:gridCol>
                <a:gridCol w="1764000">
                  <a:extLst>
                    <a:ext uri="{9D8B030D-6E8A-4147-A177-3AD203B41FA5}">
                      <a16:colId xmlns:a16="http://schemas.microsoft.com/office/drawing/2014/main" val="2198991935"/>
                    </a:ext>
                  </a:extLst>
                </a:gridCol>
                <a:gridCol w="1764000">
                  <a:extLst>
                    <a:ext uri="{9D8B030D-6E8A-4147-A177-3AD203B41FA5}">
                      <a16:colId xmlns:a16="http://schemas.microsoft.com/office/drawing/2014/main" val="20002"/>
                    </a:ext>
                  </a:extLst>
                </a:gridCol>
                <a:gridCol w="1764000">
                  <a:extLst>
                    <a:ext uri="{9D8B030D-6E8A-4147-A177-3AD203B41FA5}">
                      <a16:colId xmlns:a16="http://schemas.microsoft.com/office/drawing/2014/main" val="20003"/>
                    </a:ext>
                  </a:extLst>
                </a:gridCol>
              </a:tblGrid>
              <a:tr h="288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ja-JP" altLang="en-US" sz="1200" kern="100" dirty="0" smtClean="0">
                          <a:effectLst/>
                          <a:latin typeface="+mn-ea"/>
                          <a:ea typeface="+mn-ea"/>
                        </a:rPr>
                        <a:t>項目</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ja-JP" altLang="en-US" sz="1200" dirty="0" smtClean="0">
                          <a:effectLst/>
                          <a:latin typeface="+mn-ea"/>
                          <a:ea typeface="+mn-ea"/>
                        </a:rPr>
                        <a:t>策定時の取組状況</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ja-JP" altLang="en-US" sz="1200" dirty="0" smtClean="0">
                          <a:effectLst/>
                          <a:latin typeface="+mn-ea"/>
                          <a:ea typeface="+mn-ea"/>
                        </a:rPr>
                        <a:t>現在の取組状況</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sz="1200" dirty="0" smtClean="0">
                          <a:effectLst/>
                          <a:latin typeface="+mn-ea"/>
                          <a:ea typeface="+mn-ea"/>
                        </a:rPr>
                        <a:t>2023</a:t>
                      </a:r>
                      <a:r>
                        <a:rPr lang="ja-JP" sz="1200" dirty="0" smtClean="0">
                          <a:effectLst/>
                          <a:latin typeface="+mn-ea"/>
                          <a:ea typeface="+mn-ea"/>
                        </a:rPr>
                        <a:t>年度目標</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 lastClr="FFFFFF"/>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extLst>
                  <a:ext uri="{0D108BD9-81ED-4DB2-BD59-A6C34878D82A}">
                    <a16:rowId xmlns:a16="http://schemas.microsoft.com/office/drawing/2014/main" val="10000"/>
                  </a:ext>
                </a:extLst>
              </a:tr>
              <a:tr h="288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altLang="ja-JP" sz="1200" dirty="0" smtClean="0">
                          <a:solidFill>
                            <a:schemeClr val="bg1"/>
                          </a:solidFill>
                          <a:effectLst/>
                          <a:latin typeface="+mn-ea"/>
                          <a:ea typeface="+mn-ea"/>
                        </a:rPr>
                        <a:t>8</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fontAlgn="auto">
                        <a:lnSpc>
                          <a:spcPts val="1600"/>
                        </a:lnSpc>
                        <a:spcAft>
                          <a:spcPts val="0"/>
                        </a:spcAft>
                      </a:pPr>
                      <a:r>
                        <a:rPr lang="ja-JP" altLang="en-US" sz="1200" b="1" dirty="0" smtClean="0">
                          <a:solidFill>
                            <a:schemeClr val="tx1"/>
                          </a:solidFill>
                          <a:effectLst/>
                          <a:latin typeface="+mn-ea"/>
                          <a:ea typeface="+mn-ea"/>
                        </a:rPr>
                        <a:t>生活習慣病のリスクを高める量を飲酒している者の割合（男性</a:t>
                      </a:r>
                      <a:r>
                        <a:rPr lang="en-US" altLang="ja-JP" sz="1200" b="1" dirty="0" smtClean="0">
                          <a:solidFill>
                            <a:schemeClr val="tx1"/>
                          </a:solidFill>
                          <a:effectLst/>
                          <a:latin typeface="+mn-ea"/>
                          <a:ea typeface="+mn-ea"/>
                        </a:rPr>
                        <a:t>/</a:t>
                      </a:r>
                      <a:r>
                        <a:rPr lang="ja-JP" altLang="en-US" sz="1200" b="1" dirty="0" smtClean="0">
                          <a:solidFill>
                            <a:schemeClr val="tx1"/>
                          </a:solidFill>
                          <a:effectLst/>
                          <a:latin typeface="+mn-ea"/>
                          <a:ea typeface="+mn-ea"/>
                        </a:rPr>
                        <a:t>女性）（☆）</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rPr>
                        <a:t>17.7%/11.0%</a:t>
                      </a:r>
                      <a:r>
                        <a:rPr lang="ja-JP" altLang="en-US" sz="1200" b="1" dirty="0" smtClean="0">
                          <a:solidFill>
                            <a:schemeClr val="tx1"/>
                          </a:solidFill>
                          <a:effectLst/>
                          <a:latin typeface="+mn-ea"/>
                          <a:ea typeface="+mn-ea"/>
                        </a:rPr>
                        <a:t>（</a:t>
                      </a:r>
                      <a:r>
                        <a:rPr lang="en-US" altLang="ja-JP" sz="1200" b="1" dirty="0" smtClean="0">
                          <a:solidFill>
                            <a:schemeClr val="tx1"/>
                          </a:solidFill>
                          <a:effectLst/>
                          <a:latin typeface="+mn-ea"/>
                          <a:ea typeface="+mn-ea"/>
                        </a:rPr>
                        <a:t>H26</a:t>
                      </a:r>
                      <a:r>
                        <a:rPr lang="ja-JP" altLang="en-US" sz="1200" b="1" dirty="0" smtClean="0">
                          <a:solidFill>
                            <a:schemeClr val="tx1"/>
                          </a:solidFill>
                          <a:effectLst/>
                          <a:latin typeface="+mn-ea"/>
                          <a:ea typeface="+mn-ea"/>
                        </a:rPr>
                        <a:t>）</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rPr>
                        <a:t>13.8%/12.6%</a:t>
                      </a:r>
                      <a:r>
                        <a:rPr lang="ja-JP" altLang="en-US" sz="1200" b="1" dirty="0" smtClean="0">
                          <a:solidFill>
                            <a:schemeClr val="tx1"/>
                          </a:solidFill>
                          <a:effectLst/>
                          <a:latin typeface="+mn-ea"/>
                          <a:ea typeface="+mn-ea"/>
                        </a:rPr>
                        <a:t>（</a:t>
                      </a:r>
                      <a:r>
                        <a:rPr lang="en-US" altLang="ja-JP" sz="1200" b="1" dirty="0" smtClean="0">
                          <a:solidFill>
                            <a:schemeClr val="tx1"/>
                          </a:solidFill>
                          <a:effectLst/>
                          <a:latin typeface="+mn-ea"/>
                          <a:ea typeface="+mn-ea"/>
                        </a:rPr>
                        <a:t>H29</a:t>
                      </a:r>
                      <a:r>
                        <a:rPr lang="ja-JP" altLang="en-US" sz="1200" b="1" dirty="0" smtClean="0">
                          <a:solidFill>
                            <a:schemeClr val="tx1"/>
                          </a:solidFill>
                          <a:effectLst/>
                          <a:latin typeface="+mn-ea"/>
                          <a:ea typeface="+mn-ea"/>
                        </a:rPr>
                        <a:t>）</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rPr>
                        <a:t>13.0%/6.4%</a:t>
                      </a:r>
                      <a:r>
                        <a:rPr lang="ja-JP" altLang="en-US" sz="1200" b="1" dirty="0" smtClean="0">
                          <a:solidFill>
                            <a:schemeClr val="tx1"/>
                          </a:solidFill>
                          <a:effectLst/>
                          <a:latin typeface="+mn-ea"/>
                          <a:ea typeface="+mn-ea"/>
                        </a:rPr>
                        <a:t>（</a:t>
                      </a:r>
                      <a:r>
                        <a:rPr lang="en-US" altLang="ja-JP" sz="1200" b="1" dirty="0" smtClean="0">
                          <a:solidFill>
                            <a:schemeClr val="tx1"/>
                          </a:solidFill>
                          <a:effectLst/>
                          <a:latin typeface="+mn-ea"/>
                          <a:ea typeface="+mn-ea"/>
                        </a:rPr>
                        <a:t>H33</a:t>
                      </a:r>
                      <a:r>
                        <a:rPr lang="ja-JP" altLang="en-US" sz="1200" b="1" dirty="0" smtClean="0">
                          <a:solidFill>
                            <a:schemeClr val="tx1"/>
                          </a:solidFill>
                          <a:effectLst/>
                          <a:latin typeface="+mn-ea"/>
                          <a:ea typeface="+mn-ea"/>
                        </a:rPr>
                        <a:t>）</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1"/>
                  </a:ext>
                </a:extLst>
              </a:tr>
              <a:tr h="288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altLang="ja-JP" sz="1200" dirty="0" smtClean="0">
                          <a:solidFill>
                            <a:schemeClr val="bg1"/>
                          </a:solidFill>
                          <a:effectLst/>
                          <a:latin typeface="+mn-ea"/>
                          <a:ea typeface="+mn-ea"/>
                          <a:cs typeface="HG丸ｺﾞｼｯｸM-PRO"/>
                        </a:rPr>
                        <a:t>9</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fontAlgn="auto">
                        <a:lnSpc>
                          <a:spcPts val="1600"/>
                        </a:lnSpc>
                        <a:spcAft>
                          <a:spcPts val="0"/>
                        </a:spcAft>
                      </a:pPr>
                      <a:r>
                        <a:rPr lang="ja-JP" altLang="en-US" sz="1200" b="1" dirty="0" smtClean="0">
                          <a:solidFill>
                            <a:schemeClr val="tx1"/>
                          </a:solidFill>
                          <a:effectLst/>
                          <a:latin typeface="+mn-ea"/>
                          <a:ea typeface="+mn-ea"/>
                          <a:cs typeface="HG丸ｺﾞｼｯｸM-PRO"/>
                        </a:rPr>
                        <a:t>妊婦の飲酒割合</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1.4%</a:t>
                      </a:r>
                      <a:r>
                        <a:rPr lang="ja-JP" altLang="en-US" sz="1200" b="1" dirty="0" smtClean="0">
                          <a:solidFill>
                            <a:schemeClr val="tx1"/>
                          </a:solidFill>
                          <a:effectLst/>
                          <a:latin typeface="+mn-ea"/>
                          <a:ea typeface="+mn-ea"/>
                          <a:cs typeface="HG丸ｺﾞｼｯｸM-PRO"/>
                        </a:rPr>
                        <a:t>（</a:t>
                      </a:r>
                      <a:r>
                        <a:rPr lang="en-US" altLang="ja-JP" sz="1200" b="1" dirty="0" smtClean="0">
                          <a:solidFill>
                            <a:schemeClr val="tx1"/>
                          </a:solidFill>
                          <a:effectLst/>
                          <a:latin typeface="+mn-ea"/>
                          <a:ea typeface="+mn-ea"/>
                          <a:cs typeface="HG丸ｺﾞｼｯｸM-PRO"/>
                        </a:rPr>
                        <a:t>H28</a:t>
                      </a:r>
                      <a:r>
                        <a:rPr lang="ja-JP" altLang="en-US" sz="1200" b="1" dirty="0" smtClean="0">
                          <a:solidFill>
                            <a:schemeClr val="tx1"/>
                          </a:solidFill>
                          <a:effectLst/>
                          <a:latin typeface="+mn-ea"/>
                          <a:ea typeface="+mn-ea"/>
                          <a:cs typeface="HG丸ｺﾞｼｯｸM-PRO"/>
                        </a:rPr>
                        <a:t>）</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2.6%</a:t>
                      </a:r>
                      <a:r>
                        <a:rPr lang="ja-JP" altLang="en-US" sz="1200" b="1" dirty="0" smtClean="0">
                          <a:solidFill>
                            <a:schemeClr val="tx1"/>
                          </a:solidFill>
                          <a:effectLst/>
                          <a:latin typeface="+mn-ea"/>
                          <a:ea typeface="+mn-ea"/>
                          <a:cs typeface="HG丸ｺﾞｼｯｸM-PRO"/>
                        </a:rPr>
                        <a:t>（</a:t>
                      </a:r>
                      <a:r>
                        <a:rPr lang="en-US" altLang="ja-JP" sz="1200" b="1" dirty="0" smtClean="0">
                          <a:solidFill>
                            <a:schemeClr val="tx1"/>
                          </a:solidFill>
                          <a:effectLst/>
                          <a:latin typeface="+mn-ea"/>
                          <a:ea typeface="+mn-ea"/>
                          <a:cs typeface="HG丸ｺﾞｼｯｸM-PRO"/>
                        </a:rPr>
                        <a:t>H30</a:t>
                      </a:r>
                      <a:r>
                        <a:rPr lang="ja-JP" altLang="en-US" sz="1200" b="1" dirty="0" smtClean="0">
                          <a:solidFill>
                            <a:schemeClr val="tx1"/>
                          </a:solidFill>
                          <a:effectLst/>
                          <a:latin typeface="+mn-ea"/>
                          <a:ea typeface="+mn-ea"/>
                          <a:cs typeface="HG丸ｺﾞｼｯｸM-PRO"/>
                        </a:rPr>
                        <a:t>）</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0%</a:t>
                      </a:r>
                      <a:r>
                        <a:rPr lang="ja-JP" altLang="en-US" sz="1200" b="1" dirty="0" smtClean="0">
                          <a:solidFill>
                            <a:schemeClr val="tx1"/>
                          </a:solidFill>
                          <a:effectLst/>
                          <a:latin typeface="+mn-ea"/>
                          <a:ea typeface="+mn-ea"/>
                          <a:cs typeface="HG丸ｺﾞｼｯｸM-PRO"/>
                        </a:rPr>
                        <a:t>（</a:t>
                      </a:r>
                      <a:r>
                        <a:rPr lang="en-US" altLang="ja-JP" sz="1200" b="1" dirty="0" smtClean="0">
                          <a:solidFill>
                            <a:schemeClr val="tx1"/>
                          </a:solidFill>
                          <a:effectLst/>
                          <a:latin typeface="+mn-ea"/>
                          <a:ea typeface="+mn-ea"/>
                          <a:cs typeface="HG丸ｺﾞｼｯｸM-PRO"/>
                        </a:rPr>
                        <a:t>H33</a:t>
                      </a:r>
                      <a:r>
                        <a:rPr lang="ja-JP" altLang="en-US" sz="1200" b="1" dirty="0" smtClean="0">
                          <a:solidFill>
                            <a:schemeClr val="tx1"/>
                          </a:solidFill>
                          <a:effectLst/>
                          <a:latin typeface="+mn-ea"/>
                          <a:ea typeface="+mn-ea"/>
                          <a:cs typeface="HG丸ｺﾞｼｯｸM-PRO"/>
                        </a:rPr>
                        <a:t>）</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304451835"/>
                  </a:ext>
                </a:extLst>
              </a:tr>
            </a:tbl>
          </a:graphicData>
        </a:graphic>
      </p:graphicFrame>
      <p:sp>
        <p:nvSpPr>
          <p:cNvPr id="42" name="正方形/長方形 41"/>
          <p:cNvSpPr/>
          <p:nvPr/>
        </p:nvSpPr>
        <p:spPr>
          <a:xfrm>
            <a:off x="6046923" y="3223078"/>
            <a:ext cx="3384000" cy="288000"/>
          </a:xfrm>
          <a:prstGeom prst="rect">
            <a:avLst/>
          </a:prstGeom>
        </p:spPr>
        <p:txBody>
          <a:bodyPr wrap="square" lIns="36000" tIns="72000" rIns="36000" bIns="36000" anchor="ctr">
            <a:noAutofit/>
          </a:bodyPr>
          <a:lstStyle/>
          <a:p>
            <a:pPr algn="r"/>
            <a:r>
              <a:rPr lang="ja-JP" altLang="en-US" sz="1100" dirty="0">
                <a:solidFill>
                  <a:prstClr val="black"/>
                </a:solidFill>
                <a:latin typeface="游ゴシック" panose="020B0400000000000000" pitchFamily="50" charset="-128"/>
              </a:rPr>
              <a:t>（☆は「府民・行政等みんなでめざす目標」</a:t>
            </a:r>
            <a:r>
              <a:rPr lang="ja-JP" altLang="en-US" sz="1100" dirty="0" smtClean="0">
                <a:solidFill>
                  <a:prstClr val="black"/>
                </a:solidFill>
                <a:latin typeface="游ゴシック" panose="020B0400000000000000" pitchFamily="50" charset="-128"/>
              </a:rPr>
              <a:t>）</a:t>
            </a:r>
            <a:endParaRPr lang="ja-JP" altLang="en-US" sz="1100" dirty="0">
              <a:solidFill>
                <a:prstClr val="black"/>
              </a:solidFill>
              <a:latin typeface="游ゴシック" panose="020B0400000000000000" pitchFamily="50" charset="-128"/>
            </a:endParaRPr>
          </a:p>
        </p:txBody>
      </p:sp>
      <p:graphicFrame>
        <p:nvGraphicFramePr>
          <p:cNvPr id="43" name="表 42"/>
          <p:cNvGraphicFramePr>
            <a:graphicFrameLocks noGrp="1"/>
          </p:cNvGraphicFramePr>
          <p:nvPr>
            <p:extLst>
              <p:ext uri="{D42A27DB-BD31-4B8C-83A1-F6EECF244321}">
                <p14:modId xmlns:p14="http://schemas.microsoft.com/office/powerpoint/2010/main" val="3848311346"/>
              </p:ext>
            </p:extLst>
          </p:nvPr>
        </p:nvGraphicFramePr>
        <p:xfrm>
          <a:off x="477311" y="5195345"/>
          <a:ext cx="8928000" cy="1152000"/>
        </p:xfrm>
        <a:graphic>
          <a:graphicData uri="http://schemas.openxmlformats.org/drawingml/2006/table">
            <a:tbl>
              <a:tblPr firstRow="1" bandRow="1"/>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1152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nSpc>
                          <a:spcPct val="100000"/>
                        </a:lnSpc>
                      </a:pPr>
                      <a:r>
                        <a:rPr kumimoji="1" lang="ja-JP" altLang="en-US" sz="1600" baseline="0" dirty="0" smtClean="0">
                          <a:latin typeface="+mn-ea"/>
                          <a:ea typeface="+mn-ea"/>
                        </a:rPr>
                        <a:t>現状･課題</a:t>
                      </a:r>
                      <a:endParaRPr kumimoji="1" lang="en-US" altLang="ja-JP" sz="1600" baseline="0" dirty="0" smtClean="0">
                        <a:latin typeface="+mn-ea"/>
                        <a:ea typeface="+mn-ea"/>
                      </a:endParaRPr>
                    </a:p>
                  </a:txBody>
                  <a:tcPr marL="36000" marR="36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174625" indent="-174625">
                        <a:lnSpc>
                          <a:spcPct val="100000"/>
                        </a:lnSpc>
                      </a:pPr>
                      <a:r>
                        <a:rPr kumimoji="1" lang="ja-JP" altLang="en-US" sz="1200" b="1" baseline="0" dirty="0" smtClean="0">
                          <a:solidFill>
                            <a:schemeClr val="tx1"/>
                          </a:solidFill>
                          <a:latin typeface="+mn-ea"/>
                          <a:ea typeface="+mn-ea"/>
                        </a:rPr>
                        <a:t>◆ 飲酒習慣のある者の割合をみると、女性は全国を上回っています。また、生活習慣病のリスクを高める量を飲酒している者の割合をみると、男女とも</a:t>
                      </a:r>
                      <a:r>
                        <a:rPr kumimoji="1" lang="en-US" altLang="ja-JP" sz="1200" b="1" baseline="0" dirty="0" smtClean="0">
                          <a:solidFill>
                            <a:schemeClr val="tx1"/>
                          </a:solidFill>
                          <a:latin typeface="+mn-ea"/>
                          <a:ea typeface="+mn-ea"/>
                        </a:rPr>
                        <a:t>50</a:t>
                      </a:r>
                      <a:r>
                        <a:rPr kumimoji="1" lang="ja-JP" altLang="en-US" sz="1200" b="1" baseline="0" dirty="0" smtClean="0">
                          <a:solidFill>
                            <a:schemeClr val="tx1"/>
                          </a:solidFill>
                          <a:latin typeface="+mn-ea"/>
                          <a:ea typeface="+mn-ea"/>
                        </a:rPr>
                        <a:t>歳代において最も高くなっています。</a:t>
                      </a:r>
                    </a:p>
                    <a:p>
                      <a:pPr marL="174625" indent="-174625">
                        <a:lnSpc>
                          <a:spcPct val="100000"/>
                        </a:lnSpc>
                      </a:pPr>
                      <a:endParaRPr kumimoji="1" lang="ja-JP" altLang="en-US" sz="1200" b="1" baseline="0" dirty="0" smtClean="0">
                        <a:solidFill>
                          <a:schemeClr val="tx1"/>
                        </a:solidFill>
                        <a:latin typeface="+mn-ea"/>
                        <a:ea typeface="+mn-ea"/>
                      </a:endParaRPr>
                    </a:p>
                    <a:p>
                      <a:pPr marL="174625" indent="-174625">
                        <a:lnSpc>
                          <a:spcPct val="100000"/>
                        </a:lnSpc>
                      </a:pPr>
                      <a:r>
                        <a:rPr kumimoji="1" lang="ja-JP" altLang="en-US" sz="1200" b="1" baseline="0" dirty="0" smtClean="0">
                          <a:solidFill>
                            <a:schemeClr val="tx1"/>
                          </a:solidFill>
                          <a:latin typeface="+mn-ea"/>
                          <a:ea typeface="+mn-ea"/>
                        </a:rPr>
                        <a:t>◆ 多量飲酒による健康への影響やリスクの少ない飲酒方法の理解を促進し、飲酒する場合は、適量飲酒を実践することが必要です。</a:t>
                      </a: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3861721"/>
                  </a:ext>
                </a:extLst>
              </a:tr>
            </a:tbl>
          </a:graphicData>
        </a:graphic>
      </p:graphicFrame>
      <p:sp>
        <p:nvSpPr>
          <p:cNvPr id="44" name="角丸四角形 43"/>
          <p:cNvSpPr/>
          <p:nvPr/>
        </p:nvSpPr>
        <p:spPr>
          <a:xfrm>
            <a:off x="357909" y="1863824"/>
            <a:ext cx="9144000" cy="2952000"/>
          </a:xfrm>
          <a:prstGeom prst="roundRect">
            <a:avLst>
              <a:gd name="adj" fmla="val 0"/>
            </a:avLst>
          </a:prstGeom>
          <a:noFill/>
          <a:ln w="12700" cap="flat" cmpd="sng" algn="ctr">
            <a:solidFill>
              <a:srgbClr val="5B9BD5">
                <a:lumMod val="50000"/>
              </a:srgbClr>
            </a:solidFill>
            <a:prstDash val="solid"/>
            <a:miter lim="800000"/>
          </a:ln>
          <a:effectLst/>
        </p:spPr>
        <p:txBody>
          <a:bodyPr rtlCol="0" anchor="ctr"/>
          <a:lstStyle/>
          <a:p>
            <a:pPr marL="0" marR="0" lvl="0" indent="0" defTabSz="914400" eaLnBrk="1" fontAlgn="auto" latinLnBrk="0" hangingPunct="1">
              <a:lnSpc>
                <a:spcPts val="2000"/>
              </a:lnSpc>
              <a:spcBef>
                <a:spcPts val="0"/>
              </a:spcBef>
              <a:spcAft>
                <a:spcPts val="0"/>
              </a:spcAft>
              <a:buClrTx/>
              <a:buSzTx/>
              <a:buFontTx/>
              <a:buNone/>
              <a:tabLst/>
              <a:defRPr/>
            </a:pPr>
            <a:endParaRPr kumimoji="1" lang="en-US" altLang="ja-JP" sz="18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5" name="角丸四角形 44"/>
          <p:cNvSpPr/>
          <p:nvPr/>
        </p:nvSpPr>
        <p:spPr>
          <a:xfrm>
            <a:off x="357909" y="1431824"/>
            <a:ext cx="2088000" cy="648000"/>
          </a:xfrm>
          <a:prstGeom prst="roundRect">
            <a:avLst>
              <a:gd name="adj" fmla="val 0"/>
            </a:avLst>
          </a:prstGeom>
          <a:solidFill>
            <a:srgbClr val="5B9BD5">
              <a:lumMod val="50000"/>
            </a:srgbClr>
          </a:solidFill>
          <a:ln w="12700" cap="flat" cmpd="sng" algn="ctr">
            <a:solidFill>
              <a:srgbClr val="5B9BD5">
                <a:lumMod val="50000"/>
              </a:srgbClr>
            </a:solidFill>
            <a:prstDash val="solid"/>
            <a:miter lim="800000"/>
          </a:ln>
          <a:effectLst/>
        </p:spPr>
        <p:txBody>
          <a:bodyPr lIns="72000" tIns="72000" rIns="72000" bIns="36000" rtlCol="0" anchor="ctr"/>
          <a:lstStyle/>
          <a:p>
            <a:pPr marL="0" marR="0" lvl="0" indent="0" algn="ctr" defTabSz="914400" eaLnBrk="1" fontAlgn="auto" latinLnBrk="0" hangingPunct="1">
              <a:lnSpc>
                <a:spcPts val="2000"/>
              </a:lnSpc>
              <a:spcBef>
                <a:spcPts val="0"/>
              </a:spcBef>
              <a:spcAft>
                <a:spcPts val="0"/>
              </a:spcAft>
              <a:buClrTx/>
              <a:buSzTx/>
              <a:buFontTx/>
              <a:buNone/>
              <a:tabLst/>
              <a:defRPr/>
            </a:pPr>
            <a:r>
              <a:rPr kumimoji="1" lang="ja-JP" altLang="en-US" sz="16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rPr>
              <a:t>みんなでめざす目標</a:t>
            </a:r>
          </a:p>
        </p:txBody>
      </p:sp>
      <p:sp>
        <p:nvSpPr>
          <p:cNvPr id="46" name="角丸四角形 45"/>
          <p:cNvSpPr/>
          <p:nvPr/>
        </p:nvSpPr>
        <p:spPr>
          <a:xfrm>
            <a:off x="2445909" y="1431824"/>
            <a:ext cx="7056000" cy="648000"/>
          </a:xfrm>
          <a:prstGeom prst="roundRect">
            <a:avLst>
              <a:gd name="adj" fmla="val 0"/>
            </a:avLst>
          </a:prstGeom>
          <a:solidFill>
            <a:sysClr val="window" lastClr="FFFFFF"/>
          </a:solidFill>
          <a:ln w="12700" cap="flat" cmpd="sng" algn="ctr">
            <a:solidFill>
              <a:srgbClr val="5B9BD5">
                <a:lumMod val="50000"/>
              </a:srgbClr>
            </a:solidFill>
            <a:prstDash val="solid"/>
            <a:miter lim="800000"/>
          </a:ln>
          <a:effectLst/>
        </p:spPr>
        <p:txBody>
          <a:bodyPr lIns="72000" tIns="72000" rIns="72000" bIns="36000" rtlCol="0" anchor="ctr"/>
          <a:lstStyle/>
          <a:p>
            <a:pPr marL="0" marR="0" lvl="0" indent="0" algn="ctr" defTabSz="914400" eaLnBrk="1" fontAlgn="auto" latinLnBrk="0" hangingPunct="1">
              <a:lnSpc>
                <a:spcPts val="2000"/>
              </a:lnSpc>
              <a:spcBef>
                <a:spcPts val="0"/>
              </a:spcBef>
              <a:spcAft>
                <a:spcPts val="0"/>
              </a:spcAft>
              <a:buClrTx/>
              <a:buSzTx/>
              <a:buFontTx/>
              <a:buNone/>
              <a:tabLst/>
              <a:defRPr/>
            </a:pPr>
            <a:r>
              <a:rPr kumimoji="1" lang="ja-JP" altLang="en-US" sz="16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生活習慣病のリスクを高める飲酒を減らします</a:t>
            </a:r>
          </a:p>
          <a:p>
            <a:pPr marL="0" marR="0" lvl="0" indent="0" algn="ctr" defTabSz="914400" eaLnBrk="1" fontAlgn="auto" latinLnBrk="0" hangingPunct="1">
              <a:lnSpc>
                <a:spcPts val="2000"/>
              </a:lnSpc>
              <a:spcBef>
                <a:spcPts val="0"/>
              </a:spcBef>
              <a:spcAft>
                <a:spcPts val="0"/>
              </a:spcAft>
              <a:buClrTx/>
              <a:buSzTx/>
              <a:buFontTx/>
              <a:buNone/>
              <a:tabLst/>
              <a:defRPr/>
            </a:pPr>
            <a:r>
              <a:rPr kumimoji="1" lang="ja-JP" altLang="en-US" sz="16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～適量飲酒を心がけましょう～</a:t>
            </a:r>
          </a:p>
        </p:txBody>
      </p:sp>
    </p:spTree>
    <p:extLst>
      <p:ext uri="{BB962C8B-B14F-4D97-AF65-F5344CB8AC3E}">
        <p14:creationId xmlns:p14="http://schemas.microsoft.com/office/powerpoint/2010/main" val="21661681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23</a:t>
            </a:fld>
            <a:endParaRPr kumimoji="1" lang="ja-JP" altLang="en-US"/>
          </a:p>
        </p:txBody>
      </p:sp>
      <p:sp>
        <p:nvSpPr>
          <p:cNvPr id="16" name="正方形/長方形 15"/>
          <p:cNvSpPr/>
          <p:nvPr/>
        </p:nvSpPr>
        <p:spPr>
          <a:xfrm>
            <a:off x="216793" y="211802"/>
            <a:ext cx="9432000" cy="6408000"/>
          </a:xfrm>
          <a:prstGeom prst="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ts val="2000"/>
              </a:lnSpc>
              <a:spcBef>
                <a:spcPts val="0"/>
              </a:spcBef>
              <a:spcAft>
                <a:spcPts val="0"/>
              </a:spcAft>
              <a:buClrTx/>
              <a:buSzTx/>
              <a:buFontTx/>
              <a:buNone/>
              <a:tabLst/>
              <a:defRPr/>
            </a:pPr>
            <a:endParaRPr kumimoji="1" lang="en-US" altLang="ja-JP" sz="18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19" name="表 18"/>
          <p:cNvGraphicFramePr>
            <a:graphicFrameLocks noGrp="1"/>
          </p:cNvGraphicFramePr>
          <p:nvPr>
            <p:extLst>
              <p:ext uri="{D42A27DB-BD31-4B8C-83A1-F6EECF244321}">
                <p14:modId xmlns:p14="http://schemas.microsoft.com/office/powerpoint/2010/main" val="4001204532"/>
              </p:ext>
            </p:extLst>
          </p:nvPr>
        </p:nvGraphicFramePr>
        <p:xfrm>
          <a:off x="477311" y="434454"/>
          <a:ext cx="8928000" cy="4716000"/>
        </p:xfrm>
        <a:graphic>
          <a:graphicData uri="http://schemas.openxmlformats.org/drawingml/2006/table">
            <a:tbl>
              <a:tblPr firstRow="1" bandRow="1"/>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2448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nSpc>
                          <a:spcPct val="100000"/>
                        </a:lnSpc>
                      </a:pPr>
                      <a:r>
                        <a:rPr kumimoji="1" lang="ja-JP" altLang="en-US" sz="1600" baseline="0" dirty="0" smtClean="0">
                          <a:latin typeface="+mn-ea"/>
                          <a:ea typeface="+mn-ea"/>
                        </a:rPr>
                        <a:t>本年度の     </a:t>
                      </a:r>
                      <a:endParaRPr kumimoji="1" lang="en-US" altLang="ja-JP" sz="1600" baseline="0" dirty="0" smtClean="0">
                        <a:latin typeface="+mn-ea"/>
                        <a:ea typeface="+mn-ea"/>
                      </a:endParaRPr>
                    </a:p>
                    <a:p>
                      <a:pPr>
                        <a:lnSpc>
                          <a:spcPct val="100000"/>
                        </a:lnSpc>
                      </a:pPr>
                      <a:r>
                        <a:rPr kumimoji="1" lang="ja-JP" altLang="en-US" sz="1600" baseline="0" dirty="0" smtClean="0">
                          <a:latin typeface="+mn-ea"/>
                          <a:ea typeface="+mn-ea"/>
                        </a:rPr>
                        <a:t>取組</a:t>
                      </a: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ja-JP" altLang="en-US" sz="1600" baseline="0" dirty="0">
                        <a:latin typeface="+mn-ea"/>
                        <a:ea typeface="+mn-ea"/>
                      </a:endParaRP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174625" indent="-174625">
                        <a:lnSpc>
                          <a:spcPct val="100000"/>
                        </a:lnSpc>
                      </a:pPr>
                      <a:r>
                        <a:rPr kumimoji="1" lang="en-US" altLang="ja-JP" sz="1200" u="none"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適量飲酒の指導</a:t>
                      </a:r>
                      <a:r>
                        <a:rPr kumimoji="1" lang="en-US" altLang="ja-JP" sz="1200" u="none" baseline="0" dirty="0" smtClean="0">
                          <a:solidFill>
                            <a:schemeClr val="tx1"/>
                          </a:solidFill>
                          <a:latin typeface="+mn-ea"/>
                          <a:ea typeface="+mn-ea"/>
                        </a:rPr>
                        <a:t>》</a:t>
                      </a:r>
                      <a:endParaRPr kumimoji="1" lang="en-US" altLang="ja-JP" sz="1200" b="0" u="none"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■市町村国民健康保険、協会けんぽ加入者の特定健診受診者のデータから飲酒関連のデータを各保険者に提供し減酒指導の取組みを推進</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■アルコール関連問題啓発週間（</a:t>
                      </a:r>
                      <a:r>
                        <a:rPr kumimoji="1" lang="en-US" altLang="ja-JP" sz="1100" b="1" baseline="0" dirty="0" smtClean="0">
                          <a:solidFill>
                            <a:schemeClr val="tx1"/>
                          </a:solidFill>
                          <a:latin typeface="+mn-ea"/>
                          <a:ea typeface="+mn-ea"/>
                        </a:rPr>
                        <a:t>11/10</a:t>
                      </a:r>
                      <a:r>
                        <a:rPr kumimoji="1" lang="ja-JP" altLang="en-US" sz="1100" b="1" baseline="0" dirty="0" smtClean="0">
                          <a:solidFill>
                            <a:schemeClr val="tx1"/>
                          </a:solidFill>
                          <a:latin typeface="+mn-ea"/>
                          <a:ea typeface="+mn-ea"/>
                        </a:rPr>
                        <a:t>～</a:t>
                      </a:r>
                      <a:r>
                        <a:rPr kumimoji="1" lang="en-US" altLang="ja-JP" sz="1100" b="1" baseline="0" dirty="0" smtClean="0">
                          <a:solidFill>
                            <a:schemeClr val="tx1"/>
                          </a:solidFill>
                          <a:latin typeface="+mn-ea"/>
                          <a:ea typeface="+mn-ea"/>
                        </a:rPr>
                        <a:t>11/16</a:t>
                      </a:r>
                      <a:r>
                        <a:rPr kumimoji="1" lang="ja-JP" altLang="en-US" sz="1100" b="1" baseline="0" dirty="0" smtClean="0">
                          <a:solidFill>
                            <a:schemeClr val="tx1"/>
                          </a:solidFill>
                          <a:latin typeface="+mn-ea"/>
                          <a:ea typeface="+mn-ea"/>
                        </a:rPr>
                        <a:t>）に、市町村等へポスターを配布</a:t>
                      </a:r>
                    </a:p>
                    <a:p>
                      <a:pPr marL="174625" indent="-174625">
                        <a:lnSpc>
                          <a:spcPct val="100000"/>
                        </a:lnSpc>
                      </a:pPr>
                      <a:r>
                        <a:rPr kumimoji="1" lang="ja-JP" altLang="en-US" sz="1100" b="1" baseline="0" dirty="0" smtClean="0">
                          <a:solidFill>
                            <a:schemeClr val="tx1"/>
                          </a:solidFill>
                          <a:latin typeface="+mn-ea"/>
                          <a:ea typeface="+mn-ea"/>
                        </a:rPr>
                        <a:t>■市町村の職員等を対象とした、依存症の基礎知識と相談支援に関する研修を実施</a:t>
                      </a:r>
                    </a:p>
                    <a:p>
                      <a:pPr marL="174625" indent="-174625">
                        <a:lnSpc>
                          <a:spcPct val="100000"/>
                        </a:lnSpc>
                      </a:pPr>
                      <a:r>
                        <a:rPr kumimoji="1" lang="ja-JP" altLang="en-US" sz="1100" b="1" baseline="0" dirty="0" smtClean="0">
                          <a:solidFill>
                            <a:schemeClr val="tx1"/>
                          </a:solidFill>
                          <a:latin typeface="+mn-ea"/>
                          <a:ea typeface="+mn-ea"/>
                        </a:rPr>
                        <a:t>■府ホームページや啓発チラシ等によるアルコール専門医療機関や相談機関、自助グループ等へ情報を提供</a:t>
                      </a:r>
                    </a:p>
                    <a:p>
                      <a:pPr marL="174625" indent="-174625">
                        <a:lnSpc>
                          <a:spcPct val="100000"/>
                        </a:lnSpc>
                      </a:pPr>
                      <a:r>
                        <a:rPr kumimoji="1" lang="ja-JP" altLang="en-US" sz="1100" b="1" baseline="0" dirty="0" smtClean="0">
                          <a:solidFill>
                            <a:schemeClr val="tx1"/>
                          </a:solidFill>
                          <a:latin typeface="+mn-ea"/>
                          <a:ea typeface="+mn-ea"/>
                        </a:rPr>
                        <a:t>■市町村における乳幼児健康診査を活用し、妊娠中の妊婦の飲酒率を把握</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飲酒と健康に関する啓発・相談</a:t>
                      </a:r>
                      <a:r>
                        <a:rPr kumimoji="1" lang="en-US" altLang="ja-JP" sz="1200" baseline="0" dirty="0" smtClean="0">
                          <a:solidFill>
                            <a:schemeClr val="tx1"/>
                          </a:solidFill>
                          <a:latin typeface="+mn-ea"/>
                          <a:ea typeface="+mn-ea"/>
                        </a:rPr>
                        <a:t>》</a:t>
                      </a:r>
                      <a:endParaRPr kumimoji="1" lang="en-US" altLang="ja-JP" sz="1200" b="0"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■府立学校や市町村教育委員会に対して、不適切な飲酒の影響による心身の健康障害の予防に必要な注意を払うよう周知</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■保健所において、職域向け（管内商工会議所等）に健診時の啓発広報紙等により飲酒に関する健康情報の提供を実施（</a:t>
                      </a:r>
                      <a:r>
                        <a:rPr kumimoji="1" lang="en-US" altLang="ja-JP" sz="1100" b="1" baseline="0" dirty="0" smtClean="0">
                          <a:solidFill>
                            <a:schemeClr val="tx1"/>
                          </a:solidFill>
                          <a:latin typeface="+mn-ea"/>
                          <a:ea typeface="+mn-ea"/>
                        </a:rPr>
                        <a:t>4</a:t>
                      </a:r>
                      <a:r>
                        <a:rPr kumimoji="1" lang="ja-JP" altLang="en-US" sz="1100" b="1" baseline="0" dirty="0" smtClean="0">
                          <a:solidFill>
                            <a:schemeClr val="tx1"/>
                          </a:solidFill>
                          <a:latin typeface="+mn-ea"/>
                          <a:ea typeface="+mn-ea"/>
                        </a:rPr>
                        <a:t>保健所）</a:t>
                      </a:r>
                      <a:endParaRPr kumimoji="1" lang="en-US" altLang="ja-JP" sz="1100" b="1" baseline="0" dirty="0" smtClean="0">
                        <a:solidFill>
                          <a:schemeClr val="tx1"/>
                        </a:solidFill>
                        <a:latin typeface="+mn-ea"/>
                        <a:ea typeface="+mn-ea"/>
                      </a:endParaRPr>
                    </a:p>
                  </a:txBody>
                  <a:tcPr marL="72000" marR="72000" marT="54000" marB="54000">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3861721"/>
                  </a:ext>
                </a:extLst>
              </a:tr>
              <a:tr h="169200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今後の</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取組予定</a:t>
                      </a:r>
                      <a:endParaRPr kumimoji="1" lang="ja-JP" altLang="en-US" baseline="0" dirty="0">
                        <a:latin typeface="+mn-ea"/>
                        <a:ea typeface="+mn-ea"/>
                      </a:endParaRP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baseline="0" dirty="0" smtClean="0">
                          <a:solidFill>
                            <a:schemeClr val="tx1"/>
                          </a:solidFill>
                          <a:latin typeface="+mn-ea"/>
                          <a:ea typeface="+mn-ea"/>
                        </a:rPr>
                        <a:t>《</a:t>
                      </a:r>
                      <a:r>
                        <a:rPr kumimoji="1" lang="ja-JP" altLang="en-US" sz="1200" b="1" u="sng" baseline="0" dirty="0" smtClean="0">
                          <a:solidFill>
                            <a:schemeClr val="tx1"/>
                          </a:solidFill>
                          <a:latin typeface="+mn-ea"/>
                          <a:ea typeface="+mn-ea"/>
                        </a:rPr>
                        <a:t>課題等</a:t>
                      </a:r>
                      <a:r>
                        <a:rPr kumimoji="1" lang="en-US" altLang="ja-JP" sz="1200" b="1" baseline="0" dirty="0" smtClean="0">
                          <a:solidFill>
                            <a:schemeClr val="tx1"/>
                          </a:solidFill>
                          <a:latin typeface="+mn-ea"/>
                          <a:ea typeface="+mn-ea"/>
                        </a:rPr>
                        <a:t>》</a:t>
                      </a:r>
                    </a:p>
                    <a:p>
                      <a:pPr marL="174625" indent="-174625">
                        <a:lnSpc>
                          <a:spcPct val="100000"/>
                        </a:lnSpc>
                      </a:pPr>
                      <a:r>
                        <a:rPr kumimoji="1" lang="ja-JP" altLang="en-US" sz="1100" b="1" baseline="0" dirty="0" smtClean="0">
                          <a:solidFill>
                            <a:schemeClr val="tx1"/>
                          </a:solidFill>
                          <a:latin typeface="+mn-ea"/>
                          <a:ea typeface="+mn-ea"/>
                        </a:rPr>
                        <a:t>■適量飲酒の実践に向けた普及啓発等の取組みの推進</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■市町村の取組みの一層の情報共有</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1" baseline="0" dirty="0" smtClean="0">
                          <a:solidFill>
                            <a:schemeClr val="tx1"/>
                          </a:solidFill>
                          <a:latin typeface="+mn-ea"/>
                          <a:ea typeface="+mn-ea"/>
                        </a:rPr>
                        <a:t>《</a:t>
                      </a:r>
                      <a:r>
                        <a:rPr kumimoji="1" lang="ja-JP" altLang="en-US" sz="1200" b="1" u="sng" baseline="0" dirty="0" smtClean="0">
                          <a:solidFill>
                            <a:schemeClr val="tx1"/>
                          </a:solidFill>
                          <a:latin typeface="+mn-ea"/>
                          <a:ea typeface="+mn-ea"/>
                        </a:rPr>
                        <a:t>次年度の主な取組</a:t>
                      </a:r>
                      <a:r>
                        <a:rPr kumimoji="1" lang="en-US" altLang="ja-JP" sz="1200" b="1" baseline="0" dirty="0" smtClean="0">
                          <a:solidFill>
                            <a:schemeClr val="tx1"/>
                          </a:solidFill>
                          <a:latin typeface="+mn-ea"/>
                          <a:ea typeface="+mn-ea"/>
                        </a:rPr>
                        <a:t>》</a:t>
                      </a:r>
                    </a:p>
                    <a:p>
                      <a:pPr marL="174625" indent="-174625">
                        <a:lnSpc>
                          <a:spcPct val="100000"/>
                        </a:lnSpc>
                      </a:pPr>
                      <a:r>
                        <a:rPr kumimoji="1" lang="ja-JP" altLang="en-US" sz="1100" b="1" baseline="0" dirty="0" smtClean="0">
                          <a:solidFill>
                            <a:schemeClr val="tx1"/>
                          </a:solidFill>
                          <a:latin typeface="+mn-ea"/>
                          <a:ea typeface="+mn-ea"/>
                        </a:rPr>
                        <a:t>■妊娠中の飲酒防止に関する保健指導の注意喚起と併せ、市町村における指導充実に向け研修等で周知</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■保健所における地域の事業者や医療保険者等との連携による健康情報の発信を実施</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■学校等を通じた普及啓発に取り組み、効果的な事例を発信</a:t>
                      </a:r>
                      <a:endParaRPr kumimoji="1" lang="en-US" altLang="ja-JP" sz="1100" b="1" baseline="0" dirty="0" smtClean="0">
                        <a:solidFill>
                          <a:schemeClr val="tx1"/>
                        </a:solidFill>
                        <a:latin typeface="+mn-ea"/>
                        <a:ea typeface="+mn-ea"/>
                      </a:endParaRPr>
                    </a:p>
                  </a:txBody>
                  <a:tcPr marL="72000" marR="72000" marT="54000" marB="54000">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414319985"/>
                  </a:ext>
                </a:extLst>
              </a:tr>
              <a:tr h="57600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最終予算</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baseline="0" dirty="0" smtClean="0">
                          <a:solidFill>
                            <a:schemeClr val="bg1"/>
                          </a:solidFill>
                          <a:latin typeface="+mn-ea"/>
                          <a:ea typeface="+mn-ea"/>
                        </a:rPr>
                        <a:t>（主要事業）</a:t>
                      </a:r>
                      <a:endParaRPr kumimoji="1" lang="en-US" altLang="ja-JP" sz="1600" b="1" baseline="0" dirty="0" smtClean="0">
                        <a:solidFill>
                          <a:schemeClr val="bg1"/>
                        </a:solidFill>
                        <a:latin typeface="+mn-ea"/>
                        <a:ea typeface="+mn-ea"/>
                      </a:endParaRPr>
                    </a:p>
                  </a:txBody>
                  <a:tcPr marL="54000" marR="18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nSpc>
                          <a:spcPct val="100000"/>
                        </a:lnSpc>
                      </a:pPr>
                      <a:r>
                        <a:rPr kumimoji="1" lang="ja-JP" altLang="en-US" sz="1100" baseline="0" dirty="0" smtClean="0">
                          <a:solidFill>
                            <a:schemeClr val="tx1"/>
                          </a:solidFill>
                          <a:latin typeface="+mn-ea"/>
                          <a:ea typeface="+mn-ea"/>
                        </a:rPr>
                        <a:t>大阪がん循環器病予防センター事業（</a:t>
                      </a:r>
                      <a:r>
                        <a:rPr kumimoji="1" lang="en-US" altLang="ja-JP" sz="1100" baseline="0" dirty="0" smtClean="0">
                          <a:solidFill>
                            <a:schemeClr val="tx1"/>
                          </a:solidFill>
                          <a:latin typeface="+mn-ea"/>
                          <a:ea typeface="+mn-ea"/>
                        </a:rPr>
                        <a:t>102,749</a:t>
                      </a:r>
                      <a:r>
                        <a:rPr kumimoji="1" lang="ja-JP" altLang="en-US" sz="1100" baseline="0" dirty="0" smtClean="0">
                          <a:solidFill>
                            <a:schemeClr val="tx1"/>
                          </a:solidFill>
                          <a:latin typeface="+mn-ea"/>
                          <a:ea typeface="+mn-ea"/>
                        </a:rPr>
                        <a:t>千円の内数）</a:t>
                      </a:r>
                      <a:endParaRPr kumimoji="1" lang="ja-JP" altLang="en-US" sz="1100" baseline="0" dirty="0">
                        <a:solidFill>
                          <a:srgbClr val="FF0000"/>
                        </a:solidFill>
                        <a:latin typeface="+mn-ea"/>
                        <a:ea typeface="+mn-ea"/>
                      </a:endParaRP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49516140"/>
                  </a:ext>
                </a:extLst>
              </a:tr>
            </a:tbl>
          </a:graphicData>
        </a:graphic>
      </p:graphicFrame>
      <p:grpSp>
        <p:nvGrpSpPr>
          <p:cNvPr id="20" name="グループ化 19"/>
          <p:cNvGrpSpPr/>
          <p:nvPr/>
        </p:nvGrpSpPr>
        <p:grpSpPr>
          <a:xfrm>
            <a:off x="586435" y="1912420"/>
            <a:ext cx="792000" cy="720000"/>
            <a:chOff x="-2122749" y="3293333"/>
            <a:chExt cx="792000" cy="720000"/>
          </a:xfrm>
        </p:grpSpPr>
        <p:sp>
          <p:nvSpPr>
            <p:cNvPr id="21" name="角丸四角形 20"/>
            <p:cNvSpPr/>
            <p:nvPr/>
          </p:nvSpPr>
          <p:spPr>
            <a:xfrm>
              <a:off x="-2122749" y="3293333"/>
              <a:ext cx="792000" cy="720000"/>
            </a:xfrm>
            <a:prstGeom prst="roundRect">
              <a:avLst>
                <a:gd name="adj" fmla="val 8008"/>
              </a:avLst>
            </a:prstGeom>
            <a:gradFill>
              <a:gsLst>
                <a:gs pos="0">
                  <a:srgbClr val="EFF5FB"/>
                </a:gs>
                <a:gs pos="49000">
                  <a:srgbClr val="EFF5FB"/>
                </a:gs>
                <a:gs pos="51000">
                  <a:srgbClr val="B6D2EC"/>
                </a:gs>
                <a:gs pos="100000">
                  <a:srgbClr val="B6D2EC"/>
                </a:gs>
              </a:gsLst>
              <a:lin ang="2700000" scaled="1"/>
            </a:gradFill>
            <a:ln w="31750" cap="flat" cmpd="dbl" algn="ctr">
              <a:solidFill>
                <a:srgbClr val="002060"/>
              </a:solidFill>
              <a:prstDash val="solid"/>
              <a:miter lim="800000"/>
            </a:ln>
            <a:effectLst/>
          </p:spPr>
          <p:txBody>
            <a:bodyPr wrap="none" lIns="36000" tIns="36000" rIns="36000" bIns="7200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rPr>
                <a:t>本年度評価</a:t>
              </a:r>
              <a:endParaRPr kumimoji="1" lang="en-US" altLang="ja-JP" sz="11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5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eaLnBrk="1" fontAlgn="auto" latinLnBrk="0" hangingPunct="1">
                <a:lnSpc>
                  <a:spcPts val="1600"/>
                </a:lnSpc>
                <a:spcBef>
                  <a:spcPts val="0"/>
                </a:spcBef>
                <a:spcAft>
                  <a:spcPts val="0"/>
                </a:spcAft>
                <a:buClrTx/>
                <a:buSzTx/>
                <a:buFontTx/>
                <a:buNone/>
                <a:tabLst/>
                <a:defRPr/>
              </a:pPr>
              <a:r>
                <a:rPr kumimoji="1" lang="ja-JP" altLang="en-US" sz="14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rPr>
                <a:t>概ね</a:t>
              </a:r>
              <a:endParaRPr kumimoji="1" lang="en-US" altLang="ja-JP" sz="14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eaLnBrk="1" fontAlgn="auto" latinLnBrk="0" hangingPunct="1">
                <a:lnSpc>
                  <a:spcPts val="1600"/>
                </a:lnSpc>
                <a:spcBef>
                  <a:spcPts val="0"/>
                </a:spcBef>
                <a:spcAft>
                  <a:spcPts val="0"/>
                </a:spcAft>
                <a:buClrTx/>
                <a:buSzTx/>
                <a:buFontTx/>
                <a:buNone/>
                <a:tabLst/>
                <a:defRPr/>
              </a:pPr>
              <a:r>
                <a:rPr kumimoji="1" lang="ja-JP" altLang="en-US" sz="1400" b="1" i="0" u="none" strike="noStrike" kern="0" cap="none" spc="-25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rPr>
                <a:t>予定</a:t>
              </a:r>
              <a:r>
                <a:rPr kumimoji="1" lang="ja-JP" altLang="en-US" sz="1400" b="1" i="0" u="none" strike="noStrike" kern="0" cap="none" spc="-35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rPr>
                <a:t>どおり</a:t>
              </a:r>
            </a:p>
          </p:txBody>
        </p:sp>
        <p:cxnSp>
          <p:nvCxnSpPr>
            <p:cNvPr id="22" name="直線コネクタ 21"/>
            <p:cNvCxnSpPr/>
            <p:nvPr/>
          </p:nvCxnSpPr>
          <p:spPr>
            <a:xfrm>
              <a:off x="-2067699" y="3533775"/>
              <a:ext cx="684000" cy="0"/>
            </a:xfrm>
            <a:prstGeom prst="line">
              <a:avLst/>
            </a:prstGeom>
            <a:noFill/>
            <a:ln w="12700" cap="flat" cmpd="sng" algn="ctr">
              <a:solidFill>
                <a:srgbClr val="002060"/>
              </a:solidFill>
              <a:prstDash val="solid"/>
              <a:miter lim="800000"/>
            </a:ln>
            <a:effectLst/>
          </p:spPr>
        </p:cxnSp>
      </p:grpSp>
    </p:spTree>
    <p:extLst>
      <p:ext uri="{BB962C8B-B14F-4D97-AF65-F5344CB8AC3E}">
        <p14:creationId xmlns:p14="http://schemas.microsoft.com/office/powerpoint/2010/main" val="12404369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1" dirty="0">
                <a:solidFill>
                  <a:prstClr val="black"/>
                </a:solidFill>
                <a:latin typeface="游ゴシック" panose="020B0400000000000000" pitchFamily="50" charset="-128"/>
                <a:ea typeface="游ゴシック" panose="020B0400000000000000" pitchFamily="50" charset="-128"/>
              </a:rPr>
              <a:t> </a:t>
            </a:r>
            <a:r>
              <a:rPr kumimoji="1" lang="ja-JP" altLang="en-US" sz="2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１　生活習慣病の予防（生活習慣の改善）</a:t>
            </a:r>
            <a:endParaRPr kumimoji="1" lang="ja-JP" altLang="en-US" sz="2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24</a:t>
            </a:fld>
            <a:endParaRPr kumimoji="1" lang="ja-JP" altLang="en-US"/>
          </a:p>
        </p:txBody>
      </p:sp>
      <p:pic>
        <p:nvPicPr>
          <p:cNvPr id="21" name="図 20"/>
          <p:cNvPicPr>
            <a:picLocks noChangeAspect="1"/>
          </p:cNvPicPr>
          <p:nvPr/>
        </p:nvPicPr>
        <p:blipFill>
          <a:blip r:embed="rId2"/>
          <a:stretch>
            <a:fillRect/>
          </a:stretch>
        </p:blipFill>
        <p:spPr>
          <a:xfrm>
            <a:off x="8536240" y="74033"/>
            <a:ext cx="1320923" cy="432000"/>
          </a:xfrm>
          <a:prstGeom prst="rect">
            <a:avLst/>
          </a:prstGeom>
        </p:spPr>
      </p:pic>
      <p:sp>
        <p:nvSpPr>
          <p:cNvPr id="39" name="正方形/長方形 38"/>
          <p:cNvSpPr/>
          <p:nvPr/>
        </p:nvSpPr>
        <p:spPr>
          <a:xfrm>
            <a:off x="216793" y="936650"/>
            <a:ext cx="9432000" cy="5688000"/>
          </a:xfrm>
          <a:prstGeom prst="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ts val="2000"/>
              </a:lnSpc>
              <a:spcBef>
                <a:spcPts val="0"/>
              </a:spcBef>
              <a:spcAft>
                <a:spcPts val="0"/>
              </a:spcAft>
              <a:buClrTx/>
              <a:buSzTx/>
              <a:buFontTx/>
              <a:buNone/>
              <a:tabLst/>
              <a:defRPr/>
            </a:pPr>
            <a:endParaRPr kumimoji="1" lang="en-US" altLang="ja-JP" sz="18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0" name="正方形/長方形 39"/>
          <p:cNvSpPr/>
          <p:nvPr/>
        </p:nvSpPr>
        <p:spPr>
          <a:xfrm>
            <a:off x="129324" y="777702"/>
            <a:ext cx="4608000" cy="432000"/>
          </a:xfrm>
          <a:prstGeom prst="rect">
            <a:avLst/>
          </a:prstGeom>
          <a:solidFill>
            <a:srgbClr val="002060"/>
          </a:solidFill>
        </p:spPr>
        <p:txBody>
          <a:bodyPr wrap="square" lIns="36000" tIns="90000" rIns="36000" bIns="36000" anchor="ctr">
            <a:noAutofit/>
          </a:bodyPr>
          <a:lstStyle/>
          <a:p>
            <a:pPr marL="0" marR="0" lvl="0" indent="0" defTabSz="914400" eaLnBrk="1" fontAlgn="auto" latinLnBrk="0" hangingPunct="1">
              <a:lnSpc>
                <a:spcPts val="2000"/>
              </a:lnSpc>
              <a:spcBef>
                <a:spcPts val="0"/>
              </a:spcBef>
              <a:spcAft>
                <a:spcPts val="0"/>
              </a:spcAft>
              <a:buClrTx/>
              <a:buSzTx/>
              <a:buFontTx/>
              <a:buNone/>
              <a:tabLst/>
              <a:defRPr/>
            </a:pPr>
            <a:r>
              <a:rPr kumimoji="1" lang="ja-JP" altLang="en-US" sz="2000" b="1" i="0" u="none" strike="noStrike" kern="0" cap="none" spc="0" normalizeH="0" baseline="0" noProof="0" dirty="0" smtClean="0">
                <a:ln w="0"/>
                <a:solidFill>
                  <a:prstClr val="white"/>
                </a:solidFill>
                <a:effectLst>
                  <a:outerShdw blurRad="38100" dist="19050" dir="2700000" algn="tl" rotWithShape="0">
                    <a:prstClr val="black">
                      <a:alpha val="40000"/>
                    </a:prstClr>
                  </a:outerShdw>
                </a:effectLst>
                <a:uLnTx/>
                <a:uFillTx/>
              </a:rPr>
              <a:t>（６）喫煙</a:t>
            </a:r>
            <a:r>
              <a:rPr kumimoji="1" lang="ja-JP" altLang="en-US" sz="2000" b="1" i="0" u="none" strike="noStrike" kern="0" cap="none" spc="0" normalizeH="0" baseline="0" noProof="0" dirty="0" smtClean="0">
                <a:ln>
                  <a:noFill/>
                </a:ln>
                <a:solidFill>
                  <a:prstClr val="white"/>
                </a:solidFill>
                <a:effectLst/>
                <a:uLnTx/>
                <a:uFillTx/>
              </a:rPr>
              <a:t>　</a:t>
            </a:r>
            <a:r>
              <a:rPr kumimoji="1" lang="ja-JP" altLang="en-US" sz="1600" b="1" i="0" u="none" strike="noStrike" kern="0" cap="none" spc="0" normalizeH="0" baseline="0" noProof="0" dirty="0" smtClean="0">
                <a:ln>
                  <a:noFill/>
                </a:ln>
                <a:solidFill>
                  <a:prstClr val="white"/>
                </a:solidFill>
                <a:effectLst/>
                <a:uLnTx/>
                <a:uFillTx/>
              </a:rPr>
              <a:t>計画 </a:t>
            </a:r>
            <a:r>
              <a:rPr kumimoji="1" lang="en-US" altLang="ja-JP" sz="1600" b="1" i="0" u="none" strike="noStrike" kern="0" cap="none" spc="0" normalizeH="0" baseline="0" noProof="0" dirty="0" smtClean="0">
                <a:ln>
                  <a:noFill/>
                </a:ln>
                <a:solidFill>
                  <a:prstClr val="white"/>
                </a:solidFill>
                <a:effectLst/>
                <a:uLnTx/>
                <a:uFillTx/>
              </a:rPr>
              <a:t>P.55-56</a:t>
            </a:r>
          </a:p>
        </p:txBody>
      </p:sp>
      <p:sp>
        <p:nvSpPr>
          <p:cNvPr id="41" name="正方形/長方形 40"/>
          <p:cNvSpPr/>
          <p:nvPr/>
        </p:nvSpPr>
        <p:spPr>
          <a:xfrm>
            <a:off x="363222" y="2256002"/>
            <a:ext cx="3240000" cy="288000"/>
          </a:xfrm>
          <a:prstGeom prst="rect">
            <a:avLst/>
          </a:prstGeom>
        </p:spPr>
        <p:txBody>
          <a:bodyPr wrap="square" lIns="36000" tIns="72000" rIns="36000" bIns="36000" anchor="ctr">
            <a:noAutofit/>
          </a:bodyPr>
          <a:lstStyle/>
          <a:p>
            <a:r>
              <a:rPr lang="en-US" altLang="ja-JP" sz="1600" b="1" dirty="0" smtClean="0">
                <a:solidFill>
                  <a:prstClr val="black"/>
                </a:solidFill>
                <a:latin typeface="游ゴシック" panose="020B0400000000000000" pitchFamily="50" charset="-128"/>
              </a:rPr>
              <a:t>【</a:t>
            </a:r>
            <a:r>
              <a:rPr lang="ja-JP" altLang="en-US" sz="1600" b="1" dirty="0" smtClean="0">
                <a:solidFill>
                  <a:prstClr val="black"/>
                </a:solidFill>
                <a:latin typeface="游ゴシック" panose="020B0400000000000000" pitchFamily="50" charset="-128"/>
              </a:rPr>
              <a:t>府民の行動目標</a:t>
            </a:r>
            <a:r>
              <a:rPr lang="en-US" altLang="ja-JP" sz="1600" b="1" dirty="0">
                <a:solidFill>
                  <a:prstClr val="black"/>
                </a:solidFill>
                <a:latin typeface="游ゴシック" panose="020B0400000000000000" pitchFamily="50" charset="-128"/>
              </a:rPr>
              <a:t>】</a:t>
            </a:r>
            <a:endParaRPr lang="ja-JP" altLang="en-US" sz="1600" b="1" dirty="0">
              <a:solidFill>
                <a:prstClr val="black"/>
              </a:solidFill>
              <a:latin typeface="游ゴシック" panose="020B0400000000000000" pitchFamily="50" charset="-128"/>
            </a:endParaRPr>
          </a:p>
        </p:txBody>
      </p:sp>
      <p:sp>
        <p:nvSpPr>
          <p:cNvPr id="42" name="正方形/長方形 41"/>
          <p:cNvSpPr/>
          <p:nvPr/>
        </p:nvSpPr>
        <p:spPr>
          <a:xfrm>
            <a:off x="511296" y="2567097"/>
            <a:ext cx="8856000" cy="504000"/>
          </a:xfrm>
          <a:prstGeom prst="rect">
            <a:avLst/>
          </a:prstGeom>
        </p:spPr>
        <p:txBody>
          <a:bodyPr wrap="square" lIns="36000" tIns="72000" rIns="36000" bIns="36000">
            <a:noAutofit/>
          </a:bodyPr>
          <a:lstStyle/>
          <a:p>
            <a:r>
              <a:rPr lang="ja-JP" altLang="en-US" sz="1200" b="1" dirty="0">
                <a:solidFill>
                  <a:prstClr val="black"/>
                </a:solidFill>
                <a:latin typeface="游ゴシック" panose="020B0400000000000000" pitchFamily="50" charset="-128"/>
              </a:rPr>
              <a:t>▽喫煙行動・受動喫煙が及ぼす健康への影響を正しく理解し、適切な行動に取り組みます。</a:t>
            </a:r>
          </a:p>
        </p:txBody>
      </p:sp>
      <p:sp>
        <p:nvSpPr>
          <p:cNvPr id="43" name="正方形/長方形 42"/>
          <p:cNvSpPr/>
          <p:nvPr/>
        </p:nvSpPr>
        <p:spPr>
          <a:xfrm>
            <a:off x="363222" y="3032970"/>
            <a:ext cx="3240000" cy="288000"/>
          </a:xfrm>
          <a:prstGeom prst="rect">
            <a:avLst/>
          </a:prstGeom>
        </p:spPr>
        <p:txBody>
          <a:bodyPr wrap="square" lIns="36000" tIns="72000" rIns="36000" bIns="36000" anchor="ctr">
            <a:noAutofit/>
          </a:bodyPr>
          <a:lstStyle/>
          <a:p>
            <a:r>
              <a:rPr lang="en-US" altLang="ja-JP" sz="1600" b="1" dirty="0" smtClean="0">
                <a:solidFill>
                  <a:prstClr val="black"/>
                </a:solidFill>
                <a:latin typeface="游ゴシック" panose="020B0400000000000000" pitchFamily="50" charset="-128"/>
              </a:rPr>
              <a:t>【</a:t>
            </a:r>
            <a:r>
              <a:rPr lang="ja-JP" altLang="en-US" sz="1600" b="1" dirty="0" smtClean="0">
                <a:solidFill>
                  <a:prstClr val="black"/>
                </a:solidFill>
                <a:latin typeface="游ゴシック" panose="020B0400000000000000" pitchFamily="50" charset="-128"/>
              </a:rPr>
              <a:t>行政等が取り組む数値目標</a:t>
            </a:r>
            <a:r>
              <a:rPr lang="en-US" altLang="ja-JP" sz="1600" b="1" dirty="0" smtClean="0">
                <a:solidFill>
                  <a:prstClr val="black"/>
                </a:solidFill>
                <a:latin typeface="游ゴシック" panose="020B0400000000000000" pitchFamily="50" charset="-128"/>
              </a:rPr>
              <a:t>】</a:t>
            </a:r>
            <a:endParaRPr lang="ja-JP" altLang="en-US" sz="1600" b="1" dirty="0">
              <a:solidFill>
                <a:prstClr val="black"/>
              </a:solidFill>
              <a:latin typeface="游ゴシック" panose="020B0400000000000000" pitchFamily="50" charset="-128"/>
            </a:endParaRPr>
          </a:p>
        </p:txBody>
      </p:sp>
      <p:graphicFrame>
        <p:nvGraphicFramePr>
          <p:cNvPr id="44" name="表 43"/>
          <p:cNvGraphicFramePr>
            <a:graphicFrameLocks noGrp="1"/>
          </p:cNvGraphicFramePr>
          <p:nvPr>
            <p:extLst>
              <p:ext uri="{D42A27DB-BD31-4B8C-83A1-F6EECF244321}">
                <p14:modId xmlns:p14="http://schemas.microsoft.com/office/powerpoint/2010/main" val="4220037929"/>
              </p:ext>
            </p:extLst>
          </p:nvPr>
        </p:nvGraphicFramePr>
        <p:xfrm>
          <a:off x="532234" y="3395133"/>
          <a:ext cx="8820000" cy="1620000"/>
        </p:xfrm>
        <a:graphic>
          <a:graphicData uri="http://schemas.openxmlformats.org/drawingml/2006/table">
            <a:tbl>
              <a:tblPr firstRow="1" firstCol="1" bandRow="1"/>
              <a:tblGrid>
                <a:gridCol w="360000">
                  <a:extLst>
                    <a:ext uri="{9D8B030D-6E8A-4147-A177-3AD203B41FA5}">
                      <a16:colId xmlns:a16="http://schemas.microsoft.com/office/drawing/2014/main" val="20000"/>
                    </a:ext>
                  </a:extLst>
                </a:gridCol>
                <a:gridCol w="3456000">
                  <a:extLst>
                    <a:ext uri="{9D8B030D-6E8A-4147-A177-3AD203B41FA5}">
                      <a16:colId xmlns:a16="http://schemas.microsoft.com/office/drawing/2014/main" val="20001"/>
                    </a:ext>
                  </a:extLst>
                </a:gridCol>
                <a:gridCol w="1872000">
                  <a:extLst>
                    <a:ext uri="{9D8B030D-6E8A-4147-A177-3AD203B41FA5}">
                      <a16:colId xmlns:a16="http://schemas.microsoft.com/office/drawing/2014/main" val="2333560460"/>
                    </a:ext>
                  </a:extLst>
                </a:gridCol>
                <a:gridCol w="187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tblGrid>
              <a:tr h="28231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ja-JP" altLang="en-US" sz="1200" kern="100" dirty="0" smtClean="0">
                          <a:effectLst/>
                          <a:latin typeface="+mn-ea"/>
                          <a:ea typeface="+mn-ea"/>
                        </a:rPr>
                        <a:t>項目</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ja-JP" altLang="en-US" sz="1200" dirty="0" smtClean="0">
                          <a:effectLst/>
                          <a:latin typeface="+mn-ea"/>
                          <a:ea typeface="+mn-ea"/>
                        </a:rPr>
                        <a:t>策定時の取組状況</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ja-JP" altLang="en-US" sz="1200" dirty="0" smtClean="0">
                          <a:effectLst/>
                          <a:latin typeface="+mn-ea"/>
                          <a:ea typeface="+mn-ea"/>
                        </a:rPr>
                        <a:t>現在の取組状況</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sz="1200" dirty="0" smtClean="0">
                          <a:effectLst/>
                          <a:latin typeface="+mn-ea"/>
                          <a:ea typeface="+mn-ea"/>
                        </a:rPr>
                        <a:t>2023</a:t>
                      </a:r>
                      <a:r>
                        <a:rPr lang="ja-JP" sz="1200" dirty="0" smtClean="0">
                          <a:effectLst/>
                          <a:latin typeface="+mn-ea"/>
                          <a:ea typeface="+mn-ea"/>
                        </a:rPr>
                        <a:t>年度目標</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 lastClr="FFFFFF"/>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extLst>
                  <a:ext uri="{0D108BD9-81ED-4DB2-BD59-A6C34878D82A}">
                    <a16:rowId xmlns:a16="http://schemas.microsoft.com/office/drawing/2014/main" val="10000"/>
                  </a:ext>
                </a:extLst>
              </a:tr>
              <a:tr h="28231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altLang="ja-JP" sz="1200" dirty="0" smtClean="0">
                          <a:solidFill>
                            <a:schemeClr val="bg1"/>
                          </a:solidFill>
                          <a:effectLst/>
                          <a:latin typeface="+mn-ea"/>
                          <a:ea typeface="+mn-ea"/>
                        </a:rPr>
                        <a:t>10</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fontAlgn="auto">
                        <a:lnSpc>
                          <a:spcPts val="1600"/>
                        </a:lnSpc>
                        <a:spcAft>
                          <a:spcPts val="0"/>
                        </a:spcAft>
                      </a:pPr>
                      <a:r>
                        <a:rPr lang="ja-JP" altLang="en-US" sz="1200" b="1" dirty="0" smtClean="0">
                          <a:solidFill>
                            <a:schemeClr val="tx1"/>
                          </a:solidFill>
                          <a:effectLst/>
                          <a:latin typeface="+mn-ea"/>
                          <a:ea typeface="+mn-ea"/>
                        </a:rPr>
                        <a:t>成人の喫煙率（男性</a:t>
                      </a:r>
                      <a:r>
                        <a:rPr lang="en-US" altLang="ja-JP" sz="1200" b="1" dirty="0" smtClean="0">
                          <a:solidFill>
                            <a:schemeClr val="tx1"/>
                          </a:solidFill>
                          <a:effectLst/>
                          <a:latin typeface="+mn-ea"/>
                          <a:ea typeface="+mn-ea"/>
                        </a:rPr>
                        <a:t>/</a:t>
                      </a:r>
                      <a:r>
                        <a:rPr lang="ja-JP" altLang="en-US" sz="1200" b="1" dirty="0" smtClean="0">
                          <a:solidFill>
                            <a:schemeClr val="tx1"/>
                          </a:solidFill>
                          <a:effectLst/>
                          <a:latin typeface="+mn-ea"/>
                          <a:ea typeface="+mn-ea"/>
                        </a:rPr>
                        <a:t>女性）（☆）</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rPr>
                        <a:t>30.4%/10.7%</a:t>
                      </a:r>
                      <a:r>
                        <a:rPr lang="ja-JP" altLang="en-US" sz="1100" b="1" dirty="0" smtClean="0">
                          <a:solidFill>
                            <a:schemeClr val="tx1"/>
                          </a:solidFill>
                          <a:effectLst/>
                          <a:latin typeface="+mn-ea"/>
                          <a:ea typeface="+mn-ea"/>
                        </a:rPr>
                        <a:t>（</a:t>
                      </a:r>
                      <a:r>
                        <a:rPr lang="en-US" altLang="ja-JP" sz="1100" b="1" dirty="0" smtClean="0">
                          <a:solidFill>
                            <a:schemeClr val="tx1"/>
                          </a:solidFill>
                          <a:effectLst/>
                          <a:latin typeface="+mn-ea"/>
                          <a:ea typeface="+mn-ea"/>
                        </a:rPr>
                        <a:t>H28</a:t>
                      </a:r>
                      <a:r>
                        <a:rPr lang="ja-JP" altLang="en-US" sz="1100" b="1" dirty="0" smtClean="0">
                          <a:solidFill>
                            <a:schemeClr val="tx1"/>
                          </a:solidFill>
                          <a:effectLst/>
                          <a:latin typeface="+mn-ea"/>
                          <a:ea typeface="+mn-ea"/>
                        </a:rPr>
                        <a:t>）</a:t>
                      </a:r>
                      <a:endParaRPr lang="ja-JP" sz="1100" b="1" dirty="0">
                        <a:solidFill>
                          <a:schemeClr val="tx1"/>
                        </a:solidFill>
                        <a:effectLst/>
                        <a:latin typeface="+mn-ea"/>
                        <a:ea typeface="+mn-ea"/>
                        <a:cs typeface="HG丸ｺﾞｼｯｸM-PRO"/>
                      </a:endParaRPr>
                    </a:p>
                  </a:txBody>
                  <a:tcPr marL="36000" marR="36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rPr>
                        <a:t>29.1%/10.4%</a:t>
                      </a:r>
                      <a:r>
                        <a:rPr lang="ja-JP" altLang="en-US" sz="1100" b="1" dirty="0" smtClean="0">
                          <a:solidFill>
                            <a:schemeClr val="tx1"/>
                          </a:solidFill>
                          <a:effectLst/>
                          <a:latin typeface="+mn-ea"/>
                          <a:ea typeface="+mn-ea"/>
                        </a:rPr>
                        <a:t>（</a:t>
                      </a:r>
                      <a:r>
                        <a:rPr lang="en-US" altLang="ja-JP" sz="1100" b="1" dirty="0" smtClean="0">
                          <a:solidFill>
                            <a:schemeClr val="tx1"/>
                          </a:solidFill>
                          <a:effectLst/>
                          <a:latin typeface="+mn-ea"/>
                          <a:ea typeface="+mn-ea"/>
                        </a:rPr>
                        <a:t>R1</a:t>
                      </a:r>
                      <a:r>
                        <a:rPr lang="ja-JP" altLang="en-US" sz="1100" b="1" dirty="0" smtClean="0">
                          <a:solidFill>
                            <a:schemeClr val="tx1"/>
                          </a:solidFill>
                          <a:effectLst/>
                          <a:latin typeface="+mn-ea"/>
                          <a:ea typeface="+mn-ea"/>
                        </a:rPr>
                        <a:t>）</a:t>
                      </a:r>
                      <a:endParaRPr lang="ja-JP" sz="1100" b="1" dirty="0">
                        <a:solidFill>
                          <a:schemeClr val="tx1"/>
                        </a:solidFill>
                        <a:effectLst/>
                        <a:latin typeface="+mn-ea"/>
                        <a:ea typeface="+mn-ea"/>
                        <a:cs typeface="HG丸ｺﾞｼｯｸM-PRO"/>
                      </a:endParaRPr>
                    </a:p>
                  </a:txBody>
                  <a:tcPr marL="36000" marR="36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rPr>
                        <a:t>15%/5%</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1"/>
                  </a:ext>
                </a:extLst>
              </a:tr>
              <a:tr h="28231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altLang="ja-JP" sz="1200" dirty="0" smtClean="0">
                          <a:solidFill>
                            <a:schemeClr val="bg1"/>
                          </a:solidFill>
                          <a:effectLst/>
                          <a:latin typeface="+mn-ea"/>
                          <a:ea typeface="+mn-ea"/>
                          <a:cs typeface="HG丸ｺﾞｼｯｸM-PRO"/>
                        </a:rPr>
                        <a:t>11</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fontAlgn="auto">
                        <a:lnSpc>
                          <a:spcPts val="1600"/>
                        </a:lnSpc>
                        <a:spcAft>
                          <a:spcPts val="0"/>
                        </a:spcAft>
                      </a:pPr>
                      <a:r>
                        <a:rPr lang="ja-JP" altLang="en-US" sz="1200" b="1" spc="-50" baseline="0" dirty="0" smtClean="0">
                          <a:solidFill>
                            <a:schemeClr val="tx1"/>
                          </a:solidFill>
                          <a:effectLst/>
                          <a:latin typeface="+mn-ea"/>
                          <a:ea typeface="+mn-ea"/>
                          <a:cs typeface="HG丸ｺﾞｼｯｸM-PRO"/>
                        </a:rPr>
                        <a:t>敷地内禁煙</a:t>
                      </a:r>
                      <a:r>
                        <a:rPr lang="ja-JP" altLang="en-US" sz="1000" b="1" spc="-150" baseline="0" dirty="0" smtClean="0">
                          <a:solidFill>
                            <a:schemeClr val="tx1"/>
                          </a:solidFill>
                          <a:effectLst/>
                          <a:latin typeface="+mn-ea"/>
                          <a:ea typeface="+mn-ea"/>
                          <a:cs typeface="HG丸ｺﾞｼｯｸM-PRO"/>
                        </a:rPr>
                        <a:t>（＊）</a:t>
                      </a:r>
                      <a:r>
                        <a:rPr lang="ja-JP" altLang="en-US" sz="1200" b="1" spc="-50" baseline="0" dirty="0" smtClean="0">
                          <a:solidFill>
                            <a:schemeClr val="tx1"/>
                          </a:solidFill>
                          <a:effectLst/>
                          <a:latin typeface="+mn-ea"/>
                          <a:ea typeface="+mn-ea"/>
                          <a:cs typeface="HG丸ｺﾞｼｯｸM-PRO"/>
                        </a:rPr>
                        <a:t>の割合（病院</a:t>
                      </a:r>
                      <a:r>
                        <a:rPr lang="en-US" altLang="ja-JP" sz="1200" b="1" spc="-50" baseline="0" dirty="0" smtClean="0">
                          <a:solidFill>
                            <a:schemeClr val="tx1"/>
                          </a:solidFill>
                          <a:effectLst/>
                          <a:latin typeface="+mn-ea"/>
                          <a:ea typeface="+mn-ea"/>
                          <a:cs typeface="HG丸ｺﾞｼｯｸM-PRO"/>
                        </a:rPr>
                        <a:t>/</a:t>
                      </a:r>
                      <a:r>
                        <a:rPr lang="ja-JP" altLang="en-US" sz="1200" b="1" spc="-50" baseline="0" dirty="0" smtClean="0">
                          <a:solidFill>
                            <a:schemeClr val="tx1"/>
                          </a:solidFill>
                          <a:effectLst/>
                          <a:latin typeface="+mn-ea"/>
                          <a:ea typeface="+mn-ea"/>
                          <a:cs typeface="HG丸ｺﾞｼｯｸM-PRO"/>
                        </a:rPr>
                        <a:t>私立小中高等学校）</a:t>
                      </a:r>
                      <a:endParaRPr lang="ja-JP" sz="1200" b="1" spc="-50" baseline="0" dirty="0">
                        <a:solidFill>
                          <a:schemeClr val="tx1"/>
                        </a:solidFill>
                        <a:effectLst/>
                        <a:latin typeface="+mn-ea"/>
                        <a:ea typeface="+mn-ea"/>
                        <a:cs typeface="HG丸ｺﾞｼｯｸM-PRO"/>
                      </a:endParaRPr>
                    </a:p>
                  </a:txBody>
                  <a:tcPr marL="72000" marR="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73.5%/51.9%</a:t>
                      </a:r>
                      <a:r>
                        <a:rPr lang="ja-JP" altLang="en-US" sz="1100" b="1" dirty="0" smtClean="0">
                          <a:solidFill>
                            <a:schemeClr val="tx1"/>
                          </a:solidFill>
                          <a:effectLst/>
                          <a:latin typeface="+mn-ea"/>
                          <a:ea typeface="+mn-ea"/>
                          <a:cs typeface="HG丸ｺﾞｼｯｸM-PRO"/>
                        </a:rPr>
                        <a:t>（</a:t>
                      </a:r>
                      <a:r>
                        <a:rPr lang="en-US" altLang="ja-JP" sz="1100" b="1" dirty="0" smtClean="0">
                          <a:solidFill>
                            <a:schemeClr val="tx1"/>
                          </a:solidFill>
                          <a:effectLst/>
                          <a:latin typeface="+mn-ea"/>
                          <a:ea typeface="+mn-ea"/>
                          <a:cs typeface="HG丸ｺﾞｼｯｸM-PRO"/>
                        </a:rPr>
                        <a:t>H28</a:t>
                      </a:r>
                      <a:r>
                        <a:rPr lang="ja-JP" altLang="en-US" sz="1100" b="1" dirty="0" smtClean="0">
                          <a:solidFill>
                            <a:schemeClr val="tx1"/>
                          </a:solidFill>
                          <a:effectLst/>
                          <a:latin typeface="+mn-ea"/>
                          <a:ea typeface="+mn-ea"/>
                          <a:cs typeface="HG丸ｺﾞｼｯｸM-PRO"/>
                        </a:rPr>
                        <a:t>）</a:t>
                      </a:r>
                      <a:endParaRPr lang="ja-JP" sz="1100" b="1" dirty="0">
                        <a:solidFill>
                          <a:schemeClr val="tx1"/>
                        </a:solidFill>
                        <a:effectLst/>
                        <a:latin typeface="+mn-ea"/>
                        <a:ea typeface="+mn-ea"/>
                        <a:cs typeface="HG丸ｺﾞｼｯｸM-PRO"/>
                      </a:endParaRPr>
                    </a:p>
                  </a:txBody>
                  <a:tcPr marL="36000" marR="36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88.5%/66.1%</a:t>
                      </a:r>
                      <a:r>
                        <a:rPr lang="ja-JP" altLang="en-US" sz="1100" b="1" spc="-50" baseline="0" dirty="0" smtClean="0">
                          <a:solidFill>
                            <a:schemeClr val="tx1"/>
                          </a:solidFill>
                          <a:effectLst/>
                          <a:latin typeface="+mn-ea"/>
                          <a:ea typeface="+mn-ea"/>
                          <a:cs typeface="HG丸ｺﾞｼｯｸM-PRO"/>
                        </a:rPr>
                        <a:t>（</a:t>
                      </a:r>
                      <a:r>
                        <a:rPr lang="en-US" altLang="ja-JP" sz="1100" b="1" spc="-50" baseline="0" dirty="0" smtClean="0">
                          <a:solidFill>
                            <a:schemeClr val="tx1"/>
                          </a:solidFill>
                          <a:effectLst/>
                          <a:latin typeface="+mn-ea"/>
                          <a:ea typeface="+mn-ea"/>
                          <a:cs typeface="HG丸ｺﾞｼｯｸM-PRO"/>
                        </a:rPr>
                        <a:t>R1</a:t>
                      </a:r>
                      <a:r>
                        <a:rPr lang="ja-JP" altLang="en-US" sz="1100" b="1" spc="-50" baseline="0" dirty="0" smtClean="0">
                          <a:solidFill>
                            <a:schemeClr val="tx1"/>
                          </a:solidFill>
                          <a:effectLst/>
                          <a:latin typeface="+mn-ea"/>
                          <a:ea typeface="+mn-ea"/>
                          <a:cs typeface="HG丸ｺﾞｼｯｸM-PRO"/>
                        </a:rPr>
                        <a:t>）</a:t>
                      </a:r>
                      <a:endParaRPr lang="ja-JP" sz="1100" b="1" spc="-50" baseline="0" dirty="0">
                        <a:solidFill>
                          <a:schemeClr val="tx1"/>
                        </a:solidFill>
                        <a:effectLst/>
                        <a:latin typeface="+mn-ea"/>
                        <a:ea typeface="+mn-ea"/>
                        <a:cs typeface="HG丸ｺﾞｼｯｸM-PRO"/>
                      </a:endParaRPr>
                    </a:p>
                  </a:txBody>
                  <a:tcPr marL="36000" marR="36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100%</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304451835"/>
                  </a:ext>
                </a:extLst>
              </a:tr>
              <a:tr h="28231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altLang="ja-JP" sz="1200" dirty="0" smtClean="0">
                          <a:solidFill>
                            <a:schemeClr val="bg1"/>
                          </a:solidFill>
                          <a:effectLst/>
                          <a:latin typeface="+mn-ea"/>
                          <a:ea typeface="+mn-ea"/>
                          <a:cs typeface="HG丸ｺﾞｼｯｸM-PRO"/>
                        </a:rPr>
                        <a:t>12</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fontAlgn="auto">
                        <a:lnSpc>
                          <a:spcPts val="1600"/>
                        </a:lnSpc>
                        <a:spcAft>
                          <a:spcPts val="0"/>
                        </a:spcAft>
                      </a:pPr>
                      <a:r>
                        <a:rPr lang="ja-JP" altLang="en-US" sz="1200" b="1" dirty="0" smtClean="0">
                          <a:solidFill>
                            <a:schemeClr val="tx1"/>
                          </a:solidFill>
                          <a:effectLst/>
                          <a:latin typeface="+mn-ea"/>
                          <a:ea typeface="+mn-ea"/>
                          <a:cs typeface="HG丸ｺﾞｼｯｸM-PRO"/>
                        </a:rPr>
                        <a:t>建物内禁煙の割合（官公庁</a:t>
                      </a:r>
                      <a:r>
                        <a:rPr lang="en-US" altLang="ja-JP" sz="1200" b="1" dirty="0" smtClean="0">
                          <a:solidFill>
                            <a:schemeClr val="tx1"/>
                          </a:solidFill>
                          <a:effectLst/>
                          <a:latin typeface="+mn-ea"/>
                          <a:ea typeface="+mn-ea"/>
                          <a:cs typeface="HG丸ｺﾞｼｯｸM-PRO"/>
                        </a:rPr>
                        <a:t>/</a:t>
                      </a:r>
                      <a:r>
                        <a:rPr lang="ja-JP" altLang="en-US" sz="1200" b="1" dirty="0" smtClean="0">
                          <a:solidFill>
                            <a:schemeClr val="tx1"/>
                          </a:solidFill>
                          <a:effectLst/>
                          <a:latin typeface="+mn-ea"/>
                          <a:ea typeface="+mn-ea"/>
                          <a:cs typeface="HG丸ｺﾞｼｯｸM-PRO"/>
                        </a:rPr>
                        <a:t>大学）</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91.9%/83.0%</a:t>
                      </a:r>
                      <a:r>
                        <a:rPr lang="ja-JP" altLang="en-US" sz="1100" b="1" dirty="0" smtClean="0">
                          <a:solidFill>
                            <a:schemeClr val="tx1"/>
                          </a:solidFill>
                          <a:effectLst/>
                          <a:latin typeface="+mn-ea"/>
                          <a:ea typeface="+mn-ea"/>
                          <a:cs typeface="HG丸ｺﾞｼｯｸM-PRO"/>
                        </a:rPr>
                        <a:t>（</a:t>
                      </a:r>
                      <a:r>
                        <a:rPr lang="en-US" altLang="ja-JP" sz="1100" b="1" dirty="0" smtClean="0">
                          <a:solidFill>
                            <a:schemeClr val="tx1"/>
                          </a:solidFill>
                          <a:effectLst/>
                          <a:latin typeface="+mn-ea"/>
                          <a:ea typeface="+mn-ea"/>
                          <a:cs typeface="HG丸ｺﾞｼｯｸM-PRO"/>
                        </a:rPr>
                        <a:t>H28</a:t>
                      </a:r>
                      <a:r>
                        <a:rPr lang="ja-JP" altLang="en-US" sz="1100" b="1" dirty="0" smtClean="0">
                          <a:solidFill>
                            <a:schemeClr val="tx1"/>
                          </a:solidFill>
                          <a:effectLst/>
                          <a:latin typeface="+mn-ea"/>
                          <a:ea typeface="+mn-ea"/>
                          <a:cs typeface="HG丸ｺﾞｼｯｸM-PRO"/>
                        </a:rPr>
                        <a:t>）</a:t>
                      </a:r>
                      <a:endParaRPr lang="ja-JP" sz="1100" b="1" dirty="0">
                        <a:solidFill>
                          <a:schemeClr val="tx1"/>
                        </a:solidFill>
                        <a:effectLst/>
                        <a:latin typeface="+mn-ea"/>
                        <a:ea typeface="+mn-ea"/>
                        <a:cs typeface="HG丸ｺﾞｼｯｸM-PRO"/>
                      </a:endParaRPr>
                    </a:p>
                  </a:txBody>
                  <a:tcPr marL="36000" marR="36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100%/100%</a:t>
                      </a:r>
                      <a:r>
                        <a:rPr lang="ja-JP" altLang="en-US" sz="1100" b="1" spc="-50" baseline="0" dirty="0" smtClean="0">
                          <a:solidFill>
                            <a:schemeClr val="tx1"/>
                          </a:solidFill>
                          <a:effectLst/>
                          <a:latin typeface="+mn-ea"/>
                          <a:ea typeface="+mn-ea"/>
                          <a:cs typeface="HG丸ｺﾞｼｯｸM-PRO"/>
                        </a:rPr>
                        <a:t>（</a:t>
                      </a:r>
                      <a:r>
                        <a:rPr lang="en-US" altLang="ja-JP" sz="1100" b="1" spc="-50" baseline="0" dirty="0" smtClean="0">
                          <a:solidFill>
                            <a:schemeClr val="tx1"/>
                          </a:solidFill>
                          <a:effectLst/>
                          <a:latin typeface="+mn-ea"/>
                          <a:ea typeface="+mn-ea"/>
                          <a:cs typeface="HG丸ｺﾞｼｯｸM-PRO"/>
                        </a:rPr>
                        <a:t>R2</a:t>
                      </a:r>
                      <a:r>
                        <a:rPr lang="ja-JP" altLang="en-US" sz="1100" b="1" spc="-50" baseline="0" dirty="0" smtClean="0">
                          <a:solidFill>
                            <a:schemeClr val="tx1"/>
                          </a:solidFill>
                          <a:effectLst/>
                          <a:latin typeface="+mn-ea"/>
                          <a:ea typeface="+mn-ea"/>
                          <a:cs typeface="HG丸ｺﾞｼｯｸM-PRO"/>
                        </a:rPr>
                        <a:t>）</a:t>
                      </a:r>
                      <a:endParaRPr lang="ja-JP" sz="1100" b="1" spc="-50" baseline="0" dirty="0">
                        <a:solidFill>
                          <a:schemeClr val="tx1"/>
                        </a:solidFill>
                        <a:effectLst/>
                        <a:latin typeface="+mn-ea"/>
                        <a:ea typeface="+mn-ea"/>
                        <a:cs typeface="HG丸ｺﾞｼｯｸM-PRO"/>
                      </a:endParaRPr>
                    </a:p>
                  </a:txBody>
                  <a:tcPr marL="36000" marR="36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100%</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821281188"/>
                  </a:ext>
                </a:extLst>
              </a:tr>
              <a:tr h="49076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altLang="ja-JP" sz="1200" dirty="0" smtClean="0">
                          <a:solidFill>
                            <a:schemeClr val="bg1"/>
                          </a:solidFill>
                          <a:effectLst/>
                          <a:latin typeface="+mn-ea"/>
                          <a:ea typeface="+mn-ea"/>
                          <a:cs typeface="HG丸ｺﾞｼｯｸM-PRO"/>
                        </a:rPr>
                        <a:t>13</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fontAlgn="auto">
                        <a:lnSpc>
                          <a:spcPts val="1600"/>
                        </a:lnSpc>
                        <a:spcAft>
                          <a:spcPts val="0"/>
                        </a:spcAft>
                      </a:pPr>
                      <a:r>
                        <a:rPr lang="ja-JP" altLang="en-US" sz="1200" b="1" spc="0" baseline="0" dirty="0" smtClean="0">
                          <a:solidFill>
                            <a:schemeClr val="tx1"/>
                          </a:solidFill>
                          <a:effectLst/>
                          <a:latin typeface="+mn-ea"/>
                          <a:ea typeface="+mn-ea"/>
                          <a:cs typeface="HG丸ｺﾞｼｯｸM-PRO"/>
                        </a:rPr>
                        <a:t>受動喫煙の機会を有する者の割合</a:t>
                      </a:r>
                      <a:endParaRPr lang="en-US" altLang="ja-JP" sz="1200" b="1" spc="0" baseline="0" dirty="0" smtClean="0">
                        <a:solidFill>
                          <a:schemeClr val="tx1"/>
                        </a:solidFill>
                        <a:effectLst/>
                        <a:latin typeface="+mn-ea"/>
                        <a:ea typeface="+mn-ea"/>
                        <a:cs typeface="HG丸ｺﾞｼｯｸM-PRO"/>
                      </a:endParaRPr>
                    </a:p>
                    <a:p>
                      <a:pPr algn="l" fontAlgn="auto">
                        <a:lnSpc>
                          <a:spcPts val="1600"/>
                        </a:lnSpc>
                        <a:spcAft>
                          <a:spcPts val="0"/>
                        </a:spcAft>
                      </a:pPr>
                      <a:r>
                        <a:rPr lang="ja-JP" altLang="en-US" sz="1200" b="1" spc="0" baseline="0" dirty="0" smtClean="0">
                          <a:solidFill>
                            <a:schemeClr val="tx1"/>
                          </a:solidFill>
                          <a:effectLst/>
                          <a:latin typeface="+mn-ea"/>
                          <a:ea typeface="+mn-ea"/>
                          <a:cs typeface="HG丸ｺﾞｼｯｸM-PRO"/>
                        </a:rPr>
                        <a:t>（職場</a:t>
                      </a:r>
                      <a:r>
                        <a:rPr lang="en-US" altLang="ja-JP" sz="1200" b="1" spc="0" baseline="0" dirty="0" smtClean="0">
                          <a:solidFill>
                            <a:schemeClr val="tx1"/>
                          </a:solidFill>
                          <a:effectLst/>
                          <a:latin typeface="+mn-ea"/>
                          <a:ea typeface="+mn-ea"/>
                          <a:cs typeface="HG丸ｺﾞｼｯｸM-PRO"/>
                        </a:rPr>
                        <a:t>/</a:t>
                      </a:r>
                      <a:r>
                        <a:rPr lang="ja-JP" altLang="en-US" sz="1200" b="1" spc="0" baseline="0" dirty="0" smtClean="0">
                          <a:solidFill>
                            <a:schemeClr val="tx1"/>
                          </a:solidFill>
                          <a:effectLst/>
                          <a:latin typeface="+mn-ea"/>
                          <a:ea typeface="+mn-ea"/>
                          <a:cs typeface="HG丸ｺﾞｼｯｸM-PRO"/>
                        </a:rPr>
                        <a:t>飲食店）（☆）</a:t>
                      </a: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34.6%/54.4%</a:t>
                      </a:r>
                      <a:r>
                        <a:rPr lang="ja-JP" altLang="en-US" sz="1100" b="1" dirty="0" smtClean="0">
                          <a:solidFill>
                            <a:schemeClr val="tx1"/>
                          </a:solidFill>
                          <a:effectLst/>
                          <a:latin typeface="+mn-ea"/>
                          <a:ea typeface="+mn-ea"/>
                          <a:cs typeface="HG丸ｺﾞｼｯｸM-PRO"/>
                        </a:rPr>
                        <a:t>（</a:t>
                      </a:r>
                      <a:r>
                        <a:rPr lang="en-US" altLang="ja-JP" sz="1100" b="1" dirty="0" smtClean="0">
                          <a:solidFill>
                            <a:schemeClr val="tx1"/>
                          </a:solidFill>
                          <a:effectLst/>
                          <a:latin typeface="+mn-ea"/>
                          <a:ea typeface="+mn-ea"/>
                          <a:cs typeface="HG丸ｺﾞｼｯｸM-PRO"/>
                        </a:rPr>
                        <a:t>H25</a:t>
                      </a:r>
                      <a:r>
                        <a:rPr lang="ja-JP" altLang="en-US" sz="1100" b="1" dirty="0" smtClean="0">
                          <a:solidFill>
                            <a:schemeClr val="tx1"/>
                          </a:solidFill>
                          <a:effectLst/>
                          <a:latin typeface="+mn-ea"/>
                          <a:ea typeface="+mn-ea"/>
                          <a:cs typeface="HG丸ｺﾞｼｯｸM-PRO"/>
                        </a:rPr>
                        <a:t>）</a:t>
                      </a:r>
                      <a:endParaRPr lang="ja-JP" sz="1100" b="1" dirty="0">
                        <a:solidFill>
                          <a:schemeClr val="tx1"/>
                        </a:solidFill>
                        <a:effectLst/>
                        <a:latin typeface="+mn-ea"/>
                        <a:ea typeface="+mn-ea"/>
                        <a:cs typeface="HG丸ｺﾞｼｯｸM-PRO"/>
                      </a:endParaRPr>
                    </a:p>
                  </a:txBody>
                  <a:tcPr marL="36000" marR="36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30.0%/49.5%</a:t>
                      </a:r>
                      <a:r>
                        <a:rPr lang="ja-JP" altLang="en-US" sz="1100" b="1" dirty="0" smtClean="0">
                          <a:solidFill>
                            <a:schemeClr val="tx1"/>
                          </a:solidFill>
                          <a:effectLst/>
                          <a:latin typeface="+mn-ea"/>
                          <a:ea typeface="+mn-ea"/>
                          <a:cs typeface="HG丸ｺﾞｼｯｸM-PRO"/>
                        </a:rPr>
                        <a:t>（</a:t>
                      </a:r>
                      <a:r>
                        <a:rPr lang="en-US" altLang="ja-JP" sz="1100" b="1" dirty="0" smtClean="0">
                          <a:solidFill>
                            <a:schemeClr val="tx1"/>
                          </a:solidFill>
                          <a:effectLst/>
                          <a:latin typeface="+mn-ea"/>
                          <a:ea typeface="+mn-ea"/>
                          <a:cs typeface="HG丸ｺﾞｼｯｸM-PRO"/>
                        </a:rPr>
                        <a:t>H29</a:t>
                      </a:r>
                      <a:r>
                        <a:rPr lang="ja-JP" altLang="en-US" sz="1100" b="1" dirty="0" smtClean="0">
                          <a:solidFill>
                            <a:schemeClr val="tx1"/>
                          </a:solidFill>
                          <a:effectLst/>
                          <a:latin typeface="+mn-ea"/>
                          <a:ea typeface="+mn-ea"/>
                          <a:cs typeface="HG丸ｺﾞｼｯｸM-PRO"/>
                        </a:rPr>
                        <a:t>）</a:t>
                      </a:r>
                      <a:endParaRPr lang="ja-JP" sz="1100" b="1" dirty="0">
                        <a:solidFill>
                          <a:schemeClr val="tx1"/>
                        </a:solidFill>
                        <a:effectLst/>
                        <a:latin typeface="+mn-ea"/>
                        <a:ea typeface="+mn-ea"/>
                        <a:cs typeface="HG丸ｺﾞｼｯｸM-PRO"/>
                      </a:endParaRPr>
                    </a:p>
                  </a:txBody>
                  <a:tcPr marL="36000" marR="36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0%/15%</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55557442"/>
                  </a:ext>
                </a:extLst>
              </a:tr>
            </a:tbl>
          </a:graphicData>
        </a:graphic>
      </p:graphicFrame>
      <p:sp>
        <p:nvSpPr>
          <p:cNvPr id="45" name="正方形/長方形 44"/>
          <p:cNvSpPr/>
          <p:nvPr/>
        </p:nvSpPr>
        <p:spPr>
          <a:xfrm>
            <a:off x="6053872" y="3097410"/>
            <a:ext cx="3384000" cy="288000"/>
          </a:xfrm>
          <a:prstGeom prst="rect">
            <a:avLst/>
          </a:prstGeom>
        </p:spPr>
        <p:txBody>
          <a:bodyPr wrap="square" lIns="36000" tIns="72000" rIns="36000" bIns="36000" anchor="ctr">
            <a:noAutofit/>
          </a:bodyPr>
          <a:lstStyle/>
          <a:p>
            <a:pPr algn="r"/>
            <a:r>
              <a:rPr lang="ja-JP" altLang="en-US" sz="1100" dirty="0">
                <a:solidFill>
                  <a:prstClr val="black"/>
                </a:solidFill>
                <a:latin typeface="游ゴシック" panose="020B0400000000000000" pitchFamily="50" charset="-128"/>
              </a:rPr>
              <a:t>（☆は「府民・行政等みんなでめざす目標」</a:t>
            </a:r>
            <a:r>
              <a:rPr lang="ja-JP" altLang="en-US" sz="1100" dirty="0" smtClean="0">
                <a:solidFill>
                  <a:prstClr val="black"/>
                </a:solidFill>
                <a:latin typeface="游ゴシック" panose="020B0400000000000000" pitchFamily="50" charset="-128"/>
              </a:rPr>
              <a:t>）</a:t>
            </a:r>
            <a:endParaRPr lang="ja-JP" altLang="en-US" sz="1100" dirty="0">
              <a:solidFill>
                <a:prstClr val="black"/>
              </a:solidFill>
              <a:latin typeface="游ゴシック" panose="020B0400000000000000" pitchFamily="50" charset="-128"/>
            </a:endParaRPr>
          </a:p>
        </p:txBody>
      </p:sp>
      <p:graphicFrame>
        <p:nvGraphicFramePr>
          <p:cNvPr id="46" name="表 45"/>
          <p:cNvGraphicFramePr>
            <a:graphicFrameLocks noGrp="1"/>
          </p:cNvGraphicFramePr>
          <p:nvPr>
            <p:extLst>
              <p:ext uri="{D42A27DB-BD31-4B8C-83A1-F6EECF244321}">
                <p14:modId xmlns:p14="http://schemas.microsoft.com/office/powerpoint/2010/main" val="2254238515"/>
              </p:ext>
            </p:extLst>
          </p:nvPr>
        </p:nvGraphicFramePr>
        <p:xfrm>
          <a:off x="477311" y="5531953"/>
          <a:ext cx="8928000" cy="936000"/>
        </p:xfrm>
        <a:graphic>
          <a:graphicData uri="http://schemas.openxmlformats.org/drawingml/2006/table">
            <a:tbl>
              <a:tblPr firstRow="1" bandRow="1"/>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936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nSpc>
                          <a:spcPct val="100000"/>
                        </a:lnSpc>
                      </a:pPr>
                      <a:r>
                        <a:rPr kumimoji="1" lang="ja-JP" altLang="en-US" sz="1600" baseline="0" dirty="0" smtClean="0">
                          <a:latin typeface="+mn-ea"/>
                          <a:ea typeface="+mn-ea"/>
                        </a:rPr>
                        <a:t>現状･課題</a:t>
                      </a:r>
                      <a:endParaRPr kumimoji="1" lang="en-US" altLang="ja-JP" sz="1600" baseline="0" dirty="0" smtClean="0">
                        <a:latin typeface="+mn-ea"/>
                        <a:ea typeface="+mn-ea"/>
                      </a:endParaRPr>
                    </a:p>
                  </a:txBody>
                  <a:tcPr marL="36000" marR="36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174625" indent="-174625">
                        <a:lnSpc>
                          <a:spcPct val="100000"/>
                        </a:lnSpc>
                      </a:pPr>
                      <a:r>
                        <a:rPr kumimoji="1" lang="ja-JP" altLang="en-US" sz="1200" b="1" baseline="0" dirty="0" smtClean="0">
                          <a:solidFill>
                            <a:schemeClr val="tx1"/>
                          </a:solidFill>
                          <a:latin typeface="+mn-ea"/>
                          <a:ea typeface="+mn-ea"/>
                        </a:rPr>
                        <a:t>◆ 喫煙率は全国とほぼ同じ（約</a:t>
                      </a:r>
                      <a:r>
                        <a:rPr kumimoji="1" lang="en-US" altLang="ja-JP" sz="1200" b="1" baseline="0" dirty="0" smtClean="0">
                          <a:solidFill>
                            <a:schemeClr val="tx1"/>
                          </a:solidFill>
                          <a:latin typeface="+mn-ea"/>
                          <a:ea typeface="+mn-ea"/>
                        </a:rPr>
                        <a:t>2</a:t>
                      </a:r>
                      <a:r>
                        <a:rPr kumimoji="1" lang="ja-JP" altLang="en-US" sz="1200" b="1" baseline="0" dirty="0" smtClean="0">
                          <a:solidFill>
                            <a:schemeClr val="tx1"/>
                          </a:solidFill>
                          <a:latin typeface="+mn-ea"/>
                          <a:ea typeface="+mn-ea"/>
                        </a:rPr>
                        <a:t>割）ですが、女性の喫煙率は全国と比べて高くなっています。</a:t>
                      </a:r>
                    </a:p>
                    <a:p>
                      <a:pPr marL="174625" indent="-174625">
                        <a:lnSpc>
                          <a:spcPct val="100000"/>
                        </a:lnSpc>
                      </a:pPr>
                      <a:endParaRPr kumimoji="1" lang="ja-JP" altLang="en-US" sz="1000" b="1" baseline="0" dirty="0" smtClean="0">
                        <a:solidFill>
                          <a:schemeClr val="tx1"/>
                        </a:solidFill>
                        <a:latin typeface="+mn-ea"/>
                        <a:ea typeface="+mn-ea"/>
                      </a:endParaRPr>
                    </a:p>
                    <a:p>
                      <a:pPr marL="174625" indent="-174625">
                        <a:lnSpc>
                          <a:spcPct val="100000"/>
                        </a:lnSpc>
                      </a:pPr>
                      <a:r>
                        <a:rPr kumimoji="1" lang="ja-JP" altLang="en-US" sz="1200" b="1" baseline="0" dirty="0" smtClean="0">
                          <a:solidFill>
                            <a:schemeClr val="tx1"/>
                          </a:solidFill>
                          <a:latin typeface="+mn-ea"/>
                          <a:ea typeface="+mn-ea"/>
                        </a:rPr>
                        <a:t>◆ 喫煙行動と受動喫煙が健康に与える影響を正しく理解し、禁煙等、適切な行動を促進するとともに、望まない受動喫煙の防止に向けた取組みが求められます。</a:t>
                      </a: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3861721"/>
                  </a:ext>
                </a:extLst>
              </a:tr>
            </a:tbl>
          </a:graphicData>
        </a:graphic>
      </p:graphicFrame>
      <p:sp>
        <p:nvSpPr>
          <p:cNvPr id="47" name="角丸四角形 46"/>
          <p:cNvSpPr/>
          <p:nvPr/>
        </p:nvSpPr>
        <p:spPr>
          <a:xfrm>
            <a:off x="357909" y="1875856"/>
            <a:ext cx="9144000" cy="3456000"/>
          </a:xfrm>
          <a:prstGeom prst="roundRect">
            <a:avLst>
              <a:gd name="adj" fmla="val 0"/>
            </a:avLst>
          </a:prstGeom>
          <a:noFill/>
          <a:ln w="12700" cap="flat" cmpd="sng" algn="ctr">
            <a:solidFill>
              <a:srgbClr val="5B9BD5">
                <a:lumMod val="50000"/>
              </a:srgbClr>
            </a:solidFill>
            <a:prstDash val="solid"/>
            <a:miter lim="800000"/>
          </a:ln>
          <a:effectLst/>
        </p:spPr>
        <p:txBody>
          <a:bodyPr rtlCol="0" anchor="ctr"/>
          <a:lstStyle/>
          <a:p>
            <a:pPr marL="0" marR="0" lvl="0" indent="0" defTabSz="914400" eaLnBrk="1" fontAlgn="auto" latinLnBrk="0" hangingPunct="1">
              <a:lnSpc>
                <a:spcPts val="2000"/>
              </a:lnSpc>
              <a:spcBef>
                <a:spcPts val="0"/>
              </a:spcBef>
              <a:spcAft>
                <a:spcPts val="0"/>
              </a:spcAft>
              <a:buClrTx/>
              <a:buSzTx/>
              <a:buFontTx/>
              <a:buNone/>
              <a:tabLst/>
              <a:defRPr/>
            </a:pPr>
            <a:endParaRPr kumimoji="1" lang="en-US" altLang="ja-JP" sz="18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8" name="角丸四角形 47"/>
          <p:cNvSpPr/>
          <p:nvPr/>
        </p:nvSpPr>
        <p:spPr>
          <a:xfrm>
            <a:off x="357909" y="1431824"/>
            <a:ext cx="2088000" cy="648000"/>
          </a:xfrm>
          <a:prstGeom prst="roundRect">
            <a:avLst>
              <a:gd name="adj" fmla="val 0"/>
            </a:avLst>
          </a:prstGeom>
          <a:solidFill>
            <a:srgbClr val="5B9BD5">
              <a:lumMod val="50000"/>
            </a:srgbClr>
          </a:solidFill>
          <a:ln w="12700" cap="flat" cmpd="sng" algn="ctr">
            <a:solidFill>
              <a:srgbClr val="5B9BD5">
                <a:lumMod val="50000"/>
              </a:srgbClr>
            </a:solidFill>
            <a:prstDash val="solid"/>
            <a:miter lim="800000"/>
          </a:ln>
          <a:effectLst/>
        </p:spPr>
        <p:txBody>
          <a:bodyPr lIns="72000" tIns="72000" rIns="72000" bIns="36000" rtlCol="0" anchor="ctr"/>
          <a:lstStyle/>
          <a:p>
            <a:pPr marL="0" marR="0" lvl="0" indent="0" algn="ctr" defTabSz="914400" eaLnBrk="1" fontAlgn="auto" latinLnBrk="0" hangingPunct="1">
              <a:lnSpc>
                <a:spcPts val="2000"/>
              </a:lnSpc>
              <a:spcBef>
                <a:spcPts val="0"/>
              </a:spcBef>
              <a:spcAft>
                <a:spcPts val="0"/>
              </a:spcAft>
              <a:buClrTx/>
              <a:buSzTx/>
              <a:buFontTx/>
              <a:buNone/>
              <a:tabLst/>
              <a:defRPr/>
            </a:pPr>
            <a:r>
              <a:rPr kumimoji="1" lang="ja-JP" altLang="en-US" sz="16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rPr>
              <a:t>みんなでめざす目標</a:t>
            </a:r>
          </a:p>
        </p:txBody>
      </p:sp>
      <p:sp>
        <p:nvSpPr>
          <p:cNvPr id="49" name="角丸四角形 48"/>
          <p:cNvSpPr/>
          <p:nvPr/>
        </p:nvSpPr>
        <p:spPr>
          <a:xfrm>
            <a:off x="2445909" y="1431824"/>
            <a:ext cx="7056000" cy="648000"/>
          </a:xfrm>
          <a:prstGeom prst="roundRect">
            <a:avLst>
              <a:gd name="adj" fmla="val 0"/>
            </a:avLst>
          </a:prstGeom>
          <a:solidFill>
            <a:sysClr val="window" lastClr="FFFFFF"/>
          </a:solidFill>
          <a:ln w="12700" cap="flat" cmpd="sng" algn="ctr">
            <a:solidFill>
              <a:srgbClr val="5B9BD5">
                <a:lumMod val="50000"/>
              </a:srgbClr>
            </a:solidFill>
            <a:prstDash val="solid"/>
            <a:miter lim="800000"/>
          </a:ln>
          <a:effectLst/>
        </p:spPr>
        <p:txBody>
          <a:bodyPr lIns="72000" tIns="72000" rIns="72000" bIns="36000" rtlCol="0" anchor="ctr"/>
          <a:lstStyle/>
          <a:p>
            <a:pPr marL="0" marR="0" lvl="0" indent="0" algn="ctr" defTabSz="914400" eaLnBrk="1" fontAlgn="auto" latinLnBrk="0" hangingPunct="1">
              <a:lnSpc>
                <a:spcPts val="2000"/>
              </a:lnSpc>
              <a:spcBef>
                <a:spcPts val="0"/>
              </a:spcBef>
              <a:spcAft>
                <a:spcPts val="0"/>
              </a:spcAft>
              <a:buClrTx/>
              <a:buSzTx/>
              <a:buFontTx/>
              <a:buNone/>
              <a:tabLst/>
              <a:defRPr/>
            </a:pPr>
            <a:r>
              <a:rPr kumimoji="1" lang="ja-JP" altLang="en-US" sz="16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喫煙率を下げ、受動喫煙を減らします</a:t>
            </a:r>
          </a:p>
          <a:p>
            <a:pPr marL="0" marR="0" lvl="0" indent="0" algn="ctr" defTabSz="914400" eaLnBrk="1" fontAlgn="auto" latinLnBrk="0" hangingPunct="1">
              <a:lnSpc>
                <a:spcPts val="2000"/>
              </a:lnSpc>
              <a:spcBef>
                <a:spcPts val="0"/>
              </a:spcBef>
              <a:spcAft>
                <a:spcPts val="0"/>
              </a:spcAft>
              <a:buClrTx/>
              <a:buSzTx/>
              <a:buFontTx/>
              <a:buNone/>
              <a:tabLst/>
              <a:defRPr/>
            </a:pPr>
            <a:r>
              <a:rPr kumimoji="1" lang="ja-JP" altLang="en-US" sz="16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～たばこから自分と周囲の人を守りましょう～</a:t>
            </a:r>
          </a:p>
        </p:txBody>
      </p:sp>
      <p:sp>
        <p:nvSpPr>
          <p:cNvPr id="50" name="正方形/長方形 49"/>
          <p:cNvSpPr/>
          <p:nvPr/>
        </p:nvSpPr>
        <p:spPr>
          <a:xfrm>
            <a:off x="932711" y="4999005"/>
            <a:ext cx="3384000" cy="288000"/>
          </a:xfrm>
          <a:prstGeom prst="rect">
            <a:avLst/>
          </a:prstGeom>
        </p:spPr>
        <p:txBody>
          <a:bodyPr wrap="square" lIns="36000" tIns="72000" rIns="36000" bIns="36000" anchor="ctr">
            <a:noAutofit/>
          </a:bodyPr>
          <a:lstStyle/>
          <a:p>
            <a:r>
              <a:rPr lang="ja-JP" altLang="en-US" sz="1050" dirty="0" smtClean="0">
                <a:solidFill>
                  <a:prstClr val="black"/>
                </a:solidFill>
                <a:latin typeface="游ゴシック" panose="020B0400000000000000" pitchFamily="50" charset="-128"/>
              </a:rPr>
              <a:t>＊敷地内に喫煙場所がない状態をいう</a:t>
            </a:r>
            <a:endParaRPr lang="ja-JP" altLang="en-US" sz="1050" dirty="0">
              <a:solidFill>
                <a:prstClr val="black"/>
              </a:solidFill>
              <a:latin typeface="游ゴシック" panose="020B0400000000000000" pitchFamily="50" charset="-128"/>
            </a:endParaRPr>
          </a:p>
        </p:txBody>
      </p:sp>
    </p:spTree>
    <p:extLst>
      <p:ext uri="{BB962C8B-B14F-4D97-AF65-F5344CB8AC3E}">
        <p14:creationId xmlns:p14="http://schemas.microsoft.com/office/powerpoint/2010/main" val="22183077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25</a:t>
            </a:fld>
            <a:endParaRPr kumimoji="1" lang="ja-JP" altLang="en-US"/>
          </a:p>
        </p:txBody>
      </p:sp>
      <p:sp>
        <p:nvSpPr>
          <p:cNvPr id="18" name="正方形/長方形 17"/>
          <p:cNvSpPr/>
          <p:nvPr/>
        </p:nvSpPr>
        <p:spPr>
          <a:xfrm>
            <a:off x="216793" y="211802"/>
            <a:ext cx="9432000" cy="6408000"/>
          </a:xfrm>
          <a:prstGeom prst="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ts val="2000"/>
              </a:lnSpc>
              <a:spcBef>
                <a:spcPts val="0"/>
              </a:spcBef>
              <a:spcAft>
                <a:spcPts val="0"/>
              </a:spcAft>
              <a:buClrTx/>
              <a:buSzTx/>
              <a:buFontTx/>
              <a:buNone/>
              <a:tabLst/>
              <a:defRPr/>
            </a:pPr>
            <a:endParaRPr kumimoji="1" lang="en-US" altLang="ja-JP" sz="18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19" name="表 18"/>
          <p:cNvGraphicFramePr>
            <a:graphicFrameLocks noGrp="1"/>
          </p:cNvGraphicFramePr>
          <p:nvPr>
            <p:extLst>
              <p:ext uri="{D42A27DB-BD31-4B8C-83A1-F6EECF244321}">
                <p14:modId xmlns:p14="http://schemas.microsoft.com/office/powerpoint/2010/main" val="795481816"/>
              </p:ext>
            </p:extLst>
          </p:nvPr>
        </p:nvGraphicFramePr>
        <p:xfrm>
          <a:off x="477311" y="434454"/>
          <a:ext cx="8928000" cy="5904000"/>
        </p:xfrm>
        <a:graphic>
          <a:graphicData uri="http://schemas.openxmlformats.org/drawingml/2006/table">
            <a:tbl>
              <a:tblPr firstRow="1" bandRow="1"/>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3456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nSpc>
                          <a:spcPct val="100000"/>
                        </a:lnSpc>
                      </a:pPr>
                      <a:r>
                        <a:rPr kumimoji="1" lang="ja-JP" altLang="en-US" sz="1600" baseline="0" dirty="0" smtClean="0">
                          <a:latin typeface="+mn-ea"/>
                          <a:ea typeface="+mn-ea"/>
                        </a:rPr>
                        <a:t>本年度の     </a:t>
                      </a:r>
                      <a:endParaRPr kumimoji="1" lang="en-US" altLang="ja-JP" sz="1600" baseline="0" dirty="0" smtClean="0">
                        <a:latin typeface="+mn-ea"/>
                        <a:ea typeface="+mn-ea"/>
                      </a:endParaRPr>
                    </a:p>
                    <a:p>
                      <a:pPr>
                        <a:lnSpc>
                          <a:spcPct val="100000"/>
                        </a:lnSpc>
                      </a:pPr>
                      <a:r>
                        <a:rPr kumimoji="1" lang="ja-JP" altLang="en-US" sz="1600" baseline="0" dirty="0" smtClean="0">
                          <a:latin typeface="+mn-ea"/>
                          <a:ea typeface="+mn-ea"/>
                        </a:rPr>
                        <a:t>取組</a:t>
                      </a: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ja-JP" altLang="en-US" sz="1600" baseline="0" dirty="0">
                        <a:latin typeface="+mn-ea"/>
                        <a:ea typeface="+mn-ea"/>
                      </a:endParaRP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174625" indent="-174625">
                        <a:lnSpc>
                          <a:spcPct val="100000"/>
                        </a:lnSpc>
                      </a:pPr>
                      <a:r>
                        <a:rPr kumimoji="1" lang="en-US" altLang="ja-JP" sz="1200" u="none"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喫煙率の減少</a:t>
                      </a:r>
                      <a:r>
                        <a:rPr kumimoji="1" lang="en-US" altLang="ja-JP" sz="1200" u="none" baseline="0" dirty="0" smtClean="0">
                          <a:solidFill>
                            <a:schemeClr val="tx1"/>
                          </a:solidFill>
                          <a:latin typeface="+mn-ea"/>
                          <a:ea typeface="+mn-ea"/>
                        </a:rPr>
                        <a:t>》</a:t>
                      </a:r>
                      <a:endParaRPr kumimoji="1" lang="en-US" altLang="ja-JP" sz="1200" b="0" u="none"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■府立学校及び市町村教育委員会に対して、児童・生徒を対象としたたばこの健康への影響に関する知識についての講習会等の実施及び学校における喫煙防止教育を一層推進するよう周知</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■市町村における乳幼児健康診査を活用し、妊娠中の妊婦の喫煙率（令和元年度：</a:t>
                      </a:r>
                      <a:r>
                        <a:rPr kumimoji="1" lang="en-US" altLang="ja-JP" sz="1100" b="1" baseline="0" dirty="0" smtClean="0">
                          <a:solidFill>
                            <a:schemeClr val="tx1"/>
                          </a:solidFill>
                          <a:latin typeface="+mn-ea"/>
                          <a:ea typeface="+mn-ea"/>
                        </a:rPr>
                        <a:t>3.1%</a:t>
                      </a:r>
                      <a:r>
                        <a:rPr kumimoji="1" lang="ja-JP" altLang="en-US" sz="1100" b="1" baseline="0" dirty="0" smtClean="0">
                          <a:solidFill>
                            <a:schemeClr val="tx1"/>
                          </a:solidFill>
                          <a:latin typeface="+mn-ea"/>
                          <a:ea typeface="+mn-ea"/>
                        </a:rPr>
                        <a:t>）、育児期間中の両親の喫煙率（母親</a:t>
                      </a:r>
                      <a:r>
                        <a:rPr kumimoji="1" lang="en-US" altLang="ja-JP" sz="1100" b="1" baseline="0" dirty="0" smtClean="0">
                          <a:solidFill>
                            <a:schemeClr val="tx1"/>
                          </a:solidFill>
                          <a:latin typeface="+mn-ea"/>
                          <a:ea typeface="+mn-ea"/>
                        </a:rPr>
                        <a:t>7.0%</a:t>
                      </a:r>
                      <a:r>
                        <a:rPr kumimoji="1" lang="ja-JP" altLang="en-US" sz="1100" b="1" baseline="0" dirty="0" err="1" smtClean="0">
                          <a:solidFill>
                            <a:schemeClr val="tx1"/>
                          </a:solidFill>
                          <a:latin typeface="+mn-ea"/>
                          <a:ea typeface="+mn-ea"/>
                        </a:rPr>
                        <a:t>、</a:t>
                      </a:r>
                      <a:r>
                        <a:rPr kumimoji="1" lang="ja-JP" altLang="en-US" sz="1100" b="1" baseline="0" dirty="0" smtClean="0">
                          <a:solidFill>
                            <a:schemeClr val="tx1"/>
                          </a:solidFill>
                          <a:latin typeface="+mn-ea"/>
                          <a:ea typeface="+mn-ea"/>
                        </a:rPr>
                        <a:t>父親</a:t>
                      </a:r>
                      <a:r>
                        <a:rPr kumimoji="1" lang="en-US" altLang="ja-JP" sz="1100" b="1" baseline="0" dirty="0" smtClean="0">
                          <a:solidFill>
                            <a:schemeClr val="tx1"/>
                          </a:solidFill>
                          <a:latin typeface="+mn-ea"/>
                          <a:ea typeface="+mn-ea"/>
                        </a:rPr>
                        <a:t>33.6%</a:t>
                      </a:r>
                      <a:r>
                        <a:rPr kumimoji="1" lang="ja-JP" altLang="en-US" sz="1100" b="1" baseline="0" dirty="0" smtClean="0">
                          <a:solidFill>
                            <a:schemeClr val="tx1"/>
                          </a:solidFill>
                          <a:latin typeface="+mn-ea"/>
                          <a:ea typeface="+mn-ea"/>
                        </a:rPr>
                        <a:t>）を把握し、喫煙の悪影響等について周知</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■平成</a:t>
                      </a:r>
                      <a:r>
                        <a:rPr kumimoji="1" lang="en-US" altLang="ja-JP" sz="1100" b="1" baseline="0" dirty="0" smtClean="0">
                          <a:solidFill>
                            <a:schemeClr val="tx1"/>
                          </a:solidFill>
                          <a:latin typeface="+mn-ea"/>
                          <a:ea typeface="+mn-ea"/>
                        </a:rPr>
                        <a:t>30</a:t>
                      </a:r>
                      <a:r>
                        <a:rPr kumimoji="1" lang="ja-JP" altLang="en-US" sz="1100" b="1" baseline="0" dirty="0" smtClean="0">
                          <a:solidFill>
                            <a:schemeClr val="tx1"/>
                          </a:solidFill>
                          <a:latin typeface="+mn-ea"/>
                          <a:ea typeface="+mn-ea"/>
                        </a:rPr>
                        <a:t>年、令和元年に市町村保健事業ワーキングで検討した禁煙支援プログラムの改訂案を提示し、医療保険者（市町村国保）の保健事業の効率的・効果的な推進を支援（「汎用性の高い行動変容プログラム」）</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■保健所において、職域向け（管内商工会議所等）に健診時の啓発広報紙等により喫煙・受動喫煙に関する健康情報の提供を実施（</a:t>
                      </a:r>
                      <a:r>
                        <a:rPr kumimoji="1" lang="en-US" altLang="ja-JP" sz="1100" b="1" baseline="0" dirty="0" smtClean="0">
                          <a:solidFill>
                            <a:schemeClr val="tx1"/>
                          </a:solidFill>
                          <a:latin typeface="+mn-ea"/>
                          <a:ea typeface="+mn-ea"/>
                        </a:rPr>
                        <a:t>4</a:t>
                      </a:r>
                      <a:r>
                        <a:rPr kumimoji="1" lang="ja-JP" altLang="en-US" sz="1100" b="1" baseline="0" dirty="0" smtClean="0">
                          <a:solidFill>
                            <a:schemeClr val="tx1"/>
                          </a:solidFill>
                          <a:latin typeface="+mn-ea"/>
                          <a:ea typeface="+mn-ea"/>
                        </a:rPr>
                        <a:t>保健所）</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望まない受動喫煙の防止</a:t>
                      </a:r>
                      <a:r>
                        <a:rPr kumimoji="1" lang="en-US" altLang="ja-JP" sz="1200" baseline="0" dirty="0" smtClean="0">
                          <a:solidFill>
                            <a:schemeClr val="tx1"/>
                          </a:solidFill>
                          <a:latin typeface="+mn-ea"/>
                          <a:ea typeface="+mn-ea"/>
                        </a:rPr>
                        <a:t>》</a:t>
                      </a:r>
                      <a:endParaRPr kumimoji="1" lang="en-US" altLang="ja-JP" sz="1200" b="0"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改正健康増進法、大阪府受動喫煙防止条例及び子どもの受動喫煙防止条例について、リーフレット・ガイドブック配布、ポスター掲示、インターネット広告、デジタルサイネージ広告及び制度動画により周知</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■大阪府受動喫煙防止対策相談ダイヤル等での問い合わせ、相談対応、府保健所、保健所設置市と連携した、法・条令に基づく指導、助言を実施</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■事業所、飲食店向け調査（法・条例の認知度、受動喫煙防止対策状況等）及び府民向け意識調査（法・条令の認知度、受動喫煙を受けた機会等）を実施</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■条例の規制の対象となる飲食店に対する府独自の支援策を実施</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■屋外分煙所のモデル整備の促進（</a:t>
                      </a:r>
                      <a:r>
                        <a:rPr kumimoji="1" lang="en-US" altLang="ja-JP" sz="1100" b="1" baseline="0" dirty="0" smtClean="0">
                          <a:solidFill>
                            <a:schemeClr val="tx1"/>
                          </a:solidFill>
                          <a:latin typeface="+mn-ea"/>
                          <a:ea typeface="+mn-ea"/>
                        </a:rPr>
                        <a:t>10</a:t>
                      </a:r>
                      <a:r>
                        <a:rPr kumimoji="1" lang="ja-JP" altLang="en-US" sz="1100" b="1" baseline="0" dirty="0" smtClean="0">
                          <a:solidFill>
                            <a:schemeClr val="tx1"/>
                          </a:solidFill>
                          <a:latin typeface="+mn-ea"/>
                          <a:ea typeface="+mn-ea"/>
                        </a:rPr>
                        <a:t>か所設置）</a:t>
                      </a:r>
                    </a:p>
                  </a:txBody>
                  <a:tcPr marL="72000" marR="72000" marT="54000" marB="54000">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3861721"/>
                  </a:ext>
                </a:extLst>
              </a:tr>
              <a:tr h="187200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今後の</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取組予定</a:t>
                      </a:r>
                      <a:endParaRPr kumimoji="1" lang="ja-JP" altLang="en-US" baseline="0" dirty="0">
                        <a:latin typeface="+mn-ea"/>
                        <a:ea typeface="+mn-ea"/>
                      </a:endParaRP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baseline="0" dirty="0" smtClean="0">
                          <a:solidFill>
                            <a:schemeClr val="tx1"/>
                          </a:solidFill>
                          <a:latin typeface="+mn-ea"/>
                          <a:ea typeface="+mn-ea"/>
                        </a:rPr>
                        <a:t>《</a:t>
                      </a:r>
                      <a:r>
                        <a:rPr kumimoji="1" lang="ja-JP" altLang="en-US" sz="1200" b="1" u="sng" baseline="0" dirty="0" smtClean="0">
                          <a:solidFill>
                            <a:schemeClr val="tx1"/>
                          </a:solidFill>
                          <a:latin typeface="+mn-ea"/>
                          <a:ea typeface="+mn-ea"/>
                        </a:rPr>
                        <a:t>課題等</a:t>
                      </a:r>
                      <a:r>
                        <a:rPr kumimoji="1" lang="en-US" altLang="ja-JP" sz="1200" b="1" baseline="0" dirty="0" smtClean="0">
                          <a:solidFill>
                            <a:schemeClr val="tx1"/>
                          </a:solidFill>
                          <a:latin typeface="+mn-ea"/>
                          <a:ea typeface="+mn-ea"/>
                        </a:rPr>
                        <a:t>》</a:t>
                      </a:r>
                    </a:p>
                    <a:p>
                      <a:pPr marL="174625" indent="-174625">
                        <a:lnSpc>
                          <a:spcPct val="100000"/>
                        </a:lnSpc>
                      </a:pPr>
                      <a:r>
                        <a:rPr kumimoji="1" lang="ja-JP" altLang="en-US" sz="1100" b="1" baseline="0" dirty="0" smtClean="0">
                          <a:solidFill>
                            <a:schemeClr val="tx1"/>
                          </a:solidFill>
                          <a:latin typeface="+mn-ea"/>
                          <a:ea typeface="+mn-ea"/>
                        </a:rPr>
                        <a:t>■児童・生徒を対象とした喫煙防止教育等の充実　　　　■改正健康増進法、府条例のさらなる周知啓発</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■保健医療関係機関（医療機関・薬局等）が取り組む禁煙サポートの推進（取組機関の増加等）</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1" baseline="0" dirty="0" smtClean="0">
                          <a:solidFill>
                            <a:schemeClr val="tx1"/>
                          </a:solidFill>
                          <a:latin typeface="+mn-ea"/>
                          <a:ea typeface="+mn-ea"/>
                        </a:rPr>
                        <a:t>《</a:t>
                      </a:r>
                      <a:r>
                        <a:rPr kumimoji="1" lang="ja-JP" altLang="en-US" sz="1200" b="1" u="sng" baseline="0" dirty="0" smtClean="0">
                          <a:solidFill>
                            <a:schemeClr val="tx1"/>
                          </a:solidFill>
                          <a:latin typeface="+mn-ea"/>
                          <a:ea typeface="+mn-ea"/>
                        </a:rPr>
                        <a:t>次年度の主な取組</a:t>
                      </a:r>
                      <a:r>
                        <a:rPr kumimoji="1" lang="en-US" altLang="ja-JP" sz="1200" b="1" baseline="0" dirty="0" smtClean="0">
                          <a:solidFill>
                            <a:schemeClr val="tx1"/>
                          </a:solidFill>
                          <a:latin typeface="+mn-ea"/>
                          <a:ea typeface="+mn-ea"/>
                        </a:rPr>
                        <a:t>》</a:t>
                      </a:r>
                    </a:p>
                    <a:p>
                      <a:pPr marL="174625" indent="-174625">
                        <a:lnSpc>
                          <a:spcPct val="100000"/>
                        </a:lnSpc>
                      </a:pPr>
                      <a:r>
                        <a:rPr kumimoji="1" lang="ja-JP" altLang="en-US" sz="1100" b="1" baseline="0" dirty="0" smtClean="0">
                          <a:solidFill>
                            <a:schemeClr val="tx1"/>
                          </a:solidFill>
                          <a:latin typeface="+mn-ea"/>
                          <a:ea typeface="+mn-ea"/>
                        </a:rPr>
                        <a:t>■学校等に対して講習会等を実施し、効果的な取組事例を発信</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■保健所や市町村等に対し、研修会を実施</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■禁煙支援者育成のための</a:t>
                      </a:r>
                      <a:r>
                        <a:rPr kumimoji="1" lang="en-US" altLang="ja-JP" sz="1100" b="1" baseline="0" dirty="0" smtClean="0">
                          <a:solidFill>
                            <a:schemeClr val="tx1"/>
                          </a:solidFill>
                          <a:latin typeface="+mn-ea"/>
                          <a:ea typeface="+mn-ea"/>
                        </a:rPr>
                        <a:t>e-</a:t>
                      </a:r>
                      <a:r>
                        <a:rPr kumimoji="1" lang="ja-JP" altLang="en-US" sz="1100" b="1" baseline="0" dirty="0" smtClean="0">
                          <a:solidFill>
                            <a:schemeClr val="tx1"/>
                          </a:solidFill>
                          <a:latin typeface="+mn-ea"/>
                          <a:ea typeface="+mn-ea"/>
                        </a:rPr>
                        <a:t>ラーニングや健康サポート薬局にかかる技能型研修会の講演を実施</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■府民や管理権限者等に対し、受動喫煙防止対策の周知と啓発を実施</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a:t>
                      </a:r>
                      <a:r>
                        <a:rPr kumimoji="1" lang="en-US" altLang="ja-JP" sz="1100" b="1" baseline="0" dirty="0" smtClean="0">
                          <a:solidFill>
                            <a:schemeClr val="tx1"/>
                          </a:solidFill>
                          <a:latin typeface="+mn-ea"/>
                          <a:ea typeface="+mn-ea"/>
                        </a:rPr>
                        <a:t>2022</a:t>
                      </a:r>
                      <a:r>
                        <a:rPr kumimoji="1" lang="ja-JP" altLang="en-US" sz="1100" b="1" baseline="0" dirty="0" smtClean="0">
                          <a:solidFill>
                            <a:schemeClr val="tx1"/>
                          </a:solidFill>
                          <a:latin typeface="+mn-ea"/>
                          <a:ea typeface="+mn-ea"/>
                        </a:rPr>
                        <a:t>年の府条例一部施行及び</a:t>
                      </a:r>
                      <a:r>
                        <a:rPr kumimoji="1" lang="en-US" altLang="ja-JP" sz="1100" b="1" baseline="0" dirty="0" smtClean="0">
                          <a:solidFill>
                            <a:schemeClr val="tx1"/>
                          </a:solidFill>
                          <a:latin typeface="+mn-ea"/>
                          <a:ea typeface="+mn-ea"/>
                        </a:rPr>
                        <a:t>2025</a:t>
                      </a:r>
                      <a:r>
                        <a:rPr kumimoji="1" lang="ja-JP" altLang="en-US" sz="1100" b="1" baseline="0" dirty="0" smtClean="0">
                          <a:solidFill>
                            <a:schemeClr val="tx1"/>
                          </a:solidFill>
                          <a:latin typeface="+mn-ea"/>
                          <a:ea typeface="+mn-ea"/>
                        </a:rPr>
                        <a:t>年の全面施行に向け、規制の対象となる飲食店に対し条例の周知と啓発を実施</a:t>
                      </a:r>
                      <a:endParaRPr kumimoji="1" lang="ja-JP" altLang="en-US" sz="1100" b="1" baseline="0" dirty="0">
                        <a:solidFill>
                          <a:schemeClr val="tx1"/>
                        </a:solidFill>
                        <a:latin typeface="+mn-ea"/>
                        <a:ea typeface="+mn-ea"/>
                      </a:endParaRPr>
                    </a:p>
                  </a:txBody>
                  <a:tcPr marL="72000" marR="72000" marT="54000" marB="54000">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414319985"/>
                  </a:ext>
                </a:extLst>
              </a:tr>
              <a:tr h="57600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最終予算</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baseline="0" dirty="0" smtClean="0">
                          <a:solidFill>
                            <a:schemeClr val="bg1"/>
                          </a:solidFill>
                          <a:latin typeface="+mn-ea"/>
                          <a:ea typeface="+mn-ea"/>
                        </a:rPr>
                        <a:t>（主要事業）</a:t>
                      </a:r>
                      <a:endParaRPr kumimoji="1" lang="en-US" altLang="ja-JP" sz="1600" b="1" baseline="0" dirty="0" smtClean="0">
                        <a:solidFill>
                          <a:schemeClr val="bg1"/>
                        </a:solidFill>
                        <a:latin typeface="+mn-ea"/>
                        <a:ea typeface="+mn-ea"/>
                      </a:endParaRPr>
                    </a:p>
                  </a:txBody>
                  <a:tcPr marL="54000" marR="18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nSpc>
                          <a:spcPct val="100000"/>
                        </a:lnSpc>
                      </a:pPr>
                      <a:r>
                        <a:rPr kumimoji="1" lang="ja-JP" altLang="en-US" sz="1100" baseline="0" dirty="0" smtClean="0">
                          <a:solidFill>
                            <a:schemeClr val="tx1"/>
                          </a:solidFill>
                          <a:latin typeface="+mn-ea"/>
                          <a:ea typeface="+mn-ea"/>
                        </a:rPr>
                        <a:t>たばこ対策推進事業（</a:t>
                      </a:r>
                      <a:r>
                        <a:rPr kumimoji="1" lang="en-US" altLang="ja-JP" sz="1100" baseline="0" dirty="0" smtClean="0">
                          <a:solidFill>
                            <a:schemeClr val="tx1"/>
                          </a:solidFill>
                          <a:latin typeface="+mn-ea"/>
                          <a:ea typeface="+mn-ea"/>
                        </a:rPr>
                        <a:t>288,616</a:t>
                      </a:r>
                      <a:r>
                        <a:rPr kumimoji="1" lang="ja-JP" altLang="en-US" sz="1100" baseline="0" dirty="0" smtClean="0">
                          <a:solidFill>
                            <a:schemeClr val="tx1"/>
                          </a:solidFill>
                          <a:latin typeface="+mn-ea"/>
                          <a:ea typeface="+mn-ea"/>
                        </a:rPr>
                        <a:t>千円）、大阪がん循環器病予防センター事業（</a:t>
                      </a:r>
                      <a:r>
                        <a:rPr kumimoji="1" lang="en-US" altLang="ja-JP" sz="1100" baseline="0" dirty="0" smtClean="0">
                          <a:solidFill>
                            <a:schemeClr val="tx1"/>
                          </a:solidFill>
                          <a:latin typeface="+mn-ea"/>
                          <a:ea typeface="+mn-ea"/>
                        </a:rPr>
                        <a:t>102,749</a:t>
                      </a:r>
                      <a:r>
                        <a:rPr kumimoji="1" lang="ja-JP" altLang="en-US" sz="1100" baseline="0" dirty="0" smtClean="0">
                          <a:solidFill>
                            <a:schemeClr val="tx1"/>
                          </a:solidFill>
                          <a:latin typeface="+mn-ea"/>
                          <a:ea typeface="+mn-ea"/>
                        </a:rPr>
                        <a:t>千円の内数）</a:t>
                      </a:r>
                      <a:endParaRPr kumimoji="1" lang="ja-JP" altLang="en-US" sz="1100" baseline="0" dirty="0">
                        <a:solidFill>
                          <a:srgbClr val="FF0000"/>
                        </a:solidFill>
                        <a:latin typeface="+mn-ea"/>
                        <a:ea typeface="+mn-ea"/>
                      </a:endParaRP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49516140"/>
                  </a:ext>
                </a:extLst>
              </a:tr>
            </a:tbl>
          </a:graphicData>
        </a:graphic>
      </p:graphicFrame>
      <p:grpSp>
        <p:nvGrpSpPr>
          <p:cNvPr id="20" name="グループ化 19"/>
          <p:cNvGrpSpPr/>
          <p:nvPr/>
        </p:nvGrpSpPr>
        <p:grpSpPr>
          <a:xfrm>
            <a:off x="586435" y="2710902"/>
            <a:ext cx="792000" cy="720000"/>
            <a:chOff x="-2122749" y="3293333"/>
            <a:chExt cx="792000" cy="720000"/>
          </a:xfrm>
        </p:grpSpPr>
        <p:sp>
          <p:nvSpPr>
            <p:cNvPr id="21" name="角丸四角形 20"/>
            <p:cNvSpPr/>
            <p:nvPr/>
          </p:nvSpPr>
          <p:spPr>
            <a:xfrm>
              <a:off x="-2122749" y="3293333"/>
              <a:ext cx="792000" cy="720000"/>
            </a:xfrm>
            <a:prstGeom prst="roundRect">
              <a:avLst>
                <a:gd name="adj" fmla="val 8008"/>
              </a:avLst>
            </a:prstGeom>
            <a:gradFill>
              <a:gsLst>
                <a:gs pos="0">
                  <a:srgbClr val="EFF5FB"/>
                </a:gs>
                <a:gs pos="49000">
                  <a:srgbClr val="EFF5FB"/>
                </a:gs>
                <a:gs pos="51000">
                  <a:srgbClr val="B6D2EC"/>
                </a:gs>
                <a:gs pos="100000">
                  <a:srgbClr val="B6D2EC"/>
                </a:gs>
              </a:gsLst>
              <a:lin ang="2700000" scaled="1"/>
            </a:gradFill>
            <a:ln w="31750" cap="flat" cmpd="dbl" algn="ctr">
              <a:solidFill>
                <a:srgbClr val="002060"/>
              </a:solidFill>
              <a:prstDash val="solid"/>
              <a:miter lim="800000"/>
            </a:ln>
            <a:effectLst/>
          </p:spPr>
          <p:txBody>
            <a:bodyPr wrap="none" lIns="36000" tIns="36000" rIns="36000" bIns="7200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rPr>
                <a:t>本年度評価</a:t>
              </a:r>
              <a:endParaRPr kumimoji="1" lang="en-US" altLang="ja-JP" sz="11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5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eaLnBrk="1" fontAlgn="auto" latinLnBrk="0" hangingPunct="1">
                <a:lnSpc>
                  <a:spcPts val="1600"/>
                </a:lnSpc>
                <a:spcBef>
                  <a:spcPts val="0"/>
                </a:spcBef>
                <a:spcAft>
                  <a:spcPts val="0"/>
                </a:spcAft>
                <a:buClrTx/>
                <a:buSzTx/>
                <a:buFontTx/>
                <a:buNone/>
                <a:tabLst/>
                <a:defRPr/>
              </a:pPr>
              <a:r>
                <a:rPr kumimoji="1" lang="ja-JP" altLang="en-US" sz="14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rPr>
                <a:t>概ね</a:t>
              </a:r>
              <a:endParaRPr kumimoji="1" lang="en-US" altLang="ja-JP" sz="14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eaLnBrk="1" fontAlgn="auto" latinLnBrk="0" hangingPunct="1">
                <a:lnSpc>
                  <a:spcPts val="1600"/>
                </a:lnSpc>
                <a:spcBef>
                  <a:spcPts val="0"/>
                </a:spcBef>
                <a:spcAft>
                  <a:spcPts val="0"/>
                </a:spcAft>
                <a:buClrTx/>
                <a:buSzTx/>
                <a:buFontTx/>
                <a:buNone/>
                <a:tabLst/>
                <a:defRPr/>
              </a:pPr>
              <a:r>
                <a:rPr kumimoji="1" lang="ja-JP" altLang="en-US" sz="1400" b="1" i="0" u="none" strike="noStrike" kern="0" cap="none" spc="-25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rPr>
                <a:t>予定</a:t>
              </a:r>
              <a:r>
                <a:rPr kumimoji="1" lang="ja-JP" altLang="en-US" sz="1400" b="1" i="0" u="none" strike="noStrike" kern="0" cap="none" spc="-35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rPr>
                <a:t>どおり</a:t>
              </a:r>
            </a:p>
          </p:txBody>
        </p:sp>
        <p:cxnSp>
          <p:nvCxnSpPr>
            <p:cNvPr id="22" name="直線コネクタ 21"/>
            <p:cNvCxnSpPr/>
            <p:nvPr/>
          </p:nvCxnSpPr>
          <p:spPr>
            <a:xfrm>
              <a:off x="-2067699" y="3533775"/>
              <a:ext cx="684000" cy="0"/>
            </a:xfrm>
            <a:prstGeom prst="line">
              <a:avLst/>
            </a:prstGeom>
            <a:noFill/>
            <a:ln w="12700" cap="flat" cmpd="sng" algn="ctr">
              <a:solidFill>
                <a:srgbClr val="002060"/>
              </a:solidFill>
              <a:prstDash val="solid"/>
              <a:miter lim="800000"/>
            </a:ln>
            <a:effectLst/>
          </p:spPr>
        </p:cxnSp>
      </p:grpSp>
    </p:spTree>
    <p:extLst>
      <p:ext uri="{BB962C8B-B14F-4D97-AF65-F5344CB8AC3E}">
        <p14:creationId xmlns:p14="http://schemas.microsoft.com/office/powerpoint/2010/main" val="34213289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1" dirty="0">
                <a:solidFill>
                  <a:prstClr val="black"/>
                </a:solidFill>
                <a:latin typeface="游ゴシック" panose="020B0400000000000000" pitchFamily="50" charset="-128"/>
                <a:ea typeface="游ゴシック" panose="020B0400000000000000" pitchFamily="50" charset="-128"/>
              </a:rPr>
              <a:t> </a:t>
            </a:r>
            <a:r>
              <a:rPr kumimoji="1" lang="ja-JP" altLang="en-US" sz="2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１　生活習慣病の予防（生活習慣の改善）</a:t>
            </a:r>
            <a:endParaRPr kumimoji="1" lang="ja-JP" altLang="en-US" sz="2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26</a:t>
            </a:fld>
            <a:endParaRPr kumimoji="1" lang="ja-JP" altLang="en-US"/>
          </a:p>
        </p:txBody>
      </p:sp>
      <p:pic>
        <p:nvPicPr>
          <p:cNvPr id="21" name="図 20"/>
          <p:cNvPicPr>
            <a:picLocks noChangeAspect="1"/>
          </p:cNvPicPr>
          <p:nvPr/>
        </p:nvPicPr>
        <p:blipFill>
          <a:blip r:embed="rId2"/>
          <a:stretch>
            <a:fillRect/>
          </a:stretch>
        </p:blipFill>
        <p:spPr>
          <a:xfrm>
            <a:off x="8536240" y="74033"/>
            <a:ext cx="1320923" cy="432000"/>
          </a:xfrm>
          <a:prstGeom prst="rect">
            <a:avLst/>
          </a:prstGeom>
        </p:spPr>
      </p:pic>
      <p:sp>
        <p:nvSpPr>
          <p:cNvPr id="36" name="正方形/長方形 35"/>
          <p:cNvSpPr/>
          <p:nvPr/>
        </p:nvSpPr>
        <p:spPr>
          <a:xfrm>
            <a:off x="216793" y="936650"/>
            <a:ext cx="9432000" cy="5688000"/>
          </a:xfrm>
          <a:prstGeom prst="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ts val="2000"/>
              </a:lnSpc>
              <a:spcBef>
                <a:spcPts val="0"/>
              </a:spcBef>
              <a:spcAft>
                <a:spcPts val="0"/>
              </a:spcAft>
              <a:buClrTx/>
              <a:buSzTx/>
              <a:buFontTx/>
              <a:buNone/>
              <a:tabLst/>
              <a:defRPr/>
            </a:pPr>
            <a:endParaRPr kumimoji="1" lang="en-US" altLang="ja-JP" sz="18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7" name="正方形/長方形 36"/>
          <p:cNvSpPr/>
          <p:nvPr/>
        </p:nvSpPr>
        <p:spPr>
          <a:xfrm>
            <a:off x="129324" y="777702"/>
            <a:ext cx="4608000" cy="432000"/>
          </a:xfrm>
          <a:prstGeom prst="rect">
            <a:avLst/>
          </a:prstGeom>
          <a:solidFill>
            <a:srgbClr val="002060"/>
          </a:solidFill>
        </p:spPr>
        <p:txBody>
          <a:bodyPr wrap="square" lIns="36000" tIns="90000" rIns="36000" bIns="36000" anchor="ctr">
            <a:noAutofit/>
          </a:bodyPr>
          <a:lstStyle/>
          <a:p>
            <a:pPr marL="0" marR="0" lvl="0" indent="0" defTabSz="914400" eaLnBrk="1" fontAlgn="auto" latinLnBrk="0" hangingPunct="1">
              <a:lnSpc>
                <a:spcPts val="2000"/>
              </a:lnSpc>
              <a:spcBef>
                <a:spcPts val="0"/>
              </a:spcBef>
              <a:spcAft>
                <a:spcPts val="0"/>
              </a:spcAft>
              <a:buClrTx/>
              <a:buSzTx/>
              <a:buFontTx/>
              <a:buNone/>
              <a:tabLst/>
              <a:defRPr/>
            </a:pPr>
            <a:r>
              <a:rPr kumimoji="1" lang="ja-JP" altLang="en-US" sz="2000" b="1" i="0" u="none" strike="noStrike" kern="0" cap="none" spc="0" normalizeH="0" baseline="0" noProof="0" dirty="0" smtClean="0">
                <a:ln w="0"/>
                <a:solidFill>
                  <a:prstClr val="white"/>
                </a:solidFill>
                <a:effectLst>
                  <a:outerShdw blurRad="38100" dist="19050" dir="2700000" algn="tl" rotWithShape="0">
                    <a:prstClr val="black">
                      <a:alpha val="40000"/>
                    </a:prstClr>
                  </a:outerShdw>
                </a:effectLst>
                <a:uLnTx/>
                <a:uFillTx/>
              </a:rPr>
              <a:t>（７）歯と口の健康</a:t>
            </a:r>
            <a:r>
              <a:rPr kumimoji="1" lang="ja-JP" altLang="en-US" sz="2000" b="1" i="0" u="none" strike="noStrike" kern="0" cap="none" spc="0" normalizeH="0" baseline="0" noProof="0" dirty="0" smtClean="0">
                <a:ln>
                  <a:noFill/>
                </a:ln>
                <a:solidFill>
                  <a:prstClr val="white"/>
                </a:solidFill>
                <a:effectLst/>
                <a:uLnTx/>
                <a:uFillTx/>
              </a:rPr>
              <a:t>　</a:t>
            </a:r>
            <a:r>
              <a:rPr kumimoji="1" lang="ja-JP" altLang="en-US" sz="1600" b="1" i="0" u="none" strike="noStrike" kern="0" cap="none" spc="0" normalizeH="0" baseline="0" noProof="0" dirty="0" smtClean="0">
                <a:ln>
                  <a:noFill/>
                </a:ln>
                <a:solidFill>
                  <a:prstClr val="white"/>
                </a:solidFill>
                <a:effectLst/>
                <a:uLnTx/>
                <a:uFillTx/>
              </a:rPr>
              <a:t>計画 </a:t>
            </a:r>
            <a:r>
              <a:rPr kumimoji="1" lang="en-US" altLang="ja-JP" sz="1600" b="1" i="0" u="none" strike="noStrike" kern="0" cap="none" spc="0" normalizeH="0" baseline="0" noProof="0" dirty="0" smtClean="0">
                <a:ln>
                  <a:noFill/>
                </a:ln>
                <a:solidFill>
                  <a:prstClr val="white"/>
                </a:solidFill>
                <a:effectLst/>
                <a:uLnTx/>
                <a:uFillTx/>
              </a:rPr>
              <a:t>P.57-58</a:t>
            </a:r>
          </a:p>
        </p:txBody>
      </p:sp>
      <p:sp>
        <p:nvSpPr>
          <p:cNvPr id="38" name="正方形/長方形 37"/>
          <p:cNvSpPr/>
          <p:nvPr/>
        </p:nvSpPr>
        <p:spPr>
          <a:xfrm>
            <a:off x="363222" y="2229397"/>
            <a:ext cx="3240000" cy="288000"/>
          </a:xfrm>
          <a:prstGeom prst="rect">
            <a:avLst/>
          </a:prstGeom>
        </p:spPr>
        <p:txBody>
          <a:bodyPr wrap="square" lIns="36000" tIns="72000" rIns="36000" bIns="36000" anchor="ctr">
            <a:noAutofit/>
          </a:bodyPr>
          <a:lstStyle/>
          <a:p>
            <a:r>
              <a:rPr lang="en-US" altLang="ja-JP" sz="1600" b="1" dirty="0" smtClean="0">
                <a:solidFill>
                  <a:prstClr val="black"/>
                </a:solidFill>
                <a:latin typeface="游ゴシック" panose="020B0400000000000000" pitchFamily="50" charset="-128"/>
              </a:rPr>
              <a:t>【</a:t>
            </a:r>
            <a:r>
              <a:rPr lang="ja-JP" altLang="en-US" sz="1600" b="1" dirty="0" smtClean="0">
                <a:solidFill>
                  <a:prstClr val="black"/>
                </a:solidFill>
                <a:latin typeface="游ゴシック" panose="020B0400000000000000" pitchFamily="50" charset="-128"/>
              </a:rPr>
              <a:t>府民の行動目標</a:t>
            </a:r>
            <a:r>
              <a:rPr lang="en-US" altLang="ja-JP" sz="1600" b="1" dirty="0">
                <a:solidFill>
                  <a:prstClr val="black"/>
                </a:solidFill>
                <a:latin typeface="游ゴシック" panose="020B0400000000000000" pitchFamily="50" charset="-128"/>
              </a:rPr>
              <a:t>】</a:t>
            </a:r>
            <a:endParaRPr lang="ja-JP" altLang="en-US" sz="1600" b="1" dirty="0">
              <a:solidFill>
                <a:prstClr val="black"/>
              </a:solidFill>
              <a:latin typeface="游ゴシック" panose="020B0400000000000000" pitchFamily="50" charset="-128"/>
            </a:endParaRPr>
          </a:p>
        </p:txBody>
      </p:sp>
      <p:sp>
        <p:nvSpPr>
          <p:cNvPr id="39" name="正方形/長方形 38"/>
          <p:cNvSpPr/>
          <p:nvPr/>
        </p:nvSpPr>
        <p:spPr>
          <a:xfrm>
            <a:off x="511296" y="2540492"/>
            <a:ext cx="8856000" cy="504000"/>
          </a:xfrm>
          <a:prstGeom prst="rect">
            <a:avLst/>
          </a:prstGeom>
        </p:spPr>
        <p:txBody>
          <a:bodyPr wrap="square" lIns="36000" tIns="72000" rIns="36000" bIns="36000">
            <a:noAutofit/>
          </a:bodyPr>
          <a:lstStyle/>
          <a:p>
            <a:r>
              <a:rPr lang="ja-JP" altLang="en-US" sz="1200" b="1" dirty="0">
                <a:solidFill>
                  <a:prstClr val="black"/>
                </a:solidFill>
                <a:latin typeface="游ゴシック" panose="020B0400000000000000" pitchFamily="50" charset="-128"/>
              </a:rPr>
              <a:t>▽歯と口の健康づくりに関する正しい知識を身につけ、定期的な歯科健診の受診を実践します。</a:t>
            </a:r>
          </a:p>
        </p:txBody>
      </p:sp>
      <p:sp>
        <p:nvSpPr>
          <p:cNvPr id="40" name="正方形/長方形 39"/>
          <p:cNvSpPr/>
          <p:nvPr/>
        </p:nvSpPr>
        <p:spPr>
          <a:xfrm>
            <a:off x="363222" y="3016058"/>
            <a:ext cx="3240000" cy="288000"/>
          </a:xfrm>
          <a:prstGeom prst="rect">
            <a:avLst/>
          </a:prstGeom>
        </p:spPr>
        <p:txBody>
          <a:bodyPr wrap="square" lIns="36000" tIns="72000" rIns="36000" bIns="36000" anchor="ctr">
            <a:noAutofit/>
          </a:bodyPr>
          <a:lstStyle/>
          <a:p>
            <a:r>
              <a:rPr lang="en-US" altLang="ja-JP" sz="1600" b="1" dirty="0" smtClean="0">
                <a:solidFill>
                  <a:prstClr val="black"/>
                </a:solidFill>
                <a:latin typeface="游ゴシック" panose="020B0400000000000000" pitchFamily="50" charset="-128"/>
              </a:rPr>
              <a:t>【</a:t>
            </a:r>
            <a:r>
              <a:rPr lang="ja-JP" altLang="en-US" sz="1600" b="1" dirty="0" smtClean="0">
                <a:solidFill>
                  <a:prstClr val="black"/>
                </a:solidFill>
                <a:latin typeface="游ゴシック" panose="020B0400000000000000" pitchFamily="50" charset="-128"/>
              </a:rPr>
              <a:t>行政等が取り組む数値目標</a:t>
            </a:r>
            <a:r>
              <a:rPr lang="en-US" altLang="ja-JP" sz="1600" b="1" dirty="0" smtClean="0">
                <a:solidFill>
                  <a:prstClr val="black"/>
                </a:solidFill>
                <a:latin typeface="游ゴシック" panose="020B0400000000000000" pitchFamily="50" charset="-128"/>
              </a:rPr>
              <a:t>】</a:t>
            </a:r>
            <a:endParaRPr lang="ja-JP" altLang="en-US" sz="1600" b="1" dirty="0">
              <a:solidFill>
                <a:prstClr val="black"/>
              </a:solidFill>
              <a:latin typeface="游ゴシック" panose="020B0400000000000000" pitchFamily="50" charset="-128"/>
            </a:endParaRPr>
          </a:p>
        </p:txBody>
      </p:sp>
      <p:graphicFrame>
        <p:nvGraphicFramePr>
          <p:cNvPr id="41" name="表 40"/>
          <p:cNvGraphicFramePr>
            <a:graphicFrameLocks noGrp="1"/>
          </p:cNvGraphicFramePr>
          <p:nvPr>
            <p:extLst>
              <p:ext uri="{D42A27DB-BD31-4B8C-83A1-F6EECF244321}">
                <p14:modId xmlns:p14="http://schemas.microsoft.com/office/powerpoint/2010/main" val="2361775719"/>
              </p:ext>
            </p:extLst>
          </p:nvPr>
        </p:nvGraphicFramePr>
        <p:xfrm>
          <a:off x="532234" y="3378221"/>
          <a:ext cx="8856000" cy="1440000"/>
        </p:xfrm>
        <a:graphic>
          <a:graphicData uri="http://schemas.openxmlformats.org/drawingml/2006/table">
            <a:tbl>
              <a:tblPr firstRow="1" firstCol="1" bandRow="1"/>
              <a:tblGrid>
                <a:gridCol w="360000">
                  <a:extLst>
                    <a:ext uri="{9D8B030D-6E8A-4147-A177-3AD203B41FA5}">
                      <a16:colId xmlns:a16="http://schemas.microsoft.com/office/drawing/2014/main" val="20000"/>
                    </a:ext>
                  </a:extLst>
                </a:gridCol>
                <a:gridCol w="3744000">
                  <a:extLst>
                    <a:ext uri="{9D8B030D-6E8A-4147-A177-3AD203B41FA5}">
                      <a16:colId xmlns:a16="http://schemas.microsoft.com/office/drawing/2014/main" val="20001"/>
                    </a:ext>
                  </a:extLst>
                </a:gridCol>
                <a:gridCol w="1620000">
                  <a:extLst>
                    <a:ext uri="{9D8B030D-6E8A-4147-A177-3AD203B41FA5}">
                      <a16:colId xmlns:a16="http://schemas.microsoft.com/office/drawing/2014/main" val="119978025"/>
                    </a:ext>
                  </a:extLst>
                </a:gridCol>
                <a:gridCol w="1620000">
                  <a:extLst>
                    <a:ext uri="{9D8B030D-6E8A-4147-A177-3AD203B41FA5}">
                      <a16:colId xmlns:a16="http://schemas.microsoft.com/office/drawing/2014/main" val="20002"/>
                    </a:ext>
                  </a:extLst>
                </a:gridCol>
                <a:gridCol w="1512000">
                  <a:extLst>
                    <a:ext uri="{9D8B030D-6E8A-4147-A177-3AD203B41FA5}">
                      <a16:colId xmlns:a16="http://schemas.microsoft.com/office/drawing/2014/main" val="20003"/>
                    </a:ext>
                  </a:extLst>
                </a:gridCol>
              </a:tblGrid>
              <a:tr h="288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ja-JP" sz="1200" dirty="0">
                          <a:effectLst/>
                          <a:latin typeface="+mn-ea"/>
                          <a:ea typeface="+mn-ea"/>
                        </a:rPr>
                        <a:t>　</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ja-JP" altLang="en-US" sz="1200" kern="100" dirty="0" smtClean="0">
                          <a:effectLst/>
                          <a:latin typeface="+mn-ea"/>
                          <a:ea typeface="+mn-ea"/>
                        </a:rPr>
                        <a:t>項目</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ja-JP" altLang="en-US" sz="1200" dirty="0" smtClean="0">
                          <a:effectLst/>
                          <a:latin typeface="+mn-ea"/>
                          <a:ea typeface="+mn-ea"/>
                        </a:rPr>
                        <a:t>策定時の取組状況</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ja-JP" altLang="en-US" sz="1200" dirty="0" smtClean="0">
                          <a:effectLst/>
                          <a:latin typeface="+mn-ea"/>
                          <a:ea typeface="+mn-ea"/>
                        </a:rPr>
                        <a:t>現在の取組状況</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sz="1200" dirty="0" smtClean="0">
                          <a:effectLst/>
                          <a:latin typeface="+mn-ea"/>
                          <a:ea typeface="+mn-ea"/>
                        </a:rPr>
                        <a:t>2023</a:t>
                      </a:r>
                      <a:r>
                        <a:rPr lang="ja-JP" sz="1200" dirty="0" smtClean="0">
                          <a:effectLst/>
                          <a:latin typeface="+mn-ea"/>
                          <a:ea typeface="+mn-ea"/>
                        </a:rPr>
                        <a:t>年度目標</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 lastClr="FFFFFF"/>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extLst>
                  <a:ext uri="{0D108BD9-81ED-4DB2-BD59-A6C34878D82A}">
                    <a16:rowId xmlns:a16="http://schemas.microsoft.com/office/drawing/2014/main" val="10000"/>
                  </a:ext>
                </a:extLst>
              </a:tr>
              <a:tr h="288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altLang="ja-JP" sz="1200" dirty="0" smtClean="0">
                          <a:solidFill>
                            <a:schemeClr val="bg1"/>
                          </a:solidFill>
                          <a:effectLst/>
                          <a:latin typeface="+mn-ea"/>
                          <a:ea typeface="+mn-ea"/>
                        </a:rPr>
                        <a:t>14</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fontAlgn="auto">
                        <a:lnSpc>
                          <a:spcPts val="1600"/>
                        </a:lnSpc>
                        <a:spcAft>
                          <a:spcPts val="0"/>
                        </a:spcAft>
                      </a:pPr>
                      <a:r>
                        <a:rPr lang="ja-JP" altLang="en-US" sz="1100" b="1" spc="-50" baseline="0" dirty="0" smtClean="0">
                          <a:solidFill>
                            <a:schemeClr val="tx1"/>
                          </a:solidFill>
                          <a:effectLst/>
                          <a:latin typeface="+mn-ea"/>
                          <a:ea typeface="+mn-ea"/>
                        </a:rPr>
                        <a:t>過去</a:t>
                      </a:r>
                      <a:r>
                        <a:rPr lang="en-US" altLang="ja-JP" sz="1100" b="1" spc="-50" baseline="0" dirty="0" smtClean="0">
                          <a:solidFill>
                            <a:schemeClr val="tx1"/>
                          </a:solidFill>
                          <a:effectLst/>
                          <a:latin typeface="+mn-ea"/>
                          <a:ea typeface="+mn-ea"/>
                        </a:rPr>
                        <a:t>1</a:t>
                      </a:r>
                      <a:r>
                        <a:rPr lang="ja-JP" altLang="en-US" sz="1100" b="1" spc="-50" baseline="0" dirty="0" smtClean="0">
                          <a:solidFill>
                            <a:schemeClr val="tx1"/>
                          </a:solidFill>
                          <a:effectLst/>
                          <a:latin typeface="+mn-ea"/>
                          <a:ea typeface="+mn-ea"/>
                        </a:rPr>
                        <a:t>年に歯科健診を受診した者の割合（</a:t>
                      </a:r>
                      <a:r>
                        <a:rPr lang="en-US" altLang="ja-JP" sz="1100" b="1" spc="-50" baseline="0" dirty="0" smtClean="0">
                          <a:solidFill>
                            <a:schemeClr val="tx1"/>
                          </a:solidFill>
                          <a:effectLst/>
                          <a:latin typeface="+mn-ea"/>
                          <a:ea typeface="+mn-ea"/>
                        </a:rPr>
                        <a:t>20</a:t>
                      </a:r>
                      <a:r>
                        <a:rPr lang="ja-JP" altLang="en-US" sz="1100" b="1" spc="-50" baseline="0" dirty="0" smtClean="0">
                          <a:solidFill>
                            <a:schemeClr val="tx1"/>
                          </a:solidFill>
                          <a:effectLst/>
                          <a:latin typeface="+mn-ea"/>
                          <a:ea typeface="+mn-ea"/>
                        </a:rPr>
                        <a:t>歳以上）（☆）</a:t>
                      </a:r>
                      <a:endParaRPr lang="ja-JP" sz="1100" b="1" spc="-50" baseline="0"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rPr>
                        <a:t>51.4%</a:t>
                      </a:r>
                      <a:r>
                        <a:rPr lang="ja-JP" altLang="en-US" sz="1100" b="1" dirty="0" smtClean="0">
                          <a:solidFill>
                            <a:schemeClr val="tx1"/>
                          </a:solidFill>
                          <a:effectLst/>
                          <a:latin typeface="+mn-ea"/>
                          <a:ea typeface="+mn-ea"/>
                        </a:rPr>
                        <a:t>（</a:t>
                      </a:r>
                      <a:r>
                        <a:rPr lang="en-US" altLang="ja-JP" sz="1100" b="1" dirty="0" smtClean="0">
                          <a:solidFill>
                            <a:schemeClr val="tx1"/>
                          </a:solidFill>
                          <a:effectLst/>
                          <a:latin typeface="+mn-ea"/>
                          <a:ea typeface="+mn-ea"/>
                        </a:rPr>
                        <a:t>H28</a:t>
                      </a:r>
                      <a:r>
                        <a:rPr lang="ja-JP" altLang="en-US" sz="1100" b="1" dirty="0" smtClean="0">
                          <a:solidFill>
                            <a:schemeClr val="tx1"/>
                          </a:solidFill>
                          <a:effectLst/>
                          <a:latin typeface="+mn-ea"/>
                          <a:ea typeface="+mn-ea"/>
                        </a:rPr>
                        <a:t>）</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rPr>
                        <a:t>52.9%</a:t>
                      </a:r>
                      <a:r>
                        <a:rPr lang="ja-JP" altLang="en-US" sz="1100" b="1" dirty="0" smtClean="0">
                          <a:solidFill>
                            <a:schemeClr val="tx1"/>
                          </a:solidFill>
                          <a:effectLst/>
                          <a:latin typeface="+mn-ea"/>
                          <a:ea typeface="+mn-ea"/>
                        </a:rPr>
                        <a:t>（</a:t>
                      </a:r>
                      <a:r>
                        <a:rPr lang="en-US" altLang="ja-JP" sz="1100" b="1" dirty="0" smtClean="0">
                          <a:solidFill>
                            <a:schemeClr val="tx1"/>
                          </a:solidFill>
                          <a:effectLst/>
                          <a:latin typeface="+mn-ea"/>
                          <a:ea typeface="+mn-ea"/>
                        </a:rPr>
                        <a:t>R2</a:t>
                      </a:r>
                      <a:r>
                        <a:rPr lang="ja-JP" altLang="en-US" sz="1100" b="1" dirty="0" smtClean="0">
                          <a:solidFill>
                            <a:schemeClr val="tx1"/>
                          </a:solidFill>
                          <a:effectLst/>
                          <a:latin typeface="+mn-ea"/>
                          <a:ea typeface="+mn-ea"/>
                        </a:rPr>
                        <a:t>）</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rPr>
                        <a:t>55%</a:t>
                      </a:r>
                      <a:r>
                        <a:rPr lang="ja-JP" altLang="en-US" sz="1200" b="1" dirty="0" smtClean="0">
                          <a:solidFill>
                            <a:schemeClr val="tx1"/>
                          </a:solidFill>
                          <a:effectLst/>
                          <a:latin typeface="+mn-ea"/>
                          <a:ea typeface="+mn-ea"/>
                        </a:rPr>
                        <a:t>以上</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1"/>
                  </a:ext>
                </a:extLst>
              </a:tr>
              <a:tr h="288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altLang="ja-JP" sz="1200" dirty="0" smtClean="0">
                          <a:solidFill>
                            <a:schemeClr val="bg1"/>
                          </a:solidFill>
                          <a:effectLst/>
                          <a:latin typeface="+mn-ea"/>
                          <a:ea typeface="+mn-ea"/>
                          <a:cs typeface="HG丸ｺﾞｼｯｸM-PRO"/>
                        </a:rPr>
                        <a:t>15</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fontAlgn="auto">
                        <a:lnSpc>
                          <a:spcPts val="1600"/>
                        </a:lnSpc>
                        <a:spcAft>
                          <a:spcPts val="0"/>
                        </a:spcAft>
                      </a:pPr>
                      <a:r>
                        <a:rPr lang="ja-JP" altLang="en-US" sz="1200" b="1" dirty="0" smtClean="0">
                          <a:solidFill>
                            <a:schemeClr val="tx1"/>
                          </a:solidFill>
                          <a:effectLst/>
                          <a:latin typeface="+mn-ea"/>
                          <a:ea typeface="+mn-ea"/>
                          <a:cs typeface="HG丸ｺﾞｼｯｸM-PRO"/>
                        </a:rPr>
                        <a:t>歯磨き習慣のある者の割合</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56.6%</a:t>
                      </a:r>
                      <a:r>
                        <a:rPr lang="ja-JP" altLang="en-US" sz="1100" b="1" dirty="0" smtClean="0">
                          <a:solidFill>
                            <a:schemeClr val="tx1"/>
                          </a:solidFill>
                          <a:effectLst/>
                          <a:latin typeface="+mn-ea"/>
                          <a:ea typeface="+mn-ea"/>
                          <a:cs typeface="HG丸ｺﾞｼｯｸM-PRO"/>
                        </a:rPr>
                        <a:t>（</a:t>
                      </a:r>
                      <a:r>
                        <a:rPr lang="en-US" altLang="ja-JP" sz="1100" b="1" dirty="0" smtClean="0">
                          <a:solidFill>
                            <a:schemeClr val="tx1"/>
                          </a:solidFill>
                          <a:effectLst/>
                          <a:latin typeface="+mn-ea"/>
                          <a:ea typeface="+mn-ea"/>
                          <a:cs typeface="HG丸ｺﾞｼｯｸM-PRO"/>
                        </a:rPr>
                        <a:t>H28</a:t>
                      </a:r>
                      <a:r>
                        <a:rPr lang="ja-JP" altLang="en-US" sz="1100" b="1" dirty="0" smtClean="0">
                          <a:solidFill>
                            <a:schemeClr val="tx1"/>
                          </a:solidFill>
                          <a:effectLst/>
                          <a:latin typeface="+mn-ea"/>
                          <a:ea typeface="+mn-ea"/>
                          <a:cs typeface="HG丸ｺﾞｼｯｸM-PRO"/>
                        </a:rPr>
                        <a:t>）</a:t>
                      </a: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76.1%</a:t>
                      </a:r>
                      <a:r>
                        <a:rPr lang="ja-JP" altLang="en-US" sz="1100" b="1" dirty="0" smtClean="0">
                          <a:solidFill>
                            <a:schemeClr val="tx1"/>
                          </a:solidFill>
                          <a:effectLst/>
                          <a:latin typeface="+mn-ea"/>
                          <a:ea typeface="+mn-ea"/>
                          <a:cs typeface="HG丸ｺﾞｼｯｸM-PRO"/>
                        </a:rPr>
                        <a:t>（</a:t>
                      </a:r>
                      <a:r>
                        <a:rPr lang="en-US" altLang="ja-JP" sz="1100" b="1" dirty="0" smtClean="0">
                          <a:solidFill>
                            <a:schemeClr val="tx1"/>
                          </a:solidFill>
                          <a:effectLst/>
                          <a:latin typeface="+mn-ea"/>
                          <a:ea typeface="+mn-ea"/>
                          <a:cs typeface="HG丸ｺﾞｼｯｸM-PRO"/>
                        </a:rPr>
                        <a:t>R2</a:t>
                      </a:r>
                      <a:r>
                        <a:rPr lang="ja-JP" altLang="en-US" sz="1100" b="1" dirty="0" smtClean="0">
                          <a:solidFill>
                            <a:schemeClr val="tx1"/>
                          </a:solidFill>
                          <a:effectLst/>
                          <a:latin typeface="+mn-ea"/>
                          <a:ea typeface="+mn-ea"/>
                          <a:cs typeface="HG丸ｺﾞｼｯｸM-PRO"/>
                        </a:rPr>
                        <a:t>）</a:t>
                      </a: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ja-JP" altLang="en-US" sz="1200" b="1" dirty="0" smtClean="0">
                          <a:solidFill>
                            <a:schemeClr val="tx1"/>
                          </a:solidFill>
                          <a:effectLst/>
                          <a:latin typeface="+mn-ea"/>
                          <a:ea typeface="+mn-ea"/>
                          <a:cs typeface="HG丸ｺﾞｼｯｸM-PRO"/>
                        </a:rPr>
                        <a:t>増加</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304451835"/>
                  </a:ext>
                </a:extLst>
              </a:tr>
              <a:tr h="288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altLang="ja-JP" sz="1200" dirty="0" smtClean="0">
                          <a:solidFill>
                            <a:schemeClr val="bg1"/>
                          </a:solidFill>
                          <a:effectLst/>
                          <a:latin typeface="+mn-ea"/>
                          <a:ea typeface="+mn-ea"/>
                          <a:cs typeface="HG丸ｺﾞｼｯｸM-PRO"/>
                        </a:rPr>
                        <a:t>16</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fontAlgn="auto">
                        <a:lnSpc>
                          <a:spcPts val="1600"/>
                        </a:lnSpc>
                        <a:spcAft>
                          <a:spcPts val="0"/>
                        </a:spcAft>
                      </a:pPr>
                      <a:r>
                        <a:rPr lang="ja-JP" altLang="en-US" sz="1200" b="1" dirty="0" smtClean="0">
                          <a:solidFill>
                            <a:schemeClr val="tx1"/>
                          </a:solidFill>
                          <a:effectLst/>
                          <a:latin typeface="+mn-ea"/>
                          <a:ea typeface="+mn-ea"/>
                          <a:cs typeface="HG丸ｺﾞｼｯｸM-PRO"/>
                        </a:rPr>
                        <a:t>咀嚼良好者の割合（</a:t>
                      </a:r>
                      <a:r>
                        <a:rPr lang="en-US" altLang="ja-JP" sz="1200" b="1" dirty="0" smtClean="0">
                          <a:solidFill>
                            <a:schemeClr val="tx1"/>
                          </a:solidFill>
                          <a:effectLst/>
                          <a:latin typeface="+mn-ea"/>
                          <a:ea typeface="+mn-ea"/>
                          <a:cs typeface="HG丸ｺﾞｼｯｸM-PRO"/>
                        </a:rPr>
                        <a:t>60</a:t>
                      </a:r>
                      <a:r>
                        <a:rPr lang="ja-JP" altLang="en-US" sz="1200" b="1" dirty="0" smtClean="0">
                          <a:solidFill>
                            <a:schemeClr val="tx1"/>
                          </a:solidFill>
                          <a:effectLst/>
                          <a:latin typeface="+mn-ea"/>
                          <a:ea typeface="+mn-ea"/>
                          <a:cs typeface="HG丸ｺﾞｼｯｸM-PRO"/>
                        </a:rPr>
                        <a:t>歳以上）</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65.9%</a:t>
                      </a:r>
                      <a:r>
                        <a:rPr lang="ja-JP" altLang="en-US" sz="1100" b="1" dirty="0" smtClean="0">
                          <a:solidFill>
                            <a:schemeClr val="tx1"/>
                          </a:solidFill>
                          <a:effectLst/>
                          <a:latin typeface="+mn-ea"/>
                          <a:ea typeface="+mn-ea"/>
                          <a:cs typeface="HG丸ｺﾞｼｯｸM-PRO"/>
                        </a:rPr>
                        <a:t>（</a:t>
                      </a:r>
                      <a:r>
                        <a:rPr lang="en-US" altLang="ja-JP" sz="1100" b="1" dirty="0" smtClean="0">
                          <a:solidFill>
                            <a:schemeClr val="tx1"/>
                          </a:solidFill>
                          <a:effectLst/>
                          <a:latin typeface="+mn-ea"/>
                          <a:ea typeface="+mn-ea"/>
                          <a:cs typeface="HG丸ｺﾞｼｯｸM-PRO"/>
                        </a:rPr>
                        <a:t>H28</a:t>
                      </a:r>
                      <a:r>
                        <a:rPr lang="ja-JP" altLang="en-US" sz="1100" b="1" dirty="0" smtClean="0">
                          <a:solidFill>
                            <a:schemeClr val="tx1"/>
                          </a:solidFill>
                          <a:effectLst/>
                          <a:latin typeface="+mn-ea"/>
                          <a:ea typeface="+mn-ea"/>
                          <a:cs typeface="HG丸ｺﾞｼｯｸM-PRO"/>
                        </a:rPr>
                        <a:t>）</a:t>
                      </a: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80.2%</a:t>
                      </a:r>
                      <a:r>
                        <a:rPr lang="ja-JP" altLang="en-US" sz="1100" b="1" dirty="0" smtClean="0">
                          <a:solidFill>
                            <a:schemeClr val="tx1"/>
                          </a:solidFill>
                          <a:effectLst/>
                          <a:latin typeface="+mn-ea"/>
                          <a:ea typeface="+mn-ea"/>
                          <a:cs typeface="HG丸ｺﾞｼｯｸM-PRO"/>
                        </a:rPr>
                        <a:t>（</a:t>
                      </a:r>
                      <a:r>
                        <a:rPr lang="en-US" altLang="ja-JP" sz="1100" b="1" dirty="0" smtClean="0">
                          <a:solidFill>
                            <a:schemeClr val="tx1"/>
                          </a:solidFill>
                          <a:effectLst/>
                          <a:latin typeface="+mn-ea"/>
                          <a:ea typeface="+mn-ea"/>
                          <a:cs typeface="HG丸ｺﾞｼｯｸM-PRO"/>
                        </a:rPr>
                        <a:t>R2</a:t>
                      </a:r>
                      <a:r>
                        <a:rPr lang="ja-JP" altLang="en-US" sz="1100" b="1" dirty="0" smtClean="0">
                          <a:solidFill>
                            <a:schemeClr val="tx1"/>
                          </a:solidFill>
                          <a:effectLst/>
                          <a:latin typeface="+mn-ea"/>
                          <a:ea typeface="+mn-ea"/>
                          <a:cs typeface="HG丸ｺﾞｼｯｸM-PRO"/>
                        </a:rPr>
                        <a:t>）</a:t>
                      </a: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75%</a:t>
                      </a:r>
                      <a:r>
                        <a:rPr lang="ja-JP" altLang="en-US" sz="1200" b="1" dirty="0" smtClean="0">
                          <a:solidFill>
                            <a:schemeClr val="tx1"/>
                          </a:solidFill>
                          <a:effectLst/>
                          <a:latin typeface="+mn-ea"/>
                          <a:ea typeface="+mn-ea"/>
                          <a:cs typeface="HG丸ｺﾞｼｯｸM-PRO"/>
                        </a:rPr>
                        <a:t>以上</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821281188"/>
                  </a:ext>
                </a:extLst>
              </a:tr>
              <a:tr h="288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altLang="ja-JP" sz="1200" dirty="0" smtClean="0">
                          <a:solidFill>
                            <a:schemeClr val="bg1"/>
                          </a:solidFill>
                          <a:effectLst/>
                          <a:latin typeface="+mn-ea"/>
                          <a:ea typeface="+mn-ea"/>
                          <a:cs typeface="HG丸ｺﾞｼｯｸM-PRO"/>
                        </a:rPr>
                        <a:t>17</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fontAlgn="auto">
                        <a:lnSpc>
                          <a:spcPts val="1600"/>
                        </a:lnSpc>
                        <a:spcAft>
                          <a:spcPts val="0"/>
                        </a:spcAft>
                      </a:pPr>
                      <a:r>
                        <a:rPr lang="en-US" altLang="ja-JP" sz="1200" b="1" dirty="0" smtClean="0">
                          <a:solidFill>
                            <a:schemeClr val="tx1"/>
                          </a:solidFill>
                          <a:effectLst/>
                          <a:latin typeface="+mn-ea"/>
                          <a:ea typeface="+mn-ea"/>
                          <a:cs typeface="HG丸ｺﾞｼｯｸM-PRO"/>
                        </a:rPr>
                        <a:t>20</a:t>
                      </a:r>
                      <a:r>
                        <a:rPr lang="ja-JP" altLang="en-US" sz="1200" b="1" dirty="0" smtClean="0">
                          <a:solidFill>
                            <a:schemeClr val="tx1"/>
                          </a:solidFill>
                          <a:effectLst/>
                          <a:latin typeface="+mn-ea"/>
                          <a:ea typeface="+mn-ea"/>
                          <a:cs typeface="HG丸ｺﾞｼｯｸM-PRO"/>
                        </a:rPr>
                        <a:t>本以上の歯を有する人の割合（</a:t>
                      </a:r>
                      <a:r>
                        <a:rPr lang="en-US" altLang="ja-JP" sz="1200" b="1" dirty="0" smtClean="0">
                          <a:solidFill>
                            <a:schemeClr val="tx1"/>
                          </a:solidFill>
                          <a:effectLst/>
                          <a:latin typeface="+mn-ea"/>
                          <a:ea typeface="+mn-ea"/>
                          <a:cs typeface="HG丸ｺﾞｼｯｸM-PRO"/>
                        </a:rPr>
                        <a:t>80</a:t>
                      </a:r>
                      <a:r>
                        <a:rPr lang="ja-JP" altLang="en-US" sz="1200" b="1" dirty="0" smtClean="0">
                          <a:solidFill>
                            <a:schemeClr val="tx1"/>
                          </a:solidFill>
                          <a:effectLst/>
                          <a:latin typeface="+mn-ea"/>
                          <a:ea typeface="+mn-ea"/>
                          <a:cs typeface="HG丸ｺﾞｼｯｸM-PRO"/>
                        </a:rPr>
                        <a:t>歳）</a:t>
                      </a: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42.1%</a:t>
                      </a:r>
                      <a:r>
                        <a:rPr lang="ja-JP" altLang="en-US" sz="1050" b="1" dirty="0" smtClean="0">
                          <a:solidFill>
                            <a:schemeClr val="tx1"/>
                          </a:solidFill>
                          <a:effectLst/>
                          <a:latin typeface="+mn-ea"/>
                          <a:ea typeface="+mn-ea"/>
                          <a:cs typeface="HG丸ｺﾞｼｯｸM-PRO"/>
                        </a:rPr>
                        <a:t>（</a:t>
                      </a:r>
                      <a:r>
                        <a:rPr lang="en-US" altLang="ja-JP" sz="1050" b="1" dirty="0" smtClean="0">
                          <a:solidFill>
                            <a:schemeClr val="tx1"/>
                          </a:solidFill>
                          <a:effectLst/>
                          <a:latin typeface="+mn-ea"/>
                          <a:ea typeface="+mn-ea"/>
                          <a:cs typeface="HG丸ｺﾞｼｯｸM-PRO"/>
                        </a:rPr>
                        <a:t>H25-27</a:t>
                      </a:r>
                      <a:r>
                        <a:rPr lang="ja-JP" altLang="en-US" sz="1050" b="1" dirty="0" smtClean="0">
                          <a:solidFill>
                            <a:schemeClr val="tx1"/>
                          </a:solidFill>
                          <a:effectLst/>
                          <a:latin typeface="+mn-ea"/>
                          <a:ea typeface="+mn-ea"/>
                          <a:cs typeface="HG丸ｺﾞｼｯｸM-PRO"/>
                        </a:rPr>
                        <a:t>平均）</a:t>
                      </a:r>
                      <a:endParaRPr lang="ja-JP" sz="105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45.0%</a:t>
                      </a:r>
                      <a:r>
                        <a:rPr lang="ja-JP" altLang="en-US" sz="1050" b="1" dirty="0" smtClean="0">
                          <a:solidFill>
                            <a:schemeClr val="tx1"/>
                          </a:solidFill>
                          <a:effectLst/>
                          <a:latin typeface="+mn-ea"/>
                          <a:ea typeface="+mn-ea"/>
                          <a:cs typeface="HG丸ｺﾞｼｯｸM-PRO"/>
                        </a:rPr>
                        <a:t>（</a:t>
                      </a:r>
                      <a:r>
                        <a:rPr lang="en-US" altLang="ja-JP" sz="1050" b="1" dirty="0" smtClean="0">
                          <a:solidFill>
                            <a:schemeClr val="tx1"/>
                          </a:solidFill>
                          <a:effectLst/>
                          <a:latin typeface="+mn-ea"/>
                          <a:ea typeface="+mn-ea"/>
                          <a:cs typeface="HG丸ｺﾞｼｯｸM-PRO"/>
                        </a:rPr>
                        <a:t>H28-30</a:t>
                      </a:r>
                      <a:r>
                        <a:rPr lang="ja-JP" altLang="en-US" sz="1050" b="1" dirty="0" smtClean="0">
                          <a:solidFill>
                            <a:schemeClr val="tx1"/>
                          </a:solidFill>
                          <a:effectLst/>
                          <a:latin typeface="+mn-ea"/>
                          <a:ea typeface="+mn-ea"/>
                          <a:cs typeface="HG丸ｺﾞｼｯｸM-PRO"/>
                        </a:rPr>
                        <a:t>平均）</a:t>
                      </a:r>
                      <a:endParaRPr lang="ja-JP" sz="105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45%</a:t>
                      </a:r>
                      <a:r>
                        <a:rPr lang="ja-JP" altLang="en-US" sz="1200" b="1" dirty="0" smtClean="0">
                          <a:solidFill>
                            <a:schemeClr val="tx1"/>
                          </a:solidFill>
                          <a:effectLst/>
                          <a:latin typeface="+mn-ea"/>
                          <a:ea typeface="+mn-ea"/>
                          <a:cs typeface="HG丸ｺﾞｼｯｸM-PRO"/>
                        </a:rPr>
                        <a:t>以上</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55557442"/>
                  </a:ext>
                </a:extLst>
              </a:tr>
            </a:tbl>
          </a:graphicData>
        </a:graphic>
      </p:graphicFrame>
      <p:sp>
        <p:nvSpPr>
          <p:cNvPr id="42" name="正方形/長方形 41"/>
          <p:cNvSpPr/>
          <p:nvPr/>
        </p:nvSpPr>
        <p:spPr>
          <a:xfrm>
            <a:off x="6053874" y="3080498"/>
            <a:ext cx="3384000" cy="288000"/>
          </a:xfrm>
          <a:prstGeom prst="rect">
            <a:avLst/>
          </a:prstGeom>
        </p:spPr>
        <p:txBody>
          <a:bodyPr wrap="square" lIns="36000" tIns="72000" rIns="36000" bIns="36000" anchor="ctr">
            <a:noAutofit/>
          </a:bodyPr>
          <a:lstStyle/>
          <a:p>
            <a:pPr algn="r"/>
            <a:r>
              <a:rPr lang="ja-JP" altLang="en-US" sz="1100" dirty="0">
                <a:solidFill>
                  <a:prstClr val="black"/>
                </a:solidFill>
                <a:latin typeface="游ゴシック" panose="020B0400000000000000" pitchFamily="50" charset="-128"/>
              </a:rPr>
              <a:t>（☆は「府民・行政等みんなでめざす目標」</a:t>
            </a:r>
            <a:r>
              <a:rPr lang="ja-JP" altLang="en-US" sz="1100" dirty="0" smtClean="0">
                <a:solidFill>
                  <a:prstClr val="black"/>
                </a:solidFill>
                <a:latin typeface="游ゴシック" panose="020B0400000000000000" pitchFamily="50" charset="-128"/>
              </a:rPr>
              <a:t>）</a:t>
            </a:r>
            <a:endParaRPr lang="ja-JP" altLang="en-US" sz="1100" dirty="0">
              <a:solidFill>
                <a:prstClr val="black"/>
              </a:solidFill>
              <a:latin typeface="游ゴシック" panose="020B0400000000000000" pitchFamily="50" charset="-128"/>
            </a:endParaRPr>
          </a:p>
        </p:txBody>
      </p:sp>
      <p:graphicFrame>
        <p:nvGraphicFramePr>
          <p:cNvPr id="43" name="表 42"/>
          <p:cNvGraphicFramePr>
            <a:graphicFrameLocks noGrp="1"/>
          </p:cNvGraphicFramePr>
          <p:nvPr>
            <p:extLst>
              <p:ext uri="{D42A27DB-BD31-4B8C-83A1-F6EECF244321}">
                <p14:modId xmlns:p14="http://schemas.microsoft.com/office/powerpoint/2010/main" val="3229259451"/>
              </p:ext>
            </p:extLst>
          </p:nvPr>
        </p:nvGraphicFramePr>
        <p:xfrm>
          <a:off x="477311" y="5195345"/>
          <a:ext cx="8928000" cy="1152000"/>
        </p:xfrm>
        <a:graphic>
          <a:graphicData uri="http://schemas.openxmlformats.org/drawingml/2006/table">
            <a:tbl>
              <a:tblPr firstRow="1" bandRow="1"/>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1152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nSpc>
                          <a:spcPct val="100000"/>
                        </a:lnSpc>
                      </a:pPr>
                      <a:r>
                        <a:rPr kumimoji="1" lang="ja-JP" altLang="en-US" sz="1600" baseline="0" dirty="0" smtClean="0">
                          <a:latin typeface="+mn-ea"/>
                          <a:ea typeface="+mn-ea"/>
                        </a:rPr>
                        <a:t>現状･課題</a:t>
                      </a:r>
                      <a:endParaRPr kumimoji="1" lang="en-US" altLang="ja-JP" sz="1600" baseline="0" dirty="0" smtClean="0">
                        <a:latin typeface="+mn-ea"/>
                        <a:ea typeface="+mn-ea"/>
                      </a:endParaRPr>
                    </a:p>
                  </a:txBody>
                  <a:tcPr marL="36000" marR="36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174625" indent="-174625">
                        <a:lnSpc>
                          <a:spcPct val="100000"/>
                        </a:lnSpc>
                      </a:pPr>
                      <a:r>
                        <a:rPr kumimoji="1" lang="ja-JP" altLang="en-US" sz="1200" b="1" baseline="0" dirty="0" smtClean="0">
                          <a:solidFill>
                            <a:schemeClr val="tx1"/>
                          </a:solidFill>
                          <a:latin typeface="+mn-ea"/>
                          <a:ea typeface="+mn-ea"/>
                        </a:rPr>
                        <a:t>◆ 歯周病の治療が必要な者の割合は年代が高くなるほど増えており、どの年代も約</a:t>
                      </a:r>
                      <a:r>
                        <a:rPr kumimoji="1" lang="en-US" altLang="ja-JP" sz="1200" b="1" baseline="0" dirty="0" smtClean="0">
                          <a:solidFill>
                            <a:schemeClr val="tx1"/>
                          </a:solidFill>
                          <a:latin typeface="+mn-ea"/>
                          <a:ea typeface="+mn-ea"/>
                        </a:rPr>
                        <a:t>2</a:t>
                      </a:r>
                      <a:r>
                        <a:rPr kumimoji="1" lang="ja-JP" altLang="en-US" sz="1200" b="1" baseline="0" dirty="0" smtClean="0">
                          <a:solidFill>
                            <a:schemeClr val="tx1"/>
                          </a:solidFill>
                          <a:latin typeface="+mn-ea"/>
                          <a:ea typeface="+mn-ea"/>
                        </a:rPr>
                        <a:t>人に</a:t>
                      </a:r>
                      <a:r>
                        <a:rPr kumimoji="1" lang="en-US" altLang="ja-JP" sz="1200" b="1" baseline="0" dirty="0" smtClean="0">
                          <a:solidFill>
                            <a:schemeClr val="tx1"/>
                          </a:solidFill>
                          <a:latin typeface="+mn-ea"/>
                          <a:ea typeface="+mn-ea"/>
                        </a:rPr>
                        <a:t>1</a:t>
                      </a:r>
                      <a:r>
                        <a:rPr kumimoji="1" lang="ja-JP" altLang="en-US" sz="1200" b="1" baseline="0" dirty="0" smtClean="0">
                          <a:solidFill>
                            <a:schemeClr val="tx1"/>
                          </a:solidFill>
                          <a:latin typeface="+mn-ea"/>
                          <a:ea typeface="+mn-ea"/>
                        </a:rPr>
                        <a:t>人が歯周病の治療が必要です。また、食後の歯磨き習慣が「ほとんどない」府民は約</a:t>
                      </a:r>
                      <a:r>
                        <a:rPr kumimoji="1" lang="en-US" altLang="ja-JP" sz="1200" b="1" baseline="0" dirty="0" smtClean="0">
                          <a:solidFill>
                            <a:schemeClr val="tx1"/>
                          </a:solidFill>
                          <a:latin typeface="+mn-ea"/>
                          <a:ea typeface="+mn-ea"/>
                        </a:rPr>
                        <a:t>2</a:t>
                      </a:r>
                      <a:r>
                        <a:rPr kumimoji="1" lang="ja-JP" altLang="en-US" sz="1200" b="1" baseline="0" dirty="0" smtClean="0">
                          <a:solidFill>
                            <a:schemeClr val="tx1"/>
                          </a:solidFill>
                          <a:latin typeface="+mn-ea"/>
                          <a:ea typeface="+mn-ea"/>
                        </a:rPr>
                        <a:t>割となっており、歯磨き習慣が定着していない状況がうかがえます。</a:t>
                      </a:r>
                    </a:p>
                    <a:p>
                      <a:pPr marL="174625" indent="-174625">
                        <a:lnSpc>
                          <a:spcPct val="100000"/>
                        </a:lnSpc>
                      </a:pPr>
                      <a:endParaRPr kumimoji="1" lang="ja-JP" altLang="en-US" sz="1200" b="1" baseline="0" dirty="0" smtClean="0">
                        <a:solidFill>
                          <a:schemeClr val="tx1"/>
                        </a:solidFill>
                        <a:latin typeface="+mn-ea"/>
                        <a:ea typeface="+mn-ea"/>
                      </a:endParaRPr>
                    </a:p>
                    <a:p>
                      <a:pPr marL="174625" indent="-174625">
                        <a:lnSpc>
                          <a:spcPct val="100000"/>
                        </a:lnSpc>
                      </a:pPr>
                      <a:r>
                        <a:rPr kumimoji="1" lang="ja-JP" altLang="en-US" sz="1200" b="1" baseline="0" dirty="0" smtClean="0">
                          <a:solidFill>
                            <a:schemeClr val="tx1"/>
                          </a:solidFill>
                          <a:latin typeface="+mn-ea"/>
                          <a:ea typeface="+mn-ea"/>
                        </a:rPr>
                        <a:t>◆ 歯科健診受診率をみると、</a:t>
                      </a:r>
                      <a:r>
                        <a:rPr kumimoji="1" lang="en-US" altLang="ja-JP" sz="1200" b="1" baseline="0" dirty="0" smtClean="0">
                          <a:solidFill>
                            <a:schemeClr val="tx1"/>
                          </a:solidFill>
                          <a:latin typeface="+mn-ea"/>
                          <a:ea typeface="+mn-ea"/>
                        </a:rPr>
                        <a:t>20</a:t>
                      </a:r>
                      <a:r>
                        <a:rPr kumimoji="1" lang="ja-JP" altLang="en-US" sz="1200" b="1" baseline="0" dirty="0" smtClean="0">
                          <a:solidFill>
                            <a:schemeClr val="tx1"/>
                          </a:solidFill>
                          <a:latin typeface="+mn-ea"/>
                          <a:ea typeface="+mn-ea"/>
                        </a:rPr>
                        <a:t>～</a:t>
                      </a:r>
                      <a:r>
                        <a:rPr kumimoji="1" lang="en-US" altLang="ja-JP" sz="1200" b="1" baseline="0" dirty="0" smtClean="0">
                          <a:solidFill>
                            <a:schemeClr val="tx1"/>
                          </a:solidFill>
                          <a:latin typeface="+mn-ea"/>
                          <a:ea typeface="+mn-ea"/>
                        </a:rPr>
                        <a:t>30</a:t>
                      </a:r>
                      <a:r>
                        <a:rPr kumimoji="1" lang="ja-JP" altLang="en-US" sz="1200" b="1" baseline="0" dirty="0" smtClean="0">
                          <a:solidFill>
                            <a:schemeClr val="tx1"/>
                          </a:solidFill>
                          <a:latin typeface="+mn-ea"/>
                          <a:ea typeface="+mn-ea"/>
                        </a:rPr>
                        <a:t>歳代が低く、若い世代から健診受診の必要性を働きかけることが重要です。</a:t>
                      </a: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3861721"/>
                  </a:ext>
                </a:extLst>
              </a:tr>
            </a:tbl>
          </a:graphicData>
        </a:graphic>
      </p:graphicFrame>
      <p:sp>
        <p:nvSpPr>
          <p:cNvPr id="44" name="角丸四角形 43"/>
          <p:cNvSpPr/>
          <p:nvPr/>
        </p:nvSpPr>
        <p:spPr>
          <a:xfrm>
            <a:off x="357909" y="1863824"/>
            <a:ext cx="9144000" cy="3096000"/>
          </a:xfrm>
          <a:prstGeom prst="roundRect">
            <a:avLst>
              <a:gd name="adj" fmla="val 0"/>
            </a:avLst>
          </a:prstGeom>
          <a:noFill/>
          <a:ln w="12700" cap="flat" cmpd="sng" algn="ctr">
            <a:solidFill>
              <a:srgbClr val="5B9BD5">
                <a:lumMod val="50000"/>
              </a:srgbClr>
            </a:solidFill>
            <a:prstDash val="solid"/>
            <a:miter lim="800000"/>
          </a:ln>
          <a:effectLst/>
        </p:spPr>
        <p:txBody>
          <a:bodyPr rtlCol="0" anchor="ctr"/>
          <a:lstStyle/>
          <a:p>
            <a:pPr marL="0" marR="0" lvl="0" indent="0" defTabSz="914400" eaLnBrk="1" fontAlgn="auto" latinLnBrk="0" hangingPunct="1">
              <a:lnSpc>
                <a:spcPts val="2000"/>
              </a:lnSpc>
              <a:spcBef>
                <a:spcPts val="0"/>
              </a:spcBef>
              <a:spcAft>
                <a:spcPts val="0"/>
              </a:spcAft>
              <a:buClrTx/>
              <a:buSzTx/>
              <a:buFontTx/>
              <a:buNone/>
              <a:tabLst/>
              <a:defRPr/>
            </a:pPr>
            <a:endParaRPr kumimoji="1" lang="en-US" altLang="ja-JP" sz="18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5" name="角丸四角形 44"/>
          <p:cNvSpPr/>
          <p:nvPr/>
        </p:nvSpPr>
        <p:spPr>
          <a:xfrm>
            <a:off x="357909" y="1431824"/>
            <a:ext cx="2088000" cy="648000"/>
          </a:xfrm>
          <a:prstGeom prst="roundRect">
            <a:avLst>
              <a:gd name="adj" fmla="val 0"/>
            </a:avLst>
          </a:prstGeom>
          <a:solidFill>
            <a:srgbClr val="5B9BD5">
              <a:lumMod val="50000"/>
            </a:srgbClr>
          </a:solidFill>
          <a:ln w="12700" cap="flat" cmpd="sng" algn="ctr">
            <a:solidFill>
              <a:srgbClr val="5B9BD5">
                <a:lumMod val="50000"/>
              </a:srgbClr>
            </a:solidFill>
            <a:prstDash val="solid"/>
            <a:miter lim="800000"/>
          </a:ln>
          <a:effectLst/>
        </p:spPr>
        <p:txBody>
          <a:bodyPr lIns="72000" tIns="72000" rIns="72000" bIns="36000" rtlCol="0" anchor="ctr"/>
          <a:lstStyle/>
          <a:p>
            <a:pPr marL="0" marR="0" lvl="0" indent="0" algn="ctr" defTabSz="914400" eaLnBrk="1" fontAlgn="auto" latinLnBrk="0" hangingPunct="1">
              <a:lnSpc>
                <a:spcPts val="2000"/>
              </a:lnSpc>
              <a:spcBef>
                <a:spcPts val="0"/>
              </a:spcBef>
              <a:spcAft>
                <a:spcPts val="0"/>
              </a:spcAft>
              <a:buClrTx/>
              <a:buSzTx/>
              <a:buFontTx/>
              <a:buNone/>
              <a:tabLst/>
              <a:defRPr/>
            </a:pPr>
            <a:r>
              <a:rPr kumimoji="1" lang="ja-JP" altLang="en-US" sz="16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rPr>
              <a:t>みんなでめざす目標</a:t>
            </a:r>
          </a:p>
        </p:txBody>
      </p:sp>
      <p:sp>
        <p:nvSpPr>
          <p:cNvPr id="46" name="角丸四角形 45"/>
          <p:cNvSpPr/>
          <p:nvPr/>
        </p:nvSpPr>
        <p:spPr>
          <a:xfrm>
            <a:off x="2445909" y="1431824"/>
            <a:ext cx="7056000" cy="648000"/>
          </a:xfrm>
          <a:prstGeom prst="roundRect">
            <a:avLst>
              <a:gd name="adj" fmla="val 0"/>
            </a:avLst>
          </a:prstGeom>
          <a:solidFill>
            <a:sysClr val="window" lastClr="FFFFFF"/>
          </a:solidFill>
          <a:ln w="12700" cap="flat" cmpd="sng" algn="ctr">
            <a:solidFill>
              <a:srgbClr val="5B9BD5">
                <a:lumMod val="50000"/>
              </a:srgbClr>
            </a:solidFill>
            <a:prstDash val="solid"/>
            <a:miter lim="800000"/>
          </a:ln>
          <a:effectLst/>
        </p:spPr>
        <p:txBody>
          <a:bodyPr lIns="72000" tIns="72000" rIns="72000" bIns="36000" rtlCol="0" anchor="ctr"/>
          <a:lstStyle/>
          <a:p>
            <a:pPr marL="0" marR="0" lvl="0" indent="0" algn="ctr" defTabSz="914400" eaLnBrk="1" fontAlgn="auto" latinLnBrk="0" hangingPunct="1">
              <a:lnSpc>
                <a:spcPts val="2000"/>
              </a:lnSpc>
              <a:spcBef>
                <a:spcPts val="0"/>
              </a:spcBef>
              <a:spcAft>
                <a:spcPts val="0"/>
              </a:spcAft>
              <a:buClrTx/>
              <a:buSzTx/>
              <a:buFontTx/>
              <a:buNone/>
              <a:tabLst/>
              <a:defRPr/>
            </a:pPr>
            <a:r>
              <a:rPr kumimoji="1" lang="ja-JP" altLang="en-US" sz="16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定期的に歯科健診を受ける府民の割合を増やします</a:t>
            </a:r>
          </a:p>
          <a:p>
            <a:pPr marL="0" marR="0" lvl="0" indent="0" algn="ctr" defTabSz="914400" eaLnBrk="1" fontAlgn="auto" latinLnBrk="0" hangingPunct="1">
              <a:lnSpc>
                <a:spcPts val="2000"/>
              </a:lnSpc>
              <a:spcBef>
                <a:spcPts val="0"/>
              </a:spcBef>
              <a:spcAft>
                <a:spcPts val="0"/>
              </a:spcAft>
              <a:buClrTx/>
              <a:buSzTx/>
              <a:buFontTx/>
              <a:buNone/>
              <a:tabLst/>
              <a:defRPr/>
            </a:pPr>
            <a:r>
              <a:rPr kumimoji="1" lang="ja-JP" altLang="en-US" sz="16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～歯と口の健康を大切にしましょう～</a:t>
            </a:r>
          </a:p>
        </p:txBody>
      </p:sp>
    </p:spTree>
    <p:extLst>
      <p:ext uri="{BB962C8B-B14F-4D97-AF65-F5344CB8AC3E}">
        <p14:creationId xmlns:p14="http://schemas.microsoft.com/office/powerpoint/2010/main" val="1680250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27</a:t>
            </a:fld>
            <a:endParaRPr kumimoji="1" lang="ja-JP" altLang="en-US"/>
          </a:p>
        </p:txBody>
      </p:sp>
      <p:sp>
        <p:nvSpPr>
          <p:cNvPr id="15" name="正方形/長方形 14"/>
          <p:cNvSpPr/>
          <p:nvPr/>
        </p:nvSpPr>
        <p:spPr>
          <a:xfrm>
            <a:off x="216793" y="211802"/>
            <a:ext cx="9432000" cy="6408000"/>
          </a:xfrm>
          <a:prstGeom prst="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ts val="2000"/>
              </a:lnSpc>
              <a:spcBef>
                <a:spcPts val="0"/>
              </a:spcBef>
              <a:spcAft>
                <a:spcPts val="0"/>
              </a:spcAft>
              <a:buClrTx/>
              <a:buSzTx/>
              <a:buFontTx/>
              <a:buNone/>
              <a:tabLst/>
              <a:defRPr/>
            </a:pPr>
            <a:endParaRPr kumimoji="1" lang="en-US" altLang="ja-JP" sz="18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19" name="表 18"/>
          <p:cNvGraphicFramePr>
            <a:graphicFrameLocks noGrp="1"/>
          </p:cNvGraphicFramePr>
          <p:nvPr>
            <p:extLst>
              <p:ext uri="{D42A27DB-BD31-4B8C-83A1-F6EECF244321}">
                <p14:modId xmlns:p14="http://schemas.microsoft.com/office/powerpoint/2010/main" val="3111551016"/>
              </p:ext>
            </p:extLst>
          </p:nvPr>
        </p:nvGraphicFramePr>
        <p:xfrm>
          <a:off x="477311" y="434454"/>
          <a:ext cx="8928000" cy="5616000"/>
        </p:xfrm>
        <a:graphic>
          <a:graphicData uri="http://schemas.openxmlformats.org/drawingml/2006/table">
            <a:tbl>
              <a:tblPr firstRow="1" bandRow="1"/>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3024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nSpc>
                          <a:spcPct val="100000"/>
                        </a:lnSpc>
                      </a:pPr>
                      <a:r>
                        <a:rPr kumimoji="1" lang="ja-JP" altLang="en-US" sz="1600" baseline="0" dirty="0" smtClean="0">
                          <a:latin typeface="+mn-ea"/>
                          <a:ea typeface="+mn-ea"/>
                        </a:rPr>
                        <a:t>本年度の     </a:t>
                      </a:r>
                      <a:endParaRPr kumimoji="1" lang="en-US" altLang="ja-JP" sz="1600" baseline="0" dirty="0" smtClean="0">
                        <a:latin typeface="+mn-ea"/>
                        <a:ea typeface="+mn-ea"/>
                      </a:endParaRPr>
                    </a:p>
                    <a:p>
                      <a:pPr>
                        <a:lnSpc>
                          <a:spcPct val="100000"/>
                        </a:lnSpc>
                      </a:pPr>
                      <a:r>
                        <a:rPr kumimoji="1" lang="ja-JP" altLang="en-US" sz="1600" baseline="0" dirty="0" smtClean="0">
                          <a:latin typeface="+mn-ea"/>
                          <a:ea typeface="+mn-ea"/>
                        </a:rPr>
                        <a:t>取組</a:t>
                      </a: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ja-JP" altLang="en-US" sz="1600" baseline="0" dirty="0">
                        <a:latin typeface="+mn-ea"/>
                        <a:ea typeface="+mn-ea"/>
                      </a:endParaRP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174625" indent="-174625">
                        <a:lnSpc>
                          <a:spcPct val="100000"/>
                        </a:lnSpc>
                      </a:pPr>
                      <a:r>
                        <a:rPr kumimoji="1" lang="en-US" altLang="ja-JP" sz="1200" u="none"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歯磨き習慣の促進</a:t>
                      </a:r>
                      <a:r>
                        <a:rPr kumimoji="1" lang="en-US" altLang="ja-JP" sz="1200" u="none" baseline="0" dirty="0" smtClean="0">
                          <a:solidFill>
                            <a:schemeClr val="tx1"/>
                          </a:solidFill>
                          <a:latin typeface="+mn-ea"/>
                          <a:ea typeface="+mn-ea"/>
                        </a:rPr>
                        <a:t>》</a:t>
                      </a:r>
                      <a:endParaRPr kumimoji="1" lang="en-US" altLang="ja-JP" sz="1200" b="0" u="none"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■歯と口の健康標語コンクール、大阪府</a:t>
                      </a:r>
                      <a:r>
                        <a:rPr kumimoji="1" lang="en-US" altLang="ja-JP" sz="1100" b="1" baseline="0" dirty="0" smtClean="0">
                          <a:solidFill>
                            <a:schemeClr val="tx1"/>
                          </a:solidFill>
                          <a:latin typeface="+mn-ea"/>
                          <a:ea typeface="+mn-ea"/>
                        </a:rPr>
                        <a:t>〈</a:t>
                      </a:r>
                      <a:r>
                        <a:rPr kumimoji="1" lang="ja-JP" altLang="en-US" sz="1100" b="1" baseline="0" dirty="0" smtClean="0">
                          <a:solidFill>
                            <a:schemeClr val="tx1"/>
                          </a:solidFill>
                          <a:latin typeface="+mn-ea"/>
                          <a:ea typeface="+mn-ea"/>
                        </a:rPr>
                        <a:t>歯の保健</a:t>
                      </a:r>
                      <a:r>
                        <a:rPr kumimoji="1" lang="en-US" altLang="ja-JP" sz="1100" b="1" baseline="0" dirty="0" smtClean="0">
                          <a:solidFill>
                            <a:schemeClr val="tx1"/>
                          </a:solidFill>
                          <a:latin typeface="+mn-ea"/>
                          <a:ea typeface="+mn-ea"/>
                        </a:rPr>
                        <a:t>〉</a:t>
                      </a:r>
                      <a:r>
                        <a:rPr kumimoji="1" lang="ja-JP" altLang="en-US" sz="1100" b="1" baseline="0" dirty="0" smtClean="0">
                          <a:solidFill>
                            <a:schemeClr val="tx1"/>
                          </a:solidFill>
                          <a:latin typeface="+mn-ea"/>
                          <a:ea typeface="+mn-ea"/>
                        </a:rPr>
                        <a:t>図画・ポスターコンクールへの事業協力及び知事賞・教育委員会賞を授与</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■教職員を対象とする学校保健に関する研修会を通じて、学校保健活動の充実を図るよう働きかけを実施</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歯と口の健康に係る普及啓発</a:t>
                      </a:r>
                      <a:r>
                        <a:rPr kumimoji="1" lang="en-US" altLang="ja-JP" sz="1200" baseline="0" dirty="0" smtClean="0">
                          <a:solidFill>
                            <a:schemeClr val="tx1"/>
                          </a:solidFill>
                          <a:latin typeface="+mn-ea"/>
                          <a:ea typeface="+mn-ea"/>
                        </a:rPr>
                        <a:t>》</a:t>
                      </a:r>
                      <a:endParaRPr kumimoji="1" lang="en-US" altLang="ja-JP" sz="1200" b="0"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■府独自のインセンティブ活用において、市町村国保保険者による歯周疾患検診の実施及び実績評価をし、</a:t>
                      </a:r>
                      <a:r>
                        <a:rPr kumimoji="1" lang="en-US" altLang="ja-JP" sz="1100" b="1" baseline="0" dirty="0" smtClean="0">
                          <a:solidFill>
                            <a:schemeClr val="tx1"/>
                          </a:solidFill>
                          <a:latin typeface="+mn-ea"/>
                          <a:ea typeface="+mn-ea"/>
                        </a:rPr>
                        <a:t>43</a:t>
                      </a:r>
                      <a:r>
                        <a:rPr kumimoji="1" lang="ja-JP" altLang="en-US" sz="1100" b="1" baseline="0" dirty="0" smtClean="0">
                          <a:solidFill>
                            <a:schemeClr val="tx1"/>
                          </a:solidFill>
                          <a:latin typeface="+mn-ea"/>
                          <a:ea typeface="+mn-ea"/>
                        </a:rPr>
                        <a:t>市町村で受診率の上位の市町村へインセンティブを付与</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■府ホームページ、啓発冊子等を通じて歯と口の健康に係る情報提供を実施</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■健康アプリ「アスマイル」を活用した普及啓発（歯磨きや健診受診、イベント参加等に対するポイント付与、健康コラムで歯と口の話題配信、アンケート調査実施）</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■口腔ケアを含むフレイル予防について、セミナーやリーフレット配布による啓発を実施（「健康格差の解決プログラム（フレイル予防）」）</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■市町村に対し、「口腔保健支援センター」による支援のほか、市町村職員の歯科コーチングスキル向上事業を実施（健康教育を行う市町村職員のための研修会を</a:t>
                      </a:r>
                      <a:r>
                        <a:rPr kumimoji="1" lang="en-US" altLang="ja-JP" sz="1100" b="1" baseline="0" dirty="0" smtClean="0">
                          <a:solidFill>
                            <a:schemeClr val="tx1"/>
                          </a:solidFill>
                          <a:latin typeface="+mn-ea"/>
                          <a:ea typeface="+mn-ea"/>
                        </a:rPr>
                        <a:t>6</a:t>
                      </a:r>
                      <a:r>
                        <a:rPr kumimoji="1" lang="ja-JP" altLang="en-US" sz="1100" b="1" baseline="0" dirty="0" smtClean="0">
                          <a:solidFill>
                            <a:schemeClr val="tx1"/>
                          </a:solidFill>
                          <a:latin typeface="+mn-ea"/>
                          <a:ea typeface="+mn-ea"/>
                        </a:rPr>
                        <a:t>医療圏</a:t>
                      </a:r>
                      <a:r>
                        <a:rPr kumimoji="1" lang="en-US" altLang="ja-JP" sz="1100" b="1" baseline="0" dirty="0" smtClean="0">
                          <a:solidFill>
                            <a:schemeClr val="tx1"/>
                          </a:solidFill>
                          <a:latin typeface="+mn-ea"/>
                          <a:ea typeface="+mn-ea"/>
                        </a:rPr>
                        <a:t>×2</a:t>
                      </a:r>
                      <a:r>
                        <a:rPr kumimoji="1" lang="ja-JP" altLang="en-US" sz="1100" b="1" baseline="0" dirty="0" smtClean="0">
                          <a:solidFill>
                            <a:schemeClr val="tx1"/>
                          </a:solidFill>
                          <a:latin typeface="+mn-ea"/>
                          <a:ea typeface="+mn-ea"/>
                        </a:rPr>
                        <a:t>回実施）</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■公民連携の枠組みを活用した普及啓発（ポスター等の展開、企業広報ツールの活用、健康イベントでの連携）</a:t>
                      </a:r>
                      <a:endParaRPr kumimoji="1" lang="en-US" altLang="ja-JP" sz="1100" b="1" baseline="0" dirty="0" smtClean="0">
                        <a:solidFill>
                          <a:schemeClr val="tx1"/>
                        </a:solidFill>
                        <a:latin typeface="+mn-ea"/>
                        <a:ea typeface="+mn-ea"/>
                      </a:endParaRPr>
                    </a:p>
                  </a:txBody>
                  <a:tcPr marL="72000" marR="72000" marT="54000" marB="54000">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3861721"/>
                  </a:ext>
                </a:extLst>
              </a:tr>
              <a:tr h="165600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今後の</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取組予定</a:t>
                      </a:r>
                      <a:endParaRPr kumimoji="1" lang="ja-JP" altLang="en-US" baseline="0" dirty="0">
                        <a:latin typeface="+mn-ea"/>
                        <a:ea typeface="+mn-ea"/>
                      </a:endParaRP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baseline="0" dirty="0" smtClean="0">
                          <a:solidFill>
                            <a:schemeClr val="tx1"/>
                          </a:solidFill>
                          <a:latin typeface="+mn-ea"/>
                          <a:ea typeface="+mn-ea"/>
                        </a:rPr>
                        <a:t>《</a:t>
                      </a:r>
                      <a:r>
                        <a:rPr kumimoji="1" lang="ja-JP" altLang="en-US" sz="1200" b="1" u="sng" baseline="0" dirty="0" smtClean="0">
                          <a:solidFill>
                            <a:schemeClr val="tx1"/>
                          </a:solidFill>
                          <a:latin typeface="+mn-ea"/>
                          <a:ea typeface="+mn-ea"/>
                        </a:rPr>
                        <a:t>課題等</a:t>
                      </a:r>
                      <a:r>
                        <a:rPr kumimoji="1" lang="en-US" altLang="ja-JP" sz="1200" b="1" baseline="0" dirty="0" smtClean="0">
                          <a:solidFill>
                            <a:schemeClr val="tx1"/>
                          </a:solidFill>
                          <a:latin typeface="+mn-ea"/>
                          <a:ea typeface="+mn-ea"/>
                        </a:rPr>
                        <a:t>》</a:t>
                      </a:r>
                    </a:p>
                    <a:p>
                      <a:pPr marL="174625" indent="-174625">
                        <a:lnSpc>
                          <a:spcPct val="100000"/>
                        </a:lnSpc>
                      </a:pPr>
                      <a:r>
                        <a:rPr kumimoji="1" lang="ja-JP" altLang="en-US" sz="1100" b="1" baseline="0" dirty="0" smtClean="0">
                          <a:solidFill>
                            <a:schemeClr val="tx1"/>
                          </a:solidFill>
                          <a:latin typeface="+mn-ea"/>
                          <a:ea typeface="+mn-ea"/>
                        </a:rPr>
                        <a:t>■歯磨き習慣の定着促進（事業に参加する学校・園の減少）　　■ホームページを閲覧しない府民に対する働きかけ</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■歯科専門職の職員がいない市町村への支援</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1" baseline="0" dirty="0" smtClean="0">
                          <a:solidFill>
                            <a:schemeClr val="tx1"/>
                          </a:solidFill>
                          <a:latin typeface="+mn-ea"/>
                          <a:ea typeface="+mn-ea"/>
                        </a:rPr>
                        <a:t>《</a:t>
                      </a:r>
                      <a:r>
                        <a:rPr kumimoji="1" lang="ja-JP" altLang="en-US" sz="1200" b="1" u="sng" baseline="0" dirty="0" smtClean="0">
                          <a:solidFill>
                            <a:schemeClr val="tx1"/>
                          </a:solidFill>
                          <a:latin typeface="+mn-ea"/>
                          <a:ea typeface="+mn-ea"/>
                        </a:rPr>
                        <a:t>次年度の主な取組</a:t>
                      </a:r>
                      <a:r>
                        <a:rPr kumimoji="1" lang="en-US" altLang="ja-JP" sz="1200" b="1" baseline="0" dirty="0" smtClean="0">
                          <a:solidFill>
                            <a:schemeClr val="tx1"/>
                          </a:solidFill>
                          <a:latin typeface="+mn-ea"/>
                          <a:ea typeface="+mn-ea"/>
                        </a:rPr>
                        <a:t>》</a:t>
                      </a:r>
                    </a:p>
                    <a:p>
                      <a:pPr marL="174625" indent="-174625">
                        <a:lnSpc>
                          <a:spcPct val="100000"/>
                        </a:lnSpc>
                      </a:pPr>
                      <a:r>
                        <a:rPr kumimoji="1" lang="ja-JP" altLang="en-US" sz="1100" b="1" baseline="0" dirty="0" smtClean="0">
                          <a:solidFill>
                            <a:schemeClr val="tx1"/>
                          </a:solidFill>
                          <a:latin typeface="+mn-ea"/>
                          <a:ea typeface="+mn-ea"/>
                        </a:rPr>
                        <a:t>■各種研修等を通じて、学校保健関係教職員への周知及び学校歯科保健の充実等を推進</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■市町村に対し、専門職による個別具体的な相談、情報提供等の幅広い支援を実施</a:t>
                      </a:r>
                      <a:endParaRPr kumimoji="1" lang="en-US" altLang="ja-JP" sz="1100" b="1" strike="sngStrike"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■「アスマイル」、府の広報媒体、公民連携の枠組み等を活用し、幅広い世代の府民に啓発を実施</a:t>
                      </a:r>
                      <a:endParaRPr kumimoji="1" lang="en-US" altLang="ja-JP" sz="1100" b="1" baseline="0" dirty="0" smtClean="0">
                        <a:solidFill>
                          <a:schemeClr val="tx1"/>
                        </a:solidFill>
                        <a:latin typeface="+mn-ea"/>
                        <a:ea typeface="+mn-ea"/>
                      </a:endParaRPr>
                    </a:p>
                  </a:txBody>
                  <a:tcPr marL="72000" marR="72000" marT="54000" marB="54000">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414319985"/>
                  </a:ext>
                </a:extLst>
              </a:tr>
              <a:tr h="93600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最終予算</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baseline="0" dirty="0" smtClean="0">
                          <a:solidFill>
                            <a:schemeClr val="bg1"/>
                          </a:solidFill>
                          <a:latin typeface="+mn-ea"/>
                          <a:ea typeface="+mn-ea"/>
                        </a:rPr>
                        <a:t>（主要事業）</a:t>
                      </a:r>
                      <a:endParaRPr kumimoji="1" lang="en-US" altLang="ja-JP" sz="1600" b="1" baseline="0" dirty="0" smtClean="0">
                        <a:solidFill>
                          <a:schemeClr val="bg1"/>
                        </a:solidFill>
                        <a:latin typeface="+mn-ea"/>
                        <a:ea typeface="+mn-ea"/>
                      </a:endParaRPr>
                    </a:p>
                  </a:txBody>
                  <a:tcPr marL="54000" marR="18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nSpc>
                          <a:spcPct val="100000"/>
                        </a:lnSpc>
                      </a:pPr>
                      <a:r>
                        <a:rPr kumimoji="1" lang="ja-JP" altLang="en-US" sz="1100" baseline="0" dirty="0" smtClean="0">
                          <a:solidFill>
                            <a:schemeClr val="tx1"/>
                          </a:solidFill>
                          <a:latin typeface="+mn-ea"/>
                          <a:ea typeface="+mn-ea"/>
                        </a:rPr>
                        <a:t>生涯歯科保健推進事業（</a:t>
                      </a:r>
                      <a:r>
                        <a:rPr kumimoji="1" lang="en-US" altLang="ja-JP" sz="1100" baseline="0" dirty="0" smtClean="0">
                          <a:solidFill>
                            <a:schemeClr val="tx1"/>
                          </a:solidFill>
                          <a:latin typeface="+mn-ea"/>
                          <a:ea typeface="+mn-ea"/>
                        </a:rPr>
                        <a:t>1,869</a:t>
                      </a:r>
                      <a:r>
                        <a:rPr kumimoji="1" lang="ja-JP" altLang="en-US" sz="1100" baseline="0" dirty="0" smtClean="0">
                          <a:solidFill>
                            <a:schemeClr val="tx1"/>
                          </a:solidFill>
                          <a:latin typeface="+mn-ea"/>
                          <a:ea typeface="+mn-ea"/>
                        </a:rPr>
                        <a:t>千円）、大阪府歯科口腔保健計画推進事業（</a:t>
                      </a:r>
                      <a:r>
                        <a:rPr kumimoji="1" lang="en-US" altLang="ja-JP" sz="1100" baseline="0" dirty="0" smtClean="0">
                          <a:solidFill>
                            <a:schemeClr val="tx1"/>
                          </a:solidFill>
                          <a:latin typeface="+mn-ea"/>
                          <a:ea typeface="+mn-ea"/>
                        </a:rPr>
                        <a:t>4,436</a:t>
                      </a:r>
                      <a:r>
                        <a:rPr kumimoji="1" lang="ja-JP" altLang="en-US" sz="1100" baseline="0" dirty="0" smtClean="0">
                          <a:solidFill>
                            <a:schemeClr val="tx1"/>
                          </a:solidFill>
                          <a:latin typeface="+mn-ea"/>
                          <a:ea typeface="+mn-ea"/>
                        </a:rPr>
                        <a:t>千円）、</a:t>
                      </a:r>
                      <a:endParaRPr kumimoji="1" lang="en-US" altLang="ja-JP" sz="1100" baseline="0" dirty="0" smtClean="0">
                        <a:solidFill>
                          <a:schemeClr val="tx1"/>
                        </a:solidFill>
                        <a:latin typeface="+mn-ea"/>
                        <a:ea typeface="+mn-ea"/>
                      </a:endParaRPr>
                    </a:p>
                    <a:p>
                      <a:pPr>
                        <a:lnSpc>
                          <a:spcPct val="100000"/>
                        </a:lnSpc>
                      </a:pPr>
                      <a:r>
                        <a:rPr kumimoji="1" lang="ja-JP" altLang="en-US" sz="1100" baseline="0" dirty="0" smtClean="0">
                          <a:solidFill>
                            <a:schemeClr val="tx1"/>
                          </a:solidFill>
                          <a:latin typeface="+mn-ea"/>
                          <a:ea typeface="+mn-ea"/>
                        </a:rPr>
                        <a:t>８０２０運動推進特別事業（</a:t>
                      </a:r>
                      <a:r>
                        <a:rPr kumimoji="1" lang="en-US" altLang="ja-JP" sz="1100" baseline="0" dirty="0" smtClean="0">
                          <a:solidFill>
                            <a:schemeClr val="tx1"/>
                          </a:solidFill>
                          <a:latin typeface="+mn-ea"/>
                          <a:ea typeface="+mn-ea"/>
                        </a:rPr>
                        <a:t>2,040</a:t>
                      </a:r>
                      <a:r>
                        <a:rPr kumimoji="1" lang="ja-JP" altLang="en-US" sz="1100" baseline="0" dirty="0" smtClean="0">
                          <a:solidFill>
                            <a:schemeClr val="tx1"/>
                          </a:solidFill>
                          <a:latin typeface="+mn-ea"/>
                          <a:ea typeface="+mn-ea"/>
                        </a:rPr>
                        <a:t>千円）、</a:t>
                      </a:r>
                      <a:r>
                        <a:rPr kumimoji="1" lang="ja-JP" altLang="en-US" sz="1100" baseline="0" dirty="0" err="1" smtClean="0">
                          <a:solidFill>
                            <a:schemeClr val="tx1"/>
                          </a:solidFill>
                          <a:latin typeface="+mn-ea"/>
                          <a:ea typeface="+mn-ea"/>
                        </a:rPr>
                        <a:t>障がい</a:t>
                      </a:r>
                      <a:r>
                        <a:rPr kumimoji="1" lang="ja-JP" altLang="en-US" sz="1100" baseline="0" dirty="0" smtClean="0">
                          <a:solidFill>
                            <a:schemeClr val="tx1"/>
                          </a:solidFill>
                          <a:latin typeface="+mn-ea"/>
                          <a:ea typeface="+mn-ea"/>
                        </a:rPr>
                        <a:t>者歯科診療センター運営委託事業（</a:t>
                      </a:r>
                      <a:r>
                        <a:rPr kumimoji="1" lang="en-US" altLang="ja-JP" sz="1100" baseline="0" dirty="0" smtClean="0">
                          <a:solidFill>
                            <a:schemeClr val="tx1"/>
                          </a:solidFill>
                          <a:latin typeface="+mn-ea"/>
                          <a:ea typeface="+mn-ea"/>
                        </a:rPr>
                        <a:t>23,968</a:t>
                      </a:r>
                      <a:r>
                        <a:rPr kumimoji="1" lang="ja-JP" altLang="en-US" sz="1100" baseline="0" dirty="0" smtClean="0">
                          <a:solidFill>
                            <a:schemeClr val="tx1"/>
                          </a:solidFill>
                          <a:latin typeface="+mn-ea"/>
                          <a:ea typeface="+mn-ea"/>
                        </a:rPr>
                        <a:t>千円）、</a:t>
                      </a:r>
                      <a:endParaRPr kumimoji="1" lang="en-US" altLang="ja-JP" sz="1100" baseline="0" dirty="0" smtClean="0">
                        <a:solidFill>
                          <a:schemeClr val="tx1"/>
                        </a:solidFill>
                        <a:latin typeface="+mn-ea"/>
                        <a:ea typeface="+mn-ea"/>
                      </a:endParaRPr>
                    </a:p>
                    <a:p>
                      <a:pPr>
                        <a:lnSpc>
                          <a:spcPct val="100000"/>
                        </a:lnSpc>
                      </a:pPr>
                      <a:r>
                        <a:rPr kumimoji="1" lang="ja-JP" altLang="en-US" sz="1100" baseline="0" dirty="0" smtClean="0">
                          <a:solidFill>
                            <a:schemeClr val="tx1"/>
                          </a:solidFill>
                          <a:latin typeface="+mn-ea"/>
                          <a:ea typeface="+mn-ea"/>
                        </a:rPr>
                        <a:t>健康格差の解決プログラム促進事業（</a:t>
                      </a:r>
                      <a:r>
                        <a:rPr kumimoji="1" lang="en-US" altLang="ja-JP" sz="1100" baseline="0" dirty="0" smtClean="0">
                          <a:solidFill>
                            <a:schemeClr val="tx1"/>
                          </a:solidFill>
                          <a:latin typeface="+mn-ea"/>
                          <a:ea typeface="+mn-ea"/>
                        </a:rPr>
                        <a:t>46,283</a:t>
                      </a:r>
                      <a:r>
                        <a:rPr kumimoji="1" lang="ja-JP" altLang="en-US" sz="1100" baseline="0" dirty="0" smtClean="0">
                          <a:solidFill>
                            <a:schemeClr val="tx1"/>
                          </a:solidFill>
                          <a:latin typeface="+mn-ea"/>
                          <a:ea typeface="+mn-ea"/>
                        </a:rPr>
                        <a:t>千円の内数）</a:t>
                      </a: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49516140"/>
                  </a:ext>
                </a:extLst>
              </a:tr>
            </a:tbl>
          </a:graphicData>
        </a:graphic>
      </p:graphicFrame>
      <p:grpSp>
        <p:nvGrpSpPr>
          <p:cNvPr id="20" name="グループ化 19"/>
          <p:cNvGrpSpPr/>
          <p:nvPr/>
        </p:nvGrpSpPr>
        <p:grpSpPr>
          <a:xfrm>
            <a:off x="586435" y="2310268"/>
            <a:ext cx="792000" cy="720000"/>
            <a:chOff x="-2122749" y="3293333"/>
            <a:chExt cx="792000" cy="720000"/>
          </a:xfrm>
        </p:grpSpPr>
        <p:sp>
          <p:nvSpPr>
            <p:cNvPr id="21" name="角丸四角形 20"/>
            <p:cNvSpPr/>
            <p:nvPr/>
          </p:nvSpPr>
          <p:spPr>
            <a:xfrm>
              <a:off x="-2122749" y="3293333"/>
              <a:ext cx="792000" cy="720000"/>
            </a:xfrm>
            <a:prstGeom prst="roundRect">
              <a:avLst>
                <a:gd name="adj" fmla="val 8008"/>
              </a:avLst>
            </a:prstGeom>
            <a:gradFill>
              <a:gsLst>
                <a:gs pos="0">
                  <a:srgbClr val="EFF5FB"/>
                </a:gs>
                <a:gs pos="49000">
                  <a:srgbClr val="EFF5FB"/>
                </a:gs>
                <a:gs pos="51000">
                  <a:srgbClr val="B6D2EC"/>
                </a:gs>
                <a:gs pos="100000">
                  <a:srgbClr val="B6D2EC"/>
                </a:gs>
              </a:gsLst>
              <a:lin ang="2700000" scaled="1"/>
            </a:gradFill>
            <a:ln w="31750" cap="flat" cmpd="dbl" algn="ctr">
              <a:solidFill>
                <a:srgbClr val="002060"/>
              </a:solidFill>
              <a:prstDash val="solid"/>
              <a:miter lim="800000"/>
            </a:ln>
            <a:effectLst/>
          </p:spPr>
          <p:txBody>
            <a:bodyPr wrap="none" lIns="36000" tIns="36000" rIns="36000" bIns="7200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rPr>
                <a:t>本年度評価</a:t>
              </a:r>
              <a:endParaRPr kumimoji="1" lang="en-US" altLang="ja-JP" sz="11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5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eaLnBrk="1" fontAlgn="auto" latinLnBrk="0" hangingPunct="1">
                <a:lnSpc>
                  <a:spcPts val="1600"/>
                </a:lnSpc>
                <a:spcBef>
                  <a:spcPts val="0"/>
                </a:spcBef>
                <a:spcAft>
                  <a:spcPts val="0"/>
                </a:spcAft>
                <a:buClrTx/>
                <a:buSzTx/>
                <a:buFontTx/>
                <a:buNone/>
                <a:tabLst/>
                <a:defRPr/>
              </a:pPr>
              <a:r>
                <a:rPr kumimoji="1" lang="ja-JP" altLang="en-US" sz="14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rPr>
                <a:t>概ね</a:t>
              </a:r>
              <a:endParaRPr kumimoji="1" lang="en-US" altLang="ja-JP" sz="14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eaLnBrk="1" fontAlgn="auto" latinLnBrk="0" hangingPunct="1">
                <a:lnSpc>
                  <a:spcPts val="1600"/>
                </a:lnSpc>
                <a:spcBef>
                  <a:spcPts val="0"/>
                </a:spcBef>
                <a:spcAft>
                  <a:spcPts val="0"/>
                </a:spcAft>
                <a:buClrTx/>
                <a:buSzTx/>
                <a:buFontTx/>
                <a:buNone/>
                <a:tabLst/>
                <a:defRPr/>
              </a:pPr>
              <a:r>
                <a:rPr kumimoji="1" lang="ja-JP" altLang="en-US" sz="1400" b="1" i="0" u="none" strike="noStrike" kern="0" cap="none" spc="-25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rPr>
                <a:t>予定</a:t>
              </a:r>
              <a:r>
                <a:rPr kumimoji="1" lang="ja-JP" altLang="en-US" sz="1400" b="1" i="0" u="none" strike="noStrike" kern="0" cap="none" spc="-35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rPr>
                <a:t>どおり</a:t>
              </a:r>
            </a:p>
          </p:txBody>
        </p:sp>
        <p:cxnSp>
          <p:nvCxnSpPr>
            <p:cNvPr id="22" name="直線コネクタ 21"/>
            <p:cNvCxnSpPr/>
            <p:nvPr/>
          </p:nvCxnSpPr>
          <p:spPr>
            <a:xfrm>
              <a:off x="-2067699" y="3533775"/>
              <a:ext cx="684000" cy="0"/>
            </a:xfrm>
            <a:prstGeom prst="line">
              <a:avLst/>
            </a:prstGeom>
            <a:noFill/>
            <a:ln w="12700" cap="flat" cmpd="sng" algn="ctr">
              <a:solidFill>
                <a:srgbClr val="002060"/>
              </a:solidFill>
              <a:prstDash val="solid"/>
              <a:miter lim="800000"/>
            </a:ln>
            <a:effectLst/>
          </p:spPr>
        </p:cxnSp>
      </p:grpSp>
    </p:spTree>
    <p:extLst>
      <p:ext uri="{BB962C8B-B14F-4D97-AF65-F5344CB8AC3E}">
        <p14:creationId xmlns:p14="http://schemas.microsoft.com/office/powerpoint/2010/main" val="37894505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 １　生活習慣病の予防（生活習慣の改善）</a:t>
            </a:r>
            <a:endParaRPr kumimoji="1" lang="ja-JP" altLang="en-US" sz="2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28</a:t>
            </a:fld>
            <a:endParaRPr kumimoji="1" lang="ja-JP" altLang="en-US"/>
          </a:p>
        </p:txBody>
      </p:sp>
      <p:pic>
        <p:nvPicPr>
          <p:cNvPr id="21" name="図 20"/>
          <p:cNvPicPr>
            <a:picLocks noChangeAspect="1"/>
          </p:cNvPicPr>
          <p:nvPr/>
        </p:nvPicPr>
        <p:blipFill>
          <a:blip r:embed="rId2"/>
          <a:stretch>
            <a:fillRect/>
          </a:stretch>
        </p:blipFill>
        <p:spPr>
          <a:xfrm>
            <a:off x="8536240" y="74033"/>
            <a:ext cx="1320923" cy="432000"/>
          </a:xfrm>
          <a:prstGeom prst="rect">
            <a:avLst/>
          </a:prstGeom>
        </p:spPr>
      </p:pic>
      <p:sp>
        <p:nvSpPr>
          <p:cNvPr id="36" name="正方形/長方形 35"/>
          <p:cNvSpPr/>
          <p:nvPr/>
        </p:nvSpPr>
        <p:spPr>
          <a:xfrm>
            <a:off x="216793" y="936650"/>
            <a:ext cx="9432000" cy="5688000"/>
          </a:xfrm>
          <a:prstGeom prst="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ts val="2000"/>
              </a:lnSpc>
              <a:spcBef>
                <a:spcPts val="0"/>
              </a:spcBef>
              <a:spcAft>
                <a:spcPts val="0"/>
              </a:spcAft>
              <a:buClrTx/>
              <a:buSzTx/>
              <a:buFontTx/>
              <a:buNone/>
              <a:tabLst/>
              <a:defRPr/>
            </a:pPr>
            <a:endParaRPr kumimoji="1" lang="en-US" altLang="ja-JP" sz="18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7" name="正方形/長方形 36"/>
          <p:cNvSpPr/>
          <p:nvPr/>
        </p:nvSpPr>
        <p:spPr>
          <a:xfrm>
            <a:off x="129324" y="777702"/>
            <a:ext cx="4608000" cy="432000"/>
          </a:xfrm>
          <a:prstGeom prst="rect">
            <a:avLst/>
          </a:prstGeom>
          <a:solidFill>
            <a:srgbClr val="002060"/>
          </a:solidFill>
        </p:spPr>
        <p:txBody>
          <a:bodyPr wrap="square" lIns="36000" tIns="90000" rIns="36000" bIns="36000" anchor="ctr">
            <a:noAutofit/>
          </a:bodyPr>
          <a:lstStyle/>
          <a:p>
            <a:pPr marL="0" marR="0" lvl="0" indent="0" defTabSz="914400" eaLnBrk="1" fontAlgn="auto" latinLnBrk="0" hangingPunct="1">
              <a:lnSpc>
                <a:spcPts val="2000"/>
              </a:lnSpc>
              <a:spcBef>
                <a:spcPts val="0"/>
              </a:spcBef>
              <a:spcAft>
                <a:spcPts val="0"/>
              </a:spcAft>
              <a:buClrTx/>
              <a:buSzTx/>
              <a:buFontTx/>
              <a:buNone/>
              <a:tabLst/>
              <a:defRPr/>
            </a:pPr>
            <a:r>
              <a:rPr kumimoji="1" lang="ja-JP" altLang="en-US" sz="2000" b="1" i="0" u="none" strike="noStrike" kern="0" cap="none" spc="0" normalizeH="0" baseline="0" noProof="0" dirty="0" smtClean="0">
                <a:ln w="0"/>
                <a:solidFill>
                  <a:prstClr val="white"/>
                </a:solidFill>
                <a:effectLst>
                  <a:outerShdw blurRad="38100" dist="19050" dir="2700000" algn="tl" rotWithShape="0">
                    <a:prstClr val="black">
                      <a:alpha val="40000"/>
                    </a:prstClr>
                  </a:outerShdw>
                </a:effectLst>
                <a:uLnTx/>
                <a:uFillTx/>
              </a:rPr>
              <a:t>（８）こころの健康</a:t>
            </a:r>
            <a:r>
              <a:rPr kumimoji="1" lang="ja-JP" altLang="en-US" sz="2000" b="1" i="0" u="none" strike="noStrike" kern="0" cap="none" spc="0" normalizeH="0" baseline="0" noProof="0" dirty="0" smtClean="0">
                <a:ln>
                  <a:noFill/>
                </a:ln>
                <a:solidFill>
                  <a:prstClr val="white"/>
                </a:solidFill>
                <a:effectLst/>
                <a:uLnTx/>
                <a:uFillTx/>
              </a:rPr>
              <a:t>　</a:t>
            </a:r>
            <a:r>
              <a:rPr kumimoji="1" lang="ja-JP" altLang="en-US" sz="1600" b="1" i="0" u="none" strike="noStrike" kern="0" cap="none" spc="0" normalizeH="0" baseline="0" noProof="0" dirty="0" smtClean="0">
                <a:ln>
                  <a:noFill/>
                </a:ln>
                <a:solidFill>
                  <a:prstClr val="white"/>
                </a:solidFill>
                <a:effectLst/>
                <a:uLnTx/>
                <a:uFillTx/>
              </a:rPr>
              <a:t>計画 </a:t>
            </a:r>
            <a:r>
              <a:rPr kumimoji="1" lang="en-US" altLang="ja-JP" sz="1600" b="1" i="0" u="none" strike="noStrike" kern="0" cap="none" spc="0" normalizeH="0" baseline="0" noProof="0" dirty="0" smtClean="0">
                <a:ln>
                  <a:noFill/>
                </a:ln>
                <a:solidFill>
                  <a:prstClr val="white"/>
                </a:solidFill>
                <a:effectLst/>
                <a:uLnTx/>
                <a:uFillTx/>
              </a:rPr>
              <a:t>P.58-59</a:t>
            </a:r>
          </a:p>
        </p:txBody>
      </p:sp>
      <p:sp>
        <p:nvSpPr>
          <p:cNvPr id="38" name="正方形/長方形 37"/>
          <p:cNvSpPr/>
          <p:nvPr/>
        </p:nvSpPr>
        <p:spPr>
          <a:xfrm>
            <a:off x="363222" y="2280374"/>
            <a:ext cx="3240000" cy="288000"/>
          </a:xfrm>
          <a:prstGeom prst="rect">
            <a:avLst/>
          </a:prstGeom>
        </p:spPr>
        <p:txBody>
          <a:bodyPr wrap="square" lIns="36000" tIns="72000" rIns="36000" bIns="36000" anchor="ctr">
            <a:noAutofit/>
          </a:bodyPr>
          <a:lstStyle/>
          <a:p>
            <a:r>
              <a:rPr lang="en-US" altLang="ja-JP" sz="1600" b="1" dirty="0" smtClean="0">
                <a:solidFill>
                  <a:prstClr val="black"/>
                </a:solidFill>
                <a:latin typeface="游ゴシック" panose="020B0400000000000000" pitchFamily="50" charset="-128"/>
              </a:rPr>
              <a:t>【</a:t>
            </a:r>
            <a:r>
              <a:rPr lang="ja-JP" altLang="en-US" sz="1600" b="1" dirty="0" smtClean="0">
                <a:solidFill>
                  <a:prstClr val="black"/>
                </a:solidFill>
                <a:latin typeface="游ゴシック" panose="020B0400000000000000" pitchFamily="50" charset="-128"/>
              </a:rPr>
              <a:t>府民の行動目標</a:t>
            </a:r>
            <a:r>
              <a:rPr lang="en-US" altLang="ja-JP" sz="1600" b="1" dirty="0">
                <a:solidFill>
                  <a:prstClr val="black"/>
                </a:solidFill>
                <a:latin typeface="游ゴシック" panose="020B0400000000000000" pitchFamily="50" charset="-128"/>
              </a:rPr>
              <a:t>】</a:t>
            </a:r>
            <a:endParaRPr lang="ja-JP" altLang="en-US" sz="1600" b="1" dirty="0">
              <a:solidFill>
                <a:prstClr val="black"/>
              </a:solidFill>
              <a:latin typeface="游ゴシック" panose="020B0400000000000000" pitchFamily="50" charset="-128"/>
            </a:endParaRPr>
          </a:p>
        </p:txBody>
      </p:sp>
      <p:sp>
        <p:nvSpPr>
          <p:cNvPr id="39" name="正方形/長方形 38"/>
          <p:cNvSpPr/>
          <p:nvPr/>
        </p:nvSpPr>
        <p:spPr>
          <a:xfrm>
            <a:off x="511296" y="2578590"/>
            <a:ext cx="8856000" cy="504000"/>
          </a:xfrm>
          <a:prstGeom prst="rect">
            <a:avLst/>
          </a:prstGeom>
        </p:spPr>
        <p:txBody>
          <a:bodyPr wrap="square" lIns="36000" tIns="72000" rIns="36000" bIns="36000">
            <a:noAutofit/>
          </a:bodyPr>
          <a:lstStyle/>
          <a:p>
            <a:r>
              <a:rPr lang="ja-JP" altLang="en-US" sz="1200" b="1" dirty="0">
                <a:solidFill>
                  <a:prstClr val="black"/>
                </a:solidFill>
                <a:latin typeface="游ゴシック" panose="020B0400000000000000" pitchFamily="50" charset="-128"/>
              </a:rPr>
              <a:t>▽ストレスへの対処法に関する正しい知識を持ち、日常生活で実践するとともに、必要に応じて医療機関を受診するなど、</a:t>
            </a:r>
            <a:r>
              <a:rPr lang="ja-JP" altLang="en-US" sz="1200" b="1" dirty="0" smtClean="0">
                <a:solidFill>
                  <a:prstClr val="black"/>
                </a:solidFill>
                <a:latin typeface="游ゴシック" panose="020B0400000000000000" pitchFamily="50" charset="-128"/>
              </a:rPr>
              <a:t>専門</a:t>
            </a:r>
            <a:endParaRPr lang="en-US" altLang="ja-JP" sz="1200" b="1" dirty="0" smtClean="0">
              <a:solidFill>
                <a:prstClr val="black"/>
              </a:solidFill>
              <a:latin typeface="游ゴシック" panose="020B0400000000000000" pitchFamily="50" charset="-128"/>
            </a:endParaRPr>
          </a:p>
          <a:p>
            <a:r>
              <a:rPr lang="ja-JP" altLang="en-US" sz="1200" b="1" dirty="0">
                <a:solidFill>
                  <a:prstClr val="black"/>
                </a:solidFill>
                <a:latin typeface="游ゴシック" panose="020B0400000000000000" pitchFamily="50" charset="-128"/>
              </a:rPr>
              <a:t>　</a:t>
            </a:r>
            <a:r>
              <a:rPr lang="ja-JP" altLang="en-US" sz="1200" b="1" dirty="0" smtClean="0">
                <a:solidFill>
                  <a:prstClr val="black"/>
                </a:solidFill>
                <a:latin typeface="游ゴシック" panose="020B0400000000000000" pitchFamily="50" charset="-128"/>
              </a:rPr>
              <a:t>的</a:t>
            </a:r>
            <a:r>
              <a:rPr lang="ja-JP" altLang="en-US" sz="1200" b="1" dirty="0">
                <a:solidFill>
                  <a:prstClr val="black"/>
                </a:solidFill>
                <a:latin typeface="游ゴシック" panose="020B0400000000000000" pitchFamily="50" charset="-128"/>
              </a:rPr>
              <a:t>な支援を受けます</a:t>
            </a:r>
            <a:r>
              <a:rPr lang="ja-JP" altLang="en-US" sz="1200" b="1" dirty="0" smtClean="0">
                <a:solidFill>
                  <a:prstClr val="black"/>
                </a:solidFill>
                <a:latin typeface="游ゴシック" panose="020B0400000000000000" pitchFamily="50" charset="-128"/>
              </a:rPr>
              <a:t>。</a:t>
            </a:r>
            <a:endParaRPr lang="ja-JP" altLang="en-US" sz="1200" b="1" dirty="0">
              <a:solidFill>
                <a:prstClr val="black"/>
              </a:solidFill>
              <a:latin typeface="游ゴシック" panose="020B0400000000000000" pitchFamily="50" charset="-128"/>
            </a:endParaRPr>
          </a:p>
        </p:txBody>
      </p:sp>
      <p:sp>
        <p:nvSpPr>
          <p:cNvPr id="40" name="正方形/長方形 39"/>
          <p:cNvSpPr/>
          <p:nvPr/>
        </p:nvSpPr>
        <p:spPr>
          <a:xfrm>
            <a:off x="363222" y="3256108"/>
            <a:ext cx="3240000" cy="288000"/>
          </a:xfrm>
          <a:prstGeom prst="rect">
            <a:avLst/>
          </a:prstGeom>
        </p:spPr>
        <p:txBody>
          <a:bodyPr wrap="square" lIns="36000" tIns="72000" rIns="36000" bIns="36000" anchor="ctr">
            <a:noAutofit/>
          </a:bodyPr>
          <a:lstStyle/>
          <a:p>
            <a:r>
              <a:rPr lang="en-US" altLang="ja-JP" sz="1600" b="1" dirty="0" smtClean="0">
                <a:solidFill>
                  <a:prstClr val="black"/>
                </a:solidFill>
                <a:latin typeface="游ゴシック" panose="020B0400000000000000" pitchFamily="50" charset="-128"/>
              </a:rPr>
              <a:t>【</a:t>
            </a:r>
            <a:r>
              <a:rPr lang="ja-JP" altLang="en-US" sz="1600" b="1" dirty="0" smtClean="0">
                <a:solidFill>
                  <a:prstClr val="black"/>
                </a:solidFill>
                <a:latin typeface="游ゴシック" panose="020B0400000000000000" pitchFamily="50" charset="-128"/>
              </a:rPr>
              <a:t>行政等が取り組む数値目標</a:t>
            </a:r>
            <a:r>
              <a:rPr lang="en-US" altLang="ja-JP" sz="1600" b="1" dirty="0" smtClean="0">
                <a:solidFill>
                  <a:prstClr val="black"/>
                </a:solidFill>
                <a:latin typeface="游ゴシック" panose="020B0400000000000000" pitchFamily="50" charset="-128"/>
              </a:rPr>
              <a:t>】</a:t>
            </a:r>
            <a:endParaRPr lang="ja-JP" altLang="en-US" sz="1600" b="1" dirty="0">
              <a:solidFill>
                <a:prstClr val="black"/>
              </a:solidFill>
              <a:latin typeface="游ゴシック" panose="020B0400000000000000" pitchFamily="50" charset="-128"/>
            </a:endParaRPr>
          </a:p>
        </p:txBody>
      </p:sp>
      <p:graphicFrame>
        <p:nvGraphicFramePr>
          <p:cNvPr id="41" name="表 40"/>
          <p:cNvGraphicFramePr>
            <a:graphicFrameLocks noGrp="1"/>
          </p:cNvGraphicFramePr>
          <p:nvPr>
            <p:extLst>
              <p:ext uri="{D42A27DB-BD31-4B8C-83A1-F6EECF244321}">
                <p14:modId xmlns:p14="http://schemas.microsoft.com/office/powerpoint/2010/main" val="4133260312"/>
              </p:ext>
            </p:extLst>
          </p:nvPr>
        </p:nvGraphicFramePr>
        <p:xfrm>
          <a:off x="532234" y="3618271"/>
          <a:ext cx="8820000" cy="1046018"/>
        </p:xfrm>
        <a:graphic>
          <a:graphicData uri="http://schemas.openxmlformats.org/drawingml/2006/table">
            <a:tbl>
              <a:tblPr firstRow="1" firstCol="1" bandRow="1"/>
              <a:tblGrid>
                <a:gridCol w="360000">
                  <a:extLst>
                    <a:ext uri="{9D8B030D-6E8A-4147-A177-3AD203B41FA5}">
                      <a16:colId xmlns:a16="http://schemas.microsoft.com/office/drawing/2014/main" val="20000"/>
                    </a:ext>
                  </a:extLst>
                </a:gridCol>
                <a:gridCol w="3600000">
                  <a:extLst>
                    <a:ext uri="{9D8B030D-6E8A-4147-A177-3AD203B41FA5}">
                      <a16:colId xmlns:a16="http://schemas.microsoft.com/office/drawing/2014/main" val="20001"/>
                    </a:ext>
                  </a:extLst>
                </a:gridCol>
                <a:gridCol w="1620000">
                  <a:extLst>
                    <a:ext uri="{9D8B030D-6E8A-4147-A177-3AD203B41FA5}">
                      <a16:colId xmlns:a16="http://schemas.microsoft.com/office/drawing/2014/main" val="2424026701"/>
                    </a:ext>
                  </a:extLst>
                </a:gridCol>
                <a:gridCol w="1620000">
                  <a:extLst>
                    <a:ext uri="{9D8B030D-6E8A-4147-A177-3AD203B41FA5}">
                      <a16:colId xmlns:a16="http://schemas.microsoft.com/office/drawing/2014/main" val="20002"/>
                    </a:ext>
                  </a:extLst>
                </a:gridCol>
                <a:gridCol w="1620000">
                  <a:extLst>
                    <a:ext uri="{9D8B030D-6E8A-4147-A177-3AD203B41FA5}">
                      <a16:colId xmlns:a16="http://schemas.microsoft.com/office/drawing/2014/main" val="20003"/>
                    </a:ext>
                  </a:extLst>
                </a:gridCol>
              </a:tblGrid>
              <a:tr h="288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ja-JP" altLang="en-US" sz="1200" kern="100" dirty="0" smtClean="0">
                          <a:effectLst/>
                          <a:latin typeface="+mn-ea"/>
                          <a:ea typeface="+mn-ea"/>
                        </a:rPr>
                        <a:t>項目</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ja-JP" altLang="en-US" sz="1200" dirty="0" smtClean="0">
                          <a:effectLst/>
                          <a:latin typeface="+mn-ea"/>
                          <a:ea typeface="+mn-ea"/>
                        </a:rPr>
                        <a:t>策定時の取組状況</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ja-JP" altLang="en-US" sz="1200" dirty="0" smtClean="0">
                          <a:effectLst/>
                          <a:latin typeface="+mn-ea"/>
                          <a:ea typeface="+mn-ea"/>
                        </a:rPr>
                        <a:t>現在の取組状況</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sz="1200" dirty="0" smtClean="0">
                          <a:effectLst/>
                          <a:latin typeface="+mn-ea"/>
                          <a:ea typeface="+mn-ea"/>
                        </a:rPr>
                        <a:t>2023</a:t>
                      </a:r>
                      <a:r>
                        <a:rPr lang="ja-JP" sz="1200" dirty="0" smtClean="0">
                          <a:effectLst/>
                          <a:latin typeface="+mn-ea"/>
                          <a:ea typeface="+mn-ea"/>
                        </a:rPr>
                        <a:t>年度目標</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 lastClr="FFFFFF"/>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extLst>
                  <a:ext uri="{0D108BD9-81ED-4DB2-BD59-A6C34878D82A}">
                    <a16:rowId xmlns:a16="http://schemas.microsoft.com/office/drawing/2014/main" val="10000"/>
                  </a:ext>
                </a:extLst>
              </a:tr>
              <a:tr h="288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altLang="ja-JP" sz="1200" dirty="0" smtClean="0">
                          <a:solidFill>
                            <a:schemeClr val="bg1"/>
                          </a:solidFill>
                          <a:effectLst/>
                          <a:latin typeface="+mn-ea"/>
                          <a:ea typeface="+mn-ea"/>
                        </a:rPr>
                        <a:t>18</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fontAlgn="auto">
                        <a:lnSpc>
                          <a:spcPts val="1600"/>
                        </a:lnSpc>
                        <a:spcAft>
                          <a:spcPts val="0"/>
                        </a:spcAft>
                      </a:pPr>
                      <a:r>
                        <a:rPr lang="ja-JP" altLang="en-US" sz="1200" b="1" dirty="0" err="1" smtClean="0">
                          <a:solidFill>
                            <a:schemeClr val="tx1"/>
                          </a:solidFill>
                          <a:effectLst/>
                          <a:latin typeface="+mn-ea"/>
                          <a:ea typeface="+mn-ea"/>
                        </a:rPr>
                        <a:t>気分障がい</a:t>
                      </a:r>
                      <a:r>
                        <a:rPr lang="ja-JP" altLang="en-US" sz="1200" b="1" dirty="0" smtClean="0">
                          <a:solidFill>
                            <a:schemeClr val="tx1"/>
                          </a:solidFill>
                          <a:effectLst/>
                          <a:latin typeface="+mn-ea"/>
                          <a:ea typeface="+mn-ea"/>
                        </a:rPr>
                        <a:t>・</a:t>
                      </a:r>
                      <a:r>
                        <a:rPr lang="ja-JP" altLang="en-US" sz="1200" b="1" dirty="0" err="1" smtClean="0">
                          <a:solidFill>
                            <a:schemeClr val="tx1"/>
                          </a:solidFill>
                          <a:effectLst/>
                          <a:latin typeface="+mn-ea"/>
                          <a:ea typeface="+mn-ea"/>
                        </a:rPr>
                        <a:t>不安障がいに相</a:t>
                      </a:r>
                      <a:r>
                        <a:rPr lang="ja-JP" altLang="en-US" sz="1200" b="1" dirty="0" smtClean="0">
                          <a:solidFill>
                            <a:schemeClr val="tx1"/>
                          </a:solidFill>
                          <a:effectLst/>
                          <a:latin typeface="+mn-ea"/>
                          <a:ea typeface="+mn-ea"/>
                        </a:rPr>
                        <a:t>応する心理的苦痛を感じている者の割合（</a:t>
                      </a:r>
                      <a:r>
                        <a:rPr lang="en-US" altLang="ja-JP" sz="1200" b="1" dirty="0" smtClean="0">
                          <a:solidFill>
                            <a:schemeClr val="tx1"/>
                          </a:solidFill>
                          <a:effectLst/>
                          <a:latin typeface="+mn-ea"/>
                          <a:ea typeface="+mn-ea"/>
                        </a:rPr>
                        <a:t>20</a:t>
                      </a:r>
                      <a:r>
                        <a:rPr lang="ja-JP" altLang="en-US" sz="1200" b="1" dirty="0" smtClean="0">
                          <a:solidFill>
                            <a:schemeClr val="tx1"/>
                          </a:solidFill>
                          <a:effectLst/>
                          <a:latin typeface="+mn-ea"/>
                          <a:ea typeface="+mn-ea"/>
                        </a:rPr>
                        <a:t>歳以上）（☆）</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sz="1200" b="1" dirty="0" smtClean="0">
                          <a:solidFill>
                            <a:schemeClr val="tx1"/>
                          </a:solidFill>
                          <a:effectLst/>
                          <a:latin typeface="+mn-ea"/>
                          <a:ea typeface="+mn-ea"/>
                        </a:rPr>
                        <a:t>10.6%</a:t>
                      </a:r>
                      <a:r>
                        <a:rPr lang="ja-JP" altLang="en-US" sz="1200" b="1" dirty="0" smtClean="0">
                          <a:solidFill>
                            <a:schemeClr val="tx1"/>
                          </a:solidFill>
                          <a:effectLst/>
                          <a:latin typeface="+mn-ea"/>
                          <a:ea typeface="+mn-ea"/>
                        </a:rPr>
                        <a:t>（</a:t>
                      </a:r>
                      <a:r>
                        <a:rPr lang="en-US" sz="1200" b="1" dirty="0" smtClean="0">
                          <a:solidFill>
                            <a:schemeClr val="tx1"/>
                          </a:solidFill>
                          <a:effectLst/>
                          <a:latin typeface="+mn-ea"/>
                          <a:ea typeface="+mn-ea"/>
                        </a:rPr>
                        <a:t>H28</a:t>
                      </a:r>
                      <a:r>
                        <a:rPr lang="ja-JP" altLang="en-US" sz="1200" b="1" dirty="0" smtClean="0">
                          <a:solidFill>
                            <a:schemeClr val="tx1"/>
                          </a:solidFill>
                          <a:effectLst/>
                          <a:latin typeface="+mn-ea"/>
                          <a:ea typeface="+mn-ea"/>
                        </a:rPr>
                        <a:t>）</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rPr>
                        <a:t>10.7%</a:t>
                      </a:r>
                      <a:r>
                        <a:rPr lang="ja-JP" altLang="en-US" sz="1200" b="1" dirty="0" smtClean="0">
                          <a:solidFill>
                            <a:schemeClr val="tx1"/>
                          </a:solidFill>
                          <a:effectLst/>
                          <a:latin typeface="+mn-ea"/>
                          <a:ea typeface="+mn-ea"/>
                        </a:rPr>
                        <a:t>（</a:t>
                      </a:r>
                      <a:r>
                        <a:rPr lang="en-US" altLang="ja-JP" sz="1200" b="1" dirty="0" smtClean="0">
                          <a:solidFill>
                            <a:schemeClr val="tx1"/>
                          </a:solidFill>
                          <a:effectLst/>
                          <a:latin typeface="+mn-ea"/>
                          <a:ea typeface="+mn-ea"/>
                        </a:rPr>
                        <a:t>R1</a:t>
                      </a:r>
                      <a:r>
                        <a:rPr lang="ja-JP" altLang="en-US" sz="1200" b="1" dirty="0" smtClean="0">
                          <a:solidFill>
                            <a:schemeClr val="tx1"/>
                          </a:solidFill>
                          <a:effectLst/>
                          <a:latin typeface="+mn-ea"/>
                          <a:ea typeface="+mn-ea"/>
                        </a:rPr>
                        <a:t>）</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rPr>
                        <a:t>10%</a:t>
                      </a:r>
                      <a:r>
                        <a:rPr lang="ja-JP" altLang="en-US" sz="1200" b="1" dirty="0" smtClean="0">
                          <a:solidFill>
                            <a:schemeClr val="tx1"/>
                          </a:solidFill>
                          <a:effectLst/>
                          <a:latin typeface="+mn-ea"/>
                          <a:ea typeface="+mn-ea"/>
                        </a:rPr>
                        <a:t>以下</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1"/>
                  </a:ext>
                </a:extLst>
              </a:tr>
              <a:tr h="288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altLang="ja-JP" sz="1200" dirty="0" smtClean="0">
                          <a:solidFill>
                            <a:schemeClr val="bg1"/>
                          </a:solidFill>
                          <a:effectLst/>
                          <a:latin typeface="+mn-ea"/>
                          <a:ea typeface="+mn-ea"/>
                          <a:cs typeface="HG丸ｺﾞｼｯｸM-PRO"/>
                        </a:rPr>
                        <a:t>19</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fontAlgn="auto">
                        <a:lnSpc>
                          <a:spcPts val="1600"/>
                        </a:lnSpc>
                        <a:spcAft>
                          <a:spcPts val="0"/>
                        </a:spcAft>
                      </a:pPr>
                      <a:r>
                        <a:rPr lang="ja-JP" altLang="en-US" sz="1200" b="1" dirty="0" smtClean="0">
                          <a:solidFill>
                            <a:schemeClr val="tx1"/>
                          </a:solidFill>
                          <a:effectLst/>
                          <a:latin typeface="+mn-ea"/>
                          <a:ea typeface="+mn-ea"/>
                          <a:cs typeface="HG丸ｺﾞｼｯｸM-PRO"/>
                        </a:rPr>
                        <a:t>地域の集まりやグループに参加する者の割合</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24.1%</a:t>
                      </a:r>
                      <a:r>
                        <a:rPr lang="ja-JP" altLang="en-US" sz="1200" b="1" dirty="0" smtClean="0">
                          <a:solidFill>
                            <a:schemeClr val="tx1"/>
                          </a:solidFill>
                          <a:effectLst/>
                          <a:latin typeface="+mn-ea"/>
                          <a:ea typeface="+mn-ea"/>
                          <a:cs typeface="HG丸ｺﾞｼｯｸM-PRO"/>
                        </a:rPr>
                        <a:t>（</a:t>
                      </a:r>
                      <a:r>
                        <a:rPr lang="en-US" altLang="ja-JP" sz="1200" b="1" dirty="0" smtClean="0">
                          <a:solidFill>
                            <a:schemeClr val="tx1"/>
                          </a:solidFill>
                          <a:effectLst/>
                          <a:latin typeface="+mn-ea"/>
                          <a:ea typeface="+mn-ea"/>
                          <a:cs typeface="HG丸ｺﾞｼｯｸM-PRO"/>
                        </a:rPr>
                        <a:t>H28</a:t>
                      </a:r>
                      <a:r>
                        <a:rPr lang="ja-JP" altLang="en-US" sz="1200" b="1" dirty="0" smtClean="0">
                          <a:solidFill>
                            <a:schemeClr val="tx1"/>
                          </a:solidFill>
                          <a:effectLst/>
                          <a:latin typeface="+mn-ea"/>
                          <a:ea typeface="+mn-ea"/>
                          <a:cs typeface="HG丸ｺﾞｼｯｸM-PRO"/>
                        </a:rPr>
                        <a:t>）</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16.4%</a:t>
                      </a:r>
                      <a:r>
                        <a:rPr lang="ja-JP" altLang="en-US" sz="1200" b="1" dirty="0" smtClean="0">
                          <a:solidFill>
                            <a:schemeClr val="tx1"/>
                          </a:solidFill>
                          <a:effectLst/>
                          <a:latin typeface="+mn-ea"/>
                          <a:ea typeface="+mn-ea"/>
                          <a:cs typeface="HG丸ｺﾞｼｯｸM-PRO"/>
                        </a:rPr>
                        <a:t>（</a:t>
                      </a:r>
                      <a:r>
                        <a:rPr lang="en-US" altLang="ja-JP" sz="1200" b="1" dirty="0" smtClean="0">
                          <a:solidFill>
                            <a:schemeClr val="tx1"/>
                          </a:solidFill>
                          <a:effectLst/>
                          <a:latin typeface="+mn-ea"/>
                          <a:ea typeface="+mn-ea"/>
                          <a:cs typeface="HG丸ｺﾞｼｯｸM-PRO"/>
                        </a:rPr>
                        <a:t>R2</a:t>
                      </a:r>
                      <a:r>
                        <a:rPr lang="ja-JP" altLang="en-US" sz="1200" b="1" dirty="0" smtClean="0">
                          <a:solidFill>
                            <a:schemeClr val="tx1"/>
                          </a:solidFill>
                          <a:effectLst/>
                          <a:latin typeface="+mn-ea"/>
                          <a:ea typeface="+mn-ea"/>
                          <a:cs typeface="HG丸ｺﾞｼｯｸM-PRO"/>
                        </a:rPr>
                        <a:t>）</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ja-JP" altLang="en-US" sz="1200" b="1" dirty="0" smtClean="0">
                          <a:solidFill>
                            <a:schemeClr val="tx1"/>
                          </a:solidFill>
                          <a:effectLst/>
                          <a:latin typeface="+mn-ea"/>
                          <a:ea typeface="+mn-ea"/>
                          <a:cs typeface="HG丸ｺﾞｼｯｸM-PRO"/>
                        </a:rPr>
                        <a:t>増加</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743447809"/>
                  </a:ext>
                </a:extLst>
              </a:tr>
            </a:tbl>
          </a:graphicData>
        </a:graphic>
      </p:graphicFrame>
      <p:sp>
        <p:nvSpPr>
          <p:cNvPr id="42" name="正方形/長方形 41"/>
          <p:cNvSpPr/>
          <p:nvPr/>
        </p:nvSpPr>
        <p:spPr>
          <a:xfrm>
            <a:off x="6046918" y="3320548"/>
            <a:ext cx="3384000" cy="288000"/>
          </a:xfrm>
          <a:prstGeom prst="rect">
            <a:avLst/>
          </a:prstGeom>
        </p:spPr>
        <p:txBody>
          <a:bodyPr wrap="square" lIns="36000" tIns="72000" rIns="36000" bIns="36000" anchor="ctr">
            <a:noAutofit/>
          </a:bodyPr>
          <a:lstStyle/>
          <a:p>
            <a:pPr algn="r"/>
            <a:r>
              <a:rPr lang="ja-JP" altLang="en-US" sz="1100" dirty="0">
                <a:solidFill>
                  <a:prstClr val="black"/>
                </a:solidFill>
                <a:latin typeface="游ゴシック" panose="020B0400000000000000" pitchFamily="50" charset="-128"/>
              </a:rPr>
              <a:t>（☆は「府民・行政等みんなでめざす目標」</a:t>
            </a:r>
            <a:r>
              <a:rPr lang="ja-JP" altLang="en-US" sz="1100" dirty="0" smtClean="0">
                <a:solidFill>
                  <a:prstClr val="black"/>
                </a:solidFill>
                <a:latin typeface="游ゴシック" panose="020B0400000000000000" pitchFamily="50" charset="-128"/>
              </a:rPr>
              <a:t>）</a:t>
            </a:r>
            <a:endParaRPr lang="ja-JP" altLang="en-US" sz="1100" dirty="0">
              <a:solidFill>
                <a:prstClr val="black"/>
              </a:solidFill>
              <a:latin typeface="游ゴシック" panose="020B0400000000000000" pitchFamily="50" charset="-128"/>
            </a:endParaRPr>
          </a:p>
        </p:txBody>
      </p:sp>
      <p:graphicFrame>
        <p:nvGraphicFramePr>
          <p:cNvPr id="43" name="表 42"/>
          <p:cNvGraphicFramePr>
            <a:graphicFrameLocks noGrp="1"/>
          </p:cNvGraphicFramePr>
          <p:nvPr>
            <p:extLst>
              <p:ext uri="{D42A27DB-BD31-4B8C-83A1-F6EECF244321}">
                <p14:modId xmlns:p14="http://schemas.microsoft.com/office/powerpoint/2010/main" val="2270192961"/>
              </p:ext>
            </p:extLst>
          </p:nvPr>
        </p:nvGraphicFramePr>
        <p:xfrm>
          <a:off x="477311" y="5195345"/>
          <a:ext cx="8928000" cy="1152000"/>
        </p:xfrm>
        <a:graphic>
          <a:graphicData uri="http://schemas.openxmlformats.org/drawingml/2006/table">
            <a:tbl>
              <a:tblPr firstRow="1" bandRow="1"/>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1152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nSpc>
                          <a:spcPct val="100000"/>
                        </a:lnSpc>
                      </a:pPr>
                      <a:r>
                        <a:rPr kumimoji="1" lang="ja-JP" altLang="en-US" sz="1600" baseline="0" dirty="0" smtClean="0">
                          <a:latin typeface="+mn-ea"/>
                          <a:ea typeface="+mn-ea"/>
                        </a:rPr>
                        <a:t>現状･課題</a:t>
                      </a:r>
                      <a:endParaRPr kumimoji="1" lang="en-US" altLang="ja-JP" sz="1600" baseline="0" dirty="0" smtClean="0">
                        <a:latin typeface="+mn-ea"/>
                        <a:ea typeface="+mn-ea"/>
                      </a:endParaRPr>
                    </a:p>
                  </a:txBody>
                  <a:tcPr marL="36000" marR="36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174625" indent="-174625">
                        <a:lnSpc>
                          <a:spcPct val="100000"/>
                        </a:lnSpc>
                      </a:pPr>
                      <a:r>
                        <a:rPr kumimoji="1" lang="ja-JP" altLang="en-US" sz="1200" b="1" baseline="0" dirty="0" smtClean="0">
                          <a:solidFill>
                            <a:schemeClr val="tx1"/>
                          </a:solidFill>
                          <a:latin typeface="+mn-ea"/>
                          <a:ea typeface="+mn-ea"/>
                        </a:rPr>
                        <a:t>◆ 府民の約</a:t>
                      </a:r>
                      <a:r>
                        <a:rPr kumimoji="1" lang="en-US" altLang="ja-JP" sz="1200" b="1" baseline="0" dirty="0" smtClean="0">
                          <a:solidFill>
                            <a:schemeClr val="tx1"/>
                          </a:solidFill>
                          <a:latin typeface="+mn-ea"/>
                          <a:ea typeface="+mn-ea"/>
                        </a:rPr>
                        <a:t>5</a:t>
                      </a:r>
                      <a:r>
                        <a:rPr kumimoji="1" lang="ja-JP" altLang="en-US" sz="1200" b="1" baseline="0" dirty="0" smtClean="0">
                          <a:solidFill>
                            <a:schemeClr val="tx1"/>
                          </a:solidFill>
                          <a:latin typeface="+mn-ea"/>
                          <a:ea typeface="+mn-ea"/>
                        </a:rPr>
                        <a:t>％が、日常生活に影響がある疾患に「こころの病気」を挙げています。</a:t>
                      </a:r>
                    </a:p>
                    <a:p>
                      <a:pPr marL="174625" indent="-174625">
                        <a:lnSpc>
                          <a:spcPct val="100000"/>
                        </a:lnSpc>
                      </a:pPr>
                      <a:endParaRPr kumimoji="1" lang="ja-JP" altLang="en-US" sz="1200" b="1" baseline="0" dirty="0" smtClean="0">
                        <a:solidFill>
                          <a:schemeClr val="tx1"/>
                        </a:solidFill>
                        <a:latin typeface="+mn-ea"/>
                        <a:ea typeface="+mn-ea"/>
                      </a:endParaRPr>
                    </a:p>
                    <a:p>
                      <a:pPr marL="174625" indent="-174625">
                        <a:lnSpc>
                          <a:spcPct val="100000"/>
                        </a:lnSpc>
                      </a:pPr>
                      <a:r>
                        <a:rPr kumimoji="1" lang="ja-JP" altLang="en-US" sz="1200" b="1" baseline="0" dirty="0" smtClean="0">
                          <a:solidFill>
                            <a:schemeClr val="tx1"/>
                          </a:solidFill>
                          <a:latin typeface="+mn-ea"/>
                          <a:ea typeface="+mn-ea"/>
                        </a:rPr>
                        <a:t>◆ 府の自殺者数は減少しているものの、年代別では、</a:t>
                      </a:r>
                      <a:r>
                        <a:rPr kumimoji="1" lang="en-US" altLang="ja-JP" sz="1200" b="1" baseline="0" dirty="0" smtClean="0">
                          <a:solidFill>
                            <a:schemeClr val="tx1"/>
                          </a:solidFill>
                          <a:latin typeface="+mn-ea"/>
                          <a:ea typeface="+mn-ea"/>
                        </a:rPr>
                        <a:t>40</a:t>
                      </a:r>
                      <a:r>
                        <a:rPr kumimoji="1" lang="ja-JP" altLang="en-US" sz="1200" b="1" baseline="0" dirty="0" smtClean="0">
                          <a:solidFill>
                            <a:schemeClr val="tx1"/>
                          </a:solidFill>
                          <a:latin typeface="+mn-ea"/>
                          <a:ea typeface="+mn-ea"/>
                        </a:rPr>
                        <a:t>歳代、</a:t>
                      </a:r>
                      <a:r>
                        <a:rPr kumimoji="1" lang="en-US" altLang="ja-JP" sz="1200" b="1" baseline="0" dirty="0" smtClean="0">
                          <a:solidFill>
                            <a:schemeClr val="tx1"/>
                          </a:solidFill>
                          <a:latin typeface="+mn-ea"/>
                          <a:ea typeface="+mn-ea"/>
                        </a:rPr>
                        <a:t>60</a:t>
                      </a:r>
                      <a:r>
                        <a:rPr kumimoji="1" lang="ja-JP" altLang="en-US" sz="1200" b="1" baseline="0" dirty="0" smtClean="0">
                          <a:solidFill>
                            <a:schemeClr val="tx1"/>
                          </a:solidFill>
                          <a:latin typeface="+mn-ea"/>
                          <a:ea typeface="+mn-ea"/>
                        </a:rPr>
                        <a:t>歳代が多い状況にあります。さらに、職業別（全国）でみると、</a:t>
                      </a:r>
                      <a:r>
                        <a:rPr kumimoji="1" lang="en-US" altLang="ja-JP" sz="1200" b="1" baseline="0" dirty="0" smtClean="0">
                          <a:solidFill>
                            <a:schemeClr val="tx1"/>
                          </a:solidFill>
                          <a:latin typeface="+mn-ea"/>
                          <a:ea typeface="+mn-ea"/>
                        </a:rPr>
                        <a:t>50</a:t>
                      </a:r>
                      <a:r>
                        <a:rPr kumimoji="1" lang="ja-JP" altLang="en-US" sz="1200" b="1" baseline="0" dirty="0" smtClean="0">
                          <a:solidFill>
                            <a:schemeClr val="tx1"/>
                          </a:solidFill>
                          <a:latin typeface="+mn-ea"/>
                          <a:ea typeface="+mn-ea"/>
                        </a:rPr>
                        <a:t>歳未満の場合、「被雇用者・勤め人」が</a:t>
                      </a:r>
                      <a:r>
                        <a:rPr kumimoji="1" lang="en-US" altLang="ja-JP" sz="1200" b="1" baseline="0" dirty="0" smtClean="0">
                          <a:solidFill>
                            <a:schemeClr val="tx1"/>
                          </a:solidFill>
                          <a:latin typeface="+mn-ea"/>
                          <a:ea typeface="+mn-ea"/>
                        </a:rPr>
                        <a:t>4</a:t>
                      </a:r>
                      <a:r>
                        <a:rPr kumimoji="1" lang="ja-JP" altLang="en-US" sz="1200" b="1" baseline="0" dirty="0" smtClean="0">
                          <a:solidFill>
                            <a:schemeClr val="tx1"/>
                          </a:solidFill>
                          <a:latin typeface="+mn-ea"/>
                          <a:ea typeface="+mn-ea"/>
                        </a:rPr>
                        <a:t>割以上を占めており、職場におけるこころの健康づくりの充実・強化が求められます。</a:t>
                      </a: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3861721"/>
                  </a:ext>
                </a:extLst>
              </a:tr>
            </a:tbl>
          </a:graphicData>
        </a:graphic>
      </p:graphicFrame>
      <p:sp>
        <p:nvSpPr>
          <p:cNvPr id="44" name="角丸四角形 43"/>
          <p:cNvSpPr/>
          <p:nvPr/>
        </p:nvSpPr>
        <p:spPr>
          <a:xfrm>
            <a:off x="357909" y="1863824"/>
            <a:ext cx="9144000" cy="3024000"/>
          </a:xfrm>
          <a:prstGeom prst="roundRect">
            <a:avLst>
              <a:gd name="adj" fmla="val 0"/>
            </a:avLst>
          </a:prstGeom>
          <a:noFill/>
          <a:ln w="12700" cap="flat" cmpd="sng" algn="ctr">
            <a:solidFill>
              <a:srgbClr val="5B9BD5">
                <a:lumMod val="50000"/>
              </a:srgbClr>
            </a:solidFill>
            <a:prstDash val="solid"/>
            <a:miter lim="800000"/>
          </a:ln>
          <a:effectLst/>
        </p:spPr>
        <p:txBody>
          <a:bodyPr rtlCol="0" anchor="ctr"/>
          <a:lstStyle/>
          <a:p>
            <a:pPr marL="0" marR="0" lvl="0" indent="0" defTabSz="914400" eaLnBrk="1" fontAlgn="auto" latinLnBrk="0" hangingPunct="1">
              <a:lnSpc>
                <a:spcPts val="2000"/>
              </a:lnSpc>
              <a:spcBef>
                <a:spcPts val="0"/>
              </a:spcBef>
              <a:spcAft>
                <a:spcPts val="0"/>
              </a:spcAft>
              <a:buClrTx/>
              <a:buSzTx/>
              <a:buFontTx/>
              <a:buNone/>
              <a:tabLst/>
              <a:defRPr/>
            </a:pPr>
            <a:endParaRPr kumimoji="1" lang="en-US" altLang="ja-JP" sz="18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5" name="角丸四角形 44"/>
          <p:cNvSpPr/>
          <p:nvPr/>
        </p:nvSpPr>
        <p:spPr>
          <a:xfrm>
            <a:off x="357909" y="1431824"/>
            <a:ext cx="2088000" cy="648000"/>
          </a:xfrm>
          <a:prstGeom prst="roundRect">
            <a:avLst>
              <a:gd name="adj" fmla="val 0"/>
            </a:avLst>
          </a:prstGeom>
          <a:solidFill>
            <a:srgbClr val="5B9BD5">
              <a:lumMod val="50000"/>
            </a:srgbClr>
          </a:solidFill>
          <a:ln w="12700" cap="flat" cmpd="sng" algn="ctr">
            <a:solidFill>
              <a:srgbClr val="5B9BD5">
                <a:lumMod val="50000"/>
              </a:srgbClr>
            </a:solidFill>
            <a:prstDash val="solid"/>
            <a:miter lim="800000"/>
          </a:ln>
          <a:effectLst/>
        </p:spPr>
        <p:txBody>
          <a:bodyPr lIns="72000" tIns="72000" rIns="72000" bIns="36000" rtlCol="0" anchor="ctr"/>
          <a:lstStyle/>
          <a:p>
            <a:pPr marL="0" marR="0" lvl="0" indent="0" algn="ctr" defTabSz="914400" eaLnBrk="1" fontAlgn="auto" latinLnBrk="0" hangingPunct="1">
              <a:lnSpc>
                <a:spcPts val="2000"/>
              </a:lnSpc>
              <a:spcBef>
                <a:spcPts val="0"/>
              </a:spcBef>
              <a:spcAft>
                <a:spcPts val="0"/>
              </a:spcAft>
              <a:buClrTx/>
              <a:buSzTx/>
              <a:buFontTx/>
              <a:buNone/>
              <a:tabLst/>
              <a:defRPr/>
            </a:pPr>
            <a:r>
              <a:rPr kumimoji="1" lang="ja-JP" altLang="en-US" sz="16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rPr>
              <a:t>みんなでめざす目標</a:t>
            </a:r>
          </a:p>
        </p:txBody>
      </p:sp>
      <p:sp>
        <p:nvSpPr>
          <p:cNvPr id="46" name="角丸四角形 45"/>
          <p:cNvSpPr/>
          <p:nvPr/>
        </p:nvSpPr>
        <p:spPr>
          <a:xfrm>
            <a:off x="2445909" y="1431824"/>
            <a:ext cx="7056000" cy="648000"/>
          </a:xfrm>
          <a:prstGeom prst="roundRect">
            <a:avLst>
              <a:gd name="adj" fmla="val 0"/>
            </a:avLst>
          </a:prstGeom>
          <a:solidFill>
            <a:sysClr val="window" lastClr="FFFFFF"/>
          </a:solidFill>
          <a:ln w="12700" cap="flat" cmpd="sng" algn="ctr">
            <a:solidFill>
              <a:srgbClr val="5B9BD5">
                <a:lumMod val="50000"/>
              </a:srgbClr>
            </a:solidFill>
            <a:prstDash val="solid"/>
            <a:miter lim="800000"/>
          </a:ln>
          <a:effectLst/>
        </p:spPr>
        <p:txBody>
          <a:bodyPr lIns="72000" tIns="72000" rIns="72000" bIns="36000" rtlCol="0" anchor="ctr"/>
          <a:lstStyle/>
          <a:p>
            <a:pPr marL="0" marR="0" lvl="0" indent="0" algn="ctr" defTabSz="914400" eaLnBrk="1" fontAlgn="auto" latinLnBrk="0" hangingPunct="1">
              <a:lnSpc>
                <a:spcPts val="2000"/>
              </a:lnSpc>
              <a:spcBef>
                <a:spcPts val="0"/>
              </a:spcBef>
              <a:spcAft>
                <a:spcPts val="0"/>
              </a:spcAft>
              <a:buClrTx/>
              <a:buSzTx/>
              <a:buFontTx/>
              <a:buNone/>
              <a:tabLst/>
              <a:defRPr/>
            </a:pPr>
            <a:r>
              <a:rPr kumimoji="1" lang="ja-JP" altLang="en-US" sz="16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過度のストレスを抱える府民の割合を減らします</a:t>
            </a:r>
          </a:p>
          <a:p>
            <a:pPr marL="0" marR="0" lvl="0" indent="0" algn="ctr" defTabSz="914400" eaLnBrk="1" fontAlgn="auto" latinLnBrk="0" hangingPunct="1">
              <a:lnSpc>
                <a:spcPts val="2000"/>
              </a:lnSpc>
              <a:spcBef>
                <a:spcPts val="0"/>
              </a:spcBef>
              <a:spcAft>
                <a:spcPts val="0"/>
              </a:spcAft>
              <a:buClrTx/>
              <a:buSzTx/>
              <a:buFontTx/>
              <a:buNone/>
              <a:tabLst/>
              <a:defRPr/>
            </a:pPr>
            <a:r>
              <a:rPr kumimoji="1" lang="ja-JP" altLang="en-US" sz="16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～ストレスとうまく付き合いましょう～</a:t>
            </a:r>
          </a:p>
        </p:txBody>
      </p:sp>
    </p:spTree>
    <p:extLst>
      <p:ext uri="{BB962C8B-B14F-4D97-AF65-F5344CB8AC3E}">
        <p14:creationId xmlns:p14="http://schemas.microsoft.com/office/powerpoint/2010/main" val="42785046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29</a:t>
            </a:fld>
            <a:endParaRPr kumimoji="1" lang="ja-JP" altLang="en-US"/>
          </a:p>
        </p:txBody>
      </p:sp>
      <p:sp>
        <p:nvSpPr>
          <p:cNvPr id="15" name="正方形/長方形 14"/>
          <p:cNvSpPr/>
          <p:nvPr/>
        </p:nvSpPr>
        <p:spPr>
          <a:xfrm>
            <a:off x="216793" y="211802"/>
            <a:ext cx="9432000" cy="6408000"/>
          </a:xfrm>
          <a:prstGeom prst="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ts val="2000"/>
              </a:lnSpc>
              <a:spcBef>
                <a:spcPts val="0"/>
              </a:spcBef>
              <a:spcAft>
                <a:spcPts val="0"/>
              </a:spcAft>
              <a:buClrTx/>
              <a:buSzTx/>
              <a:buFontTx/>
              <a:buNone/>
              <a:tabLst/>
              <a:defRPr/>
            </a:pPr>
            <a:endParaRPr kumimoji="1" lang="en-US" altLang="ja-JP" sz="18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19" name="表 18"/>
          <p:cNvGraphicFramePr>
            <a:graphicFrameLocks noGrp="1"/>
          </p:cNvGraphicFramePr>
          <p:nvPr>
            <p:extLst>
              <p:ext uri="{D42A27DB-BD31-4B8C-83A1-F6EECF244321}">
                <p14:modId xmlns:p14="http://schemas.microsoft.com/office/powerpoint/2010/main" val="3043160710"/>
              </p:ext>
            </p:extLst>
          </p:nvPr>
        </p:nvGraphicFramePr>
        <p:xfrm>
          <a:off x="477311" y="434454"/>
          <a:ext cx="8928000" cy="5904000"/>
        </p:xfrm>
        <a:graphic>
          <a:graphicData uri="http://schemas.openxmlformats.org/drawingml/2006/table">
            <a:tbl>
              <a:tblPr firstRow="1" bandRow="1"/>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3348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nSpc>
                          <a:spcPct val="100000"/>
                        </a:lnSpc>
                      </a:pPr>
                      <a:r>
                        <a:rPr kumimoji="1" lang="ja-JP" altLang="en-US" sz="1600" baseline="0" dirty="0" smtClean="0">
                          <a:latin typeface="+mn-ea"/>
                          <a:ea typeface="+mn-ea"/>
                        </a:rPr>
                        <a:t>本年度の     </a:t>
                      </a:r>
                      <a:endParaRPr kumimoji="1" lang="en-US" altLang="ja-JP" sz="1600" baseline="0" dirty="0" smtClean="0">
                        <a:latin typeface="+mn-ea"/>
                        <a:ea typeface="+mn-ea"/>
                      </a:endParaRPr>
                    </a:p>
                    <a:p>
                      <a:pPr>
                        <a:lnSpc>
                          <a:spcPct val="100000"/>
                        </a:lnSpc>
                      </a:pPr>
                      <a:r>
                        <a:rPr kumimoji="1" lang="ja-JP" altLang="en-US" sz="1600" baseline="0" dirty="0" smtClean="0">
                          <a:latin typeface="+mn-ea"/>
                          <a:ea typeface="+mn-ea"/>
                        </a:rPr>
                        <a:t>取組</a:t>
                      </a: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ja-JP" altLang="en-US" sz="1600" baseline="0" dirty="0">
                        <a:latin typeface="+mn-ea"/>
                        <a:ea typeface="+mn-ea"/>
                      </a:endParaRP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174625" indent="-174625">
                        <a:lnSpc>
                          <a:spcPct val="100000"/>
                        </a:lnSpc>
                      </a:pPr>
                      <a:r>
                        <a:rPr kumimoji="1" lang="en-US" altLang="ja-JP" sz="1200" u="none"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職域等におけるこころの健康サポート</a:t>
                      </a:r>
                      <a:r>
                        <a:rPr kumimoji="1" lang="en-US" altLang="ja-JP" sz="1200" u="none" baseline="0" dirty="0" smtClean="0">
                          <a:solidFill>
                            <a:schemeClr val="tx1"/>
                          </a:solidFill>
                          <a:latin typeface="+mn-ea"/>
                          <a:ea typeface="+mn-ea"/>
                        </a:rPr>
                        <a:t>》</a:t>
                      </a:r>
                      <a:endParaRPr kumimoji="1" lang="en-US" altLang="ja-JP" sz="1200" b="0" u="none"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■中小企業の人事担当者、労働者等の「こころの健康」に関する相談等を実施（職場のメンタルヘルス専門相談：第</a:t>
                      </a:r>
                      <a:r>
                        <a:rPr kumimoji="1" lang="en-US" altLang="ja-JP" sz="1100" b="1" baseline="0" dirty="0" smtClean="0">
                          <a:solidFill>
                            <a:schemeClr val="tx1"/>
                          </a:solidFill>
                          <a:latin typeface="+mn-ea"/>
                          <a:ea typeface="+mn-ea"/>
                        </a:rPr>
                        <a:t>1</a:t>
                      </a:r>
                      <a:r>
                        <a:rPr kumimoji="1" lang="ja-JP" altLang="en-US" sz="1100" b="1" baseline="0" dirty="0" smtClean="0">
                          <a:solidFill>
                            <a:schemeClr val="tx1"/>
                          </a:solidFill>
                          <a:latin typeface="+mn-ea"/>
                          <a:ea typeface="+mn-ea"/>
                        </a:rPr>
                        <a:t>･</a:t>
                      </a:r>
                      <a:r>
                        <a:rPr kumimoji="1" lang="en-US" altLang="ja-JP" sz="1100" b="1" baseline="0" dirty="0" smtClean="0">
                          <a:solidFill>
                            <a:schemeClr val="tx1"/>
                          </a:solidFill>
                          <a:latin typeface="+mn-ea"/>
                          <a:ea typeface="+mn-ea"/>
                        </a:rPr>
                        <a:t>2</a:t>
                      </a:r>
                      <a:r>
                        <a:rPr kumimoji="1" lang="ja-JP" altLang="en-US" sz="1100" b="1" baseline="0" dirty="0" smtClean="0">
                          <a:solidFill>
                            <a:schemeClr val="tx1"/>
                          </a:solidFill>
                          <a:latin typeface="+mn-ea"/>
                          <a:ea typeface="+mn-ea"/>
                        </a:rPr>
                        <a:t>･</a:t>
                      </a:r>
                      <a:r>
                        <a:rPr kumimoji="1" lang="en-US" altLang="ja-JP" sz="1100" b="1" baseline="0" dirty="0" smtClean="0">
                          <a:solidFill>
                            <a:schemeClr val="tx1"/>
                          </a:solidFill>
                          <a:latin typeface="+mn-ea"/>
                          <a:ea typeface="+mn-ea"/>
                        </a:rPr>
                        <a:t>3</a:t>
                      </a:r>
                      <a:r>
                        <a:rPr kumimoji="1" lang="ja-JP" altLang="en-US" sz="1100" b="1" baseline="0" dirty="0" smtClean="0">
                          <a:solidFill>
                            <a:schemeClr val="tx1"/>
                          </a:solidFill>
                          <a:latin typeface="+mn-ea"/>
                          <a:ea typeface="+mn-ea"/>
                        </a:rPr>
                        <a:t>･</a:t>
                      </a:r>
                      <a:r>
                        <a:rPr kumimoji="1" lang="en-US" altLang="ja-JP" sz="1100" b="1" baseline="0" dirty="0" smtClean="0">
                          <a:solidFill>
                            <a:schemeClr val="tx1"/>
                          </a:solidFill>
                          <a:latin typeface="+mn-ea"/>
                          <a:ea typeface="+mn-ea"/>
                        </a:rPr>
                        <a:t>4</a:t>
                      </a:r>
                      <a:r>
                        <a:rPr kumimoji="1" lang="ja-JP" altLang="en-US" sz="1100" b="1" baseline="0" dirty="0" smtClean="0">
                          <a:solidFill>
                            <a:schemeClr val="tx1"/>
                          </a:solidFill>
                          <a:latin typeface="+mn-ea"/>
                          <a:ea typeface="+mn-ea"/>
                        </a:rPr>
                        <a:t>火曜、第</a:t>
                      </a:r>
                      <a:r>
                        <a:rPr kumimoji="1" lang="en-US" altLang="ja-JP" sz="1100" b="1" baseline="0" dirty="0" smtClean="0">
                          <a:solidFill>
                            <a:schemeClr val="tx1"/>
                          </a:solidFill>
                          <a:latin typeface="+mn-ea"/>
                          <a:ea typeface="+mn-ea"/>
                        </a:rPr>
                        <a:t>1</a:t>
                      </a:r>
                      <a:r>
                        <a:rPr kumimoji="1" lang="ja-JP" altLang="en-US" sz="1100" b="1" baseline="0" dirty="0" smtClean="0">
                          <a:solidFill>
                            <a:schemeClr val="tx1"/>
                          </a:solidFill>
                          <a:latin typeface="+mn-ea"/>
                          <a:ea typeface="+mn-ea"/>
                        </a:rPr>
                        <a:t>水曜実施、</a:t>
                      </a:r>
                      <a:r>
                        <a:rPr kumimoji="1" lang="en-US" altLang="ja-JP" sz="1100" b="1" baseline="0" dirty="0" smtClean="0">
                          <a:solidFill>
                            <a:schemeClr val="tx1"/>
                          </a:solidFill>
                          <a:latin typeface="+mn-ea"/>
                          <a:ea typeface="+mn-ea"/>
                        </a:rPr>
                        <a:t>21</a:t>
                      </a:r>
                      <a:r>
                        <a:rPr kumimoji="1" lang="ja-JP" altLang="en-US" sz="1100" b="1" baseline="0" dirty="0" smtClean="0">
                          <a:solidFill>
                            <a:schemeClr val="tx1"/>
                          </a:solidFill>
                          <a:latin typeface="+mn-ea"/>
                          <a:ea typeface="+mn-ea"/>
                        </a:rPr>
                        <a:t>名 ／ 職場のメンタルヘルス推進担当者養成研修会：</a:t>
                      </a:r>
                      <a:r>
                        <a:rPr kumimoji="1" lang="en-US" altLang="ja-JP" sz="1100" b="1" baseline="0" dirty="0" smtClean="0">
                          <a:solidFill>
                            <a:schemeClr val="tx1"/>
                          </a:solidFill>
                          <a:latin typeface="+mn-ea"/>
                          <a:ea typeface="+mn-ea"/>
                        </a:rPr>
                        <a:t>2/24</a:t>
                      </a:r>
                      <a:r>
                        <a:rPr kumimoji="1" lang="ja-JP" altLang="en-US" sz="1100" b="1" baseline="0" dirty="0" err="1" smtClean="0">
                          <a:solidFill>
                            <a:schemeClr val="tx1"/>
                          </a:solidFill>
                          <a:latin typeface="+mn-ea"/>
                          <a:ea typeface="+mn-ea"/>
                        </a:rPr>
                        <a:t>、</a:t>
                      </a:r>
                      <a:r>
                        <a:rPr kumimoji="1" lang="en-US" altLang="ja-JP" sz="1100" b="1" baseline="0" dirty="0" smtClean="0">
                          <a:solidFill>
                            <a:schemeClr val="tx1"/>
                          </a:solidFill>
                          <a:latin typeface="+mn-ea"/>
                          <a:ea typeface="+mn-ea"/>
                        </a:rPr>
                        <a:t>3/24</a:t>
                      </a:r>
                      <a:r>
                        <a:rPr kumimoji="1" lang="ja-JP" altLang="en-US" sz="1100" b="1" baseline="0" dirty="0" smtClean="0">
                          <a:solidFill>
                            <a:schemeClr val="tx1"/>
                          </a:solidFill>
                          <a:latin typeface="+mn-ea"/>
                          <a:ea typeface="+mn-ea"/>
                        </a:rPr>
                        <a:t>実施、</a:t>
                      </a:r>
                      <a:r>
                        <a:rPr kumimoji="1" lang="en-US" altLang="ja-JP" sz="1100" b="1" baseline="0" dirty="0" smtClean="0">
                          <a:solidFill>
                            <a:schemeClr val="tx1"/>
                          </a:solidFill>
                          <a:latin typeface="+mn-ea"/>
                          <a:ea typeface="+mn-ea"/>
                        </a:rPr>
                        <a:t>2</a:t>
                      </a:r>
                      <a:r>
                        <a:rPr kumimoji="1" lang="ja-JP" altLang="en-US" sz="1100" b="1" baseline="0" dirty="0" smtClean="0">
                          <a:solidFill>
                            <a:schemeClr val="tx1"/>
                          </a:solidFill>
                          <a:latin typeface="+mn-ea"/>
                          <a:ea typeface="+mn-ea"/>
                        </a:rPr>
                        <a:t>回定員</a:t>
                      </a:r>
                      <a:r>
                        <a:rPr kumimoji="1" lang="en-US" altLang="ja-JP" sz="1100" b="1" baseline="0" dirty="0" smtClean="0">
                          <a:solidFill>
                            <a:schemeClr val="tx1"/>
                          </a:solidFill>
                          <a:latin typeface="+mn-ea"/>
                          <a:ea typeface="+mn-ea"/>
                        </a:rPr>
                        <a:t>200</a:t>
                      </a:r>
                      <a:r>
                        <a:rPr kumimoji="1" lang="ja-JP" altLang="en-US" sz="1100" b="1" baseline="0" dirty="0" smtClean="0">
                          <a:solidFill>
                            <a:schemeClr val="tx1"/>
                          </a:solidFill>
                          <a:latin typeface="+mn-ea"/>
                          <a:ea typeface="+mn-ea"/>
                        </a:rPr>
                        <a:t>名参加）</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■中小企業の抱える健康課題・ニーズに対応したオンラインセミナーを開催（「健康経営セミナー」）、</a:t>
                      </a:r>
                      <a:r>
                        <a:rPr kumimoji="1" lang="en-US" altLang="ja-JP" sz="1100" b="1" baseline="0" dirty="0" smtClean="0">
                          <a:solidFill>
                            <a:schemeClr val="tx1"/>
                          </a:solidFill>
                          <a:latin typeface="+mn-ea"/>
                          <a:ea typeface="+mn-ea"/>
                        </a:rPr>
                        <a:t>3</a:t>
                      </a:r>
                      <a:r>
                        <a:rPr kumimoji="1" lang="ja-JP" altLang="en-US" sz="1100" b="1" baseline="0" dirty="0" smtClean="0">
                          <a:solidFill>
                            <a:schemeClr val="tx1"/>
                          </a:solidFill>
                          <a:latin typeface="+mn-ea"/>
                          <a:ea typeface="+mn-ea"/>
                        </a:rPr>
                        <a:t>回のうち</a:t>
                      </a:r>
                      <a:r>
                        <a:rPr kumimoji="1" lang="en-US" altLang="ja-JP" sz="1100" b="1" baseline="0" dirty="0" smtClean="0">
                          <a:solidFill>
                            <a:schemeClr val="tx1"/>
                          </a:solidFill>
                          <a:latin typeface="+mn-ea"/>
                          <a:ea typeface="+mn-ea"/>
                        </a:rPr>
                        <a:t>1</a:t>
                      </a:r>
                      <a:r>
                        <a:rPr kumimoji="1" lang="ja-JP" altLang="en-US" sz="1100" b="1" baseline="0" dirty="0" smtClean="0">
                          <a:solidFill>
                            <a:schemeClr val="tx1"/>
                          </a:solidFill>
                          <a:latin typeface="+mn-ea"/>
                          <a:ea typeface="+mn-ea"/>
                        </a:rPr>
                        <a:t>回で「メンタル対応」をテーマに実施</a:t>
                      </a:r>
                    </a:p>
                    <a:p>
                      <a:pPr marL="174625" indent="-174625">
                        <a:lnSpc>
                          <a:spcPct val="100000"/>
                        </a:lnSpc>
                      </a:pPr>
                      <a:r>
                        <a:rPr kumimoji="1" lang="ja-JP" altLang="en-US" sz="1100" b="1" baseline="0" dirty="0" smtClean="0">
                          <a:solidFill>
                            <a:schemeClr val="tx1"/>
                          </a:solidFill>
                          <a:latin typeface="+mn-ea"/>
                          <a:ea typeface="+mn-ea"/>
                        </a:rPr>
                        <a:t>■府民全体を対象に開催したオンラインセミナー（全</a:t>
                      </a:r>
                      <a:r>
                        <a:rPr kumimoji="1" lang="en-US" altLang="ja-JP" sz="1100" b="1" baseline="0" dirty="0" smtClean="0">
                          <a:solidFill>
                            <a:schemeClr val="tx1"/>
                          </a:solidFill>
                          <a:latin typeface="+mn-ea"/>
                          <a:ea typeface="+mn-ea"/>
                        </a:rPr>
                        <a:t>7</a:t>
                      </a:r>
                      <a:r>
                        <a:rPr kumimoji="1" lang="ja-JP" altLang="en-US" sz="1100" b="1" baseline="0" dirty="0" smtClean="0">
                          <a:solidFill>
                            <a:schemeClr val="tx1"/>
                          </a:solidFill>
                          <a:latin typeface="+mn-ea"/>
                          <a:ea typeface="+mn-ea"/>
                        </a:rPr>
                        <a:t>回／ライブ配信及び録画配信）のうち、</a:t>
                      </a:r>
                      <a:r>
                        <a:rPr kumimoji="1" lang="en-US" altLang="ja-JP" sz="1100" b="1" baseline="0" dirty="0" smtClean="0">
                          <a:solidFill>
                            <a:schemeClr val="tx1"/>
                          </a:solidFill>
                          <a:latin typeface="+mn-ea"/>
                          <a:ea typeface="+mn-ea"/>
                        </a:rPr>
                        <a:t>1</a:t>
                      </a:r>
                      <a:r>
                        <a:rPr kumimoji="1" lang="ja-JP" altLang="en-US" sz="1100" b="1" baseline="0" dirty="0" smtClean="0">
                          <a:solidFill>
                            <a:schemeClr val="tx1"/>
                          </a:solidFill>
                          <a:latin typeface="+mn-ea"/>
                          <a:ea typeface="+mn-ea"/>
                        </a:rPr>
                        <a:t>回で「メンタル」をテーマに実施（「健活</a:t>
                      </a:r>
                      <a:r>
                        <a:rPr kumimoji="1" lang="en-US" altLang="ja-JP" sz="1100" b="1" baseline="0" dirty="0" smtClean="0">
                          <a:solidFill>
                            <a:schemeClr val="tx1"/>
                          </a:solidFill>
                          <a:latin typeface="+mn-ea"/>
                          <a:ea typeface="+mn-ea"/>
                        </a:rPr>
                        <a:t>OSAKA</a:t>
                      </a:r>
                      <a:r>
                        <a:rPr kumimoji="1" lang="ja-JP" altLang="en-US" sz="1100" b="1" baseline="0" dirty="0" smtClean="0">
                          <a:solidFill>
                            <a:schemeClr val="tx1"/>
                          </a:solidFill>
                          <a:latin typeface="+mn-ea"/>
                          <a:ea typeface="+mn-ea"/>
                        </a:rPr>
                        <a:t>セミナー」申込者</a:t>
                      </a:r>
                      <a:r>
                        <a:rPr kumimoji="1" lang="en-US" altLang="ja-JP" sz="1100" b="1" baseline="0" dirty="0" smtClean="0">
                          <a:solidFill>
                            <a:schemeClr val="tx1"/>
                          </a:solidFill>
                          <a:latin typeface="+mn-ea"/>
                          <a:ea typeface="+mn-ea"/>
                        </a:rPr>
                        <a:t>1,551</a:t>
                      </a:r>
                      <a:r>
                        <a:rPr kumimoji="1" lang="ja-JP" altLang="en-US" sz="1100" b="1" baseline="0" dirty="0" smtClean="0">
                          <a:solidFill>
                            <a:schemeClr val="tx1"/>
                          </a:solidFill>
                          <a:latin typeface="+mn-ea"/>
                          <a:ea typeface="+mn-ea"/>
                        </a:rPr>
                        <a:t>名（</a:t>
                      </a:r>
                      <a:r>
                        <a:rPr kumimoji="1" lang="en-US" altLang="ja-JP" sz="1100" b="1" baseline="0" dirty="0" smtClean="0">
                          <a:solidFill>
                            <a:schemeClr val="tx1"/>
                          </a:solidFill>
                          <a:latin typeface="+mn-ea"/>
                          <a:ea typeface="+mn-ea"/>
                        </a:rPr>
                        <a:t>3/15</a:t>
                      </a:r>
                      <a:r>
                        <a:rPr kumimoji="1" lang="ja-JP" altLang="en-US" sz="1100" b="1" baseline="0" dirty="0" smtClean="0">
                          <a:solidFill>
                            <a:schemeClr val="tx1"/>
                          </a:solidFill>
                          <a:latin typeface="+mn-ea"/>
                          <a:ea typeface="+mn-ea"/>
                        </a:rPr>
                        <a:t>時点）　</a:t>
                      </a:r>
                      <a:r>
                        <a:rPr kumimoji="1" lang="en-US" altLang="ja-JP" sz="1100" b="1" baseline="0" dirty="0" smtClean="0">
                          <a:solidFill>
                            <a:schemeClr val="tx1"/>
                          </a:solidFill>
                          <a:latin typeface="+mn-ea"/>
                          <a:ea typeface="+mn-ea"/>
                        </a:rPr>
                        <a:t>※</a:t>
                      </a:r>
                      <a:r>
                        <a:rPr kumimoji="1" lang="ja-JP" altLang="en-US" sz="1100" b="1" baseline="0" dirty="0" smtClean="0">
                          <a:solidFill>
                            <a:schemeClr val="tx1"/>
                          </a:solidFill>
                          <a:latin typeface="+mn-ea"/>
                          <a:ea typeface="+mn-ea"/>
                        </a:rPr>
                        <a:t>ライブ＋録画）</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■大阪産業保健総合支援センターにおいて一般産業保健研修を計</a:t>
                      </a:r>
                      <a:r>
                        <a:rPr kumimoji="1" lang="en-US" altLang="ja-JP" sz="1100" b="1" baseline="0" dirty="0" smtClean="0">
                          <a:solidFill>
                            <a:schemeClr val="tx1"/>
                          </a:solidFill>
                          <a:latin typeface="+mn-ea"/>
                          <a:ea typeface="+mn-ea"/>
                        </a:rPr>
                        <a:t>3</a:t>
                      </a:r>
                      <a:r>
                        <a:rPr kumimoji="1" lang="ja-JP" altLang="en-US" sz="1100" b="1" baseline="0" dirty="0" smtClean="0">
                          <a:solidFill>
                            <a:schemeClr val="tx1"/>
                          </a:solidFill>
                          <a:latin typeface="+mn-ea"/>
                          <a:ea typeface="+mn-ea"/>
                        </a:rPr>
                        <a:t>回実施（計</a:t>
                      </a:r>
                      <a:r>
                        <a:rPr kumimoji="1" lang="en-US" altLang="ja-JP" sz="1100" b="1" baseline="0" dirty="0" smtClean="0">
                          <a:solidFill>
                            <a:schemeClr val="tx1"/>
                          </a:solidFill>
                          <a:latin typeface="+mn-ea"/>
                          <a:ea typeface="+mn-ea"/>
                        </a:rPr>
                        <a:t>37</a:t>
                      </a:r>
                      <a:r>
                        <a:rPr kumimoji="1" lang="ja-JP" altLang="en-US" sz="1100" b="1" baseline="0" dirty="0" smtClean="0">
                          <a:solidFill>
                            <a:schemeClr val="tx1"/>
                          </a:solidFill>
                          <a:latin typeface="+mn-ea"/>
                          <a:ea typeface="+mn-ea"/>
                        </a:rPr>
                        <a:t>名参加　</a:t>
                      </a:r>
                      <a:r>
                        <a:rPr kumimoji="1" lang="en-US" altLang="ja-JP" sz="1100" b="1" baseline="0" dirty="0" smtClean="0">
                          <a:solidFill>
                            <a:schemeClr val="tx1"/>
                          </a:solidFill>
                          <a:latin typeface="+mn-ea"/>
                          <a:ea typeface="+mn-ea"/>
                        </a:rPr>
                        <a:t>※</a:t>
                      </a:r>
                      <a:r>
                        <a:rPr kumimoji="1" lang="ja-JP" altLang="en-US" sz="1100" b="1" baseline="0" dirty="0" smtClean="0">
                          <a:solidFill>
                            <a:schemeClr val="tx1"/>
                          </a:solidFill>
                          <a:latin typeface="+mn-ea"/>
                          <a:ea typeface="+mn-ea"/>
                        </a:rPr>
                        <a:t>参加人数を減らして実施）</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地域におけるこころの健康づくり</a:t>
                      </a:r>
                      <a:r>
                        <a:rPr kumimoji="1" lang="en-US" altLang="ja-JP" sz="1200" baseline="0" dirty="0" smtClean="0">
                          <a:solidFill>
                            <a:schemeClr val="tx1"/>
                          </a:solidFill>
                          <a:latin typeface="+mn-ea"/>
                          <a:ea typeface="+mn-ea"/>
                        </a:rPr>
                        <a:t>》</a:t>
                      </a:r>
                      <a:endParaRPr kumimoji="1" lang="en-US" altLang="ja-JP" sz="1200" b="0"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■学校等との連携により研修会等を開催（大阪府学校保健・安全研究大会、大阪府立学校保健研究発表大会）</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■保健所において、こころの健康の保持増進についての啓発を目的に、講演会の開催（</a:t>
                      </a:r>
                      <a:r>
                        <a:rPr kumimoji="1" lang="en-US" altLang="ja-JP" sz="1100" b="1" baseline="0" dirty="0" smtClean="0">
                          <a:solidFill>
                            <a:schemeClr val="tx1"/>
                          </a:solidFill>
                          <a:latin typeface="+mn-ea"/>
                          <a:ea typeface="+mn-ea"/>
                        </a:rPr>
                        <a:t>Web</a:t>
                      </a:r>
                      <a:r>
                        <a:rPr kumimoji="1" lang="ja-JP" altLang="en-US" sz="1100" b="1" baseline="0" dirty="0" smtClean="0">
                          <a:solidFill>
                            <a:schemeClr val="tx1"/>
                          </a:solidFill>
                          <a:latin typeface="+mn-ea"/>
                          <a:ea typeface="+mn-ea"/>
                        </a:rPr>
                        <a:t>開催等）、ロビー展示等にて啓発を実施</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市町村を通じて、市町村社会福祉協議会における取組みに対して地域福祉・高齢者福祉交付金による財政支援を行うとともに、市町村地域福祉担当課長会議の場を活用し、市町村の実施状況、課題、対応策等の情報提供を実施</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u="none"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相談支援の実施</a:t>
                      </a:r>
                      <a:r>
                        <a:rPr kumimoji="1" lang="en-US" altLang="ja-JP" sz="1200" u="none" baseline="0" dirty="0" smtClean="0">
                          <a:solidFill>
                            <a:schemeClr val="tx1"/>
                          </a:solidFill>
                          <a:latin typeface="+mn-ea"/>
                          <a:ea typeface="+mn-ea"/>
                        </a:rPr>
                        <a:t>》</a:t>
                      </a:r>
                      <a:endParaRPr kumimoji="1" lang="en-US" altLang="ja-JP" sz="1200" b="0" u="none"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■保健所において電話・訪問・来所等によるこころの健康相談を実施、必要に応じて嘱託医師相談も実施</a:t>
                      </a:r>
                      <a:endParaRPr kumimoji="1" lang="en-US" altLang="ja-JP" sz="1100" b="1" baseline="0" dirty="0" smtClean="0">
                        <a:solidFill>
                          <a:schemeClr val="tx1"/>
                        </a:solidFill>
                        <a:latin typeface="+mn-ea"/>
                        <a:ea typeface="+mn-ea"/>
                      </a:endParaRPr>
                    </a:p>
                  </a:txBody>
                  <a:tcPr marL="72000" marR="72000" marT="54000" marB="54000">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3861721"/>
                  </a:ext>
                </a:extLst>
              </a:tr>
              <a:tr h="198000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今後の</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取組予定</a:t>
                      </a:r>
                      <a:endParaRPr kumimoji="1" lang="ja-JP" altLang="en-US" baseline="0" dirty="0">
                        <a:latin typeface="+mn-ea"/>
                        <a:ea typeface="+mn-ea"/>
                      </a:endParaRP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baseline="0" dirty="0" smtClean="0">
                          <a:solidFill>
                            <a:schemeClr val="tx1"/>
                          </a:solidFill>
                          <a:latin typeface="+mn-ea"/>
                          <a:ea typeface="+mn-ea"/>
                        </a:rPr>
                        <a:t>《</a:t>
                      </a:r>
                      <a:r>
                        <a:rPr kumimoji="1" lang="ja-JP" altLang="en-US" sz="1200" b="1" u="sng" baseline="0" dirty="0" smtClean="0">
                          <a:solidFill>
                            <a:schemeClr val="tx1"/>
                          </a:solidFill>
                          <a:latin typeface="+mn-ea"/>
                          <a:ea typeface="+mn-ea"/>
                        </a:rPr>
                        <a:t>課題等</a:t>
                      </a:r>
                      <a:r>
                        <a:rPr kumimoji="1" lang="en-US" altLang="ja-JP" sz="1200" b="1" baseline="0" dirty="0" smtClean="0">
                          <a:solidFill>
                            <a:schemeClr val="tx1"/>
                          </a:solidFill>
                          <a:latin typeface="+mn-ea"/>
                          <a:ea typeface="+mn-ea"/>
                        </a:rPr>
                        <a:t>》</a:t>
                      </a:r>
                    </a:p>
                    <a:p>
                      <a:pPr marL="174625" indent="-174625">
                        <a:lnSpc>
                          <a:spcPct val="100000"/>
                        </a:lnSpc>
                      </a:pPr>
                      <a:r>
                        <a:rPr kumimoji="1" lang="ja-JP" altLang="en-US" sz="1100" b="1" baseline="0" dirty="0" smtClean="0">
                          <a:solidFill>
                            <a:schemeClr val="tx1"/>
                          </a:solidFill>
                          <a:latin typeface="+mn-ea"/>
                          <a:ea typeface="+mn-ea"/>
                        </a:rPr>
                        <a:t>■中小企業等におけるメンタルヘルス対策の推進　　　　　　■メンタルヘルス対策に取り組む支援人材の資質向上</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■子どものこころの健やかな成長を育む健康教育の充実　　　■地域におけるこころの健康づくりの推進</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1" baseline="0" dirty="0" smtClean="0">
                          <a:solidFill>
                            <a:schemeClr val="tx1"/>
                          </a:solidFill>
                          <a:latin typeface="+mn-ea"/>
                          <a:ea typeface="+mn-ea"/>
                        </a:rPr>
                        <a:t>《</a:t>
                      </a:r>
                      <a:r>
                        <a:rPr kumimoji="1" lang="ja-JP" altLang="en-US" sz="1200" b="1" u="sng" baseline="0" dirty="0" smtClean="0">
                          <a:solidFill>
                            <a:schemeClr val="tx1"/>
                          </a:solidFill>
                          <a:latin typeface="+mn-ea"/>
                          <a:ea typeface="+mn-ea"/>
                        </a:rPr>
                        <a:t>次年度の主な取組</a:t>
                      </a:r>
                      <a:r>
                        <a:rPr kumimoji="1" lang="en-US" altLang="ja-JP" sz="1200" b="1" baseline="0" dirty="0" smtClean="0">
                          <a:solidFill>
                            <a:schemeClr val="tx1"/>
                          </a:solidFill>
                          <a:latin typeface="+mn-ea"/>
                          <a:ea typeface="+mn-ea"/>
                        </a:rPr>
                        <a:t>》</a:t>
                      </a:r>
                    </a:p>
                    <a:p>
                      <a:pPr marL="174625" indent="-174625">
                        <a:lnSpc>
                          <a:spcPct val="100000"/>
                        </a:lnSpc>
                      </a:pPr>
                      <a:r>
                        <a:rPr kumimoji="1" lang="ja-JP" altLang="en-US" sz="1100" b="1" baseline="0" dirty="0" smtClean="0">
                          <a:solidFill>
                            <a:schemeClr val="tx1"/>
                          </a:solidFill>
                          <a:latin typeface="+mn-ea"/>
                          <a:ea typeface="+mn-ea"/>
                        </a:rPr>
                        <a:t>■職場のメンタルヘルス専門相談等、各種取組みのさらなる</a:t>
                      </a:r>
                      <a:r>
                        <a:rPr kumimoji="1" lang="en-US" altLang="ja-JP" sz="1100" b="1" baseline="0" dirty="0" smtClean="0">
                          <a:solidFill>
                            <a:schemeClr val="tx1"/>
                          </a:solidFill>
                          <a:latin typeface="+mn-ea"/>
                          <a:ea typeface="+mn-ea"/>
                        </a:rPr>
                        <a:t>PR</a:t>
                      </a:r>
                      <a:r>
                        <a:rPr kumimoji="1" lang="ja-JP" altLang="en-US" sz="1100" b="1" baseline="0" dirty="0" smtClean="0">
                          <a:solidFill>
                            <a:schemeClr val="tx1"/>
                          </a:solidFill>
                          <a:latin typeface="+mn-ea"/>
                          <a:ea typeface="+mn-ea"/>
                        </a:rPr>
                        <a:t>・周知を実施</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■支援人材の資質向上を図る研修会を開催</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■地域福祉・高齢者福祉交付金による財政支援を行うとともに、市町村地域福祉担当課長会議等を通じて先進事例の情報等を提供</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■相談事業を実施</a:t>
                      </a:r>
                      <a:endParaRPr kumimoji="1" lang="ja-JP" altLang="en-US" sz="1100" b="1" baseline="0" dirty="0">
                        <a:solidFill>
                          <a:schemeClr val="tx1"/>
                        </a:solidFill>
                        <a:latin typeface="+mn-ea"/>
                        <a:ea typeface="+mn-ea"/>
                      </a:endParaRPr>
                    </a:p>
                  </a:txBody>
                  <a:tcPr marL="72000" marR="72000" marT="54000" marB="54000">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414319985"/>
                  </a:ext>
                </a:extLst>
              </a:tr>
              <a:tr h="57600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最終予算</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baseline="0" dirty="0" smtClean="0">
                          <a:solidFill>
                            <a:schemeClr val="bg1"/>
                          </a:solidFill>
                          <a:latin typeface="+mn-ea"/>
                          <a:ea typeface="+mn-ea"/>
                        </a:rPr>
                        <a:t>（主要事業）</a:t>
                      </a:r>
                      <a:endParaRPr kumimoji="1" lang="en-US" altLang="ja-JP" sz="1600" b="1" baseline="0" dirty="0" smtClean="0">
                        <a:solidFill>
                          <a:schemeClr val="bg1"/>
                        </a:solidFill>
                        <a:latin typeface="+mn-ea"/>
                        <a:ea typeface="+mn-ea"/>
                      </a:endParaRPr>
                    </a:p>
                  </a:txBody>
                  <a:tcPr marL="54000" marR="18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nSpc>
                          <a:spcPct val="100000"/>
                        </a:lnSpc>
                      </a:pPr>
                      <a:r>
                        <a:rPr kumimoji="1" lang="ja-JP" altLang="en-US" sz="1100" baseline="0" dirty="0" smtClean="0">
                          <a:solidFill>
                            <a:schemeClr val="tx1"/>
                          </a:solidFill>
                          <a:latin typeface="+mn-ea"/>
                          <a:ea typeface="+mn-ea"/>
                        </a:rPr>
                        <a:t>地域自殺対策強化運営費（</a:t>
                      </a:r>
                      <a:r>
                        <a:rPr kumimoji="1" lang="en-US" altLang="ja-JP" sz="1100" baseline="0" dirty="0" smtClean="0">
                          <a:solidFill>
                            <a:schemeClr val="tx1"/>
                          </a:solidFill>
                          <a:latin typeface="+mn-ea"/>
                          <a:ea typeface="+mn-ea"/>
                        </a:rPr>
                        <a:t>2,793</a:t>
                      </a:r>
                      <a:r>
                        <a:rPr kumimoji="1" lang="ja-JP" altLang="en-US" sz="1100" baseline="0" dirty="0" smtClean="0">
                          <a:solidFill>
                            <a:schemeClr val="tx1"/>
                          </a:solidFill>
                          <a:latin typeface="+mn-ea"/>
                          <a:ea typeface="+mn-ea"/>
                        </a:rPr>
                        <a:t>千円）、中小企業の健康づくり推進事業（</a:t>
                      </a:r>
                      <a:r>
                        <a:rPr kumimoji="1" lang="en-US" altLang="ja-JP" sz="1100" baseline="0" dirty="0" smtClean="0">
                          <a:solidFill>
                            <a:schemeClr val="tx1"/>
                          </a:solidFill>
                          <a:latin typeface="+mn-ea"/>
                          <a:ea typeface="+mn-ea"/>
                        </a:rPr>
                        <a:t>11,230</a:t>
                      </a:r>
                      <a:r>
                        <a:rPr kumimoji="1" lang="ja-JP" altLang="en-US" sz="1100" baseline="0" dirty="0" smtClean="0">
                          <a:solidFill>
                            <a:schemeClr val="tx1"/>
                          </a:solidFill>
                          <a:latin typeface="+mn-ea"/>
                          <a:ea typeface="+mn-ea"/>
                        </a:rPr>
                        <a:t>千円）、精神保健福祉関係運営費</a:t>
                      </a:r>
                      <a:endParaRPr kumimoji="1" lang="en-US" altLang="ja-JP" sz="1100" baseline="0" dirty="0" smtClean="0">
                        <a:solidFill>
                          <a:schemeClr val="tx1"/>
                        </a:solidFill>
                        <a:latin typeface="+mn-ea"/>
                        <a:ea typeface="+mn-ea"/>
                      </a:endParaRPr>
                    </a:p>
                    <a:p>
                      <a:pPr>
                        <a:lnSpc>
                          <a:spcPct val="100000"/>
                        </a:lnSpc>
                      </a:pPr>
                      <a:r>
                        <a:rPr kumimoji="1" lang="ja-JP" altLang="en-US" sz="1100" baseline="0" dirty="0" smtClean="0">
                          <a:solidFill>
                            <a:schemeClr val="tx1"/>
                          </a:solidFill>
                          <a:latin typeface="+mn-ea"/>
                          <a:ea typeface="+mn-ea"/>
                        </a:rPr>
                        <a:t>（</a:t>
                      </a:r>
                      <a:r>
                        <a:rPr kumimoji="1" lang="en-US" altLang="ja-JP" sz="1100" baseline="0" dirty="0" smtClean="0">
                          <a:solidFill>
                            <a:schemeClr val="tx1"/>
                          </a:solidFill>
                          <a:latin typeface="+mn-ea"/>
                          <a:ea typeface="+mn-ea"/>
                        </a:rPr>
                        <a:t>2,198</a:t>
                      </a:r>
                      <a:r>
                        <a:rPr kumimoji="1" lang="ja-JP" altLang="en-US" sz="1100" baseline="0" dirty="0" smtClean="0">
                          <a:solidFill>
                            <a:schemeClr val="tx1"/>
                          </a:solidFill>
                          <a:latin typeface="+mn-ea"/>
                          <a:ea typeface="+mn-ea"/>
                        </a:rPr>
                        <a:t>千円）、大阪府地域福祉・高齢者福祉交付金（</a:t>
                      </a:r>
                      <a:r>
                        <a:rPr kumimoji="1" lang="en-US" altLang="ja-JP" sz="1100" baseline="0" dirty="0" smtClean="0">
                          <a:solidFill>
                            <a:schemeClr val="tx1"/>
                          </a:solidFill>
                          <a:latin typeface="+mn-ea"/>
                          <a:ea typeface="+mn-ea"/>
                        </a:rPr>
                        <a:t>901,598</a:t>
                      </a:r>
                      <a:r>
                        <a:rPr kumimoji="1" lang="ja-JP" altLang="en-US" sz="1100" baseline="0" dirty="0" smtClean="0">
                          <a:solidFill>
                            <a:schemeClr val="tx1"/>
                          </a:solidFill>
                          <a:latin typeface="+mn-ea"/>
                          <a:ea typeface="+mn-ea"/>
                        </a:rPr>
                        <a:t>千円）、心の健康相談事業（</a:t>
                      </a:r>
                      <a:r>
                        <a:rPr kumimoji="1" lang="en-US" altLang="ja-JP" sz="1100" baseline="0" dirty="0" smtClean="0">
                          <a:solidFill>
                            <a:schemeClr val="tx1"/>
                          </a:solidFill>
                          <a:latin typeface="+mn-ea"/>
                          <a:ea typeface="+mn-ea"/>
                        </a:rPr>
                        <a:t>21,938</a:t>
                      </a:r>
                      <a:r>
                        <a:rPr kumimoji="1" lang="ja-JP" altLang="en-US" sz="1100" baseline="0" dirty="0" smtClean="0">
                          <a:solidFill>
                            <a:schemeClr val="tx1"/>
                          </a:solidFill>
                          <a:latin typeface="+mn-ea"/>
                          <a:ea typeface="+mn-ea"/>
                        </a:rPr>
                        <a:t>千円）</a:t>
                      </a:r>
                      <a:endParaRPr kumimoji="1" lang="ja-JP" altLang="en-US" sz="1100" baseline="0" dirty="0">
                        <a:solidFill>
                          <a:schemeClr val="tx1"/>
                        </a:solidFill>
                        <a:latin typeface="+mn-ea"/>
                        <a:ea typeface="+mn-ea"/>
                      </a:endParaRP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49516140"/>
                  </a:ext>
                </a:extLst>
              </a:tr>
            </a:tbl>
          </a:graphicData>
        </a:graphic>
      </p:graphicFrame>
      <p:grpSp>
        <p:nvGrpSpPr>
          <p:cNvPr id="20" name="グループ化 19"/>
          <p:cNvGrpSpPr/>
          <p:nvPr/>
        </p:nvGrpSpPr>
        <p:grpSpPr>
          <a:xfrm>
            <a:off x="586435" y="2543478"/>
            <a:ext cx="792000" cy="720000"/>
            <a:chOff x="-2122749" y="3293333"/>
            <a:chExt cx="792000" cy="720000"/>
          </a:xfrm>
        </p:grpSpPr>
        <p:sp>
          <p:nvSpPr>
            <p:cNvPr id="21" name="角丸四角形 20"/>
            <p:cNvSpPr/>
            <p:nvPr/>
          </p:nvSpPr>
          <p:spPr>
            <a:xfrm>
              <a:off x="-2122749" y="3293333"/>
              <a:ext cx="792000" cy="720000"/>
            </a:xfrm>
            <a:prstGeom prst="roundRect">
              <a:avLst>
                <a:gd name="adj" fmla="val 8008"/>
              </a:avLst>
            </a:prstGeom>
            <a:gradFill>
              <a:gsLst>
                <a:gs pos="0">
                  <a:srgbClr val="EFF5FB"/>
                </a:gs>
                <a:gs pos="49000">
                  <a:srgbClr val="EFF5FB"/>
                </a:gs>
                <a:gs pos="51000">
                  <a:srgbClr val="B6D2EC"/>
                </a:gs>
                <a:gs pos="100000">
                  <a:srgbClr val="B6D2EC"/>
                </a:gs>
              </a:gsLst>
              <a:lin ang="2700000" scaled="1"/>
            </a:gradFill>
            <a:ln w="31750" cap="flat" cmpd="dbl" algn="ctr">
              <a:solidFill>
                <a:srgbClr val="002060"/>
              </a:solidFill>
              <a:prstDash val="solid"/>
              <a:miter lim="800000"/>
            </a:ln>
            <a:effectLst/>
          </p:spPr>
          <p:txBody>
            <a:bodyPr wrap="none" lIns="36000" tIns="36000" rIns="36000" bIns="7200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rPr>
                <a:t>本年度評価</a:t>
              </a:r>
              <a:endParaRPr kumimoji="1" lang="en-US" altLang="ja-JP" sz="11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5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eaLnBrk="1" fontAlgn="auto" latinLnBrk="0" hangingPunct="1">
                <a:lnSpc>
                  <a:spcPts val="1600"/>
                </a:lnSpc>
                <a:spcBef>
                  <a:spcPts val="0"/>
                </a:spcBef>
                <a:spcAft>
                  <a:spcPts val="0"/>
                </a:spcAft>
                <a:buClrTx/>
                <a:buSzTx/>
                <a:buFontTx/>
                <a:buNone/>
                <a:tabLst/>
                <a:defRPr/>
              </a:pPr>
              <a:r>
                <a:rPr kumimoji="1" lang="ja-JP" altLang="en-US" sz="14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rPr>
                <a:t>概ね</a:t>
              </a:r>
              <a:endParaRPr kumimoji="1" lang="en-US" altLang="ja-JP" sz="14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eaLnBrk="1" fontAlgn="auto" latinLnBrk="0" hangingPunct="1">
                <a:lnSpc>
                  <a:spcPts val="1600"/>
                </a:lnSpc>
                <a:spcBef>
                  <a:spcPts val="0"/>
                </a:spcBef>
                <a:spcAft>
                  <a:spcPts val="0"/>
                </a:spcAft>
                <a:buClrTx/>
                <a:buSzTx/>
                <a:buFontTx/>
                <a:buNone/>
                <a:tabLst/>
                <a:defRPr/>
              </a:pPr>
              <a:r>
                <a:rPr kumimoji="1" lang="ja-JP" altLang="en-US" sz="1400" b="1" i="0" u="none" strike="noStrike" kern="0" cap="none" spc="-25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rPr>
                <a:t>予定</a:t>
              </a:r>
              <a:r>
                <a:rPr kumimoji="1" lang="ja-JP" altLang="en-US" sz="1400" b="1" i="0" u="none" strike="noStrike" kern="0" cap="none" spc="-35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rPr>
                <a:t>どおり</a:t>
              </a:r>
            </a:p>
          </p:txBody>
        </p:sp>
        <p:cxnSp>
          <p:nvCxnSpPr>
            <p:cNvPr id="22" name="直線コネクタ 21"/>
            <p:cNvCxnSpPr/>
            <p:nvPr/>
          </p:nvCxnSpPr>
          <p:spPr>
            <a:xfrm>
              <a:off x="-2067699" y="3533775"/>
              <a:ext cx="684000" cy="0"/>
            </a:xfrm>
            <a:prstGeom prst="line">
              <a:avLst/>
            </a:prstGeom>
            <a:noFill/>
            <a:ln w="12700" cap="flat" cmpd="sng" algn="ctr">
              <a:solidFill>
                <a:srgbClr val="002060"/>
              </a:solidFill>
              <a:prstDash val="solid"/>
              <a:miter lim="800000"/>
            </a:ln>
            <a:effectLst/>
          </p:spPr>
        </p:cxnSp>
      </p:grpSp>
    </p:spTree>
    <p:extLst>
      <p:ext uri="{BB962C8B-B14F-4D97-AF65-F5344CB8AC3E}">
        <p14:creationId xmlns:p14="http://schemas.microsoft.com/office/powerpoint/2010/main" val="2764913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83745" y="2243332"/>
            <a:ext cx="9072000" cy="1476000"/>
          </a:xfrm>
          <a:prstGeom prst="roundRect">
            <a:avLst>
              <a:gd name="adj" fmla="val 3204"/>
            </a:avLst>
          </a:prstGeom>
          <a:noFill/>
          <a:ln w="6350">
            <a:solidFill>
              <a:srgbClr val="00CC99"/>
            </a:solidFill>
          </a:ln>
        </p:spPr>
        <p:txBody>
          <a:bodyPr wrap="square" lIns="72000" tIns="61200" rIns="72000" bIns="54000" rtlCol="0" anchor="t">
            <a:noAutofit/>
          </a:bodyPr>
          <a:lstStyle/>
          <a:p>
            <a:r>
              <a:rPr lang="ja-JP" altLang="en-US" sz="1050" b="1" dirty="0" smtClean="0">
                <a:latin typeface="游ゴシック" panose="020B0400000000000000" pitchFamily="50" charset="-128"/>
                <a:ea typeface="游ゴシック" panose="020B0400000000000000" pitchFamily="50" charset="-128"/>
              </a:rPr>
              <a:t>大阪府健康づくり推進条例</a:t>
            </a:r>
            <a:r>
              <a:rPr lang="ja-JP" altLang="en-US" sz="1050" dirty="0" smtClean="0">
                <a:latin typeface="游ゴシック" panose="020B0400000000000000" pitchFamily="50" charset="-128"/>
                <a:ea typeface="游ゴシック" panose="020B0400000000000000" pitchFamily="50" charset="-128"/>
              </a:rPr>
              <a:t>（抄）</a:t>
            </a:r>
            <a:endParaRPr lang="ja-JP" altLang="en-US" sz="1050" dirty="0">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a:xfrm>
            <a:off x="439020" y="2491876"/>
            <a:ext cx="4464000" cy="1224000"/>
          </a:xfrm>
          <a:prstGeom prst="rect">
            <a:avLst/>
          </a:prstGeom>
          <a:noFill/>
        </p:spPr>
        <p:txBody>
          <a:bodyPr wrap="square" lIns="72000" tIns="72000" rIns="72000" bIns="72000" rtlCol="0" anchor="t">
            <a:noAutofit/>
          </a:bodyPr>
          <a:lstStyle/>
          <a:p>
            <a:r>
              <a:rPr lang="ja-JP" altLang="en-US" sz="1000" dirty="0">
                <a:latin typeface="游ゴシック" panose="020B0400000000000000" pitchFamily="50" charset="-128"/>
                <a:ea typeface="游ゴシック" panose="020B0400000000000000" pitchFamily="50" charset="-128"/>
              </a:rPr>
              <a:t>（府の責務）</a:t>
            </a:r>
          </a:p>
          <a:p>
            <a:r>
              <a:rPr lang="ja-JP" altLang="en-US" sz="1000" dirty="0">
                <a:latin typeface="游ゴシック" panose="020B0400000000000000" pitchFamily="50" charset="-128"/>
                <a:ea typeface="游ゴシック" panose="020B0400000000000000" pitchFamily="50" charset="-128"/>
              </a:rPr>
              <a:t>第四条　府は、前条に定める基本</a:t>
            </a:r>
            <a:r>
              <a:rPr lang="ja-JP" altLang="en-US" sz="1000" dirty="0" smtClean="0">
                <a:latin typeface="游ゴシック" panose="020B0400000000000000" pitchFamily="50" charset="-128"/>
                <a:ea typeface="游ゴシック" panose="020B0400000000000000" pitchFamily="50" charset="-128"/>
              </a:rPr>
              <a:t>理念に</a:t>
            </a:r>
            <a:r>
              <a:rPr lang="ja-JP" altLang="en-US" sz="1000" dirty="0">
                <a:latin typeface="游ゴシック" panose="020B0400000000000000" pitchFamily="50" charset="-128"/>
                <a:ea typeface="游ゴシック" panose="020B0400000000000000" pitchFamily="50" charset="-128"/>
              </a:rPr>
              <a:t>のっとり、府が定め、</a:t>
            </a:r>
            <a:r>
              <a:rPr lang="ja-JP" altLang="en-US" sz="1000" dirty="0" smtClean="0">
                <a:latin typeface="游ゴシック" panose="020B0400000000000000" pitchFamily="50" charset="-128"/>
                <a:ea typeface="游ゴシック" panose="020B0400000000000000" pitchFamily="50" charset="-128"/>
              </a:rPr>
              <a:t>及び作成する</a:t>
            </a:r>
            <a:endParaRPr lang="en-US" altLang="ja-JP" sz="1000" dirty="0" smtClean="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　</a:t>
            </a:r>
            <a:r>
              <a:rPr lang="ja-JP" altLang="en-US" sz="1000" dirty="0" smtClean="0">
                <a:latin typeface="游ゴシック" panose="020B0400000000000000" pitchFamily="50" charset="-128"/>
                <a:ea typeface="游ゴシック" panose="020B0400000000000000" pitchFamily="50" charset="-128"/>
              </a:rPr>
              <a:t>健康</a:t>
            </a:r>
            <a:r>
              <a:rPr lang="ja-JP" altLang="en-US" sz="1000" dirty="0">
                <a:latin typeface="游ゴシック" panose="020B0400000000000000" pitchFamily="50" charset="-128"/>
                <a:ea typeface="游ゴシック" panose="020B0400000000000000" pitchFamily="50" charset="-128"/>
              </a:rPr>
              <a:t>増進法第八条第一項の</a:t>
            </a:r>
            <a:r>
              <a:rPr lang="ja-JP" altLang="en-US" sz="1000" dirty="0" smtClean="0">
                <a:latin typeface="游ゴシック" panose="020B0400000000000000" pitchFamily="50" charset="-128"/>
                <a:ea typeface="游ゴシック" panose="020B0400000000000000" pitchFamily="50" charset="-128"/>
              </a:rPr>
              <a:t>計画</a:t>
            </a:r>
            <a:r>
              <a:rPr lang="ja-JP" altLang="en-US" sz="1000" dirty="0">
                <a:latin typeface="游ゴシック" panose="020B0400000000000000" pitchFamily="50" charset="-128"/>
                <a:ea typeface="游ゴシック" panose="020B0400000000000000" pitchFamily="50" charset="-128"/>
              </a:rPr>
              <a:t>、歯科口腔保健の推進</a:t>
            </a:r>
            <a:r>
              <a:rPr lang="ja-JP" altLang="en-US" sz="1000" dirty="0" smtClean="0">
                <a:latin typeface="游ゴシック" panose="020B0400000000000000" pitchFamily="50" charset="-128"/>
                <a:ea typeface="游ゴシック" panose="020B0400000000000000" pitchFamily="50" charset="-128"/>
              </a:rPr>
              <a:t>に関する法律</a:t>
            </a:r>
            <a:r>
              <a:rPr lang="ja-JP" altLang="en-US" sz="1000" dirty="0">
                <a:latin typeface="游ゴシック" panose="020B0400000000000000" pitchFamily="50" charset="-128"/>
                <a:ea typeface="游ゴシック" panose="020B0400000000000000" pitchFamily="50" charset="-128"/>
              </a:rPr>
              <a:t>（</a:t>
            </a:r>
            <a:r>
              <a:rPr lang="ja-JP" altLang="en-US" sz="1000" dirty="0" smtClean="0">
                <a:latin typeface="游ゴシック" panose="020B0400000000000000" pitchFamily="50" charset="-128"/>
                <a:ea typeface="游ゴシック" panose="020B0400000000000000" pitchFamily="50" charset="-128"/>
              </a:rPr>
              <a:t>平成</a:t>
            </a:r>
            <a:endParaRPr lang="en-US" altLang="ja-JP" sz="1000" dirty="0" smtClean="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　</a:t>
            </a:r>
            <a:r>
              <a:rPr lang="ja-JP" altLang="en-US" sz="1000" dirty="0" smtClean="0">
                <a:latin typeface="游ゴシック" panose="020B0400000000000000" pitchFamily="50" charset="-128"/>
                <a:ea typeface="游ゴシック" panose="020B0400000000000000" pitchFamily="50" charset="-128"/>
              </a:rPr>
              <a:t>二十三年</a:t>
            </a:r>
            <a:r>
              <a:rPr lang="ja-JP" altLang="en-US" sz="1000" dirty="0">
                <a:latin typeface="游ゴシック" panose="020B0400000000000000" pitchFamily="50" charset="-128"/>
                <a:ea typeface="游ゴシック" panose="020B0400000000000000" pitchFamily="50" charset="-128"/>
              </a:rPr>
              <a:t>法律</a:t>
            </a:r>
            <a:r>
              <a:rPr lang="ja-JP" altLang="en-US" sz="1000" dirty="0" smtClean="0">
                <a:latin typeface="游ゴシック" panose="020B0400000000000000" pitchFamily="50" charset="-128"/>
                <a:ea typeface="游ゴシック" panose="020B0400000000000000" pitchFamily="50" charset="-128"/>
              </a:rPr>
              <a:t>第九十五号</a:t>
            </a:r>
            <a:r>
              <a:rPr lang="ja-JP" altLang="en-US" sz="1000" dirty="0">
                <a:latin typeface="游ゴシック" panose="020B0400000000000000" pitchFamily="50" charset="-128"/>
                <a:ea typeface="游ゴシック" panose="020B0400000000000000" pitchFamily="50" charset="-128"/>
              </a:rPr>
              <a:t>）第十三条第一項の</a:t>
            </a:r>
            <a:r>
              <a:rPr lang="ja-JP" altLang="en-US" sz="1000" dirty="0" smtClean="0">
                <a:latin typeface="游ゴシック" panose="020B0400000000000000" pitchFamily="50" charset="-128"/>
                <a:ea typeface="游ゴシック" panose="020B0400000000000000" pitchFamily="50" charset="-128"/>
              </a:rPr>
              <a:t>基本的事項及び食育基本法</a:t>
            </a:r>
            <a:endParaRPr lang="en-US" altLang="ja-JP" sz="1000" dirty="0" smtClean="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　</a:t>
            </a:r>
            <a:r>
              <a:rPr lang="ja-JP" altLang="en-US" sz="1000" dirty="0" smtClean="0">
                <a:latin typeface="游ゴシック" panose="020B0400000000000000" pitchFamily="50" charset="-128"/>
                <a:ea typeface="游ゴシック" panose="020B0400000000000000" pitchFamily="50" charset="-128"/>
              </a:rPr>
              <a:t>（</a:t>
            </a:r>
            <a:r>
              <a:rPr lang="ja-JP" altLang="en-US" sz="1000" dirty="0">
                <a:latin typeface="游ゴシック" panose="020B0400000000000000" pitchFamily="50" charset="-128"/>
                <a:ea typeface="游ゴシック" panose="020B0400000000000000" pitchFamily="50" charset="-128"/>
              </a:rPr>
              <a:t>平成十七年</a:t>
            </a:r>
            <a:r>
              <a:rPr lang="ja-JP" altLang="en-US" sz="1000" dirty="0" smtClean="0">
                <a:latin typeface="游ゴシック" panose="020B0400000000000000" pitchFamily="50" charset="-128"/>
                <a:ea typeface="游ゴシック" panose="020B0400000000000000" pitchFamily="50" charset="-128"/>
              </a:rPr>
              <a:t>法律第六十三号</a:t>
            </a:r>
            <a:r>
              <a:rPr lang="ja-JP" altLang="en-US" sz="1000" dirty="0">
                <a:latin typeface="游ゴシック" panose="020B0400000000000000" pitchFamily="50" charset="-128"/>
                <a:ea typeface="游ゴシック" panose="020B0400000000000000" pitchFamily="50" charset="-128"/>
              </a:rPr>
              <a:t>）</a:t>
            </a:r>
            <a:r>
              <a:rPr lang="ja-JP" altLang="en-US" sz="1000" dirty="0" smtClean="0">
                <a:latin typeface="游ゴシック" panose="020B0400000000000000" pitchFamily="50" charset="-128"/>
                <a:ea typeface="游ゴシック" panose="020B0400000000000000" pitchFamily="50" charset="-128"/>
              </a:rPr>
              <a:t>第十七条第一項の計画</a:t>
            </a:r>
            <a:r>
              <a:rPr lang="ja-JP" altLang="en-US" sz="1000" dirty="0">
                <a:latin typeface="游ゴシック" panose="020B0400000000000000" pitchFamily="50" charset="-128"/>
                <a:ea typeface="游ゴシック" panose="020B0400000000000000" pitchFamily="50" charset="-128"/>
              </a:rPr>
              <a:t>に</a:t>
            </a:r>
            <a:r>
              <a:rPr lang="ja-JP" altLang="en-US" sz="1000" dirty="0" smtClean="0">
                <a:latin typeface="游ゴシック" panose="020B0400000000000000" pitchFamily="50" charset="-128"/>
                <a:ea typeface="游ゴシック" panose="020B0400000000000000" pitchFamily="50" charset="-128"/>
              </a:rPr>
              <a:t>おいて健康づくり</a:t>
            </a:r>
            <a:endParaRPr lang="en-US" altLang="ja-JP" sz="1000" dirty="0" smtClean="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　</a:t>
            </a:r>
            <a:r>
              <a:rPr lang="ja-JP" altLang="en-US" sz="1000" dirty="0" smtClean="0">
                <a:latin typeface="游ゴシック" panose="020B0400000000000000" pitchFamily="50" charset="-128"/>
                <a:ea typeface="游ゴシック" panose="020B0400000000000000" pitchFamily="50" charset="-128"/>
              </a:rPr>
              <a:t>の</a:t>
            </a:r>
            <a:r>
              <a:rPr lang="ja-JP" altLang="en-US" sz="1000" dirty="0">
                <a:latin typeface="游ゴシック" panose="020B0400000000000000" pitchFamily="50" charset="-128"/>
                <a:ea typeface="游ゴシック" panose="020B0400000000000000" pitchFamily="50" charset="-128"/>
              </a:rPr>
              <a:t>推進に</a:t>
            </a:r>
            <a:r>
              <a:rPr lang="ja-JP" altLang="en-US" sz="1000" dirty="0" smtClean="0">
                <a:latin typeface="游ゴシック" panose="020B0400000000000000" pitchFamily="50" charset="-128"/>
                <a:ea typeface="游ゴシック" panose="020B0400000000000000" pitchFamily="50" charset="-128"/>
              </a:rPr>
              <a:t>関する</a:t>
            </a:r>
            <a:r>
              <a:rPr lang="ja-JP" altLang="en-US" sz="1000" dirty="0">
                <a:latin typeface="游ゴシック" panose="020B0400000000000000" pitchFamily="50" charset="-128"/>
                <a:ea typeface="游ゴシック" panose="020B0400000000000000" pitchFamily="50" charset="-128"/>
              </a:rPr>
              <a:t>目標を設定し</a:t>
            </a:r>
            <a:r>
              <a:rPr lang="ja-JP" altLang="en-US" sz="1000" dirty="0" smtClean="0">
                <a:latin typeface="游ゴシック" panose="020B0400000000000000" pitchFamily="50" charset="-128"/>
                <a:ea typeface="游ゴシック" panose="020B0400000000000000" pitchFamily="50" charset="-128"/>
              </a:rPr>
              <a:t>、健康づくりに</a:t>
            </a:r>
            <a:r>
              <a:rPr lang="ja-JP" altLang="en-US" sz="1000" dirty="0">
                <a:latin typeface="游ゴシック" panose="020B0400000000000000" pitchFamily="50" charset="-128"/>
                <a:ea typeface="游ゴシック" panose="020B0400000000000000" pitchFamily="50" charset="-128"/>
              </a:rPr>
              <a:t>関する</a:t>
            </a:r>
            <a:r>
              <a:rPr lang="ja-JP" altLang="en-US" sz="1000" dirty="0" smtClean="0">
                <a:latin typeface="游ゴシック" panose="020B0400000000000000" pitchFamily="50" charset="-128"/>
                <a:ea typeface="游ゴシック" panose="020B0400000000000000" pitchFamily="50" charset="-128"/>
              </a:rPr>
              <a:t>施策</a:t>
            </a:r>
            <a:r>
              <a:rPr lang="ja-JP" altLang="en-US" sz="1000" dirty="0">
                <a:latin typeface="游ゴシック" panose="020B0400000000000000" pitchFamily="50" charset="-128"/>
                <a:ea typeface="游ゴシック" panose="020B0400000000000000" pitchFamily="50" charset="-128"/>
              </a:rPr>
              <a:t>の総合的な</a:t>
            </a:r>
            <a:r>
              <a:rPr lang="ja-JP" altLang="en-US" sz="1000" dirty="0" smtClean="0">
                <a:latin typeface="游ゴシック" panose="020B0400000000000000" pitchFamily="50" charset="-128"/>
                <a:ea typeface="游ゴシック" panose="020B0400000000000000" pitchFamily="50" charset="-128"/>
              </a:rPr>
              <a:t>策定及</a:t>
            </a:r>
            <a:endParaRPr lang="en-US" altLang="ja-JP" sz="1000" dirty="0" smtClean="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　</a:t>
            </a:r>
            <a:r>
              <a:rPr lang="ja-JP" altLang="en-US" sz="1000" dirty="0" err="1" smtClean="0">
                <a:latin typeface="游ゴシック" panose="020B0400000000000000" pitchFamily="50" charset="-128"/>
                <a:ea typeface="游ゴシック" panose="020B0400000000000000" pitchFamily="50" charset="-128"/>
              </a:rPr>
              <a:t>び</a:t>
            </a:r>
            <a:r>
              <a:rPr lang="ja-JP" altLang="en-US" sz="1000" dirty="0" smtClean="0">
                <a:latin typeface="游ゴシック" panose="020B0400000000000000" pitchFamily="50" charset="-128"/>
                <a:ea typeface="游ゴシック" panose="020B0400000000000000" pitchFamily="50" charset="-128"/>
              </a:rPr>
              <a:t>実施</a:t>
            </a:r>
            <a:r>
              <a:rPr lang="ja-JP" altLang="en-US" sz="1000" dirty="0">
                <a:latin typeface="游ゴシック" panose="020B0400000000000000" pitchFamily="50" charset="-128"/>
                <a:ea typeface="游ゴシック" panose="020B0400000000000000" pitchFamily="50" charset="-128"/>
              </a:rPr>
              <a:t>に努めるものとする</a:t>
            </a:r>
            <a:r>
              <a:rPr lang="ja-JP" altLang="en-US" sz="1000" dirty="0" smtClean="0">
                <a:latin typeface="游ゴシック" panose="020B0400000000000000" pitchFamily="50" charset="-128"/>
                <a:ea typeface="游ゴシック" panose="020B0400000000000000" pitchFamily="50" charset="-128"/>
              </a:rPr>
              <a:t>。</a:t>
            </a:r>
            <a:endParaRPr lang="ja-JP" altLang="en-US" sz="1000" dirty="0">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a:xfrm>
            <a:off x="5026500" y="2491876"/>
            <a:ext cx="4392000" cy="1224000"/>
          </a:xfrm>
          <a:prstGeom prst="rect">
            <a:avLst/>
          </a:prstGeom>
          <a:noFill/>
        </p:spPr>
        <p:txBody>
          <a:bodyPr wrap="square" lIns="72000" tIns="72000" rIns="72000" bIns="72000" rtlCol="0" anchor="t">
            <a:noAutofit/>
          </a:bodyPr>
          <a:lstStyle/>
          <a:p>
            <a:r>
              <a:rPr lang="ja-JP" altLang="en-US" sz="1000" dirty="0">
                <a:latin typeface="游ゴシック" panose="020B0400000000000000" pitchFamily="50" charset="-128"/>
                <a:ea typeface="游ゴシック" panose="020B0400000000000000" pitchFamily="50" charset="-128"/>
              </a:rPr>
              <a:t>（年次報告等）</a:t>
            </a:r>
          </a:p>
          <a:p>
            <a:r>
              <a:rPr lang="ja-JP" altLang="en-US" sz="1000" dirty="0">
                <a:latin typeface="游ゴシック" panose="020B0400000000000000" pitchFamily="50" charset="-128"/>
                <a:ea typeface="游ゴシック" panose="020B0400000000000000" pitchFamily="50" charset="-128"/>
              </a:rPr>
              <a:t>第十九条　知事は、毎年、第四条第一項の</a:t>
            </a:r>
            <a:r>
              <a:rPr lang="ja-JP" altLang="en-US" sz="1000" b="1" u="sng" dirty="0">
                <a:latin typeface="游ゴシック" panose="020B0400000000000000" pitchFamily="50" charset="-128"/>
                <a:ea typeface="游ゴシック" panose="020B0400000000000000" pitchFamily="50" charset="-128"/>
              </a:rPr>
              <a:t>目標の達成状況及び施策</a:t>
            </a:r>
            <a:r>
              <a:rPr lang="ja-JP" altLang="en-US" sz="1000" b="1" u="sng" dirty="0" smtClean="0">
                <a:latin typeface="游ゴシック" panose="020B0400000000000000" pitchFamily="50" charset="-128"/>
                <a:ea typeface="游ゴシック" panose="020B0400000000000000" pitchFamily="50" charset="-128"/>
              </a:rPr>
              <a:t>の実施</a:t>
            </a:r>
            <a:endParaRPr lang="en-US" altLang="ja-JP" sz="1000" b="1" u="sng" dirty="0" smtClean="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　</a:t>
            </a:r>
            <a:r>
              <a:rPr lang="ja-JP" altLang="en-US" sz="1000" b="1" u="sng" dirty="0" smtClean="0">
                <a:latin typeface="游ゴシック" panose="020B0400000000000000" pitchFamily="50" charset="-128"/>
                <a:ea typeface="游ゴシック" panose="020B0400000000000000" pitchFamily="50" charset="-128"/>
              </a:rPr>
              <a:t>状況</a:t>
            </a:r>
            <a:r>
              <a:rPr lang="ja-JP" altLang="en-US" sz="1000" b="1" u="sng" dirty="0">
                <a:latin typeface="游ゴシック" panose="020B0400000000000000" pitchFamily="50" charset="-128"/>
                <a:ea typeface="游ゴシック" panose="020B0400000000000000" pitchFamily="50" charset="-128"/>
              </a:rPr>
              <a:t>について、報告書を作成し、及び公表する</a:t>
            </a:r>
            <a:r>
              <a:rPr lang="ja-JP" altLang="en-US" sz="1000" dirty="0">
                <a:latin typeface="游ゴシック" panose="020B0400000000000000" pitchFamily="50" charset="-128"/>
                <a:ea typeface="游ゴシック" panose="020B0400000000000000" pitchFamily="50" charset="-128"/>
              </a:rPr>
              <a:t>ものとする。</a:t>
            </a:r>
          </a:p>
          <a:p>
            <a:r>
              <a:rPr lang="ja-JP" altLang="en-US" sz="1000" dirty="0">
                <a:latin typeface="游ゴシック" panose="020B0400000000000000" pitchFamily="50" charset="-128"/>
                <a:ea typeface="游ゴシック" panose="020B0400000000000000" pitchFamily="50" charset="-128"/>
              </a:rPr>
              <a:t>２　知事は、前項の報告書の作成に当たっては、同項の目標の</a:t>
            </a:r>
            <a:r>
              <a:rPr lang="ja-JP" altLang="en-US" sz="1000" dirty="0" smtClean="0">
                <a:latin typeface="游ゴシック" panose="020B0400000000000000" pitchFamily="50" charset="-128"/>
                <a:ea typeface="游ゴシック" panose="020B0400000000000000" pitchFamily="50" charset="-128"/>
              </a:rPr>
              <a:t>達成状況及</a:t>
            </a:r>
            <a:endParaRPr lang="en-US" altLang="ja-JP" sz="1000" dirty="0" smtClean="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　</a:t>
            </a:r>
            <a:r>
              <a:rPr lang="ja-JP" altLang="en-US" sz="1000" dirty="0" err="1" smtClean="0">
                <a:latin typeface="游ゴシック" panose="020B0400000000000000" pitchFamily="50" charset="-128"/>
                <a:ea typeface="游ゴシック" panose="020B0400000000000000" pitchFamily="50" charset="-128"/>
              </a:rPr>
              <a:t>び</a:t>
            </a:r>
            <a:r>
              <a:rPr lang="ja-JP" altLang="en-US" sz="1000" dirty="0">
                <a:latin typeface="游ゴシック" panose="020B0400000000000000" pitchFamily="50" charset="-128"/>
                <a:ea typeface="游ゴシック" panose="020B0400000000000000" pitchFamily="50" charset="-128"/>
              </a:rPr>
              <a:t>施策の実施状況について、大阪府食育推進計画評価審議会</a:t>
            </a:r>
            <a:r>
              <a:rPr lang="ja-JP" altLang="en-US" sz="1000" dirty="0" smtClean="0">
                <a:latin typeface="游ゴシック" panose="020B0400000000000000" pitchFamily="50" charset="-128"/>
                <a:ea typeface="游ゴシック" panose="020B0400000000000000" pitchFamily="50" charset="-128"/>
              </a:rPr>
              <a:t>、大阪府地</a:t>
            </a:r>
            <a:endParaRPr lang="en-US" altLang="ja-JP" sz="1000" dirty="0" smtClean="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　</a:t>
            </a:r>
            <a:r>
              <a:rPr lang="ja-JP" altLang="en-US" sz="1000" dirty="0" smtClean="0">
                <a:latin typeface="游ゴシック" panose="020B0400000000000000" pitchFamily="50" charset="-128"/>
                <a:ea typeface="游ゴシック" panose="020B0400000000000000" pitchFamily="50" charset="-128"/>
              </a:rPr>
              <a:t>域</a:t>
            </a:r>
            <a:r>
              <a:rPr lang="ja-JP" altLang="en-US" sz="1000" dirty="0">
                <a:latin typeface="游ゴシック" panose="020B0400000000000000" pitchFamily="50" charset="-128"/>
                <a:ea typeface="游ゴシック" panose="020B0400000000000000" pitchFamily="50" charset="-128"/>
              </a:rPr>
              <a:t>職域連携推進協議会及び大阪府生涯歯科保健推進審</a:t>
            </a:r>
            <a:r>
              <a:rPr lang="ja-JP" altLang="en-US" sz="1000" dirty="0" smtClean="0">
                <a:latin typeface="游ゴシック" panose="020B0400000000000000" pitchFamily="50" charset="-128"/>
                <a:ea typeface="游ゴシック" panose="020B0400000000000000" pitchFamily="50" charset="-128"/>
              </a:rPr>
              <a:t>議会の意見を聴く</a:t>
            </a:r>
            <a:endParaRPr lang="en-US" altLang="ja-JP" sz="1000" dirty="0" smtClean="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　</a:t>
            </a:r>
            <a:r>
              <a:rPr lang="ja-JP" altLang="en-US" sz="1000" dirty="0" smtClean="0">
                <a:latin typeface="游ゴシック" panose="020B0400000000000000" pitchFamily="50" charset="-128"/>
                <a:ea typeface="游ゴシック" panose="020B0400000000000000" pitchFamily="50" charset="-128"/>
              </a:rPr>
              <a:t>もの</a:t>
            </a:r>
            <a:r>
              <a:rPr lang="ja-JP" altLang="en-US" sz="1000" dirty="0">
                <a:latin typeface="游ゴシック" panose="020B0400000000000000" pitchFamily="50" charset="-128"/>
                <a:ea typeface="游ゴシック" panose="020B0400000000000000" pitchFamily="50" charset="-128"/>
              </a:rPr>
              <a:t>とする。</a:t>
            </a:r>
          </a:p>
        </p:txBody>
      </p:sp>
      <p:cxnSp>
        <p:nvCxnSpPr>
          <p:cNvPr id="9" name="直線コネクタ 8"/>
          <p:cNvCxnSpPr/>
          <p:nvPr/>
        </p:nvCxnSpPr>
        <p:spPr>
          <a:xfrm>
            <a:off x="187995" y="735604"/>
            <a:ext cx="9504000" cy="0"/>
          </a:xfrm>
          <a:prstGeom prst="line">
            <a:avLst/>
          </a:prstGeom>
          <a:ln w="38100" cap="rnd" cmpd="sng">
            <a:solidFill>
              <a:srgbClr val="009999"/>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210214" y="324516"/>
            <a:ext cx="6383507" cy="432000"/>
          </a:xfrm>
          <a:prstGeom prst="rect">
            <a:avLst/>
          </a:prstGeom>
          <a:noFill/>
        </p:spPr>
        <p:txBody>
          <a:bodyPr wrap="square" lIns="72000" tIns="72000" rIns="72000" bIns="72000" rtlCol="0" anchor="t">
            <a:noAutofit/>
          </a:bodyPr>
          <a:lstStyle/>
          <a:p>
            <a:r>
              <a:rPr lang="ja-JP" altLang="en-US" b="1" dirty="0" smtClean="0">
                <a:latin typeface="游ゴシック" panose="020B0400000000000000" pitchFamily="50" charset="-128"/>
                <a:ea typeface="游ゴシック" panose="020B0400000000000000" pitchFamily="50" charset="-128"/>
              </a:rPr>
              <a:t>年次報告について</a:t>
            </a:r>
            <a:endParaRPr lang="ja-JP" altLang="en-US" b="1" dirty="0">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265198" y="915414"/>
            <a:ext cx="9360000" cy="1152000"/>
          </a:xfrm>
          <a:prstGeom prst="roundRect">
            <a:avLst>
              <a:gd name="adj" fmla="val 0"/>
            </a:avLst>
          </a:prstGeom>
          <a:noFill/>
          <a:ln w="12700">
            <a:noFill/>
          </a:ln>
        </p:spPr>
        <p:txBody>
          <a:bodyPr wrap="square" lIns="72000" tIns="72000" rIns="72000" bIns="72000" rtlCol="0" anchor="t">
            <a:noAutofit/>
          </a:bodyPr>
          <a:lstStyle/>
          <a:p>
            <a:r>
              <a:rPr lang="ja-JP" altLang="en-US" sz="1200" dirty="0" smtClean="0">
                <a:latin typeface="游ゴシック" panose="020B0400000000000000" pitchFamily="50" charset="-128"/>
                <a:ea typeface="游ゴシック" panose="020B0400000000000000" pitchFamily="50" charset="-128"/>
              </a:rPr>
              <a:t>　平成</a:t>
            </a:r>
            <a:r>
              <a:rPr lang="en-US" altLang="ja-JP" sz="1200" dirty="0" smtClean="0">
                <a:latin typeface="游ゴシック" panose="020B0400000000000000" pitchFamily="50" charset="-128"/>
                <a:ea typeface="游ゴシック" panose="020B0400000000000000" pitchFamily="50" charset="-128"/>
              </a:rPr>
              <a:t>30</a:t>
            </a:r>
            <a:r>
              <a:rPr lang="ja-JP" altLang="en-US" sz="1200" dirty="0" smtClean="0">
                <a:latin typeface="游ゴシック" panose="020B0400000000000000" pitchFamily="50" charset="-128"/>
                <a:ea typeface="游ゴシック" panose="020B0400000000000000" pitchFamily="50" charset="-128"/>
              </a:rPr>
              <a:t>年</a:t>
            </a:r>
            <a:r>
              <a:rPr lang="en-US" altLang="ja-JP" sz="1200" dirty="0" smtClean="0">
                <a:latin typeface="游ゴシック" panose="020B0400000000000000" pitchFamily="50" charset="-128"/>
                <a:ea typeface="游ゴシック" panose="020B0400000000000000" pitchFamily="50" charset="-128"/>
              </a:rPr>
              <a:t>10</a:t>
            </a:r>
            <a:r>
              <a:rPr lang="ja-JP" altLang="en-US" sz="1200" dirty="0" smtClean="0">
                <a:latin typeface="游ゴシック" panose="020B0400000000000000" pitchFamily="50" charset="-128"/>
                <a:ea typeface="游ゴシック" panose="020B0400000000000000" pitchFamily="50" charset="-128"/>
              </a:rPr>
              <a:t>月に制定した「大阪府健康づくり推進条例」では、第</a:t>
            </a:r>
            <a:r>
              <a:rPr lang="en-US" altLang="ja-JP" sz="1200" dirty="0" smtClean="0">
                <a:latin typeface="游ゴシック" panose="020B0400000000000000" pitchFamily="50" charset="-128"/>
                <a:ea typeface="游ゴシック" panose="020B0400000000000000" pitchFamily="50" charset="-128"/>
              </a:rPr>
              <a:t>4</a:t>
            </a:r>
            <a:r>
              <a:rPr lang="ja-JP" altLang="en-US" sz="1200" dirty="0" smtClean="0">
                <a:latin typeface="游ゴシック" panose="020B0400000000000000" pitchFamily="50" charset="-128"/>
                <a:ea typeface="游ゴシック" panose="020B0400000000000000" pitchFamily="50" charset="-128"/>
              </a:rPr>
              <a:t>条において大阪府は健康増進法に係る計画、歯科口腔保健の推進に関する法律に係る計画（基本的事項）及び食育基本法に係る計画において、健康づくりの推進に関する目標を設定し、健康づくりに関する施策の策定及び実施に努めることが規定されています。</a:t>
            </a:r>
            <a:endParaRPr lang="en-US" altLang="ja-JP" sz="1200" dirty="0" smtClean="0">
              <a:latin typeface="游ゴシック" panose="020B0400000000000000" pitchFamily="50" charset="-128"/>
              <a:ea typeface="游ゴシック" panose="020B0400000000000000" pitchFamily="50" charset="-128"/>
            </a:endParaRPr>
          </a:p>
          <a:p>
            <a:r>
              <a:rPr lang="ja-JP" altLang="en-US" sz="1200" dirty="0" smtClean="0">
                <a:latin typeface="游ゴシック" panose="020B0400000000000000" pitchFamily="50" charset="-128"/>
                <a:ea typeface="游ゴシック" panose="020B0400000000000000" pitchFamily="50" charset="-128"/>
              </a:rPr>
              <a:t>　また、条例第</a:t>
            </a:r>
            <a:r>
              <a:rPr lang="en-US" altLang="ja-JP" sz="1200" dirty="0" smtClean="0">
                <a:latin typeface="游ゴシック" panose="020B0400000000000000" pitchFamily="50" charset="-128"/>
                <a:ea typeface="游ゴシック" panose="020B0400000000000000" pitchFamily="50" charset="-128"/>
              </a:rPr>
              <a:t>19</a:t>
            </a:r>
            <a:r>
              <a:rPr lang="ja-JP" altLang="en-US" sz="1200" dirty="0" smtClean="0">
                <a:latin typeface="游ゴシック" panose="020B0400000000000000" pitchFamily="50" charset="-128"/>
                <a:ea typeface="游ゴシック" panose="020B0400000000000000" pitchFamily="50" charset="-128"/>
              </a:rPr>
              <a:t>条</a:t>
            </a:r>
            <a:r>
              <a:rPr lang="ja-JP" altLang="en-US" sz="1200" smtClean="0">
                <a:latin typeface="游ゴシック" panose="020B0400000000000000" pitchFamily="50" charset="-128"/>
                <a:ea typeface="游ゴシック" panose="020B0400000000000000" pitchFamily="50" charset="-128"/>
              </a:rPr>
              <a:t>では、設定</a:t>
            </a:r>
            <a:r>
              <a:rPr lang="ja-JP" altLang="en-US" sz="1200" dirty="0" smtClean="0">
                <a:latin typeface="游ゴシック" panose="020B0400000000000000" pitchFamily="50" charset="-128"/>
                <a:ea typeface="游ゴシック" panose="020B0400000000000000" pitchFamily="50" charset="-128"/>
              </a:rPr>
              <a:t>した目標の達成状況及び策定した施策の実施状況について、大阪府地域職域連携推進協議会等の意見を聴いたうえで毎年、報告書を作成し公表するものとしています。</a:t>
            </a:r>
            <a:endParaRPr lang="en-US" altLang="ja-JP" sz="1200" dirty="0" smtClean="0">
              <a:latin typeface="游ゴシック" panose="020B0400000000000000" pitchFamily="50" charset="-128"/>
              <a:ea typeface="游ゴシック" panose="020B0400000000000000" pitchFamily="50" charset="-128"/>
            </a:endParaRPr>
          </a:p>
          <a:p>
            <a:r>
              <a:rPr lang="ja-JP" altLang="en-US" sz="1200" dirty="0" smtClean="0">
                <a:latin typeface="游ゴシック" panose="020B0400000000000000" pitchFamily="50" charset="-128"/>
                <a:ea typeface="游ゴシック" panose="020B0400000000000000" pitchFamily="50" charset="-128"/>
              </a:rPr>
              <a:t>　本報告書は、上記の規定に基づき、当該年度における大阪府の健康づくりの取組みについてとりまとめたものです。</a:t>
            </a:r>
            <a:endParaRPr lang="ja-JP" altLang="en-US" sz="1200" dirty="0">
              <a:latin typeface="游ゴシック" panose="020B0400000000000000" pitchFamily="50" charset="-128"/>
              <a:ea typeface="游ゴシック" panose="020B0400000000000000" pitchFamily="50" charset="-128"/>
            </a:endParaRPr>
          </a:p>
        </p:txBody>
      </p:sp>
      <p:sp>
        <p:nvSpPr>
          <p:cNvPr id="13" name="テキスト ボックス 12"/>
          <p:cNvSpPr txBox="1"/>
          <p:nvPr/>
        </p:nvSpPr>
        <p:spPr>
          <a:xfrm>
            <a:off x="593968" y="4475417"/>
            <a:ext cx="2808000" cy="972000"/>
          </a:xfrm>
          <a:prstGeom prst="roundRect">
            <a:avLst>
              <a:gd name="adj" fmla="val 8526"/>
            </a:avLst>
          </a:prstGeom>
          <a:gradFill flip="none" rotWithShape="1">
            <a:gsLst>
              <a:gs pos="0">
                <a:srgbClr val="DDFFEC"/>
              </a:gs>
              <a:gs pos="50000">
                <a:srgbClr val="89FFBE"/>
              </a:gs>
              <a:gs pos="100000">
                <a:srgbClr val="DDFFEC"/>
              </a:gs>
            </a:gsLst>
            <a:lin ang="13500000" scaled="1"/>
            <a:tileRect/>
          </a:gradFill>
          <a:ln w="6350">
            <a:noFill/>
          </a:ln>
        </p:spPr>
        <p:txBody>
          <a:bodyPr wrap="none" lIns="36000" tIns="18000" rIns="18000" bIns="0" rtlCol="0" anchor="t">
            <a:noAutofit/>
          </a:bodyPr>
          <a:lstStyle/>
          <a:p>
            <a:pPr algn="ctr"/>
            <a:r>
              <a:rPr lang="en-US" altLang="ja-JP" sz="1100" b="1" dirty="0" smtClean="0">
                <a:latin typeface="游ゴシック" panose="020B0400000000000000" pitchFamily="50" charset="-128"/>
                <a:ea typeface="游ゴシック" panose="020B0400000000000000" pitchFamily="50" charset="-128"/>
              </a:rPr>
              <a:t>- </a:t>
            </a:r>
            <a:r>
              <a:rPr lang="ja-JP" altLang="en-US" sz="1100" b="1" dirty="0" smtClean="0">
                <a:latin typeface="游ゴシック" panose="020B0400000000000000" pitchFamily="50" charset="-128"/>
                <a:ea typeface="游ゴシック" panose="020B0400000000000000" pitchFamily="50" charset="-128"/>
              </a:rPr>
              <a:t>第３次大阪府健康増進計画 </a:t>
            </a:r>
            <a:r>
              <a:rPr lang="en-US" altLang="ja-JP" sz="1100" b="1" dirty="0" smtClean="0">
                <a:latin typeface="游ゴシック" panose="020B0400000000000000" pitchFamily="50" charset="-128"/>
                <a:ea typeface="游ゴシック" panose="020B0400000000000000" pitchFamily="50" charset="-128"/>
              </a:rPr>
              <a:t>-</a:t>
            </a:r>
            <a:endParaRPr lang="en-US" altLang="ja-JP" sz="1100" b="1" dirty="0">
              <a:latin typeface="游ゴシック" panose="020B0400000000000000" pitchFamily="50" charset="-128"/>
              <a:ea typeface="游ゴシック" panose="020B0400000000000000" pitchFamily="50" charset="-128"/>
            </a:endParaRPr>
          </a:p>
          <a:p>
            <a:endParaRPr lang="en-US" altLang="ja-JP" sz="300" dirty="0" smtClean="0">
              <a:latin typeface="游ゴシック" panose="020B0400000000000000" pitchFamily="50" charset="-128"/>
              <a:ea typeface="游ゴシック" panose="020B0400000000000000" pitchFamily="50" charset="-128"/>
            </a:endParaRPr>
          </a:p>
          <a:p>
            <a:r>
              <a:rPr lang="ja-JP" altLang="en-US" sz="1000" dirty="0" smtClean="0">
                <a:latin typeface="游ゴシック" panose="020B0400000000000000" pitchFamily="50" charset="-128"/>
                <a:ea typeface="游ゴシック" panose="020B0400000000000000" pitchFamily="50" charset="-128"/>
              </a:rPr>
              <a:t>計画</a:t>
            </a:r>
            <a:r>
              <a:rPr lang="ja-JP" altLang="en-US" sz="1000" dirty="0">
                <a:latin typeface="游ゴシック" panose="020B0400000000000000" pitchFamily="50" charset="-128"/>
                <a:ea typeface="游ゴシック" panose="020B0400000000000000" pitchFamily="50" charset="-128"/>
              </a:rPr>
              <a:t>期間：平成</a:t>
            </a:r>
            <a:r>
              <a:rPr lang="en-US" altLang="ja-JP" sz="1000" dirty="0">
                <a:latin typeface="游ゴシック" panose="020B0400000000000000" pitchFamily="50" charset="-128"/>
                <a:ea typeface="游ゴシック" panose="020B0400000000000000" pitchFamily="50" charset="-128"/>
              </a:rPr>
              <a:t>30</a:t>
            </a:r>
            <a:r>
              <a:rPr lang="ja-JP" altLang="en-US" sz="1000" dirty="0" smtClean="0">
                <a:latin typeface="游ゴシック" panose="020B0400000000000000" pitchFamily="50" charset="-128"/>
                <a:ea typeface="游ゴシック" panose="020B0400000000000000" pitchFamily="50" charset="-128"/>
              </a:rPr>
              <a:t>年度～令和</a:t>
            </a:r>
            <a:r>
              <a:rPr lang="en-US" altLang="ja-JP" sz="1000" dirty="0">
                <a:latin typeface="游ゴシック" panose="020B0400000000000000" pitchFamily="50" charset="-128"/>
                <a:ea typeface="游ゴシック" panose="020B0400000000000000" pitchFamily="50" charset="-128"/>
              </a:rPr>
              <a:t>5</a:t>
            </a:r>
            <a:r>
              <a:rPr lang="ja-JP" altLang="en-US" sz="1000" dirty="0">
                <a:latin typeface="游ゴシック" panose="020B0400000000000000" pitchFamily="50" charset="-128"/>
                <a:ea typeface="游ゴシック" panose="020B0400000000000000" pitchFamily="50" charset="-128"/>
              </a:rPr>
              <a:t>年度（</a:t>
            </a:r>
            <a:r>
              <a:rPr lang="en-US" altLang="ja-JP" sz="1000" dirty="0">
                <a:latin typeface="游ゴシック" panose="020B0400000000000000" pitchFamily="50" charset="-128"/>
                <a:ea typeface="游ゴシック" panose="020B0400000000000000" pitchFamily="50" charset="-128"/>
              </a:rPr>
              <a:t>6</a:t>
            </a:r>
            <a:r>
              <a:rPr lang="ja-JP" altLang="en-US" sz="1000" dirty="0">
                <a:latin typeface="游ゴシック" panose="020B0400000000000000" pitchFamily="50" charset="-128"/>
                <a:ea typeface="游ゴシック" panose="020B0400000000000000" pitchFamily="50" charset="-128"/>
              </a:rPr>
              <a:t>年間）</a:t>
            </a:r>
          </a:p>
          <a:p>
            <a:r>
              <a:rPr lang="ja-JP" altLang="en-US" sz="1000" dirty="0">
                <a:latin typeface="游ゴシック" panose="020B0400000000000000" pitchFamily="50" charset="-128"/>
                <a:ea typeface="游ゴシック" panose="020B0400000000000000" pitchFamily="50" charset="-128"/>
              </a:rPr>
              <a:t>位置づけ：健康増進法第</a:t>
            </a:r>
            <a:r>
              <a:rPr lang="en-US" altLang="ja-JP" sz="1000" dirty="0">
                <a:latin typeface="游ゴシック" panose="020B0400000000000000" pitchFamily="50" charset="-128"/>
                <a:ea typeface="游ゴシック" panose="020B0400000000000000" pitchFamily="50" charset="-128"/>
              </a:rPr>
              <a:t>8</a:t>
            </a:r>
            <a:r>
              <a:rPr lang="ja-JP" altLang="en-US" sz="1000" dirty="0">
                <a:latin typeface="游ゴシック" panose="020B0400000000000000" pitchFamily="50" charset="-128"/>
                <a:ea typeface="游ゴシック" panose="020B0400000000000000" pitchFamily="50" charset="-128"/>
              </a:rPr>
              <a:t>条第</a:t>
            </a:r>
            <a:r>
              <a:rPr lang="en-US" altLang="ja-JP" sz="1000" dirty="0">
                <a:latin typeface="游ゴシック" panose="020B0400000000000000" pitchFamily="50" charset="-128"/>
                <a:ea typeface="游ゴシック" panose="020B0400000000000000" pitchFamily="50" charset="-128"/>
              </a:rPr>
              <a:t>1</a:t>
            </a:r>
            <a:r>
              <a:rPr lang="ja-JP" altLang="en-US" sz="1000" dirty="0">
                <a:latin typeface="游ゴシック" panose="020B0400000000000000" pitchFamily="50" charset="-128"/>
                <a:ea typeface="游ゴシック" panose="020B0400000000000000" pitchFamily="50" charset="-128"/>
              </a:rPr>
              <a:t>項に</a:t>
            </a:r>
            <a:r>
              <a:rPr lang="ja-JP" altLang="en-US" sz="1000" dirty="0" smtClean="0">
                <a:latin typeface="游ゴシック" panose="020B0400000000000000" pitchFamily="50" charset="-128"/>
                <a:ea typeface="游ゴシック" panose="020B0400000000000000" pitchFamily="50" charset="-128"/>
              </a:rPr>
              <a:t>基づく</a:t>
            </a:r>
            <a:endParaRPr lang="en-US" altLang="ja-JP" sz="1000" dirty="0" smtClean="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　</a:t>
            </a:r>
            <a:r>
              <a:rPr lang="ja-JP" altLang="en-US" sz="1000" dirty="0" smtClean="0">
                <a:latin typeface="游ゴシック" panose="020B0400000000000000" pitchFamily="50" charset="-128"/>
                <a:ea typeface="游ゴシック" panose="020B0400000000000000" pitchFamily="50" charset="-128"/>
              </a:rPr>
              <a:t>　　　　都道府県計画</a:t>
            </a:r>
            <a:endParaRPr lang="en-US" altLang="ja-JP" sz="1000" dirty="0" smtClean="0">
              <a:latin typeface="游ゴシック" panose="020B0400000000000000" pitchFamily="50" charset="-128"/>
              <a:ea typeface="游ゴシック" panose="020B0400000000000000" pitchFamily="50" charset="-128"/>
            </a:endParaRPr>
          </a:p>
          <a:p>
            <a:r>
              <a:rPr lang="ja-JP" altLang="en-US" sz="1000" dirty="0" smtClean="0">
                <a:latin typeface="游ゴシック" panose="020B0400000000000000" pitchFamily="50" charset="-128"/>
                <a:ea typeface="游ゴシック" panose="020B0400000000000000" pitchFamily="50" charset="-128"/>
              </a:rPr>
              <a:t>審 議 会 ：</a:t>
            </a:r>
            <a:r>
              <a:rPr lang="ja-JP" altLang="en-US" sz="1000" dirty="0">
                <a:latin typeface="游ゴシック" panose="020B0400000000000000" pitchFamily="50" charset="-128"/>
                <a:ea typeface="游ゴシック" panose="020B0400000000000000" pitchFamily="50" charset="-128"/>
              </a:rPr>
              <a:t>大阪府地域職域連携推進協</a:t>
            </a:r>
            <a:r>
              <a:rPr lang="ja-JP" altLang="en-US" sz="1000" dirty="0" smtClean="0">
                <a:latin typeface="游ゴシック" panose="020B0400000000000000" pitchFamily="50" charset="-128"/>
                <a:ea typeface="游ゴシック" panose="020B0400000000000000" pitchFamily="50" charset="-128"/>
              </a:rPr>
              <a:t>議会</a:t>
            </a:r>
            <a:endParaRPr lang="ja-JP" altLang="en-US" sz="1000" dirty="0">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3508556" y="4475417"/>
            <a:ext cx="2808000" cy="972000"/>
          </a:xfrm>
          <a:prstGeom prst="roundRect">
            <a:avLst>
              <a:gd name="adj" fmla="val 8526"/>
            </a:avLst>
          </a:prstGeom>
          <a:gradFill flip="none" rotWithShape="1">
            <a:gsLst>
              <a:gs pos="0">
                <a:srgbClr val="E1F2FF"/>
              </a:gs>
              <a:gs pos="50000">
                <a:srgbClr val="89CCFF"/>
              </a:gs>
              <a:gs pos="100000">
                <a:srgbClr val="E1F2FF"/>
              </a:gs>
            </a:gsLst>
            <a:lin ang="13500000" scaled="1"/>
            <a:tileRect/>
          </a:gradFill>
          <a:ln w="6350">
            <a:noFill/>
          </a:ln>
        </p:spPr>
        <p:txBody>
          <a:bodyPr wrap="none" lIns="36000" tIns="18000" rIns="18000" bIns="0" rtlCol="0" anchor="t">
            <a:noAutofit/>
          </a:bodyPr>
          <a:lstStyle/>
          <a:p>
            <a:pPr algn="ctr"/>
            <a:r>
              <a:rPr lang="en-US" altLang="ja-JP" sz="1100" b="1" dirty="0" smtClean="0">
                <a:latin typeface="游ゴシック" panose="020B0400000000000000" pitchFamily="50" charset="-128"/>
                <a:ea typeface="游ゴシック" panose="020B0400000000000000" pitchFamily="50" charset="-128"/>
              </a:rPr>
              <a:t>- </a:t>
            </a:r>
            <a:r>
              <a:rPr lang="ja-JP" altLang="en-US" sz="1100" b="1" dirty="0" smtClean="0">
                <a:latin typeface="游ゴシック" panose="020B0400000000000000" pitchFamily="50" charset="-128"/>
                <a:ea typeface="游ゴシック" panose="020B0400000000000000" pitchFamily="50" charset="-128"/>
              </a:rPr>
              <a:t>第２次大阪府歯科口腔保健計画 </a:t>
            </a:r>
            <a:r>
              <a:rPr lang="en-US" altLang="ja-JP" sz="1100" b="1" dirty="0" smtClean="0">
                <a:latin typeface="游ゴシック" panose="020B0400000000000000" pitchFamily="50" charset="-128"/>
                <a:ea typeface="游ゴシック" panose="020B0400000000000000" pitchFamily="50" charset="-128"/>
              </a:rPr>
              <a:t>-</a:t>
            </a:r>
            <a:endParaRPr lang="en-US" altLang="ja-JP" sz="1050" dirty="0">
              <a:latin typeface="游ゴシック" panose="020B0400000000000000" pitchFamily="50" charset="-128"/>
              <a:ea typeface="游ゴシック" panose="020B0400000000000000" pitchFamily="50" charset="-128"/>
            </a:endParaRPr>
          </a:p>
          <a:p>
            <a:endParaRPr lang="en-US" altLang="ja-JP" sz="300" dirty="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計画期間：平成</a:t>
            </a:r>
            <a:r>
              <a:rPr lang="en-US" altLang="ja-JP" sz="1000" dirty="0">
                <a:latin typeface="游ゴシック" panose="020B0400000000000000" pitchFamily="50" charset="-128"/>
                <a:ea typeface="游ゴシック" panose="020B0400000000000000" pitchFamily="50" charset="-128"/>
              </a:rPr>
              <a:t>30</a:t>
            </a:r>
            <a:r>
              <a:rPr lang="ja-JP" altLang="en-US" sz="1000" dirty="0" smtClean="0">
                <a:latin typeface="游ゴシック" panose="020B0400000000000000" pitchFamily="50" charset="-128"/>
                <a:ea typeface="游ゴシック" panose="020B0400000000000000" pitchFamily="50" charset="-128"/>
              </a:rPr>
              <a:t>年度～令和</a:t>
            </a:r>
            <a:r>
              <a:rPr lang="en-US" altLang="ja-JP" sz="1000" dirty="0">
                <a:latin typeface="游ゴシック" panose="020B0400000000000000" pitchFamily="50" charset="-128"/>
                <a:ea typeface="游ゴシック" panose="020B0400000000000000" pitchFamily="50" charset="-128"/>
              </a:rPr>
              <a:t>5</a:t>
            </a:r>
            <a:r>
              <a:rPr lang="ja-JP" altLang="en-US" sz="1000" dirty="0">
                <a:latin typeface="游ゴシック" panose="020B0400000000000000" pitchFamily="50" charset="-128"/>
                <a:ea typeface="游ゴシック" panose="020B0400000000000000" pitchFamily="50" charset="-128"/>
              </a:rPr>
              <a:t>年度（</a:t>
            </a:r>
            <a:r>
              <a:rPr lang="en-US" altLang="ja-JP" sz="1000" dirty="0">
                <a:latin typeface="游ゴシック" panose="020B0400000000000000" pitchFamily="50" charset="-128"/>
                <a:ea typeface="游ゴシック" panose="020B0400000000000000" pitchFamily="50" charset="-128"/>
              </a:rPr>
              <a:t>6</a:t>
            </a:r>
            <a:r>
              <a:rPr lang="ja-JP" altLang="en-US" sz="1000" dirty="0">
                <a:latin typeface="游ゴシック" panose="020B0400000000000000" pitchFamily="50" charset="-128"/>
                <a:ea typeface="游ゴシック" panose="020B0400000000000000" pitchFamily="50" charset="-128"/>
              </a:rPr>
              <a:t>年間）</a:t>
            </a:r>
          </a:p>
          <a:p>
            <a:r>
              <a:rPr lang="ja-JP" altLang="en-US" sz="1000" dirty="0">
                <a:latin typeface="游ゴシック" panose="020B0400000000000000" pitchFamily="50" charset="-128"/>
                <a:ea typeface="游ゴシック" panose="020B0400000000000000" pitchFamily="50" charset="-128"/>
              </a:rPr>
              <a:t>位置づけ：歯科口腔保健の推進に関する法律</a:t>
            </a:r>
          </a:p>
          <a:p>
            <a:r>
              <a:rPr lang="ja-JP" altLang="en-US" sz="1000" dirty="0">
                <a:latin typeface="游ゴシック" panose="020B0400000000000000" pitchFamily="50" charset="-128"/>
                <a:ea typeface="游ゴシック" panose="020B0400000000000000" pitchFamily="50" charset="-128"/>
              </a:rPr>
              <a:t>　　　　　第</a:t>
            </a:r>
            <a:r>
              <a:rPr lang="en-US" altLang="ja-JP" sz="1000" dirty="0">
                <a:latin typeface="游ゴシック" panose="020B0400000000000000" pitchFamily="50" charset="-128"/>
                <a:ea typeface="游ゴシック" panose="020B0400000000000000" pitchFamily="50" charset="-128"/>
              </a:rPr>
              <a:t>13</a:t>
            </a:r>
            <a:r>
              <a:rPr lang="ja-JP" altLang="en-US" sz="1000" dirty="0">
                <a:latin typeface="游ゴシック" panose="020B0400000000000000" pitchFamily="50" charset="-128"/>
                <a:ea typeface="游ゴシック" panose="020B0400000000000000" pitchFamily="50" charset="-128"/>
              </a:rPr>
              <a:t>条第</a:t>
            </a:r>
            <a:r>
              <a:rPr lang="en-US" altLang="ja-JP" sz="1000" dirty="0">
                <a:latin typeface="游ゴシック" panose="020B0400000000000000" pitchFamily="50" charset="-128"/>
                <a:ea typeface="游ゴシック" panose="020B0400000000000000" pitchFamily="50" charset="-128"/>
              </a:rPr>
              <a:t>1</a:t>
            </a:r>
            <a:r>
              <a:rPr lang="ja-JP" altLang="en-US" sz="1000" dirty="0">
                <a:latin typeface="游ゴシック" panose="020B0400000000000000" pitchFamily="50" charset="-128"/>
                <a:ea typeface="游ゴシック" panose="020B0400000000000000" pitchFamily="50" charset="-128"/>
              </a:rPr>
              <a:t>項に基づく都道府県計画</a:t>
            </a:r>
          </a:p>
          <a:p>
            <a:r>
              <a:rPr lang="ja-JP" altLang="en-US" sz="1000" dirty="0">
                <a:latin typeface="游ゴシック" panose="020B0400000000000000" pitchFamily="50" charset="-128"/>
                <a:ea typeface="游ゴシック" panose="020B0400000000000000" pitchFamily="50" charset="-128"/>
              </a:rPr>
              <a:t>審 議 </a:t>
            </a:r>
            <a:r>
              <a:rPr lang="ja-JP" altLang="en-US" sz="1000" dirty="0" smtClean="0">
                <a:latin typeface="游ゴシック" panose="020B0400000000000000" pitchFamily="50" charset="-128"/>
                <a:ea typeface="游ゴシック" panose="020B0400000000000000" pitchFamily="50" charset="-128"/>
              </a:rPr>
              <a:t>会 ：</a:t>
            </a:r>
            <a:r>
              <a:rPr lang="ja-JP" altLang="en-US" sz="1000" dirty="0">
                <a:latin typeface="游ゴシック" panose="020B0400000000000000" pitchFamily="50" charset="-128"/>
                <a:ea typeface="游ゴシック" panose="020B0400000000000000" pitchFamily="50" charset="-128"/>
              </a:rPr>
              <a:t>大阪府生涯歯科保健推進審</a:t>
            </a:r>
            <a:r>
              <a:rPr lang="ja-JP" altLang="en-US" sz="1000" dirty="0" smtClean="0">
                <a:latin typeface="游ゴシック" panose="020B0400000000000000" pitchFamily="50" charset="-128"/>
                <a:ea typeface="游ゴシック" panose="020B0400000000000000" pitchFamily="50" charset="-128"/>
              </a:rPr>
              <a:t>議会</a:t>
            </a:r>
            <a:endParaRPr lang="ja-JP" altLang="en-US" sz="1000" dirty="0">
              <a:latin typeface="游ゴシック" panose="020B0400000000000000" pitchFamily="50" charset="-128"/>
              <a:ea typeface="游ゴシック" panose="020B0400000000000000" pitchFamily="50" charset="-128"/>
            </a:endParaRPr>
          </a:p>
        </p:txBody>
      </p:sp>
      <p:sp>
        <p:nvSpPr>
          <p:cNvPr id="15" name="テキスト ボックス 14"/>
          <p:cNvSpPr txBox="1"/>
          <p:nvPr/>
        </p:nvSpPr>
        <p:spPr>
          <a:xfrm>
            <a:off x="6423144" y="4475417"/>
            <a:ext cx="2808000" cy="972000"/>
          </a:xfrm>
          <a:prstGeom prst="roundRect">
            <a:avLst>
              <a:gd name="adj" fmla="val 7508"/>
            </a:avLst>
          </a:prstGeom>
          <a:gradFill flip="none" rotWithShape="1">
            <a:gsLst>
              <a:gs pos="0">
                <a:srgbClr val="FFE7E7"/>
              </a:gs>
              <a:gs pos="50000">
                <a:srgbClr val="FFC5C5"/>
              </a:gs>
              <a:gs pos="100000">
                <a:srgbClr val="FFE7E7"/>
              </a:gs>
            </a:gsLst>
            <a:lin ang="13500000" scaled="1"/>
            <a:tileRect/>
          </a:gradFill>
          <a:ln w="6350">
            <a:noFill/>
          </a:ln>
        </p:spPr>
        <p:txBody>
          <a:bodyPr wrap="none" lIns="36000" tIns="18000" rIns="18000" bIns="0" rtlCol="0" anchor="t">
            <a:noAutofit/>
          </a:bodyPr>
          <a:lstStyle/>
          <a:p>
            <a:pPr algn="ctr"/>
            <a:r>
              <a:rPr lang="en-US" altLang="ja-JP" sz="1100" b="1" dirty="0" smtClean="0">
                <a:latin typeface="游ゴシック" panose="020B0400000000000000" pitchFamily="50" charset="-128"/>
                <a:ea typeface="游ゴシック" panose="020B0400000000000000" pitchFamily="50" charset="-128"/>
              </a:rPr>
              <a:t>- </a:t>
            </a:r>
            <a:r>
              <a:rPr lang="ja-JP" altLang="en-US" sz="1100" b="1" dirty="0" smtClean="0">
                <a:latin typeface="游ゴシック" panose="020B0400000000000000" pitchFamily="50" charset="-128"/>
                <a:ea typeface="游ゴシック" panose="020B0400000000000000" pitchFamily="50" charset="-128"/>
              </a:rPr>
              <a:t>第３次大阪府食育推進計画 </a:t>
            </a:r>
            <a:r>
              <a:rPr lang="en-US" altLang="ja-JP" sz="1100" b="1" dirty="0" smtClean="0">
                <a:latin typeface="游ゴシック" panose="020B0400000000000000" pitchFamily="50" charset="-128"/>
                <a:ea typeface="游ゴシック" panose="020B0400000000000000" pitchFamily="50" charset="-128"/>
              </a:rPr>
              <a:t>-</a:t>
            </a:r>
          </a:p>
          <a:p>
            <a:endParaRPr lang="en-US" altLang="ja-JP" sz="300" dirty="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計画期間：平成</a:t>
            </a:r>
            <a:r>
              <a:rPr lang="en-US" altLang="ja-JP" sz="1000" dirty="0">
                <a:latin typeface="游ゴシック" panose="020B0400000000000000" pitchFamily="50" charset="-128"/>
                <a:ea typeface="游ゴシック" panose="020B0400000000000000" pitchFamily="50" charset="-128"/>
              </a:rPr>
              <a:t>30</a:t>
            </a:r>
            <a:r>
              <a:rPr lang="ja-JP" altLang="en-US" sz="1000" dirty="0" smtClean="0">
                <a:latin typeface="游ゴシック" panose="020B0400000000000000" pitchFamily="50" charset="-128"/>
                <a:ea typeface="游ゴシック" panose="020B0400000000000000" pitchFamily="50" charset="-128"/>
              </a:rPr>
              <a:t>年度～令和</a:t>
            </a:r>
            <a:r>
              <a:rPr lang="en-US" altLang="ja-JP" sz="1000" dirty="0">
                <a:latin typeface="游ゴシック" panose="020B0400000000000000" pitchFamily="50" charset="-128"/>
                <a:ea typeface="游ゴシック" panose="020B0400000000000000" pitchFamily="50" charset="-128"/>
              </a:rPr>
              <a:t>5</a:t>
            </a:r>
            <a:r>
              <a:rPr lang="ja-JP" altLang="en-US" sz="1000" dirty="0">
                <a:latin typeface="游ゴシック" panose="020B0400000000000000" pitchFamily="50" charset="-128"/>
                <a:ea typeface="游ゴシック" panose="020B0400000000000000" pitchFamily="50" charset="-128"/>
              </a:rPr>
              <a:t>年度（</a:t>
            </a:r>
            <a:r>
              <a:rPr lang="en-US" altLang="ja-JP" sz="1000" dirty="0">
                <a:latin typeface="游ゴシック" panose="020B0400000000000000" pitchFamily="50" charset="-128"/>
                <a:ea typeface="游ゴシック" panose="020B0400000000000000" pitchFamily="50" charset="-128"/>
              </a:rPr>
              <a:t>6</a:t>
            </a:r>
            <a:r>
              <a:rPr lang="ja-JP" altLang="en-US" sz="1000" dirty="0">
                <a:latin typeface="游ゴシック" panose="020B0400000000000000" pitchFamily="50" charset="-128"/>
                <a:ea typeface="游ゴシック" panose="020B0400000000000000" pitchFamily="50" charset="-128"/>
              </a:rPr>
              <a:t>年間）</a:t>
            </a:r>
          </a:p>
          <a:p>
            <a:r>
              <a:rPr lang="ja-JP" altLang="en-US" sz="1000" dirty="0">
                <a:latin typeface="游ゴシック" panose="020B0400000000000000" pitchFamily="50" charset="-128"/>
                <a:ea typeface="游ゴシック" panose="020B0400000000000000" pitchFamily="50" charset="-128"/>
              </a:rPr>
              <a:t>位置づけ：食育基本法第</a:t>
            </a:r>
            <a:r>
              <a:rPr lang="en-US" altLang="ja-JP" sz="1000" dirty="0">
                <a:latin typeface="游ゴシック" panose="020B0400000000000000" pitchFamily="50" charset="-128"/>
                <a:ea typeface="游ゴシック" panose="020B0400000000000000" pitchFamily="50" charset="-128"/>
              </a:rPr>
              <a:t>17</a:t>
            </a:r>
            <a:r>
              <a:rPr lang="ja-JP" altLang="en-US" sz="1000" dirty="0">
                <a:latin typeface="游ゴシック" panose="020B0400000000000000" pitchFamily="50" charset="-128"/>
                <a:ea typeface="游ゴシック" panose="020B0400000000000000" pitchFamily="50" charset="-128"/>
              </a:rPr>
              <a:t>条第</a:t>
            </a:r>
            <a:r>
              <a:rPr lang="en-US" altLang="ja-JP" sz="1000" dirty="0">
                <a:latin typeface="游ゴシック" panose="020B0400000000000000" pitchFamily="50" charset="-128"/>
                <a:ea typeface="游ゴシック" panose="020B0400000000000000" pitchFamily="50" charset="-128"/>
              </a:rPr>
              <a:t>1</a:t>
            </a:r>
            <a:r>
              <a:rPr lang="ja-JP" altLang="en-US" sz="1000" dirty="0">
                <a:latin typeface="游ゴシック" panose="020B0400000000000000" pitchFamily="50" charset="-128"/>
                <a:ea typeface="游ゴシック" panose="020B0400000000000000" pitchFamily="50" charset="-128"/>
              </a:rPr>
              <a:t>項に基づく</a:t>
            </a:r>
          </a:p>
          <a:p>
            <a:r>
              <a:rPr lang="ja-JP" altLang="en-US" sz="1000" dirty="0">
                <a:latin typeface="游ゴシック" panose="020B0400000000000000" pitchFamily="50" charset="-128"/>
                <a:ea typeface="游ゴシック" panose="020B0400000000000000" pitchFamily="50" charset="-128"/>
              </a:rPr>
              <a:t>　　　　　都道府県計画</a:t>
            </a:r>
          </a:p>
          <a:p>
            <a:r>
              <a:rPr lang="ja-JP" altLang="en-US" sz="1000" dirty="0">
                <a:latin typeface="游ゴシック" panose="020B0400000000000000" pitchFamily="50" charset="-128"/>
                <a:ea typeface="游ゴシック" panose="020B0400000000000000" pitchFamily="50" charset="-128"/>
              </a:rPr>
              <a:t>審 議 </a:t>
            </a:r>
            <a:r>
              <a:rPr lang="ja-JP" altLang="en-US" sz="1000" dirty="0" smtClean="0">
                <a:latin typeface="游ゴシック" panose="020B0400000000000000" pitchFamily="50" charset="-128"/>
                <a:ea typeface="游ゴシック" panose="020B0400000000000000" pitchFamily="50" charset="-128"/>
              </a:rPr>
              <a:t>会 ：</a:t>
            </a:r>
            <a:r>
              <a:rPr lang="ja-JP" altLang="en-US" sz="1000" dirty="0">
                <a:latin typeface="游ゴシック" panose="020B0400000000000000" pitchFamily="50" charset="-128"/>
                <a:ea typeface="游ゴシック" panose="020B0400000000000000" pitchFamily="50" charset="-128"/>
              </a:rPr>
              <a:t>大阪府食育推進計画評価審</a:t>
            </a:r>
            <a:r>
              <a:rPr lang="ja-JP" altLang="en-US" sz="1000" dirty="0" smtClean="0">
                <a:latin typeface="游ゴシック" panose="020B0400000000000000" pitchFamily="50" charset="-128"/>
                <a:ea typeface="游ゴシック" panose="020B0400000000000000" pitchFamily="50" charset="-128"/>
              </a:rPr>
              <a:t>議会</a:t>
            </a:r>
            <a:endParaRPr lang="ja-JP" altLang="en-US" sz="1000" dirty="0">
              <a:latin typeface="游ゴシック" panose="020B0400000000000000" pitchFamily="50" charset="-128"/>
              <a:ea typeface="游ゴシック" panose="020B0400000000000000" pitchFamily="50" charset="-128"/>
            </a:endParaRPr>
          </a:p>
        </p:txBody>
      </p:sp>
      <p:sp>
        <p:nvSpPr>
          <p:cNvPr id="17" name="テキスト ボックス 16"/>
          <p:cNvSpPr txBox="1"/>
          <p:nvPr/>
        </p:nvSpPr>
        <p:spPr>
          <a:xfrm>
            <a:off x="2750067" y="6273508"/>
            <a:ext cx="4320000" cy="288000"/>
          </a:xfrm>
          <a:prstGeom prst="roundRect">
            <a:avLst>
              <a:gd name="adj" fmla="val 50000"/>
            </a:avLst>
          </a:prstGeom>
          <a:noFill/>
          <a:ln w="25400" cmpd="dbl">
            <a:solidFill>
              <a:srgbClr val="00CC99"/>
            </a:solidFill>
          </a:ln>
        </p:spPr>
        <p:txBody>
          <a:bodyPr wrap="square" lIns="36000" tIns="36000" rIns="36000" bIns="36000" rtlCol="0" anchor="ctr">
            <a:noAutofit/>
          </a:bodyPr>
          <a:lstStyle/>
          <a:p>
            <a:pPr algn="ctr"/>
            <a:r>
              <a:rPr lang="ja-JP" altLang="en-US" sz="1100" b="1" dirty="0" smtClean="0">
                <a:latin typeface="游ゴシック" panose="020B0400000000000000" pitchFamily="50" charset="-128"/>
                <a:ea typeface="游ゴシック" panose="020B0400000000000000" pitchFamily="50" charset="-128"/>
              </a:rPr>
              <a:t>大阪府健康づくり推進条例第</a:t>
            </a:r>
            <a:r>
              <a:rPr lang="en-US" altLang="ja-JP" sz="1100" b="1" dirty="0" smtClean="0">
                <a:latin typeface="游ゴシック" panose="020B0400000000000000" pitchFamily="50" charset="-128"/>
                <a:ea typeface="游ゴシック" panose="020B0400000000000000" pitchFamily="50" charset="-128"/>
              </a:rPr>
              <a:t>19</a:t>
            </a:r>
            <a:r>
              <a:rPr lang="ja-JP" altLang="en-US" sz="1100" b="1" dirty="0" smtClean="0">
                <a:latin typeface="游ゴシック" panose="020B0400000000000000" pitchFamily="50" charset="-128"/>
                <a:ea typeface="游ゴシック" panose="020B0400000000000000" pitchFamily="50" charset="-128"/>
              </a:rPr>
              <a:t>条に基づく年次報告（本報告書）</a:t>
            </a:r>
            <a:endParaRPr lang="ja-JP" altLang="en-US" sz="1100" dirty="0">
              <a:latin typeface="游ゴシック" panose="020B0400000000000000" pitchFamily="50" charset="-128"/>
              <a:ea typeface="游ゴシック" panose="020B0400000000000000" pitchFamily="50" charset="-128"/>
            </a:endParaRPr>
          </a:p>
        </p:txBody>
      </p:sp>
      <p:sp>
        <p:nvSpPr>
          <p:cNvPr id="21" name="テキスト ボックス 20"/>
          <p:cNvSpPr txBox="1"/>
          <p:nvPr/>
        </p:nvSpPr>
        <p:spPr>
          <a:xfrm>
            <a:off x="874850" y="5541490"/>
            <a:ext cx="2232000" cy="432000"/>
          </a:xfrm>
          <a:prstGeom prst="roundRect">
            <a:avLst>
              <a:gd name="adj" fmla="val 0"/>
            </a:avLst>
          </a:prstGeom>
          <a:noFill/>
          <a:ln w="6350">
            <a:noFill/>
          </a:ln>
        </p:spPr>
        <p:txBody>
          <a:bodyPr wrap="none" lIns="18000" tIns="0" rIns="18000" bIns="18000" rtlCol="0" anchor="t">
            <a:noAutofit/>
          </a:bodyPr>
          <a:lstStyle/>
          <a:p>
            <a:r>
              <a:rPr lang="ja-JP" altLang="en-US" sz="1000" dirty="0" smtClean="0">
                <a:latin typeface="游ゴシック" panose="020B0400000000000000" pitchFamily="50" charset="-128"/>
                <a:ea typeface="游ゴシック" panose="020B0400000000000000" pitchFamily="50" charset="-128"/>
              </a:rPr>
              <a:t>健康づくりに関する</a:t>
            </a:r>
            <a:endParaRPr lang="en-US" altLang="ja-JP" sz="1000" dirty="0" smtClean="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目標の達成状況及び施策の</a:t>
            </a:r>
            <a:r>
              <a:rPr lang="ja-JP" altLang="en-US" sz="1000" dirty="0" smtClean="0">
                <a:latin typeface="游ゴシック" panose="020B0400000000000000" pitchFamily="50" charset="-128"/>
                <a:ea typeface="游ゴシック" panose="020B0400000000000000" pitchFamily="50" charset="-128"/>
              </a:rPr>
              <a:t>実施状況</a:t>
            </a:r>
            <a:endParaRPr lang="en-US" altLang="ja-JP" sz="1000" dirty="0" smtClean="0">
              <a:latin typeface="游ゴシック" panose="020B0400000000000000" pitchFamily="50" charset="-128"/>
              <a:ea typeface="游ゴシック" panose="020B0400000000000000" pitchFamily="50" charset="-128"/>
            </a:endParaRPr>
          </a:p>
          <a:p>
            <a:r>
              <a:rPr lang="ja-JP" altLang="en-US" sz="1000" dirty="0" smtClean="0">
                <a:latin typeface="游ゴシック" panose="020B0400000000000000" pitchFamily="50" charset="-128"/>
                <a:ea typeface="游ゴシック" panose="020B0400000000000000" pitchFamily="50" charset="-128"/>
              </a:rPr>
              <a:t>（</a:t>
            </a:r>
            <a:r>
              <a:rPr lang="en-US" altLang="ja-JP" sz="1000" dirty="0" smtClean="0">
                <a:latin typeface="游ゴシック" panose="020B0400000000000000" pitchFamily="50" charset="-128"/>
                <a:ea typeface="游ゴシック" panose="020B0400000000000000" pitchFamily="50" charset="-128"/>
              </a:rPr>
              <a:t>PDCA</a:t>
            </a:r>
            <a:r>
              <a:rPr lang="ja-JP" altLang="en-US" sz="1000" dirty="0" smtClean="0">
                <a:latin typeface="游ゴシック" panose="020B0400000000000000" pitchFamily="50" charset="-128"/>
                <a:ea typeface="游ゴシック" panose="020B0400000000000000" pitchFamily="50" charset="-128"/>
              </a:rPr>
              <a:t>進捗管理票）</a:t>
            </a:r>
            <a:endParaRPr lang="ja-JP" altLang="en-US" sz="1000" dirty="0">
              <a:latin typeface="游ゴシック" panose="020B0400000000000000" pitchFamily="50" charset="-128"/>
              <a:ea typeface="游ゴシック" panose="020B0400000000000000" pitchFamily="50" charset="-128"/>
            </a:endParaRPr>
          </a:p>
        </p:txBody>
      </p:sp>
      <p:sp>
        <p:nvSpPr>
          <p:cNvPr id="22" name="テキスト ボックス 21"/>
          <p:cNvSpPr txBox="1"/>
          <p:nvPr/>
        </p:nvSpPr>
        <p:spPr>
          <a:xfrm>
            <a:off x="3790546" y="5541490"/>
            <a:ext cx="2232000" cy="432000"/>
          </a:xfrm>
          <a:prstGeom prst="roundRect">
            <a:avLst>
              <a:gd name="adj" fmla="val 0"/>
            </a:avLst>
          </a:prstGeom>
          <a:noFill/>
          <a:ln w="6350">
            <a:noFill/>
          </a:ln>
        </p:spPr>
        <p:txBody>
          <a:bodyPr wrap="none" lIns="18000" tIns="0" rIns="18000" bIns="18000" rtlCol="0" anchor="t">
            <a:noAutofit/>
          </a:bodyPr>
          <a:lstStyle/>
          <a:p>
            <a:r>
              <a:rPr lang="ja-JP" altLang="en-US" sz="1000" dirty="0" smtClean="0">
                <a:latin typeface="游ゴシック" panose="020B0400000000000000" pitchFamily="50" charset="-128"/>
                <a:ea typeface="游ゴシック" panose="020B0400000000000000" pitchFamily="50" charset="-128"/>
              </a:rPr>
              <a:t>歯科</a:t>
            </a:r>
            <a:r>
              <a:rPr lang="ja-JP" altLang="en-US" sz="1000" dirty="0">
                <a:latin typeface="游ゴシック" panose="020B0400000000000000" pitchFamily="50" charset="-128"/>
                <a:ea typeface="游ゴシック" panose="020B0400000000000000" pitchFamily="50" charset="-128"/>
              </a:rPr>
              <a:t>口腔</a:t>
            </a:r>
            <a:r>
              <a:rPr lang="ja-JP" altLang="en-US" sz="1000" dirty="0" smtClean="0">
                <a:latin typeface="游ゴシック" panose="020B0400000000000000" pitchFamily="50" charset="-128"/>
                <a:ea typeface="游ゴシック" panose="020B0400000000000000" pitchFamily="50" charset="-128"/>
              </a:rPr>
              <a:t>保健に関する</a:t>
            </a:r>
            <a:endParaRPr lang="en-US" altLang="ja-JP" sz="1000" dirty="0" smtClean="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目標の達成状況及び施策の</a:t>
            </a:r>
            <a:r>
              <a:rPr lang="ja-JP" altLang="en-US" sz="1000" dirty="0" smtClean="0">
                <a:latin typeface="游ゴシック" panose="020B0400000000000000" pitchFamily="50" charset="-128"/>
                <a:ea typeface="游ゴシック" panose="020B0400000000000000" pitchFamily="50" charset="-128"/>
              </a:rPr>
              <a:t>実施状況</a:t>
            </a:r>
            <a:endParaRPr lang="en-US" altLang="ja-JP" sz="1000" dirty="0" smtClean="0">
              <a:latin typeface="游ゴシック" panose="020B0400000000000000" pitchFamily="50" charset="-128"/>
              <a:ea typeface="游ゴシック" panose="020B0400000000000000" pitchFamily="50" charset="-128"/>
            </a:endParaRPr>
          </a:p>
          <a:p>
            <a:r>
              <a:rPr lang="ja-JP" altLang="en-US" sz="1000" dirty="0" smtClean="0">
                <a:latin typeface="游ゴシック" panose="020B0400000000000000" pitchFamily="50" charset="-128"/>
                <a:ea typeface="游ゴシック" panose="020B0400000000000000" pitchFamily="50" charset="-128"/>
              </a:rPr>
              <a:t>（</a:t>
            </a:r>
            <a:r>
              <a:rPr lang="en-US" altLang="ja-JP" sz="1000" dirty="0" smtClean="0">
                <a:latin typeface="游ゴシック" panose="020B0400000000000000" pitchFamily="50" charset="-128"/>
                <a:ea typeface="游ゴシック" panose="020B0400000000000000" pitchFamily="50" charset="-128"/>
              </a:rPr>
              <a:t>PDCA</a:t>
            </a:r>
            <a:r>
              <a:rPr lang="ja-JP" altLang="en-US" sz="1000" dirty="0" smtClean="0">
                <a:latin typeface="游ゴシック" panose="020B0400000000000000" pitchFamily="50" charset="-128"/>
                <a:ea typeface="游ゴシック" panose="020B0400000000000000" pitchFamily="50" charset="-128"/>
              </a:rPr>
              <a:t>進捗管理票）</a:t>
            </a:r>
            <a:endParaRPr lang="ja-JP" altLang="en-US" sz="1000" dirty="0">
              <a:latin typeface="游ゴシック" panose="020B0400000000000000" pitchFamily="50" charset="-128"/>
              <a:ea typeface="游ゴシック" panose="020B0400000000000000" pitchFamily="50" charset="-128"/>
            </a:endParaRPr>
          </a:p>
        </p:txBody>
      </p:sp>
      <p:sp>
        <p:nvSpPr>
          <p:cNvPr id="23" name="テキスト ボックス 22"/>
          <p:cNvSpPr txBox="1"/>
          <p:nvPr/>
        </p:nvSpPr>
        <p:spPr>
          <a:xfrm>
            <a:off x="6705134" y="5541490"/>
            <a:ext cx="2232000" cy="432000"/>
          </a:xfrm>
          <a:prstGeom prst="roundRect">
            <a:avLst>
              <a:gd name="adj" fmla="val 0"/>
            </a:avLst>
          </a:prstGeom>
          <a:noFill/>
          <a:ln w="6350">
            <a:noFill/>
          </a:ln>
        </p:spPr>
        <p:txBody>
          <a:bodyPr wrap="none" lIns="18000" tIns="0" rIns="18000" bIns="18000" rtlCol="0" anchor="t">
            <a:noAutofit/>
          </a:bodyPr>
          <a:lstStyle/>
          <a:p>
            <a:r>
              <a:rPr lang="ja-JP" altLang="en-US" sz="1000" dirty="0" smtClean="0">
                <a:latin typeface="游ゴシック" panose="020B0400000000000000" pitchFamily="50" charset="-128"/>
                <a:ea typeface="游ゴシック" panose="020B0400000000000000" pitchFamily="50" charset="-128"/>
              </a:rPr>
              <a:t>食育に関する</a:t>
            </a:r>
            <a:endParaRPr lang="en-US" altLang="ja-JP" sz="1000" dirty="0" smtClean="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目標の達成状況及び施策の</a:t>
            </a:r>
            <a:r>
              <a:rPr lang="ja-JP" altLang="en-US" sz="1000" dirty="0" smtClean="0">
                <a:latin typeface="游ゴシック" panose="020B0400000000000000" pitchFamily="50" charset="-128"/>
                <a:ea typeface="游ゴシック" panose="020B0400000000000000" pitchFamily="50" charset="-128"/>
              </a:rPr>
              <a:t>実施状況</a:t>
            </a:r>
            <a:endParaRPr lang="en-US" altLang="ja-JP" sz="1000" dirty="0" smtClean="0">
              <a:latin typeface="游ゴシック" panose="020B0400000000000000" pitchFamily="50" charset="-128"/>
              <a:ea typeface="游ゴシック" panose="020B0400000000000000" pitchFamily="50" charset="-128"/>
            </a:endParaRPr>
          </a:p>
          <a:p>
            <a:r>
              <a:rPr lang="ja-JP" altLang="en-US" sz="1000" dirty="0" smtClean="0">
                <a:latin typeface="游ゴシック" panose="020B0400000000000000" pitchFamily="50" charset="-128"/>
                <a:ea typeface="游ゴシック" panose="020B0400000000000000" pitchFamily="50" charset="-128"/>
              </a:rPr>
              <a:t>（</a:t>
            </a:r>
            <a:r>
              <a:rPr lang="en-US" altLang="ja-JP" sz="1000" dirty="0" smtClean="0">
                <a:latin typeface="游ゴシック" panose="020B0400000000000000" pitchFamily="50" charset="-128"/>
                <a:ea typeface="游ゴシック" panose="020B0400000000000000" pitchFamily="50" charset="-128"/>
              </a:rPr>
              <a:t>PDCA</a:t>
            </a:r>
            <a:r>
              <a:rPr lang="ja-JP" altLang="en-US" sz="1000" dirty="0" smtClean="0">
                <a:latin typeface="游ゴシック" panose="020B0400000000000000" pitchFamily="50" charset="-128"/>
                <a:ea typeface="游ゴシック" panose="020B0400000000000000" pitchFamily="50" charset="-128"/>
              </a:rPr>
              <a:t>進捗管理票）</a:t>
            </a:r>
            <a:endParaRPr lang="en-US" altLang="ja-JP" sz="1000" dirty="0" smtClean="0">
              <a:latin typeface="游ゴシック" panose="020B0400000000000000" pitchFamily="50" charset="-128"/>
              <a:ea typeface="游ゴシック" panose="020B0400000000000000" pitchFamily="50" charset="-128"/>
            </a:endParaRPr>
          </a:p>
        </p:txBody>
      </p:sp>
      <p:sp>
        <p:nvSpPr>
          <p:cNvPr id="24" name="下矢印 23"/>
          <p:cNvSpPr/>
          <p:nvPr/>
        </p:nvSpPr>
        <p:spPr>
          <a:xfrm>
            <a:off x="1560979" y="5393493"/>
            <a:ext cx="864000" cy="108000"/>
          </a:xfrm>
          <a:prstGeom prst="downArrow">
            <a:avLst>
              <a:gd name="adj1" fmla="val 100000"/>
              <a:gd name="adj2" fmla="val 1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5" name="下矢印 24"/>
          <p:cNvSpPr/>
          <p:nvPr/>
        </p:nvSpPr>
        <p:spPr>
          <a:xfrm>
            <a:off x="4482723" y="5393493"/>
            <a:ext cx="864000" cy="108000"/>
          </a:xfrm>
          <a:prstGeom prst="downArrow">
            <a:avLst>
              <a:gd name="adj1" fmla="val 100000"/>
              <a:gd name="adj2" fmla="val 1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6" name="下矢印 25"/>
          <p:cNvSpPr/>
          <p:nvPr/>
        </p:nvSpPr>
        <p:spPr>
          <a:xfrm>
            <a:off x="7395332" y="5393493"/>
            <a:ext cx="864000" cy="108000"/>
          </a:xfrm>
          <a:prstGeom prst="downArrow">
            <a:avLst>
              <a:gd name="adj1" fmla="val 100000"/>
              <a:gd name="adj2" fmla="val 1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 name="曲折矢印 2"/>
          <p:cNvSpPr/>
          <p:nvPr/>
        </p:nvSpPr>
        <p:spPr>
          <a:xfrm rot="10800000">
            <a:off x="7096849" y="6079234"/>
            <a:ext cx="720000" cy="432000"/>
          </a:xfrm>
          <a:prstGeom prst="bentArrow">
            <a:avLst>
              <a:gd name="adj1" fmla="val 19120"/>
              <a:gd name="adj2" fmla="val 25000"/>
              <a:gd name="adj3" fmla="val 25000"/>
              <a:gd name="adj4" fmla="val 34457"/>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游ゴシック" panose="020B0400000000000000" pitchFamily="50" charset="-128"/>
              <a:ea typeface="游ゴシック" panose="020B0400000000000000" pitchFamily="50" charset="-128"/>
            </a:endParaRPr>
          </a:p>
        </p:txBody>
      </p:sp>
      <p:sp>
        <p:nvSpPr>
          <p:cNvPr id="27" name="曲折矢印 26"/>
          <p:cNvSpPr/>
          <p:nvPr/>
        </p:nvSpPr>
        <p:spPr>
          <a:xfrm rot="10800000" flipH="1">
            <a:off x="2010499" y="6079234"/>
            <a:ext cx="720000" cy="432000"/>
          </a:xfrm>
          <a:prstGeom prst="bentArrow">
            <a:avLst>
              <a:gd name="adj1" fmla="val 20223"/>
              <a:gd name="adj2" fmla="val 25000"/>
              <a:gd name="adj3" fmla="val 25000"/>
              <a:gd name="adj4" fmla="val 34457"/>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游ゴシック" panose="020B0400000000000000" pitchFamily="50" charset="-128"/>
              <a:ea typeface="游ゴシック" panose="020B0400000000000000" pitchFamily="50" charset="-128"/>
            </a:endParaRPr>
          </a:p>
        </p:txBody>
      </p:sp>
      <p:sp>
        <p:nvSpPr>
          <p:cNvPr id="29" name="下矢印 28"/>
          <p:cNvSpPr/>
          <p:nvPr/>
        </p:nvSpPr>
        <p:spPr>
          <a:xfrm flipH="1">
            <a:off x="4763115" y="6079234"/>
            <a:ext cx="288000" cy="180000"/>
          </a:xfrm>
          <a:prstGeom prst="downArrow">
            <a:avLst>
              <a:gd name="adj1" fmla="val 30156"/>
              <a:gd name="adj2" fmla="val 50000"/>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游ゴシック" panose="020B0400000000000000" pitchFamily="50" charset="-128"/>
              <a:ea typeface="游ゴシック" panose="020B0400000000000000" pitchFamily="50" charset="-128"/>
            </a:endParaRPr>
          </a:p>
        </p:txBody>
      </p:sp>
      <p:sp>
        <p:nvSpPr>
          <p:cNvPr id="28" name="テキスト ボックス 27"/>
          <p:cNvSpPr txBox="1"/>
          <p:nvPr/>
        </p:nvSpPr>
        <p:spPr>
          <a:xfrm>
            <a:off x="265198" y="3879585"/>
            <a:ext cx="9360000" cy="504000"/>
          </a:xfrm>
          <a:prstGeom prst="roundRect">
            <a:avLst>
              <a:gd name="adj" fmla="val 0"/>
            </a:avLst>
          </a:prstGeom>
          <a:noFill/>
          <a:ln w="12700">
            <a:noFill/>
          </a:ln>
        </p:spPr>
        <p:txBody>
          <a:bodyPr wrap="square" lIns="72000" tIns="72000" rIns="72000" bIns="72000" rtlCol="0" anchor="t">
            <a:noAutofit/>
          </a:bodyPr>
          <a:lstStyle/>
          <a:p>
            <a:r>
              <a:rPr lang="ja-JP" altLang="en-US" sz="1200" dirty="0" smtClean="0">
                <a:latin typeface="游ゴシック" panose="020B0400000000000000" pitchFamily="50" charset="-128"/>
                <a:ea typeface="游ゴシック" panose="020B0400000000000000" pitchFamily="50" charset="-128"/>
              </a:rPr>
              <a:t>　本報告書の掲載内容は、３つの計画のそれぞれの審議会において審議・承認された、健康づくりに関する目標の達成状況及び施策の実施状況（令和２年度 </a:t>
            </a:r>
            <a:r>
              <a:rPr lang="en-US" altLang="ja-JP" sz="1200" dirty="0" smtClean="0">
                <a:latin typeface="游ゴシック" panose="020B0400000000000000" pitchFamily="50" charset="-128"/>
                <a:ea typeface="游ゴシック" panose="020B0400000000000000" pitchFamily="50" charset="-128"/>
              </a:rPr>
              <a:t>PDCA</a:t>
            </a:r>
            <a:r>
              <a:rPr lang="ja-JP" altLang="en-US" sz="1200" dirty="0" smtClean="0">
                <a:latin typeface="游ゴシック" panose="020B0400000000000000" pitchFamily="50" charset="-128"/>
                <a:ea typeface="游ゴシック" panose="020B0400000000000000" pitchFamily="50" charset="-128"/>
              </a:rPr>
              <a:t>進捗管理票）で構成されています。</a:t>
            </a:r>
            <a:endParaRPr lang="ja-JP" altLang="en-US" sz="1200" dirty="0">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3</a:t>
            </a:fld>
            <a:endParaRPr kumimoji="1" lang="ja-JP" altLang="en-US"/>
          </a:p>
        </p:txBody>
      </p:sp>
      <p:sp>
        <p:nvSpPr>
          <p:cNvPr id="31" name="テキスト ボックス 30"/>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smtClean="0">
                <a:solidFill>
                  <a:schemeClr val="bg1"/>
                </a:solidFill>
                <a:latin typeface="游ゴシック" panose="020B0400000000000000" pitchFamily="50" charset="-128"/>
                <a:ea typeface="游ゴシック" panose="020B0400000000000000" pitchFamily="50" charset="-128"/>
              </a:rPr>
              <a:t>大阪府</a:t>
            </a:r>
            <a:r>
              <a:rPr lang="ja-JP" altLang="en-US" sz="1100" b="1" dirty="0">
                <a:solidFill>
                  <a:schemeClr val="bg1"/>
                </a:solidFill>
                <a:latin typeface="游ゴシック" panose="020B0400000000000000" pitchFamily="50" charset="-128"/>
                <a:ea typeface="游ゴシック" panose="020B0400000000000000" pitchFamily="50" charset="-128"/>
              </a:rPr>
              <a:t>健康づくり推進</a:t>
            </a:r>
            <a:r>
              <a:rPr lang="ja-JP" altLang="en-US" sz="1100" b="1" dirty="0" smtClean="0">
                <a:solidFill>
                  <a:schemeClr val="bg1"/>
                </a:solidFill>
                <a:latin typeface="游ゴシック" panose="020B0400000000000000" pitchFamily="50" charset="-128"/>
                <a:ea typeface="游ゴシック" panose="020B0400000000000000" pitchFamily="50" charset="-128"/>
              </a:rPr>
              <a:t>条例第</a:t>
            </a:r>
            <a:r>
              <a:rPr lang="en-US" altLang="ja-JP" sz="1100" b="1" dirty="0" smtClean="0">
                <a:solidFill>
                  <a:schemeClr val="bg1"/>
                </a:solidFill>
                <a:latin typeface="游ゴシック" panose="020B0400000000000000" pitchFamily="50" charset="-128"/>
                <a:ea typeface="游ゴシック" panose="020B0400000000000000" pitchFamily="50" charset="-128"/>
              </a:rPr>
              <a:t>19</a:t>
            </a:r>
            <a:r>
              <a:rPr lang="ja-JP" altLang="en-US" sz="1100" b="1" dirty="0" smtClean="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smtClean="0">
                <a:solidFill>
                  <a:schemeClr val="bg1"/>
                </a:solidFill>
                <a:latin typeface="游ゴシック" panose="020B0400000000000000" pitchFamily="50" charset="-128"/>
                <a:ea typeface="游ゴシック" panose="020B0400000000000000" pitchFamily="50" charset="-128"/>
              </a:rPr>
              <a:t>〈</a:t>
            </a:r>
            <a:r>
              <a:rPr lang="ja-JP" altLang="en-US" sz="1100" b="1" dirty="0" smtClean="0">
                <a:solidFill>
                  <a:schemeClr val="bg1"/>
                </a:solidFill>
                <a:latin typeface="游ゴシック" panose="020B0400000000000000" pitchFamily="50" charset="-128"/>
                <a:ea typeface="游ゴシック" panose="020B0400000000000000" pitchFamily="50" charset="-128"/>
              </a:rPr>
              <a:t>令和２年度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pic>
        <p:nvPicPr>
          <p:cNvPr id="30" name="図 29"/>
          <p:cNvPicPr>
            <a:picLocks noChangeAspect="1"/>
          </p:cNvPicPr>
          <p:nvPr/>
        </p:nvPicPr>
        <p:blipFill>
          <a:blip r:embed="rId2"/>
          <a:stretch>
            <a:fillRect/>
          </a:stretch>
        </p:blipFill>
        <p:spPr>
          <a:xfrm>
            <a:off x="8582603" y="358877"/>
            <a:ext cx="1100769" cy="360000"/>
          </a:xfrm>
          <a:prstGeom prst="rect">
            <a:avLst/>
          </a:prstGeom>
        </p:spPr>
      </p:pic>
    </p:spTree>
    <p:extLst>
      <p:ext uri="{BB962C8B-B14F-4D97-AF65-F5344CB8AC3E}">
        <p14:creationId xmlns:p14="http://schemas.microsoft.com/office/powerpoint/2010/main" val="5860436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 ２　生活習慣病の早期発見・重症化予防</a:t>
            </a:r>
            <a:endParaRPr kumimoji="1" lang="ja-JP" altLang="en-US" sz="2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30</a:t>
            </a:fld>
            <a:endParaRPr kumimoji="1" lang="ja-JP" altLang="en-US"/>
          </a:p>
        </p:txBody>
      </p:sp>
      <p:pic>
        <p:nvPicPr>
          <p:cNvPr id="21" name="図 20"/>
          <p:cNvPicPr>
            <a:picLocks noChangeAspect="1"/>
          </p:cNvPicPr>
          <p:nvPr/>
        </p:nvPicPr>
        <p:blipFill>
          <a:blip r:embed="rId2"/>
          <a:stretch>
            <a:fillRect/>
          </a:stretch>
        </p:blipFill>
        <p:spPr>
          <a:xfrm>
            <a:off x="8536240" y="74033"/>
            <a:ext cx="1320923" cy="432000"/>
          </a:xfrm>
          <a:prstGeom prst="rect">
            <a:avLst/>
          </a:prstGeom>
        </p:spPr>
      </p:pic>
      <p:sp>
        <p:nvSpPr>
          <p:cNvPr id="36" name="正方形/長方形 35"/>
          <p:cNvSpPr/>
          <p:nvPr/>
        </p:nvSpPr>
        <p:spPr>
          <a:xfrm>
            <a:off x="216793" y="936650"/>
            <a:ext cx="9432000" cy="5688000"/>
          </a:xfrm>
          <a:prstGeom prst="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ts val="2000"/>
              </a:lnSpc>
              <a:spcBef>
                <a:spcPts val="0"/>
              </a:spcBef>
              <a:spcAft>
                <a:spcPts val="0"/>
              </a:spcAft>
              <a:buClrTx/>
              <a:buSzTx/>
              <a:buFontTx/>
              <a:buNone/>
              <a:tabLst/>
              <a:defRPr/>
            </a:pPr>
            <a:endParaRPr kumimoji="1" lang="en-US" altLang="ja-JP" sz="18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7" name="正方形/長方形 36"/>
          <p:cNvSpPr/>
          <p:nvPr/>
        </p:nvSpPr>
        <p:spPr>
          <a:xfrm>
            <a:off x="129324" y="777702"/>
            <a:ext cx="5400000" cy="432000"/>
          </a:xfrm>
          <a:prstGeom prst="rect">
            <a:avLst/>
          </a:prstGeom>
          <a:solidFill>
            <a:srgbClr val="002060"/>
          </a:solidFill>
        </p:spPr>
        <p:txBody>
          <a:bodyPr wrap="square" lIns="36000" tIns="90000" rIns="36000" bIns="36000" anchor="ctr">
            <a:noAutofit/>
          </a:bodyPr>
          <a:lstStyle/>
          <a:p>
            <a:pPr marL="0" marR="0" lvl="0" indent="0" defTabSz="914400" eaLnBrk="1" fontAlgn="auto" latinLnBrk="0" hangingPunct="1">
              <a:lnSpc>
                <a:spcPts val="2000"/>
              </a:lnSpc>
              <a:spcBef>
                <a:spcPts val="0"/>
              </a:spcBef>
              <a:spcAft>
                <a:spcPts val="0"/>
              </a:spcAft>
              <a:buClrTx/>
              <a:buSzTx/>
              <a:buFontTx/>
              <a:buNone/>
              <a:tabLst/>
              <a:defRPr/>
            </a:pPr>
            <a:r>
              <a:rPr kumimoji="1" lang="ja-JP" altLang="en-US" sz="2000" b="1" i="0" u="none" strike="noStrike" kern="0" cap="none" spc="0" normalizeH="0" baseline="0" noProof="0" dirty="0" smtClean="0">
                <a:ln w="0"/>
                <a:solidFill>
                  <a:prstClr val="white"/>
                </a:solidFill>
                <a:effectLst>
                  <a:outerShdw blurRad="38100" dist="19050" dir="2700000" algn="tl" rotWithShape="0">
                    <a:prstClr val="black">
                      <a:alpha val="40000"/>
                    </a:prstClr>
                  </a:outerShdw>
                </a:effectLst>
                <a:uLnTx/>
                <a:uFillTx/>
              </a:rPr>
              <a:t>（１）けんしん</a:t>
            </a:r>
            <a:r>
              <a:rPr kumimoji="1" lang="ja-JP" altLang="en-US" sz="1800" b="1" i="0" u="none" strike="noStrike" kern="0" cap="none" spc="0" normalizeH="0" baseline="0" noProof="0" dirty="0" smtClean="0">
                <a:ln w="0"/>
                <a:solidFill>
                  <a:prstClr val="white"/>
                </a:solidFill>
                <a:effectLst>
                  <a:outerShdw blurRad="38100" dist="19050" dir="2700000" algn="tl" rotWithShape="0">
                    <a:prstClr val="black">
                      <a:alpha val="40000"/>
                    </a:prstClr>
                  </a:outerShdw>
                </a:effectLst>
                <a:uLnTx/>
                <a:uFillTx/>
              </a:rPr>
              <a:t>（健診・がん検診）</a:t>
            </a:r>
            <a:r>
              <a:rPr kumimoji="1" lang="ja-JP" altLang="en-US" sz="2000" b="1" i="0" u="none" strike="noStrike" kern="0" cap="none" spc="0" normalizeH="0" baseline="0" noProof="0" dirty="0" smtClean="0">
                <a:ln>
                  <a:noFill/>
                </a:ln>
                <a:solidFill>
                  <a:prstClr val="white"/>
                </a:solidFill>
                <a:effectLst/>
                <a:uLnTx/>
                <a:uFillTx/>
              </a:rPr>
              <a:t>　</a:t>
            </a:r>
            <a:r>
              <a:rPr kumimoji="1" lang="ja-JP" altLang="en-US" sz="1600" b="1" i="0" u="none" strike="noStrike" kern="0" cap="none" spc="0" normalizeH="0" baseline="0" noProof="0" dirty="0" smtClean="0">
                <a:ln>
                  <a:noFill/>
                </a:ln>
                <a:solidFill>
                  <a:prstClr val="white"/>
                </a:solidFill>
                <a:effectLst/>
                <a:uLnTx/>
                <a:uFillTx/>
              </a:rPr>
              <a:t>計画 </a:t>
            </a:r>
            <a:r>
              <a:rPr kumimoji="1" lang="en-US" altLang="ja-JP" sz="1600" b="1" i="0" u="none" strike="noStrike" kern="0" cap="none" spc="0" normalizeH="0" baseline="0" noProof="0" dirty="0" smtClean="0">
                <a:ln>
                  <a:noFill/>
                </a:ln>
                <a:solidFill>
                  <a:prstClr val="white"/>
                </a:solidFill>
                <a:effectLst/>
                <a:uLnTx/>
                <a:uFillTx/>
              </a:rPr>
              <a:t>P.60-61</a:t>
            </a:r>
          </a:p>
        </p:txBody>
      </p:sp>
      <p:sp>
        <p:nvSpPr>
          <p:cNvPr id="38" name="正方形/長方形 37"/>
          <p:cNvSpPr/>
          <p:nvPr/>
        </p:nvSpPr>
        <p:spPr>
          <a:xfrm>
            <a:off x="363222" y="2274205"/>
            <a:ext cx="3240000" cy="288000"/>
          </a:xfrm>
          <a:prstGeom prst="rect">
            <a:avLst/>
          </a:prstGeom>
        </p:spPr>
        <p:txBody>
          <a:bodyPr wrap="square" lIns="36000" tIns="72000" rIns="36000" bIns="36000" anchor="ctr">
            <a:noAutofit/>
          </a:bodyPr>
          <a:lstStyle/>
          <a:p>
            <a:r>
              <a:rPr lang="en-US" altLang="ja-JP" sz="1600" b="1" dirty="0" smtClean="0">
                <a:solidFill>
                  <a:prstClr val="black"/>
                </a:solidFill>
                <a:latin typeface="游ゴシック" panose="020B0400000000000000" pitchFamily="50" charset="-128"/>
              </a:rPr>
              <a:t>【</a:t>
            </a:r>
            <a:r>
              <a:rPr lang="ja-JP" altLang="en-US" sz="1600" b="1" dirty="0" smtClean="0">
                <a:solidFill>
                  <a:prstClr val="black"/>
                </a:solidFill>
                <a:latin typeface="游ゴシック" panose="020B0400000000000000" pitchFamily="50" charset="-128"/>
              </a:rPr>
              <a:t>府民の行動目標</a:t>
            </a:r>
            <a:r>
              <a:rPr lang="en-US" altLang="ja-JP" sz="1600" b="1" dirty="0">
                <a:solidFill>
                  <a:prstClr val="black"/>
                </a:solidFill>
                <a:latin typeface="游ゴシック" panose="020B0400000000000000" pitchFamily="50" charset="-128"/>
              </a:rPr>
              <a:t>】</a:t>
            </a:r>
            <a:endParaRPr lang="ja-JP" altLang="en-US" sz="1600" b="1" dirty="0">
              <a:solidFill>
                <a:prstClr val="black"/>
              </a:solidFill>
              <a:latin typeface="游ゴシック" panose="020B0400000000000000" pitchFamily="50" charset="-128"/>
            </a:endParaRPr>
          </a:p>
        </p:txBody>
      </p:sp>
      <p:sp>
        <p:nvSpPr>
          <p:cNvPr id="39" name="正方形/長方形 38"/>
          <p:cNvSpPr/>
          <p:nvPr/>
        </p:nvSpPr>
        <p:spPr>
          <a:xfrm>
            <a:off x="511296" y="2585300"/>
            <a:ext cx="8856000" cy="504000"/>
          </a:xfrm>
          <a:prstGeom prst="rect">
            <a:avLst/>
          </a:prstGeom>
        </p:spPr>
        <p:txBody>
          <a:bodyPr wrap="square" lIns="36000" tIns="72000" rIns="36000" bIns="36000">
            <a:noAutofit/>
          </a:bodyPr>
          <a:lstStyle/>
          <a:p>
            <a:r>
              <a:rPr lang="ja-JP" altLang="en-US" sz="1200" b="1" dirty="0">
                <a:solidFill>
                  <a:prstClr val="black"/>
                </a:solidFill>
                <a:latin typeface="游ゴシック" panose="020B0400000000000000" pitchFamily="50" charset="-128"/>
              </a:rPr>
              <a:t>▽定期的に「けんしん（健診・がん検診）」を受診することにより、自らの健康状態を正しく把握し、疾患の早期発見に</a:t>
            </a:r>
            <a:r>
              <a:rPr lang="ja-JP" altLang="en-US" sz="1200" b="1" dirty="0" smtClean="0">
                <a:solidFill>
                  <a:prstClr val="black"/>
                </a:solidFill>
                <a:latin typeface="游ゴシック" panose="020B0400000000000000" pitchFamily="50" charset="-128"/>
              </a:rPr>
              <a:t>つなげ</a:t>
            </a:r>
            <a:endParaRPr lang="en-US" altLang="ja-JP" sz="1200" b="1" dirty="0" smtClean="0">
              <a:solidFill>
                <a:prstClr val="black"/>
              </a:solidFill>
              <a:latin typeface="游ゴシック" panose="020B0400000000000000" pitchFamily="50" charset="-128"/>
            </a:endParaRPr>
          </a:p>
          <a:p>
            <a:r>
              <a:rPr lang="ja-JP" altLang="en-US" sz="1200" b="1" dirty="0">
                <a:solidFill>
                  <a:prstClr val="black"/>
                </a:solidFill>
                <a:latin typeface="游ゴシック" panose="020B0400000000000000" pitchFamily="50" charset="-128"/>
              </a:rPr>
              <a:t>　</a:t>
            </a:r>
            <a:r>
              <a:rPr lang="ja-JP" altLang="en-US" sz="1200" b="1" dirty="0" smtClean="0">
                <a:solidFill>
                  <a:prstClr val="black"/>
                </a:solidFill>
                <a:latin typeface="游ゴシック" panose="020B0400000000000000" pitchFamily="50" charset="-128"/>
              </a:rPr>
              <a:t>ます</a:t>
            </a:r>
            <a:r>
              <a:rPr lang="ja-JP" altLang="en-US" sz="1200" b="1" dirty="0">
                <a:solidFill>
                  <a:prstClr val="black"/>
                </a:solidFill>
                <a:latin typeface="游ゴシック" panose="020B0400000000000000" pitchFamily="50" charset="-128"/>
              </a:rPr>
              <a:t>。</a:t>
            </a:r>
          </a:p>
        </p:txBody>
      </p:sp>
      <p:sp>
        <p:nvSpPr>
          <p:cNvPr id="40" name="正方形/長方形 39"/>
          <p:cNvSpPr/>
          <p:nvPr/>
        </p:nvSpPr>
        <p:spPr>
          <a:xfrm>
            <a:off x="363222" y="3251236"/>
            <a:ext cx="3240000" cy="288000"/>
          </a:xfrm>
          <a:prstGeom prst="rect">
            <a:avLst/>
          </a:prstGeom>
        </p:spPr>
        <p:txBody>
          <a:bodyPr wrap="square" lIns="36000" tIns="72000" rIns="36000" bIns="36000" anchor="ctr">
            <a:noAutofit/>
          </a:bodyPr>
          <a:lstStyle/>
          <a:p>
            <a:r>
              <a:rPr lang="en-US" altLang="ja-JP" sz="1600" b="1" dirty="0" smtClean="0">
                <a:solidFill>
                  <a:prstClr val="black"/>
                </a:solidFill>
                <a:latin typeface="游ゴシック" panose="020B0400000000000000" pitchFamily="50" charset="-128"/>
              </a:rPr>
              <a:t>【</a:t>
            </a:r>
            <a:r>
              <a:rPr lang="ja-JP" altLang="en-US" sz="1600" b="1" dirty="0" smtClean="0">
                <a:solidFill>
                  <a:prstClr val="black"/>
                </a:solidFill>
                <a:latin typeface="游ゴシック" panose="020B0400000000000000" pitchFamily="50" charset="-128"/>
              </a:rPr>
              <a:t>行政等が取り組む数値目標</a:t>
            </a:r>
            <a:r>
              <a:rPr lang="en-US" altLang="ja-JP" sz="1600" b="1" dirty="0" smtClean="0">
                <a:solidFill>
                  <a:prstClr val="black"/>
                </a:solidFill>
                <a:latin typeface="游ゴシック" panose="020B0400000000000000" pitchFamily="50" charset="-128"/>
              </a:rPr>
              <a:t>】</a:t>
            </a:r>
            <a:endParaRPr lang="ja-JP" altLang="en-US" sz="1600" b="1" dirty="0">
              <a:solidFill>
                <a:prstClr val="black"/>
              </a:solidFill>
              <a:latin typeface="游ゴシック" panose="020B0400000000000000" pitchFamily="50" charset="-128"/>
            </a:endParaRPr>
          </a:p>
        </p:txBody>
      </p:sp>
      <p:graphicFrame>
        <p:nvGraphicFramePr>
          <p:cNvPr id="41" name="表 40"/>
          <p:cNvGraphicFramePr>
            <a:graphicFrameLocks noGrp="1"/>
          </p:cNvGraphicFramePr>
          <p:nvPr>
            <p:extLst>
              <p:ext uri="{D42A27DB-BD31-4B8C-83A1-F6EECF244321}">
                <p14:modId xmlns:p14="http://schemas.microsoft.com/office/powerpoint/2010/main" val="1539943639"/>
              </p:ext>
            </p:extLst>
          </p:nvPr>
        </p:nvGraphicFramePr>
        <p:xfrm>
          <a:off x="532234" y="3613399"/>
          <a:ext cx="8856000" cy="1228036"/>
        </p:xfrm>
        <a:graphic>
          <a:graphicData uri="http://schemas.openxmlformats.org/drawingml/2006/table">
            <a:tbl>
              <a:tblPr firstRow="1" firstCol="1" bandRow="1"/>
              <a:tblGrid>
                <a:gridCol w="360000">
                  <a:extLst>
                    <a:ext uri="{9D8B030D-6E8A-4147-A177-3AD203B41FA5}">
                      <a16:colId xmlns:a16="http://schemas.microsoft.com/office/drawing/2014/main" val="20000"/>
                    </a:ext>
                  </a:extLst>
                </a:gridCol>
                <a:gridCol w="1584000">
                  <a:extLst>
                    <a:ext uri="{9D8B030D-6E8A-4147-A177-3AD203B41FA5}">
                      <a16:colId xmlns:a16="http://schemas.microsoft.com/office/drawing/2014/main" val="20001"/>
                    </a:ext>
                  </a:extLst>
                </a:gridCol>
                <a:gridCol w="2376000">
                  <a:extLst>
                    <a:ext uri="{9D8B030D-6E8A-4147-A177-3AD203B41FA5}">
                      <a16:colId xmlns:a16="http://schemas.microsoft.com/office/drawing/2014/main" val="954267069"/>
                    </a:ext>
                  </a:extLst>
                </a:gridCol>
                <a:gridCol w="2376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tblGrid>
              <a:tr h="288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ja-JP" altLang="en-US" sz="1200" kern="100" dirty="0" smtClean="0">
                          <a:effectLst/>
                          <a:latin typeface="+mn-ea"/>
                          <a:ea typeface="+mn-ea"/>
                        </a:rPr>
                        <a:t>項目</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ja-JP" altLang="en-US" sz="1200" dirty="0" smtClean="0">
                          <a:effectLst/>
                          <a:latin typeface="+mn-ea"/>
                          <a:ea typeface="+mn-ea"/>
                        </a:rPr>
                        <a:t>策定時の取組状況</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ja-JP" altLang="en-US" sz="1200" dirty="0" smtClean="0">
                          <a:effectLst/>
                          <a:latin typeface="+mn-ea"/>
                          <a:ea typeface="+mn-ea"/>
                        </a:rPr>
                        <a:t>現在の取組状況</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sz="1200" dirty="0" smtClean="0">
                          <a:effectLst/>
                          <a:latin typeface="+mn-ea"/>
                          <a:ea typeface="+mn-ea"/>
                        </a:rPr>
                        <a:t>2023</a:t>
                      </a:r>
                      <a:r>
                        <a:rPr lang="ja-JP" sz="1200" dirty="0" smtClean="0">
                          <a:effectLst/>
                          <a:latin typeface="+mn-ea"/>
                          <a:ea typeface="+mn-ea"/>
                        </a:rPr>
                        <a:t>年度目標</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 lastClr="FFFFFF"/>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extLst>
                  <a:ext uri="{0D108BD9-81ED-4DB2-BD59-A6C34878D82A}">
                    <a16:rowId xmlns:a16="http://schemas.microsoft.com/office/drawing/2014/main" val="10000"/>
                  </a:ext>
                </a:extLst>
              </a:tr>
              <a:tr h="288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altLang="ja-JP" sz="1200" dirty="0" smtClean="0">
                          <a:solidFill>
                            <a:schemeClr val="bg1"/>
                          </a:solidFill>
                          <a:effectLst/>
                          <a:latin typeface="+mn-ea"/>
                          <a:ea typeface="+mn-ea"/>
                          <a:cs typeface="+mn-cs"/>
                        </a:rPr>
                        <a:t>20</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fontAlgn="auto">
                        <a:lnSpc>
                          <a:spcPts val="1600"/>
                        </a:lnSpc>
                        <a:spcAft>
                          <a:spcPts val="0"/>
                        </a:spcAft>
                      </a:pPr>
                      <a:r>
                        <a:rPr lang="ja-JP" altLang="en-US" sz="1200" b="1" dirty="0" smtClean="0">
                          <a:solidFill>
                            <a:schemeClr val="tx1"/>
                          </a:solidFill>
                          <a:effectLst/>
                          <a:latin typeface="+mn-ea"/>
                          <a:ea typeface="+mn-ea"/>
                        </a:rPr>
                        <a:t>特定健診の受診率（☆）</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rPr>
                        <a:t>45.6%</a:t>
                      </a:r>
                      <a:r>
                        <a:rPr lang="ja-JP" altLang="en-US" sz="1200" b="1" dirty="0" smtClean="0">
                          <a:solidFill>
                            <a:schemeClr val="tx1"/>
                          </a:solidFill>
                          <a:effectLst/>
                          <a:latin typeface="+mn-ea"/>
                          <a:ea typeface="+mn-ea"/>
                        </a:rPr>
                        <a:t>（</a:t>
                      </a:r>
                      <a:r>
                        <a:rPr lang="en-US" altLang="ja-JP" sz="1200" b="1" dirty="0" smtClean="0">
                          <a:solidFill>
                            <a:schemeClr val="tx1"/>
                          </a:solidFill>
                          <a:effectLst/>
                          <a:latin typeface="+mn-ea"/>
                          <a:ea typeface="+mn-ea"/>
                        </a:rPr>
                        <a:t>H27</a:t>
                      </a:r>
                      <a:r>
                        <a:rPr lang="ja-JP" altLang="en-US" sz="1200" b="1" dirty="0" smtClean="0">
                          <a:solidFill>
                            <a:schemeClr val="tx1"/>
                          </a:solidFill>
                          <a:effectLst/>
                          <a:latin typeface="+mn-ea"/>
                          <a:ea typeface="+mn-ea"/>
                        </a:rPr>
                        <a:t>）</a:t>
                      </a:r>
                    </a:p>
                    <a:p>
                      <a:pPr algn="ctr" fontAlgn="auto">
                        <a:lnSpc>
                          <a:spcPts val="1600"/>
                        </a:lnSpc>
                        <a:spcAft>
                          <a:spcPts val="0"/>
                        </a:spcAft>
                      </a:pPr>
                      <a:r>
                        <a:rPr lang="en-US" altLang="ja-JP" sz="1100" b="1" spc="-50" baseline="0" dirty="0" smtClean="0">
                          <a:solidFill>
                            <a:schemeClr val="tx1"/>
                          </a:solidFill>
                          <a:effectLst/>
                          <a:latin typeface="+mn-ea"/>
                          <a:ea typeface="+mn-ea"/>
                        </a:rPr>
                        <a:t>[</a:t>
                      </a:r>
                      <a:r>
                        <a:rPr lang="ja-JP" altLang="en-US" sz="1100" b="1" spc="-50" baseline="0" dirty="0" smtClean="0">
                          <a:solidFill>
                            <a:schemeClr val="tx1"/>
                          </a:solidFill>
                          <a:effectLst/>
                          <a:latin typeface="+mn-ea"/>
                          <a:ea typeface="+mn-ea"/>
                        </a:rPr>
                        <a:t>市町村国保</a:t>
                      </a:r>
                      <a:r>
                        <a:rPr lang="en-US" altLang="ja-JP" sz="1100" b="1" spc="-50" baseline="0" dirty="0" smtClean="0">
                          <a:solidFill>
                            <a:schemeClr val="tx1"/>
                          </a:solidFill>
                          <a:effectLst/>
                          <a:latin typeface="+mn-ea"/>
                          <a:ea typeface="+mn-ea"/>
                        </a:rPr>
                        <a:t>29.9%, </a:t>
                      </a:r>
                      <a:r>
                        <a:rPr lang="ja-JP" altLang="en-US" sz="1100" b="1" spc="-50" baseline="0" dirty="0" smtClean="0">
                          <a:solidFill>
                            <a:schemeClr val="tx1"/>
                          </a:solidFill>
                          <a:effectLst/>
                          <a:latin typeface="+mn-ea"/>
                          <a:ea typeface="+mn-ea"/>
                        </a:rPr>
                        <a:t>協会けんぽ</a:t>
                      </a:r>
                      <a:r>
                        <a:rPr lang="en-US" altLang="ja-JP" sz="1100" b="1" spc="-50" baseline="0" dirty="0" smtClean="0">
                          <a:solidFill>
                            <a:schemeClr val="tx1"/>
                          </a:solidFill>
                          <a:effectLst/>
                          <a:latin typeface="+mn-ea"/>
                          <a:ea typeface="+mn-ea"/>
                        </a:rPr>
                        <a:t>33.4%]</a:t>
                      </a:r>
                    </a:p>
                  </a:txBody>
                  <a:tcPr marL="36000" marR="36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rPr>
                        <a:t>50.6%</a:t>
                      </a:r>
                      <a:r>
                        <a:rPr lang="ja-JP" altLang="en-US" sz="1200" b="1" dirty="0" smtClean="0">
                          <a:solidFill>
                            <a:schemeClr val="tx1"/>
                          </a:solidFill>
                          <a:effectLst/>
                          <a:latin typeface="+mn-ea"/>
                          <a:ea typeface="+mn-ea"/>
                        </a:rPr>
                        <a:t>（</a:t>
                      </a:r>
                      <a:r>
                        <a:rPr lang="en-US" altLang="ja-JP" sz="1200" b="1" dirty="0" smtClean="0">
                          <a:solidFill>
                            <a:schemeClr val="tx1"/>
                          </a:solidFill>
                          <a:effectLst/>
                          <a:latin typeface="+mn-ea"/>
                          <a:ea typeface="+mn-ea"/>
                        </a:rPr>
                        <a:t>H30</a:t>
                      </a:r>
                      <a:r>
                        <a:rPr lang="ja-JP" altLang="en-US" sz="1200" b="1" dirty="0" smtClean="0">
                          <a:solidFill>
                            <a:schemeClr val="tx1"/>
                          </a:solidFill>
                          <a:effectLst/>
                          <a:latin typeface="+mn-ea"/>
                          <a:ea typeface="+mn-ea"/>
                        </a:rPr>
                        <a:t>）</a:t>
                      </a:r>
                    </a:p>
                    <a:p>
                      <a:pPr algn="ctr" fontAlgn="auto">
                        <a:lnSpc>
                          <a:spcPts val="1600"/>
                        </a:lnSpc>
                        <a:spcAft>
                          <a:spcPts val="0"/>
                        </a:spcAft>
                      </a:pPr>
                      <a:r>
                        <a:rPr lang="en-US" altLang="ja-JP" sz="1100" b="1" spc="-50" baseline="0" dirty="0" smtClean="0">
                          <a:solidFill>
                            <a:schemeClr val="tx1"/>
                          </a:solidFill>
                          <a:effectLst/>
                          <a:latin typeface="+mn-ea"/>
                          <a:ea typeface="+mn-ea"/>
                        </a:rPr>
                        <a:t>[</a:t>
                      </a:r>
                      <a:r>
                        <a:rPr lang="ja-JP" altLang="en-US" sz="1100" b="1" spc="-50" baseline="0" dirty="0" smtClean="0">
                          <a:solidFill>
                            <a:schemeClr val="tx1"/>
                          </a:solidFill>
                          <a:effectLst/>
                          <a:latin typeface="+mn-ea"/>
                          <a:ea typeface="+mn-ea"/>
                        </a:rPr>
                        <a:t>市町村国保</a:t>
                      </a:r>
                      <a:r>
                        <a:rPr lang="en-US" altLang="ja-JP" sz="1100" b="1" spc="-50" baseline="0" dirty="0" smtClean="0">
                          <a:solidFill>
                            <a:schemeClr val="tx1"/>
                          </a:solidFill>
                          <a:effectLst/>
                          <a:latin typeface="+mn-ea"/>
                          <a:ea typeface="+mn-ea"/>
                        </a:rPr>
                        <a:t>30.8%, </a:t>
                      </a:r>
                      <a:r>
                        <a:rPr lang="ja-JP" altLang="en-US" sz="1100" b="1" spc="-50" baseline="0" dirty="0" smtClean="0">
                          <a:solidFill>
                            <a:schemeClr val="tx1"/>
                          </a:solidFill>
                          <a:effectLst/>
                          <a:latin typeface="+mn-ea"/>
                          <a:ea typeface="+mn-ea"/>
                        </a:rPr>
                        <a:t>協会けんぽ</a:t>
                      </a:r>
                      <a:r>
                        <a:rPr lang="en-US" altLang="ja-JP" sz="1100" b="1" spc="-50" baseline="0" dirty="0" smtClean="0">
                          <a:solidFill>
                            <a:schemeClr val="tx1"/>
                          </a:solidFill>
                          <a:effectLst/>
                          <a:latin typeface="+mn-ea"/>
                          <a:ea typeface="+mn-ea"/>
                        </a:rPr>
                        <a:t>39.2%]</a:t>
                      </a:r>
                    </a:p>
                  </a:txBody>
                  <a:tcPr marL="36000" marR="36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rPr>
                        <a:t>70%</a:t>
                      </a:r>
                      <a:r>
                        <a:rPr lang="ja-JP" altLang="en-US" sz="1200" b="1" dirty="0" smtClean="0">
                          <a:solidFill>
                            <a:schemeClr val="tx1"/>
                          </a:solidFill>
                          <a:effectLst/>
                          <a:latin typeface="+mn-ea"/>
                          <a:ea typeface="+mn-ea"/>
                        </a:rPr>
                        <a:t>以上</a:t>
                      </a:r>
                    </a:p>
                    <a:p>
                      <a:pPr algn="ctr" fontAlgn="auto">
                        <a:lnSpc>
                          <a:spcPts val="1600"/>
                        </a:lnSpc>
                        <a:spcAft>
                          <a:spcPts val="0"/>
                        </a:spcAft>
                      </a:pPr>
                      <a:r>
                        <a:rPr lang="en-US" altLang="ja-JP" sz="1100" b="1" spc="-50" baseline="0" dirty="0" smtClean="0">
                          <a:solidFill>
                            <a:schemeClr val="tx1"/>
                          </a:solidFill>
                          <a:effectLst/>
                          <a:latin typeface="+mn-ea"/>
                          <a:ea typeface="+mn-ea"/>
                        </a:rPr>
                        <a:t>[</a:t>
                      </a:r>
                      <a:r>
                        <a:rPr lang="ja-JP" altLang="en-US" sz="1100" b="1" spc="-50" baseline="0" dirty="0" smtClean="0">
                          <a:solidFill>
                            <a:schemeClr val="tx1"/>
                          </a:solidFill>
                          <a:effectLst/>
                          <a:latin typeface="+mn-ea"/>
                          <a:ea typeface="+mn-ea"/>
                        </a:rPr>
                        <a:t>市町村国保</a:t>
                      </a:r>
                      <a:r>
                        <a:rPr lang="en-US" altLang="ja-JP" sz="1100" b="1" spc="-50" baseline="0" dirty="0" smtClean="0">
                          <a:solidFill>
                            <a:schemeClr val="tx1"/>
                          </a:solidFill>
                          <a:effectLst/>
                          <a:latin typeface="+mn-ea"/>
                          <a:ea typeface="+mn-ea"/>
                        </a:rPr>
                        <a:t>60%, </a:t>
                      </a:r>
                      <a:r>
                        <a:rPr lang="ja-JP" altLang="en-US" sz="1100" b="1" spc="-50" baseline="0" dirty="0" smtClean="0">
                          <a:solidFill>
                            <a:schemeClr val="tx1"/>
                          </a:solidFill>
                          <a:effectLst/>
                          <a:latin typeface="+mn-ea"/>
                          <a:ea typeface="+mn-ea"/>
                        </a:rPr>
                        <a:t>協会けんぽ</a:t>
                      </a:r>
                      <a:r>
                        <a:rPr lang="en-US" altLang="ja-JP" sz="1100" b="1" spc="-50" baseline="0" dirty="0" smtClean="0">
                          <a:solidFill>
                            <a:schemeClr val="tx1"/>
                          </a:solidFill>
                          <a:effectLst/>
                          <a:latin typeface="+mn-ea"/>
                          <a:ea typeface="+mn-ea"/>
                        </a:rPr>
                        <a:t>65%]</a:t>
                      </a:r>
                    </a:p>
                  </a:txBody>
                  <a:tcPr marL="36000" marR="36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1"/>
                  </a:ext>
                </a:extLst>
              </a:tr>
              <a:tr h="288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altLang="ja-JP" sz="1200" dirty="0" smtClean="0">
                          <a:solidFill>
                            <a:schemeClr val="bg1"/>
                          </a:solidFill>
                          <a:effectLst/>
                          <a:latin typeface="+mn-ea"/>
                          <a:ea typeface="+mn-ea"/>
                          <a:cs typeface="HG丸ｺﾞｼｯｸM-PRO"/>
                        </a:rPr>
                        <a:t>21</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fontAlgn="auto">
                        <a:lnSpc>
                          <a:spcPts val="1600"/>
                        </a:lnSpc>
                        <a:spcAft>
                          <a:spcPts val="0"/>
                        </a:spcAft>
                      </a:pPr>
                      <a:r>
                        <a:rPr lang="ja-JP" altLang="en-US" sz="1200" b="1" dirty="0" smtClean="0">
                          <a:solidFill>
                            <a:schemeClr val="tx1"/>
                          </a:solidFill>
                          <a:effectLst/>
                          <a:latin typeface="+mn-ea"/>
                          <a:ea typeface="+mn-ea"/>
                          <a:cs typeface="HG丸ｺﾞｼｯｸM-PRO"/>
                        </a:rPr>
                        <a:t>がん検診の受診率（☆）</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zh-TW"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胃</a:t>
                      </a:r>
                      <a:r>
                        <a:rPr lang="en-US" altLang="zh-TW"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33.7%, </a:t>
                      </a:r>
                      <a:r>
                        <a:rPr lang="zh-TW"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大腸</a:t>
                      </a:r>
                      <a:r>
                        <a:rPr lang="en-US" altLang="zh-TW"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34.4%, </a:t>
                      </a:r>
                      <a:r>
                        <a:rPr lang="zh-TW"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肺</a:t>
                      </a:r>
                      <a:r>
                        <a:rPr lang="en-US" altLang="zh-TW"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36.4%, </a:t>
                      </a:r>
                    </a:p>
                    <a:p>
                      <a:pPr algn="ctr" fontAlgn="auto">
                        <a:lnSpc>
                          <a:spcPts val="1600"/>
                        </a:lnSpc>
                        <a:spcAft>
                          <a:spcPts val="0"/>
                        </a:spcAft>
                      </a:pPr>
                      <a:r>
                        <a:rPr lang="zh-TW"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乳</a:t>
                      </a:r>
                      <a:r>
                        <a:rPr lang="en-US" altLang="zh-TW"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39.0%, </a:t>
                      </a:r>
                      <a:r>
                        <a:rPr lang="zh-TW"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子宮</a:t>
                      </a:r>
                      <a:r>
                        <a:rPr lang="en-US" altLang="zh-TW"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38.5%</a:t>
                      </a:r>
                      <a:r>
                        <a:rPr lang="zh-TW"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zh-TW"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H28</a:t>
                      </a:r>
                      <a:r>
                        <a:rPr lang="zh-TW"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p>
                  </a:txBody>
                  <a:tcPr marL="36000" marR="36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zh-TW"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胃</a:t>
                      </a:r>
                      <a:r>
                        <a:rPr lang="en-US" altLang="zh-TW"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35.8%, </a:t>
                      </a:r>
                      <a:r>
                        <a:rPr lang="zh-TW"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大腸</a:t>
                      </a:r>
                      <a:r>
                        <a:rPr lang="en-US" altLang="zh-TW"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37.8%, </a:t>
                      </a:r>
                      <a:r>
                        <a:rPr lang="zh-TW"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肺</a:t>
                      </a:r>
                      <a:r>
                        <a:rPr lang="en-US" altLang="zh-TW"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42.0%, </a:t>
                      </a:r>
                    </a:p>
                    <a:p>
                      <a:pPr algn="ctr" fontAlgn="auto">
                        <a:lnSpc>
                          <a:spcPts val="1600"/>
                        </a:lnSpc>
                        <a:spcAft>
                          <a:spcPts val="0"/>
                        </a:spcAft>
                      </a:pPr>
                      <a:r>
                        <a:rPr lang="zh-TW"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乳</a:t>
                      </a:r>
                      <a:r>
                        <a:rPr lang="en-US" altLang="zh-TW"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41.9%, </a:t>
                      </a:r>
                      <a:r>
                        <a:rPr lang="zh-TW"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子宮</a:t>
                      </a:r>
                      <a:r>
                        <a:rPr lang="en-US" altLang="zh-TW"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39.8%</a:t>
                      </a:r>
                      <a:r>
                        <a:rPr lang="zh-TW"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zh-TW"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R1</a:t>
                      </a:r>
                      <a:r>
                        <a:rPr lang="zh-TW"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p>
                  </a:txBody>
                  <a:tcPr marL="36000" marR="36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zh-TW"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胃</a:t>
                      </a:r>
                      <a:r>
                        <a:rPr lang="en-US" altLang="zh-TW"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40%, </a:t>
                      </a:r>
                      <a:r>
                        <a:rPr lang="zh-TW"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大腸</a:t>
                      </a:r>
                      <a:r>
                        <a:rPr lang="en-US" altLang="zh-TW"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40%, </a:t>
                      </a:r>
                      <a:r>
                        <a:rPr lang="zh-TW"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肺</a:t>
                      </a:r>
                      <a:r>
                        <a:rPr lang="en-US" altLang="zh-TW"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45%,</a:t>
                      </a:r>
                    </a:p>
                    <a:p>
                      <a:pPr algn="ctr" fontAlgn="auto">
                        <a:lnSpc>
                          <a:spcPts val="1600"/>
                        </a:lnSpc>
                        <a:spcAft>
                          <a:spcPts val="0"/>
                        </a:spcAft>
                      </a:pPr>
                      <a:r>
                        <a:rPr lang="en-US" altLang="zh-TW"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 </a:t>
                      </a:r>
                      <a:r>
                        <a:rPr lang="zh-TW"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乳</a:t>
                      </a:r>
                      <a:r>
                        <a:rPr lang="en-US" altLang="zh-TW"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45%, </a:t>
                      </a:r>
                      <a:r>
                        <a:rPr lang="zh-TW"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子宮</a:t>
                      </a:r>
                      <a:r>
                        <a:rPr lang="en-US" altLang="zh-TW"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45%</a:t>
                      </a:r>
                    </a:p>
                  </a:txBody>
                  <a:tcPr marL="36000" marR="36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647795793"/>
                  </a:ext>
                </a:extLst>
              </a:tr>
            </a:tbl>
          </a:graphicData>
        </a:graphic>
      </p:graphicFrame>
      <p:sp>
        <p:nvSpPr>
          <p:cNvPr id="42" name="正方形/長方形 41"/>
          <p:cNvSpPr/>
          <p:nvPr/>
        </p:nvSpPr>
        <p:spPr>
          <a:xfrm>
            <a:off x="6046915" y="3315676"/>
            <a:ext cx="3384000" cy="288000"/>
          </a:xfrm>
          <a:prstGeom prst="rect">
            <a:avLst/>
          </a:prstGeom>
        </p:spPr>
        <p:txBody>
          <a:bodyPr wrap="square" lIns="36000" tIns="72000" rIns="36000" bIns="36000" anchor="ctr">
            <a:noAutofit/>
          </a:bodyPr>
          <a:lstStyle/>
          <a:p>
            <a:pPr algn="r"/>
            <a:r>
              <a:rPr lang="ja-JP" altLang="en-US" sz="1100" dirty="0">
                <a:solidFill>
                  <a:prstClr val="black"/>
                </a:solidFill>
                <a:latin typeface="游ゴシック" panose="020B0400000000000000" pitchFamily="50" charset="-128"/>
              </a:rPr>
              <a:t>（☆は「府民・行政等みんなでめざす目標」</a:t>
            </a:r>
            <a:r>
              <a:rPr lang="ja-JP" altLang="en-US" sz="1100" dirty="0" smtClean="0">
                <a:solidFill>
                  <a:prstClr val="black"/>
                </a:solidFill>
                <a:latin typeface="游ゴシック" panose="020B0400000000000000" pitchFamily="50" charset="-128"/>
              </a:rPr>
              <a:t>）</a:t>
            </a:r>
            <a:endParaRPr lang="ja-JP" altLang="en-US" sz="1100" dirty="0">
              <a:solidFill>
                <a:prstClr val="black"/>
              </a:solidFill>
              <a:latin typeface="游ゴシック" panose="020B0400000000000000" pitchFamily="50" charset="-128"/>
            </a:endParaRPr>
          </a:p>
        </p:txBody>
      </p:sp>
      <p:graphicFrame>
        <p:nvGraphicFramePr>
          <p:cNvPr id="43" name="表 42"/>
          <p:cNvGraphicFramePr>
            <a:graphicFrameLocks noGrp="1"/>
          </p:cNvGraphicFramePr>
          <p:nvPr>
            <p:extLst>
              <p:ext uri="{D42A27DB-BD31-4B8C-83A1-F6EECF244321}">
                <p14:modId xmlns:p14="http://schemas.microsoft.com/office/powerpoint/2010/main" val="1245963331"/>
              </p:ext>
            </p:extLst>
          </p:nvPr>
        </p:nvGraphicFramePr>
        <p:xfrm>
          <a:off x="477311" y="5303345"/>
          <a:ext cx="8928000" cy="1008000"/>
        </p:xfrm>
        <a:graphic>
          <a:graphicData uri="http://schemas.openxmlformats.org/drawingml/2006/table">
            <a:tbl>
              <a:tblPr firstRow="1" bandRow="1"/>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1008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nSpc>
                          <a:spcPct val="100000"/>
                        </a:lnSpc>
                      </a:pPr>
                      <a:r>
                        <a:rPr kumimoji="1" lang="ja-JP" altLang="en-US" sz="1600" baseline="0" dirty="0" smtClean="0">
                          <a:latin typeface="+mn-ea"/>
                          <a:ea typeface="+mn-ea"/>
                        </a:rPr>
                        <a:t>現状･課題</a:t>
                      </a:r>
                      <a:endParaRPr kumimoji="1" lang="en-US" altLang="ja-JP" sz="1600" baseline="0" dirty="0" smtClean="0">
                        <a:latin typeface="+mn-ea"/>
                        <a:ea typeface="+mn-ea"/>
                      </a:endParaRPr>
                    </a:p>
                  </a:txBody>
                  <a:tcPr marL="36000" marR="36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174625" indent="-174625">
                        <a:lnSpc>
                          <a:spcPct val="100000"/>
                        </a:lnSpc>
                      </a:pPr>
                      <a:r>
                        <a:rPr kumimoji="1" lang="ja-JP" altLang="en-US" sz="1200" b="1" baseline="0" dirty="0" smtClean="0">
                          <a:solidFill>
                            <a:schemeClr val="tx1"/>
                          </a:solidFill>
                          <a:latin typeface="+mn-ea"/>
                          <a:ea typeface="+mn-ea"/>
                        </a:rPr>
                        <a:t>◆ 特定健診及びがん検診受診率は向上していますが、全国比較では低位にあります。</a:t>
                      </a:r>
                    </a:p>
                    <a:p>
                      <a:pPr marL="174625" indent="-174625">
                        <a:lnSpc>
                          <a:spcPct val="100000"/>
                        </a:lnSpc>
                      </a:pPr>
                      <a:endParaRPr kumimoji="1" lang="ja-JP" altLang="en-US" sz="1200" b="1" baseline="0" dirty="0" smtClean="0">
                        <a:solidFill>
                          <a:schemeClr val="tx1"/>
                        </a:solidFill>
                        <a:latin typeface="+mn-ea"/>
                        <a:ea typeface="+mn-ea"/>
                      </a:endParaRPr>
                    </a:p>
                    <a:p>
                      <a:pPr marL="174625" indent="-174625">
                        <a:lnSpc>
                          <a:spcPct val="100000"/>
                        </a:lnSpc>
                      </a:pPr>
                      <a:r>
                        <a:rPr kumimoji="1" lang="ja-JP" altLang="en-US" sz="1200" b="1" baseline="0" dirty="0" smtClean="0">
                          <a:solidFill>
                            <a:schemeClr val="tx1"/>
                          </a:solidFill>
                          <a:latin typeface="+mn-ea"/>
                          <a:ea typeface="+mn-ea"/>
                        </a:rPr>
                        <a:t>◆ </a:t>
                      </a:r>
                      <a:r>
                        <a:rPr kumimoji="1" lang="ja-JP" altLang="en-US" sz="1200" b="1" baseline="0" dirty="0" err="1" smtClean="0">
                          <a:solidFill>
                            <a:schemeClr val="tx1"/>
                          </a:solidFill>
                          <a:latin typeface="+mn-ea"/>
                          <a:ea typeface="+mn-ea"/>
                        </a:rPr>
                        <a:t>けん</a:t>
                      </a:r>
                      <a:r>
                        <a:rPr kumimoji="1" lang="ja-JP" altLang="en-US" sz="1200" b="1" baseline="0" dirty="0" smtClean="0">
                          <a:solidFill>
                            <a:schemeClr val="tx1"/>
                          </a:solidFill>
                          <a:latin typeface="+mn-ea"/>
                          <a:ea typeface="+mn-ea"/>
                        </a:rPr>
                        <a:t>しんの実施主体である医療保険者とともに、受診率向上に向けた取組みを強化し、生活習慣病の早期発見・早期治療へつなげていくことが必要です。</a:t>
                      </a: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3861721"/>
                  </a:ext>
                </a:extLst>
              </a:tr>
            </a:tbl>
          </a:graphicData>
        </a:graphic>
      </p:graphicFrame>
      <p:sp>
        <p:nvSpPr>
          <p:cNvPr id="44" name="角丸四角形 43"/>
          <p:cNvSpPr/>
          <p:nvPr/>
        </p:nvSpPr>
        <p:spPr>
          <a:xfrm>
            <a:off x="357909" y="1863824"/>
            <a:ext cx="9144000" cy="3168000"/>
          </a:xfrm>
          <a:prstGeom prst="roundRect">
            <a:avLst>
              <a:gd name="adj" fmla="val 0"/>
            </a:avLst>
          </a:prstGeom>
          <a:noFill/>
          <a:ln w="12700" cap="flat" cmpd="sng" algn="ctr">
            <a:solidFill>
              <a:srgbClr val="5B9BD5">
                <a:lumMod val="50000"/>
              </a:srgbClr>
            </a:solidFill>
            <a:prstDash val="solid"/>
            <a:miter lim="800000"/>
          </a:ln>
          <a:effectLst/>
        </p:spPr>
        <p:txBody>
          <a:bodyPr rtlCol="0" anchor="ctr"/>
          <a:lstStyle/>
          <a:p>
            <a:pPr marL="0" marR="0" lvl="0" indent="0" defTabSz="914400" eaLnBrk="1" fontAlgn="auto" latinLnBrk="0" hangingPunct="1">
              <a:lnSpc>
                <a:spcPts val="2000"/>
              </a:lnSpc>
              <a:spcBef>
                <a:spcPts val="0"/>
              </a:spcBef>
              <a:spcAft>
                <a:spcPts val="0"/>
              </a:spcAft>
              <a:buClrTx/>
              <a:buSzTx/>
              <a:buFontTx/>
              <a:buNone/>
              <a:tabLst/>
              <a:defRPr/>
            </a:pPr>
            <a:endParaRPr kumimoji="1" lang="en-US" altLang="ja-JP" sz="18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5" name="角丸四角形 44"/>
          <p:cNvSpPr/>
          <p:nvPr/>
        </p:nvSpPr>
        <p:spPr>
          <a:xfrm>
            <a:off x="357909" y="1431824"/>
            <a:ext cx="2088000" cy="648000"/>
          </a:xfrm>
          <a:prstGeom prst="roundRect">
            <a:avLst>
              <a:gd name="adj" fmla="val 0"/>
            </a:avLst>
          </a:prstGeom>
          <a:solidFill>
            <a:srgbClr val="5B9BD5">
              <a:lumMod val="50000"/>
            </a:srgbClr>
          </a:solidFill>
          <a:ln w="12700" cap="flat" cmpd="sng" algn="ctr">
            <a:solidFill>
              <a:srgbClr val="5B9BD5">
                <a:lumMod val="50000"/>
              </a:srgbClr>
            </a:solidFill>
            <a:prstDash val="solid"/>
            <a:miter lim="800000"/>
          </a:ln>
          <a:effectLst/>
        </p:spPr>
        <p:txBody>
          <a:bodyPr lIns="72000" tIns="72000" rIns="72000" bIns="36000" rtlCol="0" anchor="ctr"/>
          <a:lstStyle/>
          <a:p>
            <a:pPr marL="0" marR="0" lvl="0" indent="0" algn="ctr" defTabSz="914400" eaLnBrk="1" fontAlgn="auto" latinLnBrk="0" hangingPunct="1">
              <a:lnSpc>
                <a:spcPts val="2000"/>
              </a:lnSpc>
              <a:spcBef>
                <a:spcPts val="0"/>
              </a:spcBef>
              <a:spcAft>
                <a:spcPts val="0"/>
              </a:spcAft>
              <a:buClrTx/>
              <a:buSzTx/>
              <a:buFontTx/>
              <a:buNone/>
              <a:tabLst/>
              <a:defRPr/>
            </a:pPr>
            <a:r>
              <a:rPr kumimoji="1" lang="ja-JP" altLang="en-US" sz="16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rPr>
              <a:t>みんなでめざす目標</a:t>
            </a:r>
          </a:p>
        </p:txBody>
      </p:sp>
      <p:sp>
        <p:nvSpPr>
          <p:cNvPr id="46" name="角丸四角形 45"/>
          <p:cNvSpPr/>
          <p:nvPr/>
        </p:nvSpPr>
        <p:spPr>
          <a:xfrm>
            <a:off x="2445909" y="1431824"/>
            <a:ext cx="7056000" cy="648000"/>
          </a:xfrm>
          <a:prstGeom prst="roundRect">
            <a:avLst>
              <a:gd name="adj" fmla="val 0"/>
            </a:avLst>
          </a:prstGeom>
          <a:solidFill>
            <a:sysClr val="window" lastClr="FFFFFF"/>
          </a:solidFill>
          <a:ln w="12700" cap="flat" cmpd="sng" algn="ctr">
            <a:solidFill>
              <a:srgbClr val="5B9BD5">
                <a:lumMod val="50000"/>
              </a:srgbClr>
            </a:solidFill>
            <a:prstDash val="solid"/>
            <a:miter lim="800000"/>
          </a:ln>
          <a:effectLst/>
        </p:spPr>
        <p:txBody>
          <a:bodyPr lIns="72000" tIns="72000" rIns="72000" bIns="36000" rtlCol="0" anchor="ctr"/>
          <a:lstStyle/>
          <a:p>
            <a:pPr marL="0" marR="0" lvl="0" indent="0" algn="ctr" defTabSz="914400" eaLnBrk="1" fontAlgn="auto" latinLnBrk="0" hangingPunct="1">
              <a:lnSpc>
                <a:spcPts val="2000"/>
              </a:lnSpc>
              <a:spcBef>
                <a:spcPts val="0"/>
              </a:spcBef>
              <a:spcAft>
                <a:spcPts val="0"/>
              </a:spcAft>
              <a:buClrTx/>
              <a:buSzTx/>
              <a:buFontTx/>
              <a:buNone/>
              <a:tabLst/>
              <a:defRPr/>
            </a:pPr>
            <a:r>
              <a:rPr kumimoji="1" lang="ja-JP" altLang="en-US" sz="16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けんしん（健診・がん検診）の受診率を上げます</a:t>
            </a:r>
          </a:p>
          <a:p>
            <a:pPr marL="0" marR="0" lvl="0" indent="0" algn="ctr" defTabSz="914400" eaLnBrk="1" fontAlgn="auto" latinLnBrk="0" hangingPunct="1">
              <a:lnSpc>
                <a:spcPts val="2000"/>
              </a:lnSpc>
              <a:spcBef>
                <a:spcPts val="0"/>
              </a:spcBef>
              <a:spcAft>
                <a:spcPts val="0"/>
              </a:spcAft>
              <a:buClrTx/>
              <a:buSzTx/>
              <a:buFontTx/>
              <a:buNone/>
              <a:tabLst/>
              <a:defRPr/>
            </a:pPr>
            <a:r>
              <a:rPr kumimoji="1" lang="ja-JP" altLang="en-US" sz="16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600" b="1" i="0" u="none" strike="noStrike" kern="0" cap="none" spc="0" normalizeH="0" baseline="0" noProof="0" dirty="0" err="1" smtClean="0">
                <a:ln>
                  <a:noFill/>
                </a:ln>
                <a:solidFill>
                  <a:prstClr val="black"/>
                </a:solidFill>
                <a:effectLst/>
                <a:uLnTx/>
                <a:uFillTx/>
                <a:latin typeface="Calibri" panose="020F0502020204030204"/>
                <a:ea typeface="游ゴシック" panose="020B0400000000000000" pitchFamily="50" charset="-128"/>
                <a:cs typeface="+mn-cs"/>
              </a:rPr>
              <a:t>けん</a:t>
            </a:r>
            <a:r>
              <a:rPr kumimoji="1" lang="ja-JP" altLang="en-US" sz="16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しんで健康管理に努めましょう～</a:t>
            </a:r>
          </a:p>
        </p:txBody>
      </p:sp>
    </p:spTree>
    <p:extLst>
      <p:ext uri="{BB962C8B-B14F-4D97-AF65-F5344CB8AC3E}">
        <p14:creationId xmlns:p14="http://schemas.microsoft.com/office/powerpoint/2010/main" val="33946733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31</a:t>
            </a:fld>
            <a:endParaRPr kumimoji="1" lang="ja-JP" altLang="en-US"/>
          </a:p>
        </p:txBody>
      </p:sp>
      <p:sp>
        <p:nvSpPr>
          <p:cNvPr id="15" name="正方形/長方形 14"/>
          <p:cNvSpPr/>
          <p:nvPr/>
        </p:nvSpPr>
        <p:spPr>
          <a:xfrm>
            <a:off x="216793" y="211802"/>
            <a:ext cx="9432000" cy="6408000"/>
          </a:xfrm>
          <a:prstGeom prst="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ts val="2000"/>
              </a:lnSpc>
              <a:spcBef>
                <a:spcPts val="0"/>
              </a:spcBef>
              <a:spcAft>
                <a:spcPts val="0"/>
              </a:spcAft>
              <a:buClrTx/>
              <a:buSzTx/>
              <a:buFontTx/>
              <a:buNone/>
              <a:tabLst/>
              <a:defRPr/>
            </a:pPr>
            <a:endParaRPr kumimoji="1" lang="en-US" altLang="ja-JP" sz="18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16" name="表 15"/>
          <p:cNvGraphicFramePr>
            <a:graphicFrameLocks noGrp="1"/>
          </p:cNvGraphicFramePr>
          <p:nvPr>
            <p:extLst>
              <p:ext uri="{D42A27DB-BD31-4B8C-83A1-F6EECF244321}">
                <p14:modId xmlns:p14="http://schemas.microsoft.com/office/powerpoint/2010/main" val="4125229890"/>
              </p:ext>
            </p:extLst>
          </p:nvPr>
        </p:nvGraphicFramePr>
        <p:xfrm>
          <a:off x="477311" y="434454"/>
          <a:ext cx="8928000" cy="5040000"/>
        </p:xfrm>
        <a:graphic>
          <a:graphicData uri="http://schemas.openxmlformats.org/drawingml/2006/table">
            <a:tbl>
              <a:tblPr firstRow="1" bandRow="1"/>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5040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nSpc>
                          <a:spcPct val="100000"/>
                        </a:lnSpc>
                      </a:pPr>
                      <a:r>
                        <a:rPr kumimoji="1" lang="ja-JP" altLang="en-US" sz="1600" baseline="0" dirty="0" smtClean="0">
                          <a:latin typeface="+mn-ea"/>
                          <a:ea typeface="+mn-ea"/>
                        </a:rPr>
                        <a:t>本年度の     </a:t>
                      </a:r>
                      <a:endParaRPr kumimoji="1" lang="en-US" altLang="ja-JP" sz="1600" baseline="0" dirty="0" smtClean="0">
                        <a:latin typeface="+mn-ea"/>
                        <a:ea typeface="+mn-ea"/>
                      </a:endParaRPr>
                    </a:p>
                    <a:p>
                      <a:pPr>
                        <a:lnSpc>
                          <a:spcPct val="100000"/>
                        </a:lnSpc>
                      </a:pPr>
                      <a:r>
                        <a:rPr kumimoji="1" lang="ja-JP" altLang="en-US" sz="1600" baseline="0" dirty="0" smtClean="0">
                          <a:latin typeface="+mn-ea"/>
                          <a:ea typeface="+mn-ea"/>
                        </a:rPr>
                        <a:t>取組</a:t>
                      </a: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ja-JP" altLang="en-US" sz="1600" baseline="0" dirty="0">
                        <a:latin typeface="+mn-ea"/>
                        <a:ea typeface="+mn-ea"/>
                      </a:endParaRP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174625" indent="-174625">
                        <a:lnSpc>
                          <a:spcPct val="100000"/>
                        </a:lnSpc>
                      </a:pPr>
                      <a:r>
                        <a:rPr kumimoji="1" lang="en-US" altLang="ja-JP" sz="1200" u="none"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受診率向上に向けた市町村支援</a:t>
                      </a:r>
                      <a:r>
                        <a:rPr kumimoji="1" lang="en-US" altLang="ja-JP" sz="1200" u="none" baseline="0" dirty="0" smtClean="0">
                          <a:solidFill>
                            <a:schemeClr val="tx1"/>
                          </a:solidFill>
                          <a:latin typeface="+mn-ea"/>
                          <a:ea typeface="+mn-ea"/>
                        </a:rPr>
                        <a:t>》</a:t>
                      </a:r>
                      <a:endParaRPr kumimoji="1" lang="en-US" altLang="ja-JP" sz="1200" b="0" u="none"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■若者から働く世代を中心に、主体的な健康意識の向上と実践を促す健康アプリ「アスマイル」を全市町村において展開、</a:t>
                      </a:r>
                      <a:r>
                        <a:rPr kumimoji="1" lang="ja-JP" altLang="en-US" sz="1100" b="1" baseline="0" dirty="0" err="1" smtClean="0">
                          <a:solidFill>
                            <a:schemeClr val="tx1"/>
                          </a:solidFill>
                          <a:latin typeface="+mn-ea"/>
                          <a:ea typeface="+mn-ea"/>
                        </a:rPr>
                        <a:t>けん</a:t>
                      </a:r>
                      <a:r>
                        <a:rPr kumimoji="1" lang="ja-JP" altLang="en-US" sz="1100" b="1" baseline="0" dirty="0" smtClean="0">
                          <a:solidFill>
                            <a:schemeClr val="tx1"/>
                          </a:solidFill>
                          <a:latin typeface="+mn-ea"/>
                          <a:ea typeface="+mn-ea"/>
                        </a:rPr>
                        <a:t>しん受診等に応じて電子マネー等と交換できるポイントを付与（今年度目標会員数：</a:t>
                      </a:r>
                      <a:r>
                        <a:rPr kumimoji="1" lang="en-US" altLang="ja-JP" sz="1100" b="1" baseline="0" dirty="0" smtClean="0">
                          <a:solidFill>
                            <a:schemeClr val="tx1"/>
                          </a:solidFill>
                          <a:latin typeface="+mn-ea"/>
                          <a:ea typeface="+mn-ea"/>
                        </a:rPr>
                        <a:t>20</a:t>
                      </a:r>
                      <a:r>
                        <a:rPr kumimoji="1" lang="ja-JP" altLang="en-US" sz="1100" b="1" baseline="0" dirty="0" smtClean="0">
                          <a:solidFill>
                            <a:schemeClr val="tx1"/>
                          </a:solidFill>
                          <a:latin typeface="+mn-ea"/>
                          <a:ea typeface="+mn-ea"/>
                        </a:rPr>
                        <a:t>万人　実績：</a:t>
                      </a:r>
                      <a:r>
                        <a:rPr kumimoji="1" lang="en-US" altLang="ja-JP" sz="1100" b="1" baseline="0" dirty="0" smtClean="0">
                          <a:solidFill>
                            <a:schemeClr val="tx1"/>
                          </a:solidFill>
                          <a:latin typeface="+mn-ea"/>
                          <a:ea typeface="+mn-ea"/>
                        </a:rPr>
                        <a:t>23</a:t>
                      </a:r>
                      <a:r>
                        <a:rPr kumimoji="1" lang="ja-JP" altLang="en-US" sz="1100" b="1" baseline="0" dirty="0" smtClean="0">
                          <a:solidFill>
                            <a:schemeClr val="tx1"/>
                          </a:solidFill>
                          <a:latin typeface="+mn-ea"/>
                          <a:ea typeface="+mn-ea"/>
                        </a:rPr>
                        <a:t>万人）</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■「がん検診の精度管理センター事業」を通じて、市町村向けに研修会を開催したほか、啓発資材作成・提供や個別受診勧奨実施に向けた助言等による支援を実施</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a:t>
                      </a:r>
                      <a:r>
                        <a:rPr kumimoji="1" lang="en-US" altLang="ja-JP" sz="1100" b="1" baseline="0" dirty="0" smtClean="0">
                          <a:solidFill>
                            <a:schemeClr val="tx1"/>
                          </a:solidFill>
                          <a:latin typeface="+mn-ea"/>
                          <a:ea typeface="+mn-ea"/>
                        </a:rPr>
                        <a:t>AI</a:t>
                      </a:r>
                      <a:r>
                        <a:rPr kumimoji="1" lang="ja-JP" altLang="en-US" sz="1100" b="1" baseline="0" dirty="0" smtClean="0">
                          <a:solidFill>
                            <a:schemeClr val="tx1"/>
                          </a:solidFill>
                          <a:latin typeface="+mn-ea"/>
                          <a:ea typeface="+mn-ea"/>
                        </a:rPr>
                        <a:t>等を活用した受診勧奨ツール作成に向け、健診受診行動とそれに関連する要因との関連性を検証し、層別化した対象者への効果的な受診勧奨方法について解析を実施（「健康格差解決プログラム（特定健診）」）</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■モデル市と連携し、受診率の低い</a:t>
                      </a:r>
                      <a:r>
                        <a:rPr kumimoji="1" lang="en-US" altLang="ja-JP" sz="1100" b="1" baseline="0" dirty="0" smtClean="0">
                          <a:solidFill>
                            <a:schemeClr val="tx1"/>
                          </a:solidFill>
                          <a:latin typeface="+mn-ea"/>
                          <a:ea typeface="+mn-ea"/>
                        </a:rPr>
                        <a:t>40</a:t>
                      </a:r>
                      <a:r>
                        <a:rPr kumimoji="1" lang="ja-JP" altLang="en-US" sz="1100" b="1" baseline="0" dirty="0" smtClean="0">
                          <a:solidFill>
                            <a:schemeClr val="tx1"/>
                          </a:solidFill>
                          <a:latin typeface="+mn-ea"/>
                          <a:ea typeface="+mn-ea"/>
                        </a:rPr>
                        <a:t>～</a:t>
                      </a:r>
                      <a:r>
                        <a:rPr kumimoji="1" lang="en-US" altLang="ja-JP" sz="1100" b="1" baseline="0" dirty="0" smtClean="0">
                          <a:solidFill>
                            <a:schemeClr val="tx1"/>
                          </a:solidFill>
                          <a:latin typeface="+mn-ea"/>
                          <a:ea typeface="+mn-ea"/>
                        </a:rPr>
                        <a:t>64</a:t>
                      </a:r>
                      <a:r>
                        <a:rPr kumimoji="1" lang="ja-JP" altLang="en-US" sz="1100" b="1" baseline="0" dirty="0" smtClean="0">
                          <a:solidFill>
                            <a:schemeClr val="tx1"/>
                          </a:solidFill>
                          <a:latin typeface="+mn-ea"/>
                          <a:ea typeface="+mn-ea"/>
                        </a:rPr>
                        <a:t>歳の国保加入者へ実態調査を実施し、その結果と市町村の取組状況、健診データ等を分析し、効果的なプロモーションを提案（「対象者の実情と実態に応じた効果的なプロモーションの確立事業」</a:t>
                      </a:r>
                      <a:r>
                        <a:rPr kumimoji="1" lang="en-US" altLang="ja-JP" sz="1100" b="1" baseline="0" dirty="0" smtClean="0">
                          <a:solidFill>
                            <a:schemeClr val="tx1"/>
                          </a:solidFill>
                          <a:latin typeface="+mn-ea"/>
                          <a:ea typeface="+mn-ea"/>
                        </a:rPr>
                        <a:t>5</a:t>
                      </a:r>
                      <a:r>
                        <a:rPr kumimoji="1" lang="ja-JP" altLang="en-US" sz="1100" b="1" baseline="0" dirty="0" smtClean="0">
                          <a:solidFill>
                            <a:schemeClr val="tx1"/>
                          </a:solidFill>
                          <a:latin typeface="+mn-ea"/>
                          <a:ea typeface="+mn-ea"/>
                        </a:rPr>
                        <a:t>モデル市）</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職域等における受診促進</a:t>
                      </a:r>
                      <a:r>
                        <a:rPr kumimoji="1" lang="en-US" altLang="ja-JP" sz="1200" baseline="0" dirty="0" smtClean="0">
                          <a:solidFill>
                            <a:schemeClr val="tx1"/>
                          </a:solidFill>
                          <a:latin typeface="+mn-ea"/>
                          <a:ea typeface="+mn-ea"/>
                        </a:rPr>
                        <a:t>》</a:t>
                      </a:r>
                      <a:endParaRPr kumimoji="1" lang="en-US" altLang="ja-JP" sz="1200" b="0"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■中小企業の抱える健康課題・ニーズに対応したオンラインセミナーを開催（「健康経営セミナー」</a:t>
                      </a:r>
                      <a:r>
                        <a:rPr kumimoji="1" lang="en-US" altLang="ja-JP" sz="1100" b="1" baseline="0" dirty="0" smtClean="0">
                          <a:solidFill>
                            <a:schemeClr val="tx1"/>
                          </a:solidFill>
                          <a:latin typeface="+mn-ea"/>
                          <a:ea typeface="+mn-ea"/>
                        </a:rPr>
                        <a:t>3</a:t>
                      </a:r>
                      <a:r>
                        <a:rPr kumimoji="1" lang="ja-JP" altLang="en-US" sz="1100" b="1" baseline="0" dirty="0" smtClean="0">
                          <a:solidFill>
                            <a:schemeClr val="tx1"/>
                          </a:solidFill>
                          <a:latin typeface="+mn-ea"/>
                          <a:ea typeface="+mn-ea"/>
                        </a:rPr>
                        <a:t>回開催）</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■府及び保険者協議会が作成した適正受診に関する啓発用チラシに</a:t>
                      </a:r>
                      <a:r>
                        <a:rPr kumimoji="1" lang="en-US" altLang="ja-JP" sz="1100" b="1" baseline="0" dirty="0" smtClean="0">
                          <a:solidFill>
                            <a:schemeClr val="tx1"/>
                          </a:solidFill>
                          <a:latin typeface="+mn-ea"/>
                          <a:ea typeface="+mn-ea"/>
                        </a:rPr>
                        <a:t>『</a:t>
                      </a:r>
                      <a:r>
                        <a:rPr kumimoji="1" lang="ja-JP" altLang="en-US" sz="1100" b="1" baseline="0" dirty="0" smtClean="0">
                          <a:solidFill>
                            <a:schemeClr val="tx1"/>
                          </a:solidFill>
                          <a:latin typeface="+mn-ea"/>
                          <a:ea typeface="+mn-ea"/>
                        </a:rPr>
                        <a:t>健活</a:t>
                      </a:r>
                      <a:r>
                        <a:rPr kumimoji="1" lang="en-US" altLang="ja-JP" sz="1100" b="1" baseline="0" dirty="0" smtClean="0">
                          <a:solidFill>
                            <a:schemeClr val="tx1"/>
                          </a:solidFill>
                          <a:latin typeface="+mn-ea"/>
                          <a:ea typeface="+mn-ea"/>
                        </a:rPr>
                        <a:t>10』</a:t>
                      </a:r>
                      <a:r>
                        <a:rPr kumimoji="1" lang="ja-JP" altLang="en-US" sz="1100" b="1" baseline="0" dirty="0" smtClean="0">
                          <a:solidFill>
                            <a:schemeClr val="tx1"/>
                          </a:solidFill>
                          <a:latin typeface="+mn-ea"/>
                          <a:ea typeface="+mn-ea"/>
                        </a:rPr>
                        <a:t>を活用し、健康づくりの啓発を実施</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■民間企業等（生保会社等）との連携により、がん検診受診推進員を活用したがん検診の普及（連携企業</a:t>
                      </a:r>
                      <a:r>
                        <a:rPr kumimoji="1" lang="en-US" altLang="ja-JP" sz="1100" b="1" baseline="0" dirty="0" smtClean="0">
                          <a:solidFill>
                            <a:schemeClr val="tx1"/>
                          </a:solidFill>
                          <a:latin typeface="+mn-ea"/>
                          <a:ea typeface="+mn-ea"/>
                        </a:rPr>
                        <a:t>10</a:t>
                      </a:r>
                      <a:r>
                        <a:rPr kumimoji="1" lang="ja-JP" altLang="en-US" sz="1100" b="1" baseline="0" dirty="0" smtClean="0">
                          <a:solidFill>
                            <a:schemeClr val="tx1"/>
                          </a:solidFill>
                          <a:latin typeface="+mn-ea"/>
                          <a:ea typeface="+mn-ea"/>
                        </a:rPr>
                        <a:t>社　</a:t>
                      </a:r>
                      <a:r>
                        <a:rPr kumimoji="1" lang="en-US" altLang="ja-JP" sz="1100" b="1" baseline="0" dirty="0" smtClean="0">
                          <a:solidFill>
                            <a:schemeClr val="tx1"/>
                          </a:solidFill>
                          <a:latin typeface="+mn-ea"/>
                          <a:ea typeface="+mn-ea"/>
                        </a:rPr>
                        <a:t>5,681</a:t>
                      </a:r>
                      <a:r>
                        <a:rPr kumimoji="1" lang="ja-JP" altLang="en-US" sz="1100" b="1" baseline="0" dirty="0" smtClean="0">
                          <a:solidFill>
                            <a:schemeClr val="tx1"/>
                          </a:solidFill>
                          <a:latin typeface="+mn-ea"/>
                          <a:ea typeface="+mn-ea"/>
                        </a:rPr>
                        <a:t>人）</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u="none" baseline="0" dirty="0" smtClean="0">
                          <a:solidFill>
                            <a:schemeClr val="tx1"/>
                          </a:solidFill>
                          <a:latin typeface="+mn-ea"/>
                          <a:ea typeface="+mn-ea"/>
                        </a:rPr>
                        <a:t>《</a:t>
                      </a:r>
                      <a:r>
                        <a:rPr kumimoji="1" lang="ja-JP" altLang="en-US" sz="1200" i="0" u="sng" baseline="0" dirty="0" smtClean="0">
                          <a:solidFill>
                            <a:schemeClr val="tx1"/>
                          </a:solidFill>
                          <a:latin typeface="+mn-ea"/>
                          <a:ea typeface="+mn-ea"/>
                        </a:rPr>
                        <a:t>医療保険者等における受診促進</a:t>
                      </a:r>
                      <a:r>
                        <a:rPr kumimoji="1" lang="en-US" altLang="ja-JP" sz="1200" u="none" baseline="0" dirty="0" smtClean="0">
                          <a:solidFill>
                            <a:schemeClr val="tx1"/>
                          </a:solidFill>
                          <a:latin typeface="+mn-ea"/>
                          <a:ea typeface="+mn-ea"/>
                        </a:rPr>
                        <a:t>》</a:t>
                      </a:r>
                      <a:endParaRPr kumimoji="1" lang="en-US" altLang="ja-JP" sz="1200" b="0" u="none"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■府の健康づくり施策と医療保険者の取組みとの連携を図るため、国民健康保険団体連合会との共同により、大阪府保険者協議会の事務局を運営</a:t>
                      </a:r>
                    </a:p>
                    <a:p>
                      <a:pPr marL="174625" indent="-174625">
                        <a:lnSpc>
                          <a:spcPct val="100000"/>
                        </a:lnSpc>
                      </a:pPr>
                      <a:r>
                        <a:rPr kumimoji="1" lang="ja-JP" altLang="en-US" sz="1100" b="1" baseline="0" dirty="0" smtClean="0">
                          <a:solidFill>
                            <a:schemeClr val="tx1"/>
                          </a:solidFill>
                          <a:latin typeface="+mn-ea"/>
                          <a:ea typeface="+mn-ea"/>
                        </a:rPr>
                        <a:t>■がん検診と特定健診の同時受診等、身近に受診できる機会を創出（実施市町村数</a:t>
                      </a:r>
                      <a:r>
                        <a:rPr kumimoji="1" lang="en-US" altLang="ja-JP" sz="1100" b="1" baseline="0" dirty="0" smtClean="0">
                          <a:solidFill>
                            <a:schemeClr val="tx1"/>
                          </a:solidFill>
                          <a:latin typeface="+mn-ea"/>
                          <a:ea typeface="+mn-ea"/>
                        </a:rPr>
                        <a:t>18</a:t>
                      </a:r>
                      <a:r>
                        <a:rPr kumimoji="1" lang="ja-JP" altLang="en-US" sz="1100" b="1" baseline="0" dirty="0" smtClean="0">
                          <a:solidFill>
                            <a:schemeClr val="tx1"/>
                          </a:solidFill>
                          <a:latin typeface="+mn-ea"/>
                          <a:ea typeface="+mn-ea"/>
                        </a:rPr>
                        <a:t>市町　</a:t>
                      </a:r>
                      <a:r>
                        <a:rPr kumimoji="1" lang="en-US" altLang="ja-JP" sz="1100" b="1" baseline="0" dirty="0" smtClean="0">
                          <a:solidFill>
                            <a:schemeClr val="tx1"/>
                          </a:solidFill>
                          <a:latin typeface="+mn-ea"/>
                          <a:ea typeface="+mn-ea"/>
                        </a:rPr>
                        <a:t>※</a:t>
                      </a:r>
                      <a:r>
                        <a:rPr kumimoji="1" lang="ja-JP" altLang="en-US" sz="1100" b="1" baseline="0" dirty="0" smtClean="0">
                          <a:solidFill>
                            <a:schemeClr val="tx1"/>
                          </a:solidFill>
                          <a:latin typeface="+mn-ea"/>
                          <a:ea typeface="+mn-ea"/>
                        </a:rPr>
                        <a:t>新型コロナウイルス感染拡大により</a:t>
                      </a:r>
                      <a:r>
                        <a:rPr kumimoji="1" lang="en-US" altLang="ja-JP" sz="1100" b="1" baseline="0" dirty="0" smtClean="0">
                          <a:solidFill>
                            <a:schemeClr val="tx1"/>
                          </a:solidFill>
                          <a:latin typeface="+mn-ea"/>
                          <a:ea typeface="+mn-ea"/>
                        </a:rPr>
                        <a:t>12</a:t>
                      </a:r>
                      <a:r>
                        <a:rPr kumimoji="1" lang="ja-JP" altLang="en-US" sz="1100" b="1" baseline="0" dirty="0" smtClean="0">
                          <a:solidFill>
                            <a:schemeClr val="tx1"/>
                          </a:solidFill>
                          <a:latin typeface="+mn-ea"/>
                          <a:ea typeface="+mn-ea"/>
                        </a:rPr>
                        <a:t>市町中止）</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■市町村や民間企業等との連携により、チラシ配布やオンライン上での講演会等の啓発を通じて、効果的な受診勧奨を実施</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ライフステージに応じた普及啓発</a:t>
                      </a:r>
                      <a:r>
                        <a:rPr kumimoji="1" lang="en-US" altLang="ja-JP" sz="1200" baseline="0" dirty="0" smtClean="0">
                          <a:solidFill>
                            <a:schemeClr val="tx1"/>
                          </a:solidFill>
                          <a:latin typeface="+mn-ea"/>
                          <a:ea typeface="+mn-ea"/>
                        </a:rPr>
                        <a:t>》</a:t>
                      </a:r>
                      <a:endParaRPr kumimoji="1" lang="en-US" altLang="ja-JP" sz="1200" b="0"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■市町村における乳幼児健診や学校等を活用した保健指導等の普及啓発を実施</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■府民全体を対象に開催したオンラインセミナー（全</a:t>
                      </a:r>
                      <a:r>
                        <a:rPr kumimoji="1" lang="en-US" altLang="ja-JP" sz="1100" b="1" baseline="0" dirty="0" smtClean="0">
                          <a:solidFill>
                            <a:schemeClr val="tx1"/>
                          </a:solidFill>
                          <a:latin typeface="+mn-ea"/>
                          <a:ea typeface="+mn-ea"/>
                        </a:rPr>
                        <a:t>7</a:t>
                      </a:r>
                      <a:r>
                        <a:rPr kumimoji="1" lang="ja-JP" altLang="en-US" sz="1100" b="1" baseline="0" dirty="0" smtClean="0">
                          <a:solidFill>
                            <a:schemeClr val="tx1"/>
                          </a:solidFill>
                          <a:latin typeface="+mn-ea"/>
                          <a:ea typeface="+mn-ea"/>
                        </a:rPr>
                        <a:t>回／ライブ配信及び録画配信）のうち、</a:t>
                      </a:r>
                      <a:r>
                        <a:rPr kumimoji="1" lang="en-US" altLang="ja-JP" sz="1100" b="1" baseline="0" dirty="0" smtClean="0">
                          <a:solidFill>
                            <a:schemeClr val="tx1"/>
                          </a:solidFill>
                          <a:latin typeface="+mn-ea"/>
                          <a:ea typeface="+mn-ea"/>
                        </a:rPr>
                        <a:t>2</a:t>
                      </a:r>
                      <a:r>
                        <a:rPr kumimoji="1" lang="ja-JP" altLang="en-US" sz="1100" b="1" baseline="0" dirty="0" smtClean="0">
                          <a:solidFill>
                            <a:schemeClr val="tx1"/>
                          </a:solidFill>
                          <a:latin typeface="+mn-ea"/>
                          <a:ea typeface="+mn-ea"/>
                        </a:rPr>
                        <a:t>回を主に女性向けとして「子宮の病気」「乳がん予防」をテーマに実施（「健活</a:t>
                      </a:r>
                      <a:r>
                        <a:rPr kumimoji="1" lang="en-US" altLang="ja-JP" sz="1100" b="1" baseline="0" dirty="0" smtClean="0">
                          <a:solidFill>
                            <a:schemeClr val="tx1"/>
                          </a:solidFill>
                          <a:latin typeface="+mn-ea"/>
                          <a:ea typeface="+mn-ea"/>
                        </a:rPr>
                        <a:t>OSAKA</a:t>
                      </a:r>
                      <a:r>
                        <a:rPr kumimoji="1" lang="ja-JP" altLang="en-US" sz="1100" b="1" baseline="0" dirty="0" smtClean="0">
                          <a:solidFill>
                            <a:schemeClr val="tx1"/>
                          </a:solidFill>
                          <a:latin typeface="+mn-ea"/>
                          <a:ea typeface="+mn-ea"/>
                        </a:rPr>
                        <a:t>セミナー」申込者</a:t>
                      </a:r>
                      <a:r>
                        <a:rPr kumimoji="1" lang="en-US" altLang="ja-JP" sz="1100" b="1" baseline="0" dirty="0" smtClean="0">
                          <a:solidFill>
                            <a:schemeClr val="tx1"/>
                          </a:solidFill>
                          <a:latin typeface="+mn-ea"/>
                          <a:ea typeface="+mn-ea"/>
                        </a:rPr>
                        <a:t>1,435</a:t>
                      </a:r>
                      <a:r>
                        <a:rPr kumimoji="1" lang="ja-JP" altLang="en-US" sz="1100" b="1" baseline="0" dirty="0" smtClean="0">
                          <a:solidFill>
                            <a:schemeClr val="tx1"/>
                          </a:solidFill>
                          <a:latin typeface="+mn-ea"/>
                          <a:ea typeface="+mn-ea"/>
                        </a:rPr>
                        <a:t>名　</a:t>
                      </a:r>
                      <a:r>
                        <a:rPr kumimoji="1" lang="en-US" altLang="ja-JP" sz="1100" b="1" baseline="0" dirty="0" smtClean="0">
                          <a:solidFill>
                            <a:schemeClr val="tx1"/>
                          </a:solidFill>
                          <a:latin typeface="+mn-ea"/>
                          <a:ea typeface="+mn-ea"/>
                        </a:rPr>
                        <a:t>※</a:t>
                      </a:r>
                      <a:r>
                        <a:rPr kumimoji="1" lang="ja-JP" altLang="en-US" sz="1100" b="1" baseline="0" dirty="0" smtClean="0">
                          <a:solidFill>
                            <a:schemeClr val="tx1"/>
                          </a:solidFill>
                          <a:latin typeface="+mn-ea"/>
                          <a:ea typeface="+mn-ea"/>
                        </a:rPr>
                        <a:t>ライブ＋録画、</a:t>
                      </a:r>
                      <a:r>
                        <a:rPr kumimoji="1" lang="en-US" altLang="ja-JP" sz="1100" b="1" baseline="0" dirty="0" smtClean="0">
                          <a:solidFill>
                            <a:schemeClr val="tx1"/>
                          </a:solidFill>
                          <a:latin typeface="+mn-ea"/>
                          <a:ea typeface="+mn-ea"/>
                        </a:rPr>
                        <a:t>2</a:t>
                      </a:r>
                      <a:r>
                        <a:rPr kumimoji="1" lang="ja-JP" altLang="en-US" sz="1100" b="1" baseline="0" dirty="0" smtClean="0">
                          <a:solidFill>
                            <a:schemeClr val="tx1"/>
                          </a:solidFill>
                          <a:latin typeface="+mn-ea"/>
                          <a:ea typeface="+mn-ea"/>
                        </a:rPr>
                        <a:t>回計）</a:t>
                      </a:r>
                    </a:p>
                  </a:txBody>
                  <a:tcPr marL="72000" marR="72000" marT="54000" marB="54000">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3861721"/>
                  </a:ext>
                </a:extLst>
              </a:tr>
            </a:tbl>
          </a:graphicData>
        </a:graphic>
      </p:graphicFrame>
      <p:grpSp>
        <p:nvGrpSpPr>
          <p:cNvPr id="17" name="グループ化 16"/>
          <p:cNvGrpSpPr/>
          <p:nvPr/>
        </p:nvGrpSpPr>
        <p:grpSpPr>
          <a:xfrm>
            <a:off x="586435" y="3535158"/>
            <a:ext cx="792000" cy="720000"/>
            <a:chOff x="-2122749" y="3293333"/>
            <a:chExt cx="792000" cy="720000"/>
          </a:xfrm>
        </p:grpSpPr>
        <p:sp>
          <p:nvSpPr>
            <p:cNvPr id="18" name="角丸四角形 17"/>
            <p:cNvSpPr/>
            <p:nvPr/>
          </p:nvSpPr>
          <p:spPr>
            <a:xfrm>
              <a:off x="-2122749" y="3293333"/>
              <a:ext cx="792000" cy="720000"/>
            </a:xfrm>
            <a:prstGeom prst="roundRect">
              <a:avLst>
                <a:gd name="adj" fmla="val 8008"/>
              </a:avLst>
            </a:prstGeom>
            <a:gradFill>
              <a:gsLst>
                <a:gs pos="0">
                  <a:srgbClr val="EFF5FB"/>
                </a:gs>
                <a:gs pos="49000">
                  <a:srgbClr val="EFF5FB"/>
                </a:gs>
                <a:gs pos="51000">
                  <a:srgbClr val="B6D2EC"/>
                </a:gs>
                <a:gs pos="100000">
                  <a:srgbClr val="B6D2EC"/>
                </a:gs>
              </a:gsLst>
              <a:lin ang="2700000" scaled="1"/>
            </a:gradFill>
            <a:ln w="31750" cap="flat" cmpd="dbl" algn="ctr">
              <a:solidFill>
                <a:srgbClr val="002060"/>
              </a:solidFill>
              <a:prstDash val="solid"/>
              <a:miter lim="800000"/>
            </a:ln>
            <a:effectLst/>
          </p:spPr>
          <p:txBody>
            <a:bodyPr wrap="none" lIns="36000" tIns="36000" rIns="36000" bIns="7200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rPr>
                <a:t>本年度評価</a:t>
              </a:r>
              <a:endParaRPr kumimoji="1" lang="en-US" altLang="ja-JP" sz="11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5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eaLnBrk="1" fontAlgn="auto" latinLnBrk="0" hangingPunct="1">
                <a:lnSpc>
                  <a:spcPts val="1600"/>
                </a:lnSpc>
                <a:spcBef>
                  <a:spcPts val="0"/>
                </a:spcBef>
                <a:spcAft>
                  <a:spcPts val="0"/>
                </a:spcAft>
                <a:buClrTx/>
                <a:buSzTx/>
                <a:buFontTx/>
                <a:buNone/>
                <a:tabLst/>
                <a:defRPr/>
              </a:pPr>
              <a:r>
                <a:rPr kumimoji="1" lang="ja-JP" altLang="en-US" sz="14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rPr>
                <a:t>概ね</a:t>
              </a:r>
              <a:endParaRPr kumimoji="1" lang="en-US" altLang="ja-JP" sz="14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eaLnBrk="1" fontAlgn="auto" latinLnBrk="0" hangingPunct="1">
                <a:lnSpc>
                  <a:spcPts val="1600"/>
                </a:lnSpc>
                <a:spcBef>
                  <a:spcPts val="0"/>
                </a:spcBef>
                <a:spcAft>
                  <a:spcPts val="0"/>
                </a:spcAft>
                <a:buClrTx/>
                <a:buSzTx/>
                <a:buFontTx/>
                <a:buNone/>
                <a:tabLst/>
                <a:defRPr/>
              </a:pPr>
              <a:r>
                <a:rPr kumimoji="1" lang="ja-JP" altLang="en-US" sz="1400" b="1" i="0" u="none" strike="noStrike" kern="0" cap="none" spc="-25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rPr>
                <a:t>予定</a:t>
              </a:r>
              <a:r>
                <a:rPr kumimoji="1" lang="ja-JP" altLang="en-US" sz="1400" b="1" i="0" u="none" strike="noStrike" kern="0" cap="none" spc="-35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rPr>
                <a:t>どおり</a:t>
              </a:r>
            </a:p>
          </p:txBody>
        </p:sp>
        <p:cxnSp>
          <p:nvCxnSpPr>
            <p:cNvPr id="19" name="直線コネクタ 18"/>
            <p:cNvCxnSpPr/>
            <p:nvPr/>
          </p:nvCxnSpPr>
          <p:spPr>
            <a:xfrm>
              <a:off x="-2067699" y="3533775"/>
              <a:ext cx="684000" cy="0"/>
            </a:xfrm>
            <a:prstGeom prst="line">
              <a:avLst/>
            </a:prstGeom>
            <a:noFill/>
            <a:ln w="12700" cap="flat" cmpd="sng" algn="ctr">
              <a:solidFill>
                <a:srgbClr val="002060"/>
              </a:solidFill>
              <a:prstDash val="solid"/>
              <a:miter lim="800000"/>
            </a:ln>
            <a:effectLst/>
          </p:spPr>
        </p:cxnSp>
      </p:grpSp>
    </p:spTree>
    <p:extLst>
      <p:ext uri="{BB962C8B-B14F-4D97-AF65-F5344CB8AC3E}">
        <p14:creationId xmlns:p14="http://schemas.microsoft.com/office/powerpoint/2010/main" val="964328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32</a:t>
            </a:fld>
            <a:endParaRPr kumimoji="1" lang="ja-JP" altLang="en-US"/>
          </a:p>
        </p:txBody>
      </p:sp>
      <p:sp>
        <p:nvSpPr>
          <p:cNvPr id="7" name="正方形/長方形 6"/>
          <p:cNvSpPr/>
          <p:nvPr/>
        </p:nvSpPr>
        <p:spPr>
          <a:xfrm>
            <a:off x="216793" y="211802"/>
            <a:ext cx="9432000" cy="6408000"/>
          </a:xfrm>
          <a:prstGeom prst="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ts val="2000"/>
              </a:lnSpc>
              <a:spcBef>
                <a:spcPts val="0"/>
              </a:spcBef>
              <a:spcAft>
                <a:spcPts val="0"/>
              </a:spcAft>
              <a:buClrTx/>
              <a:buSzTx/>
              <a:buFontTx/>
              <a:buNone/>
              <a:tabLst/>
              <a:defRPr/>
            </a:pPr>
            <a:endParaRPr kumimoji="1" lang="en-US" altLang="ja-JP" sz="18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8" name="表 7"/>
          <p:cNvGraphicFramePr>
            <a:graphicFrameLocks noGrp="1"/>
          </p:cNvGraphicFramePr>
          <p:nvPr>
            <p:extLst>
              <p:ext uri="{D42A27DB-BD31-4B8C-83A1-F6EECF244321}">
                <p14:modId xmlns:p14="http://schemas.microsoft.com/office/powerpoint/2010/main" val="118119272"/>
              </p:ext>
            </p:extLst>
          </p:nvPr>
        </p:nvGraphicFramePr>
        <p:xfrm>
          <a:off x="477311" y="434454"/>
          <a:ext cx="8928000" cy="3564000"/>
        </p:xfrm>
        <a:graphic>
          <a:graphicData uri="http://schemas.openxmlformats.org/drawingml/2006/table">
            <a:tbl>
              <a:tblPr firstRow="1" bandRow="1"/>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2196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今後の</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取組予定</a:t>
                      </a:r>
                      <a:endParaRPr kumimoji="1" lang="ja-JP" altLang="en-US" baseline="0" dirty="0">
                        <a:latin typeface="+mn-ea"/>
                        <a:ea typeface="+mn-ea"/>
                      </a:endParaRP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baseline="0" dirty="0" smtClean="0">
                          <a:solidFill>
                            <a:schemeClr val="tx1"/>
                          </a:solidFill>
                          <a:latin typeface="+mn-ea"/>
                          <a:ea typeface="+mn-ea"/>
                        </a:rPr>
                        <a:t>《</a:t>
                      </a:r>
                      <a:r>
                        <a:rPr kumimoji="1" lang="ja-JP" altLang="en-US" sz="1200" b="1" u="sng" baseline="0" dirty="0" smtClean="0">
                          <a:solidFill>
                            <a:schemeClr val="tx1"/>
                          </a:solidFill>
                          <a:latin typeface="+mn-ea"/>
                          <a:ea typeface="+mn-ea"/>
                        </a:rPr>
                        <a:t>課題等</a:t>
                      </a:r>
                      <a:r>
                        <a:rPr kumimoji="1" lang="en-US" altLang="ja-JP" sz="1200" b="1" baseline="0" dirty="0" smtClean="0">
                          <a:solidFill>
                            <a:schemeClr val="tx1"/>
                          </a:solidFill>
                          <a:latin typeface="+mn-ea"/>
                          <a:ea typeface="+mn-ea"/>
                        </a:rPr>
                        <a:t>》</a:t>
                      </a:r>
                    </a:p>
                    <a:p>
                      <a:pPr marL="174625" indent="-174625">
                        <a:lnSpc>
                          <a:spcPct val="100000"/>
                        </a:lnSpc>
                      </a:pPr>
                      <a:r>
                        <a:rPr kumimoji="1" lang="ja-JP" altLang="en-US" sz="1100" b="1" baseline="0" dirty="0" smtClean="0">
                          <a:solidFill>
                            <a:schemeClr val="tx1"/>
                          </a:solidFill>
                          <a:latin typeface="+mn-ea"/>
                          <a:ea typeface="+mn-ea"/>
                        </a:rPr>
                        <a:t>■アスマイル登録者数（特に国保加入者）の増加　　　■特定健診受診率の向上</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■保健指導従事者のスキルアップ・企画力の強化　　　■民間企業等との連携による職域等におけるがん検診の受診促進</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1" baseline="0" dirty="0" smtClean="0">
                          <a:solidFill>
                            <a:schemeClr val="tx1"/>
                          </a:solidFill>
                          <a:latin typeface="+mn-ea"/>
                          <a:ea typeface="+mn-ea"/>
                        </a:rPr>
                        <a:t>《</a:t>
                      </a:r>
                      <a:r>
                        <a:rPr kumimoji="1" lang="ja-JP" altLang="en-US" sz="1200" b="1" u="sng" baseline="0" dirty="0" smtClean="0">
                          <a:solidFill>
                            <a:schemeClr val="tx1"/>
                          </a:solidFill>
                          <a:latin typeface="+mn-ea"/>
                          <a:ea typeface="+mn-ea"/>
                        </a:rPr>
                        <a:t>次年度の主な取組</a:t>
                      </a:r>
                      <a:r>
                        <a:rPr kumimoji="1" lang="en-US" altLang="ja-JP" sz="1200" b="1" baseline="0" dirty="0" smtClean="0">
                          <a:solidFill>
                            <a:schemeClr val="tx1"/>
                          </a:solidFill>
                          <a:latin typeface="+mn-ea"/>
                          <a:ea typeface="+mn-ea"/>
                        </a:rPr>
                        <a:t>》</a:t>
                      </a:r>
                    </a:p>
                    <a:p>
                      <a:pPr marL="174625" indent="-174625">
                        <a:lnSpc>
                          <a:spcPct val="100000"/>
                        </a:lnSpc>
                      </a:pPr>
                      <a:r>
                        <a:rPr kumimoji="1" lang="ja-JP" altLang="en-US" sz="1100" b="1" baseline="0" dirty="0" smtClean="0">
                          <a:solidFill>
                            <a:schemeClr val="tx1"/>
                          </a:solidFill>
                          <a:latin typeface="+mn-ea"/>
                          <a:ea typeface="+mn-ea"/>
                        </a:rPr>
                        <a:t>■アスマイルにおいて、参加者数</a:t>
                      </a:r>
                      <a:r>
                        <a:rPr kumimoji="1" lang="en-US" altLang="ja-JP" sz="1100" b="1" baseline="0" dirty="0" smtClean="0">
                          <a:solidFill>
                            <a:schemeClr val="tx1"/>
                          </a:solidFill>
                          <a:latin typeface="+mn-ea"/>
                          <a:ea typeface="+mn-ea"/>
                        </a:rPr>
                        <a:t>30</a:t>
                      </a:r>
                      <a:r>
                        <a:rPr kumimoji="1" lang="ja-JP" altLang="en-US" sz="1100" b="1" baseline="0" dirty="0" smtClean="0">
                          <a:solidFill>
                            <a:schemeClr val="tx1"/>
                          </a:solidFill>
                          <a:latin typeface="+mn-ea"/>
                          <a:ea typeface="+mn-ea"/>
                        </a:rPr>
                        <a:t>万人達成に向けたさらなる取組み推進</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■特定健診において、効率的・効果的な保健事業推進に向けプログラム運用について活用促進及び</a:t>
                      </a:r>
                      <a:r>
                        <a:rPr kumimoji="1" lang="en-US" altLang="ja-JP" sz="1100" b="1" baseline="0" dirty="0" smtClean="0">
                          <a:solidFill>
                            <a:schemeClr val="tx1"/>
                          </a:solidFill>
                          <a:latin typeface="+mn-ea"/>
                          <a:ea typeface="+mn-ea"/>
                        </a:rPr>
                        <a:t>AI</a:t>
                      </a:r>
                      <a:r>
                        <a:rPr kumimoji="1" lang="ja-JP" altLang="en-US" sz="1100" b="1" baseline="0" dirty="0" smtClean="0">
                          <a:solidFill>
                            <a:schemeClr val="tx1"/>
                          </a:solidFill>
                          <a:latin typeface="+mn-ea"/>
                          <a:ea typeface="+mn-ea"/>
                        </a:rPr>
                        <a:t>ツール（試行版）を作成しモデル自治体で試行</a:t>
                      </a:r>
                    </a:p>
                    <a:p>
                      <a:pPr marL="174625" indent="-174625">
                        <a:lnSpc>
                          <a:spcPct val="100000"/>
                        </a:lnSpc>
                      </a:pPr>
                      <a:r>
                        <a:rPr kumimoji="1" lang="ja-JP" altLang="en-US" sz="1100" b="1" baseline="0" dirty="0" smtClean="0">
                          <a:solidFill>
                            <a:schemeClr val="tx1"/>
                          </a:solidFill>
                          <a:latin typeface="+mn-ea"/>
                          <a:ea typeface="+mn-ea"/>
                        </a:rPr>
                        <a:t>■保健指導のスキルアップのための研修会等を</a:t>
                      </a:r>
                      <a:r>
                        <a:rPr kumimoji="1" lang="en-US" altLang="ja-JP" sz="1100" b="1" baseline="0" dirty="0" smtClean="0">
                          <a:solidFill>
                            <a:schemeClr val="tx1"/>
                          </a:solidFill>
                          <a:latin typeface="+mn-ea"/>
                          <a:ea typeface="+mn-ea"/>
                        </a:rPr>
                        <a:t>Web</a:t>
                      </a:r>
                      <a:r>
                        <a:rPr kumimoji="1" lang="ja-JP" altLang="en-US" sz="1100" b="1" baseline="0" dirty="0" smtClean="0">
                          <a:solidFill>
                            <a:schemeClr val="tx1"/>
                          </a:solidFill>
                          <a:latin typeface="+mn-ea"/>
                          <a:ea typeface="+mn-ea"/>
                        </a:rPr>
                        <a:t>併用で実施</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■中小企業の健康経営セミナー等を通じて受診の啓発を実施</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■民間企業等と連携したがん検診受診推進員養成のほか、セミナー等を開催して検診の必要性を周知</a:t>
                      </a:r>
                      <a:endParaRPr kumimoji="1" lang="en-US" altLang="ja-JP" sz="1100" b="1" baseline="0" dirty="0" smtClean="0">
                        <a:solidFill>
                          <a:schemeClr val="tx1"/>
                        </a:solidFill>
                        <a:latin typeface="+mn-ea"/>
                        <a:ea typeface="+mn-ea"/>
                      </a:endParaRPr>
                    </a:p>
                  </a:txBody>
                  <a:tcPr marL="72000" marR="72000" marT="54000" marB="54000">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414319985"/>
                  </a:ext>
                </a:extLst>
              </a:tr>
              <a:tr h="136800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最終予算</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baseline="0" dirty="0" smtClean="0">
                          <a:solidFill>
                            <a:schemeClr val="bg1"/>
                          </a:solidFill>
                          <a:latin typeface="+mn-ea"/>
                          <a:ea typeface="+mn-ea"/>
                        </a:rPr>
                        <a:t>（主要事業）</a:t>
                      </a:r>
                      <a:endParaRPr kumimoji="1" lang="en-US" altLang="ja-JP" sz="1600" b="1" baseline="0" dirty="0" smtClean="0">
                        <a:solidFill>
                          <a:schemeClr val="bg1"/>
                        </a:solidFill>
                        <a:latin typeface="+mn-ea"/>
                        <a:ea typeface="+mn-ea"/>
                      </a:endParaRPr>
                    </a:p>
                  </a:txBody>
                  <a:tcPr marL="54000" marR="18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nSpc>
                          <a:spcPct val="100000"/>
                        </a:lnSpc>
                      </a:pPr>
                      <a:r>
                        <a:rPr kumimoji="1" lang="ja-JP" altLang="en-US" sz="1100" baseline="0" dirty="0" smtClean="0">
                          <a:solidFill>
                            <a:schemeClr val="tx1"/>
                          </a:solidFill>
                          <a:latin typeface="+mn-ea"/>
                          <a:ea typeface="+mn-ea"/>
                        </a:rPr>
                        <a:t>がん検診普及事業（</a:t>
                      </a:r>
                      <a:r>
                        <a:rPr kumimoji="1" lang="en-US" altLang="ja-JP" sz="1100" baseline="0" dirty="0" smtClean="0">
                          <a:solidFill>
                            <a:schemeClr val="tx1"/>
                          </a:solidFill>
                          <a:latin typeface="+mn-ea"/>
                          <a:ea typeface="+mn-ea"/>
                        </a:rPr>
                        <a:t>1,504</a:t>
                      </a:r>
                      <a:r>
                        <a:rPr kumimoji="1" lang="ja-JP" altLang="en-US" sz="1100" baseline="0" dirty="0" smtClean="0">
                          <a:solidFill>
                            <a:schemeClr val="tx1"/>
                          </a:solidFill>
                          <a:latin typeface="+mn-ea"/>
                          <a:ea typeface="+mn-ea"/>
                        </a:rPr>
                        <a:t>千円）、がん検診精度管理委託事業（</a:t>
                      </a:r>
                      <a:r>
                        <a:rPr kumimoji="1" lang="en-US" altLang="ja-JP" sz="1100" baseline="0" dirty="0" smtClean="0">
                          <a:solidFill>
                            <a:schemeClr val="tx1"/>
                          </a:solidFill>
                          <a:latin typeface="+mn-ea"/>
                          <a:ea typeface="+mn-ea"/>
                        </a:rPr>
                        <a:t>57,933</a:t>
                      </a:r>
                      <a:r>
                        <a:rPr kumimoji="1" lang="ja-JP" altLang="en-US" sz="1100" baseline="0" dirty="0" smtClean="0">
                          <a:solidFill>
                            <a:schemeClr val="tx1"/>
                          </a:solidFill>
                          <a:latin typeface="+mn-ea"/>
                          <a:ea typeface="+mn-ea"/>
                        </a:rPr>
                        <a:t>千円）、組織型検診体制推進事業（</a:t>
                      </a:r>
                      <a:r>
                        <a:rPr kumimoji="1" lang="en-US" altLang="ja-JP" sz="1100" baseline="0" dirty="0" smtClean="0">
                          <a:solidFill>
                            <a:schemeClr val="tx1"/>
                          </a:solidFill>
                          <a:latin typeface="+mn-ea"/>
                          <a:ea typeface="+mn-ea"/>
                        </a:rPr>
                        <a:t>10,751</a:t>
                      </a:r>
                      <a:r>
                        <a:rPr kumimoji="1" lang="ja-JP" altLang="en-US" sz="1100" baseline="0" dirty="0" smtClean="0">
                          <a:solidFill>
                            <a:schemeClr val="tx1"/>
                          </a:solidFill>
                          <a:latin typeface="+mn-ea"/>
                          <a:ea typeface="+mn-ea"/>
                        </a:rPr>
                        <a:t>千円）、</a:t>
                      </a:r>
                      <a:endParaRPr kumimoji="1" lang="en-US" altLang="ja-JP" sz="1100" baseline="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smtClean="0">
                          <a:solidFill>
                            <a:schemeClr val="tx1"/>
                          </a:solidFill>
                          <a:latin typeface="+mn-ea"/>
                          <a:ea typeface="+mn-ea"/>
                        </a:rPr>
                        <a:t>大阪府健康づくり支援プラットフォーム整備等事業（</a:t>
                      </a:r>
                      <a:r>
                        <a:rPr kumimoji="1" lang="en-US" altLang="ja-JP" sz="1100" baseline="0" dirty="0" smtClean="0">
                          <a:solidFill>
                            <a:schemeClr val="tx1"/>
                          </a:solidFill>
                          <a:latin typeface="+mn-ea"/>
                          <a:ea typeface="+mn-ea"/>
                        </a:rPr>
                        <a:t>577,162</a:t>
                      </a:r>
                      <a:r>
                        <a:rPr kumimoji="1" lang="ja-JP" altLang="en-US" sz="1100" baseline="0" dirty="0" smtClean="0">
                          <a:solidFill>
                            <a:schemeClr val="tx1"/>
                          </a:solidFill>
                          <a:latin typeface="+mn-ea"/>
                          <a:ea typeface="+mn-ea"/>
                        </a:rPr>
                        <a:t>千円）、</a:t>
                      </a:r>
                      <a:endParaRPr kumimoji="1" lang="en-US" altLang="ja-JP" sz="1100" baseline="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smtClean="0">
                          <a:solidFill>
                            <a:schemeClr val="tx1"/>
                          </a:solidFill>
                          <a:latin typeface="+mn-ea"/>
                          <a:ea typeface="+mn-ea"/>
                        </a:rPr>
                        <a:t>健康格差の解決プログラム促進事業（</a:t>
                      </a:r>
                      <a:r>
                        <a:rPr kumimoji="1" lang="en-US" altLang="ja-JP" sz="1100" baseline="0" dirty="0" smtClean="0">
                          <a:solidFill>
                            <a:schemeClr val="tx1"/>
                          </a:solidFill>
                          <a:latin typeface="+mn-ea"/>
                          <a:ea typeface="+mn-ea"/>
                        </a:rPr>
                        <a:t>46,283</a:t>
                      </a:r>
                      <a:r>
                        <a:rPr kumimoji="1" lang="ja-JP" altLang="en-US" sz="1100" baseline="0" dirty="0" smtClean="0">
                          <a:solidFill>
                            <a:schemeClr val="tx1"/>
                          </a:solidFill>
                          <a:latin typeface="+mn-ea"/>
                          <a:ea typeface="+mn-ea"/>
                        </a:rPr>
                        <a:t>千円の内数）、大阪がん循環器病予防センター事業（</a:t>
                      </a:r>
                      <a:r>
                        <a:rPr kumimoji="1" lang="en-US" altLang="ja-JP" sz="1100" baseline="0" dirty="0" smtClean="0">
                          <a:solidFill>
                            <a:schemeClr val="tx1"/>
                          </a:solidFill>
                          <a:latin typeface="+mn-ea"/>
                          <a:ea typeface="+mn-ea"/>
                        </a:rPr>
                        <a:t>102,749</a:t>
                      </a:r>
                      <a:r>
                        <a:rPr kumimoji="1" lang="ja-JP" altLang="en-US" sz="1100" baseline="0" dirty="0" smtClean="0">
                          <a:solidFill>
                            <a:schemeClr val="tx1"/>
                          </a:solidFill>
                          <a:latin typeface="+mn-ea"/>
                          <a:ea typeface="+mn-ea"/>
                        </a:rPr>
                        <a:t>千円の内数）、</a:t>
                      </a:r>
                      <a:endParaRPr kumimoji="1" lang="en-US" altLang="ja-JP" sz="1100" baseline="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smtClean="0">
                          <a:solidFill>
                            <a:schemeClr val="tx1"/>
                          </a:solidFill>
                          <a:latin typeface="+mn-ea"/>
                          <a:ea typeface="+mn-ea"/>
                        </a:rPr>
                        <a:t>がん検診受診率向上事業（</a:t>
                      </a:r>
                      <a:r>
                        <a:rPr kumimoji="1" lang="en-US" altLang="ja-JP" sz="1100" baseline="0" dirty="0" smtClean="0">
                          <a:solidFill>
                            <a:schemeClr val="tx1"/>
                          </a:solidFill>
                          <a:latin typeface="+mn-ea"/>
                          <a:ea typeface="+mn-ea"/>
                        </a:rPr>
                        <a:t>12,314</a:t>
                      </a:r>
                      <a:r>
                        <a:rPr kumimoji="1" lang="ja-JP" altLang="en-US" sz="1100" baseline="0" dirty="0" smtClean="0">
                          <a:solidFill>
                            <a:schemeClr val="tx1"/>
                          </a:solidFill>
                          <a:latin typeface="+mn-ea"/>
                          <a:ea typeface="+mn-ea"/>
                        </a:rPr>
                        <a:t>千円）、</a:t>
                      </a:r>
                      <a:endParaRPr kumimoji="1" lang="en-US" altLang="ja-JP" sz="1100" baseline="0" dirty="0" smtClean="0">
                        <a:solidFill>
                          <a:schemeClr val="tx1"/>
                        </a:solidFill>
                        <a:latin typeface="+mn-ea"/>
                        <a:ea typeface="+mn-ea"/>
                      </a:endParaRPr>
                    </a:p>
                    <a:p>
                      <a:pPr>
                        <a:lnSpc>
                          <a:spcPct val="100000"/>
                        </a:lnSpc>
                      </a:pPr>
                      <a:r>
                        <a:rPr kumimoji="1" lang="ja-JP" altLang="en-US" sz="1100" baseline="0" dirty="0" smtClean="0">
                          <a:solidFill>
                            <a:schemeClr val="tx1"/>
                          </a:solidFill>
                          <a:latin typeface="+mn-ea"/>
                          <a:ea typeface="+mn-ea"/>
                        </a:rPr>
                        <a:t>国保ヘルスアップ支援事業［対象者の実態や実情に応じた効果的なプロモーションの確立（</a:t>
                      </a:r>
                      <a:r>
                        <a:rPr kumimoji="1" lang="en-US" altLang="ja-JP" sz="1100" baseline="0" dirty="0" smtClean="0">
                          <a:solidFill>
                            <a:schemeClr val="tx1"/>
                          </a:solidFill>
                          <a:latin typeface="+mn-ea"/>
                          <a:ea typeface="+mn-ea"/>
                        </a:rPr>
                        <a:t>25,000</a:t>
                      </a:r>
                      <a:r>
                        <a:rPr kumimoji="1" lang="ja-JP" altLang="en-US" sz="1100" baseline="0" dirty="0" smtClean="0">
                          <a:solidFill>
                            <a:schemeClr val="tx1"/>
                          </a:solidFill>
                          <a:latin typeface="+mn-ea"/>
                          <a:ea typeface="+mn-ea"/>
                        </a:rPr>
                        <a:t>千円）、</a:t>
                      </a:r>
                      <a:endParaRPr kumimoji="1" lang="en-US" altLang="ja-JP" sz="1100" baseline="0" dirty="0" smtClean="0">
                        <a:solidFill>
                          <a:schemeClr val="tx1"/>
                        </a:solidFill>
                        <a:latin typeface="+mn-ea"/>
                        <a:ea typeface="+mn-ea"/>
                      </a:endParaRPr>
                    </a:p>
                    <a:p>
                      <a:pPr>
                        <a:lnSpc>
                          <a:spcPct val="100000"/>
                        </a:lnSpc>
                      </a:pPr>
                      <a:r>
                        <a:rPr kumimoji="1" lang="ja-JP" altLang="en-US" sz="1100" baseline="0" dirty="0" smtClean="0">
                          <a:solidFill>
                            <a:schemeClr val="tx1"/>
                          </a:solidFill>
                          <a:latin typeface="+mn-ea"/>
                          <a:ea typeface="+mn-ea"/>
                        </a:rPr>
                        <a:t>市町村保健事業介入支援事業（</a:t>
                      </a:r>
                      <a:r>
                        <a:rPr kumimoji="1" lang="en-US" altLang="ja-JP" sz="1100" baseline="0" dirty="0" smtClean="0">
                          <a:solidFill>
                            <a:schemeClr val="tx1"/>
                          </a:solidFill>
                          <a:latin typeface="+mn-ea"/>
                          <a:ea typeface="+mn-ea"/>
                        </a:rPr>
                        <a:t>7,020</a:t>
                      </a:r>
                      <a:r>
                        <a:rPr kumimoji="1" lang="ja-JP" altLang="en-US" sz="1100" baseline="0" dirty="0" smtClean="0">
                          <a:solidFill>
                            <a:schemeClr val="tx1"/>
                          </a:solidFill>
                          <a:latin typeface="+mn-ea"/>
                          <a:ea typeface="+mn-ea"/>
                        </a:rPr>
                        <a:t>千円）］、中小企業の健康づくり推進事業（</a:t>
                      </a:r>
                      <a:r>
                        <a:rPr kumimoji="1" lang="en-US" altLang="ja-JP" sz="1100" baseline="0" dirty="0" smtClean="0">
                          <a:solidFill>
                            <a:schemeClr val="tx1"/>
                          </a:solidFill>
                          <a:latin typeface="+mn-ea"/>
                          <a:ea typeface="+mn-ea"/>
                        </a:rPr>
                        <a:t>11,230</a:t>
                      </a:r>
                      <a:r>
                        <a:rPr kumimoji="1" lang="ja-JP" altLang="en-US" sz="1100" baseline="0" dirty="0" smtClean="0">
                          <a:solidFill>
                            <a:schemeClr val="tx1"/>
                          </a:solidFill>
                          <a:latin typeface="+mn-ea"/>
                          <a:ea typeface="+mn-ea"/>
                        </a:rPr>
                        <a:t>千円）</a:t>
                      </a:r>
                      <a:endParaRPr kumimoji="1" lang="en-US" altLang="ja-JP" sz="1100" baseline="0" dirty="0" smtClean="0">
                        <a:solidFill>
                          <a:schemeClr val="tx1"/>
                        </a:solidFill>
                        <a:latin typeface="+mn-ea"/>
                        <a:ea typeface="+mn-ea"/>
                      </a:endParaRP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49516140"/>
                  </a:ext>
                </a:extLst>
              </a:tr>
            </a:tbl>
          </a:graphicData>
        </a:graphic>
      </p:graphicFrame>
    </p:spTree>
    <p:extLst>
      <p:ext uri="{BB962C8B-B14F-4D97-AF65-F5344CB8AC3E}">
        <p14:creationId xmlns:p14="http://schemas.microsoft.com/office/powerpoint/2010/main" val="21610045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1" dirty="0">
                <a:solidFill>
                  <a:prstClr val="black"/>
                </a:solidFill>
                <a:latin typeface="游ゴシック" panose="020B0400000000000000" pitchFamily="50" charset="-128"/>
                <a:ea typeface="游ゴシック" panose="020B0400000000000000" pitchFamily="50" charset="-128"/>
              </a:rPr>
              <a:t> </a:t>
            </a:r>
            <a:r>
              <a:rPr kumimoji="1" lang="ja-JP" altLang="en-US" sz="2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２　生活習慣病の早期発見・重症化予防</a:t>
            </a:r>
            <a:endParaRPr kumimoji="1" lang="ja-JP" altLang="en-US" sz="2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33</a:t>
            </a:fld>
            <a:endParaRPr kumimoji="1" lang="ja-JP" altLang="en-US"/>
          </a:p>
        </p:txBody>
      </p:sp>
      <p:pic>
        <p:nvPicPr>
          <p:cNvPr id="21" name="図 20"/>
          <p:cNvPicPr>
            <a:picLocks noChangeAspect="1"/>
          </p:cNvPicPr>
          <p:nvPr/>
        </p:nvPicPr>
        <p:blipFill>
          <a:blip r:embed="rId2"/>
          <a:stretch>
            <a:fillRect/>
          </a:stretch>
        </p:blipFill>
        <p:spPr>
          <a:xfrm>
            <a:off x="8536240" y="74033"/>
            <a:ext cx="1320923" cy="432000"/>
          </a:xfrm>
          <a:prstGeom prst="rect">
            <a:avLst/>
          </a:prstGeom>
        </p:spPr>
      </p:pic>
      <p:sp>
        <p:nvSpPr>
          <p:cNvPr id="36" name="正方形/長方形 35"/>
          <p:cNvSpPr/>
          <p:nvPr/>
        </p:nvSpPr>
        <p:spPr>
          <a:xfrm>
            <a:off x="216793" y="936650"/>
            <a:ext cx="9432000" cy="5688000"/>
          </a:xfrm>
          <a:prstGeom prst="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ts val="2000"/>
              </a:lnSpc>
              <a:spcBef>
                <a:spcPts val="0"/>
              </a:spcBef>
              <a:spcAft>
                <a:spcPts val="0"/>
              </a:spcAft>
              <a:buClrTx/>
              <a:buSzTx/>
              <a:buFontTx/>
              <a:buNone/>
              <a:tabLst/>
              <a:defRPr/>
            </a:pPr>
            <a:endParaRPr kumimoji="1" lang="en-US" altLang="ja-JP" sz="18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7" name="正方形/長方形 36"/>
          <p:cNvSpPr/>
          <p:nvPr/>
        </p:nvSpPr>
        <p:spPr>
          <a:xfrm>
            <a:off x="129324" y="777702"/>
            <a:ext cx="5400000" cy="432000"/>
          </a:xfrm>
          <a:prstGeom prst="rect">
            <a:avLst/>
          </a:prstGeom>
          <a:solidFill>
            <a:srgbClr val="002060"/>
          </a:solidFill>
        </p:spPr>
        <p:txBody>
          <a:bodyPr wrap="square" lIns="36000" tIns="90000" rIns="36000" bIns="36000" anchor="ctr">
            <a:noAutofit/>
          </a:bodyPr>
          <a:lstStyle/>
          <a:p>
            <a:pPr marL="0" marR="0" lvl="0" indent="0" defTabSz="914400" eaLnBrk="1" fontAlgn="auto" latinLnBrk="0" hangingPunct="1">
              <a:lnSpc>
                <a:spcPts val="2000"/>
              </a:lnSpc>
              <a:spcBef>
                <a:spcPts val="0"/>
              </a:spcBef>
              <a:spcAft>
                <a:spcPts val="0"/>
              </a:spcAft>
              <a:buClrTx/>
              <a:buSzTx/>
              <a:buFontTx/>
              <a:buNone/>
              <a:tabLst/>
              <a:defRPr/>
            </a:pPr>
            <a:r>
              <a:rPr kumimoji="1" lang="ja-JP" altLang="en-US" sz="2000" b="1" i="0" u="none" strike="noStrike" kern="0" cap="none" spc="0" normalizeH="0" baseline="0" noProof="0" dirty="0" smtClean="0">
                <a:ln w="0"/>
                <a:solidFill>
                  <a:prstClr val="white"/>
                </a:solidFill>
                <a:effectLst>
                  <a:outerShdw blurRad="38100" dist="19050" dir="2700000" algn="tl" rotWithShape="0">
                    <a:prstClr val="black">
                      <a:alpha val="40000"/>
                    </a:prstClr>
                  </a:outerShdw>
                </a:effectLst>
                <a:uLnTx/>
                <a:uFillTx/>
              </a:rPr>
              <a:t>（２）重症化予防</a:t>
            </a:r>
            <a:r>
              <a:rPr kumimoji="1" lang="ja-JP" altLang="en-US" sz="2000" b="1" i="0" u="none" strike="noStrike" kern="0" cap="none" spc="0" normalizeH="0" baseline="0" noProof="0" dirty="0" smtClean="0">
                <a:ln>
                  <a:noFill/>
                </a:ln>
                <a:solidFill>
                  <a:prstClr val="white"/>
                </a:solidFill>
                <a:effectLst/>
                <a:uLnTx/>
                <a:uFillTx/>
              </a:rPr>
              <a:t>　</a:t>
            </a:r>
            <a:r>
              <a:rPr kumimoji="1" lang="ja-JP" altLang="en-US" sz="1600" b="1" i="0" u="none" strike="noStrike" kern="0" cap="none" spc="0" normalizeH="0" baseline="0" noProof="0" dirty="0" smtClean="0">
                <a:ln>
                  <a:noFill/>
                </a:ln>
                <a:solidFill>
                  <a:prstClr val="white"/>
                </a:solidFill>
                <a:effectLst/>
                <a:uLnTx/>
                <a:uFillTx/>
              </a:rPr>
              <a:t>計画 </a:t>
            </a:r>
            <a:r>
              <a:rPr kumimoji="1" lang="en-US" altLang="ja-JP" sz="1600" b="1" i="0" u="none" strike="noStrike" kern="0" cap="none" spc="0" normalizeH="0" baseline="0" noProof="0" dirty="0" smtClean="0">
                <a:ln>
                  <a:noFill/>
                </a:ln>
                <a:solidFill>
                  <a:prstClr val="white"/>
                </a:solidFill>
                <a:effectLst/>
                <a:uLnTx/>
                <a:uFillTx/>
              </a:rPr>
              <a:t>P.62-63</a:t>
            </a:r>
          </a:p>
        </p:txBody>
      </p:sp>
      <p:sp>
        <p:nvSpPr>
          <p:cNvPr id="38" name="正方形/長方形 37"/>
          <p:cNvSpPr/>
          <p:nvPr/>
        </p:nvSpPr>
        <p:spPr>
          <a:xfrm>
            <a:off x="363222" y="2248447"/>
            <a:ext cx="3240000" cy="288000"/>
          </a:xfrm>
          <a:prstGeom prst="rect">
            <a:avLst/>
          </a:prstGeom>
        </p:spPr>
        <p:txBody>
          <a:bodyPr wrap="square" lIns="36000" tIns="72000" rIns="36000" bIns="36000" anchor="ctr">
            <a:noAutofit/>
          </a:bodyPr>
          <a:lstStyle/>
          <a:p>
            <a:r>
              <a:rPr lang="en-US" altLang="ja-JP" sz="1600" b="1" dirty="0" smtClean="0">
                <a:solidFill>
                  <a:prstClr val="black"/>
                </a:solidFill>
                <a:latin typeface="游ゴシック" panose="020B0400000000000000" pitchFamily="50" charset="-128"/>
              </a:rPr>
              <a:t>【</a:t>
            </a:r>
            <a:r>
              <a:rPr lang="ja-JP" altLang="en-US" sz="1600" b="1" dirty="0" smtClean="0">
                <a:solidFill>
                  <a:prstClr val="black"/>
                </a:solidFill>
                <a:latin typeface="游ゴシック" panose="020B0400000000000000" pitchFamily="50" charset="-128"/>
              </a:rPr>
              <a:t>府民の行動目標</a:t>
            </a:r>
            <a:r>
              <a:rPr lang="en-US" altLang="ja-JP" sz="1600" b="1" dirty="0">
                <a:solidFill>
                  <a:prstClr val="black"/>
                </a:solidFill>
                <a:latin typeface="游ゴシック" panose="020B0400000000000000" pitchFamily="50" charset="-128"/>
              </a:rPr>
              <a:t>】</a:t>
            </a:r>
            <a:endParaRPr lang="ja-JP" altLang="en-US" sz="1600" b="1" dirty="0">
              <a:solidFill>
                <a:prstClr val="black"/>
              </a:solidFill>
              <a:latin typeface="游ゴシック" panose="020B0400000000000000" pitchFamily="50" charset="-128"/>
            </a:endParaRPr>
          </a:p>
        </p:txBody>
      </p:sp>
      <p:sp>
        <p:nvSpPr>
          <p:cNvPr id="39" name="正方形/長方形 38"/>
          <p:cNvSpPr/>
          <p:nvPr/>
        </p:nvSpPr>
        <p:spPr>
          <a:xfrm>
            <a:off x="511296" y="2559542"/>
            <a:ext cx="8856000" cy="504000"/>
          </a:xfrm>
          <a:prstGeom prst="rect">
            <a:avLst/>
          </a:prstGeom>
        </p:spPr>
        <p:txBody>
          <a:bodyPr wrap="square" lIns="36000" tIns="72000" rIns="36000" bIns="36000">
            <a:noAutofit/>
          </a:bodyPr>
          <a:lstStyle/>
          <a:p>
            <a:r>
              <a:rPr lang="ja-JP" altLang="en-US" sz="1200" b="1" dirty="0">
                <a:solidFill>
                  <a:prstClr val="black"/>
                </a:solidFill>
                <a:latin typeface="游ゴシック" panose="020B0400000000000000" pitchFamily="50" charset="-128"/>
              </a:rPr>
              <a:t>▽</a:t>
            </a:r>
            <a:r>
              <a:rPr lang="ja-JP" altLang="en-US" sz="1200" b="1" dirty="0" err="1">
                <a:solidFill>
                  <a:prstClr val="black"/>
                </a:solidFill>
                <a:latin typeface="游ゴシック" panose="020B0400000000000000" pitchFamily="50" charset="-128"/>
              </a:rPr>
              <a:t>けん</a:t>
            </a:r>
            <a:r>
              <a:rPr lang="ja-JP" altLang="en-US" sz="1200" b="1" dirty="0">
                <a:solidFill>
                  <a:prstClr val="black"/>
                </a:solidFill>
                <a:latin typeface="游ゴシック" panose="020B0400000000000000" pitchFamily="50" charset="-128"/>
              </a:rPr>
              <a:t>しんの結果、疾患（高血圧・メタボリックシンドローム、糖尿病・脂質異常症等）が見つかった場合、速やかに医療</a:t>
            </a:r>
            <a:r>
              <a:rPr lang="ja-JP" altLang="en-US" sz="1200" b="1" dirty="0" smtClean="0">
                <a:solidFill>
                  <a:prstClr val="black"/>
                </a:solidFill>
                <a:latin typeface="游ゴシック" panose="020B0400000000000000" pitchFamily="50" charset="-128"/>
              </a:rPr>
              <a:t>機関</a:t>
            </a:r>
            <a:endParaRPr lang="en-US" altLang="ja-JP" sz="1200" b="1" dirty="0" smtClean="0">
              <a:solidFill>
                <a:prstClr val="black"/>
              </a:solidFill>
              <a:latin typeface="游ゴシック" panose="020B0400000000000000" pitchFamily="50" charset="-128"/>
            </a:endParaRPr>
          </a:p>
          <a:p>
            <a:r>
              <a:rPr lang="ja-JP" altLang="en-US" sz="1200" b="1" dirty="0">
                <a:solidFill>
                  <a:prstClr val="black"/>
                </a:solidFill>
                <a:latin typeface="游ゴシック" panose="020B0400000000000000" pitchFamily="50" charset="-128"/>
              </a:rPr>
              <a:t>　</a:t>
            </a:r>
            <a:r>
              <a:rPr lang="ja-JP" altLang="en-US" sz="1200" b="1" dirty="0" smtClean="0">
                <a:solidFill>
                  <a:prstClr val="black"/>
                </a:solidFill>
                <a:latin typeface="游ゴシック" panose="020B0400000000000000" pitchFamily="50" charset="-128"/>
              </a:rPr>
              <a:t>を</a:t>
            </a:r>
            <a:r>
              <a:rPr lang="ja-JP" altLang="en-US" sz="1200" b="1" dirty="0">
                <a:solidFill>
                  <a:prstClr val="black"/>
                </a:solidFill>
                <a:latin typeface="游ゴシック" panose="020B0400000000000000" pitchFamily="50" charset="-128"/>
              </a:rPr>
              <a:t>受診するとともに、疾患に応じて継続的な治療を受けます。</a:t>
            </a:r>
          </a:p>
        </p:txBody>
      </p:sp>
      <p:sp>
        <p:nvSpPr>
          <p:cNvPr id="40" name="正方形/長方形 39"/>
          <p:cNvSpPr/>
          <p:nvPr/>
        </p:nvSpPr>
        <p:spPr>
          <a:xfrm>
            <a:off x="363222" y="3223513"/>
            <a:ext cx="3240000" cy="288000"/>
          </a:xfrm>
          <a:prstGeom prst="rect">
            <a:avLst/>
          </a:prstGeom>
        </p:spPr>
        <p:txBody>
          <a:bodyPr wrap="square" lIns="36000" tIns="72000" rIns="36000" bIns="36000" anchor="ctr">
            <a:noAutofit/>
          </a:bodyPr>
          <a:lstStyle/>
          <a:p>
            <a:r>
              <a:rPr lang="en-US" altLang="ja-JP" sz="1600" b="1" dirty="0" smtClean="0">
                <a:solidFill>
                  <a:prstClr val="black"/>
                </a:solidFill>
                <a:latin typeface="游ゴシック" panose="020B0400000000000000" pitchFamily="50" charset="-128"/>
              </a:rPr>
              <a:t>【</a:t>
            </a:r>
            <a:r>
              <a:rPr lang="ja-JP" altLang="en-US" sz="1600" b="1" dirty="0" smtClean="0">
                <a:solidFill>
                  <a:prstClr val="black"/>
                </a:solidFill>
                <a:latin typeface="游ゴシック" panose="020B0400000000000000" pitchFamily="50" charset="-128"/>
              </a:rPr>
              <a:t>行政等が取り組む数値目標</a:t>
            </a:r>
            <a:r>
              <a:rPr lang="en-US" altLang="ja-JP" sz="1600" b="1" dirty="0" smtClean="0">
                <a:solidFill>
                  <a:prstClr val="black"/>
                </a:solidFill>
                <a:latin typeface="游ゴシック" panose="020B0400000000000000" pitchFamily="50" charset="-128"/>
              </a:rPr>
              <a:t>】</a:t>
            </a:r>
            <a:endParaRPr lang="ja-JP" altLang="en-US" sz="1600" b="1" dirty="0">
              <a:solidFill>
                <a:prstClr val="black"/>
              </a:solidFill>
              <a:latin typeface="游ゴシック" panose="020B0400000000000000" pitchFamily="50" charset="-128"/>
            </a:endParaRPr>
          </a:p>
        </p:txBody>
      </p:sp>
      <p:graphicFrame>
        <p:nvGraphicFramePr>
          <p:cNvPr id="41" name="表 40"/>
          <p:cNvGraphicFramePr>
            <a:graphicFrameLocks noGrp="1"/>
          </p:cNvGraphicFramePr>
          <p:nvPr>
            <p:extLst>
              <p:ext uri="{D42A27DB-BD31-4B8C-83A1-F6EECF244321}">
                <p14:modId xmlns:p14="http://schemas.microsoft.com/office/powerpoint/2010/main" val="3578518586"/>
              </p:ext>
            </p:extLst>
          </p:nvPr>
        </p:nvGraphicFramePr>
        <p:xfrm>
          <a:off x="532234" y="3585676"/>
          <a:ext cx="8820000" cy="1249218"/>
        </p:xfrm>
        <a:graphic>
          <a:graphicData uri="http://schemas.openxmlformats.org/drawingml/2006/table">
            <a:tbl>
              <a:tblPr firstRow="1" firstCol="1" bandRow="1"/>
              <a:tblGrid>
                <a:gridCol w="360000">
                  <a:extLst>
                    <a:ext uri="{9D8B030D-6E8A-4147-A177-3AD203B41FA5}">
                      <a16:colId xmlns:a16="http://schemas.microsoft.com/office/drawing/2014/main" val="20000"/>
                    </a:ext>
                  </a:extLst>
                </a:gridCol>
                <a:gridCol w="3060000">
                  <a:extLst>
                    <a:ext uri="{9D8B030D-6E8A-4147-A177-3AD203B41FA5}">
                      <a16:colId xmlns:a16="http://schemas.microsoft.com/office/drawing/2014/main" val="20001"/>
                    </a:ext>
                  </a:extLst>
                </a:gridCol>
                <a:gridCol w="1980000">
                  <a:extLst>
                    <a:ext uri="{9D8B030D-6E8A-4147-A177-3AD203B41FA5}">
                      <a16:colId xmlns:a16="http://schemas.microsoft.com/office/drawing/2014/main" val="1104546935"/>
                    </a:ext>
                  </a:extLst>
                </a:gridCol>
                <a:gridCol w="1980000">
                  <a:extLst>
                    <a:ext uri="{9D8B030D-6E8A-4147-A177-3AD203B41FA5}">
                      <a16:colId xmlns:a16="http://schemas.microsoft.com/office/drawing/2014/main" val="20002"/>
                    </a:ext>
                  </a:extLst>
                </a:gridCol>
                <a:gridCol w="1440000">
                  <a:extLst>
                    <a:ext uri="{9D8B030D-6E8A-4147-A177-3AD203B41FA5}">
                      <a16:colId xmlns:a16="http://schemas.microsoft.com/office/drawing/2014/main" val="20003"/>
                    </a:ext>
                  </a:extLst>
                </a:gridCol>
              </a:tblGrid>
              <a:tr h="288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ja-JP" altLang="en-US" sz="1200" kern="100" dirty="0" smtClean="0">
                          <a:effectLst/>
                          <a:latin typeface="+mn-ea"/>
                          <a:ea typeface="+mn-ea"/>
                        </a:rPr>
                        <a:t>項目</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ja-JP" altLang="en-US" sz="1200" dirty="0" smtClean="0">
                          <a:effectLst/>
                          <a:latin typeface="+mn-ea"/>
                          <a:ea typeface="+mn-ea"/>
                        </a:rPr>
                        <a:t>策定時の取組状況</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ja-JP" altLang="en-US" sz="1200" dirty="0" smtClean="0">
                          <a:effectLst/>
                          <a:latin typeface="+mn-ea"/>
                          <a:ea typeface="+mn-ea"/>
                        </a:rPr>
                        <a:t>現在の取組状況</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sz="1200" dirty="0" smtClean="0">
                          <a:effectLst/>
                          <a:latin typeface="+mn-ea"/>
                          <a:ea typeface="+mn-ea"/>
                        </a:rPr>
                        <a:t>2023</a:t>
                      </a:r>
                      <a:r>
                        <a:rPr lang="ja-JP" sz="1200" dirty="0" smtClean="0">
                          <a:effectLst/>
                          <a:latin typeface="+mn-ea"/>
                          <a:ea typeface="+mn-ea"/>
                        </a:rPr>
                        <a:t>年度目標</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 lastClr="FFFFFF"/>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extLst>
                  <a:ext uri="{0D108BD9-81ED-4DB2-BD59-A6C34878D82A}">
                    <a16:rowId xmlns:a16="http://schemas.microsoft.com/office/drawing/2014/main" val="10000"/>
                  </a:ext>
                </a:extLst>
              </a:tr>
              <a:tr h="288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altLang="ja-JP" sz="1200" dirty="0" smtClean="0">
                          <a:solidFill>
                            <a:schemeClr val="bg1"/>
                          </a:solidFill>
                          <a:effectLst/>
                          <a:latin typeface="+mn-ea"/>
                          <a:ea typeface="+mn-ea"/>
                          <a:cs typeface="+mn-cs"/>
                        </a:rPr>
                        <a:t>22</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fontAlgn="auto">
                        <a:lnSpc>
                          <a:spcPts val="1600"/>
                        </a:lnSpc>
                        <a:spcAft>
                          <a:spcPts val="0"/>
                        </a:spcAft>
                      </a:pPr>
                      <a:r>
                        <a:rPr lang="ja-JP" altLang="en-US" sz="1200" b="1" dirty="0" smtClean="0">
                          <a:solidFill>
                            <a:schemeClr val="tx1"/>
                          </a:solidFill>
                          <a:effectLst/>
                          <a:latin typeface="+mn-ea"/>
                          <a:ea typeface="+mn-ea"/>
                        </a:rPr>
                        <a:t>生活習慣による疾患（高血圧・糖尿病等）に係る未治療者の割合（☆）</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ja-JP" altLang="en-US" sz="1200" b="1" dirty="0" smtClean="0">
                          <a:solidFill>
                            <a:schemeClr val="tx1"/>
                          </a:solidFill>
                          <a:effectLst/>
                          <a:latin typeface="+mn-ea"/>
                          <a:ea typeface="+mn-ea"/>
                        </a:rPr>
                        <a:t>高血圧</a:t>
                      </a:r>
                      <a:r>
                        <a:rPr lang="en-US" altLang="ja-JP" sz="1200" b="1" dirty="0" smtClean="0">
                          <a:solidFill>
                            <a:schemeClr val="tx1"/>
                          </a:solidFill>
                          <a:effectLst/>
                          <a:latin typeface="+mn-ea"/>
                          <a:ea typeface="+mn-ea"/>
                        </a:rPr>
                        <a:t>38.0%</a:t>
                      </a:r>
                      <a:r>
                        <a:rPr lang="ja-JP" altLang="en-US" sz="1200" b="1" dirty="0" smtClean="0">
                          <a:solidFill>
                            <a:schemeClr val="tx1"/>
                          </a:solidFill>
                          <a:effectLst/>
                          <a:latin typeface="+mn-ea"/>
                          <a:ea typeface="+mn-ea"/>
                        </a:rPr>
                        <a:t>（</a:t>
                      </a:r>
                      <a:r>
                        <a:rPr lang="en-US" altLang="ja-JP" sz="1200" b="1" dirty="0" smtClean="0">
                          <a:solidFill>
                            <a:schemeClr val="tx1"/>
                          </a:solidFill>
                          <a:effectLst/>
                          <a:latin typeface="+mn-ea"/>
                          <a:ea typeface="+mn-ea"/>
                        </a:rPr>
                        <a:t>H26</a:t>
                      </a:r>
                      <a:r>
                        <a:rPr lang="ja-JP" altLang="en-US" sz="1200" b="1" dirty="0" smtClean="0">
                          <a:solidFill>
                            <a:schemeClr val="tx1"/>
                          </a:solidFill>
                          <a:effectLst/>
                          <a:latin typeface="+mn-ea"/>
                          <a:ea typeface="+mn-ea"/>
                        </a:rPr>
                        <a:t>）</a:t>
                      </a:r>
                      <a:endParaRPr lang="en-US" altLang="ja-JP" sz="1200" b="1" dirty="0" smtClean="0">
                        <a:solidFill>
                          <a:schemeClr val="tx1"/>
                        </a:solidFill>
                        <a:effectLst/>
                        <a:latin typeface="+mn-ea"/>
                        <a:ea typeface="+mn-ea"/>
                      </a:endParaRPr>
                    </a:p>
                    <a:p>
                      <a:pPr algn="ctr" fontAlgn="auto">
                        <a:lnSpc>
                          <a:spcPts val="1600"/>
                        </a:lnSpc>
                        <a:spcAft>
                          <a:spcPts val="0"/>
                        </a:spcAft>
                      </a:pPr>
                      <a:r>
                        <a:rPr lang="ja-JP" altLang="en-US" sz="1200" b="1" dirty="0" smtClean="0">
                          <a:solidFill>
                            <a:schemeClr val="tx1"/>
                          </a:solidFill>
                          <a:effectLst/>
                          <a:latin typeface="+mn-ea"/>
                          <a:ea typeface="+mn-ea"/>
                        </a:rPr>
                        <a:t>糖尿病</a:t>
                      </a:r>
                      <a:r>
                        <a:rPr lang="en-US" altLang="ja-JP" sz="1200" b="1" dirty="0" smtClean="0">
                          <a:solidFill>
                            <a:schemeClr val="tx1"/>
                          </a:solidFill>
                          <a:effectLst/>
                          <a:latin typeface="+mn-ea"/>
                          <a:ea typeface="+mn-ea"/>
                        </a:rPr>
                        <a:t>36.0%</a:t>
                      </a:r>
                      <a:r>
                        <a:rPr lang="ja-JP" altLang="en-US" sz="1200" b="1" dirty="0" smtClean="0">
                          <a:solidFill>
                            <a:schemeClr val="tx1"/>
                          </a:solidFill>
                          <a:effectLst/>
                          <a:latin typeface="+mn-ea"/>
                          <a:ea typeface="+mn-ea"/>
                        </a:rPr>
                        <a:t>（</a:t>
                      </a:r>
                      <a:r>
                        <a:rPr lang="en-US" altLang="ja-JP" sz="1200" b="1" dirty="0" smtClean="0">
                          <a:solidFill>
                            <a:schemeClr val="tx1"/>
                          </a:solidFill>
                          <a:effectLst/>
                          <a:latin typeface="+mn-ea"/>
                          <a:ea typeface="+mn-ea"/>
                        </a:rPr>
                        <a:t>H26</a:t>
                      </a:r>
                      <a:r>
                        <a:rPr lang="ja-JP" altLang="en-US" sz="1200" b="1" dirty="0" smtClean="0">
                          <a:solidFill>
                            <a:schemeClr val="tx1"/>
                          </a:solidFill>
                          <a:effectLst/>
                          <a:latin typeface="+mn-ea"/>
                          <a:ea typeface="+mn-ea"/>
                        </a:rPr>
                        <a:t>）</a:t>
                      </a:r>
                      <a:endParaRPr lang="en-US" altLang="ja-JP" sz="1200" b="1" dirty="0" smtClean="0">
                        <a:solidFill>
                          <a:schemeClr val="tx1"/>
                        </a:solidFill>
                        <a:effectLst/>
                        <a:latin typeface="+mn-ea"/>
                        <a:ea typeface="+mn-ea"/>
                      </a:endParaRPr>
                    </a:p>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200" b="1" dirty="0" smtClean="0">
                          <a:solidFill>
                            <a:schemeClr val="tx1"/>
                          </a:solidFill>
                          <a:effectLst/>
                          <a:latin typeface="+mn-ea"/>
                          <a:ea typeface="+mn-ea"/>
                        </a:rPr>
                        <a:t>脂質異常症</a:t>
                      </a:r>
                      <a:r>
                        <a:rPr lang="en-US" altLang="ja-JP" sz="1200" b="1" dirty="0" smtClean="0">
                          <a:solidFill>
                            <a:schemeClr val="tx1"/>
                          </a:solidFill>
                          <a:effectLst/>
                          <a:latin typeface="+mn-ea"/>
                          <a:ea typeface="+mn-ea"/>
                        </a:rPr>
                        <a:t>78.2%</a:t>
                      </a:r>
                      <a:r>
                        <a:rPr lang="ja-JP" altLang="en-US" sz="1200" b="1" dirty="0" smtClean="0">
                          <a:solidFill>
                            <a:schemeClr val="tx1"/>
                          </a:solidFill>
                          <a:effectLst/>
                          <a:latin typeface="+mn-ea"/>
                          <a:ea typeface="+mn-ea"/>
                        </a:rPr>
                        <a:t>（</a:t>
                      </a:r>
                      <a:r>
                        <a:rPr lang="en-US" altLang="ja-JP" sz="1200" b="1" dirty="0" smtClean="0">
                          <a:solidFill>
                            <a:schemeClr val="tx1"/>
                          </a:solidFill>
                          <a:effectLst/>
                          <a:latin typeface="+mn-ea"/>
                          <a:ea typeface="+mn-ea"/>
                        </a:rPr>
                        <a:t>H26</a:t>
                      </a:r>
                      <a:r>
                        <a:rPr lang="ja-JP" altLang="en-US" sz="1200" b="1" dirty="0" smtClean="0">
                          <a:solidFill>
                            <a:schemeClr val="tx1"/>
                          </a:solidFill>
                          <a:effectLst/>
                          <a:latin typeface="+mn-ea"/>
                          <a:ea typeface="+mn-ea"/>
                        </a:rPr>
                        <a:t>）</a:t>
                      </a:r>
                      <a:endParaRPr lang="en-US" altLang="ja-JP" sz="1200" b="1" dirty="0" smtClean="0">
                        <a:solidFill>
                          <a:schemeClr val="tx1"/>
                        </a:solidFill>
                        <a:effectLst/>
                        <a:latin typeface="+mn-ea"/>
                        <a:ea typeface="+mn-ea"/>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ja-JP" altLang="en-US" sz="1200" b="1" dirty="0" smtClean="0">
                          <a:solidFill>
                            <a:schemeClr val="tx1"/>
                          </a:solidFill>
                          <a:effectLst/>
                          <a:latin typeface="+mn-ea"/>
                          <a:ea typeface="+mn-ea"/>
                        </a:rPr>
                        <a:t>高血圧</a:t>
                      </a:r>
                      <a:r>
                        <a:rPr lang="en-US" altLang="ja-JP" sz="1200" b="1" dirty="0" smtClean="0">
                          <a:solidFill>
                            <a:schemeClr val="tx1"/>
                          </a:solidFill>
                          <a:effectLst/>
                          <a:latin typeface="+mn-ea"/>
                          <a:ea typeface="+mn-ea"/>
                        </a:rPr>
                        <a:t>42.1%</a:t>
                      </a:r>
                      <a:r>
                        <a:rPr lang="ja-JP" altLang="en-US" sz="1200" b="1" dirty="0" smtClean="0">
                          <a:solidFill>
                            <a:schemeClr val="tx1"/>
                          </a:solidFill>
                          <a:effectLst/>
                          <a:latin typeface="+mn-ea"/>
                          <a:ea typeface="+mn-ea"/>
                        </a:rPr>
                        <a:t>（</a:t>
                      </a:r>
                      <a:r>
                        <a:rPr lang="en-US" altLang="ja-JP" sz="1200" b="1" dirty="0" smtClean="0">
                          <a:solidFill>
                            <a:schemeClr val="tx1"/>
                          </a:solidFill>
                          <a:effectLst/>
                          <a:latin typeface="+mn-ea"/>
                          <a:ea typeface="+mn-ea"/>
                        </a:rPr>
                        <a:t>H29</a:t>
                      </a:r>
                      <a:r>
                        <a:rPr lang="ja-JP" altLang="en-US" sz="1200" b="1" dirty="0" smtClean="0">
                          <a:solidFill>
                            <a:schemeClr val="tx1"/>
                          </a:solidFill>
                          <a:effectLst/>
                          <a:latin typeface="+mn-ea"/>
                          <a:ea typeface="+mn-ea"/>
                        </a:rPr>
                        <a:t>）</a:t>
                      </a:r>
                      <a:endParaRPr lang="en-US" altLang="ja-JP" sz="1200" b="1" dirty="0" smtClean="0">
                        <a:solidFill>
                          <a:schemeClr val="tx1"/>
                        </a:solidFill>
                        <a:effectLst/>
                        <a:latin typeface="+mn-ea"/>
                        <a:ea typeface="+mn-ea"/>
                      </a:endParaRPr>
                    </a:p>
                    <a:p>
                      <a:pPr algn="ctr" fontAlgn="auto">
                        <a:lnSpc>
                          <a:spcPts val="1600"/>
                        </a:lnSpc>
                        <a:spcAft>
                          <a:spcPts val="0"/>
                        </a:spcAft>
                      </a:pPr>
                      <a:r>
                        <a:rPr lang="ja-JP" altLang="en-US" sz="1200" b="1" dirty="0" smtClean="0">
                          <a:solidFill>
                            <a:schemeClr val="tx1"/>
                          </a:solidFill>
                          <a:effectLst/>
                          <a:latin typeface="+mn-ea"/>
                          <a:ea typeface="+mn-ea"/>
                        </a:rPr>
                        <a:t>糖尿病</a:t>
                      </a:r>
                      <a:r>
                        <a:rPr lang="en-US" altLang="ja-JP" sz="1200" b="1" dirty="0" smtClean="0">
                          <a:solidFill>
                            <a:schemeClr val="tx1"/>
                          </a:solidFill>
                          <a:effectLst/>
                          <a:latin typeface="+mn-ea"/>
                          <a:ea typeface="+mn-ea"/>
                        </a:rPr>
                        <a:t>36.9%</a:t>
                      </a:r>
                      <a:r>
                        <a:rPr lang="ja-JP" altLang="en-US" sz="1200" b="1" dirty="0" smtClean="0">
                          <a:solidFill>
                            <a:schemeClr val="tx1"/>
                          </a:solidFill>
                          <a:effectLst/>
                          <a:latin typeface="+mn-ea"/>
                          <a:ea typeface="+mn-ea"/>
                        </a:rPr>
                        <a:t>（</a:t>
                      </a:r>
                      <a:r>
                        <a:rPr lang="en-US" altLang="ja-JP" sz="1200" b="1" dirty="0" smtClean="0">
                          <a:solidFill>
                            <a:schemeClr val="tx1"/>
                          </a:solidFill>
                          <a:effectLst/>
                          <a:latin typeface="+mn-ea"/>
                          <a:ea typeface="+mn-ea"/>
                        </a:rPr>
                        <a:t>H29</a:t>
                      </a:r>
                      <a:r>
                        <a:rPr lang="ja-JP" altLang="en-US" sz="1200" b="1" dirty="0" smtClean="0">
                          <a:solidFill>
                            <a:schemeClr val="tx1"/>
                          </a:solidFill>
                          <a:effectLst/>
                          <a:latin typeface="+mn-ea"/>
                          <a:ea typeface="+mn-ea"/>
                        </a:rPr>
                        <a:t>）</a:t>
                      </a:r>
                      <a:endParaRPr lang="en-US" altLang="ja-JP" sz="1200" b="1" dirty="0" smtClean="0">
                        <a:solidFill>
                          <a:schemeClr val="tx1"/>
                        </a:solidFill>
                        <a:effectLst/>
                        <a:latin typeface="+mn-ea"/>
                        <a:ea typeface="+mn-ea"/>
                      </a:endParaRPr>
                    </a:p>
                    <a:p>
                      <a:pPr algn="ctr" fontAlgn="auto">
                        <a:lnSpc>
                          <a:spcPts val="1600"/>
                        </a:lnSpc>
                        <a:spcAft>
                          <a:spcPts val="0"/>
                        </a:spcAft>
                      </a:pPr>
                      <a:r>
                        <a:rPr lang="ja-JP" altLang="en-US" sz="1200" b="1" dirty="0" smtClean="0">
                          <a:solidFill>
                            <a:schemeClr val="tx1"/>
                          </a:solidFill>
                          <a:effectLst/>
                          <a:latin typeface="+mn-ea"/>
                          <a:ea typeface="+mn-ea"/>
                        </a:rPr>
                        <a:t>脂質異常症</a:t>
                      </a:r>
                      <a:r>
                        <a:rPr lang="en-US" altLang="ja-JP" sz="1200" b="1" dirty="0" smtClean="0">
                          <a:solidFill>
                            <a:schemeClr val="tx1"/>
                          </a:solidFill>
                          <a:effectLst/>
                          <a:latin typeface="+mn-ea"/>
                          <a:ea typeface="+mn-ea"/>
                        </a:rPr>
                        <a:t>72.4%</a:t>
                      </a:r>
                      <a:r>
                        <a:rPr lang="ja-JP" altLang="en-US" sz="1200" b="1" dirty="0" smtClean="0">
                          <a:solidFill>
                            <a:schemeClr val="tx1"/>
                          </a:solidFill>
                          <a:effectLst/>
                          <a:latin typeface="+mn-ea"/>
                          <a:ea typeface="+mn-ea"/>
                        </a:rPr>
                        <a:t>（</a:t>
                      </a:r>
                      <a:r>
                        <a:rPr lang="en-US" altLang="ja-JP" sz="1200" b="1" dirty="0" smtClean="0">
                          <a:solidFill>
                            <a:schemeClr val="tx1"/>
                          </a:solidFill>
                          <a:effectLst/>
                          <a:latin typeface="+mn-ea"/>
                          <a:ea typeface="+mn-ea"/>
                        </a:rPr>
                        <a:t>H29</a:t>
                      </a:r>
                      <a:r>
                        <a:rPr lang="ja-JP" altLang="en-US" sz="1200" b="1" dirty="0" smtClean="0">
                          <a:solidFill>
                            <a:schemeClr val="tx1"/>
                          </a:solidFill>
                          <a:effectLst/>
                          <a:latin typeface="+mn-ea"/>
                          <a:ea typeface="+mn-ea"/>
                        </a:rPr>
                        <a:t>）</a:t>
                      </a:r>
                      <a:endParaRPr lang="en-US" altLang="ja-JP" sz="1200" b="1" dirty="0" smtClean="0">
                        <a:solidFill>
                          <a:schemeClr val="tx1"/>
                        </a:solidFill>
                        <a:effectLst/>
                        <a:latin typeface="+mn-ea"/>
                        <a:ea typeface="+mn-ea"/>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ja-JP" altLang="en-US" sz="1200" b="1" dirty="0" smtClean="0">
                          <a:solidFill>
                            <a:schemeClr val="tx1"/>
                          </a:solidFill>
                          <a:effectLst/>
                          <a:latin typeface="+mn-ea"/>
                          <a:ea typeface="+mn-ea"/>
                        </a:rPr>
                        <a:t>減少</a:t>
                      </a:r>
                      <a:endParaRPr lang="en-US" altLang="ja-JP" sz="1100" b="1" dirty="0" smtClean="0">
                        <a:solidFill>
                          <a:schemeClr val="tx1"/>
                        </a:solidFill>
                        <a:effectLst/>
                        <a:latin typeface="+mn-ea"/>
                        <a:ea typeface="+mn-ea"/>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1"/>
                  </a:ext>
                </a:extLst>
              </a:tr>
              <a:tr h="288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altLang="ja-JP" sz="1200" dirty="0" smtClean="0">
                          <a:solidFill>
                            <a:schemeClr val="bg1"/>
                          </a:solidFill>
                          <a:effectLst/>
                          <a:latin typeface="+mn-ea"/>
                          <a:ea typeface="+mn-ea"/>
                          <a:cs typeface="HG丸ｺﾞｼｯｸM-PRO"/>
                        </a:rPr>
                        <a:t>23</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fontAlgn="auto">
                        <a:lnSpc>
                          <a:spcPts val="1600"/>
                        </a:lnSpc>
                        <a:spcAft>
                          <a:spcPts val="0"/>
                        </a:spcAft>
                      </a:pPr>
                      <a:r>
                        <a:rPr lang="ja-JP" altLang="en-US" sz="1200" b="1" dirty="0" smtClean="0">
                          <a:solidFill>
                            <a:schemeClr val="tx1"/>
                          </a:solidFill>
                          <a:effectLst/>
                          <a:latin typeface="+mn-ea"/>
                          <a:ea typeface="+mn-ea"/>
                          <a:cs typeface="HG丸ｺﾞｼｯｸM-PRO"/>
                        </a:rPr>
                        <a:t>特定保健指導の実施率</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zh-TW"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13.1%</a:t>
                      </a:r>
                      <a:r>
                        <a:rPr lang="ja-JP"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zh-TW"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H27</a:t>
                      </a:r>
                      <a:r>
                        <a:rPr lang="ja-JP"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zh-TW"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zh-TW"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20.2%</a:t>
                      </a:r>
                      <a:r>
                        <a:rPr lang="ja-JP"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zh-TW"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H30</a:t>
                      </a:r>
                      <a:r>
                        <a:rPr lang="ja-JP"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zh-TW"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zh-TW"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45%</a:t>
                      </a: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647795793"/>
                  </a:ext>
                </a:extLst>
              </a:tr>
            </a:tbl>
          </a:graphicData>
        </a:graphic>
      </p:graphicFrame>
      <p:sp>
        <p:nvSpPr>
          <p:cNvPr id="42" name="正方形/長方形 41"/>
          <p:cNvSpPr/>
          <p:nvPr/>
        </p:nvSpPr>
        <p:spPr>
          <a:xfrm>
            <a:off x="6046918" y="3287953"/>
            <a:ext cx="3384000" cy="288000"/>
          </a:xfrm>
          <a:prstGeom prst="rect">
            <a:avLst/>
          </a:prstGeom>
        </p:spPr>
        <p:txBody>
          <a:bodyPr wrap="square" lIns="36000" tIns="72000" rIns="36000" bIns="36000" anchor="ctr">
            <a:noAutofit/>
          </a:bodyPr>
          <a:lstStyle/>
          <a:p>
            <a:pPr algn="r"/>
            <a:r>
              <a:rPr lang="ja-JP" altLang="en-US" sz="1100" dirty="0">
                <a:solidFill>
                  <a:prstClr val="black"/>
                </a:solidFill>
                <a:latin typeface="游ゴシック" panose="020B0400000000000000" pitchFamily="50" charset="-128"/>
              </a:rPr>
              <a:t>（☆は「府民・行政等みんなでめざす目標」</a:t>
            </a:r>
            <a:r>
              <a:rPr lang="ja-JP" altLang="en-US" sz="1100" dirty="0" smtClean="0">
                <a:solidFill>
                  <a:prstClr val="black"/>
                </a:solidFill>
                <a:latin typeface="游ゴシック" panose="020B0400000000000000" pitchFamily="50" charset="-128"/>
              </a:rPr>
              <a:t>）</a:t>
            </a:r>
            <a:endParaRPr lang="ja-JP" altLang="en-US" sz="1100" dirty="0">
              <a:solidFill>
                <a:prstClr val="black"/>
              </a:solidFill>
              <a:latin typeface="游ゴシック" panose="020B0400000000000000" pitchFamily="50" charset="-128"/>
            </a:endParaRPr>
          </a:p>
        </p:txBody>
      </p:sp>
      <p:graphicFrame>
        <p:nvGraphicFramePr>
          <p:cNvPr id="43" name="表 42"/>
          <p:cNvGraphicFramePr>
            <a:graphicFrameLocks noGrp="1"/>
          </p:cNvGraphicFramePr>
          <p:nvPr>
            <p:extLst>
              <p:ext uri="{D42A27DB-BD31-4B8C-83A1-F6EECF244321}">
                <p14:modId xmlns:p14="http://schemas.microsoft.com/office/powerpoint/2010/main" val="3774094456"/>
              </p:ext>
            </p:extLst>
          </p:nvPr>
        </p:nvGraphicFramePr>
        <p:xfrm>
          <a:off x="477311" y="5195345"/>
          <a:ext cx="8928000" cy="1152000"/>
        </p:xfrm>
        <a:graphic>
          <a:graphicData uri="http://schemas.openxmlformats.org/drawingml/2006/table">
            <a:tbl>
              <a:tblPr firstRow="1" bandRow="1"/>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1152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nSpc>
                          <a:spcPct val="100000"/>
                        </a:lnSpc>
                      </a:pPr>
                      <a:r>
                        <a:rPr kumimoji="1" lang="ja-JP" altLang="en-US" sz="1600" baseline="0" dirty="0" smtClean="0">
                          <a:latin typeface="+mn-ea"/>
                          <a:ea typeface="+mn-ea"/>
                        </a:rPr>
                        <a:t>現状･課題</a:t>
                      </a:r>
                      <a:endParaRPr kumimoji="1" lang="en-US" altLang="ja-JP" sz="1600" baseline="0" dirty="0" smtClean="0">
                        <a:latin typeface="+mn-ea"/>
                        <a:ea typeface="+mn-ea"/>
                      </a:endParaRPr>
                    </a:p>
                  </a:txBody>
                  <a:tcPr marL="36000" marR="36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174625" indent="-174625">
                        <a:lnSpc>
                          <a:spcPct val="100000"/>
                        </a:lnSpc>
                      </a:pPr>
                      <a:r>
                        <a:rPr kumimoji="1" lang="ja-JP" altLang="en-US" sz="1200" b="1" baseline="0" dirty="0" smtClean="0">
                          <a:solidFill>
                            <a:schemeClr val="tx1"/>
                          </a:solidFill>
                          <a:latin typeface="+mn-ea"/>
                          <a:ea typeface="+mn-ea"/>
                        </a:rPr>
                        <a:t>◆ 糖尿病や高血圧、脂質異常症などは未治療者が多い状況にあり、疾患に対する正しい理解促進と重症化予防に向けた継続的な治療等の取組み強化が重要です。</a:t>
                      </a:r>
                    </a:p>
                    <a:p>
                      <a:pPr marL="174625" indent="-174625">
                        <a:lnSpc>
                          <a:spcPct val="100000"/>
                        </a:lnSpc>
                      </a:pPr>
                      <a:endParaRPr kumimoji="1" lang="ja-JP" altLang="en-US" sz="1200" b="1" baseline="0" dirty="0" smtClean="0">
                        <a:solidFill>
                          <a:schemeClr val="tx1"/>
                        </a:solidFill>
                        <a:latin typeface="+mn-ea"/>
                        <a:ea typeface="+mn-ea"/>
                      </a:endParaRPr>
                    </a:p>
                    <a:p>
                      <a:pPr marL="174625" indent="-174625">
                        <a:lnSpc>
                          <a:spcPct val="100000"/>
                        </a:lnSpc>
                      </a:pPr>
                      <a:r>
                        <a:rPr kumimoji="1" lang="ja-JP" altLang="en-US" sz="1200" b="1" baseline="0" dirty="0" smtClean="0">
                          <a:solidFill>
                            <a:schemeClr val="tx1"/>
                          </a:solidFill>
                          <a:latin typeface="+mn-ea"/>
                          <a:ea typeface="+mn-ea"/>
                        </a:rPr>
                        <a:t>◆ また、メタボリックシンドロームや肥満・やせは、生活習慣病の発症リスクが高くなることから、若い世代からの生活習慣の改善や保健指導を通じた必要な治療継続等の取組みが求められます。</a:t>
                      </a: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3861721"/>
                  </a:ext>
                </a:extLst>
              </a:tr>
            </a:tbl>
          </a:graphicData>
        </a:graphic>
      </p:graphicFrame>
      <p:sp>
        <p:nvSpPr>
          <p:cNvPr id="44" name="角丸四角形 43"/>
          <p:cNvSpPr/>
          <p:nvPr/>
        </p:nvSpPr>
        <p:spPr>
          <a:xfrm>
            <a:off x="357909" y="1863824"/>
            <a:ext cx="9144000" cy="3132000"/>
          </a:xfrm>
          <a:prstGeom prst="roundRect">
            <a:avLst>
              <a:gd name="adj" fmla="val 0"/>
            </a:avLst>
          </a:prstGeom>
          <a:noFill/>
          <a:ln w="12700" cap="flat" cmpd="sng" algn="ctr">
            <a:solidFill>
              <a:srgbClr val="5B9BD5">
                <a:lumMod val="50000"/>
              </a:srgbClr>
            </a:solidFill>
            <a:prstDash val="solid"/>
            <a:miter lim="800000"/>
          </a:ln>
          <a:effectLst/>
        </p:spPr>
        <p:txBody>
          <a:bodyPr rtlCol="0" anchor="ctr"/>
          <a:lstStyle/>
          <a:p>
            <a:pPr marL="0" marR="0" lvl="0" indent="0" defTabSz="914400" eaLnBrk="1" fontAlgn="auto" latinLnBrk="0" hangingPunct="1">
              <a:lnSpc>
                <a:spcPts val="2000"/>
              </a:lnSpc>
              <a:spcBef>
                <a:spcPts val="0"/>
              </a:spcBef>
              <a:spcAft>
                <a:spcPts val="0"/>
              </a:spcAft>
              <a:buClrTx/>
              <a:buSzTx/>
              <a:buFontTx/>
              <a:buNone/>
              <a:tabLst/>
              <a:defRPr/>
            </a:pPr>
            <a:endParaRPr kumimoji="1" lang="en-US" altLang="ja-JP" sz="18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5" name="角丸四角形 44"/>
          <p:cNvSpPr/>
          <p:nvPr/>
        </p:nvSpPr>
        <p:spPr>
          <a:xfrm>
            <a:off x="357909" y="1431824"/>
            <a:ext cx="2088000" cy="648000"/>
          </a:xfrm>
          <a:prstGeom prst="roundRect">
            <a:avLst>
              <a:gd name="adj" fmla="val 0"/>
            </a:avLst>
          </a:prstGeom>
          <a:solidFill>
            <a:srgbClr val="5B9BD5">
              <a:lumMod val="50000"/>
            </a:srgbClr>
          </a:solidFill>
          <a:ln w="12700" cap="flat" cmpd="sng" algn="ctr">
            <a:solidFill>
              <a:srgbClr val="5B9BD5">
                <a:lumMod val="50000"/>
              </a:srgbClr>
            </a:solidFill>
            <a:prstDash val="solid"/>
            <a:miter lim="800000"/>
          </a:ln>
          <a:effectLst/>
        </p:spPr>
        <p:txBody>
          <a:bodyPr lIns="72000" tIns="72000" rIns="72000" bIns="36000" rtlCol="0" anchor="ctr"/>
          <a:lstStyle/>
          <a:p>
            <a:pPr marL="0" marR="0" lvl="0" indent="0" algn="ctr" defTabSz="914400" eaLnBrk="1" fontAlgn="auto" latinLnBrk="0" hangingPunct="1">
              <a:lnSpc>
                <a:spcPts val="2000"/>
              </a:lnSpc>
              <a:spcBef>
                <a:spcPts val="0"/>
              </a:spcBef>
              <a:spcAft>
                <a:spcPts val="0"/>
              </a:spcAft>
              <a:buClrTx/>
              <a:buSzTx/>
              <a:buFontTx/>
              <a:buNone/>
              <a:tabLst/>
              <a:defRPr/>
            </a:pPr>
            <a:r>
              <a:rPr kumimoji="1" lang="ja-JP" altLang="en-US" sz="16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rPr>
              <a:t>みんなでめざす目標</a:t>
            </a:r>
          </a:p>
        </p:txBody>
      </p:sp>
      <p:sp>
        <p:nvSpPr>
          <p:cNvPr id="46" name="角丸四角形 45"/>
          <p:cNvSpPr/>
          <p:nvPr/>
        </p:nvSpPr>
        <p:spPr>
          <a:xfrm>
            <a:off x="2445909" y="1431824"/>
            <a:ext cx="7056000" cy="648000"/>
          </a:xfrm>
          <a:prstGeom prst="roundRect">
            <a:avLst>
              <a:gd name="adj" fmla="val 0"/>
            </a:avLst>
          </a:prstGeom>
          <a:solidFill>
            <a:sysClr val="window" lastClr="FFFFFF"/>
          </a:solidFill>
          <a:ln w="12700" cap="flat" cmpd="sng" algn="ctr">
            <a:solidFill>
              <a:srgbClr val="5B9BD5">
                <a:lumMod val="50000"/>
              </a:srgbClr>
            </a:solidFill>
            <a:prstDash val="solid"/>
            <a:miter lim="800000"/>
          </a:ln>
          <a:effectLst/>
        </p:spPr>
        <p:txBody>
          <a:bodyPr lIns="72000" tIns="72000" rIns="72000" bIns="36000" rtlCol="0" anchor="ctr"/>
          <a:lstStyle/>
          <a:p>
            <a:pPr marL="0" marR="0" lvl="0" indent="0" algn="ctr" defTabSz="914400" eaLnBrk="1" fontAlgn="auto" latinLnBrk="0" hangingPunct="1">
              <a:lnSpc>
                <a:spcPts val="2000"/>
              </a:lnSpc>
              <a:spcBef>
                <a:spcPts val="0"/>
              </a:spcBef>
              <a:spcAft>
                <a:spcPts val="0"/>
              </a:spcAft>
              <a:buClrTx/>
              <a:buSzTx/>
              <a:buFontTx/>
              <a:buNone/>
              <a:tabLst/>
              <a:defRPr/>
            </a:pPr>
            <a:r>
              <a:rPr kumimoji="1" lang="ja-JP" altLang="en-US" sz="16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生活習慣による疾患</a:t>
            </a:r>
            <a:r>
              <a:rPr kumimoji="1" lang="ja-JP" altLang="en-US" sz="14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（高血圧、糖尿病等）</a:t>
            </a:r>
            <a:r>
              <a:rPr kumimoji="1" lang="ja-JP" altLang="en-US" sz="16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の未治療者の割合を減らします</a:t>
            </a:r>
          </a:p>
          <a:p>
            <a:pPr marL="0" marR="0" lvl="0" indent="0" algn="ctr" defTabSz="914400" eaLnBrk="1" fontAlgn="auto" latinLnBrk="0" hangingPunct="1">
              <a:lnSpc>
                <a:spcPts val="2000"/>
              </a:lnSpc>
              <a:spcBef>
                <a:spcPts val="0"/>
              </a:spcBef>
              <a:spcAft>
                <a:spcPts val="0"/>
              </a:spcAft>
              <a:buClrTx/>
              <a:buSzTx/>
              <a:buFontTx/>
              <a:buNone/>
              <a:tabLst/>
              <a:defRPr/>
            </a:pPr>
            <a:r>
              <a:rPr kumimoji="1" lang="ja-JP" altLang="en-US" sz="16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～疾患に応じて早期治療と継続受診を行いましょう～</a:t>
            </a:r>
          </a:p>
        </p:txBody>
      </p:sp>
    </p:spTree>
    <p:extLst>
      <p:ext uri="{BB962C8B-B14F-4D97-AF65-F5344CB8AC3E}">
        <p14:creationId xmlns:p14="http://schemas.microsoft.com/office/powerpoint/2010/main" val="25465326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34</a:t>
            </a:fld>
            <a:endParaRPr kumimoji="1" lang="ja-JP" altLang="en-US"/>
          </a:p>
        </p:txBody>
      </p:sp>
      <p:sp>
        <p:nvSpPr>
          <p:cNvPr id="23" name="正方形/長方形 22"/>
          <p:cNvSpPr/>
          <p:nvPr/>
        </p:nvSpPr>
        <p:spPr>
          <a:xfrm>
            <a:off x="216793" y="211802"/>
            <a:ext cx="9432000" cy="6408000"/>
          </a:xfrm>
          <a:prstGeom prst="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ts val="2000"/>
              </a:lnSpc>
              <a:spcBef>
                <a:spcPts val="0"/>
              </a:spcBef>
              <a:spcAft>
                <a:spcPts val="0"/>
              </a:spcAft>
              <a:buClrTx/>
              <a:buSzTx/>
              <a:buFontTx/>
              <a:buNone/>
              <a:tabLst/>
              <a:defRPr/>
            </a:pPr>
            <a:endParaRPr kumimoji="1" lang="en-US" altLang="ja-JP" sz="18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24" name="表 23"/>
          <p:cNvGraphicFramePr>
            <a:graphicFrameLocks noGrp="1"/>
          </p:cNvGraphicFramePr>
          <p:nvPr>
            <p:extLst>
              <p:ext uri="{D42A27DB-BD31-4B8C-83A1-F6EECF244321}">
                <p14:modId xmlns:p14="http://schemas.microsoft.com/office/powerpoint/2010/main" val="4168810608"/>
              </p:ext>
            </p:extLst>
          </p:nvPr>
        </p:nvGraphicFramePr>
        <p:xfrm>
          <a:off x="477311" y="434454"/>
          <a:ext cx="8928000" cy="5184000"/>
        </p:xfrm>
        <a:graphic>
          <a:graphicData uri="http://schemas.openxmlformats.org/drawingml/2006/table">
            <a:tbl>
              <a:tblPr firstRow="1" bandRow="1"/>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5184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nSpc>
                          <a:spcPct val="100000"/>
                        </a:lnSpc>
                      </a:pPr>
                      <a:r>
                        <a:rPr kumimoji="1" lang="ja-JP" altLang="en-US" sz="1600" baseline="0" dirty="0" smtClean="0">
                          <a:latin typeface="+mn-ea"/>
                          <a:ea typeface="+mn-ea"/>
                        </a:rPr>
                        <a:t>本年度の     </a:t>
                      </a:r>
                      <a:endParaRPr kumimoji="1" lang="en-US" altLang="ja-JP" sz="1600" baseline="0" dirty="0" smtClean="0">
                        <a:latin typeface="+mn-ea"/>
                        <a:ea typeface="+mn-ea"/>
                      </a:endParaRPr>
                    </a:p>
                    <a:p>
                      <a:pPr>
                        <a:lnSpc>
                          <a:spcPct val="100000"/>
                        </a:lnSpc>
                      </a:pPr>
                      <a:r>
                        <a:rPr kumimoji="1" lang="ja-JP" altLang="en-US" sz="1600" baseline="0" dirty="0" smtClean="0">
                          <a:latin typeface="+mn-ea"/>
                          <a:ea typeface="+mn-ea"/>
                        </a:rPr>
                        <a:t>取組</a:t>
                      </a: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ja-JP" altLang="en-US" sz="1600" baseline="0" dirty="0">
                        <a:latin typeface="+mn-ea"/>
                        <a:ea typeface="+mn-ea"/>
                      </a:endParaRP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174625" indent="-174625">
                        <a:lnSpc>
                          <a:spcPct val="100000"/>
                        </a:lnSpc>
                      </a:pPr>
                      <a:r>
                        <a:rPr kumimoji="1" lang="en-US" altLang="ja-JP" sz="1200" u="none"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特定保健指導の促進</a:t>
                      </a:r>
                      <a:r>
                        <a:rPr kumimoji="1" lang="en-US" altLang="ja-JP" sz="1200" u="none" baseline="0" dirty="0" smtClean="0">
                          <a:solidFill>
                            <a:schemeClr val="tx1"/>
                          </a:solidFill>
                          <a:latin typeface="+mn-ea"/>
                          <a:ea typeface="+mn-ea"/>
                        </a:rPr>
                        <a:t>》</a:t>
                      </a:r>
                      <a:endParaRPr kumimoji="1" lang="en-US" altLang="ja-JP" sz="1200" b="0" u="none"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■保健指導の技術力向上、保健指導プログラムの各ツール等の実践のための研修会を開催（「健康格差の解決プログラム（特定保健指導）」</a:t>
                      </a:r>
                      <a:r>
                        <a:rPr kumimoji="1" lang="en-US" altLang="ja-JP" sz="1100" b="1" baseline="0" dirty="0" smtClean="0">
                          <a:solidFill>
                            <a:schemeClr val="tx1"/>
                          </a:solidFill>
                          <a:latin typeface="+mn-ea"/>
                          <a:ea typeface="+mn-ea"/>
                        </a:rPr>
                        <a:t>3</a:t>
                      </a:r>
                      <a:r>
                        <a:rPr kumimoji="1" lang="ja-JP" altLang="en-US" sz="1100" b="1" baseline="0" dirty="0" smtClean="0">
                          <a:solidFill>
                            <a:schemeClr val="tx1"/>
                          </a:solidFill>
                          <a:latin typeface="+mn-ea"/>
                          <a:ea typeface="+mn-ea"/>
                        </a:rPr>
                        <a:t>回）</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■平成</a:t>
                      </a:r>
                      <a:r>
                        <a:rPr kumimoji="1" lang="en-US" altLang="ja-JP" sz="1100" b="1" baseline="0" dirty="0" smtClean="0">
                          <a:solidFill>
                            <a:schemeClr val="tx1"/>
                          </a:solidFill>
                          <a:latin typeface="+mn-ea"/>
                          <a:ea typeface="+mn-ea"/>
                        </a:rPr>
                        <a:t>30</a:t>
                      </a:r>
                      <a:r>
                        <a:rPr kumimoji="1" lang="ja-JP" altLang="en-US" sz="1100" b="1" baseline="0" dirty="0" smtClean="0">
                          <a:solidFill>
                            <a:schemeClr val="tx1"/>
                          </a:solidFill>
                          <a:latin typeface="+mn-ea"/>
                          <a:ea typeface="+mn-ea"/>
                        </a:rPr>
                        <a:t>年、令和元年に市町村保健事業ワーキングで検討したプログラムの改訂案を提示し、医療保険者（市町村国保）の保健事業の効率的・効果的な推進を支援（「汎用性の高い行動変容プログラム（特定保健指導実施率向上）」）</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未治療者や治療中断者に対する医療機関への受診勧奨の促進</a:t>
                      </a:r>
                      <a:r>
                        <a:rPr kumimoji="1" lang="en-US" altLang="ja-JP" sz="1200" baseline="0" dirty="0" smtClean="0">
                          <a:solidFill>
                            <a:schemeClr val="tx1"/>
                          </a:solidFill>
                          <a:latin typeface="+mn-ea"/>
                          <a:ea typeface="+mn-ea"/>
                        </a:rPr>
                        <a:t>》</a:t>
                      </a:r>
                      <a:endParaRPr kumimoji="1" lang="en-US" altLang="ja-JP" sz="1200" b="0"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a:t>
                      </a:r>
                      <a:r>
                        <a:rPr kumimoji="1" lang="en-US" altLang="ja-JP" sz="1100" b="1" baseline="0" dirty="0" smtClean="0">
                          <a:solidFill>
                            <a:schemeClr val="tx1"/>
                          </a:solidFill>
                          <a:latin typeface="+mn-ea"/>
                          <a:ea typeface="+mn-ea"/>
                        </a:rPr>
                        <a:t>KDB</a:t>
                      </a:r>
                      <a:r>
                        <a:rPr kumimoji="1" lang="ja-JP" altLang="en-US" sz="1100" b="1" baseline="0" dirty="0" smtClean="0">
                          <a:solidFill>
                            <a:schemeClr val="tx1"/>
                          </a:solidFill>
                          <a:latin typeface="+mn-ea"/>
                          <a:ea typeface="+mn-ea"/>
                        </a:rPr>
                        <a:t>システム改修に伴い抽出ツールの改修も行い、市町村へ再度配布するとともに、国保主管課長会議やがん循環器病予防センターの研修会等で活用方法を説明。市町村の個別相談にも応じ、ツールの活用を促進し、未治療者、治療中断者への受診勧奨の取組を推進（「保健事業の対象者抽出ツールの活用支援」）</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u="none"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医療データを活用した受診促進策の推進</a:t>
                      </a:r>
                      <a:r>
                        <a:rPr kumimoji="1" lang="en-US" altLang="ja-JP" sz="1200" u="none" baseline="0" dirty="0" smtClean="0">
                          <a:solidFill>
                            <a:schemeClr val="tx1"/>
                          </a:solidFill>
                          <a:latin typeface="+mn-ea"/>
                          <a:ea typeface="+mn-ea"/>
                        </a:rPr>
                        <a:t>》</a:t>
                      </a:r>
                      <a:endParaRPr kumimoji="1" lang="en-US" altLang="ja-JP" sz="1200" b="0" u="none"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■市町村に対し、保健指導のスキルアップ研修会や、保健事業への</a:t>
                      </a:r>
                      <a:r>
                        <a:rPr kumimoji="1" lang="en-US" altLang="ja-JP" sz="1100" b="1" baseline="0" dirty="0" smtClean="0">
                          <a:solidFill>
                            <a:schemeClr val="tx1"/>
                          </a:solidFill>
                          <a:latin typeface="+mn-ea"/>
                          <a:ea typeface="+mn-ea"/>
                        </a:rPr>
                        <a:t>KDB</a:t>
                      </a:r>
                      <a:r>
                        <a:rPr kumimoji="1" lang="ja-JP" altLang="en-US" sz="1100" b="1" baseline="0" dirty="0" smtClean="0">
                          <a:solidFill>
                            <a:schemeClr val="tx1"/>
                          </a:solidFill>
                          <a:latin typeface="+mn-ea"/>
                          <a:ea typeface="+mn-ea"/>
                        </a:rPr>
                        <a:t>データの活用についてアドバイスを実施</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■暫定版保健指導プログラムの実証検証（</a:t>
                      </a:r>
                      <a:r>
                        <a:rPr kumimoji="1" lang="en-US" altLang="ja-JP" sz="1100" b="1" baseline="0" dirty="0" smtClean="0">
                          <a:solidFill>
                            <a:schemeClr val="tx1"/>
                          </a:solidFill>
                          <a:latin typeface="+mn-ea"/>
                          <a:ea typeface="+mn-ea"/>
                        </a:rPr>
                        <a:t>7</a:t>
                      </a:r>
                      <a:r>
                        <a:rPr kumimoji="1" lang="ja-JP" altLang="en-US" sz="1100" b="1" baseline="0" dirty="0" smtClean="0">
                          <a:solidFill>
                            <a:schemeClr val="tx1"/>
                          </a:solidFill>
                          <a:latin typeface="+mn-ea"/>
                          <a:ea typeface="+mn-ea"/>
                        </a:rPr>
                        <a:t>市町村）、大阪版保健指導プログラム第</a:t>
                      </a:r>
                      <a:r>
                        <a:rPr kumimoji="1" lang="en-US" altLang="ja-JP" sz="1100" b="1" baseline="0" dirty="0" smtClean="0">
                          <a:solidFill>
                            <a:schemeClr val="tx1"/>
                          </a:solidFill>
                          <a:latin typeface="+mn-ea"/>
                          <a:ea typeface="+mn-ea"/>
                        </a:rPr>
                        <a:t>1</a:t>
                      </a:r>
                      <a:r>
                        <a:rPr kumimoji="1" lang="ja-JP" altLang="en-US" sz="1100" b="1" baseline="0" dirty="0" smtClean="0">
                          <a:solidFill>
                            <a:schemeClr val="tx1"/>
                          </a:solidFill>
                          <a:latin typeface="+mn-ea"/>
                          <a:ea typeface="+mn-ea"/>
                        </a:rPr>
                        <a:t>版の開発（「健康格差の解決プログラム（特定保健指導）」）</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糖尿病の重症化予防</a:t>
                      </a:r>
                      <a:r>
                        <a:rPr kumimoji="1" lang="en-US" altLang="ja-JP" sz="1200" baseline="0" dirty="0" smtClean="0">
                          <a:solidFill>
                            <a:schemeClr val="tx1"/>
                          </a:solidFill>
                          <a:latin typeface="+mn-ea"/>
                          <a:ea typeface="+mn-ea"/>
                        </a:rPr>
                        <a:t>》</a:t>
                      </a:r>
                      <a:endParaRPr kumimoji="1" lang="en-US" altLang="ja-JP" sz="1200" b="0"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糖尿病性腎症重症化予防事業を実施していない市町村を中心に、専門医等のアドバイザーを派遣し事業実施に向けて支援するとともに、市町村と地区医師会や専門医との連携を強化（「糖尿病性腎症重症化予防アドバイザー事業」</a:t>
                      </a:r>
                      <a:r>
                        <a:rPr kumimoji="1" lang="en-US" altLang="ja-JP" sz="1100" b="1" baseline="0" dirty="0" smtClean="0">
                          <a:solidFill>
                            <a:schemeClr val="tx1"/>
                          </a:solidFill>
                          <a:latin typeface="+mn-ea"/>
                          <a:ea typeface="+mn-ea"/>
                        </a:rPr>
                        <a:t>2</a:t>
                      </a:r>
                      <a:r>
                        <a:rPr kumimoji="1" lang="ja-JP" altLang="en-US" sz="1100" b="1" baseline="0" dirty="0" smtClean="0">
                          <a:solidFill>
                            <a:schemeClr val="tx1"/>
                          </a:solidFill>
                          <a:latin typeface="+mn-ea"/>
                          <a:ea typeface="+mn-ea"/>
                        </a:rPr>
                        <a:t>地域に実施、</a:t>
                      </a:r>
                      <a:r>
                        <a:rPr kumimoji="1" lang="en-US" altLang="ja-JP" sz="1100" b="1" baseline="0" dirty="0" smtClean="0">
                          <a:solidFill>
                            <a:schemeClr val="tx1"/>
                          </a:solidFill>
                          <a:latin typeface="+mn-ea"/>
                          <a:ea typeface="+mn-ea"/>
                        </a:rPr>
                        <a:t>3</a:t>
                      </a:r>
                      <a:r>
                        <a:rPr kumimoji="1" lang="ja-JP" altLang="en-US" sz="1100" b="1" baseline="0" dirty="0" smtClean="0">
                          <a:solidFill>
                            <a:schemeClr val="tx1"/>
                          </a:solidFill>
                          <a:latin typeface="+mn-ea"/>
                          <a:ea typeface="+mn-ea"/>
                        </a:rPr>
                        <a:t>地域にフォローアップ実施）</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■市町村国保における糖尿病性腎症重症化予防対策の取組み状況についてアンケート調査を実施。大阪糖尿病対策推進会議へ結果を書面で報告し助言を受けるとともに、市町村、保健所に提供</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■地域で診療に携わる医療従事者間で医療連携の状況を共有する会議を開催し、地域の実情に応じて連携体制の充実を促進</a:t>
                      </a: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早期治療・重症化予防に係る普及啓発</a:t>
                      </a:r>
                      <a:r>
                        <a:rPr kumimoji="1" lang="en-US" altLang="ja-JP" sz="1200" baseline="0" dirty="0" smtClean="0">
                          <a:solidFill>
                            <a:schemeClr val="tx1"/>
                          </a:solidFill>
                          <a:latin typeface="+mn-ea"/>
                          <a:ea typeface="+mn-ea"/>
                        </a:rPr>
                        <a:t>》</a:t>
                      </a:r>
                      <a:endParaRPr kumimoji="1" lang="en-US" altLang="ja-JP" sz="1200" b="0"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■平成</a:t>
                      </a:r>
                      <a:r>
                        <a:rPr kumimoji="1" lang="en-US" altLang="ja-JP" sz="1100" b="1" baseline="0" dirty="0" smtClean="0">
                          <a:solidFill>
                            <a:schemeClr val="tx1"/>
                          </a:solidFill>
                          <a:latin typeface="+mn-ea"/>
                          <a:ea typeface="+mn-ea"/>
                        </a:rPr>
                        <a:t>30</a:t>
                      </a:r>
                      <a:r>
                        <a:rPr kumimoji="1" lang="ja-JP" altLang="en-US" sz="1100" b="1" baseline="0" dirty="0" smtClean="0">
                          <a:solidFill>
                            <a:schemeClr val="tx1"/>
                          </a:solidFill>
                          <a:latin typeface="+mn-ea"/>
                          <a:ea typeface="+mn-ea"/>
                        </a:rPr>
                        <a:t>年、令和元年に市町村保健事業ワーキングで検討したプログラムの改訂案を提示し、医療保険者（市町村国保）の保健事業の効率的・効果的な推進を支援（「汎用性の高い行動変容プログラム（特定保健指導実施率向上）」）</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■協会けんぽが実施する糖尿病性腎症重症化予防事業の実施体制に助言</a:t>
                      </a:r>
                    </a:p>
                  </a:txBody>
                  <a:tcPr marL="72000" marR="72000" marT="54000" marB="54000">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3861721"/>
                  </a:ext>
                </a:extLst>
              </a:tr>
            </a:tbl>
          </a:graphicData>
        </a:graphic>
      </p:graphicFrame>
      <p:grpSp>
        <p:nvGrpSpPr>
          <p:cNvPr id="25" name="グループ化 24"/>
          <p:cNvGrpSpPr/>
          <p:nvPr/>
        </p:nvGrpSpPr>
        <p:grpSpPr>
          <a:xfrm>
            <a:off x="586435" y="3535158"/>
            <a:ext cx="792000" cy="720000"/>
            <a:chOff x="-2122749" y="3293333"/>
            <a:chExt cx="792000" cy="720000"/>
          </a:xfrm>
        </p:grpSpPr>
        <p:sp>
          <p:nvSpPr>
            <p:cNvPr id="26" name="角丸四角形 25"/>
            <p:cNvSpPr/>
            <p:nvPr/>
          </p:nvSpPr>
          <p:spPr>
            <a:xfrm>
              <a:off x="-2122749" y="3293333"/>
              <a:ext cx="792000" cy="720000"/>
            </a:xfrm>
            <a:prstGeom prst="roundRect">
              <a:avLst>
                <a:gd name="adj" fmla="val 8008"/>
              </a:avLst>
            </a:prstGeom>
            <a:gradFill>
              <a:gsLst>
                <a:gs pos="0">
                  <a:srgbClr val="EFF5FB"/>
                </a:gs>
                <a:gs pos="49000">
                  <a:srgbClr val="EFF5FB"/>
                </a:gs>
                <a:gs pos="51000">
                  <a:srgbClr val="B6D2EC"/>
                </a:gs>
                <a:gs pos="100000">
                  <a:srgbClr val="B6D2EC"/>
                </a:gs>
              </a:gsLst>
              <a:lin ang="2700000" scaled="1"/>
            </a:gradFill>
            <a:ln w="31750" cap="flat" cmpd="dbl" algn="ctr">
              <a:solidFill>
                <a:srgbClr val="002060"/>
              </a:solidFill>
              <a:prstDash val="solid"/>
              <a:miter lim="800000"/>
            </a:ln>
            <a:effectLst/>
          </p:spPr>
          <p:txBody>
            <a:bodyPr wrap="none" lIns="36000" tIns="36000" rIns="36000" bIns="7200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rPr>
                <a:t>本年度評価</a:t>
              </a:r>
              <a:endParaRPr kumimoji="1" lang="en-US" altLang="ja-JP" sz="11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5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eaLnBrk="1" fontAlgn="auto" latinLnBrk="0" hangingPunct="1">
                <a:lnSpc>
                  <a:spcPts val="1600"/>
                </a:lnSpc>
                <a:spcBef>
                  <a:spcPts val="0"/>
                </a:spcBef>
                <a:spcAft>
                  <a:spcPts val="0"/>
                </a:spcAft>
                <a:buClrTx/>
                <a:buSzTx/>
                <a:buFontTx/>
                <a:buNone/>
                <a:tabLst/>
                <a:defRPr/>
              </a:pPr>
              <a:r>
                <a:rPr kumimoji="1" lang="ja-JP" altLang="en-US" sz="14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rPr>
                <a:t>概ね</a:t>
              </a:r>
              <a:endParaRPr kumimoji="1" lang="en-US" altLang="ja-JP" sz="14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eaLnBrk="1" fontAlgn="auto" latinLnBrk="0" hangingPunct="1">
                <a:lnSpc>
                  <a:spcPts val="1600"/>
                </a:lnSpc>
                <a:spcBef>
                  <a:spcPts val="0"/>
                </a:spcBef>
                <a:spcAft>
                  <a:spcPts val="0"/>
                </a:spcAft>
                <a:buClrTx/>
                <a:buSzTx/>
                <a:buFontTx/>
                <a:buNone/>
                <a:tabLst/>
                <a:defRPr/>
              </a:pPr>
              <a:r>
                <a:rPr kumimoji="1" lang="ja-JP" altLang="en-US" sz="1400" b="1" i="0" u="none" strike="noStrike" kern="0" cap="none" spc="-25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rPr>
                <a:t>予定</a:t>
              </a:r>
              <a:r>
                <a:rPr kumimoji="1" lang="ja-JP" altLang="en-US" sz="1400" b="1" i="0" u="none" strike="noStrike" kern="0" cap="none" spc="-35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rPr>
                <a:t>どおり</a:t>
              </a:r>
            </a:p>
          </p:txBody>
        </p:sp>
        <p:cxnSp>
          <p:nvCxnSpPr>
            <p:cNvPr id="27" name="直線コネクタ 26"/>
            <p:cNvCxnSpPr/>
            <p:nvPr/>
          </p:nvCxnSpPr>
          <p:spPr>
            <a:xfrm>
              <a:off x="-2067699" y="3533775"/>
              <a:ext cx="684000" cy="0"/>
            </a:xfrm>
            <a:prstGeom prst="line">
              <a:avLst/>
            </a:prstGeom>
            <a:noFill/>
            <a:ln w="12700" cap="flat" cmpd="sng" algn="ctr">
              <a:solidFill>
                <a:srgbClr val="002060"/>
              </a:solidFill>
              <a:prstDash val="solid"/>
              <a:miter lim="800000"/>
            </a:ln>
            <a:effectLst/>
          </p:spPr>
        </p:cxnSp>
      </p:grpSp>
    </p:spTree>
    <p:extLst>
      <p:ext uri="{BB962C8B-B14F-4D97-AF65-F5344CB8AC3E}">
        <p14:creationId xmlns:p14="http://schemas.microsoft.com/office/powerpoint/2010/main" val="32012539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35</a:t>
            </a:fld>
            <a:endParaRPr kumimoji="1" lang="ja-JP" altLang="en-US"/>
          </a:p>
        </p:txBody>
      </p:sp>
      <p:sp>
        <p:nvSpPr>
          <p:cNvPr id="7" name="正方形/長方形 6"/>
          <p:cNvSpPr/>
          <p:nvPr/>
        </p:nvSpPr>
        <p:spPr>
          <a:xfrm>
            <a:off x="216793" y="211802"/>
            <a:ext cx="9432000" cy="6408000"/>
          </a:xfrm>
          <a:prstGeom prst="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ts val="2000"/>
              </a:lnSpc>
              <a:spcBef>
                <a:spcPts val="0"/>
              </a:spcBef>
              <a:spcAft>
                <a:spcPts val="0"/>
              </a:spcAft>
              <a:buClrTx/>
              <a:buSzTx/>
              <a:buFontTx/>
              <a:buNone/>
              <a:tabLst/>
              <a:defRPr/>
            </a:pPr>
            <a:endParaRPr kumimoji="1" lang="en-US" altLang="ja-JP" sz="18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8" name="表 7"/>
          <p:cNvGraphicFramePr>
            <a:graphicFrameLocks noGrp="1"/>
          </p:cNvGraphicFramePr>
          <p:nvPr>
            <p:extLst>
              <p:ext uri="{D42A27DB-BD31-4B8C-83A1-F6EECF244321}">
                <p14:modId xmlns:p14="http://schemas.microsoft.com/office/powerpoint/2010/main" val="4122073876"/>
              </p:ext>
            </p:extLst>
          </p:nvPr>
        </p:nvGraphicFramePr>
        <p:xfrm>
          <a:off x="477311" y="434454"/>
          <a:ext cx="8928000" cy="3456000"/>
        </p:xfrm>
        <a:graphic>
          <a:graphicData uri="http://schemas.openxmlformats.org/drawingml/2006/table">
            <a:tbl>
              <a:tblPr firstRow="1" bandRow="1"/>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2520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今後の</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取組予定</a:t>
                      </a:r>
                      <a:endParaRPr kumimoji="1" lang="ja-JP" altLang="en-US" baseline="0" dirty="0">
                        <a:latin typeface="+mn-ea"/>
                        <a:ea typeface="+mn-ea"/>
                      </a:endParaRP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baseline="0" dirty="0" smtClean="0">
                          <a:solidFill>
                            <a:schemeClr val="tx1"/>
                          </a:solidFill>
                          <a:latin typeface="+mn-ea"/>
                          <a:ea typeface="+mn-ea"/>
                        </a:rPr>
                        <a:t>《</a:t>
                      </a:r>
                      <a:r>
                        <a:rPr kumimoji="1" lang="ja-JP" altLang="en-US" sz="1200" b="1" u="sng" baseline="0" dirty="0" smtClean="0">
                          <a:solidFill>
                            <a:schemeClr val="tx1"/>
                          </a:solidFill>
                          <a:latin typeface="+mn-ea"/>
                          <a:ea typeface="+mn-ea"/>
                        </a:rPr>
                        <a:t>課題等</a:t>
                      </a:r>
                      <a:r>
                        <a:rPr kumimoji="1" lang="en-US" altLang="ja-JP" sz="1200" b="1" baseline="0" dirty="0" smtClean="0">
                          <a:solidFill>
                            <a:schemeClr val="tx1"/>
                          </a:solidFill>
                          <a:latin typeface="+mn-ea"/>
                          <a:ea typeface="+mn-ea"/>
                        </a:rPr>
                        <a:t>》</a:t>
                      </a:r>
                    </a:p>
                    <a:p>
                      <a:pPr marL="174625" indent="-174625">
                        <a:lnSpc>
                          <a:spcPct val="100000"/>
                        </a:lnSpc>
                      </a:pPr>
                      <a:r>
                        <a:rPr kumimoji="1" lang="ja-JP" altLang="en-US" sz="1100" b="1" baseline="0" dirty="0" smtClean="0">
                          <a:solidFill>
                            <a:schemeClr val="tx1"/>
                          </a:solidFill>
                          <a:latin typeface="+mn-ea"/>
                          <a:ea typeface="+mn-ea"/>
                        </a:rPr>
                        <a:t>■保健指導従事者の技術力向上・企画力の強化等　　　　■特定保健指導の実施率向上</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■未受診者、治療中断者の減少　　　　　　　　　　　　■医療データを活用した保健指導の受診促進策の検討</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a:t>
                      </a:r>
                      <a:r>
                        <a:rPr kumimoji="1" lang="en-US" altLang="ja-JP" sz="1100" b="1" baseline="0" dirty="0" smtClean="0">
                          <a:solidFill>
                            <a:schemeClr val="tx1"/>
                          </a:solidFill>
                          <a:latin typeface="+mn-ea"/>
                          <a:ea typeface="+mn-ea"/>
                        </a:rPr>
                        <a:t>KDB</a:t>
                      </a:r>
                      <a:r>
                        <a:rPr kumimoji="1" lang="ja-JP" altLang="en-US" sz="1100" b="1" baseline="0" dirty="0" smtClean="0">
                          <a:solidFill>
                            <a:schemeClr val="tx1"/>
                          </a:solidFill>
                          <a:latin typeface="+mn-ea"/>
                          <a:ea typeface="+mn-ea"/>
                        </a:rPr>
                        <a:t>等を活用した保健事業の推進　　　　　　　　　   ■医療保険者における糖尿病重症化予防事業の質の向上</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■医療機関連携体制の充実</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1" baseline="0" dirty="0" smtClean="0">
                          <a:solidFill>
                            <a:schemeClr val="tx1"/>
                          </a:solidFill>
                          <a:latin typeface="+mn-ea"/>
                          <a:ea typeface="+mn-ea"/>
                        </a:rPr>
                        <a:t>《</a:t>
                      </a:r>
                      <a:r>
                        <a:rPr kumimoji="1" lang="ja-JP" altLang="en-US" sz="1200" b="1" u="sng" baseline="0" dirty="0" smtClean="0">
                          <a:solidFill>
                            <a:schemeClr val="tx1"/>
                          </a:solidFill>
                          <a:latin typeface="+mn-ea"/>
                          <a:ea typeface="+mn-ea"/>
                        </a:rPr>
                        <a:t>次年度の主な取組</a:t>
                      </a:r>
                      <a:r>
                        <a:rPr kumimoji="1" lang="en-US" altLang="ja-JP" sz="1200" b="1" baseline="0" dirty="0" smtClean="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■保健指導従事者のスキルアップのための研修会等を実施</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■市町村において、抽出ツール等を活用できるよう研修会等を開催</a:t>
                      </a:r>
                    </a:p>
                    <a:p>
                      <a:pPr marL="174625" indent="-174625">
                        <a:lnSpc>
                          <a:spcPct val="100000"/>
                        </a:lnSpc>
                      </a:pPr>
                      <a:r>
                        <a:rPr kumimoji="1" lang="ja-JP" altLang="en-US" sz="1100" b="1" baseline="0" dirty="0" smtClean="0">
                          <a:solidFill>
                            <a:schemeClr val="tx1"/>
                          </a:solidFill>
                          <a:latin typeface="+mn-ea"/>
                          <a:ea typeface="+mn-ea"/>
                        </a:rPr>
                        <a:t>■市町村保健事業介入支援事業、糖尿病性腎症重症化予防アドバイザー事業を実施</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■保健指導プログラムを十分利用できるよう、保健指導の技術力向上、標準化・均一化を図るための研修会を実施</a:t>
                      </a:r>
                    </a:p>
                    <a:p>
                      <a:pPr marL="174625" indent="-174625">
                        <a:lnSpc>
                          <a:spcPct val="100000"/>
                        </a:lnSpc>
                      </a:pPr>
                      <a:r>
                        <a:rPr kumimoji="1" lang="ja-JP" altLang="en-US" sz="1100" b="1" baseline="0" dirty="0" smtClean="0">
                          <a:solidFill>
                            <a:schemeClr val="tx1"/>
                          </a:solidFill>
                          <a:latin typeface="+mn-ea"/>
                          <a:ea typeface="+mn-ea"/>
                        </a:rPr>
                        <a:t>■大阪版保健指導プログラム第</a:t>
                      </a:r>
                      <a:r>
                        <a:rPr kumimoji="1" lang="en-US" altLang="ja-JP" sz="1100" b="1" baseline="0" dirty="0" smtClean="0">
                          <a:solidFill>
                            <a:schemeClr val="tx1"/>
                          </a:solidFill>
                          <a:latin typeface="+mn-ea"/>
                          <a:ea typeface="+mn-ea"/>
                        </a:rPr>
                        <a:t>1</a:t>
                      </a:r>
                      <a:r>
                        <a:rPr kumimoji="1" lang="ja-JP" altLang="en-US" sz="1100" b="1" baseline="0" dirty="0" smtClean="0">
                          <a:solidFill>
                            <a:schemeClr val="tx1"/>
                          </a:solidFill>
                          <a:latin typeface="+mn-ea"/>
                          <a:ea typeface="+mn-ea"/>
                        </a:rPr>
                        <a:t>版を市町村へ横展開</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■インセンティブを活用し、糖尿病対策・高血圧対策の取組みを評価</a:t>
                      </a:r>
                      <a:endParaRPr kumimoji="1" lang="ja-JP" altLang="en-US" sz="1100" b="1" baseline="0" dirty="0">
                        <a:solidFill>
                          <a:schemeClr val="tx1"/>
                        </a:solidFill>
                        <a:latin typeface="+mn-ea"/>
                        <a:ea typeface="+mn-ea"/>
                      </a:endParaRPr>
                    </a:p>
                  </a:txBody>
                  <a:tcPr marL="72000" marR="72000" marT="54000" marB="54000">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414319985"/>
                  </a:ext>
                </a:extLst>
              </a:tr>
              <a:tr h="93600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最終予算</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baseline="0" dirty="0" smtClean="0">
                          <a:solidFill>
                            <a:schemeClr val="bg1"/>
                          </a:solidFill>
                          <a:latin typeface="+mn-ea"/>
                          <a:ea typeface="+mn-ea"/>
                        </a:rPr>
                        <a:t>（主要事業）</a:t>
                      </a:r>
                      <a:endParaRPr kumimoji="1" lang="en-US" altLang="ja-JP" sz="1600" b="1" baseline="0" dirty="0" smtClean="0">
                        <a:solidFill>
                          <a:schemeClr val="bg1"/>
                        </a:solidFill>
                        <a:latin typeface="+mn-ea"/>
                        <a:ea typeface="+mn-ea"/>
                      </a:endParaRPr>
                    </a:p>
                  </a:txBody>
                  <a:tcPr marL="54000" marR="18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nSpc>
                          <a:spcPct val="100000"/>
                        </a:lnSpc>
                      </a:pPr>
                      <a:r>
                        <a:rPr kumimoji="1" lang="ja-JP" altLang="en-US" sz="1100" baseline="0" dirty="0" smtClean="0">
                          <a:solidFill>
                            <a:schemeClr val="tx1"/>
                          </a:solidFill>
                          <a:latin typeface="+mn-ea"/>
                          <a:ea typeface="+mn-ea"/>
                        </a:rPr>
                        <a:t>健康格差の解決プログラム促進事業（</a:t>
                      </a:r>
                      <a:r>
                        <a:rPr kumimoji="1" lang="en-US" altLang="ja-JP" sz="1100" baseline="0" dirty="0" smtClean="0">
                          <a:solidFill>
                            <a:schemeClr val="tx1"/>
                          </a:solidFill>
                          <a:latin typeface="+mn-ea"/>
                          <a:ea typeface="+mn-ea"/>
                        </a:rPr>
                        <a:t>46,283</a:t>
                      </a:r>
                      <a:r>
                        <a:rPr kumimoji="1" lang="ja-JP" altLang="en-US" sz="1100" baseline="0" dirty="0" smtClean="0">
                          <a:solidFill>
                            <a:schemeClr val="tx1"/>
                          </a:solidFill>
                          <a:latin typeface="+mn-ea"/>
                          <a:ea typeface="+mn-ea"/>
                        </a:rPr>
                        <a:t>千円の内数）、大阪がん循環器病予防センター事業（</a:t>
                      </a:r>
                      <a:r>
                        <a:rPr kumimoji="1" lang="en-US" altLang="ja-JP" sz="1100" baseline="0" dirty="0" smtClean="0">
                          <a:solidFill>
                            <a:schemeClr val="tx1"/>
                          </a:solidFill>
                          <a:latin typeface="+mn-ea"/>
                          <a:ea typeface="+mn-ea"/>
                        </a:rPr>
                        <a:t>102,749</a:t>
                      </a:r>
                      <a:r>
                        <a:rPr kumimoji="1" lang="ja-JP" altLang="en-US" sz="1100" baseline="0" dirty="0" smtClean="0">
                          <a:solidFill>
                            <a:schemeClr val="tx1"/>
                          </a:solidFill>
                          <a:latin typeface="+mn-ea"/>
                          <a:ea typeface="+mn-ea"/>
                        </a:rPr>
                        <a:t>千円の内数）、</a:t>
                      </a:r>
                      <a:endParaRPr kumimoji="1" lang="en-US" altLang="ja-JP" sz="1100" baseline="0" dirty="0" smtClean="0">
                        <a:solidFill>
                          <a:schemeClr val="tx1"/>
                        </a:solidFill>
                        <a:latin typeface="+mn-ea"/>
                        <a:ea typeface="+mn-ea"/>
                      </a:endParaRPr>
                    </a:p>
                    <a:p>
                      <a:pPr>
                        <a:lnSpc>
                          <a:spcPct val="100000"/>
                        </a:lnSpc>
                      </a:pPr>
                      <a:r>
                        <a:rPr kumimoji="1" lang="ja-JP" altLang="en-US" sz="1100" baseline="0" dirty="0" smtClean="0">
                          <a:solidFill>
                            <a:schemeClr val="tx1"/>
                          </a:solidFill>
                          <a:latin typeface="+mn-ea"/>
                          <a:ea typeface="+mn-ea"/>
                        </a:rPr>
                        <a:t>国保ヘルスアップ支援事業［対象者ツールの改修（</a:t>
                      </a:r>
                      <a:r>
                        <a:rPr kumimoji="1" lang="en-US" altLang="ja-JP" sz="1100" baseline="0" dirty="0" smtClean="0">
                          <a:solidFill>
                            <a:schemeClr val="tx1"/>
                          </a:solidFill>
                          <a:latin typeface="+mn-ea"/>
                          <a:ea typeface="+mn-ea"/>
                        </a:rPr>
                        <a:t>1,032</a:t>
                      </a:r>
                      <a:r>
                        <a:rPr kumimoji="1" lang="ja-JP" altLang="en-US" sz="1100" baseline="0" dirty="0" smtClean="0">
                          <a:solidFill>
                            <a:schemeClr val="tx1"/>
                          </a:solidFill>
                          <a:latin typeface="+mn-ea"/>
                          <a:ea typeface="+mn-ea"/>
                        </a:rPr>
                        <a:t>千円）、</a:t>
                      </a:r>
                      <a:endParaRPr kumimoji="1" lang="en-US" altLang="ja-JP" sz="1100" baseline="0" dirty="0" smtClean="0">
                        <a:solidFill>
                          <a:schemeClr val="tx1"/>
                        </a:solidFill>
                        <a:latin typeface="+mn-ea"/>
                        <a:ea typeface="+mn-ea"/>
                      </a:endParaRPr>
                    </a:p>
                    <a:p>
                      <a:pPr>
                        <a:lnSpc>
                          <a:spcPct val="100000"/>
                        </a:lnSpc>
                      </a:pPr>
                      <a:r>
                        <a:rPr kumimoji="1" lang="ja-JP" altLang="en-US" sz="1100" baseline="0" dirty="0" smtClean="0">
                          <a:solidFill>
                            <a:schemeClr val="tx1"/>
                          </a:solidFill>
                          <a:latin typeface="+mn-ea"/>
                          <a:ea typeface="+mn-ea"/>
                        </a:rPr>
                        <a:t>糖尿病性腎症重症化予防アドバイザー事業（</a:t>
                      </a:r>
                      <a:r>
                        <a:rPr kumimoji="1" lang="en-US" altLang="ja-JP" sz="1100" baseline="0" dirty="0" smtClean="0">
                          <a:solidFill>
                            <a:schemeClr val="tx1"/>
                          </a:solidFill>
                          <a:latin typeface="+mn-ea"/>
                          <a:ea typeface="+mn-ea"/>
                        </a:rPr>
                        <a:t>6,050</a:t>
                      </a:r>
                      <a:r>
                        <a:rPr kumimoji="1" lang="ja-JP" altLang="en-US" sz="1100" baseline="0" dirty="0" smtClean="0">
                          <a:solidFill>
                            <a:schemeClr val="tx1"/>
                          </a:solidFill>
                          <a:latin typeface="+mn-ea"/>
                          <a:ea typeface="+mn-ea"/>
                        </a:rPr>
                        <a:t>千円）］</a:t>
                      </a:r>
                      <a:endParaRPr kumimoji="1" lang="ja-JP" altLang="en-US" sz="1100" baseline="0" dirty="0">
                        <a:solidFill>
                          <a:srgbClr val="FF0000"/>
                        </a:solidFill>
                        <a:latin typeface="+mn-ea"/>
                        <a:ea typeface="+mn-ea"/>
                      </a:endParaRP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49516140"/>
                  </a:ext>
                </a:extLst>
              </a:tr>
            </a:tbl>
          </a:graphicData>
        </a:graphic>
      </p:graphicFrame>
    </p:spTree>
    <p:extLst>
      <p:ext uri="{BB962C8B-B14F-4D97-AF65-F5344CB8AC3E}">
        <p14:creationId xmlns:p14="http://schemas.microsoft.com/office/powerpoint/2010/main" val="9249903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1" noProof="0" dirty="0" smtClean="0">
                <a:solidFill>
                  <a:prstClr val="black"/>
                </a:solidFill>
                <a:latin typeface="游ゴシック" panose="020B0400000000000000" pitchFamily="50" charset="-128"/>
                <a:ea typeface="游ゴシック" panose="020B0400000000000000" pitchFamily="50" charset="-128"/>
              </a:rPr>
              <a:t> </a:t>
            </a:r>
            <a:r>
              <a:rPr kumimoji="1" lang="ja-JP" altLang="en-US" sz="2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３　府民の健康づくりを支える社会環境整備</a:t>
            </a:r>
            <a:endParaRPr kumimoji="1" lang="ja-JP" altLang="en-US" sz="2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36</a:t>
            </a:fld>
            <a:endParaRPr kumimoji="1" lang="ja-JP" altLang="en-US"/>
          </a:p>
        </p:txBody>
      </p:sp>
      <p:pic>
        <p:nvPicPr>
          <p:cNvPr id="21" name="図 20"/>
          <p:cNvPicPr>
            <a:picLocks noChangeAspect="1"/>
          </p:cNvPicPr>
          <p:nvPr/>
        </p:nvPicPr>
        <p:blipFill>
          <a:blip r:embed="rId2"/>
          <a:stretch>
            <a:fillRect/>
          </a:stretch>
        </p:blipFill>
        <p:spPr>
          <a:xfrm>
            <a:off x="8536240" y="74033"/>
            <a:ext cx="1320923" cy="432000"/>
          </a:xfrm>
          <a:prstGeom prst="rect">
            <a:avLst/>
          </a:prstGeom>
        </p:spPr>
      </p:pic>
      <p:sp>
        <p:nvSpPr>
          <p:cNvPr id="36" name="正方形/長方形 35"/>
          <p:cNvSpPr/>
          <p:nvPr/>
        </p:nvSpPr>
        <p:spPr>
          <a:xfrm>
            <a:off x="216793" y="936650"/>
            <a:ext cx="9432000" cy="5688000"/>
          </a:xfrm>
          <a:prstGeom prst="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ts val="2000"/>
              </a:lnSpc>
              <a:spcBef>
                <a:spcPts val="0"/>
              </a:spcBef>
              <a:spcAft>
                <a:spcPts val="0"/>
              </a:spcAft>
              <a:buClrTx/>
              <a:buSzTx/>
              <a:buFontTx/>
              <a:buNone/>
              <a:tabLst/>
              <a:defRPr/>
            </a:pPr>
            <a:endParaRPr kumimoji="1" lang="en-US" altLang="ja-JP" sz="18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7" name="正方形/長方形 36"/>
          <p:cNvSpPr/>
          <p:nvPr/>
        </p:nvSpPr>
        <p:spPr>
          <a:xfrm>
            <a:off x="129324" y="777702"/>
            <a:ext cx="1728000" cy="432000"/>
          </a:xfrm>
          <a:prstGeom prst="rect">
            <a:avLst/>
          </a:prstGeom>
          <a:solidFill>
            <a:srgbClr val="002060"/>
          </a:solidFill>
        </p:spPr>
        <p:txBody>
          <a:bodyPr wrap="square" lIns="36000" tIns="90000" rIns="36000" bIns="36000" anchor="ctr">
            <a:noAutofit/>
          </a:bodyPr>
          <a:lstStyle/>
          <a:p>
            <a:pPr marL="0" marR="0" lvl="0" indent="0" defTabSz="914400" eaLnBrk="1" fontAlgn="auto" latinLnBrk="0" hangingPunct="1">
              <a:lnSpc>
                <a:spcPts val="2000"/>
              </a:lnSpc>
              <a:spcBef>
                <a:spcPts val="0"/>
              </a:spcBef>
              <a:spcAft>
                <a:spcPts val="0"/>
              </a:spcAft>
              <a:buClrTx/>
              <a:buSzTx/>
              <a:buFontTx/>
              <a:buNone/>
              <a:tabLst/>
              <a:defRPr/>
            </a:pPr>
            <a:r>
              <a:rPr kumimoji="1" lang="ja-JP" altLang="en-US" sz="2000" b="1" i="0" u="none" strike="noStrike" kern="0" cap="none" spc="0" normalizeH="0" baseline="0" noProof="0" dirty="0" smtClean="0">
                <a:ln w="0"/>
                <a:solidFill>
                  <a:prstClr val="white"/>
                </a:solidFill>
                <a:effectLst>
                  <a:outerShdw blurRad="38100" dist="19050" dir="2700000" algn="tl" rotWithShape="0">
                    <a:prstClr val="black">
                      <a:alpha val="40000"/>
                    </a:prstClr>
                  </a:outerShdw>
                </a:effectLst>
                <a:uLnTx/>
                <a:uFillTx/>
              </a:rPr>
              <a:t>　</a:t>
            </a:r>
            <a:r>
              <a:rPr kumimoji="1" lang="ja-JP" altLang="en-US" sz="1600" b="1" i="0" u="none" strike="noStrike" kern="0" cap="none" spc="0" normalizeH="0" baseline="0" noProof="0" dirty="0" smtClean="0">
                <a:ln>
                  <a:noFill/>
                </a:ln>
                <a:solidFill>
                  <a:prstClr val="white"/>
                </a:solidFill>
                <a:effectLst/>
                <a:uLnTx/>
                <a:uFillTx/>
              </a:rPr>
              <a:t>計画 </a:t>
            </a:r>
            <a:r>
              <a:rPr kumimoji="1" lang="en-US" altLang="ja-JP" sz="1600" b="1" i="0" u="none" strike="noStrike" kern="0" cap="none" spc="0" normalizeH="0" baseline="0" noProof="0" dirty="0" smtClean="0">
                <a:ln>
                  <a:noFill/>
                </a:ln>
                <a:solidFill>
                  <a:prstClr val="white"/>
                </a:solidFill>
                <a:effectLst/>
                <a:uLnTx/>
                <a:uFillTx/>
              </a:rPr>
              <a:t>P.64-66</a:t>
            </a:r>
          </a:p>
        </p:txBody>
      </p:sp>
      <p:sp>
        <p:nvSpPr>
          <p:cNvPr id="38" name="正方形/長方形 37"/>
          <p:cNvSpPr/>
          <p:nvPr/>
        </p:nvSpPr>
        <p:spPr>
          <a:xfrm>
            <a:off x="363222" y="2145260"/>
            <a:ext cx="3240000" cy="288000"/>
          </a:xfrm>
          <a:prstGeom prst="rect">
            <a:avLst/>
          </a:prstGeom>
        </p:spPr>
        <p:txBody>
          <a:bodyPr wrap="square" lIns="36000" tIns="72000" rIns="36000" bIns="36000" anchor="ctr">
            <a:noAutofit/>
          </a:bodyPr>
          <a:lstStyle/>
          <a:p>
            <a:r>
              <a:rPr lang="en-US" altLang="ja-JP" sz="1600" b="1" dirty="0" smtClean="0">
                <a:solidFill>
                  <a:prstClr val="black"/>
                </a:solidFill>
                <a:latin typeface="游ゴシック" panose="020B0400000000000000" pitchFamily="50" charset="-128"/>
              </a:rPr>
              <a:t>【</a:t>
            </a:r>
            <a:r>
              <a:rPr lang="ja-JP" altLang="en-US" sz="1600" b="1" dirty="0" smtClean="0">
                <a:solidFill>
                  <a:prstClr val="black"/>
                </a:solidFill>
                <a:latin typeface="游ゴシック" panose="020B0400000000000000" pitchFamily="50" charset="-128"/>
              </a:rPr>
              <a:t>府民の行動目標</a:t>
            </a:r>
            <a:r>
              <a:rPr lang="en-US" altLang="ja-JP" sz="1600" b="1" dirty="0">
                <a:solidFill>
                  <a:prstClr val="black"/>
                </a:solidFill>
                <a:latin typeface="游ゴシック" panose="020B0400000000000000" pitchFamily="50" charset="-128"/>
              </a:rPr>
              <a:t>】</a:t>
            </a:r>
            <a:endParaRPr lang="ja-JP" altLang="en-US" sz="1600" b="1" dirty="0">
              <a:solidFill>
                <a:prstClr val="black"/>
              </a:solidFill>
              <a:latin typeface="游ゴシック" panose="020B0400000000000000" pitchFamily="50" charset="-128"/>
            </a:endParaRPr>
          </a:p>
        </p:txBody>
      </p:sp>
      <p:sp>
        <p:nvSpPr>
          <p:cNvPr id="39" name="正方形/長方形 38"/>
          <p:cNvSpPr/>
          <p:nvPr/>
        </p:nvSpPr>
        <p:spPr>
          <a:xfrm>
            <a:off x="511296" y="2443476"/>
            <a:ext cx="8856000" cy="504000"/>
          </a:xfrm>
          <a:prstGeom prst="rect">
            <a:avLst/>
          </a:prstGeom>
        </p:spPr>
        <p:txBody>
          <a:bodyPr wrap="square" lIns="36000" tIns="72000" rIns="36000" bIns="36000">
            <a:noAutofit/>
          </a:bodyPr>
          <a:lstStyle/>
          <a:p>
            <a:r>
              <a:rPr lang="ja-JP" altLang="en-US" sz="1200" b="1" dirty="0">
                <a:solidFill>
                  <a:prstClr val="black"/>
                </a:solidFill>
                <a:latin typeface="游ゴシック" panose="020B0400000000000000" pitchFamily="50" charset="-128"/>
              </a:rPr>
              <a:t>▽学校・職域・地域等における健康づくりの取組みや活動に積極的に参加するとともに、地域社会の一員として、健康な</a:t>
            </a:r>
            <a:r>
              <a:rPr lang="ja-JP" altLang="en-US" sz="1200" b="1" dirty="0" err="1" smtClean="0">
                <a:solidFill>
                  <a:prstClr val="black"/>
                </a:solidFill>
                <a:latin typeface="游ゴシック" panose="020B0400000000000000" pitchFamily="50" charset="-128"/>
              </a:rPr>
              <a:t>まちづ</a:t>
            </a:r>
            <a:endParaRPr lang="en-US" altLang="ja-JP" sz="1200" b="1" dirty="0" smtClean="0">
              <a:solidFill>
                <a:prstClr val="black"/>
              </a:solidFill>
              <a:latin typeface="游ゴシック" panose="020B0400000000000000" pitchFamily="50" charset="-128"/>
            </a:endParaRPr>
          </a:p>
          <a:p>
            <a:r>
              <a:rPr lang="ja-JP" altLang="en-US" sz="1200" b="1" dirty="0">
                <a:solidFill>
                  <a:prstClr val="black"/>
                </a:solidFill>
                <a:latin typeface="游ゴシック" panose="020B0400000000000000" pitchFamily="50" charset="-128"/>
              </a:rPr>
              <a:t>　</a:t>
            </a:r>
            <a:r>
              <a:rPr lang="ja-JP" altLang="en-US" sz="1200" b="1" dirty="0" smtClean="0">
                <a:solidFill>
                  <a:prstClr val="black"/>
                </a:solidFill>
                <a:latin typeface="游ゴシック" panose="020B0400000000000000" pitchFamily="50" charset="-128"/>
              </a:rPr>
              <a:t>くり</a:t>
            </a:r>
            <a:r>
              <a:rPr lang="ja-JP" altLang="en-US" sz="1200" b="1" dirty="0">
                <a:solidFill>
                  <a:prstClr val="black"/>
                </a:solidFill>
                <a:latin typeface="游ゴシック" panose="020B0400000000000000" pitchFamily="50" charset="-128"/>
              </a:rPr>
              <a:t>に参画・協力します。</a:t>
            </a:r>
          </a:p>
          <a:p>
            <a:r>
              <a:rPr lang="ja-JP" altLang="en-US" sz="1200" b="1" dirty="0">
                <a:solidFill>
                  <a:prstClr val="black"/>
                </a:solidFill>
                <a:latin typeface="游ゴシック" panose="020B0400000000000000" pitchFamily="50" charset="-128"/>
              </a:rPr>
              <a:t>▽Ｉ</a:t>
            </a:r>
            <a:r>
              <a:rPr lang="en-US" altLang="ja-JP" sz="1200" b="1" dirty="0">
                <a:solidFill>
                  <a:prstClr val="black"/>
                </a:solidFill>
                <a:latin typeface="游ゴシック" panose="020B0400000000000000" pitchFamily="50" charset="-128"/>
              </a:rPr>
              <a:t>C</a:t>
            </a:r>
            <a:r>
              <a:rPr lang="ja-JP" altLang="en-US" sz="1200" b="1" dirty="0">
                <a:solidFill>
                  <a:prstClr val="black"/>
                </a:solidFill>
                <a:latin typeface="游ゴシック" panose="020B0400000000000000" pitchFamily="50" charset="-128"/>
              </a:rPr>
              <a:t>Ｔ等を活用し、自分にあった健康情報等を取得するとともに、必要に応じて健康教育の機会や健康相談を利用するなど</a:t>
            </a:r>
            <a:r>
              <a:rPr lang="ja-JP" altLang="en-US" sz="1200" b="1" dirty="0" smtClean="0">
                <a:solidFill>
                  <a:prstClr val="black"/>
                </a:solidFill>
                <a:latin typeface="游ゴシック" panose="020B0400000000000000" pitchFamily="50" charset="-128"/>
              </a:rPr>
              <a:t>、</a:t>
            </a:r>
            <a:endParaRPr lang="en-US" altLang="ja-JP" sz="1200" b="1" dirty="0" smtClean="0">
              <a:solidFill>
                <a:prstClr val="black"/>
              </a:solidFill>
              <a:latin typeface="游ゴシック" panose="020B0400000000000000" pitchFamily="50" charset="-128"/>
            </a:endParaRPr>
          </a:p>
          <a:p>
            <a:r>
              <a:rPr lang="ja-JP" altLang="en-US" sz="1200" b="1" dirty="0">
                <a:solidFill>
                  <a:prstClr val="black"/>
                </a:solidFill>
                <a:latin typeface="游ゴシック" panose="020B0400000000000000" pitchFamily="50" charset="-128"/>
              </a:rPr>
              <a:t>　</a:t>
            </a:r>
            <a:r>
              <a:rPr lang="ja-JP" altLang="en-US" sz="1200" b="1" dirty="0" smtClean="0">
                <a:solidFill>
                  <a:prstClr val="black"/>
                </a:solidFill>
                <a:latin typeface="游ゴシック" panose="020B0400000000000000" pitchFamily="50" charset="-128"/>
              </a:rPr>
              <a:t>自主的</a:t>
            </a:r>
            <a:r>
              <a:rPr lang="ja-JP" altLang="en-US" sz="1200" b="1" dirty="0">
                <a:solidFill>
                  <a:prstClr val="black"/>
                </a:solidFill>
                <a:latin typeface="游ゴシック" panose="020B0400000000000000" pitchFamily="50" charset="-128"/>
              </a:rPr>
              <a:t>な健康づくりに取り組みます。</a:t>
            </a:r>
          </a:p>
        </p:txBody>
      </p:sp>
      <p:sp>
        <p:nvSpPr>
          <p:cNvPr id="40" name="正方形/長方形 39"/>
          <p:cNvSpPr/>
          <p:nvPr/>
        </p:nvSpPr>
        <p:spPr>
          <a:xfrm>
            <a:off x="363222" y="3402806"/>
            <a:ext cx="3240000" cy="288000"/>
          </a:xfrm>
          <a:prstGeom prst="rect">
            <a:avLst/>
          </a:prstGeom>
        </p:spPr>
        <p:txBody>
          <a:bodyPr wrap="square" lIns="36000" tIns="72000" rIns="36000" bIns="36000" anchor="ctr">
            <a:noAutofit/>
          </a:bodyPr>
          <a:lstStyle/>
          <a:p>
            <a:r>
              <a:rPr lang="en-US" altLang="ja-JP" sz="1600" b="1" dirty="0" smtClean="0">
                <a:solidFill>
                  <a:prstClr val="black"/>
                </a:solidFill>
                <a:latin typeface="游ゴシック" panose="020B0400000000000000" pitchFamily="50" charset="-128"/>
              </a:rPr>
              <a:t>【</a:t>
            </a:r>
            <a:r>
              <a:rPr lang="ja-JP" altLang="en-US" sz="1600" b="1" dirty="0" smtClean="0">
                <a:solidFill>
                  <a:prstClr val="black"/>
                </a:solidFill>
                <a:latin typeface="游ゴシック" panose="020B0400000000000000" pitchFamily="50" charset="-128"/>
              </a:rPr>
              <a:t>行政等が取り組む数値目標</a:t>
            </a:r>
            <a:r>
              <a:rPr lang="en-US" altLang="ja-JP" sz="1600" b="1" dirty="0" smtClean="0">
                <a:solidFill>
                  <a:prstClr val="black"/>
                </a:solidFill>
                <a:latin typeface="游ゴシック" panose="020B0400000000000000" pitchFamily="50" charset="-128"/>
              </a:rPr>
              <a:t>】</a:t>
            </a:r>
            <a:endParaRPr lang="ja-JP" altLang="en-US" sz="1600" b="1" dirty="0">
              <a:solidFill>
                <a:prstClr val="black"/>
              </a:solidFill>
              <a:latin typeface="游ゴシック" panose="020B0400000000000000" pitchFamily="50" charset="-128"/>
            </a:endParaRPr>
          </a:p>
        </p:txBody>
      </p:sp>
      <p:graphicFrame>
        <p:nvGraphicFramePr>
          <p:cNvPr id="41" name="表 40"/>
          <p:cNvGraphicFramePr>
            <a:graphicFrameLocks noGrp="1"/>
          </p:cNvGraphicFramePr>
          <p:nvPr>
            <p:extLst>
              <p:ext uri="{D42A27DB-BD31-4B8C-83A1-F6EECF244321}">
                <p14:modId xmlns:p14="http://schemas.microsoft.com/office/powerpoint/2010/main" val="167153112"/>
              </p:ext>
            </p:extLst>
          </p:nvPr>
        </p:nvGraphicFramePr>
        <p:xfrm>
          <a:off x="532234" y="3764969"/>
          <a:ext cx="8820000" cy="1152000"/>
        </p:xfrm>
        <a:graphic>
          <a:graphicData uri="http://schemas.openxmlformats.org/drawingml/2006/table">
            <a:tbl>
              <a:tblPr firstRow="1" firstCol="1" bandRow="1"/>
              <a:tblGrid>
                <a:gridCol w="360000">
                  <a:extLst>
                    <a:ext uri="{9D8B030D-6E8A-4147-A177-3AD203B41FA5}">
                      <a16:colId xmlns:a16="http://schemas.microsoft.com/office/drawing/2014/main" val="20000"/>
                    </a:ext>
                  </a:extLst>
                </a:gridCol>
                <a:gridCol w="4464000">
                  <a:extLst>
                    <a:ext uri="{9D8B030D-6E8A-4147-A177-3AD203B41FA5}">
                      <a16:colId xmlns:a16="http://schemas.microsoft.com/office/drawing/2014/main" val="20001"/>
                    </a:ext>
                  </a:extLst>
                </a:gridCol>
                <a:gridCol w="1404000">
                  <a:extLst>
                    <a:ext uri="{9D8B030D-6E8A-4147-A177-3AD203B41FA5}">
                      <a16:colId xmlns:a16="http://schemas.microsoft.com/office/drawing/2014/main" val="993675360"/>
                    </a:ext>
                  </a:extLst>
                </a:gridCol>
                <a:gridCol w="1404000">
                  <a:extLst>
                    <a:ext uri="{9D8B030D-6E8A-4147-A177-3AD203B41FA5}">
                      <a16:colId xmlns:a16="http://schemas.microsoft.com/office/drawing/2014/main" val="20002"/>
                    </a:ext>
                  </a:extLst>
                </a:gridCol>
                <a:gridCol w="1188000">
                  <a:extLst>
                    <a:ext uri="{9D8B030D-6E8A-4147-A177-3AD203B41FA5}">
                      <a16:colId xmlns:a16="http://schemas.microsoft.com/office/drawing/2014/main" val="20003"/>
                    </a:ext>
                  </a:extLst>
                </a:gridCol>
              </a:tblGrid>
              <a:tr h="288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ja-JP" altLang="en-US" sz="1200" kern="100" dirty="0" smtClean="0">
                          <a:effectLst/>
                          <a:latin typeface="+mn-ea"/>
                          <a:ea typeface="+mn-ea"/>
                        </a:rPr>
                        <a:t>項目</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ja-JP" altLang="en-US" sz="1200" dirty="0" smtClean="0">
                          <a:effectLst/>
                          <a:latin typeface="+mn-ea"/>
                          <a:ea typeface="+mn-ea"/>
                        </a:rPr>
                        <a:t>策定時の取組状況</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ja-JP" altLang="en-US" sz="1200" dirty="0" smtClean="0">
                          <a:effectLst/>
                          <a:latin typeface="+mn-ea"/>
                          <a:ea typeface="+mn-ea"/>
                        </a:rPr>
                        <a:t>現在の取組状況</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sz="1200" dirty="0" smtClean="0">
                          <a:effectLst/>
                          <a:latin typeface="+mn-ea"/>
                          <a:ea typeface="+mn-ea"/>
                        </a:rPr>
                        <a:t>2023</a:t>
                      </a:r>
                      <a:r>
                        <a:rPr lang="ja-JP" sz="1200" dirty="0" smtClean="0">
                          <a:effectLst/>
                          <a:latin typeface="+mn-ea"/>
                          <a:ea typeface="+mn-ea"/>
                        </a:rPr>
                        <a:t>年度目標</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ysClr val="window" lastClr="FFFFFF"/>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extLst>
                  <a:ext uri="{0D108BD9-81ED-4DB2-BD59-A6C34878D82A}">
                    <a16:rowId xmlns:a16="http://schemas.microsoft.com/office/drawing/2014/main" val="10000"/>
                  </a:ext>
                </a:extLst>
              </a:tr>
              <a:tr h="288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altLang="ja-JP" sz="1200" dirty="0" smtClean="0">
                          <a:solidFill>
                            <a:schemeClr val="bg1"/>
                          </a:solidFill>
                          <a:effectLst/>
                          <a:latin typeface="+mn-ea"/>
                          <a:ea typeface="+mn-ea"/>
                        </a:rPr>
                        <a:t>24</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fontAlgn="auto">
                        <a:lnSpc>
                          <a:spcPts val="1600"/>
                        </a:lnSpc>
                        <a:spcAft>
                          <a:spcPts val="0"/>
                        </a:spcAft>
                      </a:pPr>
                      <a:r>
                        <a:rPr lang="ja-JP" altLang="en-US" sz="1200" b="1" dirty="0" smtClean="0">
                          <a:solidFill>
                            <a:schemeClr val="tx1"/>
                          </a:solidFill>
                          <a:effectLst/>
                          <a:latin typeface="+mn-ea"/>
                          <a:ea typeface="+mn-ea"/>
                        </a:rPr>
                        <a:t>健康づくりを進める住民の自主組織の数（☆）</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rPr>
                        <a:t>715</a:t>
                      </a:r>
                      <a:r>
                        <a:rPr lang="ja-JP" altLang="en-US" sz="1200" b="1" dirty="0" smtClean="0">
                          <a:solidFill>
                            <a:schemeClr val="tx1"/>
                          </a:solidFill>
                          <a:effectLst/>
                          <a:latin typeface="+mn-ea"/>
                          <a:ea typeface="+mn-ea"/>
                        </a:rPr>
                        <a:t>団体</a:t>
                      </a:r>
                      <a:r>
                        <a:rPr lang="ja-JP" altLang="en-US" sz="1100" b="1" dirty="0" smtClean="0">
                          <a:solidFill>
                            <a:schemeClr val="tx1"/>
                          </a:solidFill>
                          <a:effectLst/>
                          <a:latin typeface="+mn-ea"/>
                          <a:ea typeface="+mn-ea"/>
                        </a:rPr>
                        <a:t>（</a:t>
                      </a:r>
                      <a:r>
                        <a:rPr lang="en-US" sz="1100" b="1" dirty="0" smtClean="0">
                          <a:solidFill>
                            <a:schemeClr val="tx1"/>
                          </a:solidFill>
                          <a:effectLst/>
                          <a:latin typeface="+mn-ea"/>
                          <a:ea typeface="+mn-ea"/>
                        </a:rPr>
                        <a:t>H28</a:t>
                      </a:r>
                      <a:r>
                        <a:rPr lang="ja-JP" altLang="en-US" sz="1100" b="1" dirty="0" smtClean="0">
                          <a:solidFill>
                            <a:schemeClr val="tx1"/>
                          </a:solidFill>
                          <a:effectLst/>
                          <a:latin typeface="+mn-ea"/>
                          <a:ea typeface="+mn-ea"/>
                        </a:rPr>
                        <a:t>）</a:t>
                      </a:r>
                      <a:endParaRPr lang="ja-JP" sz="1100" b="1" dirty="0">
                        <a:solidFill>
                          <a:schemeClr val="tx1"/>
                        </a:solidFill>
                        <a:effectLst/>
                        <a:latin typeface="+mn-ea"/>
                        <a:ea typeface="+mn-ea"/>
                        <a:cs typeface="HG丸ｺﾞｼｯｸM-PRO"/>
                      </a:endParaRPr>
                    </a:p>
                  </a:txBody>
                  <a:tcPr marL="36000" marR="36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rPr>
                        <a:t>1,196</a:t>
                      </a:r>
                      <a:r>
                        <a:rPr lang="ja-JP" altLang="en-US" sz="1200" b="1" dirty="0" smtClean="0">
                          <a:solidFill>
                            <a:schemeClr val="tx1"/>
                          </a:solidFill>
                          <a:effectLst/>
                          <a:latin typeface="+mn-ea"/>
                          <a:ea typeface="+mn-ea"/>
                        </a:rPr>
                        <a:t>団体</a:t>
                      </a:r>
                      <a:r>
                        <a:rPr lang="ja-JP" altLang="en-US" sz="1100" b="1" dirty="0" smtClean="0">
                          <a:solidFill>
                            <a:schemeClr val="tx1"/>
                          </a:solidFill>
                          <a:effectLst/>
                          <a:latin typeface="+mn-ea"/>
                          <a:ea typeface="+mn-ea"/>
                        </a:rPr>
                        <a:t>（</a:t>
                      </a:r>
                      <a:r>
                        <a:rPr lang="en-US" altLang="ja-JP" sz="1100" b="1" dirty="0" smtClean="0">
                          <a:solidFill>
                            <a:schemeClr val="tx1"/>
                          </a:solidFill>
                          <a:effectLst/>
                          <a:latin typeface="+mn-ea"/>
                          <a:ea typeface="+mn-ea"/>
                        </a:rPr>
                        <a:t>R2</a:t>
                      </a:r>
                      <a:r>
                        <a:rPr lang="ja-JP" altLang="en-US" sz="1100" b="1" dirty="0" smtClean="0">
                          <a:solidFill>
                            <a:schemeClr val="tx1"/>
                          </a:solidFill>
                          <a:effectLst/>
                          <a:latin typeface="+mn-ea"/>
                          <a:ea typeface="+mn-ea"/>
                        </a:rPr>
                        <a:t>）</a:t>
                      </a:r>
                      <a:endParaRPr lang="ja-JP" sz="1100" b="1" dirty="0">
                        <a:solidFill>
                          <a:schemeClr val="tx1"/>
                        </a:solidFill>
                        <a:effectLst/>
                        <a:latin typeface="+mn-ea"/>
                        <a:ea typeface="+mn-ea"/>
                        <a:cs typeface="HG丸ｺﾞｼｯｸM-PRO"/>
                      </a:endParaRPr>
                    </a:p>
                  </a:txBody>
                  <a:tcPr marL="36000" marR="36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ja-JP" altLang="en-US" sz="1200" b="1" dirty="0" smtClean="0">
                          <a:solidFill>
                            <a:schemeClr val="tx1"/>
                          </a:solidFill>
                          <a:effectLst/>
                          <a:latin typeface="+mn-ea"/>
                          <a:ea typeface="+mn-ea"/>
                        </a:rPr>
                        <a:t>増加</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1"/>
                  </a:ext>
                </a:extLst>
              </a:tr>
              <a:tr h="288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altLang="ja-JP" sz="1200" dirty="0" smtClean="0">
                          <a:solidFill>
                            <a:schemeClr val="bg1"/>
                          </a:solidFill>
                          <a:effectLst/>
                          <a:latin typeface="+mn-ea"/>
                          <a:ea typeface="+mn-ea"/>
                          <a:cs typeface="HG丸ｺﾞｼｯｸM-PRO"/>
                        </a:rPr>
                        <a:t>25</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fontAlgn="auto">
                        <a:lnSpc>
                          <a:spcPts val="1600"/>
                        </a:lnSpc>
                        <a:spcAft>
                          <a:spcPts val="0"/>
                        </a:spcAft>
                      </a:pPr>
                      <a:r>
                        <a:rPr lang="ja-JP" altLang="en-US" sz="1200" b="1" dirty="0" smtClean="0">
                          <a:solidFill>
                            <a:schemeClr val="tx1"/>
                          </a:solidFill>
                          <a:effectLst/>
                          <a:latin typeface="+mn-ea"/>
                          <a:ea typeface="+mn-ea"/>
                          <a:cs typeface="HG丸ｺﾞｼｯｸM-PRO"/>
                        </a:rPr>
                        <a:t>ボランティア活動の参加者数</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20.6%</a:t>
                      </a:r>
                      <a:r>
                        <a:rPr lang="ja-JP" altLang="en-US" sz="1100" b="1" dirty="0" smtClean="0">
                          <a:solidFill>
                            <a:schemeClr val="tx1"/>
                          </a:solidFill>
                          <a:effectLst/>
                          <a:latin typeface="+mn-ea"/>
                          <a:ea typeface="+mn-ea"/>
                          <a:cs typeface="HG丸ｺﾞｼｯｸM-PRO"/>
                        </a:rPr>
                        <a:t>（</a:t>
                      </a:r>
                      <a:r>
                        <a:rPr lang="en-US" altLang="ja-JP" sz="1100" b="1" dirty="0" smtClean="0">
                          <a:solidFill>
                            <a:schemeClr val="tx1"/>
                          </a:solidFill>
                          <a:effectLst/>
                          <a:latin typeface="+mn-ea"/>
                          <a:ea typeface="+mn-ea"/>
                          <a:cs typeface="HG丸ｺﾞｼｯｸM-PRO"/>
                        </a:rPr>
                        <a:t>H28</a:t>
                      </a:r>
                      <a:r>
                        <a:rPr lang="ja-JP" altLang="en-US" sz="1100" b="1" dirty="0" smtClean="0">
                          <a:solidFill>
                            <a:schemeClr val="tx1"/>
                          </a:solidFill>
                          <a:effectLst/>
                          <a:latin typeface="+mn-ea"/>
                          <a:ea typeface="+mn-ea"/>
                          <a:cs typeface="HG丸ｺﾞｼｯｸM-PRO"/>
                        </a:rPr>
                        <a:t>）</a:t>
                      </a:r>
                      <a:endParaRPr lang="ja-JP" sz="1100" b="1" dirty="0">
                        <a:solidFill>
                          <a:schemeClr val="tx1"/>
                        </a:solidFill>
                        <a:effectLst/>
                        <a:latin typeface="+mn-ea"/>
                        <a:ea typeface="+mn-ea"/>
                        <a:cs typeface="HG丸ｺﾞｼｯｸM-PRO"/>
                      </a:endParaRPr>
                    </a:p>
                  </a:txBody>
                  <a:tcPr marL="36000" marR="36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20.6%</a:t>
                      </a:r>
                      <a:r>
                        <a:rPr lang="ja-JP" altLang="en-US" sz="1100" b="1" dirty="0" smtClean="0">
                          <a:solidFill>
                            <a:schemeClr val="tx1"/>
                          </a:solidFill>
                          <a:effectLst/>
                          <a:latin typeface="+mn-ea"/>
                          <a:ea typeface="+mn-ea"/>
                          <a:cs typeface="HG丸ｺﾞｼｯｸM-PRO"/>
                        </a:rPr>
                        <a:t>（</a:t>
                      </a:r>
                      <a:r>
                        <a:rPr lang="en-US" altLang="ja-JP" sz="1100" b="1" dirty="0" smtClean="0">
                          <a:solidFill>
                            <a:schemeClr val="tx1"/>
                          </a:solidFill>
                          <a:effectLst/>
                          <a:latin typeface="+mn-ea"/>
                          <a:ea typeface="+mn-ea"/>
                          <a:cs typeface="HG丸ｺﾞｼｯｸM-PRO"/>
                        </a:rPr>
                        <a:t>H28</a:t>
                      </a:r>
                      <a:r>
                        <a:rPr lang="ja-JP" altLang="en-US" sz="1100" b="1" dirty="0" smtClean="0">
                          <a:solidFill>
                            <a:schemeClr val="tx1"/>
                          </a:solidFill>
                          <a:effectLst/>
                          <a:latin typeface="+mn-ea"/>
                          <a:ea typeface="+mn-ea"/>
                          <a:cs typeface="HG丸ｺﾞｼｯｸM-PRO"/>
                        </a:rPr>
                        <a:t>）</a:t>
                      </a:r>
                      <a:endParaRPr lang="ja-JP" sz="1100" b="1" dirty="0">
                        <a:solidFill>
                          <a:schemeClr val="tx1"/>
                        </a:solidFill>
                        <a:effectLst/>
                        <a:latin typeface="+mn-ea"/>
                        <a:ea typeface="+mn-ea"/>
                        <a:cs typeface="HG丸ｺﾞｼｯｸM-PRO"/>
                      </a:endParaRPr>
                    </a:p>
                  </a:txBody>
                  <a:tcPr marL="36000" marR="36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ja-JP" altLang="en-US" sz="1200" b="1" dirty="0" smtClean="0">
                          <a:solidFill>
                            <a:schemeClr val="tx1"/>
                          </a:solidFill>
                          <a:effectLst/>
                          <a:latin typeface="+mn-ea"/>
                          <a:ea typeface="+mn-ea"/>
                          <a:cs typeface="HG丸ｺﾞｼｯｸM-PRO"/>
                        </a:rPr>
                        <a:t>増加</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647795793"/>
                  </a:ext>
                </a:extLst>
              </a:tr>
              <a:tr h="288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altLang="ja-JP" sz="1200" dirty="0" smtClean="0">
                          <a:solidFill>
                            <a:schemeClr val="bg1"/>
                          </a:solidFill>
                          <a:effectLst/>
                          <a:latin typeface="+mn-ea"/>
                          <a:ea typeface="+mn-ea"/>
                          <a:cs typeface="HG丸ｺﾞｼｯｸM-PRO"/>
                        </a:rPr>
                        <a:t>26</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fontAlgn="auto">
                        <a:lnSpc>
                          <a:spcPts val="1600"/>
                        </a:lnSpc>
                        <a:spcAft>
                          <a:spcPts val="0"/>
                        </a:spcAft>
                      </a:pPr>
                      <a:r>
                        <a:rPr lang="ja-JP" altLang="en-US" sz="1200" b="1" spc="-50" baseline="0" dirty="0" smtClean="0">
                          <a:solidFill>
                            <a:schemeClr val="tx1"/>
                          </a:solidFill>
                          <a:effectLst/>
                          <a:latin typeface="+mn-ea"/>
                          <a:ea typeface="+mn-ea"/>
                          <a:cs typeface="HG丸ｺﾞｼｯｸM-PRO"/>
                        </a:rPr>
                        <a:t>“健康経営”に取り組む中小企業数</a:t>
                      </a:r>
                      <a:r>
                        <a:rPr lang="ja-JP" altLang="en-US" sz="1050" b="1" spc="-50" baseline="0" dirty="0" smtClean="0">
                          <a:solidFill>
                            <a:schemeClr val="tx1"/>
                          </a:solidFill>
                          <a:effectLst/>
                          <a:latin typeface="+mn-ea"/>
                          <a:ea typeface="+mn-ea"/>
                          <a:cs typeface="HG丸ｺﾞｼｯｸM-PRO"/>
                        </a:rPr>
                        <a:t>（「健康宣言企業」数  協会けんぽ）</a:t>
                      </a:r>
                      <a:endParaRPr lang="ja-JP" altLang="en-US" sz="1100" b="1" spc="-50" baseline="0" dirty="0" smtClean="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142</a:t>
                      </a:r>
                      <a:r>
                        <a:rPr lang="ja-JP" altLang="en-US" sz="1200" b="1" dirty="0" smtClean="0">
                          <a:solidFill>
                            <a:schemeClr val="tx1"/>
                          </a:solidFill>
                          <a:effectLst/>
                          <a:latin typeface="+mn-ea"/>
                          <a:ea typeface="+mn-ea"/>
                          <a:cs typeface="HG丸ｺﾞｼｯｸM-PRO"/>
                        </a:rPr>
                        <a:t>企業</a:t>
                      </a:r>
                      <a:r>
                        <a:rPr lang="ja-JP" altLang="en-US" sz="1100" b="1" dirty="0" smtClean="0">
                          <a:solidFill>
                            <a:schemeClr val="tx1"/>
                          </a:solidFill>
                          <a:effectLst/>
                          <a:latin typeface="+mn-ea"/>
                          <a:ea typeface="+mn-ea"/>
                          <a:cs typeface="HG丸ｺﾞｼｯｸM-PRO"/>
                        </a:rPr>
                        <a:t>（</a:t>
                      </a:r>
                      <a:r>
                        <a:rPr lang="en-US" altLang="ja-JP" sz="1100" b="1" dirty="0" smtClean="0">
                          <a:solidFill>
                            <a:schemeClr val="tx1"/>
                          </a:solidFill>
                          <a:effectLst/>
                          <a:latin typeface="+mn-ea"/>
                          <a:ea typeface="+mn-ea"/>
                          <a:cs typeface="HG丸ｺﾞｼｯｸM-PRO"/>
                        </a:rPr>
                        <a:t>H30.3</a:t>
                      </a:r>
                      <a:r>
                        <a:rPr lang="ja-JP" altLang="en-US" sz="1100" b="1" dirty="0" smtClean="0">
                          <a:solidFill>
                            <a:schemeClr val="tx1"/>
                          </a:solidFill>
                          <a:effectLst/>
                          <a:latin typeface="+mn-ea"/>
                          <a:ea typeface="+mn-ea"/>
                          <a:cs typeface="HG丸ｺﾞｼｯｸM-PRO"/>
                        </a:rPr>
                        <a:t>）</a:t>
                      </a:r>
                      <a:endParaRPr lang="ja-JP" sz="1100" b="1" dirty="0">
                        <a:solidFill>
                          <a:schemeClr val="tx1"/>
                        </a:solidFill>
                        <a:effectLst/>
                        <a:latin typeface="+mn-ea"/>
                        <a:ea typeface="+mn-ea"/>
                        <a:cs typeface="HG丸ｺﾞｼｯｸM-PRO"/>
                      </a:endParaRPr>
                    </a:p>
                  </a:txBody>
                  <a:tcPr marL="36000" marR="36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2,001</a:t>
                      </a:r>
                      <a:r>
                        <a:rPr lang="ja-JP" altLang="en-US" sz="1200" b="1" dirty="0" smtClean="0">
                          <a:solidFill>
                            <a:schemeClr val="tx1"/>
                          </a:solidFill>
                          <a:effectLst/>
                          <a:latin typeface="+mn-ea"/>
                          <a:ea typeface="+mn-ea"/>
                          <a:cs typeface="HG丸ｺﾞｼｯｸM-PRO"/>
                        </a:rPr>
                        <a:t>企業</a:t>
                      </a:r>
                      <a:r>
                        <a:rPr lang="ja-JP" altLang="en-US" sz="1100" b="1" dirty="0" smtClean="0">
                          <a:solidFill>
                            <a:schemeClr val="tx1"/>
                          </a:solidFill>
                          <a:effectLst/>
                          <a:latin typeface="+mn-ea"/>
                          <a:ea typeface="+mn-ea"/>
                          <a:cs typeface="HG丸ｺﾞｼｯｸM-PRO"/>
                        </a:rPr>
                        <a:t>（</a:t>
                      </a:r>
                      <a:r>
                        <a:rPr lang="en-US" altLang="ja-JP" sz="1100" b="1" dirty="0" smtClean="0">
                          <a:solidFill>
                            <a:schemeClr val="tx1"/>
                          </a:solidFill>
                          <a:effectLst/>
                          <a:latin typeface="+mn-ea"/>
                          <a:ea typeface="+mn-ea"/>
                          <a:cs typeface="HG丸ｺﾞｼｯｸM-PRO"/>
                        </a:rPr>
                        <a:t>R3.2</a:t>
                      </a:r>
                      <a:r>
                        <a:rPr lang="ja-JP" altLang="en-US" sz="1100" b="1" dirty="0" smtClean="0">
                          <a:solidFill>
                            <a:schemeClr val="tx1"/>
                          </a:solidFill>
                          <a:effectLst/>
                          <a:latin typeface="+mn-ea"/>
                          <a:ea typeface="+mn-ea"/>
                          <a:cs typeface="HG丸ｺﾞｼｯｸM-PRO"/>
                        </a:rPr>
                        <a:t>）</a:t>
                      </a:r>
                      <a:endParaRPr lang="ja-JP" sz="1100" b="1" dirty="0">
                        <a:solidFill>
                          <a:schemeClr val="tx1"/>
                        </a:solidFill>
                        <a:effectLst/>
                        <a:latin typeface="+mn-ea"/>
                        <a:ea typeface="+mn-ea"/>
                        <a:cs typeface="HG丸ｺﾞｼｯｸM-PRO"/>
                      </a:endParaRPr>
                    </a:p>
                  </a:txBody>
                  <a:tcPr marL="36000" marR="36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2,000</a:t>
                      </a:r>
                      <a:r>
                        <a:rPr lang="ja-JP" altLang="en-US" sz="1200" b="1" dirty="0" smtClean="0">
                          <a:solidFill>
                            <a:schemeClr val="tx1"/>
                          </a:solidFill>
                          <a:effectLst/>
                          <a:latin typeface="+mn-ea"/>
                          <a:ea typeface="+mn-ea"/>
                          <a:cs typeface="HG丸ｺﾞｼｯｸM-PRO"/>
                        </a:rPr>
                        <a:t>企業</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317347628"/>
                  </a:ext>
                </a:extLst>
              </a:tr>
            </a:tbl>
          </a:graphicData>
        </a:graphic>
      </p:graphicFrame>
      <p:sp>
        <p:nvSpPr>
          <p:cNvPr id="42" name="正方形/長方形 41"/>
          <p:cNvSpPr/>
          <p:nvPr/>
        </p:nvSpPr>
        <p:spPr>
          <a:xfrm>
            <a:off x="6046925" y="3467246"/>
            <a:ext cx="3384000" cy="288000"/>
          </a:xfrm>
          <a:prstGeom prst="rect">
            <a:avLst/>
          </a:prstGeom>
        </p:spPr>
        <p:txBody>
          <a:bodyPr wrap="square" lIns="36000" tIns="72000" rIns="36000" bIns="36000" anchor="ctr">
            <a:noAutofit/>
          </a:bodyPr>
          <a:lstStyle/>
          <a:p>
            <a:pPr algn="r"/>
            <a:r>
              <a:rPr lang="ja-JP" altLang="en-US" sz="1100" dirty="0">
                <a:solidFill>
                  <a:prstClr val="black"/>
                </a:solidFill>
                <a:latin typeface="游ゴシック" panose="020B0400000000000000" pitchFamily="50" charset="-128"/>
              </a:rPr>
              <a:t>（☆は「府民・行政等みんなでめざす目標」</a:t>
            </a:r>
            <a:r>
              <a:rPr lang="ja-JP" altLang="en-US" sz="1100" dirty="0" smtClean="0">
                <a:solidFill>
                  <a:prstClr val="black"/>
                </a:solidFill>
                <a:latin typeface="游ゴシック" panose="020B0400000000000000" pitchFamily="50" charset="-128"/>
              </a:rPr>
              <a:t>）</a:t>
            </a:r>
            <a:endParaRPr lang="ja-JP" altLang="en-US" sz="1100" dirty="0">
              <a:solidFill>
                <a:prstClr val="black"/>
              </a:solidFill>
              <a:latin typeface="游ゴシック" panose="020B0400000000000000" pitchFamily="50" charset="-128"/>
            </a:endParaRPr>
          </a:p>
        </p:txBody>
      </p:sp>
      <p:graphicFrame>
        <p:nvGraphicFramePr>
          <p:cNvPr id="43" name="表 42"/>
          <p:cNvGraphicFramePr>
            <a:graphicFrameLocks noGrp="1"/>
          </p:cNvGraphicFramePr>
          <p:nvPr>
            <p:extLst>
              <p:ext uri="{D42A27DB-BD31-4B8C-83A1-F6EECF244321}">
                <p14:modId xmlns:p14="http://schemas.microsoft.com/office/powerpoint/2010/main" val="3178239269"/>
              </p:ext>
            </p:extLst>
          </p:nvPr>
        </p:nvGraphicFramePr>
        <p:xfrm>
          <a:off x="477311" y="5275555"/>
          <a:ext cx="8928000" cy="1188000"/>
        </p:xfrm>
        <a:graphic>
          <a:graphicData uri="http://schemas.openxmlformats.org/drawingml/2006/table">
            <a:tbl>
              <a:tblPr firstRow="1" bandRow="1"/>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1188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nSpc>
                          <a:spcPct val="100000"/>
                        </a:lnSpc>
                      </a:pPr>
                      <a:r>
                        <a:rPr kumimoji="1" lang="ja-JP" altLang="en-US" sz="1600" baseline="0" dirty="0" smtClean="0">
                          <a:latin typeface="+mn-ea"/>
                          <a:ea typeface="+mn-ea"/>
                        </a:rPr>
                        <a:t>現状･課題</a:t>
                      </a:r>
                      <a:endParaRPr kumimoji="1" lang="en-US" altLang="ja-JP" sz="1600" baseline="0" dirty="0" smtClean="0">
                        <a:latin typeface="+mn-ea"/>
                        <a:ea typeface="+mn-ea"/>
                      </a:endParaRPr>
                    </a:p>
                  </a:txBody>
                  <a:tcPr marL="36000" marR="36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174625" indent="-174625">
                        <a:lnSpc>
                          <a:spcPct val="100000"/>
                        </a:lnSpc>
                      </a:pPr>
                      <a:r>
                        <a:rPr kumimoji="1" lang="ja-JP" altLang="en-US" sz="1200" b="1" baseline="0" dirty="0" smtClean="0">
                          <a:solidFill>
                            <a:schemeClr val="tx1"/>
                          </a:solidFill>
                          <a:latin typeface="+mn-ea"/>
                          <a:ea typeface="+mn-ea"/>
                        </a:rPr>
                        <a:t>◆ スポーツ関係等のグループや自治会等の自主活動やボランティアに参加している府民の割合は少ない状況にあることから、主体的に社会参加できる健康な地域コミュニティの形成が求められています。</a:t>
                      </a:r>
                    </a:p>
                    <a:p>
                      <a:pPr marL="174625" indent="-174625">
                        <a:lnSpc>
                          <a:spcPct val="100000"/>
                        </a:lnSpc>
                      </a:pPr>
                      <a:endParaRPr kumimoji="1" lang="ja-JP" altLang="en-US" sz="800" b="1" baseline="0" dirty="0" smtClean="0">
                        <a:solidFill>
                          <a:schemeClr val="tx1"/>
                        </a:solidFill>
                        <a:latin typeface="+mn-ea"/>
                        <a:ea typeface="+mn-ea"/>
                      </a:endParaRPr>
                    </a:p>
                    <a:p>
                      <a:pPr marL="174625" indent="-174625">
                        <a:lnSpc>
                          <a:spcPct val="100000"/>
                        </a:lnSpc>
                      </a:pPr>
                      <a:r>
                        <a:rPr kumimoji="1" lang="ja-JP" altLang="en-US" sz="1200" b="1" baseline="0" dirty="0" smtClean="0">
                          <a:solidFill>
                            <a:schemeClr val="tx1"/>
                          </a:solidFill>
                          <a:latin typeface="+mn-ea"/>
                          <a:ea typeface="+mn-ea"/>
                        </a:rPr>
                        <a:t>◆ 市町村における健康ポイント等のインセンティブの導入や、事業者等における「健康経営」の普及促進をはじめ、地域の活動団体等による健康づくりへの取組みなど、公民の多様な主体の連携・協働により、府民の健康づくりを社会全体で支える環境整備に取り組んでいくことが必要です。</a:t>
                      </a: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3861721"/>
                  </a:ext>
                </a:extLst>
              </a:tr>
            </a:tbl>
          </a:graphicData>
        </a:graphic>
      </p:graphicFrame>
      <p:sp>
        <p:nvSpPr>
          <p:cNvPr id="44" name="角丸四角形 43"/>
          <p:cNvSpPr/>
          <p:nvPr/>
        </p:nvSpPr>
        <p:spPr>
          <a:xfrm>
            <a:off x="357909" y="1783614"/>
            <a:ext cx="9144000" cy="3276000"/>
          </a:xfrm>
          <a:prstGeom prst="roundRect">
            <a:avLst>
              <a:gd name="adj" fmla="val 0"/>
            </a:avLst>
          </a:prstGeom>
          <a:noFill/>
          <a:ln w="12700" cap="flat" cmpd="sng" algn="ctr">
            <a:solidFill>
              <a:srgbClr val="5B9BD5">
                <a:lumMod val="50000"/>
              </a:srgbClr>
            </a:solidFill>
            <a:prstDash val="solid"/>
            <a:miter lim="800000"/>
          </a:ln>
          <a:effectLst/>
        </p:spPr>
        <p:txBody>
          <a:bodyPr rtlCol="0" anchor="ctr"/>
          <a:lstStyle/>
          <a:p>
            <a:pPr marL="0" marR="0" lvl="0" indent="0" defTabSz="914400" eaLnBrk="1" fontAlgn="auto" latinLnBrk="0" hangingPunct="1">
              <a:lnSpc>
                <a:spcPts val="2000"/>
              </a:lnSpc>
              <a:spcBef>
                <a:spcPts val="0"/>
              </a:spcBef>
              <a:spcAft>
                <a:spcPts val="0"/>
              </a:spcAft>
              <a:buClrTx/>
              <a:buSzTx/>
              <a:buFontTx/>
              <a:buNone/>
              <a:tabLst/>
              <a:defRPr/>
            </a:pPr>
            <a:endParaRPr kumimoji="1" lang="en-US" altLang="ja-JP" sz="18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5" name="角丸四角形 44"/>
          <p:cNvSpPr/>
          <p:nvPr/>
        </p:nvSpPr>
        <p:spPr>
          <a:xfrm>
            <a:off x="357909" y="1351614"/>
            <a:ext cx="2088000" cy="648000"/>
          </a:xfrm>
          <a:prstGeom prst="roundRect">
            <a:avLst>
              <a:gd name="adj" fmla="val 0"/>
            </a:avLst>
          </a:prstGeom>
          <a:solidFill>
            <a:srgbClr val="5B9BD5">
              <a:lumMod val="50000"/>
            </a:srgbClr>
          </a:solidFill>
          <a:ln w="12700" cap="flat" cmpd="sng" algn="ctr">
            <a:solidFill>
              <a:srgbClr val="5B9BD5">
                <a:lumMod val="50000"/>
              </a:srgbClr>
            </a:solidFill>
            <a:prstDash val="solid"/>
            <a:miter lim="800000"/>
          </a:ln>
          <a:effectLst/>
        </p:spPr>
        <p:txBody>
          <a:bodyPr lIns="72000" tIns="72000" rIns="72000" bIns="36000" rtlCol="0" anchor="ctr"/>
          <a:lstStyle/>
          <a:p>
            <a:pPr marL="0" marR="0" lvl="0" indent="0" algn="ctr" defTabSz="914400" eaLnBrk="1" fontAlgn="auto" latinLnBrk="0" hangingPunct="1">
              <a:lnSpc>
                <a:spcPts val="2000"/>
              </a:lnSpc>
              <a:spcBef>
                <a:spcPts val="0"/>
              </a:spcBef>
              <a:spcAft>
                <a:spcPts val="0"/>
              </a:spcAft>
              <a:buClrTx/>
              <a:buSzTx/>
              <a:buFontTx/>
              <a:buNone/>
              <a:tabLst/>
              <a:defRPr/>
            </a:pPr>
            <a:r>
              <a:rPr kumimoji="1" lang="ja-JP" altLang="en-US" sz="16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rPr>
              <a:t>みんなでめざす目標</a:t>
            </a:r>
          </a:p>
        </p:txBody>
      </p:sp>
      <p:sp>
        <p:nvSpPr>
          <p:cNvPr id="46" name="角丸四角形 45"/>
          <p:cNvSpPr/>
          <p:nvPr/>
        </p:nvSpPr>
        <p:spPr>
          <a:xfrm>
            <a:off x="2445909" y="1351614"/>
            <a:ext cx="7056000" cy="648000"/>
          </a:xfrm>
          <a:prstGeom prst="roundRect">
            <a:avLst>
              <a:gd name="adj" fmla="val 0"/>
            </a:avLst>
          </a:prstGeom>
          <a:solidFill>
            <a:sysClr val="window" lastClr="FFFFFF"/>
          </a:solidFill>
          <a:ln w="12700" cap="flat" cmpd="sng" algn="ctr">
            <a:solidFill>
              <a:srgbClr val="5B9BD5">
                <a:lumMod val="50000"/>
              </a:srgbClr>
            </a:solidFill>
            <a:prstDash val="solid"/>
            <a:miter lim="800000"/>
          </a:ln>
          <a:effectLst/>
        </p:spPr>
        <p:txBody>
          <a:bodyPr lIns="72000" tIns="72000" rIns="72000" bIns="36000" rtlCol="0" anchor="ctr"/>
          <a:lstStyle/>
          <a:p>
            <a:pPr marL="0" marR="0" lvl="0" indent="0" algn="ctr" defTabSz="914400" eaLnBrk="1" fontAlgn="auto" latinLnBrk="0" hangingPunct="1">
              <a:lnSpc>
                <a:spcPts val="2000"/>
              </a:lnSpc>
              <a:spcBef>
                <a:spcPts val="0"/>
              </a:spcBef>
              <a:spcAft>
                <a:spcPts val="0"/>
              </a:spcAft>
              <a:buClrTx/>
              <a:buSzTx/>
              <a:buFontTx/>
              <a:buNone/>
              <a:tabLst/>
              <a:defRPr/>
            </a:pPr>
            <a:r>
              <a:rPr kumimoji="1" lang="ja-JP" altLang="en-US" sz="16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地域や職場における健康づくりへの参加を増やします</a:t>
            </a:r>
          </a:p>
          <a:p>
            <a:pPr marL="0" marR="0" lvl="0" indent="0" algn="ctr" defTabSz="914400" eaLnBrk="1" fontAlgn="auto" latinLnBrk="0" hangingPunct="1">
              <a:lnSpc>
                <a:spcPts val="2000"/>
              </a:lnSpc>
              <a:spcBef>
                <a:spcPts val="0"/>
              </a:spcBef>
              <a:spcAft>
                <a:spcPts val="0"/>
              </a:spcAft>
              <a:buClrTx/>
              <a:buSzTx/>
              <a:buFontTx/>
              <a:buNone/>
              <a:tabLst/>
              <a:defRPr/>
            </a:pPr>
            <a:r>
              <a:rPr kumimoji="1" lang="ja-JP" altLang="en-US" sz="16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～みんなで健康づくりを楽しみましょう～</a:t>
            </a:r>
          </a:p>
        </p:txBody>
      </p:sp>
    </p:spTree>
    <p:extLst>
      <p:ext uri="{BB962C8B-B14F-4D97-AF65-F5344CB8AC3E}">
        <p14:creationId xmlns:p14="http://schemas.microsoft.com/office/powerpoint/2010/main" val="29315533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37</a:t>
            </a:fld>
            <a:endParaRPr kumimoji="1" lang="ja-JP" altLang="en-US"/>
          </a:p>
        </p:txBody>
      </p:sp>
      <p:sp>
        <p:nvSpPr>
          <p:cNvPr id="15" name="正方形/長方形 14"/>
          <p:cNvSpPr/>
          <p:nvPr/>
        </p:nvSpPr>
        <p:spPr>
          <a:xfrm>
            <a:off x="216793" y="211802"/>
            <a:ext cx="9432000" cy="6408000"/>
          </a:xfrm>
          <a:prstGeom prst="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ts val="2000"/>
              </a:lnSpc>
              <a:spcBef>
                <a:spcPts val="0"/>
              </a:spcBef>
              <a:spcAft>
                <a:spcPts val="0"/>
              </a:spcAft>
              <a:buClrTx/>
              <a:buSzTx/>
              <a:buFontTx/>
              <a:buNone/>
              <a:tabLst/>
              <a:defRPr/>
            </a:pPr>
            <a:endParaRPr kumimoji="1" lang="en-US" altLang="ja-JP" sz="18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16" name="表 15"/>
          <p:cNvGraphicFramePr>
            <a:graphicFrameLocks noGrp="1"/>
          </p:cNvGraphicFramePr>
          <p:nvPr>
            <p:extLst>
              <p:ext uri="{D42A27DB-BD31-4B8C-83A1-F6EECF244321}">
                <p14:modId xmlns:p14="http://schemas.microsoft.com/office/powerpoint/2010/main" val="3620877475"/>
              </p:ext>
            </p:extLst>
          </p:nvPr>
        </p:nvGraphicFramePr>
        <p:xfrm>
          <a:off x="477311" y="434454"/>
          <a:ext cx="8928000" cy="5040000"/>
        </p:xfrm>
        <a:graphic>
          <a:graphicData uri="http://schemas.openxmlformats.org/drawingml/2006/table">
            <a:tbl>
              <a:tblPr firstRow="1" bandRow="1"/>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5040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nSpc>
                          <a:spcPct val="100000"/>
                        </a:lnSpc>
                      </a:pPr>
                      <a:r>
                        <a:rPr kumimoji="1" lang="ja-JP" altLang="en-US" sz="1600" baseline="0" dirty="0" smtClean="0">
                          <a:latin typeface="+mn-ea"/>
                          <a:ea typeface="+mn-ea"/>
                        </a:rPr>
                        <a:t>本年度の     </a:t>
                      </a:r>
                      <a:endParaRPr kumimoji="1" lang="en-US" altLang="ja-JP" sz="1600" baseline="0" dirty="0" smtClean="0">
                        <a:latin typeface="+mn-ea"/>
                        <a:ea typeface="+mn-ea"/>
                      </a:endParaRPr>
                    </a:p>
                    <a:p>
                      <a:pPr>
                        <a:lnSpc>
                          <a:spcPct val="100000"/>
                        </a:lnSpc>
                      </a:pPr>
                      <a:r>
                        <a:rPr kumimoji="1" lang="ja-JP" altLang="en-US" sz="1600" baseline="0" dirty="0" smtClean="0">
                          <a:latin typeface="+mn-ea"/>
                          <a:ea typeface="+mn-ea"/>
                        </a:rPr>
                        <a:t>取組</a:t>
                      </a: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ja-JP" altLang="en-US" sz="1600" baseline="0" dirty="0">
                        <a:latin typeface="+mn-ea"/>
                        <a:ea typeface="+mn-ea"/>
                      </a:endParaRP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174625" indent="-174625">
                        <a:lnSpc>
                          <a:spcPct val="100000"/>
                        </a:lnSpc>
                      </a:pPr>
                      <a:r>
                        <a:rPr kumimoji="1" lang="en-US" altLang="ja-JP" sz="1200" u="none"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市町村における健康なまちづくり</a:t>
                      </a:r>
                      <a:r>
                        <a:rPr kumimoji="1" lang="en-US" altLang="ja-JP" sz="1200" u="none" baseline="0" dirty="0" smtClean="0">
                          <a:solidFill>
                            <a:schemeClr val="tx1"/>
                          </a:solidFill>
                          <a:latin typeface="+mn-ea"/>
                          <a:ea typeface="+mn-ea"/>
                        </a:rPr>
                        <a:t>》</a:t>
                      </a:r>
                      <a:endParaRPr kumimoji="1" lang="en-US" altLang="ja-JP" sz="1200" b="0" u="none"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■自宅でできる健康づくりの取組み情報をまとめた「おうちで健活」サイトでウォーキング情報を掲載（</a:t>
                      </a:r>
                      <a:r>
                        <a:rPr kumimoji="1" lang="en-US" altLang="ja-JP" sz="1100" b="1" baseline="0" dirty="0" smtClean="0">
                          <a:solidFill>
                            <a:schemeClr val="tx1"/>
                          </a:solidFill>
                          <a:latin typeface="+mn-ea"/>
                          <a:ea typeface="+mn-ea"/>
                        </a:rPr>
                        <a:t>47</a:t>
                      </a:r>
                      <a:r>
                        <a:rPr kumimoji="1" lang="ja-JP" altLang="en-US" sz="1100" b="1" baseline="0" dirty="0" smtClean="0">
                          <a:solidFill>
                            <a:schemeClr val="tx1"/>
                          </a:solidFill>
                          <a:latin typeface="+mn-ea"/>
                          <a:ea typeface="+mn-ea"/>
                        </a:rPr>
                        <a:t>件）</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■市町村を訪問し、新たなスポーツクラブ設立について指導助言（「総合型地域スポーツクラブ活動促進事業」訪問市：岸和田市）</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■府・堺市等で構成する泉北ニュータウン再生府市等連携協議会において、泉ヶ丘駅前地域のエリア価値創造に向け、公園・緑道を活用した取組みを検討（「ニュータウン再生」）</a:t>
                      </a:r>
                    </a:p>
                    <a:p>
                      <a:pPr marL="174625" indent="-174625">
                        <a:lnSpc>
                          <a:spcPct val="100000"/>
                        </a:lnSpc>
                      </a:pPr>
                      <a:r>
                        <a:rPr kumimoji="1" lang="ja-JP" altLang="en-US" sz="1100" b="1" baseline="0" dirty="0" smtClean="0">
                          <a:solidFill>
                            <a:schemeClr val="tx1"/>
                          </a:solidFill>
                          <a:latin typeface="+mn-ea"/>
                          <a:ea typeface="+mn-ea"/>
                        </a:rPr>
                        <a:t>■大和川を軸に、ベイエリアから大阪東部、奈良方面へと展開し、南河内サイクルラインや京奈和自転車道等との連携をめざす社会実験の実施（</a:t>
                      </a:r>
                      <a:r>
                        <a:rPr kumimoji="1" lang="en-US" altLang="ja-JP" sz="1100" b="1" baseline="0" dirty="0" smtClean="0">
                          <a:solidFill>
                            <a:schemeClr val="tx1"/>
                          </a:solidFill>
                          <a:latin typeface="+mn-ea"/>
                          <a:ea typeface="+mn-ea"/>
                        </a:rPr>
                        <a:t>9</a:t>
                      </a:r>
                      <a:r>
                        <a:rPr kumimoji="1" lang="ja-JP" altLang="en-US" sz="1100" b="1" baseline="0" dirty="0" smtClean="0">
                          <a:solidFill>
                            <a:schemeClr val="tx1"/>
                          </a:solidFill>
                          <a:latin typeface="+mn-ea"/>
                          <a:ea typeface="+mn-ea"/>
                        </a:rPr>
                        <a:t>月～</a:t>
                      </a:r>
                      <a:r>
                        <a:rPr kumimoji="1" lang="en-US" altLang="ja-JP" sz="1100" b="1" baseline="0" dirty="0" smtClean="0">
                          <a:solidFill>
                            <a:schemeClr val="tx1"/>
                          </a:solidFill>
                          <a:latin typeface="+mn-ea"/>
                          <a:ea typeface="+mn-ea"/>
                        </a:rPr>
                        <a:t>12</a:t>
                      </a:r>
                      <a:r>
                        <a:rPr kumimoji="1" lang="ja-JP" altLang="en-US" sz="1100" b="1" baseline="0" dirty="0" smtClean="0">
                          <a:solidFill>
                            <a:schemeClr val="tx1"/>
                          </a:solidFill>
                          <a:latin typeface="+mn-ea"/>
                          <a:ea typeface="+mn-ea"/>
                        </a:rPr>
                        <a:t>月「広域サイクルルート連携事業」）</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■うめきた</a:t>
                      </a:r>
                      <a:r>
                        <a:rPr kumimoji="1" lang="en-US" altLang="ja-JP" sz="1100" b="1" baseline="0" dirty="0" smtClean="0">
                          <a:solidFill>
                            <a:schemeClr val="tx1"/>
                          </a:solidFill>
                          <a:latin typeface="+mn-ea"/>
                          <a:ea typeface="+mn-ea"/>
                        </a:rPr>
                        <a:t>2</a:t>
                      </a:r>
                      <a:r>
                        <a:rPr kumimoji="1" lang="ja-JP" altLang="en-US" sz="1100" b="1" baseline="0" dirty="0" smtClean="0">
                          <a:solidFill>
                            <a:schemeClr val="tx1"/>
                          </a:solidFill>
                          <a:latin typeface="+mn-ea"/>
                          <a:ea typeface="+mn-ea"/>
                        </a:rPr>
                        <a:t>期区域における、都市公園整備にかかる実施設計の実施（大阪市へ補助「うめきたまちづくりの推進」）</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市町村の健康格差の縮小</a:t>
                      </a:r>
                      <a:r>
                        <a:rPr kumimoji="1" lang="en-US" altLang="ja-JP" sz="1200" baseline="0" dirty="0" smtClean="0">
                          <a:solidFill>
                            <a:schemeClr val="tx1"/>
                          </a:solidFill>
                          <a:latin typeface="+mn-ea"/>
                          <a:ea typeface="+mn-ea"/>
                        </a:rPr>
                        <a:t>》</a:t>
                      </a:r>
                      <a:endParaRPr kumimoji="1" lang="en-US" altLang="ja-JP" sz="1200" b="0"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市町村の保健事業の介入支援事業や糖尿病性腎症重症化予防アドバイザー事業で地域差見える化ツールを活用し、ツールの活用を促進したほか、がん循環器病予防センターの研修会でも見える化ツールの活用例を紹介</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■「健活</a:t>
                      </a:r>
                      <a:r>
                        <a:rPr kumimoji="1" lang="en-US" altLang="ja-JP" sz="1100" b="1" baseline="0" dirty="0" smtClean="0">
                          <a:solidFill>
                            <a:schemeClr val="tx1"/>
                          </a:solidFill>
                          <a:latin typeface="+mn-ea"/>
                          <a:ea typeface="+mn-ea"/>
                        </a:rPr>
                        <a:t>10</a:t>
                      </a:r>
                      <a:r>
                        <a:rPr kumimoji="1" lang="ja-JP" altLang="en-US" sz="1100" b="1" baseline="0" dirty="0" smtClean="0">
                          <a:solidFill>
                            <a:schemeClr val="tx1"/>
                          </a:solidFill>
                          <a:latin typeface="+mn-ea"/>
                          <a:ea typeface="+mn-ea"/>
                        </a:rPr>
                        <a:t>」ポータルページで市町村別の健康寿命やけんしん受診率等のデータを掲載し、健康指標を見える化</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■「特定健診受診」「保健指導」「フレイル予防」の３分野でプログラムの展開やツールを開発（「健康格差の解決プログラム」）</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u="none"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Ｉ</a:t>
                      </a:r>
                      <a:r>
                        <a:rPr kumimoji="1" lang="en-US" altLang="ja-JP" sz="1200" u="sng" baseline="0" dirty="0" smtClean="0">
                          <a:solidFill>
                            <a:schemeClr val="tx1"/>
                          </a:solidFill>
                          <a:latin typeface="+mn-ea"/>
                          <a:ea typeface="+mn-ea"/>
                        </a:rPr>
                        <a:t>C</a:t>
                      </a:r>
                      <a:r>
                        <a:rPr kumimoji="1" lang="ja-JP" altLang="en-US" sz="1200" u="sng" baseline="0" dirty="0" smtClean="0">
                          <a:solidFill>
                            <a:schemeClr val="tx1"/>
                          </a:solidFill>
                          <a:latin typeface="+mn-ea"/>
                          <a:ea typeface="+mn-ea"/>
                        </a:rPr>
                        <a:t>Ｔ等を活用した健康情報等に係る基盤づくり</a:t>
                      </a:r>
                      <a:r>
                        <a:rPr kumimoji="1" lang="en-US" altLang="ja-JP" sz="1200" u="none" baseline="0" dirty="0" smtClean="0">
                          <a:solidFill>
                            <a:schemeClr val="tx1"/>
                          </a:solidFill>
                          <a:latin typeface="+mn-ea"/>
                          <a:ea typeface="+mn-ea"/>
                        </a:rPr>
                        <a:t>》</a:t>
                      </a:r>
                      <a:endParaRPr kumimoji="1" lang="en-US" altLang="ja-JP" sz="1200" b="0" u="none"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■若者から働く世代を中心に、主体的な健康意識の向上と実践を促す健康アプリ「アスマイル」を全市町村において展開（今年度目標会員数：</a:t>
                      </a:r>
                      <a:r>
                        <a:rPr kumimoji="1" lang="en-US" altLang="ja-JP" sz="1100" b="1" baseline="0" dirty="0" smtClean="0">
                          <a:solidFill>
                            <a:schemeClr val="tx1"/>
                          </a:solidFill>
                          <a:latin typeface="+mn-ea"/>
                          <a:ea typeface="+mn-ea"/>
                        </a:rPr>
                        <a:t>20</a:t>
                      </a:r>
                      <a:r>
                        <a:rPr kumimoji="1" lang="ja-JP" altLang="en-US" sz="1100" b="1" baseline="0" dirty="0" smtClean="0">
                          <a:solidFill>
                            <a:schemeClr val="tx1"/>
                          </a:solidFill>
                          <a:latin typeface="+mn-ea"/>
                          <a:ea typeface="+mn-ea"/>
                        </a:rPr>
                        <a:t>万人　実績：</a:t>
                      </a:r>
                      <a:r>
                        <a:rPr kumimoji="1" lang="en-US" altLang="ja-JP" sz="1100" b="1" baseline="0" dirty="0" smtClean="0">
                          <a:solidFill>
                            <a:schemeClr val="tx1"/>
                          </a:solidFill>
                          <a:latin typeface="+mn-ea"/>
                          <a:ea typeface="+mn-ea"/>
                        </a:rPr>
                        <a:t>23</a:t>
                      </a:r>
                      <a:r>
                        <a:rPr kumimoji="1" lang="ja-JP" altLang="en-US" sz="1100" b="1" baseline="0" dirty="0" smtClean="0">
                          <a:solidFill>
                            <a:schemeClr val="tx1"/>
                          </a:solidFill>
                          <a:latin typeface="+mn-ea"/>
                          <a:ea typeface="+mn-ea"/>
                        </a:rPr>
                        <a:t>万人）</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職場における健康づくり</a:t>
                      </a:r>
                      <a:r>
                        <a:rPr kumimoji="1" lang="en-US" altLang="ja-JP" sz="1200" baseline="0" dirty="0" smtClean="0">
                          <a:solidFill>
                            <a:schemeClr val="tx1"/>
                          </a:solidFill>
                          <a:latin typeface="+mn-ea"/>
                          <a:ea typeface="+mn-ea"/>
                        </a:rPr>
                        <a:t>》</a:t>
                      </a:r>
                      <a:endParaRPr kumimoji="1" lang="en-US" altLang="ja-JP" sz="1200" b="0"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■中小企業の抱える健康課題・ニーズに対応したセミナーを開催（「健康経営セミナー」</a:t>
                      </a:r>
                      <a:r>
                        <a:rPr kumimoji="1" lang="en-US" altLang="ja-JP" sz="1100" b="1" baseline="0" dirty="0" smtClean="0">
                          <a:solidFill>
                            <a:schemeClr val="tx1"/>
                          </a:solidFill>
                          <a:latin typeface="+mn-ea"/>
                          <a:ea typeface="+mn-ea"/>
                        </a:rPr>
                        <a:t>3</a:t>
                      </a:r>
                      <a:r>
                        <a:rPr kumimoji="1" lang="ja-JP" altLang="en-US" sz="1100" b="1" baseline="0" dirty="0" smtClean="0">
                          <a:solidFill>
                            <a:schemeClr val="tx1"/>
                          </a:solidFill>
                          <a:latin typeface="+mn-ea"/>
                          <a:ea typeface="+mn-ea"/>
                        </a:rPr>
                        <a:t>回オンライン開催）</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■企業に対し健康経営の取組状況を取材し、動画及び取材記事にまとめ「健活</a:t>
                      </a:r>
                      <a:r>
                        <a:rPr kumimoji="1" lang="en-US" altLang="ja-JP" sz="1100" b="1" baseline="0" dirty="0" smtClean="0">
                          <a:solidFill>
                            <a:schemeClr val="tx1"/>
                          </a:solidFill>
                          <a:latin typeface="+mn-ea"/>
                          <a:ea typeface="+mn-ea"/>
                        </a:rPr>
                        <a:t>10</a:t>
                      </a:r>
                      <a:r>
                        <a:rPr kumimoji="1" lang="ja-JP" altLang="en-US" sz="1100" b="1" baseline="0" dirty="0" smtClean="0">
                          <a:solidFill>
                            <a:schemeClr val="tx1"/>
                          </a:solidFill>
                          <a:latin typeface="+mn-ea"/>
                          <a:ea typeface="+mn-ea"/>
                        </a:rPr>
                        <a:t>」ポータルページに健康経営ページとして掲載（「健康経営ナビゲーター派遣」代替事業：取材企業</a:t>
                      </a:r>
                      <a:r>
                        <a:rPr kumimoji="1" lang="en-US" altLang="ja-JP" sz="1100" b="1" baseline="0" dirty="0" smtClean="0">
                          <a:solidFill>
                            <a:schemeClr val="tx1"/>
                          </a:solidFill>
                          <a:latin typeface="+mn-ea"/>
                          <a:ea typeface="+mn-ea"/>
                        </a:rPr>
                        <a:t>5</a:t>
                      </a:r>
                      <a:r>
                        <a:rPr kumimoji="1" lang="ja-JP" altLang="en-US" sz="1100" b="1" baseline="0" dirty="0" smtClean="0">
                          <a:solidFill>
                            <a:schemeClr val="tx1"/>
                          </a:solidFill>
                          <a:latin typeface="+mn-ea"/>
                          <a:ea typeface="+mn-ea"/>
                        </a:rPr>
                        <a:t>社、掲載動画</a:t>
                      </a:r>
                      <a:r>
                        <a:rPr kumimoji="1" lang="en-US" altLang="ja-JP" sz="1100" b="1" baseline="0" dirty="0" smtClean="0">
                          <a:solidFill>
                            <a:schemeClr val="tx1"/>
                          </a:solidFill>
                          <a:latin typeface="+mn-ea"/>
                          <a:ea typeface="+mn-ea"/>
                        </a:rPr>
                        <a:t>9</a:t>
                      </a:r>
                      <a:r>
                        <a:rPr kumimoji="1" lang="ja-JP" altLang="en-US" sz="1100" b="1" baseline="0" dirty="0" smtClean="0">
                          <a:solidFill>
                            <a:schemeClr val="tx1"/>
                          </a:solidFill>
                          <a:latin typeface="+mn-ea"/>
                          <a:ea typeface="+mn-ea"/>
                        </a:rPr>
                        <a:t>本）</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■保健所において商工会議所と連携し、加入事業所対象に健康経営に関するアンケートを実施したほか、健康経営について啓発を実施</a:t>
                      </a:r>
                    </a:p>
                  </a:txBody>
                  <a:tcPr marL="72000" marR="72000" marT="54000" marB="54000">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3861721"/>
                  </a:ext>
                </a:extLst>
              </a:tr>
            </a:tbl>
          </a:graphicData>
        </a:graphic>
      </p:graphicFrame>
      <p:grpSp>
        <p:nvGrpSpPr>
          <p:cNvPr id="17" name="グループ化 16"/>
          <p:cNvGrpSpPr/>
          <p:nvPr/>
        </p:nvGrpSpPr>
        <p:grpSpPr>
          <a:xfrm>
            <a:off x="586435" y="3535158"/>
            <a:ext cx="792000" cy="720000"/>
            <a:chOff x="-2122749" y="3293333"/>
            <a:chExt cx="792000" cy="720000"/>
          </a:xfrm>
        </p:grpSpPr>
        <p:sp>
          <p:nvSpPr>
            <p:cNvPr id="18" name="角丸四角形 17"/>
            <p:cNvSpPr/>
            <p:nvPr/>
          </p:nvSpPr>
          <p:spPr>
            <a:xfrm>
              <a:off x="-2122749" y="3293333"/>
              <a:ext cx="792000" cy="720000"/>
            </a:xfrm>
            <a:prstGeom prst="roundRect">
              <a:avLst>
                <a:gd name="adj" fmla="val 8008"/>
              </a:avLst>
            </a:prstGeom>
            <a:gradFill>
              <a:gsLst>
                <a:gs pos="0">
                  <a:srgbClr val="EFF5FB"/>
                </a:gs>
                <a:gs pos="49000">
                  <a:srgbClr val="EFF5FB"/>
                </a:gs>
                <a:gs pos="51000">
                  <a:srgbClr val="B6D2EC"/>
                </a:gs>
                <a:gs pos="100000">
                  <a:srgbClr val="B6D2EC"/>
                </a:gs>
              </a:gsLst>
              <a:lin ang="2700000" scaled="1"/>
            </a:gradFill>
            <a:ln w="31750" cap="flat" cmpd="dbl" algn="ctr">
              <a:solidFill>
                <a:srgbClr val="002060"/>
              </a:solidFill>
              <a:prstDash val="solid"/>
              <a:miter lim="800000"/>
            </a:ln>
            <a:effectLst/>
          </p:spPr>
          <p:txBody>
            <a:bodyPr wrap="none" lIns="36000" tIns="36000" rIns="36000" bIns="7200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rPr>
                <a:t>本年度評価</a:t>
              </a:r>
              <a:endParaRPr kumimoji="1" lang="en-US" altLang="ja-JP" sz="11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5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eaLnBrk="1" fontAlgn="auto" latinLnBrk="0" hangingPunct="1">
                <a:lnSpc>
                  <a:spcPts val="1600"/>
                </a:lnSpc>
                <a:spcBef>
                  <a:spcPts val="0"/>
                </a:spcBef>
                <a:spcAft>
                  <a:spcPts val="0"/>
                </a:spcAft>
                <a:buClrTx/>
                <a:buSzTx/>
                <a:buFontTx/>
                <a:buNone/>
                <a:tabLst/>
                <a:defRPr/>
              </a:pPr>
              <a:r>
                <a:rPr kumimoji="1" lang="ja-JP" altLang="en-US" sz="14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rPr>
                <a:t>概ね</a:t>
              </a:r>
              <a:endParaRPr kumimoji="1" lang="en-US" altLang="ja-JP" sz="1400" b="1" i="0" u="none" strike="noStrike" kern="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eaLnBrk="1" fontAlgn="auto" latinLnBrk="0" hangingPunct="1">
                <a:lnSpc>
                  <a:spcPts val="1600"/>
                </a:lnSpc>
                <a:spcBef>
                  <a:spcPts val="0"/>
                </a:spcBef>
                <a:spcAft>
                  <a:spcPts val="0"/>
                </a:spcAft>
                <a:buClrTx/>
                <a:buSzTx/>
                <a:buFontTx/>
                <a:buNone/>
                <a:tabLst/>
                <a:defRPr/>
              </a:pPr>
              <a:r>
                <a:rPr kumimoji="1" lang="ja-JP" altLang="en-US" sz="1400" b="1" i="0" u="none" strike="noStrike" kern="0" cap="none" spc="-25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rPr>
                <a:t>予定</a:t>
              </a:r>
              <a:r>
                <a:rPr kumimoji="1" lang="ja-JP" altLang="en-US" sz="1400" b="1" i="0" u="none" strike="noStrike" kern="0" cap="none" spc="-35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cs typeface="+mn-cs"/>
                </a:rPr>
                <a:t>どおり</a:t>
              </a:r>
            </a:p>
          </p:txBody>
        </p:sp>
        <p:cxnSp>
          <p:nvCxnSpPr>
            <p:cNvPr id="19" name="直線コネクタ 18"/>
            <p:cNvCxnSpPr/>
            <p:nvPr/>
          </p:nvCxnSpPr>
          <p:spPr>
            <a:xfrm>
              <a:off x="-2067699" y="3533775"/>
              <a:ext cx="684000" cy="0"/>
            </a:xfrm>
            <a:prstGeom prst="line">
              <a:avLst/>
            </a:prstGeom>
            <a:noFill/>
            <a:ln w="12700" cap="flat" cmpd="sng" algn="ctr">
              <a:solidFill>
                <a:srgbClr val="002060"/>
              </a:solidFill>
              <a:prstDash val="solid"/>
              <a:miter lim="800000"/>
            </a:ln>
            <a:effectLst/>
          </p:spPr>
        </p:cxnSp>
      </p:grpSp>
    </p:spTree>
    <p:extLst>
      <p:ext uri="{BB962C8B-B14F-4D97-AF65-F5344CB8AC3E}">
        <p14:creationId xmlns:p14="http://schemas.microsoft.com/office/powerpoint/2010/main" val="19766074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38</a:t>
            </a:fld>
            <a:endParaRPr kumimoji="1" lang="ja-JP" altLang="en-US"/>
          </a:p>
        </p:txBody>
      </p:sp>
      <p:sp>
        <p:nvSpPr>
          <p:cNvPr id="7" name="正方形/長方形 6"/>
          <p:cNvSpPr/>
          <p:nvPr/>
        </p:nvSpPr>
        <p:spPr>
          <a:xfrm>
            <a:off x="216793" y="211802"/>
            <a:ext cx="9432000" cy="6408000"/>
          </a:xfrm>
          <a:prstGeom prst="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ts val="2000"/>
              </a:lnSpc>
              <a:spcBef>
                <a:spcPts val="0"/>
              </a:spcBef>
              <a:spcAft>
                <a:spcPts val="0"/>
              </a:spcAft>
              <a:buClrTx/>
              <a:buSzTx/>
              <a:buFontTx/>
              <a:buNone/>
              <a:tabLst/>
              <a:defRPr/>
            </a:pPr>
            <a:endParaRPr kumimoji="1" lang="en-US" altLang="ja-JP" sz="1800" b="1"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8" name="表 7"/>
          <p:cNvGraphicFramePr>
            <a:graphicFrameLocks noGrp="1"/>
          </p:cNvGraphicFramePr>
          <p:nvPr>
            <p:extLst>
              <p:ext uri="{D42A27DB-BD31-4B8C-83A1-F6EECF244321}">
                <p14:modId xmlns:p14="http://schemas.microsoft.com/office/powerpoint/2010/main" val="334513336"/>
              </p:ext>
            </p:extLst>
          </p:nvPr>
        </p:nvGraphicFramePr>
        <p:xfrm>
          <a:off x="477311" y="434454"/>
          <a:ext cx="8928000" cy="5472000"/>
        </p:xfrm>
        <a:graphic>
          <a:graphicData uri="http://schemas.openxmlformats.org/drawingml/2006/table">
            <a:tbl>
              <a:tblPr firstRow="1" bandRow="1"/>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2304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nSpc>
                          <a:spcPct val="100000"/>
                        </a:lnSpc>
                      </a:pPr>
                      <a:r>
                        <a:rPr kumimoji="1" lang="ja-JP" altLang="en-US" sz="1600" baseline="0" dirty="0" smtClean="0">
                          <a:latin typeface="+mn-ea"/>
                          <a:ea typeface="+mn-ea"/>
                        </a:rPr>
                        <a:t>本年度の     </a:t>
                      </a:r>
                      <a:endParaRPr kumimoji="1" lang="en-US" altLang="ja-JP" sz="1600" baseline="0" dirty="0" smtClean="0">
                        <a:latin typeface="+mn-ea"/>
                        <a:ea typeface="+mn-ea"/>
                      </a:endParaRPr>
                    </a:p>
                    <a:p>
                      <a:pPr>
                        <a:lnSpc>
                          <a:spcPct val="100000"/>
                        </a:lnSpc>
                      </a:pPr>
                      <a:r>
                        <a:rPr kumimoji="1" lang="ja-JP" altLang="en-US" sz="1600" baseline="0" dirty="0" smtClean="0">
                          <a:latin typeface="+mn-ea"/>
                          <a:ea typeface="+mn-ea"/>
                        </a:rPr>
                        <a:t>取組</a:t>
                      </a:r>
                      <a:endParaRPr kumimoji="1" lang="en-US" altLang="ja-JP" sz="1600" baseline="0" dirty="0" smtClean="0">
                        <a:latin typeface="+mn-ea"/>
                        <a:ea typeface="+mn-ea"/>
                      </a:endParaRP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174625" indent="-174625">
                        <a:lnSpc>
                          <a:spcPct val="100000"/>
                        </a:lnSpc>
                      </a:pPr>
                      <a:r>
                        <a:rPr kumimoji="1" lang="en-US" altLang="ja-JP" sz="1200" u="none"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地域等における健康づくり</a:t>
                      </a:r>
                      <a:r>
                        <a:rPr kumimoji="1" lang="en-US" altLang="ja-JP" sz="1200" u="none" baseline="0" dirty="0" smtClean="0">
                          <a:solidFill>
                            <a:schemeClr val="tx1"/>
                          </a:solidFill>
                          <a:latin typeface="+mn-ea"/>
                          <a:ea typeface="+mn-ea"/>
                        </a:rPr>
                        <a:t>》</a:t>
                      </a:r>
                      <a:endParaRPr kumimoji="1" lang="en-US" altLang="ja-JP" sz="1200" b="0" u="none"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健康サポート薬局」の認知度向上に向け、健康アプリ「アスマイル」でコラム配信及びアンケート調査実施のほか、健康サポート薬局の概要を含む「くすりの知識」にかかる啓発資材を薬剤師会及び各市広報担当部署に配布</a:t>
                      </a:r>
                    </a:p>
                    <a:p>
                      <a:pPr marL="174625" indent="-174625">
                        <a:lnSpc>
                          <a:spcPct val="100000"/>
                        </a:lnSpc>
                      </a:pPr>
                      <a:r>
                        <a:rPr kumimoji="1" lang="ja-JP" altLang="en-US" sz="1100" b="1" baseline="0" dirty="0" smtClean="0">
                          <a:solidFill>
                            <a:schemeClr val="tx1"/>
                          </a:solidFill>
                          <a:latin typeface="+mn-ea"/>
                          <a:ea typeface="+mn-ea"/>
                        </a:rPr>
                        <a:t>■市町村における高齢者の生きがいづく</a:t>
                      </a:r>
                      <a:r>
                        <a:rPr kumimoji="1" lang="ja-JP" altLang="en-US" sz="1100" b="1" baseline="0" dirty="0" err="1" smtClean="0">
                          <a:solidFill>
                            <a:schemeClr val="tx1"/>
                          </a:solidFill>
                          <a:latin typeface="+mn-ea"/>
                          <a:ea typeface="+mn-ea"/>
                        </a:rPr>
                        <a:t>りや</a:t>
                      </a:r>
                      <a:r>
                        <a:rPr kumimoji="1" lang="ja-JP" altLang="en-US" sz="1100" b="1" baseline="0" dirty="0" smtClean="0">
                          <a:solidFill>
                            <a:schemeClr val="tx1"/>
                          </a:solidFill>
                          <a:latin typeface="+mn-ea"/>
                          <a:ea typeface="+mn-ea"/>
                        </a:rPr>
                        <a:t>健康づくりの取組みである街かどデイハウスについて、市町村が実情に応じてサービスの提供を行えるよう、地域福祉・高齢者福祉交付金で支援（「大阪府地域福祉・高齢者福祉交付金」）</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■府住宅供給公社、社会医療法人生⻑会、帝塚山学院大学で、一人でも実践できる健康増進プログラムであるウォーキングガイドブック「まちかど保健室 “</a:t>
                      </a:r>
                      <a:r>
                        <a:rPr kumimoji="1" lang="ja-JP" altLang="en-US" sz="1100" b="1" baseline="0" dirty="0" err="1" smtClean="0">
                          <a:solidFill>
                            <a:schemeClr val="tx1"/>
                          </a:solidFill>
                          <a:latin typeface="+mn-ea"/>
                          <a:ea typeface="+mn-ea"/>
                        </a:rPr>
                        <a:t>ちゃや</a:t>
                      </a:r>
                      <a:r>
                        <a:rPr kumimoji="1" lang="ja-JP" altLang="en-US" sz="1100" b="1" baseline="0" dirty="0" smtClean="0">
                          <a:solidFill>
                            <a:schemeClr val="tx1"/>
                          </a:solidFill>
                          <a:latin typeface="+mn-ea"/>
                          <a:ea typeface="+mn-ea"/>
                        </a:rPr>
                        <a:t>あるき”」を制作、配布</a:t>
                      </a:r>
                    </a:p>
                    <a:p>
                      <a:pPr marL="174625" indent="-174625">
                        <a:lnSpc>
                          <a:spcPct val="100000"/>
                        </a:lnSpc>
                      </a:pPr>
                      <a:r>
                        <a:rPr kumimoji="1" lang="ja-JP" altLang="en-US" sz="1100" b="1" baseline="0" dirty="0" smtClean="0">
                          <a:solidFill>
                            <a:schemeClr val="tx1"/>
                          </a:solidFill>
                          <a:latin typeface="+mn-ea"/>
                          <a:ea typeface="+mn-ea"/>
                        </a:rPr>
                        <a:t>■</a:t>
                      </a:r>
                      <a:r>
                        <a:rPr kumimoji="1" lang="en-US" altLang="ja-JP" sz="1100" b="1" baseline="0" dirty="0" smtClean="0">
                          <a:solidFill>
                            <a:schemeClr val="tx1"/>
                          </a:solidFill>
                          <a:latin typeface="+mn-ea"/>
                          <a:ea typeface="+mn-ea"/>
                        </a:rPr>
                        <a:t>YouTube</a:t>
                      </a:r>
                      <a:r>
                        <a:rPr kumimoji="1" lang="ja-JP" altLang="en-US" sz="1100" b="1" baseline="0" dirty="0" smtClean="0">
                          <a:solidFill>
                            <a:schemeClr val="tx1"/>
                          </a:solidFill>
                          <a:latin typeface="+mn-ea"/>
                          <a:ea typeface="+mn-ea"/>
                        </a:rPr>
                        <a:t>にて「まちかど保健室」オンライン配信を</a:t>
                      </a:r>
                      <a:r>
                        <a:rPr kumimoji="1" lang="en-US" altLang="ja-JP" sz="1100" b="1" baseline="0" dirty="0" smtClean="0">
                          <a:solidFill>
                            <a:schemeClr val="tx1"/>
                          </a:solidFill>
                          <a:latin typeface="+mn-ea"/>
                          <a:ea typeface="+mn-ea"/>
                        </a:rPr>
                        <a:t>2</a:t>
                      </a:r>
                      <a:r>
                        <a:rPr kumimoji="1" lang="ja-JP" altLang="en-US" sz="1100" b="1" baseline="0" dirty="0" smtClean="0">
                          <a:solidFill>
                            <a:schemeClr val="tx1"/>
                          </a:solidFill>
                          <a:latin typeface="+mn-ea"/>
                          <a:ea typeface="+mn-ea"/>
                        </a:rPr>
                        <a:t>回実施（</a:t>
                      </a:r>
                      <a:r>
                        <a:rPr kumimoji="1" lang="en-US" altLang="ja-JP" sz="1100" b="1" baseline="0" dirty="0" smtClean="0">
                          <a:solidFill>
                            <a:schemeClr val="tx1"/>
                          </a:solidFill>
                          <a:latin typeface="+mn-ea"/>
                          <a:ea typeface="+mn-ea"/>
                        </a:rPr>
                        <a:t>9/16</a:t>
                      </a:r>
                      <a:r>
                        <a:rPr kumimoji="1" lang="ja-JP" altLang="en-US" sz="1100" b="1" baseline="0" dirty="0" err="1" smtClean="0">
                          <a:solidFill>
                            <a:schemeClr val="tx1"/>
                          </a:solidFill>
                          <a:latin typeface="+mn-ea"/>
                          <a:ea typeface="+mn-ea"/>
                        </a:rPr>
                        <a:t>、</a:t>
                      </a:r>
                      <a:r>
                        <a:rPr kumimoji="1" lang="en-US" altLang="ja-JP" sz="1100" b="1" baseline="0" dirty="0" smtClean="0">
                          <a:solidFill>
                            <a:schemeClr val="tx1"/>
                          </a:solidFill>
                          <a:latin typeface="+mn-ea"/>
                          <a:ea typeface="+mn-ea"/>
                        </a:rPr>
                        <a:t>12/21</a:t>
                      </a:r>
                      <a:r>
                        <a:rPr kumimoji="1" lang="ja-JP" altLang="en-US" sz="1100" b="1" baseline="0" dirty="0" smtClean="0">
                          <a:solidFill>
                            <a:schemeClr val="tx1"/>
                          </a:solidFill>
                          <a:latin typeface="+mn-ea"/>
                          <a:ea typeface="+mn-ea"/>
                        </a:rPr>
                        <a:t>）</a:t>
                      </a: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多様な主体の連携・協働</a:t>
                      </a:r>
                      <a:r>
                        <a:rPr kumimoji="1" lang="en-US" altLang="ja-JP" sz="1200" baseline="0" dirty="0" smtClean="0">
                          <a:solidFill>
                            <a:schemeClr val="tx1"/>
                          </a:solidFill>
                          <a:latin typeface="+mn-ea"/>
                          <a:ea typeface="+mn-ea"/>
                        </a:rPr>
                        <a:t>》</a:t>
                      </a:r>
                      <a:endParaRPr kumimoji="1" lang="en-US" altLang="ja-JP" sz="1200" b="0"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■企業等に対して、健活おおさか推進府民会議への入会を促すとともに健活会議を通じた公民連携を働きかけ</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■府民の健康づくりをオール大阪で推進する</a:t>
                      </a:r>
                      <a:r>
                        <a:rPr kumimoji="1" lang="en-US" altLang="ja-JP" sz="1100" b="1" baseline="0" dirty="0" smtClean="0">
                          <a:solidFill>
                            <a:schemeClr val="tx1"/>
                          </a:solidFill>
                          <a:latin typeface="+mn-ea"/>
                          <a:ea typeface="+mn-ea"/>
                        </a:rPr>
                        <a:t>『</a:t>
                      </a:r>
                      <a:r>
                        <a:rPr kumimoji="1" lang="ja-JP" altLang="en-US" sz="1100" b="1" baseline="0" dirty="0" smtClean="0">
                          <a:solidFill>
                            <a:schemeClr val="tx1"/>
                          </a:solidFill>
                          <a:latin typeface="+mn-ea"/>
                          <a:ea typeface="+mn-ea"/>
                        </a:rPr>
                        <a:t>健活</a:t>
                      </a:r>
                      <a:r>
                        <a:rPr kumimoji="1" lang="en-US" altLang="ja-JP" sz="1100" b="1" baseline="0" dirty="0" smtClean="0">
                          <a:solidFill>
                            <a:schemeClr val="tx1"/>
                          </a:solidFill>
                          <a:latin typeface="+mn-ea"/>
                          <a:ea typeface="+mn-ea"/>
                        </a:rPr>
                        <a:t>10』</a:t>
                      </a:r>
                      <a:r>
                        <a:rPr kumimoji="1" lang="ja-JP" altLang="en-US" sz="1100" b="1" baseline="0" dirty="0" smtClean="0">
                          <a:solidFill>
                            <a:schemeClr val="tx1"/>
                          </a:solidFill>
                          <a:latin typeface="+mn-ea"/>
                          <a:ea typeface="+mn-ea"/>
                        </a:rPr>
                        <a:t>の普及啓発を、企業や保健医療団体、市町村等と連携して展開</a:t>
                      </a:r>
                    </a:p>
                  </a:txBody>
                  <a:tcPr marL="72000" marR="72000" marT="54000" marB="54000">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3861721"/>
                  </a:ext>
                </a:extLst>
              </a:tr>
              <a:tr h="216000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今後の</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取組予定</a:t>
                      </a:r>
                      <a:endParaRPr kumimoji="1" lang="ja-JP" altLang="en-US" baseline="0" dirty="0">
                        <a:latin typeface="+mn-ea"/>
                        <a:ea typeface="+mn-ea"/>
                      </a:endParaRP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baseline="0" dirty="0" smtClean="0">
                          <a:solidFill>
                            <a:schemeClr val="tx1"/>
                          </a:solidFill>
                          <a:latin typeface="+mn-ea"/>
                          <a:ea typeface="+mn-ea"/>
                        </a:rPr>
                        <a:t>《</a:t>
                      </a:r>
                      <a:r>
                        <a:rPr kumimoji="1" lang="ja-JP" altLang="en-US" sz="1200" b="1" u="sng" baseline="0" dirty="0" smtClean="0">
                          <a:solidFill>
                            <a:schemeClr val="tx1"/>
                          </a:solidFill>
                          <a:latin typeface="+mn-ea"/>
                          <a:ea typeface="+mn-ea"/>
                        </a:rPr>
                        <a:t>課題等</a:t>
                      </a:r>
                      <a:r>
                        <a:rPr kumimoji="1" lang="en-US" altLang="ja-JP" sz="1200" b="1" baseline="0" dirty="0" smtClean="0">
                          <a:solidFill>
                            <a:schemeClr val="tx1"/>
                          </a:solidFill>
                          <a:latin typeface="+mn-ea"/>
                          <a:ea typeface="+mn-ea"/>
                        </a:rPr>
                        <a:t>》</a:t>
                      </a:r>
                    </a:p>
                    <a:p>
                      <a:pPr marL="174625" indent="-174625">
                        <a:lnSpc>
                          <a:spcPct val="100000"/>
                        </a:lnSpc>
                      </a:pPr>
                      <a:r>
                        <a:rPr kumimoji="1" lang="ja-JP" altLang="en-US" sz="1100" b="1" baseline="0" dirty="0" smtClean="0">
                          <a:solidFill>
                            <a:schemeClr val="tx1"/>
                          </a:solidFill>
                          <a:latin typeface="+mn-ea"/>
                          <a:ea typeface="+mn-ea"/>
                        </a:rPr>
                        <a:t>■アスマイル登録者数（特に国保加入者）の増加　　　■地域における職域との連携による健康づくりの推進</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■市町村の健康格差の縮小　　　　　　　　　　　　　■多様な主体との連携、健活会議の拡大</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0" baseline="0" dirty="0" smtClean="0">
                        <a:solidFill>
                          <a:schemeClr val="tx1"/>
                        </a:solidFill>
                        <a:latin typeface="+mn-ea"/>
                        <a:ea typeface="+mn-ea"/>
                      </a:endParaRPr>
                    </a:p>
                    <a:p>
                      <a:pPr marL="174625" indent="-174625">
                        <a:lnSpc>
                          <a:spcPct val="100000"/>
                        </a:lnSpc>
                      </a:pPr>
                      <a:r>
                        <a:rPr kumimoji="1" lang="en-US" altLang="ja-JP" sz="1200" b="1" baseline="0" dirty="0" smtClean="0">
                          <a:solidFill>
                            <a:schemeClr val="tx1"/>
                          </a:solidFill>
                          <a:latin typeface="+mn-ea"/>
                          <a:ea typeface="+mn-ea"/>
                        </a:rPr>
                        <a:t>《</a:t>
                      </a:r>
                      <a:r>
                        <a:rPr kumimoji="1" lang="ja-JP" altLang="en-US" sz="1200" b="1" u="sng" baseline="0" dirty="0" smtClean="0">
                          <a:solidFill>
                            <a:schemeClr val="tx1"/>
                          </a:solidFill>
                          <a:latin typeface="+mn-ea"/>
                          <a:ea typeface="+mn-ea"/>
                        </a:rPr>
                        <a:t>次年度の主な取組</a:t>
                      </a:r>
                      <a:r>
                        <a:rPr kumimoji="1" lang="en-US" altLang="ja-JP" sz="1200" b="1" baseline="0" dirty="0" smtClean="0">
                          <a:solidFill>
                            <a:schemeClr val="tx1"/>
                          </a:solidFill>
                          <a:latin typeface="+mn-ea"/>
                          <a:ea typeface="+mn-ea"/>
                        </a:rPr>
                        <a:t>》</a:t>
                      </a:r>
                    </a:p>
                    <a:p>
                      <a:pPr marL="174625" indent="-174625">
                        <a:lnSpc>
                          <a:spcPct val="100000"/>
                        </a:lnSpc>
                      </a:pPr>
                      <a:r>
                        <a:rPr kumimoji="1" lang="ja-JP" altLang="en-US" sz="1100" b="1" baseline="0" dirty="0" smtClean="0">
                          <a:solidFill>
                            <a:schemeClr val="tx1"/>
                          </a:solidFill>
                          <a:latin typeface="+mn-ea"/>
                          <a:ea typeface="+mn-ea"/>
                        </a:rPr>
                        <a:t>■アスマイルにおいて、参加者数</a:t>
                      </a:r>
                      <a:r>
                        <a:rPr kumimoji="1" lang="en-US" altLang="ja-JP" sz="1100" b="1" baseline="0" dirty="0" smtClean="0">
                          <a:solidFill>
                            <a:schemeClr val="tx1"/>
                          </a:solidFill>
                          <a:latin typeface="+mn-ea"/>
                          <a:ea typeface="+mn-ea"/>
                        </a:rPr>
                        <a:t>30</a:t>
                      </a:r>
                      <a:r>
                        <a:rPr kumimoji="1" lang="ja-JP" altLang="en-US" sz="1100" b="1" baseline="0" dirty="0" smtClean="0">
                          <a:solidFill>
                            <a:schemeClr val="tx1"/>
                          </a:solidFill>
                          <a:latin typeface="+mn-ea"/>
                          <a:ea typeface="+mn-ea"/>
                        </a:rPr>
                        <a:t>万人達成に向けたさらなる取組み推進</a:t>
                      </a:r>
                    </a:p>
                    <a:p>
                      <a:pPr marL="174625" indent="-174625">
                        <a:lnSpc>
                          <a:spcPct val="100000"/>
                        </a:lnSpc>
                      </a:pPr>
                      <a:r>
                        <a:rPr kumimoji="1" lang="ja-JP" altLang="en-US" sz="1100" b="1" baseline="0" dirty="0" smtClean="0">
                          <a:solidFill>
                            <a:schemeClr val="tx1"/>
                          </a:solidFill>
                          <a:latin typeface="+mn-ea"/>
                          <a:ea typeface="+mn-ea"/>
                        </a:rPr>
                        <a:t>■ニュータウン再生やうめきたまちづくりなど、健康なまちづくりに向けた取組み推進</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■「特定健診受診」「保健指導」「フレイル予防」の３分野でプログラムの展開や市町村支援を実施（「健康格差の解決プログラム」）</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■各圏域の課題に応じて地域保健・職域保健の連携事業の企画等を行い、職域保健を支援</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■「健活おおさか推進府民会議」を通じ、団体間の交流や連携を促進</a:t>
                      </a:r>
                      <a:endParaRPr kumimoji="1" lang="ja-JP" altLang="en-US" sz="1100" b="1" baseline="0" dirty="0">
                        <a:solidFill>
                          <a:schemeClr val="tx1"/>
                        </a:solidFill>
                        <a:latin typeface="+mn-ea"/>
                        <a:ea typeface="+mn-ea"/>
                      </a:endParaRPr>
                    </a:p>
                  </a:txBody>
                  <a:tcPr marL="72000" marR="72000" marT="54000" marB="54000">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414319985"/>
                  </a:ext>
                </a:extLst>
              </a:tr>
              <a:tr h="100800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最終予算</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baseline="0" dirty="0" smtClean="0">
                          <a:solidFill>
                            <a:schemeClr val="bg1"/>
                          </a:solidFill>
                          <a:latin typeface="+mn-ea"/>
                          <a:ea typeface="+mn-ea"/>
                        </a:rPr>
                        <a:t>（主要事業）</a:t>
                      </a:r>
                      <a:endParaRPr kumimoji="1" lang="en-US" altLang="ja-JP" sz="1600" b="1" baseline="0" dirty="0" smtClean="0">
                        <a:solidFill>
                          <a:schemeClr val="bg1"/>
                        </a:solidFill>
                        <a:latin typeface="+mn-ea"/>
                        <a:ea typeface="+mn-ea"/>
                      </a:endParaRPr>
                    </a:p>
                  </a:txBody>
                  <a:tcPr marL="54000" marR="18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nSpc>
                          <a:spcPct val="100000"/>
                        </a:lnSpc>
                      </a:pPr>
                      <a:r>
                        <a:rPr kumimoji="1" lang="ja-JP" altLang="en-US" sz="1100" baseline="0" dirty="0" smtClean="0">
                          <a:solidFill>
                            <a:schemeClr val="tx1"/>
                          </a:solidFill>
                          <a:latin typeface="+mn-ea"/>
                          <a:ea typeface="+mn-ea"/>
                        </a:rPr>
                        <a:t>大阪府健康づくり支援プラットフォーム整備等事業（</a:t>
                      </a:r>
                      <a:r>
                        <a:rPr kumimoji="1" lang="en-US" altLang="ja-JP" sz="1100" baseline="0" dirty="0" smtClean="0">
                          <a:solidFill>
                            <a:schemeClr val="tx1"/>
                          </a:solidFill>
                          <a:latin typeface="+mn-ea"/>
                          <a:ea typeface="+mn-ea"/>
                        </a:rPr>
                        <a:t>577,162</a:t>
                      </a:r>
                      <a:r>
                        <a:rPr kumimoji="1" lang="ja-JP" altLang="en-US" sz="1100" baseline="0" dirty="0" smtClean="0">
                          <a:solidFill>
                            <a:schemeClr val="tx1"/>
                          </a:solidFill>
                          <a:latin typeface="+mn-ea"/>
                          <a:ea typeface="+mn-ea"/>
                        </a:rPr>
                        <a:t>千円）、ニュータウン再生事業（</a:t>
                      </a:r>
                      <a:r>
                        <a:rPr kumimoji="1" lang="en-US" altLang="ja-JP" sz="1100" baseline="0" dirty="0" smtClean="0">
                          <a:solidFill>
                            <a:schemeClr val="tx1"/>
                          </a:solidFill>
                          <a:latin typeface="+mn-ea"/>
                          <a:ea typeface="+mn-ea"/>
                        </a:rPr>
                        <a:t>635</a:t>
                      </a:r>
                      <a:r>
                        <a:rPr kumimoji="1" lang="ja-JP" altLang="en-US" sz="1100" baseline="0" dirty="0" smtClean="0">
                          <a:solidFill>
                            <a:schemeClr val="tx1"/>
                          </a:solidFill>
                          <a:latin typeface="+mn-ea"/>
                          <a:ea typeface="+mn-ea"/>
                        </a:rPr>
                        <a:t>千円）、</a:t>
                      </a:r>
                      <a:endParaRPr kumimoji="1" lang="en-US" altLang="ja-JP" sz="1100" baseline="0" dirty="0" smtClean="0">
                        <a:solidFill>
                          <a:schemeClr val="tx1"/>
                        </a:solidFill>
                        <a:latin typeface="+mn-ea"/>
                        <a:ea typeface="+mn-ea"/>
                      </a:endParaRPr>
                    </a:p>
                    <a:p>
                      <a:pPr>
                        <a:lnSpc>
                          <a:spcPct val="100000"/>
                        </a:lnSpc>
                      </a:pPr>
                      <a:r>
                        <a:rPr kumimoji="1" lang="en-US" altLang="ja-JP" sz="1100" baseline="0" dirty="0" smtClean="0">
                          <a:solidFill>
                            <a:schemeClr val="tx1"/>
                          </a:solidFill>
                          <a:latin typeface="+mn-ea"/>
                          <a:ea typeface="+mn-ea"/>
                        </a:rPr>
                        <a:t>GD</a:t>
                      </a:r>
                      <a:r>
                        <a:rPr kumimoji="1" lang="ja-JP" altLang="en-US" sz="1100" baseline="0" dirty="0" smtClean="0">
                          <a:solidFill>
                            <a:schemeClr val="tx1"/>
                          </a:solidFill>
                          <a:latin typeface="+mn-ea"/>
                          <a:ea typeface="+mn-ea"/>
                        </a:rPr>
                        <a:t>大阪都市圏推進事業（</a:t>
                      </a:r>
                      <a:r>
                        <a:rPr kumimoji="1" lang="en-US" altLang="ja-JP" sz="1100" baseline="0" dirty="0" smtClean="0">
                          <a:solidFill>
                            <a:schemeClr val="tx1"/>
                          </a:solidFill>
                          <a:latin typeface="+mn-ea"/>
                          <a:ea typeface="+mn-ea"/>
                        </a:rPr>
                        <a:t>2,800</a:t>
                      </a:r>
                      <a:r>
                        <a:rPr kumimoji="1" lang="ja-JP" altLang="en-US" sz="1100" baseline="0" dirty="0" smtClean="0">
                          <a:solidFill>
                            <a:schemeClr val="tx1"/>
                          </a:solidFill>
                          <a:latin typeface="+mn-ea"/>
                          <a:ea typeface="+mn-ea"/>
                        </a:rPr>
                        <a:t>千円）、うめきたまちづくり推進費（</a:t>
                      </a:r>
                      <a:r>
                        <a:rPr kumimoji="1" lang="en-US" altLang="ja-JP" sz="1100" baseline="0" dirty="0" smtClean="0">
                          <a:solidFill>
                            <a:schemeClr val="tx1"/>
                          </a:solidFill>
                          <a:latin typeface="+mn-ea"/>
                          <a:ea typeface="+mn-ea"/>
                        </a:rPr>
                        <a:t>136,291</a:t>
                      </a:r>
                      <a:r>
                        <a:rPr kumimoji="1" lang="ja-JP" altLang="en-US" sz="1100" baseline="0" dirty="0" smtClean="0">
                          <a:solidFill>
                            <a:schemeClr val="tx1"/>
                          </a:solidFill>
                          <a:latin typeface="+mn-ea"/>
                          <a:ea typeface="+mn-ea"/>
                        </a:rPr>
                        <a:t>千円）、</a:t>
                      </a:r>
                      <a:endParaRPr kumimoji="1" lang="en-US" altLang="ja-JP" sz="1100" baseline="0" dirty="0" smtClean="0">
                        <a:solidFill>
                          <a:schemeClr val="tx1"/>
                        </a:solidFill>
                        <a:latin typeface="+mn-ea"/>
                        <a:ea typeface="+mn-ea"/>
                      </a:endParaRPr>
                    </a:p>
                    <a:p>
                      <a:pPr>
                        <a:lnSpc>
                          <a:spcPct val="100000"/>
                        </a:lnSpc>
                      </a:pPr>
                      <a:r>
                        <a:rPr kumimoji="1" lang="ja-JP" altLang="en-US" sz="1100" baseline="0" dirty="0" smtClean="0">
                          <a:solidFill>
                            <a:schemeClr val="tx1"/>
                          </a:solidFill>
                          <a:latin typeface="+mn-ea"/>
                          <a:ea typeface="+mn-ea"/>
                        </a:rPr>
                        <a:t>健康格差の解決プログラム促進事業（</a:t>
                      </a:r>
                      <a:r>
                        <a:rPr kumimoji="1" lang="en-US" altLang="ja-JP" sz="1100" baseline="0" dirty="0" smtClean="0">
                          <a:solidFill>
                            <a:schemeClr val="tx1"/>
                          </a:solidFill>
                          <a:latin typeface="+mn-ea"/>
                          <a:ea typeface="+mn-ea"/>
                        </a:rPr>
                        <a:t>46,283</a:t>
                      </a:r>
                      <a:r>
                        <a:rPr kumimoji="1" lang="ja-JP" altLang="en-US" sz="1100" baseline="0" dirty="0" smtClean="0">
                          <a:solidFill>
                            <a:schemeClr val="tx1"/>
                          </a:solidFill>
                          <a:latin typeface="+mn-ea"/>
                          <a:ea typeface="+mn-ea"/>
                        </a:rPr>
                        <a:t>千円の内数）、中小企業の健康づくり推進事業（</a:t>
                      </a:r>
                      <a:r>
                        <a:rPr kumimoji="1" lang="en-US" altLang="ja-JP" sz="1100" baseline="0" dirty="0" smtClean="0">
                          <a:solidFill>
                            <a:schemeClr val="tx1"/>
                          </a:solidFill>
                          <a:latin typeface="+mn-ea"/>
                          <a:ea typeface="+mn-ea"/>
                        </a:rPr>
                        <a:t>11,230</a:t>
                      </a:r>
                      <a:r>
                        <a:rPr kumimoji="1" lang="ja-JP" altLang="en-US" sz="1100" baseline="0" dirty="0" smtClean="0">
                          <a:solidFill>
                            <a:schemeClr val="tx1"/>
                          </a:solidFill>
                          <a:latin typeface="+mn-ea"/>
                          <a:ea typeface="+mn-ea"/>
                        </a:rPr>
                        <a:t>千円）、</a:t>
                      </a:r>
                      <a:endParaRPr kumimoji="1" lang="en-US" altLang="ja-JP" sz="1100" baseline="0" dirty="0" smtClean="0">
                        <a:solidFill>
                          <a:schemeClr val="tx1"/>
                        </a:solidFill>
                        <a:latin typeface="+mn-ea"/>
                        <a:ea typeface="+mn-ea"/>
                      </a:endParaRPr>
                    </a:p>
                    <a:p>
                      <a:pPr>
                        <a:lnSpc>
                          <a:spcPct val="100000"/>
                        </a:lnSpc>
                      </a:pPr>
                      <a:r>
                        <a:rPr kumimoji="1" lang="ja-JP" altLang="en-US" sz="1100" baseline="0" dirty="0" smtClean="0">
                          <a:solidFill>
                            <a:schemeClr val="tx1"/>
                          </a:solidFill>
                          <a:latin typeface="+mn-ea"/>
                          <a:ea typeface="+mn-ea"/>
                        </a:rPr>
                        <a:t>府民の健康づくり気運醸成事業（</a:t>
                      </a:r>
                      <a:r>
                        <a:rPr kumimoji="1" lang="en-US" altLang="ja-JP" sz="1100" baseline="0" dirty="0" smtClean="0">
                          <a:solidFill>
                            <a:schemeClr val="tx1"/>
                          </a:solidFill>
                          <a:latin typeface="+mn-ea"/>
                          <a:ea typeface="+mn-ea"/>
                        </a:rPr>
                        <a:t>4,983</a:t>
                      </a:r>
                      <a:r>
                        <a:rPr kumimoji="1" lang="ja-JP" altLang="en-US" sz="1100" baseline="0" dirty="0" smtClean="0">
                          <a:solidFill>
                            <a:schemeClr val="tx1"/>
                          </a:solidFill>
                          <a:latin typeface="+mn-ea"/>
                          <a:ea typeface="+mn-ea"/>
                        </a:rPr>
                        <a:t>千円）、大阪府地域福祉・高齢者福祉交付金（</a:t>
                      </a:r>
                      <a:r>
                        <a:rPr kumimoji="1" lang="en-US" altLang="ja-JP" sz="1100" baseline="0" dirty="0" smtClean="0">
                          <a:solidFill>
                            <a:schemeClr val="tx1"/>
                          </a:solidFill>
                          <a:latin typeface="+mn-ea"/>
                          <a:ea typeface="+mn-ea"/>
                        </a:rPr>
                        <a:t>901,598</a:t>
                      </a:r>
                      <a:r>
                        <a:rPr kumimoji="1" lang="ja-JP" altLang="en-US" sz="1100" baseline="0" dirty="0" smtClean="0">
                          <a:solidFill>
                            <a:schemeClr val="tx1"/>
                          </a:solidFill>
                          <a:latin typeface="+mn-ea"/>
                          <a:ea typeface="+mn-ea"/>
                        </a:rPr>
                        <a:t>千円）</a:t>
                      </a:r>
                      <a:endParaRPr kumimoji="1" lang="ja-JP" altLang="en-US" sz="1100" baseline="0" dirty="0">
                        <a:solidFill>
                          <a:schemeClr val="tx1"/>
                        </a:solidFill>
                        <a:latin typeface="+mn-ea"/>
                        <a:ea typeface="+mn-ea"/>
                      </a:endParaRP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49516140"/>
                  </a:ext>
                </a:extLst>
              </a:tr>
            </a:tbl>
          </a:graphicData>
        </a:graphic>
      </p:graphicFrame>
    </p:spTree>
    <p:extLst>
      <p:ext uri="{BB962C8B-B14F-4D97-AF65-F5344CB8AC3E}">
        <p14:creationId xmlns:p14="http://schemas.microsoft.com/office/powerpoint/2010/main" val="39631149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71584" y="2901300"/>
            <a:ext cx="7200000" cy="432000"/>
          </a:xfrm>
          <a:prstGeom prst="rect">
            <a:avLst/>
          </a:prstGeom>
          <a:noFill/>
        </p:spPr>
        <p:txBody>
          <a:bodyPr wrap="square" lIns="72000" tIns="72000" rIns="72000" bIns="72000" rtlCol="0" anchor="t">
            <a:noAutofit/>
          </a:bodyPr>
          <a:lstStyle/>
          <a:p>
            <a:pPr>
              <a:lnSpc>
                <a:spcPts val="3200"/>
              </a:lnSpc>
            </a:pPr>
            <a:r>
              <a:rPr lang="ja-JP" altLang="en-US" sz="2400" dirty="0" smtClean="0">
                <a:latin typeface="HG創英角ｺﾞｼｯｸUB" panose="020B0909000000000000" pitchFamily="49" charset="-128"/>
                <a:ea typeface="HG創英角ｺﾞｼｯｸUB" panose="020B0909000000000000" pitchFamily="49" charset="-128"/>
              </a:rPr>
              <a:t>歯科</a:t>
            </a:r>
            <a:r>
              <a:rPr lang="ja-JP" altLang="en-US" sz="2400" dirty="0">
                <a:latin typeface="HG創英角ｺﾞｼｯｸUB" panose="020B0909000000000000" pitchFamily="49" charset="-128"/>
                <a:ea typeface="HG創英角ｺﾞｼｯｸUB" panose="020B0909000000000000" pitchFamily="49" charset="-128"/>
              </a:rPr>
              <a:t>口腔保健計画に</a:t>
            </a:r>
            <a:r>
              <a:rPr lang="ja-JP" altLang="en-US" sz="2400" dirty="0" smtClean="0">
                <a:latin typeface="HG創英角ｺﾞｼｯｸUB" panose="020B0909000000000000" pitchFamily="49" charset="-128"/>
                <a:ea typeface="HG創英角ｺﾞｼｯｸUB" panose="020B0909000000000000" pitchFamily="49" charset="-128"/>
              </a:rPr>
              <a:t>おける</a:t>
            </a:r>
            <a:endParaRPr lang="en-US" altLang="ja-JP" sz="2400" dirty="0" smtClean="0">
              <a:latin typeface="HG創英角ｺﾞｼｯｸUB" panose="020B0909000000000000" pitchFamily="49" charset="-128"/>
              <a:ea typeface="HG創英角ｺﾞｼｯｸUB" panose="020B0909000000000000" pitchFamily="49" charset="-128"/>
            </a:endParaRPr>
          </a:p>
          <a:p>
            <a:pPr>
              <a:lnSpc>
                <a:spcPts val="3200"/>
              </a:lnSpc>
            </a:pPr>
            <a:r>
              <a:rPr lang="ja-JP" altLang="en-US" sz="2400" dirty="0" smtClean="0">
                <a:latin typeface="HG創英角ｺﾞｼｯｸUB" panose="020B0909000000000000" pitchFamily="49" charset="-128"/>
                <a:ea typeface="HG創英角ｺﾞｼｯｸUB" panose="020B0909000000000000" pitchFamily="49" charset="-128"/>
              </a:rPr>
              <a:t>目標</a:t>
            </a:r>
            <a:r>
              <a:rPr lang="ja-JP" altLang="en-US" sz="2400" dirty="0">
                <a:latin typeface="HG創英角ｺﾞｼｯｸUB" panose="020B0909000000000000" pitchFamily="49" charset="-128"/>
                <a:ea typeface="HG創英角ｺﾞｼｯｸUB" panose="020B0909000000000000" pitchFamily="49" charset="-128"/>
              </a:rPr>
              <a:t>の達成状況及び施策</a:t>
            </a:r>
            <a:r>
              <a:rPr lang="ja-JP" altLang="en-US" sz="2400" dirty="0" smtClean="0">
                <a:latin typeface="HG創英角ｺﾞｼｯｸUB" panose="020B0909000000000000" pitchFamily="49" charset="-128"/>
                <a:ea typeface="HG創英角ｺﾞｼｯｸUB" panose="020B0909000000000000" pitchFamily="49" charset="-128"/>
              </a:rPr>
              <a:t>の実施</a:t>
            </a:r>
            <a:r>
              <a:rPr lang="ja-JP" altLang="en-US" sz="2400" dirty="0">
                <a:latin typeface="HG創英角ｺﾞｼｯｸUB" panose="020B0909000000000000" pitchFamily="49" charset="-128"/>
                <a:ea typeface="HG創英角ｺﾞｼｯｸUB" panose="020B0909000000000000" pitchFamily="49" charset="-128"/>
              </a:rPr>
              <a:t>状況について</a:t>
            </a:r>
          </a:p>
        </p:txBody>
      </p:sp>
      <p:sp>
        <p:nvSpPr>
          <p:cNvPr id="7" name="正方形/長方形 6"/>
          <p:cNvSpPr/>
          <p:nvPr/>
        </p:nvSpPr>
        <p:spPr>
          <a:xfrm>
            <a:off x="698572" y="2935585"/>
            <a:ext cx="144000" cy="1008000"/>
          </a:xfrm>
          <a:prstGeom prst="rect">
            <a:avLst/>
          </a:prstGeom>
          <a:solidFill>
            <a:srgbClr val="0078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創英角ｺﾞｼｯｸUB" panose="020B0909000000000000" pitchFamily="49" charset="-128"/>
              <a:ea typeface="HG創英角ｺﾞｼｯｸUB" panose="020B0909000000000000" pitchFamily="49" charset="-128"/>
            </a:endParaRPr>
          </a:p>
        </p:txBody>
      </p:sp>
      <p:cxnSp>
        <p:nvCxnSpPr>
          <p:cNvPr id="8" name="直線コネクタ 7"/>
          <p:cNvCxnSpPr/>
          <p:nvPr/>
        </p:nvCxnSpPr>
        <p:spPr>
          <a:xfrm>
            <a:off x="774389" y="3851709"/>
            <a:ext cx="8856000" cy="0"/>
          </a:xfrm>
          <a:prstGeom prst="line">
            <a:avLst/>
          </a:prstGeom>
          <a:ln w="12700">
            <a:solidFill>
              <a:srgbClr val="0078D2"/>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4D1D0668-0C6C-4C7F-AAAF-C0078F4BF5F6}" type="slidenum">
              <a:rPr kumimoji="1" lang="ja-JP" altLang="en-US" smtClean="0"/>
              <a:t>39</a:t>
            </a:fld>
            <a:endParaRPr kumimoji="1" lang="ja-JP" altLang="en-US"/>
          </a:p>
        </p:txBody>
      </p:sp>
      <p:pic>
        <p:nvPicPr>
          <p:cNvPr id="9" name="図 8"/>
          <p:cNvPicPr>
            <a:picLocks noChangeAspect="1"/>
          </p:cNvPicPr>
          <p:nvPr/>
        </p:nvPicPr>
        <p:blipFill>
          <a:blip r:embed="rId2"/>
          <a:stretch>
            <a:fillRect/>
          </a:stretch>
        </p:blipFill>
        <p:spPr>
          <a:xfrm>
            <a:off x="8582603" y="358877"/>
            <a:ext cx="1100769" cy="360000"/>
          </a:xfrm>
          <a:prstGeom prst="rect">
            <a:avLst/>
          </a:prstGeom>
        </p:spPr>
      </p:pic>
      <p:sp>
        <p:nvSpPr>
          <p:cNvPr id="11" name="テキスト ボックス 10"/>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smtClean="0">
                <a:solidFill>
                  <a:schemeClr val="bg1"/>
                </a:solidFill>
                <a:latin typeface="游ゴシック" panose="020B0400000000000000" pitchFamily="50" charset="-128"/>
                <a:ea typeface="游ゴシック" panose="020B0400000000000000" pitchFamily="50" charset="-128"/>
              </a:rPr>
              <a:t>大阪府</a:t>
            </a:r>
            <a:r>
              <a:rPr lang="ja-JP" altLang="en-US" sz="1100" b="1" dirty="0">
                <a:solidFill>
                  <a:schemeClr val="bg1"/>
                </a:solidFill>
                <a:latin typeface="游ゴシック" panose="020B0400000000000000" pitchFamily="50" charset="-128"/>
                <a:ea typeface="游ゴシック" panose="020B0400000000000000" pitchFamily="50" charset="-128"/>
              </a:rPr>
              <a:t>健康づくり推進</a:t>
            </a:r>
            <a:r>
              <a:rPr lang="ja-JP" altLang="en-US" sz="1100" b="1" dirty="0" smtClean="0">
                <a:solidFill>
                  <a:schemeClr val="bg1"/>
                </a:solidFill>
                <a:latin typeface="游ゴシック" panose="020B0400000000000000" pitchFamily="50" charset="-128"/>
                <a:ea typeface="游ゴシック" panose="020B0400000000000000" pitchFamily="50" charset="-128"/>
              </a:rPr>
              <a:t>条例第</a:t>
            </a:r>
            <a:r>
              <a:rPr lang="en-US" altLang="ja-JP" sz="1100" b="1" dirty="0" smtClean="0">
                <a:solidFill>
                  <a:schemeClr val="bg1"/>
                </a:solidFill>
                <a:latin typeface="游ゴシック" panose="020B0400000000000000" pitchFamily="50" charset="-128"/>
                <a:ea typeface="游ゴシック" panose="020B0400000000000000" pitchFamily="50" charset="-128"/>
              </a:rPr>
              <a:t>19</a:t>
            </a:r>
            <a:r>
              <a:rPr lang="ja-JP" altLang="en-US" sz="1100" b="1" dirty="0" smtClean="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smtClean="0">
                <a:solidFill>
                  <a:schemeClr val="bg1"/>
                </a:solidFill>
                <a:latin typeface="游ゴシック" panose="020B0400000000000000" pitchFamily="50" charset="-128"/>
                <a:ea typeface="游ゴシック" panose="020B0400000000000000" pitchFamily="50" charset="-128"/>
              </a:rPr>
              <a:t>〈</a:t>
            </a:r>
            <a:r>
              <a:rPr lang="ja-JP" altLang="en-US" sz="1100" b="1" dirty="0" smtClean="0">
                <a:solidFill>
                  <a:schemeClr val="bg1"/>
                </a:solidFill>
                <a:latin typeface="游ゴシック" panose="020B0400000000000000" pitchFamily="50" charset="-128"/>
                <a:ea typeface="游ゴシック" panose="020B0400000000000000" pitchFamily="50" charset="-128"/>
              </a:rPr>
              <a:t>令和２年度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974967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87995" y="735604"/>
            <a:ext cx="9504000" cy="0"/>
          </a:xfrm>
          <a:prstGeom prst="line">
            <a:avLst/>
          </a:prstGeom>
          <a:ln w="38100" cap="rnd" cmpd="sng">
            <a:solidFill>
              <a:srgbClr val="009999"/>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0953" y="333217"/>
            <a:ext cx="6383507" cy="432000"/>
          </a:xfrm>
          <a:prstGeom prst="rect">
            <a:avLst/>
          </a:prstGeom>
          <a:noFill/>
        </p:spPr>
        <p:txBody>
          <a:bodyPr wrap="square" lIns="72000" tIns="72000" rIns="72000" bIns="72000" rtlCol="0" anchor="t">
            <a:noAutofit/>
          </a:bodyPr>
          <a:lstStyle/>
          <a:p>
            <a:r>
              <a:rPr lang="ja-JP" altLang="en-US" b="1" dirty="0" smtClean="0">
                <a:latin typeface="游ゴシック" panose="020B0400000000000000" pitchFamily="50" charset="-128"/>
                <a:ea typeface="游ゴシック" panose="020B0400000000000000" pitchFamily="50" charset="-128"/>
              </a:rPr>
              <a:t>令和２年度 健康づくり事業に関する</a:t>
            </a:r>
            <a:r>
              <a:rPr lang="ja-JP" altLang="en-US" b="1" dirty="0">
                <a:latin typeface="游ゴシック" panose="020B0400000000000000" pitchFamily="50" charset="-128"/>
                <a:ea typeface="游ゴシック" panose="020B0400000000000000" pitchFamily="50" charset="-128"/>
              </a:rPr>
              <a:t>主な</a:t>
            </a:r>
            <a:r>
              <a:rPr lang="ja-JP" altLang="en-US" b="1" dirty="0" smtClean="0">
                <a:latin typeface="游ゴシック" panose="020B0400000000000000" pitchFamily="50" charset="-128"/>
                <a:ea typeface="游ゴシック" panose="020B0400000000000000" pitchFamily="50" charset="-128"/>
              </a:rPr>
              <a:t>トピックス</a:t>
            </a:r>
            <a:endParaRPr lang="ja-JP" altLang="en-US" b="1" dirty="0">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212059" y="917443"/>
            <a:ext cx="4680000" cy="5616000"/>
          </a:xfrm>
          <a:prstGeom prst="roundRect">
            <a:avLst>
              <a:gd name="adj" fmla="val 1511"/>
            </a:avLst>
          </a:prstGeom>
          <a:noFill/>
          <a:ln w="12700">
            <a:solidFill>
              <a:srgbClr val="00CC99"/>
            </a:solidFill>
          </a:ln>
        </p:spPr>
        <p:txBody>
          <a:bodyPr wrap="square" lIns="72000" tIns="79200" rIns="72000" bIns="72000" rtlCol="0" anchor="t">
            <a:noAutofit/>
          </a:bodyPr>
          <a:lstStyle/>
          <a:p>
            <a:r>
              <a:rPr lang="ja-JP" altLang="en-US" sz="1200" b="1" dirty="0">
                <a:latin typeface="游ゴシック" panose="020B0400000000000000" pitchFamily="50" charset="-128"/>
                <a:ea typeface="游ゴシック" panose="020B0400000000000000" pitchFamily="50" charset="-128"/>
              </a:rPr>
              <a:t>新型コロナウイルスの感染拡大を受け、</a:t>
            </a:r>
          </a:p>
          <a:p>
            <a:r>
              <a:rPr lang="ja-JP" altLang="en-US" sz="1200" b="1" dirty="0">
                <a:latin typeface="游ゴシック" panose="020B0400000000000000" pitchFamily="50" charset="-128"/>
                <a:ea typeface="游ゴシック" panose="020B0400000000000000" pitchFamily="50" charset="-128"/>
              </a:rPr>
              <a:t>「新しい生活様式」</a:t>
            </a:r>
            <a:r>
              <a:rPr lang="ja-JP" altLang="en-US" sz="1200" b="1" dirty="0" smtClean="0">
                <a:latin typeface="游ゴシック" panose="020B0400000000000000" pitchFamily="50" charset="-128"/>
                <a:ea typeface="游ゴシック" panose="020B0400000000000000" pitchFamily="50" charset="-128"/>
              </a:rPr>
              <a:t>に対応した健康づくり</a:t>
            </a:r>
            <a:r>
              <a:rPr lang="ja-JP" altLang="en-US" sz="1200" b="1" dirty="0">
                <a:latin typeface="游ゴシック" panose="020B0400000000000000" pitchFamily="50" charset="-128"/>
                <a:ea typeface="游ゴシック" panose="020B0400000000000000" pitchFamily="50" charset="-128"/>
              </a:rPr>
              <a:t>事業を</a:t>
            </a:r>
            <a:r>
              <a:rPr lang="ja-JP" altLang="en-US" sz="1200" b="1" dirty="0" smtClean="0">
                <a:latin typeface="游ゴシック" panose="020B0400000000000000" pitchFamily="50" charset="-128"/>
                <a:ea typeface="游ゴシック" panose="020B0400000000000000" pitchFamily="50" charset="-128"/>
              </a:rPr>
              <a:t>実施</a:t>
            </a:r>
            <a:endParaRPr lang="ja-JP" altLang="en-US" sz="1200" b="1" dirty="0">
              <a:latin typeface="游ゴシック" panose="020B0400000000000000" pitchFamily="50" charset="-128"/>
              <a:ea typeface="游ゴシック" panose="020B0400000000000000" pitchFamily="50" charset="-128"/>
            </a:endParaRPr>
          </a:p>
        </p:txBody>
      </p:sp>
      <p:sp>
        <p:nvSpPr>
          <p:cNvPr id="10" name="テキスト ボックス 9"/>
          <p:cNvSpPr txBox="1"/>
          <p:nvPr/>
        </p:nvSpPr>
        <p:spPr>
          <a:xfrm>
            <a:off x="4987931" y="917443"/>
            <a:ext cx="4680000" cy="5616000"/>
          </a:xfrm>
          <a:prstGeom prst="roundRect">
            <a:avLst>
              <a:gd name="adj" fmla="val 1511"/>
            </a:avLst>
          </a:prstGeom>
          <a:noFill/>
          <a:ln w="12700">
            <a:solidFill>
              <a:srgbClr val="00CC99"/>
            </a:solidFill>
          </a:ln>
        </p:spPr>
        <p:txBody>
          <a:bodyPr wrap="square" lIns="72000" tIns="79200" rIns="72000" bIns="72000" rtlCol="0" anchor="t">
            <a:noAutofit/>
          </a:bodyPr>
          <a:lstStyle/>
          <a:p>
            <a:r>
              <a:rPr lang="ja-JP" altLang="en-US" sz="1200" b="1" dirty="0" smtClean="0">
                <a:latin typeface="游ゴシック" panose="020B0400000000000000" pitchFamily="50" charset="-128"/>
                <a:ea typeface="游ゴシック" panose="020B0400000000000000" pitchFamily="50" charset="-128"/>
              </a:rPr>
              <a:t>「改正健康増進法」及び「大阪府受動喫煙防止条例」に</a:t>
            </a:r>
            <a:endParaRPr lang="en-US" altLang="ja-JP" sz="1200" b="1" dirty="0" smtClean="0">
              <a:latin typeface="游ゴシック" panose="020B0400000000000000" pitchFamily="50" charset="-128"/>
              <a:ea typeface="游ゴシック" panose="020B0400000000000000" pitchFamily="50" charset="-128"/>
            </a:endParaRPr>
          </a:p>
          <a:p>
            <a:r>
              <a:rPr lang="ja-JP" altLang="en-US" sz="1200" b="1" dirty="0" smtClean="0">
                <a:latin typeface="游ゴシック" panose="020B0400000000000000" pitchFamily="50" charset="-128"/>
                <a:ea typeface="游ゴシック" panose="020B0400000000000000" pitchFamily="50" charset="-128"/>
              </a:rPr>
              <a:t>基づく新しいたばこのルールがスタート</a:t>
            </a:r>
            <a:endParaRPr lang="ja-JP" altLang="en-US" sz="1200" b="1" dirty="0">
              <a:latin typeface="游ゴシック" panose="020B0400000000000000" pitchFamily="50" charset="-128"/>
              <a:ea typeface="游ゴシック" panose="020B0400000000000000" pitchFamily="50" charset="-128"/>
            </a:endParaRPr>
          </a:p>
        </p:txBody>
      </p:sp>
      <p:cxnSp>
        <p:nvCxnSpPr>
          <p:cNvPr id="12" name="直線コネクタ 11"/>
          <p:cNvCxnSpPr/>
          <p:nvPr/>
        </p:nvCxnSpPr>
        <p:spPr>
          <a:xfrm>
            <a:off x="212059" y="1470973"/>
            <a:ext cx="4680000" cy="0"/>
          </a:xfrm>
          <a:prstGeom prst="line">
            <a:avLst/>
          </a:prstGeom>
          <a:ln w="12700">
            <a:solidFill>
              <a:srgbClr val="00CC99"/>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4347529" y="944871"/>
            <a:ext cx="504000" cy="504000"/>
          </a:xfrm>
          <a:prstGeom prst="ellipse">
            <a:avLst/>
          </a:prstGeom>
          <a:solidFill>
            <a:srgbClr val="00CC99"/>
          </a:solidFill>
          <a:ln w="12700">
            <a:solidFill>
              <a:schemeClr val="bg1"/>
            </a:solidFill>
          </a:ln>
          <a:effectLst/>
        </p:spPr>
        <p:txBody>
          <a:bodyPr wrap="none" lIns="36000" tIns="72000" rIns="36000" bIns="0" rtlCol="0" anchor="ctr">
            <a:noAutofit/>
          </a:bodyPr>
          <a:lstStyle/>
          <a:p>
            <a:pPr algn="ctr"/>
            <a:r>
              <a:rPr lang="en-US" altLang="ja-JP" sz="1100" b="1" dirty="0" smtClean="0">
                <a:solidFill>
                  <a:schemeClr val="bg1"/>
                </a:solidFill>
                <a:latin typeface="游ゴシック" panose="020B0400000000000000" pitchFamily="50" charset="-128"/>
                <a:ea typeface="游ゴシック" panose="020B0400000000000000" pitchFamily="50" charset="-128"/>
              </a:rPr>
              <a:t>topic</a:t>
            </a:r>
            <a:endParaRPr lang="en-US" altLang="ja-JP" sz="1050" b="1" dirty="0" smtClean="0">
              <a:solidFill>
                <a:schemeClr val="bg1"/>
              </a:solidFill>
              <a:latin typeface="游ゴシック" panose="020B0400000000000000" pitchFamily="50" charset="-128"/>
              <a:ea typeface="游ゴシック" panose="020B0400000000000000" pitchFamily="50" charset="-128"/>
            </a:endParaRPr>
          </a:p>
          <a:p>
            <a:pPr algn="ctr"/>
            <a:r>
              <a:rPr lang="en-US" altLang="ja-JP" sz="1300" b="1" dirty="0" smtClean="0">
                <a:solidFill>
                  <a:schemeClr val="bg1"/>
                </a:solidFill>
                <a:latin typeface="游ゴシック" panose="020B0400000000000000" pitchFamily="50" charset="-128"/>
                <a:ea typeface="游ゴシック" panose="020B0400000000000000" pitchFamily="50" charset="-128"/>
              </a:rPr>
              <a:t>1</a:t>
            </a:r>
            <a:endParaRPr lang="ja-JP" altLang="en-US" sz="1300" b="1" dirty="0">
              <a:solidFill>
                <a:schemeClr val="bg1"/>
              </a:solidFill>
              <a:latin typeface="游ゴシック" panose="020B0400000000000000" pitchFamily="50" charset="-128"/>
              <a:ea typeface="游ゴシック" panose="020B0400000000000000" pitchFamily="50" charset="-128"/>
            </a:endParaRPr>
          </a:p>
        </p:txBody>
      </p:sp>
      <p:cxnSp>
        <p:nvCxnSpPr>
          <p:cNvPr id="14" name="直線コネクタ 13"/>
          <p:cNvCxnSpPr/>
          <p:nvPr/>
        </p:nvCxnSpPr>
        <p:spPr>
          <a:xfrm>
            <a:off x="4987931" y="1470973"/>
            <a:ext cx="4680000" cy="0"/>
          </a:xfrm>
          <a:prstGeom prst="line">
            <a:avLst/>
          </a:prstGeom>
          <a:ln w="12700">
            <a:solidFill>
              <a:srgbClr val="00CC99"/>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9119938" y="944871"/>
            <a:ext cx="504000" cy="504000"/>
          </a:xfrm>
          <a:prstGeom prst="ellipse">
            <a:avLst/>
          </a:prstGeom>
          <a:solidFill>
            <a:srgbClr val="00CC99"/>
          </a:solidFill>
          <a:ln w="12700">
            <a:solidFill>
              <a:schemeClr val="bg1"/>
            </a:solidFill>
          </a:ln>
          <a:effectLst/>
        </p:spPr>
        <p:txBody>
          <a:bodyPr wrap="none" lIns="36000" tIns="72000" rIns="36000" bIns="0" rtlCol="0" anchor="ctr">
            <a:noAutofit/>
          </a:bodyPr>
          <a:lstStyle/>
          <a:p>
            <a:pPr algn="ctr"/>
            <a:r>
              <a:rPr lang="en-US" altLang="ja-JP" sz="1100" b="1" dirty="0" smtClean="0">
                <a:solidFill>
                  <a:schemeClr val="bg1"/>
                </a:solidFill>
                <a:latin typeface="游ゴシック" panose="020B0400000000000000" pitchFamily="50" charset="-128"/>
                <a:ea typeface="游ゴシック" panose="020B0400000000000000" pitchFamily="50" charset="-128"/>
              </a:rPr>
              <a:t>topic</a:t>
            </a:r>
          </a:p>
          <a:p>
            <a:pPr algn="ctr"/>
            <a:r>
              <a:rPr lang="en-US" altLang="ja-JP" sz="1300" b="1" dirty="0" smtClean="0">
                <a:solidFill>
                  <a:schemeClr val="bg1"/>
                </a:solidFill>
                <a:latin typeface="游ゴシック" panose="020B0400000000000000" pitchFamily="50" charset="-128"/>
                <a:ea typeface="游ゴシック" panose="020B0400000000000000" pitchFamily="50" charset="-128"/>
              </a:rPr>
              <a:t>2</a:t>
            </a:r>
            <a:endParaRPr lang="ja-JP" altLang="en-US" sz="1300" b="1" dirty="0">
              <a:solidFill>
                <a:schemeClr val="bg1"/>
              </a:solidFill>
              <a:latin typeface="游ゴシック" panose="020B0400000000000000" pitchFamily="50" charset="-128"/>
              <a:ea typeface="游ゴシック" panose="020B0400000000000000" pitchFamily="50" charset="-128"/>
            </a:endParaRPr>
          </a:p>
        </p:txBody>
      </p:sp>
      <p:sp>
        <p:nvSpPr>
          <p:cNvPr id="17" name="テキスト ボックス 16"/>
          <p:cNvSpPr txBox="1"/>
          <p:nvPr/>
        </p:nvSpPr>
        <p:spPr>
          <a:xfrm>
            <a:off x="254542" y="1555240"/>
            <a:ext cx="4608000" cy="4896000"/>
          </a:xfrm>
          <a:prstGeom prst="roundRect">
            <a:avLst>
              <a:gd name="adj" fmla="val 0"/>
            </a:avLst>
          </a:prstGeom>
          <a:noFill/>
          <a:ln w="12700">
            <a:noFill/>
          </a:ln>
        </p:spPr>
        <p:txBody>
          <a:bodyPr wrap="square" lIns="36000" tIns="36000" rIns="36000" bIns="36000" rtlCol="0" anchor="t">
            <a:noAutofit/>
          </a:bodyPr>
          <a:lstStyle/>
          <a:p>
            <a:r>
              <a:rPr lang="ja-JP" altLang="en-US" sz="1050" dirty="0" smtClean="0">
                <a:latin typeface="+mn-ea"/>
              </a:rPr>
              <a:t>　新型</a:t>
            </a:r>
            <a:r>
              <a:rPr lang="ja-JP" altLang="en-US" sz="1050" dirty="0">
                <a:latin typeface="+mn-ea"/>
              </a:rPr>
              <a:t>コロナウイルスの感染拡大により、集合形式で行う予定だった事業については見直しや中止を余儀なくされました。一方で</a:t>
            </a:r>
            <a:r>
              <a:rPr lang="ja-JP" altLang="en-US" sz="1050" dirty="0" smtClean="0">
                <a:latin typeface="+mn-ea"/>
              </a:rPr>
              <a:t>、府民の</a:t>
            </a:r>
            <a:r>
              <a:rPr lang="ja-JP" altLang="en-US" sz="1050" dirty="0">
                <a:latin typeface="+mn-ea"/>
              </a:rPr>
              <a:t>間では健康への意識の高まりもみられ、「新しい生活様式」に対応した</a:t>
            </a:r>
            <a:r>
              <a:rPr lang="ja-JP" altLang="en-US" sz="1050" dirty="0" smtClean="0">
                <a:latin typeface="+mn-ea"/>
              </a:rPr>
              <a:t>健康づくりの推進が</a:t>
            </a:r>
            <a:r>
              <a:rPr lang="ja-JP" altLang="en-US" sz="1050" dirty="0">
                <a:latin typeface="+mn-ea"/>
              </a:rPr>
              <a:t>求められるようになりました。</a:t>
            </a:r>
          </a:p>
          <a:p>
            <a:endParaRPr lang="en-US" altLang="ja-JP" sz="1050" dirty="0" smtClean="0">
              <a:latin typeface="+mn-ea"/>
            </a:endParaRPr>
          </a:p>
          <a:p>
            <a:r>
              <a:rPr lang="ja-JP" altLang="en-US" sz="1050" dirty="0">
                <a:latin typeface="+mn-ea"/>
              </a:rPr>
              <a:t>　</a:t>
            </a:r>
            <a:r>
              <a:rPr lang="ja-JP" altLang="en-US" sz="1050" dirty="0" smtClean="0">
                <a:latin typeface="+mn-ea"/>
              </a:rPr>
              <a:t>そこ</a:t>
            </a:r>
            <a:r>
              <a:rPr lang="ja-JP" altLang="en-US" sz="1050" dirty="0">
                <a:latin typeface="+mn-ea"/>
              </a:rPr>
              <a:t>で、これまで集合形式で行っていた健康セミナーや研修会をオンライン形式に切り替えて実施</a:t>
            </a:r>
            <a:r>
              <a:rPr lang="ja-JP" altLang="en-US" sz="1050" dirty="0" smtClean="0">
                <a:latin typeface="+mn-ea"/>
              </a:rPr>
              <a:t>しました。すると、例年</a:t>
            </a:r>
            <a:r>
              <a:rPr lang="ja-JP" altLang="en-US" sz="1050" dirty="0">
                <a:latin typeface="+mn-ea"/>
              </a:rPr>
              <a:t>を大きく上回る申し込みがあり、</a:t>
            </a:r>
            <a:r>
              <a:rPr lang="ja-JP" altLang="en-US" sz="1050" dirty="0" smtClean="0">
                <a:latin typeface="+mn-ea"/>
              </a:rPr>
              <a:t>多くの方に参加していただくことができました。さらに、</a:t>
            </a:r>
            <a:r>
              <a:rPr lang="en-US" altLang="ja-JP" sz="1050" dirty="0" smtClean="0">
                <a:latin typeface="+mn-ea"/>
              </a:rPr>
              <a:t>Twitter</a:t>
            </a:r>
            <a:r>
              <a:rPr lang="ja-JP" altLang="en-US" sz="1050" dirty="0" smtClean="0">
                <a:latin typeface="+mn-ea"/>
              </a:rPr>
              <a:t>や</a:t>
            </a:r>
            <a:r>
              <a:rPr lang="en-US" altLang="ja-JP" sz="1050" dirty="0" smtClean="0">
                <a:latin typeface="+mn-ea"/>
              </a:rPr>
              <a:t>Instagram</a:t>
            </a:r>
            <a:r>
              <a:rPr lang="ja-JP" altLang="en-US" sz="1050" dirty="0" smtClean="0">
                <a:latin typeface="+mn-ea"/>
              </a:rPr>
              <a:t>といった</a:t>
            </a:r>
            <a:r>
              <a:rPr lang="en-US" altLang="ja-JP" sz="1050" dirty="0" smtClean="0">
                <a:latin typeface="+mn-ea"/>
              </a:rPr>
              <a:t>SNS</a:t>
            </a:r>
            <a:r>
              <a:rPr lang="ja-JP" altLang="en-US" sz="1050" dirty="0">
                <a:latin typeface="+mn-ea"/>
              </a:rPr>
              <a:t>を活用</a:t>
            </a:r>
            <a:r>
              <a:rPr lang="ja-JP" altLang="en-US" sz="1050" dirty="0" smtClean="0">
                <a:latin typeface="+mn-ea"/>
              </a:rPr>
              <a:t>して、主体的な健康づくりを府民</a:t>
            </a:r>
            <a:r>
              <a:rPr lang="ja-JP" altLang="en-US" sz="1050" dirty="0">
                <a:latin typeface="+mn-ea"/>
              </a:rPr>
              <a:t>一人</a:t>
            </a:r>
            <a:r>
              <a:rPr lang="ja-JP" altLang="en-US" sz="1050" dirty="0" smtClean="0">
                <a:latin typeface="+mn-ea"/>
              </a:rPr>
              <a:t>ひとりに働きかけるキャンペーンを新たに展開しました。</a:t>
            </a:r>
            <a:endParaRPr lang="en-US" altLang="ja-JP" sz="1050" dirty="0" smtClean="0">
              <a:latin typeface="+mn-ea"/>
            </a:endParaRPr>
          </a:p>
          <a:p>
            <a:r>
              <a:rPr lang="ja-JP" altLang="en-US" sz="1050" dirty="0" smtClean="0">
                <a:latin typeface="+mn-ea"/>
              </a:rPr>
              <a:t>　また、市町村や企業等と協力し、自宅でできる健康づくりの取組みに関する情報を分野ごとにまとめて府ホームページで「おうちで健活」として公開するなど、手法を工夫して情報発信を行いました。</a:t>
            </a:r>
            <a:endParaRPr lang="en-US" altLang="ja-JP" sz="1050" dirty="0" smtClean="0">
              <a:latin typeface="+mn-ea"/>
            </a:endParaRPr>
          </a:p>
          <a:p>
            <a:endParaRPr lang="ja-JP" altLang="en-US" sz="1050" dirty="0">
              <a:latin typeface="+mn-ea"/>
            </a:endParaRPr>
          </a:p>
          <a:p>
            <a:r>
              <a:rPr lang="ja-JP" altLang="en-US" sz="1050" dirty="0" smtClean="0">
                <a:latin typeface="+mn-ea"/>
              </a:rPr>
              <a:t>　新型コロナウイルスの感染対策</a:t>
            </a:r>
            <a:r>
              <a:rPr lang="ja-JP" altLang="en-US" sz="1050" dirty="0">
                <a:latin typeface="+mn-ea"/>
              </a:rPr>
              <a:t>は、</a:t>
            </a:r>
            <a:r>
              <a:rPr lang="ja-JP" altLang="en-US" sz="1050" dirty="0" smtClean="0">
                <a:latin typeface="+mn-ea"/>
              </a:rPr>
              <a:t>これから先の</a:t>
            </a:r>
            <a:r>
              <a:rPr lang="ja-JP" altLang="en-US" sz="1050" dirty="0">
                <a:latin typeface="+mn-ea"/>
              </a:rPr>
              <a:t>健康づくり事業においても避けて通れません。今後</a:t>
            </a:r>
            <a:r>
              <a:rPr lang="ja-JP" altLang="en-US" sz="1050" dirty="0" smtClean="0">
                <a:latin typeface="+mn-ea"/>
              </a:rPr>
              <a:t>も、</a:t>
            </a:r>
            <a:r>
              <a:rPr lang="en-US" altLang="ja-JP" sz="1050" dirty="0" smtClean="0">
                <a:latin typeface="+mn-ea"/>
              </a:rPr>
              <a:t>With</a:t>
            </a:r>
            <a:r>
              <a:rPr lang="ja-JP" altLang="en-US" sz="1050" dirty="0">
                <a:latin typeface="+mn-ea"/>
              </a:rPr>
              <a:t>コロナ時代における健康課題を</a:t>
            </a:r>
            <a:r>
              <a:rPr lang="ja-JP" altLang="en-US" sz="1050" dirty="0" smtClean="0">
                <a:latin typeface="+mn-ea"/>
              </a:rPr>
              <a:t>踏まえた事業展開を進めていきます。</a:t>
            </a:r>
            <a:endParaRPr lang="ja-JP" altLang="en-US" sz="1050" dirty="0">
              <a:latin typeface="+mn-ea"/>
            </a:endParaRPr>
          </a:p>
        </p:txBody>
      </p:sp>
      <p:sp>
        <p:nvSpPr>
          <p:cNvPr id="22" name="テキスト ボックス 21"/>
          <p:cNvSpPr txBox="1"/>
          <p:nvPr/>
        </p:nvSpPr>
        <p:spPr>
          <a:xfrm>
            <a:off x="5026064" y="1555240"/>
            <a:ext cx="4608000" cy="4896000"/>
          </a:xfrm>
          <a:prstGeom prst="roundRect">
            <a:avLst>
              <a:gd name="adj" fmla="val 0"/>
            </a:avLst>
          </a:prstGeom>
          <a:noFill/>
          <a:ln w="12700">
            <a:noFill/>
          </a:ln>
        </p:spPr>
        <p:txBody>
          <a:bodyPr wrap="square" lIns="36000" tIns="36000" rIns="36000" bIns="36000" rtlCol="0" anchor="t">
            <a:noAutofit/>
          </a:bodyPr>
          <a:lstStyle/>
          <a:p>
            <a:r>
              <a:rPr lang="ja-JP" altLang="en-US" sz="1050" dirty="0" smtClean="0">
                <a:latin typeface="+mn-ea"/>
              </a:rPr>
              <a:t>　大阪府</a:t>
            </a:r>
            <a:r>
              <a:rPr lang="ja-JP" altLang="en-US" sz="1050" dirty="0">
                <a:latin typeface="+mn-ea"/>
              </a:rPr>
              <a:t>では府民の健康を守るため</a:t>
            </a:r>
            <a:r>
              <a:rPr lang="ja-JP" altLang="en-US" sz="1050" dirty="0" smtClean="0">
                <a:latin typeface="+mn-ea"/>
              </a:rPr>
              <a:t>、「</a:t>
            </a:r>
            <a:r>
              <a:rPr lang="ja-JP" altLang="en-US" sz="1050" dirty="0">
                <a:latin typeface="+mn-ea"/>
              </a:rPr>
              <a:t>健康増進法」の改正を受け、法を上回る基準の「大阪府受動喫煙防止条例」を平成</a:t>
            </a:r>
            <a:r>
              <a:rPr lang="en-US" altLang="ja-JP" sz="1050" dirty="0">
                <a:latin typeface="+mn-ea"/>
              </a:rPr>
              <a:t>31</a:t>
            </a:r>
            <a:r>
              <a:rPr lang="ja-JP" altLang="en-US" sz="1050" dirty="0">
                <a:latin typeface="+mn-ea"/>
              </a:rPr>
              <a:t>年</a:t>
            </a:r>
            <a:r>
              <a:rPr lang="en-US" altLang="ja-JP" sz="1050" dirty="0">
                <a:latin typeface="+mn-ea"/>
              </a:rPr>
              <a:t>3</a:t>
            </a:r>
            <a:r>
              <a:rPr lang="ja-JP" altLang="en-US" sz="1050" dirty="0">
                <a:latin typeface="+mn-ea"/>
              </a:rPr>
              <a:t>月に制定し、望まない受動喫煙を生じさせることのない環境づくりに取り組んでいます</a:t>
            </a:r>
            <a:r>
              <a:rPr lang="ja-JP" altLang="en-US" sz="1050" dirty="0" smtClean="0">
                <a:latin typeface="+mn-ea"/>
              </a:rPr>
              <a:t>。</a:t>
            </a:r>
            <a:endParaRPr lang="en-US" altLang="ja-JP" sz="1050" dirty="0" smtClean="0">
              <a:latin typeface="+mn-ea"/>
            </a:endParaRPr>
          </a:p>
          <a:p>
            <a:r>
              <a:rPr lang="ja-JP" altLang="en-US" sz="1050" dirty="0" smtClean="0">
                <a:latin typeface="+mn-ea"/>
              </a:rPr>
              <a:t>　令和２年</a:t>
            </a:r>
            <a:r>
              <a:rPr lang="ja-JP" altLang="en-US" sz="1050" dirty="0">
                <a:latin typeface="+mn-ea"/>
              </a:rPr>
              <a:t>４</a:t>
            </a:r>
            <a:r>
              <a:rPr lang="ja-JP" altLang="en-US" sz="1050" dirty="0" smtClean="0">
                <a:latin typeface="+mn-ea"/>
              </a:rPr>
              <a:t>月から、改正法及び府条例に基づき、病院</a:t>
            </a:r>
            <a:r>
              <a:rPr lang="ja-JP" altLang="en-US" sz="1050" dirty="0">
                <a:latin typeface="+mn-ea"/>
              </a:rPr>
              <a:t>・学校等</a:t>
            </a:r>
            <a:r>
              <a:rPr lang="ja-JP" altLang="en-US" sz="1050" dirty="0" smtClean="0">
                <a:latin typeface="+mn-ea"/>
              </a:rPr>
              <a:t>は「敷地内</a:t>
            </a:r>
            <a:r>
              <a:rPr lang="ja-JP" altLang="en-US" sz="1050" dirty="0">
                <a:latin typeface="+mn-ea"/>
              </a:rPr>
              <a:t>全面</a:t>
            </a:r>
            <a:r>
              <a:rPr lang="ja-JP" altLang="en-US" sz="1050" dirty="0" smtClean="0">
                <a:latin typeface="+mn-ea"/>
              </a:rPr>
              <a:t>禁煙」、オフィスや</a:t>
            </a:r>
            <a:r>
              <a:rPr lang="ja-JP" altLang="en-US" sz="1050" dirty="0">
                <a:latin typeface="+mn-ea"/>
              </a:rPr>
              <a:t>飲食店等</a:t>
            </a:r>
            <a:r>
              <a:rPr lang="ja-JP" altLang="en-US" sz="1050" dirty="0" smtClean="0">
                <a:latin typeface="+mn-ea"/>
              </a:rPr>
              <a:t>は「原則</a:t>
            </a:r>
            <a:r>
              <a:rPr lang="ja-JP" altLang="en-US" sz="1050" dirty="0">
                <a:latin typeface="+mn-ea"/>
              </a:rPr>
              <a:t>屋内</a:t>
            </a:r>
            <a:r>
              <a:rPr lang="ja-JP" altLang="en-US" sz="1050" dirty="0" smtClean="0">
                <a:latin typeface="+mn-ea"/>
              </a:rPr>
              <a:t>禁煙」と</a:t>
            </a:r>
            <a:r>
              <a:rPr lang="ja-JP" altLang="en-US" sz="1050" dirty="0">
                <a:latin typeface="+mn-ea"/>
              </a:rPr>
              <a:t>なっています</a:t>
            </a:r>
            <a:r>
              <a:rPr lang="ja-JP" altLang="en-US" sz="1050" dirty="0" smtClean="0">
                <a:latin typeface="+mn-ea"/>
              </a:rPr>
              <a:t>。</a:t>
            </a:r>
            <a:endParaRPr lang="en-US" altLang="ja-JP" sz="1050" dirty="0" smtClean="0">
              <a:latin typeface="+mn-ea"/>
            </a:endParaRPr>
          </a:p>
          <a:p>
            <a:endParaRPr lang="en-US" altLang="ja-JP" sz="1050" dirty="0" smtClean="0">
              <a:latin typeface="+mn-ea"/>
            </a:endParaRPr>
          </a:p>
          <a:p>
            <a:r>
              <a:rPr lang="ja-JP" altLang="en-US" sz="1050" dirty="0" smtClean="0">
                <a:latin typeface="+mn-ea"/>
              </a:rPr>
              <a:t>　新しいたばこのルールを知ってもらうため、リーフレットや啓発ポスター、事業所向けのガイドブックを作成し、市町村や関係団体等と連携しながら配布・掲示するとともに、デジタルサイネージによる動画の配信や、</a:t>
            </a:r>
            <a:r>
              <a:rPr lang="en-US" altLang="ja-JP" sz="1050" dirty="0" smtClean="0">
                <a:latin typeface="+mn-ea"/>
              </a:rPr>
              <a:t>Web</a:t>
            </a:r>
            <a:r>
              <a:rPr lang="ja-JP" altLang="en-US" sz="1050" dirty="0" smtClean="0">
                <a:latin typeface="+mn-ea"/>
              </a:rPr>
              <a:t>広告の活用など府民や事業者に向け幅広く周知広報を行いました。</a:t>
            </a:r>
            <a:endParaRPr lang="en-US" altLang="ja-JP" sz="1050" dirty="0" smtClean="0">
              <a:latin typeface="+mn-ea"/>
            </a:endParaRPr>
          </a:p>
          <a:p>
            <a:r>
              <a:rPr lang="ja-JP" altLang="en-US" sz="1050" dirty="0">
                <a:latin typeface="+mn-ea"/>
              </a:rPr>
              <a:t>　また、条例で規制対象となる飲食店への支援と</a:t>
            </a:r>
            <a:r>
              <a:rPr lang="ja-JP" altLang="en-US" sz="1050" dirty="0" smtClean="0">
                <a:latin typeface="+mn-ea"/>
              </a:rPr>
              <a:t>して、相談</a:t>
            </a:r>
            <a:r>
              <a:rPr lang="ja-JP" altLang="en-US" sz="1050" dirty="0">
                <a:latin typeface="+mn-ea"/>
              </a:rPr>
              <a:t>窓口の設置や喫煙室整備に係る費用の一部を助成しています。さらに、受動喫煙防止対策を推進していくことで路上等での喫煙が増加する懸念があることから、市町村や民間事業者と連携した屋外分煙所のモデル整備を促進しています。</a:t>
            </a:r>
            <a:endParaRPr lang="en-US" altLang="ja-JP" sz="1050" dirty="0" smtClean="0">
              <a:latin typeface="+mn-ea"/>
            </a:endParaRPr>
          </a:p>
          <a:p>
            <a:endParaRPr lang="en-US" altLang="ja-JP" sz="1050" dirty="0" smtClean="0">
              <a:latin typeface="+mn-ea"/>
            </a:endParaRPr>
          </a:p>
          <a:p>
            <a:r>
              <a:rPr lang="ja-JP" altLang="en-US" sz="1050" dirty="0">
                <a:latin typeface="+mn-ea"/>
              </a:rPr>
              <a:t>　</a:t>
            </a:r>
            <a:r>
              <a:rPr lang="ja-JP" altLang="en-US" sz="1050" dirty="0" smtClean="0">
                <a:latin typeface="+mn-ea"/>
              </a:rPr>
              <a:t>たばこ</a:t>
            </a:r>
            <a:r>
              <a:rPr lang="ja-JP" altLang="en-US" sz="1050" dirty="0">
                <a:latin typeface="+mn-ea"/>
              </a:rPr>
              <a:t>は吸っている人だけではなく周囲の人々の健康にも悪影響を及ぼします</a:t>
            </a:r>
            <a:r>
              <a:rPr lang="ja-JP" altLang="en-US" sz="1050" dirty="0" smtClean="0">
                <a:latin typeface="+mn-ea"/>
              </a:rPr>
              <a:t>。望まない</a:t>
            </a:r>
            <a:r>
              <a:rPr lang="ja-JP" altLang="en-US" sz="1050" dirty="0">
                <a:latin typeface="+mn-ea"/>
              </a:rPr>
              <a:t>受動喫煙がなくなるよう、今後もたばこ</a:t>
            </a:r>
            <a:r>
              <a:rPr lang="ja-JP" altLang="en-US" sz="1050" dirty="0" smtClean="0">
                <a:latin typeface="+mn-ea"/>
              </a:rPr>
              <a:t>対策に取り組んでいきます。</a:t>
            </a:r>
            <a:endParaRPr lang="ja-JP" altLang="en-US" sz="1050" dirty="0">
              <a:latin typeface="+mn-ea"/>
            </a:endParaRPr>
          </a:p>
        </p:txBody>
      </p:sp>
      <p:sp>
        <p:nvSpPr>
          <p:cNvPr id="3" name="スライド番号プレースホルダー 2"/>
          <p:cNvSpPr>
            <a:spLocks noGrp="1"/>
          </p:cNvSpPr>
          <p:nvPr>
            <p:ph type="sldNum" sz="quarter" idx="12"/>
          </p:nvPr>
        </p:nvSpPr>
        <p:spPr/>
        <p:txBody>
          <a:bodyPr/>
          <a:lstStyle/>
          <a:p>
            <a:fld id="{4D1D0668-0C6C-4C7F-AAAF-C0078F4BF5F6}" type="slidenum">
              <a:rPr kumimoji="1" lang="ja-JP" altLang="en-US" smtClean="0"/>
              <a:t>4</a:t>
            </a:fld>
            <a:endParaRPr kumimoji="1" lang="ja-JP" altLang="en-US"/>
          </a:p>
        </p:txBody>
      </p:sp>
      <p:sp>
        <p:nvSpPr>
          <p:cNvPr id="25" name="テキスト ボックス 24"/>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smtClean="0">
                <a:solidFill>
                  <a:schemeClr val="bg1"/>
                </a:solidFill>
                <a:latin typeface="游ゴシック" panose="020B0400000000000000" pitchFamily="50" charset="-128"/>
                <a:ea typeface="游ゴシック" panose="020B0400000000000000" pitchFamily="50" charset="-128"/>
              </a:rPr>
              <a:t>大阪府</a:t>
            </a:r>
            <a:r>
              <a:rPr lang="ja-JP" altLang="en-US" sz="1100" b="1" dirty="0">
                <a:solidFill>
                  <a:schemeClr val="bg1"/>
                </a:solidFill>
                <a:latin typeface="游ゴシック" panose="020B0400000000000000" pitchFamily="50" charset="-128"/>
                <a:ea typeface="游ゴシック" panose="020B0400000000000000" pitchFamily="50" charset="-128"/>
              </a:rPr>
              <a:t>健康づくり推進</a:t>
            </a:r>
            <a:r>
              <a:rPr lang="ja-JP" altLang="en-US" sz="1100" b="1" dirty="0" smtClean="0">
                <a:solidFill>
                  <a:schemeClr val="bg1"/>
                </a:solidFill>
                <a:latin typeface="游ゴシック" panose="020B0400000000000000" pitchFamily="50" charset="-128"/>
                <a:ea typeface="游ゴシック" panose="020B0400000000000000" pitchFamily="50" charset="-128"/>
              </a:rPr>
              <a:t>条例第</a:t>
            </a:r>
            <a:r>
              <a:rPr lang="en-US" altLang="ja-JP" sz="1100" b="1" dirty="0" smtClean="0">
                <a:solidFill>
                  <a:schemeClr val="bg1"/>
                </a:solidFill>
                <a:latin typeface="游ゴシック" panose="020B0400000000000000" pitchFamily="50" charset="-128"/>
                <a:ea typeface="游ゴシック" panose="020B0400000000000000" pitchFamily="50" charset="-128"/>
              </a:rPr>
              <a:t>19</a:t>
            </a:r>
            <a:r>
              <a:rPr lang="ja-JP" altLang="en-US" sz="1100" b="1" dirty="0" smtClean="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smtClean="0">
                <a:solidFill>
                  <a:schemeClr val="bg1"/>
                </a:solidFill>
                <a:latin typeface="游ゴシック" panose="020B0400000000000000" pitchFamily="50" charset="-128"/>
                <a:ea typeface="游ゴシック" panose="020B0400000000000000" pitchFamily="50" charset="-128"/>
              </a:rPr>
              <a:t>〈</a:t>
            </a:r>
            <a:r>
              <a:rPr lang="ja-JP" altLang="en-US" sz="1100" b="1" dirty="0" smtClean="0">
                <a:solidFill>
                  <a:schemeClr val="bg1"/>
                </a:solidFill>
                <a:latin typeface="游ゴシック" panose="020B0400000000000000" pitchFamily="50" charset="-128"/>
                <a:ea typeface="游ゴシック" panose="020B0400000000000000" pitchFamily="50" charset="-128"/>
              </a:rPr>
              <a:t>令和２年度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pic>
        <p:nvPicPr>
          <p:cNvPr id="18" name="図 17"/>
          <p:cNvPicPr>
            <a:picLocks noChangeAspect="1"/>
          </p:cNvPicPr>
          <p:nvPr/>
        </p:nvPicPr>
        <p:blipFill>
          <a:blip r:embed="rId2"/>
          <a:stretch>
            <a:fillRect/>
          </a:stretch>
        </p:blipFill>
        <p:spPr>
          <a:xfrm>
            <a:off x="8582603" y="358877"/>
            <a:ext cx="1100769" cy="360000"/>
          </a:xfrm>
          <a:prstGeom prst="rect">
            <a:avLst/>
          </a:prstGeom>
        </p:spPr>
      </p:pic>
      <p:pic>
        <p:nvPicPr>
          <p:cNvPr id="5" name="図 4"/>
          <p:cNvPicPr>
            <a:picLocks noChangeAspect="1"/>
          </p:cNvPicPr>
          <p:nvPr/>
        </p:nvPicPr>
        <p:blipFill>
          <a:blip r:embed="rId3"/>
          <a:stretch>
            <a:fillRect/>
          </a:stretch>
        </p:blipFill>
        <p:spPr>
          <a:xfrm>
            <a:off x="5173714" y="4661578"/>
            <a:ext cx="1123023" cy="1584000"/>
          </a:xfrm>
          <a:prstGeom prst="rect">
            <a:avLst/>
          </a:prstGeom>
          <a:ln w="3175">
            <a:solidFill>
              <a:schemeClr val="bg2">
                <a:lumMod val="50000"/>
              </a:schemeClr>
            </a:solidFill>
          </a:ln>
        </p:spPr>
      </p:pic>
      <p:sp>
        <p:nvSpPr>
          <p:cNvPr id="23" name="テキスト ボックス 22"/>
          <p:cNvSpPr txBox="1"/>
          <p:nvPr/>
        </p:nvSpPr>
        <p:spPr>
          <a:xfrm>
            <a:off x="5159812" y="6270427"/>
            <a:ext cx="1080000" cy="216000"/>
          </a:xfrm>
          <a:prstGeom prst="roundRect">
            <a:avLst>
              <a:gd name="adj" fmla="val 0"/>
            </a:avLst>
          </a:prstGeom>
          <a:noFill/>
          <a:ln w="12700">
            <a:noFill/>
          </a:ln>
        </p:spPr>
        <p:txBody>
          <a:bodyPr wrap="square" lIns="36000" tIns="36000" rIns="36000" bIns="36000" rtlCol="0" anchor="ctr">
            <a:noAutofit/>
          </a:bodyPr>
          <a:lstStyle/>
          <a:p>
            <a:r>
              <a:rPr lang="ja-JP" altLang="en-US" sz="800" dirty="0" smtClean="0">
                <a:latin typeface="游ゴシック" panose="020B0400000000000000" pitchFamily="50" charset="-128"/>
                <a:ea typeface="游ゴシック" panose="020B0400000000000000" pitchFamily="50" charset="-128"/>
              </a:rPr>
              <a:t>▲啓発ポスター</a:t>
            </a:r>
            <a:endParaRPr lang="en-US" altLang="ja-JP" sz="800" dirty="0">
              <a:latin typeface="游ゴシック" panose="020B0400000000000000" pitchFamily="50" charset="-128"/>
              <a:ea typeface="游ゴシック" panose="020B0400000000000000" pitchFamily="50" charset="-128"/>
            </a:endParaRPr>
          </a:p>
        </p:txBody>
      </p:sp>
      <p:sp>
        <p:nvSpPr>
          <p:cNvPr id="27" name="テキスト ボックス 26"/>
          <p:cNvSpPr txBox="1"/>
          <p:nvPr/>
        </p:nvSpPr>
        <p:spPr>
          <a:xfrm>
            <a:off x="2774280" y="6270427"/>
            <a:ext cx="1800000" cy="216000"/>
          </a:xfrm>
          <a:prstGeom prst="roundRect">
            <a:avLst>
              <a:gd name="adj" fmla="val 0"/>
            </a:avLst>
          </a:prstGeom>
          <a:noFill/>
          <a:ln w="12700">
            <a:noFill/>
          </a:ln>
        </p:spPr>
        <p:txBody>
          <a:bodyPr wrap="square" lIns="36000" tIns="36000" rIns="36000" bIns="36000" rtlCol="0" anchor="ctr">
            <a:noAutofit/>
          </a:bodyPr>
          <a:lstStyle/>
          <a:p>
            <a:r>
              <a:rPr lang="ja-JP" altLang="en-US" sz="800" dirty="0" smtClean="0">
                <a:latin typeface="游ゴシック" panose="020B0400000000000000" pitchFamily="50" charset="-128"/>
                <a:ea typeface="游ゴシック" panose="020B0400000000000000" pitchFamily="50" charset="-128"/>
              </a:rPr>
              <a:t>▲府ホームページ「おうちで健活」</a:t>
            </a:r>
            <a:endParaRPr lang="en-US" altLang="ja-JP" sz="800" dirty="0">
              <a:latin typeface="游ゴシック" panose="020B0400000000000000" pitchFamily="50" charset="-128"/>
              <a:ea typeface="游ゴシック" panose="020B0400000000000000" pitchFamily="50" charset="-128"/>
            </a:endParaRPr>
          </a:p>
        </p:txBody>
      </p:sp>
      <p:sp>
        <p:nvSpPr>
          <p:cNvPr id="28" name="テキスト ボックス 27"/>
          <p:cNvSpPr txBox="1"/>
          <p:nvPr/>
        </p:nvSpPr>
        <p:spPr>
          <a:xfrm>
            <a:off x="851113" y="6214770"/>
            <a:ext cx="1656000" cy="216000"/>
          </a:xfrm>
          <a:prstGeom prst="roundRect">
            <a:avLst>
              <a:gd name="adj" fmla="val 0"/>
            </a:avLst>
          </a:prstGeom>
          <a:noFill/>
          <a:ln w="12700">
            <a:noFill/>
          </a:ln>
        </p:spPr>
        <p:txBody>
          <a:bodyPr wrap="square" lIns="36000" tIns="36000" rIns="36000" bIns="36000" rtlCol="0" anchor="ctr">
            <a:noAutofit/>
          </a:bodyPr>
          <a:lstStyle/>
          <a:p>
            <a:r>
              <a:rPr lang="ja-JP" altLang="en-US" sz="800" dirty="0" smtClean="0">
                <a:latin typeface="游ゴシック" panose="020B0400000000000000" pitchFamily="50" charset="-128"/>
                <a:ea typeface="游ゴシック" panose="020B0400000000000000" pitchFamily="50" charset="-128"/>
              </a:rPr>
              <a:t>▲健活</a:t>
            </a:r>
            <a:r>
              <a:rPr lang="en-US" altLang="ja-JP" sz="800" dirty="0" smtClean="0">
                <a:latin typeface="游ゴシック" panose="020B0400000000000000" pitchFamily="50" charset="-128"/>
                <a:ea typeface="游ゴシック" panose="020B0400000000000000" pitchFamily="50" charset="-128"/>
              </a:rPr>
              <a:t>OSAKA</a:t>
            </a:r>
            <a:r>
              <a:rPr lang="ja-JP" altLang="en-US" sz="800" dirty="0" smtClean="0">
                <a:latin typeface="游ゴシック" panose="020B0400000000000000" pitchFamily="50" charset="-128"/>
                <a:ea typeface="游ゴシック" panose="020B0400000000000000" pitchFamily="50" charset="-128"/>
              </a:rPr>
              <a:t>セミナー チラシ</a:t>
            </a:r>
            <a:endParaRPr lang="en-US" altLang="ja-JP" sz="800" dirty="0" smtClean="0">
              <a:latin typeface="游ゴシック" panose="020B0400000000000000" pitchFamily="50" charset="-128"/>
              <a:ea typeface="游ゴシック" panose="020B0400000000000000" pitchFamily="50" charset="-128"/>
            </a:endParaRPr>
          </a:p>
          <a:p>
            <a:r>
              <a:rPr lang="ja-JP" altLang="en-US" sz="700" dirty="0">
                <a:latin typeface="游ゴシック" panose="020B0400000000000000" pitchFamily="50" charset="-128"/>
                <a:ea typeface="游ゴシック" panose="020B0400000000000000" pitchFamily="50" charset="-128"/>
              </a:rPr>
              <a:t> </a:t>
            </a:r>
            <a:r>
              <a:rPr lang="ja-JP" altLang="en-US" sz="700" dirty="0" smtClean="0">
                <a:latin typeface="游ゴシック" panose="020B0400000000000000" pitchFamily="50" charset="-128"/>
                <a:ea typeface="游ゴシック" panose="020B0400000000000000" pitchFamily="50" charset="-128"/>
              </a:rPr>
              <a:t> （ライブ配信＆録画配信）</a:t>
            </a:r>
            <a:endParaRPr lang="en-US" altLang="ja-JP" sz="800" dirty="0">
              <a:latin typeface="游ゴシック" panose="020B0400000000000000" pitchFamily="50" charset="-128"/>
              <a:ea typeface="游ゴシック" panose="020B0400000000000000" pitchFamily="50" charset="-128"/>
            </a:endParaRPr>
          </a:p>
        </p:txBody>
      </p:sp>
      <p:grpSp>
        <p:nvGrpSpPr>
          <p:cNvPr id="56" name="グループ化 55"/>
          <p:cNvGrpSpPr/>
          <p:nvPr/>
        </p:nvGrpSpPr>
        <p:grpSpPr>
          <a:xfrm>
            <a:off x="461269" y="4609316"/>
            <a:ext cx="2053506" cy="1513772"/>
            <a:chOff x="451744" y="4741000"/>
            <a:chExt cx="2053506" cy="1513772"/>
          </a:xfrm>
        </p:grpSpPr>
        <p:pic>
          <p:nvPicPr>
            <p:cNvPr id="48" name="図 47"/>
            <p:cNvPicPr>
              <a:picLocks noChangeAspect="1"/>
            </p:cNvPicPr>
            <p:nvPr/>
          </p:nvPicPr>
          <p:blipFill>
            <a:blip r:embed="rId4"/>
            <a:stretch>
              <a:fillRect/>
            </a:stretch>
          </p:blipFill>
          <p:spPr>
            <a:xfrm rot="360000">
              <a:off x="1426919" y="4741000"/>
              <a:ext cx="1078331" cy="1512000"/>
            </a:xfrm>
            <a:prstGeom prst="rect">
              <a:avLst/>
            </a:prstGeom>
            <a:ln w="3175">
              <a:solidFill>
                <a:schemeClr val="bg2">
                  <a:lumMod val="50000"/>
                </a:schemeClr>
              </a:solidFill>
            </a:ln>
          </p:spPr>
        </p:pic>
        <p:pic>
          <p:nvPicPr>
            <p:cNvPr id="47" name="図 46"/>
            <p:cNvPicPr>
              <a:picLocks noChangeAspect="1"/>
            </p:cNvPicPr>
            <p:nvPr/>
          </p:nvPicPr>
          <p:blipFill>
            <a:blip r:embed="rId5"/>
            <a:stretch>
              <a:fillRect/>
            </a:stretch>
          </p:blipFill>
          <p:spPr>
            <a:xfrm rot="21240000">
              <a:off x="451744" y="4742772"/>
              <a:ext cx="1078331" cy="1512000"/>
            </a:xfrm>
            <a:prstGeom prst="rect">
              <a:avLst/>
            </a:prstGeom>
            <a:ln w="3175">
              <a:solidFill>
                <a:schemeClr val="bg2">
                  <a:lumMod val="50000"/>
                </a:schemeClr>
              </a:solidFill>
            </a:ln>
          </p:spPr>
        </p:pic>
      </p:grpSp>
      <p:pic>
        <p:nvPicPr>
          <p:cNvPr id="11" name="図 10"/>
          <p:cNvPicPr>
            <a:picLocks noChangeAspect="1"/>
          </p:cNvPicPr>
          <p:nvPr/>
        </p:nvPicPr>
        <p:blipFill>
          <a:blip r:embed="rId6"/>
          <a:stretch>
            <a:fillRect/>
          </a:stretch>
        </p:blipFill>
        <p:spPr>
          <a:xfrm>
            <a:off x="2766261" y="4625578"/>
            <a:ext cx="1954711" cy="1620000"/>
          </a:xfrm>
          <a:prstGeom prst="rect">
            <a:avLst/>
          </a:prstGeom>
          <a:ln w="3175">
            <a:solidFill>
              <a:schemeClr val="bg2">
                <a:lumMod val="50000"/>
              </a:schemeClr>
            </a:solidFill>
          </a:ln>
        </p:spPr>
      </p:pic>
      <p:pic>
        <p:nvPicPr>
          <p:cNvPr id="41" name="図 40"/>
          <p:cNvPicPr/>
          <p:nvPr/>
        </p:nvPicPr>
        <p:blipFill>
          <a:blip r:embed="rId7" cstate="print">
            <a:extLst>
              <a:ext uri="{28A0092B-C50C-407E-A947-70E740481C1C}">
                <a14:useLocalDpi xmlns:a14="http://schemas.microsoft.com/office/drawing/2010/main" val="0"/>
              </a:ext>
            </a:extLst>
          </a:blip>
          <a:stretch>
            <a:fillRect/>
          </a:stretch>
        </p:blipFill>
        <p:spPr>
          <a:xfrm>
            <a:off x="6681704" y="4708044"/>
            <a:ext cx="864000" cy="792000"/>
          </a:xfrm>
          <a:prstGeom prst="rect">
            <a:avLst/>
          </a:prstGeom>
        </p:spPr>
      </p:pic>
      <p:pic>
        <p:nvPicPr>
          <p:cNvPr id="42" name="図 41"/>
          <p:cNvPicPr/>
          <p:nvPr/>
        </p:nvPicPr>
        <p:blipFill>
          <a:blip r:embed="rId8" cstate="print">
            <a:extLst>
              <a:ext uri="{28A0092B-C50C-407E-A947-70E740481C1C}">
                <a14:useLocalDpi xmlns:a14="http://schemas.microsoft.com/office/drawing/2010/main" val="0"/>
              </a:ext>
            </a:extLst>
          </a:blip>
          <a:stretch>
            <a:fillRect/>
          </a:stretch>
        </p:blipFill>
        <p:spPr>
          <a:xfrm>
            <a:off x="6526518" y="5452731"/>
            <a:ext cx="864000" cy="792847"/>
          </a:xfrm>
          <a:prstGeom prst="rect">
            <a:avLst/>
          </a:prstGeom>
        </p:spPr>
      </p:pic>
      <p:sp>
        <p:nvSpPr>
          <p:cNvPr id="43" name="テキスト ボックス 42"/>
          <p:cNvSpPr txBox="1"/>
          <p:nvPr/>
        </p:nvSpPr>
        <p:spPr>
          <a:xfrm>
            <a:off x="6410028" y="6270427"/>
            <a:ext cx="1488409" cy="216000"/>
          </a:xfrm>
          <a:prstGeom prst="roundRect">
            <a:avLst>
              <a:gd name="adj" fmla="val 0"/>
            </a:avLst>
          </a:prstGeom>
          <a:noFill/>
          <a:ln w="12700">
            <a:noFill/>
          </a:ln>
        </p:spPr>
        <p:txBody>
          <a:bodyPr wrap="square" lIns="36000" tIns="36000" rIns="36000" bIns="36000" rtlCol="0" anchor="ctr">
            <a:noAutofit/>
          </a:bodyPr>
          <a:lstStyle/>
          <a:p>
            <a:r>
              <a:rPr lang="ja-JP" altLang="en-US" sz="800" dirty="0">
                <a:latin typeface="游ゴシック" panose="020B0400000000000000" pitchFamily="50" charset="-128"/>
              </a:rPr>
              <a:t>▲インターネット広告バナー</a:t>
            </a:r>
            <a:endParaRPr lang="en-US" altLang="ja-JP" sz="800" dirty="0">
              <a:latin typeface="游ゴシック" panose="020B0400000000000000" pitchFamily="50" charset="-128"/>
              <a:ea typeface="游ゴシック" panose="020B0400000000000000" pitchFamily="50" charset="-128"/>
            </a:endParaRPr>
          </a:p>
        </p:txBody>
      </p:sp>
      <p:pic>
        <p:nvPicPr>
          <p:cNvPr id="49" name="図 48"/>
          <p:cNvPicPr>
            <a:picLocks noChangeAspect="1"/>
          </p:cNvPicPr>
          <p:nvPr/>
        </p:nvPicPr>
        <p:blipFill rotWithShape="1">
          <a:blip r:embed="rId9" cstate="print">
            <a:extLst>
              <a:ext uri="{28A0092B-C50C-407E-A947-70E740481C1C}">
                <a14:useLocalDpi xmlns:a14="http://schemas.microsoft.com/office/drawing/2010/main" val="0"/>
              </a:ext>
            </a:extLst>
          </a:blip>
          <a:srcRect l="2065" t="2779" r="1120" b="3649"/>
          <a:stretch/>
        </p:blipFill>
        <p:spPr>
          <a:xfrm>
            <a:off x="7954488" y="4708044"/>
            <a:ext cx="1162588" cy="648000"/>
          </a:xfrm>
          <a:prstGeom prst="rect">
            <a:avLst/>
          </a:prstGeom>
          <a:ln w="3175">
            <a:solidFill>
              <a:schemeClr val="bg2">
                <a:lumMod val="50000"/>
              </a:schemeClr>
            </a:solidFill>
          </a:ln>
        </p:spPr>
      </p:pic>
      <p:sp>
        <p:nvSpPr>
          <p:cNvPr id="50" name="テキスト ボックス 49"/>
          <p:cNvSpPr txBox="1"/>
          <p:nvPr/>
        </p:nvSpPr>
        <p:spPr>
          <a:xfrm>
            <a:off x="8012169" y="6270427"/>
            <a:ext cx="1488409" cy="216000"/>
          </a:xfrm>
          <a:prstGeom prst="roundRect">
            <a:avLst>
              <a:gd name="adj" fmla="val 0"/>
            </a:avLst>
          </a:prstGeom>
          <a:noFill/>
          <a:ln w="12700">
            <a:noFill/>
          </a:ln>
        </p:spPr>
        <p:txBody>
          <a:bodyPr wrap="square" lIns="36000" tIns="36000" rIns="36000" bIns="36000" rtlCol="0" anchor="ctr">
            <a:noAutofit/>
          </a:bodyPr>
          <a:lstStyle/>
          <a:p>
            <a:r>
              <a:rPr lang="ja-JP" altLang="en-US" sz="800" dirty="0" smtClean="0">
                <a:latin typeface="游ゴシック" panose="020B0400000000000000" pitchFamily="50" charset="-128"/>
              </a:rPr>
              <a:t>▲デジタルサイネージ広告</a:t>
            </a:r>
            <a:endParaRPr lang="en-US" altLang="ja-JP" sz="800" dirty="0">
              <a:latin typeface="游ゴシック" panose="020B0400000000000000" pitchFamily="50" charset="-128"/>
              <a:ea typeface="游ゴシック" panose="020B0400000000000000" pitchFamily="50" charset="-128"/>
            </a:endParaRPr>
          </a:p>
        </p:txBody>
      </p:sp>
      <p:pic>
        <p:nvPicPr>
          <p:cNvPr id="46" name="図 45"/>
          <p:cNvPicPr/>
          <p:nvPr/>
        </p:nvPicPr>
        <p:blipFill>
          <a:blip r:embed="rId10" cstate="print">
            <a:extLst>
              <a:ext uri="{28A0092B-C50C-407E-A947-70E740481C1C}">
                <a14:useLocalDpi xmlns:a14="http://schemas.microsoft.com/office/drawing/2010/main" val="0"/>
              </a:ext>
            </a:extLst>
          </a:blip>
          <a:stretch>
            <a:fillRect/>
          </a:stretch>
        </p:blipFill>
        <p:spPr>
          <a:xfrm>
            <a:off x="7954488" y="5597578"/>
            <a:ext cx="1102995" cy="648000"/>
          </a:xfrm>
          <a:prstGeom prst="rect">
            <a:avLst/>
          </a:prstGeom>
          <a:ln w="3175">
            <a:solidFill>
              <a:schemeClr val="bg2">
                <a:lumMod val="50000"/>
              </a:schemeClr>
            </a:solidFill>
          </a:ln>
        </p:spPr>
      </p:pic>
      <p:pic>
        <p:nvPicPr>
          <p:cNvPr id="45" name="図 44"/>
          <p:cNvPicPr/>
          <p:nvPr/>
        </p:nvPicPr>
        <p:blipFill>
          <a:blip r:embed="rId11" cstate="print">
            <a:extLst>
              <a:ext uri="{28A0092B-C50C-407E-A947-70E740481C1C}">
                <a14:useLocalDpi xmlns:a14="http://schemas.microsoft.com/office/drawing/2010/main" val="0"/>
              </a:ext>
            </a:extLst>
          </a:blip>
          <a:stretch>
            <a:fillRect/>
          </a:stretch>
        </p:blipFill>
        <p:spPr>
          <a:xfrm>
            <a:off x="8462580" y="5080074"/>
            <a:ext cx="1045845" cy="648000"/>
          </a:xfrm>
          <a:prstGeom prst="rect">
            <a:avLst/>
          </a:prstGeom>
          <a:ln w="3175">
            <a:solidFill>
              <a:schemeClr val="bg2">
                <a:lumMod val="50000"/>
              </a:schemeClr>
            </a:solidFill>
          </a:ln>
        </p:spPr>
      </p:pic>
    </p:spTree>
    <p:extLst>
      <p:ext uri="{BB962C8B-B14F-4D97-AF65-F5344CB8AC3E}">
        <p14:creationId xmlns:p14="http://schemas.microsoft.com/office/powerpoint/2010/main" val="14284016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645967760"/>
              </p:ext>
            </p:extLst>
          </p:nvPr>
        </p:nvGraphicFramePr>
        <p:xfrm>
          <a:off x="268762" y="1149709"/>
          <a:ext cx="9360000" cy="5039997"/>
        </p:xfrm>
        <a:graphic>
          <a:graphicData uri="http://schemas.openxmlformats.org/drawingml/2006/table">
            <a:tbl>
              <a:tblPr firstRow="1" bandRow="1">
                <a:tableStyleId>{7DF18680-E054-41AD-8BC1-D1AEF772440D}</a:tableStyleId>
              </a:tblPr>
              <a:tblGrid>
                <a:gridCol w="972000">
                  <a:extLst>
                    <a:ext uri="{9D8B030D-6E8A-4147-A177-3AD203B41FA5}">
                      <a16:colId xmlns:a16="http://schemas.microsoft.com/office/drawing/2014/main" val="1381500425"/>
                    </a:ext>
                  </a:extLst>
                </a:gridCol>
                <a:gridCol w="288000">
                  <a:extLst>
                    <a:ext uri="{9D8B030D-6E8A-4147-A177-3AD203B41FA5}">
                      <a16:colId xmlns:a16="http://schemas.microsoft.com/office/drawing/2014/main" val="2419697869"/>
                    </a:ext>
                  </a:extLst>
                </a:gridCol>
                <a:gridCol w="2448000">
                  <a:extLst>
                    <a:ext uri="{9D8B030D-6E8A-4147-A177-3AD203B41FA5}">
                      <a16:colId xmlns:a16="http://schemas.microsoft.com/office/drawing/2014/main" val="218902946"/>
                    </a:ext>
                  </a:extLst>
                </a:gridCol>
                <a:gridCol w="1800000">
                  <a:extLst>
                    <a:ext uri="{9D8B030D-6E8A-4147-A177-3AD203B41FA5}">
                      <a16:colId xmlns:a16="http://schemas.microsoft.com/office/drawing/2014/main" val="3716218903"/>
                    </a:ext>
                  </a:extLst>
                </a:gridCol>
                <a:gridCol w="1800000">
                  <a:extLst>
                    <a:ext uri="{9D8B030D-6E8A-4147-A177-3AD203B41FA5}">
                      <a16:colId xmlns:a16="http://schemas.microsoft.com/office/drawing/2014/main" val="522624669"/>
                    </a:ext>
                  </a:extLst>
                </a:gridCol>
                <a:gridCol w="1188000">
                  <a:extLst>
                    <a:ext uri="{9D8B030D-6E8A-4147-A177-3AD203B41FA5}">
                      <a16:colId xmlns:a16="http://schemas.microsoft.com/office/drawing/2014/main" val="1531965585"/>
                    </a:ext>
                  </a:extLst>
                </a:gridCol>
                <a:gridCol w="864000">
                  <a:extLst>
                    <a:ext uri="{9D8B030D-6E8A-4147-A177-3AD203B41FA5}">
                      <a16:colId xmlns:a16="http://schemas.microsoft.com/office/drawing/2014/main" val="3974975104"/>
                    </a:ext>
                  </a:extLst>
                </a:gridCol>
              </a:tblGrid>
              <a:tr h="418570">
                <a:tc>
                  <a:txBody>
                    <a:bodyPr/>
                    <a:lstStyle/>
                    <a:p>
                      <a:pPr algn="ctr">
                        <a:lnSpc>
                          <a:spcPts val="1100"/>
                        </a:lnSpc>
                      </a:pPr>
                      <a:r>
                        <a:rPr kumimoji="1" lang="ja-JP" altLang="en-US" sz="1050" baseline="0" dirty="0" smtClean="0">
                          <a:latin typeface="游ゴシック" panose="020B0400000000000000" pitchFamily="50" charset="-128"/>
                          <a:ea typeface="游ゴシック" panose="020B0400000000000000" pitchFamily="50" charset="-128"/>
                        </a:rPr>
                        <a:t>分野</a:t>
                      </a:r>
                      <a:endParaRPr kumimoji="1" lang="en-US" altLang="ja-JP" sz="1050" baseline="0" dirty="0" smtClean="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ja-JP" altLang="en-US" sz="1050" baseline="0" dirty="0" smtClean="0">
                          <a:latin typeface="游ゴシック" panose="020B0400000000000000" pitchFamily="50" charset="-128"/>
                          <a:ea typeface="游ゴシック" panose="020B0400000000000000" pitchFamily="50" charset="-128"/>
                        </a:rPr>
                        <a:t>個別目標</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ja-JP" altLang="en-US" sz="1050" baseline="0" dirty="0" smtClean="0">
                          <a:latin typeface="游ゴシック" panose="020B0400000000000000" pitchFamily="50" charset="-128"/>
                          <a:ea typeface="游ゴシック" panose="020B0400000000000000" pitchFamily="50" charset="-128"/>
                        </a:rPr>
                        <a:t>計画策定時の状況</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ja-JP" altLang="en-US" sz="1050" baseline="0" dirty="0" smtClean="0">
                          <a:latin typeface="游ゴシック" panose="020B0400000000000000" pitchFamily="50" charset="-128"/>
                          <a:ea typeface="游ゴシック" panose="020B0400000000000000" pitchFamily="50" charset="-128"/>
                        </a:rPr>
                        <a:t>現在の状況</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en-US" altLang="ja-JP" sz="1050" baseline="0" dirty="0" smtClean="0">
                          <a:latin typeface="游ゴシック" panose="020B0400000000000000" pitchFamily="50" charset="-128"/>
                          <a:ea typeface="游ゴシック" panose="020B0400000000000000" pitchFamily="50" charset="-128"/>
                        </a:rPr>
                        <a:t>2023</a:t>
                      </a:r>
                      <a:r>
                        <a:rPr kumimoji="1" lang="ja-JP" altLang="en-US" sz="1050" baseline="0" dirty="0" smtClean="0">
                          <a:latin typeface="游ゴシック" panose="020B0400000000000000" pitchFamily="50" charset="-128"/>
                          <a:ea typeface="游ゴシック" panose="020B0400000000000000" pitchFamily="50" charset="-128"/>
                        </a:rPr>
                        <a:t>年度目標</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ja-JP" altLang="en-US" sz="1050" baseline="0" dirty="0" smtClean="0">
                          <a:latin typeface="游ゴシック" panose="020B0400000000000000" pitchFamily="50" charset="-128"/>
                          <a:ea typeface="游ゴシック" panose="020B0400000000000000" pitchFamily="50" charset="-128"/>
                        </a:rPr>
                        <a:t>年次報告書</a:t>
                      </a:r>
                      <a:endParaRPr kumimoji="1" lang="en-US" altLang="ja-JP" sz="1050" baseline="0" dirty="0" smtClean="0">
                        <a:latin typeface="游ゴシック" panose="020B0400000000000000" pitchFamily="50" charset="-128"/>
                        <a:ea typeface="游ゴシック" panose="020B0400000000000000" pitchFamily="50" charset="-128"/>
                      </a:endParaRPr>
                    </a:p>
                    <a:p>
                      <a:pPr algn="ctr">
                        <a:lnSpc>
                          <a:spcPts val="1100"/>
                        </a:lnSpc>
                      </a:pPr>
                      <a:r>
                        <a:rPr kumimoji="1" lang="ja-JP" altLang="en-US" sz="1050" baseline="0" dirty="0" smtClean="0">
                          <a:latin typeface="游ゴシック" panose="020B0400000000000000" pitchFamily="50" charset="-128"/>
                          <a:ea typeface="游ゴシック" panose="020B0400000000000000" pitchFamily="50" charset="-128"/>
                        </a:rPr>
                        <a:t>のページ</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extLst>
                  <a:ext uri="{0D108BD9-81ED-4DB2-BD59-A6C34878D82A}">
                    <a16:rowId xmlns:a16="http://schemas.microsoft.com/office/drawing/2014/main" val="879328102"/>
                  </a:ext>
                </a:extLst>
              </a:tr>
              <a:tr h="274634">
                <a:tc>
                  <a:txBody>
                    <a:bodyPr/>
                    <a:lstStyle/>
                    <a:p>
                      <a:r>
                        <a:rPr kumimoji="1" lang="ja-JP" altLang="en-US" sz="1050" b="1" baseline="0" dirty="0" smtClean="0">
                          <a:latin typeface="游ゴシック" panose="020B0400000000000000" pitchFamily="50" charset="-128"/>
                          <a:ea typeface="游ゴシック" panose="020B0400000000000000" pitchFamily="50" charset="-128"/>
                        </a:rPr>
                        <a:t>乳幼児期</a:t>
                      </a:r>
                      <a:endParaRPr kumimoji="1" lang="ja-JP" altLang="en-US" sz="1050" b="1"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r>
                        <a:rPr kumimoji="1" lang="en-US" altLang="ja-JP" sz="1050" baseline="0" dirty="0" smtClean="0">
                          <a:latin typeface="游ゴシック" panose="020B0400000000000000" pitchFamily="50" charset="-128"/>
                          <a:ea typeface="游ゴシック" panose="020B0400000000000000" pitchFamily="50" charset="-128"/>
                        </a:rPr>
                        <a:t>1</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r>
                        <a:rPr kumimoji="1" lang="ja-JP" altLang="en-US" sz="1050" baseline="0" dirty="0" smtClean="0">
                          <a:latin typeface="游ゴシック" panose="020B0400000000000000" pitchFamily="50" charset="-128"/>
                          <a:ea typeface="游ゴシック" panose="020B0400000000000000" pitchFamily="50" charset="-128"/>
                        </a:rPr>
                        <a:t>むし歯のない者の割合（３歳児）</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r>
                        <a:rPr kumimoji="1" lang="en-US" altLang="ja-JP" sz="1050" baseline="0" dirty="0" smtClean="0">
                          <a:latin typeface="游ゴシック" panose="020B0400000000000000" pitchFamily="50" charset="-128"/>
                          <a:ea typeface="游ゴシック" panose="020B0400000000000000" pitchFamily="50" charset="-128"/>
                        </a:rPr>
                        <a:t>80.9%</a:t>
                      </a:r>
                      <a:r>
                        <a:rPr kumimoji="1" lang="ja-JP" altLang="en-US" sz="1050" baseline="0" dirty="0" smtClean="0">
                          <a:latin typeface="游ゴシック" panose="020B0400000000000000" pitchFamily="50" charset="-128"/>
                          <a:ea typeface="游ゴシック" panose="020B0400000000000000" pitchFamily="50" charset="-128"/>
                        </a:rPr>
                        <a:t>（</a:t>
                      </a:r>
                      <a:r>
                        <a:rPr kumimoji="1" lang="en-US" altLang="ja-JP" sz="1050" baseline="0" dirty="0" smtClean="0">
                          <a:latin typeface="游ゴシック" panose="020B0400000000000000" pitchFamily="50" charset="-128"/>
                          <a:ea typeface="游ゴシック" panose="020B0400000000000000" pitchFamily="50" charset="-128"/>
                        </a:rPr>
                        <a:t>H27</a:t>
                      </a:r>
                      <a:r>
                        <a:rPr kumimoji="1" lang="ja-JP" altLang="en-US" sz="1050" baseline="0" dirty="0" smtClean="0">
                          <a:latin typeface="游ゴシック" panose="020B0400000000000000" pitchFamily="50" charset="-128"/>
                          <a:ea typeface="游ゴシック" panose="020B0400000000000000" pitchFamily="50" charset="-128"/>
                        </a:rPr>
                        <a:t>）</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r>
                        <a:rPr kumimoji="1" lang="en-US" altLang="ja-JP" sz="1050" baseline="0" dirty="0" smtClean="0">
                          <a:latin typeface="游ゴシック" panose="020B0400000000000000" pitchFamily="50" charset="-128"/>
                          <a:ea typeface="+mn-ea"/>
                        </a:rPr>
                        <a:t>86.7%</a:t>
                      </a:r>
                      <a:r>
                        <a:rPr kumimoji="1" lang="ja-JP" altLang="en-US" sz="1050" baseline="0" dirty="0" smtClean="0">
                          <a:latin typeface="游ゴシック" panose="020B0400000000000000" pitchFamily="50" charset="-128"/>
                          <a:ea typeface="+mn-ea"/>
                        </a:rPr>
                        <a:t>（</a:t>
                      </a:r>
                      <a:r>
                        <a:rPr kumimoji="1" lang="en-US" altLang="ja-JP" sz="1050" baseline="0" dirty="0" smtClean="0">
                          <a:latin typeface="游ゴシック" panose="020B0400000000000000" pitchFamily="50" charset="-128"/>
                          <a:ea typeface="+mn-ea"/>
                        </a:rPr>
                        <a:t>R1</a:t>
                      </a:r>
                      <a:r>
                        <a:rPr kumimoji="1" lang="ja-JP" altLang="en-US" sz="1050" baseline="0" dirty="0" smtClean="0">
                          <a:latin typeface="游ゴシック" panose="020B0400000000000000" pitchFamily="50" charset="-128"/>
                          <a:ea typeface="+mn-ea"/>
                        </a:rPr>
                        <a:t>）</a:t>
                      </a:r>
                      <a:endParaRPr kumimoji="1" lang="en-US" altLang="ja-JP" sz="1050" baseline="0" dirty="0" smtClean="0">
                        <a:latin typeface="游ゴシック" panose="020B0400000000000000" pitchFamily="50" charset="-128"/>
                        <a:ea typeface="+mn-ea"/>
                      </a:endParaRPr>
                    </a:p>
                  </a:txBody>
                  <a:tcPr marL="36000" marR="36000" marT="36000" marB="36000" anchor="ctr"/>
                </a:tc>
                <a:tc>
                  <a:txBody>
                    <a:bodyPr/>
                    <a:lstStyle/>
                    <a:p>
                      <a:pPr algn="ctr"/>
                      <a:r>
                        <a:rPr kumimoji="1" lang="en-US" altLang="ja-JP" sz="1050" baseline="0" dirty="0" smtClean="0">
                          <a:latin typeface="游ゴシック" panose="020B0400000000000000" pitchFamily="50" charset="-128"/>
                          <a:ea typeface="游ゴシック" panose="020B0400000000000000" pitchFamily="50" charset="-128"/>
                        </a:rPr>
                        <a:t>85%</a:t>
                      </a:r>
                      <a:r>
                        <a:rPr kumimoji="1" lang="ja-JP" altLang="en-US" sz="1050" baseline="0" dirty="0" smtClean="0">
                          <a:latin typeface="游ゴシック" panose="020B0400000000000000" pitchFamily="50" charset="-128"/>
                          <a:ea typeface="游ゴシック" panose="020B0400000000000000" pitchFamily="50" charset="-128"/>
                        </a:rPr>
                        <a:t>以上</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r>
                        <a:rPr kumimoji="1" lang="en-US" altLang="ja-JP" sz="1050" baseline="0" dirty="0" smtClean="0">
                          <a:latin typeface="游ゴシック" panose="020B0400000000000000" pitchFamily="50" charset="-128"/>
                          <a:ea typeface="游ゴシック" panose="020B0400000000000000" pitchFamily="50" charset="-128"/>
                        </a:rPr>
                        <a:t>44-45</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extLst>
                  <a:ext uri="{0D108BD9-81ED-4DB2-BD59-A6C34878D82A}">
                    <a16:rowId xmlns:a16="http://schemas.microsoft.com/office/drawing/2014/main" val="3588048588"/>
                  </a:ext>
                </a:extLst>
              </a:tr>
              <a:tr h="274634">
                <a:tc rowSpan="2">
                  <a:txBody>
                    <a:bodyPr/>
                    <a:lstStyle/>
                    <a:p>
                      <a:r>
                        <a:rPr kumimoji="1" lang="zh-CN" altLang="en-US" sz="1050" b="1" baseline="0" dirty="0" smtClean="0">
                          <a:latin typeface="游ゴシック" panose="020B0400000000000000" pitchFamily="50" charset="-128"/>
                          <a:ea typeface="游ゴシック" panose="020B0400000000000000" pitchFamily="50" charset="-128"/>
                        </a:rPr>
                        <a:t>学齢期</a:t>
                      </a:r>
                      <a:endParaRPr kumimoji="1" lang="ja-JP" altLang="en-US" sz="1050" b="1"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r>
                        <a:rPr kumimoji="1" lang="en-US" altLang="ja-JP" sz="1050" baseline="0" dirty="0" smtClean="0">
                          <a:latin typeface="游ゴシック" panose="020B0400000000000000" pitchFamily="50" charset="-128"/>
                          <a:ea typeface="游ゴシック" panose="020B0400000000000000" pitchFamily="50" charset="-128"/>
                        </a:rPr>
                        <a:t>2</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spcAft>
                          <a:spcPts val="0"/>
                        </a:spcAft>
                      </a:pP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むし歯のある者の割合（</a:t>
                      </a:r>
                      <a:r>
                        <a:rPr lang="en-US"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12</a:t>
                      </a: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歳）</a:t>
                      </a:r>
                    </a:p>
                  </a:txBody>
                  <a:tcPr marL="36000" marR="36000" marT="36000" marB="36000" anchor="ctr"/>
                </a:tc>
                <a:tc>
                  <a:txBody>
                    <a:bodyPr/>
                    <a:lstStyle/>
                    <a:p>
                      <a:pPr algn="ctr">
                        <a:spcAft>
                          <a:spcPts val="0"/>
                        </a:spcAft>
                      </a:pP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39.7%</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en-US" alt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H</a:t>
                      </a: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27</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a:txBody>
                    <a:bodyPr/>
                    <a:lstStyle/>
                    <a:p>
                      <a:pPr algn="ctr"/>
                      <a:r>
                        <a:rPr kumimoji="1" lang="en-US" altLang="ja-JP" sz="1050" baseline="0" dirty="0" smtClean="0">
                          <a:latin typeface="游ゴシック" panose="020B0400000000000000" pitchFamily="50" charset="-128"/>
                          <a:ea typeface="+mn-ea"/>
                        </a:rPr>
                        <a:t>32.3%</a:t>
                      </a:r>
                      <a:r>
                        <a:rPr kumimoji="1" lang="ja-JP" altLang="en-US" sz="1050" baseline="0" dirty="0" smtClean="0">
                          <a:latin typeface="游ゴシック" panose="020B0400000000000000" pitchFamily="50" charset="-128"/>
                          <a:ea typeface="+mn-ea"/>
                        </a:rPr>
                        <a:t>（</a:t>
                      </a:r>
                      <a:r>
                        <a:rPr kumimoji="1" lang="en-US" altLang="ja-JP" sz="1050" baseline="0" dirty="0" smtClean="0">
                          <a:latin typeface="游ゴシック" panose="020B0400000000000000" pitchFamily="50" charset="-128"/>
                          <a:ea typeface="+mn-ea"/>
                        </a:rPr>
                        <a:t>R1</a:t>
                      </a:r>
                      <a:r>
                        <a:rPr kumimoji="1" lang="ja-JP" altLang="en-US" sz="1050" baseline="0" dirty="0" smtClean="0">
                          <a:latin typeface="游ゴシック" panose="020B0400000000000000" pitchFamily="50" charset="-128"/>
                          <a:ea typeface="+mn-ea"/>
                        </a:rPr>
                        <a:t>）</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spcAft>
                          <a:spcPts val="0"/>
                        </a:spcAft>
                      </a:pP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35</a:t>
                      </a:r>
                      <a:r>
                        <a:rPr lang="en-US" sz="1050" kern="100" baseline="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以下</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rowSpan="2">
                  <a:txBody>
                    <a:bodyPr/>
                    <a:lstStyle/>
                    <a:p>
                      <a:pPr algn="ctr">
                        <a:spcAft>
                          <a:spcPts val="0"/>
                        </a:spcAft>
                      </a:pPr>
                      <a:r>
                        <a:rPr lang="en-US" altLang="ja-JP"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46-47</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extLst>
                  <a:ext uri="{0D108BD9-81ED-4DB2-BD59-A6C34878D82A}">
                    <a16:rowId xmlns:a16="http://schemas.microsoft.com/office/drawing/2014/main" val="2936606705"/>
                  </a:ext>
                </a:extLst>
              </a:tr>
              <a:tr h="274634">
                <a:tc vMerge="1">
                  <a:txBody>
                    <a:bodyPr/>
                    <a:lstStyle/>
                    <a:p>
                      <a:endParaRPr kumimoji="1" lang="ja-JP" altLang="en-US" sz="1100" dirty="0">
                        <a:latin typeface="ＭＳ ゴシック" panose="020B0609070205080204" pitchFamily="49" charset="-128"/>
                        <a:ea typeface="ＭＳ ゴシック" panose="020B0609070205080204" pitchFamily="49" charset="-128"/>
                      </a:endParaRPr>
                    </a:p>
                  </a:txBody>
                  <a:tcPr marL="36000" marR="36000" marT="36000" marB="36000" anchor="ctr"/>
                </a:tc>
                <a:tc>
                  <a:txBody>
                    <a:bodyPr/>
                    <a:lstStyle/>
                    <a:p>
                      <a:pPr algn="ctr"/>
                      <a:r>
                        <a:rPr kumimoji="1" lang="en-US" altLang="ja-JP" sz="1050" baseline="0" dirty="0" smtClean="0">
                          <a:latin typeface="游ゴシック" panose="020B0400000000000000" pitchFamily="50" charset="-128"/>
                          <a:ea typeface="游ゴシック" panose="020B0400000000000000" pitchFamily="50" charset="-128"/>
                        </a:rPr>
                        <a:t>3</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spcAft>
                          <a:spcPts val="0"/>
                        </a:spcAft>
                      </a:pP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むし歯のある者の割合（</a:t>
                      </a:r>
                      <a:r>
                        <a:rPr lang="en-US"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16</a:t>
                      </a: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歳）</a:t>
                      </a:r>
                    </a:p>
                  </a:txBody>
                  <a:tcPr marL="36000" marR="36000" marT="36000" marB="36000" anchor="ctr"/>
                </a:tc>
                <a:tc>
                  <a:txBody>
                    <a:bodyPr/>
                    <a:lstStyle/>
                    <a:p>
                      <a:pPr algn="ctr">
                        <a:spcAft>
                          <a:spcPts val="0"/>
                        </a:spcAft>
                      </a:pP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53.3%</a:t>
                      </a:r>
                      <a:r>
                        <a:rPr lang="ja-JP" alt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en-US" alt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H</a:t>
                      </a: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27</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a:txBody>
                    <a:bodyPr/>
                    <a:lstStyle/>
                    <a:p>
                      <a:pPr algn="ctr"/>
                      <a:r>
                        <a:rPr kumimoji="1" lang="en-US" altLang="ja-JP" sz="1050" baseline="0" dirty="0" smtClean="0">
                          <a:latin typeface="游ゴシック" panose="020B0400000000000000" pitchFamily="50" charset="-128"/>
                          <a:ea typeface="+mn-ea"/>
                        </a:rPr>
                        <a:t>42.6%</a:t>
                      </a:r>
                      <a:r>
                        <a:rPr kumimoji="1" lang="ja-JP" altLang="en-US" sz="1050" baseline="0" dirty="0" smtClean="0">
                          <a:latin typeface="游ゴシック" panose="020B0400000000000000" pitchFamily="50" charset="-128"/>
                          <a:ea typeface="+mn-ea"/>
                        </a:rPr>
                        <a:t>（</a:t>
                      </a:r>
                      <a:r>
                        <a:rPr kumimoji="1" lang="en-US" altLang="ja-JP" sz="1050" baseline="0" dirty="0" smtClean="0">
                          <a:latin typeface="游ゴシック" panose="020B0400000000000000" pitchFamily="50" charset="-128"/>
                          <a:ea typeface="+mn-ea"/>
                        </a:rPr>
                        <a:t>R1</a:t>
                      </a:r>
                      <a:r>
                        <a:rPr kumimoji="1" lang="ja-JP" altLang="en-US" sz="1050" baseline="0" dirty="0" smtClean="0">
                          <a:latin typeface="游ゴシック" panose="020B0400000000000000" pitchFamily="50" charset="-128"/>
                          <a:ea typeface="+mn-ea"/>
                        </a:rPr>
                        <a:t>）</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spcAft>
                          <a:spcPts val="0"/>
                        </a:spcAft>
                      </a:pP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45</a:t>
                      </a:r>
                      <a:r>
                        <a:rPr lang="en-US" sz="1050" kern="100" baseline="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以下</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vMerge="1">
                  <a:txBody>
                    <a:bodyPr/>
                    <a:lstStyle/>
                    <a:p>
                      <a:pPr algn="ctr">
                        <a:spcAft>
                          <a:spcPts val="0"/>
                        </a:spcAft>
                      </a:pPr>
                      <a:endParaRPr lang="ja-JP" sz="1050" kern="100" dirty="0">
                        <a:solidFill>
                          <a:srgbClr val="000000"/>
                        </a:solidFill>
                        <a:effectLst/>
                        <a:latin typeface="ＭＳ Ｐゴシック" panose="020B0600070205080204" pitchFamily="50" charset="-128"/>
                        <a:ea typeface="ＭＳ Ｐゴシック" panose="020B0600070205080204" pitchFamily="50" charset="-128"/>
                        <a:cs typeface="HG丸ｺﾞｼｯｸM-PRO" panose="020F0600000000000000" pitchFamily="50" charset="-128"/>
                      </a:endParaRPr>
                    </a:p>
                  </a:txBody>
                  <a:tcPr marL="36000" marR="36000" marT="36000" marB="36000" anchor="ctr"/>
                </a:tc>
                <a:extLst>
                  <a:ext uri="{0D108BD9-81ED-4DB2-BD59-A6C34878D82A}">
                    <a16:rowId xmlns:a16="http://schemas.microsoft.com/office/drawing/2014/main" val="3291367303"/>
                  </a:ext>
                </a:extLst>
              </a:tr>
              <a:tr h="274634">
                <a:tc rowSpan="3">
                  <a:txBody>
                    <a:bodyPr/>
                    <a:lstStyle/>
                    <a:p>
                      <a:r>
                        <a:rPr kumimoji="1" lang="ja-JP" altLang="en-US" sz="1050" b="1" baseline="0" dirty="0" smtClean="0">
                          <a:latin typeface="游ゴシック" panose="020B0400000000000000" pitchFamily="50" charset="-128"/>
                          <a:ea typeface="游ゴシック" panose="020B0400000000000000" pitchFamily="50" charset="-128"/>
                        </a:rPr>
                        <a:t>成人期</a:t>
                      </a:r>
                      <a:endParaRPr kumimoji="1" lang="ja-JP" altLang="en-US" sz="1050" b="1"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r>
                        <a:rPr kumimoji="1" lang="en-US" altLang="ja-JP" sz="1050" baseline="0" dirty="0" smtClean="0">
                          <a:latin typeface="游ゴシック" panose="020B0400000000000000" pitchFamily="50" charset="-128"/>
                          <a:ea typeface="游ゴシック" panose="020B0400000000000000" pitchFamily="50" charset="-128"/>
                        </a:rPr>
                        <a:t>4</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spcAft>
                          <a:spcPts val="0"/>
                        </a:spcAft>
                      </a:pP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むし歯治療が必要な者の</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割合（</a:t>
                      </a:r>
                      <a:r>
                        <a:rPr lang="en-US"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40</a:t>
                      </a: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歳）</a:t>
                      </a:r>
                    </a:p>
                  </a:txBody>
                  <a:tcPr marL="36000" marR="36000" marT="36000" marB="36000" anchor="ctr"/>
                </a:tc>
                <a:tc>
                  <a:txBody>
                    <a:bodyPr/>
                    <a:lstStyle/>
                    <a:p>
                      <a:pPr algn="ctr">
                        <a:spcAft>
                          <a:spcPts val="0"/>
                        </a:spcAft>
                      </a:pP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36.9%</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en-US" alt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H</a:t>
                      </a: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27</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a:txBody>
                    <a:bodyPr/>
                    <a:lstStyle/>
                    <a:p>
                      <a:pPr algn="ctr"/>
                      <a:r>
                        <a:rPr kumimoji="1" lang="en-US" altLang="ja-JP" sz="1050" baseline="0" dirty="0" smtClean="0">
                          <a:latin typeface="游ゴシック" panose="020B0400000000000000" pitchFamily="50" charset="-128"/>
                          <a:ea typeface="+mn-ea"/>
                        </a:rPr>
                        <a:t>31.8%</a:t>
                      </a:r>
                      <a:r>
                        <a:rPr kumimoji="1" lang="ja-JP" altLang="en-US" sz="1050" baseline="0" dirty="0" smtClean="0">
                          <a:latin typeface="游ゴシック" panose="020B0400000000000000" pitchFamily="50" charset="-128"/>
                          <a:ea typeface="+mn-ea"/>
                        </a:rPr>
                        <a:t>（</a:t>
                      </a:r>
                      <a:r>
                        <a:rPr kumimoji="1" lang="en-US" altLang="ja-JP" sz="1050" baseline="0" dirty="0" smtClean="0">
                          <a:latin typeface="游ゴシック" panose="020B0400000000000000" pitchFamily="50" charset="-128"/>
                          <a:ea typeface="+mn-ea"/>
                        </a:rPr>
                        <a:t>R1</a:t>
                      </a:r>
                      <a:r>
                        <a:rPr kumimoji="1" lang="ja-JP" altLang="en-US" sz="1050" baseline="0" dirty="0" smtClean="0">
                          <a:latin typeface="游ゴシック" panose="020B0400000000000000" pitchFamily="50" charset="-128"/>
                          <a:ea typeface="+mn-ea"/>
                        </a:rPr>
                        <a:t>）</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spcAft>
                          <a:spcPts val="0"/>
                        </a:spcAft>
                      </a:pP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30</a:t>
                      </a:r>
                      <a:r>
                        <a:rPr lang="en-US" sz="1050" kern="100" baseline="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以下</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rowSpan="3">
                  <a:txBody>
                    <a:bodyPr/>
                    <a:lstStyle/>
                    <a:p>
                      <a:pPr algn="ctr">
                        <a:spcAft>
                          <a:spcPts val="0"/>
                        </a:spcAft>
                      </a:pPr>
                      <a:r>
                        <a:rPr lang="en-US" altLang="ja-JP"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48-49</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extLst>
                  <a:ext uri="{0D108BD9-81ED-4DB2-BD59-A6C34878D82A}">
                    <a16:rowId xmlns:a16="http://schemas.microsoft.com/office/drawing/2014/main" val="2053383278"/>
                  </a:ext>
                </a:extLst>
              </a:tr>
              <a:tr h="274634">
                <a:tc vMerge="1">
                  <a:txBody>
                    <a:bodyPr/>
                    <a:lstStyle/>
                    <a:p>
                      <a:endParaRPr kumimoji="1" lang="ja-JP" altLang="en-US" sz="1100" dirty="0">
                        <a:latin typeface="ＭＳ ゴシック" panose="020B0609070205080204" pitchFamily="49" charset="-128"/>
                        <a:ea typeface="ＭＳ ゴシック" panose="020B0609070205080204" pitchFamily="49" charset="-128"/>
                      </a:endParaRPr>
                    </a:p>
                  </a:txBody>
                  <a:tcPr marL="36000" marR="36000" marT="36000" marB="36000" anchor="ctr"/>
                </a:tc>
                <a:tc>
                  <a:txBody>
                    <a:bodyPr/>
                    <a:lstStyle/>
                    <a:p>
                      <a:pPr algn="ctr"/>
                      <a:r>
                        <a:rPr kumimoji="1" lang="en-US" altLang="ja-JP" sz="1050" baseline="0" dirty="0" smtClean="0">
                          <a:latin typeface="游ゴシック" panose="020B0400000000000000" pitchFamily="50" charset="-128"/>
                          <a:ea typeface="游ゴシック" panose="020B0400000000000000" pitchFamily="50" charset="-128"/>
                        </a:rPr>
                        <a:t>5</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spcAft>
                          <a:spcPts val="0"/>
                        </a:spcAft>
                      </a:pP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歯周治療が必要な者の</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割合（</a:t>
                      </a:r>
                      <a:r>
                        <a:rPr lang="en-US"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40</a:t>
                      </a: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歳）</a:t>
                      </a:r>
                    </a:p>
                  </a:txBody>
                  <a:tcPr marL="36000" marR="36000" marT="36000" marB="36000" anchor="ctr"/>
                </a:tc>
                <a:tc>
                  <a:txBody>
                    <a:bodyPr/>
                    <a:lstStyle/>
                    <a:p>
                      <a:pPr algn="ctr">
                        <a:spcAft>
                          <a:spcPts val="0"/>
                        </a:spcAft>
                      </a:pP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43.9%</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en-US" alt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H</a:t>
                      </a: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27</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a:txBody>
                    <a:bodyPr/>
                    <a:lstStyle/>
                    <a:p>
                      <a:pPr algn="ctr"/>
                      <a:r>
                        <a:rPr kumimoji="1" lang="en-US" altLang="ja-JP" sz="1050" baseline="0" dirty="0" smtClean="0">
                          <a:latin typeface="游ゴシック" panose="020B0400000000000000" pitchFamily="50" charset="-128"/>
                          <a:ea typeface="+mn-ea"/>
                        </a:rPr>
                        <a:t>53.1%</a:t>
                      </a:r>
                      <a:r>
                        <a:rPr kumimoji="1" lang="ja-JP" altLang="en-US" sz="1050" baseline="0" dirty="0" smtClean="0">
                          <a:latin typeface="游ゴシック" panose="020B0400000000000000" pitchFamily="50" charset="-128"/>
                          <a:ea typeface="+mn-ea"/>
                        </a:rPr>
                        <a:t>（</a:t>
                      </a:r>
                      <a:r>
                        <a:rPr kumimoji="1" lang="en-US" altLang="ja-JP" sz="1050" baseline="0" dirty="0" smtClean="0">
                          <a:latin typeface="游ゴシック" panose="020B0400000000000000" pitchFamily="50" charset="-128"/>
                          <a:ea typeface="+mn-ea"/>
                        </a:rPr>
                        <a:t>R1</a:t>
                      </a:r>
                      <a:r>
                        <a:rPr kumimoji="1" lang="ja-JP" altLang="en-US" sz="1050" baseline="0" dirty="0" smtClean="0">
                          <a:latin typeface="游ゴシック" panose="020B0400000000000000" pitchFamily="50" charset="-128"/>
                          <a:ea typeface="+mn-ea"/>
                        </a:rPr>
                        <a:t>）</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spcAft>
                          <a:spcPts val="0"/>
                        </a:spcAft>
                      </a:pP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33</a:t>
                      </a:r>
                      <a:r>
                        <a:rPr lang="en-US" sz="1050" kern="100" baseline="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以下</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vMerge="1">
                  <a:txBody>
                    <a:bodyPr/>
                    <a:lstStyle/>
                    <a:p>
                      <a:pPr algn="ctr">
                        <a:spcAft>
                          <a:spcPts val="0"/>
                        </a:spcAft>
                      </a:pPr>
                      <a:endParaRPr lang="ja-JP" sz="1050" kern="100" dirty="0">
                        <a:solidFill>
                          <a:srgbClr val="000000"/>
                        </a:solidFill>
                        <a:effectLst/>
                        <a:latin typeface="ＭＳ Ｐゴシック" panose="020B0600070205080204" pitchFamily="50" charset="-128"/>
                        <a:ea typeface="ＭＳ Ｐゴシック" panose="020B0600070205080204" pitchFamily="50" charset="-128"/>
                        <a:cs typeface="HG丸ｺﾞｼｯｸM-PRO" panose="020F0600000000000000" pitchFamily="50" charset="-128"/>
                      </a:endParaRPr>
                    </a:p>
                  </a:txBody>
                  <a:tcPr marL="36000" marR="36000" marT="36000" marB="36000" anchor="ctr"/>
                </a:tc>
                <a:extLst>
                  <a:ext uri="{0D108BD9-81ED-4DB2-BD59-A6C34878D82A}">
                    <a16:rowId xmlns:a16="http://schemas.microsoft.com/office/drawing/2014/main" val="1323446362"/>
                  </a:ext>
                </a:extLst>
              </a:tr>
              <a:tr h="464033">
                <a:tc vMerge="1">
                  <a:txBody>
                    <a:bodyPr/>
                    <a:lstStyle/>
                    <a:p>
                      <a:endParaRPr kumimoji="1" lang="ja-JP" altLang="en-US" sz="1100" dirty="0">
                        <a:latin typeface="ＭＳ ゴシック" panose="020B0609070205080204" pitchFamily="49" charset="-128"/>
                        <a:ea typeface="ＭＳ ゴシック" panose="020B0609070205080204" pitchFamily="49" charset="-128"/>
                      </a:endParaRPr>
                    </a:p>
                  </a:txBody>
                  <a:tcPr marL="36000" marR="36000" marT="36000" marB="36000" anchor="ctr"/>
                </a:tc>
                <a:tc>
                  <a:txBody>
                    <a:bodyPr/>
                    <a:lstStyle/>
                    <a:p>
                      <a:pPr algn="ctr"/>
                      <a:r>
                        <a:rPr kumimoji="1" lang="en-US" altLang="ja-JP" sz="1050" baseline="0" dirty="0" smtClean="0">
                          <a:latin typeface="游ゴシック" panose="020B0400000000000000" pitchFamily="50" charset="-128"/>
                          <a:ea typeface="游ゴシック" panose="020B0400000000000000" pitchFamily="50" charset="-128"/>
                        </a:rPr>
                        <a:t>6</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spcAft>
                          <a:spcPts val="0"/>
                        </a:spcAft>
                      </a:pP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過去</a:t>
                      </a:r>
                      <a:r>
                        <a:rPr lang="en-US"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1</a:t>
                      </a: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年に歯科健診を受診した者</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の</a:t>
                      </a:r>
                      <a:endParaRPr lang="en-US" altLang="ja-JP"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p>
                      <a:pPr algn="l">
                        <a:spcAft>
                          <a:spcPts val="0"/>
                        </a:spcAft>
                      </a:pP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割合</a:t>
                      </a:r>
                      <a:r>
                        <a:rPr lang="ja-JP" altLang="en-US"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a:t>
                      </a:r>
                      <a:r>
                        <a:rPr lang="en-US" altLang="ja-JP"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20</a:t>
                      </a:r>
                      <a:r>
                        <a:rPr lang="ja-JP" altLang="en-US"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歳以上）</a:t>
                      </a:r>
                      <a:endParaRPr lang="en-US" altLang="ja-JP"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a:txBody>
                    <a:bodyPr/>
                    <a:lstStyle/>
                    <a:p>
                      <a:pPr algn="ctr">
                        <a:spcAft>
                          <a:spcPts val="0"/>
                        </a:spcAft>
                      </a:pP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51.4%</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en-US" alt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H</a:t>
                      </a: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28</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a:txBody>
                    <a:bodyPr/>
                    <a:lstStyle/>
                    <a:p>
                      <a:pPr algn="ctr"/>
                      <a:r>
                        <a:rPr kumimoji="1" lang="en-US" altLang="ja-JP" sz="1050" baseline="0" dirty="0" smtClean="0">
                          <a:latin typeface="游ゴシック" panose="020B0400000000000000" pitchFamily="50" charset="-128"/>
                          <a:ea typeface="+mn-ea"/>
                        </a:rPr>
                        <a:t>52.9%</a:t>
                      </a:r>
                      <a:r>
                        <a:rPr kumimoji="1" lang="ja-JP" altLang="en-US" sz="1050" baseline="0" dirty="0" smtClean="0">
                          <a:latin typeface="游ゴシック" panose="020B0400000000000000" pitchFamily="50" charset="-128"/>
                          <a:ea typeface="+mn-ea"/>
                        </a:rPr>
                        <a:t>（</a:t>
                      </a:r>
                      <a:r>
                        <a:rPr kumimoji="1" lang="en-US" altLang="ja-JP" sz="1050" baseline="0" dirty="0" smtClean="0">
                          <a:latin typeface="游ゴシック" panose="020B0400000000000000" pitchFamily="50" charset="-128"/>
                          <a:ea typeface="+mn-ea"/>
                        </a:rPr>
                        <a:t>R2</a:t>
                      </a:r>
                      <a:r>
                        <a:rPr kumimoji="1" lang="ja-JP" altLang="en-US" sz="1050" baseline="0" dirty="0" smtClean="0">
                          <a:latin typeface="游ゴシック" panose="020B0400000000000000" pitchFamily="50" charset="-128"/>
                          <a:ea typeface="+mn-ea"/>
                        </a:rPr>
                        <a:t>）</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spcAft>
                          <a:spcPts val="0"/>
                        </a:spcAft>
                      </a:pP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55</a:t>
                      </a:r>
                      <a:r>
                        <a:rPr lang="en-US" sz="1050" kern="100" baseline="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以上</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vMerge="1">
                  <a:txBody>
                    <a:bodyPr/>
                    <a:lstStyle/>
                    <a:p>
                      <a:pPr algn="ctr">
                        <a:spcAft>
                          <a:spcPts val="0"/>
                        </a:spcAft>
                      </a:pPr>
                      <a:endParaRPr lang="ja-JP" sz="1050" kern="100" dirty="0">
                        <a:solidFill>
                          <a:srgbClr val="000000"/>
                        </a:solidFill>
                        <a:effectLst/>
                        <a:latin typeface="ＭＳ Ｐゴシック" panose="020B0600070205080204" pitchFamily="50" charset="-128"/>
                        <a:ea typeface="ＭＳ Ｐゴシック" panose="020B0600070205080204" pitchFamily="50" charset="-128"/>
                        <a:cs typeface="HG丸ｺﾞｼｯｸM-PRO" panose="020F0600000000000000" pitchFamily="50" charset="-128"/>
                      </a:endParaRPr>
                    </a:p>
                  </a:txBody>
                  <a:tcPr marL="36000" marR="36000" marT="36000" marB="36000" anchor="ctr"/>
                </a:tc>
                <a:extLst>
                  <a:ext uri="{0D108BD9-81ED-4DB2-BD59-A6C34878D82A}">
                    <a16:rowId xmlns:a16="http://schemas.microsoft.com/office/drawing/2014/main" val="1351729897"/>
                  </a:ext>
                </a:extLst>
              </a:tr>
              <a:tr h="464033">
                <a:tc rowSpan="5">
                  <a:txBody>
                    <a:bodyPr/>
                    <a:lstStyle/>
                    <a:p>
                      <a:r>
                        <a:rPr kumimoji="1" lang="ja-JP" altLang="en-US" sz="1050" b="1" baseline="0" dirty="0" smtClean="0">
                          <a:latin typeface="游ゴシック" panose="020B0400000000000000" pitchFamily="50" charset="-128"/>
                          <a:ea typeface="游ゴシック" panose="020B0400000000000000" pitchFamily="50" charset="-128"/>
                        </a:rPr>
                        <a:t>高齢期</a:t>
                      </a:r>
                      <a:endParaRPr kumimoji="1" lang="ja-JP" altLang="en-US" sz="1050" b="1"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r>
                        <a:rPr kumimoji="1" lang="en-US" altLang="ja-JP" sz="1050" baseline="0" dirty="0" smtClean="0">
                          <a:latin typeface="游ゴシック" panose="020B0400000000000000" pitchFamily="50" charset="-128"/>
                          <a:ea typeface="游ゴシック" panose="020B0400000000000000" pitchFamily="50" charset="-128"/>
                        </a:rPr>
                        <a:t>7</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spcAft>
                          <a:spcPts val="0"/>
                        </a:spcAft>
                      </a:pPr>
                      <a:r>
                        <a:rPr lang="en-US"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24</a:t>
                      </a: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本以上の歯を有する者の</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割合</a:t>
                      </a:r>
                      <a:endParaRPr lang="en-US" altLang="ja-JP"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p>
                      <a:pPr algn="l">
                        <a:spcAft>
                          <a:spcPts val="0"/>
                        </a:spcAft>
                      </a:pP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a:t>
                      </a:r>
                      <a:r>
                        <a:rPr lang="en-US"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60</a:t>
                      </a: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歳）</a:t>
                      </a:r>
                    </a:p>
                  </a:txBody>
                  <a:tcPr marL="36000" marR="36000" marT="36000" marB="36000" anchor="ctr"/>
                </a:tc>
                <a:tc>
                  <a:txBody>
                    <a:bodyPr/>
                    <a:lstStyle/>
                    <a:p>
                      <a:pPr algn="ctr">
                        <a:spcAft>
                          <a:spcPts val="0"/>
                        </a:spcAft>
                      </a:pP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71.4%</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en-US" alt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H</a:t>
                      </a: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25-</a:t>
                      </a:r>
                      <a:r>
                        <a:rPr lang="en-US" alt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H</a:t>
                      </a: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27</a:t>
                      </a:r>
                      <a:r>
                        <a:rPr lang="ja-JP" alt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の平均</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a:txBody>
                    <a:bodyPr/>
                    <a:lstStyle/>
                    <a:p>
                      <a:pPr algn="ctr"/>
                      <a:r>
                        <a:rPr kumimoji="1" lang="en-US" altLang="ja-JP" sz="1050" baseline="0" dirty="0" smtClean="0">
                          <a:latin typeface="游ゴシック" panose="020B0400000000000000" pitchFamily="50" charset="-128"/>
                          <a:ea typeface="+mn-ea"/>
                        </a:rPr>
                        <a:t>69.8%</a:t>
                      </a:r>
                      <a:r>
                        <a:rPr kumimoji="1" lang="ja-JP" altLang="en-US" sz="1050" baseline="0" dirty="0" smtClean="0">
                          <a:latin typeface="游ゴシック" panose="020B0400000000000000" pitchFamily="50" charset="-128"/>
                          <a:ea typeface="游ゴシック" panose="020B0400000000000000" pitchFamily="50" charset="-128"/>
                        </a:rPr>
                        <a:t>（</a:t>
                      </a:r>
                      <a:r>
                        <a:rPr kumimoji="1" lang="en-US" altLang="ja-JP" sz="1050" baseline="0" dirty="0" smtClean="0">
                          <a:latin typeface="游ゴシック" panose="020B0400000000000000" pitchFamily="50" charset="-128"/>
                          <a:ea typeface="游ゴシック" panose="020B0400000000000000" pitchFamily="50" charset="-128"/>
                        </a:rPr>
                        <a:t>H28-H30</a:t>
                      </a:r>
                      <a:r>
                        <a:rPr kumimoji="1" lang="ja-JP" altLang="en-US" sz="1050" baseline="0" dirty="0" smtClean="0">
                          <a:latin typeface="游ゴシック" panose="020B0400000000000000" pitchFamily="50" charset="-128"/>
                          <a:ea typeface="游ゴシック" panose="020B0400000000000000" pitchFamily="50" charset="-128"/>
                        </a:rPr>
                        <a:t>の平均）</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spcAft>
                          <a:spcPts val="0"/>
                        </a:spcAft>
                      </a:pP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75</a:t>
                      </a:r>
                      <a:r>
                        <a:rPr lang="en-US" sz="1050" kern="100" baseline="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以上</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rowSpan="5">
                  <a:txBody>
                    <a:bodyPr/>
                    <a:lstStyle/>
                    <a:p>
                      <a:pPr algn="ctr">
                        <a:spcAft>
                          <a:spcPts val="0"/>
                        </a:spcAft>
                      </a:pPr>
                      <a:r>
                        <a:rPr lang="en-US" altLang="ja-JP"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50-52</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extLst>
                  <a:ext uri="{0D108BD9-81ED-4DB2-BD59-A6C34878D82A}">
                    <a16:rowId xmlns:a16="http://schemas.microsoft.com/office/drawing/2014/main" val="1384130235"/>
                  </a:ext>
                </a:extLst>
              </a:tr>
              <a:tr h="464033">
                <a:tc vMerge="1">
                  <a:txBody>
                    <a:bodyPr/>
                    <a:lstStyle/>
                    <a:p>
                      <a:endParaRPr kumimoji="1" lang="ja-JP" altLang="en-US" sz="1100" dirty="0">
                        <a:latin typeface="ＭＳ ゴシック" panose="020B0609070205080204" pitchFamily="49" charset="-128"/>
                        <a:ea typeface="ＭＳ ゴシック" panose="020B0609070205080204" pitchFamily="49" charset="-128"/>
                      </a:endParaRPr>
                    </a:p>
                  </a:txBody>
                  <a:tcPr marL="36000" marR="36000" marT="36000" marB="36000" anchor="ctr"/>
                </a:tc>
                <a:tc>
                  <a:txBody>
                    <a:bodyPr/>
                    <a:lstStyle/>
                    <a:p>
                      <a:pPr algn="ctr"/>
                      <a:r>
                        <a:rPr kumimoji="1" lang="en-US" altLang="ja-JP" sz="1050" baseline="0" dirty="0" smtClean="0">
                          <a:latin typeface="游ゴシック" panose="020B0400000000000000" pitchFamily="50" charset="-128"/>
                          <a:ea typeface="游ゴシック" panose="020B0400000000000000" pitchFamily="50" charset="-128"/>
                        </a:rPr>
                        <a:t>8</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spcAft>
                          <a:spcPts val="0"/>
                        </a:spcAft>
                      </a:pPr>
                      <a:r>
                        <a:rPr lang="en-US"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20</a:t>
                      </a: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本以上の歯を有する者の割合</a:t>
                      </a:r>
                    </a:p>
                    <a:p>
                      <a:pPr algn="l">
                        <a:spcAft>
                          <a:spcPts val="0"/>
                        </a:spcAft>
                      </a:pP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a:t>
                      </a:r>
                      <a:r>
                        <a:rPr lang="en-US"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80</a:t>
                      </a: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歳）</a:t>
                      </a:r>
                    </a:p>
                  </a:txBody>
                  <a:tcPr marL="36000" marR="36000" marT="36000" marB="36000" anchor="ctr"/>
                </a:tc>
                <a:tc>
                  <a:txBody>
                    <a:bodyPr/>
                    <a:lstStyle/>
                    <a:p>
                      <a:pPr algn="ctr">
                        <a:spcAft>
                          <a:spcPts val="0"/>
                        </a:spcAft>
                      </a:pP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42.1%</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en-US" alt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H</a:t>
                      </a: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25-H27</a:t>
                      </a:r>
                      <a:r>
                        <a:rPr lang="ja-JP" alt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の平均</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a:txBody>
                    <a:bodyPr/>
                    <a:lstStyle/>
                    <a:p>
                      <a:pPr algn="ctr"/>
                      <a:r>
                        <a:rPr kumimoji="1" lang="en-US" altLang="ja-JP" sz="1050" baseline="0" dirty="0" smtClean="0">
                          <a:latin typeface="游ゴシック" panose="020B0400000000000000" pitchFamily="50" charset="-128"/>
                          <a:ea typeface="+mn-ea"/>
                        </a:rPr>
                        <a:t>45.0%</a:t>
                      </a:r>
                      <a:r>
                        <a:rPr kumimoji="1" lang="ja-JP" altLang="en-US" sz="1050" baseline="0" dirty="0" smtClean="0">
                          <a:latin typeface="游ゴシック" panose="020B0400000000000000" pitchFamily="50" charset="-128"/>
                          <a:ea typeface="游ゴシック" panose="020B0400000000000000" pitchFamily="50" charset="-128"/>
                        </a:rPr>
                        <a:t>（</a:t>
                      </a:r>
                      <a:r>
                        <a:rPr kumimoji="1" lang="en-US" altLang="ja-JP" sz="1050" baseline="0" dirty="0" smtClean="0">
                          <a:latin typeface="游ゴシック" panose="020B0400000000000000" pitchFamily="50" charset="-128"/>
                          <a:ea typeface="游ゴシック" panose="020B0400000000000000" pitchFamily="50" charset="-128"/>
                        </a:rPr>
                        <a:t>H28-H30</a:t>
                      </a:r>
                      <a:r>
                        <a:rPr kumimoji="1" lang="ja-JP" altLang="en-US" sz="1050" baseline="0" dirty="0" smtClean="0">
                          <a:latin typeface="游ゴシック" panose="020B0400000000000000" pitchFamily="50" charset="-128"/>
                          <a:ea typeface="游ゴシック" panose="020B0400000000000000" pitchFamily="50" charset="-128"/>
                        </a:rPr>
                        <a:t>の平均）</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spcAft>
                          <a:spcPts val="0"/>
                        </a:spcAft>
                      </a:pP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45</a:t>
                      </a:r>
                      <a:r>
                        <a:rPr lang="en-US" sz="1050" kern="100" baseline="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以上</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vMerge="1">
                  <a:txBody>
                    <a:bodyPr/>
                    <a:lstStyle/>
                    <a:p>
                      <a:pPr algn="ctr">
                        <a:spcAft>
                          <a:spcPts val="0"/>
                        </a:spcAft>
                      </a:pPr>
                      <a:endParaRPr lang="ja-JP" sz="1050" kern="100" dirty="0">
                        <a:solidFill>
                          <a:srgbClr val="000000"/>
                        </a:solidFill>
                        <a:effectLst/>
                        <a:latin typeface="ＭＳ Ｐゴシック" panose="020B0600070205080204" pitchFamily="50" charset="-128"/>
                        <a:ea typeface="ＭＳ Ｐゴシック" panose="020B0600070205080204" pitchFamily="50" charset="-128"/>
                        <a:cs typeface="HG丸ｺﾞｼｯｸM-PRO" panose="020F0600000000000000" pitchFamily="50" charset="-128"/>
                      </a:endParaRPr>
                    </a:p>
                  </a:txBody>
                  <a:tcPr marL="36000" marR="36000" marT="36000" marB="36000" anchor="ctr"/>
                </a:tc>
                <a:extLst>
                  <a:ext uri="{0D108BD9-81ED-4DB2-BD59-A6C34878D82A}">
                    <a16:rowId xmlns:a16="http://schemas.microsoft.com/office/drawing/2014/main" val="2334380222"/>
                  </a:ext>
                </a:extLst>
              </a:tr>
              <a:tr h="274634">
                <a:tc vMerge="1">
                  <a:txBody>
                    <a:bodyPr/>
                    <a:lstStyle/>
                    <a:p>
                      <a:endParaRPr kumimoji="1" lang="ja-JP" altLang="en-US" sz="1100" dirty="0">
                        <a:latin typeface="ＭＳ ゴシック" panose="020B0609070205080204" pitchFamily="49" charset="-128"/>
                        <a:ea typeface="ＭＳ ゴシック" panose="020B0609070205080204" pitchFamily="49" charset="-128"/>
                      </a:endParaRPr>
                    </a:p>
                  </a:txBody>
                  <a:tcPr marL="36000" marR="36000" marT="36000" marB="36000" anchor="ctr"/>
                </a:tc>
                <a:tc>
                  <a:txBody>
                    <a:bodyPr/>
                    <a:lstStyle/>
                    <a:p>
                      <a:pPr algn="ctr"/>
                      <a:r>
                        <a:rPr kumimoji="1" lang="en-US" altLang="ja-JP" sz="1050" baseline="0" dirty="0" smtClean="0">
                          <a:latin typeface="游ゴシック" panose="020B0400000000000000" pitchFamily="50" charset="-128"/>
                          <a:ea typeface="游ゴシック" panose="020B0400000000000000" pitchFamily="50" charset="-128"/>
                        </a:rPr>
                        <a:t>9</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spcAft>
                          <a:spcPts val="0"/>
                        </a:spcAft>
                      </a:pP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咀嚼良好者の割合（</a:t>
                      </a:r>
                      <a:r>
                        <a:rPr lang="en-US"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60</a:t>
                      </a: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歳以上）</a:t>
                      </a:r>
                    </a:p>
                  </a:txBody>
                  <a:tcPr marL="36000" marR="36000" marT="36000" marB="36000" anchor="ctr"/>
                </a:tc>
                <a:tc>
                  <a:txBody>
                    <a:bodyPr/>
                    <a:lstStyle/>
                    <a:p>
                      <a:pPr algn="ctr">
                        <a:spcAft>
                          <a:spcPts val="0"/>
                        </a:spcAft>
                      </a:pP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65.9%</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en-US" alt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H</a:t>
                      </a: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28</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a:txBody>
                    <a:bodyPr/>
                    <a:lstStyle/>
                    <a:p>
                      <a:pPr algn="ctr"/>
                      <a:r>
                        <a:rPr kumimoji="1" lang="en-US" altLang="ja-JP" sz="1050" baseline="0" dirty="0" smtClean="0">
                          <a:latin typeface="游ゴシック" panose="020B0400000000000000" pitchFamily="50" charset="-128"/>
                          <a:ea typeface="+mn-ea"/>
                        </a:rPr>
                        <a:t>80.2%</a:t>
                      </a:r>
                      <a:r>
                        <a:rPr kumimoji="1" lang="ja-JP" altLang="en-US" sz="1050" baseline="0" dirty="0" smtClean="0">
                          <a:latin typeface="游ゴシック" panose="020B0400000000000000" pitchFamily="50" charset="-128"/>
                          <a:ea typeface="+mn-ea"/>
                        </a:rPr>
                        <a:t>（</a:t>
                      </a:r>
                      <a:r>
                        <a:rPr kumimoji="1" lang="en-US" altLang="ja-JP" sz="1050" baseline="0" dirty="0" smtClean="0">
                          <a:latin typeface="游ゴシック" panose="020B0400000000000000" pitchFamily="50" charset="-128"/>
                          <a:ea typeface="+mn-ea"/>
                        </a:rPr>
                        <a:t>R2</a:t>
                      </a:r>
                      <a:r>
                        <a:rPr kumimoji="1" lang="ja-JP" altLang="en-US" sz="1050" baseline="0" dirty="0" smtClean="0">
                          <a:latin typeface="游ゴシック" panose="020B0400000000000000" pitchFamily="50" charset="-128"/>
                          <a:ea typeface="+mn-ea"/>
                        </a:rPr>
                        <a:t>）</a:t>
                      </a:r>
                      <a:endParaRPr kumimoji="1" lang="en-US" altLang="ja-JP" sz="1050" baseline="0" dirty="0" smtClean="0">
                        <a:latin typeface="游ゴシック" panose="020B0400000000000000" pitchFamily="50" charset="-128"/>
                        <a:ea typeface="+mn-ea"/>
                      </a:endParaRPr>
                    </a:p>
                  </a:txBody>
                  <a:tcPr marL="36000" marR="36000" marT="36000" marB="36000" anchor="ctr"/>
                </a:tc>
                <a:tc>
                  <a:txBody>
                    <a:bodyPr/>
                    <a:lstStyle/>
                    <a:p>
                      <a:pPr algn="ctr">
                        <a:spcAft>
                          <a:spcPts val="0"/>
                        </a:spcAft>
                      </a:pP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75</a:t>
                      </a:r>
                      <a:r>
                        <a:rPr lang="en-US" sz="1050" kern="100" baseline="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以上</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vMerge="1">
                  <a:txBody>
                    <a:bodyPr/>
                    <a:lstStyle/>
                    <a:p>
                      <a:pPr algn="ctr">
                        <a:spcAft>
                          <a:spcPts val="0"/>
                        </a:spcAft>
                      </a:pPr>
                      <a:endParaRPr lang="ja-JP" sz="1050" kern="100" dirty="0">
                        <a:solidFill>
                          <a:srgbClr val="000000"/>
                        </a:solidFill>
                        <a:effectLst/>
                        <a:latin typeface="ＭＳ Ｐゴシック" panose="020B0600070205080204" pitchFamily="50" charset="-128"/>
                        <a:ea typeface="ＭＳ Ｐゴシック" panose="020B0600070205080204" pitchFamily="50" charset="-128"/>
                        <a:cs typeface="HG丸ｺﾞｼｯｸM-PRO" panose="020F0600000000000000" pitchFamily="50" charset="-128"/>
                      </a:endParaRPr>
                    </a:p>
                  </a:txBody>
                  <a:tcPr marL="36000" marR="36000" marT="36000" marB="36000" anchor="ctr"/>
                </a:tc>
                <a:extLst>
                  <a:ext uri="{0D108BD9-81ED-4DB2-BD59-A6C34878D82A}">
                    <a16:rowId xmlns:a16="http://schemas.microsoft.com/office/drawing/2014/main" val="917268872"/>
                  </a:ext>
                </a:extLst>
              </a:tr>
              <a:tr h="274634">
                <a:tc vMerge="1">
                  <a:txBody>
                    <a:bodyPr/>
                    <a:lstStyle/>
                    <a:p>
                      <a:endParaRPr kumimoji="1" lang="ja-JP" altLang="en-US" sz="1100" dirty="0">
                        <a:latin typeface="ＭＳ ゴシック" panose="020B0609070205080204" pitchFamily="49" charset="-128"/>
                        <a:ea typeface="ＭＳ ゴシック" panose="020B0609070205080204" pitchFamily="49" charset="-128"/>
                      </a:endParaRPr>
                    </a:p>
                  </a:txBody>
                  <a:tcPr marL="36000" marR="36000" marT="36000" marB="36000" anchor="ctr"/>
                </a:tc>
                <a:tc>
                  <a:txBody>
                    <a:bodyPr/>
                    <a:lstStyle/>
                    <a:p>
                      <a:pPr algn="ctr"/>
                      <a:r>
                        <a:rPr kumimoji="1" lang="en-US" altLang="ja-JP" sz="1050" baseline="0" dirty="0" smtClean="0">
                          <a:latin typeface="游ゴシック" panose="020B0400000000000000" pitchFamily="50" charset="-128"/>
                          <a:ea typeface="游ゴシック" panose="020B0400000000000000" pitchFamily="50" charset="-128"/>
                        </a:rPr>
                        <a:t>10</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spcAft>
                          <a:spcPts val="0"/>
                        </a:spcAft>
                      </a:pP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むし歯治療が必要な者の</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割合（</a:t>
                      </a:r>
                      <a:r>
                        <a:rPr lang="en-US"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60</a:t>
                      </a: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歳）</a:t>
                      </a:r>
                    </a:p>
                  </a:txBody>
                  <a:tcPr marL="36000" marR="36000" marT="36000" marB="36000" anchor="ctr"/>
                </a:tc>
                <a:tc>
                  <a:txBody>
                    <a:bodyPr/>
                    <a:lstStyle/>
                    <a:p>
                      <a:pPr algn="ctr">
                        <a:spcAft>
                          <a:spcPts val="0"/>
                        </a:spcAft>
                      </a:pP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30.4%</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en-US" alt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H</a:t>
                      </a: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27</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a:txBody>
                    <a:bodyPr/>
                    <a:lstStyle/>
                    <a:p>
                      <a:pPr algn="ctr"/>
                      <a:r>
                        <a:rPr kumimoji="1" lang="en-US" altLang="ja-JP" sz="1050" baseline="0" dirty="0" smtClean="0">
                          <a:latin typeface="游ゴシック" panose="020B0400000000000000" pitchFamily="50" charset="-128"/>
                          <a:ea typeface="+mn-ea"/>
                        </a:rPr>
                        <a:t>26.8%</a:t>
                      </a:r>
                      <a:r>
                        <a:rPr kumimoji="1" lang="ja-JP" altLang="en-US" sz="1050" baseline="0" dirty="0" smtClean="0">
                          <a:latin typeface="游ゴシック" panose="020B0400000000000000" pitchFamily="50" charset="-128"/>
                          <a:ea typeface="+mn-ea"/>
                        </a:rPr>
                        <a:t>（</a:t>
                      </a:r>
                      <a:r>
                        <a:rPr kumimoji="1" lang="en-US" altLang="ja-JP" sz="1050" baseline="0" dirty="0" smtClean="0">
                          <a:latin typeface="游ゴシック" panose="020B0400000000000000" pitchFamily="50" charset="-128"/>
                          <a:ea typeface="+mn-ea"/>
                        </a:rPr>
                        <a:t>R1</a:t>
                      </a:r>
                      <a:r>
                        <a:rPr kumimoji="1" lang="ja-JP" altLang="en-US" sz="1050" baseline="0" dirty="0" smtClean="0">
                          <a:latin typeface="游ゴシック" panose="020B0400000000000000" pitchFamily="50" charset="-128"/>
                          <a:ea typeface="+mn-ea"/>
                        </a:rPr>
                        <a:t>）</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spcAft>
                          <a:spcPts val="0"/>
                        </a:spcAft>
                      </a:pP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25</a:t>
                      </a:r>
                      <a:r>
                        <a:rPr lang="en-US" sz="1050" kern="100" baseline="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以下</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vMerge="1">
                  <a:txBody>
                    <a:bodyPr/>
                    <a:lstStyle/>
                    <a:p>
                      <a:pPr algn="ctr">
                        <a:spcAft>
                          <a:spcPts val="0"/>
                        </a:spcAft>
                      </a:pPr>
                      <a:endParaRPr lang="ja-JP" sz="1050" kern="100" dirty="0">
                        <a:solidFill>
                          <a:srgbClr val="000000"/>
                        </a:solidFill>
                        <a:effectLst/>
                        <a:latin typeface="ＭＳ Ｐゴシック" panose="020B0600070205080204" pitchFamily="50" charset="-128"/>
                        <a:ea typeface="ＭＳ Ｐゴシック" panose="020B0600070205080204" pitchFamily="50" charset="-128"/>
                        <a:cs typeface="HG丸ｺﾞｼｯｸM-PRO" panose="020F0600000000000000" pitchFamily="50" charset="-128"/>
                      </a:endParaRPr>
                    </a:p>
                  </a:txBody>
                  <a:tcPr marL="36000" marR="36000" marT="36000" marB="36000" anchor="ctr"/>
                </a:tc>
                <a:extLst>
                  <a:ext uri="{0D108BD9-81ED-4DB2-BD59-A6C34878D82A}">
                    <a16:rowId xmlns:a16="http://schemas.microsoft.com/office/drawing/2014/main" val="2363339255"/>
                  </a:ext>
                </a:extLst>
              </a:tr>
              <a:tr h="274634">
                <a:tc vMerge="1">
                  <a:txBody>
                    <a:bodyPr/>
                    <a:lstStyle/>
                    <a:p>
                      <a:endParaRPr kumimoji="1" lang="ja-JP" altLang="en-US" sz="1100" dirty="0">
                        <a:latin typeface="ＭＳ ゴシック" panose="020B0609070205080204" pitchFamily="49" charset="-128"/>
                        <a:ea typeface="ＭＳ ゴシック" panose="020B0609070205080204" pitchFamily="49" charset="-128"/>
                      </a:endParaRPr>
                    </a:p>
                  </a:txBody>
                  <a:tcPr marL="36000" marR="36000" marT="36000" marB="36000" anchor="ctr"/>
                </a:tc>
                <a:tc>
                  <a:txBody>
                    <a:bodyPr/>
                    <a:lstStyle/>
                    <a:p>
                      <a:pPr algn="ctr"/>
                      <a:r>
                        <a:rPr kumimoji="1" lang="en-US" altLang="ja-JP" sz="1050" baseline="0" dirty="0" smtClean="0">
                          <a:latin typeface="游ゴシック" panose="020B0400000000000000" pitchFamily="50" charset="-128"/>
                          <a:ea typeface="游ゴシック" panose="020B0400000000000000" pitchFamily="50" charset="-128"/>
                        </a:rPr>
                        <a:t>11</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spcAft>
                          <a:spcPts val="0"/>
                        </a:spcAft>
                      </a:pP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歯周治療が必要な者の</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割合（</a:t>
                      </a:r>
                      <a:r>
                        <a:rPr lang="en-US"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60</a:t>
                      </a: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歳）</a:t>
                      </a:r>
                    </a:p>
                  </a:txBody>
                  <a:tcPr marL="36000" marR="36000" marT="36000" marB="36000" anchor="ctr"/>
                </a:tc>
                <a:tc>
                  <a:txBody>
                    <a:bodyPr/>
                    <a:lstStyle/>
                    <a:p>
                      <a:pPr algn="ctr">
                        <a:spcAft>
                          <a:spcPts val="0"/>
                        </a:spcAft>
                      </a:pP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54.2%</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en-US" alt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H</a:t>
                      </a: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27</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a:txBody>
                    <a:bodyPr/>
                    <a:lstStyle/>
                    <a:p>
                      <a:pPr algn="ctr"/>
                      <a:r>
                        <a:rPr kumimoji="1" lang="en-US" altLang="ja-JP" sz="1050" baseline="0" dirty="0" smtClean="0">
                          <a:latin typeface="游ゴシック" panose="020B0400000000000000" pitchFamily="50" charset="-128"/>
                          <a:ea typeface="+mn-ea"/>
                        </a:rPr>
                        <a:t>63.6%</a:t>
                      </a:r>
                      <a:r>
                        <a:rPr kumimoji="1" lang="ja-JP" altLang="en-US" sz="1050" baseline="0" dirty="0" smtClean="0">
                          <a:latin typeface="游ゴシック" panose="020B0400000000000000" pitchFamily="50" charset="-128"/>
                          <a:ea typeface="+mn-ea"/>
                        </a:rPr>
                        <a:t>（</a:t>
                      </a:r>
                      <a:r>
                        <a:rPr kumimoji="1" lang="en-US" altLang="ja-JP" sz="1050" baseline="0" dirty="0" smtClean="0">
                          <a:latin typeface="游ゴシック" panose="020B0400000000000000" pitchFamily="50" charset="-128"/>
                          <a:ea typeface="+mn-ea"/>
                        </a:rPr>
                        <a:t>R1</a:t>
                      </a:r>
                      <a:r>
                        <a:rPr kumimoji="1" lang="ja-JP" altLang="en-US" sz="1050" baseline="0" dirty="0" smtClean="0">
                          <a:latin typeface="游ゴシック" panose="020B0400000000000000" pitchFamily="50" charset="-128"/>
                          <a:ea typeface="+mn-ea"/>
                        </a:rPr>
                        <a:t>）</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spcAft>
                          <a:spcPts val="0"/>
                        </a:spcAft>
                      </a:pP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48</a:t>
                      </a:r>
                      <a:r>
                        <a:rPr lang="en-US" sz="1050" kern="100" baseline="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以下</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vMerge="1">
                  <a:txBody>
                    <a:bodyPr/>
                    <a:lstStyle/>
                    <a:p>
                      <a:pPr algn="ctr">
                        <a:spcAft>
                          <a:spcPts val="0"/>
                        </a:spcAft>
                      </a:pPr>
                      <a:endParaRPr lang="ja-JP" sz="1050" kern="100" dirty="0">
                        <a:solidFill>
                          <a:srgbClr val="000000"/>
                        </a:solidFill>
                        <a:effectLst/>
                        <a:latin typeface="ＭＳ Ｐゴシック" panose="020B0600070205080204" pitchFamily="50" charset="-128"/>
                        <a:ea typeface="ＭＳ Ｐゴシック" panose="020B0600070205080204" pitchFamily="50" charset="-128"/>
                        <a:cs typeface="HG丸ｺﾞｼｯｸM-PRO" panose="020F0600000000000000" pitchFamily="50" charset="-128"/>
                      </a:endParaRPr>
                    </a:p>
                  </a:txBody>
                  <a:tcPr marL="36000" marR="36000" marT="36000" marB="36000" anchor="ctr"/>
                </a:tc>
                <a:extLst>
                  <a:ext uri="{0D108BD9-81ED-4DB2-BD59-A6C34878D82A}">
                    <a16:rowId xmlns:a16="http://schemas.microsoft.com/office/drawing/2014/main" val="3310948996"/>
                  </a:ext>
                </a:extLst>
              </a:tr>
              <a:tr h="464033">
                <a:tc rowSpan="2">
                  <a:txBody>
                    <a:bodyPr/>
                    <a:lstStyle/>
                    <a:p>
                      <a:r>
                        <a:rPr kumimoji="1" lang="ja-JP" altLang="en-US" sz="1050" b="1" baseline="0" dirty="0" smtClean="0">
                          <a:latin typeface="游ゴシック" panose="020B0400000000000000" pitchFamily="50" charset="-128"/>
                          <a:ea typeface="游ゴシック" panose="020B0400000000000000" pitchFamily="50" charset="-128"/>
                        </a:rPr>
                        <a:t>歯科健診を</a:t>
                      </a:r>
                      <a:endParaRPr kumimoji="1" lang="en-US" altLang="ja-JP" sz="1050" b="1" baseline="0" dirty="0" smtClean="0">
                        <a:latin typeface="游ゴシック" panose="020B0400000000000000" pitchFamily="50" charset="-128"/>
                        <a:ea typeface="游ゴシック" panose="020B0400000000000000" pitchFamily="50" charset="-128"/>
                      </a:endParaRPr>
                    </a:p>
                    <a:p>
                      <a:r>
                        <a:rPr kumimoji="1" lang="ja-JP" altLang="en-US" sz="1050" b="1" baseline="0" dirty="0" smtClean="0">
                          <a:latin typeface="游ゴシック" panose="020B0400000000000000" pitchFamily="50" charset="-128"/>
                          <a:ea typeface="游ゴシック" panose="020B0400000000000000" pitchFamily="50" charset="-128"/>
                        </a:rPr>
                        <a:t>受診すること</a:t>
                      </a:r>
                      <a:endParaRPr kumimoji="1" lang="en-US" altLang="ja-JP" sz="1050" b="1" baseline="0" dirty="0" smtClean="0">
                        <a:latin typeface="游ゴシック" panose="020B0400000000000000" pitchFamily="50" charset="-128"/>
                        <a:ea typeface="游ゴシック" panose="020B0400000000000000" pitchFamily="50" charset="-128"/>
                      </a:endParaRPr>
                    </a:p>
                    <a:p>
                      <a:r>
                        <a:rPr kumimoji="1" lang="ja-JP" altLang="en-US" sz="1050" b="1" baseline="0" dirty="0" smtClean="0">
                          <a:latin typeface="游ゴシック" panose="020B0400000000000000" pitchFamily="50" charset="-128"/>
                          <a:ea typeface="游ゴシック" panose="020B0400000000000000" pitchFamily="50" charset="-128"/>
                        </a:rPr>
                        <a:t>が困難など</a:t>
                      </a:r>
                      <a:endParaRPr kumimoji="1" lang="en-US" altLang="ja-JP" sz="1050" b="1" baseline="0" dirty="0" smtClean="0">
                        <a:latin typeface="游ゴシック" panose="020B0400000000000000" pitchFamily="50" charset="-128"/>
                        <a:ea typeface="游ゴシック" panose="020B0400000000000000" pitchFamily="50" charset="-128"/>
                      </a:endParaRPr>
                    </a:p>
                    <a:p>
                      <a:r>
                        <a:rPr kumimoji="1" lang="ja-JP" altLang="en-US" sz="1050" b="1" baseline="0" dirty="0" smtClean="0">
                          <a:latin typeface="游ゴシック" panose="020B0400000000000000" pitchFamily="50" charset="-128"/>
                          <a:ea typeface="游ゴシック" panose="020B0400000000000000" pitchFamily="50" charset="-128"/>
                        </a:rPr>
                        <a:t>配慮の</a:t>
                      </a:r>
                      <a:endParaRPr kumimoji="1" lang="en-US" altLang="ja-JP" sz="1050" b="1" baseline="0" dirty="0" smtClean="0">
                        <a:latin typeface="游ゴシック" panose="020B0400000000000000" pitchFamily="50" charset="-128"/>
                        <a:ea typeface="游ゴシック" panose="020B0400000000000000" pitchFamily="50" charset="-128"/>
                      </a:endParaRPr>
                    </a:p>
                    <a:p>
                      <a:r>
                        <a:rPr kumimoji="1" lang="ja-JP" altLang="en-US" sz="1050" b="1" baseline="0" dirty="0" smtClean="0">
                          <a:latin typeface="游ゴシック" panose="020B0400000000000000" pitchFamily="50" charset="-128"/>
                          <a:ea typeface="游ゴシック" panose="020B0400000000000000" pitchFamily="50" charset="-128"/>
                        </a:rPr>
                        <a:t>必要な人</a:t>
                      </a:r>
                      <a:endParaRPr kumimoji="1" lang="ja-JP" altLang="en-US" sz="1050" b="1"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r>
                        <a:rPr kumimoji="1" lang="en-US" altLang="ja-JP" sz="1050" baseline="0" dirty="0" smtClean="0">
                          <a:latin typeface="游ゴシック" panose="020B0400000000000000" pitchFamily="50" charset="-128"/>
                          <a:ea typeface="游ゴシック" panose="020B0400000000000000" pitchFamily="50" charset="-128"/>
                        </a:rPr>
                        <a:t>12</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spcAft>
                          <a:spcPts val="0"/>
                        </a:spcAft>
                      </a:pP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介護老人保健施設で</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の</a:t>
                      </a:r>
                      <a:endParaRPr lang="en-US" altLang="ja-JP"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p>
                      <a:pPr algn="l">
                        <a:spcAft>
                          <a:spcPts val="0"/>
                        </a:spcAft>
                      </a:pP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定期的な歯科</a:t>
                      </a: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健診の</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実施</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a:txBody>
                    <a:bodyPr/>
                    <a:lstStyle/>
                    <a:p>
                      <a:pPr algn="ctr">
                        <a:spcAft>
                          <a:spcPts val="0"/>
                        </a:spcAft>
                      </a:pP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29.5%</a:t>
                      </a:r>
                      <a:r>
                        <a:rPr lang="ja-JP" alt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en-US" alt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H28</a:t>
                      </a:r>
                      <a:r>
                        <a:rPr lang="ja-JP" alt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endParaRPr lang="en-US" alt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endParaRPr>
                    </a:p>
                  </a:txBody>
                  <a:tcPr marL="36000" marR="36000" marT="36000" marB="36000" anchor="ctr"/>
                </a:tc>
                <a:tc>
                  <a:txBody>
                    <a:bodyPr/>
                    <a:lstStyle/>
                    <a:p>
                      <a:pPr algn="ctr"/>
                      <a:r>
                        <a:rPr kumimoji="1" lang="ja-JP" altLang="en-US" sz="1050" baseline="0" dirty="0" smtClean="0">
                          <a:latin typeface="游ゴシック" panose="020B0400000000000000" pitchFamily="50" charset="-128"/>
                          <a:ea typeface="游ゴシック" panose="020B0400000000000000" pitchFamily="50" charset="-128"/>
                        </a:rPr>
                        <a:t>－</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spcAft>
                          <a:spcPts val="0"/>
                        </a:spcAft>
                      </a:pP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35</a:t>
                      </a:r>
                      <a:r>
                        <a:rPr lang="en-US" sz="1050" kern="100" baseline="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以上</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rowSpan="2">
                  <a:txBody>
                    <a:bodyPr/>
                    <a:lstStyle/>
                    <a:p>
                      <a:pPr algn="ctr">
                        <a:spcAft>
                          <a:spcPts val="0"/>
                        </a:spcAft>
                      </a:pPr>
                      <a:r>
                        <a:rPr lang="en-US" altLang="ja-JP"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53-54</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extLst>
                  <a:ext uri="{0D108BD9-81ED-4DB2-BD59-A6C34878D82A}">
                    <a16:rowId xmlns:a16="http://schemas.microsoft.com/office/drawing/2014/main" val="4071395646"/>
                  </a:ext>
                </a:extLst>
              </a:tr>
              <a:tr h="568223">
                <a:tc vMerge="1">
                  <a:txBody>
                    <a:bodyPr/>
                    <a:lstStyle/>
                    <a:p>
                      <a:endParaRPr kumimoji="1" lang="ja-JP" altLang="en-US" sz="1100" dirty="0">
                        <a:latin typeface="ＭＳ ゴシック" panose="020B0609070205080204" pitchFamily="49" charset="-128"/>
                        <a:ea typeface="ＭＳ ゴシック" panose="020B0609070205080204" pitchFamily="49" charset="-128"/>
                      </a:endParaRPr>
                    </a:p>
                  </a:txBody>
                  <a:tcPr marL="36000" marR="36000" marT="36000" marB="36000" anchor="ctr"/>
                </a:tc>
                <a:tc>
                  <a:txBody>
                    <a:bodyPr/>
                    <a:lstStyle/>
                    <a:p>
                      <a:pPr algn="ctr"/>
                      <a:r>
                        <a:rPr kumimoji="1" lang="en-US" altLang="ja-JP" sz="1050" baseline="0" dirty="0" smtClean="0">
                          <a:latin typeface="游ゴシック" panose="020B0400000000000000" pitchFamily="50" charset="-128"/>
                          <a:ea typeface="游ゴシック" panose="020B0400000000000000" pitchFamily="50" charset="-128"/>
                        </a:rPr>
                        <a:t>13</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spcAft>
                          <a:spcPts val="0"/>
                        </a:spcAft>
                      </a:pPr>
                      <a:r>
                        <a:rPr lang="ja-JP" sz="1050" kern="100" baseline="0" dirty="0" err="1">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障がい</a:t>
                      </a: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児及び障がい者入所施設で</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の</a:t>
                      </a:r>
                      <a:endParaRPr lang="en-US" altLang="ja-JP"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p>
                      <a:pPr algn="l">
                        <a:spcAft>
                          <a:spcPts val="0"/>
                        </a:spcAft>
                      </a:pP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定期的</a:t>
                      </a:r>
                      <a:r>
                        <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な歯科健診の</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rPr>
                        <a:t>実施</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a:txBody>
                    <a:bodyPr/>
                    <a:lstStyle/>
                    <a:p>
                      <a:pPr algn="ctr">
                        <a:spcAft>
                          <a:spcPts val="0"/>
                        </a:spcAft>
                      </a:pP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63.9%</a:t>
                      </a:r>
                      <a:r>
                        <a:rPr lang="ja-JP" alt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en-US" alt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H28</a:t>
                      </a:r>
                      <a:r>
                        <a:rPr lang="ja-JP" alt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a:txBody>
                    <a:bodyPr/>
                    <a:lstStyle/>
                    <a:p>
                      <a:pPr algn="ctr"/>
                      <a:r>
                        <a:rPr kumimoji="1" lang="ja-JP" altLang="en-US" sz="1050" baseline="0" dirty="0" smtClean="0">
                          <a:latin typeface="游ゴシック" panose="020B0400000000000000" pitchFamily="50" charset="-128"/>
                          <a:ea typeface="游ゴシック" panose="020B0400000000000000" pitchFamily="50" charset="-128"/>
                        </a:rPr>
                        <a:t>－</a:t>
                      </a: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spcAft>
                          <a:spcPts val="0"/>
                        </a:spcAft>
                      </a:pPr>
                      <a:r>
                        <a:rPr lang="en-US"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75</a:t>
                      </a:r>
                      <a:r>
                        <a:rPr lang="en-US" sz="1050" kern="100" baseline="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sz="1050" kern="100" baseline="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以上</a:t>
                      </a:r>
                      <a:endParaRPr lang="ja-JP" sz="1050" kern="100" baseline="0" dirty="0">
                        <a:solidFill>
                          <a:srgbClr val="000000"/>
                        </a:solidFill>
                        <a:effectLst/>
                        <a:latin typeface="游ゴシック" panose="020B0400000000000000" pitchFamily="50" charset="-128"/>
                        <a:ea typeface="游ゴシック" panose="020B0400000000000000" pitchFamily="50" charset="-128"/>
                        <a:cs typeface="HG丸ｺﾞｼｯｸM-PRO" panose="020F0600000000000000" pitchFamily="50" charset="-128"/>
                      </a:endParaRPr>
                    </a:p>
                  </a:txBody>
                  <a:tcPr marL="36000" marR="36000" marT="36000" marB="36000" anchor="ctr"/>
                </a:tc>
                <a:tc vMerge="1">
                  <a:txBody>
                    <a:bodyPr/>
                    <a:lstStyle/>
                    <a:p>
                      <a:pPr algn="ctr">
                        <a:spcAft>
                          <a:spcPts val="0"/>
                        </a:spcAft>
                      </a:pPr>
                      <a:endParaRPr lang="ja-JP" sz="1050" kern="100" dirty="0">
                        <a:solidFill>
                          <a:srgbClr val="000000"/>
                        </a:solidFill>
                        <a:effectLst/>
                        <a:latin typeface="ＭＳ Ｐゴシック" panose="020B0600070205080204" pitchFamily="50" charset="-128"/>
                        <a:ea typeface="ＭＳ Ｐゴシック" panose="020B0600070205080204" pitchFamily="50" charset="-128"/>
                        <a:cs typeface="HG丸ｺﾞｼｯｸM-PRO" panose="020F0600000000000000" pitchFamily="50" charset="-128"/>
                      </a:endParaRPr>
                    </a:p>
                  </a:txBody>
                  <a:tcPr marL="36000" marR="36000" marT="36000" marB="36000" anchor="ctr"/>
                </a:tc>
                <a:extLst>
                  <a:ext uri="{0D108BD9-81ED-4DB2-BD59-A6C34878D82A}">
                    <a16:rowId xmlns:a16="http://schemas.microsoft.com/office/drawing/2014/main" val="2843797983"/>
                  </a:ext>
                </a:extLst>
              </a:tr>
            </a:tbl>
          </a:graphicData>
        </a:graphic>
      </p:graphicFrame>
      <p:cxnSp>
        <p:nvCxnSpPr>
          <p:cNvPr id="6" name="直線コネクタ 5"/>
          <p:cNvCxnSpPr/>
          <p:nvPr/>
        </p:nvCxnSpPr>
        <p:spPr>
          <a:xfrm>
            <a:off x="187995" y="735604"/>
            <a:ext cx="9504000" cy="0"/>
          </a:xfrm>
          <a:prstGeom prst="line">
            <a:avLst/>
          </a:prstGeom>
          <a:ln w="38100" cap="rnd" cmpd="sng">
            <a:solidFill>
              <a:srgbClr val="009999"/>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0953" y="330676"/>
            <a:ext cx="6383507" cy="432000"/>
          </a:xfrm>
          <a:prstGeom prst="rect">
            <a:avLst/>
          </a:prstGeom>
          <a:noFill/>
        </p:spPr>
        <p:txBody>
          <a:bodyPr wrap="square" lIns="72000" tIns="72000" rIns="72000" bIns="72000" rtlCol="0" anchor="t">
            <a:noAutofit/>
          </a:bodyPr>
          <a:lstStyle/>
          <a:p>
            <a:r>
              <a:rPr lang="ja-JP" altLang="en-US" b="1" dirty="0">
                <a:latin typeface="游ゴシック" panose="020B0400000000000000" pitchFamily="50" charset="-128"/>
                <a:ea typeface="游ゴシック" panose="020B0400000000000000" pitchFamily="50" charset="-128"/>
              </a:rPr>
              <a:t>歯科口腔保健</a:t>
            </a:r>
            <a:r>
              <a:rPr lang="ja-JP" altLang="en-US" b="1" dirty="0" smtClean="0">
                <a:latin typeface="游ゴシック" panose="020B0400000000000000" pitchFamily="50" charset="-128"/>
                <a:ea typeface="游ゴシック" panose="020B0400000000000000" pitchFamily="50" charset="-128"/>
              </a:rPr>
              <a:t>計画における目標の達成状況</a:t>
            </a:r>
            <a:endParaRPr lang="ja-JP" altLang="en-US" b="1" dirty="0">
              <a:latin typeface="游ゴシック" panose="020B0400000000000000" pitchFamily="50" charset="-128"/>
              <a:ea typeface="游ゴシック" panose="020B0400000000000000" pitchFamily="50" charset="-128"/>
            </a:endParaRPr>
          </a:p>
        </p:txBody>
      </p:sp>
      <p:sp>
        <p:nvSpPr>
          <p:cNvPr id="3" name="スライド番号プレースホルダー 2"/>
          <p:cNvSpPr>
            <a:spLocks noGrp="1"/>
          </p:cNvSpPr>
          <p:nvPr>
            <p:ph type="sldNum" sz="quarter" idx="12"/>
          </p:nvPr>
        </p:nvSpPr>
        <p:spPr/>
        <p:txBody>
          <a:bodyPr/>
          <a:lstStyle/>
          <a:p>
            <a:fld id="{4D1D0668-0C6C-4C7F-AAAF-C0078F4BF5F6}" type="slidenum">
              <a:rPr kumimoji="1" lang="ja-JP" altLang="en-US" smtClean="0"/>
              <a:t>40</a:t>
            </a:fld>
            <a:endParaRPr kumimoji="1" lang="ja-JP" altLang="en-US"/>
          </a:p>
        </p:txBody>
      </p:sp>
      <p:pic>
        <p:nvPicPr>
          <p:cNvPr id="8" name="図 7"/>
          <p:cNvPicPr>
            <a:picLocks noChangeAspect="1"/>
          </p:cNvPicPr>
          <p:nvPr/>
        </p:nvPicPr>
        <p:blipFill>
          <a:blip r:embed="rId2"/>
          <a:stretch>
            <a:fillRect/>
          </a:stretch>
        </p:blipFill>
        <p:spPr>
          <a:xfrm>
            <a:off x="8582603" y="358877"/>
            <a:ext cx="1100769" cy="360000"/>
          </a:xfrm>
          <a:prstGeom prst="rect">
            <a:avLst/>
          </a:prstGeom>
        </p:spPr>
      </p:pic>
      <p:sp>
        <p:nvSpPr>
          <p:cNvPr id="10" name="テキスト ボックス 9"/>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smtClean="0">
                <a:solidFill>
                  <a:schemeClr val="bg1"/>
                </a:solidFill>
                <a:latin typeface="游ゴシック" panose="020B0400000000000000" pitchFamily="50" charset="-128"/>
                <a:ea typeface="游ゴシック" panose="020B0400000000000000" pitchFamily="50" charset="-128"/>
              </a:rPr>
              <a:t>大阪府</a:t>
            </a:r>
            <a:r>
              <a:rPr lang="ja-JP" altLang="en-US" sz="1100" b="1" dirty="0">
                <a:solidFill>
                  <a:schemeClr val="bg1"/>
                </a:solidFill>
                <a:latin typeface="游ゴシック" panose="020B0400000000000000" pitchFamily="50" charset="-128"/>
                <a:ea typeface="游ゴシック" panose="020B0400000000000000" pitchFamily="50" charset="-128"/>
              </a:rPr>
              <a:t>健康づくり推進</a:t>
            </a:r>
            <a:r>
              <a:rPr lang="ja-JP" altLang="en-US" sz="1100" b="1" dirty="0" smtClean="0">
                <a:solidFill>
                  <a:schemeClr val="bg1"/>
                </a:solidFill>
                <a:latin typeface="游ゴシック" panose="020B0400000000000000" pitchFamily="50" charset="-128"/>
                <a:ea typeface="游ゴシック" panose="020B0400000000000000" pitchFamily="50" charset="-128"/>
              </a:rPr>
              <a:t>条例第</a:t>
            </a:r>
            <a:r>
              <a:rPr lang="en-US" altLang="ja-JP" sz="1100" b="1" dirty="0" smtClean="0">
                <a:solidFill>
                  <a:schemeClr val="bg1"/>
                </a:solidFill>
                <a:latin typeface="游ゴシック" panose="020B0400000000000000" pitchFamily="50" charset="-128"/>
                <a:ea typeface="游ゴシック" panose="020B0400000000000000" pitchFamily="50" charset="-128"/>
              </a:rPr>
              <a:t>19</a:t>
            </a:r>
            <a:r>
              <a:rPr lang="ja-JP" altLang="en-US" sz="1100" b="1" dirty="0" smtClean="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smtClean="0">
                <a:solidFill>
                  <a:schemeClr val="bg1"/>
                </a:solidFill>
                <a:latin typeface="游ゴシック" panose="020B0400000000000000" pitchFamily="50" charset="-128"/>
                <a:ea typeface="游ゴシック" panose="020B0400000000000000" pitchFamily="50" charset="-128"/>
              </a:rPr>
              <a:t>〈</a:t>
            </a:r>
            <a:r>
              <a:rPr lang="ja-JP" altLang="en-US" sz="1100" b="1" dirty="0" smtClean="0">
                <a:solidFill>
                  <a:schemeClr val="bg1"/>
                </a:solidFill>
                <a:latin typeface="游ゴシック" panose="020B0400000000000000" pitchFamily="50" charset="-128"/>
                <a:ea typeface="游ゴシック" panose="020B0400000000000000" pitchFamily="50" charset="-128"/>
              </a:rPr>
              <a:t>令和２年度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2340446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87995" y="735604"/>
            <a:ext cx="9504000" cy="0"/>
          </a:xfrm>
          <a:prstGeom prst="line">
            <a:avLst/>
          </a:prstGeom>
          <a:ln w="38100" cap="rnd" cmpd="sng">
            <a:solidFill>
              <a:srgbClr val="009999"/>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0953" y="330676"/>
            <a:ext cx="6383507" cy="432000"/>
          </a:xfrm>
          <a:prstGeom prst="rect">
            <a:avLst/>
          </a:prstGeom>
          <a:noFill/>
        </p:spPr>
        <p:txBody>
          <a:bodyPr wrap="square" lIns="72000" tIns="72000" rIns="72000" bIns="72000" rtlCol="0" anchor="t">
            <a:noAutofit/>
          </a:bodyPr>
          <a:lstStyle/>
          <a:p>
            <a:r>
              <a:rPr lang="ja-JP" altLang="en-US" b="1" dirty="0">
                <a:latin typeface="游ゴシック" panose="020B0400000000000000" pitchFamily="50" charset="-128"/>
                <a:ea typeface="游ゴシック" panose="020B0400000000000000" pitchFamily="50" charset="-128"/>
              </a:rPr>
              <a:t>歯科口腔保健</a:t>
            </a:r>
            <a:r>
              <a:rPr lang="ja-JP" altLang="en-US" b="1" dirty="0" smtClean="0">
                <a:latin typeface="游ゴシック" panose="020B0400000000000000" pitchFamily="50" charset="-128"/>
                <a:ea typeface="游ゴシック" panose="020B0400000000000000" pitchFamily="50" charset="-128"/>
              </a:rPr>
              <a:t>計画に</a:t>
            </a:r>
            <a:r>
              <a:rPr lang="ja-JP" altLang="en-US" b="1" dirty="0">
                <a:latin typeface="游ゴシック" panose="020B0400000000000000" pitchFamily="50" charset="-128"/>
                <a:ea typeface="游ゴシック" panose="020B0400000000000000" pitchFamily="50" charset="-128"/>
              </a:rPr>
              <a:t>おける施策の</a:t>
            </a:r>
            <a:r>
              <a:rPr lang="ja-JP" altLang="en-US" b="1" dirty="0" smtClean="0">
                <a:latin typeface="游ゴシック" panose="020B0400000000000000" pitchFamily="50" charset="-128"/>
                <a:ea typeface="游ゴシック" panose="020B0400000000000000" pitchFamily="50" charset="-128"/>
              </a:rPr>
              <a:t>実施状況</a:t>
            </a:r>
            <a:endParaRPr lang="ja-JP" altLang="en-US" b="1" dirty="0">
              <a:latin typeface="游ゴシック" panose="020B0400000000000000" pitchFamily="50" charset="-128"/>
              <a:ea typeface="游ゴシック" panose="020B0400000000000000" pitchFamily="50" charset="-128"/>
            </a:endParaRPr>
          </a:p>
        </p:txBody>
      </p:sp>
      <p:sp>
        <p:nvSpPr>
          <p:cNvPr id="15" name="テキスト ボックス 14"/>
          <p:cNvSpPr txBox="1"/>
          <p:nvPr/>
        </p:nvSpPr>
        <p:spPr>
          <a:xfrm>
            <a:off x="820218" y="2199083"/>
            <a:ext cx="4824000" cy="2664000"/>
          </a:xfrm>
          <a:prstGeom prst="roundRect">
            <a:avLst>
              <a:gd name="adj" fmla="val 2706"/>
            </a:avLst>
          </a:prstGeom>
          <a:solidFill>
            <a:schemeClr val="accent5">
              <a:lumMod val="20000"/>
              <a:lumOff val="80000"/>
            </a:schemeClr>
          </a:solidFill>
          <a:ln w="12700">
            <a:noFill/>
          </a:ln>
        </p:spPr>
        <p:txBody>
          <a:bodyPr wrap="square" lIns="108000" tIns="72000" rIns="72000" bIns="72000" rtlCol="0" anchor="t">
            <a:noAutofit/>
          </a:bodyPr>
          <a:lstStyle/>
          <a:p>
            <a:r>
              <a:rPr lang="zh-TW" altLang="en-US" sz="1000" b="1" dirty="0">
                <a:latin typeface="游ゴシック" panose="020B0400000000000000" pitchFamily="50" charset="-128"/>
                <a:ea typeface="游ゴシック" panose="020B0400000000000000" pitchFamily="50" charset="-128"/>
              </a:rPr>
              <a:t>＜審議会開催状況＞</a:t>
            </a:r>
            <a:endParaRPr lang="zh-TW" altLang="en-US" sz="1000" dirty="0">
              <a:latin typeface="游ゴシック" panose="020B0400000000000000" pitchFamily="50" charset="-128"/>
              <a:ea typeface="游ゴシック" panose="020B0400000000000000" pitchFamily="50" charset="-128"/>
            </a:endParaRPr>
          </a:p>
          <a:p>
            <a:endParaRPr lang="zh-TW" altLang="en-US" sz="1000" dirty="0">
              <a:latin typeface="游ゴシック" panose="020B0400000000000000" pitchFamily="50" charset="-128"/>
              <a:ea typeface="游ゴシック" panose="020B0400000000000000" pitchFamily="50" charset="-128"/>
            </a:endParaRPr>
          </a:p>
          <a:p>
            <a:r>
              <a:rPr lang="zh-TW" altLang="en-US" sz="1000" u="sng" dirty="0" smtClean="0">
                <a:latin typeface="游ゴシック" panose="020B0400000000000000" pitchFamily="50" charset="-128"/>
                <a:ea typeface="游ゴシック" panose="020B0400000000000000" pitchFamily="50" charset="-128"/>
              </a:rPr>
              <a:t>令和</a:t>
            </a:r>
            <a:r>
              <a:rPr lang="ja-JP" altLang="en-US" sz="1000" u="sng" dirty="0" smtClean="0">
                <a:latin typeface="游ゴシック" panose="020B0400000000000000" pitchFamily="50" charset="-128"/>
                <a:ea typeface="游ゴシック" panose="020B0400000000000000" pitchFamily="50" charset="-128"/>
              </a:rPr>
              <a:t>２</a:t>
            </a:r>
            <a:r>
              <a:rPr lang="zh-TW" altLang="en-US" sz="1000" u="sng" dirty="0" smtClean="0">
                <a:latin typeface="游ゴシック" panose="020B0400000000000000" pitchFamily="50" charset="-128"/>
                <a:ea typeface="游ゴシック" panose="020B0400000000000000" pitchFamily="50" charset="-128"/>
              </a:rPr>
              <a:t>年度</a:t>
            </a:r>
            <a:r>
              <a:rPr lang="zh-TW" altLang="en-US" sz="1000" u="sng" dirty="0">
                <a:latin typeface="游ゴシック" panose="020B0400000000000000" pitchFamily="50" charset="-128"/>
                <a:ea typeface="游ゴシック" panose="020B0400000000000000" pitchFamily="50" charset="-128"/>
              </a:rPr>
              <a:t>　大阪府生涯歯科保健推進審議会</a:t>
            </a:r>
          </a:p>
          <a:p>
            <a:endParaRPr lang="zh-TW" altLang="en-US" sz="1000" dirty="0">
              <a:latin typeface="游ゴシック" panose="020B0400000000000000" pitchFamily="50" charset="-128"/>
              <a:ea typeface="游ゴシック" panose="020B0400000000000000" pitchFamily="50" charset="-128"/>
            </a:endParaRPr>
          </a:p>
          <a:p>
            <a:r>
              <a:rPr lang="zh-TW" altLang="en-US" sz="1000" dirty="0">
                <a:latin typeface="游ゴシック" panose="020B0400000000000000" pitchFamily="50" charset="-128"/>
                <a:ea typeface="游ゴシック" panose="020B0400000000000000" pitchFamily="50" charset="-128"/>
              </a:rPr>
              <a:t>　日時　　</a:t>
            </a:r>
            <a:r>
              <a:rPr lang="ja-JP" altLang="en-US" sz="1000" dirty="0" smtClean="0">
                <a:latin typeface="游ゴシック" panose="020B0400000000000000" pitchFamily="50" charset="-128"/>
              </a:rPr>
              <a:t>令和</a:t>
            </a:r>
            <a:r>
              <a:rPr lang="en-US" altLang="ja-JP" sz="1000" dirty="0" smtClean="0">
                <a:latin typeface="游ゴシック" panose="020B0400000000000000" pitchFamily="50" charset="-128"/>
              </a:rPr>
              <a:t>3</a:t>
            </a:r>
            <a:r>
              <a:rPr lang="ja-JP" altLang="en-US" sz="1000" dirty="0" smtClean="0">
                <a:latin typeface="游ゴシック" panose="020B0400000000000000" pitchFamily="50" charset="-128"/>
              </a:rPr>
              <a:t>年</a:t>
            </a:r>
            <a:r>
              <a:rPr lang="en-US" altLang="ja-JP" sz="1000" dirty="0">
                <a:latin typeface="游ゴシック" panose="020B0400000000000000" pitchFamily="50" charset="-128"/>
              </a:rPr>
              <a:t>3</a:t>
            </a:r>
            <a:r>
              <a:rPr lang="ja-JP" altLang="en-US" sz="1000" dirty="0" smtClean="0">
                <a:latin typeface="游ゴシック" panose="020B0400000000000000" pitchFamily="50" charset="-128"/>
              </a:rPr>
              <a:t>月</a:t>
            </a:r>
            <a:r>
              <a:rPr lang="en-US" altLang="ja-JP" sz="1000" dirty="0" smtClean="0">
                <a:latin typeface="游ゴシック" panose="020B0400000000000000" pitchFamily="50" charset="-128"/>
              </a:rPr>
              <a:t>17</a:t>
            </a:r>
            <a:r>
              <a:rPr lang="ja-JP" altLang="en-US" sz="1000" dirty="0" smtClean="0">
                <a:latin typeface="游ゴシック" panose="020B0400000000000000" pitchFamily="50" charset="-128"/>
              </a:rPr>
              <a:t>日</a:t>
            </a:r>
            <a:r>
              <a:rPr lang="ja-JP" altLang="en-US" sz="1000" dirty="0">
                <a:latin typeface="游ゴシック" panose="020B0400000000000000" pitchFamily="50" charset="-128"/>
              </a:rPr>
              <a:t>～</a:t>
            </a:r>
            <a:r>
              <a:rPr lang="ja-JP" altLang="en-US" sz="1000" dirty="0" smtClean="0">
                <a:latin typeface="游ゴシック" panose="020B0400000000000000" pitchFamily="50" charset="-128"/>
              </a:rPr>
              <a:t>令和</a:t>
            </a:r>
            <a:r>
              <a:rPr lang="en-US" altLang="ja-JP" sz="1000" dirty="0">
                <a:latin typeface="游ゴシック" panose="020B0400000000000000" pitchFamily="50" charset="-128"/>
              </a:rPr>
              <a:t>3</a:t>
            </a:r>
            <a:r>
              <a:rPr lang="ja-JP" altLang="en-US" sz="1000" dirty="0" smtClean="0">
                <a:latin typeface="游ゴシック" panose="020B0400000000000000" pitchFamily="50" charset="-128"/>
              </a:rPr>
              <a:t>年</a:t>
            </a:r>
            <a:r>
              <a:rPr lang="en-US" altLang="ja-JP" sz="1000" dirty="0" smtClean="0">
                <a:latin typeface="游ゴシック" panose="020B0400000000000000" pitchFamily="50" charset="-128"/>
              </a:rPr>
              <a:t>3</a:t>
            </a:r>
            <a:r>
              <a:rPr lang="ja-JP" altLang="en-US" sz="1000" dirty="0" smtClean="0">
                <a:latin typeface="游ゴシック" panose="020B0400000000000000" pitchFamily="50" charset="-128"/>
              </a:rPr>
              <a:t>月</a:t>
            </a:r>
            <a:r>
              <a:rPr lang="en-US" altLang="ja-JP" sz="1000" dirty="0" smtClean="0">
                <a:latin typeface="游ゴシック" panose="020B0400000000000000" pitchFamily="50" charset="-128"/>
              </a:rPr>
              <a:t>25</a:t>
            </a:r>
            <a:r>
              <a:rPr lang="ja-JP" altLang="en-US" sz="1000" dirty="0" smtClean="0">
                <a:latin typeface="游ゴシック" panose="020B0400000000000000" pitchFamily="50" charset="-128"/>
              </a:rPr>
              <a:t>日</a:t>
            </a:r>
            <a:endParaRPr lang="en-US" altLang="ja-JP" sz="1000" dirty="0">
              <a:latin typeface="游ゴシック" panose="020B0400000000000000" pitchFamily="50" charset="-128"/>
            </a:endParaRPr>
          </a:p>
          <a:p>
            <a:r>
              <a:rPr lang="zh-TW" altLang="en-US" sz="1000" dirty="0">
                <a:latin typeface="游ゴシック" panose="020B0400000000000000" pitchFamily="50" charset="-128"/>
                <a:ea typeface="游ゴシック" panose="020B0400000000000000" pitchFamily="50" charset="-128"/>
              </a:rPr>
              <a:t>　議題　</a:t>
            </a:r>
            <a:r>
              <a:rPr lang="ja-JP" altLang="en-US" sz="1000" dirty="0" smtClean="0">
                <a:latin typeface="游ゴシック" panose="020B0400000000000000" pitchFamily="50" charset="-128"/>
                <a:ea typeface="游ゴシック" panose="020B0400000000000000" pitchFamily="50" charset="-128"/>
              </a:rPr>
              <a:t>（１）第２次</a:t>
            </a:r>
            <a:r>
              <a:rPr lang="ja-JP" altLang="en-US" sz="1000" dirty="0">
                <a:latin typeface="游ゴシック" panose="020B0400000000000000" pitchFamily="50" charset="-128"/>
                <a:ea typeface="游ゴシック" panose="020B0400000000000000" pitchFamily="50" charset="-128"/>
              </a:rPr>
              <a:t>大阪府歯科口腔保健計画の進捗管理について</a:t>
            </a:r>
          </a:p>
          <a:p>
            <a:r>
              <a:rPr lang="ja-JP" altLang="en-US" sz="1000" dirty="0" smtClean="0">
                <a:latin typeface="游ゴシック" panose="020B0400000000000000" pitchFamily="50" charset="-128"/>
                <a:ea typeface="游ゴシック" panose="020B0400000000000000" pitchFamily="50" charset="-128"/>
              </a:rPr>
              <a:t>　　　　（</a:t>
            </a:r>
            <a:r>
              <a:rPr lang="ja-JP" altLang="en-US" sz="1000" dirty="0">
                <a:latin typeface="游ゴシック" panose="020B0400000000000000" pitchFamily="50" charset="-128"/>
                <a:ea typeface="游ゴシック" panose="020B0400000000000000" pitchFamily="50" charset="-128"/>
              </a:rPr>
              <a:t>２</a:t>
            </a:r>
            <a:r>
              <a:rPr lang="ja-JP" altLang="en-US" sz="1000" dirty="0" smtClean="0">
                <a:latin typeface="游ゴシック" panose="020B0400000000000000" pitchFamily="50" charset="-128"/>
                <a:ea typeface="游ゴシック" panose="020B0400000000000000" pitchFamily="50" charset="-128"/>
              </a:rPr>
              <a:t>）</a:t>
            </a:r>
            <a:r>
              <a:rPr lang="en-US" altLang="ja-JP" sz="1000" dirty="0" smtClean="0">
                <a:latin typeface="游ゴシック" panose="020B0400000000000000" pitchFamily="50" charset="-128"/>
                <a:ea typeface="游ゴシック" panose="020B0400000000000000" pitchFamily="50" charset="-128"/>
              </a:rPr>
              <a:t>8020</a:t>
            </a:r>
            <a:r>
              <a:rPr lang="ja-JP" altLang="en-US" sz="1000" dirty="0" smtClean="0">
                <a:latin typeface="游ゴシック" panose="020B0400000000000000" pitchFamily="50" charset="-128"/>
                <a:ea typeface="游ゴシック" panose="020B0400000000000000" pitchFamily="50" charset="-128"/>
              </a:rPr>
              <a:t>運動</a:t>
            </a:r>
            <a:r>
              <a:rPr lang="ja-JP" altLang="en-US" sz="1000" dirty="0">
                <a:latin typeface="游ゴシック" panose="020B0400000000000000" pitchFamily="50" charset="-128"/>
                <a:ea typeface="游ゴシック" panose="020B0400000000000000" pitchFamily="50" charset="-128"/>
              </a:rPr>
              <a:t>推進特別事業の取組みについて</a:t>
            </a:r>
          </a:p>
          <a:p>
            <a:r>
              <a:rPr lang="ja-JP" altLang="en-US" sz="1000" dirty="0" smtClean="0">
                <a:latin typeface="游ゴシック" panose="020B0400000000000000" pitchFamily="50" charset="-128"/>
                <a:ea typeface="游ゴシック" panose="020B0400000000000000" pitchFamily="50" charset="-128"/>
              </a:rPr>
              <a:t>　　　　（</a:t>
            </a:r>
            <a:r>
              <a:rPr lang="ja-JP" altLang="en-US" sz="1000" dirty="0">
                <a:latin typeface="游ゴシック" panose="020B0400000000000000" pitchFamily="50" charset="-128"/>
                <a:ea typeface="游ゴシック" panose="020B0400000000000000" pitchFamily="50" charset="-128"/>
              </a:rPr>
              <a:t>３</a:t>
            </a:r>
            <a:r>
              <a:rPr lang="ja-JP" altLang="en-US" sz="1000" dirty="0" smtClean="0">
                <a:latin typeface="游ゴシック" panose="020B0400000000000000" pitchFamily="50" charset="-128"/>
                <a:ea typeface="游ゴシック" panose="020B0400000000000000" pitchFamily="50" charset="-128"/>
              </a:rPr>
              <a:t>）第２次</a:t>
            </a:r>
            <a:r>
              <a:rPr lang="ja-JP" altLang="en-US" sz="1000" dirty="0">
                <a:latin typeface="游ゴシック" panose="020B0400000000000000" pitchFamily="50" charset="-128"/>
                <a:ea typeface="游ゴシック" panose="020B0400000000000000" pitchFamily="50" charset="-128"/>
              </a:rPr>
              <a:t>大阪府歯科口腔保健計画の中間点検・見直しに</a:t>
            </a:r>
            <a:r>
              <a:rPr lang="ja-JP" altLang="en-US" sz="1000" dirty="0" smtClean="0">
                <a:latin typeface="游ゴシック" panose="020B0400000000000000" pitchFamily="50" charset="-128"/>
                <a:ea typeface="游ゴシック" panose="020B0400000000000000" pitchFamily="50" charset="-128"/>
              </a:rPr>
              <a:t>ついて</a:t>
            </a:r>
            <a:endParaRPr lang="en-US" altLang="zh-TW" sz="1000" dirty="0" smtClean="0">
              <a:latin typeface="游ゴシック" panose="020B0400000000000000" pitchFamily="50" charset="-128"/>
              <a:ea typeface="游ゴシック" panose="020B0400000000000000" pitchFamily="50" charset="-128"/>
            </a:endParaRPr>
          </a:p>
          <a:p>
            <a:endParaRPr lang="zh-TW" altLang="en-US" sz="1000" dirty="0">
              <a:latin typeface="游ゴシック" panose="020B0400000000000000" pitchFamily="50" charset="-128"/>
              <a:ea typeface="游ゴシック" panose="020B0400000000000000" pitchFamily="50" charset="-128"/>
            </a:endParaRPr>
          </a:p>
          <a:p>
            <a:r>
              <a:rPr lang="en-US" altLang="zh-TW" sz="1000" dirty="0">
                <a:latin typeface="游ゴシック" panose="020B0400000000000000" pitchFamily="50" charset="-128"/>
                <a:ea typeface="游ゴシック" panose="020B0400000000000000" pitchFamily="50" charset="-128"/>
                <a:hlinkClick r:id="rId2"/>
              </a:rPr>
              <a:t>http://</a:t>
            </a:r>
            <a:r>
              <a:rPr lang="en-US" altLang="zh-TW" sz="1000" dirty="0" smtClean="0">
                <a:latin typeface="游ゴシック" panose="020B0400000000000000" pitchFamily="50" charset="-128"/>
                <a:ea typeface="游ゴシック" panose="020B0400000000000000" pitchFamily="50" charset="-128"/>
                <a:hlinkClick r:id="rId2"/>
              </a:rPr>
              <a:t>www.pref.osaka.lg.jp/kenkozukuri/hanokenkou/shikashingikai.html</a:t>
            </a:r>
            <a:endParaRPr lang="en-US" altLang="zh-TW" sz="1000" dirty="0" smtClean="0">
              <a:latin typeface="游ゴシック" panose="020B0400000000000000" pitchFamily="50" charset="-128"/>
              <a:ea typeface="游ゴシック" panose="020B0400000000000000" pitchFamily="50" charset="-128"/>
            </a:endParaRPr>
          </a:p>
          <a:p>
            <a:endParaRPr lang="en-US" altLang="zh-TW" sz="1000" dirty="0">
              <a:latin typeface="游ゴシック" panose="020B0400000000000000" pitchFamily="50" charset="-128"/>
              <a:ea typeface="游ゴシック" panose="020B0400000000000000" pitchFamily="50" charset="-128"/>
            </a:endParaRPr>
          </a:p>
          <a:p>
            <a:r>
              <a:rPr lang="en-US" altLang="ja-JP" sz="1000" dirty="0">
                <a:latin typeface="游ゴシック" panose="020B0400000000000000" pitchFamily="50" charset="-128"/>
              </a:rPr>
              <a:t>※</a:t>
            </a:r>
            <a:r>
              <a:rPr lang="ja-JP" altLang="en-US" sz="1000" dirty="0">
                <a:latin typeface="游ゴシック" panose="020B0400000000000000" pitchFamily="50" charset="-128"/>
              </a:rPr>
              <a:t>新型コロナウイルス感染症の拡大防止のため、書面審議を実施</a:t>
            </a:r>
            <a:r>
              <a:rPr lang="ja-JP" altLang="en-US" sz="1000" dirty="0" smtClean="0">
                <a:latin typeface="游ゴシック" panose="020B0400000000000000" pitchFamily="50" charset="-128"/>
              </a:rPr>
              <a:t>しました。</a:t>
            </a:r>
            <a:endParaRPr lang="ja-JP" altLang="en-US" sz="1000" dirty="0">
              <a:solidFill>
                <a:srgbClr val="FF0000"/>
              </a:solidFill>
              <a:latin typeface="游ゴシック" panose="020B0400000000000000" pitchFamily="50" charset="-128"/>
              <a:ea typeface="游ゴシック" panose="020B0400000000000000" pitchFamily="50" charset="-128"/>
            </a:endParaRPr>
          </a:p>
        </p:txBody>
      </p:sp>
      <p:sp>
        <p:nvSpPr>
          <p:cNvPr id="16" name="テキスト ボックス 15"/>
          <p:cNvSpPr txBox="1"/>
          <p:nvPr/>
        </p:nvSpPr>
        <p:spPr>
          <a:xfrm>
            <a:off x="265198" y="915414"/>
            <a:ext cx="9360000" cy="1152000"/>
          </a:xfrm>
          <a:prstGeom prst="roundRect">
            <a:avLst>
              <a:gd name="adj" fmla="val 0"/>
            </a:avLst>
          </a:prstGeom>
          <a:noFill/>
          <a:ln w="12700">
            <a:noFill/>
          </a:ln>
        </p:spPr>
        <p:txBody>
          <a:bodyPr wrap="square" lIns="72000" tIns="72000" rIns="72000" bIns="72000" rtlCol="0" anchor="t">
            <a:noAutofit/>
          </a:bodyPr>
          <a:lstStyle/>
          <a:p>
            <a:r>
              <a:rPr lang="ja-JP" altLang="en-US" sz="1200" dirty="0" smtClean="0">
                <a:latin typeface="游ゴシック" panose="020B0400000000000000" pitchFamily="50" charset="-128"/>
                <a:ea typeface="游ゴシック" panose="020B0400000000000000" pitchFamily="50" charset="-128"/>
              </a:rPr>
              <a:t>　歯科</a:t>
            </a:r>
            <a:r>
              <a:rPr lang="ja-JP" altLang="en-US" sz="1200" dirty="0">
                <a:latin typeface="游ゴシック" panose="020B0400000000000000" pitchFamily="50" charset="-128"/>
                <a:ea typeface="游ゴシック" panose="020B0400000000000000" pitchFamily="50" charset="-128"/>
              </a:rPr>
              <a:t>口腔保健計画の審議会である大阪府生涯歯科保健推進審議会において、歯科保健の推進に関する施策の実施状況（本年度の取組み及び今後の取組み予定等）をとりまとめた進捗管理票を審議・承認いただきました。</a:t>
            </a:r>
          </a:p>
          <a:p>
            <a:endParaRPr lang="ja-JP" altLang="en-US" sz="1200" dirty="0">
              <a:latin typeface="游ゴシック" panose="020B0400000000000000" pitchFamily="50" charset="-128"/>
              <a:ea typeface="游ゴシック" panose="020B0400000000000000" pitchFamily="50" charset="-128"/>
            </a:endParaRPr>
          </a:p>
          <a:p>
            <a:r>
              <a:rPr lang="ja-JP" altLang="en-US" sz="1200" dirty="0" smtClean="0">
                <a:latin typeface="游ゴシック" panose="020B0400000000000000" pitchFamily="50" charset="-128"/>
                <a:ea typeface="游ゴシック" panose="020B0400000000000000" pitchFamily="50" charset="-128"/>
              </a:rPr>
              <a:t>　本年度</a:t>
            </a:r>
            <a:r>
              <a:rPr lang="ja-JP" altLang="en-US" sz="1200" dirty="0">
                <a:latin typeface="游ゴシック" panose="020B0400000000000000" pitchFamily="50" charset="-128"/>
                <a:ea typeface="游ゴシック" panose="020B0400000000000000" pitchFamily="50" charset="-128"/>
              </a:rPr>
              <a:t>における「歯科口腔保健計画における施策の実施状況」の報告資料として、当該進捗管理票を掲載します。</a:t>
            </a:r>
          </a:p>
        </p:txBody>
      </p:sp>
      <p:sp>
        <p:nvSpPr>
          <p:cNvPr id="3" name="スライド番号プレースホルダー 2"/>
          <p:cNvSpPr>
            <a:spLocks noGrp="1"/>
          </p:cNvSpPr>
          <p:nvPr>
            <p:ph type="sldNum" sz="quarter" idx="12"/>
          </p:nvPr>
        </p:nvSpPr>
        <p:spPr/>
        <p:txBody>
          <a:bodyPr/>
          <a:lstStyle/>
          <a:p>
            <a:fld id="{4D1D0668-0C6C-4C7F-AAAF-C0078F4BF5F6}" type="slidenum">
              <a:rPr kumimoji="1" lang="ja-JP" altLang="en-US" smtClean="0"/>
              <a:t>41</a:t>
            </a:fld>
            <a:endParaRPr kumimoji="1" lang="ja-JP" altLang="en-US"/>
          </a:p>
        </p:txBody>
      </p:sp>
      <p:sp>
        <p:nvSpPr>
          <p:cNvPr id="17" name="テキスト ボックス 16"/>
          <p:cNvSpPr txBox="1"/>
          <p:nvPr/>
        </p:nvSpPr>
        <p:spPr>
          <a:xfrm>
            <a:off x="7467488" y="1965665"/>
            <a:ext cx="1944000" cy="216000"/>
          </a:xfrm>
          <a:prstGeom prst="roundRect">
            <a:avLst>
              <a:gd name="adj" fmla="val 0"/>
            </a:avLst>
          </a:prstGeom>
          <a:noFill/>
          <a:ln w="12700">
            <a:noFill/>
          </a:ln>
        </p:spPr>
        <p:txBody>
          <a:bodyPr wrap="square" lIns="36000" tIns="36000" rIns="36000" bIns="36000" rtlCol="0" anchor="ctr">
            <a:noAutofit/>
          </a:bodyPr>
          <a:lstStyle/>
          <a:p>
            <a:pPr algn="r"/>
            <a:r>
              <a:rPr lang="ja-JP" altLang="en-US" sz="800" dirty="0" smtClean="0">
                <a:latin typeface="游ゴシック" panose="020B0400000000000000" pitchFamily="50" charset="-128"/>
                <a:ea typeface="游ゴシック" panose="020B0400000000000000" pitchFamily="50" charset="-128"/>
              </a:rPr>
              <a:t>令和３年３月現在（敬称略、五十音順）</a:t>
            </a:r>
            <a:endParaRPr lang="en-US" altLang="ja-JP" sz="800" dirty="0" smtClean="0">
              <a:latin typeface="游ゴシック" panose="020B0400000000000000" pitchFamily="50" charset="-128"/>
              <a:ea typeface="游ゴシック" panose="020B0400000000000000"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3538728860"/>
              </p:ext>
            </p:extLst>
          </p:nvPr>
        </p:nvGraphicFramePr>
        <p:xfrm>
          <a:off x="6160512" y="2188746"/>
          <a:ext cx="3168000" cy="3718080"/>
        </p:xfrm>
        <a:graphic>
          <a:graphicData uri="http://schemas.openxmlformats.org/drawingml/2006/table">
            <a:tbl>
              <a:tblPr firstRow="1" bandRow="1">
                <a:tableStyleId>{5940675A-B579-460E-94D1-54222C63F5DA}</a:tableStyleId>
              </a:tblPr>
              <a:tblGrid>
                <a:gridCol w="2376000">
                  <a:extLst>
                    <a:ext uri="{9D8B030D-6E8A-4147-A177-3AD203B41FA5}">
                      <a16:colId xmlns:a16="http://schemas.microsoft.com/office/drawing/2014/main" val="2555586693"/>
                    </a:ext>
                  </a:extLst>
                </a:gridCol>
                <a:gridCol w="792000">
                  <a:extLst>
                    <a:ext uri="{9D8B030D-6E8A-4147-A177-3AD203B41FA5}">
                      <a16:colId xmlns:a16="http://schemas.microsoft.com/office/drawing/2014/main" val="3536010129"/>
                    </a:ext>
                  </a:extLst>
                </a:gridCol>
              </a:tblGrid>
              <a:tr h="84647">
                <a:tc>
                  <a:txBody>
                    <a:bodyPr/>
                    <a:lstStyle/>
                    <a:p>
                      <a:pPr algn="ctr"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職　　名</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氏　　名</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797500543"/>
                  </a:ext>
                </a:extLst>
              </a:tr>
              <a:tr h="84647">
                <a:tc>
                  <a:txBody>
                    <a:bodyPr/>
                    <a:lstStyle/>
                    <a:p>
                      <a:pPr algn="l" fontAlgn="ctr"/>
                      <a:r>
                        <a:rPr lang="zh-CN"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大阪大学大学院歯学研究科予防歯科学教室教授</a:t>
                      </a:r>
                      <a:endParaRPr lang="zh-CN"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天野　敦雄</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0741214"/>
                  </a:ext>
                </a:extLst>
              </a:tr>
              <a:tr h="84647">
                <a:tc>
                  <a:txBody>
                    <a:bodyPr/>
                    <a:lstStyle/>
                    <a:p>
                      <a:pPr algn="l" fontAlgn="ctr"/>
                      <a:r>
                        <a:rPr lang="zh-TW"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堺市健康福祉局健康部健康医療推進</a:t>
                      </a: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課長</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河盛　俊生</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8775845"/>
                  </a:ext>
                </a:extLst>
              </a:tr>
              <a:tr h="84647">
                <a:tc>
                  <a:txBody>
                    <a:bodyPr/>
                    <a:lstStyle/>
                    <a:p>
                      <a:pPr algn="l" fontAlgn="ctr"/>
                      <a:r>
                        <a:rPr lang="zh-CN"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一般社団法人大阪府歯科医師会副会</a:t>
                      </a: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長</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木田　眞敏</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5480300"/>
                  </a:ext>
                </a:extLst>
              </a:tr>
              <a:tr h="84647">
                <a:tc>
                  <a:txBody>
                    <a:bodyPr/>
                    <a:lstStyle/>
                    <a:p>
                      <a:pPr algn="l" fontAlgn="ctr"/>
                      <a:r>
                        <a:rPr lang="zh-TW"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大阪労働局労働基準部健康課長</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佐光　和夫</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6308371"/>
                  </a:ext>
                </a:extLst>
              </a:tr>
              <a:tr h="84647">
                <a:tc>
                  <a:txBody>
                    <a:bodyPr/>
                    <a:lstStyle/>
                    <a:p>
                      <a:pPr algn="l" fontAlgn="ctr"/>
                      <a:r>
                        <a:rPr lang="zh-CN"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大阪府国民健康保険団体連合会管理部</a:t>
                      </a: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長</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杉本　直美</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2116355"/>
                  </a:ext>
                </a:extLst>
              </a:tr>
              <a:tr h="149998">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大阪府市長会</a:t>
                      </a:r>
                      <a:endParaRPr lang="en-US" altLang="ja-JP" sz="800" b="0" i="0" u="none" strike="noStrike" dirty="0" smtClean="0">
                        <a:solidFill>
                          <a:srgbClr val="000000"/>
                        </a:solidFill>
                        <a:effectLst/>
                        <a:latin typeface="游ゴシック" panose="020B0400000000000000" pitchFamily="50" charset="-128"/>
                        <a:ea typeface="游ゴシック" panose="020B0400000000000000" pitchFamily="50" charset="-128"/>
                      </a:endParaRPr>
                    </a:p>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（泉大津市健康福祉部健康づくり課長）</a:t>
                      </a:r>
                      <a:endParaRPr lang="zh-TW"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竹内　香</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9837649"/>
                  </a:ext>
                </a:extLst>
              </a:tr>
              <a:tr h="149998">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大阪市健康局健康推進部健康づくり課長</a:t>
                      </a:r>
                      <a:endParaRPr lang="zh-TW"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zh-TW"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田中　明子</a:t>
                      </a:r>
                      <a:endParaRPr lang="zh-TW"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0703460"/>
                  </a:ext>
                </a:extLst>
              </a:tr>
              <a:tr h="84647">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一般社団法人大阪府歯科医師会常務理事</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津田　高司</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1975783"/>
                  </a:ext>
                </a:extLst>
              </a:tr>
              <a:tr h="84647">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健康保険組合連合会大阪連合会参与</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長井　輝臣</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7865960"/>
                  </a:ext>
                </a:extLst>
              </a:tr>
              <a:tr h="84647">
                <a:tc>
                  <a:txBody>
                    <a:bodyPr/>
                    <a:lstStyle/>
                    <a:p>
                      <a:pPr algn="l" fontAlgn="ctr"/>
                      <a:r>
                        <a:rPr lang="zh-CN"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一般社団法人大阪府医師会副会</a:t>
                      </a:r>
                      <a:r>
                        <a:rPr lang="zh-TW"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長</a:t>
                      </a:r>
                      <a:endParaRPr lang="zh-TW"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中尾　正俊</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1053298"/>
                  </a:ext>
                </a:extLst>
              </a:tr>
              <a:tr h="84647">
                <a:tc>
                  <a:txBody>
                    <a:bodyPr/>
                    <a:lstStyle/>
                    <a:p>
                      <a:pPr algn="l" fontAlgn="ctr"/>
                      <a:r>
                        <a:rPr lang="zh-CN"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公益社団法人大阪府栄養士会副会</a:t>
                      </a: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長</a:t>
                      </a:r>
                      <a:endParaRPr lang="zh-TW"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西村　智子</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7125538"/>
                  </a:ext>
                </a:extLst>
              </a:tr>
              <a:tr h="84647">
                <a:tc>
                  <a:txBody>
                    <a:bodyPr/>
                    <a:lstStyle/>
                    <a:p>
                      <a:pPr algn="l" fontAlgn="ctr"/>
                      <a:r>
                        <a:rPr lang="zh-CN"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公益社団法人大阪府歯科衛生士会会</a:t>
                      </a: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長</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橋場　佳子</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6084254"/>
                  </a:ext>
                </a:extLst>
              </a:tr>
              <a:tr h="84647">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一般社団法人大阪府歯科医師会専務理事</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深田　拓司</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6437213"/>
                  </a:ext>
                </a:extLst>
              </a:tr>
              <a:tr h="84647">
                <a:tc>
                  <a:txBody>
                    <a:bodyPr/>
                    <a:lstStyle/>
                    <a:p>
                      <a:pPr algn="l" fontAlgn="ctr"/>
                      <a:r>
                        <a:rPr lang="zh-TW"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大阪市地域女性団体協議会会長</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前田　葉子</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0619654"/>
                  </a:ext>
                </a:extLst>
              </a:tr>
              <a:tr h="84647">
                <a:tc>
                  <a:txBody>
                    <a:bodyPr/>
                    <a:lstStyle/>
                    <a:p>
                      <a:pPr algn="l" fontAlgn="ctr"/>
                      <a:r>
                        <a:rPr lang="zh-TW"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大阪府町村長会</a:t>
                      </a:r>
                      <a:endParaRPr lang="en-US" altLang="zh-TW" sz="800" b="0" i="0" u="none" strike="noStrike" dirty="0" smtClean="0">
                        <a:solidFill>
                          <a:srgbClr val="000000"/>
                        </a:solidFill>
                        <a:effectLst/>
                        <a:latin typeface="游ゴシック" panose="020B0400000000000000" pitchFamily="50" charset="-128"/>
                        <a:ea typeface="游ゴシック" panose="020B0400000000000000" pitchFamily="50" charset="-128"/>
                      </a:endParaRPr>
                    </a:p>
                    <a:p>
                      <a:pPr algn="l" fontAlgn="ctr"/>
                      <a:r>
                        <a:rPr lang="zh-TW"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（太子町健康福祉部健康増進課長）</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松井　靖</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4950593"/>
                  </a:ext>
                </a:extLst>
              </a:tr>
              <a:tr h="84647">
                <a:tc>
                  <a:txBody>
                    <a:bodyPr/>
                    <a:lstStyle/>
                    <a:p>
                      <a:pPr algn="l" fontAlgn="ctr"/>
                      <a:r>
                        <a:rPr lang="zh-TW"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大阪市教育委員会事務局指導部保健体育担当課長</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三嶋　賢慶</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9633152"/>
                  </a:ext>
                </a:extLst>
              </a:tr>
              <a:tr h="84647">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大阪歯科大学口腔衛生学講座主任教授</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三宅　達郎</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4026417"/>
                  </a:ext>
                </a:extLst>
              </a:tr>
              <a:tr h="84647">
                <a:tc>
                  <a:txBody>
                    <a:bodyPr/>
                    <a:lstStyle/>
                    <a:p>
                      <a:pPr algn="l" fontAlgn="ctr"/>
                      <a:r>
                        <a:rPr lang="zh-CN"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一般社団法人大阪府歯科医師会</a:t>
                      </a: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理事</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山上　博史</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1511315"/>
                  </a:ext>
                </a:extLst>
              </a:tr>
              <a:tr h="84647">
                <a:tc>
                  <a:txBody>
                    <a:bodyPr/>
                    <a:lstStyle/>
                    <a:p>
                      <a:pPr algn="l" fontAlgn="ctr"/>
                      <a:r>
                        <a:rPr lang="zh-CN"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一般社団法人大阪府歯科医師会</a:t>
                      </a: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理事</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山本　道也</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4480961"/>
                  </a:ext>
                </a:extLst>
              </a:tr>
              <a:tr h="84647">
                <a:tc>
                  <a:txBody>
                    <a:bodyPr/>
                    <a:lstStyle/>
                    <a:p>
                      <a:pPr algn="l" fontAlgn="ctr"/>
                      <a:r>
                        <a:rPr lang="zh-CN"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一般社団法人大阪府学校歯科医会副会</a:t>
                      </a: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長</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𠮷川　伸</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6034874"/>
                  </a:ext>
                </a:extLst>
              </a:tr>
              <a:tr h="84647">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大阪市保健所長</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吉田　英樹</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6363656"/>
                  </a:ext>
                </a:extLst>
              </a:tr>
            </a:tbl>
          </a:graphicData>
        </a:graphic>
      </p:graphicFrame>
      <p:pic>
        <p:nvPicPr>
          <p:cNvPr id="12" name="図 11"/>
          <p:cNvPicPr>
            <a:picLocks noChangeAspect="1"/>
          </p:cNvPicPr>
          <p:nvPr/>
        </p:nvPicPr>
        <p:blipFill>
          <a:blip r:embed="rId3"/>
          <a:stretch>
            <a:fillRect/>
          </a:stretch>
        </p:blipFill>
        <p:spPr>
          <a:xfrm>
            <a:off x="8582603" y="358877"/>
            <a:ext cx="1100769" cy="360000"/>
          </a:xfrm>
          <a:prstGeom prst="rect">
            <a:avLst/>
          </a:prstGeom>
        </p:spPr>
      </p:pic>
      <p:sp>
        <p:nvSpPr>
          <p:cNvPr id="18" name="テキスト ボックス 17"/>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smtClean="0">
                <a:solidFill>
                  <a:schemeClr val="bg1"/>
                </a:solidFill>
                <a:latin typeface="游ゴシック" panose="020B0400000000000000" pitchFamily="50" charset="-128"/>
                <a:ea typeface="游ゴシック" panose="020B0400000000000000" pitchFamily="50" charset="-128"/>
              </a:rPr>
              <a:t>大阪府</a:t>
            </a:r>
            <a:r>
              <a:rPr lang="ja-JP" altLang="en-US" sz="1100" b="1" dirty="0">
                <a:solidFill>
                  <a:schemeClr val="bg1"/>
                </a:solidFill>
                <a:latin typeface="游ゴシック" panose="020B0400000000000000" pitchFamily="50" charset="-128"/>
                <a:ea typeface="游ゴシック" panose="020B0400000000000000" pitchFamily="50" charset="-128"/>
              </a:rPr>
              <a:t>健康づくり推進</a:t>
            </a:r>
            <a:r>
              <a:rPr lang="ja-JP" altLang="en-US" sz="1100" b="1" dirty="0" smtClean="0">
                <a:solidFill>
                  <a:schemeClr val="bg1"/>
                </a:solidFill>
                <a:latin typeface="游ゴシック" panose="020B0400000000000000" pitchFamily="50" charset="-128"/>
                <a:ea typeface="游ゴシック" panose="020B0400000000000000" pitchFamily="50" charset="-128"/>
              </a:rPr>
              <a:t>条例第</a:t>
            </a:r>
            <a:r>
              <a:rPr lang="en-US" altLang="ja-JP" sz="1100" b="1" dirty="0" smtClean="0">
                <a:solidFill>
                  <a:schemeClr val="bg1"/>
                </a:solidFill>
                <a:latin typeface="游ゴシック" panose="020B0400000000000000" pitchFamily="50" charset="-128"/>
                <a:ea typeface="游ゴシック" panose="020B0400000000000000" pitchFamily="50" charset="-128"/>
              </a:rPr>
              <a:t>19</a:t>
            </a:r>
            <a:r>
              <a:rPr lang="ja-JP" altLang="en-US" sz="1100" b="1" dirty="0" smtClean="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smtClean="0">
                <a:solidFill>
                  <a:schemeClr val="bg1"/>
                </a:solidFill>
                <a:latin typeface="游ゴシック" panose="020B0400000000000000" pitchFamily="50" charset="-128"/>
                <a:ea typeface="游ゴシック" panose="020B0400000000000000" pitchFamily="50" charset="-128"/>
              </a:rPr>
              <a:t>〈</a:t>
            </a:r>
            <a:r>
              <a:rPr lang="ja-JP" altLang="en-US" sz="1100" b="1" dirty="0" smtClean="0">
                <a:solidFill>
                  <a:schemeClr val="bg1"/>
                </a:solidFill>
                <a:latin typeface="游ゴシック" panose="020B0400000000000000" pitchFamily="50" charset="-128"/>
                <a:ea typeface="游ゴシック" panose="020B0400000000000000" pitchFamily="50" charset="-128"/>
              </a:rPr>
              <a:t>令和２年度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0377769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87995" y="735604"/>
            <a:ext cx="9504000" cy="0"/>
          </a:xfrm>
          <a:prstGeom prst="line">
            <a:avLst/>
          </a:prstGeom>
          <a:ln w="38100" cap="rnd" cmpd="sng">
            <a:solidFill>
              <a:srgbClr val="009999"/>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0953" y="330676"/>
            <a:ext cx="6383507" cy="432000"/>
          </a:xfrm>
          <a:prstGeom prst="rect">
            <a:avLst/>
          </a:prstGeom>
          <a:noFill/>
        </p:spPr>
        <p:txBody>
          <a:bodyPr wrap="square" lIns="72000" tIns="72000" rIns="72000" bIns="72000" rtlCol="0" anchor="t">
            <a:noAutofit/>
          </a:bodyPr>
          <a:lstStyle/>
          <a:p>
            <a:r>
              <a:rPr lang="ja-JP" altLang="en-US" b="1" dirty="0">
                <a:latin typeface="游ゴシック" panose="020B0400000000000000" pitchFamily="50" charset="-128"/>
                <a:ea typeface="游ゴシック" panose="020B0400000000000000" pitchFamily="50" charset="-128"/>
              </a:rPr>
              <a:t>歯科口腔保健</a:t>
            </a:r>
            <a:r>
              <a:rPr lang="ja-JP" altLang="en-US" b="1" dirty="0" smtClean="0">
                <a:latin typeface="游ゴシック" panose="020B0400000000000000" pitchFamily="50" charset="-128"/>
                <a:ea typeface="游ゴシック" panose="020B0400000000000000" pitchFamily="50" charset="-128"/>
              </a:rPr>
              <a:t>計画に</a:t>
            </a:r>
            <a:r>
              <a:rPr lang="ja-JP" altLang="en-US" b="1" dirty="0">
                <a:latin typeface="游ゴシック" panose="020B0400000000000000" pitchFamily="50" charset="-128"/>
                <a:ea typeface="游ゴシック" panose="020B0400000000000000" pitchFamily="50" charset="-128"/>
              </a:rPr>
              <a:t>おける施策の</a:t>
            </a:r>
            <a:r>
              <a:rPr lang="ja-JP" altLang="en-US" b="1" dirty="0" smtClean="0">
                <a:latin typeface="游ゴシック" panose="020B0400000000000000" pitchFamily="50" charset="-128"/>
                <a:ea typeface="游ゴシック" panose="020B0400000000000000" pitchFamily="50" charset="-128"/>
              </a:rPr>
              <a:t>実施状況</a:t>
            </a:r>
            <a:endParaRPr lang="ja-JP" altLang="en-US" b="1" dirty="0">
              <a:latin typeface="游ゴシック" panose="020B0400000000000000" pitchFamily="50" charset="-128"/>
              <a:ea typeface="游ゴシック" panose="020B0400000000000000" pitchFamily="50" charset="-128"/>
            </a:endParaRPr>
          </a:p>
        </p:txBody>
      </p:sp>
      <p:sp>
        <p:nvSpPr>
          <p:cNvPr id="15" name="テキスト ボックス 14"/>
          <p:cNvSpPr txBox="1"/>
          <p:nvPr/>
        </p:nvSpPr>
        <p:spPr>
          <a:xfrm>
            <a:off x="373611" y="1019984"/>
            <a:ext cx="3024000" cy="3672000"/>
          </a:xfrm>
          <a:prstGeom prst="roundRect">
            <a:avLst>
              <a:gd name="adj" fmla="val 0"/>
            </a:avLst>
          </a:prstGeom>
          <a:noFill/>
          <a:ln w="12700">
            <a:noFill/>
          </a:ln>
        </p:spPr>
        <p:txBody>
          <a:bodyPr wrap="square" lIns="72000" tIns="72000" rIns="72000" bIns="72000" rtlCol="0" anchor="t">
            <a:noAutofit/>
          </a:bodyPr>
          <a:lstStyle/>
          <a:p>
            <a:endParaRPr lang="ja-JP" altLang="en-US" sz="800" dirty="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smtClean="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趣旨）</a:t>
            </a:r>
          </a:p>
          <a:p>
            <a:r>
              <a:rPr lang="ja-JP" altLang="en-US" sz="800" dirty="0">
                <a:latin typeface="游ゴシック" panose="020B0400000000000000" pitchFamily="50" charset="-128"/>
                <a:ea typeface="游ゴシック" panose="020B0400000000000000" pitchFamily="50" charset="-128"/>
              </a:rPr>
              <a:t>第一条　この条例は、法律若しくはこれに基づく政令又は他</a:t>
            </a:r>
            <a:r>
              <a:rPr lang="ja-JP" altLang="en-US" sz="800" dirty="0" smtClean="0">
                <a:latin typeface="游ゴシック" panose="020B0400000000000000" pitchFamily="50" charset="-128"/>
                <a:ea typeface="游ゴシック" panose="020B0400000000000000" pitchFamily="50" charset="-128"/>
              </a:rPr>
              <a:t>の</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条例に定めるもの</a:t>
            </a:r>
            <a:r>
              <a:rPr lang="ja-JP" altLang="en-US" sz="800" dirty="0">
                <a:latin typeface="游ゴシック" panose="020B0400000000000000" pitchFamily="50" charset="-128"/>
                <a:ea typeface="游ゴシック" panose="020B0400000000000000" pitchFamily="50" charset="-128"/>
              </a:rPr>
              <a:t>のほか、府が設置する執行機関の附属</a:t>
            </a:r>
            <a:r>
              <a:rPr lang="ja-JP" altLang="en-US" sz="800" dirty="0" smtClean="0">
                <a:latin typeface="游ゴシック" panose="020B0400000000000000" pitchFamily="50" charset="-128"/>
                <a:ea typeface="游ゴシック" panose="020B0400000000000000" pitchFamily="50" charset="-128"/>
              </a:rPr>
              <a:t>機関</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について、地方自治法</a:t>
            </a:r>
            <a:r>
              <a:rPr lang="en-US" altLang="ja-JP" sz="800" dirty="0">
                <a:latin typeface="游ゴシック" panose="020B0400000000000000" pitchFamily="50" charset="-128"/>
                <a:ea typeface="游ゴシック" panose="020B0400000000000000" pitchFamily="50" charset="-128"/>
              </a:rPr>
              <a:t>(</a:t>
            </a:r>
            <a:r>
              <a:rPr lang="ja-JP" altLang="en-US" sz="800" dirty="0" smtClean="0">
                <a:latin typeface="游ゴシック" panose="020B0400000000000000" pitchFamily="50" charset="-128"/>
                <a:ea typeface="游ゴシック" panose="020B0400000000000000" pitchFamily="50" charset="-128"/>
              </a:rPr>
              <a:t>昭和</a:t>
            </a:r>
            <a:r>
              <a:rPr lang="ja-JP" altLang="en-US" sz="800" dirty="0">
                <a:latin typeface="游ゴシック" panose="020B0400000000000000" pitchFamily="50" charset="-128"/>
                <a:ea typeface="游ゴシック" panose="020B0400000000000000" pitchFamily="50" charset="-128"/>
              </a:rPr>
              <a:t>二十二年法律第六十七号</a:t>
            </a:r>
            <a:r>
              <a:rPr lang="en-US" altLang="ja-JP" sz="800" dirty="0">
                <a:latin typeface="游ゴシック" panose="020B0400000000000000" pitchFamily="50" charset="-128"/>
                <a:ea typeface="游ゴシック" panose="020B0400000000000000" pitchFamily="50" charset="-128"/>
              </a:rPr>
              <a:t>)</a:t>
            </a:r>
            <a:r>
              <a:rPr lang="ja-JP" altLang="en-US" sz="800" dirty="0" smtClean="0">
                <a:latin typeface="游ゴシック" panose="020B0400000000000000" pitchFamily="50" charset="-128"/>
                <a:ea typeface="游ゴシック" panose="020B0400000000000000" pitchFamily="50" charset="-128"/>
              </a:rPr>
              <a:t>第百三</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十八条</a:t>
            </a:r>
            <a:r>
              <a:rPr lang="ja-JP" altLang="en-US" sz="800" dirty="0">
                <a:latin typeface="游ゴシック" panose="020B0400000000000000" pitchFamily="50" charset="-128"/>
                <a:ea typeface="游ゴシック" panose="020B0400000000000000" pitchFamily="50" charset="-128"/>
              </a:rPr>
              <a:t>の四</a:t>
            </a:r>
            <a:r>
              <a:rPr lang="ja-JP" altLang="en-US" sz="800" dirty="0" smtClean="0">
                <a:latin typeface="游ゴシック" panose="020B0400000000000000" pitchFamily="50" charset="-128"/>
                <a:ea typeface="游ゴシック" panose="020B0400000000000000" pitchFamily="50" charset="-128"/>
              </a:rPr>
              <a:t>第三項、第二百二条</a:t>
            </a:r>
            <a:r>
              <a:rPr lang="ja-JP" altLang="en-US" sz="800" dirty="0">
                <a:latin typeface="游ゴシック" panose="020B0400000000000000" pitchFamily="50" charset="-128"/>
                <a:ea typeface="游ゴシック" panose="020B0400000000000000" pitchFamily="50" charset="-128"/>
              </a:rPr>
              <a:t>の</a:t>
            </a:r>
            <a:r>
              <a:rPr lang="ja-JP" altLang="en-US" sz="800" dirty="0" smtClean="0">
                <a:latin typeface="游ゴシック" panose="020B0400000000000000" pitchFamily="50" charset="-128"/>
                <a:ea typeface="游ゴシック" panose="020B0400000000000000" pitchFamily="50" charset="-128"/>
              </a:rPr>
              <a:t>三第一項</a:t>
            </a:r>
            <a:r>
              <a:rPr lang="ja-JP" altLang="en-US" sz="800" dirty="0">
                <a:latin typeface="游ゴシック" panose="020B0400000000000000" pitchFamily="50" charset="-128"/>
                <a:ea typeface="游ゴシック" panose="020B0400000000000000" pitchFamily="50" charset="-128"/>
              </a:rPr>
              <a:t>及び第二百三条</a:t>
            </a:r>
            <a:r>
              <a:rPr lang="ja-JP" altLang="en-US" sz="800" dirty="0" smtClean="0">
                <a:latin typeface="游ゴシック" panose="020B0400000000000000" pitchFamily="50" charset="-128"/>
                <a:ea typeface="游ゴシック" panose="020B0400000000000000" pitchFamily="50" charset="-128"/>
              </a:rPr>
              <a:t>の</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二</a:t>
            </a:r>
            <a:r>
              <a:rPr lang="ja-JP" altLang="en-US" sz="800" dirty="0">
                <a:latin typeface="游ゴシック" panose="020B0400000000000000" pitchFamily="50" charset="-128"/>
                <a:ea typeface="游ゴシック" panose="020B0400000000000000" pitchFamily="50" charset="-128"/>
              </a:rPr>
              <a:t>第四項の規定に</a:t>
            </a:r>
            <a:r>
              <a:rPr lang="ja-JP" altLang="en-US" sz="800" dirty="0" smtClean="0">
                <a:latin typeface="游ゴシック" panose="020B0400000000000000" pitchFamily="50" charset="-128"/>
                <a:ea typeface="游ゴシック" panose="020B0400000000000000" pitchFamily="50" charset="-128"/>
              </a:rPr>
              <a:t>基づき、その</a:t>
            </a:r>
            <a:r>
              <a:rPr lang="ja-JP" altLang="en-US" sz="800" dirty="0">
                <a:latin typeface="游ゴシック" panose="020B0400000000000000" pitchFamily="50" charset="-128"/>
                <a:ea typeface="游ゴシック" panose="020B0400000000000000" pitchFamily="50" charset="-128"/>
              </a:rPr>
              <a:t>設置</a:t>
            </a:r>
            <a:r>
              <a:rPr lang="ja-JP" altLang="en-US" sz="800" dirty="0" smtClean="0">
                <a:latin typeface="游ゴシック" panose="020B0400000000000000" pitchFamily="50" charset="-128"/>
                <a:ea typeface="游ゴシック" panose="020B0400000000000000" pitchFamily="50" charset="-128"/>
              </a:rPr>
              <a:t>、担任</a:t>
            </a:r>
            <a:r>
              <a:rPr lang="ja-JP" altLang="en-US" sz="800" dirty="0">
                <a:latin typeface="游ゴシック" panose="020B0400000000000000" pitchFamily="50" charset="-128"/>
                <a:ea typeface="游ゴシック" panose="020B0400000000000000" pitchFamily="50" charset="-128"/>
              </a:rPr>
              <a:t>する事務</a:t>
            </a:r>
            <a:r>
              <a:rPr lang="ja-JP" altLang="en-US" sz="800" dirty="0" smtClean="0">
                <a:latin typeface="游ゴシック" panose="020B0400000000000000" pitchFamily="50" charset="-128"/>
                <a:ea typeface="游ゴシック" panose="020B0400000000000000" pitchFamily="50" charset="-128"/>
              </a:rPr>
              <a:t>、委員</a:t>
            </a:r>
            <a:r>
              <a:rPr lang="ja-JP" altLang="en-US" sz="800" dirty="0" err="1" smtClean="0">
                <a:latin typeface="游ゴシック" panose="020B0400000000000000" pitchFamily="50" charset="-128"/>
                <a:ea typeface="游ゴシック" panose="020B0400000000000000" pitchFamily="50" charset="-128"/>
              </a:rPr>
              <a:t>そ</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の</a:t>
            </a:r>
            <a:r>
              <a:rPr lang="ja-JP" altLang="en-US" sz="800" dirty="0">
                <a:latin typeface="游ゴシック" panose="020B0400000000000000" pitchFamily="50" charset="-128"/>
                <a:ea typeface="游ゴシック" panose="020B0400000000000000" pitchFamily="50" charset="-128"/>
              </a:rPr>
              <a:t>他の構成員</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以下「</a:t>
            </a:r>
            <a:r>
              <a:rPr lang="ja-JP" altLang="en-US" sz="800" dirty="0" smtClean="0">
                <a:latin typeface="游ゴシック" panose="020B0400000000000000" pitchFamily="50" charset="-128"/>
                <a:ea typeface="游ゴシック" panose="020B0400000000000000" pitchFamily="50" charset="-128"/>
              </a:rPr>
              <a:t>委員</a:t>
            </a:r>
            <a:r>
              <a:rPr lang="ja-JP" altLang="en-US" sz="800" dirty="0">
                <a:latin typeface="游ゴシック" panose="020B0400000000000000" pitchFamily="50" charset="-128"/>
                <a:ea typeface="游ゴシック" panose="020B0400000000000000" pitchFamily="50" charset="-128"/>
              </a:rPr>
              <a:t>等」</a:t>
            </a:r>
            <a:r>
              <a:rPr lang="ja-JP" altLang="en-US" sz="800" dirty="0" smtClean="0">
                <a:latin typeface="游ゴシック" panose="020B0400000000000000" pitchFamily="50" charset="-128"/>
                <a:ea typeface="游ゴシック" panose="020B0400000000000000" pitchFamily="50" charset="-128"/>
              </a:rPr>
              <a:t>という</a:t>
            </a:r>
            <a:r>
              <a:rPr lang="ja-JP" altLang="en-US" sz="800" dirty="0">
                <a:latin typeface="游ゴシック" panose="020B0400000000000000" pitchFamily="50" charset="-128"/>
                <a:ea typeface="游ゴシック" panose="020B0400000000000000" pitchFamily="50" charset="-128"/>
              </a:rPr>
              <a:t>。</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の</a:t>
            </a:r>
            <a:r>
              <a:rPr lang="ja-JP" altLang="en-US" sz="800" dirty="0" smtClean="0">
                <a:latin typeface="游ゴシック" panose="020B0400000000000000" pitchFamily="50" charset="-128"/>
                <a:ea typeface="游ゴシック" panose="020B0400000000000000" pitchFamily="50" charset="-128"/>
              </a:rPr>
              <a:t>報酬及び</a:t>
            </a:r>
            <a:r>
              <a:rPr lang="ja-JP" altLang="en-US" sz="800" dirty="0">
                <a:latin typeface="游ゴシック" panose="020B0400000000000000" pitchFamily="50" charset="-128"/>
                <a:ea typeface="游ゴシック" panose="020B0400000000000000" pitchFamily="50" charset="-128"/>
              </a:rPr>
              <a:t>費用</a:t>
            </a:r>
            <a:r>
              <a:rPr lang="ja-JP" altLang="en-US" sz="800" dirty="0" smtClean="0">
                <a:latin typeface="游ゴシック" panose="020B0400000000000000" pitchFamily="50" charset="-128"/>
                <a:ea typeface="游ゴシック" panose="020B0400000000000000" pitchFamily="50" charset="-128"/>
              </a:rPr>
              <a:t>弁償</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並びにその</a:t>
            </a:r>
            <a:r>
              <a:rPr lang="ja-JP" altLang="en-US" sz="800" dirty="0">
                <a:latin typeface="游ゴシック" panose="020B0400000000000000" pitchFamily="50" charset="-128"/>
                <a:ea typeface="游ゴシック" panose="020B0400000000000000" pitchFamily="50" charset="-128"/>
              </a:rPr>
              <a:t>支給方法</a:t>
            </a:r>
            <a:r>
              <a:rPr lang="ja-JP" altLang="en-US" sz="800" dirty="0" smtClean="0">
                <a:latin typeface="游ゴシック" panose="020B0400000000000000" pitchFamily="50" charset="-128"/>
                <a:ea typeface="游ゴシック" panose="020B0400000000000000" pitchFamily="50" charset="-128"/>
              </a:rPr>
              <a:t>その他附属</a:t>
            </a:r>
            <a:r>
              <a:rPr lang="ja-JP" altLang="en-US" sz="800" dirty="0">
                <a:latin typeface="游ゴシック" panose="020B0400000000000000" pitchFamily="50" charset="-128"/>
                <a:ea typeface="游ゴシック" panose="020B0400000000000000" pitchFamily="50" charset="-128"/>
              </a:rPr>
              <a:t>機関に</a:t>
            </a:r>
            <a:r>
              <a:rPr lang="ja-JP" altLang="en-US" sz="800" dirty="0" smtClean="0">
                <a:latin typeface="游ゴシック" panose="020B0400000000000000" pitchFamily="50" charset="-128"/>
                <a:ea typeface="游ゴシック" panose="020B0400000000000000" pitchFamily="50" charset="-128"/>
              </a:rPr>
              <a:t>関し必要</a:t>
            </a:r>
            <a:r>
              <a:rPr lang="ja-JP" altLang="en-US" sz="800" dirty="0">
                <a:latin typeface="游ゴシック" panose="020B0400000000000000" pitchFamily="50" charset="-128"/>
                <a:ea typeface="游ゴシック" panose="020B0400000000000000" pitchFamily="50" charset="-128"/>
              </a:rPr>
              <a:t>な事項</a:t>
            </a:r>
            <a:r>
              <a:rPr lang="ja-JP" altLang="en-US" sz="800" dirty="0" smtClean="0">
                <a:latin typeface="游ゴシック" panose="020B0400000000000000" pitchFamily="50" charset="-128"/>
                <a:ea typeface="游ゴシック" panose="020B0400000000000000" pitchFamily="50" charset="-128"/>
              </a:rPr>
              <a:t>を定め</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err="1" smtClean="0">
                <a:latin typeface="游ゴシック" panose="020B0400000000000000" pitchFamily="50" charset="-128"/>
                <a:ea typeface="游ゴシック" panose="020B0400000000000000" pitchFamily="50" charset="-128"/>
              </a:rPr>
              <a:t>る</a:t>
            </a:r>
            <a:r>
              <a:rPr lang="ja-JP" altLang="en-US" sz="800" dirty="0">
                <a:latin typeface="游ゴシック" panose="020B0400000000000000" pitchFamily="50" charset="-128"/>
                <a:ea typeface="游ゴシック" panose="020B0400000000000000" pitchFamily="50" charset="-128"/>
              </a:rPr>
              <a:t>ものとする。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（設置）</a:t>
            </a:r>
          </a:p>
          <a:p>
            <a:r>
              <a:rPr lang="ja-JP" altLang="en-US" sz="800" dirty="0">
                <a:latin typeface="游ゴシック" panose="020B0400000000000000" pitchFamily="50" charset="-128"/>
                <a:ea typeface="游ゴシック" panose="020B0400000000000000" pitchFamily="50" charset="-128"/>
              </a:rPr>
              <a:t>第二条　執行機関の附属機関として、別表第一に掲げる</a:t>
            </a:r>
            <a:r>
              <a:rPr lang="ja-JP" altLang="en-US" sz="800" dirty="0" smtClean="0">
                <a:latin typeface="游ゴシック" panose="020B0400000000000000" pitchFamily="50" charset="-128"/>
                <a:ea typeface="游ゴシック" panose="020B0400000000000000" pitchFamily="50" charset="-128"/>
              </a:rPr>
              <a:t>附属機</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関を置く</a:t>
            </a:r>
            <a:r>
              <a:rPr lang="ja-JP" altLang="en-US" sz="800" dirty="0">
                <a:latin typeface="游ゴシック" panose="020B0400000000000000" pitchFamily="50" charset="-128"/>
                <a:ea typeface="游ゴシック" panose="020B0400000000000000" pitchFamily="50" charset="-128"/>
              </a:rPr>
              <a:t>。</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（中略）</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別表第一</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第二条関係</a:t>
            </a:r>
            <a:r>
              <a:rPr lang="en-US" altLang="ja-JP" sz="800" dirty="0">
                <a:latin typeface="游ゴシック" panose="020B0400000000000000" pitchFamily="50" charset="-128"/>
                <a:ea typeface="游ゴシック" panose="020B0400000000000000" pitchFamily="50" charset="-128"/>
              </a:rPr>
              <a:t>)</a:t>
            </a:r>
          </a:p>
          <a:p>
            <a:r>
              <a:rPr lang="ja-JP" altLang="en-US" sz="800" dirty="0">
                <a:latin typeface="游ゴシック" panose="020B0400000000000000" pitchFamily="50" charset="-128"/>
                <a:ea typeface="游ゴシック" panose="020B0400000000000000" pitchFamily="50" charset="-128"/>
              </a:rPr>
              <a:t>一　知事の附属</a:t>
            </a:r>
            <a:r>
              <a:rPr lang="ja-JP" altLang="en-US" sz="800" dirty="0" smtClean="0">
                <a:latin typeface="游ゴシック" panose="020B0400000000000000" pitchFamily="50" charset="-128"/>
                <a:ea typeface="游ゴシック" panose="020B0400000000000000" pitchFamily="50" charset="-128"/>
              </a:rPr>
              <a:t>機関</a:t>
            </a:r>
            <a:endParaRPr lang="en-US" altLang="ja-JP" sz="800" dirty="0" smtClean="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endParaRPr lang="en-US" altLang="ja-JP" sz="800" dirty="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endParaRPr lang="en-US" altLang="ja-JP" sz="800" dirty="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endParaRPr lang="en-US" altLang="ja-JP" sz="800" dirty="0">
              <a:latin typeface="游ゴシック" panose="020B0400000000000000" pitchFamily="50" charset="-128"/>
              <a:ea typeface="游ゴシック" panose="020B0400000000000000" pitchFamily="50" charset="-128"/>
            </a:endParaRPr>
          </a:p>
          <a:p>
            <a:endParaRPr lang="en-US" altLang="ja-JP" sz="800" dirty="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smtClean="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中略）</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附則</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平成二九年条例第八九号</a:t>
            </a:r>
            <a:r>
              <a:rPr lang="en-US" altLang="ja-JP" sz="800" dirty="0">
                <a:latin typeface="游ゴシック" panose="020B0400000000000000" pitchFamily="50" charset="-128"/>
                <a:ea typeface="游ゴシック" panose="020B0400000000000000" pitchFamily="50" charset="-128"/>
              </a:rPr>
              <a:t>)</a:t>
            </a:r>
          </a:p>
          <a:p>
            <a:r>
              <a:rPr lang="ja-JP" altLang="en-US" sz="800" dirty="0">
                <a:latin typeface="游ゴシック" panose="020B0400000000000000" pitchFamily="50" charset="-128"/>
                <a:ea typeface="游ゴシック" panose="020B0400000000000000" pitchFamily="50" charset="-128"/>
              </a:rPr>
              <a:t>この条例は、公布の日から施行する</a:t>
            </a:r>
            <a:r>
              <a:rPr lang="ja-JP" altLang="en-US" sz="800" dirty="0" smtClean="0">
                <a:latin typeface="游ゴシック" panose="020B0400000000000000" pitchFamily="50" charset="-128"/>
                <a:ea typeface="游ゴシック" panose="020B0400000000000000" pitchFamily="50" charset="-128"/>
              </a:rPr>
              <a:t>。</a:t>
            </a:r>
            <a:endParaRPr lang="ja-JP" altLang="en-US" sz="800" dirty="0">
              <a:latin typeface="游ゴシック" panose="020B0400000000000000" pitchFamily="50" charset="-128"/>
              <a:ea typeface="游ゴシック" panose="020B0400000000000000" pitchFamily="50" charset="-128"/>
            </a:endParaRPr>
          </a:p>
        </p:txBody>
      </p:sp>
      <p:graphicFrame>
        <p:nvGraphicFramePr>
          <p:cNvPr id="16" name="表 15"/>
          <p:cNvGraphicFramePr>
            <a:graphicFrameLocks noGrp="1"/>
          </p:cNvGraphicFramePr>
          <p:nvPr>
            <p:extLst/>
          </p:nvPr>
        </p:nvGraphicFramePr>
        <p:xfrm>
          <a:off x="437893" y="3578601"/>
          <a:ext cx="2880000" cy="1152000"/>
        </p:xfrm>
        <a:graphic>
          <a:graphicData uri="http://schemas.openxmlformats.org/drawingml/2006/table">
            <a:tbl>
              <a:tblPr firstRow="1" bandRow="1">
                <a:tableStyleId>{5940675A-B579-460E-94D1-54222C63F5DA}</a:tableStyleId>
              </a:tblPr>
              <a:tblGrid>
                <a:gridCol w="864000">
                  <a:extLst>
                    <a:ext uri="{9D8B030D-6E8A-4147-A177-3AD203B41FA5}">
                      <a16:colId xmlns:a16="http://schemas.microsoft.com/office/drawing/2014/main" val="1618736453"/>
                    </a:ext>
                  </a:extLst>
                </a:gridCol>
                <a:gridCol w="2016000">
                  <a:extLst>
                    <a:ext uri="{9D8B030D-6E8A-4147-A177-3AD203B41FA5}">
                      <a16:colId xmlns:a16="http://schemas.microsoft.com/office/drawing/2014/main" val="2555586693"/>
                    </a:ext>
                  </a:extLst>
                </a:gridCol>
              </a:tblGrid>
              <a:tr h="180000">
                <a:tc>
                  <a:txBody>
                    <a:bodyPr/>
                    <a:lstStyle/>
                    <a:p>
                      <a:pPr algn="ctr"/>
                      <a:r>
                        <a:rPr kumimoji="1" lang="ja-JP" altLang="en-US" sz="800" dirty="0" smtClean="0">
                          <a:latin typeface="游ゴシック" panose="020B0400000000000000" pitchFamily="50" charset="-128"/>
                          <a:ea typeface="游ゴシック" panose="020B0400000000000000" pitchFamily="50" charset="-128"/>
                        </a:rPr>
                        <a:t>名称</a:t>
                      </a:r>
                      <a:endParaRPr kumimoji="1" lang="ja-JP" altLang="en-US" sz="800" dirty="0">
                        <a:latin typeface="游ゴシック" panose="020B0400000000000000" pitchFamily="50" charset="-128"/>
                        <a:ea typeface="游ゴシック" panose="020B0400000000000000" pitchFamily="50" charset="-128"/>
                      </a:endParaRP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游ゴシック" panose="020B0400000000000000" pitchFamily="50" charset="-128"/>
                          <a:ea typeface="游ゴシック" panose="020B0400000000000000" pitchFamily="50" charset="-128"/>
                        </a:rPr>
                        <a:t>担任する事務</a:t>
                      </a:r>
                      <a:endParaRPr kumimoji="1" lang="ja-JP" altLang="en-US" sz="800" dirty="0">
                        <a:latin typeface="游ゴシック" panose="020B0400000000000000" pitchFamily="50" charset="-128"/>
                        <a:ea typeface="游ゴシック" panose="020B0400000000000000" pitchFamily="50" charset="-128"/>
                      </a:endParaRP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7500543"/>
                  </a:ext>
                </a:extLst>
              </a:tr>
              <a:tr h="180000">
                <a:tc>
                  <a:txBody>
                    <a:bodyPr/>
                    <a:lstStyle/>
                    <a:p>
                      <a:pPr algn="ctr"/>
                      <a:r>
                        <a:rPr kumimoji="1" lang="ja-JP" altLang="en-US" sz="800" dirty="0" smtClean="0">
                          <a:latin typeface="游ゴシック" panose="020B0400000000000000" pitchFamily="50" charset="-128"/>
                          <a:ea typeface="游ゴシック" panose="020B0400000000000000" pitchFamily="50" charset="-128"/>
                        </a:rPr>
                        <a:t>（中略）</a:t>
                      </a:r>
                      <a:endParaRPr kumimoji="1" lang="ja-JP" altLang="en-US" sz="800" dirty="0">
                        <a:latin typeface="游ゴシック" panose="020B0400000000000000" pitchFamily="50" charset="-128"/>
                        <a:ea typeface="游ゴシック" panose="020B0400000000000000" pitchFamily="50" charset="-128"/>
                      </a:endParaRP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游ゴシック" panose="020B0400000000000000" pitchFamily="50" charset="-128"/>
                          <a:ea typeface="游ゴシック" panose="020B0400000000000000" pitchFamily="50" charset="-128"/>
                        </a:rPr>
                        <a:t>（中略）</a:t>
                      </a:r>
                      <a:endParaRPr kumimoji="1" lang="ja-JP" altLang="en-US" sz="800" dirty="0">
                        <a:latin typeface="游ゴシック" panose="020B0400000000000000" pitchFamily="50" charset="-128"/>
                        <a:ea typeface="游ゴシック" panose="020B0400000000000000" pitchFamily="50" charset="-128"/>
                      </a:endParaRP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0741214"/>
                  </a:ext>
                </a:extLst>
              </a:tr>
              <a:tr h="612000">
                <a:tc>
                  <a:txBody>
                    <a:bodyPr/>
                    <a:lstStyle/>
                    <a:p>
                      <a:pPr algn="l"/>
                      <a:r>
                        <a:rPr kumimoji="1" lang="zh-TW" altLang="en-US" sz="800" dirty="0" smtClean="0">
                          <a:latin typeface="游ゴシック" panose="020B0400000000000000" pitchFamily="50" charset="-128"/>
                          <a:ea typeface="游ゴシック" panose="020B0400000000000000" pitchFamily="50" charset="-128"/>
                        </a:rPr>
                        <a:t>大阪府生涯歯科保健推進審議会</a:t>
                      </a:r>
                    </a:p>
                  </a:txBody>
                  <a:tcPr marL="36000" marR="36000" marT="18000" marB="18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kumimoji="1" lang="ja-JP" altLang="en-US" sz="800" spc="-50" baseline="0" dirty="0" smtClean="0">
                          <a:latin typeface="游ゴシック" panose="020B0400000000000000" pitchFamily="50" charset="-128"/>
                          <a:ea typeface="游ゴシック" panose="020B0400000000000000" pitchFamily="50" charset="-128"/>
                        </a:rPr>
                        <a:t>歯科保健の推進に関する施策及び大阪府健康づくり推進条例第四条第一項の目標（歯科保健に係るものに限る。）の達成状況の評価についての調査審議に関する事務</a:t>
                      </a:r>
                    </a:p>
                  </a:txBody>
                  <a:tcPr marL="36000" marR="36000" marT="18000" marB="18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1678305"/>
                  </a:ext>
                </a:extLst>
              </a:tr>
              <a:tr h="180000">
                <a:tc>
                  <a:txBody>
                    <a:bodyPr/>
                    <a:lstStyle/>
                    <a:p>
                      <a:pPr algn="ctr"/>
                      <a:r>
                        <a:rPr kumimoji="1" lang="ja-JP" altLang="en-US" sz="800" dirty="0" smtClean="0">
                          <a:latin typeface="游ゴシック" panose="020B0400000000000000" pitchFamily="50" charset="-128"/>
                          <a:ea typeface="游ゴシック" panose="020B0400000000000000" pitchFamily="50" charset="-128"/>
                        </a:rPr>
                        <a:t>（中略）</a:t>
                      </a:r>
                      <a:endParaRPr kumimoji="1" lang="ja-JP" altLang="en-US" sz="800" dirty="0">
                        <a:latin typeface="游ゴシック" panose="020B0400000000000000" pitchFamily="50" charset="-128"/>
                        <a:ea typeface="游ゴシック" panose="020B0400000000000000" pitchFamily="50" charset="-128"/>
                      </a:endParaRP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游ゴシック" panose="020B0400000000000000" pitchFamily="50" charset="-128"/>
                          <a:ea typeface="游ゴシック" panose="020B0400000000000000" pitchFamily="50" charset="-128"/>
                        </a:rPr>
                        <a:t>（中略）</a:t>
                      </a:r>
                      <a:endParaRPr kumimoji="1" lang="ja-JP" altLang="en-US" sz="800" dirty="0">
                        <a:latin typeface="游ゴシック" panose="020B0400000000000000" pitchFamily="50" charset="-128"/>
                        <a:ea typeface="游ゴシック" panose="020B0400000000000000" pitchFamily="50" charset="-128"/>
                      </a:endParaRP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382657"/>
                  </a:ext>
                </a:extLst>
              </a:tr>
            </a:tbl>
          </a:graphicData>
        </a:graphic>
      </p:graphicFrame>
      <p:cxnSp>
        <p:nvCxnSpPr>
          <p:cNvPr id="17" name="直線コネクタ 16"/>
          <p:cNvCxnSpPr/>
          <p:nvPr/>
        </p:nvCxnSpPr>
        <p:spPr>
          <a:xfrm>
            <a:off x="3603383" y="1093677"/>
            <a:ext cx="0" cy="5400000"/>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749662" y="1019984"/>
            <a:ext cx="2880000" cy="3672000"/>
          </a:xfrm>
          <a:prstGeom prst="roundRect">
            <a:avLst>
              <a:gd name="adj" fmla="val 0"/>
            </a:avLst>
          </a:prstGeom>
          <a:noFill/>
          <a:ln w="12700">
            <a:noFill/>
          </a:ln>
        </p:spPr>
        <p:txBody>
          <a:bodyPr wrap="square" lIns="72000" tIns="72000" rIns="72000" bIns="72000" rtlCol="0" anchor="t">
            <a:noAutofit/>
          </a:bodyPr>
          <a:lstStyle/>
          <a:p>
            <a:endParaRPr lang="ja-JP" altLang="en-US" sz="800" b="1" dirty="0">
              <a:latin typeface="游ゴシック" panose="020B0400000000000000" pitchFamily="50" charset="-128"/>
              <a:ea typeface="游ゴシック" panose="020B0400000000000000" pitchFamily="50" charset="-128"/>
            </a:endParaRP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（趣旨）</a:t>
            </a:r>
          </a:p>
          <a:p>
            <a:r>
              <a:rPr lang="ja-JP" altLang="en-US" sz="800" dirty="0">
                <a:latin typeface="游ゴシック" panose="020B0400000000000000" pitchFamily="50" charset="-128"/>
                <a:ea typeface="游ゴシック" panose="020B0400000000000000" pitchFamily="50" charset="-128"/>
              </a:rPr>
              <a:t>第一条　この規則は、大阪府附属機関条例（昭和</a:t>
            </a:r>
            <a:r>
              <a:rPr lang="ja-JP" altLang="en-US" sz="800" dirty="0" smtClean="0">
                <a:latin typeface="游ゴシック" panose="020B0400000000000000" pitchFamily="50" charset="-128"/>
                <a:ea typeface="游ゴシック" panose="020B0400000000000000" pitchFamily="50" charset="-128"/>
              </a:rPr>
              <a:t>二十七年</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大阪府</a:t>
            </a:r>
            <a:r>
              <a:rPr lang="ja-JP" altLang="en-US" sz="800" dirty="0">
                <a:latin typeface="游ゴシック" panose="020B0400000000000000" pitchFamily="50" charset="-128"/>
                <a:ea typeface="游ゴシック" panose="020B0400000000000000" pitchFamily="50" charset="-128"/>
              </a:rPr>
              <a:t>条例第三十九号）第六条の規定に基づき、</a:t>
            </a:r>
            <a:r>
              <a:rPr lang="ja-JP" altLang="en-US" sz="800" dirty="0" smtClean="0">
                <a:latin typeface="游ゴシック" panose="020B0400000000000000" pitchFamily="50" charset="-128"/>
                <a:ea typeface="游ゴシック" panose="020B0400000000000000" pitchFamily="50" charset="-128"/>
              </a:rPr>
              <a:t>大阪府</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生涯</a:t>
            </a:r>
            <a:r>
              <a:rPr lang="ja-JP" altLang="en-US" sz="800" dirty="0">
                <a:latin typeface="游ゴシック" panose="020B0400000000000000" pitchFamily="50" charset="-128"/>
                <a:ea typeface="游ゴシック" panose="020B0400000000000000" pitchFamily="50" charset="-128"/>
              </a:rPr>
              <a:t>歯科保健推進審議会（以下「審議会」という。）</a:t>
            </a:r>
            <a:r>
              <a:rPr lang="ja-JP" altLang="en-US" sz="800" dirty="0" smtClean="0">
                <a:latin typeface="游ゴシック" panose="020B0400000000000000" pitchFamily="50" charset="-128"/>
                <a:ea typeface="游ゴシック" panose="020B0400000000000000" pitchFamily="50" charset="-128"/>
              </a:rPr>
              <a:t>の</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組織</a:t>
            </a:r>
            <a:r>
              <a:rPr lang="ja-JP" altLang="en-US" sz="800" dirty="0">
                <a:latin typeface="游ゴシック" panose="020B0400000000000000" pitchFamily="50" charset="-128"/>
                <a:ea typeface="游ゴシック" panose="020B0400000000000000" pitchFamily="50" charset="-128"/>
              </a:rPr>
              <a:t>、委員及び専門委員（以下「委員等」という。）</a:t>
            </a:r>
            <a:r>
              <a:rPr lang="ja-JP" altLang="en-US" sz="800" dirty="0" smtClean="0">
                <a:latin typeface="游ゴシック" panose="020B0400000000000000" pitchFamily="50" charset="-128"/>
                <a:ea typeface="游ゴシック" panose="020B0400000000000000" pitchFamily="50" charset="-128"/>
              </a:rPr>
              <a:t>の</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報酬</a:t>
            </a:r>
            <a:r>
              <a:rPr lang="ja-JP" altLang="en-US" sz="800" dirty="0">
                <a:latin typeface="游ゴシック" panose="020B0400000000000000" pitchFamily="50" charset="-128"/>
                <a:ea typeface="游ゴシック" panose="020B0400000000000000" pitchFamily="50" charset="-128"/>
              </a:rPr>
              <a:t>及び費用弁償の額その他審議会に関し必要な事項</a:t>
            </a:r>
            <a:r>
              <a:rPr lang="ja-JP" altLang="en-US" sz="800" dirty="0" smtClean="0">
                <a:latin typeface="游ゴシック" panose="020B0400000000000000" pitchFamily="50" charset="-128"/>
                <a:ea typeface="游ゴシック" panose="020B0400000000000000" pitchFamily="50" charset="-128"/>
              </a:rPr>
              <a:t>を</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定める</a:t>
            </a:r>
            <a:r>
              <a:rPr lang="ja-JP" altLang="en-US" sz="800" dirty="0">
                <a:latin typeface="游ゴシック" panose="020B0400000000000000" pitchFamily="50" charset="-128"/>
                <a:ea typeface="游ゴシック" panose="020B0400000000000000" pitchFamily="50" charset="-128"/>
              </a:rPr>
              <a:t>ものとする。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（組織）</a:t>
            </a:r>
          </a:p>
          <a:p>
            <a:r>
              <a:rPr lang="ja-JP" altLang="en-US" sz="800" dirty="0">
                <a:latin typeface="游ゴシック" panose="020B0400000000000000" pitchFamily="50" charset="-128"/>
                <a:ea typeface="游ゴシック" panose="020B0400000000000000" pitchFamily="50" charset="-128"/>
              </a:rPr>
              <a:t>第二条　審議会は、委員三十人以内で組織する。</a:t>
            </a:r>
          </a:p>
          <a:p>
            <a:r>
              <a:rPr lang="ja-JP" altLang="en-US" sz="800" dirty="0">
                <a:latin typeface="游ゴシック" panose="020B0400000000000000" pitchFamily="50" charset="-128"/>
                <a:ea typeface="游ゴシック" panose="020B0400000000000000" pitchFamily="50" charset="-128"/>
              </a:rPr>
              <a:t>２　委員は、次に掲げる者のうちから、知事が任命する。</a:t>
            </a:r>
          </a:p>
          <a:p>
            <a:r>
              <a:rPr lang="ja-JP" altLang="en-US" sz="800" dirty="0" smtClean="0">
                <a:latin typeface="游ゴシック" panose="020B0400000000000000" pitchFamily="50" charset="-128"/>
                <a:ea typeface="游ゴシック" panose="020B0400000000000000" pitchFamily="50" charset="-128"/>
              </a:rPr>
              <a:t>　一</a:t>
            </a:r>
            <a:r>
              <a:rPr lang="ja-JP" altLang="en-US" sz="800" dirty="0">
                <a:latin typeface="游ゴシック" panose="020B0400000000000000" pitchFamily="50" charset="-128"/>
                <a:ea typeface="游ゴシック" panose="020B0400000000000000" pitchFamily="50" charset="-128"/>
              </a:rPr>
              <a:t>　学識経験のある者</a:t>
            </a:r>
          </a:p>
          <a:p>
            <a:r>
              <a:rPr lang="ja-JP" altLang="en-US" sz="800" dirty="0" smtClean="0">
                <a:latin typeface="游ゴシック" panose="020B0400000000000000" pitchFamily="50" charset="-128"/>
                <a:ea typeface="游ゴシック" panose="020B0400000000000000" pitchFamily="50" charset="-128"/>
              </a:rPr>
              <a:t>　二</a:t>
            </a:r>
            <a:r>
              <a:rPr lang="ja-JP" altLang="en-US" sz="800" dirty="0">
                <a:latin typeface="游ゴシック" panose="020B0400000000000000" pitchFamily="50" charset="-128"/>
                <a:ea typeface="游ゴシック" panose="020B0400000000000000" pitchFamily="50" charset="-128"/>
              </a:rPr>
              <a:t>　医療関係団体の代表者</a:t>
            </a:r>
          </a:p>
          <a:p>
            <a:r>
              <a:rPr lang="ja-JP" altLang="en-US" sz="800" dirty="0" smtClean="0">
                <a:latin typeface="游ゴシック" panose="020B0400000000000000" pitchFamily="50" charset="-128"/>
                <a:ea typeface="游ゴシック" panose="020B0400000000000000" pitchFamily="50" charset="-128"/>
              </a:rPr>
              <a:t>　三</a:t>
            </a:r>
            <a:r>
              <a:rPr lang="ja-JP" altLang="en-US" sz="800" dirty="0">
                <a:latin typeface="游ゴシック" panose="020B0400000000000000" pitchFamily="50" charset="-128"/>
                <a:ea typeface="游ゴシック" panose="020B0400000000000000" pitchFamily="50" charset="-128"/>
              </a:rPr>
              <a:t>　関係行政機関の職員</a:t>
            </a:r>
          </a:p>
          <a:p>
            <a:r>
              <a:rPr lang="ja-JP" altLang="en-US" sz="800" dirty="0">
                <a:latin typeface="游ゴシック" panose="020B0400000000000000" pitchFamily="50" charset="-128"/>
                <a:ea typeface="游ゴシック" panose="020B0400000000000000" pitchFamily="50" charset="-128"/>
              </a:rPr>
              <a:t>３　委員（関係行政機関の職員のうちから任命された</a:t>
            </a:r>
            <a:r>
              <a:rPr lang="ja-JP" altLang="en-US" sz="800" dirty="0" smtClean="0">
                <a:latin typeface="游ゴシック" panose="020B0400000000000000" pitchFamily="50" charset="-128"/>
                <a:ea typeface="游ゴシック" panose="020B0400000000000000" pitchFamily="50" charset="-128"/>
              </a:rPr>
              <a:t>委員</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を</a:t>
            </a:r>
            <a:r>
              <a:rPr lang="ja-JP" altLang="en-US" sz="800" dirty="0">
                <a:latin typeface="游ゴシック" panose="020B0400000000000000" pitchFamily="50" charset="-128"/>
                <a:ea typeface="游ゴシック" panose="020B0400000000000000" pitchFamily="50" charset="-128"/>
              </a:rPr>
              <a:t>除く。）の任期は、二年とする。ただし、補欠の</a:t>
            </a:r>
            <a:r>
              <a:rPr lang="ja-JP" altLang="en-US" sz="800" dirty="0" smtClean="0">
                <a:latin typeface="游ゴシック" panose="020B0400000000000000" pitchFamily="50" charset="-128"/>
                <a:ea typeface="游ゴシック" panose="020B0400000000000000" pitchFamily="50" charset="-128"/>
              </a:rPr>
              <a:t>委員</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の</a:t>
            </a:r>
            <a:r>
              <a:rPr lang="ja-JP" altLang="en-US" sz="800" dirty="0">
                <a:latin typeface="游ゴシック" panose="020B0400000000000000" pitchFamily="50" charset="-128"/>
                <a:ea typeface="游ゴシック" panose="020B0400000000000000" pitchFamily="50" charset="-128"/>
              </a:rPr>
              <a:t>任期は、前任者の残任期間とする。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（専門委員）</a:t>
            </a:r>
          </a:p>
          <a:p>
            <a:r>
              <a:rPr lang="ja-JP" altLang="en-US" sz="800" dirty="0">
                <a:latin typeface="游ゴシック" panose="020B0400000000000000" pitchFamily="50" charset="-128"/>
                <a:ea typeface="游ゴシック" panose="020B0400000000000000" pitchFamily="50" charset="-128"/>
              </a:rPr>
              <a:t>第三条　審議会に、専門の事項を調査審議させるため</a:t>
            </a:r>
            <a:r>
              <a:rPr lang="ja-JP" altLang="en-US" sz="800" dirty="0" smtClean="0">
                <a:latin typeface="游ゴシック" panose="020B0400000000000000" pitchFamily="50" charset="-128"/>
                <a:ea typeface="游ゴシック" panose="020B0400000000000000" pitchFamily="50" charset="-128"/>
              </a:rPr>
              <a:t>必要</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が</a:t>
            </a:r>
            <a:r>
              <a:rPr lang="ja-JP" altLang="en-US" sz="800" dirty="0">
                <a:latin typeface="游ゴシック" panose="020B0400000000000000" pitchFamily="50" charset="-128"/>
                <a:ea typeface="游ゴシック" panose="020B0400000000000000" pitchFamily="50" charset="-128"/>
              </a:rPr>
              <a:t>あるときは、専門委員を置くことができる。</a:t>
            </a:r>
          </a:p>
          <a:p>
            <a:r>
              <a:rPr lang="ja-JP" altLang="en-US" sz="800" dirty="0">
                <a:latin typeface="游ゴシック" panose="020B0400000000000000" pitchFamily="50" charset="-128"/>
                <a:ea typeface="游ゴシック" panose="020B0400000000000000" pitchFamily="50" charset="-128"/>
              </a:rPr>
              <a:t>２　専門委員は、知事が任命する。</a:t>
            </a:r>
          </a:p>
          <a:p>
            <a:r>
              <a:rPr lang="ja-JP" altLang="en-US" sz="800" dirty="0">
                <a:latin typeface="游ゴシック" panose="020B0400000000000000" pitchFamily="50" charset="-128"/>
                <a:ea typeface="游ゴシック" panose="020B0400000000000000" pitchFamily="50" charset="-128"/>
              </a:rPr>
              <a:t>３　専門委員は、当該専門の事項に関する調査審議が</a:t>
            </a:r>
            <a:r>
              <a:rPr lang="ja-JP" altLang="en-US" sz="800" dirty="0" smtClean="0">
                <a:latin typeface="游ゴシック" panose="020B0400000000000000" pitchFamily="50" charset="-128"/>
                <a:ea typeface="游ゴシック" panose="020B0400000000000000" pitchFamily="50" charset="-128"/>
              </a:rPr>
              <a:t>終了</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した</a:t>
            </a:r>
            <a:r>
              <a:rPr lang="ja-JP" altLang="en-US" sz="800" dirty="0">
                <a:latin typeface="游ゴシック" panose="020B0400000000000000" pitchFamily="50" charset="-128"/>
                <a:ea typeface="游ゴシック" panose="020B0400000000000000" pitchFamily="50" charset="-128"/>
              </a:rPr>
              <a:t>ときは、解任されるものとする。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（会長）</a:t>
            </a:r>
          </a:p>
          <a:p>
            <a:r>
              <a:rPr lang="ja-JP" altLang="en-US" sz="800" dirty="0">
                <a:latin typeface="游ゴシック" panose="020B0400000000000000" pitchFamily="50" charset="-128"/>
                <a:ea typeface="游ゴシック" panose="020B0400000000000000" pitchFamily="50" charset="-128"/>
              </a:rPr>
              <a:t>第四条　審議会に会長を置き、委員の互選によってこれを定める。</a:t>
            </a:r>
          </a:p>
          <a:p>
            <a:r>
              <a:rPr lang="ja-JP" altLang="en-US" sz="800" dirty="0">
                <a:latin typeface="游ゴシック" panose="020B0400000000000000" pitchFamily="50" charset="-128"/>
                <a:ea typeface="游ゴシック" panose="020B0400000000000000" pitchFamily="50" charset="-128"/>
              </a:rPr>
              <a:t>２　会長は、会務を総理する。</a:t>
            </a:r>
          </a:p>
          <a:p>
            <a:r>
              <a:rPr lang="ja-JP" altLang="en-US" sz="800" dirty="0">
                <a:latin typeface="游ゴシック" panose="020B0400000000000000" pitchFamily="50" charset="-128"/>
                <a:ea typeface="游ゴシック" panose="020B0400000000000000" pitchFamily="50" charset="-128"/>
              </a:rPr>
              <a:t>３　会長に事故があるときは、会長があらかじめ指名</a:t>
            </a:r>
            <a:r>
              <a:rPr lang="ja-JP" altLang="en-US" sz="800" dirty="0" smtClean="0">
                <a:latin typeface="游ゴシック" panose="020B0400000000000000" pitchFamily="50" charset="-128"/>
                <a:ea typeface="游ゴシック" panose="020B0400000000000000" pitchFamily="50" charset="-128"/>
              </a:rPr>
              <a:t>する</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委員</a:t>
            </a:r>
            <a:r>
              <a:rPr lang="ja-JP" altLang="en-US" sz="800" dirty="0">
                <a:latin typeface="游ゴシック" panose="020B0400000000000000" pitchFamily="50" charset="-128"/>
                <a:ea typeface="游ゴシック" panose="020B0400000000000000" pitchFamily="50" charset="-128"/>
              </a:rPr>
              <a:t>が、その職務を代理する。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（会議）</a:t>
            </a:r>
          </a:p>
          <a:p>
            <a:r>
              <a:rPr lang="ja-JP" altLang="en-US" sz="800" dirty="0">
                <a:latin typeface="游ゴシック" panose="020B0400000000000000" pitchFamily="50" charset="-128"/>
                <a:ea typeface="游ゴシック" panose="020B0400000000000000" pitchFamily="50" charset="-128"/>
              </a:rPr>
              <a:t>第五条　審議会の会議は、会長が招集し、会長がその</a:t>
            </a:r>
            <a:r>
              <a:rPr lang="ja-JP" altLang="en-US" sz="800" dirty="0" smtClean="0">
                <a:latin typeface="游ゴシック" panose="020B0400000000000000" pitchFamily="50" charset="-128"/>
                <a:ea typeface="游ゴシック" panose="020B0400000000000000" pitchFamily="50" charset="-128"/>
              </a:rPr>
              <a:t>議長</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と</a:t>
            </a:r>
            <a:r>
              <a:rPr lang="ja-JP" altLang="en-US" sz="800" dirty="0">
                <a:latin typeface="游ゴシック" panose="020B0400000000000000" pitchFamily="50" charset="-128"/>
                <a:ea typeface="游ゴシック" panose="020B0400000000000000" pitchFamily="50" charset="-128"/>
              </a:rPr>
              <a:t>なる。</a:t>
            </a:r>
          </a:p>
          <a:p>
            <a:r>
              <a:rPr lang="ja-JP" altLang="en-US" sz="800" dirty="0">
                <a:latin typeface="游ゴシック" panose="020B0400000000000000" pitchFamily="50" charset="-128"/>
                <a:ea typeface="游ゴシック" panose="020B0400000000000000" pitchFamily="50" charset="-128"/>
              </a:rPr>
              <a:t>２　審議会は、委員の過半数が出席しなければ会議を</a:t>
            </a:r>
            <a:r>
              <a:rPr lang="ja-JP" altLang="en-US" sz="800" dirty="0" smtClean="0">
                <a:latin typeface="游ゴシック" panose="020B0400000000000000" pitchFamily="50" charset="-128"/>
                <a:ea typeface="游ゴシック" panose="020B0400000000000000" pitchFamily="50" charset="-128"/>
              </a:rPr>
              <a:t>開く</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こと</a:t>
            </a:r>
            <a:r>
              <a:rPr lang="ja-JP" altLang="en-US" sz="800" dirty="0">
                <a:latin typeface="游ゴシック" panose="020B0400000000000000" pitchFamily="50" charset="-128"/>
                <a:ea typeface="游ゴシック" panose="020B0400000000000000" pitchFamily="50" charset="-128"/>
              </a:rPr>
              <a:t>ができない。</a:t>
            </a:r>
          </a:p>
          <a:p>
            <a:r>
              <a:rPr lang="ja-JP" altLang="en-US" sz="800" dirty="0">
                <a:latin typeface="游ゴシック" panose="020B0400000000000000" pitchFamily="50" charset="-128"/>
                <a:ea typeface="游ゴシック" panose="020B0400000000000000" pitchFamily="50" charset="-128"/>
              </a:rPr>
              <a:t>３　審議会の議事は、出席委員の過半数で決し、可否</a:t>
            </a:r>
            <a:r>
              <a:rPr lang="ja-JP" altLang="en-US" sz="800" dirty="0" smtClean="0">
                <a:latin typeface="游ゴシック" panose="020B0400000000000000" pitchFamily="50" charset="-128"/>
                <a:ea typeface="游ゴシック" panose="020B0400000000000000" pitchFamily="50" charset="-128"/>
              </a:rPr>
              <a:t>同数</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の</a:t>
            </a:r>
            <a:r>
              <a:rPr lang="ja-JP" altLang="en-US" sz="800" dirty="0">
                <a:latin typeface="游ゴシック" panose="020B0400000000000000" pitchFamily="50" charset="-128"/>
                <a:ea typeface="游ゴシック" panose="020B0400000000000000" pitchFamily="50" charset="-128"/>
              </a:rPr>
              <a:t>ときは、議長の決するところによる</a:t>
            </a:r>
            <a:r>
              <a:rPr lang="ja-JP" altLang="en-US" sz="800" dirty="0" smtClean="0">
                <a:latin typeface="游ゴシック" panose="020B0400000000000000" pitchFamily="50" charset="-128"/>
                <a:ea typeface="游ゴシック" panose="020B0400000000000000" pitchFamily="50" charset="-128"/>
              </a:rPr>
              <a:t>。</a:t>
            </a:r>
            <a:endParaRPr lang="ja-JP" altLang="en-US" sz="800" dirty="0">
              <a:latin typeface="游ゴシック" panose="020B0400000000000000" pitchFamily="50" charset="-128"/>
              <a:ea typeface="游ゴシック" panose="020B0400000000000000" pitchFamily="50" charset="-128"/>
            </a:endParaRPr>
          </a:p>
        </p:txBody>
      </p:sp>
      <p:sp>
        <p:nvSpPr>
          <p:cNvPr id="21" name="テキスト ボックス 20"/>
          <p:cNvSpPr txBox="1"/>
          <p:nvPr/>
        </p:nvSpPr>
        <p:spPr>
          <a:xfrm>
            <a:off x="6679841" y="1019984"/>
            <a:ext cx="2880000" cy="3672000"/>
          </a:xfrm>
          <a:prstGeom prst="roundRect">
            <a:avLst>
              <a:gd name="adj" fmla="val 0"/>
            </a:avLst>
          </a:prstGeom>
          <a:noFill/>
          <a:ln w="12700">
            <a:noFill/>
          </a:ln>
        </p:spPr>
        <p:txBody>
          <a:bodyPr wrap="square" lIns="72000" tIns="72000" rIns="72000" bIns="72000" rtlCol="0" anchor="t">
            <a:noAutofit/>
          </a:bodyPr>
          <a:lstStyle/>
          <a:p>
            <a:endParaRPr lang="en-US" altLang="ja-JP" sz="800" dirty="0" smtClean="0">
              <a:latin typeface="游ゴシック" panose="020B0400000000000000" pitchFamily="50" charset="-128"/>
              <a:ea typeface="游ゴシック" panose="020B0400000000000000" pitchFamily="50" charset="-128"/>
            </a:endParaRP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（部会）</a:t>
            </a:r>
          </a:p>
          <a:p>
            <a:r>
              <a:rPr lang="ja-JP" altLang="en-US" sz="800" dirty="0">
                <a:latin typeface="游ゴシック" panose="020B0400000000000000" pitchFamily="50" charset="-128"/>
                <a:ea typeface="游ゴシック" panose="020B0400000000000000" pitchFamily="50" charset="-128"/>
              </a:rPr>
              <a:t>第六条　審議会に、必要に応じて部会を置くことができる。</a:t>
            </a:r>
          </a:p>
          <a:p>
            <a:r>
              <a:rPr lang="ja-JP" altLang="en-US" sz="800" dirty="0">
                <a:latin typeface="游ゴシック" panose="020B0400000000000000" pitchFamily="50" charset="-128"/>
                <a:ea typeface="游ゴシック" panose="020B0400000000000000" pitchFamily="50" charset="-128"/>
              </a:rPr>
              <a:t>２　部会に属する委員等は、会長が指名する。</a:t>
            </a:r>
          </a:p>
          <a:p>
            <a:r>
              <a:rPr lang="ja-JP" altLang="en-US" sz="800" dirty="0">
                <a:latin typeface="游ゴシック" panose="020B0400000000000000" pitchFamily="50" charset="-128"/>
                <a:ea typeface="游ゴシック" panose="020B0400000000000000" pitchFamily="50" charset="-128"/>
              </a:rPr>
              <a:t>３　部会に部会長を置き、会長が指名する委員がこれに当</a:t>
            </a:r>
          </a:p>
          <a:p>
            <a:r>
              <a:rPr lang="ja-JP" altLang="en-US" sz="800" dirty="0">
                <a:latin typeface="游ゴシック" panose="020B0400000000000000" pitchFamily="50" charset="-128"/>
                <a:ea typeface="游ゴシック" panose="020B0400000000000000" pitchFamily="50" charset="-128"/>
              </a:rPr>
              <a:t>　たる。</a:t>
            </a:r>
          </a:p>
          <a:p>
            <a:r>
              <a:rPr lang="ja-JP" altLang="en-US" sz="800" dirty="0">
                <a:latin typeface="游ゴシック" panose="020B0400000000000000" pitchFamily="50" charset="-128"/>
                <a:ea typeface="游ゴシック" panose="020B0400000000000000" pitchFamily="50" charset="-128"/>
              </a:rPr>
              <a:t>４　部会長は、部会の会務を掌理し、部会における審議の</a:t>
            </a:r>
          </a:p>
          <a:p>
            <a:r>
              <a:rPr lang="ja-JP" altLang="en-US" sz="800" dirty="0">
                <a:latin typeface="游ゴシック" panose="020B0400000000000000" pitchFamily="50" charset="-128"/>
                <a:ea typeface="游ゴシック" panose="020B0400000000000000" pitchFamily="50" charset="-128"/>
              </a:rPr>
              <a:t>　状況及び結果を審議会に報告する。</a:t>
            </a:r>
          </a:p>
          <a:p>
            <a:r>
              <a:rPr lang="ja-JP" altLang="en-US" sz="800" dirty="0">
                <a:latin typeface="游ゴシック" panose="020B0400000000000000" pitchFamily="50" charset="-128"/>
                <a:ea typeface="游ゴシック" panose="020B0400000000000000" pitchFamily="50" charset="-128"/>
              </a:rPr>
              <a:t>５　前条の規定にかかわらず、審議会は、その定めるとこ</a:t>
            </a:r>
          </a:p>
          <a:p>
            <a:r>
              <a:rPr lang="ja-JP" altLang="en-US" sz="800" dirty="0">
                <a:latin typeface="游ゴシック" panose="020B0400000000000000" pitchFamily="50" charset="-128"/>
                <a:ea typeface="游ゴシック" panose="020B0400000000000000" pitchFamily="50" charset="-128"/>
              </a:rPr>
              <a:t>　ろにより、部会の決議をもって審議会の決議とすること</a:t>
            </a:r>
          </a:p>
          <a:p>
            <a:r>
              <a:rPr lang="ja-JP" altLang="en-US" sz="800" dirty="0">
                <a:latin typeface="游ゴシック" panose="020B0400000000000000" pitchFamily="50" charset="-128"/>
                <a:ea typeface="游ゴシック" panose="020B0400000000000000" pitchFamily="50" charset="-128"/>
              </a:rPr>
              <a:t>　ができる。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（報酬）</a:t>
            </a:r>
          </a:p>
          <a:p>
            <a:r>
              <a:rPr lang="ja-JP" altLang="en-US" sz="800" dirty="0">
                <a:latin typeface="游ゴシック" panose="020B0400000000000000" pitchFamily="50" charset="-128"/>
                <a:ea typeface="游ゴシック" panose="020B0400000000000000" pitchFamily="50" charset="-128"/>
              </a:rPr>
              <a:t>第七条　委員等の報酬の額は、日額八千三百円とする。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（費用弁償）</a:t>
            </a:r>
          </a:p>
          <a:p>
            <a:r>
              <a:rPr lang="ja-JP" altLang="en-US" sz="800" dirty="0">
                <a:latin typeface="游ゴシック" panose="020B0400000000000000" pitchFamily="50" charset="-128"/>
                <a:ea typeface="游ゴシック" panose="020B0400000000000000" pitchFamily="50" charset="-128"/>
              </a:rPr>
              <a:t>第八条　委員等の費用弁償の額は、職員の旅費に関する条</a:t>
            </a:r>
          </a:p>
          <a:p>
            <a:r>
              <a:rPr lang="ja-JP" altLang="en-US" sz="800" dirty="0">
                <a:latin typeface="游ゴシック" panose="020B0400000000000000" pitchFamily="50" charset="-128"/>
                <a:ea typeface="游ゴシック" panose="020B0400000000000000" pitchFamily="50" charset="-128"/>
              </a:rPr>
              <a:t>　例（昭和四十年大阪府条例第三十七号）による指定職等</a:t>
            </a:r>
          </a:p>
          <a:p>
            <a:r>
              <a:rPr lang="ja-JP" altLang="en-US" sz="800" dirty="0">
                <a:latin typeface="游ゴシック" panose="020B0400000000000000" pitchFamily="50" charset="-128"/>
                <a:ea typeface="游ゴシック" panose="020B0400000000000000" pitchFamily="50" charset="-128"/>
              </a:rPr>
              <a:t>　の職務にある者以外の者の額相当額とする。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（庶務）</a:t>
            </a:r>
          </a:p>
          <a:p>
            <a:r>
              <a:rPr lang="ja-JP" altLang="en-US" sz="800" dirty="0">
                <a:latin typeface="游ゴシック" panose="020B0400000000000000" pitchFamily="50" charset="-128"/>
                <a:ea typeface="游ゴシック" panose="020B0400000000000000" pitchFamily="50" charset="-128"/>
              </a:rPr>
              <a:t>第九条　審議会の庶務は、健康医療部において行う。</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（委任）</a:t>
            </a:r>
          </a:p>
          <a:p>
            <a:r>
              <a:rPr lang="ja-JP" altLang="en-US" sz="800" dirty="0">
                <a:latin typeface="游ゴシック" panose="020B0400000000000000" pitchFamily="50" charset="-128"/>
                <a:ea typeface="游ゴシック" panose="020B0400000000000000" pitchFamily="50" charset="-128"/>
              </a:rPr>
              <a:t>第十条　この規則に定めるもののほか、審議会の運営に関</a:t>
            </a:r>
          </a:p>
          <a:p>
            <a:r>
              <a:rPr lang="ja-JP" altLang="en-US" sz="800" dirty="0">
                <a:latin typeface="游ゴシック" panose="020B0400000000000000" pitchFamily="50" charset="-128"/>
                <a:ea typeface="游ゴシック" panose="020B0400000000000000" pitchFamily="50" charset="-128"/>
              </a:rPr>
              <a:t>　し必要な事項は、会長が定める。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附則（平成二十八年規則第八十二号）</a:t>
            </a:r>
          </a:p>
          <a:p>
            <a:r>
              <a:rPr lang="ja-JP" altLang="en-US" sz="800" dirty="0">
                <a:latin typeface="游ゴシック" panose="020B0400000000000000" pitchFamily="50" charset="-128"/>
                <a:ea typeface="游ゴシック" panose="020B0400000000000000" pitchFamily="50" charset="-128"/>
              </a:rPr>
              <a:t>この規則は、平成二十八年四月一日から施行する。</a:t>
            </a:r>
          </a:p>
        </p:txBody>
      </p:sp>
      <p:sp>
        <p:nvSpPr>
          <p:cNvPr id="22" name="テキスト ボックス 21"/>
          <p:cNvSpPr txBox="1"/>
          <p:nvPr/>
        </p:nvSpPr>
        <p:spPr>
          <a:xfrm>
            <a:off x="3749662" y="1019984"/>
            <a:ext cx="3744000" cy="216000"/>
          </a:xfrm>
          <a:prstGeom prst="roundRect">
            <a:avLst>
              <a:gd name="adj" fmla="val 0"/>
            </a:avLst>
          </a:prstGeom>
          <a:noFill/>
          <a:ln w="12700">
            <a:noFill/>
          </a:ln>
        </p:spPr>
        <p:txBody>
          <a:bodyPr wrap="square" lIns="72000" tIns="72000" rIns="72000" bIns="72000" rtlCol="0" anchor="t">
            <a:noAutofit/>
          </a:bodyPr>
          <a:lstStyle/>
          <a:p>
            <a:r>
              <a:rPr lang="zh-TW" altLang="en-US" sz="800" b="1" dirty="0">
                <a:latin typeface="游ゴシック" panose="020B0400000000000000" pitchFamily="50" charset="-128"/>
                <a:ea typeface="游ゴシック" panose="020B0400000000000000" pitchFamily="50" charset="-128"/>
              </a:rPr>
              <a:t>大阪府生涯歯科保健推進審議会規則（大阪府規則第百九十三号</a:t>
            </a:r>
            <a:r>
              <a:rPr lang="zh-TW" altLang="en-US" sz="800" b="1" dirty="0" smtClean="0">
                <a:latin typeface="游ゴシック" panose="020B0400000000000000" pitchFamily="50" charset="-128"/>
                <a:ea typeface="游ゴシック" panose="020B0400000000000000" pitchFamily="50" charset="-128"/>
              </a:rPr>
              <a:t>）</a:t>
            </a:r>
            <a:endParaRPr lang="zh-TW" altLang="en-US" sz="800" b="1" dirty="0">
              <a:latin typeface="游ゴシック" panose="020B0400000000000000" pitchFamily="50" charset="-128"/>
              <a:ea typeface="游ゴシック" panose="020B0400000000000000" pitchFamily="50" charset="-128"/>
            </a:endParaRPr>
          </a:p>
        </p:txBody>
      </p:sp>
      <p:sp>
        <p:nvSpPr>
          <p:cNvPr id="23" name="テキスト ボックス 22"/>
          <p:cNvSpPr txBox="1"/>
          <p:nvPr/>
        </p:nvSpPr>
        <p:spPr>
          <a:xfrm>
            <a:off x="373611" y="1019984"/>
            <a:ext cx="3024000" cy="288000"/>
          </a:xfrm>
          <a:prstGeom prst="roundRect">
            <a:avLst>
              <a:gd name="adj" fmla="val 0"/>
            </a:avLst>
          </a:prstGeom>
          <a:noFill/>
          <a:ln w="12700">
            <a:noFill/>
          </a:ln>
        </p:spPr>
        <p:txBody>
          <a:bodyPr wrap="none" lIns="72000" tIns="72000" rIns="72000" bIns="72000" rtlCol="0" anchor="t">
            <a:noAutofit/>
          </a:bodyPr>
          <a:lstStyle/>
          <a:p>
            <a:pPr algn="ctr"/>
            <a:r>
              <a:rPr lang="ja-JP" altLang="en-US" sz="800" b="1" dirty="0">
                <a:latin typeface="游ゴシック" panose="020B0400000000000000" pitchFamily="50" charset="-128"/>
                <a:ea typeface="游ゴシック" panose="020B0400000000000000" pitchFamily="50" charset="-128"/>
              </a:rPr>
              <a:t>大阪府附属機関</a:t>
            </a:r>
            <a:r>
              <a:rPr lang="ja-JP" altLang="en-US" sz="800" b="1" dirty="0" smtClean="0">
                <a:latin typeface="游ゴシック" panose="020B0400000000000000" pitchFamily="50" charset="-128"/>
                <a:ea typeface="游ゴシック" panose="020B0400000000000000" pitchFamily="50" charset="-128"/>
              </a:rPr>
              <a:t>条例（</a:t>
            </a:r>
            <a:r>
              <a:rPr lang="ja-JP" altLang="en-US" sz="800" b="1" dirty="0">
                <a:latin typeface="游ゴシック" panose="020B0400000000000000" pitchFamily="50" charset="-128"/>
                <a:ea typeface="游ゴシック" panose="020B0400000000000000" pitchFamily="50" charset="-128"/>
              </a:rPr>
              <a:t>昭和二十七年大阪府条例第三十九号</a:t>
            </a:r>
            <a:r>
              <a:rPr lang="ja-JP" altLang="en-US" sz="800" b="1" dirty="0" smtClean="0">
                <a:latin typeface="游ゴシック" panose="020B0400000000000000" pitchFamily="50" charset="-128"/>
                <a:ea typeface="游ゴシック" panose="020B0400000000000000" pitchFamily="50" charset="-128"/>
              </a:rPr>
              <a:t>）（</a:t>
            </a:r>
            <a:r>
              <a:rPr lang="ja-JP" altLang="en-US" sz="800" b="1" dirty="0">
                <a:latin typeface="游ゴシック" panose="020B0400000000000000" pitchFamily="50" charset="-128"/>
                <a:ea typeface="游ゴシック" panose="020B0400000000000000" pitchFamily="50" charset="-128"/>
              </a:rPr>
              <a:t>抄</a:t>
            </a:r>
            <a:r>
              <a:rPr lang="ja-JP" altLang="en-US" sz="800" b="1" dirty="0" smtClean="0">
                <a:latin typeface="游ゴシック" panose="020B0400000000000000" pitchFamily="50" charset="-128"/>
                <a:ea typeface="游ゴシック" panose="020B0400000000000000" pitchFamily="50" charset="-128"/>
              </a:rPr>
              <a:t>）</a:t>
            </a:r>
            <a:endParaRPr lang="ja-JP" altLang="en-US" sz="800" dirty="0">
              <a:latin typeface="游ゴシック" panose="020B0400000000000000" pitchFamily="50" charset="-128"/>
              <a:ea typeface="游ゴシック" panose="020B0400000000000000" pitchFamily="50" charset="-128"/>
            </a:endParaRPr>
          </a:p>
        </p:txBody>
      </p:sp>
      <p:sp>
        <p:nvSpPr>
          <p:cNvPr id="3" name="スライド番号プレースホルダー 2"/>
          <p:cNvSpPr>
            <a:spLocks noGrp="1"/>
          </p:cNvSpPr>
          <p:nvPr>
            <p:ph type="sldNum" sz="quarter" idx="12"/>
          </p:nvPr>
        </p:nvSpPr>
        <p:spPr/>
        <p:txBody>
          <a:bodyPr/>
          <a:lstStyle/>
          <a:p>
            <a:fld id="{4D1D0668-0C6C-4C7F-AAAF-C0078F4BF5F6}" type="slidenum">
              <a:rPr kumimoji="1" lang="ja-JP" altLang="en-US" smtClean="0"/>
              <a:t>42</a:t>
            </a:fld>
            <a:endParaRPr kumimoji="1" lang="ja-JP" altLang="en-US"/>
          </a:p>
        </p:txBody>
      </p:sp>
      <p:pic>
        <p:nvPicPr>
          <p:cNvPr id="14" name="図 13"/>
          <p:cNvPicPr>
            <a:picLocks noChangeAspect="1"/>
          </p:cNvPicPr>
          <p:nvPr/>
        </p:nvPicPr>
        <p:blipFill>
          <a:blip r:embed="rId2"/>
          <a:stretch>
            <a:fillRect/>
          </a:stretch>
        </p:blipFill>
        <p:spPr>
          <a:xfrm>
            <a:off x="8582603" y="358877"/>
            <a:ext cx="1100769" cy="360000"/>
          </a:xfrm>
          <a:prstGeom prst="rect">
            <a:avLst/>
          </a:prstGeom>
        </p:spPr>
      </p:pic>
      <p:sp>
        <p:nvSpPr>
          <p:cNvPr id="19" name="テキスト ボックス 18"/>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smtClean="0">
                <a:solidFill>
                  <a:schemeClr val="bg1"/>
                </a:solidFill>
                <a:latin typeface="游ゴシック" panose="020B0400000000000000" pitchFamily="50" charset="-128"/>
                <a:ea typeface="游ゴシック" panose="020B0400000000000000" pitchFamily="50" charset="-128"/>
              </a:rPr>
              <a:t>大阪府</a:t>
            </a:r>
            <a:r>
              <a:rPr lang="ja-JP" altLang="en-US" sz="1100" b="1" dirty="0">
                <a:solidFill>
                  <a:schemeClr val="bg1"/>
                </a:solidFill>
                <a:latin typeface="游ゴシック" panose="020B0400000000000000" pitchFamily="50" charset="-128"/>
                <a:ea typeface="游ゴシック" panose="020B0400000000000000" pitchFamily="50" charset="-128"/>
              </a:rPr>
              <a:t>健康づくり推進</a:t>
            </a:r>
            <a:r>
              <a:rPr lang="ja-JP" altLang="en-US" sz="1100" b="1" dirty="0" smtClean="0">
                <a:solidFill>
                  <a:schemeClr val="bg1"/>
                </a:solidFill>
                <a:latin typeface="游ゴシック" panose="020B0400000000000000" pitchFamily="50" charset="-128"/>
                <a:ea typeface="游ゴシック" panose="020B0400000000000000" pitchFamily="50" charset="-128"/>
              </a:rPr>
              <a:t>条例第</a:t>
            </a:r>
            <a:r>
              <a:rPr lang="en-US" altLang="ja-JP" sz="1100" b="1" dirty="0" smtClean="0">
                <a:solidFill>
                  <a:schemeClr val="bg1"/>
                </a:solidFill>
                <a:latin typeface="游ゴシック" panose="020B0400000000000000" pitchFamily="50" charset="-128"/>
                <a:ea typeface="游ゴシック" panose="020B0400000000000000" pitchFamily="50" charset="-128"/>
              </a:rPr>
              <a:t>19</a:t>
            </a:r>
            <a:r>
              <a:rPr lang="ja-JP" altLang="en-US" sz="1100" b="1" dirty="0" smtClean="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smtClean="0">
                <a:solidFill>
                  <a:schemeClr val="bg1"/>
                </a:solidFill>
                <a:latin typeface="游ゴシック" panose="020B0400000000000000" pitchFamily="50" charset="-128"/>
                <a:ea typeface="游ゴシック" panose="020B0400000000000000" pitchFamily="50" charset="-128"/>
              </a:rPr>
              <a:t>〈</a:t>
            </a:r>
            <a:r>
              <a:rPr lang="ja-JP" altLang="en-US" sz="1100" b="1" dirty="0" smtClean="0">
                <a:solidFill>
                  <a:schemeClr val="bg1"/>
                </a:solidFill>
                <a:latin typeface="游ゴシック" panose="020B0400000000000000" pitchFamily="50" charset="-128"/>
                <a:ea typeface="游ゴシック" panose="020B0400000000000000" pitchFamily="50" charset="-128"/>
              </a:rPr>
              <a:t>令和２年度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1776023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13648" y="2949129"/>
            <a:ext cx="9919648" cy="720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ctr"/>
          <a:lstStyle/>
          <a:p>
            <a:pPr lvl="0" algn="ctr">
              <a:defRPr/>
            </a:pPr>
            <a:r>
              <a:rPr kumimoji="1" lang="zh-TW" altLang="en-US" sz="2200" b="1" dirty="0" smtClean="0">
                <a:solidFill>
                  <a:prstClr val="black"/>
                </a:solidFill>
                <a:latin typeface="游ゴシック" panose="020B0400000000000000" pitchFamily="50" charset="-128"/>
                <a:ea typeface="游ゴシック" panose="020B0400000000000000" pitchFamily="50" charset="-128"/>
              </a:rPr>
              <a:t>第</a:t>
            </a:r>
            <a:r>
              <a:rPr kumimoji="1" lang="ja-JP" altLang="en-US" sz="2200" b="1" dirty="0" smtClean="0">
                <a:solidFill>
                  <a:prstClr val="black"/>
                </a:solidFill>
                <a:latin typeface="游ゴシック" panose="020B0400000000000000" pitchFamily="50" charset="-128"/>
                <a:ea typeface="游ゴシック" panose="020B0400000000000000" pitchFamily="50" charset="-128"/>
              </a:rPr>
              <a:t>２</a:t>
            </a:r>
            <a:r>
              <a:rPr kumimoji="1" lang="zh-TW" altLang="en-US" sz="2200" b="1" dirty="0" smtClean="0">
                <a:solidFill>
                  <a:prstClr val="black"/>
                </a:solidFill>
                <a:latin typeface="游ゴシック" panose="020B0400000000000000" pitchFamily="50" charset="-128"/>
                <a:ea typeface="游ゴシック" panose="020B0400000000000000" pitchFamily="50" charset="-128"/>
              </a:rPr>
              <a:t>次</a:t>
            </a:r>
            <a:r>
              <a:rPr kumimoji="1" lang="zh-TW" altLang="en-US" sz="2200" b="1" dirty="0">
                <a:solidFill>
                  <a:prstClr val="black"/>
                </a:solidFill>
                <a:latin typeface="游ゴシック" panose="020B0400000000000000" pitchFamily="50" charset="-128"/>
                <a:ea typeface="游ゴシック" panose="020B0400000000000000" pitchFamily="50" charset="-128"/>
              </a:rPr>
              <a:t>大阪府歯科口腔保健</a:t>
            </a:r>
            <a:r>
              <a:rPr kumimoji="1" lang="zh-TW" altLang="en-US" sz="2200" b="1" dirty="0" smtClean="0">
                <a:solidFill>
                  <a:prstClr val="black"/>
                </a:solidFill>
                <a:latin typeface="游ゴシック" panose="020B0400000000000000" pitchFamily="50" charset="-128"/>
                <a:ea typeface="游ゴシック" panose="020B0400000000000000" pitchFamily="50" charset="-128"/>
              </a:rPr>
              <a:t>計画</a:t>
            </a:r>
            <a:r>
              <a:rPr kumimoji="1" lang="ja-JP" altLang="en-US" sz="2200" b="1" dirty="0" smtClean="0">
                <a:solidFill>
                  <a:prstClr val="black"/>
                </a:solidFill>
                <a:latin typeface="游ゴシック" panose="020B0400000000000000" pitchFamily="50" charset="-128"/>
                <a:ea typeface="游ゴシック" panose="020B0400000000000000" pitchFamily="50" charset="-128"/>
              </a:rPr>
              <a:t>　令和２年度　</a:t>
            </a:r>
            <a:r>
              <a:rPr kumimoji="1" lang="en-US" altLang="zh-TW" sz="2200" b="1" dirty="0" smtClean="0">
                <a:solidFill>
                  <a:prstClr val="black"/>
                </a:solidFill>
                <a:latin typeface="游ゴシック" panose="020B0400000000000000" pitchFamily="50" charset="-128"/>
                <a:ea typeface="游ゴシック" panose="020B0400000000000000" pitchFamily="50" charset="-128"/>
              </a:rPr>
              <a:t>PDCA</a:t>
            </a:r>
            <a:r>
              <a:rPr kumimoji="1" lang="zh-TW" altLang="en-US" sz="2200" b="1" dirty="0">
                <a:solidFill>
                  <a:prstClr val="black"/>
                </a:solidFill>
                <a:latin typeface="游ゴシック" panose="020B0400000000000000" pitchFamily="50" charset="-128"/>
                <a:ea typeface="游ゴシック" panose="020B0400000000000000" pitchFamily="50" charset="-128"/>
              </a:rPr>
              <a:t>進捗</a:t>
            </a:r>
            <a:r>
              <a:rPr kumimoji="1" lang="zh-TW" altLang="en-US" sz="2200" b="1" dirty="0" smtClean="0">
                <a:solidFill>
                  <a:prstClr val="black"/>
                </a:solidFill>
                <a:latin typeface="游ゴシック" panose="020B0400000000000000" pitchFamily="50" charset="-128"/>
                <a:ea typeface="游ゴシック" panose="020B0400000000000000" pitchFamily="50" charset="-128"/>
              </a:rPr>
              <a:t>管理票</a:t>
            </a:r>
            <a:endParaRPr kumimoji="1" lang="zh-TW" altLang="en-US" sz="2200" b="1" dirty="0">
              <a:solidFill>
                <a:prstClr val="black"/>
              </a:solidFill>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43</a:t>
            </a:fld>
            <a:endParaRPr kumimoji="1" lang="ja-JP" altLang="en-US"/>
          </a:p>
        </p:txBody>
      </p:sp>
      <p:pic>
        <p:nvPicPr>
          <p:cNvPr id="6" name="図 5"/>
          <p:cNvPicPr>
            <a:picLocks noChangeAspect="1"/>
          </p:cNvPicPr>
          <p:nvPr/>
        </p:nvPicPr>
        <p:blipFill>
          <a:blip r:embed="rId2"/>
          <a:stretch>
            <a:fillRect/>
          </a:stretch>
        </p:blipFill>
        <p:spPr>
          <a:xfrm>
            <a:off x="8582603" y="358877"/>
            <a:ext cx="1100769" cy="360000"/>
          </a:xfrm>
          <a:prstGeom prst="rect">
            <a:avLst/>
          </a:prstGeom>
        </p:spPr>
      </p:pic>
      <p:sp>
        <p:nvSpPr>
          <p:cNvPr id="8" name="テキスト ボックス 7"/>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smtClean="0">
                <a:solidFill>
                  <a:schemeClr val="bg1"/>
                </a:solidFill>
                <a:latin typeface="游ゴシック" panose="020B0400000000000000" pitchFamily="50" charset="-128"/>
                <a:ea typeface="游ゴシック" panose="020B0400000000000000" pitchFamily="50" charset="-128"/>
              </a:rPr>
              <a:t>大阪府</a:t>
            </a:r>
            <a:r>
              <a:rPr lang="ja-JP" altLang="en-US" sz="1100" b="1" dirty="0">
                <a:solidFill>
                  <a:schemeClr val="bg1"/>
                </a:solidFill>
                <a:latin typeface="游ゴシック" panose="020B0400000000000000" pitchFamily="50" charset="-128"/>
                <a:ea typeface="游ゴシック" panose="020B0400000000000000" pitchFamily="50" charset="-128"/>
              </a:rPr>
              <a:t>健康づくり推進</a:t>
            </a:r>
            <a:r>
              <a:rPr lang="ja-JP" altLang="en-US" sz="1100" b="1" dirty="0" smtClean="0">
                <a:solidFill>
                  <a:schemeClr val="bg1"/>
                </a:solidFill>
                <a:latin typeface="游ゴシック" panose="020B0400000000000000" pitchFamily="50" charset="-128"/>
                <a:ea typeface="游ゴシック" panose="020B0400000000000000" pitchFamily="50" charset="-128"/>
              </a:rPr>
              <a:t>条例第</a:t>
            </a:r>
            <a:r>
              <a:rPr lang="en-US" altLang="ja-JP" sz="1100" b="1" dirty="0" smtClean="0">
                <a:solidFill>
                  <a:schemeClr val="bg1"/>
                </a:solidFill>
                <a:latin typeface="游ゴシック" panose="020B0400000000000000" pitchFamily="50" charset="-128"/>
                <a:ea typeface="游ゴシック" panose="020B0400000000000000" pitchFamily="50" charset="-128"/>
              </a:rPr>
              <a:t>19</a:t>
            </a:r>
            <a:r>
              <a:rPr lang="ja-JP" altLang="en-US" sz="1100" b="1" dirty="0" smtClean="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smtClean="0">
                <a:solidFill>
                  <a:schemeClr val="bg1"/>
                </a:solidFill>
                <a:latin typeface="游ゴシック" panose="020B0400000000000000" pitchFamily="50" charset="-128"/>
                <a:ea typeface="游ゴシック" panose="020B0400000000000000" pitchFamily="50" charset="-128"/>
              </a:rPr>
              <a:t>〈</a:t>
            </a:r>
            <a:r>
              <a:rPr lang="ja-JP" altLang="en-US" sz="1100" b="1" dirty="0" smtClean="0">
                <a:solidFill>
                  <a:schemeClr val="bg1"/>
                </a:solidFill>
                <a:latin typeface="游ゴシック" panose="020B0400000000000000" pitchFamily="50" charset="-128"/>
                <a:ea typeface="游ゴシック" panose="020B0400000000000000" pitchFamily="50" charset="-128"/>
              </a:rPr>
              <a:t>令和２年度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9854450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768986"/>
          </a:xfrm>
          <a:prstGeom prst="rect">
            <a:avLst/>
          </a:prstGeom>
          <a:gradFill flip="none" rotWithShape="1">
            <a:gsLst>
              <a:gs pos="50000">
                <a:srgbClr val="7DA8DB">
                  <a:lumMod val="20000"/>
                  <a:lumOff val="80000"/>
                </a:srgbClr>
              </a:gs>
              <a:gs pos="0">
                <a:schemeClr val="accent1">
                  <a:lumMod val="0"/>
                </a:schemeClr>
              </a:gs>
              <a:gs pos="20000">
                <a:schemeClr val="accent5">
                  <a:lumMod val="50000"/>
                  <a:lumOff val="50000"/>
                </a:schemeClr>
              </a:gs>
              <a:gs pos="80000">
                <a:srgbClr val="7395D3">
                  <a:lumMod val="50000"/>
                  <a:lumOff val="50000"/>
                </a:srgbClr>
              </a:gs>
              <a:gs pos="100000">
                <a:schemeClr val="accent1">
                  <a:lumMod val="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dirty="0">
                <a:solidFill>
                  <a:prstClr val="black"/>
                </a:solidFill>
                <a:latin typeface="游ゴシック" panose="020B0400000000000000" pitchFamily="50" charset="-128"/>
                <a:ea typeface="游ゴシック" panose="020B0400000000000000" pitchFamily="50" charset="-128"/>
              </a:rPr>
              <a:t> </a:t>
            </a:r>
            <a:r>
              <a:rPr kumimoji="1" lang="ja-JP" altLang="en-US" sz="24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１　歯科疾患の予防・早期発見、口の機能の維持向上</a:t>
            </a:r>
            <a:endPar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44</a:t>
            </a:fld>
            <a:endParaRPr kumimoji="1" lang="ja-JP" altLang="en-US"/>
          </a:p>
        </p:txBody>
      </p:sp>
      <p:pic>
        <p:nvPicPr>
          <p:cNvPr id="14" name="図 13"/>
          <p:cNvPicPr>
            <a:picLocks noChangeAspect="1"/>
          </p:cNvPicPr>
          <p:nvPr/>
        </p:nvPicPr>
        <p:blipFill>
          <a:blip r:embed="rId2"/>
          <a:stretch>
            <a:fillRect/>
          </a:stretch>
        </p:blipFill>
        <p:spPr>
          <a:xfrm>
            <a:off x="8536240" y="183217"/>
            <a:ext cx="1320923" cy="432000"/>
          </a:xfrm>
          <a:prstGeom prst="rect">
            <a:avLst/>
          </a:prstGeom>
        </p:spPr>
      </p:pic>
      <p:sp>
        <p:nvSpPr>
          <p:cNvPr id="31" name="正方形/長方形 30"/>
          <p:cNvSpPr/>
          <p:nvPr/>
        </p:nvSpPr>
        <p:spPr>
          <a:xfrm>
            <a:off x="268310" y="873962"/>
            <a:ext cx="9369380" cy="54919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rPr>
              <a:t>計画Ｐ</a:t>
            </a:r>
            <a:r>
              <a:rPr kumimoji="1" lang="en-US" altLang="ja-JP"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rPr>
              <a:t>59</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endParaRPr>
          </a:p>
        </p:txBody>
      </p:sp>
      <p:graphicFrame>
        <p:nvGraphicFramePr>
          <p:cNvPr id="32" name="表 31"/>
          <p:cNvGraphicFramePr>
            <a:graphicFrameLocks noGrp="1"/>
          </p:cNvGraphicFramePr>
          <p:nvPr>
            <p:extLst>
              <p:ext uri="{D42A27DB-BD31-4B8C-83A1-F6EECF244321}">
                <p14:modId xmlns:p14="http://schemas.microsoft.com/office/powerpoint/2010/main" val="2184679842"/>
              </p:ext>
            </p:extLst>
          </p:nvPr>
        </p:nvGraphicFramePr>
        <p:xfrm>
          <a:off x="691603" y="4939912"/>
          <a:ext cx="8534283" cy="1037348"/>
        </p:xfrm>
        <a:graphic>
          <a:graphicData uri="http://schemas.openxmlformats.org/drawingml/2006/table">
            <a:tbl>
              <a:tblPr firstRow="1" firstCol="1" bandRow="1">
                <a:tableStyleId>{5C22544A-7EE6-4342-B048-85BDC9FD1C3A}</a:tableStyleId>
              </a:tblPr>
              <a:tblGrid>
                <a:gridCol w="332371">
                  <a:extLst>
                    <a:ext uri="{9D8B030D-6E8A-4147-A177-3AD203B41FA5}">
                      <a16:colId xmlns:a16="http://schemas.microsoft.com/office/drawing/2014/main" val="20000"/>
                    </a:ext>
                  </a:extLst>
                </a:gridCol>
                <a:gridCol w="3042606">
                  <a:extLst>
                    <a:ext uri="{9D8B030D-6E8A-4147-A177-3AD203B41FA5}">
                      <a16:colId xmlns:a16="http://schemas.microsoft.com/office/drawing/2014/main" val="20001"/>
                    </a:ext>
                  </a:extLst>
                </a:gridCol>
                <a:gridCol w="2013573">
                  <a:extLst>
                    <a:ext uri="{9D8B030D-6E8A-4147-A177-3AD203B41FA5}">
                      <a16:colId xmlns:a16="http://schemas.microsoft.com/office/drawing/2014/main" val="20002"/>
                    </a:ext>
                  </a:extLst>
                </a:gridCol>
                <a:gridCol w="1971033">
                  <a:extLst>
                    <a:ext uri="{9D8B030D-6E8A-4147-A177-3AD203B41FA5}">
                      <a16:colId xmlns:a16="http://schemas.microsoft.com/office/drawing/2014/main" val="3296687758"/>
                    </a:ext>
                  </a:extLst>
                </a:gridCol>
                <a:gridCol w="1174700">
                  <a:extLst>
                    <a:ext uri="{9D8B030D-6E8A-4147-A177-3AD203B41FA5}">
                      <a16:colId xmlns:a16="http://schemas.microsoft.com/office/drawing/2014/main" val="20003"/>
                    </a:ext>
                  </a:extLst>
                </a:gridCol>
              </a:tblGrid>
              <a:tr h="447167">
                <a:tc>
                  <a:txBody>
                    <a:bodyPr/>
                    <a:lstStyle/>
                    <a:p>
                      <a:pPr algn="ctr" fontAlgn="auto">
                        <a:lnSpc>
                          <a:spcPts val="1600"/>
                        </a:lnSpc>
                        <a:spcAft>
                          <a:spcPts val="0"/>
                        </a:spcAft>
                      </a:pPr>
                      <a:r>
                        <a:rPr lang="ja-JP" sz="1400" baseline="0" dirty="0">
                          <a:effectLst/>
                          <a:latin typeface="游ゴシック" panose="020B0400000000000000" pitchFamily="50" charset="-128"/>
                          <a:ea typeface="游ゴシック" panose="020B0400000000000000" pitchFamily="50" charset="-128"/>
                        </a:rPr>
                        <a:t>　</a:t>
                      </a:r>
                      <a:endParaRPr lang="ja-JP" sz="1400"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50000"/>
                      </a:schemeClr>
                    </a:solidFill>
                  </a:tcPr>
                </a:tc>
                <a:tc>
                  <a:txBody>
                    <a:bodyPr/>
                    <a:lstStyle/>
                    <a:p>
                      <a:pPr algn="ctr" fontAlgn="auto">
                        <a:lnSpc>
                          <a:spcPts val="1600"/>
                        </a:lnSpc>
                        <a:spcAft>
                          <a:spcPts val="0"/>
                        </a:spcAft>
                      </a:pPr>
                      <a:r>
                        <a:rPr lang="ja-JP" altLang="en-US" sz="1200" kern="100" baseline="0" dirty="0" smtClean="0">
                          <a:solidFill>
                            <a:schemeClr val="lt1"/>
                          </a:solidFill>
                          <a:effectLst/>
                          <a:latin typeface="游ゴシック" panose="020B0400000000000000" pitchFamily="50" charset="-128"/>
                          <a:ea typeface="游ゴシック" panose="020B0400000000000000" pitchFamily="50" charset="-128"/>
                          <a:cs typeface="+mn-cs"/>
                        </a:rPr>
                        <a:t>個別目標</a:t>
                      </a:r>
                      <a:endParaRPr lang="ja-JP" sz="1200"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baseline="0" dirty="0" smtClean="0">
                          <a:effectLst/>
                          <a:latin typeface="游ゴシック" panose="020B0400000000000000" pitchFamily="50" charset="-128"/>
                          <a:ea typeface="游ゴシック" panose="020B0400000000000000" pitchFamily="50" charset="-128"/>
                        </a:rPr>
                        <a:t>計画策定時</a:t>
                      </a:r>
                      <a:r>
                        <a:rPr lang="ja-JP" sz="1200" baseline="0" dirty="0" smtClean="0">
                          <a:effectLst/>
                          <a:latin typeface="游ゴシック" panose="020B0400000000000000" pitchFamily="50" charset="-128"/>
                          <a:ea typeface="游ゴシック" panose="020B0400000000000000" pitchFamily="50" charset="-128"/>
                        </a:rPr>
                        <a:t>の状況</a:t>
                      </a:r>
                      <a:endParaRPr lang="ja-JP" sz="1200"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baseline="0" dirty="0" smtClean="0">
                          <a:solidFill>
                            <a:schemeClr val="bg1"/>
                          </a:solidFill>
                          <a:effectLst/>
                          <a:latin typeface="游ゴシック" panose="020B0400000000000000" pitchFamily="50" charset="-128"/>
                          <a:ea typeface="游ゴシック" panose="020B0400000000000000" pitchFamily="50" charset="-128"/>
                          <a:cs typeface="HG丸ｺﾞｼｯｸM-PRO"/>
                        </a:rPr>
                        <a:t>現在の状況</a:t>
                      </a:r>
                      <a:endParaRPr lang="ja-JP" sz="1200" baseline="0"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baseline="0" dirty="0" smtClean="0">
                          <a:effectLst/>
                          <a:latin typeface="游ゴシック" panose="020B0400000000000000" pitchFamily="50" charset="-128"/>
                          <a:ea typeface="游ゴシック" panose="020B0400000000000000" pitchFamily="50" charset="-128"/>
                        </a:rPr>
                        <a:t>2023</a:t>
                      </a:r>
                      <a:r>
                        <a:rPr lang="ja-JP" sz="1200" baseline="0" dirty="0" smtClean="0">
                          <a:effectLst/>
                          <a:latin typeface="游ゴシック" panose="020B0400000000000000" pitchFamily="50" charset="-128"/>
                          <a:ea typeface="游ゴシック" panose="020B0400000000000000" pitchFamily="50" charset="-128"/>
                        </a:rPr>
                        <a:t>年度</a:t>
                      </a:r>
                      <a:endParaRPr lang="en-US" altLang="ja-JP" sz="1200" baseline="0" dirty="0" smtClean="0">
                        <a:effectLst/>
                        <a:latin typeface="游ゴシック" panose="020B0400000000000000" pitchFamily="50" charset="-128"/>
                        <a:ea typeface="游ゴシック" panose="020B0400000000000000" pitchFamily="50" charset="-128"/>
                      </a:endParaRPr>
                    </a:p>
                    <a:p>
                      <a:pPr algn="ctr" fontAlgn="auto">
                        <a:lnSpc>
                          <a:spcPts val="1600"/>
                        </a:lnSpc>
                        <a:spcAft>
                          <a:spcPts val="0"/>
                        </a:spcAft>
                      </a:pPr>
                      <a:r>
                        <a:rPr lang="ja-JP" sz="1200" baseline="0" dirty="0" smtClean="0">
                          <a:effectLst/>
                          <a:latin typeface="游ゴシック" panose="020B0400000000000000" pitchFamily="50" charset="-128"/>
                          <a:ea typeface="游ゴシック" panose="020B0400000000000000" pitchFamily="50" charset="-128"/>
                        </a:rPr>
                        <a:t>目標</a:t>
                      </a:r>
                      <a:endParaRPr lang="ja-JP" sz="1200"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590181">
                <a:tc>
                  <a:txBody>
                    <a:bodyPr/>
                    <a:lstStyle/>
                    <a:p>
                      <a:pPr algn="ctr" fontAlgn="auto">
                        <a:lnSpc>
                          <a:spcPts val="1600"/>
                        </a:lnSpc>
                        <a:spcAft>
                          <a:spcPts val="0"/>
                        </a:spcAft>
                      </a:pPr>
                      <a:r>
                        <a:rPr lang="en-US" sz="1400" baseline="0" dirty="0">
                          <a:effectLst/>
                          <a:latin typeface="游ゴシック" panose="020B0400000000000000" pitchFamily="50" charset="-128"/>
                          <a:ea typeface="游ゴシック" panose="020B0400000000000000" pitchFamily="50" charset="-128"/>
                        </a:rPr>
                        <a:t>1</a:t>
                      </a:r>
                      <a:endParaRPr lang="ja-JP" sz="1400"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altLang="en-US" sz="1200" b="1" baseline="0" dirty="0" smtClean="0">
                          <a:effectLst/>
                          <a:latin typeface="游ゴシック" panose="020B0400000000000000" pitchFamily="50" charset="-128"/>
                          <a:ea typeface="游ゴシック" panose="020B0400000000000000" pitchFamily="50" charset="-128"/>
                        </a:rPr>
                        <a:t>むし歯のない者の割合（３歳児）</a:t>
                      </a:r>
                      <a:endParaRPr lang="ja-JP" sz="1200" b="1" baseline="0" dirty="0">
                        <a:effectLst/>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smtClean="0">
                          <a:effectLst/>
                          <a:latin typeface="游ゴシック" panose="020B0400000000000000" pitchFamily="50" charset="-128"/>
                          <a:ea typeface="游ゴシック" panose="020B0400000000000000" pitchFamily="50" charset="-128"/>
                        </a:rPr>
                        <a:t>80.9</a:t>
                      </a:r>
                      <a:r>
                        <a:rPr lang="ja-JP" sz="1200" b="1" baseline="0" dirty="0" smtClean="0">
                          <a:effectLst/>
                          <a:latin typeface="游ゴシック" panose="020B0400000000000000" pitchFamily="50" charset="-128"/>
                          <a:ea typeface="游ゴシック" panose="020B0400000000000000" pitchFamily="50" charset="-128"/>
                        </a:rPr>
                        <a:t>％</a:t>
                      </a:r>
                    </a:p>
                    <a:p>
                      <a:pPr algn="ctr" fontAlgn="auto">
                        <a:lnSpc>
                          <a:spcPts val="1600"/>
                        </a:lnSpc>
                        <a:spcAft>
                          <a:spcPts val="0"/>
                        </a:spcAft>
                      </a:pPr>
                      <a:r>
                        <a:rPr lang="ja-JP" sz="1200" b="1" baseline="0" dirty="0">
                          <a:effectLst/>
                          <a:latin typeface="游ゴシック" panose="020B0400000000000000" pitchFamily="50" charset="-128"/>
                          <a:ea typeface="游ゴシック" panose="020B0400000000000000" pitchFamily="50" charset="-128"/>
                        </a:rPr>
                        <a:t>【平成</a:t>
                      </a:r>
                      <a:r>
                        <a:rPr lang="en-US" sz="1200" b="1" baseline="0" dirty="0" smtClean="0">
                          <a:effectLst/>
                          <a:latin typeface="游ゴシック" panose="020B0400000000000000" pitchFamily="50" charset="-128"/>
                          <a:ea typeface="游ゴシック" panose="020B0400000000000000" pitchFamily="50" charset="-128"/>
                        </a:rPr>
                        <a:t>2</a:t>
                      </a:r>
                      <a:r>
                        <a:rPr lang="en-US" altLang="ja-JP" sz="1200" b="1" baseline="0" dirty="0" smtClean="0">
                          <a:effectLst/>
                          <a:latin typeface="游ゴシック" panose="020B0400000000000000" pitchFamily="50" charset="-128"/>
                          <a:ea typeface="游ゴシック" panose="020B0400000000000000" pitchFamily="50" charset="-128"/>
                        </a:rPr>
                        <a:t>7</a:t>
                      </a:r>
                      <a:r>
                        <a:rPr lang="ja-JP" sz="1200" b="1" baseline="0" dirty="0" smtClean="0">
                          <a:effectLst/>
                          <a:latin typeface="游ゴシック" panose="020B0400000000000000" pitchFamily="50" charset="-128"/>
                          <a:ea typeface="游ゴシック" panose="020B0400000000000000" pitchFamily="50" charset="-128"/>
                        </a:rPr>
                        <a:t>（</a:t>
                      </a:r>
                      <a:r>
                        <a:rPr lang="en-US" sz="1200" b="1" baseline="0" dirty="0" smtClean="0">
                          <a:effectLst/>
                          <a:latin typeface="游ゴシック" panose="020B0400000000000000" pitchFamily="50" charset="-128"/>
                          <a:ea typeface="游ゴシック" panose="020B0400000000000000" pitchFamily="50" charset="-128"/>
                        </a:rPr>
                        <a:t>201</a:t>
                      </a:r>
                      <a:r>
                        <a:rPr lang="en-US" altLang="ja-JP" sz="1200" b="1" baseline="0" dirty="0" smtClean="0">
                          <a:effectLst/>
                          <a:latin typeface="游ゴシック" panose="020B0400000000000000" pitchFamily="50" charset="-128"/>
                          <a:ea typeface="游ゴシック" panose="020B0400000000000000" pitchFamily="50" charset="-128"/>
                        </a:rPr>
                        <a:t>5</a:t>
                      </a:r>
                      <a:r>
                        <a:rPr lang="ja-JP" sz="1200" b="1" baseline="0" dirty="0" smtClean="0">
                          <a:effectLst/>
                          <a:latin typeface="游ゴシック" panose="020B0400000000000000" pitchFamily="50" charset="-128"/>
                          <a:ea typeface="游ゴシック" panose="020B0400000000000000" pitchFamily="50" charset="-128"/>
                        </a:rPr>
                        <a:t>）</a:t>
                      </a:r>
                      <a:r>
                        <a:rPr lang="ja-JP" sz="1200" b="1" baseline="0" dirty="0">
                          <a:effectLst/>
                          <a:latin typeface="游ゴシック" panose="020B0400000000000000" pitchFamily="50" charset="-128"/>
                          <a:ea typeface="游ゴシック" panose="020B0400000000000000" pitchFamily="50" charset="-128"/>
                        </a:rPr>
                        <a:t>年】</a:t>
                      </a:r>
                      <a:endParaRPr 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smtClean="0">
                          <a:solidFill>
                            <a:schemeClr val="tx1"/>
                          </a:solidFill>
                          <a:effectLst/>
                          <a:latin typeface="游ゴシック" panose="020B0400000000000000" pitchFamily="50" charset="-128"/>
                          <a:ea typeface="游ゴシック" panose="020B0400000000000000" pitchFamily="50" charset="-128"/>
                        </a:rPr>
                        <a:t>86.7</a:t>
                      </a:r>
                      <a:r>
                        <a:rPr lang="ja-JP" altLang="ja-JP" sz="1200" b="1" baseline="0" dirty="0" smtClean="0">
                          <a:solidFill>
                            <a:schemeClr val="tx1"/>
                          </a:solidFill>
                          <a:effectLst/>
                          <a:latin typeface="游ゴシック" panose="020B0400000000000000" pitchFamily="50" charset="-128"/>
                          <a:ea typeface="游ゴシック" panose="020B0400000000000000" pitchFamily="50" charset="-128"/>
                        </a:rPr>
                        <a:t>％</a:t>
                      </a:r>
                    </a:p>
                    <a:p>
                      <a:pPr algn="ctr" fontAlgn="auto">
                        <a:lnSpc>
                          <a:spcPts val="1600"/>
                        </a:lnSpc>
                        <a:spcAft>
                          <a:spcPts val="0"/>
                        </a:spcAft>
                      </a:pPr>
                      <a:r>
                        <a:rPr lang="ja-JP" altLang="ja-JP" sz="1200" b="1" baseline="0" dirty="0" smtClean="0">
                          <a:solidFill>
                            <a:schemeClr val="tx1"/>
                          </a:solidFill>
                          <a:effectLst/>
                          <a:latin typeface="游ゴシック" panose="020B0400000000000000" pitchFamily="50" charset="-128"/>
                          <a:ea typeface="游ゴシック" panose="020B0400000000000000" pitchFamily="50" charset="-128"/>
                        </a:rPr>
                        <a:t>【</a:t>
                      </a:r>
                      <a:r>
                        <a:rPr lang="ja-JP" altLang="en-US" sz="1200" b="1" baseline="0" dirty="0" smtClean="0">
                          <a:solidFill>
                            <a:schemeClr val="tx1"/>
                          </a:solidFill>
                          <a:effectLst/>
                          <a:latin typeface="游ゴシック" panose="020B0400000000000000" pitchFamily="50" charset="-128"/>
                          <a:ea typeface="游ゴシック" panose="020B0400000000000000" pitchFamily="50" charset="-128"/>
                        </a:rPr>
                        <a:t>令和元</a:t>
                      </a:r>
                      <a:r>
                        <a:rPr lang="ja-JP" altLang="ja-JP" sz="1200" b="1" baseline="0" dirty="0" smtClean="0">
                          <a:solidFill>
                            <a:schemeClr val="tx1"/>
                          </a:solidFill>
                          <a:effectLst/>
                          <a:latin typeface="游ゴシック" panose="020B0400000000000000" pitchFamily="50" charset="-128"/>
                          <a:ea typeface="游ゴシック" panose="020B0400000000000000" pitchFamily="50" charset="-128"/>
                        </a:rPr>
                        <a:t>（</a:t>
                      </a:r>
                      <a:r>
                        <a:rPr lang="en-US" altLang="ja-JP" sz="1200" b="1" baseline="0" dirty="0" smtClean="0">
                          <a:solidFill>
                            <a:schemeClr val="tx1"/>
                          </a:solidFill>
                          <a:effectLst/>
                          <a:latin typeface="游ゴシック" panose="020B0400000000000000" pitchFamily="50" charset="-128"/>
                          <a:ea typeface="游ゴシック" panose="020B0400000000000000" pitchFamily="50" charset="-128"/>
                        </a:rPr>
                        <a:t>2019</a:t>
                      </a:r>
                      <a:r>
                        <a:rPr lang="ja-JP" altLang="ja-JP" sz="1200" b="1" baseline="0" dirty="0" smtClean="0">
                          <a:solidFill>
                            <a:schemeClr val="tx1"/>
                          </a:solidFill>
                          <a:effectLst/>
                          <a:latin typeface="游ゴシック" panose="020B0400000000000000" pitchFamily="50" charset="-128"/>
                          <a:ea typeface="游ゴシック" panose="020B0400000000000000" pitchFamily="50" charset="-128"/>
                        </a:rPr>
                        <a:t>）年】</a:t>
                      </a:r>
                      <a:endParaRPr lang="ja-JP" altLang="ja-JP" sz="1200" b="1" baseline="0" dirty="0" smtClean="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smtClean="0">
                          <a:solidFill>
                            <a:schemeClr val="dk1"/>
                          </a:solidFill>
                          <a:effectLst/>
                          <a:latin typeface="游ゴシック" panose="020B0400000000000000" pitchFamily="50" charset="-128"/>
                          <a:ea typeface="游ゴシック" panose="020B0400000000000000" pitchFamily="50" charset="-128"/>
                          <a:cs typeface="+mn-cs"/>
                        </a:rPr>
                        <a:t>85</a:t>
                      </a:r>
                      <a:r>
                        <a:rPr lang="ja-JP" altLang="en-US" sz="1200" b="1" baseline="0" dirty="0" smtClean="0">
                          <a:solidFill>
                            <a:schemeClr val="dk1"/>
                          </a:solidFill>
                          <a:effectLst/>
                          <a:latin typeface="游ゴシック" panose="020B0400000000000000" pitchFamily="50" charset="-128"/>
                          <a:ea typeface="游ゴシック" panose="020B0400000000000000" pitchFamily="50" charset="-128"/>
                          <a:cs typeface="+mn-cs"/>
                        </a:rPr>
                        <a:t>％以上</a:t>
                      </a:r>
                      <a:endParaRPr 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3" name="正方形/長方形 32"/>
          <p:cNvSpPr/>
          <p:nvPr/>
        </p:nvSpPr>
        <p:spPr>
          <a:xfrm>
            <a:off x="129324" y="873962"/>
            <a:ext cx="4584344" cy="355290"/>
          </a:xfrm>
          <a:prstGeom prst="rect">
            <a:avLst/>
          </a:prstGeom>
          <a:solidFill>
            <a:srgbClr val="002060"/>
          </a:solidFill>
        </p:spPr>
        <p:txBody>
          <a:bodyPr wrap="square" anchor="ctr">
            <a:sp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2000" b="1" i="0" u="none" strike="noStrike" kern="1200" cap="none" spc="0" normalizeH="0" baseline="0" noProof="0" dirty="0" smtClean="0">
                <a:ln w="0"/>
                <a:solidFill>
                  <a:prstClr val="white"/>
                </a:solidFill>
                <a:effectLst>
                  <a:outerShdw blurRad="38100" dist="19050" dir="2700000" algn="tl" rotWithShape="0">
                    <a:prstClr val="black">
                      <a:alpha val="40000"/>
                    </a:prstClr>
                  </a:outerShdw>
                </a:effectLst>
                <a:uLnTx/>
                <a:uFillTx/>
                <a:latin typeface="游ゴシック" panose="020B0400000000000000" pitchFamily="50" charset="-128"/>
                <a:ea typeface="游ゴシック" panose="020B0400000000000000" pitchFamily="50" charset="-128"/>
              </a:rPr>
              <a:t>（１）</a:t>
            </a:r>
            <a:r>
              <a:rPr kumimoji="1" lang="ja-JP" altLang="en-US" sz="2000" b="1" i="0" u="none" strike="noStrike" kern="120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rPr>
              <a:t>乳幼児期　　　　</a:t>
            </a:r>
            <a:r>
              <a:rPr kumimoji="1" lang="ja-JP" altLang="en-US" sz="1600" b="1" i="0" u="none" strike="noStrike" kern="120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rPr>
              <a:t>計画</a:t>
            </a:r>
            <a:r>
              <a:rPr kumimoji="1" lang="en-US" altLang="ja-JP" sz="1600" b="1" i="0" u="none" strike="noStrike" kern="120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rPr>
              <a:t>P.25</a:t>
            </a:r>
            <a:endParaRPr kumimoji="1" lang="en-US" altLang="ja-JP" sz="16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34" name="正方形/長方形 33"/>
          <p:cNvSpPr/>
          <p:nvPr/>
        </p:nvSpPr>
        <p:spPr>
          <a:xfrm>
            <a:off x="382272" y="2224974"/>
            <a:ext cx="3240000" cy="288000"/>
          </a:xfrm>
          <a:prstGeom prst="rect">
            <a:avLst/>
          </a:prstGeom>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smtClean="0">
                <a:ln>
                  <a:noFill/>
                </a:ln>
                <a:solidFill>
                  <a:prstClr val="black"/>
                </a:solidFill>
                <a:effectLst/>
                <a:uLnTx/>
                <a:uFillTx/>
                <a:latin typeface="+mn-ea"/>
                <a:cs typeface="+mn-cs"/>
              </a:rPr>
              <a:t>【</a:t>
            </a:r>
            <a:r>
              <a:rPr kumimoji="0" lang="ja-JP" altLang="en-US" sz="1600" b="1" i="0" u="none" strike="noStrike" kern="1200" cap="none" spc="0" normalizeH="0" baseline="0" noProof="0" dirty="0" smtClean="0">
                <a:ln>
                  <a:noFill/>
                </a:ln>
                <a:solidFill>
                  <a:prstClr val="black"/>
                </a:solidFill>
                <a:effectLst/>
                <a:uLnTx/>
                <a:uFillTx/>
                <a:latin typeface="+mn-ea"/>
                <a:cs typeface="+mn-cs"/>
              </a:rPr>
              <a:t>府民の行動目標</a:t>
            </a:r>
            <a:r>
              <a:rPr kumimoji="0" lang="en-US" altLang="ja-JP" sz="1600" b="1" i="0" u="none" strike="noStrike" kern="1200" cap="none" spc="0" normalizeH="0" baseline="0" noProof="0" dirty="0">
                <a:ln>
                  <a:noFill/>
                </a:ln>
                <a:solidFill>
                  <a:prstClr val="black"/>
                </a:solidFill>
                <a:effectLst/>
                <a:uLnTx/>
                <a:uFillTx/>
                <a:latin typeface="+mn-ea"/>
                <a:cs typeface="+mn-cs"/>
              </a:rPr>
              <a:t>】</a:t>
            </a:r>
            <a:endParaRPr kumimoji="0" lang="ja-JP" altLang="en-US" sz="1600" b="1" i="0" u="none" strike="noStrike" kern="1200" cap="none" spc="0" normalizeH="0" baseline="0" noProof="0" dirty="0">
              <a:ln>
                <a:noFill/>
              </a:ln>
              <a:solidFill>
                <a:prstClr val="black"/>
              </a:solidFill>
              <a:effectLst/>
              <a:uLnTx/>
              <a:uFillTx/>
              <a:latin typeface="+mn-ea"/>
              <a:cs typeface="+mn-cs"/>
            </a:endParaRPr>
          </a:p>
        </p:txBody>
      </p:sp>
      <p:sp>
        <p:nvSpPr>
          <p:cNvPr id="35" name="正方形/長方形 34"/>
          <p:cNvSpPr/>
          <p:nvPr/>
        </p:nvSpPr>
        <p:spPr>
          <a:xfrm>
            <a:off x="530346" y="2536069"/>
            <a:ext cx="8856000" cy="822292"/>
          </a:xfrm>
          <a:prstGeom prst="rect">
            <a:avLst/>
          </a:prstGeom>
        </p:spPr>
        <p:txBody>
          <a:bodyPr wrap="square" lIns="36000" tIns="72000" rIns="36000" bIns="36000">
            <a:noAutofit/>
          </a:bodyPr>
          <a:lstStyle/>
          <a:p>
            <a:pPr lvl="0">
              <a:defRPr/>
            </a:pPr>
            <a:r>
              <a:rPr lang="ja-JP" altLang="en-US" sz="1200" dirty="0">
                <a:solidFill>
                  <a:prstClr val="black"/>
                </a:solidFill>
                <a:latin typeface="+mn-ea"/>
              </a:rPr>
              <a:t>▽乳歯がむし歯にならないよう、家庭や幼稚園などを通じて、歯みがき習慣を身に</a:t>
            </a:r>
            <a:r>
              <a:rPr lang="ja-JP" altLang="en-US" sz="1200" dirty="0" smtClean="0">
                <a:solidFill>
                  <a:prstClr val="black"/>
                </a:solidFill>
                <a:latin typeface="+mn-ea"/>
              </a:rPr>
              <a:t>つけます。</a:t>
            </a:r>
            <a:endParaRPr lang="en-US" altLang="ja-JP" sz="1200" dirty="0" smtClean="0">
              <a:solidFill>
                <a:prstClr val="black"/>
              </a:solidFill>
              <a:latin typeface="+mn-ea"/>
            </a:endParaRPr>
          </a:p>
          <a:p>
            <a:pPr lvl="0">
              <a:defRPr/>
            </a:pPr>
            <a:endParaRPr kumimoji="0" lang="en-US" altLang="ja-JP" sz="600" i="0" u="none" strike="noStrike" kern="1200" cap="none" spc="0" normalizeH="0" baseline="0" noProof="0" dirty="0">
              <a:ln>
                <a:noFill/>
              </a:ln>
              <a:solidFill>
                <a:prstClr val="black"/>
              </a:solidFill>
              <a:effectLst/>
              <a:uLnTx/>
              <a:uFillTx/>
              <a:latin typeface="+mn-ea"/>
            </a:endParaRPr>
          </a:p>
          <a:p>
            <a:pPr lvl="0">
              <a:defRPr/>
            </a:pPr>
            <a:r>
              <a:rPr lang="ja-JP" altLang="en-US" sz="1200" dirty="0">
                <a:solidFill>
                  <a:prstClr val="black"/>
                </a:solidFill>
                <a:latin typeface="+mn-ea"/>
              </a:rPr>
              <a:t>▽成長に伴う口の変化に応じた食べ方や適切な食習慣を子どもが身につけることができるよう、保護者や子どもを</a:t>
            </a:r>
            <a:r>
              <a:rPr lang="ja-JP" altLang="en-US" sz="1200" dirty="0" smtClean="0">
                <a:solidFill>
                  <a:prstClr val="black"/>
                </a:solidFill>
                <a:latin typeface="+mn-ea"/>
              </a:rPr>
              <a:t>とりまく</a:t>
            </a:r>
            <a:endParaRPr lang="en-US" altLang="ja-JP" sz="1200" dirty="0" smtClean="0">
              <a:solidFill>
                <a:prstClr val="black"/>
              </a:solidFill>
              <a:latin typeface="+mn-ea"/>
            </a:endParaRPr>
          </a:p>
          <a:p>
            <a:pPr lvl="0">
              <a:defRPr/>
            </a:pPr>
            <a:r>
              <a:rPr lang="ja-JP" altLang="en-US" sz="1200" dirty="0">
                <a:solidFill>
                  <a:prstClr val="black"/>
                </a:solidFill>
                <a:latin typeface="+mn-ea"/>
              </a:rPr>
              <a:t>　</a:t>
            </a:r>
            <a:r>
              <a:rPr lang="ja-JP" altLang="en-US" sz="1200" dirty="0" smtClean="0">
                <a:solidFill>
                  <a:prstClr val="black"/>
                </a:solidFill>
                <a:latin typeface="+mn-ea"/>
              </a:rPr>
              <a:t>関係者</a:t>
            </a:r>
            <a:r>
              <a:rPr lang="ja-JP" altLang="en-US" sz="1200" dirty="0">
                <a:solidFill>
                  <a:prstClr val="black"/>
                </a:solidFill>
                <a:latin typeface="+mn-ea"/>
              </a:rPr>
              <a:t>が子どもに働きかけます。</a:t>
            </a:r>
            <a:endParaRPr kumimoji="0" lang="ja-JP" altLang="en-US" sz="1200" i="0" u="none" strike="noStrike" kern="1200" cap="none" spc="0" normalizeH="0" baseline="0" noProof="0" dirty="0">
              <a:ln>
                <a:noFill/>
              </a:ln>
              <a:solidFill>
                <a:prstClr val="black"/>
              </a:solidFill>
              <a:effectLst/>
              <a:uLnTx/>
              <a:uFillTx/>
              <a:latin typeface="+mn-ea"/>
              <a:cs typeface="+mn-cs"/>
            </a:endParaRPr>
          </a:p>
        </p:txBody>
      </p:sp>
      <p:sp>
        <p:nvSpPr>
          <p:cNvPr id="36" name="正方形/長方形 35"/>
          <p:cNvSpPr/>
          <p:nvPr/>
        </p:nvSpPr>
        <p:spPr>
          <a:xfrm>
            <a:off x="382272" y="4564926"/>
            <a:ext cx="5599428" cy="348481"/>
          </a:xfrm>
          <a:prstGeom prst="rect">
            <a:avLst/>
          </a:prstGeom>
        </p:spPr>
        <p:txBody>
          <a:bodyPr wrap="square" lIns="36000" tIns="72000" rIns="36000" bIns="36000" anchor="ctr">
            <a:noAutofit/>
          </a:bodyPr>
          <a:lstStyle/>
          <a:p>
            <a:pPr lvl="0">
              <a:defRPr/>
            </a:pPr>
            <a:r>
              <a:rPr kumimoji="0" lang="en-US" altLang="ja-JP" sz="1600" b="1" i="0" u="none" strike="noStrike" kern="1200" cap="none" spc="0" normalizeH="0" baseline="0" noProof="0" dirty="0" smtClean="0">
                <a:ln>
                  <a:noFill/>
                </a:ln>
                <a:solidFill>
                  <a:prstClr val="black"/>
                </a:solidFill>
                <a:effectLst/>
                <a:uLnTx/>
                <a:uFillTx/>
                <a:latin typeface="+mn-ea"/>
              </a:rPr>
              <a:t>【</a:t>
            </a:r>
            <a:r>
              <a:rPr kumimoji="0" lang="ja-JP" altLang="en-US" sz="1600" b="1" i="0" u="none" strike="noStrike" kern="1200" cap="none" spc="0" normalizeH="0" baseline="0" noProof="0" dirty="0" smtClean="0">
                <a:ln>
                  <a:noFill/>
                </a:ln>
                <a:solidFill>
                  <a:prstClr val="black"/>
                </a:solidFill>
                <a:effectLst/>
                <a:uLnTx/>
                <a:uFillTx/>
                <a:latin typeface="+mn-ea"/>
              </a:rPr>
              <a:t>第</a:t>
            </a:r>
            <a:r>
              <a:rPr kumimoji="0" lang="en-US" altLang="ja-JP" sz="1600" b="1" i="0" u="none" strike="noStrike" kern="1200" cap="none" spc="0" normalizeH="0" baseline="0" noProof="0" dirty="0" smtClean="0">
                <a:ln>
                  <a:noFill/>
                </a:ln>
                <a:solidFill>
                  <a:prstClr val="black"/>
                </a:solidFill>
                <a:effectLst/>
                <a:uLnTx/>
                <a:uFillTx/>
                <a:latin typeface="+mn-ea"/>
              </a:rPr>
              <a:t>2</a:t>
            </a:r>
            <a:r>
              <a:rPr kumimoji="0" lang="ja-JP" altLang="en-US" sz="1600" b="1" i="0" u="none" strike="noStrike" kern="1200" cap="none" spc="0" normalizeH="0" baseline="0" noProof="0" dirty="0" smtClean="0">
                <a:ln>
                  <a:noFill/>
                </a:ln>
                <a:solidFill>
                  <a:prstClr val="black"/>
                </a:solidFill>
                <a:effectLst/>
                <a:uLnTx/>
                <a:uFillTx/>
                <a:latin typeface="+mn-ea"/>
              </a:rPr>
              <a:t>次大阪府歯科口腔保健計画における</a:t>
            </a:r>
            <a:r>
              <a:rPr lang="ja-JP" altLang="en-US" sz="1600" b="1" dirty="0" smtClean="0">
                <a:solidFill>
                  <a:prstClr val="black"/>
                </a:solidFill>
                <a:latin typeface="+mn-ea"/>
              </a:rPr>
              <a:t>数値</a:t>
            </a:r>
            <a:r>
              <a:rPr kumimoji="0" lang="ja-JP" altLang="en-US" sz="1600" b="1" i="0" u="none" strike="noStrike" kern="1200" cap="none" spc="0" normalizeH="0" baseline="0" noProof="0" dirty="0" smtClean="0">
                <a:ln>
                  <a:noFill/>
                </a:ln>
                <a:solidFill>
                  <a:prstClr val="black"/>
                </a:solidFill>
                <a:effectLst/>
                <a:uLnTx/>
                <a:uFillTx/>
                <a:latin typeface="+mn-ea"/>
              </a:rPr>
              <a:t>目標</a:t>
            </a:r>
            <a:r>
              <a:rPr kumimoji="0" lang="en-US" altLang="ja-JP" sz="1600" b="1" i="0" u="none" strike="noStrike" kern="1200" cap="none" spc="0" normalizeH="0" baseline="0" noProof="0" dirty="0" smtClean="0">
                <a:ln>
                  <a:noFill/>
                </a:ln>
                <a:solidFill>
                  <a:prstClr val="black"/>
                </a:solidFill>
                <a:effectLst/>
                <a:uLnTx/>
                <a:uFillTx/>
                <a:latin typeface="+mn-ea"/>
              </a:rPr>
              <a:t>】</a:t>
            </a:r>
            <a:endParaRPr kumimoji="0" lang="ja-JP" altLang="en-US" sz="1600" b="1" i="0" u="none" strike="noStrike" kern="1200" cap="none" spc="0" normalizeH="0" baseline="0" noProof="0" dirty="0">
              <a:ln>
                <a:noFill/>
              </a:ln>
              <a:solidFill>
                <a:prstClr val="black"/>
              </a:solidFill>
              <a:effectLst/>
              <a:uLnTx/>
              <a:uFillTx/>
              <a:latin typeface="+mn-ea"/>
            </a:endParaRPr>
          </a:p>
        </p:txBody>
      </p:sp>
      <p:sp>
        <p:nvSpPr>
          <p:cNvPr id="37" name="角丸四角形 36"/>
          <p:cNvSpPr/>
          <p:nvPr/>
        </p:nvSpPr>
        <p:spPr>
          <a:xfrm>
            <a:off x="376959" y="1993109"/>
            <a:ext cx="9144000" cy="4259410"/>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endParaRPr kumimoji="1" lang="en-US" altLang="ja-JP" sz="1800" i="0" u="none" strike="noStrike" kern="1200" cap="none" spc="0" normalizeH="0" baseline="0" noProof="0" dirty="0">
              <a:ln>
                <a:noFill/>
              </a:ln>
              <a:solidFill>
                <a:prstClr val="white"/>
              </a:solidFill>
              <a:effectLst/>
              <a:uLnTx/>
              <a:uFillTx/>
              <a:latin typeface="+mn-ea"/>
              <a:cs typeface="+mn-cs"/>
            </a:endParaRPr>
          </a:p>
        </p:txBody>
      </p:sp>
      <p:sp>
        <p:nvSpPr>
          <p:cNvPr id="38" name="角丸四角形 37"/>
          <p:cNvSpPr/>
          <p:nvPr/>
        </p:nvSpPr>
        <p:spPr>
          <a:xfrm>
            <a:off x="376959" y="1561109"/>
            <a:ext cx="2088000" cy="432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mn-ea"/>
                <a:cs typeface="+mn-cs"/>
              </a:rPr>
              <a:t>みんな</a:t>
            </a:r>
            <a:r>
              <a:rPr kumimoji="1" lang="ja-JP" altLang="en-US" sz="1600" b="1" i="0" u="none" strike="noStrike" kern="1200" cap="none" spc="0" normalizeH="0" baseline="0" noProof="0" dirty="0">
                <a:ln>
                  <a:noFill/>
                </a:ln>
                <a:solidFill>
                  <a:prstClr val="white"/>
                </a:solidFill>
                <a:effectLst/>
                <a:uLnTx/>
                <a:uFillTx/>
                <a:latin typeface="+mn-ea"/>
                <a:cs typeface="+mn-cs"/>
              </a:rPr>
              <a:t>でめざす</a:t>
            </a:r>
            <a:r>
              <a:rPr kumimoji="1" lang="ja-JP" altLang="en-US" sz="1600" b="1" i="0" u="none" strike="noStrike" kern="1200" cap="none" spc="0" normalizeH="0" baseline="0" noProof="0" dirty="0" smtClean="0">
                <a:ln>
                  <a:noFill/>
                </a:ln>
                <a:solidFill>
                  <a:prstClr val="white"/>
                </a:solidFill>
                <a:effectLst/>
                <a:uLnTx/>
                <a:uFillTx/>
                <a:latin typeface="+mn-ea"/>
                <a:cs typeface="+mn-cs"/>
              </a:rPr>
              <a:t>目標</a:t>
            </a:r>
            <a:endParaRPr kumimoji="1" lang="ja-JP" altLang="en-US" sz="1600" b="1" i="0" u="none" strike="noStrike" kern="1200" cap="none" spc="0" normalizeH="0" baseline="0" noProof="0" dirty="0">
              <a:ln>
                <a:noFill/>
              </a:ln>
              <a:solidFill>
                <a:prstClr val="white"/>
              </a:solidFill>
              <a:effectLst/>
              <a:uLnTx/>
              <a:uFillTx/>
              <a:latin typeface="+mn-ea"/>
              <a:cs typeface="+mn-cs"/>
            </a:endParaRPr>
          </a:p>
        </p:txBody>
      </p:sp>
      <p:sp>
        <p:nvSpPr>
          <p:cNvPr id="39" name="角丸四角形 38"/>
          <p:cNvSpPr/>
          <p:nvPr/>
        </p:nvSpPr>
        <p:spPr>
          <a:xfrm>
            <a:off x="2464959" y="1561109"/>
            <a:ext cx="7056000" cy="432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600" b="1" dirty="0" smtClean="0">
                <a:solidFill>
                  <a:prstClr val="black"/>
                </a:solidFill>
                <a:latin typeface="+mn-ea"/>
              </a:rPr>
              <a:t>乳歯がむし歯にならないようにします</a:t>
            </a:r>
            <a:endParaRPr kumimoji="1" lang="ja-JP" altLang="en-US" sz="1600" b="1" i="0" u="none" strike="noStrike" kern="1200" cap="none" spc="0" normalizeH="0" baseline="0" noProof="0" dirty="0">
              <a:ln>
                <a:noFill/>
              </a:ln>
              <a:solidFill>
                <a:prstClr val="black"/>
              </a:solidFill>
              <a:effectLst/>
              <a:uLnTx/>
              <a:uFillTx/>
              <a:latin typeface="+mn-ea"/>
              <a:cs typeface="+mn-cs"/>
            </a:endParaRPr>
          </a:p>
        </p:txBody>
      </p:sp>
      <p:sp>
        <p:nvSpPr>
          <p:cNvPr id="40" name="正方形/長方形 39"/>
          <p:cNvSpPr/>
          <p:nvPr/>
        </p:nvSpPr>
        <p:spPr>
          <a:xfrm>
            <a:off x="382272" y="3461344"/>
            <a:ext cx="5599428" cy="348481"/>
          </a:xfrm>
          <a:prstGeom prst="rect">
            <a:avLst/>
          </a:prstGeom>
        </p:spPr>
        <p:txBody>
          <a:bodyPr wrap="square" lIns="36000" tIns="72000" rIns="36000" bIns="36000" anchor="ctr">
            <a:noAutofit/>
          </a:bodyPr>
          <a:lstStyle/>
          <a:p>
            <a:pPr lvl="0">
              <a:defRPr/>
            </a:pPr>
            <a:r>
              <a:rPr kumimoji="0" lang="en-US" altLang="ja-JP" sz="1600" b="1" i="0" u="none" strike="noStrike" kern="1200" cap="none" spc="0" normalizeH="0" baseline="0" noProof="0" dirty="0" smtClean="0">
                <a:ln>
                  <a:noFill/>
                </a:ln>
                <a:solidFill>
                  <a:prstClr val="black"/>
                </a:solidFill>
                <a:effectLst/>
                <a:uLnTx/>
                <a:uFillTx/>
                <a:latin typeface="+mn-ea"/>
              </a:rPr>
              <a:t>【</a:t>
            </a:r>
            <a:r>
              <a:rPr lang="ja-JP" altLang="en-US" sz="1600" b="1" noProof="0" dirty="0">
                <a:solidFill>
                  <a:prstClr val="black"/>
                </a:solidFill>
                <a:latin typeface="+mn-ea"/>
              </a:rPr>
              <a:t>具体的</a:t>
            </a:r>
            <a:r>
              <a:rPr lang="ja-JP" altLang="en-US" sz="1600" b="1" noProof="0" dirty="0" smtClean="0">
                <a:solidFill>
                  <a:prstClr val="black"/>
                </a:solidFill>
                <a:latin typeface="+mn-ea"/>
              </a:rPr>
              <a:t>な取組</a:t>
            </a:r>
            <a:r>
              <a:rPr kumimoji="0" lang="en-US" altLang="ja-JP" sz="1600" b="1" i="0" u="none" strike="noStrike" kern="1200" cap="none" spc="0" normalizeH="0" baseline="0" noProof="0" dirty="0" smtClean="0">
                <a:ln>
                  <a:noFill/>
                </a:ln>
                <a:solidFill>
                  <a:prstClr val="black"/>
                </a:solidFill>
                <a:effectLst/>
                <a:uLnTx/>
                <a:uFillTx/>
                <a:latin typeface="+mn-ea"/>
              </a:rPr>
              <a:t>】</a:t>
            </a:r>
            <a:endParaRPr kumimoji="0" lang="ja-JP" altLang="en-US" sz="1600" b="1" i="0" u="none" strike="noStrike" kern="1200" cap="none" spc="0" normalizeH="0" baseline="0" noProof="0" dirty="0">
              <a:ln>
                <a:noFill/>
              </a:ln>
              <a:solidFill>
                <a:prstClr val="black"/>
              </a:solidFill>
              <a:effectLst/>
              <a:uLnTx/>
              <a:uFillTx/>
              <a:latin typeface="+mn-ea"/>
            </a:endParaRPr>
          </a:p>
        </p:txBody>
      </p:sp>
      <p:sp>
        <p:nvSpPr>
          <p:cNvPr id="41" name="正方形/長方形 40"/>
          <p:cNvSpPr/>
          <p:nvPr/>
        </p:nvSpPr>
        <p:spPr>
          <a:xfrm>
            <a:off x="530346" y="3781872"/>
            <a:ext cx="8856000" cy="714451"/>
          </a:xfrm>
          <a:prstGeom prst="rect">
            <a:avLst/>
          </a:prstGeom>
        </p:spPr>
        <p:txBody>
          <a:bodyPr wrap="square" lIns="36000" tIns="72000" rIns="36000" bIns="36000">
            <a:noAutofit/>
          </a:bodyPr>
          <a:lstStyle/>
          <a:p>
            <a:pPr lvl="0">
              <a:defRPr/>
            </a:pPr>
            <a:r>
              <a:rPr lang="ja-JP" altLang="en-US" sz="1200" dirty="0" smtClean="0">
                <a:solidFill>
                  <a:prstClr val="black"/>
                </a:solidFill>
                <a:latin typeface="+mn-ea"/>
              </a:rPr>
              <a:t>▽歯科疾患の予防（むし歯予防）</a:t>
            </a:r>
            <a:endParaRPr lang="en-US" altLang="ja-JP" sz="1200" dirty="0" smtClean="0">
              <a:solidFill>
                <a:prstClr val="black"/>
              </a:solidFill>
              <a:latin typeface="+mn-ea"/>
            </a:endParaRPr>
          </a:p>
          <a:p>
            <a:pPr lvl="0">
              <a:defRPr/>
            </a:pPr>
            <a:endParaRPr kumimoji="0" lang="en-US" altLang="ja-JP" sz="600" i="0" u="none" strike="noStrike" kern="1200" cap="none" spc="0" normalizeH="0" baseline="0" noProof="0" dirty="0" smtClean="0">
              <a:ln>
                <a:noFill/>
              </a:ln>
              <a:solidFill>
                <a:prstClr val="black"/>
              </a:solidFill>
              <a:effectLst/>
              <a:uLnTx/>
              <a:uFillTx/>
              <a:latin typeface="+mn-ea"/>
              <a:cs typeface="+mn-cs"/>
            </a:endParaRPr>
          </a:p>
          <a:p>
            <a:pPr lvl="0">
              <a:defRPr/>
            </a:pPr>
            <a:r>
              <a:rPr lang="ja-JP" altLang="en-US" sz="1200" dirty="0" smtClean="0">
                <a:solidFill>
                  <a:prstClr val="black"/>
                </a:solidFill>
                <a:latin typeface="+mn-ea"/>
              </a:rPr>
              <a:t>▽口の機能の維持、向上</a:t>
            </a:r>
            <a:endParaRPr lang="en-US" altLang="ja-JP" sz="600" dirty="0">
              <a:solidFill>
                <a:prstClr val="black"/>
              </a:solidFill>
              <a:latin typeface="+mn-ea"/>
            </a:endParaRPr>
          </a:p>
        </p:txBody>
      </p:sp>
    </p:spTree>
    <p:extLst>
      <p:ext uri="{BB962C8B-B14F-4D97-AF65-F5344CB8AC3E}">
        <p14:creationId xmlns:p14="http://schemas.microsoft.com/office/powerpoint/2010/main" val="8348822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45</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4151353478"/>
              </p:ext>
            </p:extLst>
          </p:nvPr>
        </p:nvGraphicFramePr>
        <p:xfrm>
          <a:off x="361661" y="1012370"/>
          <a:ext cx="9138178" cy="5545143"/>
        </p:xfrm>
        <a:graphic>
          <a:graphicData uri="http://schemas.openxmlformats.org/drawingml/2006/table">
            <a:tbl>
              <a:tblPr firstRow="1" bandRow="1">
                <a:tableStyleId>{5C22544A-7EE6-4342-B048-85BDC9FD1C3A}</a:tableStyleId>
              </a:tblPr>
              <a:tblGrid>
                <a:gridCol w="1110178">
                  <a:extLst>
                    <a:ext uri="{9D8B030D-6E8A-4147-A177-3AD203B41FA5}">
                      <a16:colId xmlns:a16="http://schemas.microsoft.com/office/drawing/2014/main" val="528851062"/>
                    </a:ext>
                  </a:extLst>
                </a:gridCol>
                <a:gridCol w="8028000">
                  <a:extLst>
                    <a:ext uri="{9D8B030D-6E8A-4147-A177-3AD203B41FA5}">
                      <a16:colId xmlns:a16="http://schemas.microsoft.com/office/drawing/2014/main" val="89849022"/>
                    </a:ext>
                  </a:extLst>
                </a:gridCol>
              </a:tblGrid>
              <a:tr h="2957535">
                <a:tc>
                  <a:txBody>
                    <a:bodyPr/>
                    <a:lstStyle/>
                    <a:p>
                      <a:r>
                        <a:rPr kumimoji="1" lang="ja-JP" altLang="en-US" sz="1600" b="0" dirty="0" smtClean="0"/>
                        <a:t> </a:t>
                      </a:r>
                      <a:endParaRPr kumimoji="1" lang="en-US" altLang="ja-JP" sz="1600" b="0" dirty="0" smtClean="0"/>
                    </a:p>
                    <a:p>
                      <a:r>
                        <a:rPr kumimoji="1" lang="ja-JP" altLang="en-US" sz="1600" b="0" dirty="0" smtClean="0"/>
                        <a:t>本年度の     </a:t>
                      </a:r>
                      <a:endParaRPr kumimoji="1" lang="en-US" altLang="ja-JP" sz="1600" b="0" dirty="0" smtClean="0"/>
                    </a:p>
                    <a:p>
                      <a:r>
                        <a:rPr kumimoji="1" lang="en-US" altLang="ja-JP" sz="1600" b="0" dirty="0" smtClean="0"/>
                        <a:t> </a:t>
                      </a:r>
                      <a:r>
                        <a:rPr kumimoji="1" lang="ja-JP" altLang="en-US" sz="1600" b="0" dirty="0" smtClean="0"/>
                        <a:t>取組</a:t>
                      </a:r>
                      <a:endParaRPr kumimoji="1" lang="en-US" altLang="ja-JP" sz="1600" b="0" dirty="0" smtClean="0"/>
                    </a:p>
                    <a:p>
                      <a:endParaRPr kumimoji="1" lang="en-US" altLang="ja-JP" sz="1600" b="0" dirty="0" smtClean="0"/>
                    </a:p>
                    <a:p>
                      <a:endParaRPr kumimoji="1" lang="en-US" altLang="ja-JP" sz="1600" b="0" dirty="0" smtClean="0"/>
                    </a:p>
                    <a:p>
                      <a:endParaRPr kumimoji="1" lang="en-US" altLang="ja-JP" sz="1600" b="0" dirty="0" smtClean="0"/>
                    </a:p>
                    <a:p>
                      <a:endParaRPr kumimoji="1" lang="ja-JP" alt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ts val="1500"/>
                        </a:lnSpc>
                      </a:pPr>
                      <a:r>
                        <a:rPr kumimoji="1" lang="en-US" altLang="ja-JP" sz="1200" b="0" dirty="0" smtClean="0">
                          <a:solidFill>
                            <a:schemeClr val="tx1"/>
                          </a:solidFill>
                        </a:rPr>
                        <a:t>《</a:t>
                      </a:r>
                      <a:r>
                        <a:rPr kumimoji="1" lang="ja-JP" altLang="en-US" sz="1200" b="0" u="sng" dirty="0" smtClean="0">
                          <a:solidFill>
                            <a:schemeClr val="tx1"/>
                          </a:solidFill>
                        </a:rPr>
                        <a:t>啓発</a:t>
                      </a:r>
                      <a:r>
                        <a:rPr kumimoji="1" lang="en-US" altLang="ja-JP" sz="1200" b="0" dirty="0" smtClean="0">
                          <a:solidFill>
                            <a:schemeClr val="tx1"/>
                          </a:solidFill>
                        </a:rPr>
                        <a:t>》</a:t>
                      </a:r>
                    </a:p>
                    <a:p>
                      <a:pPr>
                        <a:lnSpc>
                          <a:spcPts val="1500"/>
                        </a:lnSpc>
                      </a:pPr>
                      <a:r>
                        <a:rPr kumimoji="1" lang="ja-JP" altLang="en-US" sz="1100" b="0" dirty="0" smtClean="0">
                          <a:solidFill>
                            <a:schemeClr val="tx1"/>
                          </a:solidFill>
                        </a:rPr>
                        <a:t>■公民連携の枠組みを活用した普及啓発</a:t>
                      </a:r>
                      <a:endParaRPr kumimoji="1" lang="en-US" altLang="ja-JP" sz="1100" b="0" dirty="0" smtClean="0">
                        <a:solidFill>
                          <a:schemeClr val="tx1"/>
                        </a:solidFill>
                      </a:endParaRPr>
                    </a:p>
                    <a:p>
                      <a:pPr>
                        <a:lnSpc>
                          <a:spcPts val="1500"/>
                        </a:lnSpc>
                      </a:pPr>
                      <a:r>
                        <a:rPr kumimoji="1" lang="ja-JP" altLang="en-US" sz="1100" b="0" dirty="0" smtClean="0">
                          <a:solidFill>
                            <a:schemeClr val="tx1"/>
                          </a:solidFill>
                        </a:rPr>
                        <a:t>　（ポスター等の展開、企業の広報ツールを活用した普及、健康イベントでの連携）</a:t>
                      </a:r>
                      <a:endParaRPr kumimoji="1" lang="en-US" altLang="ja-JP" sz="1100" b="0" dirty="0" smtClean="0">
                        <a:solidFill>
                          <a:schemeClr val="tx1"/>
                        </a:solidFill>
                      </a:endParaRPr>
                    </a:p>
                    <a:p>
                      <a:pPr algn="l">
                        <a:lnSpc>
                          <a:spcPts val="1500"/>
                        </a:lnSpc>
                      </a:pPr>
                      <a:r>
                        <a:rPr kumimoji="1" lang="ja-JP" altLang="en-US" sz="1100" b="0" dirty="0" smtClean="0">
                          <a:solidFill>
                            <a:schemeClr val="tx1"/>
                          </a:solidFill>
                        </a:rPr>
                        <a:t>■府の健康アプリ「アスマイル」を活用した普及啓発</a:t>
                      </a:r>
                      <a:endParaRPr kumimoji="1" lang="en-US" altLang="ja-JP" sz="1100" b="0" dirty="0" smtClean="0">
                        <a:solidFill>
                          <a:schemeClr val="tx1"/>
                        </a:solidFill>
                      </a:endParaRPr>
                    </a:p>
                    <a:p>
                      <a:pPr algn="l">
                        <a:lnSpc>
                          <a:spcPts val="1500"/>
                        </a:lnSpc>
                      </a:pPr>
                      <a:r>
                        <a:rPr kumimoji="1" lang="ja-JP" altLang="en-US" sz="1100" b="0" dirty="0" smtClean="0">
                          <a:solidFill>
                            <a:schemeClr val="tx1"/>
                          </a:solidFill>
                        </a:rPr>
                        <a:t>　（歯磨きや健診受診、健康づくりイベント参加等に対するインセンティブ付与、健康コラムに歯と口の話題掲載、</a:t>
                      </a:r>
                      <a:endParaRPr kumimoji="1" lang="en-US" altLang="ja-JP" sz="1100" b="0" dirty="0" smtClean="0">
                        <a:solidFill>
                          <a:schemeClr val="tx1"/>
                        </a:solidFill>
                      </a:endParaRPr>
                    </a:p>
                    <a:p>
                      <a:pPr algn="l">
                        <a:lnSpc>
                          <a:spcPts val="1500"/>
                        </a:lnSpc>
                      </a:pPr>
                      <a:r>
                        <a:rPr kumimoji="1" lang="ja-JP" altLang="en-US" sz="1100" b="0" dirty="0" smtClean="0">
                          <a:solidFill>
                            <a:schemeClr val="tx1"/>
                          </a:solidFill>
                        </a:rPr>
                        <a:t>　　アンケート調査の実施）</a:t>
                      </a:r>
                      <a:endParaRPr kumimoji="1" lang="en-US" altLang="ja-JP" sz="1100" b="0" dirty="0" smtClean="0">
                        <a:solidFill>
                          <a:schemeClr val="tx1"/>
                        </a:solidFill>
                      </a:endParaRPr>
                    </a:p>
                    <a:p>
                      <a:pPr>
                        <a:lnSpc>
                          <a:spcPts val="1500"/>
                        </a:lnSpc>
                      </a:pPr>
                      <a:r>
                        <a:rPr kumimoji="1" lang="ja-JP" altLang="en-US" sz="1100" b="0" dirty="0" smtClean="0">
                          <a:solidFill>
                            <a:schemeClr val="tx1"/>
                          </a:solidFill>
                        </a:rPr>
                        <a:t>■府ホームページ、啓発冊子等を活用し、むし歯予防（歯磨き、正しい食習慣等）等について普及啓発</a:t>
                      </a:r>
                      <a:r>
                        <a:rPr kumimoji="1" lang="en-US" altLang="ja-JP" sz="1100" b="0" dirty="0" smtClean="0">
                          <a:solidFill>
                            <a:schemeClr val="tx1"/>
                          </a:solidFill>
                        </a:rPr>
                        <a:t/>
                      </a:r>
                      <a:br>
                        <a:rPr kumimoji="1" lang="en-US" altLang="ja-JP" sz="1100" b="0" dirty="0" smtClean="0">
                          <a:solidFill>
                            <a:schemeClr val="tx1"/>
                          </a:solidFill>
                        </a:rPr>
                      </a:br>
                      <a:r>
                        <a:rPr kumimoji="1" lang="ja-JP" altLang="en-US" sz="1100" b="0" dirty="0" smtClean="0">
                          <a:solidFill>
                            <a:schemeClr val="tx1"/>
                          </a:solidFill>
                        </a:rPr>
                        <a:t>　（「おうちで健活」サイトの作成、府政だよりを通じた健診受診啓発等）</a:t>
                      </a:r>
                      <a:endParaRPr kumimoji="1" lang="en-US" altLang="ja-JP" sz="1100" b="0" dirty="0" smtClean="0">
                        <a:solidFill>
                          <a:schemeClr val="tx1"/>
                        </a:solidFill>
                      </a:endParaRPr>
                    </a:p>
                    <a:p>
                      <a:endParaRPr kumimoji="1" lang="en-US" altLang="ja-JP" sz="1100" b="0" dirty="0" smtClean="0">
                        <a:solidFill>
                          <a:schemeClr val="tx1"/>
                        </a:solidFill>
                      </a:endParaRPr>
                    </a:p>
                    <a:p>
                      <a:pPr>
                        <a:lnSpc>
                          <a:spcPts val="1500"/>
                        </a:lnSpc>
                      </a:pPr>
                      <a:r>
                        <a:rPr kumimoji="1" lang="en-US" altLang="ja-JP" sz="1200" b="0" dirty="0" smtClean="0">
                          <a:solidFill>
                            <a:schemeClr val="tx1"/>
                          </a:solidFill>
                        </a:rPr>
                        <a:t>《</a:t>
                      </a:r>
                      <a:r>
                        <a:rPr kumimoji="1" lang="ja-JP" altLang="en-US" sz="1200" b="0" u="sng" dirty="0" smtClean="0">
                          <a:solidFill>
                            <a:schemeClr val="tx1"/>
                          </a:solidFill>
                        </a:rPr>
                        <a:t>市町村支援</a:t>
                      </a:r>
                      <a:r>
                        <a:rPr kumimoji="1" lang="en-US" altLang="ja-JP" sz="1200" b="0" dirty="0" smtClean="0">
                          <a:solidFill>
                            <a:schemeClr val="tx1"/>
                          </a:solidFill>
                        </a:rPr>
                        <a:t>》</a:t>
                      </a: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rPr>
                        <a:t>■大阪府歯科口腔保健推進連絡会にて情報共有等実施（書面開催：乳幼児歯科健診についての情報交換等）</a:t>
                      </a:r>
                      <a:endParaRPr kumimoji="1" lang="en-US" altLang="ja-JP" sz="1100" b="0" dirty="0" smtClean="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rPr>
                        <a:t>■「口腔保健支援センター」による市町村の個別支援</a:t>
                      </a:r>
                      <a:endParaRPr kumimoji="1" lang="en-US" altLang="ja-JP" sz="1100" b="0" dirty="0" smtClean="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rPr>
                        <a:t>■大阪府市町村歯科口腔保健実態調査の実施</a:t>
                      </a:r>
                      <a:endParaRPr kumimoji="1" lang="en-US" altLang="ja-JP" sz="1100" b="0" dirty="0" smtClean="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rPr>
                        <a:t>■市町村職員の歯科コーチングスキル向上事業の実施（研修会：６医療圏</a:t>
                      </a:r>
                      <a:r>
                        <a:rPr kumimoji="1" lang="en-US" altLang="ja-JP" sz="1100" b="0" dirty="0" smtClean="0">
                          <a:solidFill>
                            <a:schemeClr val="tx1"/>
                          </a:solidFill>
                        </a:rPr>
                        <a:t>×</a:t>
                      </a:r>
                      <a:r>
                        <a:rPr kumimoji="1" lang="ja-JP" altLang="en-US" sz="1100" b="0" dirty="0" smtClean="0">
                          <a:solidFill>
                            <a:schemeClr val="tx1"/>
                          </a:solidFill>
                        </a:rPr>
                        <a:t>４回</a:t>
                      </a:r>
                      <a:r>
                        <a:rPr kumimoji="1" lang="ja-JP" altLang="en-US" sz="1000" b="0" dirty="0" smtClean="0">
                          <a:solidFill>
                            <a:schemeClr val="tx1"/>
                          </a:solidFill>
                        </a:rPr>
                        <a:t>（乳幼児・妊産婦の歯と口の健康について</a:t>
                      </a:r>
                      <a:r>
                        <a:rPr kumimoji="1" lang="ja-JP" altLang="en-US" sz="1000" b="0" baseline="0" dirty="0" smtClean="0">
                          <a:solidFill>
                            <a:schemeClr val="tx1"/>
                          </a:solidFill>
                        </a:rPr>
                        <a:t> </a:t>
                      </a:r>
                      <a:r>
                        <a:rPr kumimoji="1" lang="ja-JP" altLang="en-US" sz="1000" b="0" dirty="0" smtClean="0">
                          <a:solidFill>
                            <a:schemeClr val="tx1"/>
                          </a:solidFill>
                        </a:rPr>
                        <a:t>等）</a:t>
                      </a:r>
                      <a:r>
                        <a:rPr kumimoji="1" lang="ja-JP" altLang="en-US" sz="1100" b="0" dirty="0" smtClean="0">
                          <a:solidFill>
                            <a:schemeClr val="tx1"/>
                          </a:solidFill>
                        </a:rPr>
                        <a:t>）</a:t>
                      </a:r>
                      <a:endParaRPr kumimoji="1" lang="en-US" altLang="ja-JP" sz="1100" b="0" dirty="0" smtClean="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rPr>
                        <a:t>■府保健所による市町村の乳幼児健康診査事業の評価体制構築への支援</a:t>
                      </a:r>
                      <a:endParaRPr kumimoji="1" lang="en-US" altLang="ja-JP" sz="1100" b="0" dirty="0" smtClean="0">
                        <a:solidFill>
                          <a:schemeClr val="tx1"/>
                        </a:solidFill>
                      </a:endParaRPr>
                    </a:p>
                  </a:txBody>
                  <a:tcPr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r h="19954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bg1"/>
                          </a:solidFill>
                        </a:rPr>
                        <a:t> 今後の</a:t>
                      </a:r>
                      <a:endParaRPr kumimoji="1" lang="en-US" altLang="ja-JP" sz="1600" b="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bg1"/>
                          </a:solidFill>
                        </a:rPr>
                        <a:t> 取組予定</a:t>
                      </a:r>
                      <a:endParaRPr kumimoji="1" lang="ja-JP" alt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en-US" altLang="ja-JP" sz="1200" b="0" dirty="0" smtClean="0">
                          <a:solidFill>
                            <a:schemeClr val="tx1"/>
                          </a:solidFill>
                          <a:latin typeface="+mn-ea"/>
                          <a:ea typeface="+mn-ea"/>
                        </a:rPr>
                        <a:t>《</a:t>
                      </a:r>
                      <a:r>
                        <a:rPr kumimoji="1" lang="ja-JP" altLang="en-US" sz="1200" b="0" u="sng" dirty="0" smtClean="0">
                          <a:solidFill>
                            <a:schemeClr val="tx1"/>
                          </a:solidFill>
                          <a:latin typeface="+mn-ea"/>
                          <a:ea typeface="+mn-ea"/>
                        </a:rPr>
                        <a:t>課題</a:t>
                      </a:r>
                      <a:r>
                        <a:rPr kumimoji="1" lang="en-US" altLang="ja-JP" sz="1200" b="0" dirty="0" smtClean="0">
                          <a:solidFill>
                            <a:schemeClr val="tx1"/>
                          </a:solidFill>
                          <a:latin typeface="+mn-ea"/>
                          <a:ea typeface="+mn-ea"/>
                        </a:rPr>
                        <a:t>》</a:t>
                      </a: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latin typeface="+mn-ea"/>
                          <a:ea typeface="+mn-ea"/>
                        </a:rPr>
                        <a:t>■ホームページを閲覧するなどの自発的な動きをしない府民への働きかけ</a:t>
                      </a:r>
                      <a:r>
                        <a:rPr kumimoji="1" lang="ja-JP" altLang="en-US" sz="1100" b="0" dirty="0" smtClean="0">
                          <a:solidFill>
                            <a:schemeClr val="tx1"/>
                          </a:solidFill>
                        </a:rPr>
                        <a:t>（</a:t>
                      </a:r>
                      <a:r>
                        <a:rPr kumimoji="1" lang="ja-JP" altLang="en-US" sz="1100" b="0" dirty="0" smtClean="0">
                          <a:solidFill>
                            <a:schemeClr val="tx1"/>
                          </a:solidFill>
                          <a:latin typeface="+mn-ea"/>
                          <a:ea typeface="+mn-ea"/>
                        </a:rPr>
                        <a:t>内容：むし歯予防等）</a:t>
                      </a:r>
                      <a:endParaRPr kumimoji="1" lang="en-US" altLang="ja-JP" sz="1100" b="0" dirty="0" smtClean="0">
                        <a:solidFill>
                          <a:schemeClr val="tx1"/>
                        </a:solidFill>
                        <a:latin typeface="+mn-ea"/>
                        <a:ea typeface="+mn-ea"/>
                      </a:endParaRPr>
                    </a:p>
                    <a:p>
                      <a:pPr>
                        <a:lnSpc>
                          <a:spcPts val="1500"/>
                        </a:lnSpc>
                      </a:pPr>
                      <a:r>
                        <a:rPr kumimoji="1" lang="ja-JP" altLang="en-US" sz="1100" b="0" dirty="0" smtClean="0">
                          <a:solidFill>
                            <a:schemeClr val="tx1"/>
                          </a:solidFill>
                          <a:latin typeface="+mn-ea"/>
                          <a:ea typeface="+mn-ea"/>
                        </a:rPr>
                        <a:t>■歯科専門職の職員がいない市町村への支援</a:t>
                      </a: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latin typeface="+mn-ea"/>
                          <a:ea typeface="+mn-ea"/>
                        </a:rPr>
                        <a:t>■府保健所の取組を通じ、市町村の乳幼児健康診査の受診率や質の向上</a:t>
                      </a:r>
                      <a:endParaRPr kumimoji="1" lang="en-US" altLang="ja-JP" sz="1100" b="0" dirty="0" smtClean="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100" b="0" dirty="0" smtClean="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en-US" altLang="ja-JP" sz="1200" b="0" dirty="0" smtClean="0">
                          <a:solidFill>
                            <a:schemeClr val="tx1"/>
                          </a:solidFill>
                          <a:latin typeface="+mn-ea"/>
                          <a:ea typeface="+mn-ea"/>
                        </a:rPr>
                        <a:t>《</a:t>
                      </a:r>
                      <a:r>
                        <a:rPr kumimoji="1" lang="ja-JP" altLang="en-US" sz="1200" b="0" u="sng" dirty="0" smtClean="0">
                          <a:solidFill>
                            <a:schemeClr val="tx1"/>
                          </a:solidFill>
                          <a:latin typeface="+mn-ea"/>
                          <a:ea typeface="+mn-ea"/>
                        </a:rPr>
                        <a:t>次年度の取組</a:t>
                      </a:r>
                      <a:r>
                        <a:rPr kumimoji="1" lang="en-US" altLang="ja-JP" sz="1200" b="0" dirty="0" smtClean="0">
                          <a:solidFill>
                            <a:schemeClr val="tx1"/>
                          </a:solidFill>
                          <a:latin typeface="+mn-ea"/>
                          <a:ea typeface="+mn-ea"/>
                        </a:rPr>
                        <a:t>》</a:t>
                      </a:r>
                    </a:p>
                    <a:p>
                      <a:pPr>
                        <a:lnSpc>
                          <a:spcPts val="1500"/>
                        </a:lnSpc>
                      </a:pPr>
                      <a:r>
                        <a:rPr kumimoji="1" lang="ja-JP" altLang="en-US" sz="1100" b="0" dirty="0" smtClean="0">
                          <a:solidFill>
                            <a:schemeClr val="tx1"/>
                          </a:solidFill>
                          <a:latin typeface="+mn-ea"/>
                          <a:ea typeface="+mn-ea"/>
                        </a:rPr>
                        <a:t>■「アスマイル」、府の広報媒体、公民連携の枠組みを活用し、幅広い世代の府民への啓発</a:t>
                      </a:r>
                      <a:endParaRPr kumimoji="1" lang="en-US" altLang="ja-JP" sz="1100" b="0" dirty="0" smtClean="0">
                        <a:solidFill>
                          <a:schemeClr val="tx1"/>
                        </a:solidFill>
                        <a:latin typeface="+mn-ea"/>
                        <a:ea typeface="+mn-ea"/>
                      </a:endParaRPr>
                    </a:p>
                    <a:p>
                      <a:pPr>
                        <a:lnSpc>
                          <a:spcPts val="1500"/>
                        </a:lnSpc>
                      </a:pPr>
                      <a:r>
                        <a:rPr kumimoji="1" lang="ja-JP" altLang="en-US" sz="1100" b="0" dirty="0" smtClean="0">
                          <a:solidFill>
                            <a:schemeClr val="tx1"/>
                          </a:solidFill>
                          <a:latin typeface="+mn-ea"/>
                          <a:ea typeface="+mn-ea"/>
                        </a:rPr>
                        <a:t>■口腔保健支援センターでの専門職による個別具体的な相談、情報提供</a:t>
                      </a:r>
                      <a:endParaRPr kumimoji="1" lang="en-US" altLang="ja-JP" sz="1100" b="0" dirty="0" smtClean="0">
                        <a:solidFill>
                          <a:schemeClr val="tx1"/>
                        </a:solidFill>
                        <a:latin typeface="+mn-ea"/>
                        <a:ea typeface="+mn-ea"/>
                      </a:endParaRPr>
                    </a:p>
                    <a:p>
                      <a:pPr>
                        <a:lnSpc>
                          <a:spcPts val="1500"/>
                        </a:lnSpc>
                      </a:pPr>
                      <a:r>
                        <a:rPr kumimoji="1" lang="ja-JP" altLang="en-US" sz="1100" b="0" dirty="0" smtClean="0">
                          <a:solidFill>
                            <a:schemeClr val="tx1"/>
                          </a:solidFill>
                          <a:latin typeface="+mn-ea"/>
                          <a:ea typeface="+mn-ea"/>
                        </a:rPr>
                        <a:t>■市町村職員の歯科コーチングスキル向上事業での市町村職員への技術的支援</a:t>
                      </a:r>
                      <a:endParaRPr kumimoji="1" lang="en-US" altLang="ja-JP" sz="1100" b="0" dirty="0" smtClean="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latin typeface="+mn-ea"/>
                          <a:ea typeface="+mn-ea"/>
                        </a:rPr>
                        <a:t>■</a:t>
                      </a:r>
                      <a:r>
                        <a:rPr kumimoji="1" lang="ja-JP" altLang="en-US" sz="1100" b="0" dirty="0" smtClean="0">
                          <a:solidFill>
                            <a:schemeClr val="tx1"/>
                          </a:solidFill>
                        </a:rPr>
                        <a:t>市町村の乳幼児健康診査事業の評価体制構築への支援</a:t>
                      </a:r>
                      <a:endParaRPr kumimoji="1" lang="ja-JP" altLang="en-US" sz="1100" b="0" dirty="0" smtClean="0">
                        <a:solidFill>
                          <a:schemeClr val="tx1"/>
                        </a:solidFill>
                        <a:latin typeface="+mn-ea"/>
                        <a:ea typeface="+mn-ea"/>
                      </a:endParaRPr>
                    </a:p>
                  </a:txBody>
                  <a:tcPr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r h="5921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bg1"/>
                          </a:solidFill>
                        </a:rPr>
                        <a:t> 最終予算</a:t>
                      </a:r>
                      <a:endParaRPr kumimoji="1" lang="en-US" altLang="ja-JP" sz="1600" b="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baseline="0" dirty="0" smtClean="0">
                          <a:solidFill>
                            <a:schemeClr val="bg1"/>
                          </a:solidFill>
                          <a:latin typeface="+mn-ea"/>
                          <a:ea typeface="+mn-ea"/>
                        </a:rPr>
                        <a:t>（主要事業）</a:t>
                      </a:r>
                      <a:endParaRPr kumimoji="1" lang="en-US" altLang="ja-JP" sz="1200" b="0" baseline="0" dirty="0" smtClean="0">
                        <a:solidFill>
                          <a:schemeClr val="bg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ts val="1500"/>
                        </a:lnSpc>
                      </a:pPr>
                      <a:r>
                        <a:rPr kumimoji="1" lang="ja-JP" altLang="en-US" sz="1100" dirty="0" smtClean="0"/>
                        <a:t>生涯歯科保健推進事業（</a:t>
                      </a:r>
                      <a:r>
                        <a:rPr kumimoji="1" lang="en-US" altLang="ja-JP" sz="1100" dirty="0" smtClean="0"/>
                        <a:t>1,869</a:t>
                      </a:r>
                      <a:r>
                        <a:rPr kumimoji="1" lang="ja-JP" altLang="en-US" sz="1100" dirty="0" smtClean="0"/>
                        <a:t>千円）、大阪府歯科口腔保健計画推進事業（</a:t>
                      </a:r>
                      <a:r>
                        <a:rPr kumimoji="1" lang="en-US" altLang="ja-JP" sz="1100" dirty="0" smtClean="0"/>
                        <a:t>4,436</a:t>
                      </a:r>
                      <a:r>
                        <a:rPr kumimoji="1" lang="ja-JP" altLang="en-US" sz="1100" dirty="0" smtClean="0"/>
                        <a:t>千円）</a:t>
                      </a:r>
                      <a:endParaRPr kumimoji="1" lang="en-US" altLang="ja-JP" sz="1100" dirty="0" smtClean="0"/>
                    </a:p>
                    <a:p>
                      <a:pPr>
                        <a:lnSpc>
                          <a:spcPts val="1500"/>
                        </a:lnSpc>
                      </a:pPr>
                      <a:r>
                        <a:rPr kumimoji="1" lang="ja-JP" altLang="en-US" sz="1100" dirty="0" smtClean="0"/>
                        <a:t>８０２０運動推進特別事業（</a:t>
                      </a:r>
                      <a:r>
                        <a:rPr kumimoji="1" lang="en-US" altLang="ja-JP" sz="1100" dirty="0" smtClean="0"/>
                        <a:t>2,040</a:t>
                      </a:r>
                      <a:r>
                        <a:rPr kumimoji="1" lang="ja-JP" altLang="en-US" sz="1100" dirty="0" smtClean="0"/>
                        <a:t>千円）</a:t>
                      </a:r>
                      <a:endParaRPr kumimoji="1" lang="en-US" altLang="ja-JP" sz="1100" dirty="0" smtClean="0"/>
                    </a:p>
                  </a:txBody>
                  <a:tcPr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516140"/>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709623731"/>
              </p:ext>
            </p:extLst>
          </p:nvPr>
        </p:nvGraphicFramePr>
        <p:xfrm>
          <a:off x="361662" y="374254"/>
          <a:ext cx="9138177" cy="638117"/>
        </p:xfrm>
        <a:graphic>
          <a:graphicData uri="http://schemas.openxmlformats.org/drawingml/2006/table">
            <a:tbl>
              <a:tblPr firstRow="1" bandRow="1">
                <a:tableStyleId>{5C22544A-7EE6-4342-B048-85BDC9FD1C3A}</a:tableStyleId>
              </a:tblPr>
              <a:tblGrid>
                <a:gridCol w="1110177">
                  <a:extLst>
                    <a:ext uri="{9D8B030D-6E8A-4147-A177-3AD203B41FA5}">
                      <a16:colId xmlns:a16="http://schemas.microsoft.com/office/drawing/2014/main" val="3795206225"/>
                    </a:ext>
                  </a:extLst>
                </a:gridCol>
                <a:gridCol w="8028000">
                  <a:extLst>
                    <a:ext uri="{9D8B030D-6E8A-4147-A177-3AD203B41FA5}">
                      <a16:colId xmlns:a16="http://schemas.microsoft.com/office/drawing/2014/main" val="1328953327"/>
                    </a:ext>
                  </a:extLst>
                </a:gridCol>
              </a:tblGrid>
              <a:tr h="6381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bg1"/>
                          </a:solidFill>
                        </a:rPr>
                        <a:t>現状･課題</a:t>
                      </a:r>
                      <a:endParaRPr kumimoji="1" lang="ja-JP" alt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ts val="1500"/>
                        </a:lnSpc>
                      </a:pPr>
                      <a:r>
                        <a:rPr kumimoji="1" lang="ja-JP" altLang="en-US" sz="1100" b="0" dirty="0" smtClean="0">
                          <a:solidFill>
                            <a:schemeClr val="tx1"/>
                          </a:solidFill>
                        </a:rPr>
                        <a:t>・保護者等子どもたちをとりまく関係者が、歯と口の健康づくりについて理解を深め、実際に取組むことが重要</a:t>
                      </a:r>
                      <a:endParaRPr kumimoji="1" lang="en-US" altLang="ja-JP" sz="1100" b="0" dirty="0" smtClean="0">
                        <a:solidFill>
                          <a:schemeClr val="tx1"/>
                        </a:solidFill>
                      </a:endParaRPr>
                    </a:p>
                    <a:p>
                      <a:pPr>
                        <a:lnSpc>
                          <a:spcPts val="1500"/>
                        </a:lnSpc>
                      </a:pPr>
                      <a:r>
                        <a:rPr kumimoji="1" lang="ja-JP" altLang="en-US" sz="1100" b="0" dirty="0" smtClean="0">
                          <a:solidFill>
                            <a:schemeClr val="tx1"/>
                          </a:solidFill>
                        </a:rPr>
                        <a:t>・乳歯列が完成する時期である３歳児のむし歯予防のため、保護者への働きかけが重要</a:t>
                      </a:r>
                      <a:endParaRPr kumimoji="1" lang="en-US" altLang="ja-JP" sz="11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563474"/>
                  </a:ext>
                </a:extLst>
              </a:tr>
            </a:tbl>
          </a:graphicData>
        </a:graphic>
      </p:graphicFrame>
      <p:sp>
        <p:nvSpPr>
          <p:cNvPr id="8" name="角丸四角形 7"/>
          <p:cNvSpPr/>
          <p:nvPr/>
        </p:nvSpPr>
        <p:spPr>
          <a:xfrm>
            <a:off x="522041" y="2670881"/>
            <a:ext cx="792000" cy="720000"/>
          </a:xfrm>
          <a:prstGeom prst="roundRect">
            <a:avLst>
              <a:gd name="adj" fmla="val 8008"/>
            </a:avLst>
          </a:prstGeom>
          <a:gradFill>
            <a:gsLst>
              <a:gs pos="0">
                <a:srgbClr val="EFF5FB"/>
              </a:gs>
              <a:gs pos="49000">
                <a:srgbClr val="EFF5FB"/>
              </a:gs>
              <a:gs pos="51000">
                <a:srgbClr val="B6D2EC"/>
              </a:gs>
              <a:gs pos="100000">
                <a:srgbClr val="B6D2EC"/>
              </a:gs>
            </a:gsLst>
            <a:lin ang="2700000" scaled="1"/>
          </a:gradFill>
          <a:ln w="31750" cmpd="dbl">
            <a:solidFill>
              <a:srgbClr val="002060"/>
            </a:solidFill>
          </a:ln>
          <a:effectLst/>
        </p:spPr>
        <p:style>
          <a:lnRef idx="2">
            <a:schemeClr val="accent6"/>
          </a:lnRef>
          <a:fillRef idx="1">
            <a:schemeClr val="lt1"/>
          </a:fillRef>
          <a:effectRef idx="0">
            <a:schemeClr val="accent6"/>
          </a:effectRef>
          <a:fontRef idx="minor">
            <a:schemeClr val="dk1"/>
          </a:fontRef>
        </p:style>
        <p:txBody>
          <a:bodyPr wrap="none" lIns="36000" tIns="36000" rIns="36000" bIns="72000" rtlCol="0" anchor="t"/>
          <a:lstStyle/>
          <a:p>
            <a:pPr lvl="0" algn="ctr">
              <a:defRPr/>
            </a:pPr>
            <a:r>
              <a:rPr kumimoji="1" lang="ja-JP" altLang="en-US" sz="1100" b="1" spc="-100" dirty="0">
                <a:ln w="0"/>
                <a:solidFill>
                  <a:srgbClr val="193F61"/>
                </a:solidFill>
                <a:latin typeface="游ゴシック" panose="020B0400000000000000" pitchFamily="50" charset="-128"/>
              </a:rPr>
              <a:t>本年度評価</a:t>
            </a:r>
            <a:endParaRPr kumimoji="1" lang="en-US" altLang="ja-JP" sz="1100" b="1" spc="-100" dirty="0">
              <a:ln w="0"/>
              <a:solidFill>
                <a:srgbClr val="193F61"/>
              </a:solidFill>
              <a:latin typeface="游ゴシック" panose="020B0400000000000000" pitchFamily="50" charset="-128"/>
            </a:endParaRPr>
          </a:p>
          <a:p>
            <a:pPr lvl="0" algn="ctr">
              <a:defRPr/>
            </a:pPr>
            <a:endParaRPr kumimoji="1" lang="en-US" altLang="ja-JP" sz="500" b="1" spc="-100" dirty="0">
              <a:ln w="0"/>
              <a:solidFill>
                <a:srgbClr val="193F61"/>
              </a:solidFill>
              <a:latin typeface="游ゴシック" panose="020B0400000000000000" pitchFamily="50" charset="-128"/>
            </a:endParaRPr>
          </a:p>
          <a:p>
            <a:pPr lvl="0" algn="ctr">
              <a:lnSpc>
                <a:spcPts val="1600"/>
              </a:lnSpc>
              <a:defRPr/>
            </a:pPr>
            <a:r>
              <a:rPr kumimoji="1" lang="ja-JP" altLang="en-US" sz="1400" b="1" spc="-100" dirty="0">
                <a:ln w="0"/>
                <a:solidFill>
                  <a:srgbClr val="193F61"/>
                </a:solidFill>
                <a:latin typeface="游ゴシック" panose="020B0400000000000000" pitchFamily="50" charset="-128"/>
              </a:rPr>
              <a:t>概ね</a:t>
            </a:r>
            <a:endParaRPr kumimoji="1" lang="en-US" altLang="ja-JP" sz="1400" b="1" spc="-100" dirty="0">
              <a:ln w="0"/>
              <a:solidFill>
                <a:srgbClr val="193F61"/>
              </a:solidFill>
              <a:latin typeface="游ゴシック" panose="020B0400000000000000" pitchFamily="50" charset="-128"/>
            </a:endParaRPr>
          </a:p>
          <a:p>
            <a:pPr lvl="0" algn="ctr">
              <a:lnSpc>
                <a:spcPts val="1600"/>
              </a:lnSpc>
              <a:defRPr/>
            </a:pPr>
            <a:r>
              <a:rPr kumimoji="1" lang="ja-JP" altLang="en-US" sz="1400" b="1" spc="-250" dirty="0">
                <a:ln w="0"/>
                <a:solidFill>
                  <a:srgbClr val="193F61"/>
                </a:solidFill>
                <a:latin typeface="游ゴシック" panose="020B0400000000000000" pitchFamily="50" charset="-128"/>
              </a:rPr>
              <a:t>予定</a:t>
            </a:r>
            <a:r>
              <a:rPr kumimoji="1" lang="ja-JP" altLang="en-US" sz="1400" b="1" spc="-350" dirty="0">
                <a:ln w="0"/>
                <a:solidFill>
                  <a:srgbClr val="193F61"/>
                </a:solidFill>
                <a:latin typeface="游ゴシック" panose="020B0400000000000000" pitchFamily="50" charset="-128"/>
              </a:rPr>
              <a:t>どおり</a:t>
            </a:r>
          </a:p>
        </p:txBody>
      </p:sp>
    </p:spTree>
    <p:extLst>
      <p:ext uri="{BB962C8B-B14F-4D97-AF65-F5344CB8AC3E}">
        <p14:creationId xmlns:p14="http://schemas.microsoft.com/office/powerpoint/2010/main" val="31332720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768986"/>
          </a:xfrm>
          <a:prstGeom prst="rect">
            <a:avLst/>
          </a:prstGeom>
          <a:gradFill flip="none" rotWithShape="1">
            <a:gsLst>
              <a:gs pos="50000">
                <a:srgbClr val="7DA8DB">
                  <a:lumMod val="20000"/>
                  <a:lumOff val="80000"/>
                </a:srgbClr>
              </a:gs>
              <a:gs pos="0">
                <a:schemeClr val="accent1">
                  <a:lumMod val="0"/>
                </a:schemeClr>
              </a:gs>
              <a:gs pos="20000">
                <a:schemeClr val="accent5">
                  <a:lumMod val="50000"/>
                  <a:lumOff val="50000"/>
                </a:schemeClr>
              </a:gs>
              <a:gs pos="80000">
                <a:srgbClr val="7395D3">
                  <a:lumMod val="50000"/>
                  <a:lumOff val="50000"/>
                </a:srgbClr>
              </a:gs>
              <a:gs pos="100000">
                <a:schemeClr val="accent1">
                  <a:lumMod val="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 １　歯科</a:t>
            </a: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疾患の予防・早期発見、口の機能の維持</a:t>
            </a:r>
            <a:r>
              <a:rPr kumimoji="1" lang="ja-JP" altLang="en-US" sz="24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向上</a:t>
            </a:r>
            <a:endPar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46</a:t>
            </a:fld>
            <a:endParaRPr kumimoji="1" lang="ja-JP" altLang="en-US"/>
          </a:p>
        </p:txBody>
      </p:sp>
      <p:pic>
        <p:nvPicPr>
          <p:cNvPr id="20" name="図 19"/>
          <p:cNvPicPr>
            <a:picLocks noChangeAspect="1"/>
          </p:cNvPicPr>
          <p:nvPr/>
        </p:nvPicPr>
        <p:blipFill>
          <a:blip r:embed="rId2"/>
          <a:stretch>
            <a:fillRect/>
          </a:stretch>
        </p:blipFill>
        <p:spPr>
          <a:xfrm>
            <a:off x="8536240" y="183217"/>
            <a:ext cx="1320923" cy="432000"/>
          </a:xfrm>
          <a:prstGeom prst="rect">
            <a:avLst/>
          </a:prstGeom>
        </p:spPr>
      </p:pic>
      <p:sp>
        <p:nvSpPr>
          <p:cNvPr id="21" name="正方形/長方形 20"/>
          <p:cNvSpPr/>
          <p:nvPr/>
        </p:nvSpPr>
        <p:spPr>
          <a:xfrm>
            <a:off x="268310" y="873962"/>
            <a:ext cx="9369380" cy="55745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mn-ea"/>
                <a:cs typeface="+mn-cs"/>
              </a:rPr>
              <a:t>計画Ｐ</a:t>
            </a:r>
            <a:r>
              <a:rPr kumimoji="1" lang="en-US" altLang="ja-JP" sz="1800" b="1" i="0" u="none" strike="noStrike" kern="1200" cap="none" spc="0" normalizeH="0" baseline="0" noProof="0">
                <a:ln>
                  <a:noFill/>
                </a:ln>
                <a:solidFill>
                  <a:prstClr val="white"/>
                </a:solidFill>
                <a:effectLst/>
                <a:uLnTx/>
                <a:uFillTx/>
                <a:latin typeface="+mn-ea"/>
                <a:cs typeface="+mn-cs"/>
              </a:rPr>
              <a:t>59</a:t>
            </a:r>
            <a:endParaRPr kumimoji="1" lang="en-US" altLang="ja-JP" sz="1800" b="1" i="0" u="none" strike="noStrike" kern="1200" cap="none" spc="0" normalizeH="0" baseline="0" noProof="0" dirty="0">
              <a:ln>
                <a:noFill/>
              </a:ln>
              <a:solidFill>
                <a:prstClr val="white"/>
              </a:solidFill>
              <a:effectLst/>
              <a:uLnTx/>
              <a:uFillTx/>
              <a:latin typeface="+mn-ea"/>
              <a:cs typeface="+mn-cs"/>
            </a:endParaRPr>
          </a:p>
        </p:txBody>
      </p:sp>
      <p:graphicFrame>
        <p:nvGraphicFramePr>
          <p:cNvPr id="22" name="表 21"/>
          <p:cNvGraphicFramePr>
            <a:graphicFrameLocks noGrp="1"/>
          </p:cNvGraphicFramePr>
          <p:nvPr>
            <p:extLst>
              <p:ext uri="{D42A27DB-BD31-4B8C-83A1-F6EECF244321}">
                <p14:modId xmlns:p14="http://schemas.microsoft.com/office/powerpoint/2010/main" val="2421421164"/>
              </p:ext>
            </p:extLst>
          </p:nvPr>
        </p:nvGraphicFramePr>
        <p:xfrm>
          <a:off x="691603" y="4326827"/>
          <a:ext cx="8534283" cy="1835838"/>
        </p:xfrm>
        <a:graphic>
          <a:graphicData uri="http://schemas.openxmlformats.org/drawingml/2006/table">
            <a:tbl>
              <a:tblPr firstRow="1" firstCol="1" bandRow="1">
                <a:tableStyleId>{5C22544A-7EE6-4342-B048-85BDC9FD1C3A}</a:tableStyleId>
              </a:tblPr>
              <a:tblGrid>
                <a:gridCol w="332371">
                  <a:extLst>
                    <a:ext uri="{9D8B030D-6E8A-4147-A177-3AD203B41FA5}">
                      <a16:colId xmlns:a16="http://schemas.microsoft.com/office/drawing/2014/main" val="20000"/>
                    </a:ext>
                  </a:extLst>
                </a:gridCol>
                <a:gridCol w="3042606">
                  <a:extLst>
                    <a:ext uri="{9D8B030D-6E8A-4147-A177-3AD203B41FA5}">
                      <a16:colId xmlns:a16="http://schemas.microsoft.com/office/drawing/2014/main" val="20001"/>
                    </a:ext>
                  </a:extLst>
                </a:gridCol>
                <a:gridCol w="2013573">
                  <a:extLst>
                    <a:ext uri="{9D8B030D-6E8A-4147-A177-3AD203B41FA5}">
                      <a16:colId xmlns:a16="http://schemas.microsoft.com/office/drawing/2014/main" val="20002"/>
                    </a:ext>
                  </a:extLst>
                </a:gridCol>
                <a:gridCol w="1971033">
                  <a:extLst>
                    <a:ext uri="{9D8B030D-6E8A-4147-A177-3AD203B41FA5}">
                      <a16:colId xmlns:a16="http://schemas.microsoft.com/office/drawing/2014/main" val="3296687758"/>
                    </a:ext>
                  </a:extLst>
                </a:gridCol>
                <a:gridCol w="1174700">
                  <a:extLst>
                    <a:ext uri="{9D8B030D-6E8A-4147-A177-3AD203B41FA5}">
                      <a16:colId xmlns:a16="http://schemas.microsoft.com/office/drawing/2014/main" val="20003"/>
                    </a:ext>
                  </a:extLst>
                </a:gridCol>
              </a:tblGrid>
              <a:tr h="504400">
                <a:tc>
                  <a:txBody>
                    <a:bodyPr/>
                    <a:lstStyle/>
                    <a:p>
                      <a:pPr algn="ctr" fontAlgn="auto">
                        <a:lnSpc>
                          <a:spcPts val="1600"/>
                        </a:lnSpc>
                        <a:spcAft>
                          <a:spcPts val="0"/>
                        </a:spcAft>
                      </a:pPr>
                      <a:r>
                        <a:rPr lang="ja-JP" sz="1400" baseline="0" dirty="0">
                          <a:effectLst/>
                          <a:latin typeface="游ゴシック" panose="020B0400000000000000" pitchFamily="50" charset="-128"/>
                          <a:ea typeface="游ゴシック" panose="020B0400000000000000" pitchFamily="50" charset="-128"/>
                        </a:rPr>
                        <a:t>　</a:t>
                      </a:r>
                      <a:endParaRPr lang="ja-JP" sz="1400"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50000"/>
                      </a:schemeClr>
                    </a:solidFill>
                  </a:tcPr>
                </a:tc>
                <a:tc>
                  <a:txBody>
                    <a:bodyPr/>
                    <a:lstStyle/>
                    <a:p>
                      <a:pPr algn="ctr" fontAlgn="auto">
                        <a:lnSpc>
                          <a:spcPts val="1600"/>
                        </a:lnSpc>
                        <a:spcAft>
                          <a:spcPts val="0"/>
                        </a:spcAft>
                      </a:pPr>
                      <a:r>
                        <a:rPr lang="ja-JP" altLang="en-US" sz="1200" baseline="0" dirty="0" smtClean="0">
                          <a:solidFill>
                            <a:schemeClr val="bg1"/>
                          </a:solidFill>
                          <a:effectLst/>
                          <a:latin typeface="游ゴシック" panose="020B0400000000000000" pitchFamily="50" charset="-128"/>
                          <a:ea typeface="游ゴシック" panose="020B0400000000000000" pitchFamily="50" charset="-128"/>
                          <a:cs typeface="HG丸ｺﾞｼｯｸM-PRO"/>
                        </a:rPr>
                        <a:t>個別目標</a:t>
                      </a:r>
                      <a:endParaRPr lang="ja-JP" sz="1200" baseline="0"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baseline="0" dirty="0" smtClean="0">
                          <a:effectLst/>
                          <a:latin typeface="游ゴシック" panose="020B0400000000000000" pitchFamily="50" charset="-128"/>
                          <a:ea typeface="游ゴシック" panose="020B0400000000000000" pitchFamily="50" charset="-128"/>
                        </a:rPr>
                        <a:t>計画策定時</a:t>
                      </a:r>
                      <a:r>
                        <a:rPr lang="ja-JP" sz="1200" baseline="0" dirty="0" smtClean="0">
                          <a:effectLst/>
                          <a:latin typeface="游ゴシック" panose="020B0400000000000000" pitchFamily="50" charset="-128"/>
                          <a:ea typeface="游ゴシック" panose="020B0400000000000000" pitchFamily="50" charset="-128"/>
                        </a:rPr>
                        <a:t>の状況</a:t>
                      </a:r>
                      <a:endParaRPr lang="ja-JP" sz="1200"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baseline="0" dirty="0" smtClean="0">
                          <a:solidFill>
                            <a:schemeClr val="bg1"/>
                          </a:solidFill>
                          <a:effectLst/>
                          <a:latin typeface="游ゴシック" panose="020B0400000000000000" pitchFamily="50" charset="-128"/>
                          <a:ea typeface="游ゴシック" panose="020B0400000000000000" pitchFamily="50" charset="-128"/>
                          <a:cs typeface="HG丸ｺﾞｼｯｸM-PRO"/>
                        </a:rPr>
                        <a:t>現在の状況</a:t>
                      </a:r>
                      <a:endParaRPr lang="ja-JP" sz="1200" baseline="0"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baseline="0" dirty="0" smtClean="0">
                          <a:effectLst/>
                          <a:latin typeface="游ゴシック" panose="020B0400000000000000" pitchFamily="50" charset="-128"/>
                          <a:ea typeface="游ゴシック" panose="020B0400000000000000" pitchFamily="50" charset="-128"/>
                        </a:rPr>
                        <a:t>2023</a:t>
                      </a:r>
                      <a:r>
                        <a:rPr lang="ja-JP" sz="1200" baseline="0" dirty="0" smtClean="0">
                          <a:effectLst/>
                          <a:latin typeface="游ゴシック" panose="020B0400000000000000" pitchFamily="50" charset="-128"/>
                          <a:ea typeface="游ゴシック" panose="020B0400000000000000" pitchFamily="50" charset="-128"/>
                        </a:rPr>
                        <a:t>年度</a:t>
                      </a:r>
                      <a:endParaRPr lang="en-US" altLang="ja-JP" sz="1200" baseline="0" dirty="0" smtClean="0">
                        <a:effectLst/>
                        <a:latin typeface="游ゴシック" panose="020B0400000000000000" pitchFamily="50" charset="-128"/>
                        <a:ea typeface="游ゴシック" panose="020B0400000000000000" pitchFamily="50" charset="-128"/>
                      </a:endParaRPr>
                    </a:p>
                    <a:p>
                      <a:pPr algn="ctr" fontAlgn="auto">
                        <a:lnSpc>
                          <a:spcPts val="1600"/>
                        </a:lnSpc>
                        <a:spcAft>
                          <a:spcPts val="0"/>
                        </a:spcAft>
                      </a:pPr>
                      <a:r>
                        <a:rPr lang="ja-JP" sz="1200" baseline="0" dirty="0" smtClean="0">
                          <a:effectLst/>
                          <a:latin typeface="游ゴシック" panose="020B0400000000000000" pitchFamily="50" charset="-128"/>
                          <a:ea typeface="游ゴシック" panose="020B0400000000000000" pitchFamily="50" charset="-128"/>
                        </a:rPr>
                        <a:t>の</a:t>
                      </a:r>
                      <a:r>
                        <a:rPr lang="ja-JP" sz="1200" baseline="0" dirty="0">
                          <a:effectLst/>
                          <a:latin typeface="游ゴシック" panose="020B0400000000000000" pitchFamily="50" charset="-128"/>
                          <a:ea typeface="游ゴシック" panose="020B0400000000000000" pitchFamily="50" charset="-128"/>
                        </a:rPr>
                        <a:t>目標</a:t>
                      </a:r>
                      <a:endParaRPr lang="ja-JP" sz="1200"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665719">
                <a:tc>
                  <a:txBody>
                    <a:bodyPr/>
                    <a:lstStyle/>
                    <a:p>
                      <a:pPr algn="ctr" fontAlgn="auto">
                        <a:lnSpc>
                          <a:spcPts val="1600"/>
                        </a:lnSpc>
                        <a:spcAft>
                          <a:spcPts val="0"/>
                        </a:spcAft>
                      </a:pPr>
                      <a:r>
                        <a:rPr lang="ja-JP" altLang="en-US" sz="1400" baseline="0" dirty="0">
                          <a:solidFill>
                            <a:schemeClr val="lt1"/>
                          </a:solidFill>
                          <a:effectLst/>
                          <a:latin typeface="游ゴシック" panose="020B0400000000000000" pitchFamily="50" charset="-128"/>
                          <a:ea typeface="游ゴシック" panose="020B0400000000000000" pitchFamily="50" charset="-128"/>
                          <a:cs typeface="+mn-cs"/>
                        </a:rPr>
                        <a:t>２</a:t>
                      </a:r>
                      <a:endParaRPr lang="ja-JP" sz="1400"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altLang="en-US" sz="1200" b="1" baseline="0" dirty="0" smtClean="0">
                          <a:effectLst/>
                          <a:latin typeface="游ゴシック" panose="020B0400000000000000" pitchFamily="50" charset="-128"/>
                          <a:ea typeface="游ゴシック" panose="020B0400000000000000" pitchFamily="50" charset="-128"/>
                        </a:rPr>
                        <a:t>むし歯のある者の割合（</a:t>
                      </a:r>
                      <a:r>
                        <a:rPr lang="en-US" altLang="ja-JP" sz="1200" b="1" baseline="0" dirty="0" smtClean="0">
                          <a:effectLst/>
                          <a:latin typeface="游ゴシック" panose="020B0400000000000000" pitchFamily="50" charset="-128"/>
                          <a:ea typeface="游ゴシック" panose="020B0400000000000000" pitchFamily="50" charset="-128"/>
                        </a:rPr>
                        <a:t>12</a:t>
                      </a:r>
                      <a:r>
                        <a:rPr lang="ja-JP" altLang="en-US" sz="1200" b="1" baseline="0" dirty="0" smtClean="0">
                          <a:effectLst/>
                          <a:latin typeface="游ゴシック" panose="020B0400000000000000" pitchFamily="50" charset="-128"/>
                          <a:ea typeface="游ゴシック" panose="020B0400000000000000" pitchFamily="50" charset="-128"/>
                        </a:rPr>
                        <a:t>歳）</a:t>
                      </a:r>
                      <a:endParaRPr lang="ja-JP" sz="1200" b="1" baseline="0" dirty="0">
                        <a:effectLst/>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smtClean="0">
                          <a:effectLst/>
                          <a:latin typeface="游ゴシック" panose="020B0400000000000000" pitchFamily="50" charset="-128"/>
                          <a:ea typeface="游ゴシック" panose="020B0400000000000000" pitchFamily="50" charset="-128"/>
                        </a:rPr>
                        <a:t>39.7</a:t>
                      </a:r>
                      <a:r>
                        <a:rPr lang="ja-JP" sz="1200" b="1" baseline="0" dirty="0" smtClean="0">
                          <a:effectLst/>
                          <a:latin typeface="游ゴシック" panose="020B0400000000000000" pitchFamily="50" charset="-128"/>
                          <a:ea typeface="游ゴシック" panose="020B0400000000000000" pitchFamily="50" charset="-128"/>
                        </a:rPr>
                        <a:t>％</a:t>
                      </a:r>
                    </a:p>
                    <a:p>
                      <a:pPr algn="ctr" fontAlgn="auto">
                        <a:lnSpc>
                          <a:spcPts val="1600"/>
                        </a:lnSpc>
                        <a:spcAft>
                          <a:spcPts val="0"/>
                        </a:spcAft>
                      </a:pPr>
                      <a:r>
                        <a:rPr lang="ja-JP" sz="1200" b="1" baseline="0" dirty="0">
                          <a:effectLst/>
                          <a:latin typeface="游ゴシック" panose="020B0400000000000000" pitchFamily="50" charset="-128"/>
                          <a:ea typeface="游ゴシック" panose="020B0400000000000000" pitchFamily="50" charset="-128"/>
                        </a:rPr>
                        <a:t>【平成</a:t>
                      </a:r>
                      <a:r>
                        <a:rPr lang="en-US" sz="1200" b="1" baseline="0" dirty="0" smtClean="0">
                          <a:effectLst/>
                          <a:latin typeface="游ゴシック" panose="020B0400000000000000" pitchFamily="50" charset="-128"/>
                          <a:ea typeface="游ゴシック" panose="020B0400000000000000" pitchFamily="50" charset="-128"/>
                        </a:rPr>
                        <a:t>2</a:t>
                      </a:r>
                      <a:r>
                        <a:rPr lang="en-US" altLang="ja-JP" sz="1200" b="1" baseline="0" dirty="0" smtClean="0">
                          <a:effectLst/>
                          <a:latin typeface="游ゴシック" panose="020B0400000000000000" pitchFamily="50" charset="-128"/>
                          <a:ea typeface="游ゴシック" panose="020B0400000000000000" pitchFamily="50" charset="-128"/>
                        </a:rPr>
                        <a:t>7</a:t>
                      </a:r>
                      <a:r>
                        <a:rPr lang="ja-JP" sz="1200" b="1" baseline="0" dirty="0" smtClean="0">
                          <a:effectLst/>
                          <a:latin typeface="游ゴシック" panose="020B0400000000000000" pitchFamily="50" charset="-128"/>
                          <a:ea typeface="游ゴシック" panose="020B0400000000000000" pitchFamily="50" charset="-128"/>
                        </a:rPr>
                        <a:t>（</a:t>
                      </a:r>
                      <a:r>
                        <a:rPr lang="en-US" sz="1200" b="1" baseline="0" dirty="0" smtClean="0">
                          <a:effectLst/>
                          <a:latin typeface="游ゴシック" panose="020B0400000000000000" pitchFamily="50" charset="-128"/>
                          <a:ea typeface="游ゴシック" panose="020B0400000000000000" pitchFamily="50" charset="-128"/>
                        </a:rPr>
                        <a:t>201</a:t>
                      </a:r>
                      <a:r>
                        <a:rPr lang="en-US" altLang="ja-JP" sz="1200" b="1" baseline="0" dirty="0" smtClean="0">
                          <a:effectLst/>
                          <a:latin typeface="游ゴシック" panose="020B0400000000000000" pitchFamily="50" charset="-128"/>
                          <a:ea typeface="游ゴシック" panose="020B0400000000000000" pitchFamily="50" charset="-128"/>
                        </a:rPr>
                        <a:t>5</a:t>
                      </a:r>
                      <a:r>
                        <a:rPr lang="ja-JP" sz="1200" b="1" baseline="0" dirty="0" smtClean="0">
                          <a:effectLst/>
                          <a:latin typeface="游ゴシック" panose="020B0400000000000000" pitchFamily="50" charset="-128"/>
                          <a:ea typeface="游ゴシック" panose="020B0400000000000000" pitchFamily="50" charset="-128"/>
                        </a:rPr>
                        <a:t>）</a:t>
                      </a:r>
                      <a:r>
                        <a:rPr lang="ja-JP" sz="1200" b="1" baseline="0" dirty="0">
                          <a:effectLst/>
                          <a:latin typeface="游ゴシック" panose="020B0400000000000000" pitchFamily="50" charset="-128"/>
                          <a:ea typeface="游ゴシック" panose="020B0400000000000000" pitchFamily="50" charset="-128"/>
                        </a:rPr>
                        <a:t>年】</a:t>
                      </a:r>
                      <a:endParaRPr 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smtClean="0">
                          <a:solidFill>
                            <a:schemeClr val="tx1"/>
                          </a:solidFill>
                          <a:effectLst/>
                          <a:latin typeface="游ゴシック" panose="020B0400000000000000" pitchFamily="50" charset="-128"/>
                          <a:ea typeface="游ゴシック" panose="020B0400000000000000" pitchFamily="50" charset="-128"/>
                        </a:rPr>
                        <a:t>32.3</a:t>
                      </a:r>
                      <a:r>
                        <a:rPr lang="ja-JP" sz="1200" b="1" baseline="0" dirty="0" smtClean="0">
                          <a:solidFill>
                            <a:schemeClr val="tx1"/>
                          </a:solidFill>
                          <a:effectLst/>
                          <a:latin typeface="游ゴシック" panose="020B0400000000000000" pitchFamily="50" charset="-128"/>
                          <a:ea typeface="游ゴシック" panose="020B0400000000000000" pitchFamily="50" charset="-128"/>
                        </a:rPr>
                        <a:t>％</a:t>
                      </a:r>
                    </a:p>
                    <a:p>
                      <a:pPr algn="ctr" fontAlgn="auto">
                        <a:lnSpc>
                          <a:spcPts val="1600"/>
                        </a:lnSpc>
                        <a:spcAft>
                          <a:spcPts val="0"/>
                        </a:spcAft>
                      </a:pPr>
                      <a:r>
                        <a:rPr lang="ja-JP" sz="1200" b="1" baseline="0" dirty="0" smtClean="0">
                          <a:solidFill>
                            <a:schemeClr val="tx1"/>
                          </a:solidFill>
                          <a:effectLst/>
                          <a:latin typeface="游ゴシック" panose="020B0400000000000000" pitchFamily="50" charset="-128"/>
                          <a:ea typeface="游ゴシック" panose="020B0400000000000000" pitchFamily="50" charset="-128"/>
                        </a:rPr>
                        <a:t>【</a:t>
                      </a:r>
                      <a:r>
                        <a:rPr lang="ja-JP" altLang="en-US" sz="1200" b="1" baseline="0" dirty="0" smtClean="0">
                          <a:solidFill>
                            <a:schemeClr val="tx1"/>
                          </a:solidFill>
                          <a:effectLst/>
                          <a:latin typeface="游ゴシック" panose="020B0400000000000000" pitchFamily="50" charset="-128"/>
                          <a:ea typeface="游ゴシック" panose="020B0400000000000000" pitchFamily="50" charset="-128"/>
                        </a:rPr>
                        <a:t>令和元</a:t>
                      </a:r>
                      <a:r>
                        <a:rPr lang="ja-JP" sz="1200" b="1" baseline="0" dirty="0" smtClean="0">
                          <a:solidFill>
                            <a:schemeClr val="tx1"/>
                          </a:solidFill>
                          <a:effectLst/>
                          <a:latin typeface="游ゴシック" panose="020B0400000000000000" pitchFamily="50" charset="-128"/>
                          <a:ea typeface="游ゴシック" panose="020B0400000000000000" pitchFamily="50" charset="-128"/>
                        </a:rPr>
                        <a:t>（</a:t>
                      </a:r>
                      <a:r>
                        <a:rPr lang="en-US" sz="1200" b="1" baseline="0" dirty="0" smtClean="0">
                          <a:solidFill>
                            <a:schemeClr val="tx1"/>
                          </a:solidFill>
                          <a:effectLst/>
                          <a:latin typeface="游ゴシック" panose="020B0400000000000000" pitchFamily="50" charset="-128"/>
                          <a:ea typeface="游ゴシック" panose="020B0400000000000000" pitchFamily="50" charset="-128"/>
                        </a:rPr>
                        <a:t>2019</a:t>
                      </a:r>
                      <a:r>
                        <a:rPr lang="ja-JP" sz="1200" b="1" baseline="0" dirty="0" smtClean="0">
                          <a:solidFill>
                            <a:schemeClr val="tx1"/>
                          </a:solidFill>
                          <a:effectLst/>
                          <a:latin typeface="游ゴシック" panose="020B0400000000000000" pitchFamily="50" charset="-128"/>
                          <a:ea typeface="游ゴシック" panose="020B0400000000000000" pitchFamily="50" charset="-128"/>
                        </a:rPr>
                        <a:t>）</a:t>
                      </a:r>
                      <a:r>
                        <a:rPr lang="ja-JP" sz="1200" b="1" baseline="0" dirty="0">
                          <a:solidFill>
                            <a:schemeClr val="tx1"/>
                          </a:solidFill>
                          <a:effectLst/>
                          <a:latin typeface="游ゴシック" panose="020B0400000000000000" pitchFamily="50" charset="-128"/>
                          <a:ea typeface="游ゴシック" panose="020B0400000000000000" pitchFamily="50" charset="-128"/>
                        </a:rPr>
                        <a:t>年】</a:t>
                      </a:r>
                      <a:endParaRPr lang="ja-JP" sz="1200" b="1" baseline="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smtClean="0">
                          <a:solidFill>
                            <a:schemeClr val="dk1"/>
                          </a:solidFill>
                          <a:effectLst/>
                          <a:latin typeface="游ゴシック" panose="020B0400000000000000" pitchFamily="50" charset="-128"/>
                          <a:ea typeface="游ゴシック" panose="020B0400000000000000" pitchFamily="50" charset="-128"/>
                          <a:cs typeface="+mn-cs"/>
                        </a:rPr>
                        <a:t>35</a:t>
                      </a:r>
                      <a:r>
                        <a:rPr lang="ja-JP" altLang="en-US" sz="1200" b="1" baseline="0" dirty="0" smtClean="0">
                          <a:solidFill>
                            <a:schemeClr val="dk1"/>
                          </a:solidFill>
                          <a:effectLst/>
                          <a:latin typeface="游ゴシック" panose="020B0400000000000000" pitchFamily="50" charset="-128"/>
                          <a:ea typeface="游ゴシック" panose="020B0400000000000000" pitchFamily="50" charset="-128"/>
                          <a:cs typeface="+mn-cs"/>
                        </a:rPr>
                        <a:t>％以下</a:t>
                      </a:r>
                      <a:endParaRPr 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65719">
                <a:tc>
                  <a:txBody>
                    <a:bodyPr/>
                    <a:lstStyle/>
                    <a:p>
                      <a:pPr algn="ctr" fontAlgn="auto">
                        <a:lnSpc>
                          <a:spcPts val="1600"/>
                        </a:lnSpc>
                        <a:spcAft>
                          <a:spcPts val="0"/>
                        </a:spcAft>
                      </a:pPr>
                      <a:r>
                        <a:rPr lang="ja-JP" altLang="en-US" sz="1400" baseline="0" dirty="0" smtClean="0">
                          <a:solidFill>
                            <a:schemeClr val="bg1"/>
                          </a:solidFill>
                          <a:effectLst/>
                          <a:latin typeface="游ゴシック" panose="020B0400000000000000" pitchFamily="50" charset="-128"/>
                          <a:ea typeface="游ゴシック" panose="020B0400000000000000" pitchFamily="50" charset="-128"/>
                          <a:cs typeface="HG丸ｺﾞｼｯｸM-PRO"/>
                        </a:rPr>
                        <a:t>３</a:t>
                      </a:r>
                      <a:endParaRPr lang="ja-JP" sz="1400" baseline="0"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altLang="en-US" sz="1200" b="1" baseline="0" dirty="0" smtClean="0">
                          <a:effectLst/>
                          <a:latin typeface="游ゴシック" panose="020B0400000000000000" pitchFamily="50" charset="-128"/>
                          <a:ea typeface="游ゴシック" panose="020B0400000000000000" pitchFamily="50" charset="-128"/>
                        </a:rPr>
                        <a:t>むし歯のある者の割合（</a:t>
                      </a:r>
                      <a:r>
                        <a:rPr lang="en-US" altLang="ja-JP" sz="1200" b="1" baseline="0" dirty="0" smtClean="0">
                          <a:effectLst/>
                          <a:latin typeface="游ゴシック" panose="020B0400000000000000" pitchFamily="50" charset="-128"/>
                          <a:ea typeface="游ゴシック" panose="020B0400000000000000" pitchFamily="50" charset="-128"/>
                        </a:rPr>
                        <a:t>16</a:t>
                      </a:r>
                      <a:r>
                        <a:rPr lang="ja-JP" altLang="en-US" sz="1200" b="1" baseline="0" dirty="0" smtClean="0">
                          <a:effectLst/>
                          <a:latin typeface="游ゴシック" panose="020B0400000000000000" pitchFamily="50" charset="-128"/>
                          <a:ea typeface="游ゴシック" panose="020B0400000000000000" pitchFamily="50" charset="-128"/>
                        </a:rPr>
                        <a:t>歳）</a:t>
                      </a:r>
                      <a:endParaRPr lang="ja-JP" altLang="ja-JP" sz="1200" b="1" baseline="0" dirty="0" smtClean="0">
                        <a:effectLst/>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53.3</a:t>
                      </a:r>
                      <a:r>
                        <a:rPr lang="ja-JP" altLang="en-US"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a:t>
                      </a:r>
                      <a:endParaRPr lang="en-US" altLang="ja-JP"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endParaRPr>
                    </a:p>
                    <a:p>
                      <a:pPr algn="ctr" fontAlgn="auto">
                        <a:lnSpc>
                          <a:spcPts val="1600"/>
                        </a:lnSpc>
                        <a:spcAft>
                          <a:spcPts val="0"/>
                        </a:spcAft>
                      </a:pPr>
                      <a:r>
                        <a:rPr lang="en-US" altLang="ja-JP"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a:t>
                      </a:r>
                      <a:r>
                        <a:rPr lang="ja-JP" altLang="en-US"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平成</a:t>
                      </a:r>
                      <a:r>
                        <a:rPr lang="en-US" altLang="ja-JP"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27</a:t>
                      </a:r>
                      <a:r>
                        <a:rPr lang="ja-JP" altLang="en-US"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a:t>
                      </a:r>
                      <a:r>
                        <a:rPr lang="en-US" altLang="ja-JP"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2015</a:t>
                      </a:r>
                      <a:r>
                        <a:rPr lang="ja-JP" altLang="en-US"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）年</a:t>
                      </a:r>
                      <a:r>
                        <a:rPr lang="en-US" altLang="ja-JP"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a:t>
                      </a:r>
                      <a:endParaRPr 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smtClean="0">
                          <a:solidFill>
                            <a:schemeClr val="tx1"/>
                          </a:solidFill>
                          <a:effectLst/>
                          <a:latin typeface="游ゴシック" panose="020B0400000000000000" pitchFamily="50" charset="-128"/>
                          <a:ea typeface="游ゴシック" panose="020B0400000000000000" pitchFamily="50" charset="-128"/>
                          <a:cs typeface="HG丸ｺﾞｼｯｸM-PRO"/>
                        </a:rPr>
                        <a:t>42.6</a:t>
                      </a:r>
                      <a:r>
                        <a:rPr lang="ja-JP" altLang="en-US" sz="1200" b="1" baseline="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en-US" altLang="ja-JP" sz="1200" b="1" baseline="0" dirty="0" smtClean="0">
                        <a:solidFill>
                          <a:schemeClr val="tx1"/>
                        </a:solidFill>
                        <a:effectLst/>
                        <a:latin typeface="游ゴシック" panose="020B0400000000000000" pitchFamily="50" charset="-128"/>
                        <a:ea typeface="游ゴシック" panose="020B0400000000000000" pitchFamily="50" charset="-128"/>
                        <a:cs typeface="HG丸ｺﾞｼｯｸM-PRO"/>
                      </a:endParaRPr>
                    </a:p>
                    <a:p>
                      <a:pPr algn="ctr" fontAlgn="auto">
                        <a:lnSpc>
                          <a:spcPts val="1600"/>
                        </a:lnSpc>
                        <a:spcAft>
                          <a:spcPts val="0"/>
                        </a:spcAft>
                      </a:pPr>
                      <a:r>
                        <a:rPr lang="en-US" altLang="ja-JP" sz="1200" b="1" baseline="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ja-JP" altLang="en-US" sz="1200" b="1" baseline="0" dirty="0" smtClean="0">
                          <a:solidFill>
                            <a:schemeClr val="tx1"/>
                          </a:solidFill>
                          <a:effectLst/>
                          <a:latin typeface="游ゴシック" panose="020B0400000000000000" pitchFamily="50" charset="-128"/>
                          <a:ea typeface="游ゴシック" panose="020B0400000000000000" pitchFamily="50" charset="-128"/>
                          <a:cs typeface="HG丸ｺﾞｼｯｸM-PRO"/>
                        </a:rPr>
                        <a:t>令和元（</a:t>
                      </a:r>
                      <a:r>
                        <a:rPr lang="en-US" altLang="ja-JP" sz="1200" b="1" baseline="0" dirty="0" smtClean="0">
                          <a:solidFill>
                            <a:schemeClr val="tx1"/>
                          </a:solidFill>
                          <a:effectLst/>
                          <a:latin typeface="游ゴシック" panose="020B0400000000000000" pitchFamily="50" charset="-128"/>
                          <a:ea typeface="游ゴシック" panose="020B0400000000000000" pitchFamily="50" charset="-128"/>
                          <a:cs typeface="HG丸ｺﾞｼｯｸM-PRO"/>
                        </a:rPr>
                        <a:t>2019</a:t>
                      </a:r>
                      <a:r>
                        <a:rPr lang="ja-JP" altLang="en-US" sz="1200" b="1" baseline="0" dirty="0" smtClean="0">
                          <a:solidFill>
                            <a:schemeClr val="tx1"/>
                          </a:solidFill>
                          <a:effectLst/>
                          <a:latin typeface="游ゴシック" panose="020B0400000000000000" pitchFamily="50" charset="-128"/>
                          <a:ea typeface="游ゴシック" panose="020B0400000000000000" pitchFamily="50" charset="-128"/>
                          <a:cs typeface="HG丸ｺﾞｼｯｸM-PRO"/>
                        </a:rPr>
                        <a:t>）年</a:t>
                      </a:r>
                      <a:r>
                        <a:rPr lang="en-US" altLang="ja-JP" sz="1200" b="1" baseline="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200" b="1" baseline="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45</a:t>
                      </a:r>
                      <a:r>
                        <a:rPr lang="ja-JP" altLang="en-US"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％以下</a:t>
                      </a:r>
                      <a:endParaRPr 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0826722"/>
                  </a:ext>
                </a:extLst>
              </a:tr>
            </a:tbl>
          </a:graphicData>
        </a:graphic>
      </p:graphicFrame>
      <p:sp>
        <p:nvSpPr>
          <p:cNvPr id="23" name="正方形/長方形 22"/>
          <p:cNvSpPr/>
          <p:nvPr/>
        </p:nvSpPr>
        <p:spPr>
          <a:xfrm>
            <a:off x="129324" y="873962"/>
            <a:ext cx="4584344" cy="355290"/>
          </a:xfrm>
          <a:prstGeom prst="rect">
            <a:avLst/>
          </a:prstGeom>
          <a:solidFill>
            <a:srgbClr val="002060"/>
          </a:solidFill>
        </p:spPr>
        <p:txBody>
          <a:bodyPr wrap="square" anchor="ctr">
            <a:sp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2000" b="1" i="0" u="none" strike="noStrike" kern="1200" cap="none" spc="0" normalizeH="0" baseline="0" noProof="0" dirty="0" smtClean="0">
                <a:ln w="0"/>
                <a:solidFill>
                  <a:prstClr val="white"/>
                </a:solidFill>
                <a:effectLst>
                  <a:outerShdw blurRad="38100" dist="19050" dir="2700000" algn="tl" rotWithShape="0">
                    <a:prstClr val="black">
                      <a:alpha val="40000"/>
                    </a:prstClr>
                  </a:outerShdw>
                </a:effectLst>
                <a:uLnTx/>
                <a:uFillTx/>
                <a:latin typeface="游ゴシック" panose="020B0400000000000000" pitchFamily="50" charset="-128"/>
                <a:ea typeface="游ゴシック" panose="020B0400000000000000" pitchFamily="50" charset="-128"/>
              </a:rPr>
              <a:t>（２）</a:t>
            </a:r>
            <a:r>
              <a:rPr kumimoji="1" lang="ja-JP" altLang="en-US" sz="2000" b="1" i="0" u="none" strike="noStrike" kern="120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rPr>
              <a:t>学齢期　　　　</a:t>
            </a:r>
            <a:r>
              <a:rPr kumimoji="1" lang="ja-JP" altLang="en-US" sz="1600" b="1" i="0" u="none" strike="noStrike" kern="120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rPr>
              <a:t>計画</a:t>
            </a:r>
            <a:r>
              <a:rPr kumimoji="1" lang="en-US" altLang="ja-JP" sz="1600" b="1" i="0" u="none" strike="noStrike" kern="120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rPr>
              <a:t>P.26</a:t>
            </a:r>
            <a:endParaRPr kumimoji="1" lang="en-US" altLang="ja-JP" sz="16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24" name="正方形/長方形 23"/>
          <p:cNvSpPr/>
          <p:nvPr/>
        </p:nvSpPr>
        <p:spPr>
          <a:xfrm>
            <a:off x="382272" y="2058396"/>
            <a:ext cx="3240000" cy="288000"/>
          </a:xfrm>
          <a:prstGeom prst="rect">
            <a:avLst/>
          </a:prstGeom>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smtClean="0">
                <a:ln>
                  <a:noFill/>
                </a:ln>
                <a:solidFill>
                  <a:prstClr val="black"/>
                </a:solidFill>
                <a:effectLst/>
                <a:uLnTx/>
                <a:uFillTx/>
                <a:latin typeface="+mn-ea"/>
                <a:cs typeface="+mn-cs"/>
              </a:rPr>
              <a:t>【</a:t>
            </a:r>
            <a:r>
              <a:rPr kumimoji="0" lang="ja-JP" altLang="en-US" sz="1600" b="1" i="0" u="none" strike="noStrike" kern="1200" cap="none" spc="0" normalizeH="0" baseline="0" noProof="0" dirty="0" smtClean="0">
                <a:ln>
                  <a:noFill/>
                </a:ln>
                <a:solidFill>
                  <a:prstClr val="black"/>
                </a:solidFill>
                <a:effectLst/>
                <a:uLnTx/>
                <a:uFillTx/>
                <a:latin typeface="+mn-ea"/>
                <a:cs typeface="+mn-cs"/>
              </a:rPr>
              <a:t>府民の行動目標</a:t>
            </a:r>
            <a:r>
              <a:rPr kumimoji="0" lang="en-US" altLang="ja-JP" sz="1600" b="1" i="0" u="none" strike="noStrike" kern="1200" cap="none" spc="0" normalizeH="0" baseline="0" noProof="0" dirty="0">
                <a:ln>
                  <a:noFill/>
                </a:ln>
                <a:solidFill>
                  <a:prstClr val="black"/>
                </a:solidFill>
                <a:effectLst/>
                <a:uLnTx/>
                <a:uFillTx/>
                <a:latin typeface="+mn-ea"/>
                <a:cs typeface="+mn-cs"/>
              </a:rPr>
              <a:t>】</a:t>
            </a:r>
            <a:endParaRPr kumimoji="0" lang="ja-JP" altLang="en-US" sz="1600" b="1" i="0" u="none" strike="noStrike" kern="1200" cap="none" spc="0" normalizeH="0" baseline="0" noProof="0" dirty="0">
              <a:ln>
                <a:noFill/>
              </a:ln>
              <a:solidFill>
                <a:prstClr val="black"/>
              </a:solidFill>
              <a:effectLst/>
              <a:uLnTx/>
              <a:uFillTx/>
              <a:latin typeface="+mn-ea"/>
              <a:cs typeface="+mn-cs"/>
            </a:endParaRPr>
          </a:p>
        </p:txBody>
      </p:sp>
      <p:sp>
        <p:nvSpPr>
          <p:cNvPr id="25" name="正方形/長方形 24"/>
          <p:cNvSpPr/>
          <p:nvPr/>
        </p:nvSpPr>
        <p:spPr>
          <a:xfrm>
            <a:off x="530346" y="2369491"/>
            <a:ext cx="8856000" cy="720000"/>
          </a:xfrm>
          <a:prstGeom prst="rect">
            <a:avLst/>
          </a:prstGeom>
        </p:spPr>
        <p:txBody>
          <a:bodyPr wrap="square" lIns="36000" tIns="72000" rIns="36000" bIns="36000">
            <a:noAutofit/>
          </a:bodyPr>
          <a:lstStyle/>
          <a:p>
            <a:pPr lvl="0">
              <a:defRPr/>
            </a:pPr>
            <a:r>
              <a:rPr lang="ja-JP" altLang="en-US" sz="1200" dirty="0">
                <a:solidFill>
                  <a:prstClr val="black"/>
                </a:solidFill>
                <a:latin typeface="+mn-ea"/>
              </a:rPr>
              <a:t>▽乳歯や永久歯がむし歯にならないよう、家庭や学校などを通じて、歯みがき習慣を身につけます</a:t>
            </a:r>
            <a:r>
              <a:rPr lang="ja-JP" altLang="en-US" sz="1200" dirty="0" smtClean="0">
                <a:solidFill>
                  <a:prstClr val="black"/>
                </a:solidFill>
                <a:latin typeface="+mn-ea"/>
              </a:rPr>
              <a:t>。</a:t>
            </a:r>
            <a:endParaRPr kumimoji="0" lang="en-US" altLang="ja-JP" sz="1200" i="0" u="none" strike="noStrike" kern="1200" cap="none" spc="0" normalizeH="0" baseline="0" noProof="0" dirty="0" smtClean="0">
              <a:ln>
                <a:noFill/>
              </a:ln>
              <a:solidFill>
                <a:prstClr val="black"/>
              </a:solidFill>
              <a:effectLst/>
              <a:uLnTx/>
              <a:uFillTx/>
              <a:latin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600" i="0" u="none" strike="noStrike" kern="1200" cap="none" spc="0" normalizeH="0" baseline="0" noProof="0" dirty="0" smtClean="0">
              <a:ln>
                <a:noFill/>
              </a:ln>
              <a:solidFill>
                <a:prstClr val="black"/>
              </a:solidFill>
              <a:effectLst/>
              <a:uLnTx/>
              <a:uFillTx/>
              <a:latin typeface="+mn-ea"/>
              <a:cs typeface="+mn-cs"/>
            </a:endParaRPr>
          </a:p>
          <a:p>
            <a:pPr lvl="0">
              <a:defRPr/>
            </a:pPr>
            <a:r>
              <a:rPr lang="ja-JP" altLang="en-US" sz="1200" dirty="0" smtClean="0">
                <a:solidFill>
                  <a:prstClr val="black"/>
                </a:solidFill>
                <a:latin typeface="+mn-ea"/>
              </a:rPr>
              <a:t>▽</a:t>
            </a:r>
            <a:r>
              <a:rPr lang="ja-JP" altLang="en-US" sz="1200" dirty="0">
                <a:solidFill>
                  <a:prstClr val="black"/>
                </a:solidFill>
                <a:latin typeface="+mn-ea"/>
              </a:rPr>
              <a:t>成長に伴う口の変化に</a:t>
            </a:r>
            <a:r>
              <a:rPr lang="ja-JP" altLang="en-US" sz="1200" dirty="0" smtClean="0">
                <a:solidFill>
                  <a:prstClr val="black"/>
                </a:solidFill>
                <a:latin typeface="+mn-ea"/>
              </a:rPr>
              <a:t>応じて、食べ方</a:t>
            </a:r>
            <a:r>
              <a:rPr lang="ja-JP" altLang="en-US" sz="1200" dirty="0">
                <a:solidFill>
                  <a:prstClr val="black"/>
                </a:solidFill>
                <a:latin typeface="+mn-ea"/>
              </a:rPr>
              <a:t>や適切な食習慣</a:t>
            </a:r>
            <a:r>
              <a:rPr lang="ja-JP" altLang="en-US" sz="1200" dirty="0" smtClean="0">
                <a:solidFill>
                  <a:prstClr val="black"/>
                </a:solidFill>
                <a:latin typeface="+mn-ea"/>
              </a:rPr>
              <a:t>を身</a:t>
            </a:r>
            <a:r>
              <a:rPr lang="ja-JP" altLang="en-US" sz="1200" dirty="0">
                <a:solidFill>
                  <a:prstClr val="black"/>
                </a:solidFill>
                <a:latin typeface="+mn-ea"/>
              </a:rPr>
              <a:t>に</a:t>
            </a:r>
            <a:r>
              <a:rPr lang="ja-JP" altLang="en-US" sz="1200" dirty="0" smtClean="0">
                <a:solidFill>
                  <a:prstClr val="black"/>
                </a:solidFill>
                <a:latin typeface="+mn-ea"/>
              </a:rPr>
              <a:t>つけます。</a:t>
            </a:r>
            <a:endParaRPr kumimoji="0" lang="ja-JP" altLang="en-US" sz="1200" i="0" u="none" strike="noStrike" kern="1200" cap="none" spc="0" normalizeH="0" baseline="0" noProof="0" dirty="0">
              <a:ln>
                <a:noFill/>
              </a:ln>
              <a:solidFill>
                <a:prstClr val="black"/>
              </a:solidFill>
              <a:effectLst/>
              <a:uLnTx/>
              <a:uFillTx/>
              <a:latin typeface="+mn-ea"/>
              <a:cs typeface="+mn-cs"/>
            </a:endParaRPr>
          </a:p>
        </p:txBody>
      </p:sp>
      <p:sp>
        <p:nvSpPr>
          <p:cNvPr id="26" name="角丸四角形 25"/>
          <p:cNvSpPr/>
          <p:nvPr/>
        </p:nvSpPr>
        <p:spPr>
          <a:xfrm>
            <a:off x="376959" y="1913597"/>
            <a:ext cx="9144000" cy="4420942"/>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endParaRPr kumimoji="1" lang="en-US" altLang="ja-JP" sz="1800" i="0" u="none" strike="noStrike" kern="1200" cap="none" spc="0" normalizeH="0" baseline="0" noProof="0" dirty="0">
              <a:ln>
                <a:noFill/>
              </a:ln>
              <a:solidFill>
                <a:prstClr val="white"/>
              </a:solidFill>
              <a:effectLst/>
              <a:uLnTx/>
              <a:uFillTx/>
              <a:latin typeface="+mn-ea"/>
              <a:cs typeface="+mn-cs"/>
            </a:endParaRPr>
          </a:p>
        </p:txBody>
      </p:sp>
      <p:sp>
        <p:nvSpPr>
          <p:cNvPr id="27" name="角丸四角形 26"/>
          <p:cNvSpPr/>
          <p:nvPr/>
        </p:nvSpPr>
        <p:spPr>
          <a:xfrm>
            <a:off x="376959" y="1481597"/>
            <a:ext cx="2088000" cy="432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mn-ea"/>
                <a:cs typeface="+mn-cs"/>
              </a:rPr>
              <a:t>みんな</a:t>
            </a:r>
            <a:r>
              <a:rPr kumimoji="1" lang="ja-JP" altLang="en-US" sz="1600" b="1" i="0" u="none" strike="noStrike" kern="1200" cap="none" spc="0" normalizeH="0" baseline="0" noProof="0" dirty="0">
                <a:ln>
                  <a:noFill/>
                </a:ln>
                <a:solidFill>
                  <a:prstClr val="white"/>
                </a:solidFill>
                <a:effectLst/>
                <a:uLnTx/>
                <a:uFillTx/>
                <a:latin typeface="+mn-ea"/>
                <a:cs typeface="+mn-cs"/>
              </a:rPr>
              <a:t>でめざす</a:t>
            </a:r>
            <a:r>
              <a:rPr kumimoji="1" lang="ja-JP" altLang="en-US" sz="1600" b="1" i="0" u="none" strike="noStrike" kern="1200" cap="none" spc="0" normalizeH="0" baseline="0" noProof="0" dirty="0" smtClean="0">
                <a:ln>
                  <a:noFill/>
                </a:ln>
                <a:solidFill>
                  <a:prstClr val="white"/>
                </a:solidFill>
                <a:effectLst/>
                <a:uLnTx/>
                <a:uFillTx/>
                <a:latin typeface="+mn-ea"/>
                <a:cs typeface="+mn-cs"/>
              </a:rPr>
              <a:t>目標</a:t>
            </a:r>
            <a:endParaRPr kumimoji="1" lang="ja-JP" altLang="en-US" sz="1600" b="1" i="0" u="none" strike="noStrike" kern="1200" cap="none" spc="0" normalizeH="0" baseline="0" noProof="0" dirty="0">
              <a:ln>
                <a:noFill/>
              </a:ln>
              <a:solidFill>
                <a:prstClr val="white"/>
              </a:solidFill>
              <a:effectLst/>
              <a:uLnTx/>
              <a:uFillTx/>
              <a:latin typeface="+mn-ea"/>
              <a:cs typeface="+mn-cs"/>
            </a:endParaRPr>
          </a:p>
        </p:txBody>
      </p:sp>
      <p:sp>
        <p:nvSpPr>
          <p:cNvPr id="28" name="角丸四角形 27"/>
          <p:cNvSpPr/>
          <p:nvPr/>
        </p:nvSpPr>
        <p:spPr>
          <a:xfrm>
            <a:off x="2464959" y="1481597"/>
            <a:ext cx="7056000" cy="432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lvl="0" algn="ctr">
              <a:lnSpc>
                <a:spcPts val="2000"/>
              </a:lnSpc>
              <a:defRPr/>
            </a:pPr>
            <a:r>
              <a:rPr kumimoji="1" lang="ja-JP" altLang="en-US" sz="1600" b="1" dirty="0" smtClean="0">
                <a:solidFill>
                  <a:prstClr val="black"/>
                </a:solidFill>
                <a:latin typeface="+mn-ea"/>
              </a:rPr>
              <a:t>乳歯</a:t>
            </a:r>
            <a:r>
              <a:rPr kumimoji="1" lang="ja-JP" altLang="en-US" sz="1600" b="1" dirty="0">
                <a:solidFill>
                  <a:prstClr val="black"/>
                </a:solidFill>
                <a:latin typeface="+mn-ea"/>
              </a:rPr>
              <a:t>や永久歯がむし歯にならないようにします</a:t>
            </a:r>
            <a:endParaRPr kumimoji="1" lang="ja-JP" altLang="en-US" sz="1600" b="1" i="0" u="none" strike="noStrike" kern="1200" cap="none" spc="0" normalizeH="0" baseline="0" noProof="0" dirty="0">
              <a:ln>
                <a:noFill/>
              </a:ln>
              <a:solidFill>
                <a:prstClr val="black"/>
              </a:solidFill>
              <a:effectLst/>
              <a:uLnTx/>
              <a:uFillTx/>
              <a:latin typeface="+mn-ea"/>
              <a:cs typeface="+mn-cs"/>
            </a:endParaRPr>
          </a:p>
        </p:txBody>
      </p:sp>
      <p:sp>
        <p:nvSpPr>
          <p:cNvPr id="29" name="正方形/長方形 28"/>
          <p:cNvSpPr/>
          <p:nvPr/>
        </p:nvSpPr>
        <p:spPr>
          <a:xfrm>
            <a:off x="382272" y="3931897"/>
            <a:ext cx="5599428" cy="348481"/>
          </a:xfrm>
          <a:prstGeom prst="rect">
            <a:avLst/>
          </a:prstGeom>
        </p:spPr>
        <p:txBody>
          <a:bodyPr wrap="square" lIns="36000" tIns="72000" rIns="36000" bIns="36000" anchor="ctr">
            <a:noAutofit/>
          </a:bodyPr>
          <a:lstStyle/>
          <a:p>
            <a:pPr lvl="0">
              <a:defRPr/>
            </a:pPr>
            <a:r>
              <a:rPr kumimoji="0" lang="en-US" altLang="ja-JP" sz="1600" b="1" i="0" u="none" strike="noStrike" kern="1200" cap="none" spc="0" normalizeH="0" baseline="0" noProof="0" dirty="0" smtClean="0">
                <a:ln>
                  <a:noFill/>
                </a:ln>
                <a:solidFill>
                  <a:prstClr val="black"/>
                </a:solidFill>
                <a:effectLst/>
                <a:uLnTx/>
                <a:uFillTx/>
                <a:latin typeface="+mn-ea"/>
              </a:rPr>
              <a:t>【</a:t>
            </a:r>
            <a:r>
              <a:rPr lang="ja-JP" altLang="en-US" sz="1600" b="1" dirty="0">
                <a:solidFill>
                  <a:prstClr val="black"/>
                </a:solidFill>
                <a:latin typeface="+mn-ea"/>
              </a:rPr>
              <a:t>第</a:t>
            </a:r>
            <a:r>
              <a:rPr lang="en-US" altLang="ja-JP" sz="1600" b="1" dirty="0">
                <a:solidFill>
                  <a:prstClr val="black"/>
                </a:solidFill>
                <a:latin typeface="+mn-ea"/>
              </a:rPr>
              <a:t>2</a:t>
            </a:r>
            <a:r>
              <a:rPr lang="ja-JP" altLang="en-US" sz="1600" b="1" dirty="0">
                <a:solidFill>
                  <a:prstClr val="black"/>
                </a:solidFill>
                <a:latin typeface="+mn-ea"/>
              </a:rPr>
              <a:t>次大阪府歯科口腔保健計画における</a:t>
            </a:r>
            <a:r>
              <a:rPr lang="ja-JP" altLang="en-US" sz="1600" b="1" dirty="0" smtClean="0">
                <a:solidFill>
                  <a:prstClr val="black"/>
                </a:solidFill>
                <a:latin typeface="+mn-ea"/>
              </a:rPr>
              <a:t>数値</a:t>
            </a:r>
            <a:r>
              <a:rPr kumimoji="0" lang="ja-JP" altLang="en-US" sz="1600" b="1" i="0" u="none" strike="noStrike" kern="1200" cap="none" spc="0" normalizeH="0" baseline="0" noProof="0" dirty="0" smtClean="0">
                <a:ln>
                  <a:noFill/>
                </a:ln>
                <a:solidFill>
                  <a:prstClr val="black"/>
                </a:solidFill>
                <a:effectLst/>
                <a:uLnTx/>
                <a:uFillTx/>
                <a:latin typeface="+mn-ea"/>
              </a:rPr>
              <a:t>目標</a:t>
            </a:r>
            <a:r>
              <a:rPr kumimoji="0" lang="en-US" altLang="ja-JP" sz="1600" b="1" i="0" u="none" strike="noStrike" kern="1200" cap="none" spc="0" normalizeH="0" baseline="0" noProof="0" dirty="0" smtClean="0">
                <a:ln>
                  <a:noFill/>
                </a:ln>
                <a:solidFill>
                  <a:prstClr val="black"/>
                </a:solidFill>
                <a:effectLst/>
                <a:uLnTx/>
                <a:uFillTx/>
                <a:latin typeface="+mn-ea"/>
              </a:rPr>
              <a:t>】</a:t>
            </a:r>
            <a:endParaRPr kumimoji="0" lang="ja-JP" altLang="en-US" sz="1600" b="1" i="0" u="none" strike="noStrike" kern="1200" cap="none" spc="0" normalizeH="0" baseline="0" noProof="0" dirty="0">
              <a:ln>
                <a:noFill/>
              </a:ln>
              <a:solidFill>
                <a:prstClr val="black"/>
              </a:solidFill>
              <a:effectLst/>
              <a:uLnTx/>
              <a:uFillTx/>
              <a:latin typeface="+mn-ea"/>
            </a:endParaRPr>
          </a:p>
        </p:txBody>
      </p:sp>
      <p:sp>
        <p:nvSpPr>
          <p:cNvPr id="30" name="正方形/長方形 29"/>
          <p:cNvSpPr/>
          <p:nvPr/>
        </p:nvSpPr>
        <p:spPr>
          <a:xfrm>
            <a:off x="382272" y="3017806"/>
            <a:ext cx="5599428" cy="348481"/>
          </a:xfrm>
          <a:prstGeom prst="rect">
            <a:avLst/>
          </a:prstGeom>
        </p:spPr>
        <p:txBody>
          <a:bodyPr wrap="square" lIns="36000" tIns="72000" rIns="36000" bIns="36000" anchor="ctr">
            <a:noAutofit/>
          </a:bodyPr>
          <a:lstStyle/>
          <a:p>
            <a:pPr lvl="0">
              <a:defRPr/>
            </a:pPr>
            <a:r>
              <a:rPr kumimoji="0" lang="en-US" altLang="ja-JP" sz="1600" b="1" i="0" u="none" strike="noStrike" kern="1200" cap="none" spc="0" normalizeH="0" baseline="0" noProof="0" dirty="0" smtClean="0">
                <a:ln>
                  <a:noFill/>
                </a:ln>
                <a:solidFill>
                  <a:prstClr val="black"/>
                </a:solidFill>
                <a:effectLst/>
                <a:uLnTx/>
                <a:uFillTx/>
                <a:latin typeface="+mn-ea"/>
              </a:rPr>
              <a:t>【</a:t>
            </a:r>
            <a:r>
              <a:rPr lang="ja-JP" altLang="en-US" sz="1600" b="1" noProof="0" dirty="0">
                <a:solidFill>
                  <a:prstClr val="black"/>
                </a:solidFill>
                <a:latin typeface="+mn-ea"/>
              </a:rPr>
              <a:t>具体的</a:t>
            </a:r>
            <a:r>
              <a:rPr lang="ja-JP" altLang="en-US" sz="1600" b="1" noProof="0" dirty="0" smtClean="0">
                <a:solidFill>
                  <a:prstClr val="black"/>
                </a:solidFill>
                <a:latin typeface="+mn-ea"/>
              </a:rPr>
              <a:t>な取組</a:t>
            </a:r>
            <a:r>
              <a:rPr kumimoji="0" lang="en-US" altLang="ja-JP" sz="1600" b="1" i="0" u="none" strike="noStrike" kern="1200" cap="none" spc="0" normalizeH="0" baseline="0" noProof="0" dirty="0" smtClean="0">
                <a:ln>
                  <a:noFill/>
                </a:ln>
                <a:solidFill>
                  <a:prstClr val="black"/>
                </a:solidFill>
                <a:effectLst/>
                <a:uLnTx/>
                <a:uFillTx/>
                <a:latin typeface="+mn-ea"/>
              </a:rPr>
              <a:t>】</a:t>
            </a:r>
            <a:endParaRPr kumimoji="0" lang="ja-JP" altLang="en-US" sz="1600" b="1" i="0" u="none" strike="noStrike" kern="1200" cap="none" spc="0" normalizeH="0" baseline="0" noProof="0" dirty="0">
              <a:ln>
                <a:noFill/>
              </a:ln>
              <a:solidFill>
                <a:prstClr val="black"/>
              </a:solidFill>
              <a:effectLst/>
              <a:uLnTx/>
              <a:uFillTx/>
              <a:latin typeface="+mn-ea"/>
            </a:endParaRPr>
          </a:p>
        </p:txBody>
      </p:sp>
      <p:sp>
        <p:nvSpPr>
          <p:cNvPr id="31" name="正方形/長方形 30"/>
          <p:cNvSpPr/>
          <p:nvPr/>
        </p:nvSpPr>
        <p:spPr>
          <a:xfrm>
            <a:off x="530346" y="3351586"/>
            <a:ext cx="8856000" cy="620067"/>
          </a:xfrm>
          <a:prstGeom prst="rect">
            <a:avLst/>
          </a:prstGeom>
        </p:spPr>
        <p:txBody>
          <a:bodyPr wrap="square" lIns="36000" tIns="72000" rIns="36000" bIns="36000">
            <a:noAutofit/>
          </a:bodyPr>
          <a:lstStyle/>
          <a:p>
            <a:pPr lvl="0">
              <a:defRPr/>
            </a:pPr>
            <a:r>
              <a:rPr lang="ja-JP" altLang="en-US" sz="1200" dirty="0" smtClean="0">
                <a:solidFill>
                  <a:prstClr val="black"/>
                </a:solidFill>
                <a:latin typeface="+mn-ea"/>
              </a:rPr>
              <a:t>▽歯科疾患の予防（むし歯予防）</a:t>
            </a:r>
            <a:endParaRPr kumimoji="0" lang="en-US" altLang="ja-JP" sz="1200" i="0" u="none" strike="noStrike" kern="1200" cap="none" spc="0" normalizeH="0" baseline="0" noProof="0" dirty="0" smtClean="0">
              <a:ln>
                <a:noFill/>
              </a:ln>
              <a:solidFill>
                <a:prstClr val="black"/>
              </a:solidFill>
              <a:effectLst/>
              <a:uLnTx/>
              <a:uFillTx/>
              <a:latin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600" i="0" u="none" strike="noStrike" kern="1200" cap="none" spc="0" normalizeH="0" baseline="0" noProof="0" dirty="0">
              <a:ln>
                <a:noFill/>
              </a:ln>
              <a:solidFill>
                <a:prstClr val="black"/>
              </a:solidFill>
              <a:effectLst/>
              <a:uLnTx/>
              <a:uFillTx/>
              <a:latin typeface="+mn-ea"/>
              <a:cs typeface="+mn-cs"/>
            </a:endParaRPr>
          </a:p>
          <a:p>
            <a:pPr lvl="0">
              <a:defRPr/>
            </a:pPr>
            <a:r>
              <a:rPr lang="ja-JP" altLang="en-US" sz="1200" dirty="0" smtClean="0">
                <a:solidFill>
                  <a:prstClr val="black"/>
                </a:solidFill>
                <a:latin typeface="+mn-ea"/>
              </a:rPr>
              <a:t>▽口の機能の維持、向上</a:t>
            </a:r>
            <a:endParaRPr lang="en-US" altLang="ja-JP" sz="600" dirty="0">
              <a:solidFill>
                <a:prstClr val="black"/>
              </a:solidFill>
              <a:latin typeface="+mn-ea"/>
            </a:endParaRPr>
          </a:p>
        </p:txBody>
      </p:sp>
    </p:spTree>
    <p:extLst>
      <p:ext uri="{BB962C8B-B14F-4D97-AF65-F5344CB8AC3E}">
        <p14:creationId xmlns:p14="http://schemas.microsoft.com/office/powerpoint/2010/main" val="9701152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47</a:t>
            </a:fld>
            <a:endParaRPr kumimoji="1" lang="ja-JP" altLang="en-US"/>
          </a:p>
        </p:txBody>
      </p:sp>
      <p:graphicFrame>
        <p:nvGraphicFramePr>
          <p:cNvPr id="8" name="表 7"/>
          <p:cNvGraphicFramePr>
            <a:graphicFrameLocks noGrp="1"/>
          </p:cNvGraphicFramePr>
          <p:nvPr>
            <p:extLst>
              <p:ext uri="{D42A27DB-BD31-4B8C-83A1-F6EECF244321}">
                <p14:modId xmlns:p14="http://schemas.microsoft.com/office/powerpoint/2010/main" val="2209894174"/>
              </p:ext>
            </p:extLst>
          </p:nvPr>
        </p:nvGraphicFramePr>
        <p:xfrm>
          <a:off x="450014" y="1108605"/>
          <a:ext cx="8814337" cy="2401230"/>
        </p:xfrm>
        <a:graphic>
          <a:graphicData uri="http://schemas.openxmlformats.org/drawingml/2006/table">
            <a:tbl>
              <a:tblPr firstRow="1" bandRow="1">
                <a:tableStyleId>{5C22544A-7EE6-4342-B048-85BDC9FD1C3A}</a:tableStyleId>
              </a:tblPr>
              <a:tblGrid>
                <a:gridCol w="1110178">
                  <a:extLst>
                    <a:ext uri="{9D8B030D-6E8A-4147-A177-3AD203B41FA5}">
                      <a16:colId xmlns:a16="http://schemas.microsoft.com/office/drawing/2014/main" val="528851062"/>
                    </a:ext>
                  </a:extLst>
                </a:gridCol>
                <a:gridCol w="7704159">
                  <a:extLst>
                    <a:ext uri="{9D8B030D-6E8A-4147-A177-3AD203B41FA5}">
                      <a16:colId xmlns:a16="http://schemas.microsoft.com/office/drawing/2014/main" val="89849022"/>
                    </a:ext>
                  </a:extLst>
                </a:gridCol>
              </a:tblGrid>
              <a:tr h="2401230">
                <a:tc>
                  <a:txBody>
                    <a:bodyPr/>
                    <a:lstStyle/>
                    <a:p>
                      <a:r>
                        <a:rPr kumimoji="1" lang="ja-JP" altLang="en-US" sz="1600" b="0" dirty="0" smtClean="0"/>
                        <a:t> 本年度の     </a:t>
                      </a:r>
                      <a:endParaRPr kumimoji="1" lang="en-US" altLang="ja-JP" sz="1600" b="0" dirty="0" smtClean="0"/>
                    </a:p>
                    <a:p>
                      <a:r>
                        <a:rPr kumimoji="1" lang="en-US" altLang="ja-JP" sz="1600" b="0" dirty="0" smtClean="0"/>
                        <a:t> </a:t>
                      </a:r>
                      <a:r>
                        <a:rPr kumimoji="1" lang="ja-JP" altLang="en-US" sz="1600" b="0" dirty="0" smtClean="0"/>
                        <a:t>取組</a:t>
                      </a:r>
                      <a:endParaRPr kumimoji="1" lang="en-US" altLang="ja-JP" sz="1600" b="0" dirty="0" smtClean="0"/>
                    </a:p>
                    <a:p>
                      <a:endParaRPr kumimoji="1" lang="en-US" altLang="ja-JP" sz="1600" b="0" dirty="0" smtClean="0"/>
                    </a:p>
                    <a:p>
                      <a:endParaRPr kumimoji="1" lang="en-US" altLang="ja-JP" sz="1600" b="0" dirty="0" smtClean="0"/>
                    </a:p>
                    <a:p>
                      <a:endParaRPr kumimoji="1" lang="ja-JP" alt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en-US" altLang="ja-JP" sz="1200" b="0" dirty="0" smtClean="0">
                          <a:solidFill>
                            <a:schemeClr val="tx1"/>
                          </a:solidFill>
                        </a:rPr>
                        <a:t>《</a:t>
                      </a:r>
                      <a:r>
                        <a:rPr kumimoji="1" lang="ja-JP" altLang="en-US" sz="1200" b="0" u="sng" dirty="0" smtClean="0">
                          <a:solidFill>
                            <a:schemeClr val="tx1"/>
                          </a:solidFill>
                        </a:rPr>
                        <a:t>啓発</a:t>
                      </a:r>
                      <a:r>
                        <a:rPr kumimoji="1" lang="en-US" altLang="ja-JP" sz="1200" b="0" dirty="0" smtClean="0">
                          <a:solidFill>
                            <a:schemeClr val="tx1"/>
                          </a:solidFill>
                        </a:rPr>
                        <a:t>》</a:t>
                      </a: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rPr>
                        <a:t>■歯と口の健康標語コンクール、大阪府</a:t>
                      </a:r>
                      <a:r>
                        <a:rPr kumimoji="1" lang="en-US" altLang="ja-JP" sz="1100" b="0" dirty="0" smtClean="0">
                          <a:solidFill>
                            <a:schemeClr val="tx1"/>
                          </a:solidFill>
                        </a:rPr>
                        <a:t>〈</a:t>
                      </a:r>
                      <a:r>
                        <a:rPr kumimoji="1" lang="ja-JP" altLang="en-US" sz="1100" b="0" dirty="0" smtClean="0">
                          <a:solidFill>
                            <a:schemeClr val="tx1"/>
                          </a:solidFill>
                        </a:rPr>
                        <a:t>歯の保健</a:t>
                      </a:r>
                      <a:r>
                        <a:rPr kumimoji="1" lang="en-US" altLang="ja-JP" sz="1100" b="0" dirty="0" smtClean="0">
                          <a:solidFill>
                            <a:schemeClr val="tx1"/>
                          </a:solidFill>
                        </a:rPr>
                        <a:t>〉</a:t>
                      </a:r>
                      <a:r>
                        <a:rPr kumimoji="1" lang="ja-JP" altLang="en-US" sz="1100" b="0" dirty="0" smtClean="0">
                          <a:solidFill>
                            <a:schemeClr val="tx1"/>
                          </a:solidFill>
                        </a:rPr>
                        <a:t>図画・ポスターコンクールへの事業協力及び</a:t>
                      </a:r>
                      <a:endParaRPr kumimoji="1" lang="en-US" altLang="ja-JP" sz="1100" b="0" dirty="0" smtClean="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rPr>
                        <a:t>　知事賞・教育委員会賞の授与</a:t>
                      </a: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rPr>
                        <a:t>■生きる力をはぐくむ歯・口の健康づくり推進事業等を活用した歯科保健推進校への支援</a:t>
                      </a:r>
                      <a:endParaRPr kumimoji="1" lang="en-US" altLang="ja-JP" sz="1100" b="0" dirty="0" smtClean="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1" dirty="0" smtClean="0">
                          <a:solidFill>
                            <a:schemeClr val="tx1"/>
                          </a:solidFill>
                        </a:rPr>
                        <a:t>■</a:t>
                      </a:r>
                      <a:r>
                        <a:rPr kumimoji="1" lang="ja-JP" altLang="en-US" sz="1100" b="0" dirty="0" smtClean="0">
                          <a:solidFill>
                            <a:schemeClr val="tx1"/>
                          </a:solidFill>
                        </a:rPr>
                        <a:t>全国小学生はみがき大会への事業協力</a:t>
                      </a:r>
                      <a:endParaRPr kumimoji="1" lang="en-US" altLang="ja-JP" sz="1100" b="0" dirty="0" smtClean="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1" dirty="0" smtClean="0">
                          <a:solidFill>
                            <a:schemeClr val="tx1"/>
                          </a:solidFill>
                        </a:rPr>
                        <a:t>■</a:t>
                      </a:r>
                      <a:r>
                        <a:rPr kumimoji="1" lang="ja-JP" altLang="en-US" sz="1000" b="0" dirty="0" smtClean="0">
                          <a:solidFill>
                            <a:schemeClr val="tx1"/>
                          </a:solidFill>
                        </a:rPr>
                        <a:t>（再掲）</a:t>
                      </a:r>
                      <a:r>
                        <a:rPr kumimoji="1" lang="ja-JP" altLang="en-US" sz="1100" b="0" dirty="0" smtClean="0">
                          <a:solidFill>
                            <a:schemeClr val="tx1"/>
                          </a:solidFill>
                        </a:rPr>
                        <a:t>府ホームページ、啓発冊子等を活用し、フッ化物塗布等について普及啓発</a:t>
                      </a:r>
                      <a:endParaRPr kumimoji="1" lang="en-US" altLang="ja-JP" sz="1100" b="0" dirty="0" smtClean="0">
                        <a:solidFill>
                          <a:srgbClr val="FF0000"/>
                        </a:solidFill>
                      </a:endParaRPr>
                    </a:p>
                    <a:p>
                      <a:pPr>
                        <a:lnSpc>
                          <a:spcPts val="1500"/>
                        </a:lnSpc>
                      </a:pPr>
                      <a:r>
                        <a:rPr kumimoji="1" lang="ja-JP" altLang="en-US" sz="1000" b="0" dirty="0" smtClean="0">
                          <a:solidFill>
                            <a:schemeClr val="tx1"/>
                          </a:solidFill>
                        </a:rPr>
                        <a:t>　（再掲）公民連携、アスマイル</a:t>
                      </a:r>
                      <a:endParaRPr kumimoji="1" lang="en-US" altLang="ja-JP" sz="1000" b="0" dirty="0" smtClean="0">
                        <a:solidFill>
                          <a:schemeClr val="tx1"/>
                        </a:solidFill>
                      </a:endParaRPr>
                    </a:p>
                    <a:p>
                      <a:pPr>
                        <a:lnSpc>
                          <a:spcPts val="1500"/>
                        </a:lnSpc>
                      </a:pPr>
                      <a:endParaRPr kumimoji="1" lang="en-US" altLang="ja-JP" sz="1100" b="0" dirty="0" smtClean="0">
                        <a:solidFill>
                          <a:schemeClr val="tx1"/>
                        </a:solidFill>
                      </a:endParaRPr>
                    </a:p>
                    <a:p>
                      <a:pPr>
                        <a:lnSpc>
                          <a:spcPts val="1500"/>
                        </a:lnSpc>
                      </a:pPr>
                      <a:r>
                        <a:rPr kumimoji="1" lang="en-US" altLang="ja-JP" sz="1200" b="0" dirty="0" smtClean="0">
                          <a:solidFill>
                            <a:schemeClr val="tx1"/>
                          </a:solidFill>
                        </a:rPr>
                        <a:t>《</a:t>
                      </a:r>
                      <a:r>
                        <a:rPr kumimoji="1" lang="ja-JP" altLang="en-US" sz="1200" b="0" u="sng" dirty="0" smtClean="0">
                          <a:solidFill>
                            <a:schemeClr val="tx1"/>
                          </a:solidFill>
                        </a:rPr>
                        <a:t>市町村支援</a:t>
                      </a:r>
                      <a:r>
                        <a:rPr kumimoji="1" lang="en-US" altLang="ja-JP" sz="1200" b="0" dirty="0" smtClean="0">
                          <a:solidFill>
                            <a:schemeClr val="tx1"/>
                          </a:solidFill>
                        </a:rPr>
                        <a:t>》</a:t>
                      </a:r>
                    </a:p>
                    <a:p>
                      <a:pPr>
                        <a:lnSpc>
                          <a:spcPts val="1500"/>
                        </a:lnSpc>
                      </a:pPr>
                      <a:r>
                        <a:rPr kumimoji="1" lang="ja-JP" altLang="en-US" sz="1100" b="0" dirty="0" smtClean="0">
                          <a:solidFill>
                            <a:schemeClr val="tx1"/>
                          </a:solidFill>
                        </a:rPr>
                        <a:t>■大阪府学校歯科保健研究大会での実践発表会への</a:t>
                      </a:r>
                      <a:r>
                        <a:rPr kumimoji="1" lang="ja-JP" altLang="en-US" sz="1100" b="0" dirty="0" smtClean="0">
                          <a:solidFill>
                            <a:schemeClr val="tx1"/>
                          </a:solidFill>
                          <a:latin typeface="+mn-ea"/>
                          <a:ea typeface="+mn-ea"/>
                        </a:rPr>
                        <a:t>指導助言</a:t>
                      </a:r>
                      <a:endParaRPr kumimoji="1" lang="en-US" altLang="ja-JP" sz="1100" b="0" dirty="0" smtClean="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rPr>
                        <a:t>■学校保健主管課長会等での情報提供</a:t>
                      </a:r>
                      <a:endParaRPr kumimoji="1" lang="en-US" altLang="ja-JP" sz="1100" b="0" dirty="0" smtClean="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000" b="0" dirty="0" smtClean="0">
                          <a:solidFill>
                            <a:schemeClr val="tx1"/>
                          </a:solidFill>
                        </a:rPr>
                        <a:t>　（再掲）大阪府歯科口腔保健推進連絡会の開催、口腔保健支援センター、大阪府市町村歯科口腔保健実態調査</a:t>
                      </a:r>
                      <a:endParaRPr kumimoji="1" lang="en-US" altLang="ja-JP" sz="11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35253679"/>
              </p:ext>
            </p:extLst>
          </p:nvPr>
        </p:nvGraphicFramePr>
        <p:xfrm>
          <a:off x="450014" y="445664"/>
          <a:ext cx="8814337" cy="662941"/>
        </p:xfrm>
        <a:graphic>
          <a:graphicData uri="http://schemas.openxmlformats.org/drawingml/2006/table">
            <a:tbl>
              <a:tblPr firstRow="1" bandRow="1">
                <a:tableStyleId>{5C22544A-7EE6-4342-B048-85BDC9FD1C3A}</a:tableStyleId>
              </a:tblPr>
              <a:tblGrid>
                <a:gridCol w="1110177">
                  <a:extLst>
                    <a:ext uri="{9D8B030D-6E8A-4147-A177-3AD203B41FA5}">
                      <a16:colId xmlns:a16="http://schemas.microsoft.com/office/drawing/2014/main" val="3795206225"/>
                    </a:ext>
                  </a:extLst>
                </a:gridCol>
                <a:gridCol w="7704160">
                  <a:extLst>
                    <a:ext uri="{9D8B030D-6E8A-4147-A177-3AD203B41FA5}">
                      <a16:colId xmlns:a16="http://schemas.microsoft.com/office/drawing/2014/main" val="1328953327"/>
                    </a:ext>
                  </a:extLst>
                </a:gridCol>
              </a:tblGrid>
              <a:tr h="6629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bg1"/>
                          </a:solidFill>
                        </a:rPr>
                        <a:t>現状･課題</a:t>
                      </a:r>
                      <a:endParaRPr kumimoji="1" lang="ja-JP" alt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ts val="1500"/>
                        </a:lnSpc>
                      </a:pPr>
                      <a:r>
                        <a:rPr kumimoji="1" lang="ja-JP" altLang="en-US" sz="1100" b="0" dirty="0" smtClean="0">
                          <a:solidFill>
                            <a:schemeClr val="tx1"/>
                          </a:solidFill>
                        </a:rPr>
                        <a:t>・永久歯列の完成期である中学生・高校生でのむし歯の状況の改善が必要</a:t>
                      </a:r>
                      <a:endParaRPr kumimoji="1" lang="en-US" altLang="ja-JP" sz="1100" b="0" dirty="0" smtClean="0">
                        <a:solidFill>
                          <a:schemeClr val="tx1"/>
                        </a:solidFill>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dirty="0" smtClean="0">
                          <a:solidFill>
                            <a:schemeClr val="tx1"/>
                          </a:solidFill>
                        </a:rPr>
                        <a:t>・児童・生徒が基本的な生活習慣の定着を図りながら、歯と口の健康課題に対して自律的に取り組むことができるよう、</a:t>
                      </a:r>
                      <a:endParaRPr kumimoji="1" lang="en-US" altLang="ja-JP" sz="1100" b="0" dirty="0" smtClean="0">
                        <a:solidFill>
                          <a:schemeClr val="tx1"/>
                        </a:solidFill>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dirty="0" smtClean="0">
                          <a:solidFill>
                            <a:schemeClr val="tx1"/>
                          </a:solidFill>
                        </a:rPr>
                        <a:t>　発育・発展に応じて支援することが重要　</a:t>
                      </a:r>
                      <a:endParaRPr kumimoji="1" lang="en-US" altLang="ja-JP" sz="11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563474"/>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3573850626"/>
              </p:ext>
            </p:extLst>
          </p:nvPr>
        </p:nvGraphicFramePr>
        <p:xfrm>
          <a:off x="450013" y="3509835"/>
          <a:ext cx="8814337" cy="2349690"/>
        </p:xfrm>
        <a:graphic>
          <a:graphicData uri="http://schemas.openxmlformats.org/drawingml/2006/table">
            <a:tbl>
              <a:tblPr firstRow="1" bandRow="1">
                <a:tableStyleId>{5C22544A-7EE6-4342-B048-85BDC9FD1C3A}</a:tableStyleId>
              </a:tblPr>
              <a:tblGrid>
                <a:gridCol w="1110178">
                  <a:extLst>
                    <a:ext uri="{9D8B030D-6E8A-4147-A177-3AD203B41FA5}">
                      <a16:colId xmlns:a16="http://schemas.microsoft.com/office/drawing/2014/main" val="369949145"/>
                    </a:ext>
                  </a:extLst>
                </a:gridCol>
                <a:gridCol w="7704159">
                  <a:extLst>
                    <a:ext uri="{9D8B030D-6E8A-4147-A177-3AD203B41FA5}">
                      <a16:colId xmlns:a16="http://schemas.microsoft.com/office/drawing/2014/main" val="4124907111"/>
                    </a:ext>
                  </a:extLst>
                </a:gridCol>
              </a:tblGrid>
              <a:tr h="23496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smtClean="0"/>
                        <a:t>今後の</a:t>
                      </a:r>
                      <a:endParaRPr kumimoji="1" lang="en-US" altLang="ja-JP"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smtClean="0"/>
                        <a:t>取組予定</a:t>
                      </a:r>
                      <a:endParaRPr kumimoji="1" lang="ja-JP" alt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en-US" altLang="ja-JP" sz="1200" b="0" dirty="0" smtClean="0">
                          <a:solidFill>
                            <a:schemeClr val="tx1"/>
                          </a:solidFill>
                          <a:latin typeface="+mn-ea"/>
                          <a:ea typeface="+mn-ea"/>
                        </a:rPr>
                        <a:t>《</a:t>
                      </a:r>
                      <a:r>
                        <a:rPr kumimoji="1" lang="ja-JP" altLang="en-US" sz="1200" b="0" u="sng" dirty="0" smtClean="0">
                          <a:solidFill>
                            <a:schemeClr val="tx1"/>
                          </a:solidFill>
                          <a:latin typeface="+mn-ea"/>
                          <a:ea typeface="+mn-ea"/>
                        </a:rPr>
                        <a:t>課題</a:t>
                      </a:r>
                      <a:r>
                        <a:rPr kumimoji="1" lang="en-US" altLang="ja-JP" sz="1200" b="0" dirty="0" smtClean="0">
                          <a:solidFill>
                            <a:schemeClr val="tx1"/>
                          </a:solidFill>
                          <a:latin typeface="+mn-ea"/>
                          <a:ea typeface="+mn-ea"/>
                        </a:rPr>
                        <a:t>》</a:t>
                      </a: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latin typeface="+mn-ea"/>
                          <a:ea typeface="+mn-ea"/>
                        </a:rPr>
                        <a:t>■コンクール等に参加する学校・園が限定</a:t>
                      </a:r>
                      <a:endParaRPr kumimoji="1" lang="en-US" altLang="ja-JP" sz="1100" b="0" dirty="0" smtClean="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latin typeface="+mn-ea"/>
                          <a:ea typeface="+mn-ea"/>
                        </a:rPr>
                        <a:t>■ホームページを閲覧するなどの自発的な動きをしない府民への働きかけ</a:t>
                      </a:r>
                      <a:endParaRPr kumimoji="1" lang="en-US" altLang="ja-JP" sz="1100" b="0" dirty="0" smtClean="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latin typeface="+mn-ea"/>
                          <a:ea typeface="+mn-ea"/>
                        </a:rPr>
                        <a:t>　（内容：むし歯予防、適切な食習慣、適切な生活習慣等）</a:t>
                      </a:r>
                      <a:endParaRPr kumimoji="1" lang="en-US" altLang="ja-JP" sz="1100" b="0" dirty="0" smtClean="0">
                        <a:solidFill>
                          <a:schemeClr val="tx1"/>
                        </a:solidFill>
                        <a:latin typeface="+mn-ea"/>
                        <a:ea typeface="+mn-ea"/>
                      </a:endParaRPr>
                    </a:p>
                    <a:p>
                      <a:pPr>
                        <a:lnSpc>
                          <a:spcPts val="1500"/>
                        </a:lnSpc>
                      </a:pPr>
                      <a:r>
                        <a:rPr kumimoji="1" lang="ja-JP" altLang="en-US" sz="1100" b="0" dirty="0" smtClean="0">
                          <a:solidFill>
                            <a:schemeClr val="tx1"/>
                          </a:solidFill>
                          <a:latin typeface="+mn-ea"/>
                          <a:ea typeface="+mn-ea"/>
                        </a:rPr>
                        <a:t>■歯科専門職の職員がいない市町村への支援</a:t>
                      </a:r>
                      <a:endParaRPr kumimoji="1" lang="en-US" altLang="ja-JP" sz="1100" b="0" dirty="0" smtClean="0">
                        <a:solidFill>
                          <a:schemeClr val="tx1"/>
                        </a:solidFill>
                        <a:latin typeface="+mn-ea"/>
                        <a:ea typeface="+mn-ea"/>
                      </a:endParaRPr>
                    </a:p>
                    <a:p>
                      <a:pPr>
                        <a:lnSpc>
                          <a:spcPts val="1500"/>
                        </a:lnSpc>
                      </a:pPr>
                      <a:endParaRPr kumimoji="1" lang="en-US" altLang="ja-JP" sz="1100" b="0" dirty="0" smtClean="0">
                        <a:solidFill>
                          <a:schemeClr val="tx1"/>
                        </a:solidFill>
                        <a:latin typeface="+mn-ea"/>
                        <a:ea typeface="+mn-ea"/>
                      </a:endParaRPr>
                    </a:p>
                    <a:p>
                      <a:pPr>
                        <a:lnSpc>
                          <a:spcPts val="1500"/>
                        </a:lnSpc>
                      </a:pPr>
                      <a:r>
                        <a:rPr kumimoji="1" lang="en-US" altLang="ja-JP" sz="1200" b="0" dirty="0" smtClean="0">
                          <a:solidFill>
                            <a:schemeClr val="tx1"/>
                          </a:solidFill>
                          <a:latin typeface="+mn-ea"/>
                          <a:ea typeface="+mn-ea"/>
                        </a:rPr>
                        <a:t>《</a:t>
                      </a:r>
                      <a:r>
                        <a:rPr kumimoji="1" lang="ja-JP" altLang="en-US" sz="1200" b="0" u="sng" dirty="0" smtClean="0">
                          <a:solidFill>
                            <a:schemeClr val="tx1"/>
                          </a:solidFill>
                          <a:latin typeface="+mn-ea"/>
                          <a:ea typeface="+mn-ea"/>
                        </a:rPr>
                        <a:t>次年度の取組</a:t>
                      </a:r>
                      <a:r>
                        <a:rPr kumimoji="1" lang="en-US" altLang="ja-JP" sz="1200" b="0" dirty="0" smtClean="0">
                          <a:solidFill>
                            <a:schemeClr val="tx1"/>
                          </a:solidFill>
                          <a:latin typeface="+mn-ea"/>
                          <a:ea typeface="+mn-ea"/>
                        </a:rPr>
                        <a:t>》</a:t>
                      </a: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latin typeface="+mn-ea"/>
                          <a:ea typeface="+mn-ea"/>
                        </a:rPr>
                        <a:t>■各種研修等の機会を通じて、学校保健関係教職員へコンクール等の周知</a:t>
                      </a:r>
                      <a:endParaRPr kumimoji="1" lang="en-US" altLang="ja-JP" sz="1100" b="0" dirty="0" smtClean="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latin typeface="+mn-ea"/>
                          <a:ea typeface="+mn-ea"/>
                        </a:rPr>
                        <a:t>■様々な機会を通じて情報提供や支援等を実施</a:t>
                      </a:r>
                      <a:endParaRPr kumimoji="1" lang="en-US" altLang="ja-JP" sz="1100" b="0" dirty="0" smtClean="0">
                        <a:solidFill>
                          <a:schemeClr val="tx1"/>
                        </a:solidFill>
                        <a:latin typeface="+mn-ea"/>
                        <a:ea typeface="+mn-ea"/>
                      </a:endParaRPr>
                    </a:p>
                    <a:p>
                      <a:pPr>
                        <a:lnSpc>
                          <a:spcPts val="1500"/>
                        </a:lnSpc>
                      </a:pPr>
                      <a:r>
                        <a:rPr kumimoji="1" lang="ja-JP" altLang="en-US" sz="1100" b="0" dirty="0" smtClean="0">
                          <a:solidFill>
                            <a:schemeClr val="tx1"/>
                          </a:solidFill>
                          <a:latin typeface="+mn-ea"/>
                          <a:ea typeface="+mn-ea"/>
                        </a:rPr>
                        <a:t>■「アスマイル」、府の広報媒体、公民連携の枠組みを活用し、幅広い世代の府民への啓発</a:t>
                      </a:r>
                      <a:endParaRPr kumimoji="1" lang="en-US" altLang="ja-JP" sz="1100" b="0" dirty="0" smtClean="0">
                        <a:solidFill>
                          <a:schemeClr val="tx1"/>
                        </a:solidFill>
                        <a:latin typeface="+mn-ea"/>
                        <a:ea typeface="+mn-ea"/>
                      </a:endParaRPr>
                    </a:p>
                    <a:p>
                      <a:pPr>
                        <a:lnSpc>
                          <a:spcPts val="1500"/>
                        </a:lnSpc>
                      </a:pPr>
                      <a:r>
                        <a:rPr kumimoji="1" lang="ja-JP" altLang="en-US" sz="1100" b="0" dirty="0" smtClean="0">
                          <a:solidFill>
                            <a:schemeClr val="tx1"/>
                          </a:solidFill>
                          <a:latin typeface="+mn-ea"/>
                          <a:ea typeface="+mn-ea"/>
                        </a:rPr>
                        <a:t>■口腔保健支援センターでの専門職による個別具体的な相談、情報提供</a:t>
                      </a:r>
                      <a:endParaRPr kumimoji="1" lang="en-US" altLang="ja-JP" sz="1100" b="0" dirty="0" smtClean="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0429165"/>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1185953710"/>
              </p:ext>
            </p:extLst>
          </p:nvPr>
        </p:nvGraphicFramePr>
        <p:xfrm>
          <a:off x="450014" y="5752181"/>
          <a:ext cx="8814337" cy="668744"/>
        </p:xfrm>
        <a:graphic>
          <a:graphicData uri="http://schemas.openxmlformats.org/drawingml/2006/table">
            <a:tbl>
              <a:tblPr firstRow="1" bandRow="1">
                <a:tableStyleId>{5C22544A-7EE6-4342-B048-85BDC9FD1C3A}</a:tableStyleId>
              </a:tblPr>
              <a:tblGrid>
                <a:gridCol w="1110178">
                  <a:extLst>
                    <a:ext uri="{9D8B030D-6E8A-4147-A177-3AD203B41FA5}">
                      <a16:colId xmlns:a16="http://schemas.microsoft.com/office/drawing/2014/main" val="3519941011"/>
                    </a:ext>
                  </a:extLst>
                </a:gridCol>
                <a:gridCol w="7704159">
                  <a:extLst>
                    <a:ext uri="{9D8B030D-6E8A-4147-A177-3AD203B41FA5}">
                      <a16:colId xmlns:a16="http://schemas.microsoft.com/office/drawing/2014/main" val="1729121349"/>
                    </a:ext>
                  </a:extLst>
                </a:gridCol>
              </a:tblGrid>
              <a:tr h="6687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bg1"/>
                          </a:solidFill>
                        </a:rPr>
                        <a:t> 最終予算</a:t>
                      </a:r>
                      <a:endParaRPr kumimoji="1" lang="en-US" altLang="ja-JP" sz="1600" b="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baseline="0" dirty="0" smtClean="0">
                          <a:solidFill>
                            <a:schemeClr val="bg1"/>
                          </a:solidFill>
                          <a:latin typeface="+mn-ea"/>
                          <a:ea typeface="+mn-ea"/>
                        </a:rPr>
                        <a:t>（主要事業）</a:t>
                      </a:r>
                      <a:r>
                        <a:rPr kumimoji="1" lang="ja-JP" altLang="en-US" sz="1600" b="0" dirty="0" smtClean="0">
                          <a:solidFill>
                            <a:schemeClr val="bg1"/>
                          </a:solidFill>
                        </a:rPr>
                        <a:t>　　</a:t>
                      </a:r>
                      <a:endParaRPr kumimoji="1" lang="en-US" altLang="ja-JP" sz="1600" b="0" dirty="0" smtClean="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ts val="1500"/>
                        </a:lnSpc>
                      </a:pPr>
                      <a:r>
                        <a:rPr kumimoji="1" lang="ja-JP" altLang="en-US" sz="1100" b="0" dirty="0" smtClean="0">
                          <a:solidFill>
                            <a:schemeClr val="tx1"/>
                          </a:solidFill>
                        </a:rPr>
                        <a:t>生涯歯科保健推進事業（</a:t>
                      </a:r>
                      <a:r>
                        <a:rPr kumimoji="1" lang="en-US" altLang="ja-JP" sz="1100" b="0" dirty="0" smtClean="0">
                          <a:solidFill>
                            <a:schemeClr val="tx1"/>
                          </a:solidFill>
                        </a:rPr>
                        <a:t>1,869</a:t>
                      </a:r>
                      <a:r>
                        <a:rPr kumimoji="1" lang="ja-JP" altLang="en-US" sz="1100" b="0" dirty="0" smtClean="0">
                          <a:solidFill>
                            <a:schemeClr val="tx1"/>
                          </a:solidFill>
                        </a:rPr>
                        <a:t>千円）、大阪府歯科口腔保健計画推進事業（</a:t>
                      </a:r>
                      <a:r>
                        <a:rPr kumimoji="1" lang="en-US" altLang="ja-JP" sz="1100" b="0" dirty="0" smtClean="0">
                          <a:solidFill>
                            <a:schemeClr val="tx1"/>
                          </a:solidFill>
                        </a:rPr>
                        <a:t>4,436</a:t>
                      </a:r>
                      <a:r>
                        <a:rPr kumimoji="1" lang="ja-JP" altLang="en-US" sz="1100" b="0" dirty="0" smtClean="0">
                          <a:solidFill>
                            <a:schemeClr val="tx1"/>
                          </a:solidFill>
                        </a:rPr>
                        <a:t>千円）</a:t>
                      </a:r>
                      <a:endParaRPr kumimoji="1" lang="en-US" altLang="ja-JP" sz="1100" b="0" dirty="0" smtClean="0">
                        <a:solidFill>
                          <a:schemeClr val="tx1"/>
                        </a:solidFill>
                      </a:endParaRPr>
                    </a:p>
                    <a:p>
                      <a:pPr>
                        <a:lnSpc>
                          <a:spcPts val="1500"/>
                        </a:lnSpc>
                      </a:pPr>
                      <a:r>
                        <a:rPr kumimoji="1" lang="ja-JP" altLang="en-US" sz="1100" b="0" dirty="0" smtClean="0">
                          <a:solidFill>
                            <a:schemeClr val="tx1"/>
                          </a:solidFill>
                        </a:rPr>
                        <a:t>８０２０運動推進特別事業（</a:t>
                      </a:r>
                      <a:r>
                        <a:rPr kumimoji="1" lang="en-US" altLang="ja-JP" sz="1100" b="0" dirty="0" smtClean="0">
                          <a:solidFill>
                            <a:schemeClr val="tx1"/>
                          </a:solidFill>
                        </a:rPr>
                        <a:t>2,040</a:t>
                      </a:r>
                      <a:r>
                        <a:rPr kumimoji="1" lang="ja-JP" altLang="en-US" sz="1100" b="0" dirty="0" smtClean="0">
                          <a:solidFill>
                            <a:schemeClr val="tx1"/>
                          </a:solidFill>
                        </a:rPr>
                        <a:t>千円）</a:t>
                      </a:r>
                      <a:endParaRPr kumimoji="1" lang="en-US" altLang="ja-JP" sz="11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1406959"/>
                  </a:ext>
                </a:extLst>
              </a:tr>
            </a:tbl>
          </a:graphicData>
        </a:graphic>
      </p:graphicFrame>
      <p:sp>
        <p:nvSpPr>
          <p:cNvPr id="12" name="角丸四角形 11"/>
          <p:cNvSpPr/>
          <p:nvPr/>
        </p:nvSpPr>
        <p:spPr>
          <a:xfrm>
            <a:off x="612194" y="2472532"/>
            <a:ext cx="792000" cy="720000"/>
          </a:xfrm>
          <a:prstGeom prst="roundRect">
            <a:avLst>
              <a:gd name="adj" fmla="val 8008"/>
            </a:avLst>
          </a:prstGeom>
          <a:gradFill>
            <a:gsLst>
              <a:gs pos="0">
                <a:srgbClr val="EFF5FB"/>
              </a:gs>
              <a:gs pos="49000">
                <a:srgbClr val="EFF5FB"/>
              </a:gs>
              <a:gs pos="51000">
                <a:srgbClr val="B6D2EC"/>
              </a:gs>
              <a:gs pos="100000">
                <a:srgbClr val="B6D2EC"/>
              </a:gs>
            </a:gsLst>
            <a:lin ang="2700000" scaled="1"/>
          </a:gradFill>
          <a:ln w="31750" cmpd="dbl">
            <a:solidFill>
              <a:srgbClr val="002060"/>
            </a:solidFill>
          </a:ln>
          <a:effectLst/>
        </p:spPr>
        <p:style>
          <a:lnRef idx="2">
            <a:schemeClr val="accent6"/>
          </a:lnRef>
          <a:fillRef idx="1">
            <a:schemeClr val="lt1"/>
          </a:fillRef>
          <a:effectRef idx="0">
            <a:schemeClr val="accent6"/>
          </a:effectRef>
          <a:fontRef idx="minor">
            <a:schemeClr val="dk1"/>
          </a:fontRef>
        </p:style>
        <p:txBody>
          <a:bodyPr wrap="none" lIns="36000" tIns="36000" rIns="36000" bIns="72000" rtlCol="0" anchor="t"/>
          <a:lstStyle/>
          <a:p>
            <a:pPr lvl="0" algn="ctr">
              <a:defRPr/>
            </a:pPr>
            <a:r>
              <a:rPr kumimoji="1" lang="ja-JP" altLang="en-US" sz="1100" b="1" spc="-100" dirty="0">
                <a:ln w="0"/>
                <a:solidFill>
                  <a:srgbClr val="193F61"/>
                </a:solidFill>
                <a:latin typeface="游ゴシック" panose="020B0400000000000000" pitchFamily="50" charset="-128"/>
              </a:rPr>
              <a:t>本年度評価</a:t>
            </a:r>
            <a:endParaRPr kumimoji="1" lang="en-US" altLang="ja-JP" sz="1100" b="1" spc="-100" dirty="0">
              <a:ln w="0"/>
              <a:solidFill>
                <a:srgbClr val="193F61"/>
              </a:solidFill>
              <a:latin typeface="游ゴシック" panose="020B0400000000000000" pitchFamily="50" charset="-128"/>
            </a:endParaRPr>
          </a:p>
          <a:p>
            <a:pPr lvl="0" algn="ctr">
              <a:defRPr/>
            </a:pPr>
            <a:endParaRPr kumimoji="1" lang="en-US" altLang="ja-JP" sz="500" b="1" spc="-100" dirty="0">
              <a:ln w="0"/>
              <a:solidFill>
                <a:srgbClr val="193F61"/>
              </a:solidFill>
              <a:latin typeface="游ゴシック" panose="020B0400000000000000" pitchFamily="50" charset="-128"/>
            </a:endParaRPr>
          </a:p>
          <a:p>
            <a:pPr lvl="0" algn="ctr">
              <a:lnSpc>
                <a:spcPts val="1600"/>
              </a:lnSpc>
              <a:defRPr/>
            </a:pPr>
            <a:r>
              <a:rPr kumimoji="1" lang="ja-JP" altLang="en-US" sz="1400" b="1" spc="-100" dirty="0">
                <a:ln w="0"/>
                <a:solidFill>
                  <a:srgbClr val="193F61"/>
                </a:solidFill>
                <a:latin typeface="游ゴシック" panose="020B0400000000000000" pitchFamily="50" charset="-128"/>
              </a:rPr>
              <a:t>概ね</a:t>
            </a:r>
            <a:endParaRPr kumimoji="1" lang="en-US" altLang="ja-JP" sz="1400" b="1" spc="-100" dirty="0">
              <a:ln w="0"/>
              <a:solidFill>
                <a:srgbClr val="193F61"/>
              </a:solidFill>
              <a:latin typeface="游ゴシック" panose="020B0400000000000000" pitchFamily="50" charset="-128"/>
            </a:endParaRPr>
          </a:p>
          <a:p>
            <a:pPr lvl="0" algn="ctr">
              <a:lnSpc>
                <a:spcPts val="1600"/>
              </a:lnSpc>
              <a:defRPr/>
            </a:pPr>
            <a:r>
              <a:rPr kumimoji="1" lang="ja-JP" altLang="en-US" sz="1400" b="1" spc="-250" dirty="0">
                <a:ln w="0"/>
                <a:solidFill>
                  <a:srgbClr val="193F61"/>
                </a:solidFill>
                <a:latin typeface="游ゴシック" panose="020B0400000000000000" pitchFamily="50" charset="-128"/>
              </a:rPr>
              <a:t>予定</a:t>
            </a:r>
            <a:r>
              <a:rPr kumimoji="1" lang="ja-JP" altLang="en-US" sz="1400" b="1" spc="-350" dirty="0">
                <a:ln w="0"/>
                <a:solidFill>
                  <a:srgbClr val="193F61"/>
                </a:solidFill>
                <a:latin typeface="游ゴシック" panose="020B0400000000000000" pitchFamily="50" charset="-128"/>
              </a:rPr>
              <a:t>どおり</a:t>
            </a:r>
          </a:p>
        </p:txBody>
      </p:sp>
    </p:spTree>
    <p:extLst>
      <p:ext uri="{BB962C8B-B14F-4D97-AF65-F5344CB8AC3E}">
        <p14:creationId xmlns:p14="http://schemas.microsoft.com/office/powerpoint/2010/main" val="1164897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0"/>
            <a:ext cx="9906000" cy="768986"/>
          </a:xfrm>
          <a:prstGeom prst="rect">
            <a:avLst/>
          </a:prstGeom>
          <a:gradFill flip="none" rotWithShape="1">
            <a:gsLst>
              <a:gs pos="50000">
                <a:srgbClr val="7DA8DB">
                  <a:lumMod val="20000"/>
                  <a:lumOff val="80000"/>
                </a:srgbClr>
              </a:gs>
              <a:gs pos="0">
                <a:schemeClr val="accent1">
                  <a:lumMod val="0"/>
                </a:schemeClr>
              </a:gs>
              <a:gs pos="20000">
                <a:schemeClr val="accent5">
                  <a:lumMod val="50000"/>
                  <a:lumOff val="50000"/>
                </a:schemeClr>
              </a:gs>
              <a:gs pos="80000">
                <a:srgbClr val="7395D3">
                  <a:lumMod val="50000"/>
                  <a:lumOff val="50000"/>
                </a:srgbClr>
              </a:gs>
              <a:gs pos="100000">
                <a:schemeClr val="accent1">
                  <a:lumMod val="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 １</a:t>
            </a: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歯科疾患の予防・早期発見、口の機能の維持</a:t>
            </a:r>
            <a:r>
              <a:rPr kumimoji="1" lang="ja-JP" altLang="en-US" sz="24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向上</a:t>
            </a:r>
            <a:endPar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48</a:t>
            </a:fld>
            <a:endParaRPr kumimoji="1" lang="ja-JP" altLang="en-US"/>
          </a:p>
        </p:txBody>
      </p:sp>
      <p:pic>
        <p:nvPicPr>
          <p:cNvPr id="20" name="図 19"/>
          <p:cNvPicPr>
            <a:picLocks noChangeAspect="1"/>
          </p:cNvPicPr>
          <p:nvPr/>
        </p:nvPicPr>
        <p:blipFill>
          <a:blip r:embed="rId2"/>
          <a:stretch>
            <a:fillRect/>
          </a:stretch>
        </p:blipFill>
        <p:spPr>
          <a:xfrm>
            <a:off x="8536240" y="183217"/>
            <a:ext cx="1320923" cy="432000"/>
          </a:xfrm>
          <a:prstGeom prst="rect">
            <a:avLst/>
          </a:prstGeom>
        </p:spPr>
      </p:pic>
      <p:sp>
        <p:nvSpPr>
          <p:cNvPr id="21" name="正方形/長方形 20"/>
          <p:cNvSpPr/>
          <p:nvPr/>
        </p:nvSpPr>
        <p:spPr>
          <a:xfrm>
            <a:off x="268310" y="873962"/>
            <a:ext cx="9369380" cy="58245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rPr>
              <a:t>計画Ｐ</a:t>
            </a:r>
            <a:r>
              <a:rPr kumimoji="1" lang="en-US" altLang="ja-JP"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rPr>
              <a:t>59</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endParaRPr>
          </a:p>
        </p:txBody>
      </p:sp>
      <p:graphicFrame>
        <p:nvGraphicFramePr>
          <p:cNvPr id="22" name="表 21"/>
          <p:cNvGraphicFramePr>
            <a:graphicFrameLocks noGrp="1"/>
          </p:cNvGraphicFramePr>
          <p:nvPr>
            <p:extLst>
              <p:ext uri="{D42A27DB-BD31-4B8C-83A1-F6EECF244321}">
                <p14:modId xmlns:p14="http://schemas.microsoft.com/office/powerpoint/2010/main" val="1347277894"/>
              </p:ext>
            </p:extLst>
          </p:nvPr>
        </p:nvGraphicFramePr>
        <p:xfrm>
          <a:off x="691204" y="4565648"/>
          <a:ext cx="8534283" cy="1950149"/>
        </p:xfrm>
        <a:graphic>
          <a:graphicData uri="http://schemas.openxmlformats.org/drawingml/2006/table">
            <a:tbl>
              <a:tblPr firstRow="1" firstCol="1" bandRow="1">
                <a:tableStyleId>{5C22544A-7EE6-4342-B048-85BDC9FD1C3A}</a:tableStyleId>
              </a:tblPr>
              <a:tblGrid>
                <a:gridCol w="332371">
                  <a:extLst>
                    <a:ext uri="{9D8B030D-6E8A-4147-A177-3AD203B41FA5}">
                      <a16:colId xmlns:a16="http://schemas.microsoft.com/office/drawing/2014/main" val="20000"/>
                    </a:ext>
                  </a:extLst>
                </a:gridCol>
                <a:gridCol w="3316206">
                  <a:extLst>
                    <a:ext uri="{9D8B030D-6E8A-4147-A177-3AD203B41FA5}">
                      <a16:colId xmlns:a16="http://schemas.microsoft.com/office/drawing/2014/main" val="20001"/>
                    </a:ext>
                  </a:extLst>
                </a:gridCol>
                <a:gridCol w="1739973">
                  <a:extLst>
                    <a:ext uri="{9D8B030D-6E8A-4147-A177-3AD203B41FA5}">
                      <a16:colId xmlns:a16="http://schemas.microsoft.com/office/drawing/2014/main" val="20002"/>
                    </a:ext>
                  </a:extLst>
                </a:gridCol>
                <a:gridCol w="1971033">
                  <a:extLst>
                    <a:ext uri="{9D8B030D-6E8A-4147-A177-3AD203B41FA5}">
                      <a16:colId xmlns:a16="http://schemas.microsoft.com/office/drawing/2014/main" val="3296687758"/>
                    </a:ext>
                  </a:extLst>
                </a:gridCol>
                <a:gridCol w="1174700">
                  <a:extLst>
                    <a:ext uri="{9D8B030D-6E8A-4147-A177-3AD203B41FA5}">
                      <a16:colId xmlns:a16="http://schemas.microsoft.com/office/drawing/2014/main" val="20003"/>
                    </a:ext>
                  </a:extLst>
                </a:gridCol>
              </a:tblGrid>
              <a:tr h="325313">
                <a:tc>
                  <a:txBody>
                    <a:bodyPr/>
                    <a:lstStyle/>
                    <a:p>
                      <a:pPr algn="ctr" fontAlgn="auto">
                        <a:lnSpc>
                          <a:spcPts val="1600"/>
                        </a:lnSpc>
                        <a:spcAft>
                          <a:spcPts val="0"/>
                        </a:spcAft>
                      </a:pPr>
                      <a:r>
                        <a:rPr lang="ja-JP" sz="1400" baseline="0" dirty="0">
                          <a:effectLst/>
                          <a:latin typeface="游ゴシック" panose="020B0400000000000000" pitchFamily="50" charset="-128"/>
                          <a:ea typeface="游ゴシック" panose="020B0400000000000000" pitchFamily="50" charset="-128"/>
                        </a:rPr>
                        <a:t>　</a:t>
                      </a:r>
                      <a:endParaRPr lang="ja-JP" sz="1400"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50000"/>
                      </a:schemeClr>
                    </a:solidFill>
                  </a:tcPr>
                </a:tc>
                <a:tc>
                  <a:txBody>
                    <a:bodyPr/>
                    <a:lstStyle/>
                    <a:p>
                      <a:pPr algn="ctr" fontAlgn="auto">
                        <a:lnSpc>
                          <a:spcPts val="1600"/>
                        </a:lnSpc>
                        <a:spcAft>
                          <a:spcPts val="0"/>
                        </a:spcAft>
                      </a:pPr>
                      <a:r>
                        <a:rPr lang="ja-JP" altLang="en-US" sz="1200" kern="100" baseline="0" dirty="0" smtClean="0">
                          <a:effectLst/>
                          <a:latin typeface="游ゴシック" panose="020B0400000000000000" pitchFamily="50" charset="-128"/>
                          <a:ea typeface="游ゴシック" panose="020B0400000000000000" pitchFamily="50" charset="-128"/>
                        </a:rPr>
                        <a:t>個別目標</a:t>
                      </a:r>
                      <a:endParaRPr lang="ja-JP" sz="1200"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baseline="0" dirty="0" smtClean="0">
                          <a:effectLst/>
                          <a:latin typeface="游ゴシック" panose="020B0400000000000000" pitchFamily="50" charset="-128"/>
                          <a:ea typeface="游ゴシック" panose="020B0400000000000000" pitchFamily="50" charset="-128"/>
                        </a:rPr>
                        <a:t>計画策定時</a:t>
                      </a:r>
                      <a:r>
                        <a:rPr lang="ja-JP" sz="1200" baseline="0" dirty="0" smtClean="0">
                          <a:effectLst/>
                          <a:latin typeface="游ゴシック" panose="020B0400000000000000" pitchFamily="50" charset="-128"/>
                          <a:ea typeface="游ゴシック" panose="020B0400000000000000" pitchFamily="50" charset="-128"/>
                        </a:rPr>
                        <a:t>の状況</a:t>
                      </a:r>
                      <a:endParaRPr lang="ja-JP" sz="1200"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baseline="0" dirty="0" smtClean="0">
                          <a:solidFill>
                            <a:schemeClr val="bg1"/>
                          </a:solidFill>
                          <a:effectLst/>
                          <a:latin typeface="游ゴシック" panose="020B0400000000000000" pitchFamily="50" charset="-128"/>
                          <a:ea typeface="游ゴシック" panose="020B0400000000000000" pitchFamily="50" charset="-128"/>
                          <a:cs typeface="HG丸ｺﾞｼｯｸM-PRO"/>
                        </a:rPr>
                        <a:t>現在</a:t>
                      </a:r>
                      <a:r>
                        <a:rPr lang="ja-JP" altLang="en-US" sz="1200" baseline="0" dirty="0" smtClean="0">
                          <a:solidFill>
                            <a:schemeClr val="bg1"/>
                          </a:solidFill>
                          <a:effectLst/>
                          <a:latin typeface="游ゴシック" panose="020B0400000000000000" pitchFamily="50" charset="-128"/>
                          <a:ea typeface="+mn-ea"/>
                          <a:cs typeface="HG丸ｺﾞｼｯｸM-PRO"/>
                        </a:rPr>
                        <a:t>の状況</a:t>
                      </a:r>
                      <a:endParaRPr lang="ja-JP" sz="1200" baseline="0"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baseline="0" dirty="0" smtClean="0">
                          <a:effectLst/>
                          <a:latin typeface="游ゴシック" panose="020B0400000000000000" pitchFamily="50" charset="-128"/>
                          <a:ea typeface="游ゴシック" panose="020B0400000000000000" pitchFamily="50" charset="-128"/>
                        </a:rPr>
                        <a:t>2023</a:t>
                      </a:r>
                      <a:r>
                        <a:rPr lang="ja-JP" sz="1200" baseline="0" dirty="0" smtClean="0">
                          <a:effectLst/>
                          <a:latin typeface="游ゴシック" panose="020B0400000000000000" pitchFamily="50" charset="-128"/>
                          <a:ea typeface="游ゴシック" panose="020B0400000000000000" pitchFamily="50" charset="-128"/>
                        </a:rPr>
                        <a:t>年度</a:t>
                      </a:r>
                      <a:endParaRPr lang="en-US" altLang="ja-JP" sz="1200" baseline="0" dirty="0" smtClean="0">
                        <a:effectLst/>
                        <a:latin typeface="游ゴシック" panose="020B0400000000000000" pitchFamily="50" charset="-128"/>
                        <a:ea typeface="游ゴシック" panose="020B0400000000000000" pitchFamily="50" charset="-128"/>
                      </a:endParaRPr>
                    </a:p>
                    <a:p>
                      <a:pPr algn="ctr" fontAlgn="auto">
                        <a:lnSpc>
                          <a:spcPts val="1600"/>
                        </a:lnSpc>
                        <a:spcAft>
                          <a:spcPts val="0"/>
                        </a:spcAft>
                      </a:pPr>
                      <a:r>
                        <a:rPr lang="ja-JP" sz="1200" baseline="0" dirty="0" smtClean="0">
                          <a:effectLst/>
                          <a:latin typeface="游ゴシック" panose="020B0400000000000000" pitchFamily="50" charset="-128"/>
                          <a:ea typeface="游ゴシック" panose="020B0400000000000000" pitchFamily="50" charset="-128"/>
                        </a:rPr>
                        <a:t>の</a:t>
                      </a:r>
                      <a:r>
                        <a:rPr lang="ja-JP" sz="1200" baseline="0" dirty="0">
                          <a:effectLst/>
                          <a:latin typeface="游ゴシック" panose="020B0400000000000000" pitchFamily="50" charset="-128"/>
                          <a:ea typeface="游ゴシック" panose="020B0400000000000000" pitchFamily="50" charset="-128"/>
                        </a:rPr>
                        <a:t>目標</a:t>
                      </a:r>
                      <a:endParaRPr lang="ja-JP" sz="1200"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555207">
                <a:tc>
                  <a:txBody>
                    <a:bodyPr/>
                    <a:lstStyle/>
                    <a:p>
                      <a:pPr algn="ctr" fontAlgn="auto">
                        <a:lnSpc>
                          <a:spcPts val="1600"/>
                        </a:lnSpc>
                        <a:spcAft>
                          <a:spcPts val="0"/>
                        </a:spcAft>
                      </a:pPr>
                      <a:r>
                        <a:rPr lang="ja-JP" altLang="en-US" sz="1400" baseline="0" dirty="0">
                          <a:solidFill>
                            <a:schemeClr val="lt1"/>
                          </a:solidFill>
                          <a:effectLst/>
                          <a:latin typeface="游ゴシック" panose="020B0400000000000000" pitchFamily="50" charset="-128"/>
                          <a:ea typeface="游ゴシック" panose="020B0400000000000000" pitchFamily="50" charset="-128"/>
                          <a:cs typeface="+mn-cs"/>
                        </a:rPr>
                        <a:t>４</a:t>
                      </a:r>
                      <a:endParaRPr lang="ja-JP" sz="1400"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altLang="en-US" sz="1200" b="1" baseline="0" dirty="0" smtClean="0">
                          <a:effectLst/>
                          <a:latin typeface="游ゴシック" panose="020B0400000000000000" pitchFamily="50" charset="-128"/>
                          <a:ea typeface="游ゴシック" panose="020B0400000000000000" pitchFamily="50" charset="-128"/>
                        </a:rPr>
                        <a:t>むし歯治療が必要な者の割合（</a:t>
                      </a:r>
                      <a:r>
                        <a:rPr lang="en-US" altLang="ja-JP" sz="1200" b="1" baseline="0" dirty="0" smtClean="0">
                          <a:effectLst/>
                          <a:latin typeface="游ゴシック" panose="020B0400000000000000" pitchFamily="50" charset="-128"/>
                          <a:ea typeface="游ゴシック" panose="020B0400000000000000" pitchFamily="50" charset="-128"/>
                        </a:rPr>
                        <a:t>40</a:t>
                      </a:r>
                      <a:r>
                        <a:rPr lang="ja-JP" altLang="en-US" sz="1200" b="1" baseline="0" dirty="0" smtClean="0">
                          <a:effectLst/>
                          <a:latin typeface="游ゴシック" panose="020B0400000000000000" pitchFamily="50" charset="-128"/>
                          <a:ea typeface="游ゴシック" panose="020B0400000000000000" pitchFamily="50" charset="-128"/>
                        </a:rPr>
                        <a:t>歳）</a:t>
                      </a:r>
                      <a:endParaRPr lang="ja-JP" sz="1200" b="1" baseline="0" dirty="0">
                        <a:effectLst/>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smtClean="0">
                          <a:effectLst/>
                          <a:latin typeface="游ゴシック" panose="020B0400000000000000" pitchFamily="50" charset="-128"/>
                          <a:ea typeface="游ゴシック" panose="020B0400000000000000" pitchFamily="50" charset="-128"/>
                        </a:rPr>
                        <a:t>36.9</a:t>
                      </a:r>
                      <a:r>
                        <a:rPr lang="ja-JP" sz="1200" b="1" baseline="0" dirty="0" smtClean="0">
                          <a:effectLst/>
                          <a:latin typeface="游ゴシック" panose="020B0400000000000000" pitchFamily="50" charset="-128"/>
                          <a:ea typeface="游ゴシック" panose="020B0400000000000000" pitchFamily="50" charset="-128"/>
                        </a:rPr>
                        <a:t>％</a:t>
                      </a:r>
                    </a:p>
                    <a:p>
                      <a:pPr algn="ctr" fontAlgn="auto">
                        <a:lnSpc>
                          <a:spcPts val="1600"/>
                        </a:lnSpc>
                        <a:spcAft>
                          <a:spcPts val="0"/>
                        </a:spcAft>
                      </a:pPr>
                      <a:r>
                        <a:rPr lang="ja-JP" sz="1200" b="1" baseline="0" dirty="0">
                          <a:effectLst/>
                          <a:latin typeface="游ゴシック" panose="020B0400000000000000" pitchFamily="50" charset="-128"/>
                          <a:ea typeface="游ゴシック" panose="020B0400000000000000" pitchFamily="50" charset="-128"/>
                        </a:rPr>
                        <a:t>【平成</a:t>
                      </a:r>
                      <a:r>
                        <a:rPr lang="en-US" sz="1200" b="1" baseline="0" dirty="0" smtClean="0">
                          <a:effectLst/>
                          <a:latin typeface="游ゴシック" panose="020B0400000000000000" pitchFamily="50" charset="-128"/>
                          <a:ea typeface="游ゴシック" panose="020B0400000000000000" pitchFamily="50" charset="-128"/>
                        </a:rPr>
                        <a:t>2</a:t>
                      </a:r>
                      <a:r>
                        <a:rPr lang="en-US" altLang="ja-JP" sz="1200" b="1" baseline="0" dirty="0" smtClean="0">
                          <a:effectLst/>
                          <a:latin typeface="游ゴシック" panose="020B0400000000000000" pitchFamily="50" charset="-128"/>
                          <a:ea typeface="游ゴシック" panose="020B0400000000000000" pitchFamily="50" charset="-128"/>
                        </a:rPr>
                        <a:t>7</a:t>
                      </a:r>
                      <a:r>
                        <a:rPr lang="ja-JP" sz="1200" b="1" baseline="0" dirty="0" smtClean="0">
                          <a:effectLst/>
                          <a:latin typeface="游ゴシック" panose="020B0400000000000000" pitchFamily="50" charset="-128"/>
                          <a:ea typeface="游ゴシック" panose="020B0400000000000000" pitchFamily="50" charset="-128"/>
                        </a:rPr>
                        <a:t>（</a:t>
                      </a:r>
                      <a:r>
                        <a:rPr lang="en-US" sz="1200" b="1" baseline="0" dirty="0" smtClean="0">
                          <a:effectLst/>
                          <a:latin typeface="游ゴシック" panose="020B0400000000000000" pitchFamily="50" charset="-128"/>
                          <a:ea typeface="游ゴシック" panose="020B0400000000000000" pitchFamily="50" charset="-128"/>
                        </a:rPr>
                        <a:t>201</a:t>
                      </a:r>
                      <a:r>
                        <a:rPr lang="en-US" altLang="ja-JP" sz="1200" b="1" baseline="0" dirty="0" smtClean="0">
                          <a:effectLst/>
                          <a:latin typeface="游ゴシック" panose="020B0400000000000000" pitchFamily="50" charset="-128"/>
                          <a:ea typeface="游ゴシック" panose="020B0400000000000000" pitchFamily="50" charset="-128"/>
                        </a:rPr>
                        <a:t>5</a:t>
                      </a:r>
                      <a:r>
                        <a:rPr lang="ja-JP" sz="1200" b="1" baseline="0" dirty="0" smtClean="0">
                          <a:effectLst/>
                          <a:latin typeface="游ゴシック" panose="020B0400000000000000" pitchFamily="50" charset="-128"/>
                          <a:ea typeface="游ゴシック" panose="020B0400000000000000" pitchFamily="50" charset="-128"/>
                        </a:rPr>
                        <a:t>）</a:t>
                      </a:r>
                      <a:r>
                        <a:rPr lang="ja-JP" sz="1200" b="1" baseline="0" dirty="0">
                          <a:effectLst/>
                          <a:latin typeface="游ゴシック" panose="020B0400000000000000" pitchFamily="50" charset="-128"/>
                          <a:ea typeface="游ゴシック" panose="020B0400000000000000" pitchFamily="50" charset="-128"/>
                        </a:rPr>
                        <a:t>年】</a:t>
                      </a:r>
                      <a:endParaRPr 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smtClean="0">
                          <a:solidFill>
                            <a:schemeClr val="tx1"/>
                          </a:solidFill>
                          <a:effectLst/>
                          <a:latin typeface="游ゴシック" panose="020B0400000000000000" pitchFamily="50" charset="-128"/>
                          <a:ea typeface="游ゴシック" panose="020B0400000000000000" pitchFamily="50" charset="-128"/>
                        </a:rPr>
                        <a:t>31.8</a:t>
                      </a:r>
                      <a:r>
                        <a:rPr lang="ja-JP" sz="1200" b="1" baseline="0" dirty="0" smtClean="0">
                          <a:solidFill>
                            <a:schemeClr val="tx1"/>
                          </a:solidFill>
                          <a:effectLst/>
                          <a:latin typeface="游ゴシック" panose="020B0400000000000000" pitchFamily="50" charset="-128"/>
                          <a:ea typeface="游ゴシック" panose="020B0400000000000000" pitchFamily="50" charset="-128"/>
                        </a:rPr>
                        <a:t>％</a:t>
                      </a:r>
                    </a:p>
                    <a:p>
                      <a:pPr algn="ctr" fontAlgn="auto">
                        <a:lnSpc>
                          <a:spcPts val="1600"/>
                        </a:lnSpc>
                        <a:spcAft>
                          <a:spcPts val="0"/>
                        </a:spcAft>
                      </a:pPr>
                      <a:r>
                        <a:rPr lang="ja-JP" sz="1200" b="1" baseline="0" dirty="0" smtClean="0">
                          <a:solidFill>
                            <a:schemeClr val="tx1"/>
                          </a:solidFill>
                          <a:effectLst/>
                          <a:latin typeface="游ゴシック" panose="020B0400000000000000" pitchFamily="50" charset="-128"/>
                          <a:ea typeface="游ゴシック" panose="020B0400000000000000" pitchFamily="50" charset="-128"/>
                        </a:rPr>
                        <a:t>【</a:t>
                      </a:r>
                      <a:r>
                        <a:rPr lang="ja-JP" altLang="en-US" sz="1200" b="1" baseline="0" dirty="0" smtClean="0">
                          <a:solidFill>
                            <a:schemeClr val="tx1"/>
                          </a:solidFill>
                          <a:effectLst/>
                          <a:latin typeface="游ゴシック" panose="020B0400000000000000" pitchFamily="50" charset="-128"/>
                          <a:ea typeface="游ゴシック" panose="020B0400000000000000" pitchFamily="50" charset="-128"/>
                        </a:rPr>
                        <a:t>令和元</a:t>
                      </a:r>
                      <a:r>
                        <a:rPr lang="ja-JP" sz="1200" b="1" baseline="0" dirty="0" smtClean="0">
                          <a:solidFill>
                            <a:schemeClr val="tx1"/>
                          </a:solidFill>
                          <a:effectLst/>
                          <a:latin typeface="游ゴシック" panose="020B0400000000000000" pitchFamily="50" charset="-128"/>
                          <a:ea typeface="游ゴシック" panose="020B0400000000000000" pitchFamily="50" charset="-128"/>
                        </a:rPr>
                        <a:t>（</a:t>
                      </a:r>
                      <a:r>
                        <a:rPr lang="en-US" sz="1200" b="1" baseline="0" dirty="0" smtClean="0">
                          <a:solidFill>
                            <a:schemeClr val="tx1"/>
                          </a:solidFill>
                          <a:effectLst/>
                          <a:latin typeface="游ゴシック" panose="020B0400000000000000" pitchFamily="50" charset="-128"/>
                          <a:ea typeface="游ゴシック" panose="020B0400000000000000" pitchFamily="50" charset="-128"/>
                        </a:rPr>
                        <a:t>2019</a:t>
                      </a:r>
                      <a:r>
                        <a:rPr lang="ja-JP" sz="1200" b="1" baseline="0" dirty="0" smtClean="0">
                          <a:solidFill>
                            <a:schemeClr val="tx1"/>
                          </a:solidFill>
                          <a:effectLst/>
                          <a:latin typeface="游ゴシック" panose="020B0400000000000000" pitchFamily="50" charset="-128"/>
                          <a:ea typeface="游ゴシック" panose="020B0400000000000000" pitchFamily="50" charset="-128"/>
                        </a:rPr>
                        <a:t>）</a:t>
                      </a:r>
                      <a:r>
                        <a:rPr lang="ja-JP" sz="1200" b="1" baseline="0" dirty="0">
                          <a:solidFill>
                            <a:schemeClr val="tx1"/>
                          </a:solidFill>
                          <a:effectLst/>
                          <a:latin typeface="游ゴシック" panose="020B0400000000000000" pitchFamily="50" charset="-128"/>
                          <a:ea typeface="游ゴシック" panose="020B0400000000000000" pitchFamily="50" charset="-128"/>
                        </a:rPr>
                        <a:t>年】</a:t>
                      </a:r>
                      <a:endParaRPr lang="ja-JP" sz="1200" b="1" baseline="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smtClean="0">
                          <a:solidFill>
                            <a:schemeClr val="dk1"/>
                          </a:solidFill>
                          <a:effectLst/>
                          <a:latin typeface="游ゴシック" panose="020B0400000000000000" pitchFamily="50" charset="-128"/>
                          <a:ea typeface="游ゴシック" panose="020B0400000000000000" pitchFamily="50" charset="-128"/>
                          <a:cs typeface="+mn-cs"/>
                        </a:rPr>
                        <a:t>30</a:t>
                      </a:r>
                      <a:r>
                        <a:rPr lang="ja-JP" altLang="en-US" sz="1200" b="1" baseline="0" dirty="0" smtClean="0">
                          <a:solidFill>
                            <a:schemeClr val="dk1"/>
                          </a:solidFill>
                          <a:effectLst/>
                          <a:latin typeface="游ゴシック" panose="020B0400000000000000" pitchFamily="50" charset="-128"/>
                          <a:ea typeface="游ゴシック" panose="020B0400000000000000" pitchFamily="50" charset="-128"/>
                          <a:cs typeface="+mn-cs"/>
                        </a:rPr>
                        <a:t>％以下</a:t>
                      </a:r>
                      <a:endParaRPr 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94271">
                <a:tc>
                  <a:txBody>
                    <a:bodyPr/>
                    <a:lstStyle/>
                    <a:p>
                      <a:pPr algn="ctr" fontAlgn="auto">
                        <a:lnSpc>
                          <a:spcPts val="1600"/>
                        </a:lnSpc>
                        <a:spcAft>
                          <a:spcPts val="0"/>
                        </a:spcAft>
                      </a:pPr>
                      <a:r>
                        <a:rPr lang="ja-JP" altLang="en-US" sz="1400" baseline="0" dirty="0" smtClean="0">
                          <a:solidFill>
                            <a:schemeClr val="bg1"/>
                          </a:solidFill>
                          <a:effectLst/>
                          <a:latin typeface="游ゴシック" panose="020B0400000000000000" pitchFamily="50" charset="-128"/>
                          <a:ea typeface="游ゴシック" panose="020B0400000000000000" pitchFamily="50" charset="-128"/>
                          <a:cs typeface="HG丸ｺﾞｼｯｸM-PRO"/>
                        </a:rPr>
                        <a:t>５</a:t>
                      </a:r>
                      <a:endParaRPr lang="ja-JP" sz="1400" baseline="0"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altLang="en-US" sz="1200" b="1" baseline="0" dirty="0" smtClean="0">
                          <a:effectLst/>
                          <a:latin typeface="游ゴシック" panose="020B0400000000000000" pitchFamily="50" charset="-128"/>
                          <a:ea typeface="游ゴシック" panose="020B0400000000000000" pitchFamily="50" charset="-128"/>
                        </a:rPr>
                        <a:t>歯周治療が必要な者の割合（</a:t>
                      </a:r>
                      <a:r>
                        <a:rPr lang="en-US" altLang="ja-JP" sz="1200" b="1" baseline="0" dirty="0" smtClean="0">
                          <a:effectLst/>
                          <a:latin typeface="游ゴシック" panose="020B0400000000000000" pitchFamily="50" charset="-128"/>
                          <a:ea typeface="游ゴシック" panose="020B0400000000000000" pitchFamily="50" charset="-128"/>
                        </a:rPr>
                        <a:t>40</a:t>
                      </a:r>
                      <a:r>
                        <a:rPr lang="ja-JP" altLang="en-US" sz="1200" b="1" baseline="0" dirty="0" smtClean="0">
                          <a:effectLst/>
                          <a:latin typeface="游ゴシック" panose="020B0400000000000000" pitchFamily="50" charset="-128"/>
                          <a:ea typeface="游ゴシック" panose="020B0400000000000000" pitchFamily="50" charset="-128"/>
                        </a:rPr>
                        <a:t>歳）</a:t>
                      </a:r>
                      <a:endParaRPr lang="ja-JP" altLang="ja-JP" sz="1200" b="1" baseline="0" dirty="0" smtClean="0">
                        <a:effectLst/>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43.9</a:t>
                      </a:r>
                      <a:r>
                        <a:rPr lang="ja-JP" altLang="en-US"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a:t>
                      </a:r>
                      <a:endParaRPr lang="en-US" altLang="ja-JP"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endParaRPr>
                    </a:p>
                    <a:p>
                      <a:pPr algn="ctr" fontAlgn="auto">
                        <a:lnSpc>
                          <a:spcPts val="1600"/>
                        </a:lnSpc>
                        <a:spcAft>
                          <a:spcPts val="0"/>
                        </a:spcAft>
                      </a:pPr>
                      <a:r>
                        <a:rPr lang="en-US" altLang="ja-JP"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a:t>
                      </a:r>
                      <a:r>
                        <a:rPr lang="ja-JP" altLang="en-US"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平成</a:t>
                      </a:r>
                      <a:r>
                        <a:rPr lang="en-US" altLang="ja-JP"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27</a:t>
                      </a:r>
                      <a:r>
                        <a:rPr lang="ja-JP" altLang="en-US"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a:t>
                      </a:r>
                      <a:r>
                        <a:rPr lang="en-US" altLang="ja-JP"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2015</a:t>
                      </a:r>
                      <a:r>
                        <a:rPr lang="ja-JP" altLang="en-US"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）年</a:t>
                      </a:r>
                      <a:r>
                        <a:rPr lang="en-US" altLang="ja-JP"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a:t>
                      </a:r>
                      <a:endParaRPr 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smtClean="0">
                          <a:solidFill>
                            <a:schemeClr val="tx1"/>
                          </a:solidFill>
                          <a:effectLst/>
                          <a:latin typeface="游ゴシック" panose="020B0400000000000000" pitchFamily="50" charset="-128"/>
                          <a:ea typeface="游ゴシック" panose="020B0400000000000000" pitchFamily="50" charset="-128"/>
                          <a:cs typeface="HG丸ｺﾞｼｯｸM-PRO"/>
                        </a:rPr>
                        <a:t>53.1</a:t>
                      </a:r>
                      <a:r>
                        <a:rPr lang="ja-JP" altLang="en-US" sz="1200" b="1" baseline="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en-US" altLang="ja-JP" sz="1200" b="1" baseline="0" dirty="0" smtClean="0">
                        <a:solidFill>
                          <a:schemeClr val="tx1"/>
                        </a:solidFill>
                        <a:effectLst/>
                        <a:latin typeface="游ゴシック" panose="020B0400000000000000" pitchFamily="50" charset="-128"/>
                        <a:ea typeface="游ゴシック" panose="020B0400000000000000" pitchFamily="50" charset="-128"/>
                        <a:cs typeface="HG丸ｺﾞｼｯｸM-PRO"/>
                      </a:endParaRPr>
                    </a:p>
                    <a:p>
                      <a:pPr algn="ctr" fontAlgn="auto">
                        <a:lnSpc>
                          <a:spcPts val="1600"/>
                        </a:lnSpc>
                        <a:spcAft>
                          <a:spcPts val="0"/>
                        </a:spcAft>
                      </a:pPr>
                      <a:r>
                        <a:rPr lang="en-US" altLang="ja-JP" sz="1200" b="1" baseline="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ja-JP" altLang="en-US" sz="1200" b="1" baseline="0" dirty="0" smtClean="0">
                          <a:solidFill>
                            <a:schemeClr val="tx1"/>
                          </a:solidFill>
                          <a:effectLst/>
                          <a:latin typeface="游ゴシック" panose="020B0400000000000000" pitchFamily="50" charset="-128"/>
                          <a:ea typeface="游ゴシック" panose="020B0400000000000000" pitchFamily="50" charset="-128"/>
                          <a:cs typeface="HG丸ｺﾞｼｯｸM-PRO"/>
                        </a:rPr>
                        <a:t>令和元（</a:t>
                      </a:r>
                      <a:r>
                        <a:rPr lang="en-US" altLang="ja-JP" sz="1200" b="1" baseline="0" dirty="0" smtClean="0">
                          <a:solidFill>
                            <a:schemeClr val="tx1"/>
                          </a:solidFill>
                          <a:effectLst/>
                          <a:latin typeface="游ゴシック" panose="020B0400000000000000" pitchFamily="50" charset="-128"/>
                          <a:ea typeface="游ゴシック" panose="020B0400000000000000" pitchFamily="50" charset="-128"/>
                          <a:cs typeface="HG丸ｺﾞｼｯｸM-PRO"/>
                        </a:rPr>
                        <a:t>2019</a:t>
                      </a:r>
                      <a:r>
                        <a:rPr lang="ja-JP" altLang="en-US" sz="1200" b="1" baseline="0" dirty="0" smtClean="0">
                          <a:solidFill>
                            <a:schemeClr val="tx1"/>
                          </a:solidFill>
                          <a:effectLst/>
                          <a:latin typeface="游ゴシック" panose="020B0400000000000000" pitchFamily="50" charset="-128"/>
                          <a:ea typeface="游ゴシック" panose="020B0400000000000000" pitchFamily="50" charset="-128"/>
                          <a:cs typeface="HG丸ｺﾞｼｯｸM-PRO"/>
                        </a:rPr>
                        <a:t>）年</a:t>
                      </a:r>
                      <a:r>
                        <a:rPr lang="en-US" altLang="ja-JP" sz="1200" b="1" baseline="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200" b="1" baseline="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33</a:t>
                      </a:r>
                      <a:r>
                        <a:rPr lang="ja-JP" altLang="en-US"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％以下</a:t>
                      </a:r>
                      <a:endParaRPr 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0826722"/>
                  </a:ext>
                </a:extLst>
              </a:tr>
              <a:tr h="494271">
                <a:tc>
                  <a:txBody>
                    <a:bodyPr/>
                    <a:lstStyle/>
                    <a:p>
                      <a:pPr algn="ctr" fontAlgn="auto">
                        <a:lnSpc>
                          <a:spcPts val="1600"/>
                        </a:lnSpc>
                        <a:spcAft>
                          <a:spcPts val="0"/>
                        </a:spcAft>
                      </a:pPr>
                      <a:r>
                        <a:rPr lang="ja-JP" altLang="en-US" sz="1400" baseline="0" dirty="0" smtClean="0">
                          <a:solidFill>
                            <a:schemeClr val="bg1"/>
                          </a:solidFill>
                          <a:effectLst/>
                          <a:latin typeface="游ゴシック" panose="020B0400000000000000" pitchFamily="50" charset="-128"/>
                          <a:ea typeface="游ゴシック" panose="020B0400000000000000" pitchFamily="50" charset="-128"/>
                          <a:cs typeface="HG丸ｺﾞｼｯｸM-PRO"/>
                        </a:rPr>
                        <a:t>６</a:t>
                      </a:r>
                      <a:endParaRPr lang="en-US" altLang="ja-JP" sz="1400" baseline="0" dirty="0" smtClean="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altLang="en-US" sz="1200" b="1" baseline="0" dirty="0" smtClean="0">
                          <a:effectLst/>
                          <a:latin typeface="游ゴシック" panose="020B0400000000000000" pitchFamily="50" charset="-128"/>
                          <a:ea typeface="游ゴシック" panose="020B0400000000000000" pitchFamily="50" charset="-128"/>
                        </a:rPr>
                        <a:t>過去</a:t>
                      </a:r>
                      <a:r>
                        <a:rPr lang="en-US" altLang="ja-JP" sz="1200" b="1" baseline="0" dirty="0" smtClean="0">
                          <a:effectLst/>
                          <a:latin typeface="游ゴシック" panose="020B0400000000000000" pitchFamily="50" charset="-128"/>
                          <a:ea typeface="游ゴシック" panose="020B0400000000000000" pitchFamily="50" charset="-128"/>
                        </a:rPr>
                        <a:t>1</a:t>
                      </a:r>
                      <a:r>
                        <a:rPr lang="ja-JP" altLang="en-US" sz="1200" b="1" baseline="0" dirty="0" smtClean="0">
                          <a:effectLst/>
                          <a:latin typeface="游ゴシック" panose="020B0400000000000000" pitchFamily="50" charset="-128"/>
                          <a:ea typeface="游ゴシック" panose="020B0400000000000000" pitchFamily="50" charset="-128"/>
                        </a:rPr>
                        <a:t>年に歯科健診を受診した者（</a:t>
                      </a:r>
                      <a:r>
                        <a:rPr lang="en-US" altLang="ja-JP" sz="1200" b="1" baseline="0" dirty="0" smtClean="0">
                          <a:effectLst/>
                          <a:latin typeface="游ゴシック" panose="020B0400000000000000" pitchFamily="50" charset="-128"/>
                          <a:ea typeface="游ゴシック" panose="020B0400000000000000" pitchFamily="50" charset="-128"/>
                        </a:rPr>
                        <a:t>20</a:t>
                      </a:r>
                      <a:r>
                        <a:rPr lang="ja-JP" altLang="en-US" sz="1200" b="1" baseline="0" dirty="0" smtClean="0">
                          <a:effectLst/>
                          <a:latin typeface="游ゴシック" panose="020B0400000000000000" pitchFamily="50" charset="-128"/>
                          <a:ea typeface="游ゴシック" panose="020B0400000000000000" pitchFamily="50" charset="-128"/>
                        </a:rPr>
                        <a:t>歳以上）</a:t>
                      </a:r>
                      <a:endParaRPr lang="ja-JP" altLang="ja-JP" sz="1200" b="1" baseline="0" dirty="0" smtClean="0">
                        <a:effectLst/>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51.4</a:t>
                      </a:r>
                      <a:r>
                        <a:rPr lang="ja-JP" altLang="en-US"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a:t>
                      </a:r>
                      <a:endParaRPr lang="en-US" altLang="ja-JP"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endParaRPr>
                    </a:p>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a:t>
                      </a:r>
                      <a:r>
                        <a:rPr lang="ja-JP" altLang="en-US"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平成</a:t>
                      </a:r>
                      <a:r>
                        <a:rPr lang="en-US" altLang="ja-JP" sz="1200" b="1" baseline="0" dirty="0" smtClean="0">
                          <a:solidFill>
                            <a:schemeClr val="tx1"/>
                          </a:solidFill>
                          <a:effectLst/>
                          <a:latin typeface="游ゴシック" panose="020B0400000000000000" pitchFamily="50" charset="-128"/>
                          <a:ea typeface="游ゴシック" panose="020B0400000000000000" pitchFamily="50" charset="-128"/>
                          <a:cs typeface="HG丸ｺﾞｼｯｸM-PRO"/>
                        </a:rPr>
                        <a:t>28</a:t>
                      </a:r>
                      <a:r>
                        <a:rPr lang="ja-JP" altLang="en-US" sz="1200" b="1" baseline="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200" b="1" baseline="0" dirty="0" smtClean="0">
                          <a:solidFill>
                            <a:schemeClr val="tx1"/>
                          </a:solidFill>
                          <a:effectLst/>
                          <a:latin typeface="游ゴシック" panose="020B0400000000000000" pitchFamily="50" charset="-128"/>
                          <a:ea typeface="游ゴシック" panose="020B0400000000000000" pitchFamily="50" charset="-128"/>
                          <a:cs typeface="HG丸ｺﾞｼｯｸM-PRO"/>
                        </a:rPr>
                        <a:t>2016</a:t>
                      </a:r>
                      <a:r>
                        <a:rPr lang="ja-JP" altLang="en-US" sz="1200" b="1" baseline="0" dirty="0" smtClean="0">
                          <a:solidFill>
                            <a:schemeClr val="tx1"/>
                          </a:solidFill>
                          <a:effectLst/>
                          <a:latin typeface="游ゴシック" panose="020B0400000000000000" pitchFamily="50" charset="-128"/>
                          <a:ea typeface="游ゴシック" panose="020B0400000000000000" pitchFamily="50" charset="-128"/>
                          <a:cs typeface="HG丸ｺﾞｼｯｸM-PRO"/>
                        </a:rPr>
                        <a:t>）年</a:t>
                      </a:r>
                      <a:r>
                        <a:rPr lang="en-US" altLang="ja-JP"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a:t>
                      </a:r>
                      <a:endParaRPr lang="ja-JP" altLang="ja-JP"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smtClean="0">
                          <a:solidFill>
                            <a:schemeClr val="tx1"/>
                          </a:solidFill>
                          <a:effectLst/>
                          <a:latin typeface="游ゴシック" panose="020B0400000000000000" pitchFamily="50" charset="-128"/>
                          <a:ea typeface="游ゴシック" panose="020B0400000000000000" pitchFamily="50" charset="-128"/>
                          <a:cs typeface="HG丸ｺﾞｼｯｸM-PRO"/>
                        </a:rPr>
                        <a:t>52.9%</a:t>
                      </a:r>
                    </a:p>
                    <a:p>
                      <a:pPr algn="ctr" fontAlgn="auto">
                        <a:lnSpc>
                          <a:spcPts val="1600"/>
                        </a:lnSpc>
                        <a:spcAft>
                          <a:spcPts val="0"/>
                        </a:spcAft>
                      </a:pPr>
                      <a:r>
                        <a:rPr lang="en-US" altLang="ja-JP" sz="1200" b="1" baseline="0" dirty="0" smtClean="0">
                          <a:solidFill>
                            <a:schemeClr val="tx1"/>
                          </a:solidFill>
                          <a:effectLst/>
                          <a:latin typeface="游ゴシック" panose="020B0400000000000000" pitchFamily="50" charset="-128"/>
                          <a:ea typeface="+mn-ea"/>
                          <a:cs typeface="HG丸ｺﾞｼｯｸM-PRO"/>
                        </a:rPr>
                        <a:t>【</a:t>
                      </a:r>
                      <a:r>
                        <a:rPr lang="ja-JP" altLang="en-US" sz="1200" b="1" baseline="0" dirty="0" smtClean="0">
                          <a:solidFill>
                            <a:schemeClr val="tx1"/>
                          </a:solidFill>
                          <a:effectLst/>
                          <a:latin typeface="游ゴシック" panose="020B0400000000000000" pitchFamily="50" charset="-128"/>
                          <a:ea typeface="+mn-ea"/>
                          <a:cs typeface="HG丸ｺﾞｼｯｸM-PRO"/>
                        </a:rPr>
                        <a:t>令和２（</a:t>
                      </a:r>
                      <a:r>
                        <a:rPr lang="en-US" altLang="ja-JP" sz="1200" b="1" baseline="0" dirty="0" smtClean="0">
                          <a:solidFill>
                            <a:schemeClr val="tx1"/>
                          </a:solidFill>
                          <a:effectLst/>
                          <a:latin typeface="游ゴシック" panose="020B0400000000000000" pitchFamily="50" charset="-128"/>
                          <a:ea typeface="+mn-ea"/>
                          <a:cs typeface="HG丸ｺﾞｼｯｸM-PRO"/>
                        </a:rPr>
                        <a:t>2020</a:t>
                      </a:r>
                      <a:r>
                        <a:rPr lang="ja-JP" altLang="en-US" sz="1200" b="1" baseline="0" dirty="0" smtClean="0">
                          <a:solidFill>
                            <a:schemeClr val="tx1"/>
                          </a:solidFill>
                          <a:effectLst/>
                          <a:latin typeface="游ゴシック" panose="020B0400000000000000" pitchFamily="50" charset="-128"/>
                          <a:ea typeface="+mn-ea"/>
                          <a:cs typeface="HG丸ｺﾞｼｯｸM-PRO"/>
                        </a:rPr>
                        <a:t>）年</a:t>
                      </a:r>
                      <a:r>
                        <a:rPr lang="en-US" altLang="ja-JP" sz="1200" b="1" baseline="0" dirty="0" smtClean="0">
                          <a:solidFill>
                            <a:schemeClr val="tx1"/>
                          </a:solidFill>
                          <a:effectLst/>
                          <a:latin typeface="游ゴシック" panose="020B0400000000000000" pitchFamily="50" charset="-128"/>
                          <a:ea typeface="+mn-ea"/>
                          <a:cs typeface="HG丸ｺﾞｼｯｸM-PRO"/>
                        </a:rPr>
                        <a:t>】</a:t>
                      </a:r>
                      <a:endParaRPr lang="ja-JP" sz="1200" b="1" baseline="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55</a:t>
                      </a:r>
                      <a:r>
                        <a:rPr lang="ja-JP" altLang="en-US" sz="1200" b="1" baseline="0" dirty="0" smtClean="0">
                          <a:solidFill>
                            <a:srgbClr val="000000"/>
                          </a:solidFill>
                          <a:effectLst/>
                          <a:latin typeface="游ゴシック" panose="020B0400000000000000" pitchFamily="50" charset="-128"/>
                          <a:ea typeface="游ゴシック" panose="020B0400000000000000" pitchFamily="50" charset="-128"/>
                          <a:cs typeface="HG丸ｺﾞｼｯｸM-PRO"/>
                        </a:rPr>
                        <a:t>％以上</a:t>
                      </a:r>
                      <a:endParaRPr 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8807256"/>
                  </a:ext>
                </a:extLst>
              </a:tr>
            </a:tbl>
          </a:graphicData>
        </a:graphic>
      </p:graphicFrame>
      <p:sp>
        <p:nvSpPr>
          <p:cNvPr id="23" name="正方形/長方形 22"/>
          <p:cNvSpPr/>
          <p:nvPr/>
        </p:nvSpPr>
        <p:spPr>
          <a:xfrm>
            <a:off x="129324" y="873962"/>
            <a:ext cx="4584344" cy="355290"/>
          </a:xfrm>
          <a:prstGeom prst="rect">
            <a:avLst/>
          </a:prstGeom>
          <a:solidFill>
            <a:srgbClr val="002060"/>
          </a:solidFill>
        </p:spPr>
        <p:txBody>
          <a:bodyPr wrap="square" anchor="ctr">
            <a:sp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2000" b="1" i="0" u="none" strike="noStrike" kern="1200" cap="none" spc="0" normalizeH="0" baseline="0" noProof="0" dirty="0" smtClean="0">
                <a:ln w="0"/>
                <a:solidFill>
                  <a:prstClr val="white"/>
                </a:solidFill>
                <a:effectLst>
                  <a:outerShdw blurRad="38100" dist="19050" dir="2700000" algn="tl" rotWithShape="0">
                    <a:prstClr val="black">
                      <a:alpha val="40000"/>
                    </a:prstClr>
                  </a:outerShdw>
                </a:effectLst>
                <a:uLnTx/>
                <a:uFillTx/>
                <a:latin typeface="游ゴシック" panose="020B0400000000000000" pitchFamily="50" charset="-128"/>
                <a:ea typeface="游ゴシック" panose="020B0400000000000000" pitchFamily="50" charset="-128"/>
              </a:rPr>
              <a:t>（３）成人</a:t>
            </a:r>
            <a:r>
              <a:rPr kumimoji="1" lang="ja-JP" altLang="en-US" sz="2000" b="1" i="0" u="none" strike="noStrike" kern="120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rPr>
              <a:t>期　　　　　</a:t>
            </a:r>
            <a:r>
              <a:rPr kumimoji="1" lang="ja-JP" altLang="en-US" sz="1600" b="1" i="0" u="none" strike="noStrike" kern="120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rPr>
              <a:t>計画</a:t>
            </a:r>
            <a:r>
              <a:rPr kumimoji="1" lang="en-US" altLang="ja-JP" sz="1600" b="1" i="0" u="none" strike="noStrike" kern="120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rPr>
              <a:t>P.27- 28</a:t>
            </a:r>
            <a:endParaRPr kumimoji="1" lang="en-US" altLang="ja-JP" sz="2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24" name="正方形/長方形 23"/>
          <p:cNvSpPr/>
          <p:nvPr/>
        </p:nvSpPr>
        <p:spPr>
          <a:xfrm>
            <a:off x="382272" y="1828362"/>
            <a:ext cx="3240000" cy="288000"/>
          </a:xfrm>
          <a:prstGeom prst="rect">
            <a:avLst/>
          </a:prstGeom>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smtClean="0">
                <a:ln>
                  <a:noFill/>
                </a:ln>
                <a:solidFill>
                  <a:prstClr val="black"/>
                </a:solidFill>
                <a:effectLst/>
                <a:uLnTx/>
                <a:uFillTx/>
                <a:latin typeface="+mn-ea"/>
                <a:cs typeface="+mn-cs"/>
              </a:rPr>
              <a:t>【</a:t>
            </a:r>
            <a:r>
              <a:rPr kumimoji="0" lang="ja-JP" altLang="en-US" sz="1600" b="1" i="0" u="none" strike="noStrike" kern="1200" cap="none" spc="0" normalizeH="0" baseline="0" noProof="0" dirty="0" smtClean="0">
                <a:ln>
                  <a:noFill/>
                </a:ln>
                <a:solidFill>
                  <a:prstClr val="black"/>
                </a:solidFill>
                <a:effectLst/>
                <a:uLnTx/>
                <a:uFillTx/>
                <a:latin typeface="+mn-ea"/>
                <a:cs typeface="+mn-cs"/>
              </a:rPr>
              <a:t>府民の行動目標</a:t>
            </a:r>
            <a:r>
              <a:rPr kumimoji="0" lang="en-US" altLang="ja-JP" sz="1600" b="1" i="0" u="none" strike="noStrike" kern="1200" cap="none" spc="0" normalizeH="0" baseline="0" noProof="0" dirty="0">
                <a:ln>
                  <a:noFill/>
                </a:ln>
                <a:solidFill>
                  <a:prstClr val="black"/>
                </a:solidFill>
                <a:effectLst/>
                <a:uLnTx/>
                <a:uFillTx/>
                <a:latin typeface="+mn-ea"/>
                <a:cs typeface="+mn-cs"/>
              </a:rPr>
              <a:t>】</a:t>
            </a:r>
            <a:endParaRPr kumimoji="0" lang="ja-JP" altLang="en-US" sz="1600" b="1" i="0" u="none" strike="noStrike" kern="1200" cap="none" spc="0" normalizeH="0" baseline="0" noProof="0" dirty="0">
              <a:ln>
                <a:noFill/>
              </a:ln>
              <a:solidFill>
                <a:prstClr val="black"/>
              </a:solidFill>
              <a:effectLst/>
              <a:uLnTx/>
              <a:uFillTx/>
              <a:latin typeface="+mn-ea"/>
              <a:cs typeface="+mn-cs"/>
            </a:endParaRPr>
          </a:p>
        </p:txBody>
      </p:sp>
      <p:sp>
        <p:nvSpPr>
          <p:cNvPr id="25" name="正方形/長方形 24"/>
          <p:cNvSpPr/>
          <p:nvPr/>
        </p:nvSpPr>
        <p:spPr>
          <a:xfrm>
            <a:off x="530346" y="2049995"/>
            <a:ext cx="8990613" cy="1124703"/>
          </a:xfrm>
          <a:prstGeom prst="rect">
            <a:avLst/>
          </a:prstGeom>
        </p:spPr>
        <p:txBody>
          <a:bodyPr wrap="square" lIns="36000" tIns="72000" rIns="36000" bIns="36000">
            <a:noAutofit/>
          </a:bodyPr>
          <a:lstStyle/>
          <a:p>
            <a:pPr lvl="0">
              <a:lnSpc>
                <a:spcPts val="1700"/>
              </a:lnSpc>
              <a:defRPr/>
            </a:pPr>
            <a:r>
              <a:rPr lang="ja-JP" altLang="en-US" sz="1200" dirty="0">
                <a:solidFill>
                  <a:prstClr val="black"/>
                </a:solidFill>
                <a:latin typeface="+mn-ea"/>
              </a:rPr>
              <a:t>▽家庭や職場などにおいて、歯間部清掃用器具</a:t>
            </a:r>
            <a:r>
              <a:rPr lang="ja-JP" altLang="en-US" sz="1100" dirty="0">
                <a:solidFill>
                  <a:prstClr val="black"/>
                </a:solidFill>
                <a:latin typeface="+mn-ea"/>
              </a:rPr>
              <a:t>（デンタルフロス、歯間ブラシ等）</a:t>
            </a:r>
            <a:r>
              <a:rPr lang="ja-JP" altLang="en-US" sz="1200" dirty="0">
                <a:solidFill>
                  <a:prstClr val="black"/>
                </a:solidFill>
                <a:latin typeface="+mn-ea"/>
              </a:rPr>
              <a:t>を使ったセルフケア</a:t>
            </a:r>
            <a:r>
              <a:rPr lang="ja-JP" altLang="en-US" sz="1100" dirty="0">
                <a:solidFill>
                  <a:prstClr val="black"/>
                </a:solidFill>
                <a:latin typeface="+mn-ea"/>
              </a:rPr>
              <a:t>（歯と口の清掃）</a:t>
            </a:r>
            <a:r>
              <a:rPr lang="ja-JP" altLang="en-US" sz="1200" dirty="0">
                <a:solidFill>
                  <a:prstClr val="black"/>
                </a:solidFill>
                <a:latin typeface="+mn-ea"/>
              </a:rPr>
              <a:t>を</a:t>
            </a:r>
            <a:r>
              <a:rPr lang="ja-JP" altLang="en-US" sz="1200" dirty="0" smtClean="0">
                <a:solidFill>
                  <a:prstClr val="black"/>
                </a:solidFill>
                <a:latin typeface="+mn-ea"/>
              </a:rPr>
              <a:t>行います。</a:t>
            </a:r>
            <a:endParaRPr kumimoji="0" lang="en-US" altLang="ja-JP" sz="1200" i="0" u="none" strike="noStrike" kern="1200" cap="none" spc="0" normalizeH="0" baseline="0" noProof="0" dirty="0" smtClean="0">
              <a:ln>
                <a:noFill/>
              </a:ln>
              <a:solidFill>
                <a:prstClr val="black"/>
              </a:solidFill>
              <a:effectLst/>
              <a:uLnTx/>
              <a:uFillTx/>
              <a:latin typeface="+mn-ea"/>
              <a:cs typeface="+mn-cs"/>
            </a:endParaRPr>
          </a:p>
          <a:p>
            <a:pPr lvl="0">
              <a:lnSpc>
                <a:spcPts val="1700"/>
              </a:lnSpc>
              <a:defRPr/>
            </a:pPr>
            <a:r>
              <a:rPr lang="ja-JP" altLang="en-US" sz="1200" dirty="0" smtClean="0">
                <a:solidFill>
                  <a:prstClr val="black"/>
                </a:solidFill>
                <a:latin typeface="+mn-ea"/>
              </a:rPr>
              <a:t>▽</a:t>
            </a:r>
            <a:r>
              <a:rPr lang="ja-JP" altLang="en-US" sz="1200" dirty="0">
                <a:solidFill>
                  <a:prstClr val="black"/>
                </a:solidFill>
                <a:latin typeface="+mn-ea"/>
              </a:rPr>
              <a:t>市町村で実施している成人歯科健診（歯周病検診）などを活用し、定期的に歯科健診を受診します</a:t>
            </a:r>
            <a:r>
              <a:rPr lang="ja-JP" altLang="en-US" sz="1200" dirty="0" smtClean="0">
                <a:solidFill>
                  <a:prstClr val="black"/>
                </a:solidFill>
                <a:latin typeface="+mn-ea"/>
              </a:rPr>
              <a:t>。</a:t>
            </a:r>
            <a:endParaRPr lang="en-US" altLang="ja-JP" sz="1200" dirty="0" smtClean="0">
              <a:solidFill>
                <a:prstClr val="black"/>
              </a:solidFill>
              <a:latin typeface="+mn-ea"/>
            </a:endParaRPr>
          </a:p>
          <a:p>
            <a:pPr lvl="0">
              <a:lnSpc>
                <a:spcPts val="1700"/>
              </a:lnSpc>
              <a:defRPr/>
            </a:pPr>
            <a:r>
              <a:rPr lang="ja-JP" altLang="en-US" sz="1200" dirty="0" smtClean="0">
                <a:solidFill>
                  <a:prstClr val="black"/>
                </a:solidFill>
                <a:latin typeface="+mn-ea"/>
              </a:rPr>
              <a:t>▽</a:t>
            </a:r>
            <a:r>
              <a:rPr lang="ja-JP" altLang="en-US" sz="1200" dirty="0">
                <a:solidFill>
                  <a:prstClr val="black"/>
                </a:solidFill>
                <a:latin typeface="+mn-ea"/>
              </a:rPr>
              <a:t>かかりつけ歯科医をもちます</a:t>
            </a:r>
            <a:r>
              <a:rPr lang="ja-JP" altLang="en-US" sz="1200" dirty="0" smtClean="0">
                <a:solidFill>
                  <a:prstClr val="black"/>
                </a:solidFill>
                <a:latin typeface="+mn-ea"/>
              </a:rPr>
              <a:t>。</a:t>
            </a:r>
            <a:endParaRPr lang="en-US" altLang="ja-JP" sz="1200" dirty="0" smtClean="0">
              <a:solidFill>
                <a:prstClr val="black"/>
              </a:solidFill>
              <a:latin typeface="+mn-ea"/>
            </a:endParaRPr>
          </a:p>
          <a:p>
            <a:pPr lvl="0">
              <a:lnSpc>
                <a:spcPts val="1700"/>
              </a:lnSpc>
              <a:defRPr/>
            </a:pPr>
            <a:r>
              <a:rPr lang="ja-JP" altLang="en-US" sz="1200" dirty="0" smtClean="0">
                <a:solidFill>
                  <a:prstClr val="black"/>
                </a:solidFill>
                <a:latin typeface="+mn-ea"/>
              </a:rPr>
              <a:t>▽</a:t>
            </a:r>
            <a:r>
              <a:rPr lang="ja-JP" altLang="en-US" sz="1200" dirty="0">
                <a:solidFill>
                  <a:prstClr val="black"/>
                </a:solidFill>
                <a:latin typeface="+mn-ea"/>
              </a:rPr>
              <a:t>喫煙や糖尿病が歯と口の健康と関係することを正しく理解します</a:t>
            </a:r>
            <a:r>
              <a:rPr lang="ja-JP" altLang="en-US" sz="1200" dirty="0" smtClean="0">
                <a:solidFill>
                  <a:prstClr val="black"/>
                </a:solidFill>
                <a:latin typeface="+mn-ea"/>
              </a:rPr>
              <a:t>。</a:t>
            </a:r>
            <a:endParaRPr lang="en-US" altLang="ja-JP" sz="1200" dirty="0">
              <a:solidFill>
                <a:prstClr val="black"/>
              </a:solidFill>
              <a:latin typeface="+mn-ea"/>
            </a:endParaRPr>
          </a:p>
          <a:p>
            <a:pPr lvl="0">
              <a:lnSpc>
                <a:spcPts val="1700"/>
              </a:lnSpc>
              <a:defRPr/>
            </a:pPr>
            <a:r>
              <a:rPr lang="ja-JP" altLang="en-US" sz="1200" dirty="0" smtClean="0">
                <a:solidFill>
                  <a:prstClr val="black"/>
                </a:solidFill>
                <a:latin typeface="+mn-ea"/>
              </a:rPr>
              <a:t>▽</a:t>
            </a:r>
            <a:r>
              <a:rPr lang="ja-JP" altLang="en-US" sz="1200" dirty="0">
                <a:solidFill>
                  <a:prstClr val="black"/>
                </a:solidFill>
                <a:latin typeface="+mn-ea"/>
              </a:rPr>
              <a:t>ゆっくりよく噛んで食べます</a:t>
            </a:r>
            <a:r>
              <a:rPr lang="ja-JP" altLang="en-US" sz="1200" dirty="0" smtClean="0">
                <a:solidFill>
                  <a:prstClr val="black"/>
                </a:solidFill>
                <a:latin typeface="+mn-ea"/>
              </a:rPr>
              <a:t>。</a:t>
            </a:r>
            <a:endParaRPr lang="en-US" altLang="ja-JP" sz="1200" dirty="0">
              <a:solidFill>
                <a:prstClr val="black"/>
              </a:solidFill>
              <a:latin typeface="+mn-ea"/>
            </a:endParaRPr>
          </a:p>
        </p:txBody>
      </p:sp>
      <p:sp>
        <p:nvSpPr>
          <p:cNvPr id="26" name="角丸四角形 25"/>
          <p:cNvSpPr/>
          <p:nvPr/>
        </p:nvSpPr>
        <p:spPr>
          <a:xfrm>
            <a:off x="376959" y="1777105"/>
            <a:ext cx="9144000" cy="4806570"/>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endParaRPr kumimoji="1" lang="en-US" altLang="ja-JP" sz="1800" i="0" u="none" strike="noStrike" kern="1200" cap="none" spc="0" normalizeH="0" baseline="0" noProof="0" dirty="0">
              <a:ln>
                <a:noFill/>
              </a:ln>
              <a:solidFill>
                <a:prstClr val="white"/>
              </a:solidFill>
              <a:effectLst/>
              <a:uLnTx/>
              <a:uFillTx/>
              <a:latin typeface="+mn-ea"/>
              <a:cs typeface="+mn-cs"/>
            </a:endParaRPr>
          </a:p>
        </p:txBody>
      </p:sp>
      <p:sp>
        <p:nvSpPr>
          <p:cNvPr id="27" name="角丸四角形 26"/>
          <p:cNvSpPr/>
          <p:nvPr/>
        </p:nvSpPr>
        <p:spPr>
          <a:xfrm>
            <a:off x="376959" y="1345105"/>
            <a:ext cx="2088000" cy="432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mn-ea"/>
                <a:cs typeface="+mn-cs"/>
              </a:rPr>
              <a:t>みんな</a:t>
            </a:r>
            <a:r>
              <a:rPr kumimoji="1" lang="ja-JP" altLang="en-US" sz="1600" b="1" i="0" u="none" strike="noStrike" kern="1200" cap="none" spc="0" normalizeH="0" baseline="0" noProof="0" dirty="0">
                <a:ln>
                  <a:noFill/>
                </a:ln>
                <a:solidFill>
                  <a:prstClr val="white"/>
                </a:solidFill>
                <a:effectLst/>
                <a:uLnTx/>
                <a:uFillTx/>
                <a:latin typeface="+mn-ea"/>
                <a:cs typeface="+mn-cs"/>
              </a:rPr>
              <a:t>でめざす</a:t>
            </a:r>
            <a:r>
              <a:rPr kumimoji="1" lang="ja-JP" altLang="en-US" sz="1600" b="1" i="0" u="none" strike="noStrike" kern="1200" cap="none" spc="0" normalizeH="0" baseline="0" noProof="0" dirty="0" smtClean="0">
                <a:ln>
                  <a:noFill/>
                </a:ln>
                <a:solidFill>
                  <a:prstClr val="white"/>
                </a:solidFill>
                <a:effectLst/>
                <a:uLnTx/>
                <a:uFillTx/>
                <a:latin typeface="+mn-ea"/>
                <a:cs typeface="+mn-cs"/>
              </a:rPr>
              <a:t>目標</a:t>
            </a:r>
            <a:endParaRPr kumimoji="1" lang="ja-JP" altLang="en-US" sz="1600" b="1" i="0" u="none" strike="noStrike" kern="1200" cap="none" spc="0" normalizeH="0" baseline="0" noProof="0" dirty="0">
              <a:ln>
                <a:noFill/>
              </a:ln>
              <a:solidFill>
                <a:prstClr val="white"/>
              </a:solidFill>
              <a:effectLst/>
              <a:uLnTx/>
              <a:uFillTx/>
              <a:latin typeface="+mn-ea"/>
              <a:cs typeface="+mn-cs"/>
            </a:endParaRPr>
          </a:p>
        </p:txBody>
      </p:sp>
      <p:sp>
        <p:nvSpPr>
          <p:cNvPr id="28" name="角丸四角形 27"/>
          <p:cNvSpPr/>
          <p:nvPr/>
        </p:nvSpPr>
        <p:spPr>
          <a:xfrm>
            <a:off x="2464959" y="1345105"/>
            <a:ext cx="7056000" cy="432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lvl="0" algn="ctr">
              <a:lnSpc>
                <a:spcPts val="2000"/>
              </a:lnSpc>
              <a:defRPr/>
            </a:pPr>
            <a:r>
              <a:rPr kumimoji="1" lang="ja-JP" altLang="en-US" sz="1600" b="1" dirty="0" smtClean="0">
                <a:solidFill>
                  <a:prstClr val="black"/>
                </a:solidFill>
                <a:latin typeface="+mn-ea"/>
              </a:rPr>
              <a:t>むし歯</a:t>
            </a:r>
            <a:r>
              <a:rPr kumimoji="1" lang="ja-JP" altLang="en-US" sz="1600" b="1" dirty="0">
                <a:solidFill>
                  <a:prstClr val="black"/>
                </a:solidFill>
                <a:latin typeface="+mn-ea"/>
              </a:rPr>
              <a:t>、歯周治療が必要な府民を</a:t>
            </a:r>
            <a:r>
              <a:rPr kumimoji="1" lang="ja-JP" altLang="en-US" sz="1600" b="1" dirty="0" smtClean="0">
                <a:solidFill>
                  <a:prstClr val="black"/>
                </a:solidFill>
                <a:latin typeface="+mn-ea"/>
              </a:rPr>
              <a:t>減らします</a:t>
            </a:r>
            <a:endParaRPr kumimoji="1" lang="ja-JP" altLang="en-US" sz="1600" b="1" i="0" u="none" strike="noStrike" kern="1200" cap="none" spc="0" normalizeH="0" baseline="0" noProof="0" dirty="0">
              <a:ln>
                <a:noFill/>
              </a:ln>
              <a:solidFill>
                <a:prstClr val="black"/>
              </a:solidFill>
              <a:effectLst/>
              <a:uLnTx/>
              <a:uFillTx/>
              <a:latin typeface="+mn-ea"/>
              <a:cs typeface="+mn-cs"/>
            </a:endParaRPr>
          </a:p>
        </p:txBody>
      </p:sp>
      <p:sp>
        <p:nvSpPr>
          <p:cNvPr id="29" name="正方形/長方形 28"/>
          <p:cNvSpPr/>
          <p:nvPr/>
        </p:nvSpPr>
        <p:spPr>
          <a:xfrm>
            <a:off x="382272" y="4188266"/>
            <a:ext cx="5599428" cy="348481"/>
          </a:xfrm>
          <a:prstGeom prst="rect">
            <a:avLst/>
          </a:prstGeom>
        </p:spPr>
        <p:txBody>
          <a:bodyPr wrap="square" lIns="36000" tIns="72000" rIns="36000" bIns="36000" anchor="ctr">
            <a:noAutofit/>
          </a:bodyPr>
          <a:lstStyle/>
          <a:p>
            <a:pPr lvl="0">
              <a:defRPr/>
            </a:pPr>
            <a:r>
              <a:rPr kumimoji="0" lang="en-US" altLang="ja-JP" sz="1600" b="1" i="0" u="none" strike="noStrike" kern="1200" cap="none" spc="0" normalizeH="0" baseline="0" noProof="0" dirty="0" smtClean="0">
                <a:ln>
                  <a:noFill/>
                </a:ln>
                <a:solidFill>
                  <a:prstClr val="black"/>
                </a:solidFill>
                <a:effectLst/>
                <a:uLnTx/>
                <a:uFillTx/>
                <a:latin typeface="+mn-ea"/>
              </a:rPr>
              <a:t>【</a:t>
            </a:r>
            <a:r>
              <a:rPr lang="ja-JP" altLang="en-US" sz="1600" b="1" dirty="0">
                <a:solidFill>
                  <a:prstClr val="black"/>
                </a:solidFill>
                <a:latin typeface="+mn-ea"/>
              </a:rPr>
              <a:t>第</a:t>
            </a:r>
            <a:r>
              <a:rPr lang="en-US" altLang="ja-JP" sz="1600" b="1" dirty="0">
                <a:solidFill>
                  <a:prstClr val="black"/>
                </a:solidFill>
                <a:latin typeface="+mn-ea"/>
              </a:rPr>
              <a:t>2</a:t>
            </a:r>
            <a:r>
              <a:rPr lang="ja-JP" altLang="en-US" sz="1600" b="1" dirty="0">
                <a:solidFill>
                  <a:prstClr val="black"/>
                </a:solidFill>
                <a:latin typeface="+mn-ea"/>
              </a:rPr>
              <a:t>次大阪府歯科口腔保健計画における</a:t>
            </a:r>
            <a:r>
              <a:rPr lang="ja-JP" altLang="en-US" sz="1600" b="1" dirty="0" smtClean="0">
                <a:solidFill>
                  <a:prstClr val="black"/>
                </a:solidFill>
                <a:latin typeface="+mn-ea"/>
              </a:rPr>
              <a:t>数値</a:t>
            </a:r>
            <a:r>
              <a:rPr kumimoji="0" lang="ja-JP" altLang="en-US" sz="1600" b="1" i="0" u="none" strike="noStrike" kern="1200" cap="none" spc="0" normalizeH="0" baseline="0" noProof="0" dirty="0" smtClean="0">
                <a:ln>
                  <a:noFill/>
                </a:ln>
                <a:solidFill>
                  <a:prstClr val="black"/>
                </a:solidFill>
                <a:effectLst/>
                <a:uLnTx/>
                <a:uFillTx/>
                <a:latin typeface="+mn-ea"/>
              </a:rPr>
              <a:t>目標</a:t>
            </a:r>
            <a:r>
              <a:rPr kumimoji="0" lang="en-US" altLang="ja-JP" sz="1600" b="1" i="0" u="none" strike="noStrike" kern="1200" cap="none" spc="0" normalizeH="0" baseline="0" noProof="0" dirty="0" smtClean="0">
                <a:ln>
                  <a:noFill/>
                </a:ln>
                <a:solidFill>
                  <a:prstClr val="black"/>
                </a:solidFill>
                <a:effectLst/>
                <a:uLnTx/>
                <a:uFillTx/>
                <a:latin typeface="+mn-ea"/>
              </a:rPr>
              <a:t>】</a:t>
            </a:r>
            <a:endParaRPr kumimoji="0" lang="ja-JP" altLang="en-US" sz="1600" b="1" i="0" u="none" strike="noStrike" kern="1200" cap="none" spc="0" normalizeH="0" baseline="0" noProof="0" dirty="0">
              <a:ln>
                <a:noFill/>
              </a:ln>
              <a:solidFill>
                <a:prstClr val="black"/>
              </a:solidFill>
              <a:effectLst/>
              <a:uLnTx/>
              <a:uFillTx/>
              <a:latin typeface="+mn-ea"/>
            </a:endParaRPr>
          </a:p>
        </p:txBody>
      </p:sp>
      <p:sp>
        <p:nvSpPr>
          <p:cNvPr id="30" name="正方形/長方形 29"/>
          <p:cNvSpPr/>
          <p:nvPr/>
        </p:nvSpPr>
        <p:spPr>
          <a:xfrm>
            <a:off x="382272" y="3207356"/>
            <a:ext cx="5599428" cy="348481"/>
          </a:xfrm>
          <a:prstGeom prst="rect">
            <a:avLst/>
          </a:prstGeom>
        </p:spPr>
        <p:txBody>
          <a:bodyPr wrap="square" lIns="36000" tIns="72000" rIns="36000" bIns="36000" anchor="ctr">
            <a:noAutofit/>
          </a:bodyPr>
          <a:lstStyle/>
          <a:p>
            <a:pPr lvl="0">
              <a:defRPr/>
            </a:pPr>
            <a:r>
              <a:rPr kumimoji="0" lang="en-US" altLang="ja-JP" sz="1600" b="1" i="0" u="none" strike="noStrike" kern="1200" cap="none" spc="0" normalizeH="0" baseline="0" noProof="0" dirty="0" smtClean="0">
                <a:ln>
                  <a:noFill/>
                </a:ln>
                <a:solidFill>
                  <a:prstClr val="black"/>
                </a:solidFill>
                <a:effectLst/>
                <a:uLnTx/>
                <a:uFillTx/>
                <a:latin typeface="+mn-ea"/>
              </a:rPr>
              <a:t>【</a:t>
            </a:r>
            <a:r>
              <a:rPr lang="ja-JP" altLang="en-US" sz="1600" b="1" noProof="0" dirty="0">
                <a:solidFill>
                  <a:prstClr val="black"/>
                </a:solidFill>
                <a:latin typeface="+mn-ea"/>
              </a:rPr>
              <a:t>具体的</a:t>
            </a:r>
            <a:r>
              <a:rPr lang="ja-JP" altLang="en-US" sz="1600" b="1" noProof="0" dirty="0" smtClean="0">
                <a:solidFill>
                  <a:prstClr val="black"/>
                </a:solidFill>
                <a:latin typeface="+mn-ea"/>
              </a:rPr>
              <a:t>な取組</a:t>
            </a:r>
            <a:r>
              <a:rPr kumimoji="0" lang="en-US" altLang="ja-JP" sz="1600" b="1" i="0" u="none" strike="noStrike" kern="1200" cap="none" spc="0" normalizeH="0" baseline="0" noProof="0" dirty="0" smtClean="0">
                <a:ln>
                  <a:noFill/>
                </a:ln>
                <a:solidFill>
                  <a:prstClr val="black"/>
                </a:solidFill>
                <a:effectLst/>
                <a:uLnTx/>
                <a:uFillTx/>
                <a:latin typeface="+mn-ea"/>
              </a:rPr>
              <a:t>】</a:t>
            </a:r>
            <a:endParaRPr kumimoji="0" lang="ja-JP" altLang="en-US" sz="1600" b="1" i="0" u="none" strike="noStrike" kern="1200" cap="none" spc="0" normalizeH="0" baseline="0" noProof="0" dirty="0">
              <a:ln>
                <a:noFill/>
              </a:ln>
              <a:solidFill>
                <a:prstClr val="black"/>
              </a:solidFill>
              <a:effectLst/>
              <a:uLnTx/>
              <a:uFillTx/>
              <a:latin typeface="+mn-ea"/>
            </a:endParaRPr>
          </a:p>
        </p:txBody>
      </p:sp>
      <p:sp>
        <p:nvSpPr>
          <p:cNvPr id="31" name="正方形/長方形 30"/>
          <p:cNvSpPr/>
          <p:nvPr/>
        </p:nvSpPr>
        <p:spPr>
          <a:xfrm>
            <a:off x="530346" y="3460840"/>
            <a:ext cx="8856000" cy="714451"/>
          </a:xfrm>
          <a:prstGeom prst="rect">
            <a:avLst/>
          </a:prstGeom>
        </p:spPr>
        <p:txBody>
          <a:bodyPr wrap="square" lIns="36000" tIns="72000" rIns="36000" bIns="36000">
            <a:noAutofit/>
          </a:bodyPr>
          <a:lstStyle/>
          <a:p>
            <a:pPr lvl="0">
              <a:lnSpc>
                <a:spcPts val="1700"/>
              </a:lnSpc>
              <a:defRPr/>
            </a:pPr>
            <a:r>
              <a:rPr lang="ja-JP" altLang="en-US" sz="1200" dirty="0" smtClean="0">
                <a:solidFill>
                  <a:prstClr val="black"/>
                </a:solidFill>
                <a:latin typeface="+mn-ea"/>
              </a:rPr>
              <a:t>▽歯科疾患の予防（むし歯予防、歯周病予防）</a:t>
            </a:r>
            <a:endParaRPr lang="en-US" altLang="ja-JP" sz="600" dirty="0" smtClean="0">
              <a:solidFill>
                <a:prstClr val="black"/>
              </a:solidFill>
              <a:latin typeface="+mn-ea"/>
            </a:endParaRPr>
          </a:p>
          <a:p>
            <a:pPr lvl="0">
              <a:lnSpc>
                <a:spcPts val="1700"/>
              </a:lnSpc>
              <a:defRPr/>
            </a:pPr>
            <a:r>
              <a:rPr lang="ja-JP" altLang="en-US" sz="1200" dirty="0" smtClean="0">
                <a:solidFill>
                  <a:prstClr val="black"/>
                </a:solidFill>
                <a:latin typeface="+mn-ea"/>
              </a:rPr>
              <a:t>▽早期</a:t>
            </a:r>
            <a:r>
              <a:rPr lang="ja-JP" altLang="en-US" sz="1200" dirty="0">
                <a:solidFill>
                  <a:prstClr val="black"/>
                </a:solidFill>
                <a:latin typeface="+mn-ea"/>
              </a:rPr>
              <a:t>発見</a:t>
            </a:r>
            <a:r>
              <a:rPr lang="ja-JP" altLang="en-US" sz="1200" dirty="0" smtClean="0">
                <a:solidFill>
                  <a:prstClr val="black"/>
                </a:solidFill>
                <a:latin typeface="+mn-ea"/>
              </a:rPr>
              <a:t>の推進（定期的な歯科健診、かかりつけ歯科医）</a:t>
            </a:r>
            <a:endParaRPr kumimoji="0" lang="en-US" altLang="ja-JP" sz="1200" i="0" u="none" strike="noStrike" kern="1200" cap="none" spc="0" normalizeH="0" baseline="0" noProof="0" dirty="0" smtClean="0">
              <a:ln>
                <a:noFill/>
              </a:ln>
              <a:solidFill>
                <a:prstClr val="black"/>
              </a:solidFill>
              <a:effectLst/>
              <a:uLnTx/>
              <a:uFillTx/>
              <a:latin typeface="+mn-ea"/>
              <a:cs typeface="+mn-cs"/>
            </a:endParaRPr>
          </a:p>
          <a:p>
            <a:pPr lvl="0">
              <a:lnSpc>
                <a:spcPts val="1700"/>
              </a:lnSpc>
              <a:defRPr/>
            </a:pPr>
            <a:r>
              <a:rPr lang="ja-JP" altLang="en-US" sz="1200" dirty="0" smtClean="0">
                <a:solidFill>
                  <a:prstClr val="black"/>
                </a:solidFill>
                <a:latin typeface="+mn-ea"/>
              </a:rPr>
              <a:t>▽口の機能の維持、向上</a:t>
            </a:r>
            <a:endParaRPr lang="en-US" altLang="ja-JP" sz="600" dirty="0">
              <a:solidFill>
                <a:prstClr val="black"/>
              </a:solidFill>
              <a:latin typeface="+mn-ea"/>
            </a:endParaRPr>
          </a:p>
        </p:txBody>
      </p:sp>
    </p:spTree>
    <p:extLst>
      <p:ext uri="{BB962C8B-B14F-4D97-AF65-F5344CB8AC3E}">
        <p14:creationId xmlns:p14="http://schemas.microsoft.com/office/powerpoint/2010/main" val="38187371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49</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2447497662"/>
              </p:ext>
            </p:extLst>
          </p:nvPr>
        </p:nvGraphicFramePr>
        <p:xfrm>
          <a:off x="450014" y="1553029"/>
          <a:ext cx="8814337" cy="2161858"/>
        </p:xfrm>
        <a:graphic>
          <a:graphicData uri="http://schemas.openxmlformats.org/drawingml/2006/table">
            <a:tbl>
              <a:tblPr firstRow="1" bandRow="1">
                <a:tableStyleId>{5C22544A-7EE6-4342-B048-85BDC9FD1C3A}</a:tableStyleId>
              </a:tblPr>
              <a:tblGrid>
                <a:gridCol w="1110178">
                  <a:extLst>
                    <a:ext uri="{9D8B030D-6E8A-4147-A177-3AD203B41FA5}">
                      <a16:colId xmlns:a16="http://schemas.microsoft.com/office/drawing/2014/main" val="528851062"/>
                    </a:ext>
                  </a:extLst>
                </a:gridCol>
                <a:gridCol w="7704159">
                  <a:extLst>
                    <a:ext uri="{9D8B030D-6E8A-4147-A177-3AD203B41FA5}">
                      <a16:colId xmlns:a16="http://schemas.microsoft.com/office/drawing/2014/main" val="89849022"/>
                    </a:ext>
                  </a:extLst>
                </a:gridCol>
              </a:tblGrid>
              <a:tr h="2148114">
                <a:tc>
                  <a:txBody>
                    <a:bodyPr/>
                    <a:lstStyle/>
                    <a:p>
                      <a:r>
                        <a:rPr kumimoji="1" lang="ja-JP" altLang="en-US" sz="1600" b="0" dirty="0" smtClean="0"/>
                        <a:t> 本年度の     </a:t>
                      </a:r>
                      <a:endParaRPr kumimoji="1" lang="en-US" altLang="ja-JP" sz="1600" b="0" dirty="0" smtClean="0"/>
                    </a:p>
                    <a:p>
                      <a:r>
                        <a:rPr kumimoji="1" lang="en-US" altLang="ja-JP" sz="1600" b="0" dirty="0" smtClean="0"/>
                        <a:t> </a:t>
                      </a:r>
                      <a:r>
                        <a:rPr kumimoji="1" lang="ja-JP" altLang="en-US" sz="1600" b="0" dirty="0" smtClean="0"/>
                        <a:t>取組</a:t>
                      </a:r>
                      <a:endParaRPr kumimoji="1" lang="en-US" altLang="ja-JP" sz="1600" b="0" dirty="0" smtClean="0"/>
                    </a:p>
                    <a:p>
                      <a:endParaRPr kumimoji="1" lang="en-US" altLang="ja-JP" sz="1600" b="0" dirty="0" smtClean="0"/>
                    </a:p>
                    <a:p>
                      <a:endParaRPr kumimoji="1" lang="en-US" altLang="ja-JP" sz="1600" b="0" dirty="0" smtClean="0"/>
                    </a:p>
                    <a:p>
                      <a:endParaRPr kumimoji="1" lang="en-US" altLang="ja-JP" sz="1600" b="0" dirty="0" smtClean="0"/>
                    </a:p>
                    <a:p>
                      <a:endParaRPr kumimoji="1" lang="ja-JP" alt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ts val="1500"/>
                        </a:lnSpc>
                      </a:pPr>
                      <a:r>
                        <a:rPr kumimoji="1" lang="en-US" altLang="ja-JP" sz="1200" b="0" dirty="0" smtClean="0">
                          <a:solidFill>
                            <a:schemeClr val="tx1"/>
                          </a:solidFill>
                        </a:rPr>
                        <a:t>《</a:t>
                      </a:r>
                      <a:r>
                        <a:rPr kumimoji="1" lang="ja-JP" altLang="en-US" sz="1200" b="0" u="sng" dirty="0" smtClean="0">
                          <a:solidFill>
                            <a:schemeClr val="tx1"/>
                          </a:solidFill>
                        </a:rPr>
                        <a:t>啓発</a:t>
                      </a:r>
                      <a:r>
                        <a:rPr kumimoji="1" lang="en-US" altLang="ja-JP" sz="1200" b="0" dirty="0" smtClean="0">
                          <a:solidFill>
                            <a:schemeClr val="tx1"/>
                          </a:solidFill>
                        </a:rPr>
                        <a:t>》</a:t>
                      </a:r>
                    </a:p>
                    <a:p>
                      <a:pPr>
                        <a:lnSpc>
                          <a:spcPts val="1500"/>
                        </a:lnSpc>
                      </a:pPr>
                      <a:r>
                        <a:rPr kumimoji="1" lang="ja-JP" altLang="en-US" sz="1100" b="0" dirty="0" smtClean="0">
                          <a:solidFill>
                            <a:schemeClr val="tx1"/>
                          </a:solidFill>
                        </a:rPr>
                        <a:t>■口腔ケアを含むフレイル予防の啓発</a:t>
                      </a:r>
                    </a:p>
                    <a:p>
                      <a:pPr>
                        <a:lnSpc>
                          <a:spcPts val="1500"/>
                        </a:lnSpc>
                      </a:pPr>
                      <a:r>
                        <a:rPr kumimoji="1" lang="ja-JP" altLang="en-US" sz="1100" b="0" dirty="0" smtClean="0">
                          <a:solidFill>
                            <a:schemeClr val="tx1"/>
                          </a:solidFill>
                        </a:rPr>
                        <a:t>　（日々の健康づくりの実践に役立つ情報を配信するオンラインセミナーやリーフレット配布による啓発）</a:t>
                      </a:r>
                      <a:endParaRPr kumimoji="1" lang="en-US" altLang="ja-JP" sz="1100" b="0" dirty="0" smtClean="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1" dirty="0" smtClean="0">
                          <a:solidFill>
                            <a:schemeClr val="tx1"/>
                          </a:solidFill>
                        </a:rPr>
                        <a:t>■</a:t>
                      </a:r>
                      <a:r>
                        <a:rPr kumimoji="1" lang="ja-JP" altLang="en-US" sz="1000" b="0" dirty="0" smtClean="0">
                          <a:solidFill>
                            <a:schemeClr val="tx1"/>
                          </a:solidFill>
                        </a:rPr>
                        <a:t>（再掲）</a:t>
                      </a:r>
                      <a:r>
                        <a:rPr kumimoji="1" lang="ja-JP" altLang="en-US" sz="1100" b="0" dirty="0" smtClean="0">
                          <a:solidFill>
                            <a:schemeClr val="tx1"/>
                          </a:solidFill>
                        </a:rPr>
                        <a:t>府ホームページ等を活用し、健診受診等について普及啓発（大阪けんしんポータルサイト等の活用）</a:t>
                      </a:r>
                    </a:p>
                    <a:p>
                      <a:pPr>
                        <a:lnSpc>
                          <a:spcPts val="1500"/>
                        </a:lnSpc>
                      </a:pPr>
                      <a:r>
                        <a:rPr kumimoji="1" lang="ja-JP" altLang="en-US" sz="1000" b="0" dirty="0" smtClean="0">
                          <a:solidFill>
                            <a:schemeClr val="tx1"/>
                          </a:solidFill>
                        </a:rPr>
                        <a:t>　（再掲）公民連携、アスマイル、啓発冊子</a:t>
                      </a:r>
                      <a:endParaRPr kumimoji="1" lang="en-US" altLang="ja-JP" sz="1000" b="0" dirty="0" smtClean="0">
                        <a:solidFill>
                          <a:schemeClr val="tx1"/>
                        </a:solidFill>
                      </a:endParaRPr>
                    </a:p>
                    <a:p>
                      <a:pPr>
                        <a:lnSpc>
                          <a:spcPts val="1400"/>
                        </a:lnSpc>
                      </a:pPr>
                      <a:endParaRPr kumimoji="1" lang="en-US" altLang="ja-JP" sz="1200" b="0" dirty="0" smtClean="0">
                        <a:solidFill>
                          <a:schemeClr val="tx1"/>
                        </a:solidFill>
                      </a:endParaRPr>
                    </a:p>
                    <a:p>
                      <a:pPr>
                        <a:lnSpc>
                          <a:spcPts val="1500"/>
                        </a:lnSpc>
                      </a:pPr>
                      <a:r>
                        <a:rPr kumimoji="1" lang="en-US" altLang="ja-JP" sz="1200" b="0" dirty="0" smtClean="0">
                          <a:solidFill>
                            <a:schemeClr val="tx1"/>
                          </a:solidFill>
                        </a:rPr>
                        <a:t>《</a:t>
                      </a:r>
                      <a:r>
                        <a:rPr kumimoji="1" lang="ja-JP" altLang="en-US" sz="1200" b="0" u="sng" dirty="0" smtClean="0">
                          <a:solidFill>
                            <a:schemeClr val="tx1"/>
                          </a:solidFill>
                        </a:rPr>
                        <a:t>市町村支援</a:t>
                      </a:r>
                      <a:r>
                        <a:rPr kumimoji="1" lang="en-US" altLang="ja-JP" sz="1200" b="0" dirty="0" smtClean="0">
                          <a:solidFill>
                            <a:schemeClr val="tx1"/>
                          </a:solidFill>
                        </a:rPr>
                        <a:t>》</a:t>
                      </a:r>
                    </a:p>
                    <a:p>
                      <a:pPr>
                        <a:lnSpc>
                          <a:spcPts val="1500"/>
                        </a:lnSpc>
                      </a:pPr>
                      <a:r>
                        <a:rPr kumimoji="1" lang="ja-JP" altLang="en-US" sz="1100" b="0" dirty="0" smtClean="0">
                          <a:solidFill>
                            <a:schemeClr val="tx1"/>
                          </a:solidFill>
                        </a:rPr>
                        <a:t>■モデル事業（健康格差の解決プログラム促進事業（特定健診））の概要や成果を説明し、横展開を図った</a:t>
                      </a:r>
                      <a:endParaRPr kumimoji="1" lang="en-US" altLang="ja-JP" sz="1100" b="0" dirty="0" smtClean="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rPr>
                        <a:t>■</a:t>
                      </a:r>
                      <a:r>
                        <a:rPr kumimoji="1" lang="ja-JP" altLang="en-US" sz="1000" b="0" dirty="0" smtClean="0">
                          <a:solidFill>
                            <a:schemeClr val="tx1"/>
                          </a:solidFill>
                        </a:rPr>
                        <a:t>（再掲）</a:t>
                      </a:r>
                      <a:r>
                        <a:rPr kumimoji="1" lang="ja-JP" altLang="en-US" sz="1100" b="0" dirty="0" smtClean="0">
                          <a:solidFill>
                            <a:schemeClr val="tx1"/>
                          </a:solidFill>
                        </a:rPr>
                        <a:t>市町村職員の歯科コーチングスキル向上事業の実施（歯周病、たばこと歯と口の健康について等の研修）</a:t>
                      </a:r>
                      <a:endParaRPr kumimoji="1" lang="en-US" altLang="ja-JP" sz="1100" b="0" dirty="0" smtClean="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rPr>
                        <a:t>■</a:t>
                      </a:r>
                      <a:r>
                        <a:rPr kumimoji="1" lang="ja-JP" altLang="en-US" sz="1000" b="0" dirty="0" smtClean="0">
                          <a:solidFill>
                            <a:schemeClr val="tx1"/>
                          </a:solidFill>
                        </a:rPr>
                        <a:t>（再掲）</a:t>
                      </a:r>
                      <a:r>
                        <a:rPr kumimoji="1" lang="ja-JP" altLang="en-US" sz="1100" b="0" dirty="0" smtClean="0">
                          <a:solidFill>
                            <a:schemeClr val="tx1"/>
                          </a:solidFill>
                        </a:rPr>
                        <a:t>大阪府歯科口腔保健推進連絡会にて情報共有等実施（健診受診率向上の取組みについて情報交換等）</a:t>
                      </a:r>
                      <a:endParaRPr kumimoji="1" lang="en-US" altLang="ja-JP" sz="1100" b="0" dirty="0" smtClean="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000" b="0" dirty="0" smtClean="0">
                          <a:solidFill>
                            <a:schemeClr val="tx1"/>
                          </a:solidFill>
                        </a:rPr>
                        <a:t>　（再掲）口腔保健支援センター、市町村コーチングスキル向上事業の実施</a:t>
                      </a:r>
                      <a:endParaRPr kumimoji="1" lang="en-US" altLang="ja-JP" sz="11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3929050718"/>
              </p:ext>
            </p:extLst>
          </p:nvPr>
        </p:nvGraphicFramePr>
        <p:xfrm>
          <a:off x="450014" y="260422"/>
          <a:ext cx="8814337" cy="1292607"/>
        </p:xfrm>
        <a:graphic>
          <a:graphicData uri="http://schemas.openxmlformats.org/drawingml/2006/table">
            <a:tbl>
              <a:tblPr firstRow="1" bandRow="1">
                <a:tableStyleId>{5C22544A-7EE6-4342-B048-85BDC9FD1C3A}</a:tableStyleId>
              </a:tblPr>
              <a:tblGrid>
                <a:gridCol w="1110177">
                  <a:extLst>
                    <a:ext uri="{9D8B030D-6E8A-4147-A177-3AD203B41FA5}">
                      <a16:colId xmlns:a16="http://schemas.microsoft.com/office/drawing/2014/main" val="3795206225"/>
                    </a:ext>
                  </a:extLst>
                </a:gridCol>
                <a:gridCol w="7704160">
                  <a:extLst>
                    <a:ext uri="{9D8B030D-6E8A-4147-A177-3AD203B41FA5}">
                      <a16:colId xmlns:a16="http://schemas.microsoft.com/office/drawing/2014/main" val="1328953327"/>
                    </a:ext>
                  </a:extLst>
                </a:gridCol>
              </a:tblGrid>
              <a:tr h="12926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bg1"/>
                          </a:solidFill>
                          <a:latin typeface="游ゴシック" panose="020B0400000000000000" pitchFamily="50" charset="-128"/>
                          <a:ea typeface="游ゴシック" panose="020B0400000000000000" pitchFamily="50" charset="-128"/>
                        </a:rPr>
                        <a:t>現状･課題</a:t>
                      </a:r>
                      <a:endParaRPr kumimoji="1" lang="ja-JP" altLang="en-US" b="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ts val="1500"/>
                        </a:lnSpc>
                      </a:pPr>
                      <a:r>
                        <a:rPr kumimoji="1" lang="ja-JP" altLang="en-US" sz="1100" b="0" dirty="0" smtClean="0">
                          <a:solidFill>
                            <a:schemeClr val="tx1"/>
                          </a:solidFill>
                          <a:latin typeface="游ゴシック" panose="020B0400000000000000" pitchFamily="50" charset="-128"/>
                          <a:ea typeface="游ゴシック" panose="020B0400000000000000" pitchFamily="50" charset="-128"/>
                        </a:rPr>
                        <a:t>・むし歯治療が必要な者の割合、歯周治療が必要な者の割合は、</a:t>
                      </a:r>
                      <a:r>
                        <a:rPr kumimoji="1" lang="en-US" altLang="ja-JP" sz="1100" b="0" dirty="0" smtClean="0">
                          <a:solidFill>
                            <a:schemeClr val="tx1"/>
                          </a:solidFill>
                          <a:latin typeface="游ゴシック" panose="020B0400000000000000" pitchFamily="50" charset="-128"/>
                          <a:ea typeface="游ゴシック" panose="020B0400000000000000" pitchFamily="50" charset="-128"/>
                        </a:rPr>
                        <a:t>40</a:t>
                      </a:r>
                      <a:r>
                        <a:rPr kumimoji="1" lang="ja-JP" altLang="en-US" sz="1100" b="0" dirty="0" smtClean="0">
                          <a:solidFill>
                            <a:schemeClr val="tx1"/>
                          </a:solidFill>
                          <a:latin typeface="游ゴシック" panose="020B0400000000000000" pitchFamily="50" charset="-128"/>
                          <a:ea typeface="游ゴシック" panose="020B0400000000000000" pitchFamily="50" charset="-128"/>
                        </a:rPr>
                        <a:t>歳・</a:t>
                      </a:r>
                      <a:r>
                        <a:rPr kumimoji="1" lang="en-US" altLang="ja-JP" sz="1100" b="0" dirty="0" smtClean="0">
                          <a:solidFill>
                            <a:schemeClr val="tx1"/>
                          </a:solidFill>
                          <a:latin typeface="游ゴシック" panose="020B0400000000000000" pitchFamily="50" charset="-128"/>
                          <a:ea typeface="游ゴシック" panose="020B0400000000000000" pitchFamily="50" charset="-128"/>
                        </a:rPr>
                        <a:t>50</a:t>
                      </a:r>
                      <a:r>
                        <a:rPr kumimoji="1" lang="ja-JP" altLang="en-US" sz="1100" b="0" dirty="0" smtClean="0">
                          <a:solidFill>
                            <a:schemeClr val="tx1"/>
                          </a:solidFill>
                          <a:latin typeface="游ゴシック" panose="020B0400000000000000" pitchFamily="50" charset="-128"/>
                          <a:ea typeface="游ゴシック" panose="020B0400000000000000" pitchFamily="50" charset="-128"/>
                        </a:rPr>
                        <a:t>歳で高く、セルフケアと専門家による定期的</a:t>
                      </a:r>
                      <a:endParaRPr kumimoji="1" lang="en-US" altLang="ja-JP" sz="1100" b="0" dirty="0" smtClean="0">
                        <a:solidFill>
                          <a:schemeClr val="tx1"/>
                        </a:solidFill>
                        <a:latin typeface="游ゴシック" panose="020B0400000000000000" pitchFamily="50" charset="-128"/>
                        <a:ea typeface="游ゴシック" panose="020B0400000000000000" pitchFamily="50" charset="-128"/>
                      </a:endParaRPr>
                    </a:p>
                    <a:p>
                      <a:pPr>
                        <a:lnSpc>
                          <a:spcPts val="1500"/>
                        </a:lnSpc>
                      </a:pPr>
                      <a:r>
                        <a:rPr kumimoji="1" lang="ja-JP" altLang="en-US" sz="1100" b="0" dirty="0" smtClean="0">
                          <a:solidFill>
                            <a:schemeClr val="tx1"/>
                          </a:solidFill>
                          <a:latin typeface="游ゴシック" panose="020B0400000000000000" pitchFamily="50" charset="-128"/>
                          <a:ea typeface="游ゴシック" panose="020B0400000000000000" pitchFamily="50" charset="-128"/>
                        </a:rPr>
                        <a:t>　なチェックが必要</a:t>
                      </a:r>
                      <a:endParaRPr kumimoji="1" lang="en-US" altLang="ja-JP" sz="1100" b="0" dirty="0" smtClean="0">
                        <a:solidFill>
                          <a:schemeClr val="tx1"/>
                        </a:solidFill>
                        <a:latin typeface="游ゴシック" panose="020B0400000000000000" pitchFamily="50" charset="-128"/>
                        <a:ea typeface="游ゴシック" panose="020B0400000000000000" pitchFamily="50" charset="-128"/>
                      </a:endParaRPr>
                    </a:p>
                    <a:p>
                      <a:pPr>
                        <a:lnSpc>
                          <a:spcPts val="1600"/>
                        </a:lnSpc>
                      </a:pPr>
                      <a:r>
                        <a:rPr kumimoji="1" lang="ja-JP" altLang="en-US" sz="1100" b="0" dirty="0" smtClean="0">
                          <a:solidFill>
                            <a:schemeClr val="tx1"/>
                          </a:solidFill>
                          <a:latin typeface="游ゴシック" panose="020B0400000000000000" pitchFamily="50" charset="-128"/>
                          <a:ea typeface="游ゴシック" panose="020B0400000000000000" pitchFamily="50" charset="-128"/>
                        </a:rPr>
                        <a:t>・喫煙と歯周病の関連性、糖尿病と歯周病の関連性が十分に認識されていない</a:t>
                      </a:r>
                      <a:endParaRPr kumimoji="1" lang="en-US" altLang="ja-JP" sz="1100" b="0" dirty="0" smtClean="0">
                        <a:solidFill>
                          <a:schemeClr val="tx1"/>
                        </a:solidFill>
                        <a:latin typeface="游ゴシック" panose="020B0400000000000000" pitchFamily="50" charset="-128"/>
                        <a:ea typeface="游ゴシック" panose="020B0400000000000000" pitchFamily="50" charset="-128"/>
                      </a:endParaRPr>
                    </a:p>
                    <a:p>
                      <a:pPr>
                        <a:lnSpc>
                          <a:spcPts val="1500"/>
                        </a:lnSpc>
                      </a:pPr>
                      <a:r>
                        <a:rPr kumimoji="1" lang="ja-JP" altLang="en-US" sz="1100" b="0" dirty="0" smtClean="0">
                          <a:solidFill>
                            <a:schemeClr val="tx1"/>
                          </a:solidFill>
                          <a:latin typeface="游ゴシック" panose="020B0400000000000000" pitchFamily="50" charset="-128"/>
                          <a:ea typeface="游ゴシック" panose="020B0400000000000000" pitchFamily="50" charset="-128"/>
                        </a:rPr>
                        <a:t>・過去</a:t>
                      </a:r>
                      <a:r>
                        <a:rPr kumimoji="1" lang="en-US" altLang="ja-JP" sz="1100" b="0" dirty="0" smtClean="0">
                          <a:solidFill>
                            <a:schemeClr val="tx1"/>
                          </a:solidFill>
                          <a:latin typeface="游ゴシック" panose="020B0400000000000000" pitchFamily="50" charset="-128"/>
                          <a:ea typeface="游ゴシック" panose="020B0400000000000000" pitchFamily="50" charset="-128"/>
                        </a:rPr>
                        <a:t>1</a:t>
                      </a:r>
                      <a:r>
                        <a:rPr kumimoji="1" lang="ja-JP" altLang="en-US" sz="1100" b="0" dirty="0" smtClean="0">
                          <a:solidFill>
                            <a:schemeClr val="tx1"/>
                          </a:solidFill>
                          <a:latin typeface="游ゴシック" panose="020B0400000000000000" pitchFamily="50" charset="-128"/>
                          <a:ea typeface="游ゴシック" panose="020B0400000000000000" pitchFamily="50" charset="-128"/>
                        </a:rPr>
                        <a:t>年間に歯科健診を受診した者の割合は若い世代ほど低く、早期発見・早期治療のため、かかりつけ歯科医を持ち、</a:t>
                      </a:r>
                      <a:endParaRPr kumimoji="1" lang="en-US" altLang="ja-JP" sz="1100" b="0" dirty="0" smtClean="0">
                        <a:solidFill>
                          <a:schemeClr val="tx1"/>
                        </a:solidFill>
                        <a:latin typeface="游ゴシック" panose="020B0400000000000000" pitchFamily="50" charset="-128"/>
                        <a:ea typeface="游ゴシック" panose="020B0400000000000000" pitchFamily="50" charset="-128"/>
                      </a:endParaRPr>
                    </a:p>
                    <a:p>
                      <a:pPr>
                        <a:lnSpc>
                          <a:spcPts val="1500"/>
                        </a:lnSpc>
                      </a:pPr>
                      <a:r>
                        <a:rPr kumimoji="1" lang="ja-JP" altLang="en-US" sz="1100" b="0" dirty="0" smtClean="0">
                          <a:solidFill>
                            <a:schemeClr val="tx1"/>
                          </a:solidFill>
                          <a:latin typeface="游ゴシック" panose="020B0400000000000000" pitchFamily="50" charset="-128"/>
                          <a:ea typeface="游ゴシック" panose="020B0400000000000000" pitchFamily="50" charset="-128"/>
                        </a:rPr>
                        <a:t>　定期的な歯科健診の受診者増加のための取組が必要</a:t>
                      </a:r>
                      <a:endParaRPr kumimoji="1" lang="en-US" altLang="ja-JP" sz="1100" b="0" dirty="0" smtClean="0">
                        <a:solidFill>
                          <a:schemeClr val="tx1"/>
                        </a:solidFill>
                        <a:latin typeface="游ゴシック" panose="020B0400000000000000" pitchFamily="50" charset="-128"/>
                        <a:ea typeface="游ゴシック" panose="020B0400000000000000" pitchFamily="50" charset="-128"/>
                      </a:endParaRPr>
                    </a:p>
                    <a:p>
                      <a:pPr>
                        <a:lnSpc>
                          <a:spcPts val="1600"/>
                        </a:lnSpc>
                      </a:pPr>
                      <a:r>
                        <a:rPr kumimoji="1" lang="ja-JP" altLang="en-US" sz="1100" b="0" dirty="0" smtClean="0">
                          <a:solidFill>
                            <a:schemeClr val="tx1"/>
                          </a:solidFill>
                          <a:latin typeface="游ゴシック" panose="020B0400000000000000" pitchFamily="50" charset="-128"/>
                          <a:ea typeface="游ゴシック" panose="020B0400000000000000" pitchFamily="50" charset="-128"/>
                        </a:rPr>
                        <a:t>・就業者のうち</a:t>
                      </a:r>
                      <a:r>
                        <a:rPr kumimoji="1" lang="en-US" altLang="ja-JP" sz="1100" b="0" dirty="0" smtClean="0">
                          <a:solidFill>
                            <a:schemeClr val="tx1"/>
                          </a:solidFill>
                          <a:latin typeface="游ゴシック" panose="020B0400000000000000" pitchFamily="50" charset="-128"/>
                          <a:ea typeface="游ゴシック" panose="020B0400000000000000" pitchFamily="50" charset="-128"/>
                        </a:rPr>
                        <a:t>40</a:t>
                      </a:r>
                      <a:r>
                        <a:rPr kumimoji="1" lang="ja-JP" altLang="en-US" sz="1100" b="0" dirty="0" smtClean="0">
                          <a:solidFill>
                            <a:schemeClr val="tx1"/>
                          </a:solidFill>
                          <a:latin typeface="游ゴシック" panose="020B0400000000000000" pitchFamily="50" charset="-128"/>
                          <a:ea typeface="游ゴシック" panose="020B0400000000000000" pitchFamily="50" charset="-128"/>
                        </a:rPr>
                        <a:t>～</a:t>
                      </a:r>
                      <a:r>
                        <a:rPr kumimoji="1" lang="en-US" altLang="ja-JP" sz="1100" b="0" dirty="0" smtClean="0">
                          <a:solidFill>
                            <a:schemeClr val="tx1"/>
                          </a:solidFill>
                          <a:latin typeface="游ゴシック" panose="020B0400000000000000" pitchFamily="50" charset="-128"/>
                          <a:ea typeface="游ゴシック" panose="020B0400000000000000" pitchFamily="50" charset="-128"/>
                        </a:rPr>
                        <a:t>60</a:t>
                      </a:r>
                      <a:r>
                        <a:rPr kumimoji="1" lang="ja-JP" altLang="en-US" sz="1100" b="0" dirty="0" smtClean="0">
                          <a:solidFill>
                            <a:schemeClr val="tx1"/>
                          </a:solidFill>
                          <a:latin typeface="游ゴシック" panose="020B0400000000000000" pitchFamily="50" charset="-128"/>
                          <a:ea typeface="游ゴシック" panose="020B0400000000000000" pitchFamily="50" charset="-128"/>
                        </a:rPr>
                        <a:t>歳ではむし歯治療が必要な者の割合が高く、就業者への歯と口の健康づくりの取組が必要</a:t>
                      </a:r>
                      <a:endParaRPr kumimoji="1" lang="en-US" altLang="ja-JP" sz="1100" b="0" dirty="0" smtClean="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563474"/>
                  </a:ext>
                </a:extLst>
              </a:tr>
            </a:tbl>
          </a:graphicData>
        </a:graphic>
      </p:graphicFrame>
      <p:sp>
        <p:nvSpPr>
          <p:cNvPr id="8" name="角丸四角形 7"/>
          <p:cNvSpPr/>
          <p:nvPr/>
        </p:nvSpPr>
        <p:spPr>
          <a:xfrm>
            <a:off x="598792" y="2772421"/>
            <a:ext cx="792000" cy="720000"/>
          </a:xfrm>
          <a:prstGeom prst="roundRect">
            <a:avLst>
              <a:gd name="adj" fmla="val 8008"/>
            </a:avLst>
          </a:prstGeom>
          <a:gradFill>
            <a:gsLst>
              <a:gs pos="0">
                <a:srgbClr val="EFF5FB"/>
              </a:gs>
              <a:gs pos="49000">
                <a:srgbClr val="EFF5FB"/>
              </a:gs>
              <a:gs pos="51000">
                <a:srgbClr val="B6D2EC"/>
              </a:gs>
              <a:gs pos="100000">
                <a:srgbClr val="B6D2EC"/>
              </a:gs>
            </a:gsLst>
            <a:lin ang="2700000" scaled="1"/>
          </a:gradFill>
          <a:ln w="31750" cmpd="dbl">
            <a:solidFill>
              <a:srgbClr val="002060"/>
            </a:solidFill>
          </a:ln>
          <a:effectLst/>
        </p:spPr>
        <p:style>
          <a:lnRef idx="2">
            <a:schemeClr val="accent6"/>
          </a:lnRef>
          <a:fillRef idx="1">
            <a:schemeClr val="lt1"/>
          </a:fillRef>
          <a:effectRef idx="0">
            <a:schemeClr val="accent6"/>
          </a:effectRef>
          <a:fontRef idx="minor">
            <a:schemeClr val="dk1"/>
          </a:fontRef>
        </p:style>
        <p:txBody>
          <a:bodyPr wrap="none" lIns="36000" tIns="36000" rIns="36000" bIns="7200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rPr>
              <a:t>本年度評価</a:t>
            </a:r>
            <a:endParaRPr kumimoji="1" lang="en-US" altLang="ja-JP" sz="1100" b="1" i="0" u="none" strike="noStrike" kern="120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500" b="1" i="0" u="none" strike="noStrike" kern="120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endParaRPr>
          </a:p>
          <a:p>
            <a:pPr marL="0" marR="0" lvl="0" indent="0" algn="ctr" defTabSz="457200" rtl="0" eaLnBrk="1" fontAlgn="auto" latinLnBrk="0" hangingPunct="1">
              <a:lnSpc>
                <a:spcPts val="1600"/>
              </a:lnSpc>
              <a:spcBef>
                <a:spcPts val="0"/>
              </a:spcBef>
              <a:spcAft>
                <a:spcPts val="0"/>
              </a:spcAft>
              <a:buClrTx/>
              <a:buSzTx/>
              <a:buFontTx/>
              <a:buNone/>
              <a:tabLst/>
              <a:defRPr/>
            </a:pPr>
            <a:r>
              <a:rPr kumimoji="1" lang="ja-JP" altLang="en-US" sz="1400" b="1" i="0" u="none" strike="noStrike" kern="120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rPr>
              <a:t>概ね</a:t>
            </a:r>
            <a:endParaRPr kumimoji="1" lang="en-US" altLang="ja-JP" sz="1400" b="1" i="0" u="none" strike="noStrike" kern="120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endParaRPr>
          </a:p>
          <a:p>
            <a:pPr marL="0" marR="0" lvl="0" indent="0" algn="ctr" defTabSz="457200" rtl="0" eaLnBrk="1" fontAlgn="auto" latinLnBrk="0" hangingPunct="1">
              <a:lnSpc>
                <a:spcPts val="1600"/>
              </a:lnSpc>
              <a:spcBef>
                <a:spcPts val="0"/>
              </a:spcBef>
              <a:spcAft>
                <a:spcPts val="0"/>
              </a:spcAft>
              <a:buClrTx/>
              <a:buSzTx/>
              <a:buFontTx/>
              <a:buNone/>
              <a:tabLst/>
              <a:defRPr/>
            </a:pPr>
            <a:r>
              <a:rPr kumimoji="1" lang="ja-JP" altLang="en-US" sz="1400" b="1" i="0" u="none" strike="noStrike" kern="1200" cap="none" spc="-25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rPr>
              <a:t>予定</a:t>
            </a:r>
            <a:r>
              <a:rPr kumimoji="1" lang="ja-JP" altLang="en-US" sz="1400" b="1" i="0" u="none" strike="noStrike" kern="1200" cap="none" spc="-35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rPr>
              <a:t>どおり</a:t>
            </a:r>
            <a:endParaRPr kumimoji="1" lang="ja-JP" altLang="en-US" sz="1400" b="1" i="0" u="none" strike="noStrike" kern="1200" cap="none" spc="-350" normalizeH="0" baseline="0" noProof="0" dirty="0">
              <a:ln w="0"/>
              <a:solidFill>
                <a:srgbClr val="193F61"/>
              </a:solidFill>
              <a:effectLst/>
              <a:uLnTx/>
              <a:uFillTx/>
              <a:latin typeface="游ゴシック" panose="020B0400000000000000" pitchFamily="50" charset="-128"/>
              <a:ea typeface="游ゴシック" panose="020B04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697891998"/>
              </p:ext>
            </p:extLst>
          </p:nvPr>
        </p:nvGraphicFramePr>
        <p:xfrm>
          <a:off x="450013" y="3714888"/>
          <a:ext cx="8814338" cy="2744208"/>
        </p:xfrm>
        <a:graphic>
          <a:graphicData uri="http://schemas.openxmlformats.org/drawingml/2006/table">
            <a:tbl>
              <a:tblPr firstRow="1" bandRow="1">
                <a:tableStyleId>{5C22544A-7EE6-4342-B048-85BDC9FD1C3A}</a:tableStyleId>
              </a:tblPr>
              <a:tblGrid>
                <a:gridCol w="1110178">
                  <a:extLst>
                    <a:ext uri="{9D8B030D-6E8A-4147-A177-3AD203B41FA5}">
                      <a16:colId xmlns:a16="http://schemas.microsoft.com/office/drawing/2014/main" val="2573365865"/>
                    </a:ext>
                  </a:extLst>
                </a:gridCol>
                <a:gridCol w="7704160">
                  <a:extLst>
                    <a:ext uri="{9D8B030D-6E8A-4147-A177-3AD203B41FA5}">
                      <a16:colId xmlns:a16="http://schemas.microsoft.com/office/drawing/2014/main" val="2882604329"/>
                    </a:ext>
                  </a:extLst>
                </a:gridCol>
              </a:tblGrid>
              <a:tr h="18652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bg1"/>
                          </a:solidFill>
                          <a:latin typeface="游ゴシック" panose="020B0400000000000000" pitchFamily="50" charset="-128"/>
                          <a:ea typeface="游ゴシック" panose="020B0400000000000000" pitchFamily="50" charset="-128"/>
                        </a:rPr>
                        <a:t> 今後の</a:t>
                      </a:r>
                      <a:endParaRPr kumimoji="1" lang="en-US" altLang="ja-JP" sz="1600" b="0" dirty="0" smtClean="0">
                        <a:solidFill>
                          <a:schemeClr val="bg1"/>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bg1"/>
                          </a:solidFill>
                          <a:latin typeface="游ゴシック" panose="020B0400000000000000" pitchFamily="50" charset="-128"/>
                          <a:ea typeface="游ゴシック" panose="020B0400000000000000" pitchFamily="50" charset="-128"/>
                        </a:rPr>
                        <a:t> 取組予定</a:t>
                      </a:r>
                      <a:endParaRPr kumimoji="1" lang="ja-JP" altLang="en-US" b="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en-US" altLang="ja-JP" sz="1200" b="0" dirty="0" smtClean="0">
                          <a:solidFill>
                            <a:schemeClr val="tx1"/>
                          </a:solidFill>
                          <a:latin typeface="游ゴシック" panose="020B0400000000000000" pitchFamily="50" charset="-128"/>
                          <a:ea typeface="游ゴシック" panose="020B0400000000000000" pitchFamily="50" charset="-128"/>
                        </a:rPr>
                        <a:t>《</a:t>
                      </a:r>
                      <a:r>
                        <a:rPr kumimoji="1" lang="ja-JP" altLang="en-US" sz="1200" b="0" u="sng" dirty="0" smtClean="0">
                          <a:solidFill>
                            <a:schemeClr val="tx1"/>
                          </a:solidFill>
                          <a:latin typeface="游ゴシック" panose="020B0400000000000000" pitchFamily="50" charset="-128"/>
                          <a:ea typeface="游ゴシック" panose="020B0400000000000000" pitchFamily="50" charset="-128"/>
                        </a:rPr>
                        <a:t>課題</a:t>
                      </a:r>
                      <a:r>
                        <a:rPr kumimoji="1" lang="en-US" altLang="ja-JP" sz="1200" b="0" dirty="0" smtClean="0">
                          <a:solidFill>
                            <a:schemeClr val="tx1"/>
                          </a:solidFill>
                          <a:latin typeface="游ゴシック" panose="020B0400000000000000" pitchFamily="50" charset="-128"/>
                          <a:ea typeface="游ゴシック" panose="020B0400000000000000" pitchFamily="50" charset="-128"/>
                        </a:rPr>
                        <a:t>》</a:t>
                      </a:r>
                    </a:p>
                    <a:p>
                      <a:pPr>
                        <a:lnSpc>
                          <a:spcPts val="1500"/>
                        </a:lnSpc>
                      </a:pPr>
                      <a:r>
                        <a:rPr kumimoji="1" lang="ja-JP" altLang="en-US" sz="1100" b="0" dirty="0" smtClean="0">
                          <a:solidFill>
                            <a:schemeClr val="tx1"/>
                          </a:solidFill>
                          <a:latin typeface="游ゴシック" panose="020B0400000000000000" pitchFamily="50" charset="-128"/>
                          <a:ea typeface="游ゴシック" panose="020B0400000000000000" pitchFamily="50" charset="-128"/>
                        </a:rPr>
                        <a:t>■ホームページを閲覧するなどの自発的な動きをしない府民への働きかけ（内容：セルフケア、定期的な歯科健診、</a:t>
                      </a:r>
                      <a:endParaRPr kumimoji="1" lang="en-US" altLang="ja-JP" sz="1100" b="0" dirty="0" smtClean="0">
                        <a:solidFill>
                          <a:schemeClr val="tx1"/>
                        </a:solidFill>
                        <a:latin typeface="游ゴシック" panose="020B0400000000000000" pitchFamily="50" charset="-128"/>
                        <a:ea typeface="游ゴシック" panose="020B0400000000000000" pitchFamily="50" charset="-128"/>
                      </a:endParaRPr>
                    </a:p>
                    <a:p>
                      <a:pPr>
                        <a:lnSpc>
                          <a:spcPts val="1500"/>
                        </a:lnSpc>
                      </a:pPr>
                      <a:r>
                        <a:rPr kumimoji="1" lang="ja-JP" altLang="en-US" sz="1100" b="0" dirty="0" smtClean="0">
                          <a:solidFill>
                            <a:schemeClr val="tx1"/>
                          </a:solidFill>
                          <a:latin typeface="游ゴシック" panose="020B0400000000000000" pitchFamily="50" charset="-128"/>
                          <a:ea typeface="游ゴシック" panose="020B0400000000000000" pitchFamily="50" charset="-128"/>
                        </a:rPr>
                        <a:t>　かかりつけ歯科医、喫煙・糖尿病と歯と口の健康、口の機能の向上のための必要な知識　等）</a:t>
                      </a:r>
                      <a:endParaRPr kumimoji="1" lang="en-US" altLang="ja-JP" sz="1100" b="0" dirty="0" smtClean="0">
                        <a:solidFill>
                          <a:schemeClr val="tx1"/>
                        </a:solidFill>
                        <a:latin typeface="游ゴシック" panose="020B0400000000000000" pitchFamily="50" charset="-128"/>
                        <a:ea typeface="游ゴシック" panose="020B0400000000000000" pitchFamily="50" charset="-128"/>
                      </a:endParaRPr>
                    </a:p>
                    <a:p>
                      <a:pPr>
                        <a:lnSpc>
                          <a:spcPts val="1500"/>
                        </a:lnSpc>
                      </a:pPr>
                      <a:r>
                        <a:rPr kumimoji="1" lang="ja-JP" altLang="en-US" sz="1100" b="0" dirty="0" smtClean="0">
                          <a:solidFill>
                            <a:schemeClr val="tx1"/>
                          </a:solidFill>
                          <a:latin typeface="游ゴシック" panose="020B0400000000000000" pitchFamily="50" charset="-128"/>
                          <a:ea typeface="游ゴシック" panose="020B0400000000000000" pitchFamily="50" charset="-128"/>
                        </a:rPr>
                        <a:t>■歯科専門職の職員がいない市町村への支援</a:t>
                      </a:r>
                      <a:endParaRPr kumimoji="1" lang="en-US" altLang="ja-JP" sz="1200" b="0" dirty="0" smtClean="0">
                        <a:solidFill>
                          <a:schemeClr val="tx1"/>
                        </a:solidFill>
                        <a:latin typeface="+mn-ea"/>
                        <a:ea typeface="+mn-ea"/>
                      </a:endParaRPr>
                    </a:p>
                    <a:p>
                      <a:pPr marL="0" marR="0" lvl="0" indent="0" algn="l" defTabSz="914400" rtl="0" eaLnBrk="1" fontAlgn="auto" latinLnBrk="0" hangingPunct="1">
                        <a:lnSpc>
                          <a:spcPts val="1400"/>
                        </a:lnSpc>
                        <a:spcBef>
                          <a:spcPts val="0"/>
                        </a:spcBef>
                        <a:spcAft>
                          <a:spcPts val="0"/>
                        </a:spcAft>
                        <a:buClrTx/>
                        <a:buSzTx/>
                        <a:buFontTx/>
                        <a:buNone/>
                        <a:tabLst/>
                        <a:defRPr/>
                      </a:pPr>
                      <a:endParaRPr kumimoji="1" lang="en-US" altLang="ja-JP" sz="1200" b="0" dirty="0" smtClean="0">
                        <a:solidFill>
                          <a:schemeClr val="tx1"/>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en-US" altLang="ja-JP" sz="1200" b="0" dirty="0" smtClean="0">
                          <a:solidFill>
                            <a:schemeClr val="tx1"/>
                          </a:solidFill>
                          <a:latin typeface="游ゴシック" panose="020B0400000000000000" pitchFamily="50" charset="-128"/>
                          <a:ea typeface="游ゴシック" panose="020B0400000000000000" pitchFamily="50" charset="-128"/>
                        </a:rPr>
                        <a:t>《</a:t>
                      </a:r>
                      <a:r>
                        <a:rPr kumimoji="1" lang="ja-JP" altLang="en-US" sz="1200" b="0" u="sng" dirty="0" smtClean="0">
                          <a:solidFill>
                            <a:schemeClr val="tx1"/>
                          </a:solidFill>
                          <a:latin typeface="游ゴシック" panose="020B0400000000000000" pitchFamily="50" charset="-128"/>
                          <a:ea typeface="游ゴシック" panose="020B0400000000000000" pitchFamily="50" charset="-128"/>
                        </a:rPr>
                        <a:t>次年度の取組</a:t>
                      </a:r>
                      <a:r>
                        <a:rPr kumimoji="1" lang="en-US" altLang="ja-JP" sz="1200" b="0" dirty="0" smtClean="0">
                          <a:solidFill>
                            <a:schemeClr val="tx1"/>
                          </a:solidFill>
                          <a:latin typeface="游ゴシック" panose="020B0400000000000000" pitchFamily="50" charset="-128"/>
                          <a:ea typeface="游ゴシック" panose="020B0400000000000000" pitchFamily="50" charset="-128"/>
                        </a:rPr>
                        <a:t>》</a:t>
                      </a: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latin typeface="游ゴシック" panose="020B0400000000000000" pitchFamily="50" charset="-128"/>
                          <a:ea typeface="游ゴシック" panose="020B0400000000000000" pitchFamily="50" charset="-128"/>
                        </a:rPr>
                        <a:t>■関係団体と連携のうえ、在宅療養者経口摂取支援チームの育成</a:t>
                      </a:r>
                      <a:endParaRPr kumimoji="1" lang="en-US" altLang="ja-JP" sz="1100" b="0" dirty="0" smtClean="0">
                        <a:solidFill>
                          <a:schemeClr val="tx1"/>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latin typeface="游ゴシック" panose="020B0400000000000000" pitchFamily="50" charset="-128"/>
                          <a:ea typeface="游ゴシック" panose="020B0400000000000000" pitchFamily="50" charset="-128"/>
                        </a:rPr>
                        <a:t>■「アスマイル」、府の広報媒体、公民連携の枠組みを活用し、幅広い世代の府民への啓発</a:t>
                      </a:r>
                      <a:endParaRPr kumimoji="1" lang="en-US" altLang="ja-JP" sz="1100" b="0" dirty="0" smtClean="0">
                        <a:solidFill>
                          <a:schemeClr val="tx1"/>
                        </a:solidFill>
                        <a:latin typeface="游ゴシック" panose="020B0400000000000000" pitchFamily="50" charset="-128"/>
                        <a:ea typeface="游ゴシック" panose="020B0400000000000000" pitchFamily="50" charset="-128"/>
                      </a:endParaRPr>
                    </a:p>
                    <a:p>
                      <a:pPr>
                        <a:lnSpc>
                          <a:spcPts val="1500"/>
                        </a:lnSpc>
                      </a:pPr>
                      <a:r>
                        <a:rPr kumimoji="1" lang="ja-JP" altLang="en-US" sz="1100" b="0" dirty="0" smtClean="0">
                          <a:solidFill>
                            <a:schemeClr val="tx1"/>
                          </a:solidFill>
                          <a:latin typeface="游ゴシック" panose="020B0400000000000000" pitchFamily="50" charset="-128"/>
                          <a:ea typeface="游ゴシック" panose="020B0400000000000000" pitchFamily="50" charset="-128"/>
                        </a:rPr>
                        <a:t>■口腔保健支援センターでの専門職による個別具体的な相談、情報提供</a:t>
                      </a:r>
                      <a:endParaRPr kumimoji="1" lang="en-US" altLang="ja-JP" sz="1100" b="0" dirty="0" smtClean="0">
                        <a:solidFill>
                          <a:schemeClr val="tx1"/>
                        </a:solidFill>
                        <a:latin typeface="游ゴシック" panose="020B0400000000000000" pitchFamily="50" charset="-128"/>
                        <a:ea typeface="游ゴシック" panose="020B0400000000000000" pitchFamily="50" charset="-128"/>
                      </a:endParaRPr>
                    </a:p>
                    <a:p>
                      <a:pPr>
                        <a:lnSpc>
                          <a:spcPts val="1500"/>
                        </a:lnSpc>
                      </a:pPr>
                      <a:r>
                        <a:rPr kumimoji="1" lang="ja-JP" altLang="en-US" sz="1100" b="0" dirty="0" smtClean="0">
                          <a:solidFill>
                            <a:schemeClr val="tx1"/>
                          </a:solidFill>
                          <a:latin typeface="游ゴシック" panose="020B0400000000000000" pitchFamily="50" charset="-128"/>
                          <a:ea typeface="游ゴシック" panose="020B0400000000000000" pitchFamily="50" charset="-128"/>
                        </a:rPr>
                        <a:t>■市町村職員の歯科コーチングスキル向上事業での市町村職員への技術的支援</a:t>
                      </a:r>
                      <a:endParaRPr kumimoji="1" lang="en-US" altLang="ja-JP" sz="1100" b="0" dirty="0" smtClean="0">
                        <a:solidFill>
                          <a:schemeClr val="tx1"/>
                        </a:solidFill>
                        <a:latin typeface="游ゴシック" panose="020B0400000000000000" pitchFamily="50" charset="-128"/>
                        <a:ea typeface="游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3541220"/>
                  </a:ext>
                </a:extLst>
              </a:tr>
              <a:tr h="7687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bg1"/>
                          </a:solidFill>
                          <a:latin typeface="游ゴシック" panose="020B0400000000000000" pitchFamily="50" charset="-128"/>
                          <a:ea typeface="游ゴシック" panose="020B0400000000000000" pitchFamily="50" charset="-128"/>
                        </a:rPr>
                        <a:t> 最終予算</a:t>
                      </a:r>
                      <a:endParaRPr kumimoji="1" lang="en-US" altLang="ja-JP" sz="1600" b="0" dirty="0" smtClean="0">
                        <a:solidFill>
                          <a:schemeClr val="bg1"/>
                        </a:solidFill>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baseline="0" dirty="0" smtClean="0">
                          <a:solidFill>
                            <a:schemeClr val="bg1"/>
                          </a:solidFill>
                          <a:latin typeface="+mn-ea"/>
                          <a:ea typeface="+mn-ea"/>
                        </a:rPr>
                        <a:t>（主要事業）</a:t>
                      </a:r>
                      <a:endParaRPr kumimoji="1" lang="ja-JP" altLang="en-US" sz="1600" b="0" dirty="0">
                        <a:solidFill>
                          <a:schemeClr val="bg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ts val="1500"/>
                        </a:lnSpc>
                      </a:pPr>
                      <a:r>
                        <a:rPr kumimoji="1" lang="ja-JP" altLang="en-US" sz="1100" dirty="0" smtClean="0"/>
                        <a:t>生涯歯科保健推進事業（</a:t>
                      </a:r>
                      <a:r>
                        <a:rPr kumimoji="1" lang="en-US" altLang="ja-JP" sz="1100" dirty="0" smtClean="0"/>
                        <a:t>1,869</a:t>
                      </a:r>
                      <a:r>
                        <a:rPr kumimoji="1" lang="ja-JP" altLang="en-US" sz="1100" dirty="0" smtClean="0">
                          <a:solidFill>
                            <a:schemeClr val="tx1"/>
                          </a:solidFill>
                        </a:rPr>
                        <a:t>千円）、大阪府歯科口腔保健計画推進事業（</a:t>
                      </a:r>
                      <a:r>
                        <a:rPr kumimoji="1" lang="en-US" altLang="ja-JP" sz="1100" dirty="0" smtClean="0">
                          <a:solidFill>
                            <a:schemeClr val="tx1"/>
                          </a:solidFill>
                        </a:rPr>
                        <a:t>4,436</a:t>
                      </a:r>
                      <a:r>
                        <a:rPr kumimoji="1" lang="ja-JP" altLang="en-US" sz="1100" dirty="0" smtClean="0">
                          <a:solidFill>
                            <a:schemeClr val="tx1"/>
                          </a:solidFill>
                        </a:rPr>
                        <a:t>千円）</a:t>
                      </a:r>
                      <a:endParaRPr kumimoji="1" lang="en-US" altLang="ja-JP" sz="1100" dirty="0" smtClean="0">
                        <a:solidFill>
                          <a:schemeClr val="tx1"/>
                        </a:solidFill>
                      </a:endParaRPr>
                    </a:p>
                    <a:p>
                      <a:pPr>
                        <a:lnSpc>
                          <a:spcPts val="1500"/>
                        </a:lnSpc>
                      </a:pPr>
                      <a:r>
                        <a:rPr kumimoji="1" lang="ja-JP" altLang="en-US" sz="1100" dirty="0" smtClean="0">
                          <a:solidFill>
                            <a:schemeClr val="tx1"/>
                          </a:solidFill>
                        </a:rPr>
                        <a:t>８０２０運動推進特別事業（</a:t>
                      </a:r>
                      <a:r>
                        <a:rPr kumimoji="1" lang="en-US" altLang="ja-JP" sz="1100" dirty="0" smtClean="0">
                          <a:solidFill>
                            <a:schemeClr val="tx1"/>
                          </a:solidFill>
                        </a:rPr>
                        <a:t>2,040</a:t>
                      </a:r>
                      <a:r>
                        <a:rPr kumimoji="1" lang="ja-JP" altLang="en-US" sz="1100" dirty="0" smtClean="0"/>
                        <a:t>千円）、健康格差の</a:t>
                      </a:r>
                      <a:r>
                        <a:rPr kumimoji="1" lang="ja-JP" altLang="en-US" sz="1100" dirty="0" smtClean="0">
                          <a:solidFill>
                            <a:schemeClr val="tx1"/>
                          </a:solidFill>
                        </a:rPr>
                        <a:t>解決プログラム促進事業（フレイル予防）（</a:t>
                      </a:r>
                      <a:r>
                        <a:rPr kumimoji="1" lang="en-US" altLang="ja-JP" sz="1100" dirty="0" smtClean="0">
                          <a:solidFill>
                            <a:schemeClr val="tx1"/>
                          </a:solidFill>
                        </a:rPr>
                        <a:t>13,438</a:t>
                      </a:r>
                      <a:r>
                        <a:rPr kumimoji="1" lang="ja-JP" altLang="en-US" sz="1100" dirty="0" smtClean="0">
                          <a:solidFill>
                            <a:schemeClr val="tx1"/>
                          </a:solidFill>
                        </a:rPr>
                        <a:t>千円）</a:t>
                      </a:r>
                      <a:endParaRPr kumimoji="1" lang="en-US" altLang="ja-JP" sz="1100" dirty="0" smtClean="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latin typeface="游ゴシック" panose="020B0400000000000000" pitchFamily="50" charset="-128"/>
                          <a:ea typeface="+mn-ea"/>
                        </a:rPr>
                        <a:t>在宅療養者経口摂取支援チーム育成事業（</a:t>
                      </a:r>
                      <a:r>
                        <a:rPr kumimoji="1" lang="en-US" altLang="ja-JP" sz="1100" b="0" dirty="0" smtClean="0">
                          <a:latin typeface="游ゴシック" panose="020B0400000000000000" pitchFamily="50" charset="-128"/>
                          <a:ea typeface="+mn-ea"/>
                        </a:rPr>
                        <a:t>0</a:t>
                      </a:r>
                      <a:r>
                        <a:rPr kumimoji="1" lang="ja-JP" altLang="en-US" sz="1100" b="0" dirty="0" smtClean="0">
                          <a:latin typeface="游ゴシック" panose="020B0400000000000000" pitchFamily="50" charset="-128"/>
                          <a:ea typeface="+mn-ea"/>
                        </a:rPr>
                        <a:t>円</a:t>
                      </a:r>
                      <a:r>
                        <a:rPr kumimoji="1" lang="ja-JP" altLang="en-US" sz="1100" b="0" baseline="0" dirty="0" smtClean="0">
                          <a:latin typeface="游ゴシック" panose="020B0400000000000000" pitchFamily="50" charset="-128"/>
                          <a:ea typeface="+mn-ea"/>
                        </a:rPr>
                        <a:t> </a:t>
                      </a:r>
                      <a:r>
                        <a:rPr kumimoji="1" lang="en-US" altLang="ja-JP" sz="1100" b="0" baseline="0" dirty="0" smtClean="0">
                          <a:latin typeface="游ゴシック" panose="020B0400000000000000" pitchFamily="50" charset="-128"/>
                          <a:ea typeface="+mn-ea"/>
                        </a:rPr>
                        <a:t>※</a:t>
                      </a:r>
                      <a:r>
                        <a:rPr kumimoji="1" lang="ja-JP" altLang="en-US" sz="1100" b="0" baseline="0" dirty="0" smtClean="0">
                          <a:latin typeface="游ゴシック" panose="020B0400000000000000" pitchFamily="50" charset="-128"/>
                          <a:ea typeface="+mn-ea"/>
                        </a:rPr>
                        <a:t>実施見送り</a:t>
                      </a:r>
                      <a:r>
                        <a:rPr kumimoji="1" lang="ja-JP" altLang="en-US" sz="1100" b="0" dirty="0" smtClean="0">
                          <a:latin typeface="游ゴシック" panose="020B0400000000000000" pitchFamily="50" charset="-128"/>
                          <a:ea typeface="+mn-ea"/>
                        </a:rPr>
                        <a:t>）</a:t>
                      </a:r>
                      <a:endParaRPr kumimoji="1" lang="en-US" altLang="ja-JP" sz="1100" b="0" dirty="0" smtClean="0">
                        <a:latin typeface="游ゴシック" panose="020B0400000000000000" pitchFamily="50" charset="-128"/>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746911"/>
                  </a:ext>
                </a:extLst>
              </a:tr>
            </a:tbl>
          </a:graphicData>
        </a:graphic>
      </p:graphicFrame>
    </p:spTree>
    <p:extLst>
      <p:ext uri="{BB962C8B-B14F-4D97-AF65-F5344CB8AC3E}">
        <p14:creationId xmlns:p14="http://schemas.microsoft.com/office/powerpoint/2010/main" val="288235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971584" y="2901300"/>
            <a:ext cx="7200000" cy="432000"/>
          </a:xfrm>
          <a:prstGeom prst="rect">
            <a:avLst/>
          </a:prstGeom>
          <a:noFill/>
        </p:spPr>
        <p:txBody>
          <a:bodyPr wrap="square" lIns="72000" tIns="72000" rIns="72000" bIns="72000" rtlCol="0" anchor="t">
            <a:noAutofit/>
          </a:bodyPr>
          <a:lstStyle/>
          <a:p>
            <a:pPr>
              <a:lnSpc>
                <a:spcPts val="3200"/>
              </a:lnSpc>
            </a:pPr>
            <a:r>
              <a:rPr lang="zh-TW" altLang="en-US" sz="2400" dirty="0" smtClean="0">
                <a:latin typeface="HG創英角ｺﾞｼｯｸUB" panose="020B0909000000000000" pitchFamily="49" charset="-128"/>
                <a:ea typeface="HG創英角ｺﾞｼｯｸUB" panose="020B0909000000000000" pitchFamily="49" charset="-128"/>
              </a:rPr>
              <a:t>健康</a:t>
            </a:r>
            <a:r>
              <a:rPr lang="zh-TW" altLang="en-US" sz="2400" dirty="0">
                <a:latin typeface="HG創英角ｺﾞｼｯｸUB" panose="020B0909000000000000" pitchFamily="49" charset="-128"/>
                <a:ea typeface="HG創英角ｺﾞｼｯｸUB" panose="020B0909000000000000" pitchFamily="49" charset="-128"/>
              </a:rPr>
              <a:t>増進計画</a:t>
            </a:r>
            <a:r>
              <a:rPr lang="ja-JP" altLang="en-US" sz="2400" dirty="0" smtClean="0">
                <a:latin typeface="HG創英角ｺﾞｼｯｸUB" panose="020B0909000000000000" pitchFamily="49" charset="-128"/>
                <a:ea typeface="HG創英角ｺﾞｼｯｸUB" panose="020B0909000000000000" pitchFamily="49" charset="-128"/>
              </a:rPr>
              <a:t>における</a:t>
            </a:r>
            <a:endParaRPr lang="en-US" altLang="ja-JP" sz="2400" dirty="0" smtClean="0">
              <a:latin typeface="HG創英角ｺﾞｼｯｸUB" panose="020B0909000000000000" pitchFamily="49" charset="-128"/>
              <a:ea typeface="HG創英角ｺﾞｼｯｸUB" panose="020B0909000000000000" pitchFamily="49" charset="-128"/>
            </a:endParaRPr>
          </a:p>
          <a:p>
            <a:pPr>
              <a:lnSpc>
                <a:spcPts val="3200"/>
              </a:lnSpc>
            </a:pPr>
            <a:r>
              <a:rPr lang="ja-JP" altLang="en-US" sz="2400" dirty="0" smtClean="0">
                <a:latin typeface="HG創英角ｺﾞｼｯｸUB" panose="020B0909000000000000" pitchFamily="49" charset="-128"/>
                <a:ea typeface="HG創英角ｺﾞｼｯｸUB" panose="020B0909000000000000" pitchFamily="49" charset="-128"/>
              </a:rPr>
              <a:t>目標</a:t>
            </a:r>
            <a:r>
              <a:rPr lang="ja-JP" altLang="en-US" sz="2400" dirty="0">
                <a:latin typeface="HG創英角ｺﾞｼｯｸUB" panose="020B0909000000000000" pitchFamily="49" charset="-128"/>
                <a:ea typeface="HG創英角ｺﾞｼｯｸUB" panose="020B0909000000000000" pitchFamily="49" charset="-128"/>
              </a:rPr>
              <a:t>の達成状況及び施策</a:t>
            </a:r>
            <a:r>
              <a:rPr lang="ja-JP" altLang="en-US" sz="2400" dirty="0" smtClean="0">
                <a:latin typeface="HG創英角ｺﾞｼｯｸUB" panose="020B0909000000000000" pitchFamily="49" charset="-128"/>
                <a:ea typeface="HG創英角ｺﾞｼｯｸUB" panose="020B0909000000000000" pitchFamily="49" charset="-128"/>
              </a:rPr>
              <a:t>の実施</a:t>
            </a:r>
            <a:r>
              <a:rPr lang="ja-JP" altLang="en-US" sz="2400" dirty="0">
                <a:latin typeface="HG創英角ｺﾞｼｯｸUB" panose="020B0909000000000000" pitchFamily="49" charset="-128"/>
                <a:ea typeface="HG創英角ｺﾞｼｯｸUB" panose="020B0909000000000000" pitchFamily="49" charset="-128"/>
              </a:rPr>
              <a:t>状況について</a:t>
            </a:r>
          </a:p>
        </p:txBody>
      </p:sp>
      <p:sp>
        <p:nvSpPr>
          <p:cNvPr id="7" name="正方形/長方形 6"/>
          <p:cNvSpPr/>
          <p:nvPr/>
        </p:nvSpPr>
        <p:spPr>
          <a:xfrm>
            <a:off x="698572" y="2935585"/>
            <a:ext cx="144000" cy="1008000"/>
          </a:xfrm>
          <a:prstGeom prst="rect">
            <a:avLst/>
          </a:prstGeom>
          <a:solidFill>
            <a:srgbClr val="00C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創英角ｺﾞｼｯｸUB" panose="020B0909000000000000" pitchFamily="49" charset="-128"/>
              <a:ea typeface="HG創英角ｺﾞｼｯｸUB" panose="020B0909000000000000" pitchFamily="49" charset="-128"/>
            </a:endParaRPr>
          </a:p>
        </p:txBody>
      </p:sp>
      <p:cxnSp>
        <p:nvCxnSpPr>
          <p:cNvPr id="8" name="直線コネクタ 7"/>
          <p:cNvCxnSpPr/>
          <p:nvPr/>
        </p:nvCxnSpPr>
        <p:spPr>
          <a:xfrm>
            <a:off x="774389" y="3851709"/>
            <a:ext cx="8856000" cy="0"/>
          </a:xfrm>
          <a:prstGeom prst="line">
            <a:avLst/>
          </a:prstGeom>
          <a:ln w="12700">
            <a:solidFill>
              <a:srgbClr val="00CC5C"/>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5</a:t>
            </a:fld>
            <a:endParaRPr kumimoji="1" lang="ja-JP" altLang="en-US"/>
          </a:p>
        </p:txBody>
      </p:sp>
      <p:pic>
        <p:nvPicPr>
          <p:cNvPr id="9" name="図 8"/>
          <p:cNvPicPr>
            <a:picLocks noChangeAspect="1"/>
          </p:cNvPicPr>
          <p:nvPr/>
        </p:nvPicPr>
        <p:blipFill>
          <a:blip r:embed="rId2"/>
          <a:stretch>
            <a:fillRect/>
          </a:stretch>
        </p:blipFill>
        <p:spPr>
          <a:xfrm>
            <a:off x="8582603" y="358877"/>
            <a:ext cx="1100769" cy="360000"/>
          </a:xfrm>
          <a:prstGeom prst="rect">
            <a:avLst/>
          </a:prstGeom>
        </p:spPr>
      </p:pic>
      <p:sp>
        <p:nvSpPr>
          <p:cNvPr id="12" name="テキスト ボックス 11"/>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smtClean="0">
                <a:solidFill>
                  <a:schemeClr val="bg1"/>
                </a:solidFill>
                <a:latin typeface="游ゴシック" panose="020B0400000000000000" pitchFamily="50" charset="-128"/>
                <a:ea typeface="游ゴシック" panose="020B0400000000000000" pitchFamily="50" charset="-128"/>
              </a:rPr>
              <a:t>大阪府</a:t>
            </a:r>
            <a:r>
              <a:rPr lang="ja-JP" altLang="en-US" sz="1100" b="1" dirty="0">
                <a:solidFill>
                  <a:schemeClr val="bg1"/>
                </a:solidFill>
                <a:latin typeface="游ゴシック" panose="020B0400000000000000" pitchFamily="50" charset="-128"/>
                <a:ea typeface="游ゴシック" panose="020B0400000000000000" pitchFamily="50" charset="-128"/>
              </a:rPr>
              <a:t>健康づくり推進</a:t>
            </a:r>
            <a:r>
              <a:rPr lang="ja-JP" altLang="en-US" sz="1100" b="1" dirty="0" smtClean="0">
                <a:solidFill>
                  <a:schemeClr val="bg1"/>
                </a:solidFill>
                <a:latin typeface="游ゴシック" panose="020B0400000000000000" pitchFamily="50" charset="-128"/>
                <a:ea typeface="游ゴシック" panose="020B0400000000000000" pitchFamily="50" charset="-128"/>
              </a:rPr>
              <a:t>条例第</a:t>
            </a:r>
            <a:r>
              <a:rPr lang="en-US" altLang="ja-JP" sz="1100" b="1" dirty="0" smtClean="0">
                <a:solidFill>
                  <a:schemeClr val="bg1"/>
                </a:solidFill>
                <a:latin typeface="游ゴシック" panose="020B0400000000000000" pitchFamily="50" charset="-128"/>
                <a:ea typeface="游ゴシック" panose="020B0400000000000000" pitchFamily="50" charset="-128"/>
              </a:rPr>
              <a:t>19</a:t>
            </a:r>
            <a:r>
              <a:rPr lang="ja-JP" altLang="en-US" sz="1100" b="1" dirty="0" smtClean="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smtClean="0">
                <a:solidFill>
                  <a:schemeClr val="bg1"/>
                </a:solidFill>
                <a:latin typeface="游ゴシック" panose="020B0400000000000000" pitchFamily="50" charset="-128"/>
                <a:ea typeface="游ゴシック" panose="020B0400000000000000" pitchFamily="50" charset="-128"/>
              </a:rPr>
              <a:t>〈</a:t>
            </a:r>
            <a:r>
              <a:rPr lang="ja-JP" altLang="en-US" sz="1100" b="1" dirty="0" smtClean="0">
                <a:solidFill>
                  <a:schemeClr val="bg1"/>
                </a:solidFill>
                <a:latin typeface="游ゴシック" panose="020B0400000000000000" pitchFamily="50" charset="-128"/>
                <a:ea typeface="游ゴシック" panose="020B0400000000000000" pitchFamily="50" charset="-128"/>
              </a:rPr>
              <a:t>令和２年度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3551996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768986"/>
          </a:xfrm>
          <a:prstGeom prst="rect">
            <a:avLst/>
          </a:prstGeom>
          <a:gradFill flip="none" rotWithShape="1">
            <a:gsLst>
              <a:gs pos="50000">
                <a:srgbClr val="7DA8DB">
                  <a:lumMod val="20000"/>
                  <a:lumOff val="80000"/>
                </a:srgbClr>
              </a:gs>
              <a:gs pos="0">
                <a:schemeClr val="accent1">
                  <a:lumMod val="0"/>
                </a:schemeClr>
              </a:gs>
              <a:gs pos="20000">
                <a:schemeClr val="accent5">
                  <a:lumMod val="50000"/>
                  <a:lumOff val="50000"/>
                </a:schemeClr>
              </a:gs>
              <a:gs pos="80000">
                <a:srgbClr val="7395D3">
                  <a:lumMod val="50000"/>
                  <a:lumOff val="50000"/>
                </a:srgbClr>
              </a:gs>
              <a:gs pos="100000">
                <a:schemeClr val="accent1">
                  <a:lumMod val="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１</a:t>
            </a: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歯科疾患の予防・早期発見、口の機能の維持</a:t>
            </a:r>
            <a:r>
              <a:rPr kumimoji="1" lang="ja-JP" altLang="en-US" sz="24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向上</a:t>
            </a:r>
            <a:endPar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50</a:t>
            </a:fld>
            <a:endParaRPr kumimoji="1" lang="ja-JP" altLang="en-US"/>
          </a:p>
        </p:txBody>
      </p:sp>
      <p:pic>
        <p:nvPicPr>
          <p:cNvPr id="21" name="図 20"/>
          <p:cNvPicPr>
            <a:picLocks noChangeAspect="1"/>
          </p:cNvPicPr>
          <p:nvPr/>
        </p:nvPicPr>
        <p:blipFill>
          <a:blip r:embed="rId2"/>
          <a:stretch>
            <a:fillRect/>
          </a:stretch>
        </p:blipFill>
        <p:spPr>
          <a:xfrm>
            <a:off x="8536240" y="183217"/>
            <a:ext cx="1320923" cy="432000"/>
          </a:xfrm>
          <a:prstGeom prst="rect">
            <a:avLst/>
          </a:prstGeom>
        </p:spPr>
      </p:pic>
      <p:sp>
        <p:nvSpPr>
          <p:cNvPr id="22" name="正方形/長方形 21"/>
          <p:cNvSpPr/>
          <p:nvPr/>
        </p:nvSpPr>
        <p:spPr>
          <a:xfrm>
            <a:off x="267490" y="873962"/>
            <a:ext cx="9369380" cy="57395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rPr>
              <a:t>計画Ｐ</a:t>
            </a:r>
            <a:r>
              <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rPr>
              <a:t>59</a:t>
            </a:r>
          </a:p>
        </p:txBody>
      </p:sp>
      <p:sp>
        <p:nvSpPr>
          <p:cNvPr id="23" name="正方形/長方形 22"/>
          <p:cNvSpPr/>
          <p:nvPr/>
        </p:nvSpPr>
        <p:spPr>
          <a:xfrm>
            <a:off x="129324" y="873962"/>
            <a:ext cx="4584344" cy="355290"/>
          </a:xfrm>
          <a:prstGeom prst="rect">
            <a:avLst/>
          </a:prstGeom>
          <a:solidFill>
            <a:srgbClr val="002060"/>
          </a:solidFill>
        </p:spPr>
        <p:txBody>
          <a:bodyPr wrap="square" anchor="ctr">
            <a:spAutoFit/>
          </a:bodyPr>
          <a:lstStyle/>
          <a:p>
            <a:pPr lvl="0">
              <a:lnSpc>
                <a:spcPts val="2000"/>
              </a:lnSpc>
              <a:defRPr/>
            </a:pPr>
            <a:r>
              <a:rPr kumimoji="1" lang="ja-JP" altLang="en-US" sz="2000" b="1" i="0" u="none" strike="noStrike" kern="1200" cap="none" spc="0" normalizeH="0" baseline="0" noProof="0" dirty="0" smtClean="0">
                <a:ln w="0"/>
                <a:solidFill>
                  <a:prstClr val="white"/>
                </a:solidFill>
                <a:effectLst>
                  <a:outerShdw blurRad="38100" dist="19050" dir="2700000" algn="tl" rotWithShape="0">
                    <a:prstClr val="black">
                      <a:alpha val="40000"/>
                    </a:prstClr>
                  </a:outerShdw>
                </a:effectLst>
                <a:uLnTx/>
                <a:uFillTx/>
                <a:latin typeface="游ゴシック" panose="020B0400000000000000" pitchFamily="50" charset="-128"/>
                <a:ea typeface="游ゴシック" panose="020B0400000000000000" pitchFamily="50" charset="-128"/>
              </a:rPr>
              <a:t>（４）</a:t>
            </a:r>
            <a:r>
              <a:rPr kumimoji="1" lang="ja-JP" altLang="en-US" sz="2000" b="1" dirty="0">
                <a:solidFill>
                  <a:prstClr val="white"/>
                </a:solidFill>
                <a:latin typeface="游ゴシック" panose="020B0400000000000000" pitchFamily="50" charset="-128"/>
                <a:ea typeface="游ゴシック" panose="020B0400000000000000" pitchFamily="50" charset="-128"/>
              </a:rPr>
              <a:t>高齢期　　　　</a:t>
            </a:r>
            <a:r>
              <a:rPr kumimoji="1" lang="ja-JP" altLang="en-US" sz="1600" b="1" dirty="0">
                <a:solidFill>
                  <a:prstClr val="white"/>
                </a:solidFill>
                <a:latin typeface="游ゴシック" panose="020B0400000000000000" pitchFamily="50" charset="-128"/>
                <a:ea typeface="游ゴシック" panose="020B0400000000000000" pitchFamily="50" charset="-128"/>
              </a:rPr>
              <a:t>計画</a:t>
            </a:r>
            <a:r>
              <a:rPr kumimoji="1" lang="en-US" altLang="ja-JP" sz="1600" b="1" dirty="0" smtClean="0">
                <a:solidFill>
                  <a:prstClr val="white"/>
                </a:solidFill>
                <a:latin typeface="游ゴシック" panose="020B0400000000000000" pitchFamily="50" charset="-128"/>
                <a:ea typeface="游ゴシック" panose="020B0400000000000000" pitchFamily="50" charset="-128"/>
              </a:rPr>
              <a:t>P.29-30</a:t>
            </a:r>
            <a:endParaRPr kumimoji="1" lang="en-US" altLang="ja-JP" sz="16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24" name="正方形/長方形 23"/>
          <p:cNvSpPr/>
          <p:nvPr/>
        </p:nvSpPr>
        <p:spPr>
          <a:xfrm>
            <a:off x="382272" y="2187555"/>
            <a:ext cx="3240000" cy="288000"/>
          </a:xfrm>
          <a:prstGeom prst="rect">
            <a:avLst/>
          </a:prstGeom>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smtClean="0">
                <a:ln>
                  <a:noFill/>
                </a:ln>
                <a:solidFill>
                  <a:prstClr val="black"/>
                </a:solidFill>
                <a:effectLst/>
                <a:uLnTx/>
                <a:uFillTx/>
                <a:latin typeface="+mn-ea"/>
                <a:cs typeface="+mn-cs"/>
              </a:rPr>
              <a:t>【</a:t>
            </a:r>
            <a:r>
              <a:rPr kumimoji="0" lang="ja-JP" altLang="en-US" sz="1600" b="1" i="0" u="none" strike="noStrike" kern="1200" cap="none" spc="0" normalizeH="0" baseline="0" noProof="0" dirty="0" smtClean="0">
                <a:ln>
                  <a:noFill/>
                </a:ln>
                <a:solidFill>
                  <a:prstClr val="black"/>
                </a:solidFill>
                <a:effectLst/>
                <a:uLnTx/>
                <a:uFillTx/>
                <a:latin typeface="+mn-ea"/>
                <a:cs typeface="+mn-cs"/>
              </a:rPr>
              <a:t>府民の行動目標</a:t>
            </a:r>
            <a:r>
              <a:rPr kumimoji="0" lang="en-US" altLang="ja-JP" sz="1600" b="1" i="0" u="none" strike="noStrike" kern="1200" cap="none" spc="0" normalizeH="0" baseline="0" noProof="0" dirty="0">
                <a:ln>
                  <a:noFill/>
                </a:ln>
                <a:solidFill>
                  <a:prstClr val="black"/>
                </a:solidFill>
                <a:effectLst/>
                <a:uLnTx/>
                <a:uFillTx/>
                <a:latin typeface="+mn-ea"/>
                <a:cs typeface="+mn-cs"/>
              </a:rPr>
              <a:t>】</a:t>
            </a:r>
            <a:endParaRPr kumimoji="0" lang="ja-JP" altLang="en-US" sz="1600" b="1" i="0" u="none" strike="noStrike" kern="1200" cap="none" spc="0" normalizeH="0" baseline="0" noProof="0" dirty="0">
              <a:ln>
                <a:noFill/>
              </a:ln>
              <a:solidFill>
                <a:prstClr val="black"/>
              </a:solidFill>
              <a:effectLst/>
              <a:uLnTx/>
              <a:uFillTx/>
              <a:latin typeface="+mn-ea"/>
              <a:cs typeface="+mn-cs"/>
            </a:endParaRPr>
          </a:p>
        </p:txBody>
      </p:sp>
      <p:sp>
        <p:nvSpPr>
          <p:cNvPr id="25" name="正方形/長方形 24"/>
          <p:cNvSpPr/>
          <p:nvPr/>
        </p:nvSpPr>
        <p:spPr>
          <a:xfrm>
            <a:off x="530346" y="2498649"/>
            <a:ext cx="8856000" cy="2898851"/>
          </a:xfrm>
          <a:prstGeom prst="rect">
            <a:avLst/>
          </a:prstGeom>
        </p:spPr>
        <p:txBody>
          <a:bodyPr wrap="square" lIns="36000" tIns="72000" rIns="36000" bIns="36000">
            <a:noAutofit/>
          </a:bodyPr>
          <a:lstStyle/>
          <a:p>
            <a:pPr lvl="0">
              <a:defRPr/>
            </a:pPr>
            <a:r>
              <a:rPr lang="ja-JP" altLang="en-US" sz="1200" dirty="0">
                <a:solidFill>
                  <a:prstClr val="black"/>
                </a:solidFill>
                <a:latin typeface="+mn-ea"/>
              </a:rPr>
              <a:t>▽家庭や職場などにおいて、歯間部清掃用器具（デンタルフロス、歯間ブラシ等）を使ったセルフケア（歯と口の清掃）</a:t>
            </a:r>
            <a:r>
              <a:rPr lang="ja-JP" altLang="en-US" sz="1200" dirty="0" smtClean="0">
                <a:solidFill>
                  <a:prstClr val="black"/>
                </a:solidFill>
                <a:latin typeface="+mn-ea"/>
              </a:rPr>
              <a:t>を</a:t>
            </a:r>
            <a:endParaRPr lang="en-US" altLang="ja-JP" sz="1200" dirty="0" smtClean="0">
              <a:solidFill>
                <a:prstClr val="black"/>
              </a:solidFill>
              <a:latin typeface="+mn-ea"/>
            </a:endParaRPr>
          </a:p>
          <a:p>
            <a:pPr lvl="0">
              <a:defRPr/>
            </a:pPr>
            <a:r>
              <a:rPr lang="ja-JP" altLang="en-US" sz="1200" dirty="0">
                <a:solidFill>
                  <a:prstClr val="black"/>
                </a:solidFill>
                <a:latin typeface="+mn-ea"/>
              </a:rPr>
              <a:t>　</a:t>
            </a:r>
            <a:r>
              <a:rPr lang="ja-JP" altLang="en-US" sz="1200" dirty="0" smtClean="0">
                <a:solidFill>
                  <a:prstClr val="black"/>
                </a:solidFill>
                <a:latin typeface="+mn-ea"/>
              </a:rPr>
              <a:t>行います。</a:t>
            </a:r>
            <a:endParaRPr kumimoji="0" lang="en-US" altLang="ja-JP" sz="1200" i="0" u="none" strike="noStrike" kern="1200" cap="none" spc="0" normalizeH="0" baseline="0" noProof="0" dirty="0" smtClean="0">
              <a:ln>
                <a:noFill/>
              </a:ln>
              <a:solidFill>
                <a:prstClr val="black"/>
              </a:solidFill>
              <a:effectLst/>
              <a:uLnTx/>
              <a:uFillTx/>
              <a:latin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600" i="0" u="none" strike="noStrike" kern="1200" cap="none" spc="0" normalizeH="0" baseline="0" noProof="0" dirty="0">
              <a:ln>
                <a:noFill/>
              </a:ln>
              <a:solidFill>
                <a:prstClr val="black"/>
              </a:solidFill>
              <a:effectLst/>
              <a:uLnTx/>
              <a:uFillTx/>
              <a:latin typeface="+mn-ea"/>
              <a:cs typeface="+mn-cs"/>
            </a:endParaRPr>
          </a:p>
          <a:p>
            <a:pPr lvl="0">
              <a:defRPr/>
            </a:pPr>
            <a:r>
              <a:rPr lang="ja-JP" altLang="en-US" sz="1200" dirty="0">
                <a:solidFill>
                  <a:prstClr val="black"/>
                </a:solidFill>
                <a:latin typeface="+mn-ea"/>
              </a:rPr>
              <a:t>▽市町村で実施している成人歯科健診（歯周病検診）などを活用し、定期的に歯科健診を受診します</a:t>
            </a:r>
            <a:r>
              <a:rPr lang="ja-JP" altLang="en-US" sz="1200" dirty="0" smtClean="0">
                <a:solidFill>
                  <a:prstClr val="black"/>
                </a:solidFill>
                <a:latin typeface="+mn-ea"/>
              </a:rPr>
              <a:t>。</a:t>
            </a:r>
            <a:endParaRPr lang="en-US" altLang="ja-JP" sz="1200" dirty="0" smtClean="0">
              <a:solidFill>
                <a:prstClr val="black"/>
              </a:solidFill>
              <a:latin typeface="+mn-ea"/>
            </a:endParaRPr>
          </a:p>
          <a:p>
            <a:pPr lvl="0">
              <a:defRPr/>
            </a:pPr>
            <a:endParaRPr lang="en-US" altLang="ja-JP" sz="600" dirty="0">
              <a:solidFill>
                <a:prstClr val="black"/>
              </a:solidFill>
              <a:latin typeface="+mn-ea"/>
            </a:endParaRPr>
          </a:p>
          <a:p>
            <a:pPr lvl="0">
              <a:defRPr/>
            </a:pPr>
            <a:r>
              <a:rPr lang="ja-JP" altLang="en-US" sz="1200" dirty="0">
                <a:solidFill>
                  <a:prstClr val="black"/>
                </a:solidFill>
                <a:latin typeface="+mn-ea"/>
              </a:rPr>
              <a:t>▽都道府県後期高齢者医療広域連合が実施している後期高齢者の被保険者に係る歯科健診などを活用し、定期的に歯科健診</a:t>
            </a:r>
            <a:r>
              <a:rPr lang="ja-JP" altLang="en-US" sz="1200" dirty="0" smtClean="0">
                <a:solidFill>
                  <a:prstClr val="black"/>
                </a:solidFill>
                <a:latin typeface="+mn-ea"/>
              </a:rPr>
              <a:t>を</a:t>
            </a:r>
            <a:endParaRPr lang="en-US" altLang="ja-JP" sz="1200" dirty="0" smtClean="0">
              <a:solidFill>
                <a:prstClr val="black"/>
              </a:solidFill>
              <a:latin typeface="+mn-ea"/>
            </a:endParaRPr>
          </a:p>
          <a:p>
            <a:pPr lvl="0">
              <a:defRPr/>
            </a:pPr>
            <a:r>
              <a:rPr lang="ja-JP" altLang="en-US" sz="1200" dirty="0">
                <a:solidFill>
                  <a:prstClr val="black"/>
                </a:solidFill>
                <a:latin typeface="+mn-ea"/>
              </a:rPr>
              <a:t>　</a:t>
            </a:r>
            <a:r>
              <a:rPr lang="ja-JP" altLang="en-US" sz="1200" dirty="0" smtClean="0">
                <a:solidFill>
                  <a:prstClr val="black"/>
                </a:solidFill>
                <a:latin typeface="+mn-ea"/>
              </a:rPr>
              <a:t>受診</a:t>
            </a:r>
            <a:r>
              <a:rPr lang="ja-JP" altLang="en-US" sz="1200" dirty="0">
                <a:solidFill>
                  <a:prstClr val="black"/>
                </a:solidFill>
                <a:latin typeface="+mn-ea"/>
              </a:rPr>
              <a:t>します</a:t>
            </a:r>
            <a:r>
              <a:rPr lang="ja-JP" altLang="en-US" sz="1200" dirty="0" smtClean="0">
                <a:solidFill>
                  <a:prstClr val="black"/>
                </a:solidFill>
                <a:latin typeface="+mn-ea"/>
              </a:rPr>
              <a:t>。</a:t>
            </a:r>
            <a:endParaRPr lang="en-US" altLang="ja-JP" sz="1200" dirty="0" smtClean="0">
              <a:solidFill>
                <a:prstClr val="black"/>
              </a:solidFill>
              <a:latin typeface="+mn-ea"/>
            </a:endParaRPr>
          </a:p>
          <a:p>
            <a:pPr lvl="0">
              <a:defRPr/>
            </a:pPr>
            <a:endParaRPr lang="en-US" altLang="ja-JP" sz="600" dirty="0">
              <a:solidFill>
                <a:prstClr val="black"/>
              </a:solidFill>
              <a:latin typeface="+mn-ea"/>
            </a:endParaRPr>
          </a:p>
          <a:p>
            <a:pPr lvl="0">
              <a:defRPr/>
            </a:pPr>
            <a:r>
              <a:rPr lang="ja-JP" altLang="en-US" sz="1200" dirty="0" smtClean="0">
                <a:solidFill>
                  <a:prstClr val="black"/>
                </a:solidFill>
                <a:latin typeface="+mn-ea"/>
              </a:rPr>
              <a:t>▽かかりつけ歯科医をもちます。</a:t>
            </a:r>
            <a:endParaRPr lang="en-US" altLang="ja-JP" sz="1200" dirty="0" smtClean="0">
              <a:solidFill>
                <a:prstClr val="black"/>
              </a:solidFill>
              <a:latin typeface="+mn-ea"/>
            </a:endParaRPr>
          </a:p>
          <a:p>
            <a:pPr lvl="0">
              <a:defRPr/>
            </a:pPr>
            <a:endParaRPr lang="en-US" altLang="ja-JP" sz="600" dirty="0">
              <a:solidFill>
                <a:prstClr val="black"/>
              </a:solidFill>
              <a:latin typeface="+mn-ea"/>
            </a:endParaRPr>
          </a:p>
          <a:p>
            <a:pPr lvl="0">
              <a:defRPr/>
            </a:pPr>
            <a:r>
              <a:rPr lang="ja-JP" altLang="en-US" sz="1200" dirty="0">
                <a:solidFill>
                  <a:prstClr val="black"/>
                </a:solidFill>
                <a:latin typeface="+mn-ea"/>
              </a:rPr>
              <a:t>▽喫煙や糖尿病が歯と口の健康と関係することを正しく理解します</a:t>
            </a:r>
            <a:r>
              <a:rPr lang="ja-JP" altLang="en-US" sz="1200" dirty="0" smtClean="0">
                <a:solidFill>
                  <a:prstClr val="black"/>
                </a:solidFill>
                <a:latin typeface="+mn-ea"/>
              </a:rPr>
              <a:t>。</a:t>
            </a:r>
            <a:endParaRPr lang="en-US" altLang="ja-JP" sz="1200" dirty="0">
              <a:solidFill>
                <a:prstClr val="black"/>
              </a:solidFill>
              <a:latin typeface="+mn-ea"/>
            </a:endParaRPr>
          </a:p>
          <a:p>
            <a:pPr lvl="0">
              <a:defRPr/>
            </a:pPr>
            <a:endParaRPr lang="en-US" altLang="ja-JP" sz="600" dirty="0">
              <a:solidFill>
                <a:prstClr val="black"/>
              </a:solidFill>
              <a:latin typeface="+mn-ea"/>
            </a:endParaRPr>
          </a:p>
          <a:p>
            <a:pPr lvl="0">
              <a:defRPr/>
            </a:pPr>
            <a:r>
              <a:rPr lang="ja-JP" altLang="en-US" sz="1200" dirty="0">
                <a:solidFill>
                  <a:prstClr val="black"/>
                </a:solidFill>
                <a:latin typeface="+mn-ea"/>
              </a:rPr>
              <a:t>▽ゆっくりよく噛んで食べます</a:t>
            </a:r>
            <a:r>
              <a:rPr lang="ja-JP" altLang="en-US" sz="1200" dirty="0" smtClean="0">
                <a:solidFill>
                  <a:prstClr val="black"/>
                </a:solidFill>
                <a:latin typeface="+mn-ea"/>
              </a:rPr>
              <a:t>。</a:t>
            </a:r>
            <a:endParaRPr lang="en-US" altLang="ja-JP" sz="1200" dirty="0">
              <a:solidFill>
                <a:prstClr val="black"/>
              </a:solidFill>
              <a:latin typeface="+mn-ea"/>
            </a:endParaRPr>
          </a:p>
          <a:p>
            <a:pPr lvl="0">
              <a:defRPr/>
            </a:pPr>
            <a:endParaRPr lang="en-US" altLang="ja-JP" sz="600" dirty="0">
              <a:solidFill>
                <a:prstClr val="black"/>
              </a:solidFill>
              <a:latin typeface="+mn-ea"/>
            </a:endParaRPr>
          </a:p>
          <a:p>
            <a:pPr lvl="0">
              <a:defRPr/>
            </a:pPr>
            <a:r>
              <a:rPr lang="ja-JP" altLang="en-US" sz="1200" dirty="0">
                <a:solidFill>
                  <a:prstClr val="black"/>
                </a:solidFill>
                <a:latin typeface="+mn-ea"/>
              </a:rPr>
              <a:t>▽口の機能（食物を口に取り込み、かんで飲み込むことなど）の向上のために必要な知識を身につけます</a:t>
            </a:r>
            <a:r>
              <a:rPr lang="ja-JP" altLang="en-US" sz="1200" dirty="0" smtClean="0">
                <a:solidFill>
                  <a:prstClr val="black"/>
                </a:solidFill>
                <a:latin typeface="+mn-ea"/>
              </a:rPr>
              <a:t>。</a:t>
            </a:r>
            <a:endParaRPr lang="en-US" altLang="ja-JP" sz="1200" dirty="0">
              <a:solidFill>
                <a:prstClr val="black"/>
              </a:solidFill>
              <a:latin typeface="+mn-ea"/>
            </a:endParaRPr>
          </a:p>
          <a:p>
            <a:pPr lvl="0">
              <a:defRPr/>
            </a:pPr>
            <a:endParaRPr lang="en-US" altLang="ja-JP" sz="1200" dirty="0">
              <a:solidFill>
                <a:prstClr val="black"/>
              </a:solidFill>
              <a:latin typeface="+mn-ea"/>
            </a:endParaRPr>
          </a:p>
        </p:txBody>
      </p:sp>
      <p:sp>
        <p:nvSpPr>
          <p:cNvPr id="26" name="角丸四角形 25"/>
          <p:cNvSpPr/>
          <p:nvPr/>
        </p:nvSpPr>
        <p:spPr>
          <a:xfrm>
            <a:off x="376959" y="1827903"/>
            <a:ext cx="9144000" cy="4716000"/>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endParaRPr kumimoji="1" lang="en-US" altLang="ja-JP" sz="1800" i="0" u="none" strike="noStrike" kern="1200" cap="none" spc="0" normalizeH="0" baseline="0" noProof="0" dirty="0">
              <a:ln>
                <a:noFill/>
              </a:ln>
              <a:solidFill>
                <a:prstClr val="white"/>
              </a:solidFill>
              <a:effectLst/>
              <a:uLnTx/>
              <a:uFillTx/>
              <a:latin typeface="+mn-ea"/>
              <a:cs typeface="+mn-cs"/>
            </a:endParaRPr>
          </a:p>
        </p:txBody>
      </p:sp>
      <p:sp>
        <p:nvSpPr>
          <p:cNvPr id="27" name="角丸四角形 26"/>
          <p:cNvSpPr/>
          <p:nvPr/>
        </p:nvSpPr>
        <p:spPr>
          <a:xfrm>
            <a:off x="376959" y="1395905"/>
            <a:ext cx="2088000" cy="670944"/>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mn-ea"/>
                <a:cs typeface="+mn-cs"/>
              </a:rPr>
              <a:t>みんな</a:t>
            </a:r>
            <a:r>
              <a:rPr kumimoji="1" lang="ja-JP" altLang="en-US" sz="1600" b="1" i="0" u="none" strike="noStrike" kern="1200" cap="none" spc="0" normalizeH="0" baseline="0" noProof="0" dirty="0">
                <a:ln>
                  <a:noFill/>
                </a:ln>
                <a:solidFill>
                  <a:prstClr val="white"/>
                </a:solidFill>
                <a:effectLst/>
                <a:uLnTx/>
                <a:uFillTx/>
                <a:latin typeface="+mn-ea"/>
                <a:cs typeface="+mn-cs"/>
              </a:rPr>
              <a:t>でめざす</a:t>
            </a:r>
            <a:r>
              <a:rPr kumimoji="1" lang="ja-JP" altLang="en-US" sz="1600" b="1" i="0" u="none" strike="noStrike" kern="1200" cap="none" spc="0" normalizeH="0" baseline="0" noProof="0" dirty="0" smtClean="0">
                <a:ln>
                  <a:noFill/>
                </a:ln>
                <a:solidFill>
                  <a:prstClr val="white"/>
                </a:solidFill>
                <a:effectLst/>
                <a:uLnTx/>
                <a:uFillTx/>
                <a:latin typeface="+mn-ea"/>
                <a:cs typeface="+mn-cs"/>
              </a:rPr>
              <a:t>目標</a:t>
            </a:r>
            <a:endParaRPr kumimoji="1" lang="ja-JP" altLang="en-US" sz="1600" b="1" i="0" u="none" strike="noStrike" kern="1200" cap="none" spc="0" normalizeH="0" baseline="0" noProof="0" dirty="0">
              <a:ln>
                <a:noFill/>
              </a:ln>
              <a:solidFill>
                <a:prstClr val="white"/>
              </a:solidFill>
              <a:effectLst/>
              <a:uLnTx/>
              <a:uFillTx/>
              <a:latin typeface="+mn-ea"/>
              <a:cs typeface="+mn-cs"/>
            </a:endParaRPr>
          </a:p>
        </p:txBody>
      </p:sp>
      <p:sp>
        <p:nvSpPr>
          <p:cNvPr id="28" name="角丸四角形 27"/>
          <p:cNvSpPr/>
          <p:nvPr/>
        </p:nvSpPr>
        <p:spPr>
          <a:xfrm>
            <a:off x="2464959" y="1395905"/>
            <a:ext cx="7056000" cy="670944"/>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lvl="0" algn="ctr">
              <a:lnSpc>
                <a:spcPts val="2000"/>
              </a:lnSpc>
              <a:defRPr/>
            </a:pPr>
            <a:r>
              <a:rPr kumimoji="1" lang="ja-JP" altLang="en-US" sz="1600" b="1" dirty="0" smtClean="0">
                <a:solidFill>
                  <a:prstClr val="black"/>
                </a:solidFill>
                <a:latin typeface="+mn-ea"/>
              </a:rPr>
              <a:t>６０２４・８０２０</a:t>
            </a:r>
            <a:r>
              <a:rPr kumimoji="1" lang="ja-JP" altLang="en-US" sz="1600" b="1" dirty="0">
                <a:solidFill>
                  <a:prstClr val="black"/>
                </a:solidFill>
                <a:latin typeface="+mn-ea"/>
              </a:rPr>
              <a:t>を達成する府民を増やします</a:t>
            </a:r>
          </a:p>
          <a:p>
            <a:pPr lvl="0" algn="ctr">
              <a:lnSpc>
                <a:spcPts val="2000"/>
              </a:lnSpc>
              <a:defRPr/>
            </a:pPr>
            <a:r>
              <a:rPr kumimoji="1" lang="ja-JP" altLang="en-US" sz="1600" b="1" dirty="0" smtClean="0">
                <a:solidFill>
                  <a:prstClr val="black"/>
                </a:solidFill>
                <a:latin typeface="+mn-ea"/>
              </a:rPr>
              <a:t>咀嚼が</a:t>
            </a:r>
            <a:r>
              <a:rPr kumimoji="1" lang="ja-JP" altLang="en-US" sz="1600" b="1" dirty="0">
                <a:solidFill>
                  <a:prstClr val="black"/>
                </a:solidFill>
                <a:latin typeface="+mn-ea"/>
              </a:rPr>
              <a:t>良好な府民を</a:t>
            </a:r>
            <a:r>
              <a:rPr kumimoji="1" lang="ja-JP" altLang="en-US" sz="1600" b="1" dirty="0" smtClean="0">
                <a:solidFill>
                  <a:prstClr val="black"/>
                </a:solidFill>
                <a:latin typeface="+mn-ea"/>
              </a:rPr>
              <a:t>増やします</a:t>
            </a:r>
            <a:endParaRPr kumimoji="1" lang="ja-JP" altLang="en-US" sz="1600" b="1" dirty="0">
              <a:solidFill>
                <a:prstClr val="black"/>
              </a:solidFill>
              <a:latin typeface="+mn-ea"/>
            </a:endParaRPr>
          </a:p>
        </p:txBody>
      </p:sp>
      <p:sp>
        <p:nvSpPr>
          <p:cNvPr id="29" name="正方形/長方形 28"/>
          <p:cNvSpPr/>
          <p:nvPr/>
        </p:nvSpPr>
        <p:spPr>
          <a:xfrm>
            <a:off x="3660840" y="1319534"/>
            <a:ext cx="1065528" cy="254000"/>
          </a:xfrm>
          <a:prstGeom prst="rect">
            <a:avLst/>
          </a:prstGeom>
          <a:noFill/>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900" b="1" dirty="0" smtClean="0">
                <a:solidFill>
                  <a:prstClr val="black"/>
                </a:solidFill>
                <a:latin typeface="+mn-ea"/>
              </a:rPr>
              <a:t>ろく</a:t>
            </a:r>
            <a:r>
              <a:rPr lang="ja-JP" altLang="en-US" sz="900" b="1" dirty="0" err="1" smtClean="0">
                <a:solidFill>
                  <a:prstClr val="black"/>
                </a:solidFill>
                <a:latin typeface="+mn-ea"/>
              </a:rPr>
              <a:t>まるにいよん</a:t>
            </a:r>
            <a:endParaRPr kumimoji="0" lang="ja-JP" altLang="en-US" sz="900" b="1" i="0" u="none" strike="noStrike" kern="1200" cap="none" spc="0" normalizeH="0" baseline="0" noProof="0" dirty="0">
              <a:ln>
                <a:noFill/>
              </a:ln>
              <a:solidFill>
                <a:prstClr val="black"/>
              </a:solidFill>
              <a:effectLst/>
              <a:uLnTx/>
              <a:uFillTx/>
              <a:latin typeface="+mn-ea"/>
            </a:endParaRPr>
          </a:p>
        </p:txBody>
      </p:sp>
      <p:sp>
        <p:nvSpPr>
          <p:cNvPr id="30" name="正方形/長方形 29"/>
          <p:cNvSpPr/>
          <p:nvPr/>
        </p:nvSpPr>
        <p:spPr>
          <a:xfrm>
            <a:off x="4689540" y="1319534"/>
            <a:ext cx="1065528" cy="254000"/>
          </a:xfrm>
          <a:prstGeom prst="rect">
            <a:avLst/>
          </a:prstGeom>
          <a:noFill/>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900" b="1" dirty="0" err="1" smtClean="0">
                <a:solidFill>
                  <a:prstClr val="black"/>
                </a:solidFill>
                <a:latin typeface="+mn-ea"/>
              </a:rPr>
              <a:t>はちまるにいまる</a:t>
            </a:r>
            <a:endParaRPr kumimoji="0" lang="ja-JP" altLang="en-US" sz="900" b="1" i="0" u="none" strike="noStrike" kern="1200" cap="none" spc="0" normalizeH="0" baseline="0" noProof="0" dirty="0">
              <a:ln>
                <a:noFill/>
              </a:ln>
              <a:solidFill>
                <a:prstClr val="black"/>
              </a:solidFill>
              <a:effectLst/>
              <a:uLnTx/>
              <a:uFillTx/>
              <a:latin typeface="+mn-ea"/>
            </a:endParaRPr>
          </a:p>
        </p:txBody>
      </p:sp>
      <p:sp>
        <p:nvSpPr>
          <p:cNvPr id="31" name="正方形/長方形 30"/>
          <p:cNvSpPr/>
          <p:nvPr/>
        </p:nvSpPr>
        <p:spPr>
          <a:xfrm>
            <a:off x="454736" y="4732372"/>
            <a:ext cx="7457364" cy="555506"/>
          </a:xfrm>
          <a:prstGeom prst="rect">
            <a:avLst/>
          </a:prstGeom>
        </p:spPr>
        <p:txBody>
          <a:bodyPr wrap="square" lIns="36000" tIns="72000" rIns="36000" bIns="36000" anchor="ctr">
            <a:noAutofit/>
          </a:bodyPr>
          <a:lstStyle/>
          <a:p>
            <a:pPr lvl="0">
              <a:defRPr/>
            </a:pPr>
            <a:r>
              <a:rPr lang="ja-JP" altLang="en-US" sz="1200" dirty="0" smtClean="0">
                <a:solidFill>
                  <a:prstClr val="black"/>
                </a:solidFill>
                <a:latin typeface="+mn-ea"/>
              </a:rPr>
              <a:t>（</a:t>
            </a:r>
            <a:r>
              <a:rPr lang="en-US" altLang="ja-JP" sz="1200" dirty="0" smtClean="0">
                <a:solidFill>
                  <a:prstClr val="black"/>
                </a:solidFill>
                <a:latin typeface="+mn-ea"/>
              </a:rPr>
              <a:t>※</a:t>
            </a:r>
            <a:r>
              <a:rPr lang="ja-JP" altLang="en-US" sz="1200" dirty="0" smtClean="0">
                <a:solidFill>
                  <a:prstClr val="black"/>
                </a:solidFill>
                <a:latin typeface="+mn-ea"/>
              </a:rPr>
              <a:t>）６０２４（ろくまるにいよん）：</a:t>
            </a:r>
            <a:r>
              <a:rPr lang="en-US" altLang="ja-JP" sz="1200" dirty="0">
                <a:solidFill>
                  <a:prstClr val="black"/>
                </a:solidFill>
                <a:latin typeface="+mn-ea"/>
              </a:rPr>
              <a:t>60</a:t>
            </a:r>
            <a:r>
              <a:rPr lang="ja-JP" altLang="en-US" sz="1200" dirty="0">
                <a:solidFill>
                  <a:prstClr val="black"/>
                </a:solidFill>
                <a:latin typeface="+mn-ea"/>
              </a:rPr>
              <a:t>歳になっても</a:t>
            </a:r>
            <a:r>
              <a:rPr lang="en-US" altLang="ja-JP" sz="1200" dirty="0">
                <a:solidFill>
                  <a:prstClr val="black"/>
                </a:solidFill>
                <a:latin typeface="+mn-ea"/>
              </a:rPr>
              <a:t>24</a:t>
            </a:r>
            <a:r>
              <a:rPr lang="ja-JP" altLang="en-US" sz="1200" dirty="0">
                <a:solidFill>
                  <a:prstClr val="black"/>
                </a:solidFill>
                <a:latin typeface="+mn-ea"/>
              </a:rPr>
              <a:t>本以上自分の歯を有することをいいます。</a:t>
            </a:r>
            <a:endParaRPr lang="en-US" altLang="ja-JP" sz="1200" dirty="0" smtClean="0">
              <a:solidFill>
                <a:prstClr val="black"/>
              </a:solidFill>
              <a:latin typeface="+mn-ea"/>
            </a:endParaRPr>
          </a:p>
          <a:p>
            <a:pPr lvl="0">
              <a:defRPr/>
            </a:pPr>
            <a:r>
              <a:rPr lang="ja-JP" altLang="en-US" sz="1200" dirty="0" smtClean="0">
                <a:solidFill>
                  <a:prstClr val="black"/>
                </a:solidFill>
                <a:latin typeface="+mn-ea"/>
              </a:rPr>
              <a:t>　　　８０２０（はちまるにいまる）：</a:t>
            </a:r>
            <a:r>
              <a:rPr lang="en-US" altLang="ja-JP" sz="1200" dirty="0">
                <a:solidFill>
                  <a:prstClr val="black"/>
                </a:solidFill>
                <a:latin typeface="+mn-ea"/>
              </a:rPr>
              <a:t>80</a:t>
            </a:r>
            <a:r>
              <a:rPr lang="ja-JP" altLang="en-US" sz="1200" dirty="0">
                <a:solidFill>
                  <a:prstClr val="black"/>
                </a:solidFill>
                <a:latin typeface="+mn-ea"/>
              </a:rPr>
              <a:t>歳になっても</a:t>
            </a:r>
            <a:r>
              <a:rPr lang="en-US" altLang="ja-JP" sz="1200" dirty="0">
                <a:solidFill>
                  <a:prstClr val="black"/>
                </a:solidFill>
                <a:latin typeface="+mn-ea"/>
              </a:rPr>
              <a:t>20</a:t>
            </a:r>
            <a:r>
              <a:rPr lang="ja-JP" altLang="en-US" sz="1200" dirty="0">
                <a:solidFill>
                  <a:prstClr val="black"/>
                </a:solidFill>
                <a:latin typeface="+mn-ea"/>
              </a:rPr>
              <a:t>本以上自分の歯を有することをいいます。</a:t>
            </a:r>
            <a:endParaRPr lang="en-US" altLang="ja-JP" sz="1200" dirty="0" smtClean="0">
              <a:solidFill>
                <a:prstClr val="black"/>
              </a:solidFill>
              <a:latin typeface="+mn-ea"/>
            </a:endParaRPr>
          </a:p>
        </p:txBody>
      </p:sp>
      <p:sp>
        <p:nvSpPr>
          <p:cNvPr id="32" name="正方形/長方形 31"/>
          <p:cNvSpPr/>
          <p:nvPr/>
        </p:nvSpPr>
        <p:spPr>
          <a:xfrm>
            <a:off x="382272" y="5276247"/>
            <a:ext cx="5599428" cy="348481"/>
          </a:xfrm>
          <a:prstGeom prst="rect">
            <a:avLst/>
          </a:prstGeom>
        </p:spPr>
        <p:txBody>
          <a:bodyPr wrap="square" lIns="36000" tIns="72000" rIns="36000" bIns="36000" anchor="ctr">
            <a:noAutofit/>
          </a:bodyPr>
          <a:lstStyle/>
          <a:p>
            <a:pPr lvl="0">
              <a:defRPr/>
            </a:pPr>
            <a:r>
              <a:rPr kumimoji="0" lang="en-US" altLang="ja-JP" sz="1600" b="1" i="0" u="none" strike="noStrike" kern="1200" cap="none" spc="0" normalizeH="0" baseline="0" noProof="0" dirty="0" smtClean="0">
                <a:ln>
                  <a:noFill/>
                </a:ln>
                <a:solidFill>
                  <a:prstClr val="black"/>
                </a:solidFill>
                <a:effectLst/>
                <a:uLnTx/>
                <a:uFillTx/>
                <a:latin typeface="+mn-ea"/>
              </a:rPr>
              <a:t>【</a:t>
            </a:r>
            <a:r>
              <a:rPr lang="ja-JP" altLang="en-US" sz="1600" b="1" noProof="0" dirty="0">
                <a:solidFill>
                  <a:prstClr val="black"/>
                </a:solidFill>
                <a:latin typeface="+mn-ea"/>
              </a:rPr>
              <a:t>具体的</a:t>
            </a:r>
            <a:r>
              <a:rPr lang="ja-JP" altLang="en-US" sz="1600" b="1" noProof="0" dirty="0" smtClean="0">
                <a:solidFill>
                  <a:prstClr val="black"/>
                </a:solidFill>
                <a:latin typeface="+mn-ea"/>
              </a:rPr>
              <a:t>な取組</a:t>
            </a:r>
            <a:r>
              <a:rPr kumimoji="0" lang="en-US" altLang="ja-JP" sz="1600" b="1" i="0" u="none" strike="noStrike" kern="1200" cap="none" spc="0" normalizeH="0" baseline="0" noProof="0" dirty="0" smtClean="0">
                <a:ln>
                  <a:noFill/>
                </a:ln>
                <a:solidFill>
                  <a:prstClr val="black"/>
                </a:solidFill>
                <a:effectLst/>
                <a:uLnTx/>
                <a:uFillTx/>
                <a:latin typeface="+mn-ea"/>
              </a:rPr>
              <a:t>】</a:t>
            </a:r>
            <a:endParaRPr kumimoji="0" lang="ja-JP" altLang="en-US" sz="1600" b="1" i="0" u="none" strike="noStrike" kern="1200" cap="none" spc="0" normalizeH="0" baseline="0" noProof="0" dirty="0">
              <a:ln>
                <a:noFill/>
              </a:ln>
              <a:solidFill>
                <a:prstClr val="black"/>
              </a:solidFill>
              <a:effectLst/>
              <a:uLnTx/>
              <a:uFillTx/>
              <a:latin typeface="+mn-ea"/>
            </a:endParaRPr>
          </a:p>
        </p:txBody>
      </p:sp>
      <p:sp>
        <p:nvSpPr>
          <p:cNvPr id="33" name="正方形/長方形 32"/>
          <p:cNvSpPr/>
          <p:nvPr/>
        </p:nvSpPr>
        <p:spPr>
          <a:xfrm>
            <a:off x="530346" y="5636531"/>
            <a:ext cx="8856000" cy="824995"/>
          </a:xfrm>
          <a:prstGeom prst="rect">
            <a:avLst/>
          </a:prstGeom>
        </p:spPr>
        <p:txBody>
          <a:bodyPr wrap="square" lIns="36000" tIns="72000" rIns="36000" bIns="36000">
            <a:noAutofit/>
          </a:bodyPr>
          <a:lstStyle/>
          <a:p>
            <a:pPr lvl="0">
              <a:defRPr/>
            </a:pPr>
            <a:r>
              <a:rPr lang="ja-JP" altLang="en-US" sz="1200" dirty="0" smtClean="0">
                <a:solidFill>
                  <a:prstClr val="black"/>
                </a:solidFill>
                <a:latin typeface="+mn-ea"/>
              </a:rPr>
              <a:t>▽歯科疾患の予防（むし歯予防、歯周病予防）</a:t>
            </a:r>
            <a:endParaRPr lang="en-US" altLang="ja-JP" sz="1200" dirty="0" smtClean="0">
              <a:solidFill>
                <a:prstClr val="black"/>
              </a:solidFill>
              <a:latin typeface="+mn-ea"/>
            </a:endParaRPr>
          </a:p>
          <a:p>
            <a:pPr lvl="0">
              <a:defRPr/>
            </a:pPr>
            <a:endParaRPr lang="en-US" altLang="ja-JP" sz="600" dirty="0" smtClean="0">
              <a:solidFill>
                <a:prstClr val="black"/>
              </a:solidFill>
              <a:latin typeface="+mn-ea"/>
            </a:endParaRPr>
          </a:p>
          <a:p>
            <a:pPr lvl="0">
              <a:defRPr/>
            </a:pPr>
            <a:r>
              <a:rPr lang="ja-JP" altLang="en-US" sz="1200" dirty="0" smtClean="0">
                <a:solidFill>
                  <a:prstClr val="black"/>
                </a:solidFill>
                <a:latin typeface="+mn-ea"/>
              </a:rPr>
              <a:t>▽早期</a:t>
            </a:r>
            <a:r>
              <a:rPr lang="ja-JP" altLang="en-US" sz="1200" dirty="0">
                <a:solidFill>
                  <a:prstClr val="black"/>
                </a:solidFill>
                <a:latin typeface="+mn-ea"/>
              </a:rPr>
              <a:t>発見</a:t>
            </a:r>
            <a:r>
              <a:rPr lang="ja-JP" altLang="en-US" sz="1200" dirty="0" smtClean="0">
                <a:solidFill>
                  <a:prstClr val="black"/>
                </a:solidFill>
                <a:latin typeface="+mn-ea"/>
              </a:rPr>
              <a:t>の推進（定期的な歯科健診、かかりつけ歯科医）</a:t>
            </a:r>
            <a:endParaRPr kumimoji="0" lang="en-US" altLang="ja-JP" sz="1200" i="0" u="none" strike="noStrike" kern="1200" cap="none" spc="0" normalizeH="0" baseline="0" noProof="0" dirty="0" smtClean="0">
              <a:ln>
                <a:noFill/>
              </a:ln>
              <a:solidFill>
                <a:prstClr val="black"/>
              </a:solidFill>
              <a:effectLst/>
              <a:uLnTx/>
              <a:uFillTx/>
              <a:latin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600" i="0" u="none" strike="noStrike" kern="1200" cap="none" spc="0" normalizeH="0" baseline="0" noProof="0" dirty="0" smtClean="0">
              <a:ln>
                <a:noFill/>
              </a:ln>
              <a:solidFill>
                <a:prstClr val="black"/>
              </a:solidFill>
              <a:effectLst/>
              <a:uLnTx/>
              <a:uFillTx/>
              <a:latin typeface="+mn-ea"/>
              <a:cs typeface="+mn-cs"/>
            </a:endParaRPr>
          </a:p>
          <a:p>
            <a:pPr lvl="0">
              <a:defRPr/>
            </a:pPr>
            <a:r>
              <a:rPr lang="ja-JP" altLang="en-US" sz="1200" dirty="0" smtClean="0">
                <a:solidFill>
                  <a:prstClr val="black"/>
                </a:solidFill>
                <a:latin typeface="+mn-ea"/>
              </a:rPr>
              <a:t>▽口の機能の維持、向上</a:t>
            </a:r>
            <a:endParaRPr lang="en-US" altLang="ja-JP" sz="600" dirty="0">
              <a:solidFill>
                <a:prstClr val="black"/>
              </a:solidFill>
              <a:latin typeface="+mn-ea"/>
            </a:endParaRPr>
          </a:p>
        </p:txBody>
      </p:sp>
    </p:spTree>
    <p:extLst>
      <p:ext uri="{BB962C8B-B14F-4D97-AF65-F5344CB8AC3E}">
        <p14:creationId xmlns:p14="http://schemas.microsoft.com/office/powerpoint/2010/main" val="2474669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768986"/>
          </a:xfrm>
          <a:prstGeom prst="rect">
            <a:avLst/>
          </a:prstGeom>
          <a:gradFill flip="none" rotWithShape="1">
            <a:gsLst>
              <a:gs pos="50000">
                <a:srgbClr val="7DA8DB">
                  <a:lumMod val="20000"/>
                  <a:lumOff val="80000"/>
                </a:srgbClr>
              </a:gs>
              <a:gs pos="0">
                <a:schemeClr val="accent1">
                  <a:lumMod val="0"/>
                </a:schemeClr>
              </a:gs>
              <a:gs pos="20000">
                <a:schemeClr val="accent5">
                  <a:lumMod val="50000"/>
                  <a:lumOff val="50000"/>
                </a:schemeClr>
              </a:gs>
              <a:gs pos="80000">
                <a:srgbClr val="7395D3">
                  <a:lumMod val="50000"/>
                  <a:lumOff val="50000"/>
                </a:srgbClr>
              </a:gs>
              <a:gs pos="100000">
                <a:schemeClr val="accent1">
                  <a:lumMod val="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１</a:t>
            </a: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歯科疾患の予防・早期発見、口の機能の維持</a:t>
            </a:r>
            <a:r>
              <a:rPr kumimoji="1" lang="ja-JP" altLang="en-US" sz="24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向上</a:t>
            </a:r>
            <a:endPar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51</a:t>
            </a:fld>
            <a:endParaRPr kumimoji="1" lang="ja-JP" altLang="en-US"/>
          </a:p>
        </p:txBody>
      </p:sp>
      <p:pic>
        <p:nvPicPr>
          <p:cNvPr id="11" name="図 10"/>
          <p:cNvPicPr>
            <a:picLocks noChangeAspect="1"/>
          </p:cNvPicPr>
          <p:nvPr/>
        </p:nvPicPr>
        <p:blipFill>
          <a:blip r:embed="rId2"/>
          <a:stretch>
            <a:fillRect/>
          </a:stretch>
        </p:blipFill>
        <p:spPr>
          <a:xfrm>
            <a:off x="8536240" y="183217"/>
            <a:ext cx="1320923" cy="432000"/>
          </a:xfrm>
          <a:prstGeom prst="rect">
            <a:avLst/>
          </a:prstGeom>
        </p:spPr>
      </p:pic>
      <p:sp>
        <p:nvSpPr>
          <p:cNvPr id="10" name="正方形/長方形 9"/>
          <p:cNvSpPr/>
          <p:nvPr/>
        </p:nvSpPr>
        <p:spPr>
          <a:xfrm>
            <a:off x="268309" y="910521"/>
            <a:ext cx="9369380" cy="558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rPr>
              <a:t>計画Ｐ</a:t>
            </a:r>
            <a:r>
              <a:rPr kumimoji="1" lang="en-US" altLang="ja-JP"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rPr>
              <a:t>59</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3801161752"/>
              </p:ext>
            </p:extLst>
          </p:nvPr>
        </p:nvGraphicFramePr>
        <p:xfrm>
          <a:off x="601701" y="1504211"/>
          <a:ext cx="8702595" cy="4730473"/>
        </p:xfrm>
        <a:graphic>
          <a:graphicData uri="http://schemas.openxmlformats.org/drawingml/2006/table">
            <a:tbl>
              <a:tblPr firstRow="1" firstCol="1" bandRow="1">
                <a:tableStyleId>{5C22544A-7EE6-4342-B048-85BDC9FD1C3A}</a:tableStyleId>
              </a:tblPr>
              <a:tblGrid>
                <a:gridCol w="332371">
                  <a:extLst>
                    <a:ext uri="{9D8B030D-6E8A-4147-A177-3AD203B41FA5}">
                      <a16:colId xmlns:a16="http://schemas.microsoft.com/office/drawing/2014/main" val="20000"/>
                    </a:ext>
                  </a:extLst>
                </a:gridCol>
                <a:gridCol w="2659384">
                  <a:extLst>
                    <a:ext uri="{9D8B030D-6E8A-4147-A177-3AD203B41FA5}">
                      <a16:colId xmlns:a16="http://schemas.microsoft.com/office/drawing/2014/main" val="20001"/>
                    </a:ext>
                  </a:extLst>
                </a:gridCol>
                <a:gridCol w="2396795">
                  <a:extLst>
                    <a:ext uri="{9D8B030D-6E8A-4147-A177-3AD203B41FA5}">
                      <a16:colId xmlns:a16="http://schemas.microsoft.com/office/drawing/2014/main" val="20002"/>
                    </a:ext>
                  </a:extLst>
                </a:gridCol>
                <a:gridCol w="2303994">
                  <a:extLst>
                    <a:ext uri="{9D8B030D-6E8A-4147-A177-3AD203B41FA5}">
                      <a16:colId xmlns:a16="http://schemas.microsoft.com/office/drawing/2014/main" val="3296687758"/>
                    </a:ext>
                  </a:extLst>
                </a:gridCol>
                <a:gridCol w="1010051">
                  <a:extLst>
                    <a:ext uri="{9D8B030D-6E8A-4147-A177-3AD203B41FA5}">
                      <a16:colId xmlns:a16="http://schemas.microsoft.com/office/drawing/2014/main" val="20003"/>
                    </a:ext>
                  </a:extLst>
                </a:gridCol>
              </a:tblGrid>
              <a:tr h="622503">
                <a:tc>
                  <a:txBody>
                    <a:bodyPr/>
                    <a:lstStyle/>
                    <a:p>
                      <a:pPr algn="ctr" fontAlgn="auto">
                        <a:lnSpc>
                          <a:spcPts val="1600"/>
                        </a:lnSpc>
                        <a:spcAft>
                          <a:spcPts val="0"/>
                        </a:spcAft>
                      </a:pPr>
                      <a:r>
                        <a:rPr lang="ja-JP" sz="1400" dirty="0">
                          <a:effectLst/>
                          <a:latin typeface="游ゴシック" panose="020B0400000000000000" pitchFamily="50" charset="-128"/>
                          <a:ea typeface="游ゴシック" panose="020B0400000000000000" pitchFamily="50" charset="-128"/>
                        </a:rPr>
                        <a:t>　</a:t>
                      </a:r>
                      <a:endParaRPr lang="ja-JP" sz="140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50000"/>
                      </a:schemeClr>
                    </a:solidFill>
                  </a:tcPr>
                </a:tc>
                <a:tc>
                  <a:txBody>
                    <a:bodyPr/>
                    <a:lstStyle/>
                    <a:p>
                      <a:pPr algn="ctr" fontAlgn="auto">
                        <a:lnSpc>
                          <a:spcPts val="1600"/>
                        </a:lnSpc>
                        <a:spcAft>
                          <a:spcPts val="0"/>
                        </a:spcAft>
                      </a:pPr>
                      <a:r>
                        <a:rPr lang="ja-JP" altLang="en-US" sz="1200" kern="100" dirty="0" smtClean="0">
                          <a:effectLst/>
                          <a:latin typeface="游ゴシック" panose="020B0400000000000000" pitchFamily="50" charset="-128"/>
                          <a:ea typeface="游ゴシック" panose="020B0400000000000000" pitchFamily="50" charset="-128"/>
                        </a:rPr>
                        <a:t>個別目標</a:t>
                      </a:r>
                      <a:endParaRPr lang="ja-JP" sz="120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smtClean="0">
                          <a:effectLst/>
                          <a:latin typeface="游ゴシック" panose="020B0400000000000000" pitchFamily="50" charset="-128"/>
                          <a:ea typeface="游ゴシック" panose="020B0400000000000000" pitchFamily="50" charset="-128"/>
                        </a:rPr>
                        <a:t>計画策定時</a:t>
                      </a:r>
                      <a:r>
                        <a:rPr lang="ja-JP" sz="1200" dirty="0" smtClean="0">
                          <a:effectLst/>
                          <a:latin typeface="游ゴシック" panose="020B0400000000000000" pitchFamily="50" charset="-128"/>
                          <a:ea typeface="游ゴシック" panose="020B0400000000000000" pitchFamily="50" charset="-128"/>
                        </a:rPr>
                        <a:t>の状況</a:t>
                      </a:r>
                      <a:endParaRPr lang="ja-JP" sz="120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smtClean="0">
                          <a:solidFill>
                            <a:schemeClr val="bg1"/>
                          </a:solidFill>
                          <a:effectLst/>
                          <a:latin typeface="游ゴシック" panose="020B0400000000000000" pitchFamily="50" charset="-128"/>
                          <a:ea typeface="游ゴシック" panose="020B0400000000000000" pitchFamily="50" charset="-128"/>
                          <a:cs typeface="HG丸ｺﾞｼｯｸM-PRO"/>
                        </a:rPr>
                        <a:t>現在の状況</a:t>
                      </a:r>
                      <a:endParaRPr lang="ja-JP" sz="1200"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dirty="0" smtClean="0">
                          <a:effectLst/>
                          <a:latin typeface="游ゴシック" panose="020B0400000000000000" pitchFamily="50" charset="-128"/>
                          <a:ea typeface="游ゴシック" panose="020B0400000000000000" pitchFamily="50" charset="-128"/>
                        </a:rPr>
                        <a:t>2023</a:t>
                      </a:r>
                      <a:r>
                        <a:rPr lang="ja-JP" sz="1200" dirty="0" smtClean="0">
                          <a:effectLst/>
                          <a:latin typeface="游ゴシック" panose="020B0400000000000000" pitchFamily="50" charset="-128"/>
                          <a:ea typeface="游ゴシック" panose="020B0400000000000000" pitchFamily="50" charset="-128"/>
                        </a:rPr>
                        <a:t>年度</a:t>
                      </a:r>
                      <a:endParaRPr lang="en-US" altLang="ja-JP" sz="1200" dirty="0" smtClean="0">
                        <a:effectLst/>
                        <a:latin typeface="游ゴシック" panose="020B0400000000000000" pitchFamily="50" charset="-128"/>
                        <a:ea typeface="游ゴシック" panose="020B0400000000000000" pitchFamily="50" charset="-128"/>
                      </a:endParaRPr>
                    </a:p>
                    <a:p>
                      <a:pPr algn="ctr" fontAlgn="auto">
                        <a:lnSpc>
                          <a:spcPts val="1600"/>
                        </a:lnSpc>
                        <a:spcAft>
                          <a:spcPts val="0"/>
                        </a:spcAft>
                      </a:pPr>
                      <a:r>
                        <a:rPr lang="ja-JP" sz="1200" dirty="0" smtClean="0">
                          <a:effectLst/>
                          <a:latin typeface="游ゴシック" panose="020B0400000000000000" pitchFamily="50" charset="-128"/>
                          <a:ea typeface="游ゴシック" panose="020B0400000000000000" pitchFamily="50" charset="-128"/>
                        </a:rPr>
                        <a:t>の</a:t>
                      </a:r>
                      <a:r>
                        <a:rPr lang="ja-JP" sz="1200" dirty="0">
                          <a:effectLst/>
                          <a:latin typeface="游ゴシック" panose="020B0400000000000000" pitchFamily="50" charset="-128"/>
                          <a:ea typeface="游ゴシック" panose="020B0400000000000000" pitchFamily="50" charset="-128"/>
                        </a:rPr>
                        <a:t>目標</a:t>
                      </a:r>
                      <a:endParaRPr lang="ja-JP" sz="120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821594">
                <a:tc>
                  <a:txBody>
                    <a:bodyPr/>
                    <a:lstStyle/>
                    <a:p>
                      <a:pPr algn="ctr" fontAlgn="auto">
                        <a:lnSpc>
                          <a:spcPts val="1600"/>
                        </a:lnSpc>
                        <a:spcAft>
                          <a:spcPts val="0"/>
                        </a:spcAft>
                      </a:pPr>
                      <a:r>
                        <a:rPr lang="ja-JP" altLang="en-US" sz="1400" dirty="0" smtClean="0">
                          <a:effectLst/>
                          <a:latin typeface="游ゴシック" panose="020B0400000000000000" pitchFamily="50" charset="-128"/>
                          <a:ea typeface="游ゴシック" panose="020B0400000000000000" pitchFamily="50" charset="-128"/>
                        </a:rPr>
                        <a:t>７</a:t>
                      </a:r>
                      <a:endParaRPr lang="ja-JP" sz="140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altLang="en-US" sz="1200" b="1" dirty="0" smtClean="0">
                          <a:effectLst/>
                          <a:latin typeface="游ゴシック" panose="020B0400000000000000" pitchFamily="50" charset="-128"/>
                          <a:ea typeface="游ゴシック" panose="020B0400000000000000" pitchFamily="50" charset="-128"/>
                        </a:rPr>
                        <a:t>２４本以上の歯を有する者の割合</a:t>
                      </a:r>
                      <a:endParaRPr lang="en-US" altLang="ja-JP" sz="1200" b="1" dirty="0" smtClean="0">
                        <a:effectLst/>
                        <a:latin typeface="游ゴシック" panose="020B0400000000000000" pitchFamily="50" charset="-128"/>
                        <a:ea typeface="游ゴシック" panose="020B0400000000000000" pitchFamily="50" charset="-128"/>
                      </a:endParaRPr>
                    </a:p>
                    <a:p>
                      <a:pPr algn="l" fontAlgn="auto">
                        <a:lnSpc>
                          <a:spcPts val="1600"/>
                        </a:lnSpc>
                        <a:spcAft>
                          <a:spcPts val="0"/>
                        </a:spcAft>
                      </a:pPr>
                      <a:r>
                        <a:rPr lang="ja-JP" altLang="en-US" sz="1200" b="1" dirty="0" smtClean="0">
                          <a:effectLst/>
                          <a:latin typeface="游ゴシック" panose="020B0400000000000000" pitchFamily="50" charset="-128"/>
                          <a:ea typeface="游ゴシック" panose="020B0400000000000000" pitchFamily="50" charset="-128"/>
                        </a:rPr>
                        <a:t>（６０歳）</a:t>
                      </a:r>
                      <a:endParaRPr lang="ja-JP" sz="1200" b="1" dirty="0">
                        <a:effectLst/>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游ゴシック" panose="020B0400000000000000" pitchFamily="50" charset="-128"/>
                          <a:ea typeface="游ゴシック" panose="020B0400000000000000" pitchFamily="50" charset="-128"/>
                        </a:rPr>
                        <a:t>71.4</a:t>
                      </a:r>
                      <a:r>
                        <a:rPr lang="ja-JP" sz="1200" b="1" dirty="0" smtClean="0">
                          <a:solidFill>
                            <a:schemeClr val="tx1"/>
                          </a:solidFill>
                          <a:effectLst/>
                          <a:latin typeface="游ゴシック" panose="020B0400000000000000" pitchFamily="50" charset="-128"/>
                          <a:ea typeface="游ゴシック" panose="020B0400000000000000" pitchFamily="50" charset="-128"/>
                        </a:rPr>
                        <a:t>％</a:t>
                      </a:r>
                    </a:p>
                    <a:p>
                      <a:pPr algn="ctr" fontAlgn="auto">
                        <a:lnSpc>
                          <a:spcPts val="1600"/>
                        </a:lnSpc>
                        <a:spcAft>
                          <a:spcPts val="0"/>
                        </a:spcAft>
                      </a:pPr>
                      <a:r>
                        <a:rPr lang="ja-JP" sz="1200" b="1" dirty="0">
                          <a:solidFill>
                            <a:schemeClr val="tx1"/>
                          </a:solidFill>
                          <a:effectLst/>
                          <a:latin typeface="游ゴシック" panose="020B0400000000000000" pitchFamily="50" charset="-128"/>
                          <a:ea typeface="游ゴシック" panose="020B0400000000000000" pitchFamily="50" charset="-128"/>
                        </a:rPr>
                        <a:t>【平成</a:t>
                      </a:r>
                      <a:r>
                        <a:rPr lang="en-US" sz="1200" b="1" dirty="0" smtClean="0">
                          <a:solidFill>
                            <a:schemeClr val="tx1"/>
                          </a:solidFill>
                          <a:effectLst/>
                          <a:latin typeface="游ゴシック" panose="020B0400000000000000" pitchFamily="50" charset="-128"/>
                          <a:ea typeface="游ゴシック" panose="020B0400000000000000" pitchFamily="50" charset="-128"/>
                        </a:rPr>
                        <a:t>25</a:t>
                      </a:r>
                      <a:r>
                        <a:rPr lang="ja-JP" altLang="en-US" sz="1200" b="1" dirty="0" smtClean="0">
                          <a:solidFill>
                            <a:schemeClr val="tx1"/>
                          </a:solidFill>
                          <a:effectLst/>
                          <a:latin typeface="游ゴシック" panose="020B0400000000000000" pitchFamily="50" charset="-128"/>
                          <a:ea typeface="游ゴシック" panose="020B0400000000000000" pitchFamily="50" charset="-128"/>
                        </a:rPr>
                        <a:t>～</a:t>
                      </a:r>
                      <a:r>
                        <a:rPr lang="en-US" altLang="ja-JP" sz="1200" b="1" dirty="0" smtClean="0">
                          <a:solidFill>
                            <a:schemeClr val="tx1"/>
                          </a:solidFill>
                          <a:effectLst/>
                          <a:latin typeface="游ゴシック" panose="020B0400000000000000" pitchFamily="50" charset="-128"/>
                          <a:ea typeface="游ゴシック" panose="020B0400000000000000" pitchFamily="50" charset="-128"/>
                        </a:rPr>
                        <a:t>27</a:t>
                      </a:r>
                      <a:r>
                        <a:rPr lang="ja-JP" altLang="en-US" sz="1200" b="1" dirty="0" smtClean="0">
                          <a:solidFill>
                            <a:schemeClr val="tx1"/>
                          </a:solidFill>
                          <a:effectLst/>
                          <a:latin typeface="游ゴシック" panose="020B0400000000000000" pitchFamily="50" charset="-128"/>
                          <a:ea typeface="游ゴシック" panose="020B0400000000000000" pitchFamily="50" charset="-128"/>
                        </a:rPr>
                        <a:t>年の</a:t>
                      </a:r>
                      <a:r>
                        <a:rPr lang="en-US" altLang="ja-JP" sz="1200" b="1" dirty="0" smtClean="0">
                          <a:solidFill>
                            <a:schemeClr val="tx1"/>
                          </a:solidFill>
                          <a:effectLst/>
                          <a:latin typeface="游ゴシック" panose="020B0400000000000000" pitchFamily="50" charset="-128"/>
                          <a:ea typeface="游ゴシック" panose="020B0400000000000000" pitchFamily="50" charset="-128"/>
                        </a:rPr>
                        <a:t>3</a:t>
                      </a:r>
                      <a:r>
                        <a:rPr lang="ja-JP" altLang="en-US" sz="1200" b="1" dirty="0" smtClean="0">
                          <a:solidFill>
                            <a:schemeClr val="tx1"/>
                          </a:solidFill>
                          <a:effectLst/>
                          <a:latin typeface="游ゴシック" panose="020B0400000000000000" pitchFamily="50" charset="-128"/>
                          <a:ea typeface="游ゴシック" panose="020B0400000000000000" pitchFamily="50" charset="-128"/>
                        </a:rPr>
                        <a:t>か年平均</a:t>
                      </a:r>
                      <a:r>
                        <a:rPr lang="ja-JP" sz="1200" b="1" dirty="0" smtClean="0">
                          <a:solidFill>
                            <a:schemeClr val="tx1"/>
                          </a:solidFill>
                          <a:effectLst/>
                          <a:latin typeface="游ゴシック" panose="020B0400000000000000" pitchFamily="50" charset="-128"/>
                          <a:ea typeface="游ゴシック" panose="020B0400000000000000" pitchFamily="50" charset="-128"/>
                        </a:rPr>
                        <a:t>】</a:t>
                      </a:r>
                      <a:endParaRPr lang="ja-JP" sz="1200" b="1"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游ゴシック" panose="020B0400000000000000" pitchFamily="50" charset="-128"/>
                          <a:ea typeface="游ゴシック" panose="020B0400000000000000" pitchFamily="50" charset="-128"/>
                        </a:rPr>
                        <a:t>69.8</a:t>
                      </a:r>
                      <a:r>
                        <a:rPr lang="ja-JP" sz="1200" b="1" dirty="0" smtClean="0">
                          <a:solidFill>
                            <a:schemeClr val="tx1"/>
                          </a:solidFill>
                          <a:effectLst/>
                          <a:latin typeface="游ゴシック" panose="020B0400000000000000" pitchFamily="50" charset="-128"/>
                          <a:ea typeface="游ゴシック" panose="020B0400000000000000" pitchFamily="50" charset="-128"/>
                        </a:rPr>
                        <a:t>％</a:t>
                      </a:r>
                    </a:p>
                    <a:p>
                      <a:pPr algn="ctr" fontAlgn="auto">
                        <a:lnSpc>
                          <a:spcPts val="1600"/>
                        </a:lnSpc>
                        <a:spcAft>
                          <a:spcPts val="0"/>
                        </a:spcAft>
                      </a:pPr>
                      <a:r>
                        <a:rPr lang="ja-JP" altLang="ja-JP" sz="1200" b="1" dirty="0" smtClean="0">
                          <a:solidFill>
                            <a:schemeClr val="tx1"/>
                          </a:solidFill>
                          <a:effectLst/>
                          <a:latin typeface="游ゴシック" panose="020B0400000000000000" pitchFamily="50" charset="-128"/>
                          <a:ea typeface="游ゴシック" panose="020B0400000000000000" pitchFamily="50" charset="-128"/>
                        </a:rPr>
                        <a:t>【平成</a:t>
                      </a:r>
                      <a:r>
                        <a:rPr lang="en-US" altLang="ja-JP" sz="1200" b="1" dirty="0" smtClean="0">
                          <a:solidFill>
                            <a:schemeClr val="tx1"/>
                          </a:solidFill>
                          <a:effectLst/>
                          <a:latin typeface="游ゴシック" panose="020B0400000000000000" pitchFamily="50" charset="-128"/>
                          <a:ea typeface="游ゴシック" panose="020B0400000000000000" pitchFamily="50" charset="-128"/>
                        </a:rPr>
                        <a:t>28</a:t>
                      </a:r>
                      <a:r>
                        <a:rPr lang="ja-JP" altLang="en-US" sz="1200" b="1" dirty="0" smtClean="0">
                          <a:solidFill>
                            <a:schemeClr val="tx1"/>
                          </a:solidFill>
                          <a:effectLst/>
                          <a:latin typeface="游ゴシック" panose="020B0400000000000000" pitchFamily="50" charset="-128"/>
                          <a:ea typeface="游ゴシック" panose="020B0400000000000000" pitchFamily="50" charset="-128"/>
                        </a:rPr>
                        <a:t>～</a:t>
                      </a:r>
                      <a:r>
                        <a:rPr lang="en-US" altLang="ja-JP" sz="1200" b="1" dirty="0" smtClean="0">
                          <a:solidFill>
                            <a:schemeClr val="tx1"/>
                          </a:solidFill>
                          <a:effectLst/>
                          <a:latin typeface="游ゴシック" panose="020B0400000000000000" pitchFamily="50" charset="-128"/>
                          <a:ea typeface="游ゴシック" panose="020B0400000000000000" pitchFamily="50" charset="-128"/>
                        </a:rPr>
                        <a:t>30</a:t>
                      </a:r>
                      <a:r>
                        <a:rPr lang="ja-JP" altLang="en-US" sz="1200" b="1" dirty="0" smtClean="0">
                          <a:solidFill>
                            <a:schemeClr val="tx1"/>
                          </a:solidFill>
                          <a:effectLst/>
                          <a:latin typeface="游ゴシック" panose="020B0400000000000000" pitchFamily="50" charset="-128"/>
                          <a:ea typeface="游ゴシック" panose="020B0400000000000000" pitchFamily="50" charset="-128"/>
                        </a:rPr>
                        <a:t>年の</a:t>
                      </a:r>
                      <a:r>
                        <a:rPr lang="en-US" altLang="ja-JP" sz="1200" b="1" dirty="0" smtClean="0">
                          <a:solidFill>
                            <a:schemeClr val="tx1"/>
                          </a:solidFill>
                          <a:effectLst/>
                          <a:latin typeface="游ゴシック" panose="020B0400000000000000" pitchFamily="50" charset="-128"/>
                          <a:ea typeface="游ゴシック" panose="020B0400000000000000" pitchFamily="50" charset="-128"/>
                        </a:rPr>
                        <a:t>3</a:t>
                      </a:r>
                      <a:r>
                        <a:rPr lang="ja-JP" altLang="en-US" sz="1200" b="1" dirty="0" smtClean="0">
                          <a:solidFill>
                            <a:schemeClr val="tx1"/>
                          </a:solidFill>
                          <a:effectLst/>
                          <a:latin typeface="游ゴシック" panose="020B0400000000000000" pitchFamily="50" charset="-128"/>
                          <a:ea typeface="游ゴシック" panose="020B0400000000000000" pitchFamily="50" charset="-128"/>
                        </a:rPr>
                        <a:t>か年平均</a:t>
                      </a:r>
                      <a:r>
                        <a:rPr lang="ja-JP" altLang="ja-JP" sz="1200" b="1" dirty="0" smtClean="0">
                          <a:solidFill>
                            <a:schemeClr val="tx1"/>
                          </a:solidFill>
                          <a:effectLst/>
                          <a:latin typeface="游ゴシック" panose="020B0400000000000000" pitchFamily="50" charset="-128"/>
                          <a:ea typeface="游ゴシック" panose="020B0400000000000000" pitchFamily="50" charset="-128"/>
                        </a:rPr>
                        <a:t>】</a:t>
                      </a:r>
                      <a:endParaRPr lang="ja-JP" altLang="ja-JP" sz="1200" b="1"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dk1"/>
                          </a:solidFill>
                          <a:effectLst/>
                          <a:latin typeface="游ゴシック" panose="020B0400000000000000" pitchFamily="50" charset="-128"/>
                          <a:ea typeface="游ゴシック" panose="020B0400000000000000" pitchFamily="50" charset="-128"/>
                          <a:cs typeface="+mn-cs"/>
                        </a:rPr>
                        <a:t>75</a:t>
                      </a:r>
                      <a:r>
                        <a:rPr lang="ja-JP" altLang="en-US" sz="1200" b="1" dirty="0" smtClean="0">
                          <a:solidFill>
                            <a:schemeClr val="dk1"/>
                          </a:solidFill>
                          <a:effectLst/>
                          <a:latin typeface="游ゴシック" panose="020B0400000000000000" pitchFamily="50" charset="-128"/>
                          <a:ea typeface="游ゴシック" panose="020B0400000000000000" pitchFamily="50" charset="-128"/>
                          <a:cs typeface="+mn-cs"/>
                        </a:rPr>
                        <a:t>％以上</a:t>
                      </a:r>
                      <a:endParaRPr lang="ja-JP" sz="1200" b="1"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21594">
                <a:tc>
                  <a:txBody>
                    <a:bodyPr/>
                    <a:lstStyle/>
                    <a:p>
                      <a:pPr algn="ctr" fontAlgn="auto">
                        <a:lnSpc>
                          <a:spcPts val="1600"/>
                        </a:lnSpc>
                        <a:spcAft>
                          <a:spcPts val="0"/>
                        </a:spcAft>
                      </a:pPr>
                      <a:r>
                        <a:rPr lang="ja-JP" altLang="en-US" sz="1400" dirty="0" smtClean="0">
                          <a:solidFill>
                            <a:schemeClr val="bg1"/>
                          </a:solidFill>
                          <a:effectLst/>
                          <a:latin typeface="游ゴシック" panose="020B0400000000000000" pitchFamily="50" charset="-128"/>
                          <a:ea typeface="游ゴシック" panose="020B0400000000000000" pitchFamily="50" charset="-128"/>
                          <a:cs typeface="HG丸ｺﾞｼｯｸM-PRO"/>
                        </a:rPr>
                        <a:t>８</a:t>
                      </a:r>
                      <a:endParaRPr lang="ja-JP" sz="1400"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altLang="en-US" sz="1200" b="1" dirty="0" smtClean="0">
                          <a:effectLst/>
                          <a:latin typeface="游ゴシック" panose="020B0400000000000000" pitchFamily="50" charset="-128"/>
                          <a:ea typeface="游ゴシック" panose="020B0400000000000000" pitchFamily="50" charset="-128"/>
                        </a:rPr>
                        <a:t>２０本以上の歯を有する者の割合</a:t>
                      </a:r>
                      <a:endParaRPr lang="en-US" altLang="ja-JP" sz="1200" b="1" dirty="0" smtClean="0">
                        <a:effectLst/>
                        <a:latin typeface="游ゴシック" panose="020B0400000000000000" pitchFamily="50" charset="-128"/>
                        <a:ea typeface="游ゴシック" panose="020B0400000000000000" pitchFamily="50" charset="-128"/>
                      </a:endParaRPr>
                    </a:p>
                    <a:p>
                      <a:pPr algn="l" fontAlgn="auto">
                        <a:lnSpc>
                          <a:spcPts val="1600"/>
                        </a:lnSpc>
                        <a:spcAft>
                          <a:spcPts val="0"/>
                        </a:spcAft>
                      </a:pPr>
                      <a:r>
                        <a:rPr lang="ja-JP" altLang="en-US" sz="1200" b="1" dirty="0" smtClean="0">
                          <a:effectLst/>
                          <a:latin typeface="游ゴシック" panose="020B0400000000000000" pitchFamily="50" charset="-128"/>
                          <a:ea typeface="游ゴシック" panose="020B0400000000000000" pitchFamily="50" charset="-128"/>
                        </a:rPr>
                        <a:t>（８０歳）</a:t>
                      </a:r>
                      <a:endParaRPr lang="ja-JP" sz="1200" b="1" dirty="0">
                        <a:effectLst/>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游ゴシック" panose="020B0400000000000000" pitchFamily="50" charset="-128"/>
                          <a:ea typeface="游ゴシック" panose="020B0400000000000000" pitchFamily="50" charset="-128"/>
                        </a:rPr>
                        <a:t>42.1</a:t>
                      </a:r>
                      <a:r>
                        <a:rPr lang="ja-JP" altLang="ja-JP" sz="1200" b="1" dirty="0" smtClean="0">
                          <a:solidFill>
                            <a:schemeClr val="tx1"/>
                          </a:solidFill>
                          <a:effectLst/>
                          <a:latin typeface="游ゴシック" panose="020B0400000000000000" pitchFamily="50" charset="-128"/>
                          <a:ea typeface="游ゴシック" panose="020B0400000000000000" pitchFamily="50" charset="-128"/>
                        </a:rPr>
                        <a:t>％</a:t>
                      </a:r>
                    </a:p>
                    <a:p>
                      <a:pPr algn="ctr" fontAlgn="auto">
                        <a:lnSpc>
                          <a:spcPts val="1600"/>
                        </a:lnSpc>
                        <a:spcAft>
                          <a:spcPts val="0"/>
                        </a:spcAft>
                      </a:pPr>
                      <a:r>
                        <a:rPr lang="ja-JP" altLang="ja-JP" sz="1200" b="1" dirty="0" smtClean="0">
                          <a:solidFill>
                            <a:schemeClr val="tx1"/>
                          </a:solidFill>
                          <a:effectLst/>
                          <a:latin typeface="游ゴシック" panose="020B0400000000000000" pitchFamily="50" charset="-128"/>
                          <a:ea typeface="游ゴシック" panose="020B0400000000000000" pitchFamily="50" charset="-128"/>
                        </a:rPr>
                        <a:t>【平成</a:t>
                      </a:r>
                      <a:r>
                        <a:rPr lang="en-US" altLang="ja-JP" sz="1200" b="1" dirty="0" smtClean="0">
                          <a:solidFill>
                            <a:schemeClr val="tx1"/>
                          </a:solidFill>
                          <a:effectLst/>
                          <a:latin typeface="游ゴシック" panose="020B0400000000000000" pitchFamily="50" charset="-128"/>
                          <a:ea typeface="游ゴシック" panose="020B0400000000000000" pitchFamily="50" charset="-128"/>
                        </a:rPr>
                        <a:t>25</a:t>
                      </a:r>
                      <a:r>
                        <a:rPr lang="ja-JP" altLang="en-US" sz="1200" b="1" dirty="0" smtClean="0">
                          <a:solidFill>
                            <a:schemeClr val="tx1"/>
                          </a:solidFill>
                          <a:effectLst/>
                          <a:latin typeface="游ゴシック" panose="020B0400000000000000" pitchFamily="50" charset="-128"/>
                          <a:ea typeface="游ゴシック" panose="020B0400000000000000" pitchFamily="50" charset="-128"/>
                        </a:rPr>
                        <a:t>～</a:t>
                      </a:r>
                      <a:r>
                        <a:rPr lang="en-US" altLang="ja-JP" sz="1200" b="1" dirty="0" smtClean="0">
                          <a:solidFill>
                            <a:schemeClr val="tx1"/>
                          </a:solidFill>
                          <a:effectLst/>
                          <a:latin typeface="游ゴシック" panose="020B0400000000000000" pitchFamily="50" charset="-128"/>
                          <a:ea typeface="游ゴシック" panose="020B0400000000000000" pitchFamily="50" charset="-128"/>
                        </a:rPr>
                        <a:t>27</a:t>
                      </a:r>
                      <a:r>
                        <a:rPr lang="ja-JP" altLang="en-US" sz="1200" b="1" dirty="0" smtClean="0">
                          <a:solidFill>
                            <a:schemeClr val="tx1"/>
                          </a:solidFill>
                          <a:effectLst/>
                          <a:latin typeface="游ゴシック" panose="020B0400000000000000" pitchFamily="50" charset="-128"/>
                          <a:ea typeface="游ゴシック" panose="020B0400000000000000" pitchFamily="50" charset="-128"/>
                        </a:rPr>
                        <a:t>年の</a:t>
                      </a:r>
                      <a:r>
                        <a:rPr lang="en-US" altLang="ja-JP" sz="1200" b="1" dirty="0" smtClean="0">
                          <a:solidFill>
                            <a:schemeClr val="tx1"/>
                          </a:solidFill>
                          <a:effectLst/>
                          <a:latin typeface="游ゴシック" panose="020B0400000000000000" pitchFamily="50" charset="-128"/>
                          <a:ea typeface="游ゴシック" panose="020B0400000000000000" pitchFamily="50" charset="-128"/>
                        </a:rPr>
                        <a:t>3</a:t>
                      </a:r>
                      <a:r>
                        <a:rPr lang="ja-JP" altLang="en-US" sz="1200" b="1" dirty="0" smtClean="0">
                          <a:solidFill>
                            <a:schemeClr val="tx1"/>
                          </a:solidFill>
                          <a:effectLst/>
                          <a:latin typeface="游ゴシック" panose="020B0400000000000000" pitchFamily="50" charset="-128"/>
                          <a:ea typeface="游ゴシック" panose="020B0400000000000000" pitchFamily="50" charset="-128"/>
                        </a:rPr>
                        <a:t>か年平均</a:t>
                      </a:r>
                      <a:r>
                        <a:rPr lang="ja-JP" altLang="ja-JP" sz="1200" b="1" dirty="0" smtClean="0">
                          <a:solidFill>
                            <a:schemeClr val="tx1"/>
                          </a:solidFill>
                          <a:effectLst/>
                          <a:latin typeface="游ゴシック" panose="020B0400000000000000" pitchFamily="50" charset="-128"/>
                          <a:ea typeface="游ゴシック" panose="020B0400000000000000" pitchFamily="50" charset="-128"/>
                        </a:rPr>
                        <a:t>】</a:t>
                      </a:r>
                      <a:endParaRPr lang="ja-JP" altLang="ja-JP"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45.0</a:t>
                      </a:r>
                      <a:r>
                        <a:rPr lang="ja-JP"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en-US" altLang="ja-JP"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endParaRPr>
                    </a:p>
                    <a:p>
                      <a:pPr algn="ctr" fontAlgn="auto">
                        <a:lnSpc>
                          <a:spcPts val="1600"/>
                        </a:lnSpc>
                        <a:spcAft>
                          <a:spcPts val="0"/>
                        </a:spcAft>
                      </a:pPr>
                      <a:r>
                        <a:rPr lang="ja-JP" altLang="ja-JP" sz="1200" b="1" dirty="0" smtClean="0">
                          <a:solidFill>
                            <a:schemeClr val="tx1"/>
                          </a:solidFill>
                          <a:effectLst/>
                          <a:latin typeface="游ゴシック" panose="020B0400000000000000" pitchFamily="50" charset="-128"/>
                          <a:ea typeface="游ゴシック" panose="020B0400000000000000" pitchFamily="50" charset="-128"/>
                        </a:rPr>
                        <a:t>【平成</a:t>
                      </a:r>
                      <a:r>
                        <a:rPr lang="en-US" altLang="ja-JP" sz="1200" b="1" dirty="0" smtClean="0">
                          <a:solidFill>
                            <a:schemeClr val="tx1"/>
                          </a:solidFill>
                          <a:effectLst/>
                          <a:latin typeface="游ゴシック" panose="020B0400000000000000" pitchFamily="50" charset="-128"/>
                          <a:ea typeface="游ゴシック" panose="020B0400000000000000" pitchFamily="50" charset="-128"/>
                        </a:rPr>
                        <a:t>28</a:t>
                      </a:r>
                      <a:r>
                        <a:rPr lang="ja-JP" altLang="en-US" sz="1200" b="1" dirty="0" smtClean="0">
                          <a:solidFill>
                            <a:schemeClr val="tx1"/>
                          </a:solidFill>
                          <a:effectLst/>
                          <a:latin typeface="游ゴシック" panose="020B0400000000000000" pitchFamily="50" charset="-128"/>
                          <a:ea typeface="游ゴシック" panose="020B0400000000000000" pitchFamily="50" charset="-128"/>
                        </a:rPr>
                        <a:t>～</a:t>
                      </a:r>
                      <a:r>
                        <a:rPr lang="en-US" altLang="ja-JP" sz="1200" b="1" dirty="0" smtClean="0">
                          <a:solidFill>
                            <a:schemeClr val="tx1"/>
                          </a:solidFill>
                          <a:effectLst/>
                          <a:latin typeface="游ゴシック" panose="020B0400000000000000" pitchFamily="50" charset="-128"/>
                          <a:ea typeface="游ゴシック" panose="020B0400000000000000" pitchFamily="50" charset="-128"/>
                        </a:rPr>
                        <a:t>30</a:t>
                      </a:r>
                      <a:r>
                        <a:rPr lang="ja-JP" altLang="en-US" sz="1200" b="1" dirty="0" smtClean="0">
                          <a:solidFill>
                            <a:schemeClr val="tx1"/>
                          </a:solidFill>
                          <a:effectLst/>
                          <a:latin typeface="游ゴシック" panose="020B0400000000000000" pitchFamily="50" charset="-128"/>
                          <a:ea typeface="游ゴシック" panose="020B0400000000000000" pitchFamily="50" charset="-128"/>
                        </a:rPr>
                        <a:t>年の</a:t>
                      </a:r>
                      <a:r>
                        <a:rPr lang="en-US" altLang="ja-JP" sz="1200" b="1" dirty="0" smtClean="0">
                          <a:solidFill>
                            <a:schemeClr val="tx1"/>
                          </a:solidFill>
                          <a:effectLst/>
                          <a:latin typeface="游ゴシック" panose="020B0400000000000000" pitchFamily="50" charset="-128"/>
                          <a:ea typeface="游ゴシック" panose="020B0400000000000000" pitchFamily="50" charset="-128"/>
                        </a:rPr>
                        <a:t>3</a:t>
                      </a:r>
                      <a:r>
                        <a:rPr lang="ja-JP" altLang="en-US" sz="1200" b="1" dirty="0" smtClean="0">
                          <a:solidFill>
                            <a:schemeClr val="tx1"/>
                          </a:solidFill>
                          <a:effectLst/>
                          <a:latin typeface="游ゴシック" panose="020B0400000000000000" pitchFamily="50" charset="-128"/>
                          <a:ea typeface="游ゴシック" panose="020B0400000000000000" pitchFamily="50" charset="-128"/>
                        </a:rPr>
                        <a:t>か年平均</a:t>
                      </a:r>
                      <a:r>
                        <a:rPr lang="ja-JP" altLang="ja-JP" sz="1200" b="1" dirty="0" smtClean="0">
                          <a:solidFill>
                            <a:schemeClr val="tx1"/>
                          </a:solidFill>
                          <a:effectLst/>
                          <a:latin typeface="游ゴシック" panose="020B0400000000000000" pitchFamily="50" charset="-128"/>
                          <a:ea typeface="游ゴシック" panose="020B0400000000000000" pitchFamily="50" charset="-128"/>
                        </a:rPr>
                        <a:t>】</a:t>
                      </a:r>
                      <a:endParaRPr lang="ja-JP" sz="1200" b="1"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endParaRPr lang="en-US" altLang="ja-JP" sz="1200" b="1" dirty="0" smtClean="0">
                        <a:solidFill>
                          <a:schemeClr val="dk1"/>
                        </a:solidFill>
                        <a:effectLst/>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dirty="0" smtClean="0">
                          <a:solidFill>
                            <a:schemeClr val="dk1"/>
                          </a:solidFill>
                          <a:effectLst/>
                          <a:latin typeface="游ゴシック" panose="020B0400000000000000" pitchFamily="50" charset="-128"/>
                          <a:ea typeface="游ゴシック" panose="020B0400000000000000" pitchFamily="50" charset="-128"/>
                          <a:cs typeface="+mn-cs"/>
                        </a:rPr>
                        <a:t>45</a:t>
                      </a:r>
                      <a:r>
                        <a:rPr lang="ja-JP" altLang="en-US" sz="1200" b="1" dirty="0" smtClean="0">
                          <a:solidFill>
                            <a:schemeClr val="dk1"/>
                          </a:solidFill>
                          <a:effectLst/>
                          <a:latin typeface="游ゴシック" panose="020B0400000000000000" pitchFamily="50" charset="-128"/>
                          <a:ea typeface="游ゴシック" panose="020B0400000000000000" pitchFamily="50" charset="-128"/>
                          <a:cs typeface="+mn-cs"/>
                        </a:rPr>
                        <a:t>％以上</a:t>
                      </a:r>
                      <a:endParaRPr lang="ja-JP" altLang="ja-JP" sz="1200" b="1" dirty="0" smtClean="0">
                        <a:solidFill>
                          <a:srgbClr val="000000"/>
                        </a:solidFill>
                        <a:effectLst/>
                        <a:latin typeface="游ゴシック" panose="020B0400000000000000" pitchFamily="50" charset="-128"/>
                        <a:ea typeface="游ゴシック" panose="020B0400000000000000" pitchFamily="50" charset="-128"/>
                        <a:cs typeface="HG丸ｺﾞｼｯｸM-PRO"/>
                      </a:endParaRPr>
                    </a:p>
                    <a:p>
                      <a:pPr algn="ctr" fontAlgn="auto">
                        <a:lnSpc>
                          <a:spcPts val="1600"/>
                        </a:lnSpc>
                        <a:spcAft>
                          <a:spcPts val="0"/>
                        </a:spcAft>
                      </a:pPr>
                      <a:endParaRPr lang="ja-JP" sz="1200" b="1"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162636"/>
                  </a:ext>
                </a:extLst>
              </a:tr>
              <a:tr h="821594">
                <a:tc>
                  <a:txBody>
                    <a:bodyPr/>
                    <a:lstStyle/>
                    <a:p>
                      <a:pPr algn="ctr" fontAlgn="auto">
                        <a:lnSpc>
                          <a:spcPts val="1600"/>
                        </a:lnSpc>
                        <a:spcAft>
                          <a:spcPts val="0"/>
                        </a:spcAft>
                      </a:pPr>
                      <a:r>
                        <a:rPr lang="ja-JP" altLang="en-US" sz="1400" dirty="0" smtClean="0">
                          <a:solidFill>
                            <a:schemeClr val="bg1"/>
                          </a:solidFill>
                          <a:effectLst/>
                          <a:latin typeface="游ゴシック" panose="020B0400000000000000" pitchFamily="50" charset="-128"/>
                          <a:ea typeface="游ゴシック" panose="020B0400000000000000" pitchFamily="50" charset="-128"/>
                          <a:cs typeface="HG丸ｺﾞｼｯｸM-PRO"/>
                        </a:rPr>
                        <a:t>９</a:t>
                      </a:r>
                      <a:endParaRPr lang="ja-JP" sz="1400"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altLang="en-US" sz="1200" b="1" dirty="0" smtClean="0">
                          <a:effectLst/>
                          <a:latin typeface="游ゴシック" panose="020B0400000000000000" pitchFamily="50" charset="-128"/>
                          <a:ea typeface="游ゴシック" panose="020B0400000000000000" pitchFamily="50" charset="-128"/>
                        </a:rPr>
                        <a:t>咀嚼良好者の割合（６０歳以上）</a:t>
                      </a:r>
                      <a:endParaRPr lang="ja-JP" sz="1200" b="1" dirty="0">
                        <a:effectLst/>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endParaRPr lang="en-US" altLang="ja-JP" sz="1200" b="1" dirty="0" smtClean="0">
                        <a:solidFill>
                          <a:schemeClr val="tx1"/>
                        </a:solidFill>
                        <a:effectLst/>
                        <a:latin typeface="游ゴシック" panose="020B0400000000000000" pitchFamily="50" charset="-128"/>
                        <a:ea typeface="游ゴシック" panose="020B0400000000000000" pitchFamily="50" charset="-128"/>
                      </a:endParaRPr>
                    </a:p>
                    <a:p>
                      <a:pPr algn="ctr" fontAlgn="auto">
                        <a:lnSpc>
                          <a:spcPts val="1600"/>
                        </a:lnSpc>
                        <a:spcAft>
                          <a:spcPts val="0"/>
                        </a:spcAft>
                      </a:pPr>
                      <a:r>
                        <a:rPr lang="en-US" altLang="ja-JP" sz="1200" b="1" dirty="0" smtClean="0">
                          <a:solidFill>
                            <a:schemeClr val="tx1"/>
                          </a:solidFill>
                          <a:effectLst/>
                          <a:latin typeface="游ゴシック" panose="020B0400000000000000" pitchFamily="50" charset="-128"/>
                          <a:ea typeface="游ゴシック" panose="020B0400000000000000" pitchFamily="50" charset="-128"/>
                        </a:rPr>
                        <a:t>65.9</a:t>
                      </a:r>
                      <a:r>
                        <a:rPr lang="ja-JP" altLang="ja-JP" sz="1200" b="1" dirty="0" smtClean="0">
                          <a:solidFill>
                            <a:schemeClr val="tx1"/>
                          </a:solidFill>
                          <a:effectLst/>
                          <a:latin typeface="游ゴシック" panose="020B0400000000000000" pitchFamily="50" charset="-128"/>
                          <a:ea typeface="游ゴシック" panose="020B0400000000000000" pitchFamily="50" charset="-128"/>
                        </a:rPr>
                        <a:t>％</a:t>
                      </a:r>
                    </a:p>
                    <a:p>
                      <a:pPr algn="ctr" fontAlgn="auto">
                        <a:lnSpc>
                          <a:spcPts val="1600"/>
                        </a:lnSpc>
                        <a:spcAft>
                          <a:spcPts val="0"/>
                        </a:spcAft>
                      </a:pPr>
                      <a:r>
                        <a:rPr lang="ja-JP" altLang="ja-JP" sz="1200" b="1" dirty="0" smtClean="0">
                          <a:solidFill>
                            <a:schemeClr val="tx1"/>
                          </a:solidFill>
                          <a:effectLst/>
                          <a:latin typeface="游ゴシック" panose="020B0400000000000000" pitchFamily="50" charset="-128"/>
                          <a:ea typeface="游ゴシック" panose="020B0400000000000000" pitchFamily="50" charset="-128"/>
                        </a:rPr>
                        <a:t>【平成</a:t>
                      </a:r>
                      <a:r>
                        <a:rPr lang="en-US" altLang="ja-JP" sz="1200" b="1" dirty="0" smtClean="0">
                          <a:solidFill>
                            <a:schemeClr val="tx1"/>
                          </a:solidFill>
                          <a:effectLst/>
                          <a:latin typeface="游ゴシック" panose="020B0400000000000000" pitchFamily="50" charset="-128"/>
                          <a:ea typeface="游ゴシック" panose="020B0400000000000000" pitchFamily="50" charset="-128"/>
                        </a:rPr>
                        <a:t>28</a:t>
                      </a:r>
                      <a:r>
                        <a:rPr lang="ja-JP" altLang="ja-JP" sz="1200" b="1" dirty="0" smtClean="0">
                          <a:solidFill>
                            <a:schemeClr val="tx1"/>
                          </a:solidFill>
                          <a:effectLst/>
                          <a:latin typeface="游ゴシック" panose="020B0400000000000000" pitchFamily="50" charset="-128"/>
                          <a:ea typeface="游ゴシック" panose="020B0400000000000000" pitchFamily="50" charset="-128"/>
                        </a:rPr>
                        <a:t>（</a:t>
                      </a:r>
                      <a:r>
                        <a:rPr lang="en-US" altLang="ja-JP" sz="1200" b="1" dirty="0" smtClean="0">
                          <a:solidFill>
                            <a:schemeClr val="tx1"/>
                          </a:solidFill>
                          <a:effectLst/>
                          <a:latin typeface="游ゴシック" panose="020B0400000000000000" pitchFamily="50" charset="-128"/>
                          <a:ea typeface="游ゴシック" panose="020B0400000000000000" pitchFamily="50" charset="-128"/>
                        </a:rPr>
                        <a:t>2016</a:t>
                      </a:r>
                      <a:r>
                        <a:rPr lang="ja-JP" altLang="ja-JP" sz="1200" b="1" dirty="0" smtClean="0">
                          <a:solidFill>
                            <a:schemeClr val="tx1"/>
                          </a:solidFill>
                          <a:effectLst/>
                          <a:latin typeface="游ゴシック" panose="020B0400000000000000" pitchFamily="50" charset="-128"/>
                          <a:ea typeface="游ゴシック" panose="020B0400000000000000" pitchFamily="50" charset="-128"/>
                        </a:rPr>
                        <a:t>）年】</a:t>
                      </a:r>
                      <a:endParaRPr lang="ja-JP" altLang="ja-JP"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endParaRPr>
                    </a:p>
                    <a:p>
                      <a:pPr algn="ctr" fontAlgn="auto">
                        <a:lnSpc>
                          <a:spcPts val="1600"/>
                        </a:lnSpc>
                        <a:spcAft>
                          <a:spcPts val="0"/>
                        </a:spcAft>
                      </a:pPr>
                      <a:endParaRPr lang="ja-JP" sz="1200" b="1"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游ゴシック" panose="020B0400000000000000" pitchFamily="50" charset="-128"/>
                          <a:ea typeface="+mn-ea"/>
                        </a:rPr>
                        <a:t>80.2</a:t>
                      </a:r>
                      <a:r>
                        <a:rPr lang="ja-JP" altLang="ja-JP" sz="1200" b="1" dirty="0" smtClean="0">
                          <a:solidFill>
                            <a:schemeClr val="tx1"/>
                          </a:solidFill>
                          <a:effectLst/>
                          <a:latin typeface="游ゴシック" panose="020B0400000000000000" pitchFamily="50" charset="-128"/>
                          <a:ea typeface="+mn-ea"/>
                        </a:rPr>
                        <a:t>％</a:t>
                      </a:r>
                    </a:p>
                    <a:p>
                      <a:pPr algn="ctr" fontAlgn="auto">
                        <a:lnSpc>
                          <a:spcPts val="1600"/>
                        </a:lnSpc>
                        <a:spcAft>
                          <a:spcPts val="0"/>
                        </a:spcAft>
                      </a:pPr>
                      <a:r>
                        <a:rPr lang="ja-JP" altLang="ja-JP" sz="1200" b="1" dirty="0" smtClean="0">
                          <a:solidFill>
                            <a:schemeClr val="tx1"/>
                          </a:solidFill>
                          <a:effectLst/>
                          <a:latin typeface="游ゴシック" panose="020B0400000000000000" pitchFamily="50" charset="-128"/>
                          <a:ea typeface="+mn-ea"/>
                        </a:rPr>
                        <a:t>【</a:t>
                      </a:r>
                      <a:r>
                        <a:rPr lang="ja-JP" altLang="en-US" sz="1200" b="1" dirty="0" smtClean="0">
                          <a:solidFill>
                            <a:schemeClr val="tx1"/>
                          </a:solidFill>
                          <a:effectLst/>
                          <a:latin typeface="游ゴシック" panose="020B0400000000000000" pitchFamily="50" charset="-128"/>
                          <a:ea typeface="+mn-ea"/>
                        </a:rPr>
                        <a:t>令和２</a:t>
                      </a:r>
                      <a:r>
                        <a:rPr lang="ja-JP" altLang="ja-JP" sz="1200" b="1" dirty="0" smtClean="0">
                          <a:solidFill>
                            <a:schemeClr val="tx1"/>
                          </a:solidFill>
                          <a:effectLst/>
                          <a:latin typeface="游ゴシック" panose="020B0400000000000000" pitchFamily="50" charset="-128"/>
                          <a:ea typeface="+mn-ea"/>
                        </a:rPr>
                        <a:t>（</a:t>
                      </a:r>
                      <a:r>
                        <a:rPr lang="en-US" altLang="ja-JP" sz="1200" b="1" dirty="0" smtClean="0">
                          <a:solidFill>
                            <a:schemeClr val="tx1"/>
                          </a:solidFill>
                          <a:effectLst/>
                          <a:latin typeface="游ゴシック" panose="020B0400000000000000" pitchFamily="50" charset="-128"/>
                          <a:ea typeface="+mn-ea"/>
                        </a:rPr>
                        <a:t>2020</a:t>
                      </a:r>
                      <a:r>
                        <a:rPr lang="ja-JP" altLang="ja-JP" sz="1200" b="1" dirty="0" smtClean="0">
                          <a:solidFill>
                            <a:schemeClr val="tx1"/>
                          </a:solidFill>
                          <a:effectLst/>
                          <a:latin typeface="游ゴシック" panose="020B0400000000000000" pitchFamily="50" charset="-128"/>
                          <a:ea typeface="+mn-ea"/>
                        </a:rPr>
                        <a:t>）年】</a:t>
                      </a:r>
                      <a:endParaRPr lang="ja-JP" altLang="ja-JP" sz="1200" b="1" dirty="0" smtClean="0">
                        <a:solidFill>
                          <a:schemeClr val="tx1"/>
                        </a:solidFill>
                        <a:effectLst/>
                        <a:latin typeface="游ゴシック" panose="020B0400000000000000" pitchFamily="50" charset="-128"/>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endParaRPr lang="en-US" altLang="ja-JP" sz="1200" b="1" dirty="0" smtClean="0">
                        <a:solidFill>
                          <a:schemeClr val="dk1"/>
                        </a:solidFill>
                        <a:effectLst/>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dirty="0" smtClean="0">
                          <a:solidFill>
                            <a:schemeClr val="dk1"/>
                          </a:solidFill>
                          <a:effectLst/>
                          <a:latin typeface="游ゴシック" panose="020B0400000000000000" pitchFamily="50" charset="-128"/>
                          <a:ea typeface="游ゴシック" panose="020B0400000000000000" pitchFamily="50" charset="-128"/>
                          <a:cs typeface="+mn-cs"/>
                        </a:rPr>
                        <a:t>75</a:t>
                      </a:r>
                      <a:r>
                        <a:rPr lang="ja-JP" altLang="en-US" sz="1200" b="1" dirty="0" smtClean="0">
                          <a:solidFill>
                            <a:schemeClr val="dk1"/>
                          </a:solidFill>
                          <a:effectLst/>
                          <a:latin typeface="游ゴシック" panose="020B0400000000000000" pitchFamily="50" charset="-128"/>
                          <a:ea typeface="游ゴシック" panose="020B0400000000000000" pitchFamily="50" charset="-128"/>
                          <a:cs typeface="+mn-cs"/>
                        </a:rPr>
                        <a:t>％以上</a:t>
                      </a:r>
                      <a:endParaRPr lang="ja-JP" altLang="ja-JP" sz="1200" b="1" dirty="0" smtClean="0">
                        <a:solidFill>
                          <a:srgbClr val="000000"/>
                        </a:solidFill>
                        <a:effectLst/>
                        <a:latin typeface="游ゴシック" panose="020B0400000000000000" pitchFamily="50" charset="-128"/>
                        <a:ea typeface="游ゴシック" panose="020B0400000000000000" pitchFamily="50" charset="-128"/>
                        <a:cs typeface="HG丸ｺﾞｼｯｸM-PRO"/>
                      </a:endParaRPr>
                    </a:p>
                    <a:p>
                      <a:pPr algn="ctr" fontAlgn="auto">
                        <a:lnSpc>
                          <a:spcPts val="1600"/>
                        </a:lnSpc>
                        <a:spcAft>
                          <a:spcPts val="0"/>
                        </a:spcAft>
                      </a:pPr>
                      <a:endParaRPr lang="ja-JP" sz="1200" b="1"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0687050"/>
                  </a:ext>
                </a:extLst>
              </a:tr>
              <a:tr h="821594">
                <a:tc>
                  <a:txBody>
                    <a:bodyPr/>
                    <a:lstStyle/>
                    <a:p>
                      <a:pPr algn="ctr" fontAlgn="auto">
                        <a:lnSpc>
                          <a:spcPts val="1600"/>
                        </a:lnSpc>
                        <a:spcAft>
                          <a:spcPts val="0"/>
                        </a:spcAft>
                      </a:pPr>
                      <a:r>
                        <a:rPr lang="en-US" altLang="ja-JP" sz="1400" dirty="0" smtClean="0">
                          <a:solidFill>
                            <a:schemeClr val="bg1"/>
                          </a:solidFill>
                          <a:effectLst/>
                          <a:latin typeface="游ゴシック" panose="020B0400000000000000" pitchFamily="50" charset="-128"/>
                          <a:ea typeface="游ゴシック" panose="020B0400000000000000" pitchFamily="50" charset="-128"/>
                          <a:cs typeface="HG丸ｺﾞｼｯｸM-PRO"/>
                        </a:rPr>
                        <a:t>10</a:t>
                      </a:r>
                      <a:endParaRPr lang="ja-JP" sz="1400"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altLang="en-US" sz="1200" b="1" dirty="0" smtClean="0">
                          <a:effectLst/>
                          <a:latin typeface="游ゴシック" panose="020B0400000000000000" pitchFamily="50" charset="-128"/>
                          <a:ea typeface="游ゴシック" panose="020B0400000000000000" pitchFamily="50" charset="-128"/>
                        </a:rPr>
                        <a:t>むし歯治療が必要な者の割合</a:t>
                      </a:r>
                      <a:endParaRPr lang="en-US" altLang="ja-JP" sz="1200" b="1" dirty="0" smtClean="0">
                        <a:effectLst/>
                        <a:latin typeface="游ゴシック" panose="020B0400000000000000" pitchFamily="50" charset="-128"/>
                        <a:ea typeface="游ゴシック" panose="020B0400000000000000" pitchFamily="50" charset="-128"/>
                      </a:endParaRPr>
                    </a:p>
                    <a:p>
                      <a:pPr algn="l" fontAlgn="auto">
                        <a:lnSpc>
                          <a:spcPts val="1600"/>
                        </a:lnSpc>
                        <a:spcAft>
                          <a:spcPts val="0"/>
                        </a:spcAft>
                      </a:pPr>
                      <a:r>
                        <a:rPr lang="ja-JP" altLang="en-US" sz="1200" b="1" dirty="0" smtClean="0">
                          <a:effectLst/>
                          <a:latin typeface="游ゴシック" panose="020B0400000000000000" pitchFamily="50" charset="-128"/>
                          <a:ea typeface="游ゴシック" panose="020B0400000000000000" pitchFamily="50" charset="-128"/>
                        </a:rPr>
                        <a:t>（６０歳）</a:t>
                      </a:r>
                      <a:endParaRPr lang="ja-JP" sz="1200" b="1" dirty="0">
                        <a:effectLst/>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endParaRPr lang="en-US" altLang="ja-JP" sz="1200" b="1" dirty="0" smtClean="0">
                        <a:solidFill>
                          <a:schemeClr val="tx1"/>
                        </a:solidFill>
                        <a:effectLst/>
                        <a:latin typeface="游ゴシック" panose="020B0400000000000000" pitchFamily="50" charset="-128"/>
                        <a:ea typeface="游ゴシック" panose="020B0400000000000000" pitchFamily="50" charset="-128"/>
                      </a:endParaRPr>
                    </a:p>
                    <a:p>
                      <a:pPr algn="ctr" fontAlgn="auto">
                        <a:lnSpc>
                          <a:spcPts val="1600"/>
                        </a:lnSpc>
                        <a:spcAft>
                          <a:spcPts val="0"/>
                        </a:spcAft>
                      </a:pPr>
                      <a:r>
                        <a:rPr lang="en-US" altLang="ja-JP" sz="1200" b="1" dirty="0" smtClean="0">
                          <a:solidFill>
                            <a:schemeClr val="tx1"/>
                          </a:solidFill>
                          <a:effectLst/>
                          <a:latin typeface="游ゴシック" panose="020B0400000000000000" pitchFamily="50" charset="-128"/>
                          <a:ea typeface="游ゴシック" panose="020B0400000000000000" pitchFamily="50" charset="-128"/>
                        </a:rPr>
                        <a:t>30.4</a:t>
                      </a:r>
                      <a:r>
                        <a:rPr lang="ja-JP" altLang="ja-JP" sz="1200" b="1" dirty="0" smtClean="0">
                          <a:solidFill>
                            <a:schemeClr val="tx1"/>
                          </a:solidFill>
                          <a:effectLst/>
                          <a:latin typeface="游ゴシック" panose="020B0400000000000000" pitchFamily="50" charset="-128"/>
                          <a:ea typeface="游ゴシック" panose="020B0400000000000000" pitchFamily="50" charset="-128"/>
                        </a:rPr>
                        <a:t>％</a:t>
                      </a:r>
                    </a:p>
                    <a:p>
                      <a:pPr algn="ctr" fontAlgn="auto">
                        <a:lnSpc>
                          <a:spcPts val="1600"/>
                        </a:lnSpc>
                        <a:spcAft>
                          <a:spcPts val="0"/>
                        </a:spcAft>
                      </a:pPr>
                      <a:r>
                        <a:rPr lang="ja-JP" altLang="ja-JP" sz="1200" b="1" dirty="0" smtClean="0">
                          <a:solidFill>
                            <a:schemeClr val="tx1"/>
                          </a:solidFill>
                          <a:effectLst/>
                          <a:latin typeface="游ゴシック" panose="020B0400000000000000" pitchFamily="50" charset="-128"/>
                          <a:ea typeface="游ゴシック" panose="020B0400000000000000" pitchFamily="50" charset="-128"/>
                        </a:rPr>
                        <a:t>【平成</a:t>
                      </a:r>
                      <a:r>
                        <a:rPr lang="en-US" altLang="ja-JP" sz="1200" b="1" dirty="0" smtClean="0">
                          <a:solidFill>
                            <a:schemeClr val="tx1"/>
                          </a:solidFill>
                          <a:effectLst/>
                          <a:latin typeface="游ゴシック" panose="020B0400000000000000" pitchFamily="50" charset="-128"/>
                          <a:ea typeface="游ゴシック" panose="020B0400000000000000" pitchFamily="50" charset="-128"/>
                        </a:rPr>
                        <a:t>27</a:t>
                      </a:r>
                      <a:r>
                        <a:rPr lang="ja-JP" altLang="ja-JP" sz="1200" b="1" dirty="0" smtClean="0">
                          <a:solidFill>
                            <a:schemeClr val="tx1"/>
                          </a:solidFill>
                          <a:effectLst/>
                          <a:latin typeface="游ゴシック" panose="020B0400000000000000" pitchFamily="50" charset="-128"/>
                          <a:ea typeface="游ゴシック" panose="020B0400000000000000" pitchFamily="50" charset="-128"/>
                        </a:rPr>
                        <a:t>（</a:t>
                      </a:r>
                      <a:r>
                        <a:rPr lang="en-US" altLang="ja-JP" sz="1200" b="1" dirty="0" smtClean="0">
                          <a:solidFill>
                            <a:schemeClr val="tx1"/>
                          </a:solidFill>
                          <a:effectLst/>
                          <a:latin typeface="游ゴシック" panose="020B0400000000000000" pitchFamily="50" charset="-128"/>
                          <a:ea typeface="游ゴシック" panose="020B0400000000000000" pitchFamily="50" charset="-128"/>
                        </a:rPr>
                        <a:t>2015</a:t>
                      </a:r>
                      <a:r>
                        <a:rPr lang="ja-JP" altLang="ja-JP" sz="1200" b="1" dirty="0" smtClean="0">
                          <a:solidFill>
                            <a:schemeClr val="tx1"/>
                          </a:solidFill>
                          <a:effectLst/>
                          <a:latin typeface="游ゴシック" panose="020B0400000000000000" pitchFamily="50" charset="-128"/>
                          <a:ea typeface="游ゴシック" panose="020B0400000000000000" pitchFamily="50" charset="-128"/>
                        </a:rPr>
                        <a:t>）年】</a:t>
                      </a:r>
                      <a:endParaRPr lang="ja-JP" altLang="ja-JP"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endParaRPr>
                    </a:p>
                    <a:p>
                      <a:pPr algn="ctr" fontAlgn="auto">
                        <a:lnSpc>
                          <a:spcPts val="1600"/>
                        </a:lnSpc>
                        <a:spcAft>
                          <a:spcPts val="0"/>
                        </a:spcAft>
                      </a:pPr>
                      <a:endParaRPr lang="ja-JP" sz="1200" b="1"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游ゴシック" panose="020B0400000000000000" pitchFamily="50" charset="-128"/>
                          <a:ea typeface="游ゴシック" panose="020B0400000000000000" pitchFamily="50" charset="-128"/>
                        </a:rPr>
                        <a:t>26.8</a:t>
                      </a:r>
                      <a:r>
                        <a:rPr lang="ja-JP" sz="1200" b="1" dirty="0" smtClean="0">
                          <a:solidFill>
                            <a:schemeClr val="tx1"/>
                          </a:solidFill>
                          <a:effectLst/>
                          <a:latin typeface="游ゴシック" panose="020B0400000000000000" pitchFamily="50" charset="-128"/>
                          <a:ea typeface="游ゴシック" panose="020B0400000000000000" pitchFamily="50" charset="-128"/>
                        </a:rPr>
                        <a:t>％</a:t>
                      </a:r>
                    </a:p>
                    <a:p>
                      <a:pPr algn="ctr" fontAlgn="auto">
                        <a:lnSpc>
                          <a:spcPts val="1600"/>
                        </a:lnSpc>
                        <a:spcAft>
                          <a:spcPts val="0"/>
                        </a:spcAft>
                      </a:pPr>
                      <a:r>
                        <a:rPr lang="ja-JP" sz="1200" b="1" dirty="0" smtClean="0">
                          <a:solidFill>
                            <a:schemeClr val="tx1"/>
                          </a:solidFill>
                          <a:effectLst/>
                          <a:latin typeface="游ゴシック" panose="020B0400000000000000" pitchFamily="50" charset="-128"/>
                          <a:ea typeface="游ゴシック" panose="020B0400000000000000" pitchFamily="50" charset="-128"/>
                        </a:rPr>
                        <a:t>【</a:t>
                      </a:r>
                      <a:r>
                        <a:rPr lang="ja-JP" altLang="en-US" sz="1200" b="1" dirty="0" smtClean="0">
                          <a:solidFill>
                            <a:schemeClr val="tx1"/>
                          </a:solidFill>
                          <a:effectLst/>
                          <a:latin typeface="游ゴシック" panose="020B0400000000000000" pitchFamily="50" charset="-128"/>
                          <a:ea typeface="游ゴシック" panose="020B0400000000000000" pitchFamily="50" charset="-128"/>
                        </a:rPr>
                        <a:t>令和元</a:t>
                      </a:r>
                      <a:r>
                        <a:rPr lang="ja-JP" sz="1200" b="1" dirty="0" smtClean="0">
                          <a:solidFill>
                            <a:schemeClr val="tx1"/>
                          </a:solidFill>
                          <a:effectLst/>
                          <a:latin typeface="游ゴシック" panose="020B0400000000000000" pitchFamily="50" charset="-128"/>
                          <a:ea typeface="游ゴシック" panose="020B0400000000000000" pitchFamily="50" charset="-128"/>
                        </a:rPr>
                        <a:t>（</a:t>
                      </a:r>
                      <a:r>
                        <a:rPr lang="en-US" sz="1200" b="1" dirty="0" smtClean="0">
                          <a:solidFill>
                            <a:schemeClr val="tx1"/>
                          </a:solidFill>
                          <a:effectLst/>
                          <a:latin typeface="游ゴシック" panose="020B0400000000000000" pitchFamily="50" charset="-128"/>
                          <a:ea typeface="游ゴシック" panose="020B0400000000000000" pitchFamily="50" charset="-128"/>
                        </a:rPr>
                        <a:t>2019</a:t>
                      </a:r>
                      <a:r>
                        <a:rPr lang="ja-JP" sz="1200" b="1" dirty="0" smtClean="0">
                          <a:solidFill>
                            <a:schemeClr val="tx1"/>
                          </a:solidFill>
                          <a:effectLst/>
                          <a:latin typeface="游ゴシック" panose="020B0400000000000000" pitchFamily="50" charset="-128"/>
                          <a:ea typeface="游ゴシック" panose="020B0400000000000000" pitchFamily="50" charset="-128"/>
                        </a:rPr>
                        <a:t>）</a:t>
                      </a:r>
                      <a:r>
                        <a:rPr lang="ja-JP" sz="1200" b="1" dirty="0">
                          <a:solidFill>
                            <a:schemeClr val="tx1"/>
                          </a:solidFill>
                          <a:effectLst/>
                          <a:latin typeface="游ゴシック" panose="020B0400000000000000" pitchFamily="50" charset="-128"/>
                          <a:ea typeface="游ゴシック" panose="020B0400000000000000" pitchFamily="50" charset="-128"/>
                        </a:rPr>
                        <a:t>年】</a:t>
                      </a:r>
                      <a:endParaRPr lang="ja-JP" sz="1200" b="1"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endParaRPr lang="en-US" altLang="ja-JP" sz="1200" b="1" dirty="0" smtClean="0">
                        <a:solidFill>
                          <a:schemeClr val="dk1"/>
                        </a:solidFill>
                        <a:effectLst/>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dirty="0" smtClean="0">
                          <a:solidFill>
                            <a:schemeClr val="dk1"/>
                          </a:solidFill>
                          <a:effectLst/>
                          <a:latin typeface="游ゴシック" panose="020B0400000000000000" pitchFamily="50" charset="-128"/>
                          <a:ea typeface="游ゴシック" panose="020B0400000000000000" pitchFamily="50" charset="-128"/>
                          <a:cs typeface="+mn-cs"/>
                        </a:rPr>
                        <a:t>25%</a:t>
                      </a:r>
                      <a:r>
                        <a:rPr lang="ja-JP" altLang="en-US" sz="1200" b="1" dirty="0" smtClean="0">
                          <a:solidFill>
                            <a:schemeClr val="dk1"/>
                          </a:solidFill>
                          <a:effectLst/>
                          <a:latin typeface="游ゴシック" panose="020B0400000000000000" pitchFamily="50" charset="-128"/>
                          <a:ea typeface="游ゴシック" panose="020B0400000000000000" pitchFamily="50" charset="-128"/>
                          <a:cs typeface="+mn-cs"/>
                        </a:rPr>
                        <a:t>以下</a:t>
                      </a:r>
                      <a:endParaRPr lang="ja-JP" altLang="ja-JP" sz="1200" b="1" dirty="0" smtClean="0">
                        <a:solidFill>
                          <a:srgbClr val="000000"/>
                        </a:solidFill>
                        <a:effectLst/>
                        <a:latin typeface="游ゴシック" panose="020B0400000000000000" pitchFamily="50" charset="-128"/>
                        <a:ea typeface="游ゴシック" panose="020B0400000000000000" pitchFamily="50" charset="-128"/>
                        <a:cs typeface="HG丸ｺﾞｼｯｸM-PRO"/>
                      </a:endParaRPr>
                    </a:p>
                    <a:p>
                      <a:pPr algn="ctr" fontAlgn="auto">
                        <a:lnSpc>
                          <a:spcPts val="1600"/>
                        </a:lnSpc>
                        <a:spcAft>
                          <a:spcPts val="0"/>
                        </a:spcAft>
                      </a:pPr>
                      <a:endParaRPr lang="ja-JP" sz="1200" b="1"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8063480"/>
                  </a:ext>
                </a:extLst>
              </a:tr>
              <a:tr h="821594">
                <a:tc>
                  <a:txBody>
                    <a:bodyPr/>
                    <a:lstStyle/>
                    <a:p>
                      <a:pPr algn="ctr" fontAlgn="auto">
                        <a:lnSpc>
                          <a:spcPts val="1600"/>
                        </a:lnSpc>
                        <a:spcAft>
                          <a:spcPts val="0"/>
                        </a:spcAft>
                      </a:pPr>
                      <a:r>
                        <a:rPr lang="en-US" altLang="ja-JP" sz="1400" dirty="0" smtClean="0">
                          <a:solidFill>
                            <a:schemeClr val="bg1"/>
                          </a:solidFill>
                          <a:effectLst/>
                          <a:latin typeface="游ゴシック" panose="020B0400000000000000" pitchFamily="50" charset="-128"/>
                          <a:ea typeface="游ゴシック" panose="020B0400000000000000" pitchFamily="50" charset="-128"/>
                          <a:cs typeface="HG丸ｺﾞｼｯｸM-PRO"/>
                        </a:rPr>
                        <a:t>11</a:t>
                      </a:r>
                      <a:endParaRPr lang="ja-JP" sz="1400"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altLang="en-US" sz="1200" b="1" dirty="0" smtClean="0">
                          <a:effectLst/>
                          <a:latin typeface="游ゴシック" panose="020B0400000000000000" pitchFamily="50" charset="-128"/>
                          <a:ea typeface="游ゴシック" panose="020B0400000000000000" pitchFamily="50" charset="-128"/>
                        </a:rPr>
                        <a:t>歯周病治療が必要な者の割合</a:t>
                      </a:r>
                      <a:endParaRPr lang="en-US" altLang="ja-JP" sz="1200" b="1" dirty="0" smtClean="0">
                        <a:effectLst/>
                        <a:latin typeface="游ゴシック" panose="020B0400000000000000" pitchFamily="50" charset="-128"/>
                        <a:ea typeface="游ゴシック" panose="020B0400000000000000" pitchFamily="50" charset="-128"/>
                      </a:endParaRPr>
                    </a:p>
                    <a:p>
                      <a:pPr algn="l" fontAlgn="auto">
                        <a:lnSpc>
                          <a:spcPts val="1600"/>
                        </a:lnSpc>
                        <a:spcAft>
                          <a:spcPts val="0"/>
                        </a:spcAft>
                      </a:pPr>
                      <a:r>
                        <a:rPr lang="ja-JP" altLang="en-US" sz="1200" b="1" dirty="0" smtClean="0">
                          <a:effectLst/>
                          <a:latin typeface="游ゴシック" panose="020B0400000000000000" pitchFamily="50" charset="-128"/>
                          <a:ea typeface="游ゴシック" panose="020B0400000000000000" pitchFamily="50" charset="-128"/>
                        </a:rPr>
                        <a:t>（６０歳）</a:t>
                      </a:r>
                      <a:endParaRPr lang="ja-JP" sz="1200" b="1" dirty="0">
                        <a:effectLst/>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endParaRPr lang="en-US" altLang="ja-JP" sz="1200" b="1" dirty="0" smtClean="0">
                        <a:solidFill>
                          <a:schemeClr val="tx1"/>
                        </a:solidFill>
                        <a:effectLst/>
                        <a:latin typeface="游ゴシック" panose="020B0400000000000000" pitchFamily="50" charset="-128"/>
                        <a:ea typeface="游ゴシック" panose="020B0400000000000000" pitchFamily="50" charset="-128"/>
                      </a:endParaRPr>
                    </a:p>
                    <a:p>
                      <a:pPr algn="ctr" fontAlgn="auto">
                        <a:lnSpc>
                          <a:spcPts val="1600"/>
                        </a:lnSpc>
                        <a:spcAft>
                          <a:spcPts val="0"/>
                        </a:spcAft>
                      </a:pPr>
                      <a:r>
                        <a:rPr lang="en-US" altLang="ja-JP" sz="1200" b="1" dirty="0" smtClean="0">
                          <a:solidFill>
                            <a:schemeClr val="tx1"/>
                          </a:solidFill>
                          <a:effectLst/>
                          <a:latin typeface="游ゴシック" panose="020B0400000000000000" pitchFamily="50" charset="-128"/>
                          <a:ea typeface="游ゴシック" panose="020B0400000000000000" pitchFamily="50" charset="-128"/>
                        </a:rPr>
                        <a:t>54.2</a:t>
                      </a:r>
                      <a:r>
                        <a:rPr lang="ja-JP" altLang="ja-JP" sz="1200" b="1" dirty="0" smtClean="0">
                          <a:solidFill>
                            <a:schemeClr val="tx1"/>
                          </a:solidFill>
                          <a:effectLst/>
                          <a:latin typeface="游ゴシック" panose="020B0400000000000000" pitchFamily="50" charset="-128"/>
                          <a:ea typeface="游ゴシック" panose="020B0400000000000000" pitchFamily="50" charset="-128"/>
                        </a:rPr>
                        <a:t>％</a:t>
                      </a:r>
                    </a:p>
                    <a:p>
                      <a:pPr algn="ctr" fontAlgn="auto">
                        <a:lnSpc>
                          <a:spcPts val="1600"/>
                        </a:lnSpc>
                        <a:spcAft>
                          <a:spcPts val="0"/>
                        </a:spcAft>
                      </a:pPr>
                      <a:r>
                        <a:rPr lang="ja-JP" altLang="ja-JP" sz="1200" b="1" dirty="0" smtClean="0">
                          <a:solidFill>
                            <a:schemeClr val="tx1"/>
                          </a:solidFill>
                          <a:effectLst/>
                          <a:latin typeface="游ゴシック" panose="020B0400000000000000" pitchFamily="50" charset="-128"/>
                          <a:ea typeface="游ゴシック" panose="020B0400000000000000" pitchFamily="50" charset="-128"/>
                        </a:rPr>
                        <a:t>【平成</a:t>
                      </a:r>
                      <a:r>
                        <a:rPr lang="en-US" altLang="ja-JP" sz="1200" b="1" dirty="0" smtClean="0">
                          <a:solidFill>
                            <a:schemeClr val="tx1"/>
                          </a:solidFill>
                          <a:effectLst/>
                          <a:latin typeface="游ゴシック" panose="020B0400000000000000" pitchFamily="50" charset="-128"/>
                          <a:ea typeface="游ゴシック" panose="020B0400000000000000" pitchFamily="50" charset="-128"/>
                        </a:rPr>
                        <a:t>27</a:t>
                      </a:r>
                      <a:r>
                        <a:rPr lang="ja-JP" altLang="ja-JP" sz="1200" b="1" dirty="0" smtClean="0">
                          <a:solidFill>
                            <a:schemeClr val="tx1"/>
                          </a:solidFill>
                          <a:effectLst/>
                          <a:latin typeface="游ゴシック" panose="020B0400000000000000" pitchFamily="50" charset="-128"/>
                          <a:ea typeface="游ゴシック" panose="020B0400000000000000" pitchFamily="50" charset="-128"/>
                        </a:rPr>
                        <a:t>（</a:t>
                      </a:r>
                      <a:r>
                        <a:rPr lang="en-US" altLang="ja-JP" sz="1200" b="1" dirty="0" smtClean="0">
                          <a:solidFill>
                            <a:schemeClr val="tx1"/>
                          </a:solidFill>
                          <a:effectLst/>
                          <a:latin typeface="游ゴシック" panose="020B0400000000000000" pitchFamily="50" charset="-128"/>
                          <a:ea typeface="游ゴシック" panose="020B0400000000000000" pitchFamily="50" charset="-128"/>
                        </a:rPr>
                        <a:t>2015</a:t>
                      </a:r>
                      <a:r>
                        <a:rPr lang="ja-JP" altLang="ja-JP" sz="1200" b="1" dirty="0" smtClean="0">
                          <a:solidFill>
                            <a:schemeClr val="tx1"/>
                          </a:solidFill>
                          <a:effectLst/>
                          <a:latin typeface="游ゴシック" panose="020B0400000000000000" pitchFamily="50" charset="-128"/>
                          <a:ea typeface="游ゴシック" panose="020B0400000000000000" pitchFamily="50" charset="-128"/>
                        </a:rPr>
                        <a:t>）年】</a:t>
                      </a:r>
                      <a:endParaRPr lang="ja-JP" altLang="ja-JP"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endParaRPr>
                    </a:p>
                    <a:p>
                      <a:pPr algn="ctr" fontAlgn="auto">
                        <a:lnSpc>
                          <a:spcPts val="1600"/>
                        </a:lnSpc>
                        <a:spcAft>
                          <a:spcPts val="0"/>
                        </a:spcAft>
                      </a:pPr>
                      <a:endParaRPr lang="ja-JP" sz="1200" b="1"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63.6</a:t>
                      </a:r>
                      <a:r>
                        <a:rPr lang="ja-JP"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en-US" altLang="ja-JP"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endParaRPr>
                    </a:p>
                    <a:p>
                      <a:pPr algn="ctr" fontAlgn="auto">
                        <a:lnSpc>
                          <a:spcPts val="1600"/>
                        </a:lnSpc>
                        <a:spcAft>
                          <a:spcPts val="0"/>
                        </a:spcAft>
                      </a:pPr>
                      <a:r>
                        <a:rPr lang="en-US" altLang="ja-JP"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ja-JP"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令和元（</a:t>
                      </a:r>
                      <a:r>
                        <a:rPr lang="en-US" altLang="ja-JP" sz="1200" b="1" baseline="0" dirty="0" smtClean="0">
                          <a:solidFill>
                            <a:schemeClr val="tx1"/>
                          </a:solidFill>
                          <a:effectLst/>
                          <a:latin typeface="游ゴシック" panose="020B0400000000000000" pitchFamily="50" charset="-128"/>
                          <a:ea typeface="游ゴシック" panose="020B0400000000000000" pitchFamily="50" charset="-128"/>
                          <a:cs typeface="HG丸ｺﾞｼｯｸM-PRO"/>
                        </a:rPr>
                        <a:t>2019</a:t>
                      </a:r>
                      <a:r>
                        <a:rPr lang="ja-JP"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）年</a:t>
                      </a:r>
                      <a:r>
                        <a:rPr lang="en-US" altLang="ja-JP"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200" b="1"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endParaRPr lang="en-US" altLang="ja-JP" sz="1200" b="1" dirty="0" smtClean="0">
                        <a:solidFill>
                          <a:schemeClr val="dk1"/>
                        </a:solidFill>
                        <a:effectLst/>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dirty="0" smtClean="0">
                          <a:solidFill>
                            <a:schemeClr val="dk1"/>
                          </a:solidFill>
                          <a:effectLst/>
                          <a:latin typeface="游ゴシック" panose="020B0400000000000000" pitchFamily="50" charset="-128"/>
                          <a:ea typeface="游ゴシック" panose="020B0400000000000000" pitchFamily="50" charset="-128"/>
                          <a:cs typeface="+mn-cs"/>
                        </a:rPr>
                        <a:t>48</a:t>
                      </a:r>
                      <a:r>
                        <a:rPr lang="ja-JP" altLang="en-US" sz="1200" b="1" dirty="0" smtClean="0">
                          <a:solidFill>
                            <a:schemeClr val="dk1"/>
                          </a:solidFill>
                          <a:effectLst/>
                          <a:latin typeface="游ゴシック" panose="020B0400000000000000" pitchFamily="50" charset="-128"/>
                          <a:ea typeface="游ゴシック" panose="020B0400000000000000" pitchFamily="50" charset="-128"/>
                          <a:cs typeface="+mn-cs"/>
                        </a:rPr>
                        <a:t>％以下</a:t>
                      </a:r>
                      <a:endParaRPr lang="ja-JP" altLang="ja-JP" sz="1200" b="1" dirty="0" smtClean="0">
                        <a:solidFill>
                          <a:srgbClr val="000000"/>
                        </a:solidFill>
                        <a:effectLst/>
                        <a:latin typeface="游ゴシック" panose="020B0400000000000000" pitchFamily="50" charset="-128"/>
                        <a:ea typeface="游ゴシック" panose="020B0400000000000000" pitchFamily="50" charset="-128"/>
                        <a:cs typeface="HG丸ｺﾞｼｯｸM-PRO"/>
                      </a:endParaRPr>
                    </a:p>
                    <a:p>
                      <a:pPr algn="ctr" fontAlgn="auto">
                        <a:lnSpc>
                          <a:spcPts val="1600"/>
                        </a:lnSpc>
                        <a:spcAft>
                          <a:spcPts val="0"/>
                        </a:spcAft>
                      </a:pPr>
                      <a:endParaRPr lang="ja-JP" sz="1200" b="1"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8592110"/>
                  </a:ext>
                </a:extLst>
              </a:tr>
            </a:tbl>
          </a:graphicData>
        </a:graphic>
      </p:graphicFrame>
      <p:sp>
        <p:nvSpPr>
          <p:cNvPr id="13" name="正方形/長方形 12"/>
          <p:cNvSpPr/>
          <p:nvPr/>
        </p:nvSpPr>
        <p:spPr>
          <a:xfrm>
            <a:off x="268309" y="1002953"/>
            <a:ext cx="5599428" cy="348481"/>
          </a:xfrm>
          <a:prstGeom prst="rect">
            <a:avLst/>
          </a:prstGeom>
        </p:spPr>
        <p:txBody>
          <a:bodyPr wrap="square" lIns="36000" tIns="72000" rIns="36000" bIns="36000" anchor="ctr">
            <a:noAutofit/>
          </a:bodyPr>
          <a:lstStyle/>
          <a:p>
            <a:pPr lvl="0">
              <a:defRPr/>
            </a:pPr>
            <a:r>
              <a:rPr kumimoji="0" lang="en-US" altLang="ja-JP" sz="1600" b="1" i="0" u="none" strike="noStrike" kern="1200" cap="none" spc="0" normalizeH="0" baseline="0" noProof="0" dirty="0" smtClean="0">
                <a:ln>
                  <a:noFill/>
                </a:ln>
                <a:solidFill>
                  <a:prstClr val="black"/>
                </a:solidFill>
                <a:effectLst/>
                <a:uLnTx/>
                <a:uFillTx/>
                <a:latin typeface="+mn-ea"/>
              </a:rPr>
              <a:t>【</a:t>
            </a:r>
            <a:r>
              <a:rPr lang="ja-JP" altLang="en-US" sz="1600" b="1" dirty="0">
                <a:solidFill>
                  <a:prstClr val="black"/>
                </a:solidFill>
                <a:latin typeface="+mn-ea"/>
              </a:rPr>
              <a:t>第</a:t>
            </a:r>
            <a:r>
              <a:rPr lang="en-US" altLang="ja-JP" sz="1600" b="1" dirty="0">
                <a:solidFill>
                  <a:prstClr val="black"/>
                </a:solidFill>
                <a:latin typeface="+mn-ea"/>
              </a:rPr>
              <a:t>2</a:t>
            </a:r>
            <a:r>
              <a:rPr lang="ja-JP" altLang="en-US" sz="1600" b="1" dirty="0">
                <a:solidFill>
                  <a:prstClr val="black"/>
                </a:solidFill>
                <a:latin typeface="+mn-ea"/>
              </a:rPr>
              <a:t>次大阪府歯科口腔保健計画における</a:t>
            </a:r>
            <a:r>
              <a:rPr lang="ja-JP" altLang="en-US" sz="1600" b="1" dirty="0" smtClean="0">
                <a:solidFill>
                  <a:prstClr val="black"/>
                </a:solidFill>
                <a:latin typeface="+mn-ea"/>
              </a:rPr>
              <a:t>数値</a:t>
            </a:r>
            <a:r>
              <a:rPr kumimoji="0" lang="ja-JP" altLang="en-US" sz="1600" b="1" i="0" u="none" strike="noStrike" kern="1200" cap="none" spc="0" normalizeH="0" baseline="0" noProof="0" dirty="0" smtClean="0">
                <a:ln>
                  <a:noFill/>
                </a:ln>
                <a:solidFill>
                  <a:prstClr val="black"/>
                </a:solidFill>
                <a:effectLst/>
                <a:uLnTx/>
                <a:uFillTx/>
                <a:latin typeface="+mn-ea"/>
              </a:rPr>
              <a:t>目標</a:t>
            </a:r>
            <a:r>
              <a:rPr kumimoji="0" lang="en-US" altLang="ja-JP" sz="1600" i="0" u="none" strike="noStrike" kern="1200" cap="none" spc="0" normalizeH="0" baseline="0" noProof="0" dirty="0" smtClean="0">
                <a:ln>
                  <a:noFill/>
                </a:ln>
                <a:solidFill>
                  <a:prstClr val="black"/>
                </a:solidFill>
                <a:effectLst/>
                <a:uLnTx/>
                <a:uFillTx/>
                <a:latin typeface="+mn-ea"/>
                <a:cs typeface="+mn-cs"/>
              </a:rPr>
              <a:t>】</a:t>
            </a:r>
            <a:endParaRPr kumimoji="0" lang="ja-JP" altLang="en-US" sz="1600" i="0" u="none" strike="noStrike" kern="1200" cap="none" spc="0" normalizeH="0" baseline="0" noProof="0" dirty="0">
              <a:ln>
                <a:noFill/>
              </a:ln>
              <a:solidFill>
                <a:prstClr val="black"/>
              </a:solidFill>
              <a:effectLst/>
              <a:uLnTx/>
              <a:uFillTx/>
              <a:latin typeface="+mn-ea"/>
              <a:cs typeface="+mn-cs"/>
            </a:endParaRPr>
          </a:p>
        </p:txBody>
      </p:sp>
    </p:spTree>
    <p:extLst>
      <p:ext uri="{BB962C8B-B14F-4D97-AF65-F5344CB8AC3E}">
        <p14:creationId xmlns:p14="http://schemas.microsoft.com/office/powerpoint/2010/main" val="1680730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52</a:t>
            </a:fld>
            <a:endParaRPr kumimoji="1" lang="ja-JP" altLang="en-US"/>
          </a:p>
        </p:txBody>
      </p:sp>
      <p:graphicFrame>
        <p:nvGraphicFramePr>
          <p:cNvPr id="7" name="表 6"/>
          <p:cNvGraphicFramePr>
            <a:graphicFrameLocks noGrp="1"/>
          </p:cNvGraphicFramePr>
          <p:nvPr>
            <p:extLst>
              <p:ext uri="{D42A27DB-BD31-4B8C-83A1-F6EECF244321}">
                <p14:modId xmlns:p14="http://schemas.microsoft.com/office/powerpoint/2010/main" val="153214325"/>
              </p:ext>
            </p:extLst>
          </p:nvPr>
        </p:nvGraphicFramePr>
        <p:xfrm>
          <a:off x="532263" y="1384068"/>
          <a:ext cx="8814337" cy="1991741"/>
        </p:xfrm>
        <a:graphic>
          <a:graphicData uri="http://schemas.openxmlformats.org/drawingml/2006/table">
            <a:tbl>
              <a:tblPr firstRow="1" bandRow="1">
                <a:tableStyleId>{5C22544A-7EE6-4342-B048-85BDC9FD1C3A}</a:tableStyleId>
              </a:tblPr>
              <a:tblGrid>
                <a:gridCol w="1110178">
                  <a:extLst>
                    <a:ext uri="{9D8B030D-6E8A-4147-A177-3AD203B41FA5}">
                      <a16:colId xmlns:a16="http://schemas.microsoft.com/office/drawing/2014/main" val="528851062"/>
                    </a:ext>
                  </a:extLst>
                </a:gridCol>
                <a:gridCol w="7704159">
                  <a:extLst>
                    <a:ext uri="{9D8B030D-6E8A-4147-A177-3AD203B41FA5}">
                      <a16:colId xmlns:a16="http://schemas.microsoft.com/office/drawing/2014/main" val="89849022"/>
                    </a:ext>
                  </a:extLst>
                </a:gridCol>
              </a:tblGrid>
              <a:tr h="1989328">
                <a:tc>
                  <a:txBody>
                    <a:bodyPr/>
                    <a:lstStyle/>
                    <a:p>
                      <a:r>
                        <a:rPr kumimoji="1" lang="ja-JP" altLang="en-US" sz="1600" b="0" dirty="0" smtClean="0"/>
                        <a:t> 本年度の     </a:t>
                      </a:r>
                      <a:endParaRPr kumimoji="1" lang="en-US" altLang="ja-JP" sz="1600" b="0" dirty="0" smtClean="0"/>
                    </a:p>
                    <a:p>
                      <a:r>
                        <a:rPr kumimoji="1" lang="en-US" altLang="ja-JP" sz="1600" b="0" dirty="0" smtClean="0"/>
                        <a:t> </a:t>
                      </a:r>
                      <a:r>
                        <a:rPr kumimoji="1" lang="ja-JP" altLang="en-US" sz="1600" b="0" dirty="0" smtClean="0"/>
                        <a:t>取組</a:t>
                      </a:r>
                      <a:endParaRPr kumimoji="1" lang="en-US" altLang="ja-JP" sz="1600" b="0" dirty="0" smtClean="0"/>
                    </a:p>
                    <a:p>
                      <a:endParaRPr kumimoji="1" lang="en-US" altLang="ja-JP" sz="1600" b="0" dirty="0" smtClean="0"/>
                    </a:p>
                    <a:p>
                      <a:endParaRPr kumimoji="1" lang="en-US" altLang="ja-JP" sz="1600" b="0" dirty="0" smtClean="0"/>
                    </a:p>
                    <a:p>
                      <a:endParaRPr kumimoji="1" lang="ja-JP" alt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ts val="1500"/>
                        </a:lnSpc>
                      </a:pPr>
                      <a:r>
                        <a:rPr kumimoji="1" lang="en-US" altLang="ja-JP" sz="1200" b="0" dirty="0" smtClean="0">
                          <a:solidFill>
                            <a:schemeClr val="tx1"/>
                          </a:solidFill>
                        </a:rPr>
                        <a:t>《</a:t>
                      </a:r>
                      <a:r>
                        <a:rPr kumimoji="1" lang="ja-JP" altLang="en-US" sz="1200" b="0" u="sng" dirty="0" smtClean="0">
                          <a:solidFill>
                            <a:schemeClr val="tx1"/>
                          </a:solidFill>
                        </a:rPr>
                        <a:t>啓発</a:t>
                      </a:r>
                      <a:r>
                        <a:rPr kumimoji="1" lang="en-US" altLang="ja-JP" sz="1200" b="0" dirty="0" smtClean="0">
                          <a:solidFill>
                            <a:schemeClr val="tx1"/>
                          </a:solidFill>
                        </a:rPr>
                        <a:t>》</a:t>
                      </a:r>
                    </a:p>
                    <a:p>
                      <a:pPr>
                        <a:lnSpc>
                          <a:spcPts val="1500"/>
                        </a:lnSpc>
                      </a:pPr>
                      <a:r>
                        <a:rPr kumimoji="1" lang="ja-JP" altLang="en-US" sz="1100" b="0" dirty="0" smtClean="0">
                          <a:solidFill>
                            <a:schemeClr val="tx1"/>
                          </a:solidFill>
                        </a:rPr>
                        <a:t>■「要介護者のための口腔保健指導ガイドブック」（</a:t>
                      </a:r>
                      <a:r>
                        <a:rPr kumimoji="1" lang="en-US" altLang="ja-JP" sz="1100" b="0" dirty="0" smtClean="0">
                          <a:solidFill>
                            <a:schemeClr val="tx1"/>
                          </a:solidFill>
                        </a:rPr>
                        <a:t>H30</a:t>
                      </a:r>
                      <a:r>
                        <a:rPr kumimoji="1" lang="ja-JP" altLang="en-US" sz="1100" b="0" dirty="0" smtClean="0">
                          <a:solidFill>
                            <a:schemeClr val="tx1"/>
                          </a:solidFill>
                        </a:rPr>
                        <a:t>年度作成）の普及</a:t>
                      </a:r>
                      <a:endParaRPr kumimoji="1" lang="en-US" altLang="ja-JP" sz="1100" b="0" dirty="0" smtClean="0">
                        <a:solidFill>
                          <a:schemeClr val="tx1"/>
                        </a:solidFill>
                      </a:endParaRPr>
                    </a:p>
                    <a:p>
                      <a:pPr>
                        <a:lnSpc>
                          <a:spcPts val="1500"/>
                        </a:lnSpc>
                      </a:pPr>
                      <a:r>
                        <a:rPr kumimoji="1" lang="ja-JP" altLang="en-US" sz="1100" b="0" dirty="0" smtClean="0">
                          <a:solidFill>
                            <a:schemeClr val="tx1"/>
                          </a:solidFill>
                        </a:rPr>
                        <a:t>■</a:t>
                      </a:r>
                      <a:r>
                        <a:rPr kumimoji="1" lang="en-US" altLang="ja-JP" sz="1100" b="0" dirty="0" smtClean="0">
                          <a:solidFill>
                            <a:schemeClr val="tx1"/>
                          </a:solidFill>
                        </a:rPr>
                        <a:t>56</a:t>
                      </a:r>
                      <a:r>
                        <a:rPr kumimoji="1" lang="ja-JP" altLang="en-US" sz="1100" b="0" dirty="0" smtClean="0">
                          <a:solidFill>
                            <a:schemeClr val="tx1"/>
                          </a:solidFill>
                        </a:rPr>
                        <a:t>地区に設置した在宅歯科ケアステーションを府民や市町村に周知</a:t>
                      </a:r>
                      <a:endParaRPr kumimoji="1" lang="en-US" altLang="ja-JP" sz="1100" b="0" dirty="0" smtClean="0">
                        <a:solidFill>
                          <a:schemeClr val="tx1"/>
                        </a:solidFill>
                      </a:endParaRPr>
                    </a:p>
                    <a:p>
                      <a:pPr>
                        <a:lnSpc>
                          <a:spcPts val="1500"/>
                        </a:lnSpc>
                      </a:pPr>
                      <a:r>
                        <a:rPr kumimoji="1" lang="ja-JP" altLang="en-US" sz="1100" b="0" dirty="0" smtClean="0">
                          <a:solidFill>
                            <a:schemeClr val="tx1"/>
                          </a:solidFill>
                        </a:rPr>
                        <a:t>■８０２０表彰での知事賞の授与</a:t>
                      </a:r>
                      <a:endParaRPr kumimoji="1" lang="en-US" altLang="ja-JP" sz="1100" b="0" dirty="0" smtClean="0">
                        <a:solidFill>
                          <a:schemeClr val="tx1"/>
                        </a:solidFill>
                      </a:endParaRPr>
                    </a:p>
                    <a:p>
                      <a:pPr>
                        <a:lnSpc>
                          <a:spcPts val="1500"/>
                        </a:lnSpc>
                      </a:pPr>
                      <a:r>
                        <a:rPr kumimoji="1" lang="ja-JP" altLang="en-US" sz="1000" b="0" dirty="0" smtClean="0">
                          <a:solidFill>
                            <a:schemeClr val="tx1"/>
                          </a:solidFill>
                        </a:rPr>
                        <a:t>　（再掲）公民連携、アスマイル、府ホームページ、啓発冊子等</a:t>
                      </a:r>
                      <a:endParaRPr kumimoji="1" lang="en-US" altLang="ja-JP" sz="1000" b="0" dirty="0" smtClean="0">
                        <a:solidFill>
                          <a:schemeClr val="tx1"/>
                        </a:solidFill>
                      </a:endParaRPr>
                    </a:p>
                    <a:p>
                      <a:pPr>
                        <a:lnSpc>
                          <a:spcPts val="1500"/>
                        </a:lnSpc>
                      </a:pPr>
                      <a:endParaRPr kumimoji="1" lang="en-US" altLang="ja-JP" sz="1100" b="0" dirty="0" smtClean="0">
                        <a:solidFill>
                          <a:schemeClr val="tx1"/>
                        </a:solidFill>
                      </a:endParaRPr>
                    </a:p>
                    <a:p>
                      <a:pPr>
                        <a:lnSpc>
                          <a:spcPts val="1500"/>
                        </a:lnSpc>
                      </a:pPr>
                      <a:r>
                        <a:rPr kumimoji="1" lang="en-US" altLang="ja-JP" sz="1200" b="0" dirty="0" smtClean="0">
                          <a:solidFill>
                            <a:schemeClr val="tx1"/>
                          </a:solidFill>
                        </a:rPr>
                        <a:t>《</a:t>
                      </a:r>
                      <a:r>
                        <a:rPr kumimoji="1" lang="ja-JP" altLang="en-US" sz="1200" b="0" u="sng" dirty="0" smtClean="0">
                          <a:solidFill>
                            <a:schemeClr val="tx1"/>
                          </a:solidFill>
                        </a:rPr>
                        <a:t>市町村支援</a:t>
                      </a:r>
                      <a:r>
                        <a:rPr kumimoji="1" lang="en-US" altLang="ja-JP" sz="1200" b="0" dirty="0" smtClean="0">
                          <a:solidFill>
                            <a:schemeClr val="tx1"/>
                          </a:solidFill>
                        </a:rPr>
                        <a:t>》</a:t>
                      </a: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200" b="0" dirty="0" smtClean="0">
                          <a:solidFill>
                            <a:schemeClr val="tx1"/>
                          </a:solidFill>
                        </a:rPr>
                        <a:t>■</a:t>
                      </a:r>
                      <a:r>
                        <a:rPr kumimoji="1" lang="ja-JP" altLang="en-US" sz="1050" b="0" dirty="0" smtClean="0">
                          <a:solidFill>
                            <a:schemeClr val="tx1"/>
                          </a:solidFill>
                        </a:rPr>
                        <a:t>（再掲）</a:t>
                      </a:r>
                      <a:r>
                        <a:rPr kumimoji="1" lang="ja-JP" altLang="en-US" sz="1100" b="0" dirty="0" smtClean="0">
                          <a:solidFill>
                            <a:schemeClr val="tx1"/>
                          </a:solidFill>
                        </a:rPr>
                        <a:t>市町村職員の歯科コーチングスキル向上事業の実施（高齢期の歯と口の健康について等の研修）</a:t>
                      </a:r>
                      <a:endParaRPr kumimoji="1" lang="en-US" altLang="ja-JP" sz="1100" b="0" dirty="0" smtClean="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200" b="0" dirty="0" smtClean="0">
                          <a:solidFill>
                            <a:schemeClr val="tx1"/>
                          </a:solidFill>
                        </a:rPr>
                        <a:t>■</a:t>
                      </a:r>
                      <a:r>
                        <a:rPr kumimoji="1" lang="ja-JP" altLang="en-US" sz="1050" b="0" dirty="0" smtClean="0">
                          <a:solidFill>
                            <a:schemeClr val="tx1"/>
                          </a:solidFill>
                        </a:rPr>
                        <a:t>（再掲）</a:t>
                      </a:r>
                      <a:r>
                        <a:rPr kumimoji="1" lang="ja-JP" altLang="en-US" sz="1100" b="0" dirty="0" smtClean="0">
                          <a:solidFill>
                            <a:schemeClr val="tx1"/>
                          </a:solidFill>
                        </a:rPr>
                        <a:t>大阪府歯科口腔保健推進連絡会にて情報共有等実施（高齢者歯科保健の取組について情報交換等</a:t>
                      </a:r>
                      <a:r>
                        <a:rPr kumimoji="1" lang="ja-JP" altLang="en-US" sz="1200" b="0" dirty="0" smtClean="0">
                          <a:solidFill>
                            <a:schemeClr val="tx1"/>
                          </a:solidFill>
                        </a:rPr>
                        <a:t>）</a:t>
                      </a:r>
                      <a:endParaRPr kumimoji="1" lang="en-US" altLang="ja-JP" sz="1200" b="0" dirty="0" smtClean="0">
                        <a:solidFill>
                          <a:schemeClr val="tx1"/>
                        </a:solidFill>
                      </a:endParaRPr>
                    </a:p>
                    <a:p>
                      <a:pPr>
                        <a:lnSpc>
                          <a:spcPts val="1500"/>
                        </a:lnSpc>
                      </a:pPr>
                      <a:r>
                        <a:rPr kumimoji="1" lang="ja-JP" altLang="en-US" sz="1200" b="0" dirty="0" smtClean="0">
                          <a:solidFill>
                            <a:schemeClr val="tx1"/>
                          </a:solidFill>
                        </a:rPr>
                        <a:t>　</a:t>
                      </a:r>
                      <a:r>
                        <a:rPr kumimoji="1" lang="ja-JP" altLang="en-US" sz="1000" b="0" dirty="0" smtClean="0">
                          <a:solidFill>
                            <a:schemeClr val="tx1"/>
                          </a:solidFill>
                        </a:rPr>
                        <a:t>（再掲）口腔保健支援センター、大阪府市町村歯科口腔保健実態調査、市町村職員の歯科コーチングスキル向上事業</a:t>
                      </a:r>
                      <a:endParaRPr kumimoji="1" lang="en-US" altLang="ja-JP" sz="10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3390740722"/>
              </p:ext>
            </p:extLst>
          </p:nvPr>
        </p:nvGraphicFramePr>
        <p:xfrm>
          <a:off x="532263" y="382140"/>
          <a:ext cx="8814337" cy="1001927"/>
        </p:xfrm>
        <a:graphic>
          <a:graphicData uri="http://schemas.openxmlformats.org/drawingml/2006/table">
            <a:tbl>
              <a:tblPr firstRow="1" bandRow="1">
                <a:tableStyleId>{5C22544A-7EE6-4342-B048-85BDC9FD1C3A}</a:tableStyleId>
              </a:tblPr>
              <a:tblGrid>
                <a:gridCol w="1110177">
                  <a:extLst>
                    <a:ext uri="{9D8B030D-6E8A-4147-A177-3AD203B41FA5}">
                      <a16:colId xmlns:a16="http://schemas.microsoft.com/office/drawing/2014/main" val="3795206225"/>
                    </a:ext>
                  </a:extLst>
                </a:gridCol>
                <a:gridCol w="7704160">
                  <a:extLst>
                    <a:ext uri="{9D8B030D-6E8A-4147-A177-3AD203B41FA5}">
                      <a16:colId xmlns:a16="http://schemas.microsoft.com/office/drawing/2014/main" val="1328953327"/>
                    </a:ext>
                  </a:extLst>
                </a:gridCol>
              </a:tblGrid>
              <a:tr h="1001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bg1"/>
                          </a:solidFill>
                        </a:rPr>
                        <a:t>現状･課題</a:t>
                      </a:r>
                      <a:endParaRPr kumimoji="1" lang="ja-JP" alt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100" b="0" dirty="0" smtClean="0">
                          <a:solidFill>
                            <a:schemeClr val="tx1"/>
                          </a:solidFill>
                        </a:rPr>
                        <a:t>・高齢期の歯の保有状況、咀嚼良好者の割合低く、改善が必要</a:t>
                      </a:r>
                      <a:endParaRPr kumimoji="1" lang="en-US" altLang="ja-JP" sz="1100" b="0" dirty="0" smtClean="0">
                        <a:solidFill>
                          <a:schemeClr val="tx1"/>
                        </a:solidFill>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100" b="0" dirty="0" smtClean="0">
                          <a:solidFill>
                            <a:schemeClr val="tx1"/>
                          </a:solidFill>
                        </a:rPr>
                        <a:t>・セルフケアと専門家による定期的なチェックが必要</a:t>
                      </a:r>
                      <a:endParaRPr kumimoji="1" lang="en-US" altLang="ja-JP" sz="1100" b="0" dirty="0" smtClean="0">
                        <a:solidFill>
                          <a:schemeClr val="tx1"/>
                        </a:solidFill>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100" b="0" dirty="0" smtClean="0">
                          <a:solidFill>
                            <a:schemeClr val="tx1"/>
                          </a:solidFill>
                        </a:rPr>
                        <a:t>・喫煙と歯周病の関連性、糖尿病と歯周病の関連性が十分認識されているとは言えず、普及啓発をはじめとする取組み</a:t>
                      </a:r>
                      <a:endParaRPr kumimoji="1" lang="en-US" altLang="ja-JP" sz="1100" b="0" dirty="0" smtClean="0">
                        <a:solidFill>
                          <a:schemeClr val="tx1"/>
                        </a:solidFill>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dirty="0" smtClean="0">
                          <a:solidFill>
                            <a:schemeClr val="tx1"/>
                          </a:solidFill>
                        </a:rPr>
                        <a:t>　が必要</a:t>
                      </a:r>
                      <a:endParaRPr kumimoji="1" lang="en-US" altLang="ja-JP" sz="11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563474"/>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1967581995"/>
              </p:ext>
            </p:extLst>
          </p:nvPr>
        </p:nvGraphicFramePr>
        <p:xfrm>
          <a:off x="532263" y="3371914"/>
          <a:ext cx="8807513" cy="2398691"/>
        </p:xfrm>
        <a:graphic>
          <a:graphicData uri="http://schemas.openxmlformats.org/drawingml/2006/table">
            <a:tbl>
              <a:tblPr firstRow="1" bandRow="1">
                <a:tableStyleId>{5C22544A-7EE6-4342-B048-85BDC9FD1C3A}</a:tableStyleId>
              </a:tblPr>
              <a:tblGrid>
                <a:gridCol w="1109319">
                  <a:extLst>
                    <a:ext uri="{9D8B030D-6E8A-4147-A177-3AD203B41FA5}">
                      <a16:colId xmlns:a16="http://schemas.microsoft.com/office/drawing/2014/main" val="1801151304"/>
                    </a:ext>
                  </a:extLst>
                </a:gridCol>
                <a:gridCol w="7698194">
                  <a:extLst>
                    <a:ext uri="{9D8B030D-6E8A-4147-A177-3AD203B41FA5}">
                      <a16:colId xmlns:a16="http://schemas.microsoft.com/office/drawing/2014/main" val="4210226558"/>
                    </a:ext>
                  </a:extLst>
                </a:gridCol>
              </a:tblGrid>
              <a:tr h="23986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bg1"/>
                          </a:solidFill>
                        </a:rPr>
                        <a:t> 今後の</a:t>
                      </a:r>
                      <a:endParaRPr kumimoji="1" lang="en-US" altLang="ja-JP" sz="1600" b="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bg1"/>
                          </a:solidFill>
                        </a:rPr>
                        <a:t> 取組予定</a:t>
                      </a:r>
                      <a:endParaRPr kumimoji="1" lang="ja-JP" alt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en-US" altLang="ja-JP" sz="1200" b="0" dirty="0" smtClean="0">
                          <a:solidFill>
                            <a:schemeClr val="tx1"/>
                          </a:solidFill>
                          <a:latin typeface="+mn-ea"/>
                          <a:ea typeface="+mn-ea"/>
                        </a:rPr>
                        <a:t>《</a:t>
                      </a:r>
                      <a:r>
                        <a:rPr kumimoji="1" lang="ja-JP" altLang="en-US" sz="1200" b="0" u="sng" dirty="0" smtClean="0">
                          <a:solidFill>
                            <a:schemeClr val="tx1"/>
                          </a:solidFill>
                          <a:latin typeface="+mn-ea"/>
                          <a:ea typeface="+mn-ea"/>
                        </a:rPr>
                        <a:t>課題</a:t>
                      </a:r>
                      <a:r>
                        <a:rPr kumimoji="1" lang="en-US" altLang="ja-JP" sz="1200" b="0" dirty="0" smtClean="0">
                          <a:solidFill>
                            <a:schemeClr val="tx1"/>
                          </a:solidFill>
                          <a:latin typeface="+mn-ea"/>
                          <a:ea typeface="+mn-ea"/>
                        </a:rPr>
                        <a:t>》</a:t>
                      </a:r>
                    </a:p>
                    <a:p>
                      <a:pPr>
                        <a:lnSpc>
                          <a:spcPts val="1500"/>
                        </a:lnSpc>
                      </a:pPr>
                      <a:r>
                        <a:rPr kumimoji="1" lang="ja-JP" altLang="en-US" sz="1100" b="0" dirty="0" smtClean="0">
                          <a:solidFill>
                            <a:schemeClr val="tx1"/>
                          </a:solidFill>
                          <a:latin typeface="+mn-ea"/>
                          <a:ea typeface="+mn-ea"/>
                        </a:rPr>
                        <a:t>■ホームページを閲覧するなどの自発的な動きをしない府民への働きかけ（内容：セルフケア、定期的な歯科健診、</a:t>
                      </a:r>
                      <a:endParaRPr kumimoji="1" lang="en-US" altLang="ja-JP" sz="1100" b="0" dirty="0" smtClean="0">
                        <a:solidFill>
                          <a:schemeClr val="tx1"/>
                        </a:solidFill>
                        <a:latin typeface="+mn-ea"/>
                        <a:ea typeface="+mn-ea"/>
                      </a:endParaRPr>
                    </a:p>
                    <a:p>
                      <a:pPr>
                        <a:lnSpc>
                          <a:spcPts val="1400"/>
                        </a:lnSpc>
                      </a:pPr>
                      <a:r>
                        <a:rPr kumimoji="1" lang="ja-JP" altLang="en-US" sz="1100" b="0" dirty="0" smtClean="0">
                          <a:solidFill>
                            <a:schemeClr val="tx1"/>
                          </a:solidFill>
                          <a:latin typeface="+mn-ea"/>
                          <a:ea typeface="+mn-ea"/>
                        </a:rPr>
                        <a:t>　かかりつけ歯科医、喫煙・糖尿病と歯と口の健康、口の機能の向上のための必要な知識等）</a:t>
                      </a:r>
                      <a:endParaRPr kumimoji="1" lang="en-US" altLang="ja-JP" sz="1100" b="0" dirty="0" smtClean="0">
                        <a:solidFill>
                          <a:schemeClr val="tx1"/>
                        </a:solidFill>
                        <a:latin typeface="+mn-ea"/>
                        <a:ea typeface="+mn-ea"/>
                      </a:endParaRPr>
                    </a:p>
                    <a:p>
                      <a:pPr>
                        <a:lnSpc>
                          <a:spcPts val="1500"/>
                        </a:lnSpc>
                      </a:pPr>
                      <a:r>
                        <a:rPr kumimoji="1" lang="ja-JP" altLang="en-US" sz="1100" b="0" dirty="0" smtClean="0">
                          <a:solidFill>
                            <a:schemeClr val="tx1"/>
                          </a:solidFill>
                          <a:latin typeface="+mn-ea"/>
                          <a:ea typeface="+mn-ea"/>
                        </a:rPr>
                        <a:t>■歯科専門職の職員がいない市町村への支援</a:t>
                      </a:r>
                      <a:endParaRPr kumimoji="1" lang="en-US" altLang="ja-JP" sz="1100" b="0" dirty="0" smtClean="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200" b="0" dirty="0" smtClean="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en-US" altLang="ja-JP" sz="1200" b="0" dirty="0" smtClean="0">
                          <a:solidFill>
                            <a:schemeClr val="tx1"/>
                          </a:solidFill>
                          <a:latin typeface="+mn-ea"/>
                          <a:ea typeface="+mn-ea"/>
                        </a:rPr>
                        <a:t>《</a:t>
                      </a:r>
                      <a:r>
                        <a:rPr kumimoji="1" lang="ja-JP" altLang="en-US" sz="1200" b="0" u="sng" dirty="0" smtClean="0">
                          <a:solidFill>
                            <a:schemeClr val="tx1"/>
                          </a:solidFill>
                          <a:latin typeface="+mn-ea"/>
                          <a:ea typeface="+mn-ea"/>
                        </a:rPr>
                        <a:t>次年度の取組</a:t>
                      </a:r>
                      <a:r>
                        <a:rPr kumimoji="1" lang="en-US" altLang="ja-JP" sz="1200" b="0" dirty="0" smtClean="0">
                          <a:solidFill>
                            <a:schemeClr val="tx1"/>
                          </a:solidFill>
                          <a:latin typeface="+mn-ea"/>
                          <a:ea typeface="+mn-ea"/>
                        </a:rPr>
                        <a:t>》</a:t>
                      </a: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latin typeface="+mn-ea"/>
                          <a:ea typeface="+mn-ea"/>
                        </a:rPr>
                        <a:t>■介護者に対する啓発・人材育成</a:t>
                      </a:r>
                      <a:endParaRPr kumimoji="1" lang="en-US" altLang="ja-JP" sz="1100" b="0" dirty="0" smtClean="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latin typeface="+mn-ea"/>
                          <a:ea typeface="+mn-ea"/>
                        </a:rPr>
                        <a:t>■在宅歯科ケアステーションの活用促進</a:t>
                      </a:r>
                      <a:endParaRPr kumimoji="1" lang="en-US" altLang="ja-JP" sz="1100" b="0" dirty="0" smtClean="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latin typeface="+mn-ea"/>
                          <a:ea typeface="+mn-ea"/>
                        </a:rPr>
                        <a:t>■関係団体と連携のうえ、在宅療養者経口摂取支援チームの育成</a:t>
                      </a:r>
                      <a:endParaRPr kumimoji="1" lang="en-US" altLang="ja-JP" sz="1100" b="0" dirty="0" smtClean="0">
                        <a:solidFill>
                          <a:schemeClr val="tx1"/>
                        </a:solidFill>
                        <a:latin typeface="+mn-ea"/>
                        <a:ea typeface="+mn-ea"/>
                      </a:endParaRPr>
                    </a:p>
                    <a:p>
                      <a:pPr>
                        <a:lnSpc>
                          <a:spcPts val="1500"/>
                        </a:lnSpc>
                      </a:pPr>
                      <a:r>
                        <a:rPr kumimoji="1" lang="ja-JP" altLang="en-US" sz="1100" b="0" dirty="0" smtClean="0">
                          <a:solidFill>
                            <a:schemeClr val="tx1"/>
                          </a:solidFill>
                          <a:latin typeface="+mn-ea"/>
                          <a:ea typeface="+mn-ea"/>
                        </a:rPr>
                        <a:t>■「アスマイル」、府の広報媒体、公民連携の枠組みを活用し、幅広い世代の府への啓発</a:t>
                      </a:r>
                      <a:endParaRPr kumimoji="1" lang="en-US" altLang="ja-JP" sz="1100" b="0" dirty="0" smtClean="0">
                        <a:solidFill>
                          <a:schemeClr val="tx1"/>
                        </a:solidFill>
                        <a:latin typeface="+mn-ea"/>
                        <a:ea typeface="+mn-ea"/>
                      </a:endParaRPr>
                    </a:p>
                    <a:p>
                      <a:pPr>
                        <a:lnSpc>
                          <a:spcPts val="1500"/>
                        </a:lnSpc>
                      </a:pPr>
                      <a:r>
                        <a:rPr kumimoji="1" lang="ja-JP" altLang="en-US" sz="1100" b="0" dirty="0" smtClean="0">
                          <a:solidFill>
                            <a:schemeClr val="tx1"/>
                          </a:solidFill>
                          <a:latin typeface="+mn-ea"/>
                          <a:ea typeface="+mn-ea"/>
                        </a:rPr>
                        <a:t>■口腔保健支援センターでの専門職による個別具体的な相談、情報提供</a:t>
                      </a:r>
                      <a:endParaRPr kumimoji="1" lang="en-US" altLang="ja-JP" sz="1100" b="0" dirty="0" smtClean="0">
                        <a:solidFill>
                          <a:schemeClr val="tx1"/>
                        </a:solidFill>
                        <a:latin typeface="+mn-ea"/>
                        <a:ea typeface="+mn-ea"/>
                      </a:endParaRPr>
                    </a:p>
                    <a:p>
                      <a:pPr>
                        <a:lnSpc>
                          <a:spcPts val="1500"/>
                        </a:lnSpc>
                      </a:pPr>
                      <a:r>
                        <a:rPr kumimoji="1" lang="ja-JP" altLang="en-US" sz="1100" b="0" dirty="0" smtClean="0">
                          <a:solidFill>
                            <a:schemeClr val="tx1"/>
                          </a:solidFill>
                          <a:latin typeface="+mn-ea"/>
                          <a:ea typeface="+mn-ea"/>
                        </a:rPr>
                        <a:t>■</a:t>
                      </a:r>
                      <a:r>
                        <a:rPr kumimoji="1" lang="ja-JP" altLang="en-US" sz="1100" b="0" dirty="0" smtClean="0">
                          <a:solidFill>
                            <a:schemeClr val="tx1"/>
                          </a:solidFill>
                        </a:rPr>
                        <a:t>市町村職員の歯科コーチングスキル向上事業</a:t>
                      </a:r>
                      <a:r>
                        <a:rPr kumimoji="1" lang="ja-JP" altLang="en-US" sz="1100" b="0" dirty="0" smtClean="0">
                          <a:solidFill>
                            <a:schemeClr val="tx1"/>
                          </a:solidFill>
                          <a:latin typeface="+mn-ea"/>
                          <a:ea typeface="+mn-ea"/>
                        </a:rPr>
                        <a:t>での市町村職員への技術的支援</a:t>
                      </a:r>
                      <a:endParaRPr kumimoji="1" lang="en-US" altLang="ja-JP" sz="1100" b="0" dirty="0" smtClean="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4401395"/>
                  </a:ext>
                </a:extLst>
              </a:tr>
            </a:tbl>
          </a:graphicData>
        </a:graphic>
      </p:graphicFrame>
      <p:sp>
        <p:nvSpPr>
          <p:cNvPr id="10" name="角丸四角形 9"/>
          <p:cNvSpPr/>
          <p:nvPr/>
        </p:nvSpPr>
        <p:spPr>
          <a:xfrm>
            <a:off x="690511" y="2519542"/>
            <a:ext cx="792000" cy="720000"/>
          </a:xfrm>
          <a:prstGeom prst="roundRect">
            <a:avLst>
              <a:gd name="adj" fmla="val 8008"/>
            </a:avLst>
          </a:prstGeom>
          <a:gradFill>
            <a:gsLst>
              <a:gs pos="0">
                <a:srgbClr val="EFF5FB"/>
              </a:gs>
              <a:gs pos="49000">
                <a:srgbClr val="EFF5FB"/>
              </a:gs>
              <a:gs pos="51000">
                <a:srgbClr val="B6D2EC"/>
              </a:gs>
              <a:gs pos="100000">
                <a:srgbClr val="B6D2EC"/>
              </a:gs>
            </a:gsLst>
            <a:lin ang="2700000" scaled="1"/>
          </a:gradFill>
          <a:ln w="31750" cmpd="dbl">
            <a:solidFill>
              <a:srgbClr val="002060"/>
            </a:solidFill>
          </a:ln>
          <a:effectLst/>
        </p:spPr>
        <p:style>
          <a:lnRef idx="2">
            <a:schemeClr val="accent6"/>
          </a:lnRef>
          <a:fillRef idx="1">
            <a:schemeClr val="lt1"/>
          </a:fillRef>
          <a:effectRef idx="0">
            <a:schemeClr val="accent6"/>
          </a:effectRef>
          <a:fontRef idx="minor">
            <a:schemeClr val="dk1"/>
          </a:fontRef>
        </p:style>
        <p:txBody>
          <a:bodyPr wrap="none" lIns="36000" tIns="36000" rIns="36000" bIns="72000" rtlCol="0" anchor="t"/>
          <a:lstStyle/>
          <a:p>
            <a:pPr lvl="0" algn="ctr">
              <a:defRPr/>
            </a:pPr>
            <a:r>
              <a:rPr kumimoji="1" lang="ja-JP" altLang="en-US" sz="1100" b="1" spc="-100" dirty="0">
                <a:ln w="0"/>
                <a:solidFill>
                  <a:srgbClr val="193F61"/>
                </a:solidFill>
                <a:latin typeface="游ゴシック" panose="020B0400000000000000" pitchFamily="50" charset="-128"/>
              </a:rPr>
              <a:t>本年度評価</a:t>
            </a:r>
            <a:endParaRPr kumimoji="1" lang="en-US" altLang="ja-JP" sz="1100" b="1" spc="-100" dirty="0">
              <a:ln w="0"/>
              <a:solidFill>
                <a:srgbClr val="193F61"/>
              </a:solidFill>
              <a:latin typeface="游ゴシック" panose="020B0400000000000000" pitchFamily="50" charset="-128"/>
            </a:endParaRPr>
          </a:p>
          <a:p>
            <a:pPr lvl="0" algn="ctr">
              <a:defRPr/>
            </a:pPr>
            <a:endParaRPr kumimoji="1" lang="en-US" altLang="ja-JP" sz="500" b="1" spc="-100" dirty="0">
              <a:ln w="0"/>
              <a:solidFill>
                <a:srgbClr val="193F61"/>
              </a:solidFill>
              <a:latin typeface="游ゴシック" panose="020B0400000000000000" pitchFamily="50" charset="-128"/>
            </a:endParaRPr>
          </a:p>
          <a:p>
            <a:pPr lvl="0" algn="ctr">
              <a:lnSpc>
                <a:spcPts val="1600"/>
              </a:lnSpc>
              <a:defRPr/>
            </a:pPr>
            <a:r>
              <a:rPr kumimoji="1" lang="ja-JP" altLang="en-US" sz="1400" b="1" spc="-100" dirty="0">
                <a:ln w="0"/>
                <a:solidFill>
                  <a:srgbClr val="193F61"/>
                </a:solidFill>
                <a:latin typeface="游ゴシック" panose="020B0400000000000000" pitchFamily="50" charset="-128"/>
              </a:rPr>
              <a:t>概ね</a:t>
            </a:r>
            <a:endParaRPr kumimoji="1" lang="en-US" altLang="ja-JP" sz="1400" b="1" spc="-100" dirty="0">
              <a:ln w="0"/>
              <a:solidFill>
                <a:srgbClr val="193F61"/>
              </a:solidFill>
              <a:latin typeface="游ゴシック" panose="020B0400000000000000" pitchFamily="50" charset="-128"/>
            </a:endParaRPr>
          </a:p>
          <a:p>
            <a:pPr lvl="0" algn="ctr">
              <a:lnSpc>
                <a:spcPts val="1600"/>
              </a:lnSpc>
              <a:defRPr/>
            </a:pPr>
            <a:r>
              <a:rPr kumimoji="1" lang="ja-JP" altLang="en-US" sz="1400" b="1" spc="-250" dirty="0">
                <a:ln w="0"/>
                <a:solidFill>
                  <a:srgbClr val="193F61"/>
                </a:solidFill>
                <a:latin typeface="游ゴシック" panose="020B0400000000000000" pitchFamily="50" charset="-128"/>
              </a:rPr>
              <a:t>予定</a:t>
            </a:r>
            <a:r>
              <a:rPr kumimoji="1" lang="ja-JP" altLang="en-US" sz="1400" b="1" spc="-350" dirty="0">
                <a:ln w="0"/>
                <a:solidFill>
                  <a:srgbClr val="193F61"/>
                </a:solidFill>
                <a:latin typeface="游ゴシック" panose="020B0400000000000000" pitchFamily="50" charset="-128"/>
              </a:rPr>
              <a:t>どおり</a:t>
            </a:r>
          </a:p>
        </p:txBody>
      </p:sp>
      <p:graphicFrame>
        <p:nvGraphicFramePr>
          <p:cNvPr id="12" name="表 11"/>
          <p:cNvGraphicFramePr>
            <a:graphicFrameLocks noGrp="1"/>
          </p:cNvGraphicFramePr>
          <p:nvPr>
            <p:extLst>
              <p:ext uri="{D42A27DB-BD31-4B8C-83A1-F6EECF244321}">
                <p14:modId xmlns:p14="http://schemas.microsoft.com/office/powerpoint/2010/main" val="2590940903"/>
              </p:ext>
            </p:extLst>
          </p:nvPr>
        </p:nvGraphicFramePr>
        <p:xfrm>
          <a:off x="532263" y="5764257"/>
          <a:ext cx="8814337" cy="780938"/>
        </p:xfrm>
        <a:graphic>
          <a:graphicData uri="http://schemas.openxmlformats.org/drawingml/2006/table">
            <a:tbl>
              <a:tblPr firstRow="1" bandRow="1">
                <a:tableStyleId>{5C22544A-7EE6-4342-B048-85BDC9FD1C3A}</a:tableStyleId>
              </a:tblPr>
              <a:tblGrid>
                <a:gridCol w="1110178">
                  <a:extLst>
                    <a:ext uri="{9D8B030D-6E8A-4147-A177-3AD203B41FA5}">
                      <a16:colId xmlns:a16="http://schemas.microsoft.com/office/drawing/2014/main" val="3968682874"/>
                    </a:ext>
                  </a:extLst>
                </a:gridCol>
                <a:gridCol w="7704159">
                  <a:extLst>
                    <a:ext uri="{9D8B030D-6E8A-4147-A177-3AD203B41FA5}">
                      <a16:colId xmlns:a16="http://schemas.microsoft.com/office/drawing/2014/main" val="474374483"/>
                    </a:ext>
                  </a:extLst>
                </a:gridCol>
              </a:tblGrid>
              <a:tr h="7809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bg1"/>
                          </a:solidFill>
                          <a:latin typeface="游ゴシック" panose="020B0400000000000000" pitchFamily="50" charset="-128"/>
                          <a:ea typeface="游ゴシック" panose="020B0400000000000000" pitchFamily="50" charset="-128"/>
                        </a:rPr>
                        <a:t>最終予算</a:t>
                      </a:r>
                      <a:endParaRPr kumimoji="1" lang="en-US" altLang="ja-JP" sz="1600" b="0" dirty="0" smtClean="0">
                        <a:solidFill>
                          <a:schemeClr val="bg1"/>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baseline="0" dirty="0" smtClean="0">
                          <a:solidFill>
                            <a:schemeClr val="bg1"/>
                          </a:solidFill>
                          <a:latin typeface="+mn-ea"/>
                          <a:ea typeface="+mn-ea"/>
                        </a:rPr>
                        <a:t>（主要事業）</a:t>
                      </a:r>
                      <a:endParaRPr kumimoji="1" lang="en-US" altLang="ja-JP" sz="1200" b="0" baseline="0" dirty="0" smtClean="0">
                        <a:solidFill>
                          <a:schemeClr val="bg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生涯歯科保健推進事業（</a:t>
                      </a:r>
                      <a:r>
                        <a:rPr kumimoji="1" lang="en-US" altLang="ja-JP" sz="1100" b="0" i="0" u="none" strike="noStrike" kern="1200" cap="none" spc="0" normalizeH="0" baseline="0" noProof="0" dirty="0" smtClean="0">
                          <a:ln>
                            <a:noFill/>
                          </a:ln>
                          <a:solidFill>
                            <a:prstClr val="black"/>
                          </a:solidFill>
                          <a:effectLst/>
                          <a:uLnTx/>
                          <a:uFillTx/>
                          <a:latin typeface="+mn-lt"/>
                          <a:ea typeface="+mn-ea"/>
                          <a:cs typeface="+mn-cs"/>
                        </a:rPr>
                        <a:t>1,869</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千円）、大阪府歯科口腔保健計画推進事業（</a:t>
                      </a:r>
                      <a:r>
                        <a:rPr kumimoji="1" lang="en-US" altLang="ja-JP" sz="1100" b="0" i="0" u="none" strike="noStrike" kern="1200" cap="none" spc="0" normalizeH="0" baseline="0" noProof="0" dirty="0" smtClean="0">
                          <a:ln>
                            <a:noFill/>
                          </a:ln>
                          <a:solidFill>
                            <a:prstClr val="black"/>
                          </a:solidFill>
                          <a:effectLst/>
                          <a:uLnTx/>
                          <a:uFillTx/>
                          <a:latin typeface="+mn-lt"/>
                          <a:ea typeface="+mn-ea"/>
                          <a:cs typeface="+mn-cs"/>
                        </a:rPr>
                        <a:t>4,436</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千円）、</a:t>
                      </a:r>
                      <a:endParaRPr kumimoji="1" lang="en-US" altLang="ja-JP"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８０２０運動推進特別事業（</a:t>
                      </a:r>
                      <a:r>
                        <a:rPr kumimoji="1" lang="en-US" altLang="ja-JP" sz="1100" b="0" i="0" u="none" strike="noStrike" kern="1200" cap="none" spc="0" normalizeH="0" baseline="0" noProof="0" dirty="0" smtClean="0">
                          <a:ln>
                            <a:noFill/>
                          </a:ln>
                          <a:solidFill>
                            <a:prstClr val="black"/>
                          </a:solidFill>
                          <a:effectLst/>
                          <a:uLnTx/>
                          <a:uFillTx/>
                          <a:latin typeface="+mn-lt"/>
                          <a:ea typeface="+mn-ea"/>
                          <a:cs typeface="+mn-cs"/>
                        </a:rPr>
                        <a:t>2,0</a:t>
                      </a:r>
                      <a:r>
                        <a:rPr kumimoji="1" lang="en-US" altLang="ja-JP" sz="1100" b="0" i="0" u="none" strike="noStrike" kern="1200" cap="none" spc="0" normalizeH="0" baseline="0" noProof="0" dirty="0" smtClean="0">
                          <a:ln>
                            <a:noFill/>
                          </a:ln>
                          <a:solidFill>
                            <a:schemeClr val="tx1"/>
                          </a:solidFill>
                          <a:effectLst/>
                          <a:uLnTx/>
                          <a:uFillTx/>
                          <a:latin typeface="+mn-lt"/>
                          <a:ea typeface="+mn-ea"/>
                          <a:cs typeface="+mn-cs"/>
                        </a:rPr>
                        <a:t>40</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千円）、</a:t>
                      </a: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在宅療養者経口摂取支援チーム育成事業（</a:t>
                      </a:r>
                      <a:r>
                        <a:rPr kumimoji="1" lang="en-US" altLang="ja-JP"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0</a:t>
                      </a: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円 </a:t>
                      </a:r>
                      <a:r>
                        <a:rPr kumimoji="1" lang="en-US" altLang="ja-JP"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a:t>
                      </a: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実施見送り）、</a:t>
                      </a:r>
                      <a:endParaRPr kumimoji="1" lang="en-US" altLang="ja-JP"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要介護者口腔保健指導推進事業（</a:t>
                      </a:r>
                      <a:r>
                        <a:rPr kumimoji="1" lang="en-US" altLang="ja-JP"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0</a:t>
                      </a: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円 </a:t>
                      </a:r>
                      <a:r>
                        <a:rPr kumimoji="1" lang="en-US" altLang="ja-JP"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a:t>
                      </a: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実施見送り）</a:t>
                      </a:r>
                      <a:endParaRPr kumimoji="1" lang="en-US" altLang="ja-JP" sz="1400" b="0" dirty="0" smtClean="0">
                        <a:latin typeface="游ゴシック" panose="020B0400000000000000" pitchFamily="50" charset="-128"/>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6912226"/>
                  </a:ext>
                </a:extLst>
              </a:tr>
            </a:tbl>
          </a:graphicData>
        </a:graphic>
      </p:graphicFrame>
    </p:spTree>
    <p:extLst>
      <p:ext uri="{BB962C8B-B14F-4D97-AF65-F5344CB8AC3E}">
        <p14:creationId xmlns:p14="http://schemas.microsoft.com/office/powerpoint/2010/main" val="6551867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768986"/>
          </a:xfrm>
          <a:prstGeom prst="rect">
            <a:avLst/>
          </a:prstGeom>
          <a:gradFill flip="none" rotWithShape="1">
            <a:gsLst>
              <a:gs pos="50000">
                <a:srgbClr val="7DA8DB">
                  <a:lumMod val="20000"/>
                  <a:lumOff val="80000"/>
                </a:srgbClr>
              </a:gs>
              <a:gs pos="0">
                <a:schemeClr val="accent1">
                  <a:lumMod val="0"/>
                </a:schemeClr>
              </a:gs>
              <a:gs pos="20000">
                <a:schemeClr val="accent5">
                  <a:lumMod val="50000"/>
                  <a:lumOff val="50000"/>
                </a:schemeClr>
              </a:gs>
              <a:gs pos="80000">
                <a:srgbClr val="7395D3">
                  <a:lumMod val="50000"/>
                  <a:lumOff val="50000"/>
                </a:srgbClr>
              </a:gs>
              <a:gs pos="100000">
                <a:schemeClr val="accent1">
                  <a:lumMod val="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１</a:t>
            </a: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歯科疾患の予防・早期発見、口の機能の維持</a:t>
            </a:r>
            <a:r>
              <a:rPr kumimoji="1" lang="ja-JP" altLang="en-US" sz="24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向上</a:t>
            </a:r>
            <a:endPar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53</a:t>
            </a:fld>
            <a:endParaRPr kumimoji="1" lang="ja-JP" altLang="en-US"/>
          </a:p>
        </p:txBody>
      </p:sp>
      <p:pic>
        <p:nvPicPr>
          <p:cNvPr id="20" name="図 19"/>
          <p:cNvPicPr>
            <a:picLocks noChangeAspect="1"/>
          </p:cNvPicPr>
          <p:nvPr/>
        </p:nvPicPr>
        <p:blipFill>
          <a:blip r:embed="rId2"/>
          <a:stretch>
            <a:fillRect/>
          </a:stretch>
        </p:blipFill>
        <p:spPr>
          <a:xfrm>
            <a:off x="8536240" y="183217"/>
            <a:ext cx="1320923" cy="432000"/>
          </a:xfrm>
          <a:prstGeom prst="rect">
            <a:avLst/>
          </a:prstGeom>
        </p:spPr>
      </p:pic>
      <p:sp>
        <p:nvSpPr>
          <p:cNvPr id="21" name="正方形/長方形 20"/>
          <p:cNvSpPr/>
          <p:nvPr/>
        </p:nvSpPr>
        <p:spPr>
          <a:xfrm>
            <a:off x="267490" y="868874"/>
            <a:ext cx="9369380" cy="57148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mn-ea"/>
                <a:cs typeface="+mn-cs"/>
              </a:rPr>
              <a:t>計画Ｐ</a:t>
            </a:r>
            <a:r>
              <a:rPr kumimoji="1" lang="en-US" altLang="ja-JP" sz="1800" b="1" i="0" u="none" strike="noStrike" kern="1200" cap="none" spc="0" normalizeH="0" baseline="0" noProof="0">
                <a:ln>
                  <a:noFill/>
                </a:ln>
                <a:solidFill>
                  <a:prstClr val="white"/>
                </a:solidFill>
                <a:effectLst/>
                <a:uLnTx/>
                <a:uFillTx/>
                <a:latin typeface="+mn-ea"/>
                <a:cs typeface="+mn-cs"/>
              </a:rPr>
              <a:t>59</a:t>
            </a:r>
            <a:endParaRPr kumimoji="1" lang="en-US" altLang="ja-JP" sz="1800" b="1" i="0" u="none" strike="noStrike" kern="1200" cap="none" spc="0" normalizeH="0" baseline="0" noProof="0" dirty="0">
              <a:ln>
                <a:noFill/>
              </a:ln>
              <a:solidFill>
                <a:prstClr val="white"/>
              </a:solidFill>
              <a:effectLst/>
              <a:uLnTx/>
              <a:uFillTx/>
              <a:latin typeface="+mn-ea"/>
              <a:cs typeface="+mn-cs"/>
            </a:endParaRPr>
          </a:p>
        </p:txBody>
      </p:sp>
      <p:graphicFrame>
        <p:nvGraphicFramePr>
          <p:cNvPr id="22" name="表 21"/>
          <p:cNvGraphicFramePr>
            <a:graphicFrameLocks noGrp="1"/>
          </p:cNvGraphicFramePr>
          <p:nvPr>
            <p:extLst>
              <p:ext uri="{D42A27DB-BD31-4B8C-83A1-F6EECF244321}">
                <p14:modId xmlns:p14="http://schemas.microsoft.com/office/powerpoint/2010/main" val="4178413104"/>
              </p:ext>
            </p:extLst>
          </p:nvPr>
        </p:nvGraphicFramePr>
        <p:xfrm>
          <a:off x="647467" y="4463388"/>
          <a:ext cx="8534283" cy="1850876"/>
        </p:xfrm>
        <a:graphic>
          <a:graphicData uri="http://schemas.openxmlformats.org/drawingml/2006/table">
            <a:tbl>
              <a:tblPr firstRow="1" firstCol="1" bandRow="1">
                <a:tableStyleId>{5C22544A-7EE6-4342-B048-85BDC9FD1C3A}</a:tableStyleId>
              </a:tblPr>
              <a:tblGrid>
                <a:gridCol w="332371">
                  <a:extLst>
                    <a:ext uri="{9D8B030D-6E8A-4147-A177-3AD203B41FA5}">
                      <a16:colId xmlns:a16="http://schemas.microsoft.com/office/drawing/2014/main" val="20000"/>
                    </a:ext>
                  </a:extLst>
                </a:gridCol>
                <a:gridCol w="3042606">
                  <a:extLst>
                    <a:ext uri="{9D8B030D-6E8A-4147-A177-3AD203B41FA5}">
                      <a16:colId xmlns:a16="http://schemas.microsoft.com/office/drawing/2014/main" val="20001"/>
                    </a:ext>
                  </a:extLst>
                </a:gridCol>
                <a:gridCol w="2013573">
                  <a:extLst>
                    <a:ext uri="{9D8B030D-6E8A-4147-A177-3AD203B41FA5}">
                      <a16:colId xmlns:a16="http://schemas.microsoft.com/office/drawing/2014/main" val="20002"/>
                    </a:ext>
                  </a:extLst>
                </a:gridCol>
                <a:gridCol w="1971033">
                  <a:extLst>
                    <a:ext uri="{9D8B030D-6E8A-4147-A177-3AD203B41FA5}">
                      <a16:colId xmlns:a16="http://schemas.microsoft.com/office/drawing/2014/main" val="3296687758"/>
                    </a:ext>
                  </a:extLst>
                </a:gridCol>
                <a:gridCol w="1174700">
                  <a:extLst>
                    <a:ext uri="{9D8B030D-6E8A-4147-A177-3AD203B41FA5}">
                      <a16:colId xmlns:a16="http://schemas.microsoft.com/office/drawing/2014/main" val="20003"/>
                    </a:ext>
                  </a:extLst>
                </a:gridCol>
              </a:tblGrid>
              <a:tr h="340710">
                <a:tc>
                  <a:txBody>
                    <a:bodyPr/>
                    <a:lstStyle/>
                    <a:p>
                      <a:pPr algn="ctr" fontAlgn="auto">
                        <a:lnSpc>
                          <a:spcPts val="1600"/>
                        </a:lnSpc>
                        <a:spcAft>
                          <a:spcPts val="0"/>
                        </a:spcAft>
                      </a:pPr>
                      <a:r>
                        <a:rPr lang="ja-JP" sz="1400" dirty="0">
                          <a:effectLst/>
                          <a:latin typeface="+mn-ea"/>
                          <a:ea typeface="+mn-ea"/>
                        </a:rPr>
                        <a:t>　</a:t>
                      </a:r>
                      <a:endParaRPr lang="ja-JP" sz="1400"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50000"/>
                      </a:schemeClr>
                    </a:solidFill>
                  </a:tcPr>
                </a:tc>
                <a:tc>
                  <a:txBody>
                    <a:bodyPr/>
                    <a:lstStyle/>
                    <a:p>
                      <a:pPr algn="ctr" fontAlgn="auto">
                        <a:lnSpc>
                          <a:spcPts val="1600"/>
                        </a:lnSpc>
                        <a:spcAft>
                          <a:spcPts val="0"/>
                        </a:spcAft>
                      </a:pPr>
                      <a:r>
                        <a:rPr lang="ja-JP" altLang="en-US" sz="1200" dirty="0" smtClean="0">
                          <a:solidFill>
                            <a:schemeClr val="bg1"/>
                          </a:solidFill>
                          <a:effectLst/>
                          <a:latin typeface="+mn-ea"/>
                          <a:ea typeface="+mn-ea"/>
                          <a:cs typeface="HG丸ｺﾞｼｯｸM-PRO"/>
                        </a:rPr>
                        <a:t>個別目標</a:t>
                      </a:r>
                      <a:endParaRPr lang="ja-JP" sz="1200" dirty="0">
                        <a:solidFill>
                          <a:schemeClr val="bg1"/>
                        </a:solidFill>
                        <a:effectLst/>
                        <a:latin typeface="+mn-ea"/>
                        <a:ea typeface="+mn-ea"/>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smtClean="0">
                          <a:effectLst/>
                          <a:latin typeface="+mn-ea"/>
                          <a:ea typeface="+mn-ea"/>
                        </a:rPr>
                        <a:t>計画策定時</a:t>
                      </a:r>
                      <a:r>
                        <a:rPr lang="ja-JP" sz="1200" dirty="0" smtClean="0">
                          <a:effectLst/>
                          <a:latin typeface="+mn-ea"/>
                          <a:ea typeface="+mn-ea"/>
                        </a:rPr>
                        <a:t>の状況</a:t>
                      </a:r>
                      <a:endParaRPr lang="ja-JP" sz="1200" dirty="0">
                        <a:solidFill>
                          <a:srgbClr val="000000"/>
                        </a:solidFill>
                        <a:effectLst/>
                        <a:latin typeface="+mn-ea"/>
                        <a:ea typeface="+mn-ea"/>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smtClean="0">
                          <a:solidFill>
                            <a:schemeClr val="bg1"/>
                          </a:solidFill>
                          <a:effectLst/>
                          <a:latin typeface="+mn-ea"/>
                          <a:ea typeface="+mn-ea"/>
                          <a:cs typeface="HG丸ｺﾞｼｯｸM-PRO"/>
                        </a:rPr>
                        <a:t>現在の状況</a:t>
                      </a:r>
                      <a:endParaRPr lang="ja-JP" sz="1200" dirty="0">
                        <a:solidFill>
                          <a:schemeClr val="bg1"/>
                        </a:solidFill>
                        <a:effectLst/>
                        <a:latin typeface="+mn-ea"/>
                        <a:ea typeface="+mn-ea"/>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dirty="0" smtClean="0">
                          <a:effectLst/>
                          <a:latin typeface="+mn-ea"/>
                          <a:ea typeface="+mn-ea"/>
                        </a:rPr>
                        <a:t>2023</a:t>
                      </a:r>
                      <a:r>
                        <a:rPr lang="ja-JP" sz="1200" dirty="0" smtClean="0">
                          <a:effectLst/>
                          <a:latin typeface="+mn-ea"/>
                          <a:ea typeface="+mn-ea"/>
                        </a:rPr>
                        <a:t>年度</a:t>
                      </a:r>
                      <a:endParaRPr lang="en-US" altLang="ja-JP" sz="1200" dirty="0" smtClean="0">
                        <a:effectLst/>
                        <a:latin typeface="+mn-ea"/>
                        <a:ea typeface="+mn-ea"/>
                      </a:endParaRPr>
                    </a:p>
                    <a:p>
                      <a:pPr algn="ctr" fontAlgn="auto">
                        <a:lnSpc>
                          <a:spcPts val="1600"/>
                        </a:lnSpc>
                        <a:spcAft>
                          <a:spcPts val="0"/>
                        </a:spcAft>
                      </a:pPr>
                      <a:r>
                        <a:rPr lang="ja-JP" sz="1200" dirty="0" smtClean="0">
                          <a:effectLst/>
                          <a:latin typeface="+mn-ea"/>
                          <a:ea typeface="+mn-ea"/>
                        </a:rPr>
                        <a:t>の</a:t>
                      </a:r>
                      <a:r>
                        <a:rPr lang="ja-JP" sz="1200" dirty="0">
                          <a:effectLst/>
                          <a:latin typeface="+mn-ea"/>
                          <a:ea typeface="+mn-ea"/>
                        </a:rPr>
                        <a:t>目標</a:t>
                      </a:r>
                      <a:endParaRPr lang="ja-JP" sz="1200" dirty="0">
                        <a:solidFill>
                          <a:srgbClr val="000000"/>
                        </a:solidFill>
                        <a:effectLst/>
                        <a:latin typeface="+mn-ea"/>
                        <a:ea typeface="+mn-ea"/>
                        <a:cs typeface="HG丸ｺﾞｼｯｸM-PRO"/>
                      </a:endParaRPr>
                    </a:p>
                  </a:txBody>
                  <a:tcPr marL="62865" marR="6286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682873">
                <a:tc>
                  <a:txBody>
                    <a:bodyPr/>
                    <a:lstStyle/>
                    <a:p>
                      <a:pPr algn="ctr" fontAlgn="auto">
                        <a:lnSpc>
                          <a:spcPts val="1600"/>
                        </a:lnSpc>
                        <a:spcAft>
                          <a:spcPts val="0"/>
                        </a:spcAft>
                      </a:pPr>
                      <a:r>
                        <a:rPr lang="en-US" sz="1400" dirty="0" smtClean="0">
                          <a:effectLst/>
                          <a:latin typeface="+mn-ea"/>
                          <a:ea typeface="+mn-ea"/>
                        </a:rPr>
                        <a:t>12</a:t>
                      </a:r>
                      <a:endParaRPr lang="ja-JP" sz="1400"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altLang="en-US" sz="1200" b="1" dirty="0" smtClean="0">
                          <a:effectLst/>
                          <a:latin typeface="+mn-ea"/>
                          <a:ea typeface="+mn-ea"/>
                        </a:rPr>
                        <a:t>介護老人保健施設での</a:t>
                      </a:r>
                      <a:endParaRPr lang="en-US" altLang="ja-JP" sz="1200" b="1" dirty="0" smtClean="0">
                        <a:effectLst/>
                        <a:latin typeface="+mn-ea"/>
                        <a:ea typeface="+mn-ea"/>
                      </a:endParaRPr>
                    </a:p>
                    <a:p>
                      <a:pPr algn="l" fontAlgn="auto">
                        <a:lnSpc>
                          <a:spcPts val="1600"/>
                        </a:lnSpc>
                        <a:spcAft>
                          <a:spcPts val="0"/>
                        </a:spcAft>
                      </a:pPr>
                      <a:r>
                        <a:rPr lang="ja-JP" altLang="en-US" sz="1200" b="1" dirty="0" smtClean="0">
                          <a:effectLst/>
                          <a:latin typeface="+mn-ea"/>
                          <a:ea typeface="+mn-ea"/>
                        </a:rPr>
                        <a:t>定期的な歯科健診の実施</a:t>
                      </a:r>
                      <a:endParaRPr lang="ja-JP" sz="1200" b="1" dirty="0">
                        <a:effectLst/>
                        <a:latin typeface="+mn-ea"/>
                        <a:ea typeface="+mn-ea"/>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rPr>
                        <a:t>29.5</a:t>
                      </a:r>
                      <a:r>
                        <a:rPr lang="ja-JP" sz="1200" b="1" dirty="0" smtClean="0">
                          <a:solidFill>
                            <a:schemeClr val="tx1"/>
                          </a:solidFill>
                          <a:effectLst/>
                          <a:latin typeface="+mn-ea"/>
                          <a:ea typeface="+mn-ea"/>
                        </a:rPr>
                        <a:t>％</a:t>
                      </a:r>
                    </a:p>
                    <a:p>
                      <a:pPr algn="ctr" fontAlgn="auto">
                        <a:lnSpc>
                          <a:spcPts val="1600"/>
                        </a:lnSpc>
                        <a:spcAft>
                          <a:spcPts val="0"/>
                        </a:spcAft>
                      </a:pPr>
                      <a:r>
                        <a:rPr lang="ja-JP" sz="1200" b="1" dirty="0">
                          <a:solidFill>
                            <a:schemeClr val="tx1"/>
                          </a:solidFill>
                          <a:effectLst/>
                          <a:latin typeface="+mn-ea"/>
                          <a:ea typeface="+mn-ea"/>
                        </a:rPr>
                        <a:t>【平成</a:t>
                      </a:r>
                      <a:r>
                        <a:rPr lang="en-US" sz="1200" b="1" dirty="0" smtClean="0">
                          <a:solidFill>
                            <a:schemeClr val="tx1"/>
                          </a:solidFill>
                          <a:effectLst/>
                          <a:latin typeface="+mn-ea"/>
                          <a:ea typeface="+mn-ea"/>
                        </a:rPr>
                        <a:t>28</a:t>
                      </a:r>
                      <a:r>
                        <a:rPr lang="ja-JP" sz="1200" b="1" dirty="0" smtClean="0">
                          <a:solidFill>
                            <a:schemeClr val="tx1"/>
                          </a:solidFill>
                          <a:effectLst/>
                          <a:latin typeface="+mn-ea"/>
                          <a:ea typeface="+mn-ea"/>
                        </a:rPr>
                        <a:t>（</a:t>
                      </a:r>
                      <a:r>
                        <a:rPr lang="en-US" sz="1200" b="1" dirty="0" smtClean="0">
                          <a:solidFill>
                            <a:schemeClr val="tx1"/>
                          </a:solidFill>
                          <a:effectLst/>
                          <a:latin typeface="+mn-ea"/>
                          <a:ea typeface="+mn-ea"/>
                        </a:rPr>
                        <a:t>201</a:t>
                      </a:r>
                      <a:r>
                        <a:rPr lang="en-US" altLang="ja-JP" sz="1200" b="1" dirty="0" smtClean="0">
                          <a:solidFill>
                            <a:schemeClr val="tx1"/>
                          </a:solidFill>
                          <a:effectLst/>
                          <a:latin typeface="+mn-ea"/>
                          <a:ea typeface="+mn-ea"/>
                        </a:rPr>
                        <a:t>6</a:t>
                      </a:r>
                      <a:r>
                        <a:rPr lang="ja-JP" sz="1200" b="1" dirty="0" smtClean="0">
                          <a:solidFill>
                            <a:schemeClr val="tx1"/>
                          </a:solidFill>
                          <a:effectLst/>
                          <a:latin typeface="+mn-ea"/>
                          <a:ea typeface="+mn-ea"/>
                        </a:rPr>
                        <a:t>）</a:t>
                      </a:r>
                      <a:r>
                        <a:rPr lang="ja-JP" sz="1200" b="1" dirty="0">
                          <a:solidFill>
                            <a:schemeClr val="tx1"/>
                          </a:solidFill>
                          <a:effectLst/>
                          <a:latin typeface="+mn-ea"/>
                          <a:ea typeface="+mn-ea"/>
                        </a:rPr>
                        <a:t>年】</a:t>
                      </a:r>
                      <a:endParaRPr lang="ja-JP" sz="12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cs typeface="HG丸ｺﾞｼｯｸM-PRO"/>
                        </a:rPr>
                        <a:t>―</a:t>
                      </a:r>
                    </a:p>
                    <a:p>
                      <a:pPr algn="ctr" fontAlgn="auto">
                        <a:lnSpc>
                          <a:spcPts val="1600"/>
                        </a:lnSpc>
                        <a:spcAft>
                          <a:spcPts val="0"/>
                        </a:spcAft>
                      </a:pPr>
                      <a:r>
                        <a:rPr lang="en-US" altLang="ja-JP" sz="1050" b="0" dirty="0" smtClean="0">
                          <a:solidFill>
                            <a:schemeClr val="tx1"/>
                          </a:solidFill>
                          <a:effectLst/>
                          <a:latin typeface="+mn-ea"/>
                          <a:ea typeface="+mn-ea"/>
                          <a:cs typeface="HG丸ｺﾞｼｯｸM-PRO"/>
                        </a:rPr>
                        <a:t>※</a:t>
                      </a:r>
                      <a:r>
                        <a:rPr lang="ja-JP" altLang="en-US" sz="1050" b="0" dirty="0" smtClean="0">
                          <a:solidFill>
                            <a:schemeClr val="tx1"/>
                          </a:solidFill>
                          <a:effectLst/>
                          <a:latin typeface="+mn-ea"/>
                          <a:ea typeface="+mn-ea"/>
                          <a:cs typeface="HG丸ｺﾞｼｯｸM-PRO"/>
                        </a:rPr>
                        <a:t>令和</a:t>
                      </a:r>
                      <a:r>
                        <a:rPr lang="en-US" altLang="ja-JP" sz="1050" b="0" dirty="0" smtClean="0">
                          <a:solidFill>
                            <a:schemeClr val="tx1"/>
                          </a:solidFill>
                          <a:effectLst/>
                          <a:latin typeface="+mn-ea"/>
                          <a:ea typeface="+mn-ea"/>
                          <a:cs typeface="HG丸ｺﾞｼｯｸM-PRO"/>
                        </a:rPr>
                        <a:t>3</a:t>
                      </a:r>
                      <a:r>
                        <a:rPr lang="ja-JP" altLang="en-US" sz="1050" b="0" dirty="0" smtClean="0">
                          <a:solidFill>
                            <a:schemeClr val="tx1"/>
                          </a:solidFill>
                          <a:effectLst/>
                          <a:latin typeface="+mn-ea"/>
                          <a:ea typeface="+mn-ea"/>
                          <a:cs typeface="HG丸ｺﾞｼｯｸM-PRO"/>
                        </a:rPr>
                        <a:t>年度に調査予定</a:t>
                      </a:r>
                      <a:endParaRPr lang="ja-JP" sz="1050" b="0"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dk1"/>
                          </a:solidFill>
                          <a:effectLst/>
                          <a:latin typeface="+mn-ea"/>
                          <a:ea typeface="+mn-ea"/>
                          <a:cs typeface="+mn-cs"/>
                        </a:rPr>
                        <a:t>35</a:t>
                      </a:r>
                      <a:r>
                        <a:rPr lang="ja-JP" altLang="en-US" sz="1200" b="1" dirty="0" smtClean="0">
                          <a:solidFill>
                            <a:schemeClr val="dk1"/>
                          </a:solidFill>
                          <a:effectLst/>
                          <a:latin typeface="+mn-ea"/>
                          <a:ea typeface="+mn-ea"/>
                          <a:cs typeface="+mn-cs"/>
                        </a:rPr>
                        <a:t>％以上</a:t>
                      </a:r>
                      <a:endParaRPr lang="ja-JP" sz="12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69985">
                <a:tc>
                  <a:txBody>
                    <a:bodyPr/>
                    <a:lstStyle/>
                    <a:p>
                      <a:pPr algn="ctr" fontAlgn="auto">
                        <a:lnSpc>
                          <a:spcPts val="1600"/>
                        </a:lnSpc>
                        <a:spcAft>
                          <a:spcPts val="0"/>
                        </a:spcAft>
                      </a:pPr>
                      <a:r>
                        <a:rPr lang="en-US" altLang="ja-JP" sz="1400" dirty="0" smtClean="0">
                          <a:solidFill>
                            <a:schemeClr val="bg1"/>
                          </a:solidFill>
                          <a:effectLst/>
                          <a:latin typeface="+mn-ea"/>
                          <a:ea typeface="+mn-ea"/>
                          <a:cs typeface="HG丸ｺﾞｼｯｸM-PRO"/>
                        </a:rPr>
                        <a:t>13</a:t>
                      </a:r>
                      <a:endParaRPr lang="ja-JP" sz="1400" dirty="0">
                        <a:solidFill>
                          <a:schemeClr val="bg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altLang="en-US" sz="1200" b="1" dirty="0" err="1" smtClean="0">
                          <a:effectLst/>
                          <a:latin typeface="+mn-ea"/>
                          <a:ea typeface="+mn-ea"/>
                        </a:rPr>
                        <a:t>障がい</a:t>
                      </a:r>
                      <a:r>
                        <a:rPr lang="ja-JP" altLang="en-US" sz="1200" b="1" dirty="0" smtClean="0">
                          <a:effectLst/>
                          <a:latin typeface="+mn-ea"/>
                          <a:ea typeface="+mn-ea"/>
                        </a:rPr>
                        <a:t>児及び障がい者入所施設での</a:t>
                      </a:r>
                      <a:endParaRPr lang="en-US" altLang="ja-JP" sz="1200" b="1" dirty="0" smtClean="0">
                        <a:effectLst/>
                        <a:latin typeface="+mn-ea"/>
                        <a:ea typeface="+mn-ea"/>
                      </a:endParaRPr>
                    </a:p>
                    <a:p>
                      <a:pPr algn="l" fontAlgn="auto">
                        <a:lnSpc>
                          <a:spcPts val="1600"/>
                        </a:lnSpc>
                        <a:spcAft>
                          <a:spcPts val="0"/>
                        </a:spcAft>
                      </a:pPr>
                      <a:r>
                        <a:rPr lang="ja-JP" altLang="en-US" sz="1200" b="1" dirty="0" smtClean="0">
                          <a:effectLst/>
                          <a:latin typeface="+mn-ea"/>
                          <a:ea typeface="+mn-ea"/>
                        </a:rPr>
                        <a:t>定期的な歯科健診の実施</a:t>
                      </a:r>
                      <a:endParaRPr lang="ja-JP" sz="1200" b="1" dirty="0">
                        <a:effectLst/>
                        <a:latin typeface="+mn-ea"/>
                        <a:ea typeface="+mn-ea"/>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smtClean="0">
                          <a:solidFill>
                            <a:schemeClr val="tx1"/>
                          </a:solidFill>
                          <a:effectLst/>
                          <a:latin typeface="+mn-ea"/>
                          <a:ea typeface="+mn-ea"/>
                        </a:rPr>
                        <a:t>63.9</a:t>
                      </a:r>
                      <a:r>
                        <a:rPr lang="ja-JP" altLang="ja-JP" sz="1200" b="1" dirty="0" smtClean="0">
                          <a:solidFill>
                            <a:schemeClr val="tx1"/>
                          </a:solidFill>
                          <a:effectLst/>
                          <a:latin typeface="+mn-ea"/>
                          <a:ea typeface="+mn-ea"/>
                        </a:rPr>
                        <a:t>％</a:t>
                      </a:r>
                    </a:p>
                    <a:p>
                      <a:pPr algn="ctr" fontAlgn="auto">
                        <a:lnSpc>
                          <a:spcPts val="1600"/>
                        </a:lnSpc>
                        <a:spcAft>
                          <a:spcPts val="0"/>
                        </a:spcAft>
                      </a:pPr>
                      <a:r>
                        <a:rPr lang="ja-JP" altLang="ja-JP" sz="1200" b="1" dirty="0" smtClean="0">
                          <a:solidFill>
                            <a:schemeClr val="tx1"/>
                          </a:solidFill>
                          <a:effectLst/>
                          <a:latin typeface="+mn-ea"/>
                          <a:ea typeface="+mn-ea"/>
                        </a:rPr>
                        <a:t>【平成</a:t>
                      </a:r>
                      <a:r>
                        <a:rPr lang="en-US" altLang="ja-JP" sz="1200" b="1" dirty="0" smtClean="0">
                          <a:solidFill>
                            <a:schemeClr val="tx1"/>
                          </a:solidFill>
                          <a:effectLst/>
                          <a:latin typeface="+mn-ea"/>
                          <a:ea typeface="+mn-ea"/>
                        </a:rPr>
                        <a:t>28</a:t>
                      </a:r>
                      <a:r>
                        <a:rPr lang="ja-JP" altLang="ja-JP" sz="1200" b="1" dirty="0" smtClean="0">
                          <a:solidFill>
                            <a:schemeClr val="tx1"/>
                          </a:solidFill>
                          <a:effectLst/>
                          <a:latin typeface="+mn-ea"/>
                          <a:ea typeface="+mn-ea"/>
                        </a:rPr>
                        <a:t>（</a:t>
                      </a:r>
                      <a:r>
                        <a:rPr lang="en-US" altLang="ja-JP" sz="1200" b="1" dirty="0" smtClean="0">
                          <a:solidFill>
                            <a:schemeClr val="tx1"/>
                          </a:solidFill>
                          <a:effectLst/>
                          <a:latin typeface="+mn-ea"/>
                          <a:ea typeface="+mn-ea"/>
                        </a:rPr>
                        <a:t>2016</a:t>
                      </a:r>
                      <a:r>
                        <a:rPr lang="ja-JP" altLang="ja-JP" sz="1200" b="1" dirty="0" smtClean="0">
                          <a:solidFill>
                            <a:schemeClr val="tx1"/>
                          </a:solidFill>
                          <a:effectLst/>
                          <a:latin typeface="+mn-ea"/>
                          <a:ea typeface="+mn-ea"/>
                        </a:rPr>
                        <a:t>）年】</a:t>
                      </a:r>
                      <a:endParaRPr lang="ja-JP" altLang="ja-JP" sz="1200" b="1" dirty="0" smtClean="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dirty="0" smtClean="0">
                          <a:solidFill>
                            <a:schemeClr val="tx1"/>
                          </a:solidFill>
                          <a:effectLst/>
                          <a:latin typeface="+mn-ea"/>
                          <a:ea typeface="+mn-ea"/>
                          <a:cs typeface="HG丸ｺﾞｼｯｸM-PRO"/>
                        </a:rPr>
                        <a:t>―</a:t>
                      </a:r>
                    </a:p>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050" b="0" dirty="0" smtClean="0">
                          <a:solidFill>
                            <a:schemeClr val="tx1"/>
                          </a:solidFill>
                          <a:effectLst/>
                          <a:latin typeface="+mn-ea"/>
                          <a:ea typeface="+mn-ea"/>
                          <a:cs typeface="HG丸ｺﾞｼｯｸM-PRO"/>
                        </a:rPr>
                        <a:t>※</a:t>
                      </a:r>
                      <a:r>
                        <a:rPr lang="ja-JP" altLang="en-US" sz="1050" b="0" dirty="0" smtClean="0">
                          <a:solidFill>
                            <a:schemeClr val="tx1"/>
                          </a:solidFill>
                          <a:effectLst/>
                          <a:latin typeface="+mn-ea"/>
                          <a:ea typeface="+mn-ea"/>
                          <a:cs typeface="HG丸ｺﾞｼｯｸM-PRO"/>
                        </a:rPr>
                        <a:t>令和</a:t>
                      </a:r>
                      <a:r>
                        <a:rPr lang="en-US" altLang="ja-JP" sz="1050" b="0" dirty="0" smtClean="0">
                          <a:solidFill>
                            <a:schemeClr val="tx1"/>
                          </a:solidFill>
                          <a:effectLst/>
                          <a:latin typeface="+mn-ea"/>
                          <a:ea typeface="+mn-ea"/>
                          <a:cs typeface="HG丸ｺﾞｼｯｸM-PRO"/>
                        </a:rPr>
                        <a:t>3</a:t>
                      </a:r>
                      <a:r>
                        <a:rPr lang="ja-JP" altLang="en-US" sz="1050" b="0" dirty="0" smtClean="0">
                          <a:solidFill>
                            <a:schemeClr val="tx1"/>
                          </a:solidFill>
                          <a:effectLst/>
                          <a:latin typeface="+mn-ea"/>
                          <a:ea typeface="+mn-ea"/>
                          <a:cs typeface="HG丸ｺﾞｼｯｸM-PRO"/>
                        </a:rPr>
                        <a:t>年度に調査予定</a:t>
                      </a:r>
                      <a:endParaRPr lang="ja-JP" altLang="ja-JP" sz="1050" b="0" dirty="0" smtClean="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dirty="0" smtClean="0">
                          <a:solidFill>
                            <a:schemeClr val="dk1"/>
                          </a:solidFill>
                          <a:effectLst/>
                          <a:latin typeface="+mn-ea"/>
                          <a:ea typeface="+mn-ea"/>
                          <a:cs typeface="+mn-cs"/>
                        </a:rPr>
                        <a:t>75</a:t>
                      </a:r>
                      <a:r>
                        <a:rPr lang="ja-JP" altLang="en-US" sz="1200" b="1" dirty="0" smtClean="0">
                          <a:solidFill>
                            <a:schemeClr val="dk1"/>
                          </a:solidFill>
                          <a:effectLst/>
                          <a:latin typeface="+mn-ea"/>
                          <a:ea typeface="+mn-ea"/>
                          <a:cs typeface="+mn-cs"/>
                        </a:rPr>
                        <a:t>％以上</a:t>
                      </a:r>
                      <a:endParaRPr lang="ja-JP" altLang="ja-JP" sz="1200" b="1" dirty="0" smtClean="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162636"/>
                  </a:ext>
                </a:extLst>
              </a:tr>
            </a:tbl>
          </a:graphicData>
        </a:graphic>
      </p:graphicFrame>
      <p:sp>
        <p:nvSpPr>
          <p:cNvPr id="23" name="正方形/長方形 22"/>
          <p:cNvSpPr/>
          <p:nvPr/>
        </p:nvSpPr>
        <p:spPr>
          <a:xfrm>
            <a:off x="151579" y="868874"/>
            <a:ext cx="7657107" cy="605294"/>
          </a:xfrm>
          <a:prstGeom prst="rect">
            <a:avLst/>
          </a:prstGeom>
          <a:solidFill>
            <a:srgbClr val="002060"/>
          </a:solidFill>
        </p:spPr>
        <p:txBody>
          <a:bodyPr wrap="square" anchor="ctr">
            <a:sp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2000" b="1" i="0" u="none" strike="noStrike" kern="1200" cap="none" spc="0" normalizeH="0" baseline="0" noProof="0" dirty="0" smtClean="0">
                <a:ln w="0"/>
                <a:solidFill>
                  <a:prstClr val="white"/>
                </a:solidFill>
                <a:effectLst>
                  <a:outerShdw blurRad="38100" dist="19050" dir="2700000" algn="tl" rotWithShape="0">
                    <a:prstClr val="black">
                      <a:alpha val="40000"/>
                    </a:prstClr>
                  </a:outerShdw>
                </a:effectLst>
                <a:uLnTx/>
                <a:uFillTx/>
                <a:latin typeface="游ゴシック" panose="020B0400000000000000" pitchFamily="50" charset="-128"/>
                <a:ea typeface="游ゴシック" panose="020B0400000000000000" pitchFamily="50" charset="-128"/>
              </a:rPr>
              <a:t>（５）歯科健診を受診することが困難など</a:t>
            </a:r>
            <a:endParaRPr kumimoji="1" lang="en-US" altLang="ja-JP" sz="2000" b="1" i="0" u="none" strike="noStrike" kern="1200" cap="none" spc="0" normalizeH="0" baseline="0" noProof="0" dirty="0" smtClean="0">
              <a:ln w="0"/>
              <a:solidFill>
                <a:prstClr val="white"/>
              </a:solidFill>
              <a:effectLst>
                <a:outerShdw blurRad="38100" dist="19050" dir="2700000" algn="tl" rotWithShape="0">
                  <a:prstClr val="black">
                    <a:alpha val="40000"/>
                  </a:prstClr>
                </a:outerShdw>
              </a:effectLst>
              <a:uLnTx/>
              <a:uFillTx/>
              <a:latin typeface="游ゴシック" panose="020B0400000000000000" pitchFamily="50" charset="-128"/>
              <a:ea typeface="游ゴシック" panose="020B0400000000000000" pitchFamily="50" charset="-128"/>
            </a:endParaRPr>
          </a:p>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2000" b="1" dirty="0">
                <a:ln w="0"/>
                <a:solidFill>
                  <a:prstClr val="white"/>
                </a:solidFill>
                <a:effectLst>
                  <a:outerShdw blurRad="38100" dist="19050" dir="2700000" algn="tl" rotWithShape="0">
                    <a:prstClr val="black">
                      <a:alpha val="40000"/>
                    </a:prstClr>
                  </a:outerShdw>
                </a:effectLst>
                <a:latin typeface="游ゴシック" panose="020B0400000000000000" pitchFamily="50" charset="-128"/>
                <a:ea typeface="游ゴシック" panose="020B0400000000000000" pitchFamily="50" charset="-128"/>
              </a:rPr>
              <a:t>　</a:t>
            </a:r>
            <a:r>
              <a:rPr kumimoji="1" lang="ja-JP" altLang="en-US" sz="2000" b="1" dirty="0" smtClean="0">
                <a:ln w="0"/>
                <a:solidFill>
                  <a:prstClr val="white"/>
                </a:solidFill>
                <a:effectLst>
                  <a:outerShdw blurRad="38100" dist="19050" dir="2700000" algn="tl" rotWithShape="0">
                    <a:prstClr val="black">
                      <a:alpha val="40000"/>
                    </a:prstClr>
                  </a:outerShdw>
                </a:effectLst>
                <a:latin typeface="游ゴシック" panose="020B0400000000000000" pitchFamily="50" charset="-128"/>
                <a:ea typeface="游ゴシック" panose="020B0400000000000000" pitchFamily="50" charset="-128"/>
              </a:rPr>
              <a:t>　　</a:t>
            </a:r>
            <a:r>
              <a:rPr kumimoji="1" lang="ja-JP" altLang="en-US" sz="2000" b="1" i="0" u="none" strike="noStrike" kern="1200" cap="none" spc="0" normalizeH="0" baseline="0" noProof="0" dirty="0" smtClean="0">
                <a:ln w="0"/>
                <a:solidFill>
                  <a:prstClr val="white"/>
                </a:solidFill>
                <a:effectLst>
                  <a:outerShdw blurRad="38100" dist="19050" dir="2700000" algn="tl" rotWithShape="0">
                    <a:prstClr val="black">
                      <a:alpha val="40000"/>
                    </a:prstClr>
                  </a:outerShdw>
                </a:effectLst>
                <a:uLnTx/>
                <a:uFillTx/>
                <a:latin typeface="游ゴシック" panose="020B0400000000000000" pitchFamily="50" charset="-128"/>
                <a:ea typeface="游ゴシック" panose="020B0400000000000000" pitchFamily="50" charset="-128"/>
              </a:rPr>
              <a:t>配慮の必要な人</a:t>
            </a:r>
            <a:r>
              <a:rPr kumimoji="1" lang="en-US" altLang="ja-JP" sz="2000" b="1" dirty="0" smtClean="0">
                <a:ln w="0"/>
                <a:solidFill>
                  <a:prstClr val="white"/>
                </a:solidFill>
                <a:effectLst>
                  <a:outerShdw blurRad="38100" dist="19050" dir="2700000" algn="tl" rotWithShape="0">
                    <a:prstClr val="black">
                      <a:alpha val="40000"/>
                    </a:prstClr>
                  </a:outerShdw>
                </a:effectLst>
                <a:latin typeface="游ゴシック" panose="020B0400000000000000" pitchFamily="50" charset="-128"/>
                <a:ea typeface="游ゴシック" panose="020B0400000000000000" pitchFamily="50" charset="-128"/>
              </a:rPr>
              <a:t>  </a:t>
            </a:r>
            <a:r>
              <a:rPr kumimoji="1" lang="en-US" altLang="ja-JP" sz="2000" b="1" i="0" u="none" strike="noStrike" kern="1200" cap="none" spc="0" normalizeH="0" baseline="0" noProof="0" dirty="0" smtClean="0">
                <a:ln w="0"/>
                <a:solidFill>
                  <a:prstClr val="white"/>
                </a:solidFill>
                <a:effectLst>
                  <a:outerShdw blurRad="38100" dist="19050" dir="2700000" algn="tl" rotWithShape="0">
                    <a:prstClr val="black">
                      <a:alpha val="40000"/>
                    </a:prstClr>
                  </a:outerShdw>
                </a:effectLst>
                <a:uLnTx/>
                <a:uFillTx/>
                <a:latin typeface="游ゴシック" panose="020B0400000000000000" pitchFamily="50" charset="-128"/>
                <a:ea typeface="游ゴシック" panose="020B0400000000000000" pitchFamily="50" charset="-128"/>
              </a:rPr>
              <a:t>(</a:t>
            </a:r>
            <a:r>
              <a:rPr kumimoji="1" lang="ja-JP" altLang="en-US" sz="2000" b="1" i="0" u="none" strike="noStrike" kern="1200" cap="none" spc="0" normalizeH="0" baseline="0" noProof="0" dirty="0" smtClean="0">
                <a:ln w="0"/>
                <a:solidFill>
                  <a:prstClr val="white"/>
                </a:solidFill>
                <a:effectLst>
                  <a:outerShdw blurRad="38100" dist="19050" dir="2700000" algn="tl" rotWithShape="0">
                    <a:prstClr val="black">
                      <a:alpha val="40000"/>
                    </a:prstClr>
                  </a:outerShdw>
                </a:effectLst>
                <a:uLnTx/>
                <a:uFillTx/>
                <a:latin typeface="游ゴシック" panose="020B0400000000000000" pitchFamily="50" charset="-128"/>
                <a:ea typeface="游ゴシック" panose="020B0400000000000000" pitchFamily="50" charset="-128"/>
              </a:rPr>
              <a:t>要介護者、障がい児者</a:t>
            </a:r>
            <a:r>
              <a:rPr kumimoji="1" lang="en-US" altLang="ja-JP" sz="2000" b="1" i="0" u="none" strike="noStrike" kern="1200" cap="none" spc="0" normalizeH="0" baseline="0" noProof="0" dirty="0" smtClean="0">
                <a:ln w="0"/>
                <a:solidFill>
                  <a:prstClr val="white"/>
                </a:solidFill>
                <a:effectLst>
                  <a:outerShdw blurRad="38100" dist="19050" dir="2700000" algn="tl" rotWithShape="0">
                    <a:prstClr val="black">
                      <a:alpha val="40000"/>
                    </a:prstClr>
                  </a:outerShdw>
                </a:effectLst>
                <a:uLnTx/>
                <a:uFillTx/>
                <a:latin typeface="游ゴシック" panose="020B0400000000000000" pitchFamily="50" charset="-128"/>
                <a:ea typeface="游ゴシック" panose="020B0400000000000000" pitchFamily="50" charset="-128"/>
              </a:rPr>
              <a:t>)</a:t>
            </a:r>
            <a:r>
              <a:rPr kumimoji="1" lang="ja-JP" altLang="en-US" sz="2000" b="1" i="0" u="none" strike="noStrike" kern="1200" cap="none" spc="0" normalizeH="0" baseline="0" noProof="0" dirty="0" smtClean="0">
                <a:ln w="0"/>
                <a:solidFill>
                  <a:prstClr val="white"/>
                </a:solidFill>
                <a:effectLst>
                  <a:outerShdw blurRad="38100" dist="19050" dir="2700000" algn="tl" rotWithShape="0">
                    <a:prstClr val="black">
                      <a:alpha val="40000"/>
                    </a:prstClr>
                  </a:outerShdw>
                </a:effectLst>
                <a:uLnTx/>
                <a:uFillTx/>
                <a:latin typeface="游ゴシック" panose="020B0400000000000000" pitchFamily="50" charset="-128"/>
                <a:ea typeface="游ゴシック" panose="020B0400000000000000" pitchFamily="50" charset="-128"/>
              </a:rPr>
              <a:t>　　　  </a:t>
            </a:r>
            <a:r>
              <a:rPr kumimoji="1" lang="ja-JP" altLang="en-US" sz="1600" b="1" i="0" u="none" strike="noStrike" kern="1200" cap="none" spc="0" normalizeH="0" baseline="0" noProof="0" dirty="0" smtClean="0">
                <a:ln w="0"/>
                <a:solidFill>
                  <a:prstClr val="white"/>
                </a:solidFill>
                <a:effectLst>
                  <a:outerShdw blurRad="38100" dist="19050" dir="2700000" algn="tl" rotWithShape="0">
                    <a:prstClr val="black">
                      <a:alpha val="40000"/>
                    </a:prstClr>
                  </a:outerShdw>
                </a:effectLst>
                <a:uLnTx/>
                <a:uFillTx/>
                <a:latin typeface="游ゴシック" panose="020B0400000000000000" pitchFamily="50" charset="-128"/>
                <a:ea typeface="游ゴシック" panose="020B0400000000000000" pitchFamily="50" charset="-128"/>
              </a:rPr>
              <a:t>計画</a:t>
            </a:r>
            <a:r>
              <a:rPr kumimoji="1" lang="en-US" altLang="ja-JP" sz="1600" b="1" i="0" u="none" strike="noStrike" kern="1200" cap="none" spc="0" normalizeH="0" baseline="0" noProof="0" dirty="0" smtClean="0">
                <a:ln w="0"/>
                <a:solidFill>
                  <a:prstClr val="white"/>
                </a:solidFill>
                <a:effectLst>
                  <a:outerShdw blurRad="38100" dist="19050" dir="2700000" algn="tl" rotWithShape="0">
                    <a:prstClr val="black">
                      <a:alpha val="40000"/>
                    </a:prstClr>
                  </a:outerShdw>
                </a:effectLst>
                <a:uLnTx/>
                <a:uFillTx/>
                <a:latin typeface="游ゴシック" panose="020B0400000000000000" pitchFamily="50" charset="-128"/>
                <a:ea typeface="游ゴシック" panose="020B0400000000000000" pitchFamily="50" charset="-128"/>
              </a:rPr>
              <a:t>P.31</a:t>
            </a:r>
            <a:endParaRPr kumimoji="1" lang="en-US" altLang="ja-JP" sz="16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24" name="正方形/長方形 23"/>
          <p:cNvSpPr/>
          <p:nvPr/>
        </p:nvSpPr>
        <p:spPr>
          <a:xfrm>
            <a:off x="376959" y="1986255"/>
            <a:ext cx="3240000" cy="288000"/>
          </a:xfrm>
          <a:prstGeom prst="rect">
            <a:avLst/>
          </a:prstGeom>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smtClean="0">
                <a:ln>
                  <a:noFill/>
                </a:ln>
                <a:solidFill>
                  <a:prstClr val="black"/>
                </a:solidFill>
                <a:effectLst/>
                <a:uLnTx/>
                <a:uFillTx/>
                <a:latin typeface="+mn-ea"/>
                <a:cs typeface="+mn-cs"/>
              </a:rPr>
              <a:t>【</a:t>
            </a:r>
            <a:r>
              <a:rPr kumimoji="0" lang="ja-JP" altLang="en-US" sz="1600" b="1" i="0" u="none" strike="noStrike" kern="1200" cap="none" spc="0" normalizeH="0" baseline="0" noProof="0" dirty="0" smtClean="0">
                <a:ln>
                  <a:noFill/>
                </a:ln>
                <a:solidFill>
                  <a:prstClr val="black"/>
                </a:solidFill>
                <a:effectLst/>
                <a:uLnTx/>
                <a:uFillTx/>
                <a:latin typeface="+mn-ea"/>
                <a:cs typeface="+mn-cs"/>
              </a:rPr>
              <a:t>府民の行動目標</a:t>
            </a:r>
            <a:r>
              <a:rPr kumimoji="0" lang="en-US" altLang="ja-JP" sz="1600" b="1" i="0" u="none" strike="noStrike" kern="1200" cap="none" spc="0" normalizeH="0" baseline="0" noProof="0" dirty="0">
                <a:ln>
                  <a:noFill/>
                </a:ln>
                <a:solidFill>
                  <a:prstClr val="black"/>
                </a:solidFill>
                <a:effectLst/>
                <a:uLnTx/>
                <a:uFillTx/>
                <a:latin typeface="+mn-ea"/>
                <a:cs typeface="+mn-cs"/>
              </a:rPr>
              <a:t>】</a:t>
            </a:r>
            <a:endParaRPr kumimoji="0" lang="ja-JP" altLang="en-US" sz="1600" b="1" i="0" u="none" strike="noStrike" kern="1200" cap="none" spc="0" normalizeH="0" baseline="0" noProof="0" dirty="0">
              <a:ln>
                <a:noFill/>
              </a:ln>
              <a:solidFill>
                <a:prstClr val="black"/>
              </a:solidFill>
              <a:effectLst/>
              <a:uLnTx/>
              <a:uFillTx/>
              <a:latin typeface="+mn-ea"/>
              <a:cs typeface="+mn-cs"/>
            </a:endParaRPr>
          </a:p>
        </p:txBody>
      </p:sp>
      <p:sp>
        <p:nvSpPr>
          <p:cNvPr id="25" name="正方形/長方形 24"/>
          <p:cNvSpPr/>
          <p:nvPr/>
        </p:nvSpPr>
        <p:spPr>
          <a:xfrm>
            <a:off x="530346" y="2225560"/>
            <a:ext cx="8856000" cy="1082584"/>
          </a:xfrm>
          <a:prstGeom prst="rect">
            <a:avLst/>
          </a:prstGeom>
        </p:spPr>
        <p:txBody>
          <a:bodyPr wrap="square" lIns="36000" tIns="72000" rIns="36000" bIns="36000">
            <a:noAutofit/>
          </a:bodyPr>
          <a:lstStyle/>
          <a:p>
            <a:pPr lvl="0">
              <a:defRPr/>
            </a:pPr>
            <a:r>
              <a:rPr lang="ja-JP" altLang="en-US" sz="1200" dirty="0">
                <a:solidFill>
                  <a:prstClr val="black"/>
                </a:solidFill>
                <a:latin typeface="+mn-ea"/>
              </a:rPr>
              <a:t>▽家庭</a:t>
            </a:r>
            <a:r>
              <a:rPr lang="ja-JP" altLang="en-US" sz="1200" dirty="0" smtClean="0">
                <a:solidFill>
                  <a:prstClr val="black"/>
                </a:solidFill>
                <a:latin typeface="+mn-ea"/>
              </a:rPr>
              <a:t>や施設など</a:t>
            </a:r>
            <a:r>
              <a:rPr lang="ja-JP" altLang="en-US" sz="1200" dirty="0">
                <a:solidFill>
                  <a:prstClr val="black"/>
                </a:solidFill>
                <a:latin typeface="+mn-ea"/>
              </a:rPr>
              <a:t>において、歯間部清掃用器具（デンタルフロス、歯間ブラシ等）を使ったセルフケア（歯と口の清掃）</a:t>
            </a:r>
            <a:r>
              <a:rPr lang="ja-JP" altLang="en-US" sz="1200" dirty="0" smtClean="0">
                <a:solidFill>
                  <a:prstClr val="black"/>
                </a:solidFill>
                <a:latin typeface="+mn-ea"/>
              </a:rPr>
              <a:t>を</a:t>
            </a:r>
            <a:endParaRPr lang="en-US" altLang="ja-JP" sz="1200" dirty="0" smtClean="0">
              <a:solidFill>
                <a:prstClr val="black"/>
              </a:solidFill>
              <a:latin typeface="+mn-ea"/>
            </a:endParaRPr>
          </a:p>
          <a:p>
            <a:pPr lvl="0">
              <a:defRPr/>
            </a:pPr>
            <a:r>
              <a:rPr lang="ja-JP" altLang="en-US" sz="1200" dirty="0">
                <a:solidFill>
                  <a:prstClr val="black"/>
                </a:solidFill>
                <a:latin typeface="+mn-ea"/>
              </a:rPr>
              <a:t>　</a:t>
            </a:r>
            <a:r>
              <a:rPr lang="ja-JP" altLang="en-US" sz="1200" dirty="0" smtClean="0">
                <a:solidFill>
                  <a:prstClr val="black"/>
                </a:solidFill>
                <a:latin typeface="+mn-ea"/>
              </a:rPr>
              <a:t>行います。</a:t>
            </a:r>
            <a:endParaRPr kumimoji="0" lang="en-US" altLang="ja-JP" sz="1200" i="0" u="none" strike="noStrike" kern="1200" cap="none" spc="0" normalizeH="0" baseline="0" noProof="0" dirty="0" smtClean="0">
              <a:ln>
                <a:noFill/>
              </a:ln>
              <a:solidFill>
                <a:prstClr val="black"/>
              </a:solidFill>
              <a:effectLst/>
              <a:uLnTx/>
              <a:uFillTx/>
              <a:latin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600" i="0" u="none" strike="noStrike" kern="1200" cap="none" spc="0" normalizeH="0" baseline="0" noProof="0" dirty="0">
              <a:ln>
                <a:noFill/>
              </a:ln>
              <a:solidFill>
                <a:prstClr val="black"/>
              </a:solidFill>
              <a:effectLst/>
              <a:uLnTx/>
              <a:uFillTx/>
              <a:latin typeface="+mn-ea"/>
              <a:cs typeface="+mn-cs"/>
            </a:endParaRPr>
          </a:p>
          <a:p>
            <a:pPr lvl="0">
              <a:defRPr/>
            </a:pPr>
            <a:r>
              <a:rPr lang="ja-JP" altLang="en-US" sz="1200" dirty="0" smtClean="0">
                <a:solidFill>
                  <a:prstClr val="black"/>
                </a:solidFill>
                <a:latin typeface="+mn-ea"/>
              </a:rPr>
              <a:t>▽定期的</a:t>
            </a:r>
            <a:r>
              <a:rPr lang="ja-JP" altLang="en-US" sz="1200" dirty="0">
                <a:solidFill>
                  <a:prstClr val="black"/>
                </a:solidFill>
                <a:latin typeface="+mn-ea"/>
              </a:rPr>
              <a:t>に歯科健診を受診します</a:t>
            </a:r>
            <a:r>
              <a:rPr lang="ja-JP" altLang="en-US" sz="1200" dirty="0" smtClean="0">
                <a:solidFill>
                  <a:prstClr val="black"/>
                </a:solidFill>
                <a:latin typeface="+mn-ea"/>
              </a:rPr>
              <a:t>。</a:t>
            </a:r>
            <a:endParaRPr lang="en-US" altLang="ja-JP" sz="1200" dirty="0" smtClean="0">
              <a:solidFill>
                <a:prstClr val="black"/>
              </a:solidFill>
              <a:latin typeface="+mn-ea"/>
            </a:endParaRPr>
          </a:p>
          <a:p>
            <a:pPr lvl="0">
              <a:defRPr/>
            </a:pPr>
            <a:endParaRPr lang="en-US" altLang="ja-JP" sz="600" dirty="0">
              <a:solidFill>
                <a:prstClr val="black"/>
              </a:solidFill>
              <a:latin typeface="+mn-ea"/>
            </a:endParaRPr>
          </a:p>
          <a:p>
            <a:pPr lvl="0">
              <a:defRPr/>
            </a:pPr>
            <a:r>
              <a:rPr lang="ja-JP" altLang="en-US" sz="1200" dirty="0">
                <a:solidFill>
                  <a:prstClr val="black"/>
                </a:solidFill>
                <a:latin typeface="+mn-ea"/>
              </a:rPr>
              <a:t>▽かかりつけ歯科医を</a:t>
            </a:r>
            <a:r>
              <a:rPr lang="ja-JP" altLang="en-US" sz="1200" dirty="0" smtClean="0">
                <a:solidFill>
                  <a:prstClr val="black"/>
                </a:solidFill>
                <a:latin typeface="+mn-ea"/>
              </a:rPr>
              <a:t>もちます。</a:t>
            </a:r>
            <a:endParaRPr lang="en-US" altLang="ja-JP" sz="1200" dirty="0">
              <a:solidFill>
                <a:prstClr val="black"/>
              </a:solidFill>
              <a:latin typeface="+mn-ea"/>
            </a:endParaRPr>
          </a:p>
        </p:txBody>
      </p:sp>
      <p:sp>
        <p:nvSpPr>
          <p:cNvPr id="26" name="角丸四角形 25"/>
          <p:cNvSpPr/>
          <p:nvPr/>
        </p:nvSpPr>
        <p:spPr>
          <a:xfrm>
            <a:off x="376959" y="1986255"/>
            <a:ext cx="9144000" cy="4501042"/>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endParaRPr kumimoji="1" lang="en-US" altLang="ja-JP" sz="1800" i="0" u="none" strike="noStrike" kern="1200" cap="none" spc="0" normalizeH="0" baseline="0" noProof="0" dirty="0">
              <a:ln>
                <a:noFill/>
              </a:ln>
              <a:solidFill>
                <a:prstClr val="white"/>
              </a:solidFill>
              <a:effectLst/>
              <a:uLnTx/>
              <a:uFillTx/>
              <a:latin typeface="+mn-ea"/>
              <a:cs typeface="+mn-cs"/>
            </a:endParaRPr>
          </a:p>
        </p:txBody>
      </p:sp>
      <p:sp>
        <p:nvSpPr>
          <p:cNvPr id="27" name="角丸四角形 26"/>
          <p:cNvSpPr/>
          <p:nvPr/>
        </p:nvSpPr>
        <p:spPr>
          <a:xfrm>
            <a:off x="376959" y="1557955"/>
            <a:ext cx="2088000" cy="432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mn-ea"/>
                <a:cs typeface="+mn-cs"/>
              </a:rPr>
              <a:t>みんな</a:t>
            </a:r>
            <a:r>
              <a:rPr kumimoji="1" lang="ja-JP" altLang="en-US" sz="1600" b="1" i="0" u="none" strike="noStrike" kern="1200" cap="none" spc="0" normalizeH="0" baseline="0" noProof="0" dirty="0">
                <a:ln>
                  <a:noFill/>
                </a:ln>
                <a:solidFill>
                  <a:prstClr val="white"/>
                </a:solidFill>
                <a:effectLst/>
                <a:uLnTx/>
                <a:uFillTx/>
                <a:latin typeface="+mn-ea"/>
                <a:cs typeface="+mn-cs"/>
              </a:rPr>
              <a:t>でめざす</a:t>
            </a:r>
            <a:r>
              <a:rPr kumimoji="1" lang="ja-JP" altLang="en-US" sz="1600" b="1" i="0" u="none" strike="noStrike" kern="1200" cap="none" spc="0" normalizeH="0" baseline="0" noProof="0" dirty="0" smtClean="0">
                <a:ln>
                  <a:noFill/>
                </a:ln>
                <a:solidFill>
                  <a:prstClr val="white"/>
                </a:solidFill>
                <a:effectLst/>
                <a:uLnTx/>
                <a:uFillTx/>
                <a:latin typeface="+mn-ea"/>
                <a:cs typeface="+mn-cs"/>
              </a:rPr>
              <a:t>目標</a:t>
            </a:r>
            <a:endParaRPr kumimoji="1" lang="ja-JP" altLang="en-US" sz="1600" b="1" i="0" u="none" strike="noStrike" kern="1200" cap="none" spc="0" normalizeH="0" baseline="0" noProof="0" dirty="0">
              <a:ln>
                <a:noFill/>
              </a:ln>
              <a:solidFill>
                <a:prstClr val="white"/>
              </a:solidFill>
              <a:effectLst/>
              <a:uLnTx/>
              <a:uFillTx/>
              <a:latin typeface="+mn-ea"/>
              <a:cs typeface="+mn-cs"/>
            </a:endParaRPr>
          </a:p>
        </p:txBody>
      </p:sp>
      <p:sp>
        <p:nvSpPr>
          <p:cNvPr id="28" name="角丸四角形 27"/>
          <p:cNvSpPr/>
          <p:nvPr/>
        </p:nvSpPr>
        <p:spPr>
          <a:xfrm>
            <a:off x="2459962" y="1552867"/>
            <a:ext cx="7056000" cy="432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lvl="0" algn="ctr">
              <a:lnSpc>
                <a:spcPts val="2000"/>
              </a:lnSpc>
              <a:defRPr/>
            </a:pPr>
            <a:r>
              <a:rPr kumimoji="1" lang="ja-JP" altLang="en-US" sz="1600" b="1" dirty="0" smtClean="0">
                <a:solidFill>
                  <a:prstClr val="black"/>
                </a:solidFill>
                <a:latin typeface="+mn-ea"/>
              </a:rPr>
              <a:t>むし歯</a:t>
            </a:r>
            <a:r>
              <a:rPr kumimoji="1" lang="ja-JP" altLang="en-US" sz="1600" b="1" dirty="0">
                <a:solidFill>
                  <a:prstClr val="black"/>
                </a:solidFill>
                <a:latin typeface="+mn-ea"/>
              </a:rPr>
              <a:t>、歯周治療が必要な府民を減らします</a:t>
            </a:r>
          </a:p>
        </p:txBody>
      </p:sp>
      <p:sp>
        <p:nvSpPr>
          <p:cNvPr id="29" name="正方形/長方形 28"/>
          <p:cNvSpPr/>
          <p:nvPr/>
        </p:nvSpPr>
        <p:spPr>
          <a:xfrm>
            <a:off x="376959" y="4121525"/>
            <a:ext cx="5599428" cy="348481"/>
          </a:xfrm>
          <a:prstGeom prst="rect">
            <a:avLst/>
          </a:prstGeom>
        </p:spPr>
        <p:txBody>
          <a:bodyPr wrap="square" lIns="36000" tIns="72000" rIns="36000" bIns="36000" anchor="ctr">
            <a:noAutofit/>
          </a:bodyPr>
          <a:lstStyle/>
          <a:p>
            <a:pPr lvl="0">
              <a:defRPr/>
            </a:pPr>
            <a:r>
              <a:rPr kumimoji="0" lang="en-US" altLang="ja-JP" sz="1600" b="1" i="0" u="none" strike="noStrike" kern="1200" cap="none" spc="0" normalizeH="0" baseline="0" noProof="0" dirty="0" smtClean="0">
                <a:ln>
                  <a:noFill/>
                </a:ln>
                <a:solidFill>
                  <a:prstClr val="black"/>
                </a:solidFill>
                <a:effectLst/>
                <a:uLnTx/>
                <a:uFillTx/>
                <a:latin typeface="+mn-ea"/>
              </a:rPr>
              <a:t>【</a:t>
            </a:r>
            <a:r>
              <a:rPr lang="ja-JP" altLang="en-US" sz="1600" b="1" dirty="0">
                <a:solidFill>
                  <a:prstClr val="black"/>
                </a:solidFill>
                <a:latin typeface="+mn-ea"/>
              </a:rPr>
              <a:t>第</a:t>
            </a:r>
            <a:r>
              <a:rPr lang="en-US" altLang="ja-JP" sz="1600" b="1" dirty="0">
                <a:solidFill>
                  <a:prstClr val="black"/>
                </a:solidFill>
                <a:latin typeface="+mn-ea"/>
              </a:rPr>
              <a:t>2</a:t>
            </a:r>
            <a:r>
              <a:rPr lang="ja-JP" altLang="en-US" sz="1600" b="1" dirty="0">
                <a:solidFill>
                  <a:prstClr val="black"/>
                </a:solidFill>
                <a:latin typeface="+mn-ea"/>
              </a:rPr>
              <a:t>次大阪府歯科口腔保健計画における</a:t>
            </a:r>
            <a:r>
              <a:rPr lang="ja-JP" altLang="en-US" sz="1600" b="1" dirty="0" smtClean="0">
                <a:solidFill>
                  <a:prstClr val="black"/>
                </a:solidFill>
                <a:latin typeface="+mn-ea"/>
              </a:rPr>
              <a:t>数値</a:t>
            </a:r>
            <a:r>
              <a:rPr kumimoji="0" lang="ja-JP" altLang="en-US" sz="1600" b="1" i="0" u="none" strike="noStrike" kern="1200" cap="none" spc="0" normalizeH="0" baseline="0" noProof="0" dirty="0" smtClean="0">
                <a:ln>
                  <a:noFill/>
                </a:ln>
                <a:solidFill>
                  <a:prstClr val="black"/>
                </a:solidFill>
                <a:effectLst/>
                <a:uLnTx/>
                <a:uFillTx/>
                <a:latin typeface="+mn-ea"/>
              </a:rPr>
              <a:t>目標</a:t>
            </a:r>
            <a:r>
              <a:rPr kumimoji="0" lang="en-US" altLang="ja-JP" sz="1600" b="1" i="0" u="none" strike="noStrike" kern="1200" cap="none" spc="0" normalizeH="0" baseline="0" noProof="0" dirty="0" smtClean="0">
                <a:ln>
                  <a:noFill/>
                </a:ln>
                <a:solidFill>
                  <a:prstClr val="black"/>
                </a:solidFill>
                <a:effectLst/>
                <a:uLnTx/>
                <a:uFillTx/>
                <a:latin typeface="+mn-ea"/>
              </a:rPr>
              <a:t>】</a:t>
            </a:r>
            <a:endParaRPr kumimoji="0" lang="ja-JP" altLang="en-US" sz="1600" b="1" i="0" u="none" strike="noStrike" kern="1200" cap="none" spc="0" normalizeH="0" baseline="0" noProof="0" dirty="0">
              <a:ln>
                <a:noFill/>
              </a:ln>
              <a:solidFill>
                <a:prstClr val="black"/>
              </a:solidFill>
              <a:effectLst/>
              <a:uLnTx/>
              <a:uFillTx/>
              <a:latin typeface="+mn-ea"/>
            </a:endParaRPr>
          </a:p>
        </p:txBody>
      </p:sp>
      <p:sp>
        <p:nvSpPr>
          <p:cNvPr id="30" name="正方形/長方形 29"/>
          <p:cNvSpPr/>
          <p:nvPr/>
        </p:nvSpPr>
        <p:spPr>
          <a:xfrm>
            <a:off x="382272" y="3223231"/>
            <a:ext cx="5599428" cy="348481"/>
          </a:xfrm>
          <a:prstGeom prst="rect">
            <a:avLst/>
          </a:prstGeom>
        </p:spPr>
        <p:txBody>
          <a:bodyPr wrap="square" lIns="36000" tIns="72000" rIns="36000" bIns="36000" anchor="ctr">
            <a:noAutofit/>
          </a:bodyPr>
          <a:lstStyle/>
          <a:p>
            <a:pPr lvl="0">
              <a:defRPr/>
            </a:pPr>
            <a:r>
              <a:rPr kumimoji="0" lang="en-US" altLang="ja-JP" sz="1600" b="1" i="0" u="none" strike="noStrike" kern="1200" cap="none" spc="0" normalizeH="0" baseline="0" noProof="0" dirty="0" smtClean="0">
                <a:ln>
                  <a:noFill/>
                </a:ln>
                <a:solidFill>
                  <a:prstClr val="black"/>
                </a:solidFill>
                <a:effectLst/>
                <a:uLnTx/>
                <a:uFillTx/>
                <a:latin typeface="+mn-ea"/>
              </a:rPr>
              <a:t>【</a:t>
            </a:r>
            <a:r>
              <a:rPr lang="ja-JP" altLang="en-US" sz="1600" b="1" noProof="0" dirty="0">
                <a:solidFill>
                  <a:prstClr val="black"/>
                </a:solidFill>
                <a:latin typeface="+mn-ea"/>
              </a:rPr>
              <a:t>具体的</a:t>
            </a:r>
            <a:r>
              <a:rPr lang="ja-JP" altLang="en-US" sz="1600" b="1" noProof="0" dirty="0" smtClean="0">
                <a:solidFill>
                  <a:prstClr val="black"/>
                </a:solidFill>
                <a:latin typeface="+mn-ea"/>
              </a:rPr>
              <a:t>な取組</a:t>
            </a:r>
            <a:r>
              <a:rPr kumimoji="0" lang="en-US" altLang="ja-JP" sz="1600" b="1" i="0" u="none" strike="noStrike" kern="1200" cap="none" spc="0" normalizeH="0" baseline="0" noProof="0" dirty="0" smtClean="0">
                <a:ln>
                  <a:noFill/>
                </a:ln>
                <a:solidFill>
                  <a:prstClr val="black"/>
                </a:solidFill>
                <a:effectLst/>
                <a:uLnTx/>
                <a:uFillTx/>
                <a:latin typeface="+mn-ea"/>
              </a:rPr>
              <a:t>】</a:t>
            </a:r>
            <a:endParaRPr kumimoji="0" lang="ja-JP" altLang="en-US" sz="1600" b="1" i="0" u="none" strike="noStrike" kern="1200" cap="none" spc="0" normalizeH="0" baseline="0" noProof="0" dirty="0">
              <a:ln>
                <a:noFill/>
              </a:ln>
              <a:solidFill>
                <a:prstClr val="black"/>
              </a:solidFill>
              <a:effectLst/>
              <a:uLnTx/>
              <a:uFillTx/>
              <a:latin typeface="+mn-ea"/>
            </a:endParaRPr>
          </a:p>
        </p:txBody>
      </p:sp>
      <p:sp>
        <p:nvSpPr>
          <p:cNvPr id="31" name="正方形/長方形 30"/>
          <p:cNvSpPr/>
          <p:nvPr/>
        </p:nvSpPr>
        <p:spPr>
          <a:xfrm>
            <a:off x="530346" y="3496121"/>
            <a:ext cx="8856000" cy="714451"/>
          </a:xfrm>
          <a:prstGeom prst="rect">
            <a:avLst/>
          </a:prstGeom>
        </p:spPr>
        <p:txBody>
          <a:bodyPr wrap="square" lIns="36000" tIns="72000" rIns="36000" bIns="36000">
            <a:noAutofit/>
          </a:bodyPr>
          <a:lstStyle/>
          <a:p>
            <a:pPr lvl="0">
              <a:defRPr/>
            </a:pPr>
            <a:r>
              <a:rPr lang="ja-JP" altLang="en-US" sz="1200" dirty="0" smtClean="0">
                <a:solidFill>
                  <a:prstClr val="black"/>
                </a:solidFill>
                <a:latin typeface="+mn-ea"/>
              </a:rPr>
              <a:t>▽歯科疾患の予防（むし歯予防、歯周病予防）</a:t>
            </a:r>
            <a:endParaRPr lang="en-US" altLang="ja-JP" sz="1200" dirty="0" smtClean="0">
              <a:solidFill>
                <a:prstClr val="black"/>
              </a:solidFill>
              <a:latin typeface="+mn-ea"/>
            </a:endParaRPr>
          </a:p>
          <a:p>
            <a:pPr lvl="0">
              <a:defRPr/>
            </a:pPr>
            <a:endParaRPr lang="en-US" altLang="ja-JP" sz="600" dirty="0" smtClean="0">
              <a:solidFill>
                <a:prstClr val="black"/>
              </a:solidFill>
              <a:latin typeface="+mn-ea"/>
            </a:endParaRPr>
          </a:p>
          <a:p>
            <a:pPr lvl="0">
              <a:defRPr/>
            </a:pPr>
            <a:r>
              <a:rPr lang="ja-JP" altLang="en-US" sz="1200" dirty="0" smtClean="0">
                <a:solidFill>
                  <a:prstClr val="black"/>
                </a:solidFill>
                <a:latin typeface="+mn-ea"/>
              </a:rPr>
              <a:t>▽早期</a:t>
            </a:r>
            <a:r>
              <a:rPr lang="ja-JP" altLang="en-US" sz="1200" dirty="0">
                <a:solidFill>
                  <a:prstClr val="black"/>
                </a:solidFill>
                <a:latin typeface="+mn-ea"/>
              </a:rPr>
              <a:t>発見</a:t>
            </a:r>
            <a:r>
              <a:rPr lang="ja-JP" altLang="en-US" sz="1200" dirty="0" smtClean="0">
                <a:solidFill>
                  <a:prstClr val="black"/>
                </a:solidFill>
                <a:latin typeface="+mn-ea"/>
              </a:rPr>
              <a:t>の推進（定期的な歯科健診、かかりつけ歯科医）</a:t>
            </a:r>
            <a:endParaRPr lang="en-US" altLang="ja-JP" sz="600" dirty="0">
              <a:solidFill>
                <a:prstClr val="black"/>
              </a:solidFill>
              <a:latin typeface="+mn-ea"/>
            </a:endParaRPr>
          </a:p>
        </p:txBody>
      </p:sp>
    </p:spTree>
    <p:extLst>
      <p:ext uri="{BB962C8B-B14F-4D97-AF65-F5344CB8AC3E}">
        <p14:creationId xmlns:p14="http://schemas.microsoft.com/office/powerpoint/2010/main" val="3072435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54</a:t>
            </a:fld>
            <a:endParaRPr kumimoji="1" lang="ja-JP" altLang="en-US"/>
          </a:p>
        </p:txBody>
      </p:sp>
      <p:graphicFrame>
        <p:nvGraphicFramePr>
          <p:cNvPr id="8" name="表 7"/>
          <p:cNvGraphicFramePr>
            <a:graphicFrameLocks noGrp="1"/>
          </p:cNvGraphicFramePr>
          <p:nvPr>
            <p:extLst>
              <p:ext uri="{D42A27DB-BD31-4B8C-83A1-F6EECF244321}">
                <p14:modId xmlns:p14="http://schemas.microsoft.com/office/powerpoint/2010/main" val="1671757162"/>
              </p:ext>
            </p:extLst>
          </p:nvPr>
        </p:nvGraphicFramePr>
        <p:xfrm>
          <a:off x="532261" y="1144236"/>
          <a:ext cx="8814337" cy="1984058"/>
        </p:xfrm>
        <a:graphic>
          <a:graphicData uri="http://schemas.openxmlformats.org/drawingml/2006/table">
            <a:tbl>
              <a:tblPr firstRow="1" bandRow="1">
                <a:tableStyleId>{5C22544A-7EE6-4342-B048-85BDC9FD1C3A}</a:tableStyleId>
              </a:tblPr>
              <a:tblGrid>
                <a:gridCol w="1110178">
                  <a:extLst>
                    <a:ext uri="{9D8B030D-6E8A-4147-A177-3AD203B41FA5}">
                      <a16:colId xmlns:a16="http://schemas.microsoft.com/office/drawing/2014/main" val="528851062"/>
                    </a:ext>
                  </a:extLst>
                </a:gridCol>
                <a:gridCol w="7704159">
                  <a:extLst>
                    <a:ext uri="{9D8B030D-6E8A-4147-A177-3AD203B41FA5}">
                      <a16:colId xmlns:a16="http://schemas.microsoft.com/office/drawing/2014/main" val="89849022"/>
                    </a:ext>
                  </a:extLst>
                </a:gridCol>
              </a:tblGrid>
              <a:tr h="1963017">
                <a:tc>
                  <a:txBody>
                    <a:bodyPr/>
                    <a:lstStyle/>
                    <a:p>
                      <a:r>
                        <a:rPr kumimoji="1" lang="ja-JP" altLang="en-US" sz="1600" b="0" dirty="0" smtClean="0"/>
                        <a:t> 本年度の     </a:t>
                      </a:r>
                      <a:endParaRPr kumimoji="1" lang="en-US" altLang="ja-JP" sz="1600" b="0" dirty="0" smtClean="0"/>
                    </a:p>
                    <a:p>
                      <a:r>
                        <a:rPr kumimoji="1" lang="en-US" altLang="ja-JP" sz="1600" b="0" dirty="0" smtClean="0"/>
                        <a:t> </a:t>
                      </a:r>
                      <a:r>
                        <a:rPr kumimoji="1" lang="ja-JP" altLang="en-US" sz="1600" b="0" dirty="0" smtClean="0"/>
                        <a:t>取組</a:t>
                      </a:r>
                      <a:endParaRPr kumimoji="1" lang="en-US" altLang="ja-JP" sz="1600" b="0" dirty="0" smtClean="0"/>
                    </a:p>
                    <a:p>
                      <a:endParaRPr kumimoji="1" lang="en-US" altLang="ja-JP" sz="1100" b="0" dirty="0" smtClean="0"/>
                    </a:p>
                    <a:p>
                      <a:endParaRPr kumimoji="1" lang="en-US" altLang="ja-JP" sz="1100" b="0" dirty="0" smtClean="0"/>
                    </a:p>
                    <a:p>
                      <a:endParaRPr kumimoji="1" lang="ja-JP" altLang="en-US" sz="11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ts val="1500"/>
                        </a:lnSpc>
                      </a:pPr>
                      <a:r>
                        <a:rPr kumimoji="1" lang="en-US" altLang="ja-JP" sz="1200" b="0" dirty="0" smtClean="0">
                          <a:solidFill>
                            <a:schemeClr val="tx1"/>
                          </a:solidFill>
                        </a:rPr>
                        <a:t>《</a:t>
                      </a:r>
                      <a:r>
                        <a:rPr kumimoji="1" lang="ja-JP" altLang="en-US" sz="1200" b="0" u="sng" dirty="0" smtClean="0">
                          <a:solidFill>
                            <a:schemeClr val="tx1"/>
                          </a:solidFill>
                        </a:rPr>
                        <a:t>啓発</a:t>
                      </a:r>
                      <a:r>
                        <a:rPr kumimoji="1" lang="en-US" altLang="ja-JP" sz="1200" b="0" dirty="0" smtClean="0">
                          <a:solidFill>
                            <a:schemeClr val="tx1"/>
                          </a:solidFill>
                        </a:rPr>
                        <a:t>》</a:t>
                      </a:r>
                    </a:p>
                    <a:p>
                      <a:pPr>
                        <a:lnSpc>
                          <a:spcPts val="1500"/>
                        </a:lnSpc>
                      </a:pPr>
                      <a:r>
                        <a:rPr kumimoji="1" lang="ja-JP" altLang="en-US" sz="1100" b="0" dirty="0" smtClean="0">
                          <a:solidFill>
                            <a:schemeClr val="tx1"/>
                          </a:solidFill>
                        </a:rPr>
                        <a:t>■</a:t>
                      </a:r>
                      <a:r>
                        <a:rPr kumimoji="1" lang="ja-JP" altLang="en-US" sz="1100" b="0" dirty="0" err="1" smtClean="0">
                          <a:solidFill>
                            <a:schemeClr val="tx1"/>
                          </a:solidFill>
                        </a:rPr>
                        <a:t>障がい</a:t>
                      </a:r>
                      <a:r>
                        <a:rPr kumimoji="1" lang="ja-JP" altLang="en-US" sz="1100" b="0" dirty="0" smtClean="0">
                          <a:solidFill>
                            <a:schemeClr val="tx1"/>
                          </a:solidFill>
                        </a:rPr>
                        <a:t>者歯科診療センターの運営を大阪府歯科医師会に委託し、保護者向け説明会を実施</a:t>
                      </a:r>
                      <a:endParaRPr kumimoji="1" lang="en-US" altLang="ja-JP" sz="1100" b="0" dirty="0" smtClean="0">
                        <a:solidFill>
                          <a:schemeClr val="tx1"/>
                        </a:solidFill>
                      </a:endParaRPr>
                    </a:p>
                    <a:p>
                      <a:pPr>
                        <a:lnSpc>
                          <a:spcPts val="1500"/>
                        </a:lnSpc>
                      </a:pPr>
                      <a:r>
                        <a:rPr kumimoji="1" lang="ja-JP" altLang="en-US" sz="1100" b="0" dirty="0" smtClean="0">
                          <a:solidFill>
                            <a:schemeClr val="tx1"/>
                          </a:solidFill>
                        </a:rPr>
                        <a:t>■「</a:t>
                      </a:r>
                      <a:r>
                        <a:rPr kumimoji="1" lang="ja-JP" altLang="en-US" sz="1100" b="0" dirty="0" err="1" smtClean="0">
                          <a:solidFill>
                            <a:schemeClr val="tx1"/>
                          </a:solidFill>
                        </a:rPr>
                        <a:t>障がい</a:t>
                      </a:r>
                      <a:r>
                        <a:rPr kumimoji="1" lang="ja-JP" altLang="en-US" sz="1100" b="0" dirty="0" smtClean="0">
                          <a:solidFill>
                            <a:schemeClr val="tx1"/>
                          </a:solidFill>
                        </a:rPr>
                        <a:t>者施設職員に対する歯科口腔保健の手引き」</a:t>
                      </a:r>
                      <a:r>
                        <a:rPr kumimoji="1" lang="en-US" altLang="ja-JP" sz="1100" b="0" dirty="0" smtClean="0">
                          <a:solidFill>
                            <a:schemeClr val="tx1"/>
                          </a:solidFill>
                        </a:rPr>
                        <a:t>(H29</a:t>
                      </a:r>
                      <a:r>
                        <a:rPr kumimoji="1" lang="ja-JP" altLang="en-US" sz="1100" b="0" dirty="0" smtClean="0">
                          <a:solidFill>
                            <a:schemeClr val="tx1"/>
                          </a:solidFill>
                        </a:rPr>
                        <a:t>年度作成）の普及</a:t>
                      </a:r>
                      <a:endParaRPr kumimoji="1" lang="en-US" altLang="ja-JP" sz="1100" b="0" dirty="0" smtClean="0">
                        <a:solidFill>
                          <a:schemeClr val="tx1"/>
                        </a:solidFill>
                      </a:endParaRPr>
                    </a:p>
                    <a:p>
                      <a:pPr>
                        <a:lnSpc>
                          <a:spcPts val="1500"/>
                        </a:lnSpc>
                      </a:pPr>
                      <a:r>
                        <a:rPr kumimoji="1" lang="ja-JP" altLang="en-US" sz="1000" b="0" dirty="0" smtClean="0">
                          <a:solidFill>
                            <a:schemeClr val="tx1"/>
                          </a:solidFill>
                        </a:rPr>
                        <a:t>　（再掲）在宅歯科ケアステーションの周知、公民連携、アスマイル、府ホームページ、啓発冊子等</a:t>
                      </a:r>
                      <a:endParaRPr kumimoji="1" lang="en-US" altLang="ja-JP" sz="1000" b="0" dirty="0" smtClean="0">
                        <a:solidFill>
                          <a:schemeClr val="tx1"/>
                        </a:solidFill>
                      </a:endParaRPr>
                    </a:p>
                    <a:p>
                      <a:pPr>
                        <a:lnSpc>
                          <a:spcPts val="1500"/>
                        </a:lnSpc>
                      </a:pPr>
                      <a:endParaRPr kumimoji="1" lang="en-US" altLang="ja-JP" sz="1050" b="0" dirty="0" smtClean="0">
                        <a:solidFill>
                          <a:schemeClr val="tx1"/>
                        </a:solidFill>
                      </a:endParaRPr>
                    </a:p>
                    <a:p>
                      <a:pPr>
                        <a:lnSpc>
                          <a:spcPts val="1500"/>
                        </a:lnSpc>
                      </a:pPr>
                      <a:r>
                        <a:rPr kumimoji="1" lang="en-US" altLang="ja-JP" sz="1200" b="0" dirty="0" smtClean="0">
                          <a:solidFill>
                            <a:schemeClr val="tx1"/>
                          </a:solidFill>
                        </a:rPr>
                        <a:t>《</a:t>
                      </a:r>
                      <a:r>
                        <a:rPr kumimoji="1" lang="ja-JP" altLang="en-US" sz="1200" b="0" u="sng" dirty="0" smtClean="0">
                          <a:solidFill>
                            <a:schemeClr val="tx1"/>
                          </a:solidFill>
                        </a:rPr>
                        <a:t>市町村支援</a:t>
                      </a:r>
                      <a:r>
                        <a:rPr kumimoji="1" lang="en-US" altLang="ja-JP" sz="1200" b="0" dirty="0" smtClean="0">
                          <a:solidFill>
                            <a:schemeClr val="tx1"/>
                          </a:solidFill>
                        </a:rPr>
                        <a:t>》</a:t>
                      </a: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rPr>
                        <a:t>■</a:t>
                      </a:r>
                      <a:r>
                        <a:rPr kumimoji="1" lang="ja-JP" altLang="en-US" sz="1000" b="0" dirty="0" smtClean="0">
                          <a:solidFill>
                            <a:schemeClr val="tx1"/>
                          </a:solidFill>
                        </a:rPr>
                        <a:t>（再掲）</a:t>
                      </a:r>
                      <a:r>
                        <a:rPr kumimoji="1" lang="ja-JP" altLang="en-US" sz="1100" b="0" dirty="0" smtClean="0">
                          <a:solidFill>
                            <a:schemeClr val="tx1"/>
                          </a:solidFill>
                        </a:rPr>
                        <a:t>大阪府市町村歯科口腔保健実態調査により、各市町村の取組状況（障がい児者の歯科健診やフッ化物塗布等）</a:t>
                      </a:r>
                      <a:endParaRPr kumimoji="1" lang="en-US" altLang="ja-JP" sz="1100" b="0" dirty="0" smtClean="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rPr>
                        <a:t>　を集約し、府内市町村と共有</a:t>
                      </a:r>
                      <a:endParaRPr kumimoji="1" lang="en-US" altLang="ja-JP" sz="1100" b="0" dirty="0" smtClean="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000" b="0" dirty="0" smtClean="0">
                          <a:solidFill>
                            <a:schemeClr val="tx1"/>
                          </a:solidFill>
                        </a:rPr>
                        <a:t>　（再掲）大阪府歯科口腔保健推進連絡会、口腔保健支援センター、大阪府市町村歯科口腔保健実態調査、</a:t>
                      </a:r>
                      <a:endParaRPr kumimoji="1" lang="en-US" altLang="ja-JP" sz="1000" b="0" dirty="0" smtClean="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000" b="0" dirty="0" smtClean="0">
                          <a:solidFill>
                            <a:schemeClr val="tx1"/>
                          </a:solidFill>
                        </a:rPr>
                        <a:t>　　　　　市町村職員の歯科コーチングスキル向上事業</a:t>
                      </a:r>
                      <a:endParaRPr kumimoji="1" lang="en-US" altLang="ja-JP" sz="10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2974211993"/>
              </p:ext>
            </p:extLst>
          </p:nvPr>
        </p:nvGraphicFramePr>
        <p:xfrm>
          <a:off x="532261" y="377294"/>
          <a:ext cx="8814337" cy="760397"/>
        </p:xfrm>
        <a:graphic>
          <a:graphicData uri="http://schemas.openxmlformats.org/drawingml/2006/table">
            <a:tbl>
              <a:tblPr firstRow="1" bandRow="1">
                <a:tableStyleId>{5C22544A-7EE6-4342-B048-85BDC9FD1C3A}</a:tableStyleId>
              </a:tblPr>
              <a:tblGrid>
                <a:gridCol w="1110177">
                  <a:extLst>
                    <a:ext uri="{9D8B030D-6E8A-4147-A177-3AD203B41FA5}">
                      <a16:colId xmlns:a16="http://schemas.microsoft.com/office/drawing/2014/main" val="3795206225"/>
                    </a:ext>
                  </a:extLst>
                </a:gridCol>
                <a:gridCol w="7704160">
                  <a:extLst>
                    <a:ext uri="{9D8B030D-6E8A-4147-A177-3AD203B41FA5}">
                      <a16:colId xmlns:a16="http://schemas.microsoft.com/office/drawing/2014/main" val="1328953327"/>
                    </a:ext>
                  </a:extLst>
                </a:gridCol>
              </a:tblGrid>
              <a:tr h="760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bg1"/>
                          </a:solidFill>
                        </a:rPr>
                        <a:t>現状･課題</a:t>
                      </a:r>
                      <a:endParaRPr kumimoji="1" lang="ja-JP" alt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rPr>
                        <a:t>・定期的な歯科健診を実施する施設の充実が必要</a:t>
                      </a:r>
                      <a:endParaRPr kumimoji="1" lang="en-US" altLang="ja-JP" sz="1100" b="0" dirty="0" smtClean="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rPr>
                        <a:t>・特別な配慮や支援を必要とする人の歯と口の健康づくりは、生涯にわたる健康づくりの基礎として、また生活の自立、</a:t>
                      </a:r>
                      <a:endParaRPr kumimoji="1" lang="en-US" altLang="ja-JP" sz="1100" b="0" dirty="0" smtClean="0">
                        <a:solidFill>
                          <a:schemeClr val="tx1"/>
                        </a:solidFill>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dirty="0" smtClean="0">
                          <a:solidFill>
                            <a:schemeClr val="tx1"/>
                          </a:solidFill>
                        </a:rPr>
                        <a:t>　生活の質の向上や社会参加の視点から重要</a:t>
                      </a:r>
                      <a:endParaRPr kumimoji="1" lang="en-US" altLang="ja-JP" sz="11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563474"/>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4129757427"/>
              </p:ext>
            </p:extLst>
          </p:nvPr>
        </p:nvGraphicFramePr>
        <p:xfrm>
          <a:off x="532262" y="3134839"/>
          <a:ext cx="8814337" cy="2369185"/>
        </p:xfrm>
        <a:graphic>
          <a:graphicData uri="http://schemas.openxmlformats.org/drawingml/2006/table">
            <a:tbl>
              <a:tblPr firstRow="1" bandRow="1">
                <a:tableStyleId>{5C22544A-7EE6-4342-B048-85BDC9FD1C3A}</a:tableStyleId>
              </a:tblPr>
              <a:tblGrid>
                <a:gridCol w="1110178">
                  <a:extLst>
                    <a:ext uri="{9D8B030D-6E8A-4147-A177-3AD203B41FA5}">
                      <a16:colId xmlns:a16="http://schemas.microsoft.com/office/drawing/2014/main" val="1834954527"/>
                    </a:ext>
                  </a:extLst>
                </a:gridCol>
                <a:gridCol w="7704159">
                  <a:extLst>
                    <a:ext uri="{9D8B030D-6E8A-4147-A177-3AD203B41FA5}">
                      <a16:colId xmlns:a16="http://schemas.microsoft.com/office/drawing/2014/main" val="622421426"/>
                    </a:ext>
                  </a:extLst>
                </a:gridCol>
              </a:tblGrid>
              <a:tr h="22637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bg1"/>
                          </a:solidFill>
                        </a:rPr>
                        <a:t> 今後の</a:t>
                      </a:r>
                      <a:endParaRPr kumimoji="1" lang="en-US" altLang="ja-JP" sz="1600" b="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bg1"/>
                          </a:solidFill>
                        </a:rPr>
                        <a:t> 取組予定</a:t>
                      </a:r>
                      <a:endParaRPr kumimoji="1" lang="ja-JP" alt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en-US" altLang="ja-JP" sz="1200" b="0" dirty="0" smtClean="0">
                          <a:solidFill>
                            <a:schemeClr val="tx1"/>
                          </a:solidFill>
                          <a:latin typeface="+mn-ea"/>
                          <a:ea typeface="+mn-ea"/>
                        </a:rPr>
                        <a:t>《</a:t>
                      </a:r>
                      <a:r>
                        <a:rPr kumimoji="1" lang="ja-JP" altLang="en-US" sz="1200" b="0" u="sng" dirty="0" smtClean="0">
                          <a:solidFill>
                            <a:schemeClr val="tx1"/>
                          </a:solidFill>
                          <a:latin typeface="+mn-ea"/>
                          <a:ea typeface="+mn-ea"/>
                        </a:rPr>
                        <a:t>課題</a:t>
                      </a:r>
                      <a:r>
                        <a:rPr kumimoji="1" lang="en-US" altLang="ja-JP" sz="1200" b="0" dirty="0" smtClean="0">
                          <a:solidFill>
                            <a:schemeClr val="tx1"/>
                          </a:solidFill>
                          <a:latin typeface="+mn-ea"/>
                          <a:ea typeface="+mn-ea"/>
                        </a:rPr>
                        <a:t>》</a:t>
                      </a:r>
                    </a:p>
                    <a:p>
                      <a:pPr>
                        <a:lnSpc>
                          <a:spcPts val="1500"/>
                        </a:lnSpc>
                      </a:pPr>
                      <a:r>
                        <a:rPr kumimoji="1" lang="ja-JP" altLang="en-US" sz="1100" b="0" dirty="0" smtClean="0">
                          <a:solidFill>
                            <a:schemeClr val="tx1"/>
                          </a:solidFill>
                          <a:latin typeface="+mn-ea"/>
                          <a:ea typeface="+mn-ea"/>
                        </a:rPr>
                        <a:t>■ホームページを閲覧するなどの自発的な動きをしない府民への働きかけ</a:t>
                      </a:r>
                      <a:endParaRPr kumimoji="1" lang="en-US" altLang="ja-JP" sz="1100" b="0" dirty="0" smtClean="0">
                        <a:solidFill>
                          <a:schemeClr val="tx1"/>
                        </a:solidFill>
                        <a:latin typeface="+mn-ea"/>
                        <a:ea typeface="+mn-ea"/>
                      </a:endParaRPr>
                    </a:p>
                    <a:p>
                      <a:pPr>
                        <a:lnSpc>
                          <a:spcPts val="1500"/>
                        </a:lnSpc>
                      </a:pPr>
                      <a:r>
                        <a:rPr kumimoji="1" lang="ja-JP" altLang="en-US" sz="1100" b="0" dirty="0" smtClean="0">
                          <a:solidFill>
                            <a:schemeClr val="tx1"/>
                          </a:solidFill>
                          <a:latin typeface="+mn-ea"/>
                          <a:ea typeface="+mn-ea"/>
                        </a:rPr>
                        <a:t>　（内容：介助者が気をつけるべき事柄、セルフケア、定期的な歯科健診、かかりつけ歯科医　等）</a:t>
                      </a:r>
                      <a:endParaRPr kumimoji="1" lang="en-US" altLang="ja-JP" sz="1100" b="0" dirty="0" smtClean="0">
                        <a:solidFill>
                          <a:schemeClr val="tx1"/>
                        </a:solidFill>
                        <a:latin typeface="+mn-ea"/>
                        <a:ea typeface="+mn-ea"/>
                      </a:endParaRPr>
                    </a:p>
                    <a:p>
                      <a:pPr>
                        <a:lnSpc>
                          <a:spcPts val="1500"/>
                        </a:lnSpc>
                      </a:pPr>
                      <a:r>
                        <a:rPr kumimoji="1" lang="ja-JP" altLang="en-US" sz="1100" b="0" dirty="0" smtClean="0">
                          <a:solidFill>
                            <a:schemeClr val="tx1"/>
                          </a:solidFill>
                          <a:latin typeface="+mn-ea"/>
                          <a:ea typeface="+mn-ea"/>
                        </a:rPr>
                        <a:t>■歯科専門職の職員がいない市町村への支援</a:t>
                      </a:r>
                      <a:endParaRPr kumimoji="1" lang="en-US" altLang="ja-JP" sz="1100" b="0" dirty="0" smtClean="0">
                        <a:solidFill>
                          <a:schemeClr val="tx1"/>
                        </a:solidFill>
                        <a:latin typeface="+mn-ea"/>
                        <a:ea typeface="+mn-ea"/>
                      </a:endParaRPr>
                    </a:p>
                    <a:p>
                      <a:pPr>
                        <a:lnSpc>
                          <a:spcPts val="1500"/>
                        </a:lnSpc>
                      </a:pPr>
                      <a:endParaRPr kumimoji="1" lang="en-US" altLang="ja-JP" sz="1100" b="0" dirty="0" smtClean="0">
                        <a:solidFill>
                          <a:schemeClr val="tx1"/>
                        </a:solidFill>
                        <a:latin typeface="+mn-ea"/>
                        <a:ea typeface="+mn-ea"/>
                      </a:endParaRPr>
                    </a:p>
                    <a:p>
                      <a:pPr>
                        <a:lnSpc>
                          <a:spcPts val="1500"/>
                        </a:lnSpc>
                      </a:pPr>
                      <a:r>
                        <a:rPr kumimoji="1" lang="en-US" altLang="ja-JP" sz="1200" b="0" dirty="0" smtClean="0">
                          <a:solidFill>
                            <a:schemeClr val="tx1"/>
                          </a:solidFill>
                          <a:latin typeface="+mn-ea"/>
                          <a:ea typeface="+mn-ea"/>
                        </a:rPr>
                        <a:t>《</a:t>
                      </a:r>
                      <a:r>
                        <a:rPr kumimoji="1" lang="ja-JP" altLang="en-US" sz="1200" b="0" u="sng" dirty="0" smtClean="0">
                          <a:solidFill>
                            <a:schemeClr val="tx1"/>
                          </a:solidFill>
                          <a:latin typeface="+mn-ea"/>
                          <a:ea typeface="+mn-ea"/>
                        </a:rPr>
                        <a:t>次年度の取組</a:t>
                      </a:r>
                      <a:r>
                        <a:rPr kumimoji="1" lang="en-US" altLang="ja-JP" sz="1200" b="0" dirty="0" smtClean="0">
                          <a:solidFill>
                            <a:schemeClr val="tx1"/>
                          </a:solidFill>
                          <a:latin typeface="+mn-ea"/>
                          <a:ea typeface="+mn-ea"/>
                        </a:rPr>
                        <a:t>》</a:t>
                      </a: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latin typeface="+mn-ea"/>
                          <a:ea typeface="+mn-ea"/>
                        </a:rPr>
                        <a:t>■関係機関と連携し、家族や介護にあたる施設職員等に対する啓発・人材育成</a:t>
                      </a:r>
                      <a:endParaRPr kumimoji="1" lang="en-US" altLang="ja-JP" sz="1100" b="0" dirty="0" smtClean="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latin typeface="+mn-ea"/>
                          <a:ea typeface="+mn-ea"/>
                        </a:rPr>
                        <a:t>■関係団体と連携のうえ、在宅療養者経口摂取支援チームの育成</a:t>
                      </a:r>
                      <a:endParaRPr kumimoji="1" lang="en-US" altLang="ja-JP" sz="1100" b="0" dirty="0" smtClean="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latin typeface="+mn-ea"/>
                          <a:ea typeface="+mn-ea"/>
                        </a:rPr>
                        <a:t>■在宅歯科ケアステーションの活用促進</a:t>
                      </a:r>
                      <a:endParaRPr kumimoji="1" lang="en-US" altLang="ja-JP" sz="1100" b="0" dirty="0" smtClean="0">
                        <a:solidFill>
                          <a:schemeClr val="tx1"/>
                        </a:solidFill>
                        <a:latin typeface="+mn-ea"/>
                        <a:ea typeface="+mn-ea"/>
                      </a:endParaRPr>
                    </a:p>
                    <a:p>
                      <a:pPr>
                        <a:lnSpc>
                          <a:spcPts val="1500"/>
                        </a:lnSpc>
                      </a:pPr>
                      <a:r>
                        <a:rPr kumimoji="1" lang="ja-JP" altLang="en-US" sz="1100" b="0" dirty="0" smtClean="0">
                          <a:solidFill>
                            <a:schemeClr val="tx1"/>
                          </a:solidFill>
                          <a:latin typeface="+mn-ea"/>
                          <a:ea typeface="+mn-ea"/>
                        </a:rPr>
                        <a:t>■「アスマイル」、府の広報媒体、公民連携の枠組みを活用し、幅広い世代の府民への啓発</a:t>
                      </a:r>
                      <a:endParaRPr kumimoji="1" lang="en-US" altLang="ja-JP" sz="1100" b="0" dirty="0" smtClean="0">
                        <a:solidFill>
                          <a:schemeClr val="tx1"/>
                        </a:solidFill>
                        <a:latin typeface="+mn-ea"/>
                        <a:ea typeface="+mn-ea"/>
                      </a:endParaRPr>
                    </a:p>
                    <a:p>
                      <a:pPr>
                        <a:lnSpc>
                          <a:spcPts val="1500"/>
                        </a:lnSpc>
                      </a:pPr>
                      <a:r>
                        <a:rPr kumimoji="1" lang="ja-JP" altLang="en-US" sz="1100" b="0" dirty="0" smtClean="0">
                          <a:solidFill>
                            <a:schemeClr val="tx1"/>
                          </a:solidFill>
                          <a:latin typeface="+mn-ea"/>
                          <a:ea typeface="+mn-ea"/>
                        </a:rPr>
                        <a:t>■口腔保健支援センターでの専門職による個別具体的な相談、情報提供</a:t>
                      </a:r>
                      <a:endParaRPr kumimoji="1" lang="en-US" altLang="ja-JP" sz="1100" b="0" dirty="0" smtClean="0">
                        <a:solidFill>
                          <a:schemeClr val="tx1"/>
                        </a:solidFill>
                        <a:latin typeface="+mn-ea"/>
                        <a:ea typeface="+mn-ea"/>
                      </a:endParaRPr>
                    </a:p>
                    <a:p>
                      <a:pPr>
                        <a:lnSpc>
                          <a:spcPts val="1500"/>
                        </a:lnSpc>
                      </a:pPr>
                      <a:r>
                        <a:rPr kumimoji="1" lang="ja-JP" altLang="en-US" sz="1100" b="0" dirty="0" smtClean="0">
                          <a:solidFill>
                            <a:schemeClr val="tx1"/>
                          </a:solidFill>
                          <a:latin typeface="+mn-ea"/>
                          <a:ea typeface="+mn-ea"/>
                        </a:rPr>
                        <a:t>■</a:t>
                      </a:r>
                      <a:r>
                        <a:rPr kumimoji="1" lang="ja-JP" altLang="en-US" sz="1100" b="0" dirty="0" smtClean="0">
                          <a:solidFill>
                            <a:schemeClr val="tx1"/>
                          </a:solidFill>
                        </a:rPr>
                        <a:t>市町村職員の歯科コーチングスキル向上事業</a:t>
                      </a:r>
                      <a:r>
                        <a:rPr kumimoji="1" lang="ja-JP" altLang="en-US" sz="1100" b="0" dirty="0" smtClean="0">
                          <a:solidFill>
                            <a:schemeClr val="tx1"/>
                          </a:solidFill>
                          <a:latin typeface="+mn-ea"/>
                          <a:ea typeface="+mn-ea"/>
                        </a:rPr>
                        <a:t>での市町村職員への技術的支援</a:t>
                      </a:r>
                      <a:endParaRPr kumimoji="1" lang="en-US" altLang="ja-JP" sz="1100" b="0" dirty="0" smtClean="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8399027"/>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2789762261"/>
              </p:ext>
            </p:extLst>
          </p:nvPr>
        </p:nvGraphicFramePr>
        <p:xfrm>
          <a:off x="532261" y="5504024"/>
          <a:ext cx="8814337" cy="892623"/>
        </p:xfrm>
        <a:graphic>
          <a:graphicData uri="http://schemas.openxmlformats.org/drawingml/2006/table">
            <a:tbl>
              <a:tblPr firstRow="1" bandRow="1">
                <a:tableStyleId>{5C22544A-7EE6-4342-B048-85BDC9FD1C3A}</a:tableStyleId>
              </a:tblPr>
              <a:tblGrid>
                <a:gridCol w="1110178">
                  <a:extLst>
                    <a:ext uri="{9D8B030D-6E8A-4147-A177-3AD203B41FA5}">
                      <a16:colId xmlns:a16="http://schemas.microsoft.com/office/drawing/2014/main" val="3968682874"/>
                    </a:ext>
                  </a:extLst>
                </a:gridCol>
                <a:gridCol w="7704159">
                  <a:extLst>
                    <a:ext uri="{9D8B030D-6E8A-4147-A177-3AD203B41FA5}">
                      <a16:colId xmlns:a16="http://schemas.microsoft.com/office/drawing/2014/main" val="474374483"/>
                    </a:ext>
                  </a:extLst>
                </a:gridCol>
              </a:tblGrid>
              <a:tr h="8926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bg1"/>
                          </a:solidFill>
                        </a:rPr>
                        <a:t>最終予算</a:t>
                      </a:r>
                      <a:endParaRPr kumimoji="1" lang="en-US" altLang="ja-JP" sz="1600" b="0" dirty="0" smtClean="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baseline="0" dirty="0" smtClean="0">
                          <a:solidFill>
                            <a:schemeClr val="bg1"/>
                          </a:solidFill>
                          <a:latin typeface="+mn-ea"/>
                          <a:ea typeface="+mn-ea"/>
                        </a:rPr>
                        <a:t>（主要事業）</a:t>
                      </a:r>
                      <a:r>
                        <a:rPr kumimoji="1" lang="ja-JP" altLang="en-US" sz="1600" b="0" dirty="0" smtClean="0">
                          <a:solidFill>
                            <a:schemeClr val="bg1"/>
                          </a:solidFill>
                        </a:rPr>
                        <a:t>　</a:t>
                      </a:r>
                      <a:endParaRPr kumimoji="1" lang="en-US" altLang="ja-JP" sz="1600" b="0" dirty="0" smtClean="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err="1" smtClean="0">
                          <a:ln>
                            <a:noFill/>
                          </a:ln>
                          <a:solidFill>
                            <a:prstClr val="black"/>
                          </a:solidFill>
                          <a:effectLst/>
                          <a:uLnTx/>
                          <a:uFillTx/>
                          <a:latin typeface="+mn-lt"/>
                          <a:ea typeface="+mn-ea"/>
                          <a:cs typeface="+mn-cs"/>
                        </a:rPr>
                        <a:t>障がい</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者歯科診療センター運営委託事業（</a:t>
                      </a:r>
                      <a:r>
                        <a:rPr kumimoji="1" lang="en-US" altLang="ja-JP" sz="1100" b="0" i="0" u="none" strike="noStrike" kern="1200" cap="none" spc="0" normalizeH="0" baseline="0" noProof="0" dirty="0" smtClean="0">
                          <a:ln>
                            <a:noFill/>
                          </a:ln>
                          <a:solidFill>
                            <a:prstClr val="black"/>
                          </a:solidFill>
                          <a:effectLst/>
                          <a:uLnTx/>
                          <a:uFillTx/>
                          <a:latin typeface="+mn-lt"/>
                          <a:ea typeface="+mn-ea"/>
                          <a:cs typeface="+mn-cs"/>
                        </a:rPr>
                        <a:t>23,968</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千円）、生涯歯科保健推進事業（</a:t>
                      </a:r>
                      <a:r>
                        <a:rPr kumimoji="1" lang="en-US" altLang="ja-JP" sz="1100" b="0" i="0" u="none" strike="noStrike" kern="1200" cap="none" spc="0" normalizeH="0" baseline="0" noProof="0" dirty="0" smtClean="0">
                          <a:ln>
                            <a:noFill/>
                          </a:ln>
                          <a:solidFill>
                            <a:prstClr val="black"/>
                          </a:solidFill>
                          <a:effectLst/>
                          <a:uLnTx/>
                          <a:uFillTx/>
                          <a:latin typeface="+mn-lt"/>
                          <a:ea typeface="+mn-ea"/>
                          <a:cs typeface="+mn-cs"/>
                        </a:rPr>
                        <a:t>1,869</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千円）、</a:t>
                      </a:r>
                      <a:endParaRPr kumimoji="1" lang="en-US" altLang="ja-JP"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大阪府歯科口腔保健計画推進事業（</a:t>
                      </a:r>
                      <a:r>
                        <a:rPr kumimoji="1" lang="en-US" altLang="ja-JP" sz="1100" b="0" i="0" u="none" strike="noStrike" kern="1200" cap="none" spc="0" normalizeH="0" baseline="0" noProof="0" dirty="0" smtClean="0">
                          <a:ln>
                            <a:noFill/>
                          </a:ln>
                          <a:solidFill>
                            <a:prstClr val="black"/>
                          </a:solidFill>
                          <a:effectLst/>
                          <a:uLnTx/>
                          <a:uFillTx/>
                          <a:latin typeface="+mn-lt"/>
                          <a:ea typeface="+mn-ea"/>
                          <a:cs typeface="+mn-cs"/>
                        </a:rPr>
                        <a:t>4,436</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千円）、８０２０運動推進特別事業（</a:t>
                      </a:r>
                      <a:r>
                        <a:rPr kumimoji="1" lang="en-US" altLang="ja-JP" sz="1100" b="0" i="0" u="none" strike="noStrike" kern="1200" cap="none" spc="0" normalizeH="0" baseline="0" noProof="0" dirty="0" smtClean="0">
                          <a:ln>
                            <a:noFill/>
                          </a:ln>
                          <a:solidFill>
                            <a:prstClr val="black"/>
                          </a:solidFill>
                          <a:effectLst/>
                          <a:uLnTx/>
                          <a:uFillTx/>
                          <a:latin typeface="+mn-lt"/>
                          <a:ea typeface="+mn-ea"/>
                          <a:cs typeface="+mn-cs"/>
                        </a:rPr>
                        <a:t>2,040</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千円）</a:t>
                      </a:r>
                      <a:endParaRPr kumimoji="1" lang="en-US" altLang="ja-JP"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err="1" smtClean="0">
                          <a:ln>
                            <a:noFill/>
                          </a:ln>
                          <a:solidFill>
                            <a:prstClr val="black"/>
                          </a:solidFill>
                          <a:effectLst/>
                          <a:uLnTx/>
                          <a:uFillTx/>
                          <a:latin typeface="+mn-lt"/>
                          <a:ea typeface="+mn-ea"/>
                          <a:cs typeface="+mn-cs"/>
                        </a:rPr>
                        <a:t>障がい</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者施設歯科口腔保健推進事業（</a:t>
                      </a:r>
                      <a:r>
                        <a:rPr kumimoji="1" lang="en-US" altLang="ja-JP" sz="1100" b="0" i="0" u="none" strike="noStrike" kern="1200" cap="none" spc="0" normalizeH="0" baseline="0" noProof="0" dirty="0" smtClean="0">
                          <a:ln>
                            <a:noFill/>
                          </a:ln>
                          <a:solidFill>
                            <a:prstClr val="black"/>
                          </a:solidFill>
                          <a:effectLst/>
                          <a:uLnTx/>
                          <a:uFillTx/>
                          <a:latin typeface="+mn-lt"/>
                          <a:ea typeface="+mn-ea"/>
                          <a:cs typeface="+mn-cs"/>
                        </a:rPr>
                        <a:t>0</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円 </a:t>
                      </a:r>
                      <a:r>
                        <a:rPr kumimoji="1" lang="en-US" altLang="ja-JP" sz="1100" b="0" i="0" u="none" strike="noStrike" kern="1200" cap="none" spc="0" normalizeH="0" baseline="0" noProof="0" dirty="0" smtClean="0">
                          <a:ln>
                            <a:noFill/>
                          </a:ln>
                          <a:solidFill>
                            <a:prstClr val="black"/>
                          </a:solidFill>
                          <a:effectLst/>
                          <a:uLnTx/>
                          <a:uFillTx/>
                          <a:latin typeface="+mn-lt"/>
                          <a:ea typeface="+mn-ea"/>
                          <a:cs typeface="+mn-cs"/>
                        </a:rPr>
                        <a:t>※</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実施見送り）、要介護者口腔保健指導推進事業（</a:t>
                      </a:r>
                      <a:r>
                        <a:rPr kumimoji="1" lang="en-US" altLang="ja-JP" sz="1100" b="0" i="0" u="none" strike="noStrike" kern="1200" cap="none" spc="0" normalizeH="0" baseline="0" noProof="0" dirty="0" smtClean="0">
                          <a:ln>
                            <a:noFill/>
                          </a:ln>
                          <a:solidFill>
                            <a:prstClr val="black"/>
                          </a:solidFill>
                          <a:effectLst/>
                          <a:uLnTx/>
                          <a:uFillTx/>
                          <a:latin typeface="+mn-lt"/>
                          <a:ea typeface="+mn-ea"/>
                          <a:cs typeface="+mn-cs"/>
                        </a:rPr>
                        <a:t>0</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円 </a:t>
                      </a:r>
                      <a:r>
                        <a:rPr kumimoji="1" lang="en-US" altLang="ja-JP" sz="1100" b="0" i="0" u="none" strike="noStrike" kern="1200" cap="none" spc="0" normalizeH="0" baseline="0" noProof="0" dirty="0" smtClean="0">
                          <a:ln>
                            <a:noFill/>
                          </a:ln>
                          <a:solidFill>
                            <a:prstClr val="black"/>
                          </a:solidFill>
                          <a:effectLst/>
                          <a:uLnTx/>
                          <a:uFillTx/>
                          <a:latin typeface="+mn-lt"/>
                          <a:ea typeface="+mn-ea"/>
                          <a:cs typeface="+mn-cs"/>
                        </a:rPr>
                        <a:t>※</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実施見送り）</a:t>
                      </a:r>
                      <a:endParaRPr kumimoji="1" lang="en-US" altLang="ja-JP"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在宅療養者経口摂取支援チーム育成事業（</a:t>
                      </a:r>
                      <a:r>
                        <a:rPr kumimoji="1" lang="en-US" altLang="ja-JP" sz="1100" b="0" i="0" u="none" strike="noStrike" kern="1200" cap="none" spc="0" normalizeH="0" baseline="0" noProof="0" dirty="0" smtClean="0">
                          <a:ln>
                            <a:noFill/>
                          </a:ln>
                          <a:solidFill>
                            <a:prstClr val="black"/>
                          </a:solidFill>
                          <a:effectLst/>
                          <a:uLnTx/>
                          <a:uFillTx/>
                          <a:latin typeface="+mn-lt"/>
                          <a:ea typeface="+mn-ea"/>
                          <a:cs typeface="+mn-cs"/>
                        </a:rPr>
                        <a:t>0</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円 </a:t>
                      </a:r>
                      <a:r>
                        <a:rPr kumimoji="1" lang="en-US" altLang="ja-JP" sz="1100" b="0" i="0" u="none" strike="noStrike" kern="1200" cap="none" spc="0" normalizeH="0" baseline="0" noProof="0" dirty="0" smtClean="0">
                          <a:ln>
                            <a:noFill/>
                          </a:ln>
                          <a:solidFill>
                            <a:prstClr val="black"/>
                          </a:solidFill>
                          <a:effectLst/>
                          <a:uLnTx/>
                          <a:uFillTx/>
                          <a:latin typeface="+mn-lt"/>
                          <a:ea typeface="+mn-ea"/>
                          <a:cs typeface="+mn-cs"/>
                        </a:rPr>
                        <a:t>※</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実施見送り）</a:t>
                      </a:r>
                      <a:endParaRPr kumimoji="1" lang="en-US" altLang="ja-JP" sz="11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6912226"/>
                  </a:ext>
                </a:extLst>
              </a:tr>
            </a:tbl>
          </a:graphicData>
        </a:graphic>
      </p:graphicFrame>
      <p:sp>
        <p:nvSpPr>
          <p:cNvPr id="12" name="角丸四角形 11"/>
          <p:cNvSpPr/>
          <p:nvPr/>
        </p:nvSpPr>
        <p:spPr>
          <a:xfrm>
            <a:off x="679859" y="2329197"/>
            <a:ext cx="792000" cy="720000"/>
          </a:xfrm>
          <a:prstGeom prst="roundRect">
            <a:avLst>
              <a:gd name="adj" fmla="val 8008"/>
            </a:avLst>
          </a:prstGeom>
          <a:gradFill>
            <a:gsLst>
              <a:gs pos="0">
                <a:srgbClr val="EFF5FB"/>
              </a:gs>
              <a:gs pos="49000">
                <a:srgbClr val="EFF5FB"/>
              </a:gs>
              <a:gs pos="51000">
                <a:srgbClr val="B6D2EC"/>
              </a:gs>
              <a:gs pos="100000">
                <a:srgbClr val="B6D2EC"/>
              </a:gs>
            </a:gsLst>
            <a:lin ang="2700000" scaled="1"/>
          </a:gradFill>
          <a:ln w="31750" cmpd="dbl">
            <a:solidFill>
              <a:srgbClr val="002060"/>
            </a:solidFill>
          </a:ln>
          <a:effectLst/>
        </p:spPr>
        <p:style>
          <a:lnRef idx="2">
            <a:schemeClr val="accent6"/>
          </a:lnRef>
          <a:fillRef idx="1">
            <a:schemeClr val="lt1"/>
          </a:fillRef>
          <a:effectRef idx="0">
            <a:schemeClr val="accent6"/>
          </a:effectRef>
          <a:fontRef idx="minor">
            <a:schemeClr val="dk1"/>
          </a:fontRef>
        </p:style>
        <p:txBody>
          <a:bodyPr wrap="none" lIns="36000" tIns="36000" rIns="36000" bIns="72000" rtlCol="0" anchor="t"/>
          <a:lstStyle/>
          <a:p>
            <a:pPr lvl="0" algn="ctr">
              <a:defRPr/>
            </a:pPr>
            <a:r>
              <a:rPr kumimoji="1" lang="ja-JP" altLang="en-US" sz="1100" b="1" spc="-100" dirty="0">
                <a:ln w="0"/>
                <a:solidFill>
                  <a:srgbClr val="193F61"/>
                </a:solidFill>
                <a:latin typeface="游ゴシック" panose="020B0400000000000000" pitchFamily="50" charset="-128"/>
              </a:rPr>
              <a:t>本年度評価</a:t>
            </a:r>
            <a:endParaRPr kumimoji="1" lang="en-US" altLang="ja-JP" sz="1100" b="1" spc="-100" dirty="0">
              <a:ln w="0"/>
              <a:solidFill>
                <a:srgbClr val="193F61"/>
              </a:solidFill>
              <a:latin typeface="游ゴシック" panose="020B0400000000000000" pitchFamily="50" charset="-128"/>
            </a:endParaRPr>
          </a:p>
          <a:p>
            <a:pPr lvl="0" algn="ctr">
              <a:defRPr/>
            </a:pPr>
            <a:endParaRPr kumimoji="1" lang="en-US" altLang="ja-JP" sz="500" b="1" spc="-100" dirty="0">
              <a:ln w="0"/>
              <a:solidFill>
                <a:srgbClr val="193F61"/>
              </a:solidFill>
              <a:latin typeface="游ゴシック" panose="020B0400000000000000" pitchFamily="50" charset="-128"/>
            </a:endParaRPr>
          </a:p>
          <a:p>
            <a:pPr lvl="0" algn="ctr">
              <a:lnSpc>
                <a:spcPts val="1600"/>
              </a:lnSpc>
              <a:defRPr/>
            </a:pPr>
            <a:r>
              <a:rPr kumimoji="1" lang="ja-JP" altLang="en-US" sz="1400" b="1" spc="-100" dirty="0">
                <a:ln w="0"/>
                <a:solidFill>
                  <a:srgbClr val="193F61"/>
                </a:solidFill>
                <a:latin typeface="游ゴシック" panose="020B0400000000000000" pitchFamily="50" charset="-128"/>
              </a:rPr>
              <a:t>概ね</a:t>
            </a:r>
            <a:endParaRPr kumimoji="1" lang="en-US" altLang="ja-JP" sz="1400" b="1" spc="-100" dirty="0">
              <a:ln w="0"/>
              <a:solidFill>
                <a:srgbClr val="193F61"/>
              </a:solidFill>
              <a:latin typeface="游ゴシック" panose="020B0400000000000000" pitchFamily="50" charset="-128"/>
            </a:endParaRPr>
          </a:p>
          <a:p>
            <a:pPr lvl="0" algn="ctr">
              <a:lnSpc>
                <a:spcPts val="1600"/>
              </a:lnSpc>
              <a:defRPr/>
            </a:pPr>
            <a:r>
              <a:rPr kumimoji="1" lang="ja-JP" altLang="en-US" sz="1400" b="1" spc="-250" dirty="0">
                <a:ln w="0"/>
                <a:solidFill>
                  <a:srgbClr val="193F61"/>
                </a:solidFill>
                <a:latin typeface="游ゴシック" panose="020B0400000000000000" pitchFamily="50" charset="-128"/>
              </a:rPr>
              <a:t>予定</a:t>
            </a:r>
            <a:r>
              <a:rPr kumimoji="1" lang="ja-JP" altLang="en-US" sz="1400" b="1" spc="-350" dirty="0">
                <a:ln w="0"/>
                <a:solidFill>
                  <a:srgbClr val="193F61"/>
                </a:solidFill>
                <a:latin typeface="游ゴシック" panose="020B0400000000000000" pitchFamily="50" charset="-128"/>
              </a:rPr>
              <a:t>どおり</a:t>
            </a:r>
          </a:p>
        </p:txBody>
      </p:sp>
    </p:spTree>
    <p:extLst>
      <p:ext uri="{BB962C8B-B14F-4D97-AF65-F5344CB8AC3E}">
        <p14:creationId xmlns:p14="http://schemas.microsoft.com/office/powerpoint/2010/main" val="3594615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768986"/>
          </a:xfrm>
          <a:prstGeom prst="rect">
            <a:avLst/>
          </a:prstGeom>
          <a:gradFill flip="none" rotWithShape="1">
            <a:gsLst>
              <a:gs pos="50000">
                <a:srgbClr val="7DA8DB">
                  <a:lumMod val="20000"/>
                  <a:lumOff val="80000"/>
                </a:srgbClr>
              </a:gs>
              <a:gs pos="0">
                <a:schemeClr val="accent1">
                  <a:lumMod val="0"/>
                </a:schemeClr>
              </a:gs>
              <a:gs pos="20000">
                <a:schemeClr val="accent5">
                  <a:lumMod val="50000"/>
                  <a:lumOff val="50000"/>
                </a:schemeClr>
              </a:gs>
              <a:gs pos="80000">
                <a:srgbClr val="7395D3">
                  <a:lumMod val="50000"/>
                  <a:lumOff val="50000"/>
                </a:srgbClr>
              </a:gs>
              <a:gs pos="100000">
                <a:schemeClr val="accent1">
                  <a:lumMod val="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２　歯と口の健康づくりを支える社会環境整備　</a:t>
            </a:r>
            <a:r>
              <a:rPr kumimoji="1" lang="ja-JP" altLang="en-US" sz="20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計画</a:t>
            </a:r>
            <a:r>
              <a:rPr kumimoji="1" lang="en-US" altLang="ja-JP" sz="20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P.32</a:t>
            </a:r>
            <a:endPar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a:xfrm>
            <a:off x="9181750" y="6583675"/>
            <a:ext cx="720000" cy="216000"/>
          </a:xfrm>
        </p:spPr>
        <p:txBody>
          <a:bodyPr/>
          <a:lstStyle/>
          <a:p>
            <a:fld id="{4D1D0668-0C6C-4C7F-AAAF-C0078F4BF5F6}" type="slidenum">
              <a:rPr kumimoji="1" lang="ja-JP" altLang="en-US" smtClean="0"/>
              <a:t>55</a:t>
            </a:fld>
            <a:endParaRPr kumimoji="1" lang="ja-JP" altLang="en-US"/>
          </a:p>
        </p:txBody>
      </p:sp>
      <p:pic>
        <p:nvPicPr>
          <p:cNvPr id="17" name="図 16"/>
          <p:cNvPicPr>
            <a:picLocks noChangeAspect="1"/>
          </p:cNvPicPr>
          <p:nvPr/>
        </p:nvPicPr>
        <p:blipFill>
          <a:blip r:embed="rId2"/>
          <a:stretch>
            <a:fillRect/>
          </a:stretch>
        </p:blipFill>
        <p:spPr>
          <a:xfrm>
            <a:off x="8536240" y="183217"/>
            <a:ext cx="1320923" cy="432000"/>
          </a:xfrm>
          <a:prstGeom prst="rect">
            <a:avLst/>
          </a:prstGeom>
        </p:spPr>
      </p:pic>
      <p:sp>
        <p:nvSpPr>
          <p:cNvPr id="18" name="正方形/長方形 17"/>
          <p:cNvSpPr/>
          <p:nvPr/>
        </p:nvSpPr>
        <p:spPr>
          <a:xfrm>
            <a:off x="382272" y="1366866"/>
            <a:ext cx="3240000" cy="288000"/>
          </a:xfrm>
          <a:prstGeom prst="rect">
            <a:avLst/>
          </a:prstGeom>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smtClean="0">
                <a:ln>
                  <a:noFill/>
                </a:ln>
                <a:solidFill>
                  <a:prstClr val="black"/>
                </a:solidFill>
                <a:effectLst/>
                <a:uLnTx/>
                <a:uFillTx/>
                <a:latin typeface="+mn-ea"/>
                <a:cs typeface="+mn-cs"/>
              </a:rPr>
              <a:t>【</a:t>
            </a:r>
            <a:r>
              <a:rPr kumimoji="0" lang="ja-JP" altLang="en-US" sz="1600" b="1" i="0" u="none" strike="noStrike" kern="1200" cap="none" spc="0" normalizeH="0" baseline="0" noProof="0" dirty="0" smtClean="0">
                <a:ln>
                  <a:noFill/>
                </a:ln>
                <a:solidFill>
                  <a:prstClr val="black"/>
                </a:solidFill>
                <a:effectLst/>
                <a:uLnTx/>
                <a:uFillTx/>
                <a:latin typeface="+mn-ea"/>
                <a:cs typeface="+mn-cs"/>
              </a:rPr>
              <a:t>府民の行動目標</a:t>
            </a:r>
            <a:r>
              <a:rPr kumimoji="0" lang="en-US" altLang="ja-JP" sz="1600" b="1" i="0" u="none" strike="noStrike" kern="1200" cap="none" spc="0" normalizeH="0" baseline="0" noProof="0" dirty="0">
                <a:ln>
                  <a:noFill/>
                </a:ln>
                <a:solidFill>
                  <a:prstClr val="black"/>
                </a:solidFill>
                <a:effectLst/>
                <a:uLnTx/>
                <a:uFillTx/>
                <a:latin typeface="+mn-ea"/>
                <a:cs typeface="+mn-cs"/>
              </a:rPr>
              <a:t>】</a:t>
            </a:r>
            <a:endParaRPr kumimoji="0" lang="ja-JP" altLang="en-US" sz="1600" b="1" i="0" u="none" strike="noStrike" kern="1200" cap="none" spc="0" normalizeH="0" baseline="0" noProof="0" dirty="0">
              <a:ln>
                <a:noFill/>
              </a:ln>
              <a:solidFill>
                <a:prstClr val="black"/>
              </a:solidFill>
              <a:effectLst/>
              <a:uLnTx/>
              <a:uFillTx/>
              <a:latin typeface="+mn-ea"/>
              <a:cs typeface="+mn-cs"/>
            </a:endParaRPr>
          </a:p>
        </p:txBody>
      </p:sp>
      <p:sp>
        <p:nvSpPr>
          <p:cNvPr id="19" name="正方形/長方形 18"/>
          <p:cNvSpPr/>
          <p:nvPr/>
        </p:nvSpPr>
        <p:spPr>
          <a:xfrm>
            <a:off x="530346" y="1677960"/>
            <a:ext cx="8856000" cy="1031951"/>
          </a:xfrm>
          <a:prstGeom prst="rect">
            <a:avLst/>
          </a:prstGeom>
        </p:spPr>
        <p:txBody>
          <a:bodyPr wrap="square" lIns="36000" tIns="72000" rIns="36000" bIns="36000">
            <a:noAutofit/>
          </a:bodyPr>
          <a:lstStyle/>
          <a:p>
            <a:pPr lvl="0">
              <a:defRPr/>
            </a:pPr>
            <a:r>
              <a:rPr lang="ja-JP" altLang="en-US" sz="1200" dirty="0">
                <a:solidFill>
                  <a:prstClr val="black"/>
                </a:solidFill>
                <a:latin typeface="+mn-ea"/>
              </a:rPr>
              <a:t>▽保健関係者の資質向上を通じて、歯科疾患の予防や早期発見、口の機能の維持向上に向けて、歯と口の健康づくりを</a:t>
            </a:r>
            <a:r>
              <a:rPr lang="ja-JP" altLang="en-US" sz="1200" dirty="0" smtClean="0">
                <a:solidFill>
                  <a:prstClr val="black"/>
                </a:solidFill>
                <a:latin typeface="+mn-ea"/>
              </a:rPr>
              <a:t>行う府民</a:t>
            </a:r>
            <a:endParaRPr lang="en-US" altLang="ja-JP" sz="1200" dirty="0" smtClean="0">
              <a:solidFill>
                <a:prstClr val="black"/>
              </a:solidFill>
              <a:latin typeface="+mn-ea"/>
            </a:endParaRPr>
          </a:p>
          <a:p>
            <a:pPr lvl="0">
              <a:defRPr/>
            </a:pPr>
            <a:r>
              <a:rPr lang="ja-JP" altLang="en-US" sz="1200" dirty="0">
                <a:solidFill>
                  <a:prstClr val="black"/>
                </a:solidFill>
                <a:latin typeface="+mn-ea"/>
              </a:rPr>
              <a:t>　</a:t>
            </a:r>
            <a:r>
              <a:rPr lang="ja-JP" altLang="en-US" sz="1200" dirty="0" smtClean="0">
                <a:solidFill>
                  <a:prstClr val="black"/>
                </a:solidFill>
                <a:latin typeface="+mn-ea"/>
              </a:rPr>
              <a:t>を</a:t>
            </a:r>
            <a:r>
              <a:rPr lang="ja-JP" altLang="en-US" sz="1200" dirty="0">
                <a:solidFill>
                  <a:prstClr val="black"/>
                </a:solidFill>
                <a:latin typeface="+mn-ea"/>
              </a:rPr>
              <a:t>支援</a:t>
            </a:r>
            <a:r>
              <a:rPr lang="ja-JP" altLang="en-US" sz="1200" dirty="0" smtClean="0">
                <a:solidFill>
                  <a:prstClr val="black"/>
                </a:solidFill>
                <a:latin typeface="+mn-ea"/>
              </a:rPr>
              <a:t>します。</a:t>
            </a:r>
            <a:endParaRPr lang="en-US" altLang="ja-JP" sz="1200" dirty="0" smtClean="0">
              <a:solidFill>
                <a:prstClr val="black"/>
              </a:solidFill>
              <a:latin typeface="+mn-ea"/>
            </a:endParaRPr>
          </a:p>
          <a:p>
            <a:pPr lvl="0">
              <a:defRPr/>
            </a:pPr>
            <a:endParaRPr kumimoji="0" lang="en-US" altLang="ja-JP" sz="600" i="0" u="none" strike="noStrike" kern="1200" cap="none" spc="0" normalizeH="0" baseline="0" noProof="0" dirty="0" smtClean="0">
              <a:ln>
                <a:noFill/>
              </a:ln>
              <a:solidFill>
                <a:prstClr val="black"/>
              </a:solidFill>
              <a:effectLst/>
              <a:uLnTx/>
              <a:uFillTx/>
              <a:latin typeface="+mn-ea"/>
              <a:cs typeface="+mn-cs"/>
            </a:endParaRPr>
          </a:p>
          <a:p>
            <a:pPr lvl="0">
              <a:defRPr/>
            </a:pPr>
            <a:r>
              <a:rPr lang="ja-JP" altLang="en-US" sz="1200" dirty="0" smtClean="0">
                <a:solidFill>
                  <a:prstClr val="black"/>
                </a:solidFill>
                <a:latin typeface="+mn-ea"/>
              </a:rPr>
              <a:t>▽</a:t>
            </a:r>
            <a:r>
              <a:rPr lang="ja-JP" altLang="en-US" sz="1200" dirty="0">
                <a:solidFill>
                  <a:prstClr val="black"/>
                </a:solidFill>
                <a:latin typeface="+mn-ea"/>
              </a:rPr>
              <a:t>若い世代や働く世代などが歯科疾患の予防・早期発見等に取り組めるよう、事業者や医療保険者、関係団体、市町村</a:t>
            </a:r>
            <a:r>
              <a:rPr lang="ja-JP" altLang="en-US" sz="1200" dirty="0" smtClean="0">
                <a:solidFill>
                  <a:prstClr val="black"/>
                </a:solidFill>
                <a:latin typeface="+mn-ea"/>
              </a:rPr>
              <a:t>など多様</a:t>
            </a:r>
            <a:endParaRPr lang="en-US" altLang="ja-JP" sz="1200" dirty="0" smtClean="0">
              <a:solidFill>
                <a:prstClr val="black"/>
              </a:solidFill>
              <a:latin typeface="+mn-ea"/>
            </a:endParaRPr>
          </a:p>
          <a:p>
            <a:pPr lvl="0">
              <a:defRPr/>
            </a:pPr>
            <a:r>
              <a:rPr lang="ja-JP" altLang="en-US" sz="1200" dirty="0">
                <a:solidFill>
                  <a:prstClr val="black"/>
                </a:solidFill>
                <a:latin typeface="+mn-ea"/>
              </a:rPr>
              <a:t>　</a:t>
            </a:r>
            <a:r>
              <a:rPr lang="ja-JP" altLang="en-US" sz="1200" dirty="0" smtClean="0">
                <a:solidFill>
                  <a:prstClr val="black"/>
                </a:solidFill>
                <a:latin typeface="+mn-ea"/>
              </a:rPr>
              <a:t>な</a:t>
            </a:r>
            <a:r>
              <a:rPr lang="ja-JP" altLang="en-US" sz="1200" dirty="0">
                <a:solidFill>
                  <a:prstClr val="black"/>
                </a:solidFill>
                <a:latin typeface="+mn-ea"/>
              </a:rPr>
              <a:t>主体の連携・協働した取組みを行います</a:t>
            </a:r>
            <a:r>
              <a:rPr lang="ja-JP" altLang="en-US" sz="1200" dirty="0" smtClean="0">
                <a:solidFill>
                  <a:prstClr val="black"/>
                </a:solidFill>
                <a:latin typeface="+mn-ea"/>
              </a:rPr>
              <a:t>。</a:t>
            </a:r>
            <a:endParaRPr lang="en-US" altLang="ja-JP" sz="1200" dirty="0" smtClean="0">
              <a:solidFill>
                <a:prstClr val="black"/>
              </a:solidFill>
              <a:latin typeface="+mn-ea"/>
            </a:endParaRPr>
          </a:p>
          <a:p>
            <a:pPr lvl="0">
              <a:defRPr/>
            </a:pPr>
            <a:endParaRPr lang="en-US" altLang="ja-JP" sz="600" dirty="0">
              <a:solidFill>
                <a:prstClr val="black"/>
              </a:solidFill>
              <a:latin typeface="+mn-ea"/>
            </a:endParaRPr>
          </a:p>
        </p:txBody>
      </p:sp>
      <p:sp>
        <p:nvSpPr>
          <p:cNvPr id="20" name="角丸四角形 19"/>
          <p:cNvSpPr/>
          <p:nvPr/>
        </p:nvSpPr>
        <p:spPr>
          <a:xfrm>
            <a:off x="376959" y="1248517"/>
            <a:ext cx="9144000" cy="2405850"/>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endParaRPr kumimoji="1" lang="en-US" altLang="ja-JP" sz="1800" i="0" u="none" strike="noStrike" kern="1200" cap="none" spc="0" normalizeH="0" baseline="0" noProof="0" dirty="0">
              <a:ln>
                <a:noFill/>
              </a:ln>
              <a:solidFill>
                <a:prstClr val="white"/>
              </a:solidFill>
              <a:effectLst/>
              <a:uLnTx/>
              <a:uFillTx/>
              <a:latin typeface="+mn-ea"/>
              <a:cs typeface="+mn-cs"/>
            </a:endParaRPr>
          </a:p>
        </p:txBody>
      </p:sp>
      <p:sp>
        <p:nvSpPr>
          <p:cNvPr id="21" name="角丸四角形 20"/>
          <p:cNvSpPr/>
          <p:nvPr/>
        </p:nvSpPr>
        <p:spPr>
          <a:xfrm>
            <a:off x="376959" y="816516"/>
            <a:ext cx="2088000" cy="432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mn-ea"/>
                <a:cs typeface="+mn-cs"/>
              </a:rPr>
              <a:t>みんな</a:t>
            </a:r>
            <a:r>
              <a:rPr kumimoji="1" lang="ja-JP" altLang="en-US" sz="1600" b="1" i="0" u="none" strike="noStrike" kern="1200" cap="none" spc="0" normalizeH="0" baseline="0" noProof="0" dirty="0">
                <a:ln>
                  <a:noFill/>
                </a:ln>
                <a:solidFill>
                  <a:prstClr val="white"/>
                </a:solidFill>
                <a:effectLst/>
                <a:uLnTx/>
                <a:uFillTx/>
                <a:latin typeface="+mn-ea"/>
                <a:cs typeface="+mn-cs"/>
              </a:rPr>
              <a:t>でめざす</a:t>
            </a:r>
            <a:r>
              <a:rPr kumimoji="1" lang="ja-JP" altLang="en-US" sz="1600" b="1" i="0" u="none" strike="noStrike" kern="1200" cap="none" spc="0" normalizeH="0" baseline="0" noProof="0" dirty="0" smtClean="0">
                <a:ln>
                  <a:noFill/>
                </a:ln>
                <a:solidFill>
                  <a:prstClr val="white"/>
                </a:solidFill>
                <a:effectLst/>
                <a:uLnTx/>
                <a:uFillTx/>
                <a:latin typeface="+mn-ea"/>
                <a:cs typeface="+mn-cs"/>
              </a:rPr>
              <a:t>目標</a:t>
            </a:r>
            <a:endParaRPr kumimoji="1" lang="ja-JP" altLang="en-US" sz="1600" b="1" i="0" u="none" strike="noStrike" kern="1200" cap="none" spc="0" normalizeH="0" baseline="0" noProof="0" dirty="0">
              <a:ln>
                <a:noFill/>
              </a:ln>
              <a:solidFill>
                <a:prstClr val="white"/>
              </a:solidFill>
              <a:effectLst/>
              <a:uLnTx/>
              <a:uFillTx/>
              <a:latin typeface="+mn-ea"/>
              <a:cs typeface="+mn-cs"/>
            </a:endParaRPr>
          </a:p>
        </p:txBody>
      </p:sp>
      <p:sp>
        <p:nvSpPr>
          <p:cNvPr id="22" name="角丸四角形 21"/>
          <p:cNvSpPr/>
          <p:nvPr/>
        </p:nvSpPr>
        <p:spPr>
          <a:xfrm>
            <a:off x="2464959" y="816516"/>
            <a:ext cx="7056000" cy="432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lvl="0" algn="ctr">
              <a:lnSpc>
                <a:spcPts val="2000"/>
              </a:lnSpc>
              <a:defRPr/>
            </a:pPr>
            <a:r>
              <a:rPr kumimoji="1" lang="ja-JP" altLang="en-US" sz="1600" b="1" dirty="0">
                <a:solidFill>
                  <a:prstClr val="black"/>
                </a:solidFill>
                <a:latin typeface="+mn-ea"/>
              </a:rPr>
              <a:t>歯科疾患の予防や早期発見、口の機能の維持向上を行う府民を支援</a:t>
            </a:r>
            <a:r>
              <a:rPr kumimoji="1" lang="ja-JP" altLang="en-US" sz="1600" b="1" dirty="0" smtClean="0">
                <a:solidFill>
                  <a:prstClr val="black"/>
                </a:solidFill>
                <a:latin typeface="+mn-ea"/>
              </a:rPr>
              <a:t>します</a:t>
            </a:r>
            <a:endParaRPr kumimoji="1" lang="ja-JP" altLang="en-US" sz="1600" b="1" i="0" u="none" strike="noStrike" kern="1200" cap="none" spc="0" normalizeH="0" baseline="0" noProof="0" dirty="0">
              <a:ln>
                <a:noFill/>
              </a:ln>
              <a:solidFill>
                <a:prstClr val="black"/>
              </a:solidFill>
              <a:effectLst/>
              <a:uLnTx/>
              <a:uFillTx/>
              <a:latin typeface="+mn-ea"/>
              <a:cs typeface="+mn-cs"/>
            </a:endParaRPr>
          </a:p>
        </p:txBody>
      </p:sp>
      <p:sp>
        <p:nvSpPr>
          <p:cNvPr id="23" name="正方形/長方形 22"/>
          <p:cNvSpPr/>
          <p:nvPr/>
        </p:nvSpPr>
        <p:spPr>
          <a:xfrm>
            <a:off x="382272" y="2720988"/>
            <a:ext cx="5599428" cy="348481"/>
          </a:xfrm>
          <a:prstGeom prst="rect">
            <a:avLst/>
          </a:prstGeom>
        </p:spPr>
        <p:txBody>
          <a:bodyPr wrap="square" lIns="36000" tIns="72000" rIns="36000" bIns="36000" anchor="ctr">
            <a:noAutofit/>
          </a:bodyPr>
          <a:lstStyle/>
          <a:p>
            <a:pPr lvl="0">
              <a:defRPr/>
            </a:pPr>
            <a:r>
              <a:rPr kumimoji="0" lang="en-US" altLang="ja-JP" sz="1600" b="1" i="0" u="none" strike="noStrike" kern="1200" cap="none" spc="0" normalizeH="0" baseline="0" noProof="0" dirty="0" smtClean="0">
                <a:ln>
                  <a:noFill/>
                </a:ln>
                <a:solidFill>
                  <a:prstClr val="black"/>
                </a:solidFill>
                <a:effectLst/>
                <a:uLnTx/>
                <a:uFillTx/>
                <a:latin typeface="+mn-ea"/>
              </a:rPr>
              <a:t>【</a:t>
            </a:r>
            <a:r>
              <a:rPr lang="ja-JP" altLang="en-US" sz="1600" b="1" noProof="0" dirty="0">
                <a:solidFill>
                  <a:prstClr val="black"/>
                </a:solidFill>
                <a:latin typeface="+mn-ea"/>
              </a:rPr>
              <a:t>具体的</a:t>
            </a:r>
            <a:r>
              <a:rPr lang="ja-JP" altLang="en-US" sz="1600" b="1" noProof="0" dirty="0" smtClean="0">
                <a:solidFill>
                  <a:prstClr val="black"/>
                </a:solidFill>
                <a:latin typeface="+mn-ea"/>
              </a:rPr>
              <a:t>な取組</a:t>
            </a:r>
            <a:r>
              <a:rPr kumimoji="0" lang="en-US" altLang="ja-JP" sz="1600" b="1" i="0" u="none" strike="noStrike" kern="1200" cap="none" spc="0" normalizeH="0" baseline="0" noProof="0" dirty="0" smtClean="0">
                <a:ln>
                  <a:noFill/>
                </a:ln>
                <a:solidFill>
                  <a:prstClr val="black"/>
                </a:solidFill>
                <a:effectLst/>
                <a:uLnTx/>
                <a:uFillTx/>
                <a:latin typeface="+mn-ea"/>
              </a:rPr>
              <a:t>】</a:t>
            </a:r>
            <a:endParaRPr kumimoji="0" lang="ja-JP" altLang="en-US" sz="1600" b="1" i="0" u="none" strike="noStrike" kern="1200" cap="none" spc="0" normalizeH="0" baseline="0" noProof="0" dirty="0">
              <a:ln>
                <a:noFill/>
              </a:ln>
              <a:solidFill>
                <a:prstClr val="black"/>
              </a:solidFill>
              <a:effectLst/>
              <a:uLnTx/>
              <a:uFillTx/>
              <a:latin typeface="+mn-ea"/>
            </a:endParaRPr>
          </a:p>
        </p:txBody>
      </p:sp>
      <p:sp>
        <p:nvSpPr>
          <p:cNvPr id="24" name="正方形/長方形 23"/>
          <p:cNvSpPr/>
          <p:nvPr/>
        </p:nvSpPr>
        <p:spPr>
          <a:xfrm>
            <a:off x="530346" y="3000499"/>
            <a:ext cx="8856000" cy="587528"/>
          </a:xfrm>
          <a:prstGeom prst="rect">
            <a:avLst/>
          </a:prstGeom>
        </p:spPr>
        <p:txBody>
          <a:bodyPr wrap="square" lIns="36000" tIns="72000" rIns="36000" bIns="36000">
            <a:noAutofit/>
          </a:bodyPr>
          <a:lstStyle/>
          <a:p>
            <a:pPr lvl="0">
              <a:defRPr/>
            </a:pPr>
            <a:r>
              <a:rPr lang="ja-JP" altLang="en-US" sz="1200" dirty="0">
                <a:solidFill>
                  <a:prstClr val="black"/>
                </a:solidFill>
                <a:latin typeface="+mn-ea"/>
              </a:rPr>
              <a:t>▽保健関係者の資質</a:t>
            </a:r>
            <a:r>
              <a:rPr lang="ja-JP" altLang="en-US" sz="1200" dirty="0" smtClean="0">
                <a:solidFill>
                  <a:prstClr val="black"/>
                </a:solidFill>
                <a:latin typeface="+mn-ea"/>
              </a:rPr>
              <a:t>向上</a:t>
            </a:r>
            <a:endParaRPr lang="en-US" altLang="ja-JP" sz="1200" dirty="0" smtClean="0">
              <a:solidFill>
                <a:prstClr val="black"/>
              </a:solidFill>
              <a:latin typeface="+mn-ea"/>
            </a:endParaRPr>
          </a:p>
          <a:p>
            <a:pPr lvl="0">
              <a:defRPr/>
            </a:pPr>
            <a:endParaRPr lang="en-US" altLang="ja-JP" sz="600" dirty="0" smtClean="0">
              <a:solidFill>
                <a:prstClr val="black"/>
              </a:solidFill>
              <a:latin typeface="+mn-ea"/>
            </a:endParaRPr>
          </a:p>
          <a:p>
            <a:pPr lvl="0">
              <a:defRPr/>
            </a:pPr>
            <a:r>
              <a:rPr lang="ja-JP" altLang="en-US" sz="1200" dirty="0" smtClean="0">
                <a:solidFill>
                  <a:prstClr val="black"/>
                </a:solidFill>
                <a:latin typeface="+mn-ea"/>
              </a:rPr>
              <a:t>▽</a:t>
            </a:r>
            <a:r>
              <a:rPr lang="ja-JP" altLang="en-US" sz="1200" dirty="0">
                <a:solidFill>
                  <a:prstClr val="black"/>
                </a:solidFill>
                <a:latin typeface="+mn-ea"/>
              </a:rPr>
              <a:t>多様な主体との連携・協働（大学や職場での歯と口の健康づくりの推進</a:t>
            </a:r>
            <a:r>
              <a:rPr lang="ja-JP" altLang="en-US" sz="1200" dirty="0" smtClean="0">
                <a:solidFill>
                  <a:prstClr val="black"/>
                </a:solidFill>
                <a:latin typeface="+mn-ea"/>
              </a:rPr>
              <a:t>）</a:t>
            </a:r>
            <a:endParaRPr lang="en-US" altLang="ja-JP" sz="600" dirty="0">
              <a:solidFill>
                <a:prstClr val="black"/>
              </a:solidFill>
              <a:latin typeface="+mn-ea"/>
            </a:endParaRPr>
          </a:p>
        </p:txBody>
      </p:sp>
      <p:graphicFrame>
        <p:nvGraphicFramePr>
          <p:cNvPr id="25" name="表 24"/>
          <p:cNvGraphicFramePr>
            <a:graphicFrameLocks noGrp="1"/>
          </p:cNvGraphicFramePr>
          <p:nvPr>
            <p:extLst>
              <p:ext uri="{D42A27DB-BD31-4B8C-83A1-F6EECF244321}">
                <p14:modId xmlns:p14="http://schemas.microsoft.com/office/powerpoint/2010/main" val="1919888201"/>
              </p:ext>
            </p:extLst>
          </p:nvPr>
        </p:nvGraphicFramePr>
        <p:xfrm>
          <a:off x="378810" y="3665445"/>
          <a:ext cx="9142149" cy="2940114"/>
        </p:xfrm>
        <a:graphic>
          <a:graphicData uri="http://schemas.openxmlformats.org/drawingml/2006/table">
            <a:tbl>
              <a:tblPr firstRow="1" bandRow="1">
                <a:tableStyleId>{5C22544A-7EE6-4342-B048-85BDC9FD1C3A}</a:tableStyleId>
              </a:tblPr>
              <a:tblGrid>
                <a:gridCol w="1151466">
                  <a:extLst>
                    <a:ext uri="{9D8B030D-6E8A-4147-A177-3AD203B41FA5}">
                      <a16:colId xmlns:a16="http://schemas.microsoft.com/office/drawing/2014/main" val="528851062"/>
                    </a:ext>
                  </a:extLst>
                </a:gridCol>
                <a:gridCol w="7990683">
                  <a:extLst>
                    <a:ext uri="{9D8B030D-6E8A-4147-A177-3AD203B41FA5}">
                      <a16:colId xmlns:a16="http://schemas.microsoft.com/office/drawing/2014/main" val="89849022"/>
                    </a:ext>
                  </a:extLst>
                </a:gridCol>
              </a:tblGrid>
              <a:tr h="2840956">
                <a:tc>
                  <a:txBody>
                    <a:bodyPr/>
                    <a:lstStyle/>
                    <a:p>
                      <a:r>
                        <a:rPr kumimoji="1" lang="ja-JP" altLang="en-US" sz="1600" b="0" dirty="0" smtClean="0"/>
                        <a:t> 本年度の     </a:t>
                      </a:r>
                      <a:endParaRPr kumimoji="1" lang="en-US" altLang="ja-JP" sz="1600" b="0" dirty="0" smtClean="0"/>
                    </a:p>
                    <a:p>
                      <a:r>
                        <a:rPr kumimoji="1" lang="en-US" altLang="ja-JP" sz="1600" b="0" dirty="0" smtClean="0"/>
                        <a:t> </a:t>
                      </a:r>
                      <a:r>
                        <a:rPr kumimoji="1" lang="ja-JP" altLang="en-US" sz="1600" b="0" dirty="0" smtClean="0"/>
                        <a:t>取組</a:t>
                      </a:r>
                      <a:endParaRPr kumimoji="1" lang="en-US" altLang="ja-JP" sz="1600" b="0" dirty="0" smtClean="0"/>
                    </a:p>
                    <a:p>
                      <a:endParaRPr kumimoji="1" lang="en-US" altLang="ja-JP" sz="1600" b="0" dirty="0" smtClean="0"/>
                    </a:p>
                    <a:p>
                      <a:endParaRPr kumimoji="1" lang="ja-JP" alt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ts val="1500"/>
                        </a:lnSpc>
                      </a:pPr>
                      <a:r>
                        <a:rPr kumimoji="1" lang="en-US" altLang="ja-JP" sz="1200" b="0" dirty="0" smtClean="0">
                          <a:solidFill>
                            <a:schemeClr val="tx1"/>
                          </a:solidFill>
                        </a:rPr>
                        <a:t>《</a:t>
                      </a:r>
                      <a:r>
                        <a:rPr kumimoji="1" lang="ja-JP" altLang="en-US" sz="1200" b="0" u="sng" dirty="0" smtClean="0">
                          <a:solidFill>
                            <a:schemeClr val="tx1"/>
                          </a:solidFill>
                        </a:rPr>
                        <a:t>啓発</a:t>
                      </a:r>
                      <a:r>
                        <a:rPr kumimoji="1" lang="en-US" altLang="ja-JP" sz="1200" b="0" dirty="0" smtClean="0">
                          <a:solidFill>
                            <a:schemeClr val="tx1"/>
                          </a:solidFill>
                        </a:rPr>
                        <a:t>》</a:t>
                      </a:r>
                    </a:p>
                    <a:p>
                      <a:pPr>
                        <a:lnSpc>
                          <a:spcPts val="1500"/>
                        </a:lnSpc>
                      </a:pPr>
                      <a:r>
                        <a:rPr kumimoji="1" lang="ja-JP" altLang="en-US" sz="1100" b="0" dirty="0" smtClean="0">
                          <a:solidFill>
                            <a:schemeClr val="tx1"/>
                          </a:solidFill>
                        </a:rPr>
                        <a:t>■健活おおさか推進府民会議として、「職場で健活</a:t>
                      </a:r>
                      <a:r>
                        <a:rPr kumimoji="1" lang="en-US" altLang="ja-JP" sz="1100" b="0" dirty="0" smtClean="0">
                          <a:solidFill>
                            <a:schemeClr val="tx1"/>
                          </a:solidFill>
                        </a:rPr>
                        <a:t>10</a:t>
                      </a:r>
                      <a:r>
                        <a:rPr kumimoji="1" lang="ja-JP" altLang="en-US" sz="1100" b="0" dirty="0" smtClean="0">
                          <a:solidFill>
                            <a:schemeClr val="tx1"/>
                          </a:solidFill>
                        </a:rPr>
                        <a:t>」大賞を主催し「歯と口の健康」を含む職場での健康づくりを</a:t>
                      </a:r>
                      <a:endParaRPr kumimoji="1" lang="en-US" altLang="ja-JP" sz="1100" b="0" dirty="0" smtClean="0">
                        <a:solidFill>
                          <a:schemeClr val="tx1"/>
                        </a:solidFill>
                      </a:endParaRPr>
                    </a:p>
                    <a:p>
                      <a:pPr>
                        <a:lnSpc>
                          <a:spcPts val="1500"/>
                        </a:lnSpc>
                      </a:pPr>
                      <a:r>
                        <a:rPr kumimoji="1" lang="ja-JP" altLang="en-US" sz="1100" b="0" dirty="0" smtClean="0">
                          <a:solidFill>
                            <a:schemeClr val="tx1"/>
                          </a:solidFill>
                        </a:rPr>
                        <a:t>　表彰・発信するとともに、企業等との公民連携を拡充し「健活１０」を通じた啓発を実施</a:t>
                      </a:r>
                    </a:p>
                    <a:p>
                      <a:pPr>
                        <a:lnSpc>
                          <a:spcPts val="1500"/>
                        </a:lnSpc>
                      </a:pPr>
                      <a:r>
                        <a:rPr kumimoji="1" lang="ja-JP" altLang="en-US" sz="1100" b="0" dirty="0" smtClean="0">
                          <a:solidFill>
                            <a:schemeClr val="tx1"/>
                          </a:solidFill>
                        </a:rPr>
                        <a:t>■自宅でできる健康づくりの取組みの情報をまとめた「おうちで健活」サイトを公開し、「歯と口の健康」を含む健康情報</a:t>
                      </a:r>
                    </a:p>
                    <a:p>
                      <a:pPr>
                        <a:lnSpc>
                          <a:spcPts val="1500"/>
                        </a:lnSpc>
                      </a:pPr>
                      <a:r>
                        <a:rPr kumimoji="1" lang="ja-JP" altLang="en-US" sz="1100" b="0" dirty="0" smtClean="0">
                          <a:solidFill>
                            <a:schemeClr val="tx1"/>
                          </a:solidFill>
                        </a:rPr>
                        <a:t>　を掲載</a:t>
                      </a:r>
                      <a:endParaRPr kumimoji="1" lang="en-US" altLang="ja-JP" sz="1100" b="0" dirty="0" smtClean="0">
                        <a:solidFill>
                          <a:schemeClr val="tx1"/>
                        </a:solidFill>
                      </a:endParaRPr>
                    </a:p>
                    <a:p>
                      <a:pPr>
                        <a:lnSpc>
                          <a:spcPts val="1500"/>
                        </a:lnSpc>
                      </a:pPr>
                      <a:r>
                        <a:rPr kumimoji="1" lang="ja-JP" altLang="en-US" sz="1000" b="0" dirty="0" smtClean="0">
                          <a:solidFill>
                            <a:schemeClr val="tx1"/>
                          </a:solidFill>
                        </a:rPr>
                        <a:t>　（再掲）モデル事業の横展開、障がい者歯科診療センター、在宅歯科ケアステーションの周知、公民連携、アスマイル、</a:t>
                      </a:r>
                      <a:endParaRPr kumimoji="1" lang="en-US" altLang="ja-JP" sz="1000" b="0" dirty="0" smtClean="0">
                        <a:solidFill>
                          <a:schemeClr val="tx1"/>
                        </a:solidFill>
                      </a:endParaRPr>
                    </a:p>
                    <a:p>
                      <a:pPr>
                        <a:lnSpc>
                          <a:spcPts val="1500"/>
                        </a:lnSpc>
                      </a:pPr>
                      <a:r>
                        <a:rPr kumimoji="1" lang="ja-JP" altLang="en-US" sz="1000" b="0" dirty="0" smtClean="0">
                          <a:solidFill>
                            <a:schemeClr val="tx1"/>
                          </a:solidFill>
                        </a:rPr>
                        <a:t>　　　　　府ホームページ、啓発冊子等</a:t>
                      </a:r>
                      <a:endParaRPr kumimoji="1" lang="en-US" altLang="ja-JP" sz="1000" b="0" dirty="0" smtClean="0">
                        <a:solidFill>
                          <a:schemeClr val="tx1"/>
                        </a:solidFill>
                      </a:endParaRPr>
                    </a:p>
                    <a:p>
                      <a:pPr>
                        <a:lnSpc>
                          <a:spcPts val="1500"/>
                        </a:lnSpc>
                      </a:pPr>
                      <a:endParaRPr kumimoji="1" lang="en-US" altLang="ja-JP" sz="1100" b="0" dirty="0" smtClean="0">
                        <a:solidFill>
                          <a:schemeClr val="tx1"/>
                        </a:solidFill>
                      </a:endParaRPr>
                    </a:p>
                    <a:p>
                      <a:pPr>
                        <a:lnSpc>
                          <a:spcPts val="1500"/>
                        </a:lnSpc>
                      </a:pPr>
                      <a:r>
                        <a:rPr kumimoji="1" lang="en-US" altLang="ja-JP" sz="1200" b="0" dirty="0" smtClean="0">
                          <a:solidFill>
                            <a:schemeClr val="tx1"/>
                          </a:solidFill>
                        </a:rPr>
                        <a:t>《</a:t>
                      </a:r>
                      <a:r>
                        <a:rPr kumimoji="1" lang="ja-JP" altLang="en-US" sz="1200" b="0" u="sng" dirty="0" smtClean="0">
                          <a:solidFill>
                            <a:schemeClr val="tx1"/>
                          </a:solidFill>
                        </a:rPr>
                        <a:t>市町村支援</a:t>
                      </a:r>
                      <a:r>
                        <a:rPr kumimoji="1" lang="en-US" altLang="ja-JP" sz="1200" b="0" dirty="0" smtClean="0">
                          <a:solidFill>
                            <a:schemeClr val="tx1"/>
                          </a:solidFill>
                        </a:rPr>
                        <a:t>》</a:t>
                      </a:r>
                    </a:p>
                    <a:p>
                      <a:pPr>
                        <a:lnSpc>
                          <a:spcPts val="1500"/>
                        </a:lnSpc>
                      </a:pPr>
                      <a:r>
                        <a:rPr kumimoji="1" lang="ja-JP" altLang="en-US" sz="1000" b="0" dirty="0" smtClean="0">
                          <a:solidFill>
                            <a:schemeClr val="tx1"/>
                          </a:solidFill>
                        </a:rPr>
                        <a:t>　（再掲）大阪府歯科口腔保健推進連絡会、口腔保健支援センター、大阪府市町村歯科口腔保健実態調査の実施、</a:t>
                      </a:r>
                      <a:endParaRPr kumimoji="1" lang="en-US" altLang="ja-JP" sz="1000" b="0" dirty="0" smtClean="0">
                        <a:solidFill>
                          <a:schemeClr val="tx1"/>
                        </a:solidFill>
                      </a:endParaRPr>
                    </a:p>
                    <a:p>
                      <a:pPr>
                        <a:lnSpc>
                          <a:spcPts val="1500"/>
                        </a:lnSpc>
                      </a:pPr>
                      <a:r>
                        <a:rPr kumimoji="1" lang="ja-JP" altLang="en-US" sz="1000" b="0" dirty="0" smtClean="0">
                          <a:solidFill>
                            <a:schemeClr val="tx1"/>
                          </a:solidFill>
                        </a:rPr>
                        <a:t>　　　　　市町村職員の歯科コーチングスキル向上事業の実施</a:t>
                      </a:r>
                      <a:endParaRPr kumimoji="1" lang="en-US" altLang="ja-JP" sz="1000" b="0" dirty="0" smtClean="0">
                        <a:solidFill>
                          <a:schemeClr val="tx1"/>
                        </a:solidFill>
                      </a:endParaRPr>
                    </a:p>
                    <a:p>
                      <a:pPr>
                        <a:lnSpc>
                          <a:spcPts val="1500"/>
                        </a:lnSpc>
                      </a:pPr>
                      <a:endParaRPr kumimoji="1" lang="en-US" altLang="ja-JP" sz="1100" b="0" dirty="0" smtClean="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en-US" altLang="ja-JP" sz="1200" b="0" dirty="0" smtClean="0">
                          <a:solidFill>
                            <a:schemeClr val="tx1"/>
                          </a:solidFill>
                        </a:rPr>
                        <a:t>《</a:t>
                      </a:r>
                      <a:r>
                        <a:rPr kumimoji="1" lang="ja-JP" altLang="en-US" sz="1200" b="0" dirty="0" smtClean="0">
                          <a:solidFill>
                            <a:schemeClr val="tx1"/>
                          </a:solidFill>
                        </a:rPr>
                        <a:t>その他</a:t>
                      </a:r>
                      <a:r>
                        <a:rPr kumimoji="1" lang="en-US" altLang="ja-JP" sz="1200" b="0" dirty="0" smtClean="0">
                          <a:solidFill>
                            <a:schemeClr val="tx1"/>
                          </a:solidFill>
                        </a:rPr>
                        <a:t>》</a:t>
                      </a:r>
                      <a:endParaRPr kumimoji="1" lang="en-US" altLang="ja-JP" sz="1200" b="0" dirty="0" smtClean="0">
                        <a:solidFill>
                          <a:srgbClr val="FFFF00"/>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rPr>
                        <a:t>■近畿地区府県・政令市・中核市歯科保健主幹課長会議への参加</a:t>
                      </a:r>
                      <a:endParaRPr kumimoji="1" lang="en-US" altLang="ja-JP" sz="1100" b="0" dirty="0" smtClean="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rPr>
                        <a:t>　（書面開催。厚生労働省からの情報提供、他府県との情報交換等）</a:t>
                      </a:r>
                      <a:endParaRPr kumimoji="1" lang="en-US" altLang="ja-JP" sz="11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26" name="角丸四角形 25"/>
          <p:cNvSpPr/>
          <p:nvPr/>
        </p:nvSpPr>
        <p:spPr>
          <a:xfrm>
            <a:off x="530346" y="5534401"/>
            <a:ext cx="792000" cy="720000"/>
          </a:xfrm>
          <a:prstGeom prst="roundRect">
            <a:avLst>
              <a:gd name="adj" fmla="val 8008"/>
            </a:avLst>
          </a:prstGeom>
          <a:gradFill>
            <a:gsLst>
              <a:gs pos="0">
                <a:srgbClr val="EFF5FB"/>
              </a:gs>
              <a:gs pos="49000">
                <a:srgbClr val="EFF5FB"/>
              </a:gs>
              <a:gs pos="51000">
                <a:srgbClr val="B6D2EC"/>
              </a:gs>
              <a:gs pos="100000">
                <a:srgbClr val="B6D2EC"/>
              </a:gs>
            </a:gsLst>
            <a:lin ang="2700000" scaled="1"/>
          </a:gradFill>
          <a:ln w="31750" cmpd="dbl">
            <a:solidFill>
              <a:srgbClr val="002060"/>
            </a:solidFill>
          </a:ln>
          <a:effectLst/>
        </p:spPr>
        <p:style>
          <a:lnRef idx="2">
            <a:schemeClr val="accent6"/>
          </a:lnRef>
          <a:fillRef idx="1">
            <a:schemeClr val="lt1"/>
          </a:fillRef>
          <a:effectRef idx="0">
            <a:schemeClr val="accent6"/>
          </a:effectRef>
          <a:fontRef idx="minor">
            <a:schemeClr val="dk1"/>
          </a:fontRef>
        </p:style>
        <p:txBody>
          <a:bodyPr wrap="none" lIns="36000" tIns="36000" rIns="36000" bIns="7200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rPr>
              <a:t>本年度評価</a:t>
            </a:r>
            <a:endParaRPr kumimoji="1" lang="en-US" altLang="ja-JP" sz="1100" b="1" i="0" u="none" strike="noStrike" kern="120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500" b="1" i="0" u="none" strike="noStrike" kern="120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endParaRPr>
          </a:p>
          <a:p>
            <a:pPr marL="0" marR="0" lvl="0" indent="0" algn="ctr" defTabSz="457200" rtl="0" eaLnBrk="1" fontAlgn="auto" latinLnBrk="0" hangingPunct="1">
              <a:lnSpc>
                <a:spcPts val="1600"/>
              </a:lnSpc>
              <a:spcBef>
                <a:spcPts val="0"/>
              </a:spcBef>
              <a:spcAft>
                <a:spcPts val="0"/>
              </a:spcAft>
              <a:buClrTx/>
              <a:buSzTx/>
              <a:buFontTx/>
              <a:buNone/>
              <a:tabLst/>
              <a:defRPr/>
            </a:pPr>
            <a:r>
              <a:rPr kumimoji="1" lang="ja-JP" altLang="en-US" sz="1400" b="1" i="0" u="none" strike="noStrike" kern="120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rPr>
              <a:t>概ね</a:t>
            </a:r>
            <a:endParaRPr kumimoji="1" lang="en-US" altLang="ja-JP" sz="1400" b="1" i="0" u="none" strike="noStrike" kern="1200" cap="none" spc="-10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endParaRPr>
          </a:p>
          <a:p>
            <a:pPr marL="0" marR="0" lvl="0" indent="0" algn="ctr" defTabSz="457200" rtl="0" eaLnBrk="1" fontAlgn="auto" latinLnBrk="0" hangingPunct="1">
              <a:lnSpc>
                <a:spcPts val="1600"/>
              </a:lnSpc>
              <a:spcBef>
                <a:spcPts val="0"/>
              </a:spcBef>
              <a:spcAft>
                <a:spcPts val="0"/>
              </a:spcAft>
              <a:buClrTx/>
              <a:buSzTx/>
              <a:buFontTx/>
              <a:buNone/>
              <a:tabLst/>
              <a:defRPr/>
            </a:pPr>
            <a:r>
              <a:rPr kumimoji="1" lang="ja-JP" altLang="en-US" sz="1400" b="1" i="0" u="none" strike="noStrike" kern="1200" cap="none" spc="-25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rPr>
              <a:t>予定</a:t>
            </a:r>
            <a:r>
              <a:rPr kumimoji="1" lang="ja-JP" altLang="en-US" sz="1400" b="1" i="0" u="none" strike="noStrike" kern="1200" cap="none" spc="-350" normalizeH="0" baseline="0" noProof="0" dirty="0" smtClean="0">
                <a:ln w="0"/>
                <a:solidFill>
                  <a:srgbClr val="193F61"/>
                </a:solidFill>
                <a:effectLst/>
                <a:uLnTx/>
                <a:uFillTx/>
                <a:latin typeface="游ゴシック" panose="020B0400000000000000" pitchFamily="50" charset="-128"/>
                <a:ea typeface="游ゴシック" panose="020B0400000000000000" pitchFamily="50" charset="-128"/>
              </a:rPr>
              <a:t>どおり</a:t>
            </a:r>
            <a:endParaRPr kumimoji="1" lang="ja-JP" altLang="en-US" sz="1400" b="1" i="0" u="none" strike="noStrike" kern="1200" cap="none" spc="-350" normalizeH="0" baseline="0" noProof="0" dirty="0">
              <a:ln w="0"/>
              <a:solidFill>
                <a:srgbClr val="193F61"/>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180901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56</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876097105"/>
              </p:ext>
            </p:extLst>
          </p:nvPr>
        </p:nvGraphicFramePr>
        <p:xfrm>
          <a:off x="520510" y="884530"/>
          <a:ext cx="8784000" cy="2207012"/>
        </p:xfrm>
        <a:graphic>
          <a:graphicData uri="http://schemas.openxmlformats.org/drawingml/2006/table">
            <a:tbl>
              <a:tblPr firstRow="1" bandRow="1">
                <a:tableStyleId>{5C22544A-7EE6-4342-B048-85BDC9FD1C3A}</a:tableStyleId>
              </a:tblPr>
              <a:tblGrid>
                <a:gridCol w="1118221">
                  <a:extLst>
                    <a:ext uri="{9D8B030D-6E8A-4147-A177-3AD203B41FA5}">
                      <a16:colId xmlns:a16="http://schemas.microsoft.com/office/drawing/2014/main" val="1834954527"/>
                    </a:ext>
                  </a:extLst>
                </a:gridCol>
                <a:gridCol w="7665779">
                  <a:extLst>
                    <a:ext uri="{9D8B030D-6E8A-4147-A177-3AD203B41FA5}">
                      <a16:colId xmlns:a16="http://schemas.microsoft.com/office/drawing/2014/main" val="622421426"/>
                    </a:ext>
                  </a:extLst>
                </a:gridCol>
              </a:tblGrid>
              <a:tr h="2207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bg1"/>
                          </a:solidFill>
                        </a:rPr>
                        <a:t> 今後の</a:t>
                      </a:r>
                      <a:endParaRPr kumimoji="1" lang="en-US" altLang="ja-JP" sz="1600" b="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bg1"/>
                          </a:solidFill>
                        </a:rPr>
                        <a:t> 取組予定</a:t>
                      </a:r>
                      <a:endParaRPr kumimoji="1" lang="ja-JP" alt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en-US" altLang="ja-JP" sz="1200" b="0" dirty="0" smtClean="0">
                          <a:solidFill>
                            <a:schemeClr val="tx1"/>
                          </a:solidFill>
                          <a:latin typeface="+mn-ea"/>
                          <a:ea typeface="+mn-ea"/>
                        </a:rPr>
                        <a:t>《</a:t>
                      </a:r>
                      <a:r>
                        <a:rPr kumimoji="1" lang="ja-JP" altLang="en-US" sz="1200" b="0" u="sng" dirty="0" smtClean="0">
                          <a:solidFill>
                            <a:schemeClr val="tx1"/>
                          </a:solidFill>
                          <a:latin typeface="+mn-ea"/>
                          <a:ea typeface="+mn-ea"/>
                        </a:rPr>
                        <a:t>課題</a:t>
                      </a:r>
                      <a:r>
                        <a:rPr kumimoji="1" lang="en-US" altLang="ja-JP" sz="1200" b="0" dirty="0" smtClean="0">
                          <a:solidFill>
                            <a:schemeClr val="tx1"/>
                          </a:solidFill>
                          <a:latin typeface="+mn-ea"/>
                          <a:ea typeface="+mn-ea"/>
                        </a:rPr>
                        <a:t>》</a:t>
                      </a: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latin typeface="+mn-ea"/>
                          <a:ea typeface="+mn-ea"/>
                        </a:rPr>
                        <a:t>■市町村、事業者、保健医療関係者、医療保険者、健康づくり関係機関等の多様な主体が参画した‘オール大阪体制’で</a:t>
                      </a:r>
                      <a:endParaRPr kumimoji="1" lang="en-US" altLang="ja-JP" sz="1100" b="0" dirty="0" smtClean="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latin typeface="+mn-ea"/>
                          <a:ea typeface="+mn-ea"/>
                        </a:rPr>
                        <a:t>　府民の主体的な健康づくりを支援</a:t>
                      </a:r>
                      <a:endParaRPr kumimoji="1" lang="en-US" altLang="ja-JP" sz="1100" b="0" dirty="0" smtClean="0">
                        <a:solidFill>
                          <a:schemeClr val="tx1"/>
                        </a:solidFill>
                        <a:latin typeface="+mn-ea"/>
                        <a:ea typeface="+mn-ea"/>
                      </a:endParaRPr>
                    </a:p>
                    <a:p>
                      <a:pPr>
                        <a:lnSpc>
                          <a:spcPts val="1500"/>
                        </a:lnSpc>
                      </a:pPr>
                      <a:r>
                        <a:rPr kumimoji="1" lang="ja-JP" altLang="en-US" sz="1100" b="0" dirty="0" smtClean="0">
                          <a:solidFill>
                            <a:schemeClr val="tx1"/>
                          </a:solidFill>
                          <a:latin typeface="+mn-ea"/>
                          <a:ea typeface="+mn-ea"/>
                        </a:rPr>
                        <a:t>■歯科専門職の職員がいない市町村への支援</a:t>
                      </a:r>
                      <a:endParaRPr kumimoji="1" lang="en-US" altLang="ja-JP" sz="1100" b="0" dirty="0" smtClean="0">
                        <a:solidFill>
                          <a:schemeClr val="tx1"/>
                        </a:solidFill>
                        <a:latin typeface="+mn-ea"/>
                        <a:ea typeface="+mn-ea"/>
                      </a:endParaRPr>
                    </a:p>
                    <a:p>
                      <a:pPr>
                        <a:lnSpc>
                          <a:spcPts val="1500"/>
                        </a:lnSpc>
                      </a:pPr>
                      <a:r>
                        <a:rPr kumimoji="1" lang="ja-JP" altLang="en-US" sz="1100" b="0" dirty="0" smtClean="0">
                          <a:solidFill>
                            <a:schemeClr val="tx1"/>
                          </a:solidFill>
                          <a:latin typeface="+mn-ea"/>
                          <a:ea typeface="+mn-ea"/>
                        </a:rPr>
                        <a:t>■高齢者や</a:t>
                      </a:r>
                      <a:r>
                        <a:rPr kumimoji="1" lang="ja-JP" altLang="en-US" sz="1100" b="0" dirty="0" err="1" smtClean="0">
                          <a:solidFill>
                            <a:schemeClr val="tx1"/>
                          </a:solidFill>
                          <a:latin typeface="+mn-ea"/>
                          <a:ea typeface="+mn-ea"/>
                        </a:rPr>
                        <a:t>障がい</a:t>
                      </a:r>
                      <a:r>
                        <a:rPr kumimoji="1" lang="ja-JP" altLang="en-US" sz="1100" b="0" dirty="0" smtClean="0">
                          <a:solidFill>
                            <a:schemeClr val="tx1"/>
                          </a:solidFill>
                          <a:latin typeface="+mn-ea"/>
                          <a:ea typeface="+mn-ea"/>
                        </a:rPr>
                        <a:t>者施設職員等に対する研修参加の働きかけ</a:t>
                      </a:r>
                      <a:endParaRPr kumimoji="1" lang="en-US" altLang="ja-JP" sz="1100" b="0" dirty="0" smtClean="0">
                        <a:solidFill>
                          <a:schemeClr val="tx1"/>
                        </a:solidFill>
                        <a:latin typeface="+mn-ea"/>
                        <a:ea typeface="+mn-ea"/>
                      </a:endParaRPr>
                    </a:p>
                    <a:p>
                      <a:pPr>
                        <a:lnSpc>
                          <a:spcPts val="1500"/>
                        </a:lnSpc>
                      </a:pPr>
                      <a:endParaRPr kumimoji="1" lang="en-US" altLang="ja-JP" sz="1100" b="0" dirty="0" smtClean="0">
                        <a:solidFill>
                          <a:schemeClr val="tx1"/>
                        </a:solidFill>
                        <a:latin typeface="+mn-ea"/>
                        <a:ea typeface="+mn-ea"/>
                      </a:endParaRPr>
                    </a:p>
                    <a:p>
                      <a:pPr>
                        <a:lnSpc>
                          <a:spcPts val="1500"/>
                        </a:lnSpc>
                      </a:pPr>
                      <a:r>
                        <a:rPr kumimoji="1" lang="en-US" altLang="ja-JP" sz="1200" b="0" dirty="0" smtClean="0">
                          <a:solidFill>
                            <a:schemeClr val="tx1"/>
                          </a:solidFill>
                          <a:latin typeface="+mn-ea"/>
                          <a:ea typeface="+mn-ea"/>
                        </a:rPr>
                        <a:t>《</a:t>
                      </a:r>
                      <a:r>
                        <a:rPr kumimoji="1" lang="ja-JP" altLang="en-US" sz="1200" b="0" u="sng" dirty="0" smtClean="0">
                          <a:solidFill>
                            <a:schemeClr val="tx1"/>
                          </a:solidFill>
                          <a:latin typeface="+mn-ea"/>
                          <a:ea typeface="+mn-ea"/>
                        </a:rPr>
                        <a:t>次年度の取組</a:t>
                      </a:r>
                      <a:r>
                        <a:rPr kumimoji="1" lang="en-US" altLang="ja-JP" sz="1200" b="0" dirty="0" smtClean="0">
                          <a:solidFill>
                            <a:schemeClr val="tx1"/>
                          </a:solidFill>
                          <a:latin typeface="+mn-ea"/>
                          <a:ea typeface="+mn-ea"/>
                        </a:rPr>
                        <a:t>》</a:t>
                      </a:r>
                      <a:endParaRPr kumimoji="1" lang="en-US" altLang="ja-JP" sz="1200" b="0" dirty="0" smtClean="0">
                        <a:solidFill>
                          <a:schemeClr val="tx1"/>
                        </a:solidFill>
                        <a:latin typeface="+mn-lt"/>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latin typeface="+mn-lt"/>
                          <a:ea typeface="+mn-ea"/>
                        </a:rPr>
                        <a:t>■「健活１０」の普及啓発及び「</a:t>
                      </a:r>
                      <a:r>
                        <a:rPr kumimoji="1" lang="ja-JP" altLang="en-US" sz="1100" b="0" dirty="0" smtClean="0">
                          <a:solidFill>
                            <a:schemeClr val="tx1"/>
                          </a:solidFill>
                        </a:rPr>
                        <a:t>健活おおさか推進府民会議」の開催等を通じて、引き続きオール大阪での健康づくり</a:t>
                      </a:r>
                      <a:endParaRPr kumimoji="1" lang="en-US" altLang="ja-JP" sz="1100" b="0" dirty="0" smtClean="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rPr>
                        <a:t>　を推進</a:t>
                      </a:r>
                      <a:endParaRPr kumimoji="1" lang="en-US" altLang="ja-JP" sz="1100" b="0" dirty="0" smtClean="0">
                        <a:solidFill>
                          <a:schemeClr val="tx1"/>
                        </a:solidFill>
                        <a:latin typeface="+mn-ea"/>
                        <a:ea typeface="+mn-ea"/>
                      </a:endParaRPr>
                    </a:p>
                    <a:p>
                      <a:pPr>
                        <a:lnSpc>
                          <a:spcPts val="1500"/>
                        </a:lnSpc>
                      </a:pPr>
                      <a:r>
                        <a:rPr kumimoji="1" lang="ja-JP" altLang="en-US" sz="1100" b="0" dirty="0" smtClean="0">
                          <a:solidFill>
                            <a:schemeClr val="tx1"/>
                          </a:solidFill>
                          <a:latin typeface="+mn-ea"/>
                          <a:ea typeface="+mn-ea"/>
                        </a:rPr>
                        <a:t>■口腔保健支援センターでの専門職による個別具体的な相談、情報提供</a:t>
                      </a:r>
                      <a:endParaRPr kumimoji="1" lang="en-US" altLang="ja-JP" sz="1100" b="0" dirty="0" smtClean="0">
                        <a:solidFill>
                          <a:schemeClr val="tx1"/>
                        </a:solidFill>
                        <a:latin typeface="+mn-ea"/>
                        <a:ea typeface="+mn-ea"/>
                      </a:endParaRPr>
                    </a:p>
                    <a:p>
                      <a:pPr>
                        <a:lnSpc>
                          <a:spcPts val="1500"/>
                        </a:lnSpc>
                      </a:pPr>
                      <a:r>
                        <a:rPr kumimoji="1" lang="ja-JP" altLang="en-US" sz="1100" b="0" dirty="0" smtClean="0">
                          <a:solidFill>
                            <a:schemeClr val="tx1"/>
                          </a:solidFill>
                          <a:latin typeface="+mn-ea"/>
                          <a:ea typeface="+mn-ea"/>
                        </a:rPr>
                        <a:t>■</a:t>
                      </a:r>
                      <a:r>
                        <a:rPr kumimoji="1" lang="ja-JP" altLang="en-US" sz="1100" b="0" dirty="0" smtClean="0">
                          <a:solidFill>
                            <a:schemeClr val="tx1"/>
                          </a:solidFill>
                        </a:rPr>
                        <a:t>市町村職員の歯科コーチングスキル向上事業</a:t>
                      </a:r>
                      <a:r>
                        <a:rPr kumimoji="1" lang="ja-JP" altLang="en-US" sz="1100" b="0" dirty="0" smtClean="0">
                          <a:solidFill>
                            <a:schemeClr val="tx1"/>
                          </a:solidFill>
                          <a:latin typeface="+mn-ea"/>
                          <a:ea typeface="+mn-ea"/>
                        </a:rPr>
                        <a:t>での市町村職員への技術的支援</a:t>
                      </a:r>
                      <a:endParaRPr kumimoji="1" lang="en-US" altLang="ja-JP" sz="1400" b="0" dirty="0" smtClean="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8399027"/>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2336283067"/>
              </p:ext>
            </p:extLst>
          </p:nvPr>
        </p:nvGraphicFramePr>
        <p:xfrm>
          <a:off x="520510" y="3091542"/>
          <a:ext cx="8784000" cy="1115550"/>
        </p:xfrm>
        <a:graphic>
          <a:graphicData uri="http://schemas.openxmlformats.org/drawingml/2006/table">
            <a:tbl>
              <a:tblPr firstRow="1" bandRow="1">
                <a:tableStyleId>{5C22544A-7EE6-4342-B048-85BDC9FD1C3A}</a:tableStyleId>
              </a:tblPr>
              <a:tblGrid>
                <a:gridCol w="1111203">
                  <a:extLst>
                    <a:ext uri="{9D8B030D-6E8A-4147-A177-3AD203B41FA5}">
                      <a16:colId xmlns:a16="http://schemas.microsoft.com/office/drawing/2014/main" val="3968682874"/>
                    </a:ext>
                  </a:extLst>
                </a:gridCol>
                <a:gridCol w="7672797">
                  <a:extLst>
                    <a:ext uri="{9D8B030D-6E8A-4147-A177-3AD203B41FA5}">
                      <a16:colId xmlns:a16="http://schemas.microsoft.com/office/drawing/2014/main" val="474374483"/>
                    </a:ext>
                  </a:extLst>
                </a:gridCol>
              </a:tblGrid>
              <a:tr h="1115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bg1"/>
                          </a:solidFill>
                          <a:latin typeface="游ゴシック" panose="020B0400000000000000" pitchFamily="50" charset="-128"/>
                          <a:ea typeface="游ゴシック" panose="020B0400000000000000" pitchFamily="50" charset="-128"/>
                        </a:rPr>
                        <a:t>最終予算</a:t>
                      </a:r>
                      <a:endParaRPr kumimoji="1" lang="en-US" altLang="ja-JP" sz="1600" b="0" dirty="0" smtClean="0">
                        <a:solidFill>
                          <a:schemeClr val="bg1"/>
                        </a:solidFill>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baseline="0" dirty="0" smtClean="0">
                          <a:solidFill>
                            <a:schemeClr val="bg1"/>
                          </a:solidFill>
                          <a:latin typeface="+mn-ea"/>
                          <a:ea typeface="+mn-ea"/>
                        </a:rPr>
                        <a:t>（主要事業）</a:t>
                      </a:r>
                      <a:r>
                        <a:rPr kumimoji="1" lang="ja-JP" altLang="en-US" sz="1600" b="0" dirty="0" smtClean="0">
                          <a:solidFill>
                            <a:schemeClr val="bg1"/>
                          </a:solidFill>
                          <a:latin typeface="游ゴシック" panose="020B0400000000000000" pitchFamily="50" charset="-128"/>
                          <a:ea typeface="游ゴシック" panose="020B0400000000000000" pitchFamily="50" charset="-128"/>
                        </a:rPr>
                        <a:t>　　</a:t>
                      </a:r>
                      <a:endParaRPr kumimoji="1" lang="en-US" altLang="ja-JP" sz="1600" b="0" dirty="0" smtClean="0">
                        <a:solidFill>
                          <a:schemeClr val="bg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err="1"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障がい</a:t>
                      </a: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者歯科診療センター運営委託事業（</a:t>
                      </a:r>
                      <a:r>
                        <a:rPr kumimoji="1" lang="en-US" altLang="ja-JP"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23,968</a:t>
                      </a: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千円）、生涯歯科保健推進事業（</a:t>
                      </a:r>
                      <a:r>
                        <a:rPr kumimoji="1" lang="en-US" altLang="ja-JP"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1,869</a:t>
                      </a:r>
                      <a:r>
                        <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千円）、</a:t>
                      </a:r>
                      <a:endParaRPr kumimoji="1" lang="en-US" altLang="ja-JP"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游ゴシック" panose="020B0400000000000000" pitchFamily="50" charset="-128"/>
                          <a:cs typeface="+mn-cs"/>
                        </a:rPr>
                        <a:t>大阪府歯科口腔保健計画推進事業（</a:t>
                      </a:r>
                      <a:r>
                        <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游ゴシック" panose="020B0400000000000000" pitchFamily="50" charset="-128"/>
                          <a:cs typeface="+mn-cs"/>
                        </a:rPr>
                        <a:t>4,436</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游ゴシック" panose="020B0400000000000000" pitchFamily="50" charset="-128"/>
                          <a:cs typeface="+mn-cs"/>
                        </a:rPr>
                        <a:t>千円）、８０２０運動推進特別事業（</a:t>
                      </a:r>
                      <a:r>
                        <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游ゴシック" panose="020B0400000000000000" pitchFamily="50" charset="-128"/>
                          <a:cs typeface="+mn-cs"/>
                        </a:rPr>
                        <a:t>2,040</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游ゴシック" panose="020B0400000000000000" pitchFamily="50" charset="-128"/>
                          <a:cs typeface="+mn-cs"/>
                        </a:rPr>
                        <a:t>千円）、</a:t>
                      </a:r>
                      <a:endPar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1" lang="ja-JP" altLang="en-US" sz="1100" b="0" dirty="0" smtClean="0">
                          <a:solidFill>
                            <a:schemeClr val="tx1"/>
                          </a:solidFill>
                          <a:latin typeface="游ゴシック" panose="020B0400000000000000" pitchFamily="50" charset="-128"/>
                          <a:ea typeface="+mn-ea"/>
                        </a:rPr>
                        <a:t>オール大阪による健康づくり推進事業（</a:t>
                      </a:r>
                      <a:r>
                        <a:rPr kumimoji="1" lang="en-US" altLang="ja-JP" sz="1100" b="0" dirty="0" smtClean="0">
                          <a:solidFill>
                            <a:schemeClr val="tx1"/>
                          </a:solidFill>
                          <a:latin typeface="游ゴシック" panose="020B0400000000000000" pitchFamily="50" charset="-128"/>
                          <a:ea typeface="+mn-ea"/>
                        </a:rPr>
                        <a:t>9,783</a:t>
                      </a:r>
                      <a:r>
                        <a:rPr kumimoji="1" lang="ja-JP" altLang="en-US" sz="1100" b="0" dirty="0" smtClean="0">
                          <a:solidFill>
                            <a:schemeClr val="tx1"/>
                          </a:solidFill>
                          <a:latin typeface="游ゴシック" panose="020B0400000000000000" pitchFamily="50" charset="-128"/>
                          <a:ea typeface="+mn-ea"/>
                        </a:rPr>
                        <a:t>千円</a:t>
                      </a:r>
                      <a:r>
                        <a:rPr kumimoji="1" lang="ja-JP" altLang="en-US" sz="1100" b="0" baseline="0" dirty="0" smtClean="0">
                          <a:solidFill>
                            <a:schemeClr val="tx1"/>
                          </a:solidFill>
                          <a:latin typeface="游ゴシック" panose="020B0400000000000000" pitchFamily="50" charset="-128"/>
                          <a:ea typeface="+mn-ea"/>
                        </a:rPr>
                        <a:t> </a:t>
                      </a:r>
                      <a:r>
                        <a:rPr kumimoji="1" lang="en-US" altLang="ja-JP" sz="1100" b="0" dirty="0" smtClean="0">
                          <a:solidFill>
                            <a:schemeClr val="tx1"/>
                          </a:solidFill>
                          <a:latin typeface="游ゴシック" panose="020B0400000000000000" pitchFamily="50" charset="-128"/>
                          <a:ea typeface="+mn-ea"/>
                        </a:rPr>
                        <a:t>※</a:t>
                      </a:r>
                      <a:r>
                        <a:rPr kumimoji="1" lang="ja-JP" altLang="en-US" sz="1100" b="0" dirty="0" smtClean="0">
                          <a:solidFill>
                            <a:schemeClr val="tx1"/>
                          </a:solidFill>
                          <a:latin typeface="游ゴシック" panose="020B0400000000000000" pitchFamily="50" charset="-128"/>
                          <a:ea typeface="+mn-ea"/>
                        </a:rPr>
                        <a:t>事業見直し）</a:t>
                      </a:r>
                      <a:endParaRPr kumimoji="1" lang="en-US" altLang="ja-JP" sz="1100" b="0" dirty="0" smtClean="0">
                        <a:solidFill>
                          <a:schemeClr val="tx1"/>
                        </a:solidFill>
                        <a:latin typeface="游ゴシック" panose="020B0400000000000000" pitchFamily="50" charset="-128"/>
                        <a:ea typeface="+mn-ea"/>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err="1" smtClean="0">
                          <a:ln>
                            <a:noFill/>
                          </a:ln>
                          <a:solidFill>
                            <a:schemeClr val="tx1"/>
                          </a:solidFill>
                          <a:effectLst/>
                          <a:uLnTx/>
                          <a:uFillTx/>
                          <a:latin typeface="+mn-lt"/>
                          <a:ea typeface="+mn-ea"/>
                          <a:cs typeface="+mn-cs"/>
                        </a:rPr>
                        <a:t>障がい</a:t>
                      </a:r>
                      <a:r>
                        <a:rPr kumimoji="1" lang="ja-JP" altLang="en-US" sz="1100" b="0" i="0" u="none" strike="noStrike" kern="1200" cap="none" spc="0" normalizeH="0" baseline="0" noProof="0" dirty="0" smtClean="0">
                          <a:ln>
                            <a:noFill/>
                          </a:ln>
                          <a:solidFill>
                            <a:schemeClr val="tx1"/>
                          </a:solidFill>
                          <a:effectLst/>
                          <a:uLnTx/>
                          <a:uFillTx/>
                          <a:latin typeface="+mn-lt"/>
                          <a:ea typeface="+mn-ea"/>
                          <a:cs typeface="+mn-cs"/>
                        </a:rPr>
                        <a:t>者施設歯科口腔保健推進事業（</a:t>
                      </a:r>
                      <a:r>
                        <a:rPr kumimoji="1" lang="en-US" altLang="ja-JP" sz="1100" b="0" i="0" u="none" strike="noStrike" kern="1200" cap="none" spc="0" normalizeH="0" baseline="0" noProof="0" dirty="0" smtClean="0">
                          <a:ln>
                            <a:noFill/>
                          </a:ln>
                          <a:solidFill>
                            <a:schemeClr val="tx1"/>
                          </a:solidFill>
                          <a:effectLst/>
                          <a:uLnTx/>
                          <a:uFillTx/>
                          <a:latin typeface="+mn-lt"/>
                          <a:ea typeface="+mn-ea"/>
                          <a:cs typeface="+mn-cs"/>
                        </a:rPr>
                        <a:t>0</a:t>
                      </a:r>
                      <a:r>
                        <a:rPr kumimoji="1" lang="ja-JP" altLang="en-US" sz="1100" b="0" i="0" u="none" strike="noStrike" kern="1200" cap="none" spc="0" normalizeH="0" baseline="0" noProof="0" dirty="0" smtClean="0">
                          <a:ln>
                            <a:noFill/>
                          </a:ln>
                          <a:solidFill>
                            <a:schemeClr val="tx1"/>
                          </a:solidFill>
                          <a:effectLst/>
                          <a:uLnTx/>
                          <a:uFillTx/>
                          <a:latin typeface="+mn-lt"/>
                          <a:ea typeface="+mn-ea"/>
                          <a:cs typeface="+mn-cs"/>
                        </a:rPr>
                        <a:t>円 </a:t>
                      </a:r>
                      <a:r>
                        <a:rPr kumimoji="1" lang="en-US" altLang="ja-JP" sz="1100" b="0" i="0" u="none" strike="noStrike" kern="1200" cap="none" spc="0" normalizeH="0" baseline="0" noProof="0" dirty="0" smtClean="0">
                          <a:ln>
                            <a:noFill/>
                          </a:ln>
                          <a:solidFill>
                            <a:schemeClr val="tx1"/>
                          </a:solidFill>
                          <a:effectLst/>
                          <a:uLnTx/>
                          <a:uFillTx/>
                          <a:latin typeface="+mn-lt"/>
                          <a:ea typeface="+mn-ea"/>
                          <a:cs typeface="+mn-cs"/>
                        </a:rPr>
                        <a:t>※</a:t>
                      </a:r>
                      <a:r>
                        <a:rPr kumimoji="1" lang="ja-JP" altLang="en-US" sz="1100" b="0" i="0" u="none" strike="noStrike" kern="1200" cap="none" spc="0" normalizeH="0" baseline="0" noProof="0" dirty="0" smtClean="0">
                          <a:ln>
                            <a:noFill/>
                          </a:ln>
                          <a:solidFill>
                            <a:schemeClr val="tx1"/>
                          </a:solidFill>
                          <a:effectLst/>
                          <a:uLnTx/>
                          <a:uFillTx/>
                          <a:latin typeface="+mn-lt"/>
                          <a:ea typeface="+mn-ea"/>
                          <a:cs typeface="+mn-cs"/>
                        </a:rPr>
                        <a:t>実施見送り）、要介護者口</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腔保健指導推進事業（</a:t>
                      </a:r>
                      <a:r>
                        <a:rPr kumimoji="1" lang="en-US" altLang="ja-JP" sz="1100" b="0" i="0" u="none" strike="noStrike" kern="1200" cap="none" spc="0" normalizeH="0" baseline="0" noProof="0" dirty="0" smtClean="0">
                          <a:ln>
                            <a:noFill/>
                          </a:ln>
                          <a:solidFill>
                            <a:prstClr val="black"/>
                          </a:solidFill>
                          <a:effectLst/>
                          <a:uLnTx/>
                          <a:uFillTx/>
                          <a:latin typeface="+mn-lt"/>
                          <a:ea typeface="+mn-ea"/>
                          <a:cs typeface="+mn-cs"/>
                        </a:rPr>
                        <a:t>0</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円 </a:t>
                      </a:r>
                      <a:r>
                        <a:rPr kumimoji="1" lang="en-US" altLang="ja-JP" sz="1100" b="0" i="0" u="none" strike="noStrike" kern="1200" cap="none" spc="0" normalizeH="0" baseline="0" noProof="0" dirty="0" smtClean="0">
                          <a:ln>
                            <a:noFill/>
                          </a:ln>
                          <a:solidFill>
                            <a:prstClr val="black"/>
                          </a:solidFill>
                          <a:effectLst/>
                          <a:uLnTx/>
                          <a:uFillTx/>
                          <a:latin typeface="+mn-lt"/>
                          <a:ea typeface="+mn-ea"/>
                          <a:cs typeface="+mn-cs"/>
                        </a:rPr>
                        <a:t>※</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実施見送り）</a:t>
                      </a:r>
                      <a:endParaRPr kumimoji="1" lang="en-US" altLang="ja-JP"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在宅療養者経口摂取支援チーム育成事業（</a:t>
                      </a:r>
                      <a:r>
                        <a:rPr kumimoji="1" lang="en-US" altLang="ja-JP" sz="1100" b="0" i="0" u="none" strike="noStrike" kern="1200" cap="none" spc="0" normalizeH="0" baseline="0" noProof="0" dirty="0" smtClean="0">
                          <a:ln>
                            <a:noFill/>
                          </a:ln>
                          <a:solidFill>
                            <a:prstClr val="black"/>
                          </a:solidFill>
                          <a:effectLst/>
                          <a:uLnTx/>
                          <a:uFillTx/>
                          <a:latin typeface="+mn-lt"/>
                          <a:ea typeface="+mn-ea"/>
                          <a:cs typeface="+mn-cs"/>
                        </a:rPr>
                        <a:t>0</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円 </a:t>
                      </a:r>
                      <a:r>
                        <a:rPr kumimoji="1" lang="en-US" altLang="ja-JP" sz="1100" b="0" i="0" u="none" strike="noStrike" kern="1200" cap="none" spc="0" normalizeH="0" baseline="0" noProof="0" dirty="0" smtClean="0">
                          <a:ln>
                            <a:noFill/>
                          </a:ln>
                          <a:solidFill>
                            <a:prstClr val="black"/>
                          </a:solidFill>
                          <a:effectLst/>
                          <a:uLnTx/>
                          <a:uFillTx/>
                          <a:latin typeface="+mn-lt"/>
                          <a:ea typeface="+mn-ea"/>
                          <a:cs typeface="+mn-cs"/>
                        </a:rPr>
                        <a:t>※</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実施見送り）</a:t>
                      </a:r>
                      <a:endParaRPr kumimoji="1" lang="en-US" altLang="ja-JP" sz="11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6912226"/>
                  </a:ext>
                </a:extLst>
              </a:tr>
            </a:tbl>
          </a:graphicData>
        </a:graphic>
      </p:graphicFrame>
    </p:spTree>
    <p:extLst>
      <p:ext uri="{BB962C8B-B14F-4D97-AF65-F5344CB8AC3E}">
        <p14:creationId xmlns:p14="http://schemas.microsoft.com/office/powerpoint/2010/main" val="37902241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971584" y="2901300"/>
            <a:ext cx="7200000" cy="432000"/>
          </a:xfrm>
          <a:prstGeom prst="rect">
            <a:avLst/>
          </a:prstGeom>
          <a:noFill/>
        </p:spPr>
        <p:txBody>
          <a:bodyPr wrap="square" lIns="72000" tIns="72000" rIns="72000" bIns="72000" rtlCol="0" anchor="t">
            <a:noAutofit/>
          </a:bodyPr>
          <a:lstStyle/>
          <a:p>
            <a:pPr>
              <a:lnSpc>
                <a:spcPts val="3200"/>
              </a:lnSpc>
            </a:pPr>
            <a:r>
              <a:rPr lang="zh-TW" altLang="en-US" sz="2400" dirty="0" smtClean="0">
                <a:latin typeface="HG創英角ｺﾞｼｯｸUB" panose="020B0909000000000000" pitchFamily="49" charset="-128"/>
                <a:ea typeface="HG創英角ｺﾞｼｯｸUB" panose="020B0909000000000000" pitchFamily="49" charset="-128"/>
              </a:rPr>
              <a:t>食育</a:t>
            </a:r>
            <a:r>
              <a:rPr lang="zh-TW" altLang="en-US" sz="2400" dirty="0">
                <a:latin typeface="HG創英角ｺﾞｼｯｸUB" panose="020B0909000000000000" pitchFamily="49" charset="-128"/>
                <a:ea typeface="HG創英角ｺﾞｼｯｸUB" panose="020B0909000000000000" pitchFamily="49" charset="-128"/>
              </a:rPr>
              <a:t>推進計画</a:t>
            </a:r>
            <a:r>
              <a:rPr lang="ja-JP" altLang="en-US" sz="2400" dirty="0" smtClean="0">
                <a:latin typeface="HG創英角ｺﾞｼｯｸUB" panose="020B0909000000000000" pitchFamily="49" charset="-128"/>
                <a:ea typeface="HG創英角ｺﾞｼｯｸUB" panose="020B0909000000000000" pitchFamily="49" charset="-128"/>
              </a:rPr>
              <a:t>における</a:t>
            </a:r>
            <a:endParaRPr lang="en-US" altLang="ja-JP" sz="2400" dirty="0" smtClean="0">
              <a:latin typeface="HG創英角ｺﾞｼｯｸUB" panose="020B0909000000000000" pitchFamily="49" charset="-128"/>
              <a:ea typeface="HG創英角ｺﾞｼｯｸUB" panose="020B0909000000000000" pitchFamily="49" charset="-128"/>
            </a:endParaRPr>
          </a:p>
          <a:p>
            <a:pPr>
              <a:lnSpc>
                <a:spcPts val="3200"/>
              </a:lnSpc>
            </a:pPr>
            <a:r>
              <a:rPr lang="ja-JP" altLang="en-US" sz="2400" dirty="0" smtClean="0">
                <a:latin typeface="HG創英角ｺﾞｼｯｸUB" panose="020B0909000000000000" pitchFamily="49" charset="-128"/>
                <a:ea typeface="HG創英角ｺﾞｼｯｸUB" panose="020B0909000000000000" pitchFamily="49" charset="-128"/>
              </a:rPr>
              <a:t>目標</a:t>
            </a:r>
            <a:r>
              <a:rPr lang="ja-JP" altLang="en-US" sz="2400" dirty="0">
                <a:latin typeface="HG創英角ｺﾞｼｯｸUB" panose="020B0909000000000000" pitchFamily="49" charset="-128"/>
                <a:ea typeface="HG創英角ｺﾞｼｯｸUB" panose="020B0909000000000000" pitchFamily="49" charset="-128"/>
              </a:rPr>
              <a:t>の達成状況及び施策</a:t>
            </a:r>
            <a:r>
              <a:rPr lang="ja-JP" altLang="en-US" sz="2400" dirty="0" smtClean="0">
                <a:latin typeface="HG創英角ｺﾞｼｯｸUB" panose="020B0909000000000000" pitchFamily="49" charset="-128"/>
                <a:ea typeface="HG創英角ｺﾞｼｯｸUB" panose="020B0909000000000000" pitchFamily="49" charset="-128"/>
              </a:rPr>
              <a:t>の実施</a:t>
            </a:r>
            <a:r>
              <a:rPr lang="ja-JP" altLang="en-US" sz="2400" dirty="0">
                <a:latin typeface="HG創英角ｺﾞｼｯｸUB" panose="020B0909000000000000" pitchFamily="49" charset="-128"/>
                <a:ea typeface="HG創英角ｺﾞｼｯｸUB" panose="020B0909000000000000" pitchFamily="49" charset="-128"/>
              </a:rPr>
              <a:t>状況について</a:t>
            </a:r>
          </a:p>
        </p:txBody>
      </p:sp>
      <p:sp>
        <p:nvSpPr>
          <p:cNvPr id="12" name="正方形/長方形 11"/>
          <p:cNvSpPr/>
          <p:nvPr/>
        </p:nvSpPr>
        <p:spPr>
          <a:xfrm>
            <a:off x="698572" y="2935585"/>
            <a:ext cx="144000" cy="1008000"/>
          </a:xfrm>
          <a:prstGeom prst="rect">
            <a:avLst/>
          </a:prstGeom>
          <a:solidFill>
            <a:srgbClr val="FF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創英角ｺﾞｼｯｸUB" panose="020B0909000000000000" pitchFamily="49" charset="-128"/>
              <a:ea typeface="HG創英角ｺﾞｼｯｸUB" panose="020B0909000000000000" pitchFamily="49" charset="-128"/>
            </a:endParaRPr>
          </a:p>
        </p:txBody>
      </p:sp>
      <p:cxnSp>
        <p:nvCxnSpPr>
          <p:cNvPr id="4" name="直線コネクタ 3"/>
          <p:cNvCxnSpPr/>
          <p:nvPr/>
        </p:nvCxnSpPr>
        <p:spPr>
          <a:xfrm>
            <a:off x="774389" y="3851709"/>
            <a:ext cx="8856000" cy="0"/>
          </a:xfrm>
          <a:prstGeom prst="line">
            <a:avLst/>
          </a:prstGeom>
          <a:ln w="12700">
            <a:solidFill>
              <a:srgbClr val="FF3B3B"/>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57</a:t>
            </a:fld>
            <a:endParaRPr kumimoji="1" lang="ja-JP" altLang="en-US"/>
          </a:p>
        </p:txBody>
      </p:sp>
      <p:pic>
        <p:nvPicPr>
          <p:cNvPr id="8" name="図 7"/>
          <p:cNvPicPr>
            <a:picLocks noChangeAspect="1"/>
          </p:cNvPicPr>
          <p:nvPr/>
        </p:nvPicPr>
        <p:blipFill>
          <a:blip r:embed="rId2"/>
          <a:stretch>
            <a:fillRect/>
          </a:stretch>
        </p:blipFill>
        <p:spPr>
          <a:xfrm>
            <a:off x="8582603" y="358877"/>
            <a:ext cx="1100769" cy="360000"/>
          </a:xfrm>
          <a:prstGeom prst="rect">
            <a:avLst/>
          </a:prstGeom>
        </p:spPr>
      </p:pic>
      <p:sp>
        <p:nvSpPr>
          <p:cNvPr id="10" name="テキスト ボックス 9"/>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smtClean="0">
                <a:solidFill>
                  <a:schemeClr val="bg1"/>
                </a:solidFill>
                <a:latin typeface="游ゴシック" panose="020B0400000000000000" pitchFamily="50" charset="-128"/>
                <a:ea typeface="游ゴシック" panose="020B0400000000000000" pitchFamily="50" charset="-128"/>
              </a:rPr>
              <a:t>大阪府</a:t>
            </a:r>
            <a:r>
              <a:rPr lang="ja-JP" altLang="en-US" sz="1100" b="1" dirty="0">
                <a:solidFill>
                  <a:schemeClr val="bg1"/>
                </a:solidFill>
                <a:latin typeface="游ゴシック" panose="020B0400000000000000" pitchFamily="50" charset="-128"/>
                <a:ea typeface="游ゴシック" panose="020B0400000000000000" pitchFamily="50" charset="-128"/>
              </a:rPr>
              <a:t>健康づくり推進</a:t>
            </a:r>
            <a:r>
              <a:rPr lang="ja-JP" altLang="en-US" sz="1100" b="1" dirty="0" smtClean="0">
                <a:solidFill>
                  <a:schemeClr val="bg1"/>
                </a:solidFill>
                <a:latin typeface="游ゴシック" panose="020B0400000000000000" pitchFamily="50" charset="-128"/>
                <a:ea typeface="游ゴシック" panose="020B0400000000000000" pitchFamily="50" charset="-128"/>
              </a:rPr>
              <a:t>条例第</a:t>
            </a:r>
            <a:r>
              <a:rPr lang="en-US" altLang="ja-JP" sz="1100" b="1" dirty="0" smtClean="0">
                <a:solidFill>
                  <a:schemeClr val="bg1"/>
                </a:solidFill>
                <a:latin typeface="游ゴシック" panose="020B0400000000000000" pitchFamily="50" charset="-128"/>
                <a:ea typeface="游ゴシック" panose="020B0400000000000000" pitchFamily="50" charset="-128"/>
              </a:rPr>
              <a:t>19</a:t>
            </a:r>
            <a:r>
              <a:rPr lang="ja-JP" altLang="en-US" sz="1100" b="1" dirty="0" smtClean="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smtClean="0">
                <a:solidFill>
                  <a:schemeClr val="bg1"/>
                </a:solidFill>
                <a:latin typeface="游ゴシック" panose="020B0400000000000000" pitchFamily="50" charset="-128"/>
                <a:ea typeface="游ゴシック" panose="020B0400000000000000" pitchFamily="50" charset="-128"/>
              </a:rPr>
              <a:t>〈</a:t>
            </a:r>
            <a:r>
              <a:rPr lang="ja-JP" altLang="en-US" sz="1100" b="1" dirty="0" smtClean="0">
                <a:solidFill>
                  <a:schemeClr val="bg1"/>
                </a:solidFill>
                <a:latin typeface="游ゴシック" panose="020B0400000000000000" pitchFamily="50" charset="-128"/>
                <a:ea typeface="游ゴシック" panose="020B0400000000000000" pitchFamily="50" charset="-128"/>
              </a:rPr>
              <a:t>令和２年度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8923679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87995" y="735604"/>
            <a:ext cx="9504000" cy="0"/>
          </a:xfrm>
          <a:prstGeom prst="line">
            <a:avLst/>
          </a:prstGeom>
          <a:ln w="38100" cap="rnd" cmpd="sng">
            <a:solidFill>
              <a:srgbClr val="009999"/>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0953" y="330676"/>
            <a:ext cx="6383507" cy="432000"/>
          </a:xfrm>
          <a:prstGeom prst="rect">
            <a:avLst/>
          </a:prstGeom>
          <a:noFill/>
        </p:spPr>
        <p:txBody>
          <a:bodyPr wrap="square" lIns="72000" tIns="72000" rIns="72000" bIns="72000" rtlCol="0" anchor="t">
            <a:noAutofit/>
          </a:bodyPr>
          <a:lstStyle/>
          <a:p>
            <a:r>
              <a:rPr lang="ja-JP" altLang="en-US" b="1" dirty="0">
                <a:latin typeface="游ゴシック" panose="020B0400000000000000" pitchFamily="50" charset="-128"/>
                <a:ea typeface="游ゴシック" panose="020B0400000000000000" pitchFamily="50" charset="-128"/>
              </a:rPr>
              <a:t>食育推進計画</a:t>
            </a:r>
            <a:r>
              <a:rPr lang="ja-JP" altLang="en-US" b="1" dirty="0" smtClean="0">
                <a:latin typeface="游ゴシック" panose="020B0400000000000000" pitchFamily="50" charset="-128"/>
                <a:ea typeface="游ゴシック" panose="020B0400000000000000" pitchFamily="50" charset="-128"/>
              </a:rPr>
              <a:t>における目標の達成状況</a:t>
            </a:r>
            <a:endParaRPr lang="ja-JP" altLang="en-US" b="1" dirty="0">
              <a:latin typeface="游ゴシック" panose="020B0400000000000000" pitchFamily="50" charset="-128"/>
              <a:ea typeface="游ゴシック" panose="020B0400000000000000"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092410647"/>
              </p:ext>
            </p:extLst>
          </p:nvPr>
        </p:nvGraphicFramePr>
        <p:xfrm>
          <a:off x="268762" y="1029390"/>
          <a:ext cx="9360000" cy="5255997"/>
        </p:xfrm>
        <a:graphic>
          <a:graphicData uri="http://schemas.openxmlformats.org/drawingml/2006/table">
            <a:tbl>
              <a:tblPr firstRow="1" bandRow="1">
                <a:tableStyleId>{7DF18680-E054-41AD-8BC1-D1AEF772440D}</a:tableStyleId>
              </a:tblPr>
              <a:tblGrid>
                <a:gridCol w="720000">
                  <a:extLst>
                    <a:ext uri="{9D8B030D-6E8A-4147-A177-3AD203B41FA5}">
                      <a16:colId xmlns:a16="http://schemas.microsoft.com/office/drawing/2014/main" val="1381500425"/>
                    </a:ext>
                  </a:extLst>
                </a:gridCol>
                <a:gridCol w="288000">
                  <a:extLst>
                    <a:ext uri="{9D8B030D-6E8A-4147-A177-3AD203B41FA5}">
                      <a16:colId xmlns:a16="http://schemas.microsoft.com/office/drawing/2014/main" val="2419697869"/>
                    </a:ext>
                  </a:extLst>
                </a:gridCol>
                <a:gridCol w="1548000">
                  <a:extLst>
                    <a:ext uri="{9D8B030D-6E8A-4147-A177-3AD203B41FA5}">
                      <a16:colId xmlns:a16="http://schemas.microsoft.com/office/drawing/2014/main" val="218902946"/>
                    </a:ext>
                  </a:extLst>
                </a:gridCol>
                <a:gridCol w="1872000">
                  <a:extLst>
                    <a:ext uri="{9D8B030D-6E8A-4147-A177-3AD203B41FA5}">
                      <a16:colId xmlns:a16="http://schemas.microsoft.com/office/drawing/2014/main" val="2098445675"/>
                    </a:ext>
                  </a:extLst>
                </a:gridCol>
                <a:gridCol w="1440000">
                  <a:extLst>
                    <a:ext uri="{9D8B030D-6E8A-4147-A177-3AD203B41FA5}">
                      <a16:colId xmlns:a16="http://schemas.microsoft.com/office/drawing/2014/main" val="3716218903"/>
                    </a:ext>
                  </a:extLst>
                </a:gridCol>
                <a:gridCol w="1440000">
                  <a:extLst>
                    <a:ext uri="{9D8B030D-6E8A-4147-A177-3AD203B41FA5}">
                      <a16:colId xmlns:a16="http://schemas.microsoft.com/office/drawing/2014/main" val="522624669"/>
                    </a:ext>
                  </a:extLst>
                </a:gridCol>
                <a:gridCol w="1188000">
                  <a:extLst>
                    <a:ext uri="{9D8B030D-6E8A-4147-A177-3AD203B41FA5}">
                      <a16:colId xmlns:a16="http://schemas.microsoft.com/office/drawing/2014/main" val="1531965585"/>
                    </a:ext>
                  </a:extLst>
                </a:gridCol>
                <a:gridCol w="864000">
                  <a:extLst>
                    <a:ext uri="{9D8B030D-6E8A-4147-A177-3AD203B41FA5}">
                      <a16:colId xmlns:a16="http://schemas.microsoft.com/office/drawing/2014/main" val="2356804202"/>
                    </a:ext>
                  </a:extLst>
                </a:gridCol>
              </a:tblGrid>
              <a:tr h="428575">
                <a:tc>
                  <a:txBody>
                    <a:bodyPr/>
                    <a:lstStyle/>
                    <a:p>
                      <a:pPr algn="ctr">
                        <a:lnSpc>
                          <a:spcPts val="1100"/>
                        </a:lnSpc>
                      </a:pPr>
                      <a:r>
                        <a:rPr kumimoji="1" lang="ja-JP" altLang="en-US" sz="1050" baseline="0" dirty="0" smtClean="0">
                          <a:latin typeface="游ゴシック" panose="020B0400000000000000" pitchFamily="50" charset="-128"/>
                          <a:ea typeface="游ゴシック" panose="020B0400000000000000" pitchFamily="50" charset="-128"/>
                        </a:rPr>
                        <a:t>分野</a:t>
                      </a:r>
                      <a:endParaRPr kumimoji="1" lang="en-US" altLang="ja-JP" sz="1050" baseline="0" dirty="0" smtClean="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gridSpan="2">
                  <a:txBody>
                    <a:bodyPr/>
                    <a:lstStyle/>
                    <a:p>
                      <a:pPr algn="ctr">
                        <a:lnSpc>
                          <a:spcPts val="1100"/>
                        </a:lnSpc>
                      </a:pPr>
                      <a:r>
                        <a:rPr kumimoji="1" lang="ja-JP" altLang="en-US" sz="1050" dirty="0" smtClean="0">
                          <a:latin typeface="游ゴシック" panose="020B0400000000000000" pitchFamily="50" charset="-128"/>
                          <a:ea typeface="游ゴシック" panose="020B0400000000000000" pitchFamily="50" charset="-128"/>
                        </a:rPr>
                        <a:t>個別目標</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hMerge="1">
                  <a:txBody>
                    <a:bodyPr/>
                    <a:lstStyle/>
                    <a:p>
                      <a:pPr algn="ctr">
                        <a:lnSpc>
                          <a:spcPts val="1100"/>
                        </a:lnSpc>
                      </a:pPr>
                      <a:endParaRPr kumimoji="1" lang="ja-JP" altLang="en-US" sz="105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lnSpc>
                          <a:spcPts val="1100"/>
                        </a:lnSpc>
                      </a:pPr>
                      <a:r>
                        <a:rPr kumimoji="1" lang="ja-JP" altLang="en-US" sz="1050" dirty="0" smtClean="0">
                          <a:latin typeface="游ゴシック" panose="020B0400000000000000" pitchFamily="50" charset="-128"/>
                          <a:ea typeface="游ゴシック" panose="020B0400000000000000" pitchFamily="50" charset="-128"/>
                        </a:rPr>
                        <a:t>計画策定時の状況</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ja-JP" altLang="en-US" sz="1050" dirty="0" smtClean="0">
                          <a:latin typeface="游ゴシック" panose="020B0400000000000000" pitchFamily="50" charset="-128"/>
                          <a:ea typeface="游ゴシック" panose="020B0400000000000000" pitchFamily="50" charset="-128"/>
                        </a:rPr>
                        <a:t>現在の状況</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en-US" altLang="ja-JP" sz="1050" dirty="0" smtClean="0">
                          <a:latin typeface="游ゴシック" panose="020B0400000000000000" pitchFamily="50" charset="-128"/>
                          <a:ea typeface="游ゴシック" panose="020B0400000000000000" pitchFamily="50" charset="-128"/>
                        </a:rPr>
                        <a:t>2023</a:t>
                      </a:r>
                      <a:r>
                        <a:rPr kumimoji="1" lang="ja-JP" altLang="en-US" sz="1050" dirty="0" smtClean="0">
                          <a:latin typeface="游ゴシック" panose="020B0400000000000000" pitchFamily="50" charset="-128"/>
                          <a:ea typeface="游ゴシック" panose="020B0400000000000000" pitchFamily="50" charset="-128"/>
                        </a:rPr>
                        <a:t>年度目標</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ja-JP" altLang="en-US" sz="1050" dirty="0" smtClean="0">
                          <a:latin typeface="游ゴシック" panose="020B0400000000000000" pitchFamily="50" charset="-128"/>
                          <a:ea typeface="游ゴシック" panose="020B0400000000000000" pitchFamily="50" charset="-128"/>
                        </a:rPr>
                        <a:t>年次報告書</a:t>
                      </a:r>
                      <a:endParaRPr kumimoji="1" lang="en-US" altLang="ja-JP" sz="1050" dirty="0" smtClean="0">
                        <a:latin typeface="游ゴシック" panose="020B0400000000000000" pitchFamily="50" charset="-128"/>
                        <a:ea typeface="游ゴシック" panose="020B0400000000000000" pitchFamily="50" charset="-128"/>
                      </a:endParaRPr>
                    </a:p>
                    <a:p>
                      <a:pPr algn="ctr">
                        <a:lnSpc>
                          <a:spcPts val="1100"/>
                        </a:lnSpc>
                      </a:pPr>
                      <a:r>
                        <a:rPr kumimoji="1" lang="ja-JP" altLang="en-US" sz="1050" dirty="0" smtClean="0">
                          <a:latin typeface="游ゴシック" panose="020B0400000000000000" pitchFamily="50" charset="-128"/>
                          <a:ea typeface="游ゴシック" panose="020B0400000000000000" pitchFamily="50" charset="-128"/>
                        </a:rPr>
                        <a:t>のページ</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extLst>
                  <a:ext uri="{0D108BD9-81ED-4DB2-BD59-A6C34878D82A}">
                    <a16:rowId xmlns:a16="http://schemas.microsoft.com/office/drawing/2014/main" val="879328102"/>
                  </a:ext>
                </a:extLst>
              </a:tr>
              <a:tr h="669075">
                <a:tc rowSpan="10">
                  <a:txBody>
                    <a:bodyPr/>
                    <a:lstStyle/>
                    <a:p>
                      <a:r>
                        <a:rPr kumimoji="1" lang="ja-JP" altLang="en-US" sz="1050" b="1" dirty="0" smtClean="0">
                          <a:latin typeface="游ゴシック" panose="020B0400000000000000" pitchFamily="50" charset="-128"/>
                          <a:ea typeface="游ゴシック" panose="020B0400000000000000" pitchFamily="50" charset="-128"/>
                        </a:rPr>
                        <a:t>健康的な</a:t>
                      </a:r>
                      <a:endParaRPr kumimoji="1" lang="en-US" altLang="ja-JP" sz="1050" b="1" dirty="0" smtClean="0">
                        <a:latin typeface="游ゴシック" panose="020B0400000000000000" pitchFamily="50" charset="-128"/>
                        <a:ea typeface="游ゴシック" panose="020B0400000000000000" pitchFamily="50" charset="-128"/>
                      </a:endParaRPr>
                    </a:p>
                    <a:p>
                      <a:r>
                        <a:rPr kumimoji="1" lang="ja-JP" altLang="en-US" sz="1050" b="1" dirty="0" smtClean="0">
                          <a:latin typeface="游ゴシック" panose="020B0400000000000000" pitchFamily="50" charset="-128"/>
                          <a:ea typeface="游ゴシック" panose="020B0400000000000000" pitchFamily="50" charset="-128"/>
                        </a:rPr>
                        <a:t>食生活の</a:t>
                      </a:r>
                      <a:endParaRPr kumimoji="1" lang="en-US" altLang="ja-JP" sz="1050" b="1" dirty="0" smtClean="0">
                        <a:latin typeface="游ゴシック" panose="020B0400000000000000" pitchFamily="50" charset="-128"/>
                        <a:ea typeface="游ゴシック" panose="020B0400000000000000" pitchFamily="50" charset="-128"/>
                      </a:endParaRPr>
                    </a:p>
                    <a:p>
                      <a:r>
                        <a:rPr kumimoji="1" lang="ja-JP" altLang="en-US" sz="1050" b="1" dirty="0" smtClean="0">
                          <a:latin typeface="游ゴシック" panose="020B0400000000000000" pitchFamily="50" charset="-128"/>
                          <a:ea typeface="游ゴシック" panose="020B0400000000000000" pitchFamily="50" charset="-128"/>
                        </a:rPr>
                        <a:t>実践の</a:t>
                      </a:r>
                      <a:endParaRPr kumimoji="1" lang="en-US" altLang="ja-JP" sz="1050" b="1" dirty="0" smtClean="0">
                        <a:latin typeface="游ゴシック" panose="020B0400000000000000" pitchFamily="50" charset="-128"/>
                        <a:ea typeface="游ゴシック" panose="020B0400000000000000" pitchFamily="50" charset="-128"/>
                      </a:endParaRPr>
                    </a:p>
                    <a:p>
                      <a:r>
                        <a:rPr kumimoji="1" lang="ja-JP" altLang="en-US" sz="1050" b="1" dirty="0" smtClean="0">
                          <a:latin typeface="游ゴシック" panose="020B0400000000000000" pitchFamily="50" charset="-128"/>
                          <a:ea typeface="游ゴシック" panose="020B0400000000000000" pitchFamily="50" charset="-128"/>
                        </a:rPr>
                        <a:t>促進</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1</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gridSpan="2">
                  <a:txBody>
                    <a:bodyPr/>
                    <a:lstStyle/>
                    <a:p>
                      <a:r>
                        <a:rPr kumimoji="1" lang="ja-JP" altLang="en-US" sz="1050" dirty="0" smtClean="0">
                          <a:latin typeface="游ゴシック" panose="020B0400000000000000" pitchFamily="50" charset="-128"/>
                          <a:ea typeface="游ゴシック" panose="020B0400000000000000" pitchFamily="50" charset="-128"/>
                        </a:rPr>
                        <a:t>栄養バランスのとれた食生活を実践する府民の割合</a:t>
                      </a:r>
                    </a:p>
                    <a:p>
                      <a:r>
                        <a:rPr kumimoji="1" lang="ja-JP" altLang="en-US" sz="1050" dirty="0" smtClean="0">
                          <a:latin typeface="游ゴシック" panose="020B0400000000000000" pitchFamily="50" charset="-128"/>
                          <a:ea typeface="游ゴシック" panose="020B0400000000000000" pitchFamily="50" charset="-128"/>
                        </a:rPr>
                        <a:t>（主食・主菜・副菜を組み合わせた食事を</a:t>
                      </a:r>
                      <a:r>
                        <a:rPr kumimoji="1" lang="en-US" altLang="ja-JP" sz="1050" dirty="0" smtClean="0">
                          <a:latin typeface="游ゴシック" panose="020B0400000000000000" pitchFamily="50" charset="-128"/>
                          <a:ea typeface="游ゴシック" panose="020B0400000000000000" pitchFamily="50" charset="-128"/>
                        </a:rPr>
                        <a:t>1</a:t>
                      </a:r>
                      <a:r>
                        <a:rPr kumimoji="1" lang="ja-JP" altLang="en-US" sz="1050" dirty="0" smtClean="0">
                          <a:latin typeface="游ゴシック" panose="020B0400000000000000" pitchFamily="50" charset="-128"/>
                          <a:ea typeface="游ゴシック" panose="020B0400000000000000" pitchFamily="50" charset="-128"/>
                        </a:rPr>
                        <a:t>日</a:t>
                      </a:r>
                      <a:r>
                        <a:rPr kumimoji="1" lang="en-US" altLang="ja-JP" sz="1050" dirty="0" smtClean="0">
                          <a:latin typeface="游ゴシック" panose="020B0400000000000000" pitchFamily="50" charset="-128"/>
                          <a:ea typeface="游ゴシック" panose="020B0400000000000000" pitchFamily="50" charset="-128"/>
                        </a:rPr>
                        <a:t>2</a:t>
                      </a:r>
                      <a:r>
                        <a:rPr kumimoji="1" lang="ja-JP" altLang="en-US" sz="1050" dirty="0" smtClean="0">
                          <a:latin typeface="游ゴシック" panose="020B0400000000000000" pitchFamily="50" charset="-128"/>
                          <a:ea typeface="游ゴシック" panose="020B0400000000000000" pitchFamily="50" charset="-128"/>
                        </a:rPr>
                        <a:t>回以上</a:t>
                      </a:r>
                      <a:endParaRPr kumimoji="1" lang="en-US" altLang="ja-JP" sz="1050" dirty="0" smtClean="0">
                        <a:latin typeface="游ゴシック" panose="020B0400000000000000" pitchFamily="50" charset="-128"/>
                        <a:ea typeface="游ゴシック" panose="020B0400000000000000" pitchFamily="50" charset="-128"/>
                      </a:endParaRPr>
                    </a:p>
                    <a:p>
                      <a:r>
                        <a:rPr kumimoji="1" lang="ja-JP" altLang="en-US" sz="1050" dirty="0" smtClean="0">
                          <a:latin typeface="游ゴシック" panose="020B0400000000000000" pitchFamily="50" charset="-128"/>
                          <a:ea typeface="游ゴシック" panose="020B0400000000000000" pitchFamily="50" charset="-128"/>
                        </a:rPr>
                        <a:t>　ほぼ毎日食べている府民の割合）</a:t>
                      </a:r>
                    </a:p>
                  </a:txBody>
                  <a:tcPr marL="36000" marR="36000" marT="36000" marB="36000" anchor="ctr"/>
                </a:tc>
                <a:tc hMerge="1">
                  <a:txBody>
                    <a:bodyPr/>
                    <a:lstStyle/>
                    <a:p>
                      <a:endParaRPr kumimoji="1" lang="ja-JP" altLang="en-US" sz="1050" dirty="0" smtClean="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34.6</a:t>
                      </a:r>
                      <a:r>
                        <a:rPr 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H28</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mn-ea"/>
                        </a:rPr>
                        <a:t>63.4%</a:t>
                      </a:r>
                      <a:r>
                        <a:rPr kumimoji="1" lang="ja-JP" altLang="en-US" sz="1050" dirty="0" smtClean="0">
                          <a:latin typeface="游ゴシック" panose="020B0400000000000000" pitchFamily="50" charset="-128"/>
                          <a:ea typeface="+mn-ea"/>
                        </a:rPr>
                        <a:t>（</a:t>
                      </a:r>
                      <a:r>
                        <a:rPr kumimoji="1" lang="en-US" altLang="ja-JP" sz="1050" dirty="0" smtClean="0">
                          <a:latin typeface="游ゴシック" panose="020B0400000000000000" pitchFamily="50" charset="-128"/>
                          <a:ea typeface="+mn-ea"/>
                        </a:rPr>
                        <a:t>R2</a:t>
                      </a:r>
                      <a:r>
                        <a:rPr kumimoji="1" lang="ja-JP" altLang="en-US" sz="1050" dirty="0" smtClean="0">
                          <a:latin typeface="游ゴシック" panose="020B0400000000000000" pitchFamily="50" charset="-128"/>
                          <a:ea typeface="+mn-ea"/>
                        </a:rPr>
                        <a:t>）</a:t>
                      </a: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50%</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以上</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rowSpan="10">
                  <a:txBody>
                    <a:bodyPr/>
                    <a:lstStyle/>
                    <a:p>
                      <a:pPr algn="ctr">
                        <a:lnSpc>
                          <a:spcPts val="1400"/>
                        </a:lnSpc>
                        <a:spcAft>
                          <a:spcPts val="0"/>
                        </a:spcAft>
                      </a:pPr>
                      <a:r>
                        <a:rPr lang="en-US" altLang="ja-JP" sz="105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63-68</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3588048588"/>
                  </a:ext>
                </a:extLst>
              </a:tr>
              <a:tr h="509925">
                <a:tc vMerge="1">
                  <a:txBody>
                    <a:bodyPr/>
                    <a:lstStyle/>
                    <a:p>
                      <a:endParaRPr kumimoji="1" lang="ja-JP" altLang="en-US" sz="1050" b="1"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2</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rowSpan="3">
                  <a:txBody>
                    <a:bodyPr/>
                    <a:lstStyle/>
                    <a:p>
                      <a:r>
                        <a:rPr kumimoji="1" lang="ja-JP" altLang="en-US" sz="1050" dirty="0" smtClean="0">
                          <a:latin typeface="游ゴシック" panose="020B0400000000000000" pitchFamily="50" charset="-128"/>
                          <a:ea typeface="游ゴシック" panose="020B0400000000000000" pitchFamily="50" charset="-128"/>
                        </a:rPr>
                        <a:t>朝食を欠食する府民の</a:t>
                      </a:r>
                      <a:endParaRPr kumimoji="1" lang="en-US" altLang="ja-JP" sz="1050" dirty="0" smtClean="0">
                        <a:latin typeface="游ゴシック" panose="020B0400000000000000" pitchFamily="50" charset="-128"/>
                        <a:ea typeface="游ゴシック" panose="020B0400000000000000" pitchFamily="50" charset="-128"/>
                      </a:endParaRPr>
                    </a:p>
                    <a:p>
                      <a:r>
                        <a:rPr kumimoji="1" lang="ja-JP" altLang="en-US" sz="1050" dirty="0" smtClean="0">
                          <a:latin typeface="游ゴシック" panose="020B0400000000000000" pitchFamily="50" charset="-128"/>
                          <a:ea typeface="游ゴシック" panose="020B0400000000000000" pitchFamily="50" charset="-128"/>
                        </a:rPr>
                        <a:t>割合</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7</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14</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歳</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3.9</a:t>
                      </a:r>
                      <a:r>
                        <a:rPr 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p>
                    <a:p>
                      <a:pPr algn="ctr">
                        <a:lnSpc>
                          <a:spcPts val="1400"/>
                        </a:lnSpc>
                        <a:spcAft>
                          <a:spcPts val="0"/>
                        </a:spcAft>
                      </a:pP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H25-H27</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の平均）</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5.3%</a:t>
                      </a:r>
                    </a:p>
                    <a:p>
                      <a:pPr algn="ctr"/>
                      <a:r>
                        <a:rPr kumimoji="1" lang="ja-JP" altLang="en-US" sz="1050" dirty="0" smtClean="0">
                          <a:latin typeface="游ゴシック" panose="020B0400000000000000" pitchFamily="50" charset="-128"/>
                          <a:ea typeface="游ゴシック" panose="020B0400000000000000" pitchFamily="50" charset="-128"/>
                        </a:rPr>
                        <a:t>（</a:t>
                      </a:r>
                      <a:r>
                        <a:rPr kumimoji="1" lang="en-US" altLang="ja-JP" sz="1050" dirty="0" smtClean="0">
                          <a:latin typeface="游ゴシック" panose="020B0400000000000000" pitchFamily="50" charset="-128"/>
                          <a:ea typeface="游ゴシック" panose="020B0400000000000000" pitchFamily="50" charset="-128"/>
                        </a:rPr>
                        <a:t>H28-H30</a:t>
                      </a:r>
                      <a:r>
                        <a:rPr kumimoji="1" lang="ja-JP" altLang="en-US" sz="1050" dirty="0" smtClean="0">
                          <a:latin typeface="游ゴシック" panose="020B0400000000000000" pitchFamily="50" charset="-128"/>
                          <a:ea typeface="游ゴシック" panose="020B0400000000000000" pitchFamily="50" charset="-128"/>
                        </a:rPr>
                        <a:t>の平均）</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0%</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vMerge="1">
                  <a:txBody>
                    <a:bodyPr/>
                    <a:lstStyle/>
                    <a:p>
                      <a:pPr algn="ctr">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730870963"/>
                  </a:ext>
                </a:extLst>
              </a:tr>
              <a:tr h="509925">
                <a:tc vMerge="1">
                  <a:txBody>
                    <a:bodyPr/>
                    <a:lstStyle/>
                    <a:p>
                      <a:endParaRPr kumimoji="1" lang="ja-JP" altLang="en-US" sz="1050" b="1"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3</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vMerge="1">
                  <a:txBody>
                    <a:bodyPr/>
                    <a:lstStyle/>
                    <a:p>
                      <a:endParaRPr kumimoji="1" lang="ja-JP" altLang="en-US" sz="105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just">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15</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19</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歳</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16.4</a:t>
                      </a:r>
                      <a:r>
                        <a:rPr 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p>
                    <a:p>
                      <a:pPr algn="ctr">
                        <a:lnSpc>
                          <a:spcPts val="1400"/>
                        </a:lnSpc>
                        <a:spcAft>
                          <a:spcPts val="0"/>
                        </a:spcAft>
                      </a:pPr>
                      <a:r>
                        <a:rPr 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（H25-H27</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の平均）</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15.9%</a:t>
                      </a:r>
                    </a:p>
                    <a:p>
                      <a:pPr algn="ctr"/>
                      <a:r>
                        <a:rPr kumimoji="1" lang="ja-JP" altLang="en-US" sz="1050" dirty="0" smtClean="0">
                          <a:latin typeface="游ゴシック" panose="020B0400000000000000" pitchFamily="50" charset="-128"/>
                          <a:ea typeface="游ゴシック" panose="020B0400000000000000" pitchFamily="50" charset="-128"/>
                        </a:rPr>
                        <a:t>（</a:t>
                      </a:r>
                      <a:r>
                        <a:rPr kumimoji="1" lang="en-US" altLang="ja-JP" sz="1050" dirty="0" smtClean="0">
                          <a:latin typeface="游ゴシック" panose="020B0400000000000000" pitchFamily="50" charset="-128"/>
                          <a:ea typeface="游ゴシック" panose="020B0400000000000000" pitchFamily="50" charset="-128"/>
                        </a:rPr>
                        <a:t>H28-H30</a:t>
                      </a:r>
                      <a:r>
                        <a:rPr kumimoji="1" lang="ja-JP" altLang="en-US" sz="1050" dirty="0" smtClean="0">
                          <a:latin typeface="游ゴシック" panose="020B0400000000000000" pitchFamily="50" charset="-128"/>
                          <a:ea typeface="游ゴシック" panose="020B0400000000000000" pitchFamily="50" charset="-128"/>
                        </a:rPr>
                        <a:t>の平均）</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5%</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以下</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vMerge="1">
                  <a:txBody>
                    <a:bodyPr/>
                    <a:lstStyle/>
                    <a:p>
                      <a:pPr algn="ctr">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1026814428"/>
                  </a:ext>
                </a:extLst>
              </a:tr>
              <a:tr h="509925">
                <a:tc vMerge="1">
                  <a:txBody>
                    <a:bodyPr/>
                    <a:lstStyle/>
                    <a:p>
                      <a:endParaRPr kumimoji="1" lang="ja-JP" altLang="en-US" sz="1050" b="1"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4</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vMerge="1">
                  <a:txBody>
                    <a:bodyPr/>
                    <a:lstStyle/>
                    <a:p>
                      <a:endParaRPr kumimoji="1" lang="ja-JP" altLang="en-US" sz="105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just">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20</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30</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歳代</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25.2</a:t>
                      </a:r>
                      <a:r>
                        <a:rPr 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p>
                    <a:p>
                      <a:pPr algn="ctr">
                        <a:lnSpc>
                          <a:spcPts val="1400"/>
                        </a:lnSpc>
                        <a:spcAft>
                          <a:spcPts val="0"/>
                        </a:spcAft>
                      </a:pPr>
                      <a:r>
                        <a:rPr 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（H25-H27</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の平均）</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24.0%</a:t>
                      </a:r>
                    </a:p>
                    <a:p>
                      <a:pPr algn="ctr"/>
                      <a:r>
                        <a:rPr kumimoji="1" lang="ja-JP" altLang="en-US" sz="1050" dirty="0" smtClean="0">
                          <a:latin typeface="游ゴシック" panose="020B0400000000000000" pitchFamily="50" charset="-128"/>
                          <a:ea typeface="游ゴシック" panose="020B0400000000000000" pitchFamily="50" charset="-128"/>
                        </a:rPr>
                        <a:t>（</a:t>
                      </a:r>
                      <a:r>
                        <a:rPr kumimoji="1" lang="en-US" altLang="ja-JP" sz="1050" dirty="0" smtClean="0">
                          <a:latin typeface="游ゴシック" panose="020B0400000000000000" pitchFamily="50" charset="-128"/>
                          <a:ea typeface="游ゴシック" panose="020B0400000000000000" pitchFamily="50" charset="-128"/>
                        </a:rPr>
                        <a:t>H28-H30</a:t>
                      </a:r>
                      <a:r>
                        <a:rPr kumimoji="1" lang="ja-JP" altLang="en-US" sz="1050" dirty="0" smtClean="0">
                          <a:latin typeface="游ゴシック" panose="020B0400000000000000" pitchFamily="50" charset="-128"/>
                          <a:ea typeface="游ゴシック" panose="020B0400000000000000" pitchFamily="50" charset="-128"/>
                        </a:rPr>
                        <a:t>の平均）</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15%</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以下</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vMerge="1">
                  <a:txBody>
                    <a:bodyPr/>
                    <a:lstStyle/>
                    <a:p>
                      <a:pPr algn="ctr">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3908539025"/>
                  </a:ext>
                </a:extLst>
              </a:tr>
              <a:tr h="509925">
                <a:tc vMerge="1">
                  <a:txBody>
                    <a:bodyPr/>
                    <a:lstStyle/>
                    <a:p>
                      <a:endParaRPr kumimoji="1" lang="ja-JP" altLang="en-US" sz="1050" b="1"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5</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rowSpan="3">
                  <a:txBody>
                    <a:bodyPr/>
                    <a:lstStyle/>
                    <a:p>
                      <a:r>
                        <a:rPr kumimoji="1" lang="ja-JP" altLang="en-US" sz="1050" dirty="0" smtClean="0">
                          <a:latin typeface="游ゴシック" panose="020B0400000000000000" pitchFamily="50" charset="-128"/>
                          <a:ea typeface="游ゴシック" panose="020B0400000000000000" pitchFamily="50" charset="-128"/>
                        </a:rPr>
                        <a:t>野菜摂取量</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7</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14</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歳</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lnSpc>
                          <a:spcPts val="1400"/>
                        </a:lnSpc>
                        <a:spcAft>
                          <a:spcPts val="0"/>
                        </a:spcAft>
                      </a:pPr>
                      <a:r>
                        <a:rPr 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223g</a:t>
                      </a:r>
                    </a:p>
                    <a:p>
                      <a:pPr algn="ctr">
                        <a:lnSpc>
                          <a:spcPts val="1400"/>
                        </a:lnSpc>
                        <a:spcAft>
                          <a:spcPts val="0"/>
                        </a:spcAft>
                      </a:pPr>
                      <a:r>
                        <a:rPr 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（H25-H27</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の平均）</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229g</a:t>
                      </a:r>
                    </a:p>
                    <a:p>
                      <a:pPr algn="ctr"/>
                      <a:r>
                        <a:rPr kumimoji="1" lang="ja-JP" altLang="en-US" sz="1050" dirty="0" smtClean="0">
                          <a:latin typeface="游ゴシック" panose="020B0400000000000000" pitchFamily="50" charset="-128"/>
                          <a:ea typeface="游ゴシック" panose="020B0400000000000000" pitchFamily="50" charset="-128"/>
                        </a:rPr>
                        <a:t>（</a:t>
                      </a:r>
                      <a:r>
                        <a:rPr kumimoji="1" lang="en-US" altLang="ja-JP" sz="1050" dirty="0" smtClean="0">
                          <a:latin typeface="游ゴシック" panose="020B0400000000000000" pitchFamily="50" charset="-128"/>
                          <a:ea typeface="游ゴシック" panose="020B0400000000000000" pitchFamily="50" charset="-128"/>
                        </a:rPr>
                        <a:t>H28-H30</a:t>
                      </a:r>
                      <a:r>
                        <a:rPr kumimoji="1" lang="ja-JP" altLang="en-US" sz="1050" dirty="0" smtClean="0">
                          <a:latin typeface="游ゴシック" panose="020B0400000000000000" pitchFamily="50" charset="-128"/>
                          <a:ea typeface="游ゴシック" panose="020B0400000000000000" pitchFamily="50" charset="-128"/>
                        </a:rPr>
                        <a:t>の平均）</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300g</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以上</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vMerge="1">
                  <a:txBody>
                    <a:bodyPr/>
                    <a:lstStyle/>
                    <a:p>
                      <a:pPr algn="ctr">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1537069270"/>
                  </a:ext>
                </a:extLst>
              </a:tr>
              <a:tr h="509925">
                <a:tc vMerge="1">
                  <a:txBody>
                    <a:bodyPr/>
                    <a:lstStyle/>
                    <a:p>
                      <a:endParaRPr kumimoji="1" lang="ja-JP" altLang="en-US" sz="1050" b="1"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6</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vMerge="1">
                  <a:txBody>
                    <a:bodyPr/>
                    <a:lstStyle/>
                    <a:p>
                      <a:endParaRPr kumimoji="1" lang="ja-JP" altLang="en-US" sz="105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just">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15</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19</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歳</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lnSpc>
                          <a:spcPts val="1400"/>
                        </a:lnSpc>
                        <a:spcAft>
                          <a:spcPts val="0"/>
                        </a:spcAft>
                      </a:pPr>
                      <a:r>
                        <a:rPr 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216g</a:t>
                      </a:r>
                    </a:p>
                    <a:p>
                      <a:pPr algn="ctr">
                        <a:lnSpc>
                          <a:spcPts val="1400"/>
                        </a:lnSpc>
                        <a:spcAft>
                          <a:spcPts val="0"/>
                        </a:spcAft>
                      </a:pPr>
                      <a:r>
                        <a:rPr 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（H25-H27</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の平均）</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233g</a:t>
                      </a:r>
                    </a:p>
                    <a:p>
                      <a:pPr algn="ctr"/>
                      <a:r>
                        <a:rPr kumimoji="1" lang="ja-JP" altLang="en-US" sz="1050" dirty="0" smtClean="0">
                          <a:latin typeface="游ゴシック" panose="020B0400000000000000" pitchFamily="50" charset="-128"/>
                          <a:ea typeface="游ゴシック" panose="020B0400000000000000" pitchFamily="50" charset="-128"/>
                        </a:rPr>
                        <a:t>（</a:t>
                      </a:r>
                      <a:r>
                        <a:rPr kumimoji="1" lang="en-US" altLang="ja-JP" sz="1050" dirty="0" smtClean="0">
                          <a:latin typeface="游ゴシック" panose="020B0400000000000000" pitchFamily="50" charset="-128"/>
                          <a:ea typeface="游ゴシック" panose="020B0400000000000000" pitchFamily="50" charset="-128"/>
                        </a:rPr>
                        <a:t>H28-H30</a:t>
                      </a:r>
                      <a:r>
                        <a:rPr kumimoji="1" lang="ja-JP" altLang="en-US" sz="1050" dirty="0" smtClean="0">
                          <a:latin typeface="游ゴシック" panose="020B0400000000000000" pitchFamily="50" charset="-128"/>
                          <a:ea typeface="游ゴシック" panose="020B0400000000000000" pitchFamily="50" charset="-128"/>
                        </a:rPr>
                        <a:t>の平均）</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350g</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以上</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vMerge="1">
                  <a:txBody>
                    <a:bodyPr/>
                    <a:lstStyle/>
                    <a:p>
                      <a:pPr algn="ctr">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1321982813"/>
                  </a:ext>
                </a:extLst>
              </a:tr>
              <a:tr h="509925">
                <a:tc vMerge="1">
                  <a:txBody>
                    <a:bodyPr/>
                    <a:lstStyle/>
                    <a:p>
                      <a:endParaRPr kumimoji="1" lang="ja-JP" altLang="en-US" sz="1050" b="1"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7</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vMerge="1">
                  <a:txBody>
                    <a:bodyPr/>
                    <a:lstStyle/>
                    <a:p>
                      <a:endParaRPr kumimoji="1" lang="ja-JP" altLang="en-US" sz="105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just">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20</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歳以上</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lnSpc>
                          <a:spcPts val="1400"/>
                        </a:lnSpc>
                        <a:spcAft>
                          <a:spcPts val="0"/>
                        </a:spcAft>
                      </a:pPr>
                      <a:r>
                        <a:rPr 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269g</a:t>
                      </a:r>
                    </a:p>
                    <a:p>
                      <a:pPr algn="ctr">
                        <a:lnSpc>
                          <a:spcPts val="1400"/>
                        </a:lnSpc>
                        <a:spcAft>
                          <a:spcPts val="0"/>
                        </a:spcAft>
                      </a:pPr>
                      <a:r>
                        <a:rPr 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（H25-H27</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の平均）</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251g</a:t>
                      </a:r>
                    </a:p>
                    <a:p>
                      <a:pPr algn="ctr"/>
                      <a:r>
                        <a:rPr kumimoji="1" lang="ja-JP" altLang="en-US" sz="1050" dirty="0" smtClean="0">
                          <a:latin typeface="游ゴシック" panose="020B0400000000000000" pitchFamily="50" charset="-128"/>
                          <a:ea typeface="游ゴシック" panose="020B0400000000000000" pitchFamily="50" charset="-128"/>
                        </a:rPr>
                        <a:t>（</a:t>
                      </a:r>
                      <a:r>
                        <a:rPr kumimoji="1" lang="en-US" altLang="ja-JP" sz="1050" dirty="0" smtClean="0">
                          <a:latin typeface="游ゴシック" panose="020B0400000000000000" pitchFamily="50" charset="-128"/>
                          <a:ea typeface="游ゴシック" panose="020B0400000000000000" pitchFamily="50" charset="-128"/>
                        </a:rPr>
                        <a:t>H28-H30</a:t>
                      </a:r>
                      <a:r>
                        <a:rPr kumimoji="1" lang="ja-JP" altLang="en-US" sz="1050" dirty="0" smtClean="0">
                          <a:latin typeface="游ゴシック" panose="020B0400000000000000" pitchFamily="50" charset="-128"/>
                          <a:ea typeface="游ゴシック" panose="020B0400000000000000" pitchFamily="50" charset="-128"/>
                        </a:rPr>
                        <a:t>の平均）</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350g</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以上</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vMerge="1">
                  <a:txBody>
                    <a:bodyPr/>
                    <a:lstStyle/>
                    <a:p>
                      <a:pPr algn="ctr">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921225474"/>
                  </a:ext>
                </a:extLst>
              </a:tr>
              <a:tr h="509925">
                <a:tc vMerge="1">
                  <a:txBody>
                    <a:bodyPr/>
                    <a:lstStyle/>
                    <a:p>
                      <a:endParaRPr kumimoji="1" lang="ja-JP" altLang="en-US" sz="1050" b="1"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8</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r>
                        <a:rPr kumimoji="1" lang="ja-JP" altLang="en-US" sz="1050" dirty="0" smtClean="0">
                          <a:latin typeface="游ゴシック" panose="020B0400000000000000" pitchFamily="50" charset="-128"/>
                          <a:ea typeface="游ゴシック" panose="020B0400000000000000" pitchFamily="50" charset="-128"/>
                        </a:rPr>
                        <a:t>食塩摂取量</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20</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歳以上</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lnSpc>
                          <a:spcPts val="1400"/>
                        </a:lnSpc>
                        <a:spcAft>
                          <a:spcPts val="0"/>
                        </a:spcAft>
                      </a:pPr>
                      <a:r>
                        <a:rPr 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9.4g</a:t>
                      </a:r>
                    </a:p>
                    <a:p>
                      <a:pPr algn="ctr">
                        <a:lnSpc>
                          <a:spcPts val="1400"/>
                        </a:lnSpc>
                        <a:spcAft>
                          <a:spcPts val="0"/>
                        </a:spcAft>
                      </a:pPr>
                      <a:r>
                        <a:rPr 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（H25-H27</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の平均）</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9.5g</a:t>
                      </a:r>
                    </a:p>
                    <a:p>
                      <a:pPr algn="ctr"/>
                      <a:r>
                        <a:rPr kumimoji="1" lang="ja-JP" altLang="en-US" sz="1050" dirty="0" smtClean="0">
                          <a:latin typeface="游ゴシック" panose="020B0400000000000000" pitchFamily="50" charset="-128"/>
                          <a:ea typeface="游ゴシック" panose="020B0400000000000000" pitchFamily="50" charset="-128"/>
                        </a:rPr>
                        <a:t>（</a:t>
                      </a:r>
                      <a:r>
                        <a:rPr kumimoji="1" lang="en-US" altLang="ja-JP" sz="1050" dirty="0" smtClean="0">
                          <a:latin typeface="游ゴシック" panose="020B0400000000000000" pitchFamily="50" charset="-128"/>
                          <a:ea typeface="游ゴシック" panose="020B0400000000000000" pitchFamily="50" charset="-128"/>
                        </a:rPr>
                        <a:t>H28-H30</a:t>
                      </a:r>
                      <a:r>
                        <a:rPr kumimoji="1" lang="ja-JP" altLang="en-US" sz="1050" dirty="0" smtClean="0">
                          <a:latin typeface="游ゴシック" panose="020B0400000000000000" pitchFamily="50" charset="-128"/>
                          <a:ea typeface="游ゴシック" panose="020B0400000000000000" pitchFamily="50" charset="-128"/>
                        </a:rPr>
                        <a:t>の平均）</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8g</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未満</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vMerge="1">
                  <a:txBody>
                    <a:bodyPr/>
                    <a:lstStyle/>
                    <a:p>
                      <a:pPr algn="ctr">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746112429"/>
                  </a:ext>
                </a:extLst>
              </a:tr>
              <a:tr h="294436">
                <a:tc vMerge="1">
                  <a:txBody>
                    <a:bodyPr/>
                    <a:lstStyle/>
                    <a:p>
                      <a:endParaRPr kumimoji="1" lang="ja-JP" altLang="en-US" sz="1050" b="1"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9</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gridSpan="2">
                  <a:txBody>
                    <a:bodyPr/>
                    <a:lstStyle/>
                    <a:p>
                      <a:pPr algn="just">
                        <a:lnSpc>
                          <a:spcPts val="1400"/>
                        </a:lnSpc>
                        <a:spcAft>
                          <a:spcPts val="0"/>
                        </a:spcAft>
                      </a:pP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よく噛んで食べることに気をつけている府民の</a:t>
                      </a: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割合</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hMerge="1">
                  <a:txBody>
                    <a:bodyPr/>
                    <a:lstStyle/>
                    <a:p>
                      <a:endParaRPr kumimoji="1" lang="ja-JP" altLang="en-US" sz="105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55.4</a:t>
                      </a:r>
                      <a:r>
                        <a:rPr 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H27</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mn-ea"/>
                        </a:rPr>
                        <a:t>67.6%</a:t>
                      </a:r>
                      <a:r>
                        <a:rPr kumimoji="1" lang="ja-JP" altLang="en-US" sz="1050" dirty="0" smtClean="0">
                          <a:latin typeface="游ゴシック" panose="020B0400000000000000" pitchFamily="50" charset="-128"/>
                          <a:ea typeface="+mn-ea"/>
                        </a:rPr>
                        <a:t>（</a:t>
                      </a:r>
                      <a:r>
                        <a:rPr kumimoji="1" lang="en-US" altLang="ja-JP" sz="1050" dirty="0" smtClean="0">
                          <a:latin typeface="游ゴシック" panose="020B0400000000000000" pitchFamily="50" charset="-128"/>
                          <a:ea typeface="+mn-ea"/>
                        </a:rPr>
                        <a:t>R2</a:t>
                      </a:r>
                      <a:r>
                        <a:rPr kumimoji="1" lang="ja-JP" altLang="en-US" sz="1050" dirty="0" smtClean="0">
                          <a:latin typeface="游ゴシック" panose="020B0400000000000000" pitchFamily="50" charset="-128"/>
                          <a:ea typeface="+mn-ea"/>
                        </a:rPr>
                        <a:t>）</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60%</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以上</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vMerge="1">
                  <a:txBody>
                    <a:bodyPr/>
                    <a:lstStyle/>
                    <a:p>
                      <a:pPr algn="ctr">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2260064742"/>
                  </a:ext>
                </a:extLst>
              </a:tr>
              <a:tr h="294436">
                <a:tc vMerge="1">
                  <a:txBody>
                    <a:bodyPr/>
                    <a:lstStyle/>
                    <a:p>
                      <a:endParaRPr kumimoji="1" lang="ja-JP" altLang="en-US" sz="1050" b="1"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10</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gridSpan="2">
                  <a:txBody>
                    <a:bodyPr/>
                    <a:lstStyle/>
                    <a:p>
                      <a:pPr algn="just">
                        <a:lnSpc>
                          <a:spcPts val="1400"/>
                        </a:lnSpc>
                        <a:spcAft>
                          <a:spcPts val="0"/>
                        </a:spcAft>
                      </a:pP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学校評価で食育を評価している小・中学校の</a:t>
                      </a: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割合</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hMerge="1">
                  <a:txBody>
                    <a:bodyPr/>
                    <a:lstStyle/>
                    <a:p>
                      <a:endParaRPr kumimoji="1" lang="ja-JP" altLang="en-US" sz="105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lnSpc>
                          <a:spcPts val="1400"/>
                        </a:lnSpc>
                        <a:spcAft>
                          <a:spcPts val="0"/>
                        </a:spcAft>
                      </a:pPr>
                      <a:r>
                        <a:rPr 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60.3%</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H28</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87.7%</a:t>
                      </a:r>
                      <a:r>
                        <a:rPr kumimoji="1" lang="ja-JP" altLang="en-US" sz="1050" dirty="0" smtClean="0">
                          <a:latin typeface="游ゴシック" panose="020B0400000000000000" pitchFamily="50" charset="-128"/>
                          <a:ea typeface="游ゴシック" panose="020B0400000000000000" pitchFamily="50" charset="-128"/>
                        </a:rPr>
                        <a:t>（</a:t>
                      </a:r>
                      <a:r>
                        <a:rPr kumimoji="1" lang="en-US" altLang="ja-JP" sz="1050" dirty="0" smtClean="0">
                          <a:latin typeface="游ゴシック" panose="020B0400000000000000" pitchFamily="50" charset="-128"/>
                          <a:ea typeface="游ゴシック" panose="020B0400000000000000" pitchFamily="50" charset="-128"/>
                        </a:rPr>
                        <a:t>R1</a:t>
                      </a:r>
                      <a:r>
                        <a:rPr kumimoji="1" lang="ja-JP" altLang="en-US" sz="1050" dirty="0" smtClean="0">
                          <a:latin typeface="游ゴシック" panose="020B0400000000000000" pitchFamily="50" charset="-128"/>
                          <a:ea typeface="游ゴシック" panose="020B0400000000000000" pitchFamily="50" charset="-128"/>
                        </a:rPr>
                        <a:t>）</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100%</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vMerge="1">
                  <a:txBody>
                    <a:bodyPr/>
                    <a:lstStyle/>
                    <a:p>
                      <a:pPr algn="ctr">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1707897545"/>
                  </a:ext>
                </a:extLst>
              </a:tr>
            </a:tbl>
          </a:graphicData>
        </a:graphic>
      </p:graphicFrame>
      <p:sp>
        <p:nvSpPr>
          <p:cNvPr id="3" name="スライド番号プレースホルダー 2"/>
          <p:cNvSpPr>
            <a:spLocks noGrp="1"/>
          </p:cNvSpPr>
          <p:nvPr>
            <p:ph type="sldNum" sz="quarter" idx="12"/>
          </p:nvPr>
        </p:nvSpPr>
        <p:spPr/>
        <p:txBody>
          <a:bodyPr/>
          <a:lstStyle/>
          <a:p>
            <a:fld id="{4D1D0668-0C6C-4C7F-AAAF-C0078F4BF5F6}" type="slidenum">
              <a:rPr kumimoji="1" lang="ja-JP" altLang="en-US" smtClean="0"/>
              <a:t>58</a:t>
            </a:fld>
            <a:endParaRPr kumimoji="1" lang="ja-JP" altLang="en-US"/>
          </a:p>
        </p:txBody>
      </p:sp>
      <p:pic>
        <p:nvPicPr>
          <p:cNvPr id="9" name="図 8"/>
          <p:cNvPicPr>
            <a:picLocks noChangeAspect="1"/>
          </p:cNvPicPr>
          <p:nvPr/>
        </p:nvPicPr>
        <p:blipFill>
          <a:blip r:embed="rId2"/>
          <a:stretch>
            <a:fillRect/>
          </a:stretch>
        </p:blipFill>
        <p:spPr>
          <a:xfrm>
            <a:off x="8582603" y="358877"/>
            <a:ext cx="1100769" cy="360000"/>
          </a:xfrm>
          <a:prstGeom prst="rect">
            <a:avLst/>
          </a:prstGeom>
        </p:spPr>
      </p:pic>
      <p:sp>
        <p:nvSpPr>
          <p:cNvPr id="11" name="テキスト ボックス 10"/>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smtClean="0">
                <a:solidFill>
                  <a:schemeClr val="bg1"/>
                </a:solidFill>
                <a:latin typeface="游ゴシック" panose="020B0400000000000000" pitchFamily="50" charset="-128"/>
                <a:ea typeface="游ゴシック" panose="020B0400000000000000" pitchFamily="50" charset="-128"/>
              </a:rPr>
              <a:t>大阪府</a:t>
            </a:r>
            <a:r>
              <a:rPr lang="ja-JP" altLang="en-US" sz="1100" b="1" dirty="0">
                <a:solidFill>
                  <a:schemeClr val="bg1"/>
                </a:solidFill>
                <a:latin typeface="游ゴシック" panose="020B0400000000000000" pitchFamily="50" charset="-128"/>
                <a:ea typeface="游ゴシック" panose="020B0400000000000000" pitchFamily="50" charset="-128"/>
              </a:rPr>
              <a:t>健康づくり推進</a:t>
            </a:r>
            <a:r>
              <a:rPr lang="ja-JP" altLang="en-US" sz="1100" b="1" dirty="0" smtClean="0">
                <a:solidFill>
                  <a:schemeClr val="bg1"/>
                </a:solidFill>
                <a:latin typeface="游ゴシック" panose="020B0400000000000000" pitchFamily="50" charset="-128"/>
                <a:ea typeface="游ゴシック" panose="020B0400000000000000" pitchFamily="50" charset="-128"/>
              </a:rPr>
              <a:t>条例第</a:t>
            </a:r>
            <a:r>
              <a:rPr lang="en-US" altLang="ja-JP" sz="1100" b="1" dirty="0" smtClean="0">
                <a:solidFill>
                  <a:schemeClr val="bg1"/>
                </a:solidFill>
                <a:latin typeface="游ゴシック" panose="020B0400000000000000" pitchFamily="50" charset="-128"/>
                <a:ea typeface="游ゴシック" panose="020B0400000000000000" pitchFamily="50" charset="-128"/>
              </a:rPr>
              <a:t>19</a:t>
            </a:r>
            <a:r>
              <a:rPr lang="ja-JP" altLang="en-US" sz="1100" b="1" dirty="0" smtClean="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smtClean="0">
                <a:solidFill>
                  <a:schemeClr val="bg1"/>
                </a:solidFill>
                <a:latin typeface="游ゴシック" panose="020B0400000000000000" pitchFamily="50" charset="-128"/>
                <a:ea typeface="游ゴシック" panose="020B0400000000000000" pitchFamily="50" charset="-128"/>
              </a:rPr>
              <a:t>〈</a:t>
            </a:r>
            <a:r>
              <a:rPr lang="ja-JP" altLang="en-US" sz="1100" b="1" dirty="0" smtClean="0">
                <a:solidFill>
                  <a:schemeClr val="bg1"/>
                </a:solidFill>
                <a:latin typeface="游ゴシック" panose="020B0400000000000000" pitchFamily="50" charset="-128"/>
                <a:ea typeface="游ゴシック" panose="020B0400000000000000" pitchFamily="50" charset="-128"/>
              </a:rPr>
              <a:t>令和２年度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4090437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380126906"/>
              </p:ext>
            </p:extLst>
          </p:nvPr>
        </p:nvGraphicFramePr>
        <p:xfrm>
          <a:off x="268762" y="1029391"/>
          <a:ext cx="9360000" cy="5544000"/>
        </p:xfrm>
        <a:graphic>
          <a:graphicData uri="http://schemas.openxmlformats.org/drawingml/2006/table">
            <a:tbl>
              <a:tblPr firstRow="1" bandRow="1">
                <a:tableStyleId>{7DF18680-E054-41AD-8BC1-D1AEF772440D}</a:tableStyleId>
              </a:tblPr>
              <a:tblGrid>
                <a:gridCol w="720000">
                  <a:extLst>
                    <a:ext uri="{9D8B030D-6E8A-4147-A177-3AD203B41FA5}">
                      <a16:colId xmlns:a16="http://schemas.microsoft.com/office/drawing/2014/main" val="1381500425"/>
                    </a:ext>
                  </a:extLst>
                </a:gridCol>
                <a:gridCol w="288000">
                  <a:extLst>
                    <a:ext uri="{9D8B030D-6E8A-4147-A177-3AD203B41FA5}">
                      <a16:colId xmlns:a16="http://schemas.microsoft.com/office/drawing/2014/main" val="2419697869"/>
                    </a:ext>
                  </a:extLst>
                </a:gridCol>
                <a:gridCol w="1548000">
                  <a:extLst>
                    <a:ext uri="{9D8B030D-6E8A-4147-A177-3AD203B41FA5}">
                      <a16:colId xmlns:a16="http://schemas.microsoft.com/office/drawing/2014/main" val="218902946"/>
                    </a:ext>
                  </a:extLst>
                </a:gridCol>
                <a:gridCol w="1872000">
                  <a:extLst>
                    <a:ext uri="{9D8B030D-6E8A-4147-A177-3AD203B41FA5}">
                      <a16:colId xmlns:a16="http://schemas.microsoft.com/office/drawing/2014/main" val="2098445675"/>
                    </a:ext>
                  </a:extLst>
                </a:gridCol>
                <a:gridCol w="1440000">
                  <a:extLst>
                    <a:ext uri="{9D8B030D-6E8A-4147-A177-3AD203B41FA5}">
                      <a16:colId xmlns:a16="http://schemas.microsoft.com/office/drawing/2014/main" val="3716218903"/>
                    </a:ext>
                  </a:extLst>
                </a:gridCol>
                <a:gridCol w="1440000">
                  <a:extLst>
                    <a:ext uri="{9D8B030D-6E8A-4147-A177-3AD203B41FA5}">
                      <a16:colId xmlns:a16="http://schemas.microsoft.com/office/drawing/2014/main" val="522624669"/>
                    </a:ext>
                  </a:extLst>
                </a:gridCol>
                <a:gridCol w="1188000">
                  <a:extLst>
                    <a:ext uri="{9D8B030D-6E8A-4147-A177-3AD203B41FA5}">
                      <a16:colId xmlns:a16="http://schemas.microsoft.com/office/drawing/2014/main" val="1531965585"/>
                    </a:ext>
                  </a:extLst>
                </a:gridCol>
                <a:gridCol w="864000">
                  <a:extLst>
                    <a:ext uri="{9D8B030D-6E8A-4147-A177-3AD203B41FA5}">
                      <a16:colId xmlns:a16="http://schemas.microsoft.com/office/drawing/2014/main" val="730552735"/>
                    </a:ext>
                  </a:extLst>
                </a:gridCol>
              </a:tblGrid>
              <a:tr h="421980">
                <a:tc>
                  <a:txBody>
                    <a:bodyPr/>
                    <a:lstStyle/>
                    <a:p>
                      <a:pPr algn="ctr">
                        <a:lnSpc>
                          <a:spcPts val="1100"/>
                        </a:lnSpc>
                      </a:pPr>
                      <a:r>
                        <a:rPr kumimoji="1" lang="ja-JP" altLang="en-US" sz="1050" baseline="0" dirty="0" smtClean="0">
                          <a:latin typeface="游ゴシック" panose="020B0400000000000000" pitchFamily="50" charset="-128"/>
                          <a:ea typeface="游ゴシック" panose="020B0400000000000000" pitchFamily="50" charset="-128"/>
                        </a:rPr>
                        <a:t>分野</a:t>
                      </a:r>
                      <a:endParaRPr kumimoji="1" lang="en-US" altLang="ja-JP" sz="1050" baseline="0" dirty="0" smtClean="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gridSpan="2">
                  <a:txBody>
                    <a:bodyPr/>
                    <a:lstStyle/>
                    <a:p>
                      <a:pPr algn="ctr">
                        <a:lnSpc>
                          <a:spcPts val="1100"/>
                        </a:lnSpc>
                      </a:pPr>
                      <a:r>
                        <a:rPr kumimoji="1" lang="ja-JP" altLang="en-US" sz="1050" dirty="0" smtClean="0">
                          <a:latin typeface="游ゴシック" panose="020B0400000000000000" pitchFamily="50" charset="-128"/>
                          <a:ea typeface="游ゴシック" panose="020B0400000000000000" pitchFamily="50" charset="-128"/>
                        </a:rPr>
                        <a:t>個別目標</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hMerge="1">
                  <a:txBody>
                    <a:bodyPr/>
                    <a:lstStyle/>
                    <a:p>
                      <a:pPr algn="ctr">
                        <a:lnSpc>
                          <a:spcPts val="1100"/>
                        </a:lnSpc>
                      </a:pPr>
                      <a:endParaRPr kumimoji="1" lang="ja-JP" altLang="en-US" sz="105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lnSpc>
                          <a:spcPts val="1100"/>
                        </a:lnSpc>
                      </a:pPr>
                      <a:r>
                        <a:rPr kumimoji="1" lang="ja-JP" altLang="en-US" sz="1050" dirty="0" smtClean="0">
                          <a:latin typeface="游ゴシック" panose="020B0400000000000000" pitchFamily="50" charset="-128"/>
                          <a:ea typeface="游ゴシック" panose="020B0400000000000000" pitchFamily="50" charset="-128"/>
                        </a:rPr>
                        <a:t>計画策定時の状況</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ja-JP" altLang="en-US" sz="1050" dirty="0" smtClean="0">
                          <a:latin typeface="游ゴシック" panose="020B0400000000000000" pitchFamily="50" charset="-128"/>
                          <a:ea typeface="游ゴシック" panose="020B0400000000000000" pitchFamily="50" charset="-128"/>
                        </a:rPr>
                        <a:t>現在の状況</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en-US" altLang="ja-JP" sz="1050" dirty="0" smtClean="0">
                          <a:latin typeface="游ゴシック" panose="020B0400000000000000" pitchFamily="50" charset="-128"/>
                          <a:ea typeface="游ゴシック" panose="020B0400000000000000" pitchFamily="50" charset="-128"/>
                        </a:rPr>
                        <a:t>2023</a:t>
                      </a:r>
                      <a:r>
                        <a:rPr kumimoji="1" lang="ja-JP" altLang="en-US" sz="1050" dirty="0" smtClean="0">
                          <a:latin typeface="游ゴシック" panose="020B0400000000000000" pitchFamily="50" charset="-128"/>
                          <a:ea typeface="游ゴシック" panose="020B0400000000000000" pitchFamily="50" charset="-128"/>
                        </a:rPr>
                        <a:t>年度目標</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ja-JP" altLang="en-US" sz="1050" dirty="0" smtClean="0">
                          <a:latin typeface="游ゴシック" panose="020B0400000000000000" pitchFamily="50" charset="-128"/>
                          <a:ea typeface="游ゴシック" panose="020B0400000000000000" pitchFamily="50" charset="-128"/>
                        </a:rPr>
                        <a:t>年次報告書</a:t>
                      </a:r>
                      <a:endParaRPr kumimoji="1" lang="en-US" altLang="ja-JP" sz="1050" dirty="0" smtClean="0">
                        <a:latin typeface="游ゴシック" panose="020B0400000000000000" pitchFamily="50" charset="-128"/>
                        <a:ea typeface="游ゴシック" panose="020B0400000000000000" pitchFamily="50" charset="-128"/>
                      </a:endParaRPr>
                    </a:p>
                    <a:p>
                      <a:pPr algn="ctr">
                        <a:lnSpc>
                          <a:spcPts val="1100"/>
                        </a:lnSpc>
                      </a:pPr>
                      <a:r>
                        <a:rPr kumimoji="1" lang="ja-JP" altLang="en-US" sz="1050" dirty="0" smtClean="0">
                          <a:latin typeface="游ゴシック" panose="020B0400000000000000" pitchFamily="50" charset="-128"/>
                          <a:ea typeface="游ゴシック" panose="020B0400000000000000" pitchFamily="50" charset="-128"/>
                        </a:rPr>
                        <a:t>のページ</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extLst>
                  <a:ext uri="{0D108BD9-81ED-4DB2-BD59-A6C34878D82A}">
                    <a16:rowId xmlns:a16="http://schemas.microsoft.com/office/drawing/2014/main" val="879328102"/>
                  </a:ext>
                </a:extLst>
              </a:tr>
              <a:tr h="502072">
                <a:tc rowSpan="4">
                  <a:txBody>
                    <a:bodyPr/>
                    <a:lstStyle/>
                    <a:p>
                      <a:r>
                        <a:rPr kumimoji="1" lang="ja-JP" altLang="en-US" sz="1050" b="1" dirty="0" smtClean="0">
                          <a:latin typeface="游ゴシック" panose="020B0400000000000000" pitchFamily="50" charset="-128"/>
                          <a:ea typeface="游ゴシック" panose="020B0400000000000000" pitchFamily="50" charset="-128"/>
                        </a:rPr>
                        <a:t>健康的な</a:t>
                      </a:r>
                      <a:endParaRPr kumimoji="1" lang="en-US" altLang="ja-JP" sz="1050" b="1" dirty="0" smtClean="0">
                        <a:latin typeface="游ゴシック" panose="020B0400000000000000" pitchFamily="50" charset="-128"/>
                        <a:ea typeface="游ゴシック" panose="020B0400000000000000" pitchFamily="50" charset="-128"/>
                      </a:endParaRPr>
                    </a:p>
                    <a:p>
                      <a:r>
                        <a:rPr kumimoji="1" lang="ja-JP" altLang="en-US" sz="1050" b="1" dirty="0" smtClean="0">
                          <a:latin typeface="游ゴシック" panose="020B0400000000000000" pitchFamily="50" charset="-128"/>
                          <a:ea typeface="游ゴシック" panose="020B0400000000000000" pitchFamily="50" charset="-128"/>
                        </a:rPr>
                        <a:t>食生活の</a:t>
                      </a:r>
                      <a:endParaRPr kumimoji="1" lang="en-US" altLang="ja-JP" sz="1050" b="1" dirty="0" smtClean="0">
                        <a:latin typeface="游ゴシック" panose="020B0400000000000000" pitchFamily="50" charset="-128"/>
                        <a:ea typeface="游ゴシック" panose="020B0400000000000000" pitchFamily="50" charset="-128"/>
                      </a:endParaRPr>
                    </a:p>
                    <a:p>
                      <a:r>
                        <a:rPr kumimoji="1" lang="ja-JP" altLang="en-US" sz="1050" b="1" dirty="0" smtClean="0">
                          <a:latin typeface="游ゴシック" panose="020B0400000000000000" pitchFamily="50" charset="-128"/>
                          <a:ea typeface="游ゴシック" panose="020B0400000000000000" pitchFamily="50" charset="-128"/>
                        </a:rPr>
                        <a:t>実践の</a:t>
                      </a:r>
                      <a:endParaRPr kumimoji="1" lang="en-US" altLang="ja-JP" sz="1050" b="1" dirty="0" smtClean="0">
                        <a:latin typeface="游ゴシック" panose="020B0400000000000000" pitchFamily="50" charset="-128"/>
                        <a:ea typeface="游ゴシック" panose="020B0400000000000000" pitchFamily="50" charset="-128"/>
                      </a:endParaRPr>
                    </a:p>
                    <a:p>
                      <a:r>
                        <a:rPr kumimoji="1" lang="ja-JP" altLang="en-US" sz="1050" b="1" dirty="0" smtClean="0">
                          <a:latin typeface="游ゴシック" panose="020B0400000000000000" pitchFamily="50" charset="-128"/>
                          <a:ea typeface="游ゴシック" panose="020B0400000000000000" pitchFamily="50" charset="-128"/>
                        </a:rPr>
                        <a:t>促進</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11</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rowSpan="2">
                  <a:txBody>
                    <a:bodyPr/>
                    <a:lstStyle/>
                    <a:p>
                      <a:r>
                        <a:rPr kumimoji="1" lang="ja-JP" altLang="en-US" sz="1050" dirty="0" smtClean="0">
                          <a:latin typeface="游ゴシック" panose="020B0400000000000000" pitchFamily="50" charset="-128"/>
                          <a:ea typeface="游ゴシック" panose="020B0400000000000000" pitchFamily="50" charset="-128"/>
                        </a:rPr>
                        <a:t>ヘルシーメニューを</a:t>
                      </a:r>
                      <a:endParaRPr kumimoji="1" lang="en-US" altLang="ja-JP" sz="1050" dirty="0" smtClean="0">
                        <a:latin typeface="游ゴシック" panose="020B0400000000000000" pitchFamily="50" charset="-128"/>
                        <a:ea typeface="游ゴシック" panose="020B0400000000000000" pitchFamily="50" charset="-128"/>
                      </a:endParaRPr>
                    </a:p>
                    <a:p>
                      <a:r>
                        <a:rPr kumimoji="1" lang="ja-JP" altLang="en-US" sz="1050" dirty="0" smtClean="0">
                          <a:latin typeface="游ゴシック" panose="020B0400000000000000" pitchFamily="50" charset="-128"/>
                          <a:ea typeface="游ゴシック" panose="020B0400000000000000" pitchFamily="50" charset="-128"/>
                        </a:rPr>
                        <a:t>提供する飲食店・</a:t>
                      </a:r>
                      <a:endParaRPr kumimoji="1" lang="en-US" altLang="ja-JP" sz="1050" dirty="0" smtClean="0">
                        <a:latin typeface="游ゴシック" panose="020B0400000000000000" pitchFamily="50" charset="-128"/>
                        <a:ea typeface="游ゴシック" panose="020B0400000000000000" pitchFamily="50" charset="-128"/>
                      </a:endParaRPr>
                    </a:p>
                    <a:p>
                      <a:r>
                        <a:rPr kumimoji="1" lang="ja-JP" altLang="en-US" sz="1050" dirty="0" smtClean="0">
                          <a:latin typeface="游ゴシック" panose="020B0400000000000000" pitchFamily="50" charset="-128"/>
                          <a:ea typeface="游ゴシック" panose="020B0400000000000000" pitchFamily="50" charset="-128"/>
                        </a:rPr>
                        <a:t>特定給食施設等数</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marL="1270" algn="just">
                        <a:lnSpc>
                          <a:spcPts val="1400"/>
                        </a:lnSpc>
                        <a:spcAft>
                          <a:spcPts val="0"/>
                        </a:spcAft>
                      </a:pP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「うちのお店も</a:t>
                      </a: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健康づくり</a:t>
                      </a:r>
                      <a:endParaRPr lang="en-US" alt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1270" algn="just">
                        <a:lnSpc>
                          <a:spcPts val="1400"/>
                        </a:lnSpc>
                        <a:spcAft>
                          <a:spcPts val="0"/>
                        </a:spcAft>
                      </a:pP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応援団</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の店</a:t>
                      </a: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」協力</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店舗数</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12,650</a:t>
                      </a: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店舗</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H28</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13,638</a:t>
                      </a:r>
                      <a:r>
                        <a:rPr kumimoji="1" lang="ja-JP" altLang="en-US" sz="1050" dirty="0" smtClean="0">
                          <a:latin typeface="游ゴシック" panose="020B0400000000000000" pitchFamily="50" charset="-128"/>
                          <a:ea typeface="游ゴシック" panose="020B0400000000000000" pitchFamily="50" charset="-128"/>
                        </a:rPr>
                        <a:t>店舗（</a:t>
                      </a:r>
                      <a:r>
                        <a:rPr kumimoji="1" lang="en-US" altLang="ja-JP" sz="1050" dirty="0" smtClean="0">
                          <a:latin typeface="游ゴシック" panose="020B0400000000000000" pitchFamily="50" charset="-128"/>
                          <a:ea typeface="游ゴシック" panose="020B0400000000000000" pitchFamily="50" charset="-128"/>
                        </a:rPr>
                        <a:t>R1</a:t>
                      </a:r>
                      <a:r>
                        <a:rPr kumimoji="1" lang="ja-JP" altLang="en-US" sz="1050" dirty="0" smtClean="0">
                          <a:latin typeface="游ゴシック" panose="020B0400000000000000" pitchFamily="50" charset="-128"/>
                          <a:ea typeface="游ゴシック" panose="020B0400000000000000" pitchFamily="50" charset="-128"/>
                        </a:rPr>
                        <a:t>）</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400"/>
                        </a:lnSpc>
                        <a:spcAft>
                          <a:spcPts val="0"/>
                        </a:spcAft>
                      </a:pPr>
                      <a:r>
                        <a:rPr lang="en-US" sz="1050" kern="10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13,500</a:t>
                      </a:r>
                      <a:r>
                        <a:rPr lang="ja-JP" sz="1050" kern="10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店舗</a:t>
                      </a:r>
                      <a:endParaRPr lang="ja-JP" sz="105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rowSpan="4">
                  <a:txBody>
                    <a:bodyPr/>
                    <a:lstStyle/>
                    <a:p>
                      <a:pPr algn="ctr">
                        <a:lnSpc>
                          <a:spcPts val="1400"/>
                        </a:lnSpc>
                        <a:spcAft>
                          <a:spcPts val="0"/>
                        </a:spcAft>
                      </a:pPr>
                      <a:r>
                        <a:rPr lang="en-US" altLang="ja-JP" sz="105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63-68</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120687769"/>
                  </a:ext>
                </a:extLst>
              </a:tr>
              <a:tr h="658787">
                <a:tc vMerge="1">
                  <a:txBody>
                    <a:bodyPr/>
                    <a:lstStyle/>
                    <a:p>
                      <a:endParaRPr kumimoji="1" lang="ja-JP" altLang="en-US" sz="1050" b="1"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12</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vMerge="1">
                  <a:txBody>
                    <a:bodyPr/>
                    <a:lstStyle/>
                    <a:p>
                      <a:endParaRPr kumimoji="1" lang="ja-JP" altLang="en-US" sz="105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marL="1270" algn="just">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V.O.S.</a:t>
                      </a: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メニューロゴマーク</a:t>
                      </a:r>
                      <a:endParaRPr lang="en-US" alt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1270" algn="just">
                        <a:lnSpc>
                          <a:spcPts val="1400"/>
                        </a:lnSpc>
                        <a:spcAft>
                          <a:spcPts val="0"/>
                        </a:spcAft>
                      </a:pP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使用</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承認件数</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lnSpc>
                          <a:spcPts val="1400"/>
                        </a:lnSpc>
                        <a:spcAft>
                          <a:spcPts val="0"/>
                        </a:spcAft>
                      </a:pPr>
                      <a:r>
                        <a:rPr 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20</a:t>
                      </a: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件</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H29</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r>
                        <a:rPr kumimoji="1" lang="ja-JP" altLang="en-US" sz="1050" dirty="0" smtClean="0">
                          <a:latin typeface="游ゴシック" panose="020B0400000000000000" pitchFamily="50" charset="-128"/>
                          <a:ea typeface="游ゴシック" panose="020B0400000000000000" pitchFamily="50" charset="-128"/>
                        </a:rPr>
                        <a:t>飲食店等　</a:t>
                      </a:r>
                      <a:r>
                        <a:rPr kumimoji="1" lang="en-US" altLang="ja-JP" sz="1050" dirty="0" smtClean="0">
                          <a:latin typeface="游ゴシック" panose="020B0400000000000000" pitchFamily="50" charset="-128"/>
                          <a:ea typeface="游ゴシック" panose="020B0400000000000000" pitchFamily="50" charset="-128"/>
                        </a:rPr>
                        <a:t>230</a:t>
                      </a:r>
                      <a:r>
                        <a:rPr kumimoji="1" lang="ja-JP" altLang="en-US" sz="1050" dirty="0" smtClean="0">
                          <a:latin typeface="游ゴシック" panose="020B0400000000000000" pitchFamily="50" charset="-128"/>
                          <a:ea typeface="游ゴシック" panose="020B0400000000000000" pitchFamily="50" charset="-128"/>
                        </a:rPr>
                        <a:t>件</a:t>
                      </a:r>
                      <a:endParaRPr kumimoji="1" lang="en-US" altLang="ja-JP" sz="1050" dirty="0" smtClean="0">
                        <a:latin typeface="游ゴシック" panose="020B0400000000000000" pitchFamily="50" charset="-128"/>
                        <a:ea typeface="游ゴシック" panose="020B0400000000000000" pitchFamily="50" charset="-128"/>
                      </a:endParaRPr>
                    </a:p>
                    <a:p>
                      <a:pPr algn="ctr"/>
                      <a:r>
                        <a:rPr kumimoji="1" lang="ja-JP" altLang="en-US" sz="1050" dirty="0" smtClean="0">
                          <a:latin typeface="游ゴシック" panose="020B0400000000000000" pitchFamily="50" charset="-128"/>
                          <a:ea typeface="游ゴシック" panose="020B0400000000000000" pitchFamily="50" charset="-128"/>
                        </a:rPr>
                        <a:t>給食施設　</a:t>
                      </a:r>
                      <a:r>
                        <a:rPr kumimoji="1" lang="en-US" altLang="ja-JP" sz="1050" dirty="0" smtClean="0">
                          <a:latin typeface="游ゴシック" panose="020B0400000000000000" pitchFamily="50" charset="-128"/>
                          <a:ea typeface="游ゴシック" panose="020B0400000000000000" pitchFamily="50" charset="-128"/>
                        </a:rPr>
                        <a:t>117</a:t>
                      </a:r>
                      <a:r>
                        <a:rPr kumimoji="1" lang="ja-JP" altLang="en-US" sz="1050" dirty="0" smtClean="0">
                          <a:latin typeface="游ゴシック" panose="020B0400000000000000" pitchFamily="50" charset="-128"/>
                          <a:ea typeface="游ゴシック" panose="020B0400000000000000" pitchFamily="50" charset="-128"/>
                        </a:rPr>
                        <a:t>件</a:t>
                      </a:r>
                      <a:endParaRPr kumimoji="1" lang="en-US" altLang="ja-JP" sz="1050" dirty="0" smtClean="0">
                        <a:latin typeface="游ゴシック" panose="020B0400000000000000" pitchFamily="50" charset="-128"/>
                        <a:ea typeface="游ゴシック" panose="020B0400000000000000" pitchFamily="50" charset="-128"/>
                      </a:endParaRPr>
                    </a:p>
                    <a:p>
                      <a:pPr algn="ctr"/>
                      <a:r>
                        <a:rPr kumimoji="1" lang="ja-JP" altLang="en-US" sz="1050" dirty="0" smtClean="0">
                          <a:latin typeface="游ゴシック" panose="020B0400000000000000" pitchFamily="50" charset="-128"/>
                          <a:ea typeface="游ゴシック" panose="020B0400000000000000" pitchFamily="50" charset="-128"/>
                        </a:rPr>
                        <a:t>（</a:t>
                      </a:r>
                      <a:r>
                        <a:rPr kumimoji="1" lang="en-US" altLang="ja-JP" sz="1050" dirty="0" smtClean="0">
                          <a:latin typeface="游ゴシック" panose="020B0400000000000000" pitchFamily="50" charset="-128"/>
                          <a:ea typeface="游ゴシック" panose="020B0400000000000000" pitchFamily="50" charset="-128"/>
                        </a:rPr>
                        <a:t>R3.2</a:t>
                      </a:r>
                      <a:r>
                        <a:rPr kumimoji="1" lang="ja-JP" altLang="en-US" sz="1050" dirty="0" smtClean="0">
                          <a:latin typeface="游ゴシック" panose="020B0400000000000000" pitchFamily="50" charset="-128"/>
                          <a:ea typeface="游ゴシック" panose="020B0400000000000000" pitchFamily="50" charset="-128"/>
                        </a:rPr>
                        <a:t>末）</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350</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件</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vMerge="1">
                  <a:txBody>
                    <a:bodyPr/>
                    <a:lstStyle/>
                    <a:p>
                      <a:pPr algn="ctr">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3928906195"/>
                  </a:ext>
                </a:extLst>
              </a:tr>
              <a:tr h="502072">
                <a:tc vMerge="1">
                  <a:txBody>
                    <a:bodyPr/>
                    <a:lstStyle/>
                    <a:p>
                      <a:endParaRPr kumimoji="1" lang="ja-JP" altLang="en-US" sz="1050" b="1"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13</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rowSpan="2">
                  <a:txBody>
                    <a:bodyPr/>
                    <a:lstStyle/>
                    <a:p>
                      <a:r>
                        <a:rPr kumimoji="1" lang="ja-JP" altLang="en-US" sz="1050" dirty="0" smtClean="0">
                          <a:latin typeface="游ゴシック" panose="020B0400000000000000" pitchFamily="50" charset="-128"/>
                          <a:ea typeface="游ゴシック" panose="020B0400000000000000" pitchFamily="50" charset="-128"/>
                        </a:rPr>
                        <a:t>誰かと一緒に食べる</a:t>
                      </a:r>
                      <a:endParaRPr kumimoji="1" lang="en-US" altLang="ja-JP" sz="1050" dirty="0" smtClean="0">
                        <a:latin typeface="游ゴシック" panose="020B0400000000000000" pitchFamily="50" charset="-128"/>
                        <a:ea typeface="游ゴシック" panose="020B0400000000000000" pitchFamily="50" charset="-128"/>
                      </a:endParaRPr>
                    </a:p>
                    <a:p>
                      <a:r>
                        <a:rPr kumimoji="1" lang="ja-JP" altLang="en-US" sz="1050" dirty="0" smtClean="0">
                          <a:latin typeface="游ゴシック" panose="020B0400000000000000" pitchFamily="50" charset="-128"/>
                          <a:ea typeface="游ゴシック" panose="020B0400000000000000" pitchFamily="50" charset="-128"/>
                        </a:rPr>
                        <a:t>「共食</a:t>
                      </a:r>
                      <a:r>
                        <a:rPr kumimoji="1" lang="ja-JP" altLang="en-US" sz="1000" spc="-100" baseline="0" dirty="0" smtClean="0">
                          <a:latin typeface="游ゴシック" panose="020B0400000000000000" pitchFamily="50" charset="-128"/>
                          <a:ea typeface="游ゴシック" panose="020B0400000000000000" pitchFamily="50" charset="-128"/>
                        </a:rPr>
                        <a:t>（きょうしょく）</a:t>
                      </a:r>
                      <a:r>
                        <a:rPr kumimoji="1" lang="ja-JP" altLang="en-US" sz="1050" dirty="0" smtClean="0">
                          <a:latin typeface="游ゴシック" panose="020B0400000000000000" pitchFamily="50" charset="-128"/>
                          <a:ea typeface="游ゴシック" panose="020B0400000000000000" pitchFamily="50" charset="-128"/>
                        </a:rPr>
                        <a:t>」</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400"/>
                        </a:lnSpc>
                        <a:spcAft>
                          <a:spcPts val="0"/>
                        </a:spcAft>
                      </a:pP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朝食又は夕食等を家族</a:t>
                      </a: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と</a:t>
                      </a:r>
                      <a:endParaRPr lang="en-US" alt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lnSpc>
                          <a:spcPts val="1400"/>
                        </a:lnSpc>
                        <a:spcAft>
                          <a:spcPts val="0"/>
                        </a:spcAft>
                      </a:pP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一緒</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に食べる「</a:t>
                      </a:r>
                      <a:r>
                        <a:rPr lang="en-US" sz="1050" kern="100" dirty="0" err="1"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共食</a:t>
                      </a: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の回数</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lnSpc>
                          <a:spcPts val="1400"/>
                        </a:lnSpc>
                        <a:spcAft>
                          <a:spcPts val="0"/>
                        </a:spcAft>
                      </a:pP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週</a:t>
                      </a: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10.7</a:t>
                      </a: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回</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H27</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r>
                        <a:rPr kumimoji="1" lang="ja-JP" altLang="en-US" sz="1050" dirty="0" smtClean="0">
                          <a:latin typeface="游ゴシック" panose="020B0400000000000000" pitchFamily="50" charset="-128"/>
                          <a:ea typeface="+mn-ea"/>
                        </a:rPr>
                        <a:t>週</a:t>
                      </a:r>
                      <a:r>
                        <a:rPr kumimoji="1" lang="en-US" altLang="ja-JP" sz="1050" dirty="0" smtClean="0">
                          <a:latin typeface="游ゴシック" panose="020B0400000000000000" pitchFamily="50" charset="-128"/>
                          <a:ea typeface="+mn-ea"/>
                        </a:rPr>
                        <a:t>9.9</a:t>
                      </a:r>
                      <a:r>
                        <a:rPr kumimoji="1" lang="ja-JP" altLang="en-US" sz="1050" dirty="0" smtClean="0">
                          <a:latin typeface="游ゴシック" panose="020B0400000000000000" pitchFamily="50" charset="-128"/>
                          <a:ea typeface="+mn-ea"/>
                        </a:rPr>
                        <a:t>回（</a:t>
                      </a:r>
                      <a:r>
                        <a:rPr kumimoji="1" lang="en-US" altLang="ja-JP" sz="1050" dirty="0" smtClean="0">
                          <a:latin typeface="游ゴシック" panose="020B0400000000000000" pitchFamily="50" charset="-128"/>
                          <a:ea typeface="+mn-ea"/>
                        </a:rPr>
                        <a:t>R2</a:t>
                      </a:r>
                      <a:r>
                        <a:rPr kumimoji="1" lang="ja-JP" altLang="en-US" sz="1050" dirty="0" smtClean="0">
                          <a:latin typeface="游ゴシック" panose="020B0400000000000000" pitchFamily="50" charset="-128"/>
                          <a:ea typeface="+mn-ea"/>
                        </a:rPr>
                        <a:t>）</a:t>
                      </a:r>
                    </a:p>
                  </a:txBody>
                  <a:tcPr marL="36000" marR="36000" marT="36000" marB="36000" anchor="ctr"/>
                </a:tc>
                <a:tc>
                  <a:txBody>
                    <a:bodyPr/>
                    <a:lstStyle/>
                    <a:p>
                      <a:pPr algn="ctr">
                        <a:lnSpc>
                          <a:spcPts val="1400"/>
                        </a:lnSpc>
                        <a:spcAft>
                          <a:spcPts val="0"/>
                        </a:spcAft>
                      </a:pP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週</a:t>
                      </a: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11</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回以上</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vMerge="1">
                  <a:txBody>
                    <a:bodyPr/>
                    <a:lstStyle/>
                    <a:p>
                      <a:pPr algn="ctr">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4054921758"/>
                  </a:ext>
                </a:extLst>
              </a:tr>
              <a:tr h="714250">
                <a:tc vMerge="1">
                  <a:txBody>
                    <a:bodyPr/>
                    <a:lstStyle/>
                    <a:p>
                      <a:endParaRPr kumimoji="1" lang="ja-JP" altLang="en-US" sz="1050" b="1"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14</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vMerge="1">
                  <a:txBody>
                    <a:bodyPr/>
                    <a:lstStyle/>
                    <a:p>
                      <a:endParaRPr kumimoji="1" lang="ja-JP" altLang="en-US" sz="105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just">
                        <a:lnSpc>
                          <a:spcPts val="1400"/>
                        </a:lnSpc>
                        <a:spcAft>
                          <a:spcPts val="0"/>
                        </a:spcAft>
                      </a:pP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地域や職場等の所属</a:t>
                      </a: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コミュニ</a:t>
                      </a:r>
                      <a:endParaRPr lang="en-US" alt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lnSpc>
                          <a:spcPts val="1400"/>
                        </a:lnSpc>
                        <a:spcAft>
                          <a:spcPts val="0"/>
                        </a:spcAft>
                      </a:pP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ティ</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で</a:t>
                      </a:r>
                      <a:r>
                        <a:rPr lang="en-US" sz="1050" kern="100" dirty="0" err="1"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共食</a:t>
                      </a: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したい</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と思う人</a:t>
                      </a: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が</a:t>
                      </a:r>
                      <a:endParaRPr lang="en-US" alt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lnSpc>
                          <a:spcPts val="1400"/>
                        </a:lnSpc>
                        <a:spcAft>
                          <a:spcPts val="0"/>
                        </a:spcAft>
                      </a:pPr>
                      <a:r>
                        <a:rPr lang="en-US" sz="1050" kern="100" dirty="0" err="1"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共食</a:t>
                      </a: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する</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割合</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77.6</a:t>
                      </a:r>
                      <a:r>
                        <a:rPr 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%（H28）</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mn-ea"/>
                        </a:rPr>
                        <a:t>26.3%</a:t>
                      </a:r>
                      <a:r>
                        <a:rPr kumimoji="1" lang="ja-JP" altLang="en-US" sz="1050" dirty="0" smtClean="0">
                          <a:latin typeface="游ゴシック" panose="020B0400000000000000" pitchFamily="50" charset="-128"/>
                          <a:ea typeface="+mn-ea"/>
                        </a:rPr>
                        <a:t>（</a:t>
                      </a:r>
                      <a:r>
                        <a:rPr kumimoji="1" lang="en-US" altLang="ja-JP" sz="1050" dirty="0" smtClean="0">
                          <a:latin typeface="游ゴシック" panose="020B0400000000000000" pitchFamily="50" charset="-128"/>
                          <a:ea typeface="+mn-ea"/>
                        </a:rPr>
                        <a:t>R2</a:t>
                      </a:r>
                      <a:r>
                        <a:rPr kumimoji="1" lang="ja-JP" altLang="en-US" sz="1050" dirty="0" smtClean="0">
                          <a:latin typeface="游ゴシック" panose="020B0400000000000000" pitchFamily="50" charset="-128"/>
                          <a:ea typeface="+mn-ea"/>
                        </a:rPr>
                        <a:t>）</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80%</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以上</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vMerge="1">
                  <a:txBody>
                    <a:bodyPr/>
                    <a:lstStyle/>
                    <a:p>
                      <a:pPr algn="ctr">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91634272"/>
                  </a:ext>
                </a:extLst>
              </a:tr>
              <a:tr h="658787">
                <a:tc>
                  <a:txBody>
                    <a:bodyPr/>
                    <a:lstStyle/>
                    <a:p>
                      <a:r>
                        <a:rPr kumimoji="1" lang="ja-JP" altLang="en-US" sz="1050" b="1" dirty="0" smtClean="0">
                          <a:latin typeface="游ゴシック" panose="020B0400000000000000" pitchFamily="50" charset="-128"/>
                          <a:ea typeface="游ゴシック" panose="020B0400000000000000" pitchFamily="50" charset="-128"/>
                        </a:rPr>
                        <a:t>食の安全</a:t>
                      </a:r>
                      <a:endParaRPr kumimoji="1" lang="en-US" altLang="ja-JP" sz="1050" b="1" dirty="0" smtClean="0">
                        <a:latin typeface="游ゴシック" panose="020B0400000000000000" pitchFamily="50" charset="-128"/>
                        <a:ea typeface="游ゴシック" panose="020B0400000000000000" pitchFamily="50" charset="-128"/>
                      </a:endParaRPr>
                    </a:p>
                    <a:p>
                      <a:r>
                        <a:rPr kumimoji="1" lang="ja-JP" altLang="en-US" sz="1050" b="1" dirty="0" smtClean="0">
                          <a:latin typeface="游ゴシック" panose="020B0400000000000000" pitchFamily="50" charset="-128"/>
                          <a:ea typeface="游ゴシック" panose="020B0400000000000000" pitchFamily="50" charset="-128"/>
                        </a:rPr>
                        <a:t>安心の</a:t>
                      </a:r>
                      <a:endParaRPr kumimoji="1" lang="en-US" altLang="ja-JP" sz="1050" b="1" dirty="0" smtClean="0">
                        <a:latin typeface="游ゴシック" panose="020B0400000000000000" pitchFamily="50" charset="-128"/>
                        <a:ea typeface="游ゴシック" panose="020B0400000000000000" pitchFamily="50" charset="-128"/>
                      </a:endParaRPr>
                    </a:p>
                    <a:p>
                      <a:r>
                        <a:rPr kumimoji="1" lang="ja-JP" altLang="en-US" sz="1050" b="1" dirty="0" smtClean="0">
                          <a:latin typeface="游ゴシック" panose="020B0400000000000000" pitchFamily="50" charset="-128"/>
                          <a:ea typeface="游ゴシック" panose="020B0400000000000000" pitchFamily="50" charset="-128"/>
                        </a:rPr>
                        <a:t>取組み</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15</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gridSpan="2">
                  <a:txBody>
                    <a:bodyPr/>
                    <a:lstStyle/>
                    <a:p>
                      <a:r>
                        <a:rPr kumimoji="1" lang="ja-JP" altLang="en-US" sz="1050" dirty="0" smtClean="0">
                          <a:latin typeface="游ゴシック" panose="020B0400000000000000" pitchFamily="50" charset="-128"/>
                          <a:ea typeface="游ゴシック" panose="020B0400000000000000" pitchFamily="50" charset="-128"/>
                        </a:rPr>
                        <a:t>大阪府食の安全安心メールマガジンによる情報提供数</a:t>
                      </a:r>
                      <a:endParaRPr kumimoji="1" lang="en-US" altLang="ja-JP" sz="1050" dirty="0" smtClean="0">
                        <a:latin typeface="游ゴシック" panose="020B0400000000000000" pitchFamily="50" charset="-128"/>
                        <a:ea typeface="游ゴシック" panose="020B0400000000000000" pitchFamily="50" charset="-128"/>
                      </a:endParaRPr>
                    </a:p>
                    <a:p>
                      <a:r>
                        <a:rPr kumimoji="1" lang="ja-JP" altLang="en-US" sz="1050" dirty="0" smtClean="0">
                          <a:latin typeface="游ゴシック" panose="020B0400000000000000" pitchFamily="50" charset="-128"/>
                          <a:ea typeface="游ゴシック" panose="020B0400000000000000" pitchFamily="50" charset="-128"/>
                        </a:rPr>
                        <a:t>（総配信数）</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hMerge="1">
                  <a:txBody>
                    <a:bodyPr/>
                    <a:lstStyle/>
                    <a:p>
                      <a:pPr algn="just">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130</a:t>
                      </a:r>
                      <a:r>
                        <a:rPr kumimoji="1" lang="ja-JP" altLang="en-US" sz="1050" dirty="0" smtClean="0">
                          <a:latin typeface="游ゴシック" panose="020B0400000000000000" pitchFamily="50" charset="-128"/>
                          <a:ea typeface="游ゴシック" panose="020B0400000000000000" pitchFamily="50" charset="-128"/>
                        </a:rPr>
                        <a:t>万件（</a:t>
                      </a:r>
                      <a:r>
                        <a:rPr kumimoji="1" lang="en-US" altLang="ja-JP" sz="1050" dirty="0" smtClean="0">
                          <a:latin typeface="游ゴシック" panose="020B0400000000000000" pitchFamily="50" charset="-128"/>
                          <a:ea typeface="游ゴシック" panose="020B0400000000000000" pitchFamily="50" charset="-128"/>
                        </a:rPr>
                        <a:t>H28</a:t>
                      </a:r>
                      <a:r>
                        <a:rPr kumimoji="1" lang="ja-JP" altLang="en-US" sz="1050" dirty="0" smtClean="0">
                          <a:latin typeface="游ゴシック" panose="020B0400000000000000" pitchFamily="50" charset="-128"/>
                          <a:ea typeface="游ゴシック" panose="020B0400000000000000" pitchFamily="50" charset="-128"/>
                        </a:rPr>
                        <a:t>）</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144</a:t>
                      </a:r>
                      <a:r>
                        <a:rPr kumimoji="1" lang="ja-JP" altLang="en-US" sz="1050" dirty="0" smtClean="0">
                          <a:latin typeface="游ゴシック" panose="020B0400000000000000" pitchFamily="50" charset="-128"/>
                          <a:ea typeface="游ゴシック" panose="020B0400000000000000" pitchFamily="50" charset="-128"/>
                        </a:rPr>
                        <a:t>万件（</a:t>
                      </a:r>
                      <a:r>
                        <a:rPr kumimoji="1" lang="en-US" altLang="ja-JP" sz="1050" dirty="0" smtClean="0">
                          <a:latin typeface="游ゴシック" panose="020B0400000000000000" pitchFamily="50" charset="-128"/>
                          <a:ea typeface="游ゴシック" panose="020B0400000000000000" pitchFamily="50" charset="-128"/>
                        </a:rPr>
                        <a:t>R2.12</a:t>
                      </a:r>
                      <a:r>
                        <a:rPr kumimoji="1" lang="ja-JP" altLang="en-US" sz="1050" dirty="0" smtClean="0">
                          <a:latin typeface="游ゴシック" panose="020B0400000000000000" pitchFamily="50" charset="-128"/>
                          <a:ea typeface="游ゴシック" panose="020B0400000000000000" pitchFamily="50" charset="-128"/>
                        </a:rPr>
                        <a:t>末）</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230</a:t>
                      </a:r>
                      <a:r>
                        <a:rPr kumimoji="1" lang="ja-JP" altLang="en-US" sz="1050" dirty="0" smtClean="0">
                          <a:latin typeface="游ゴシック" panose="020B0400000000000000" pitchFamily="50" charset="-128"/>
                          <a:ea typeface="游ゴシック" panose="020B0400000000000000" pitchFamily="50" charset="-128"/>
                        </a:rPr>
                        <a:t>万件</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69-70</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extLst>
                  <a:ext uri="{0D108BD9-81ED-4DB2-BD59-A6C34878D82A}">
                    <a16:rowId xmlns:a16="http://schemas.microsoft.com/office/drawing/2014/main" val="2447499231"/>
                  </a:ext>
                </a:extLst>
              </a:tr>
              <a:tr h="502072">
                <a:tc rowSpan="2">
                  <a:txBody>
                    <a:bodyPr/>
                    <a:lstStyle/>
                    <a:p>
                      <a:r>
                        <a:rPr kumimoji="1" lang="ja-JP" altLang="en-US" sz="1050" b="1" dirty="0" smtClean="0">
                          <a:latin typeface="游ゴシック" panose="020B0400000000000000" pitchFamily="50" charset="-128"/>
                          <a:ea typeface="游ゴシック" panose="020B0400000000000000" pitchFamily="50" charset="-128"/>
                        </a:rPr>
                        <a:t>生産から</a:t>
                      </a:r>
                      <a:endParaRPr kumimoji="1" lang="en-US" altLang="ja-JP" sz="1050" b="1" dirty="0" smtClean="0">
                        <a:latin typeface="游ゴシック" panose="020B0400000000000000" pitchFamily="50" charset="-128"/>
                        <a:ea typeface="游ゴシック" panose="020B0400000000000000" pitchFamily="50" charset="-128"/>
                      </a:endParaRPr>
                    </a:p>
                    <a:p>
                      <a:r>
                        <a:rPr kumimoji="1" lang="ja-JP" altLang="en-US" sz="1050" b="1" dirty="0" smtClean="0">
                          <a:latin typeface="游ゴシック" panose="020B0400000000000000" pitchFamily="50" charset="-128"/>
                          <a:ea typeface="游ゴシック" panose="020B0400000000000000" pitchFamily="50" charset="-128"/>
                        </a:rPr>
                        <a:t>消費まで</a:t>
                      </a:r>
                      <a:endParaRPr kumimoji="1" lang="en-US" altLang="ja-JP" sz="1050" b="1" dirty="0" smtClean="0">
                        <a:latin typeface="游ゴシック" panose="020B0400000000000000" pitchFamily="50" charset="-128"/>
                        <a:ea typeface="游ゴシック" panose="020B0400000000000000" pitchFamily="50" charset="-128"/>
                      </a:endParaRPr>
                    </a:p>
                    <a:p>
                      <a:r>
                        <a:rPr kumimoji="1" lang="ja-JP" altLang="en-US" sz="1050" b="1" dirty="0" smtClean="0">
                          <a:latin typeface="游ゴシック" panose="020B0400000000000000" pitchFamily="50" charset="-128"/>
                          <a:ea typeface="游ゴシック" panose="020B0400000000000000" pitchFamily="50" charset="-128"/>
                        </a:rPr>
                        <a:t>を通した</a:t>
                      </a:r>
                      <a:endParaRPr kumimoji="1" lang="en-US" altLang="ja-JP" sz="1050" b="1" dirty="0" smtClean="0">
                        <a:latin typeface="游ゴシック" panose="020B0400000000000000" pitchFamily="50" charset="-128"/>
                        <a:ea typeface="游ゴシック" panose="020B0400000000000000" pitchFamily="50" charset="-128"/>
                      </a:endParaRPr>
                    </a:p>
                    <a:p>
                      <a:r>
                        <a:rPr kumimoji="1" lang="ja-JP" altLang="en-US" sz="1050" b="1" dirty="0" smtClean="0">
                          <a:latin typeface="游ゴシック" panose="020B0400000000000000" pitchFamily="50" charset="-128"/>
                          <a:ea typeface="游ゴシック" panose="020B0400000000000000" pitchFamily="50" charset="-128"/>
                        </a:rPr>
                        <a:t>食育の</a:t>
                      </a:r>
                      <a:endParaRPr kumimoji="1" lang="en-US" altLang="ja-JP" sz="1050" b="1" dirty="0" smtClean="0">
                        <a:latin typeface="游ゴシック" panose="020B0400000000000000" pitchFamily="50" charset="-128"/>
                        <a:ea typeface="游ゴシック" panose="020B0400000000000000" pitchFamily="50" charset="-128"/>
                      </a:endParaRPr>
                    </a:p>
                    <a:p>
                      <a:r>
                        <a:rPr kumimoji="1" lang="ja-JP" altLang="en-US" sz="1050" b="1" dirty="0" smtClean="0">
                          <a:latin typeface="游ゴシック" panose="020B0400000000000000" pitchFamily="50" charset="-128"/>
                          <a:ea typeface="游ゴシック" panose="020B0400000000000000" pitchFamily="50" charset="-128"/>
                        </a:rPr>
                        <a:t>推進</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16</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gridSpan="2">
                  <a:txBody>
                    <a:bodyPr/>
                    <a:lstStyle/>
                    <a:p>
                      <a:pPr algn="just">
                        <a:lnSpc>
                          <a:spcPts val="1400"/>
                        </a:lnSpc>
                        <a:spcAft>
                          <a:spcPts val="0"/>
                        </a:spcAft>
                      </a:pP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大阪産（もん）を購入できる販売店や</a:t>
                      </a: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料理店</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数</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lnSpc>
                          <a:spcPts val="1400"/>
                        </a:lnSpc>
                        <a:spcAft>
                          <a:spcPts val="0"/>
                        </a:spcAft>
                      </a:pP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大阪産</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（もん）ロゴマーク使用許可件数）</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hMerge="1">
                  <a:txBody>
                    <a:bodyPr/>
                    <a:lstStyle/>
                    <a:p>
                      <a:pPr algn="just">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tc>
                  <a:txBody>
                    <a:bodyPr/>
                    <a:lstStyle/>
                    <a:p>
                      <a:pPr algn="ctr">
                        <a:lnSpc>
                          <a:spcPts val="1400"/>
                        </a:lnSpc>
                        <a:spcAft>
                          <a:spcPts val="0"/>
                        </a:spcAft>
                      </a:pPr>
                      <a:r>
                        <a:rPr 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385</a:t>
                      </a: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件</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H28</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458</a:t>
                      </a:r>
                      <a:r>
                        <a:rPr kumimoji="1" lang="ja-JP" altLang="en-US" sz="1050" dirty="0" smtClean="0">
                          <a:latin typeface="游ゴシック" panose="020B0400000000000000" pitchFamily="50" charset="-128"/>
                          <a:ea typeface="游ゴシック" panose="020B0400000000000000" pitchFamily="50" charset="-128"/>
                        </a:rPr>
                        <a:t>件（</a:t>
                      </a:r>
                      <a:r>
                        <a:rPr kumimoji="1" lang="en-US" altLang="ja-JP" sz="1050" dirty="0" smtClean="0">
                          <a:latin typeface="游ゴシック" panose="020B0400000000000000" pitchFamily="50" charset="-128"/>
                          <a:ea typeface="游ゴシック" panose="020B0400000000000000" pitchFamily="50" charset="-128"/>
                        </a:rPr>
                        <a:t>R2.12</a:t>
                      </a:r>
                      <a:r>
                        <a:rPr kumimoji="1" lang="ja-JP" altLang="en-US" sz="1050" dirty="0" smtClean="0">
                          <a:latin typeface="游ゴシック" panose="020B0400000000000000" pitchFamily="50" charset="-128"/>
                          <a:ea typeface="游ゴシック" panose="020B0400000000000000" pitchFamily="50" charset="-128"/>
                        </a:rPr>
                        <a:t>末）</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530</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件</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rowSpan="2">
                  <a:txBody>
                    <a:bodyPr/>
                    <a:lstStyle/>
                    <a:p>
                      <a:pPr algn="ctr">
                        <a:lnSpc>
                          <a:spcPts val="1400"/>
                        </a:lnSpc>
                        <a:spcAft>
                          <a:spcPts val="0"/>
                        </a:spcAft>
                      </a:pPr>
                      <a:r>
                        <a:rPr lang="en-US" altLang="ja-JP" sz="105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71-73</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183656954"/>
                  </a:ext>
                </a:extLst>
              </a:tr>
              <a:tr h="714250">
                <a:tc vMerge="1">
                  <a:txBody>
                    <a:bodyPr/>
                    <a:lstStyle/>
                    <a:p>
                      <a:endParaRPr kumimoji="1" lang="ja-JP" altLang="en-US" sz="1050" b="1"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17</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gridSpan="2">
                  <a:txBody>
                    <a:bodyPr/>
                    <a:lstStyle/>
                    <a:p>
                      <a:pPr algn="just">
                        <a:lnSpc>
                          <a:spcPts val="1400"/>
                        </a:lnSpc>
                        <a:spcAft>
                          <a:spcPts val="0"/>
                        </a:spcAft>
                      </a:pP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郷土料理等の地域や家庭で受け継がれてきた料理や味</a:t>
                      </a: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en-US" alt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lnSpc>
                          <a:spcPts val="1400"/>
                        </a:lnSpc>
                        <a:spcAft>
                          <a:spcPts val="0"/>
                        </a:spcAft>
                      </a:pP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箸づかい</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等の食べ方・作法を継承し、伝えている府民</a:t>
                      </a: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の</a:t>
                      </a:r>
                      <a:endParaRPr lang="en-US" alt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lnSpc>
                          <a:spcPts val="1400"/>
                        </a:lnSpc>
                        <a:spcAft>
                          <a:spcPts val="0"/>
                        </a:spcAft>
                      </a:pP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割合</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hMerge="1">
                  <a:txBody>
                    <a:bodyPr/>
                    <a:lstStyle/>
                    <a:p>
                      <a:pPr algn="just">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21.9</a:t>
                      </a:r>
                      <a:r>
                        <a:rPr 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H28</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mn-ea"/>
                        </a:rPr>
                        <a:t>15.1%</a:t>
                      </a:r>
                      <a:r>
                        <a:rPr kumimoji="1" lang="ja-JP" altLang="en-US" sz="1050" dirty="0" smtClean="0">
                          <a:latin typeface="游ゴシック" panose="020B0400000000000000" pitchFamily="50" charset="-128"/>
                          <a:ea typeface="+mn-ea"/>
                        </a:rPr>
                        <a:t>（</a:t>
                      </a:r>
                      <a:r>
                        <a:rPr kumimoji="1" lang="en-US" altLang="ja-JP" sz="1050" dirty="0" smtClean="0">
                          <a:latin typeface="游ゴシック" panose="020B0400000000000000" pitchFamily="50" charset="-128"/>
                          <a:ea typeface="+mn-ea"/>
                        </a:rPr>
                        <a:t>R2</a:t>
                      </a:r>
                      <a:r>
                        <a:rPr kumimoji="1" lang="ja-JP" altLang="en-US" sz="1050" dirty="0" smtClean="0">
                          <a:latin typeface="游ゴシック" panose="020B0400000000000000" pitchFamily="50" charset="-128"/>
                          <a:ea typeface="+mn-ea"/>
                        </a:rPr>
                        <a:t>）</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30%</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以上</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vMerge="1">
                  <a:txBody>
                    <a:bodyPr/>
                    <a:lstStyle/>
                    <a:p>
                      <a:pPr algn="ctr">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2816525518"/>
                  </a:ext>
                </a:extLst>
              </a:tr>
              <a:tr h="289910">
                <a:tc rowSpan="3">
                  <a:txBody>
                    <a:bodyPr/>
                    <a:lstStyle/>
                    <a:p>
                      <a:r>
                        <a:rPr kumimoji="1" lang="ja-JP" altLang="en-US" sz="1050" b="1" dirty="0" smtClean="0">
                          <a:latin typeface="游ゴシック" panose="020B0400000000000000" pitchFamily="50" charset="-128"/>
                          <a:ea typeface="游ゴシック" panose="020B0400000000000000" pitchFamily="50" charset="-128"/>
                        </a:rPr>
                        <a:t>食育を</a:t>
                      </a:r>
                      <a:endParaRPr kumimoji="1" lang="en-US" altLang="ja-JP" sz="1050" b="1" dirty="0" smtClean="0">
                        <a:latin typeface="游ゴシック" panose="020B0400000000000000" pitchFamily="50" charset="-128"/>
                        <a:ea typeface="游ゴシック" panose="020B0400000000000000" pitchFamily="50" charset="-128"/>
                      </a:endParaRPr>
                    </a:p>
                    <a:p>
                      <a:r>
                        <a:rPr kumimoji="1" lang="ja-JP" altLang="en-US" sz="1050" b="1" dirty="0" smtClean="0">
                          <a:latin typeface="游ゴシック" panose="020B0400000000000000" pitchFamily="50" charset="-128"/>
                          <a:ea typeface="游ゴシック" panose="020B0400000000000000" pitchFamily="50" charset="-128"/>
                        </a:rPr>
                        <a:t>支える</a:t>
                      </a:r>
                      <a:endParaRPr kumimoji="1" lang="en-US" altLang="ja-JP" sz="1050" b="1" dirty="0" smtClean="0">
                        <a:latin typeface="游ゴシック" panose="020B0400000000000000" pitchFamily="50" charset="-128"/>
                        <a:ea typeface="游ゴシック" panose="020B0400000000000000" pitchFamily="50" charset="-128"/>
                      </a:endParaRPr>
                    </a:p>
                    <a:p>
                      <a:r>
                        <a:rPr kumimoji="1" lang="ja-JP" altLang="en-US" sz="1050" b="1" dirty="0" smtClean="0">
                          <a:latin typeface="游ゴシック" panose="020B0400000000000000" pitchFamily="50" charset="-128"/>
                          <a:ea typeface="游ゴシック" panose="020B0400000000000000" pitchFamily="50" charset="-128"/>
                        </a:rPr>
                        <a:t>社会環境</a:t>
                      </a:r>
                      <a:endParaRPr kumimoji="1" lang="en-US" altLang="ja-JP" sz="1050" b="1" dirty="0" smtClean="0">
                        <a:latin typeface="游ゴシック" panose="020B0400000000000000" pitchFamily="50" charset="-128"/>
                        <a:ea typeface="游ゴシック" panose="020B0400000000000000" pitchFamily="50" charset="-128"/>
                      </a:endParaRPr>
                    </a:p>
                    <a:p>
                      <a:r>
                        <a:rPr kumimoji="1" lang="ja-JP" altLang="en-US" sz="1050" b="1" dirty="0" smtClean="0">
                          <a:latin typeface="游ゴシック" panose="020B0400000000000000" pitchFamily="50" charset="-128"/>
                          <a:ea typeface="游ゴシック" panose="020B0400000000000000" pitchFamily="50" charset="-128"/>
                        </a:rPr>
                        <a:t>整備</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18</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gridSpan="2">
                  <a:txBody>
                    <a:bodyPr/>
                    <a:lstStyle/>
                    <a:p>
                      <a:pPr algn="just">
                        <a:lnSpc>
                          <a:spcPts val="1400"/>
                        </a:lnSpc>
                        <a:spcAft>
                          <a:spcPts val="0"/>
                        </a:spcAft>
                      </a:pP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食育に関心を持っている府民の</a:t>
                      </a: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割合</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hMerge="1">
                  <a:txBody>
                    <a:bodyPr/>
                    <a:lstStyle/>
                    <a:p>
                      <a:pPr algn="just">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54.4</a:t>
                      </a:r>
                      <a:r>
                        <a:rPr 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H28</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mn-ea"/>
                        </a:rPr>
                        <a:t>62.9%</a:t>
                      </a:r>
                      <a:r>
                        <a:rPr kumimoji="1" lang="ja-JP" altLang="en-US" sz="1050" dirty="0" smtClean="0">
                          <a:latin typeface="游ゴシック" panose="020B0400000000000000" pitchFamily="50" charset="-128"/>
                          <a:ea typeface="+mn-ea"/>
                        </a:rPr>
                        <a:t>（</a:t>
                      </a:r>
                      <a:r>
                        <a:rPr kumimoji="1" lang="en-US" altLang="ja-JP" sz="1050" dirty="0" smtClean="0">
                          <a:latin typeface="游ゴシック" panose="020B0400000000000000" pitchFamily="50" charset="-128"/>
                          <a:ea typeface="+mn-ea"/>
                        </a:rPr>
                        <a:t>R2</a:t>
                      </a:r>
                      <a:r>
                        <a:rPr kumimoji="1" lang="ja-JP" altLang="en-US" sz="1050" dirty="0" smtClean="0">
                          <a:latin typeface="游ゴシック" panose="020B0400000000000000" pitchFamily="50" charset="-128"/>
                          <a:ea typeface="+mn-ea"/>
                        </a:rPr>
                        <a:t>）</a:t>
                      </a: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70%</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以上</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rowSpan="3">
                  <a:txBody>
                    <a:bodyPr/>
                    <a:lstStyle/>
                    <a:p>
                      <a:pPr algn="ctr">
                        <a:lnSpc>
                          <a:spcPts val="1400"/>
                        </a:lnSpc>
                        <a:spcAft>
                          <a:spcPts val="0"/>
                        </a:spcAft>
                      </a:pPr>
                      <a:r>
                        <a:rPr lang="en-US" altLang="ja-JP" sz="105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74-76</a:t>
                      </a:r>
                      <a:endParaRPr lang="en-US" altLang="ja-JP" sz="105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1984220673"/>
                  </a:ext>
                </a:extLst>
              </a:tr>
              <a:tr h="289910">
                <a:tc vMerge="1">
                  <a:txBody>
                    <a:bodyPr/>
                    <a:lstStyle/>
                    <a:p>
                      <a:endParaRPr kumimoji="1" lang="ja-JP" altLang="en-US" sz="1050" b="1"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19</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gridSpan="2">
                  <a:txBody>
                    <a:bodyPr/>
                    <a:lstStyle/>
                    <a:p>
                      <a:pPr algn="just">
                        <a:lnSpc>
                          <a:spcPts val="1400"/>
                        </a:lnSpc>
                        <a:spcAft>
                          <a:spcPts val="0"/>
                        </a:spcAft>
                      </a:pP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食育推進計画を策定・実施している市町村の</a:t>
                      </a: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割合</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hMerge="1">
                  <a:txBody>
                    <a:bodyPr/>
                    <a:lstStyle/>
                    <a:p>
                      <a:pPr algn="just">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93.0</a:t>
                      </a:r>
                      <a:r>
                        <a:rPr 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H29</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95.3%</a:t>
                      </a:r>
                      <a:r>
                        <a:rPr kumimoji="1" lang="ja-JP" altLang="en-US" sz="1050" dirty="0" smtClean="0">
                          <a:latin typeface="游ゴシック" panose="020B0400000000000000" pitchFamily="50" charset="-128"/>
                          <a:ea typeface="游ゴシック" panose="020B0400000000000000" pitchFamily="50" charset="-128"/>
                        </a:rPr>
                        <a:t>（</a:t>
                      </a:r>
                      <a:r>
                        <a:rPr kumimoji="1" lang="en-US" altLang="ja-JP" sz="1050" dirty="0" smtClean="0">
                          <a:latin typeface="游ゴシック" panose="020B0400000000000000" pitchFamily="50" charset="-128"/>
                          <a:ea typeface="游ゴシック" panose="020B0400000000000000" pitchFamily="50" charset="-128"/>
                        </a:rPr>
                        <a:t>R2</a:t>
                      </a:r>
                      <a:r>
                        <a:rPr kumimoji="1" lang="ja-JP" altLang="en-US" sz="1050" dirty="0" smtClean="0">
                          <a:latin typeface="游ゴシック" panose="020B0400000000000000" pitchFamily="50" charset="-128"/>
                          <a:ea typeface="游ゴシック" panose="020B0400000000000000" pitchFamily="50" charset="-128"/>
                        </a:rPr>
                        <a:t>）</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100%</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vMerge="1">
                  <a:txBody>
                    <a:bodyPr/>
                    <a:lstStyle/>
                    <a:p>
                      <a:pPr algn="ctr">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1312606989"/>
                  </a:ext>
                </a:extLst>
              </a:tr>
              <a:tr h="289910">
                <a:tc vMerge="1">
                  <a:txBody>
                    <a:bodyPr/>
                    <a:lstStyle/>
                    <a:p>
                      <a:endParaRPr kumimoji="1" lang="ja-JP" altLang="en-US" sz="1050" b="1"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20</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gridSpan="2">
                  <a:txBody>
                    <a:bodyPr/>
                    <a:lstStyle/>
                    <a:p>
                      <a:pPr algn="just">
                        <a:lnSpc>
                          <a:spcPts val="1400"/>
                        </a:lnSpc>
                        <a:spcAft>
                          <a:spcPts val="0"/>
                        </a:spcAft>
                      </a:pP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食育推進に携わる</a:t>
                      </a: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ボランティア</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数</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hMerge="1">
                  <a:txBody>
                    <a:bodyPr/>
                    <a:lstStyle/>
                    <a:p>
                      <a:pPr algn="just">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tc>
                  <a:txBody>
                    <a:bodyPr/>
                    <a:lstStyle/>
                    <a:p>
                      <a:pPr algn="ctr">
                        <a:lnSpc>
                          <a:spcPts val="1400"/>
                        </a:lnSpc>
                        <a:spcAft>
                          <a:spcPts val="0"/>
                        </a:spcAft>
                      </a:pPr>
                      <a:r>
                        <a:rPr 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5,622</a:t>
                      </a:r>
                      <a:r>
                        <a:rPr 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人</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H28</a:t>
                      </a:r>
                      <a:r>
                        <a:rPr lang="ja-JP" altLang="en-US" sz="1050" kern="100" dirty="0" smtClean="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r>
                        <a:rPr kumimoji="1" lang="en-US" altLang="ja-JP" sz="1050" dirty="0" smtClean="0">
                          <a:latin typeface="游ゴシック" panose="020B0400000000000000" pitchFamily="50" charset="-128"/>
                          <a:ea typeface="游ゴシック" panose="020B0400000000000000" pitchFamily="50" charset="-128"/>
                        </a:rPr>
                        <a:t>5,663</a:t>
                      </a:r>
                      <a:r>
                        <a:rPr kumimoji="1" lang="ja-JP" altLang="en-US" sz="1050" dirty="0" smtClean="0">
                          <a:latin typeface="游ゴシック" panose="020B0400000000000000" pitchFamily="50" charset="-128"/>
                          <a:ea typeface="游ゴシック" panose="020B0400000000000000" pitchFamily="50" charset="-128"/>
                        </a:rPr>
                        <a:t>人（</a:t>
                      </a:r>
                      <a:r>
                        <a:rPr kumimoji="1" lang="en-US" altLang="ja-JP" sz="1050" dirty="0" smtClean="0">
                          <a:latin typeface="游ゴシック" panose="020B0400000000000000" pitchFamily="50" charset="-128"/>
                          <a:ea typeface="游ゴシック" panose="020B0400000000000000" pitchFamily="50" charset="-128"/>
                        </a:rPr>
                        <a:t>R1</a:t>
                      </a:r>
                      <a:r>
                        <a:rPr kumimoji="1" lang="ja-JP" altLang="en-US" sz="1050" dirty="0" smtClean="0">
                          <a:latin typeface="游ゴシック" panose="020B0400000000000000" pitchFamily="50" charset="-128"/>
                          <a:ea typeface="游ゴシック" panose="020B0400000000000000" pitchFamily="50" charset="-128"/>
                        </a:rPr>
                        <a:t>）</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400"/>
                        </a:lnSpc>
                        <a:spcAft>
                          <a:spcPts val="0"/>
                        </a:spcAft>
                      </a:pP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増加</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vMerge="1">
                  <a:txBody>
                    <a:bodyPr/>
                    <a:lstStyle/>
                    <a:p>
                      <a:pPr algn="ctr">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3700562449"/>
                  </a:ext>
                </a:extLst>
              </a:tr>
            </a:tbl>
          </a:graphicData>
        </a:graphic>
      </p:graphicFrame>
      <p:cxnSp>
        <p:nvCxnSpPr>
          <p:cNvPr id="6" name="直線コネクタ 5"/>
          <p:cNvCxnSpPr/>
          <p:nvPr/>
        </p:nvCxnSpPr>
        <p:spPr>
          <a:xfrm>
            <a:off x="187995" y="735604"/>
            <a:ext cx="9504000" cy="0"/>
          </a:xfrm>
          <a:prstGeom prst="line">
            <a:avLst/>
          </a:prstGeom>
          <a:ln w="38100" cap="rnd" cmpd="sng">
            <a:solidFill>
              <a:srgbClr val="009999"/>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0953" y="330676"/>
            <a:ext cx="6383507" cy="432000"/>
          </a:xfrm>
          <a:prstGeom prst="rect">
            <a:avLst/>
          </a:prstGeom>
          <a:noFill/>
        </p:spPr>
        <p:txBody>
          <a:bodyPr wrap="square" lIns="72000" tIns="72000" rIns="72000" bIns="72000" rtlCol="0" anchor="t">
            <a:noAutofit/>
          </a:bodyPr>
          <a:lstStyle/>
          <a:p>
            <a:r>
              <a:rPr lang="ja-JP" altLang="en-US" b="1" dirty="0">
                <a:latin typeface="游ゴシック" panose="020B0400000000000000" pitchFamily="50" charset="-128"/>
                <a:ea typeface="游ゴシック" panose="020B0400000000000000" pitchFamily="50" charset="-128"/>
              </a:rPr>
              <a:t>食育推進計画</a:t>
            </a:r>
            <a:r>
              <a:rPr lang="ja-JP" altLang="en-US" b="1" dirty="0" smtClean="0">
                <a:latin typeface="游ゴシック" panose="020B0400000000000000" pitchFamily="50" charset="-128"/>
                <a:ea typeface="游ゴシック" panose="020B0400000000000000" pitchFamily="50" charset="-128"/>
              </a:rPr>
              <a:t>における目標の達成状況</a:t>
            </a:r>
            <a:endParaRPr lang="ja-JP" altLang="en-US" b="1" dirty="0">
              <a:latin typeface="游ゴシック" panose="020B0400000000000000" pitchFamily="50" charset="-128"/>
              <a:ea typeface="游ゴシック" panose="020B0400000000000000" pitchFamily="50" charset="-128"/>
            </a:endParaRPr>
          </a:p>
        </p:txBody>
      </p:sp>
      <p:sp>
        <p:nvSpPr>
          <p:cNvPr id="3" name="スライド番号プレースホルダー 2"/>
          <p:cNvSpPr>
            <a:spLocks noGrp="1"/>
          </p:cNvSpPr>
          <p:nvPr>
            <p:ph type="sldNum" sz="quarter" idx="12"/>
          </p:nvPr>
        </p:nvSpPr>
        <p:spPr/>
        <p:txBody>
          <a:bodyPr/>
          <a:lstStyle/>
          <a:p>
            <a:fld id="{4D1D0668-0C6C-4C7F-AAAF-C0078F4BF5F6}" type="slidenum">
              <a:rPr kumimoji="1" lang="ja-JP" altLang="en-US" smtClean="0"/>
              <a:t>59</a:t>
            </a:fld>
            <a:endParaRPr kumimoji="1" lang="ja-JP" altLang="en-US"/>
          </a:p>
        </p:txBody>
      </p:sp>
      <p:pic>
        <p:nvPicPr>
          <p:cNvPr id="9" name="図 8"/>
          <p:cNvPicPr>
            <a:picLocks noChangeAspect="1"/>
          </p:cNvPicPr>
          <p:nvPr/>
        </p:nvPicPr>
        <p:blipFill>
          <a:blip r:embed="rId2"/>
          <a:stretch>
            <a:fillRect/>
          </a:stretch>
        </p:blipFill>
        <p:spPr>
          <a:xfrm>
            <a:off x="8582603" y="358877"/>
            <a:ext cx="1100769" cy="360000"/>
          </a:xfrm>
          <a:prstGeom prst="rect">
            <a:avLst/>
          </a:prstGeom>
        </p:spPr>
      </p:pic>
      <p:sp>
        <p:nvSpPr>
          <p:cNvPr id="11" name="テキスト ボックス 10"/>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smtClean="0">
                <a:solidFill>
                  <a:schemeClr val="bg1"/>
                </a:solidFill>
                <a:latin typeface="游ゴシック" panose="020B0400000000000000" pitchFamily="50" charset="-128"/>
                <a:ea typeface="游ゴシック" panose="020B0400000000000000" pitchFamily="50" charset="-128"/>
              </a:rPr>
              <a:t>大阪府</a:t>
            </a:r>
            <a:r>
              <a:rPr lang="ja-JP" altLang="en-US" sz="1100" b="1" dirty="0">
                <a:solidFill>
                  <a:schemeClr val="bg1"/>
                </a:solidFill>
                <a:latin typeface="游ゴシック" panose="020B0400000000000000" pitchFamily="50" charset="-128"/>
                <a:ea typeface="游ゴシック" panose="020B0400000000000000" pitchFamily="50" charset="-128"/>
              </a:rPr>
              <a:t>健康づくり推進</a:t>
            </a:r>
            <a:r>
              <a:rPr lang="ja-JP" altLang="en-US" sz="1100" b="1" dirty="0" smtClean="0">
                <a:solidFill>
                  <a:schemeClr val="bg1"/>
                </a:solidFill>
                <a:latin typeface="游ゴシック" panose="020B0400000000000000" pitchFamily="50" charset="-128"/>
                <a:ea typeface="游ゴシック" panose="020B0400000000000000" pitchFamily="50" charset="-128"/>
              </a:rPr>
              <a:t>条例第</a:t>
            </a:r>
            <a:r>
              <a:rPr lang="en-US" altLang="ja-JP" sz="1100" b="1" dirty="0" smtClean="0">
                <a:solidFill>
                  <a:schemeClr val="bg1"/>
                </a:solidFill>
                <a:latin typeface="游ゴシック" panose="020B0400000000000000" pitchFamily="50" charset="-128"/>
                <a:ea typeface="游ゴシック" panose="020B0400000000000000" pitchFamily="50" charset="-128"/>
              </a:rPr>
              <a:t>19</a:t>
            </a:r>
            <a:r>
              <a:rPr lang="ja-JP" altLang="en-US" sz="1100" b="1" dirty="0" smtClean="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smtClean="0">
                <a:solidFill>
                  <a:schemeClr val="bg1"/>
                </a:solidFill>
                <a:latin typeface="游ゴシック" panose="020B0400000000000000" pitchFamily="50" charset="-128"/>
                <a:ea typeface="游ゴシック" panose="020B0400000000000000" pitchFamily="50" charset="-128"/>
              </a:rPr>
              <a:t>〈</a:t>
            </a:r>
            <a:r>
              <a:rPr lang="ja-JP" altLang="en-US" sz="1100" b="1" dirty="0" smtClean="0">
                <a:solidFill>
                  <a:schemeClr val="bg1"/>
                </a:solidFill>
                <a:latin typeface="游ゴシック" panose="020B0400000000000000" pitchFamily="50" charset="-128"/>
                <a:ea typeface="游ゴシック" panose="020B0400000000000000" pitchFamily="50" charset="-128"/>
              </a:rPr>
              <a:t>令和２年度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936343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87995" y="735604"/>
            <a:ext cx="9504000" cy="0"/>
          </a:xfrm>
          <a:prstGeom prst="line">
            <a:avLst/>
          </a:prstGeom>
          <a:ln w="38100" cap="rnd" cmpd="sng">
            <a:solidFill>
              <a:srgbClr val="009999"/>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0953" y="330676"/>
            <a:ext cx="6383507" cy="432000"/>
          </a:xfrm>
          <a:prstGeom prst="rect">
            <a:avLst/>
          </a:prstGeom>
          <a:noFill/>
        </p:spPr>
        <p:txBody>
          <a:bodyPr wrap="square" lIns="72000" tIns="72000" rIns="72000" bIns="72000" rtlCol="0" anchor="t">
            <a:noAutofit/>
          </a:bodyPr>
          <a:lstStyle/>
          <a:p>
            <a:r>
              <a:rPr lang="ja-JP" altLang="en-US" b="1" dirty="0">
                <a:latin typeface="游ゴシック" panose="020B0400000000000000" pitchFamily="50" charset="-128"/>
                <a:ea typeface="游ゴシック" panose="020B0400000000000000" pitchFamily="50" charset="-128"/>
              </a:rPr>
              <a:t>健康増進計画</a:t>
            </a:r>
            <a:r>
              <a:rPr lang="ja-JP" altLang="en-US" b="1" dirty="0" smtClean="0">
                <a:latin typeface="游ゴシック" panose="020B0400000000000000" pitchFamily="50" charset="-128"/>
                <a:ea typeface="游ゴシック" panose="020B0400000000000000" pitchFamily="50" charset="-128"/>
              </a:rPr>
              <a:t>における目標の達成状況</a:t>
            </a:r>
            <a:endParaRPr lang="ja-JP" altLang="en-US" b="1" dirty="0">
              <a:latin typeface="游ゴシック" panose="020B0400000000000000" pitchFamily="50" charset="-128"/>
              <a:ea typeface="游ゴシック" panose="020B0400000000000000"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307685379"/>
              </p:ext>
            </p:extLst>
          </p:nvPr>
        </p:nvGraphicFramePr>
        <p:xfrm>
          <a:off x="268762" y="1149708"/>
          <a:ext cx="9360000" cy="5549308"/>
        </p:xfrm>
        <a:graphic>
          <a:graphicData uri="http://schemas.openxmlformats.org/drawingml/2006/table">
            <a:tbl>
              <a:tblPr firstRow="1" bandRow="1">
                <a:tableStyleId>{7DF18680-E054-41AD-8BC1-D1AEF772440D}</a:tableStyleId>
              </a:tblPr>
              <a:tblGrid>
                <a:gridCol w="1080000">
                  <a:extLst>
                    <a:ext uri="{9D8B030D-6E8A-4147-A177-3AD203B41FA5}">
                      <a16:colId xmlns:a16="http://schemas.microsoft.com/office/drawing/2014/main" val="269546419"/>
                    </a:ext>
                  </a:extLst>
                </a:gridCol>
                <a:gridCol w="252000">
                  <a:extLst>
                    <a:ext uri="{9D8B030D-6E8A-4147-A177-3AD203B41FA5}">
                      <a16:colId xmlns:a16="http://schemas.microsoft.com/office/drawing/2014/main" val="2823927590"/>
                    </a:ext>
                  </a:extLst>
                </a:gridCol>
                <a:gridCol w="2376000">
                  <a:extLst>
                    <a:ext uri="{9D8B030D-6E8A-4147-A177-3AD203B41FA5}">
                      <a16:colId xmlns:a16="http://schemas.microsoft.com/office/drawing/2014/main" val="397363977"/>
                    </a:ext>
                  </a:extLst>
                </a:gridCol>
                <a:gridCol w="1728000">
                  <a:extLst>
                    <a:ext uri="{9D8B030D-6E8A-4147-A177-3AD203B41FA5}">
                      <a16:colId xmlns:a16="http://schemas.microsoft.com/office/drawing/2014/main" val="2373180816"/>
                    </a:ext>
                  </a:extLst>
                </a:gridCol>
                <a:gridCol w="1728000">
                  <a:extLst>
                    <a:ext uri="{9D8B030D-6E8A-4147-A177-3AD203B41FA5}">
                      <a16:colId xmlns:a16="http://schemas.microsoft.com/office/drawing/2014/main" val="2941494014"/>
                    </a:ext>
                  </a:extLst>
                </a:gridCol>
                <a:gridCol w="1332000">
                  <a:extLst>
                    <a:ext uri="{9D8B030D-6E8A-4147-A177-3AD203B41FA5}">
                      <a16:colId xmlns:a16="http://schemas.microsoft.com/office/drawing/2014/main" val="673202617"/>
                    </a:ext>
                  </a:extLst>
                </a:gridCol>
                <a:gridCol w="864000">
                  <a:extLst>
                    <a:ext uri="{9D8B030D-6E8A-4147-A177-3AD203B41FA5}">
                      <a16:colId xmlns:a16="http://schemas.microsoft.com/office/drawing/2014/main" val="1229687522"/>
                    </a:ext>
                  </a:extLst>
                </a:gridCol>
              </a:tblGrid>
              <a:tr h="373325">
                <a:tc>
                  <a:txBody>
                    <a:bodyPr/>
                    <a:lstStyle/>
                    <a:p>
                      <a:pPr algn="ctr">
                        <a:lnSpc>
                          <a:spcPts val="1100"/>
                        </a:lnSpc>
                      </a:pPr>
                      <a:r>
                        <a:rPr kumimoji="1" lang="ja-JP" altLang="en-US" sz="1050" b="1" dirty="0" smtClean="0">
                          <a:latin typeface="游ゴシック" panose="020B0400000000000000" pitchFamily="50" charset="-128"/>
                          <a:ea typeface="游ゴシック" panose="020B0400000000000000" pitchFamily="50" charset="-128"/>
                        </a:rPr>
                        <a:t>分野</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ja-JP" altLang="en-US" sz="1050" b="1" dirty="0" smtClean="0">
                          <a:latin typeface="游ゴシック" panose="020B0400000000000000" pitchFamily="50" charset="-128"/>
                          <a:ea typeface="游ゴシック" panose="020B0400000000000000" pitchFamily="50" charset="-128"/>
                        </a:rPr>
                        <a:t>項目</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ja-JP" altLang="en-US" sz="1050" b="1" dirty="0" smtClean="0">
                          <a:latin typeface="游ゴシック" panose="020B0400000000000000" pitchFamily="50" charset="-128"/>
                          <a:ea typeface="游ゴシック" panose="020B0400000000000000" pitchFamily="50" charset="-128"/>
                        </a:rPr>
                        <a:t>策定時の取組状況</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ja-JP" altLang="en-US" sz="1050" b="1" dirty="0" smtClean="0">
                          <a:latin typeface="游ゴシック" panose="020B0400000000000000" pitchFamily="50" charset="-128"/>
                          <a:ea typeface="游ゴシック" panose="020B0400000000000000" pitchFamily="50" charset="-128"/>
                        </a:rPr>
                        <a:t>現在の取組状況</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en-US" altLang="ja-JP" sz="1050" b="1" dirty="0" smtClean="0">
                          <a:latin typeface="游ゴシック" panose="020B0400000000000000" pitchFamily="50" charset="-128"/>
                          <a:ea typeface="游ゴシック" panose="020B0400000000000000" pitchFamily="50" charset="-128"/>
                        </a:rPr>
                        <a:t>2023</a:t>
                      </a:r>
                      <a:r>
                        <a:rPr kumimoji="1" lang="ja-JP" altLang="en-US" sz="1050" b="1" dirty="0" smtClean="0">
                          <a:latin typeface="游ゴシック" panose="020B0400000000000000" pitchFamily="50" charset="-128"/>
                          <a:ea typeface="游ゴシック" panose="020B0400000000000000" pitchFamily="50" charset="-128"/>
                        </a:rPr>
                        <a:t>年度目標</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ja-JP" altLang="en-US" sz="1050" b="1" dirty="0" smtClean="0">
                          <a:latin typeface="游ゴシック" panose="020B0400000000000000" pitchFamily="50" charset="-128"/>
                          <a:ea typeface="游ゴシック" panose="020B0400000000000000" pitchFamily="50" charset="-128"/>
                        </a:rPr>
                        <a:t>年次報告書</a:t>
                      </a:r>
                      <a:endParaRPr kumimoji="1" lang="en-US" altLang="ja-JP" sz="1050" b="1" dirty="0" smtClean="0">
                        <a:latin typeface="游ゴシック" panose="020B0400000000000000" pitchFamily="50" charset="-128"/>
                        <a:ea typeface="游ゴシック" panose="020B0400000000000000" pitchFamily="50" charset="-128"/>
                      </a:endParaRPr>
                    </a:p>
                    <a:p>
                      <a:pPr algn="ctr">
                        <a:lnSpc>
                          <a:spcPts val="1100"/>
                        </a:lnSpc>
                      </a:pPr>
                      <a:r>
                        <a:rPr kumimoji="1" lang="ja-JP" altLang="en-US" sz="1050" b="1" dirty="0" smtClean="0">
                          <a:latin typeface="游ゴシック" panose="020B0400000000000000" pitchFamily="50" charset="-128"/>
                          <a:ea typeface="游ゴシック" panose="020B0400000000000000" pitchFamily="50" charset="-128"/>
                        </a:rPr>
                        <a:t>のページ</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extLst>
                  <a:ext uri="{0D108BD9-81ED-4DB2-BD59-A6C34878D82A}">
                    <a16:rowId xmlns:a16="http://schemas.microsoft.com/office/drawing/2014/main" val="402972347"/>
                  </a:ext>
                </a:extLst>
              </a:tr>
              <a:tr h="373325">
                <a:tc>
                  <a:txBody>
                    <a:bodyPr/>
                    <a:lstStyle/>
                    <a:p>
                      <a:pPr>
                        <a:lnSpc>
                          <a:spcPts val="1100"/>
                        </a:lnSpc>
                      </a:pPr>
                      <a:r>
                        <a:rPr kumimoji="1" lang="ja-JP" altLang="en-US" sz="1050" b="1" dirty="0" smtClean="0">
                          <a:latin typeface="游ゴシック" panose="020B0400000000000000" pitchFamily="50" charset="-128"/>
                          <a:ea typeface="游ゴシック" panose="020B0400000000000000" pitchFamily="50" charset="-128"/>
                        </a:rPr>
                        <a:t>ヘルス</a:t>
                      </a:r>
                      <a:endParaRPr kumimoji="1" lang="en-US" altLang="ja-JP" sz="1050" b="1" dirty="0" smtClean="0">
                        <a:latin typeface="游ゴシック" panose="020B0400000000000000" pitchFamily="50" charset="-128"/>
                        <a:ea typeface="游ゴシック" panose="020B0400000000000000" pitchFamily="50" charset="-128"/>
                      </a:endParaRPr>
                    </a:p>
                    <a:p>
                      <a:pPr>
                        <a:lnSpc>
                          <a:spcPts val="1100"/>
                        </a:lnSpc>
                      </a:pPr>
                      <a:r>
                        <a:rPr kumimoji="1" lang="ja-JP" altLang="en-US" sz="1050" b="1" dirty="0" smtClean="0">
                          <a:latin typeface="游ゴシック" panose="020B0400000000000000" pitchFamily="50" charset="-128"/>
                          <a:ea typeface="游ゴシック" panose="020B0400000000000000" pitchFamily="50" charset="-128"/>
                        </a:rPr>
                        <a:t>リテラシー</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1</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100"/>
                        </a:lnSpc>
                        <a:spcAft>
                          <a:spcPts val="0"/>
                        </a:spcAft>
                      </a:pPr>
                      <a:r>
                        <a:rPr lang="ja-JP" sz="1050" b="0" kern="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健康への</a:t>
                      </a:r>
                      <a:r>
                        <a:rPr lang="ja-JP"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関心度</a:t>
                      </a:r>
                      <a:r>
                        <a:rPr lang="ja-JP" altLang="en-US"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altLang="en-US"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sz="1050" b="0" dirty="0" smtClean="0">
                          <a:solidFill>
                            <a:schemeClr val="tx1"/>
                          </a:solidFill>
                          <a:effectLst/>
                          <a:latin typeface="游ゴシック" panose="020B0400000000000000" pitchFamily="50" charset="-128"/>
                          <a:ea typeface="游ゴシック" panose="020B0400000000000000" pitchFamily="50" charset="-128"/>
                        </a:rPr>
                        <a:t>87.4%</a:t>
                      </a:r>
                      <a:r>
                        <a:rPr lang="en-US" sz="900" b="0" dirty="0" smtClean="0">
                          <a:solidFill>
                            <a:schemeClr val="tx1"/>
                          </a:solidFill>
                          <a:effectLst/>
                          <a:latin typeface="游ゴシック" panose="020B0400000000000000" pitchFamily="50" charset="-128"/>
                          <a:ea typeface="游ゴシック" panose="020B0400000000000000" pitchFamily="50" charset="-128"/>
                        </a:rPr>
                        <a:t>  </a:t>
                      </a:r>
                      <a:r>
                        <a:rPr lang="en-US" altLang="ja-JP" sz="900" b="0" baseline="0" dirty="0" smtClean="0">
                          <a:solidFill>
                            <a:schemeClr val="tx1"/>
                          </a:solidFill>
                          <a:effectLst/>
                          <a:latin typeface="游ゴシック" panose="020B0400000000000000" pitchFamily="50" charset="-128"/>
                          <a:ea typeface="游ゴシック" panose="020B0400000000000000" pitchFamily="50" charset="-128"/>
                        </a:rPr>
                        <a:t>※</a:t>
                      </a:r>
                      <a:r>
                        <a:rPr lang="en-US" altLang="ja-JP" sz="900" b="0" dirty="0" smtClean="0">
                          <a:solidFill>
                            <a:schemeClr val="tx1"/>
                          </a:solidFill>
                          <a:effectLst/>
                          <a:latin typeface="游ゴシック" panose="020B0400000000000000" pitchFamily="50" charset="-128"/>
                          <a:ea typeface="游ゴシック" panose="020B0400000000000000" pitchFamily="50" charset="-128"/>
                        </a:rPr>
                        <a:t>18</a:t>
                      </a:r>
                      <a:r>
                        <a:rPr lang="ja-JP" altLang="en-US" sz="900" b="0" dirty="0" smtClean="0">
                          <a:solidFill>
                            <a:schemeClr val="tx1"/>
                          </a:solidFill>
                          <a:effectLst/>
                          <a:latin typeface="游ゴシック" panose="020B0400000000000000" pitchFamily="50" charset="-128"/>
                          <a:ea typeface="游ゴシック" panose="020B0400000000000000" pitchFamily="50" charset="-128"/>
                        </a:rPr>
                        <a:t>歳以上</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sz="1050" b="0" dirty="0" smtClean="0">
                          <a:solidFill>
                            <a:schemeClr val="tx1"/>
                          </a:solidFill>
                          <a:effectLst/>
                          <a:latin typeface="游ゴシック" panose="020B0400000000000000" pitchFamily="50" charset="-128"/>
                          <a:ea typeface="游ゴシック" panose="020B0400000000000000" pitchFamily="50" charset="-128"/>
                        </a:rPr>
                        <a:t>H27</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l" fontAlgn="auto">
                        <a:lnSpc>
                          <a:spcPts val="1100"/>
                        </a:lnSpc>
                        <a:spcAft>
                          <a:spcPts val="0"/>
                        </a:spcAft>
                      </a:pPr>
                      <a:r>
                        <a:rPr lang="ja-JP" altLang="en-US" sz="1050" b="0" dirty="0" smtClean="0">
                          <a:solidFill>
                            <a:schemeClr val="tx1"/>
                          </a:solidFill>
                          <a:effectLst/>
                          <a:latin typeface="游ゴシック" panose="020B0400000000000000" pitchFamily="50" charset="-128"/>
                          <a:ea typeface="游ゴシック" panose="020B0400000000000000" pitchFamily="50" charset="-128"/>
                        </a:rPr>
                        <a:t>　</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88</a:t>
                      </a:r>
                      <a:r>
                        <a:rPr lang="en-US" sz="1050" b="0" dirty="0" smtClean="0">
                          <a:solidFill>
                            <a:schemeClr val="tx1"/>
                          </a:solidFill>
                          <a:effectLst/>
                          <a:latin typeface="游ゴシック" panose="020B0400000000000000" pitchFamily="50" charset="-128"/>
                          <a:ea typeface="游ゴシック" panose="020B0400000000000000" pitchFamily="50" charset="-128"/>
                        </a:rPr>
                        <a:t>.5%</a:t>
                      </a:r>
                      <a:r>
                        <a:rPr lang="ja-JP" altLang="en-US" sz="900" b="0" dirty="0" smtClean="0">
                          <a:solidFill>
                            <a:schemeClr val="tx1"/>
                          </a:solidFill>
                          <a:effectLst/>
                          <a:latin typeface="游ゴシック" panose="020B0400000000000000" pitchFamily="50" charset="-128"/>
                          <a:ea typeface="游ゴシック" panose="020B0400000000000000" pitchFamily="50" charset="-128"/>
                        </a:rPr>
                        <a:t>  </a:t>
                      </a:r>
                      <a:r>
                        <a:rPr lang="en-US" altLang="ja-JP" sz="900" b="0" dirty="0" smtClean="0">
                          <a:solidFill>
                            <a:schemeClr val="tx1"/>
                          </a:solidFill>
                          <a:effectLst/>
                          <a:latin typeface="游ゴシック" panose="020B0400000000000000" pitchFamily="50" charset="-128"/>
                          <a:ea typeface="游ゴシック" panose="020B0400000000000000" pitchFamily="50" charset="-128"/>
                        </a:rPr>
                        <a:t>※15</a:t>
                      </a:r>
                      <a:r>
                        <a:rPr lang="ja-JP" altLang="en-US" sz="900" b="0" dirty="0" smtClean="0">
                          <a:solidFill>
                            <a:schemeClr val="tx1"/>
                          </a:solidFill>
                          <a:effectLst/>
                          <a:latin typeface="游ゴシック" panose="020B0400000000000000" pitchFamily="50" charset="-128"/>
                          <a:ea typeface="游ゴシック" panose="020B0400000000000000" pitchFamily="50" charset="-128"/>
                        </a:rPr>
                        <a:t>歳以上</a:t>
                      </a:r>
                      <a:endParaRPr lang="en-US" altLang="ja-JP" sz="1050" b="0" dirty="0" smtClean="0">
                        <a:solidFill>
                          <a:schemeClr val="tx1"/>
                        </a:solidFill>
                        <a:effectLst/>
                        <a:latin typeface="游ゴシック" panose="020B0400000000000000" pitchFamily="50" charset="-128"/>
                        <a:ea typeface="游ゴシック" panose="020B0400000000000000" pitchFamily="50" charset="-128"/>
                      </a:endParaRPr>
                    </a:p>
                    <a:p>
                      <a:pPr algn="l" fontAlgn="auto">
                        <a:lnSpc>
                          <a:spcPts val="1100"/>
                        </a:lnSpc>
                        <a:spcAft>
                          <a:spcPts val="0"/>
                        </a:spcAft>
                      </a:pPr>
                      <a:r>
                        <a:rPr lang="ja-JP" altLang="en-US" sz="1050" b="0" dirty="0" smtClean="0">
                          <a:solidFill>
                            <a:schemeClr val="tx1"/>
                          </a:solidFill>
                          <a:effectLst/>
                          <a:latin typeface="游ゴシック" panose="020B0400000000000000" pitchFamily="50" charset="-128"/>
                          <a:ea typeface="游ゴシック" panose="020B0400000000000000" pitchFamily="50" charset="-128"/>
                        </a:rPr>
                        <a:t>　</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89.6%</a:t>
                      </a:r>
                      <a:r>
                        <a:rPr lang="ja-JP" altLang="en-US" sz="900" b="0" dirty="0" smtClean="0">
                          <a:solidFill>
                            <a:schemeClr val="tx1"/>
                          </a:solidFill>
                          <a:effectLst/>
                          <a:latin typeface="游ゴシック" panose="020B0400000000000000" pitchFamily="50" charset="-128"/>
                          <a:ea typeface="游ゴシック" panose="020B0400000000000000" pitchFamily="50" charset="-128"/>
                        </a:rPr>
                        <a:t>  </a:t>
                      </a:r>
                      <a:r>
                        <a:rPr lang="en-US" altLang="ja-JP" sz="900" b="0" dirty="0" smtClean="0">
                          <a:solidFill>
                            <a:schemeClr val="tx1"/>
                          </a:solidFill>
                          <a:effectLst/>
                          <a:latin typeface="游ゴシック" panose="020B0400000000000000" pitchFamily="50" charset="-128"/>
                          <a:ea typeface="游ゴシック" panose="020B0400000000000000" pitchFamily="50" charset="-128"/>
                        </a:rPr>
                        <a:t>※20</a:t>
                      </a:r>
                      <a:r>
                        <a:rPr lang="ja-JP" altLang="en-US" sz="900" b="0" dirty="0" smtClean="0">
                          <a:solidFill>
                            <a:schemeClr val="tx1"/>
                          </a:solidFill>
                          <a:effectLst/>
                          <a:latin typeface="游ゴシック" panose="020B0400000000000000" pitchFamily="50" charset="-128"/>
                          <a:ea typeface="游ゴシック" panose="020B0400000000000000" pitchFamily="50" charset="-128"/>
                        </a:rPr>
                        <a:t>歳以上</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R2</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sz="1050" b="0" dirty="0" smtClean="0">
                          <a:solidFill>
                            <a:schemeClr val="tx1"/>
                          </a:solidFill>
                          <a:effectLst/>
                          <a:latin typeface="游ゴシック" panose="020B0400000000000000" pitchFamily="50" charset="-128"/>
                          <a:ea typeface="游ゴシック" panose="020B0400000000000000" pitchFamily="50" charset="-128"/>
                        </a:rPr>
                        <a:t>100%</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14-15</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extLst>
                  <a:ext uri="{0D108BD9-81ED-4DB2-BD59-A6C34878D82A}">
                    <a16:rowId xmlns:a16="http://schemas.microsoft.com/office/drawing/2014/main" val="433328785"/>
                  </a:ext>
                </a:extLst>
              </a:tr>
              <a:tr h="226311">
                <a:tc rowSpan="3">
                  <a:txBody>
                    <a:bodyPr/>
                    <a:lstStyle/>
                    <a:p>
                      <a:pPr>
                        <a:lnSpc>
                          <a:spcPts val="1100"/>
                        </a:lnSpc>
                      </a:pPr>
                      <a:r>
                        <a:rPr kumimoji="1" lang="ja-JP" altLang="en-US" sz="1050" b="1" dirty="0" smtClean="0">
                          <a:latin typeface="游ゴシック" panose="020B0400000000000000" pitchFamily="50" charset="-128"/>
                          <a:ea typeface="游ゴシック" panose="020B0400000000000000" pitchFamily="50" charset="-128"/>
                        </a:rPr>
                        <a:t>栄養・食生活</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2</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ts val="1100"/>
                        </a:lnSpc>
                        <a:spcAft>
                          <a:spcPts val="0"/>
                        </a:spcAft>
                      </a:pP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朝食</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欠食率</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20-30</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歳代</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sz="1050" b="0" dirty="0" smtClean="0">
                          <a:solidFill>
                            <a:schemeClr val="tx1"/>
                          </a:solidFill>
                          <a:effectLst/>
                          <a:latin typeface="游ゴシック" panose="020B0400000000000000" pitchFamily="50" charset="-128"/>
                          <a:ea typeface="游ゴシック" panose="020B0400000000000000" pitchFamily="50" charset="-128"/>
                        </a:rPr>
                        <a:t>25.2%</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sz="1050" b="0" dirty="0" smtClean="0">
                          <a:solidFill>
                            <a:schemeClr val="tx1"/>
                          </a:solidFill>
                          <a:effectLst/>
                          <a:latin typeface="游ゴシック" panose="020B0400000000000000" pitchFamily="50" charset="-128"/>
                          <a:ea typeface="游ゴシック" panose="020B0400000000000000" pitchFamily="50" charset="-128"/>
                        </a:rPr>
                        <a:t>H26</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sz="1050" b="0" dirty="0" smtClean="0">
                          <a:solidFill>
                            <a:schemeClr val="tx1"/>
                          </a:solidFill>
                          <a:effectLst/>
                          <a:latin typeface="游ゴシック" panose="020B0400000000000000" pitchFamily="50" charset="-128"/>
                          <a:ea typeface="游ゴシック" panose="020B0400000000000000" pitchFamily="50" charset="-128"/>
                        </a:rPr>
                        <a:t>24.0%</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H28-H30</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の平均）</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rPr>
                        <a:t>15%</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以下</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rowSpan="3">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16-17</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extLst>
                  <a:ext uri="{0D108BD9-81ED-4DB2-BD59-A6C34878D82A}">
                    <a16:rowId xmlns:a16="http://schemas.microsoft.com/office/drawing/2014/main" val="3665784157"/>
                  </a:ext>
                </a:extLst>
              </a:tr>
              <a:tr h="226311">
                <a:tc vMerge="1">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marL="54000" marR="54000" marT="54000" marB="54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3</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ts val="1100"/>
                        </a:lnSpc>
                        <a:spcAft>
                          <a:spcPts val="0"/>
                        </a:spcAft>
                      </a:pP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野菜</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摂取量</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20</a:t>
                      </a: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歳</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以上</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269g</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H26</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251g</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H28-H30</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の平均）</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350g</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以上</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ＭＳ Ｐゴシック" panose="020B0600070205080204" pitchFamily="50" charset="-128"/>
                        <a:ea typeface="ＭＳ Ｐゴシック" panose="020B0600070205080204" pitchFamily="50" charset="-128"/>
                        <a:cs typeface="HG丸ｺﾞｼｯｸM-PRO"/>
                      </a:endParaRPr>
                    </a:p>
                  </a:txBody>
                  <a:tcPr marL="36000" marR="36000" marT="36000" marB="36000" anchor="ctr"/>
                </a:tc>
                <a:extLst>
                  <a:ext uri="{0D108BD9-81ED-4DB2-BD59-A6C34878D82A}">
                    <a16:rowId xmlns:a16="http://schemas.microsoft.com/office/drawing/2014/main" val="3419077494"/>
                  </a:ext>
                </a:extLst>
              </a:tr>
              <a:tr h="226311">
                <a:tc vMerge="1">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marL="54000" marR="54000" marT="54000" marB="54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4</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ts val="1100"/>
                        </a:lnSpc>
                        <a:spcAft>
                          <a:spcPts val="0"/>
                        </a:spcAft>
                      </a:pP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食塩</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摂取量</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20</a:t>
                      </a: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歳</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以上</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9.4g</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H26</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9.5g</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H28-H30</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の平均）</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8g</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未満</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ＭＳ Ｐゴシック" panose="020B0600070205080204" pitchFamily="50" charset="-128"/>
                        <a:ea typeface="ＭＳ Ｐゴシック" panose="020B0600070205080204" pitchFamily="50" charset="-128"/>
                        <a:cs typeface="HG丸ｺﾞｼｯｸM-PRO"/>
                      </a:endParaRPr>
                    </a:p>
                  </a:txBody>
                  <a:tcPr marL="36000" marR="36000" marT="36000" marB="36000" anchor="ctr"/>
                </a:tc>
                <a:extLst>
                  <a:ext uri="{0D108BD9-81ED-4DB2-BD59-A6C34878D82A}">
                    <a16:rowId xmlns:a16="http://schemas.microsoft.com/office/drawing/2014/main" val="2987449206"/>
                  </a:ext>
                </a:extLst>
              </a:tr>
              <a:tr h="226311">
                <a:tc rowSpan="2">
                  <a:txBody>
                    <a:bodyPr/>
                    <a:lstStyle/>
                    <a:p>
                      <a:pPr>
                        <a:lnSpc>
                          <a:spcPts val="1100"/>
                        </a:lnSpc>
                      </a:pPr>
                      <a:r>
                        <a:rPr kumimoji="1" lang="ja-JP" altLang="en-US" sz="1050" b="1" dirty="0" smtClean="0">
                          <a:latin typeface="游ゴシック" panose="020B0400000000000000" pitchFamily="50" charset="-128"/>
                          <a:ea typeface="游ゴシック" panose="020B0400000000000000" pitchFamily="50" charset="-128"/>
                        </a:rPr>
                        <a:t>身体活動・運動</a:t>
                      </a:r>
                      <a:endParaRPr kumimoji="1" lang="en-US" altLang="ja-JP" sz="1050" b="1" dirty="0" smtClean="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5</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ts val="1100"/>
                        </a:lnSpc>
                        <a:spcAft>
                          <a:spcPts val="0"/>
                        </a:spcAft>
                      </a:pPr>
                      <a:r>
                        <a:rPr lang="ja-JP" sz="1050" b="0" kern="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運動習慣のある者の</a:t>
                      </a:r>
                      <a:r>
                        <a:rPr lang="ja-JP"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割合</a:t>
                      </a:r>
                      <a:r>
                        <a:rPr lang="ja-JP" altLang="en-US"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altLang="en-US"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sz="1050" b="0" dirty="0" smtClean="0">
                          <a:solidFill>
                            <a:schemeClr val="tx1"/>
                          </a:solidFill>
                          <a:effectLst/>
                          <a:latin typeface="游ゴシック" panose="020B0400000000000000" pitchFamily="50" charset="-128"/>
                          <a:ea typeface="游ゴシック" panose="020B0400000000000000" pitchFamily="50" charset="-128"/>
                        </a:rPr>
                        <a:t>60.8%</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sz="1050" b="0" dirty="0" smtClean="0">
                          <a:solidFill>
                            <a:schemeClr val="tx1"/>
                          </a:solidFill>
                          <a:effectLst/>
                          <a:latin typeface="游ゴシック" panose="020B0400000000000000" pitchFamily="50" charset="-128"/>
                          <a:ea typeface="游ゴシック" panose="020B0400000000000000" pitchFamily="50" charset="-128"/>
                        </a:rPr>
                        <a:t>H28</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sz="1050" b="0" dirty="0" smtClean="0">
                          <a:solidFill>
                            <a:schemeClr val="tx1"/>
                          </a:solidFill>
                          <a:effectLst/>
                          <a:latin typeface="游ゴシック" panose="020B0400000000000000" pitchFamily="50" charset="-128"/>
                          <a:ea typeface="游ゴシック" panose="020B0400000000000000" pitchFamily="50" charset="-128"/>
                        </a:rPr>
                        <a:t>60.2%</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R2</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rPr>
                        <a:t>67%</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rowSpan="2">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18-19</a:t>
                      </a:r>
                    </a:p>
                  </a:txBody>
                  <a:tcPr marL="36000" marR="36000" marT="36000" marB="36000" anchor="ctr"/>
                </a:tc>
                <a:extLst>
                  <a:ext uri="{0D108BD9-81ED-4DB2-BD59-A6C34878D82A}">
                    <a16:rowId xmlns:a16="http://schemas.microsoft.com/office/drawing/2014/main" val="3400645202"/>
                  </a:ext>
                </a:extLst>
              </a:tr>
              <a:tr h="374400">
                <a:tc vMerge="1">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marL="54000" marR="54000" marT="54000" marB="54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6</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100"/>
                        </a:lnSpc>
                        <a:spcAft>
                          <a:spcPts val="0"/>
                        </a:spcAft>
                      </a:pP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日常生活における</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歩数</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（男性</a:t>
                      </a:r>
                      <a:r>
                        <a:rPr 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女性）</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7,524</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歩</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/6,579</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歩（</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H26</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7,648</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歩</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/6,372</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歩</a:t>
                      </a:r>
                      <a:endPar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endParaRPr>
                    </a:p>
                    <a:p>
                      <a:pPr algn="ctr" fontAlgn="auto">
                        <a:lnSpc>
                          <a:spcPts val="1100"/>
                        </a:lnSpc>
                        <a:spcAft>
                          <a:spcPts val="0"/>
                        </a:spcAft>
                      </a:pP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H28-H30</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の平均）</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9,000</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歩</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/8,000</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歩</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ＭＳ Ｐゴシック" panose="020B0600070205080204" pitchFamily="50" charset="-128"/>
                        <a:ea typeface="ＭＳ Ｐゴシック" panose="020B0600070205080204" pitchFamily="50" charset="-128"/>
                        <a:cs typeface="HG丸ｺﾞｼｯｸM-PRO"/>
                      </a:endParaRPr>
                    </a:p>
                  </a:txBody>
                  <a:tcPr marL="36000" marR="36000" marT="36000" marB="36000" anchor="ctr"/>
                </a:tc>
                <a:extLst>
                  <a:ext uri="{0D108BD9-81ED-4DB2-BD59-A6C34878D82A}">
                    <a16:rowId xmlns:a16="http://schemas.microsoft.com/office/drawing/2014/main" val="1451311182"/>
                  </a:ext>
                </a:extLst>
              </a:tr>
              <a:tr h="373794">
                <a:tc>
                  <a:txBody>
                    <a:bodyPr/>
                    <a:lstStyle/>
                    <a:p>
                      <a:pPr>
                        <a:lnSpc>
                          <a:spcPts val="1100"/>
                        </a:lnSpc>
                      </a:pPr>
                      <a:r>
                        <a:rPr kumimoji="1" lang="ja-JP" altLang="en-US" sz="1050" b="1" dirty="0" smtClean="0">
                          <a:latin typeface="游ゴシック" panose="020B0400000000000000" pitchFamily="50" charset="-128"/>
                          <a:ea typeface="游ゴシック" panose="020B0400000000000000" pitchFamily="50" charset="-128"/>
                        </a:rPr>
                        <a:t>休養・睡眠</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7</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100"/>
                        </a:lnSpc>
                        <a:spcAft>
                          <a:spcPts val="0"/>
                        </a:spcAft>
                      </a:pP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睡眠による休養が十分とれている</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者</a:t>
                      </a:r>
                      <a:endParaRPr lang="en-US" alt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lnSpc>
                          <a:spcPts val="1100"/>
                        </a:lnSpc>
                        <a:spcAft>
                          <a:spcPts val="0"/>
                        </a:spcAft>
                      </a:pP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の割合</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sz="1050" b="0" dirty="0" smtClean="0">
                          <a:solidFill>
                            <a:schemeClr val="tx1"/>
                          </a:solidFill>
                          <a:effectLst/>
                          <a:latin typeface="游ゴシック" panose="020B0400000000000000" pitchFamily="50" charset="-128"/>
                          <a:ea typeface="游ゴシック" panose="020B0400000000000000" pitchFamily="50" charset="-128"/>
                        </a:rPr>
                        <a:t>76.9%</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sz="1050" b="0" dirty="0" smtClean="0">
                          <a:solidFill>
                            <a:schemeClr val="tx1"/>
                          </a:solidFill>
                          <a:effectLst/>
                          <a:latin typeface="游ゴシック" panose="020B0400000000000000" pitchFamily="50" charset="-128"/>
                          <a:ea typeface="游ゴシック" panose="020B0400000000000000" pitchFamily="50" charset="-128"/>
                        </a:rPr>
                        <a:t>H26</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sz="1050" b="0" dirty="0" smtClean="0">
                          <a:solidFill>
                            <a:schemeClr val="tx1"/>
                          </a:solidFill>
                          <a:effectLst/>
                          <a:latin typeface="游ゴシック" panose="020B0400000000000000" pitchFamily="50" charset="-128"/>
                          <a:ea typeface="游ゴシック" panose="020B0400000000000000" pitchFamily="50" charset="-128"/>
                        </a:rPr>
                        <a:t>77.7%</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sz="1050" b="0" dirty="0" smtClean="0">
                          <a:solidFill>
                            <a:schemeClr val="tx1"/>
                          </a:solidFill>
                          <a:effectLst/>
                          <a:latin typeface="游ゴシック" panose="020B0400000000000000" pitchFamily="50" charset="-128"/>
                          <a:ea typeface="游ゴシック" panose="020B0400000000000000" pitchFamily="50" charset="-128"/>
                        </a:rPr>
                        <a:t>H29</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rPr>
                        <a:t>85%</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以上</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20-21</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extLst>
                  <a:ext uri="{0D108BD9-81ED-4DB2-BD59-A6C34878D82A}">
                    <a16:rowId xmlns:a16="http://schemas.microsoft.com/office/drawing/2014/main" val="1892448983"/>
                  </a:ext>
                </a:extLst>
              </a:tr>
              <a:tr h="374400">
                <a:tc rowSpan="2">
                  <a:txBody>
                    <a:bodyPr/>
                    <a:lstStyle/>
                    <a:p>
                      <a:pPr>
                        <a:lnSpc>
                          <a:spcPts val="1100"/>
                        </a:lnSpc>
                      </a:pPr>
                      <a:r>
                        <a:rPr kumimoji="1" lang="ja-JP" altLang="en-US" sz="1050" b="1" dirty="0" smtClean="0">
                          <a:latin typeface="游ゴシック" panose="020B0400000000000000" pitchFamily="50" charset="-128"/>
                          <a:ea typeface="游ゴシック" panose="020B0400000000000000" pitchFamily="50" charset="-128"/>
                        </a:rPr>
                        <a:t>飲酒</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8</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ts val="1100"/>
                        </a:lnSpc>
                        <a:spcAft>
                          <a:spcPts val="0"/>
                        </a:spcAft>
                      </a:pPr>
                      <a:r>
                        <a:rPr lang="ja-JP" sz="1050" b="0" kern="100" spc="-30" baseline="0" dirty="0">
                          <a:effectLst/>
                          <a:latin typeface="游ゴシック" panose="020B0400000000000000" pitchFamily="50" charset="-128"/>
                          <a:ea typeface="游ゴシック" panose="020B0400000000000000" pitchFamily="50" charset="-128"/>
                          <a:cs typeface="Times New Roman" panose="02020603050405020304" pitchFamily="18" charset="0"/>
                        </a:rPr>
                        <a:t>生活習慣病のリスクを高める</a:t>
                      </a:r>
                      <a:r>
                        <a:rPr lang="ja-JP" sz="1050" b="0" kern="100" spc="-30" baseline="0" dirty="0" smtClean="0">
                          <a:effectLst/>
                          <a:latin typeface="游ゴシック" panose="020B0400000000000000" pitchFamily="50" charset="-128"/>
                          <a:ea typeface="游ゴシック" panose="020B0400000000000000" pitchFamily="50" charset="-128"/>
                          <a:cs typeface="Times New Roman" panose="02020603050405020304" pitchFamily="18" charset="0"/>
                        </a:rPr>
                        <a:t>量</a:t>
                      </a:r>
                      <a:r>
                        <a:rPr lang="ja-JP" altLang="en-US" sz="1050" b="0" kern="100" spc="-30" baseline="0" dirty="0" smtClean="0">
                          <a:effectLst/>
                          <a:latin typeface="游ゴシック" panose="020B0400000000000000" pitchFamily="50" charset="-128"/>
                          <a:ea typeface="游ゴシック" panose="020B0400000000000000" pitchFamily="50" charset="-128"/>
                          <a:cs typeface="Times New Roman" panose="02020603050405020304" pitchFamily="18" charset="0"/>
                        </a:rPr>
                        <a:t>を飲酒している者の割合（男性</a:t>
                      </a:r>
                      <a:r>
                        <a:rPr lang="en-US" sz="1050" b="0" kern="100" spc="-30" baseline="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b="0" kern="100" spc="-30" baseline="0" dirty="0" smtClean="0">
                          <a:effectLst/>
                          <a:latin typeface="游ゴシック" panose="020B0400000000000000" pitchFamily="50" charset="-128"/>
                          <a:ea typeface="游ゴシック" panose="020B0400000000000000" pitchFamily="50" charset="-128"/>
                          <a:cs typeface="Times New Roman" panose="02020603050405020304" pitchFamily="18" charset="0"/>
                        </a:rPr>
                        <a:t>女性）（☆）</a:t>
                      </a:r>
                      <a:endParaRPr lang="ja-JP" sz="1050" b="0" kern="100" spc="-30" baseline="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sz="1050" b="0" dirty="0" smtClean="0">
                          <a:solidFill>
                            <a:schemeClr val="tx1"/>
                          </a:solidFill>
                          <a:effectLst/>
                          <a:latin typeface="游ゴシック" panose="020B0400000000000000" pitchFamily="50" charset="-128"/>
                          <a:ea typeface="游ゴシック" panose="020B0400000000000000" pitchFamily="50" charset="-128"/>
                        </a:rPr>
                        <a:t>17.7%</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a:t>
                      </a:r>
                      <a:r>
                        <a:rPr lang="en-US" sz="1050" b="0" dirty="0" smtClean="0">
                          <a:solidFill>
                            <a:schemeClr val="tx1"/>
                          </a:solidFill>
                          <a:effectLst/>
                          <a:latin typeface="游ゴシック" panose="020B0400000000000000" pitchFamily="50" charset="-128"/>
                          <a:ea typeface="游ゴシック" panose="020B0400000000000000" pitchFamily="50" charset="-128"/>
                        </a:rPr>
                        <a:t>11.0%</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sz="1050" b="0" dirty="0" smtClean="0">
                          <a:solidFill>
                            <a:schemeClr val="tx1"/>
                          </a:solidFill>
                          <a:effectLst/>
                          <a:latin typeface="游ゴシック" panose="020B0400000000000000" pitchFamily="50" charset="-128"/>
                          <a:ea typeface="游ゴシック" panose="020B0400000000000000" pitchFamily="50" charset="-128"/>
                        </a:rPr>
                        <a:t>H26</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sz="1050" b="0" dirty="0" smtClean="0">
                          <a:solidFill>
                            <a:schemeClr val="tx1"/>
                          </a:solidFill>
                          <a:effectLst/>
                          <a:latin typeface="游ゴシック" panose="020B0400000000000000" pitchFamily="50" charset="-128"/>
                          <a:ea typeface="游ゴシック" panose="020B0400000000000000" pitchFamily="50" charset="-128"/>
                        </a:rPr>
                        <a:t>13.8%</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a:t>
                      </a:r>
                      <a:r>
                        <a:rPr lang="en-US" sz="1050" b="0" dirty="0" smtClean="0">
                          <a:solidFill>
                            <a:schemeClr val="tx1"/>
                          </a:solidFill>
                          <a:effectLst/>
                          <a:latin typeface="游ゴシック" panose="020B0400000000000000" pitchFamily="50" charset="-128"/>
                          <a:ea typeface="游ゴシック" panose="020B0400000000000000" pitchFamily="50" charset="-128"/>
                        </a:rPr>
                        <a:t>12.6%</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sz="1050" b="0" dirty="0" smtClean="0">
                          <a:solidFill>
                            <a:schemeClr val="tx1"/>
                          </a:solidFill>
                          <a:effectLst/>
                          <a:latin typeface="游ゴシック" panose="020B0400000000000000" pitchFamily="50" charset="-128"/>
                          <a:ea typeface="游ゴシック" panose="020B0400000000000000" pitchFamily="50" charset="-128"/>
                        </a:rPr>
                        <a:t>H29</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rPr>
                        <a:t>13.0%/6.4%</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H33</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rowSpan="2">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22-23</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extLst>
                  <a:ext uri="{0D108BD9-81ED-4DB2-BD59-A6C34878D82A}">
                    <a16:rowId xmlns:a16="http://schemas.microsoft.com/office/drawing/2014/main" val="3262548432"/>
                  </a:ext>
                </a:extLst>
              </a:tr>
              <a:tr h="226311">
                <a:tc vMerge="1">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marL="54000" marR="54000" marT="54000" marB="54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9</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ts val="1100"/>
                        </a:lnSpc>
                        <a:spcAft>
                          <a:spcPts val="0"/>
                        </a:spcAft>
                      </a:pP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妊婦の飲酒</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割合</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1.4%</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H28</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2.6%</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H30</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0%</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H33</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ＭＳ Ｐゴシック" panose="020B0600070205080204" pitchFamily="50" charset="-128"/>
                        <a:ea typeface="ＭＳ Ｐゴシック" panose="020B0600070205080204" pitchFamily="50" charset="-128"/>
                        <a:cs typeface="HG丸ｺﾞｼｯｸM-PRO"/>
                      </a:endParaRPr>
                    </a:p>
                  </a:txBody>
                  <a:tcPr marL="36000" marR="36000" marT="36000" marB="36000" anchor="ctr"/>
                </a:tc>
                <a:extLst>
                  <a:ext uri="{0D108BD9-81ED-4DB2-BD59-A6C34878D82A}">
                    <a16:rowId xmlns:a16="http://schemas.microsoft.com/office/drawing/2014/main" val="2811551522"/>
                  </a:ext>
                </a:extLst>
              </a:tr>
              <a:tr h="226311">
                <a:tc rowSpan="4">
                  <a:txBody>
                    <a:bodyPr/>
                    <a:lstStyle/>
                    <a:p>
                      <a:pPr>
                        <a:lnSpc>
                          <a:spcPts val="1100"/>
                        </a:lnSpc>
                      </a:pPr>
                      <a:r>
                        <a:rPr kumimoji="1" lang="ja-JP" altLang="en-US" sz="1050" b="1" dirty="0" smtClean="0">
                          <a:latin typeface="游ゴシック" panose="020B0400000000000000" pitchFamily="50" charset="-128"/>
                          <a:ea typeface="游ゴシック" panose="020B0400000000000000" pitchFamily="50" charset="-128"/>
                        </a:rPr>
                        <a:t>喫煙</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10</a:t>
                      </a:r>
                    </a:p>
                  </a:txBody>
                  <a:tcPr marL="36000" marR="36000" marT="36000" marB="36000" anchor="ctr"/>
                </a:tc>
                <a:tc>
                  <a:txBody>
                    <a:bodyPr/>
                    <a:lstStyle/>
                    <a:p>
                      <a:pPr algn="l">
                        <a:lnSpc>
                          <a:spcPts val="1100"/>
                        </a:lnSpc>
                        <a:spcAft>
                          <a:spcPts val="0"/>
                        </a:spcAft>
                      </a:pP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成人の</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喫煙率</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（男性</a:t>
                      </a:r>
                      <a:r>
                        <a:rPr 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女性）（</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sz="1050" b="0" dirty="0" smtClean="0">
                          <a:solidFill>
                            <a:schemeClr val="tx1"/>
                          </a:solidFill>
                          <a:effectLst/>
                          <a:latin typeface="游ゴシック" panose="020B0400000000000000" pitchFamily="50" charset="-128"/>
                          <a:ea typeface="游ゴシック" panose="020B0400000000000000" pitchFamily="50" charset="-128"/>
                        </a:rPr>
                        <a:t>30.4%</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a:t>
                      </a:r>
                      <a:r>
                        <a:rPr lang="en-US" sz="1050" b="0" dirty="0" smtClean="0">
                          <a:solidFill>
                            <a:schemeClr val="tx1"/>
                          </a:solidFill>
                          <a:effectLst/>
                          <a:latin typeface="游ゴシック" panose="020B0400000000000000" pitchFamily="50" charset="-128"/>
                          <a:ea typeface="游ゴシック" panose="020B0400000000000000" pitchFamily="50" charset="-128"/>
                        </a:rPr>
                        <a:t>10.7%</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sz="1050" b="0" dirty="0" smtClean="0">
                          <a:solidFill>
                            <a:schemeClr val="tx1"/>
                          </a:solidFill>
                          <a:effectLst/>
                          <a:latin typeface="游ゴシック" panose="020B0400000000000000" pitchFamily="50" charset="-128"/>
                          <a:ea typeface="游ゴシック" panose="020B0400000000000000" pitchFamily="50" charset="-128"/>
                        </a:rPr>
                        <a:t>H28</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sz="1050" b="0" dirty="0" smtClean="0">
                          <a:solidFill>
                            <a:schemeClr val="tx1"/>
                          </a:solidFill>
                          <a:effectLst/>
                          <a:latin typeface="游ゴシック" panose="020B0400000000000000" pitchFamily="50" charset="-128"/>
                          <a:ea typeface="游ゴシック" panose="020B0400000000000000" pitchFamily="50" charset="-128"/>
                        </a:rPr>
                        <a:t>29.1%</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a:t>
                      </a:r>
                      <a:r>
                        <a:rPr lang="en-US" sz="1050" b="0" dirty="0" smtClean="0">
                          <a:solidFill>
                            <a:schemeClr val="tx1"/>
                          </a:solidFill>
                          <a:effectLst/>
                          <a:latin typeface="游ゴシック" panose="020B0400000000000000" pitchFamily="50" charset="-128"/>
                          <a:ea typeface="游ゴシック" panose="020B0400000000000000" pitchFamily="50" charset="-128"/>
                        </a:rPr>
                        <a:t>10.4%</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R1</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rPr>
                        <a:t>15%/5%</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rowSpan="4">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24-25</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extLst>
                  <a:ext uri="{0D108BD9-81ED-4DB2-BD59-A6C34878D82A}">
                    <a16:rowId xmlns:a16="http://schemas.microsoft.com/office/drawing/2014/main" val="3389747231"/>
                  </a:ext>
                </a:extLst>
              </a:tr>
              <a:tr h="373794">
                <a:tc vMerge="1">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marL="54000" marR="54000" marT="54000" marB="54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11</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ts val="1100"/>
                        </a:lnSpc>
                        <a:spcAft>
                          <a:spcPts val="0"/>
                        </a:spcAft>
                      </a:pP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敷地内禁煙の</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割合</a:t>
                      </a:r>
                      <a:endParaRPr lang="en-US" alt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l">
                        <a:lnSpc>
                          <a:spcPts val="1100"/>
                        </a:lnSpc>
                        <a:spcAft>
                          <a:spcPts val="0"/>
                        </a:spcAft>
                      </a:pP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病院</a:t>
                      </a:r>
                      <a:r>
                        <a:rPr 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私立小中</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高等学校</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73.5%/51.9%</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H28</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mn-ea"/>
                          <a:cs typeface="HG丸ｺﾞｼｯｸM-PRO"/>
                        </a:rPr>
                        <a:t>88.5%/66.1%</a:t>
                      </a:r>
                      <a:r>
                        <a:rPr lang="ja-JP" altLang="en-US" sz="1050" b="0" dirty="0" smtClean="0">
                          <a:solidFill>
                            <a:schemeClr val="tx1"/>
                          </a:solidFill>
                          <a:effectLst/>
                          <a:latin typeface="游ゴシック" panose="020B0400000000000000" pitchFamily="50" charset="-128"/>
                          <a:ea typeface="+mn-ea"/>
                          <a:cs typeface="HG丸ｺﾞｼｯｸM-PRO"/>
                        </a:rPr>
                        <a:t>（</a:t>
                      </a:r>
                      <a:r>
                        <a:rPr lang="en-US" altLang="ja-JP" sz="1050" b="0" dirty="0" smtClean="0">
                          <a:solidFill>
                            <a:schemeClr val="tx1"/>
                          </a:solidFill>
                          <a:effectLst/>
                          <a:latin typeface="游ゴシック" panose="020B0400000000000000" pitchFamily="50" charset="-128"/>
                          <a:ea typeface="+mn-ea"/>
                          <a:cs typeface="HG丸ｺﾞｼｯｸM-PRO"/>
                        </a:rPr>
                        <a:t>R1</a:t>
                      </a:r>
                      <a:r>
                        <a:rPr lang="ja-JP" altLang="en-US" sz="1050" b="0" dirty="0" smtClean="0">
                          <a:solidFill>
                            <a:schemeClr val="tx1"/>
                          </a:solidFill>
                          <a:effectLst/>
                          <a:latin typeface="游ゴシック" panose="020B0400000000000000" pitchFamily="50" charset="-128"/>
                          <a:ea typeface="+mn-ea"/>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100%</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ＭＳ Ｐゴシック" panose="020B0600070205080204" pitchFamily="50" charset="-128"/>
                        <a:ea typeface="ＭＳ Ｐゴシック" panose="020B0600070205080204" pitchFamily="50" charset="-128"/>
                        <a:cs typeface="HG丸ｺﾞｼｯｸM-PRO"/>
                      </a:endParaRPr>
                    </a:p>
                  </a:txBody>
                  <a:tcPr marL="36000" marR="36000" marT="36000" marB="36000" anchor="ctr"/>
                </a:tc>
                <a:extLst>
                  <a:ext uri="{0D108BD9-81ED-4DB2-BD59-A6C34878D82A}">
                    <a16:rowId xmlns:a16="http://schemas.microsoft.com/office/drawing/2014/main" val="2001527661"/>
                  </a:ext>
                </a:extLst>
              </a:tr>
              <a:tr h="374400">
                <a:tc vMerge="1">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marL="54000" marR="54000" marT="54000" marB="54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12</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ts val="1100"/>
                        </a:lnSpc>
                        <a:spcAft>
                          <a:spcPts val="0"/>
                        </a:spcAft>
                      </a:pP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建物内禁煙の</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割合</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官公庁</a:t>
                      </a:r>
                      <a:r>
                        <a:rPr 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大学</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91.9%/83.0%</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H28</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mn-ea"/>
                          <a:cs typeface="HG丸ｺﾞｼｯｸM-PRO"/>
                        </a:rPr>
                        <a:t>100%/100%</a:t>
                      </a:r>
                      <a:r>
                        <a:rPr lang="ja-JP" altLang="en-US" sz="1050" b="0" dirty="0" smtClean="0">
                          <a:solidFill>
                            <a:schemeClr val="tx1"/>
                          </a:solidFill>
                          <a:effectLst/>
                          <a:latin typeface="游ゴシック" panose="020B0400000000000000" pitchFamily="50" charset="-128"/>
                          <a:ea typeface="+mn-ea"/>
                          <a:cs typeface="HG丸ｺﾞｼｯｸM-PRO"/>
                        </a:rPr>
                        <a:t>（</a:t>
                      </a:r>
                      <a:r>
                        <a:rPr lang="en-US" altLang="ja-JP" sz="1050" b="0" dirty="0" smtClean="0">
                          <a:solidFill>
                            <a:schemeClr val="tx1"/>
                          </a:solidFill>
                          <a:effectLst/>
                          <a:latin typeface="游ゴシック" panose="020B0400000000000000" pitchFamily="50" charset="-128"/>
                          <a:ea typeface="+mn-ea"/>
                          <a:cs typeface="HG丸ｺﾞｼｯｸM-PRO"/>
                        </a:rPr>
                        <a:t>R2</a:t>
                      </a:r>
                      <a:r>
                        <a:rPr lang="ja-JP" altLang="en-US" sz="1050" b="0" dirty="0" smtClean="0">
                          <a:solidFill>
                            <a:schemeClr val="tx1"/>
                          </a:solidFill>
                          <a:effectLst/>
                          <a:latin typeface="游ゴシック" panose="020B0400000000000000" pitchFamily="50" charset="-128"/>
                          <a:ea typeface="+mn-ea"/>
                          <a:cs typeface="HG丸ｺﾞｼｯｸM-PRO"/>
                        </a:rPr>
                        <a:t>）</a:t>
                      </a: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100%</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ＭＳ Ｐゴシック" panose="020B0600070205080204" pitchFamily="50" charset="-128"/>
                        <a:ea typeface="ＭＳ Ｐゴシック" panose="020B0600070205080204" pitchFamily="50" charset="-128"/>
                        <a:cs typeface="HG丸ｺﾞｼｯｸM-PRO"/>
                      </a:endParaRPr>
                    </a:p>
                  </a:txBody>
                  <a:tcPr marL="36000" marR="36000" marT="36000" marB="36000" anchor="ctr"/>
                </a:tc>
                <a:extLst>
                  <a:ext uri="{0D108BD9-81ED-4DB2-BD59-A6C34878D82A}">
                    <a16:rowId xmlns:a16="http://schemas.microsoft.com/office/drawing/2014/main" val="3967278013"/>
                  </a:ext>
                </a:extLst>
              </a:tr>
              <a:tr h="373794">
                <a:tc vMerge="1">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marL="54000" marR="54000" marT="54000" marB="54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13</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ts val="1100"/>
                        </a:lnSpc>
                        <a:spcAft>
                          <a:spcPts val="0"/>
                        </a:spcAft>
                      </a:pPr>
                      <a:r>
                        <a:rPr lang="ja-JP" sz="1050" b="0" kern="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受動喫煙の機会を有する者の</a:t>
                      </a:r>
                      <a:r>
                        <a:rPr lang="ja-JP"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割合</a:t>
                      </a:r>
                      <a:endParaRPr lang="en-US" altLang="ja-JP"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l">
                        <a:lnSpc>
                          <a:spcPts val="1100"/>
                        </a:lnSpc>
                        <a:spcAft>
                          <a:spcPts val="0"/>
                        </a:spcAft>
                      </a:pPr>
                      <a:r>
                        <a:rPr lang="ja-JP" altLang="en-US"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職場</a:t>
                      </a:r>
                      <a:r>
                        <a:rPr lang="en-US" sz="1050" b="0" kern="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飲食店</a:t>
                      </a:r>
                      <a:r>
                        <a:rPr lang="ja-JP" altLang="en-US"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34.6%/54.4%</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H25</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30.0%/49.5%</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H29</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0%/15%</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ＭＳ Ｐゴシック" panose="020B0600070205080204" pitchFamily="50" charset="-128"/>
                        <a:ea typeface="ＭＳ Ｐゴシック" panose="020B0600070205080204" pitchFamily="50" charset="-128"/>
                        <a:cs typeface="HG丸ｺﾞｼｯｸM-PRO"/>
                      </a:endParaRPr>
                    </a:p>
                  </a:txBody>
                  <a:tcPr marL="36000" marR="36000" marT="36000" marB="36000" anchor="ctr"/>
                </a:tc>
                <a:extLst>
                  <a:ext uri="{0D108BD9-81ED-4DB2-BD59-A6C34878D82A}">
                    <a16:rowId xmlns:a16="http://schemas.microsoft.com/office/drawing/2014/main" val="1144429114"/>
                  </a:ext>
                </a:extLst>
              </a:tr>
              <a:tr h="373794">
                <a:tc rowSpan="4">
                  <a:txBody>
                    <a:bodyPr/>
                    <a:lstStyle/>
                    <a:p>
                      <a:pPr>
                        <a:lnSpc>
                          <a:spcPts val="1100"/>
                        </a:lnSpc>
                      </a:pPr>
                      <a:r>
                        <a:rPr kumimoji="1" lang="ja-JP" altLang="en-US" sz="1050" b="1" dirty="0" smtClean="0">
                          <a:latin typeface="游ゴシック" panose="020B0400000000000000" pitchFamily="50" charset="-128"/>
                          <a:ea typeface="游ゴシック" panose="020B0400000000000000" pitchFamily="50" charset="-128"/>
                        </a:rPr>
                        <a:t>歯と口の健康</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14</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100"/>
                        </a:lnSpc>
                        <a:spcAft>
                          <a:spcPts val="0"/>
                        </a:spcAft>
                      </a:pPr>
                      <a:r>
                        <a:rPr lang="ja-JP" sz="1050" b="0" kern="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過去</a:t>
                      </a:r>
                      <a:r>
                        <a:rPr lang="en-US" sz="1050" b="0" kern="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1</a:t>
                      </a:r>
                      <a:r>
                        <a:rPr lang="ja-JP" sz="1050" b="0" kern="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年間に歯科健診を受診した</a:t>
                      </a:r>
                      <a:r>
                        <a:rPr lang="ja-JP"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者</a:t>
                      </a:r>
                      <a:endParaRPr lang="en-US" altLang="ja-JP"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just">
                        <a:lnSpc>
                          <a:spcPts val="1100"/>
                        </a:lnSpc>
                        <a:spcAft>
                          <a:spcPts val="0"/>
                        </a:spcAft>
                      </a:pPr>
                      <a:r>
                        <a:rPr lang="ja-JP"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の割合</a:t>
                      </a:r>
                      <a:r>
                        <a:rPr lang="ja-JP" altLang="en-US"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en-US"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20</a:t>
                      </a:r>
                      <a:r>
                        <a:rPr lang="ja-JP" sz="1050" b="0" kern="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歳</a:t>
                      </a:r>
                      <a:r>
                        <a:rPr lang="ja-JP"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以上</a:t>
                      </a:r>
                      <a:r>
                        <a:rPr lang="ja-JP" altLang="en-US"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sz="1050" b="0" dirty="0" smtClean="0">
                          <a:solidFill>
                            <a:schemeClr val="tx1"/>
                          </a:solidFill>
                          <a:effectLst/>
                          <a:latin typeface="游ゴシック" panose="020B0400000000000000" pitchFamily="50" charset="-128"/>
                          <a:ea typeface="游ゴシック" panose="020B0400000000000000" pitchFamily="50" charset="-128"/>
                        </a:rPr>
                        <a:t>51.4%</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sz="1050" b="0" dirty="0" smtClean="0">
                          <a:solidFill>
                            <a:schemeClr val="tx1"/>
                          </a:solidFill>
                          <a:effectLst/>
                          <a:latin typeface="游ゴシック" panose="020B0400000000000000" pitchFamily="50" charset="-128"/>
                          <a:ea typeface="游ゴシック" panose="020B0400000000000000" pitchFamily="50" charset="-128"/>
                        </a:rPr>
                        <a:t>H28</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sz="1050" b="0" dirty="0" smtClean="0">
                          <a:solidFill>
                            <a:schemeClr val="tx1"/>
                          </a:solidFill>
                          <a:effectLst/>
                          <a:latin typeface="游ゴシック" panose="020B0400000000000000" pitchFamily="50" charset="-128"/>
                          <a:ea typeface="游ゴシック" panose="020B0400000000000000" pitchFamily="50" charset="-128"/>
                        </a:rPr>
                        <a:t>52.9%</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R2</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rPr>
                        <a:t>55%</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以上</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rowSpan="4">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26-27</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extLst>
                  <a:ext uri="{0D108BD9-81ED-4DB2-BD59-A6C34878D82A}">
                    <a16:rowId xmlns:a16="http://schemas.microsoft.com/office/drawing/2014/main" val="1835170519"/>
                  </a:ext>
                </a:extLst>
              </a:tr>
              <a:tr h="226311">
                <a:tc vMerge="1">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marL="54000" marR="54000" marT="54000" marB="54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15</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100"/>
                        </a:lnSpc>
                        <a:spcAft>
                          <a:spcPts val="0"/>
                        </a:spcAft>
                      </a:pPr>
                      <a:r>
                        <a:rPr lang="ja-JP" sz="1050" b="0" kern="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歯磨き習慣のある者の</a:t>
                      </a:r>
                      <a:r>
                        <a:rPr lang="ja-JP"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割合</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56.6%</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H28</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76.1%</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R2</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増加</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ＭＳ Ｐゴシック" panose="020B0600070205080204" pitchFamily="50" charset="-128"/>
                        <a:ea typeface="ＭＳ Ｐゴシック" panose="020B0600070205080204" pitchFamily="50" charset="-128"/>
                        <a:cs typeface="HG丸ｺﾞｼｯｸM-PRO"/>
                      </a:endParaRPr>
                    </a:p>
                  </a:txBody>
                  <a:tcPr marL="36000" marR="36000" marT="36000" marB="36000" anchor="ctr"/>
                </a:tc>
                <a:extLst>
                  <a:ext uri="{0D108BD9-81ED-4DB2-BD59-A6C34878D82A}">
                    <a16:rowId xmlns:a16="http://schemas.microsoft.com/office/drawing/2014/main" val="1119291554"/>
                  </a:ext>
                </a:extLst>
              </a:tr>
              <a:tr h="226311">
                <a:tc vMerge="1">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marL="54000" marR="54000" marT="54000" marB="54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16</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100"/>
                        </a:lnSpc>
                        <a:spcAft>
                          <a:spcPts val="0"/>
                        </a:spcAft>
                      </a:pP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咀嚼良好者の</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割合</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60</a:t>
                      </a: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歳</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以上</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65.9%</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H28</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80.2%</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R2</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75%</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以上</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ＭＳ Ｐゴシック" panose="020B0600070205080204" pitchFamily="50" charset="-128"/>
                        <a:ea typeface="ＭＳ Ｐゴシック" panose="020B0600070205080204" pitchFamily="50" charset="-128"/>
                        <a:cs typeface="HG丸ｺﾞｼｯｸM-PRO"/>
                      </a:endParaRPr>
                    </a:p>
                  </a:txBody>
                  <a:tcPr marL="36000" marR="36000" marT="36000" marB="36000" anchor="ctr"/>
                </a:tc>
                <a:extLst>
                  <a:ext uri="{0D108BD9-81ED-4DB2-BD59-A6C34878D82A}">
                    <a16:rowId xmlns:a16="http://schemas.microsoft.com/office/drawing/2014/main" val="383316506"/>
                  </a:ext>
                </a:extLst>
              </a:tr>
              <a:tr h="373794">
                <a:tc vMerge="1">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marL="54000" marR="54000" marT="54000" marB="54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17</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100"/>
                        </a:lnSpc>
                        <a:spcAft>
                          <a:spcPts val="0"/>
                        </a:spcAft>
                      </a:pPr>
                      <a:r>
                        <a:rPr lang="en-US" sz="1050" b="0" kern="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20</a:t>
                      </a:r>
                      <a:r>
                        <a:rPr lang="ja-JP" sz="1050" b="0" kern="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本以上の歯を有する人の</a:t>
                      </a:r>
                      <a:r>
                        <a:rPr lang="ja-JP"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割合</a:t>
                      </a:r>
                      <a:endParaRPr lang="en-US" altLang="ja-JP"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just">
                        <a:lnSpc>
                          <a:spcPts val="1100"/>
                        </a:lnSpc>
                        <a:spcAft>
                          <a:spcPts val="0"/>
                        </a:spcAft>
                      </a:pPr>
                      <a:r>
                        <a:rPr lang="ja-JP" altLang="en-US"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en-US"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80</a:t>
                      </a:r>
                      <a:r>
                        <a:rPr lang="ja-JP"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歳</a:t>
                      </a:r>
                      <a:r>
                        <a:rPr lang="ja-JP" altLang="en-US"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42.1%</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H25-H27</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の平均）</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45.0%</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H28-H30</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の平均）</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45%</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以上</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ＭＳ Ｐゴシック" panose="020B0600070205080204" pitchFamily="50" charset="-128"/>
                        <a:ea typeface="ＭＳ Ｐゴシック" panose="020B0600070205080204" pitchFamily="50" charset="-128"/>
                        <a:cs typeface="HG丸ｺﾞｼｯｸM-PRO"/>
                      </a:endParaRPr>
                    </a:p>
                  </a:txBody>
                  <a:tcPr marL="36000" marR="36000" marT="36000" marB="36000" anchor="ctr"/>
                </a:tc>
                <a:extLst>
                  <a:ext uri="{0D108BD9-81ED-4DB2-BD59-A6C34878D82A}">
                    <a16:rowId xmlns:a16="http://schemas.microsoft.com/office/drawing/2014/main" val="43302961"/>
                  </a:ext>
                </a:extLst>
              </a:tr>
            </a:tbl>
          </a:graphicData>
        </a:graphic>
      </p:graphicFrame>
      <p:sp>
        <p:nvSpPr>
          <p:cNvPr id="9" name="テキスト ボックス 8"/>
          <p:cNvSpPr txBox="1"/>
          <p:nvPr/>
        </p:nvSpPr>
        <p:spPr>
          <a:xfrm>
            <a:off x="117474" y="858922"/>
            <a:ext cx="2376000" cy="288000"/>
          </a:xfrm>
          <a:prstGeom prst="rect">
            <a:avLst/>
          </a:prstGeom>
          <a:noFill/>
        </p:spPr>
        <p:txBody>
          <a:bodyPr wrap="square" lIns="72000" tIns="72000" rIns="72000" bIns="72000" rtlCol="0" anchor="ctr">
            <a:noAutofit/>
          </a:bodyPr>
          <a:lstStyle/>
          <a:p>
            <a:r>
              <a:rPr lang="en-US" altLang="ja-JP" sz="1200" b="1" dirty="0" smtClean="0">
                <a:latin typeface="游ゴシック" panose="020B0400000000000000" pitchFamily="50" charset="-128"/>
                <a:ea typeface="游ゴシック" panose="020B0400000000000000" pitchFamily="50" charset="-128"/>
              </a:rPr>
              <a:t>【</a:t>
            </a:r>
            <a:r>
              <a:rPr lang="ja-JP" altLang="en-US" sz="1200" b="1" dirty="0" smtClean="0">
                <a:latin typeface="游ゴシック" panose="020B0400000000000000" pitchFamily="50" charset="-128"/>
                <a:ea typeface="游ゴシック" panose="020B0400000000000000" pitchFamily="50" charset="-128"/>
              </a:rPr>
              <a:t>行政等が取り組む数値目標</a:t>
            </a:r>
            <a:r>
              <a:rPr lang="en-US" altLang="ja-JP" sz="1200" b="1" dirty="0" smtClean="0">
                <a:latin typeface="游ゴシック" panose="020B0400000000000000" pitchFamily="50" charset="-128"/>
                <a:ea typeface="游ゴシック" panose="020B0400000000000000" pitchFamily="50" charset="-128"/>
              </a:rPr>
              <a:t>】</a:t>
            </a:r>
            <a:endParaRPr lang="en-US" altLang="ja-JP" sz="1200" b="1" dirty="0">
              <a:latin typeface="游ゴシック" panose="020B0400000000000000" pitchFamily="50" charset="-128"/>
              <a:ea typeface="游ゴシック" panose="020B0400000000000000" pitchFamily="50" charset="-128"/>
            </a:endParaRPr>
          </a:p>
        </p:txBody>
      </p:sp>
      <p:sp>
        <p:nvSpPr>
          <p:cNvPr id="10" name="テキスト ボックス 9"/>
          <p:cNvSpPr txBox="1"/>
          <p:nvPr/>
        </p:nvSpPr>
        <p:spPr>
          <a:xfrm>
            <a:off x="6523997" y="916072"/>
            <a:ext cx="3168000" cy="216000"/>
          </a:xfrm>
          <a:prstGeom prst="rect">
            <a:avLst/>
          </a:prstGeom>
          <a:noFill/>
        </p:spPr>
        <p:txBody>
          <a:bodyPr wrap="square" lIns="72000" tIns="72000" rIns="72000" bIns="72000" rtlCol="0" anchor="ctr">
            <a:noAutofit/>
          </a:bodyPr>
          <a:lstStyle/>
          <a:p>
            <a:pPr algn="r"/>
            <a:r>
              <a:rPr lang="ja-JP" altLang="en-US" sz="1000" dirty="0" smtClean="0">
                <a:latin typeface="游ゴシック" panose="020B0400000000000000" pitchFamily="50" charset="-128"/>
                <a:ea typeface="游ゴシック" panose="020B0400000000000000" pitchFamily="50" charset="-128"/>
              </a:rPr>
              <a:t>（☆は「府民・行政等みんなでめざす目標」）</a:t>
            </a:r>
            <a:endParaRPr lang="en-US" altLang="ja-JP" sz="1000" dirty="0">
              <a:latin typeface="游ゴシック" panose="020B0400000000000000" pitchFamily="50" charset="-128"/>
              <a:ea typeface="游ゴシック" panose="020B0400000000000000" pitchFamily="50" charset="-128"/>
            </a:endParaRPr>
          </a:p>
        </p:txBody>
      </p:sp>
      <p:sp>
        <p:nvSpPr>
          <p:cNvPr id="3" name="スライド番号プレースホルダー 2"/>
          <p:cNvSpPr>
            <a:spLocks noGrp="1"/>
          </p:cNvSpPr>
          <p:nvPr>
            <p:ph type="sldNum" sz="quarter" idx="12"/>
          </p:nvPr>
        </p:nvSpPr>
        <p:spPr/>
        <p:txBody>
          <a:bodyPr/>
          <a:lstStyle/>
          <a:p>
            <a:fld id="{4D1D0668-0C6C-4C7F-AAAF-C0078F4BF5F6}" type="slidenum">
              <a:rPr kumimoji="1" lang="ja-JP" altLang="en-US" smtClean="0"/>
              <a:t>6</a:t>
            </a:fld>
            <a:endParaRPr kumimoji="1" lang="ja-JP" altLang="en-US"/>
          </a:p>
        </p:txBody>
      </p:sp>
      <p:pic>
        <p:nvPicPr>
          <p:cNvPr id="12" name="図 11"/>
          <p:cNvPicPr>
            <a:picLocks noChangeAspect="1"/>
          </p:cNvPicPr>
          <p:nvPr/>
        </p:nvPicPr>
        <p:blipFill>
          <a:blip r:embed="rId2"/>
          <a:stretch>
            <a:fillRect/>
          </a:stretch>
        </p:blipFill>
        <p:spPr>
          <a:xfrm>
            <a:off x="8582603" y="358877"/>
            <a:ext cx="1100769" cy="360000"/>
          </a:xfrm>
          <a:prstGeom prst="rect">
            <a:avLst/>
          </a:prstGeom>
        </p:spPr>
      </p:pic>
      <p:sp>
        <p:nvSpPr>
          <p:cNvPr id="14" name="テキスト ボックス 13"/>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smtClean="0">
                <a:solidFill>
                  <a:schemeClr val="bg1"/>
                </a:solidFill>
                <a:latin typeface="游ゴシック" panose="020B0400000000000000" pitchFamily="50" charset="-128"/>
                <a:ea typeface="游ゴシック" panose="020B0400000000000000" pitchFamily="50" charset="-128"/>
              </a:rPr>
              <a:t>大阪府</a:t>
            </a:r>
            <a:r>
              <a:rPr lang="ja-JP" altLang="en-US" sz="1100" b="1" dirty="0">
                <a:solidFill>
                  <a:schemeClr val="bg1"/>
                </a:solidFill>
                <a:latin typeface="游ゴシック" panose="020B0400000000000000" pitchFamily="50" charset="-128"/>
                <a:ea typeface="游ゴシック" panose="020B0400000000000000" pitchFamily="50" charset="-128"/>
              </a:rPr>
              <a:t>健康づくり推進</a:t>
            </a:r>
            <a:r>
              <a:rPr lang="ja-JP" altLang="en-US" sz="1100" b="1" dirty="0" smtClean="0">
                <a:solidFill>
                  <a:schemeClr val="bg1"/>
                </a:solidFill>
                <a:latin typeface="游ゴシック" panose="020B0400000000000000" pitchFamily="50" charset="-128"/>
                <a:ea typeface="游ゴシック" panose="020B0400000000000000" pitchFamily="50" charset="-128"/>
              </a:rPr>
              <a:t>条例第</a:t>
            </a:r>
            <a:r>
              <a:rPr lang="en-US" altLang="ja-JP" sz="1100" b="1" dirty="0" smtClean="0">
                <a:solidFill>
                  <a:schemeClr val="bg1"/>
                </a:solidFill>
                <a:latin typeface="游ゴシック" panose="020B0400000000000000" pitchFamily="50" charset="-128"/>
                <a:ea typeface="游ゴシック" panose="020B0400000000000000" pitchFamily="50" charset="-128"/>
              </a:rPr>
              <a:t>19</a:t>
            </a:r>
            <a:r>
              <a:rPr lang="ja-JP" altLang="en-US" sz="1100" b="1" dirty="0" smtClean="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smtClean="0">
                <a:solidFill>
                  <a:schemeClr val="bg1"/>
                </a:solidFill>
                <a:latin typeface="游ゴシック" panose="020B0400000000000000" pitchFamily="50" charset="-128"/>
                <a:ea typeface="游ゴシック" panose="020B0400000000000000" pitchFamily="50" charset="-128"/>
              </a:rPr>
              <a:t>〈</a:t>
            </a:r>
            <a:r>
              <a:rPr lang="ja-JP" altLang="en-US" sz="1100" b="1" dirty="0" smtClean="0">
                <a:solidFill>
                  <a:schemeClr val="bg1"/>
                </a:solidFill>
                <a:latin typeface="游ゴシック" panose="020B0400000000000000" pitchFamily="50" charset="-128"/>
                <a:ea typeface="游ゴシック" panose="020B0400000000000000" pitchFamily="50" charset="-128"/>
              </a:rPr>
              <a:t>令和２年度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8837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87995" y="735604"/>
            <a:ext cx="9504000" cy="0"/>
          </a:xfrm>
          <a:prstGeom prst="line">
            <a:avLst/>
          </a:prstGeom>
          <a:ln w="38100" cap="rnd" cmpd="sng">
            <a:solidFill>
              <a:srgbClr val="009999"/>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0953" y="330676"/>
            <a:ext cx="6383507" cy="432000"/>
          </a:xfrm>
          <a:prstGeom prst="rect">
            <a:avLst/>
          </a:prstGeom>
          <a:noFill/>
        </p:spPr>
        <p:txBody>
          <a:bodyPr wrap="square" lIns="72000" tIns="72000" rIns="72000" bIns="72000" rtlCol="0" anchor="t">
            <a:noAutofit/>
          </a:bodyPr>
          <a:lstStyle/>
          <a:p>
            <a:r>
              <a:rPr lang="zh-TW" altLang="en-US" b="1" dirty="0">
                <a:latin typeface="游ゴシック" panose="020B0400000000000000" pitchFamily="50" charset="-128"/>
                <a:ea typeface="游ゴシック" panose="020B0400000000000000" pitchFamily="50" charset="-128"/>
              </a:rPr>
              <a:t>食育</a:t>
            </a:r>
            <a:r>
              <a:rPr lang="zh-TW" altLang="en-US" b="1" dirty="0" smtClean="0">
                <a:latin typeface="游ゴシック" panose="020B0400000000000000" pitchFamily="50" charset="-128"/>
                <a:ea typeface="游ゴシック" panose="020B0400000000000000" pitchFamily="50" charset="-128"/>
              </a:rPr>
              <a:t>推進計画</a:t>
            </a:r>
            <a:r>
              <a:rPr lang="ja-JP" altLang="en-US" b="1" dirty="0" smtClean="0">
                <a:latin typeface="游ゴシック" panose="020B0400000000000000" pitchFamily="50" charset="-128"/>
                <a:ea typeface="游ゴシック" panose="020B0400000000000000" pitchFamily="50" charset="-128"/>
              </a:rPr>
              <a:t>に</a:t>
            </a:r>
            <a:r>
              <a:rPr lang="ja-JP" altLang="en-US" b="1" dirty="0">
                <a:latin typeface="游ゴシック" panose="020B0400000000000000" pitchFamily="50" charset="-128"/>
                <a:ea typeface="游ゴシック" panose="020B0400000000000000" pitchFamily="50" charset="-128"/>
              </a:rPr>
              <a:t>おける施策の</a:t>
            </a:r>
            <a:r>
              <a:rPr lang="ja-JP" altLang="en-US" b="1" dirty="0" smtClean="0">
                <a:latin typeface="游ゴシック" panose="020B0400000000000000" pitchFamily="50" charset="-128"/>
                <a:ea typeface="游ゴシック" panose="020B0400000000000000" pitchFamily="50" charset="-128"/>
              </a:rPr>
              <a:t>実施状況</a:t>
            </a:r>
            <a:endParaRPr lang="ja-JP" altLang="en-US" b="1" dirty="0">
              <a:latin typeface="游ゴシック" panose="020B0400000000000000" pitchFamily="50" charset="-128"/>
              <a:ea typeface="游ゴシック" panose="020B0400000000000000" pitchFamily="50" charset="-128"/>
            </a:endParaRPr>
          </a:p>
        </p:txBody>
      </p:sp>
      <p:sp>
        <p:nvSpPr>
          <p:cNvPr id="17" name="テキスト ボックス 16"/>
          <p:cNvSpPr txBox="1"/>
          <p:nvPr/>
        </p:nvSpPr>
        <p:spPr>
          <a:xfrm>
            <a:off x="820218" y="2199083"/>
            <a:ext cx="4824000" cy="2376000"/>
          </a:xfrm>
          <a:prstGeom prst="roundRect">
            <a:avLst>
              <a:gd name="adj" fmla="val 3084"/>
            </a:avLst>
          </a:prstGeom>
          <a:solidFill>
            <a:schemeClr val="accent5">
              <a:lumMod val="20000"/>
              <a:lumOff val="80000"/>
            </a:schemeClr>
          </a:solidFill>
          <a:ln w="12700">
            <a:noFill/>
          </a:ln>
        </p:spPr>
        <p:txBody>
          <a:bodyPr wrap="square" lIns="108000" tIns="72000" rIns="72000" bIns="72000" rtlCol="0" anchor="ctr">
            <a:noAutofit/>
          </a:bodyPr>
          <a:lstStyle/>
          <a:p>
            <a:r>
              <a:rPr lang="zh-TW" altLang="en-US" sz="1000" b="1" dirty="0">
                <a:latin typeface="游ゴシック" panose="020B0400000000000000" pitchFamily="50" charset="-128"/>
                <a:ea typeface="游ゴシック" panose="020B0400000000000000" pitchFamily="50" charset="-128"/>
              </a:rPr>
              <a:t>＜審議会開催状況＞</a:t>
            </a:r>
          </a:p>
          <a:p>
            <a:endParaRPr lang="zh-TW" altLang="en-US" sz="1000" dirty="0">
              <a:latin typeface="游ゴシック" panose="020B0400000000000000" pitchFamily="50" charset="-128"/>
              <a:ea typeface="游ゴシック" panose="020B0400000000000000" pitchFamily="50" charset="-128"/>
            </a:endParaRPr>
          </a:p>
          <a:p>
            <a:r>
              <a:rPr lang="zh-TW" altLang="en-US" sz="1000" u="sng" dirty="0" smtClean="0">
                <a:latin typeface="游ゴシック" panose="020B0400000000000000" pitchFamily="50" charset="-128"/>
                <a:ea typeface="游ゴシック" panose="020B0400000000000000" pitchFamily="50" charset="-128"/>
              </a:rPr>
              <a:t>令和</a:t>
            </a:r>
            <a:r>
              <a:rPr lang="ja-JP" altLang="en-US" sz="1000" u="sng" dirty="0" smtClean="0">
                <a:latin typeface="游ゴシック" panose="020B0400000000000000" pitchFamily="50" charset="-128"/>
                <a:ea typeface="游ゴシック" panose="020B0400000000000000" pitchFamily="50" charset="-128"/>
              </a:rPr>
              <a:t>２</a:t>
            </a:r>
            <a:r>
              <a:rPr lang="zh-TW" altLang="en-US" sz="1000" u="sng" dirty="0" smtClean="0">
                <a:latin typeface="游ゴシック" panose="020B0400000000000000" pitchFamily="50" charset="-128"/>
                <a:ea typeface="游ゴシック" panose="020B0400000000000000" pitchFamily="50" charset="-128"/>
              </a:rPr>
              <a:t>年度</a:t>
            </a:r>
            <a:r>
              <a:rPr lang="zh-TW" altLang="en-US" sz="1000" u="sng" dirty="0">
                <a:latin typeface="游ゴシック" panose="020B0400000000000000" pitchFamily="50" charset="-128"/>
                <a:ea typeface="游ゴシック" panose="020B0400000000000000" pitchFamily="50" charset="-128"/>
              </a:rPr>
              <a:t>　大阪府食育推進計画評価審議会</a:t>
            </a:r>
          </a:p>
          <a:p>
            <a:endParaRPr lang="zh-TW" altLang="en-US" sz="1000" dirty="0">
              <a:latin typeface="游ゴシック" panose="020B0400000000000000" pitchFamily="50" charset="-128"/>
              <a:ea typeface="游ゴシック" panose="020B0400000000000000" pitchFamily="50" charset="-128"/>
            </a:endParaRPr>
          </a:p>
          <a:p>
            <a:r>
              <a:rPr lang="zh-TW" altLang="en-US" sz="1000" dirty="0">
                <a:latin typeface="游ゴシック" panose="020B0400000000000000" pitchFamily="50" charset="-128"/>
                <a:ea typeface="游ゴシック" panose="020B0400000000000000" pitchFamily="50" charset="-128"/>
              </a:rPr>
              <a:t>　日時　　</a:t>
            </a:r>
            <a:r>
              <a:rPr lang="ja-JP" altLang="en-US" sz="1000" dirty="0" smtClean="0">
                <a:latin typeface="游ゴシック" panose="020B0400000000000000" pitchFamily="50" charset="-128"/>
              </a:rPr>
              <a:t>令和</a:t>
            </a:r>
            <a:r>
              <a:rPr lang="en-US" altLang="ja-JP" sz="1000" dirty="0">
                <a:latin typeface="游ゴシック" panose="020B0400000000000000" pitchFamily="50" charset="-128"/>
              </a:rPr>
              <a:t>3</a:t>
            </a:r>
            <a:r>
              <a:rPr lang="ja-JP" altLang="en-US" sz="1000" dirty="0" smtClean="0">
                <a:latin typeface="游ゴシック" panose="020B0400000000000000" pitchFamily="50" charset="-128"/>
              </a:rPr>
              <a:t>年</a:t>
            </a:r>
            <a:r>
              <a:rPr lang="en-US" altLang="ja-JP" sz="1000" dirty="0">
                <a:latin typeface="游ゴシック" panose="020B0400000000000000" pitchFamily="50" charset="-128"/>
              </a:rPr>
              <a:t>3</a:t>
            </a:r>
            <a:r>
              <a:rPr lang="ja-JP" altLang="en-US" sz="1000" dirty="0" smtClean="0">
                <a:latin typeface="游ゴシック" panose="020B0400000000000000" pitchFamily="50" charset="-128"/>
              </a:rPr>
              <a:t>月</a:t>
            </a:r>
            <a:r>
              <a:rPr lang="en-US" altLang="ja-JP" sz="1000" dirty="0" smtClean="0">
                <a:latin typeface="游ゴシック" panose="020B0400000000000000" pitchFamily="50" charset="-128"/>
              </a:rPr>
              <a:t>22</a:t>
            </a:r>
            <a:r>
              <a:rPr lang="ja-JP" altLang="en-US" sz="1000" dirty="0" smtClean="0">
                <a:latin typeface="游ゴシック" panose="020B0400000000000000" pitchFamily="50" charset="-128"/>
              </a:rPr>
              <a:t>日</a:t>
            </a:r>
            <a:r>
              <a:rPr lang="ja-JP" altLang="en-US" sz="1000" dirty="0">
                <a:latin typeface="游ゴシック" panose="020B0400000000000000" pitchFamily="50" charset="-128"/>
              </a:rPr>
              <a:t>～</a:t>
            </a:r>
            <a:r>
              <a:rPr lang="ja-JP" altLang="en-US" sz="1000" dirty="0" smtClean="0">
                <a:latin typeface="游ゴシック" panose="020B0400000000000000" pitchFamily="50" charset="-128"/>
              </a:rPr>
              <a:t>令和</a:t>
            </a:r>
            <a:r>
              <a:rPr lang="en-US" altLang="ja-JP" sz="1000" dirty="0" smtClean="0">
                <a:latin typeface="游ゴシック" panose="020B0400000000000000" pitchFamily="50" charset="-128"/>
              </a:rPr>
              <a:t>3</a:t>
            </a:r>
            <a:r>
              <a:rPr lang="ja-JP" altLang="en-US" sz="1000" dirty="0" smtClean="0">
                <a:latin typeface="游ゴシック" panose="020B0400000000000000" pitchFamily="50" charset="-128"/>
              </a:rPr>
              <a:t>年</a:t>
            </a:r>
            <a:r>
              <a:rPr lang="en-US" altLang="ja-JP" sz="1000" dirty="0">
                <a:latin typeface="游ゴシック" panose="020B0400000000000000" pitchFamily="50" charset="-128"/>
              </a:rPr>
              <a:t>4</a:t>
            </a:r>
            <a:r>
              <a:rPr lang="ja-JP" altLang="en-US" sz="1000" dirty="0" smtClean="0">
                <a:latin typeface="游ゴシック" panose="020B0400000000000000" pitchFamily="50" charset="-128"/>
              </a:rPr>
              <a:t>月</a:t>
            </a:r>
            <a:r>
              <a:rPr lang="en-US" altLang="ja-JP" sz="1000" dirty="0" smtClean="0">
                <a:latin typeface="游ゴシック" panose="020B0400000000000000" pitchFamily="50" charset="-128"/>
              </a:rPr>
              <a:t>5</a:t>
            </a:r>
            <a:r>
              <a:rPr lang="ja-JP" altLang="en-US" sz="1000" dirty="0" smtClean="0">
                <a:latin typeface="游ゴシック" panose="020B0400000000000000" pitchFamily="50" charset="-128"/>
              </a:rPr>
              <a:t>日</a:t>
            </a:r>
            <a:endParaRPr lang="en-US" altLang="ja-JP" sz="1000" dirty="0">
              <a:latin typeface="游ゴシック" panose="020B0400000000000000" pitchFamily="50" charset="-128"/>
              <a:ea typeface="游ゴシック" panose="020B0400000000000000" pitchFamily="50" charset="-128"/>
            </a:endParaRPr>
          </a:p>
          <a:p>
            <a:r>
              <a:rPr lang="zh-TW" altLang="en-US" sz="1000" dirty="0">
                <a:latin typeface="游ゴシック" panose="020B0400000000000000" pitchFamily="50" charset="-128"/>
                <a:ea typeface="游ゴシック" panose="020B0400000000000000" pitchFamily="50" charset="-128"/>
              </a:rPr>
              <a:t>　議題　　</a:t>
            </a:r>
            <a:r>
              <a:rPr lang="ja-JP" altLang="en-US" sz="1000" dirty="0" smtClean="0">
                <a:latin typeface="游ゴシック" panose="020B0400000000000000" pitchFamily="50" charset="-128"/>
                <a:ea typeface="游ゴシック" panose="020B0400000000000000" pitchFamily="50" charset="-128"/>
              </a:rPr>
              <a:t>（１</a:t>
            </a:r>
            <a:r>
              <a:rPr lang="ja-JP" altLang="en-US" sz="1000" dirty="0">
                <a:latin typeface="游ゴシック" panose="020B0400000000000000" pitchFamily="50" charset="-128"/>
                <a:ea typeface="游ゴシック" panose="020B0400000000000000" pitchFamily="50" charset="-128"/>
              </a:rPr>
              <a:t>）第３次大阪府食育推進計画の進捗管理について</a:t>
            </a:r>
          </a:p>
          <a:p>
            <a:r>
              <a:rPr lang="ja-JP" altLang="en-US" sz="1000" dirty="0" smtClean="0">
                <a:latin typeface="游ゴシック" panose="020B0400000000000000" pitchFamily="50" charset="-128"/>
                <a:ea typeface="游ゴシック" panose="020B0400000000000000" pitchFamily="50" charset="-128"/>
              </a:rPr>
              <a:t>　　　　　（</a:t>
            </a:r>
            <a:r>
              <a:rPr lang="ja-JP" altLang="en-US" sz="1000" dirty="0">
                <a:latin typeface="游ゴシック" panose="020B0400000000000000" pitchFamily="50" charset="-128"/>
                <a:ea typeface="游ゴシック" panose="020B0400000000000000" pitchFamily="50" charset="-128"/>
              </a:rPr>
              <a:t>２）第３次大阪府食育推進計画の中間点検・見直しについて</a:t>
            </a:r>
          </a:p>
          <a:p>
            <a:r>
              <a:rPr lang="ja-JP" altLang="en-US" sz="1000" dirty="0" smtClean="0">
                <a:latin typeface="游ゴシック" panose="020B0400000000000000" pitchFamily="50" charset="-128"/>
                <a:ea typeface="游ゴシック" panose="020B0400000000000000" pitchFamily="50" charset="-128"/>
              </a:rPr>
              <a:t>　　　　　（</a:t>
            </a:r>
            <a:r>
              <a:rPr lang="ja-JP" altLang="en-US" sz="1000" dirty="0">
                <a:latin typeface="游ゴシック" panose="020B0400000000000000" pitchFamily="50" charset="-128"/>
                <a:ea typeface="游ゴシック" panose="020B0400000000000000" pitchFamily="50" charset="-128"/>
              </a:rPr>
              <a:t>３）</a:t>
            </a:r>
            <a:r>
              <a:rPr lang="ja-JP" altLang="en-US" sz="1000" dirty="0" smtClean="0">
                <a:latin typeface="游ゴシック" panose="020B0400000000000000" pitchFamily="50" charset="-128"/>
                <a:ea typeface="游ゴシック" panose="020B0400000000000000" pitchFamily="50" charset="-128"/>
              </a:rPr>
              <a:t>その他</a:t>
            </a:r>
            <a:endParaRPr lang="ja-JP" altLang="en-US" sz="1000" dirty="0">
              <a:latin typeface="游ゴシック" panose="020B0400000000000000" pitchFamily="50" charset="-128"/>
              <a:ea typeface="游ゴシック" panose="020B0400000000000000" pitchFamily="50" charset="-128"/>
            </a:endParaRPr>
          </a:p>
          <a:p>
            <a:endParaRPr lang="zh-TW" altLang="en-US" sz="1000" dirty="0">
              <a:latin typeface="游ゴシック" panose="020B0400000000000000" pitchFamily="50" charset="-128"/>
              <a:ea typeface="游ゴシック" panose="020B0400000000000000" pitchFamily="50" charset="-128"/>
            </a:endParaRPr>
          </a:p>
          <a:p>
            <a:r>
              <a:rPr lang="en-US" altLang="zh-TW" sz="1000" dirty="0">
                <a:latin typeface="游ゴシック" panose="020B0400000000000000" pitchFamily="50" charset="-128"/>
                <a:ea typeface="游ゴシック" panose="020B0400000000000000" pitchFamily="50" charset="-128"/>
                <a:hlinkClick r:id="rId2"/>
              </a:rPr>
              <a:t>http://www.pref.osaka.lg.jp/kenkozukuri/syokuiku/syokuikusingikai.html</a:t>
            </a:r>
            <a:endParaRPr lang="en-US" altLang="zh-TW" sz="1000" dirty="0">
              <a:latin typeface="游ゴシック" panose="020B0400000000000000" pitchFamily="50" charset="-128"/>
              <a:ea typeface="游ゴシック" panose="020B0400000000000000" pitchFamily="50" charset="-128"/>
            </a:endParaRPr>
          </a:p>
          <a:p>
            <a:endParaRPr lang="en-US" altLang="ja-JP" sz="1000" dirty="0" smtClean="0">
              <a:latin typeface="游ゴシック" panose="020B0400000000000000" pitchFamily="50" charset="-128"/>
            </a:endParaRPr>
          </a:p>
          <a:p>
            <a:r>
              <a:rPr lang="en-US" altLang="ja-JP" sz="1000" dirty="0" smtClean="0">
                <a:latin typeface="游ゴシック" panose="020B0400000000000000" pitchFamily="50" charset="-128"/>
              </a:rPr>
              <a:t>※</a:t>
            </a:r>
            <a:r>
              <a:rPr lang="ja-JP" altLang="en-US" sz="1000" dirty="0">
                <a:latin typeface="游ゴシック" panose="020B0400000000000000" pitchFamily="50" charset="-128"/>
              </a:rPr>
              <a:t>新型コロナウイルス感染症の拡大防止のため、書面審議を実施しました。</a:t>
            </a:r>
            <a:endParaRPr lang="ja-JP" altLang="en-US" sz="1000" dirty="0">
              <a:solidFill>
                <a:srgbClr val="FF0000"/>
              </a:solidFill>
              <a:latin typeface="游ゴシック" panose="020B0400000000000000" pitchFamily="50" charset="-128"/>
            </a:endParaRPr>
          </a:p>
        </p:txBody>
      </p:sp>
      <p:sp>
        <p:nvSpPr>
          <p:cNvPr id="18" name="テキスト ボックス 17"/>
          <p:cNvSpPr txBox="1"/>
          <p:nvPr/>
        </p:nvSpPr>
        <p:spPr>
          <a:xfrm>
            <a:off x="265198" y="915414"/>
            <a:ext cx="9360000" cy="1152000"/>
          </a:xfrm>
          <a:prstGeom prst="roundRect">
            <a:avLst>
              <a:gd name="adj" fmla="val 0"/>
            </a:avLst>
          </a:prstGeom>
          <a:noFill/>
          <a:ln w="12700">
            <a:noFill/>
          </a:ln>
        </p:spPr>
        <p:txBody>
          <a:bodyPr wrap="square" lIns="72000" tIns="72000" rIns="72000" bIns="72000" rtlCol="0" anchor="t">
            <a:noAutofit/>
          </a:bodyPr>
          <a:lstStyle/>
          <a:p>
            <a:r>
              <a:rPr lang="ja-JP" altLang="en-US" sz="1200" dirty="0" smtClean="0">
                <a:latin typeface="游ゴシック" panose="020B0400000000000000" pitchFamily="50" charset="-128"/>
                <a:ea typeface="游ゴシック" panose="020B0400000000000000" pitchFamily="50" charset="-128"/>
              </a:rPr>
              <a:t>　食育</a:t>
            </a:r>
            <a:r>
              <a:rPr lang="ja-JP" altLang="en-US" sz="1200" dirty="0">
                <a:latin typeface="游ゴシック" panose="020B0400000000000000" pitchFamily="50" charset="-128"/>
                <a:ea typeface="游ゴシック" panose="020B0400000000000000" pitchFamily="50" charset="-128"/>
              </a:rPr>
              <a:t>推進計画の審議会である大阪府食育推進計画評価審議会において、食育の推進に関する施策の実施状況（本年度の取組み及び今後の取組み予定等）をとりまとめた進捗管理票を審議・承認いただきました。</a:t>
            </a:r>
          </a:p>
          <a:p>
            <a:endParaRPr lang="ja-JP" altLang="en-US" sz="1200" dirty="0">
              <a:latin typeface="游ゴシック" panose="020B0400000000000000" pitchFamily="50" charset="-128"/>
              <a:ea typeface="游ゴシック" panose="020B0400000000000000" pitchFamily="50" charset="-128"/>
            </a:endParaRPr>
          </a:p>
          <a:p>
            <a:r>
              <a:rPr lang="ja-JP" altLang="en-US" sz="1200" dirty="0" smtClean="0">
                <a:latin typeface="游ゴシック" panose="020B0400000000000000" pitchFamily="50" charset="-128"/>
                <a:ea typeface="游ゴシック" panose="020B0400000000000000" pitchFamily="50" charset="-128"/>
              </a:rPr>
              <a:t>　本年度</a:t>
            </a:r>
            <a:r>
              <a:rPr lang="ja-JP" altLang="en-US" sz="1200" dirty="0">
                <a:latin typeface="游ゴシック" panose="020B0400000000000000" pitchFamily="50" charset="-128"/>
                <a:ea typeface="游ゴシック" panose="020B0400000000000000" pitchFamily="50" charset="-128"/>
              </a:rPr>
              <a:t>における「食育推進計画における施策の実施状況」の報告資料として、当該進捗管理票を掲載します。</a:t>
            </a:r>
          </a:p>
        </p:txBody>
      </p:sp>
      <p:graphicFrame>
        <p:nvGraphicFramePr>
          <p:cNvPr id="19" name="表 18"/>
          <p:cNvGraphicFramePr>
            <a:graphicFrameLocks noGrp="1"/>
          </p:cNvGraphicFramePr>
          <p:nvPr>
            <p:extLst>
              <p:ext uri="{D42A27DB-BD31-4B8C-83A1-F6EECF244321}">
                <p14:modId xmlns:p14="http://schemas.microsoft.com/office/powerpoint/2010/main" val="3105568506"/>
              </p:ext>
            </p:extLst>
          </p:nvPr>
        </p:nvGraphicFramePr>
        <p:xfrm>
          <a:off x="6160512" y="2188746"/>
          <a:ext cx="3168000" cy="2296800"/>
        </p:xfrm>
        <a:graphic>
          <a:graphicData uri="http://schemas.openxmlformats.org/drawingml/2006/table">
            <a:tbl>
              <a:tblPr firstRow="1" bandRow="1">
                <a:tableStyleId>{5940675A-B579-460E-94D1-54222C63F5DA}</a:tableStyleId>
              </a:tblPr>
              <a:tblGrid>
                <a:gridCol w="2376000">
                  <a:extLst>
                    <a:ext uri="{9D8B030D-6E8A-4147-A177-3AD203B41FA5}">
                      <a16:colId xmlns:a16="http://schemas.microsoft.com/office/drawing/2014/main" val="2555586693"/>
                    </a:ext>
                  </a:extLst>
                </a:gridCol>
                <a:gridCol w="792000">
                  <a:extLst>
                    <a:ext uri="{9D8B030D-6E8A-4147-A177-3AD203B41FA5}">
                      <a16:colId xmlns:a16="http://schemas.microsoft.com/office/drawing/2014/main" val="3536010129"/>
                    </a:ext>
                  </a:extLst>
                </a:gridCol>
              </a:tblGrid>
              <a:tr h="0">
                <a:tc>
                  <a:txBody>
                    <a:bodyPr/>
                    <a:lstStyle/>
                    <a:p>
                      <a:pPr algn="ctr"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職　　名</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氏　　名</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797500543"/>
                  </a:ext>
                </a:extLst>
              </a:tr>
              <a:tr h="0">
                <a:tc>
                  <a:txBody>
                    <a:bodyPr/>
                    <a:lstStyle/>
                    <a:p>
                      <a:pPr algn="l" fontAlgn="ctr"/>
                      <a:r>
                        <a:rPr lang="zh-CN"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近畿大学農学部名誉教授</a:t>
                      </a:r>
                      <a:endParaRPr lang="zh-CN"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池上　甲一</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0741214"/>
                  </a:ext>
                </a:extLst>
              </a:tr>
              <a:tr h="0">
                <a:tc>
                  <a:txBody>
                    <a:bodyPr/>
                    <a:lstStyle/>
                    <a:p>
                      <a:pPr algn="l" fontAlgn="ctr"/>
                      <a:r>
                        <a:rPr lang="zh-CN"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大阪府保育士会</a:t>
                      </a: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会長</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伊藤　裕子</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1678305"/>
                  </a:ext>
                </a:extLst>
              </a:tr>
              <a:tr h="0">
                <a:tc>
                  <a:txBody>
                    <a:bodyPr/>
                    <a:lstStyle/>
                    <a:p>
                      <a:pPr algn="l" fontAlgn="ctr"/>
                      <a:r>
                        <a:rPr lang="zh-CN"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京都女子大学発達教育学部教育学科</a:t>
                      </a: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教授</a:t>
                      </a:r>
                      <a:endParaRPr lang="en-US" altLang="ja-JP" sz="800" b="0" i="0" u="none" strike="noStrike" dirty="0" smtClean="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大川　尚子</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382657"/>
                  </a:ext>
                </a:extLst>
              </a:tr>
              <a:tr h="136403">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公益財団法人大阪府保健医療財団</a:t>
                      </a:r>
                      <a:endParaRPr lang="en-US" altLang="ja-JP" sz="800" b="0" i="0" u="none" strike="noStrike" dirty="0" smtClean="0">
                        <a:solidFill>
                          <a:srgbClr val="000000"/>
                        </a:solidFill>
                        <a:effectLst/>
                        <a:latin typeface="游ゴシック" panose="020B0400000000000000" pitchFamily="50" charset="-128"/>
                        <a:ea typeface="游ゴシック" panose="020B0400000000000000" pitchFamily="50" charset="-128"/>
                      </a:endParaRPr>
                    </a:p>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大阪がん循環器病予防センター</a:t>
                      </a:r>
                      <a:endParaRPr lang="en-US" altLang="ja-JP" sz="800" b="0" i="0" u="none" strike="noStrike" dirty="0" smtClean="0">
                        <a:solidFill>
                          <a:srgbClr val="000000"/>
                        </a:solidFill>
                        <a:effectLst/>
                        <a:latin typeface="游ゴシック" panose="020B0400000000000000" pitchFamily="50" charset="-128"/>
                        <a:ea typeface="游ゴシック" panose="020B0400000000000000" pitchFamily="50" charset="-128"/>
                      </a:endParaRPr>
                    </a:p>
                    <a:p>
                      <a:pPr algn="l" fontAlgn="ctr"/>
                      <a:r>
                        <a:rPr lang="zh-TW"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副所長兼循環器病予防健診部長</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木山　昌彦</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8775845"/>
                  </a:ext>
                </a:extLst>
              </a:tr>
              <a:tr h="0">
                <a:tc>
                  <a:txBody>
                    <a:bodyPr/>
                    <a:lstStyle/>
                    <a:p>
                      <a:pPr algn="l" fontAlgn="ctr"/>
                      <a:r>
                        <a:rPr lang="zh-TW"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大阪府農業協同組合中央会総務企画部次長</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久保　裕章</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5480300"/>
                  </a:ext>
                </a:extLst>
              </a:tr>
              <a:tr h="0">
                <a:tc>
                  <a:txBody>
                    <a:bodyPr/>
                    <a:lstStyle/>
                    <a:p>
                      <a:pPr algn="l" fontAlgn="ctr"/>
                      <a:r>
                        <a:rPr lang="zh-CN"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梅花女子大学食文化学部管理栄養学科</a:t>
                      </a: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教授</a:t>
                      </a:r>
                      <a:endParaRPr lang="zh-TW"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多門　隆子</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9837649"/>
                  </a:ext>
                </a:extLst>
              </a:tr>
              <a:tr h="0">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公益財団法人</a:t>
                      </a:r>
                      <a:r>
                        <a:rPr lang="zh-CN"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大阪府学校給食会常務理事</a:t>
                      </a:r>
                      <a:endParaRPr lang="zh-TW"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zh-TW"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中井　正二</a:t>
                      </a:r>
                      <a:endParaRPr lang="zh-TW"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9084107"/>
                  </a:ext>
                </a:extLst>
              </a:tr>
              <a:tr h="0">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日本チェーンストア協会関西支部事務局長</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南野　和人</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5608586"/>
                  </a:ext>
                </a:extLst>
              </a:tr>
              <a:tr h="0">
                <a:tc>
                  <a:txBody>
                    <a:bodyPr/>
                    <a:lstStyle/>
                    <a:p>
                      <a:pPr algn="l" fontAlgn="ctr"/>
                      <a:r>
                        <a:rPr lang="zh-CN"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甲南女子大学医療栄養学部医療栄養学科</a:t>
                      </a: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教授</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春木　敏</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1975783"/>
                  </a:ext>
                </a:extLst>
              </a:tr>
              <a:tr h="0">
                <a:tc>
                  <a:txBody>
                    <a:bodyPr/>
                    <a:lstStyle/>
                    <a:p>
                      <a:pPr algn="l" fontAlgn="ctr"/>
                      <a:r>
                        <a:rPr lang="zh-TW"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大阪府食生活改善連絡協議会</a:t>
                      </a: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会長</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藤井　裕子</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7865960"/>
                  </a:ext>
                </a:extLst>
              </a:tr>
              <a:tr h="0">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公益社団法人大阪府栄養士会会長</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藤原　政嘉</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485332"/>
                  </a:ext>
                </a:extLst>
              </a:tr>
              <a:tr h="0">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なにわの消費者団体連絡会幹事</a:t>
                      </a:r>
                      <a:endParaRPr lang="zh-TW"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三宅　尚子</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1053298"/>
                  </a:ext>
                </a:extLst>
              </a:tr>
            </a:tbl>
          </a:graphicData>
        </a:graphic>
      </p:graphicFrame>
      <p:sp>
        <p:nvSpPr>
          <p:cNvPr id="3" name="スライド番号プレースホルダー 2"/>
          <p:cNvSpPr>
            <a:spLocks noGrp="1"/>
          </p:cNvSpPr>
          <p:nvPr>
            <p:ph type="sldNum" sz="quarter" idx="12"/>
          </p:nvPr>
        </p:nvSpPr>
        <p:spPr/>
        <p:txBody>
          <a:bodyPr/>
          <a:lstStyle/>
          <a:p>
            <a:fld id="{4D1D0668-0C6C-4C7F-AAAF-C0078F4BF5F6}" type="slidenum">
              <a:rPr kumimoji="1" lang="ja-JP" altLang="en-US" smtClean="0"/>
              <a:t>60</a:t>
            </a:fld>
            <a:endParaRPr kumimoji="1" lang="ja-JP" altLang="en-US"/>
          </a:p>
        </p:txBody>
      </p:sp>
      <p:sp>
        <p:nvSpPr>
          <p:cNvPr id="12" name="テキスト ボックス 11"/>
          <p:cNvSpPr txBox="1"/>
          <p:nvPr/>
        </p:nvSpPr>
        <p:spPr>
          <a:xfrm>
            <a:off x="7467488" y="1965665"/>
            <a:ext cx="1944000" cy="216000"/>
          </a:xfrm>
          <a:prstGeom prst="roundRect">
            <a:avLst>
              <a:gd name="adj" fmla="val 0"/>
            </a:avLst>
          </a:prstGeom>
          <a:noFill/>
          <a:ln w="12700">
            <a:noFill/>
          </a:ln>
        </p:spPr>
        <p:txBody>
          <a:bodyPr wrap="square" lIns="36000" tIns="36000" rIns="36000" bIns="36000" rtlCol="0" anchor="ctr">
            <a:noAutofit/>
          </a:bodyPr>
          <a:lstStyle/>
          <a:p>
            <a:pPr algn="r"/>
            <a:r>
              <a:rPr lang="ja-JP" altLang="en-US" sz="800" dirty="0" smtClean="0">
                <a:latin typeface="游ゴシック" panose="020B0400000000000000" pitchFamily="50" charset="-128"/>
                <a:ea typeface="游ゴシック" panose="020B0400000000000000" pitchFamily="50" charset="-128"/>
              </a:rPr>
              <a:t>令和３年３月現在（敬称略、五十音順）</a:t>
            </a:r>
            <a:endParaRPr lang="en-US" altLang="ja-JP" sz="800" dirty="0" smtClean="0">
              <a:latin typeface="游ゴシック" panose="020B0400000000000000" pitchFamily="50" charset="-128"/>
              <a:ea typeface="游ゴシック" panose="020B0400000000000000" pitchFamily="50" charset="-128"/>
            </a:endParaRPr>
          </a:p>
        </p:txBody>
      </p:sp>
      <p:pic>
        <p:nvPicPr>
          <p:cNvPr id="13" name="図 12"/>
          <p:cNvPicPr>
            <a:picLocks noChangeAspect="1"/>
          </p:cNvPicPr>
          <p:nvPr/>
        </p:nvPicPr>
        <p:blipFill>
          <a:blip r:embed="rId3"/>
          <a:stretch>
            <a:fillRect/>
          </a:stretch>
        </p:blipFill>
        <p:spPr>
          <a:xfrm>
            <a:off x="8582603" y="358877"/>
            <a:ext cx="1100769" cy="360000"/>
          </a:xfrm>
          <a:prstGeom prst="rect">
            <a:avLst/>
          </a:prstGeom>
        </p:spPr>
      </p:pic>
      <p:sp>
        <p:nvSpPr>
          <p:cNvPr id="15" name="テキスト ボックス 14"/>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smtClean="0">
                <a:solidFill>
                  <a:schemeClr val="bg1"/>
                </a:solidFill>
                <a:latin typeface="游ゴシック" panose="020B0400000000000000" pitchFamily="50" charset="-128"/>
                <a:ea typeface="游ゴシック" panose="020B0400000000000000" pitchFamily="50" charset="-128"/>
              </a:rPr>
              <a:t>大阪府</a:t>
            </a:r>
            <a:r>
              <a:rPr lang="ja-JP" altLang="en-US" sz="1100" b="1" dirty="0">
                <a:solidFill>
                  <a:schemeClr val="bg1"/>
                </a:solidFill>
                <a:latin typeface="游ゴシック" panose="020B0400000000000000" pitchFamily="50" charset="-128"/>
                <a:ea typeface="游ゴシック" panose="020B0400000000000000" pitchFamily="50" charset="-128"/>
              </a:rPr>
              <a:t>健康づくり推進</a:t>
            </a:r>
            <a:r>
              <a:rPr lang="ja-JP" altLang="en-US" sz="1100" b="1" dirty="0" smtClean="0">
                <a:solidFill>
                  <a:schemeClr val="bg1"/>
                </a:solidFill>
                <a:latin typeface="游ゴシック" panose="020B0400000000000000" pitchFamily="50" charset="-128"/>
                <a:ea typeface="游ゴシック" panose="020B0400000000000000" pitchFamily="50" charset="-128"/>
              </a:rPr>
              <a:t>条例第</a:t>
            </a:r>
            <a:r>
              <a:rPr lang="en-US" altLang="ja-JP" sz="1100" b="1" dirty="0" smtClean="0">
                <a:solidFill>
                  <a:schemeClr val="bg1"/>
                </a:solidFill>
                <a:latin typeface="游ゴシック" panose="020B0400000000000000" pitchFamily="50" charset="-128"/>
                <a:ea typeface="游ゴシック" panose="020B0400000000000000" pitchFamily="50" charset="-128"/>
              </a:rPr>
              <a:t>19</a:t>
            </a:r>
            <a:r>
              <a:rPr lang="ja-JP" altLang="en-US" sz="1100" b="1" dirty="0" smtClean="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smtClean="0">
                <a:solidFill>
                  <a:schemeClr val="bg1"/>
                </a:solidFill>
                <a:latin typeface="游ゴシック" panose="020B0400000000000000" pitchFamily="50" charset="-128"/>
                <a:ea typeface="游ゴシック" panose="020B0400000000000000" pitchFamily="50" charset="-128"/>
              </a:rPr>
              <a:t>〈</a:t>
            </a:r>
            <a:r>
              <a:rPr lang="ja-JP" altLang="en-US" sz="1100" b="1" dirty="0" smtClean="0">
                <a:solidFill>
                  <a:schemeClr val="bg1"/>
                </a:solidFill>
                <a:latin typeface="游ゴシック" panose="020B0400000000000000" pitchFamily="50" charset="-128"/>
                <a:ea typeface="游ゴシック" panose="020B0400000000000000" pitchFamily="50" charset="-128"/>
              </a:rPr>
              <a:t>令和２年度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8759011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87995" y="735604"/>
            <a:ext cx="9504000" cy="0"/>
          </a:xfrm>
          <a:prstGeom prst="line">
            <a:avLst/>
          </a:prstGeom>
          <a:ln w="38100" cap="rnd" cmpd="sng">
            <a:solidFill>
              <a:srgbClr val="009999"/>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0953" y="330676"/>
            <a:ext cx="6383507" cy="432000"/>
          </a:xfrm>
          <a:prstGeom prst="rect">
            <a:avLst/>
          </a:prstGeom>
          <a:noFill/>
        </p:spPr>
        <p:txBody>
          <a:bodyPr wrap="square" lIns="72000" tIns="72000" rIns="72000" bIns="72000" rtlCol="0" anchor="t">
            <a:noAutofit/>
          </a:bodyPr>
          <a:lstStyle/>
          <a:p>
            <a:r>
              <a:rPr lang="zh-TW" altLang="en-US" b="1" dirty="0">
                <a:latin typeface="游ゴシック" panose="020B0400000000000000" pitchFamily="50" charset="-128"/>
                <a:ea typeface="游ゴシック" panose="020B0400000000000000" pitchFamily="50" charset="-128"/>
              </a:rPr>
              <a:t>食育</a:t>
            </a:r>
            <a:r>
              <a:rPr lang="zh-TW" altLang="en-US" b="1" dirty="0" smtClean="0">
                <a:latin typeface="游ゴシック" panose="020B0400000000000000" pitchFamily="50" charset="-128"/>
                <a:ea typeface="游ゴシック" panose="020B0400000000000000" pitchFamily="50" charset="-128"/>
              </a:rPr>
              <a:t>推進計画</a:t>
            </a:r>
            <a:r>
              <a:rPr lang="ja-JP" altLang="en-US" b="1" dirty="0" smtClean="0">
                <a:latin typeface="游ゴシック" panose="020B0400000000000000" pitchFamily="50" charset="-128"/>
                <a:ea typeface="游ゴシック" panose="020B0400000000000000" pitchFamily="50" charset="-128"/>
              </a:rPr>
              <a:t>に</a:t>
            </a:r>
            <a:r>
              <a:rPr lang="ja-JP" altLang="en-US" b="1" dirty="0">
                <a:latin typeface="游ゴシック" panose="020B0400000000000000" pitchFamily="50" charset="-128"/>
                <a:ea typeface="游ゴシック" panose="020B0400000000000000" pitchFamily="50" charset="-128"/>
              </a:rPr>
              <a:t>おける施策の</a:t>
            </a:r>
            <a:r>
              <a:rPr lang="ja-JP" altLang="en-US" b="1" dirty="0" smtClean="0">
                <a:latin typeface="游ゴシック" panose="020B0400000000000000" pitchFamily="50" charset="-128"/>
                <a:ea typeface="游ゴシック" panose="020B0400000000000000" pitchFamily="50" charset="-128"/>
              </a:rPr>
              <a:t>実施状況</a:t>
            </a:r>
            <a:endParaRPr lang="ja-JP" altLang="en-US" b="1" dirty="0">
              <a:latin typeface="游ゴシック" panose="020B0400000000000000" pitchFamily="50" charset="-128"/>
              <a:ea typeface="游ゴシック" panose="020B0400000000000000" pitchFamily="50" charset="-128"/>
            </a:endParaRPr>
          </a:p>
        </p:txBody>
      </p:sp>
      <p:sp>
        <p:nvSpPr>
          <p:cNvPr id="17" name="テキスト ボックス 16"/>
          <p:cNvSpPr txBox="1"/>
          <p:nvPr/>
        </p:nvSpPr>
        <p:spPr>
          <a:xfrm>
            <a:off x="373611" y="1019984"/>
            <a:ext cx="3024000" cy="3672000"/>
          </a:xfrm>
          <a:prstGeom prst="roundRect">
            <a:avLst>
              <a:gd name="adj" fmla="val 0"/>
            </a:avLst>
          </a:prstGeom>
          <a:noFill/>
          <a:ln w="12700">
            <a:noFill/>
          </a:ln>
        </p:spPr>
        <p:txBody>
          <a:bodyPr wrap="square" lIns="72000" tIns="72000" rIns="72000" bIns="72000" rtlCol="0" anchor="t">
            <a:noAutofit/>
          </a:bodyPr>
          <a:lstStyle/>
          <a:p>
            <a:endParaRPr lang="ja-JP" altLang="en-US" sz="800" dirty="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smtClean="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趣旨）</a:t>
            </a:r>
          </a:p>
          <a:p>
            <a:r>
              <a:rPr lang="ja-JP" altLang="en-US" sz="800" dirty="0">
                <a:latin typeface="游ゴシック" panose="020B0400000000000000" pitchFamily="50" charset="-128"/>
                <a:ea typeface="游ゴシック" panose="020B0400000000000000" pitchFamily="50" charset="-128"/>
              </a:rPr>
              <a:t>第一条　この条例は、法律若しくはこれに基づく政令又は他</a:t>
            </a:r>
            <a:r>
              <a:rPr lang="ja-JP" altLang="en-US" sz="800" dirty="0" smtClean="0">
                <a:latin typeface="游ゴシック" panose="020B0400000000000000" pitchFamily="50" charset="-128"/>
                <a:ea typeface="游ゴシック" panose="020B0400000000000000" pitchFamily="50" charset="-128"/>
              </a:rPr>
              <a:t>の</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条例に定めるもの</a:t>
            </a:r>
            <a:r>
              <a:rPr lang="ja-JP" altLang="en-US" sz="800" dirty="0">
                <a:latin typeface="游ゴシック" panose="020B0400000000000000" pitchFamily="50" charset="-128"/>
                <a:ea typeface="游ゴシック" panose="020B0400000000000000" pitchFamily="50" charset="-128"/>
              </a:rPr>
              <a:t>のほか、府が設置する執行機関の附属</a:t>
            </a:r>
            <a:r>
              <a:rPr lang="ja-JP" altLang="en-US" sz="800" dirty="0" smtClean="0">
                <a:latin typeface="游ゴシック" panose="020B0400000000000000" pitchFamily="50" charset="-128"/>
                <a:ea typeface="游ゴシック" panose="020B0400000000000000" pitchFamily="50" charset="-128"/>
              </a:rPr>
              <a:t>機関</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について、地方自治法</a:t>
            </a:r>
            <a:r>
              <a:rPr lang="en-US" altLang="ja-JP" sz="800" dirty="0">
                <a:latin typeface="游ゴシック" panose="020B0400000000000000" pitchFamily="50" charset="-128"/>
                <a:ea typeface="游ゴシック" panose="020B0400000000000000" pitchFamily="50" charset="-128"/>
              </a:rPr>
              <a:t>(</a:t>
            </a:r>
            <a:r>
              <a:rPr lang="ja-JP" altLang="en-US" sz="800" dirty="0" smtClean="0">
                <a:latin typeface="游ゴシック" panose="020B0400000000000000" pitchFamily="50" charset="-128"/>
                <a:ea typeface="游ゴシック" panose="020B0400000000000000" pitchFamily="50" charset="-128"/>
              </a:rPr>
              <a:t>昭和</a:t>
            </a:r>
            <a:r>
              <a:rPr lang="ja-JP" altLang="en-US" sz="800" dirty="0">
                <a:latin typeface="游ゴシック" panose="020B0400000000000000" pitchFamily="50" charset="-128"/>
                <a:ea typeface="游ゴシック" panose="020B0400000000000000" pitchFamily="50" charset="-128"/>
              </a:rPr>
              <a:t>二十二年法律第六十七号</a:t>
            </a:r>
            <a:r>
              <a:rPr lang="en-US" altLang="ja-JP" sz="800" dirty="0">
                <a:latin typeface="游ゴシック" panose="020B0400000000000000" pitchFamily="50" charset="-128"/>
                <a:ea typeface="游ゴシック" panose="020B0400000000000000" pitchFamily="50" charset="-128"/>
              </a:rPr>
              <a:t>)</a:t>
            </a:r>
            <a:r>
              <a:rPr lang="ja-JP" altLang="en-US" sz="800" dirty="0" smtClean="0">
                <a:latin typeface="游ゴシック" panose="020B0400000000000000" pitchFamily="50" charset="-128"/>
                <a:ea typeface="游ゴシック" panose="020B0400000000000000" pitchFamily="50" charset="-128"/>
              </a:rPr>
              <a:t>第百三</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十八条</a:t>
            </a:r>
            <a:r>
              <a:rPr lang="ja-JP" altLang="en-US" sz="800" dirty="0">
                <a:latin typeface="游ゴシック" panose="020B0400000000000000" pitchFamily="50" charset="-128"/>
                <a:ea typeface="游ゴシック" panose="020B0400000000000000" pitchFamily="50" charset="-128"/>
              </a:rPr>
              <a:t>の四</a:t>
            </a:r>
            <a:r>
              <a:rPr lang="ja-JP" altLang="en-US" sz="800" dirty="0" smtClean="0">
                <a:latin typeface="游ゴシック" panose="020B0400000000000000" pitchFamily="50" charset="-128"/>
                <a:ea typeface="游ゴシック" panose="020B0400000000000000" pitchFamily="50" charset="-128"/>
              </a:rPr>
              <a:t>第三項、第二百二条</a:t>
            </a:r>
            <a:r>
              <a:rPr lang="ja-JP" altLang="en-US" sz="800" dirty="0">
                <a:latin typeface="游ゴシック" panose="020B0400000000000000" pitchFamily="50" charset="-128"/>
                <a:ea typeface="游ゴシック" panose="020B0400000000000000" pitchFamily="50" charset="-128"/>
              </a:rPr>
              <a:t>の</a:t>
            </a:r>
            <a:r>
              <a:rPr lang="ja-JP" altLang="en-US" sz="800" dirty="0" smtClean="0">
                <a:latin typeface="游ゴシック" panose="020B0400000000000000" pitchFamily="50" charset="-128"/>
                <a:ea typeface="游ゴシック" panose="020B0400000000000000" pitchFamily="50" charset="-128"/>
              </a:rPr>
              <a:t>三第一項</a:t>
            </a:r>
            <a:r>
              <a:rPr lang="ja-JP" altLang="en-US" sz="800" dirty="0">
                <a:latin typeface="游ゴシック" panose="020B0400000000000000" pitchFamily="50" charset="-128"/>
                <a:ea typeface="游ゴシック" panose="020B0400000000000000" pitchFamily="50" charset="-128"/>
              </a:rPr>
              <a:t>及び第二百三条</a:t>
            </a:r>
            <a:r>
              <a:rPr lang="ja-JP" altLang="en-US" sz="800" dirty="0" smtClean="0">
                <a:latin typeface="游ゴシック" panose="020B0400000000000000" pitchFamily="50" charset="-128"/>
                <a:ea typeface="游ゴシック" panose="020B0400000000000000" pitchFamily="50" charset="-128"/>
              </a:rPr>
              <a:t>の</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二</a:t>
            </a:r>
            <a:r>
              <a:rPr lang="ja-JP" altLang="en-US" sz="800" dirty="0">
                <a:latin typeface="游ゴシック" panose="020B0400000000000000" pitchFamily="50" charset="-128"/>
                <a:ea typeface="游ゴシック" panose="020B0400000000000000" pitchFamily="50" charset="-128"/>
              </a:rPr>
              <a:t>第四項の規定に</a:t>
            </a:r>
            <a:r>
              <a:rPr lang="ja-JP" altLang="en-US" sz="800" dirty="0" smtClean="0">
                <a:latin typeface="游ゴシック" panose="020B0400000000000000" pitchFamily="50" charset="-128"/>
                <a:ea typeface="游ゴシック" panose="020B0400000000000000" pitchFamily="50" charset="-128"/>
              </a:rPr>
              <a:t>基づき、その</a:t>
            </a:r>
            <a:r>
              <a:rPr lang="ja-JP" altLang="en-US" sz="800" dirty="0">
                <a:latin typeface="游ゴシック" panose="020B0400000000000000" pitchFamily="50" charset="-128"/>
                <a:ea typeface="游ゴシック" panose="020B0400000000000000" pitchFamily="50" charset="-128"/>
              </a:rPr>
              <a:t>設置</a:t>
            </a:r>
            <a:r>
              <a:rPr lang="ja-JP" altLang="en-US" sz="800" dirty="0" smtClean="0">
                <a:latin typeface="游ゴシック" panose="020B0400000000000000" pitchFamily="50" charset="-128"/>
                <a:ea typeface="游ゴシック" panose="020B0400000000000000" pitchFamily="50" charset="-128"/>
              </a:rPr>
              <a:t>、担任</a:t>
            </a:r>
            <a:r>
              <a:rPr lang="ja-JP" altLang="en-US" sz="800" dirty="0">
                <a:latin typeface="游ゴシック" panose="020B0400000000000000" pitchFamily="50" charset="-128"/>
                <a:ea typeface="游ゴシック" panose="020B0400000000000000" pitchFamily="50" charset="-128"/>
              </a:rPr>
              <a:t>する事務</a:t>
            </a:r>
            <a:r>
              <a:rPr lang="ja-JP" altLang="en-US" sz="800" dirty="0" smtClean="0">
                <a:latin typeface="游ゴシック" panose="020B0400000000000000" pitchFamily="50" charset="-128"/>
                <a:ea typeface="游ゴシック" panose="020B0400000000000000" pitchFamily="50" charset="-128"/>
              </a:rPr>
              <a:t>、委員</a:t>
            </a:r>
            <a:r>
              <a:rPr lang="ja-JP" altLang="en-US" sz="800" dirty="0" err="1" smtClean="0">
                <a:latin typeface="游ゴシック" panose="020B0400000000000000" pitchFamily="50" charset="-128"/>
                <a:ea typeface="游ゴシック" panose="020B0400000000000000" pitchFamily="50" charset="-128"/>
              </a:rPr>
              <a:t>そ</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の</a:t>
            </a:r>
            <a:r>
              <a:rPr lang="ja-JP" altLang="en-US" sz="800" dirty="0">
                <a:latin typeface="游ゴシック" panose="020B0400000000000000" pitchFamily="50" charset="-128"/>
                <a:ea typeface="游ゴシック" panose="020B0400000000000000" pitchFamily="50" charset="-128"/>
              </a:rPr>
              <a:t>他の構成員</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以下「</a:t>
            </a:r>
            <a:r>
              <a:rPr lang="ja-JP" altLang="en-US" sz="800" dirty="0" smtClean="0">
                <a:latin typeface="游ゴシック" panose="020B0400000000000000" pitchFamily="50" charset="-128"/>
                <a:ea typeface="游ゴシック" panose="020B0400000000000000" pitchFamily="50" charset="-128"/>
              </a:rPr>
              <a:t>委員</a:t>
            </a:r>
            <a:r>
              <a:rPr lang="ja-JP" altLang="en-US" sz="800" dirty="0">
                <a:latin typeface="游ゴシック" panose="020B0400000000000000" pitchFamily="50" charset="-128"/>
                <a:ea typeface="游ゴシック" panose="020B0400000000000000" pitchFamily="50" charset="-128"/>
              </a:rPr>
              <a:t>等」</a:t>
            </a:r>
            <a:r>
              <a:rPr lang="ja-JP" altLang="en-US" sz="800" dirty="0" smtClean="0">
                <a:latin typeface="游ゴシック" panose="020B0400000000000000" pitchFamily="50" charset="-128"/>
                <a:ea typeface="游ゴシック" panose="020B0400000000000000" pitchFamily="50" charset="-128"/>
              </a:rPr>
              <a:t>という</a:t>
            </a:r>
            <a:r>
              <a:rPr lang="ja-JP" altLang="en-US" sz="800" dirty="0">
                <a:latin typeface="游ゴシック" panose="020B0400000000000000" pitchFamily="50" charset="-128"/>
                <a:ea typeface="游ゴシック" panose="020B0400000000000000" pitchFamily="50" charset="-128"/>
              </a:rPr>
              <a:t>。</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の</a:t>
            </a:r>
            <a:r>
              <a:rPr lang="ja-JP" altLang="en-US" sz="800" dirty="0" smtClean="0">
                <a:latin typeface="游ゴシック" panose="020B0400000000000000" pitchFamily="50" charset="-128"/>
                <a:ea typeface="游ゴシック" panose="020B0400000000000000" pitchFamily="50" charset="-128"/>
              </a:rPr>
              <a:t>報酬及び</a:t>
            </a:r>
            <a:r>
              <a:rPr lang="ja-JP" altLang="en-US" sz="800" dirty="0">
                <a:latin typeface="游ゴシック" panose="020B0400000000000000" pitchFamily="50" charset="-128"/>
                <a:ea typeface="游ゴシック" panose="020B0400000000000000" pitchFamily="50" charset="-128"/>
              </a:rPr>
              <a:t>費用</a:t>
            </a:r>
            <a:r>
              <a:rPr lang="ja-JP" altLang="en-US" sz="800" dirty="0" smtClean="0">
                <a:latin typeface="游ゴシック" panose="020B0400000000000000" pitchFamily="50" charset="-128"/>
                <a:ea typeface="游ゴシック" panose="020B0400000000000000" pitchFamily="50" charset="-128"/>
              </a:rPr>
              <a:t>弁償</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並びにその</a:t>
            </a:r>
            <a:r>
              <a:rPr lang="ja-JP" altLang="en-US" sz="800" dirty="0">
                <a:latin typeface="游ゴシック" panose="020B0400000000000000" pitchFamily="50" charset="-128"/>
                <a:ea typeface="游ゴシック" panose="020B0400000000000000" pitchFamily="50" charset="-128"/>
              </a:rPr>
              <a:t>支給方法</a:t>
            </a:r>
            <a:r>
              <a:rPr lang="ja-JP" altLang="en-US" sz="800" dirty="0" smtClean="0">
                <a:latin typeface="游ゴシック" panose="020B0400000000000000" pitchFamily="50" charset="-128"/>
                <a:ea typeface="游ゴシック" panose="020B0400000000000000" pitchFamily="50" charset="-128"/>
              </a:rPr>
              <a:t>その他附属</a:t>
            </a:r>
            <a:r>
              <a:rPr lang="ja-JP" altLang="en-US" sz="800" dirty="0">
                <a:latin typeface="游ゴシック" panose="020B0400000000000000" pitchFamily="50" charset="-128"/>
                <a:ea typeface="游ゴシック" panose="020B0400000000000000" pitchFamily="50" charset="-128"/>
              </a:rPr>
              <a:t>機関に</a:t>
            </a:r>
            <a:r>
              <a:rPr lang="ja-JP" altLang="en-US" sz="800" dirty="0" smtClean="0">
                <a:latin typeface="游ゴシック" panose="020B0400000000000000" pitchFamily="50" charset="-128"/>
                <a:ea typeface="游ゴシック" panose="020B0400000000000000" pitchFamily="50" charset="-128"/>
              </a:rPr>
              <a:t>関し必要</a:t>
            </a:r>
            <a:r>
              <a:rPr lang="ja-JP" altLang="en-US" sz="800" dirty="0">
                <a:latin typeface="游ゴシック" panose="020B0400000000000000" pitchFamily="50" charset="-128"/>
                <a:ea typeface="游ゴシック" panose="020B0400000000000000" pitchFamily="50" charset="-128"/>
              </a:rPr>
              <a:t>な事項</a:t>
            </a:r>
            <a:r>
              <a:rPr lang="ja-JP" altLang="en-US" sz="800" dirty="0" smtClean="0">
                <a:latin typeface="游ゴシック" panose="020B0400000000000000" pitchFamily="50" charset="-128"/>
                <a:ea typeface="游ゴシック" panose="020B0400000000000000" pitchFamily="50" charset="-128"/>
              </a:rPr>
              <a:t>を定め</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err="1" smtClean="0">
                <a:latin typeface="游ゴシック" panose="020B0400000000000000" pitchFamily="50" charset="-128"/>
                <a:ea typeface="游ゴシック" panose="020B0400000000000000" pitchFamily="50" charset="-128"/>
              </a:rPr>
              <a:t>る</a:t>
            </a:r>
            <a:r>
              <a:rPr lang="ja-JP" altLang="en-US" sz="800" dirty="0">
                <a:latin typeface="游ゴシック" panose="020B0400000000000000" pitchFamily="50" charset="-128"/>
                <a:ea typeface="游ゴシック" panose="020B0400000000000000" pitchFamily="50" charset="-128"/>
              </a:rPr>
              <a:t>ものとする。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（設置）</a:t>
            </a:r>
          </a:p>
          <a:p>
            <a:r>
              <a:rPr lang="ja-JP" altLang="en-US" sz="800" dirty="0">
                <a:latin typeface="游ゴシック" panose="020B0400000000000000" pitchFamily="50" charset="-128"/>
                <a:ea typeface="游ゴシック" panose="020B0400000000000000" pitchFamily="50" charset="-128"/>
              </a:rPr>
              <a:t>第二条　執行機関の附属機関として、別表第一に掲げる</a:t>
            </a:r>
            <a:r>
              <a:rPr lang="ja-JP" altLang="en-US" sz="800" dirty="0" smtClean="0">
                <a:latin typeface="游ゴシック" panose="020B0400000000000000" pitchFamily="50" charset="-128"/>
                <a:ea typeface="游ゴシック" panose="020B0400000000000000" pitchFamily="50" charset="-128"/>
              </a:rPr>
              <a:t>附属機</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関を置く</a:t>
            </a:r>
            <a:r>
              <a:rPr lang="ja-JP" altLang="en-US" sz="800" dirty="0">
                <a:latin typeface="游ゴシック" panose="020B0400000000000000" pitchFamily="50" charset="-128"/>
                <a:ea typeface="游ゴシック" panose="020B0400000000000000" pitchFamily="50" charset="-128"/>
              </a:rPr>
              <a:t>。</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（中略）</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別表第一</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第二条関係</a:t>
            </a:r>
            <a:r>
              <a:rPr lang="en-US" altLang="ja-JP" sz="800" dirty="0">
                <a:latin typeface="游ゴシック" panose="020B0400000000000000" pitchFamily="50" charset="-128"/>
                <a:ea typeface="游ゴシック" panose="020B0400000000000000" pitchFamily="50" charset="-128"/>
              </a:rPr>
              <a:t>)</a:t>
            </a:r>
          </a:p>
          <a:p>
            <a:r>
              <a:rPr lang="ja-JP" altLang="en-US" sz="800" dirty="0">
                <a:latin typeface="游ゴシック" panose="020B0400000000000000" pitchFamily="50" charset="-128"/>
                <a:ea typeface="游ゴシック" panose="020B0400000000000000" pitchFamily="50" charset="-128"/>
              </a:rPr>
              <a:t>一　知事の附属</a:t>
            </a:r>
            <a:r>
              <a:rPr lang="ja-JP" altLang="en-US" sz="800" dirty="0" smtClean="0">
                <a:latin typeface="游ゴシック" panose="020B0400000000000000" pitchFamily="50" charset="-128"/>
                <a:ea typeface="游ゴシック" panose="020B0400000000000000" pitchFamily="50" charset="-128"/>
              </a:rPr>
              <a:t>機関</a:t>
            </a:r>
            <a:endParaRPr lang="en-US" altLang="ja-JP" sz="800" dirty="0" smtClean="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endParaRPr lang="en-US" altLang="ja-JP" sz="800" dirty="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endParaRPr lang="en-US" altLang="ja-JP" sz="800" dirty="0">
              <a:latin typeface="游ゴシック" panose="020B0400000000000000" pitchFamily="50" charset="-128"/>
              <a:ea typeface="游ゴシック" panose="020B0400000000000000" pitchFamily="50" charset="-128"/>
            </a:endParaRPr>
          </a:p>
          <a:p>
            <a:endParaRPr lang="en-US" altLang="ja-JP" sz="800" dirty="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endParaRPr lang="en-US" altLang="ja-JP" sz="800" dirty="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endParaRPr lang="en-US" altLang="ja-JP" sz="800" dirty="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endParaRPr lang="en-US" altLang="ja-JP" sz="800" dirty="0">
              <a:latin typeface="游ゴシック" panose="020B0400000000000000" pitchFamily="50" charset="-128"/>
              <a:ea typeface="游ゴシック" panose="020B0400000000000000" pitchFamily="50" charset="-128"/>
            </a:endParaRPr>
          </a:p>
          <a:p>
            <a:endParaRPr lang="en-US" altLang="ja-JP" sz="800" dirty="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smtClean="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中略）</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附則</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平成二九年条例第八九号</a:t>
            </a:r>
            <a:r>
              <a:rPr lang="en-US" altLang="ja-JP" sz="800" dirty="0">
                <a:latin typeface="游ゴシック" panose="020B0400000000000000" pitchFamily="50" charset="-128"/>
                <a:ea typeface="游ゴシック" panose="020B0400000000000000" pitchFamily="50" charset="-128"/>
              </a:rPr>
              <a:t>)</a:t>
            </a:r>
          </a:p>
          <a:p>
            <a:r>
              <a:rPr lang="ja-JP" altLang="en-US" sz="800" dirty="0">
                <a:latin typeface="游ゴシック" panose="020B0400000000000000" pitchFamily="50" charset="-128"/>
                <a:ea typeface="游ゴシック" panose="020B0400000000000000" pitchFamily="50" charset="-128"/>
              </a:rPr>
              <a:t>この条例は、公布の日から施行する</a:t>
            </a:r>
            <a:r>
              <a:rPr lang="ja-JP" altLang="en-US" sz="800" dirty="0" smtClean="0">
                <a:latin typeface="游ゴシック" panose="020B0400000000000000" pitchFamily="50" charset="-128"/>
                <a:ea typeface="游ゴシック" panose="020B0400000000000000" pitchFamily="50" charset="-128"/>
              </a:rPr>
              <a:t>。</a:t>
            </a:r>
            <a:endParaRPr lang="ja-JP" altLang="en-US" sz="800" dirty="0">
              <a:latin typeface="游ゴシック" panose="020B0400000000000000" pitchFamily="50" charset="-128"/>
              <a:ea typeface="游ゴシック" panose="020B0400000000000000"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743455732"/>
              </p:ext>
            </p:extLst>
          </p:nvPr>
        </p:nvGraphicFramePr>
        <p:xfrm>
          <a:off x="437893" y="3578601"/>
          <a:ext cx="2880000" cy="1620000"/>
        </p:xfrm>
        <a:graphic>
          <a:graphicData uri="http://schemas.openxmlformats.org/drawingml/2006/table">
            <a:tbl>
              <a:tblPr firstRow="1" bandRow="1">
                <a:tableStyleId>{5940675A-B579-460E-94D1-54222C63F5DA}</a:tableStyleId>
              </a:tblPr>
              <a:tblGrid>
                <a:gridCol w="864000">
                  <a:extLst>
                    <a:ext uri="{9D8B030D-6E8A-4147-A177-3AD203B41FA5}">
                      <a16:colId xmlns:a16="http://schemas.microsoft.com/office/drawing/2014/main" val="1618736453"/>
                    </a:ext>
                  </a:extLst>
                </a:gridCol>
                <a:gridCol w="2016000">
                  <a:extLst>
                    <a:ext uri="{9D8B030D-6E8A-4147-A177-3AD203B41FA5}">
                      <a16:colId xmlns:a16="http://schemas.microsoft.com/office/drawing/2014/main" val="2555586693"/>
                    </a:ext>
                  </a:extLst>
                </a:gridCol>
              </a:tblGrid>
              <a:tr h="180000">
                <a:tc>
                  <a:txBody>
                    <a:bodyPr/>
                    <a:lstStyle/>
                    <a:p>
                      <a:pPr algn="ctr"/>
                      <a:r>
                        <a:rPr kumimoji="1" lang="ja-JP" altLang="en-US" sz="800" dirty="0" smtClean="0">
                          <a:latin typeface="游ゴシック" panose="020B0400000000000000" pitchFamily="50" charset="-128"/>
                          <a:ea typeface="游ゴシック" panose="020B0400000000000000" pitchFamily="50" charset="-128"/>
                        </a:rPr>
                        <a:t>名称</a:t>
                      </a:r>
                      <a:endParaRPr kumimoji="1" lang="ja-JP" altLang="en-US" sz="800" dirty="0">
                        <a:latin typeface="游ゴシック" panose="020B0400000000000000" pitchFamily="50" charset="-128"/>
                        <a:ea typeface="游ゴシック" panose="020B0400000000000000" pitchFamily="50" charset="-128"/>
                      </a:endParaRP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游ゴシック" panose="020B0400000000000000" pitchFamily="50" charset="-128"/>
                          <a:ea typeface="游ゴシック" panose="020B0400000000000000" pitchFamily="50" charset="-128"/>
                        </a:rPr>
                        <a:t>担任する事務</a:t>
                      </a:r>
                      <a:endParaRPr kumimoji="1" lang="ja-JP" altLang="en-US" sz="800" dirty="0">
                        <a:latin typeface="游ゴシック" panose="020B0400000000000000" pitchFamily="50" charset="-128"/>
                        <a:ea typeface="游ゴシック" panose="020B0400000000000000" pitchFamily="50" charset="-128"/>
                      </a:endParaRP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7500543"/>
                  </a:ext>
                </a:extLst>
              </a:tr>
              <a:tr h="180000">
                <a:tc>
                  <a:txBody>
                    <a:bodyPr/>
                    <a:lstStyle/>
                    <a:p>
                      <a:pPr algn="ctr"/>
                      <a:r>
                        <a:rPr kumimoji="1" lang="ja-JP" altLang="en-US" sz="800" dirty="0" smtClean="0">
                          <a:latin typeface="游ゴシック" panose="020B0400000000000000" pitchFamily="50" charset="-128"/>
                          <a:ea typeface="游ゴシック" panose="020B0400000000000000" pitchFamily="50" charset="-128"/>
                        </a:rPr>
                        <a:t>（中略）</a:t>
                      </a:r>
                      <a:endParaRPr kumimoji="1" lang="ja-JP" altLang="en-US" sz="800" dirty="0">
                        <a:latin typeface="游ゴシック" panose="020B0400000000000000" pitchFamily="50" charset="-128"/>
                        <a:ea typeface="游ゴシック" panose="020B0400000000000000" pitchFamily="50" charset="-128"/>
                      </a:endParaRP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游ゴシック" panose="020B0400000000000000" pitchFamily="50" charset="-128"/>
                          <a:ea typeface="游ゴシック" panose="020B0400000000000000" pitchFamily="50" charset="-128"/>
                        </a:rPr>
                        <a:t>（中略）</a:t>
                      </a:r>
                      <a:endParaRPr kumimoji="1" lang="ja-JP" altLang="en-US" sz="800" dirty="0">
                        <a:latin typeface="游ゴシック" panose="020B0400000000000000" pitchFamily="50" charset="-128"/>
                        <a:ea typeface="游ゴシック" panose="020B0400000000000000" pitchFamily="50" charset="-128"/>
                      </a:endParaRP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0741214"/>
                  </a:ext>
                </a:extLst>
              </a:tr>
              <a:tr h="1080000">
                <a:tc>
                  <a:txBody>
                    <a:bodyPr/>
                    <a:lstStyle/>
                    <a:p>
                      <a:pPr algn="l"/>
                      <a:r>
                        <a:rPr kumimoji="1" lang="zh-TW" altLang="en-US" sz="800" dirty="0" smtClean="0">
                          <a:latin typeface="游ゴシック" panose="020B0400000000000000" pitchFamily="50" charset="-128"/>
                          <a:ea typeface="游ゴシック" panose="020B0400000000000000" pitchFamily="50" charset="-128"/>
                        </a:rPr>
                        <a:t>大阪府食育推進計画評価審議会</a:t>
                      </a:r>
                    </a:p>
                  </a:txBody>
                  <a:tcPr marL="36000" marR="36000" marT="18000" marB="18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kumimoji="1" lang="ja-JP" altLang="en-US" sz="800" spc="-50" baseline="0" dirty="0" smtClean="0">
                          <a:latin typeface="游ゴシック" panose="020B0400000000000000" pitchFamily="50" charset="-128"/>
                          <a:ea typeface="游ゴシック" panose="020B0400000000000000" pitchFamily="50" charset="-128"/>
                        </a:rPr>
                        <a:t>食育基本法（平成十七年法律第六十三号）第十七条第一項に規定する計画の目標の達成状況及び進捗状況並びに大阪府健康づくり推進条例（平成三十年大阪府条例第八十八号）第四条第一項の目標（食育の推進に係るものに限る。）の達成状況の評価その他食育の推進に関する施策についての重要事項の調査審議に関する事務</a:t>
                      </a:r>
                    </a:p>
                  </a:txBody>
                  <a:tcPr marL="36000" marR="36000" marT="18000" marB="18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1678305"/>
                  </a:ext>
                </a:extLst>
              </a:tr>
              <a:tr h="180000">
                <a:tc>
                  <a:txBody>
                    <a:bodyPr/>
                    <a:lstStyle/>
                    <a:p>
                      <a:pPr algn="ctr"/>
                      <a:r>
                        <a:rPr kumimoji="1" lang="ja-JP" altLang="en-US" sz="800" dirty="0" smtClean="0">
                          <a:latin typeface="游ゴシック" panose="020B0400000000000000" pitchFamily="50" charset="-128"/>
                          <a:ea typeface="游ゴシック" panose="020B0400000000000000" pitchFamily="50" charset="-128"/>
                        </a:rPr>
                        <a:t>（中略）</a:t>
                      </a:r>
                      <a:endParaRPr kumimoji="1" lang="ja-JP" altLang="en-US" sz="800" dirty="0">
                        <a:latin typeface="游ゴシック" panose="020B0400000000000000" pitchFamily="50" charset="-128"/>
                        <a:ea typeface="游ゴシック" panose="020B0400000000000000" pitchFamily="50" charset="-128"/>
                      </a:endParaRP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游ゴシック" panose="020B0400000000000000" pitchFamily="50" charset="-128"/>
                          <a:ea typeface="游ゴシック" panose="020B0400000000000000" pitchFamily="50" charset="-128"/>
                        </a:rPr>
                        <a:t>（中略）</a:t>
                      </a:r>
                      <a:endParaRPr kumimoji="1" lang="ja-JP" altLang="en-US" sz="800" dirty="0">
                        <a:latin typeface="游ゴシック" panose="020B0400000000000000" pitchFamily="50" charset="-128"/>
                        <a:ea typeface="游ゴシック" panose="020B0400000000000000" pitchFamily="50" charset="-128"/>
                      </a:endParaRP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382657"/>
                  </a:ext>
                </a:extLst>
              </a:tr>
            </a:tbl>
          </a:graphicData>
        </a:graphic>
      </p:graphicFrame>
      <p:cxnSp>
        <p:nvCxnSpPr>
          <p:cNvPr id="19" name="直線コネクタ 18"/>
          <p:cNvCxnSpPr/>
          <p:nvPr/>
        </p:nvCxnSpPr>
        <p:spPr>
          <a:xfrm>
            <a:off x="3603383" y="1093677"/>
            <a:ext cx="0" cy="5400000"/>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749662" y="1019984"/>
            <a:ext cx="2880000" cy="3672000"/>
          </a:xfrm>
          <a:prstGeom prst="roundRect">
            <a:avLst>
              <a:gd name="adj" fmla="val 0"/>
            </a:avLst>
          </a:prstGeom>
          <a:noFill/>
          <a:ln w="12700">
            <a:noFill/>
          </a:ln>
        </p:spPr>
        <p:txBody>
          <a:bodyPr wrap="square" lIns="72000" tIns="72000" rIns="72000" bIns="72000" rtlCol="0" anchor="t">
            <a:noAutofit/>
          </a:bodyPr>
          <a:lstStyle/>
          <a:p>
            <a:endParaRPr lang="ja-JP" altLang="en-US" sz="800" b="1" dirty="0">
              <a:latin typeface="游ゴシック" panose="020B0400000000000000" pitchFamily="50" charset="-128"/>
              <a:ea typeface="游ゴシック" panose="020B0400000000000000" pitchFamily="50" charset="-128"/>
            </a:endParaRP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（趣旨）</a:t>
            </a:r>
          </a:p>
          <a:p>
            <a:r>
              <a:rPr lang="ja-JP" altLang="en-US" sz="800" dirty="0">
                <a:latin typeface="游ゴシック" panose="020B0400000000000000" pitchFamily="50" charset="-128"/>
                <a:ea typeface="游ゴシック" panose="020B0400000000000000" pitchFamily="50" charset="-128"/>
              </a:rPr>
              <a:t>第一条　この規則は、大阪府附属機関条例（昭和</a:t>
            </a:r>
            <a:r>
              <a:rPr lang="ja-JP" altLang="en-US" sz="800" dirty="0" smtClean="0">
                <a:latin typeface="游ゴシック" panose="020B0400000000000000" pitchFamily="50" charset="-128"/>
                <a:ea typeface="游ゴシック" panose="020B0400000000000000" pitchFamily="50" charset="-128"/>
              </a:rPr>
              <a:t>二十七年</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大阪府</a:t>
            </a:r>
            <a:r>
              <a:rPr lang="ja-JP" altLang="en-US" sz="800" dirty="0">
                <a:latin typeface="游ゴシック" panose="020B0400000000000000" pitchFamily="50" charset="-128"/>
                <a:ea typeface="游ゴシック" panose="020B0400000000000000" pitchFamily="50" charset="-128"/>
              </a:rPr>
              <a:t>条例第三十九号）第六条の規定に基づき、</a:t>
            </a:r>
            <a:r>
              <a:rPr lang="ja-JP" altLang="en-US" sz="800" dirty="0" smtClean="0">
                <a:latin typeface="游ゴシック" panose="020B0400000000000000" pitchFamily="50" charset="-128"/>
                <a:ea typeface="游ゴシック" panose="020B0400000000000000" pitchFamily="50" charset="-128"/>
              </a:rPr>
              <a:t>大阪府</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食育</a:t>
            </a:r>
            <a:r>
              <a:rPr lang="ja-JP" altLang="en-US" sz="800" dirty="0">
                <a:latin typeface="游ゴシック" panose="020B0400000000000000" pitchFamily="50" charset="-128"/>
                <a:ea typeface="游ゴシック" panose="020B0400000000000000" pitchFamily="50" charset="-128"/>
              </a:rPr>
              <a:t>推進計画評価審議会（以下「審議会」という。）</a:t>
            </a:r>
            <a:r>
              <a:rPr lang="ja-JP" altLang="en-US" sz="800" dirty="0" smtClean="0">
                <a:latin typeface="游ゴシック" panose="020B0400000000000000" pitchFamily="50" charset="-128"/>
                <a:ea typeface="游ゴシック" panose="020B0400000000000000" pitchFamily="50" charset="-128"/>
              </a:rPr>
              <a:t>の</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組織</a:t>
            </a:r>
            <a:r>
              <a:rPr lang="ja-JP" altLang="en-US" sz="800" dirty="0">
                <a:latin typeface="游ゴシック" panose="020B0400000000000000" pitchFamily="50" charset="-128"/>
                <a:ea typeface="游ゴシック" panose="020B0400000000000000" pitchFamily="50" charset="-128"/>
              </a:rPr>
              <a:t>、委員及び専門委員（以下「委員等」という。）</a:t>
            </a:r>
            <a:r>
              <a:rPr lang="ja-JP" altLang="en-US" sz="800" dirty="0" smtClean="0">
                <a:latin typeface="游ゴシック" panose="020B0400000000000000" pitchFamily="50" charset="-128"/>
                <a:ea typeface="游ゴシック" panose="020B0400000000000000" pitchFamily="50" charset="-128"/>
              </a:rPr>
              <a:t>の</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報酬</a:t>
            </a:r>
            <a:r>
              <a:rPr lang="ja-JP" altLang="en-US" sz="800" dirty="0">
                <a:latin typeface="游ゴシック" panose="020B0400000000000000" pitchFamily="50" charset="-128"/>
                <a:ea typeface="游ゴシック" panose="020B0400000000000000" pitchFamily="50" charset="-128"/>
              </a:rPr>
              <a:t>及び費用弁償の額その他審議会に関し必要な事項</a:t>
            </a:r>
            <a:r>
              <a:rPr lang="ja-JP" altLang="en-US" sz="800" dirty="0" smtClean="0">
                <a:latin typeface="游ゴシック" panose="020B0400000000000000" pitchFamily="50" charset="-128"/>
                <a:ea typeface="游ゴシック" panose="020B0400000000000000" pitchFamily="50" charset="-128"/>
              </a:rPr>
              <a:t>を</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定める</a:t>
            </a:r>
            <a:r>
              <a:rPr lang="ja-JP" altLang="en-US" sz="800" dirty="0">
                <a:latin typeface="游ゴシック" panose="020B0400000000000000" pitchFamily="50" charset="-128"/>
                <a:ea typeface="游ゴシック" panose="020B0400000000000000" pitchFamily="50" charset="-128"/>
              </a:rPr>
              <a:t>ものとする。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（組織）</a:t>
            </a:r>
          </a:p>
          <a:p>
            <a:r>
              <a:rPr lang="ja-JP" altLang="en-US" sz="800" dirty="0">
                <a:latin typeface="游ゴシック" panose="020B0400000000000000" pitchFamily="50" charset="-128"/>
                <a:ea typeface="游ゴシック" panose="020B0400000000000000" pitchFamily="50" charset="-128"/>
              </a:rPr>
              <a:t>第二条　審議会は、委員二十人以内で組織する。</a:t>
            </a:r>
          </a:p>
          <a:p>
            <a:r>
              <a:rPr lang="ja-JP" altLang="en-US" sz="800" dirty="0">
                <a:latin typeface="游ゴシック" panose="020B0400000000000000" pitchFamily="50" charset="-128"/>
                <a:ea typeface="游ゴシック" panose="020B0400000000000000" pitchFamily="50" charset="-128"/>
              </a:rPr>
              <a:t>２　委員は、次に掲げる者のうちから、知事が任命する。</a:t>
            </a:r>
          </a:p>
          <a:p>
            <a:r>
              <a:rPr lang="ja-JP" altLang="en-US" sz="800" dirty="0" smtClean="0">
                <a:latin typeface="游ゴシック" panose="020B0400000000000000" pitchFamily="50" charset="-128"/>
                <a:ea typeface="游ゴシック" panose="020B0400000000000000" pitchFamily="50" charset="-128"/>
              </a:rPr>
              <a:t>　一</a:t>
            </a:r>
            <a:r>
              <a:rPr lang="ja-JP" altLang="en-US" sz="800" dirty="0">
                <a:latin typeface="游ゴシック" panose="020B0400000000000000" pitchFamily="50" charset="-128"/>
                <a:ea typeface="游ゴシック" panose="020B0400000000000000" pitchFamily="50" charset="-128"/>
              </a:rPr>
              <a:t>　学識経験のある者</a:t>
            </a:r>
          </a:p>
          <a:p>
            <a:r>
              <a:rPr lang="ja-JP" altLang="en-US" sz="800" dirty="0" smtClean="0">
                <a:latin typeface="游ゴシック" panose="020B0400000000000000" pitchFamily="50" charset="-128"/>
                <a:ea typeface="游ゴシック" panose="020B0400000000000000" pitchFamily="50" charset="-128"/>
              </a:rPr>
              <a:t>　二</a:t>
            </a:r>
            <a:r>
              <a:rPr lang="ja-JP" altLang="en-US" sz="800" dirty="0">
                <a:latin typeface="游ゴシック" panose="020B0400000000000000" pitchFamily="50" charset="-128"/>
                <a:ea typeface="游ゴシック" panose="020B0400000000000000" pitchFamily="50" charset="-128"/>
              </a:rPr>
              <a:t>　食育関係団体の代表者</a:t>
            </a:r>
          </a:p>
          <a:p>
            <a:r>
              <a:rPr lang="ja-JP" altLang="en-US" sz="800" dirty="0" smtClean="0">
                <a:latin typeface="游ゴシック" panose="020B0400000000000000" pitchFamily="50" charset="-128"/>
                <a:ea typeface="游ゴシック" panose="020B0400000000000000" pitchFamily="50" charset="-128"/>
              </a:rPr>
              <a:t>　三</a:t>
            </a:r>
            <a:r>
              <a:rPr lang="ja-JP" altLang="en-US" sz="800" dirty="0">
                <a:latin typeface="游ゴシック" panose="020B0400000000000000" pitchFamily="50" charset="-128"/>
                <a:ea typeface="游ゴシック" panose="020B0400000000000000" pitchFamily="50" charset="-128"/>
              </a:rPr>
              <a:t>　関係行政機関の職員</a:t>
            </a:r>
          </a:p>
          <a:p>
            <a:r>
              <a:rPr lang="ja-JP" altLang="en-US" sz="800" dirty="0">
                <a:latin typeface="游ゴシック" panose="020B0400000000000000" pitchFamily="50" charset="-128"/>
                <a:ea typeface="游ゴシック" panose="020B0400000000000000" pitchFamily="50" charset="-128"/>
              </a:rPr>
              <a:t>３　委員（関係行政機関の職員のうちから任命された</a:t>
            </a:r>
            <a:r>
              <a:rPr lang="ja-JP" altLang="en-US" sz="800" dirty="0" smtClean="0">
                <a:latin typeface="游ゴシック" panose="020B0400000000000000" pitchFamily="50" charset="-128"/>
                <a:ea typeface="游ゴシック" panose="020B0400000000000000" pitchFamily="50" charset="-128"/>
              </a:rPr>
              <a:t>委員</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を</a:t>
            </a:r>
            <a:r>
              <a:rPr lang="ja-JP" altLang="en-US" sz="800" dirty="0">
                <a:latin typeface="游ゴシック" panose="020B0400000000000000" pitchFamily="50" charset="-128"/>
                <a:ea typeface="游ゴシック" panose="020B0400000000000000" pitchFamily="50" charset="-128"/>
              </a:rPr>
              <a:t>除く。）の任期は、二年とする。ただし、補欠の</a:t>
            </a:r>
            <a:r>
              <a:rPr lang="ja-JP" altLang="en-US" sz="800" dirty="0" smtClean="0">
                <a:latin typeface="游ゴシック" panose="020B0400000000000000" pitchFamily="50" charset="-128"/>
                <a:ea typeface="游ゴシック" panose="020B0400000000000000" pitchFamily="50" charset="-128"/>
              </a:rPr>
              <a:t>委員</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の</a:t>
            </a:r>
            <a:r>
              <a:rPr lang="ja-JP" altLang="en-US" sz="800" dirty="0">
                <a:latin typeface="游ゴシック" panose="020B0400000000000000" pitchFamily="50" charset="-128"/>
                <a:ea typeface="游ゴシック" panose="020B0400000000000000" pitchFamily="50" charset="-128"/>
              </a:rPr>
              <a:t>任期は、前任者の残任期間とする。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（専門委員）</a:t>
            </a:r>
          </a:p>
          <a:p>
            <a:r>
              <a:rPr lang="ja-JP" altLang="en-US" sz="800" dirty="0">
                <a:latin typeface="游ゴシック" panose="020B0400000000000000" pitchFamily="50" charset="-128"/>
                <a:ea typeface="游ゴシック" panose="020B0400000000000000" pitchFamily="50" charset="-128"/>
              </a:rPr>
              <a:t>第三条　審議会に、専門の事項を調査審議させるため</a:t>
            </a:r>
            <a:r>
              <a:rPr lang="ja-JP" altLang="en-US" sz="800" dirty="0" smtClean="0">
                <a:latin typeface="游ゴシック" panose="020B0400000000000000" pitchFamily="50" charset="-128"/>
                <a:ea typeface="游ゴシック" panose="020B0400000000000000" pitchFamily="50" charset="-128"/>
              </a:rPr>
              <a:t>必要</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が</a:t>
            </a:r>
            <a:r>
              <a:rPr lang="ja-JP" altLang="en-US" sz="800" dirty="0">
                <a:latin typeface="游ゴシック" panose="020B0400000000000000" pitchFamily="50" charset="-128"/>
                <a:ea typeface="游ゴシック" panose="020B0400000000000000" pitchFamily="50" charset="-128"/>
              </a:rPr>
              <a:t>あるときは、専門委員若干人を置くことができる。</a:t>
            </a:r>
          </a:p>
          <a:p>
            <a:r>
              <a:rPr lang="ja-JP" altLang="en-US" sz="800" dirty="0">
                <a:latin typeface="游ゴシック" panose="020B0400000000000000" pitchFamily="50" charset="-128"/>
                <a:ea typeface="游ゴシック" panose="020B0400000000000000" pitchFamily="50" charset="-128"/>
              </a:rPr>
              <a:t>２　専門委員は、知事が任命する。</a:t>
            </a:r>
          </a:p>
          <a:p>
            <a:r>
              <a:rPr lang="ja-JP" altLang="en-US" sz="800" dirty="0">
                <a:latin typeface="游ゴシック" panose="020B0400000000000000" pitchFamily="50" charset="-128"/>
                <a:ea typeface="游ゴシック" panose="020B0400000000000000" pitchFamily="50" charset="-128"/>
              </a:rPr>
              <a:t>３　専門委員は、当該専門の事項に関する調査審議が</a:t>
            </a:r>
            <a:r>
              <a:rPr lang="ja-JP" altLang="en-US" sz="800" dirty="0" smtClean="0">
                <a:latin typeface="游ゴシック" panose="020B0400000000000000" pitchFamily="50" charset="-128"/>
                <a:ea typeface="游ゴシック" panose="020B0400000000000000" pitchFamily="50" charset="-128"/>
              </a:rPr>
              <a:t>終了</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した</a:t>
            </a:r>
            <a:r>
              <a:rPr lang="ja-JP" altLang="en-US" sz="800" dirty="0">
                <a:latin typeface="游ゴシック" panose="020B0400000000000000" pitchFamily="50" charset="-128"/>
                <a:ea typeface="游ゴシック" panose="020B0400000000000000" pitchFamily="50" charset="-128"/>
              </a:rPr>
              <a:t>ときは、解任されるものとする。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（会長）</a:t>
            </a:r>
          </a:p>
          <a:p>
            <a:r>
              <a:rPr lang="ja-JP" altLang="en-US" sz="800" dirty="0">
                <a:latin typeface="游ゴシック" panose="020B0400000000000000" pitchFamily="50" charset="-128"/>
                <a:ea typeface="游ゴシック" panose="020B0400000000000000" pitchFamily="50" charset="-128"/>
              </a:rPr>
              <a:t>第四条　審議会に会長を置き、委員の互選によってこれ</a:t>
            </a:r>
            <a:r>
              <a:rPr lang="ja-JP" altLang="en-US" sz="800" dirty="0" smtClean="0">
                <a:latin typeface="游ゴシック" panose="020B0400000000000000" pitchFamily="50" charset="-128"/>
                <a:ea typeface="游ゴシック" panose="020B0400000000000000" pitchFamily="50" charset="-128"/>
              </a:rPr>
              <a:t>を</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定める</a:t>
            </a:r>
            <a:r>
              <a:rPr lang="ja-JP" altLang="en-US" sz="800" dirty="0">
                <a:latin typeface="游ゴシック" panose="020B0400000000000000" pitchFamily="50" charset="-128"/>
                <a:ea typeface="游ゴシック" panose="020B0400000000000000" pitchFamily="50" charset="-128"/>
              </a:rPr>
              <a:t>。</a:t>
            </a:r>
          </a:p>
          <a:p>
            <a:r>
              <a:rPr lang="ja-JP" altLang="en-US" sz="800" dirty="0">
                <a:latin typeface="游ゴシック" panose="020B0400000000000000" pitchFamily="50" charset="-128"/>
                <a:ea typeface="游ゴシック" panose="020B0400000000000000" pitchFamily="50" charset="-128"/>
              </a:rPr>
              <a:t>２　会長は、会務を総理する。</a:t>
            </a:r>
          </a:p>
          <a:p>
            <a:r>
              <a:rPr lang="ja-JP" altLang="en-US" sz="800" dirty="0">
                <a:latin typeface="游ゴシック" panose="020B0400000000000000" pitchFamily="50" charset="-128"/>
                <a:ea typeface="游ゴシック" panose="020B0400000000000000" pitchFamily="50" charset="-128"/>
              </a:rPr>
              <a:t>３　会長に事故があるときは、会長があらかじめ指名</a:t>
            </a:r>
            <a:r>
              <a:rPr lang="ja-JP" altLang="en-US" sz="800" dirty="0" smtClean="0">
                <a:latin typeface="游ゴシック" panose="020B0400000000000000" pitchFamily="50" charset="-128"/>
                <a:ea typeface="游ゴシック" panose="020B0400000000000000" pitchFamily="50" charset="-128"/>
              </a:rPr>
              <a:t>する</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委員</a:t>
            </a:r>
            <a:r>
              <a:rPr lang="ja-JP" altLang="en-US" sz="800" dirty="0">
                <a:latin typeface="游ゴシック" panose="020B0400000000000000" pitchFamily="50" charset="-128"/>
                <a:ea typeface="游ゴシック" panose="020B0400000000000000" pitchFamily="50" charset="-128"/>
              </a:rPr>
              <a:t>が、その職務を代理する。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（会議）</a:t>
            </a:r>
          </a:p>
          <a:p>
            <a:r>
              <a:rPr lang="ja-JP" altLang="en-US" sz="800" dirty="0">
                <a:latin typeface="游ゴシック" panose="020B0400000000000000" pitchFamily="50" charset="-128"/>
                <a:ea typeface="游ゴシック" panose="020B0400000000000000" pitchFamily="50" charset="-128"/>
              </a:rPr>
              <a:t>第五条　審議会の会議は、会長が招集し、会長がその</a:t>
            </a:r>
            <a:r>
              <a:rPr lang="ja-JP" altLang="en-US" sz="800" dirty="0" smtClean="0">
                <a:latin typeface="游ゴシック" panose="020B0400000000000000" pitchFamily="50" charset="-128"/>
                <a:ea typeface="游ゴシック" panose="020B0400000000000000" pitchFamily="50" charset="-128"/>
              </a:rPr>
              <a:t>議長</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と</a:t>
            </a:r>
            <a:r>
              <a:rPr lang="ja-JP" altLang="en-US" sz="800" dirty="0">
                <a:latin typeface="游ゴシック" panose="020B0400000000000000" pitchFamily="50" charset="-128"/>
                <a:ea typeface="游ゴシック" panose="020B0400000000000000" pitchFamily="50" charset="-128"/>
              </a:rPr>
              <a:t>なる。</a:t>
            </a:r>
          </a:p>
          <a:p>
            <a:r>
              <a:rPr lang="ja-JP" altLang="en-US" sz="800" dirty="0">
                <a:latin typeface="游ゴシック" panose="020B0400000000000000" pitchFamily="50" charset="-128"/>
                <a:ea typeface="游ゴシック" panose="020B0400000000000000" pitchFamily="50" charset="-128"/>
              </a:rPr>
              <a:t>２　審議会は、委員の過半数が出席しなければ会議を</a:t>
            </a:r>
            <a:r>
              <a:rPr lang="ja-JP" altLang="en-US" sz="800" dirty="0" smtClean="0">
                <a:latin typeface="游ゴシック" panose="020B0400000000000000" pitchFamily="50" charset="-128"/>
                <a:ea typeface="游ゴシック" panose="020B0400000000000000" pitchFamily="50" charset="-128"/>
              </a:rPr>
              <a:t>開く</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こと</a:t>
            </a:r>
            <a:r>
              <a:rPr lang="ja-JP" altLang="en-US" sz="800" dirty="0">
                <a:latin typeface="游ゴシック" panose="020B0400000000000000" pitchFamily="50" charset="-128"/>
                <a:ea typeface="游ゴシック" panose="020B0400000000000000" pitchFamily="50" charset="-128"/>
              </a:rPr>
              <a:t>ができない。</a:t>
            </a:r>
          </a:p>
          <a:p>
            <a:r>
              <a:rPr lang="ja-JP" altLang="en-US" sz="800" dirty="0">
                <a:latin typeface="游ゴシック" panose="020B0400000000000000" pitchFamily="50" charset="-128"/>
                <a:ea typeface="游ゴシック" panose="020B0400000000000000" pitchFamily="50" charset="-128"/>
              </a:rPr>
              <a:t>３　審議会の議事は、出席委員の過半数で決し、可否</a:t>
            </a:r>
            <a:r>
              <a:rPr lang="ja-JP" altLang="en-US" sz="800" dirty="0" smtClean="0">
                <a:latin typeface="游ゴシック" panose="020B0400000000000000" pitchFamily="50" charset="-128"/>
                <a:ea typeface="游ゴシック" panose="020B0400000000000000" pitchFamily="50" charset="-128"/>
              </a:rPr>
              <a:t>同数</a:t>
            </a:r>
            <a:endParaRPr lang="en-US" altLang="ja-JP" sz="800" dirty="0" smtClean="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smtClean="0">
                <a:latin typeface="游ゴシック" panose="020B0400000000000000" pitchFamily="50" charset="-128"/>
                <a:ea typeface="游ゴシック" panose="020B0400000000000000" pitchFamily="50" charset="-128"/>
              </a:rPr>
              <a:t>の</a:t>
            </a:r>
            <a:r>
              <a:rPr lang="ja-JP" altLang="en-US" sz="800" dirty="0">
                <a:latin typeface="游ゴシック" panose="020B0400000000000000" pitchFamily="50" charset="-128"/>
                <a:ea typeface="游ゴシック" panose="020B0400000000000000" pitchFamily="50" charset="-128"/>
              </a:rPr>
              <a:t>ときは、議長の決するところによる</a:t>
            </a:r>
            <a:r>
              <a:rPr lang="ja-JP" altLang="en-US" sz="800" dirty="0" smtClean="0">
                <a:latin typeface="游ゴシック" panose="020B0400000000000000" pitchFamily="50" charset="-128"/>
                <a:ea typeface="游ゴシック" panose="020B0400000000000000" pitchFamily="50" charset="-128"/>
              </a:rPr>
              <a:t>。</a:t>
            </a:r>
            <a:endParaRPr lang="ja-JP" altLang="en-US" sz="800" dirty="0">
              <a:latin typeface="游ゴシック" panose="020B0400000000000000" pitchFamily="50" charset="-128"/>
              <a:ea typeface="游ゴシック" panose="020B0400000000000000" pitchFamily="50" charset="-128"/>
            </a:endParaRPr>
          </a:p>
        </p:txBody>
      </p:sp>
      <p:sp>
        <p:nvSpPr>
          <p:cNvPr id="21" name="テキスト ボックス 20"/>
          <p:cNvSpPr txBox="1"/>
          <p:nvPr/>
        </p:nvSpPr>
        <p:spPr>
          <a:xfrm>
            <a:off x="6679841" y="1019984"/>
            <a:ext cx="2880000" cy="3672000"/>
          </a:xfrm>
          <a:prstGeom prst="roundRect">
            <a:avLst>
              <a:gd name="adj" fmla="val 0"/>
            </a:avLst>
          </a:prstGeom>
          <a:noFill/>
          <a:ln w="12700">
            <a:noFill/>
          </a:ln>
        </p:spPr>
        <p:txBody>
          <a:bodyPr wrap="square" lIns="72000" tIns="72000" rIns="72000" bIns="72000" rtlCol="0" anchor="t">
            <a:noAutofit/>
          </a:bodyPr>
          <a:lstStyle/>
          <a:p>
            <a:endParaRPr lang="en-US" altLang="ja-JP" sz="800" dirty="0" smtClean="0">
              <a:latin typeface="游ゴシック" panose="020B0400000000000000" pitchFamily="50" charset="-128"/>
              <a:ea typeface="游ゴシック" panose="020B0400000000000000" pitchFamily="50" charset="-128"/>
            </a:endParaRP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（部会）</a:t>
            </a:r>
          </a:p>
          <a:p>
            <a:r>
              <a:rPr lang="ja-JP" altLang="en-US" sz="800" dirty="0">
                <a:latin typeface="游ゴシック" panose="020B0400000000000000" pitchFamily="50" charset="-128"/>
                <a:ea typeface="游ゴシック" panose="020B0400000000000000" pitchFamily="50" charset="-128"/>
              </a:rPr>
              <a:t>第六条　審議会に、必要に応じて部会を置くことができる。</a:t>
            </a:r>
          </a:p>
          <a:p>
            <a:r>
              <a:rPr lang="ja-JP" altLang="en-US" sz="800" dirty="0">
                <a:latin typeface="游ゴシック" panose="020B0400000000000000" pitchFamily="50" charset="-128"/>
                <a:ea typeface="游ゴシック" panose="020B0400000000000000" pitchFamily="50" charset="-128"/>
              </a:rPr>
              <a:t>２　部会に属する委員等は、会長が指名する。</a:t>
            </a:r>
          </a:p>
          <a:p>
            <a:r>
              <a:rPr lang="ja-JP" altLang="en-US" sz="800" dirty="0">
                <a:latin typeface="游ゴシック" panose="020B0400000000000000" pitchFamily="50" charset="-128"/>
                <a:ea typeface="游ゴシック" panose="020B0400000000000000" pitchFamily="50" charset="-128"/>
              </a:rPr>
              <a:t>３　部会に部会長を置き、会長が指名する委員がこれに当</a:t>
            </a:r>
          </a:p>
          <a:p>
            <a:r>
              <a:rPr lang="ja-JP" altLang="en-US" sz="800" dirty="0">
                <a:latin typeface="游ゴシック" panose="020B0400000000000000" pitchFamily="50" charset="-128"/>
                <a:ea typeface="游ゴシック" panose="020B0400000000000000" pitchFamily="50" charset="-128"/>
              </a:rPr>
              <a:t>　たる。</a:t>
            </a:r>
          </a:p>
          <a:p>
            <a:r>
              <a:rPr lang="ja-JP" altLang="en-US" sz="800" dirty="0">
                <a:latin typeface="游ゴシック" panose="020B0400000000000000" pitchFamily="50" charset="-128"/>
                <a:ea typeface="游ゴシック" panose="020B0400000000000000" pitchFamily="50" charset="-128"/>
              </a:rPr>
              <a:t>４　部会長は、部会の会務を掌理し、部会における審議の</a:t>
            </a:r>
          </a:p>
          <a:p>
            <a:r>
              <a:rPr lang="ja-JP" altLang="en-US" sz="800" dirty="0">
                <a:latin typeface="游ゴシック" panose="020B0400000000000000" pitchFamily="50" charset="-128"/>
                <a:ea typeface="游ゴシック" panose="020B0400000000000000" pitchFamily="50" charset="-128"/>
              </a:rPr>
              <a:t>　状況及び結果を審議会に報告する。</a:t>
            </a:r>
          </a:p>
          <a:p>
            <a:r>
              <a:rPr lang="ja-JP" altLang="en-US" sz="800" dirty="0">
                <a:latin typeface="游ゴシック" panose="020B0400000000000000" pitchFamily="50" charset="-128"/>
                <a:ea typeface="游ゴシック" panose="020B0400000000000000" pitchFamily="50" charset="-128"/>
              </a:rPr>
              <a:t>５　前条の規定にかかわらず、審議会は、その定めるとこ</a:t>
            </a:r>
          </a:p>
          <a:p>
            <a:r>
              <a:rPr lang="ja-JP" altLang="en-US" sz="800" dirty="0">
                <a:latin typeface="游ゴシック" panose="020B0400000000000000" pitchFamily="50" charset="-128"/>
                <a:ea typeface="游ゴシック" panose="020B0400000000000000" pitchFamily="50" charset="-128"/>
              </a:rPr>
              <a:t>　ろにより、部会の決議をもって審議会の決議とすること</a:t>
            </a:r>
          </a:p>
          <a:p>
            <a:r>
              <a:rPr lang="ja-JP" altLang="en-US" sz="800" dirty="0">
                <a:latin typeface="游ゴシック" panose="020B0400000000000000" pitchFamily="50" charset="-128"/>
                <a:ea typeface="游ゴシック" panose="020B0400000000000000" pitchFamily="50" charset="-128"/>
              </a:rPr>
              <a:t>　ができる。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（報酬）</a:t>
            </a:r>
          </a:p>
          <a:p>
            <a:r>
              <a:rPr lang="ja-JP" altLang="en-US" sz="800" dirty="0">
                <a:latin typeface="游ゴシック" panose="020B0400000000000000" pitchFamily="50" charset="-128"/>
                <a:ea typeface="游ゴシック" panose="020B0400000000000000" pitchFamily="50" charset="-128"/>
              </a:rPr>
              <a:t>第七条　委員等の報酬の額は、日額八千三百円とする。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（費用弁償）</a:t>
            </a:r>
          </a:p>
          <a:p>
            <a:r>
              <a:rPr lang="ja-JP" altLang="en-US" sz="800" dirty="0">
                <a:latin typeface="游ゴシック" panose="020B0400000000000000" pitchFamily="50" charset="-128"/>
                <a:ea typeface="游ゴシック" panose="020B0400000000000000" pitchFamily="50" charset="-128"/>
              </a:rPr>
              <a:t>第八条　委員等の費用弁償の額は、職員の旅費に関する条</a:t>
            </a:r>
          </a:p>
          <a:p>
            <a:r>
              <a:rPr lang="ja-JP" altLang="en-US" sz="800" dirty="0">
                <a:latin typeface="游ゴシック" panose="020B0400000000000000" pitchFamily="50" charset="-128"/>
                <a:ea typeface="游ゴシック" panose="020B0400000000000000" pitchFamily="50" charset="-128"/>
              </a:rPr>
              <a:t>　例（昭和四十年大阪府条例第三十七号）による指定職等</a:t>
            </a:r>
          </a:p>
          <a:p>
            <a:r>
              <a:rPr lang="ja-JP" altLang="en-US" sz="800" dirty="0">
                <a:latin typeface="游ゴシック" panose="020B0400000000000000" pitchFamily="50" charset="-128"/>
                <a:ea typeface="游ゴシック" panose="020B0400000000000000" pitchFamily="50" charset="-128"/>
              </a:rPr>
              <a:t>　の職務にある者以外の者の額相当額とする。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（庶務）</a:t>
            </a:r>
          </a:p>
          <a:p>
            <a:r>
              <a:rPr lang="ja-JP" altLang="en-US" sz="800" dirty="0">
                <a:latin typeface="游ゴシック" panose="020B0400000000000000" pitchFamily="50" charset="-128"/>
                <a:ea typeface="游ゴシック" panose="020B0400000000000000" pitchFamily="50" charset="-128"/>
              </a:rPr>
              <a:t>第九条　審議会の庶務は、健康医療部において行う。</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（委任）</a:t>
            </a:r>
          </a:p>
          <a:p>
            <a:r>
              <a:rPr lang="ja-JP" altLang="en-US" sz="800" dirty="0">
                <a:latin typeface="游ゴシック" panose="020B0400000000000000" pitchFamily="50" charset="-128"/>
                <a:ea typeface="游ゴシック" panose="020B0400000000000000" pitchFamily="50" charset="-128"/>
              </a:rPr>
              <a:t>第十条　この規則に定めるもののほか、審議会の運営に関</a:t>
            </a:r>
          </a:p>
          <a:p>
            <a:r>
              <a:rPr lang="ja-JP" altLang="en-US" sz="800" dirty="0">
                <a:latin typeface="游ゴシック" panose="020B0400000000000000" pitchFamily="50" charset="-128"/>
                <a:ea typeface="游ゴシック" panose="020B0400000000000000" pitchFamily="50" charset="-128"/>
              </a:rPr>
              <a:t>　し必要な事項は、会長が定める。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附則（平成二十八年規則第八十二号）</a:t>
            </a:r>
          </a:p>
          <a:p>
            <a:r>
              <a:rPr lang="ja-JP" altLang="en-US" sz="800" dirty="0">
                <a:latin typeface="游ゴシック" panose="020B0400000000000000" pitchFamily="50" charset="-128"/>
                <a:ea typeface="游ゴシック" panose="020B0400000000000000" pitchFamily="50" charset="-128"/>
              </a:rPr>
              <a:t>この規則は、平成二十八年四月一日から施行する。</a:t>
            </a:r>
          </a:p>
        </p:txBody>
      </p:sp>
      <p:sp>
        <p:nvSpPr>
          <p:cNvPr id="22" name="テキスト ボックス 21"/>
          <p:cNvSpPr txBox="1"/>
          <p:nvPr/>
        </p:nvSpPr>
        <p:spPr>
          <a:xfrm>
            <a:off x="3749662" y="1019984"/>
            <a:ext cx="3744000" cy="216000"/>
          </a:xfrm>
          <a:prstGeom prst="roundRect">
            <a:avLst>
              <a:gd name="adj" fmla="val 0"/>
            </a:avLst>
          </a:prstGeom>
          <a:noFill/>
          <a:ln w="12700">
            <a:noFill/>
          </a:ln>
        </p:spPr>
        <p:txBody>
          <a:bodyPr wrap="square" lIns="72000" tIns="72000" rIns="72000" bIns="72000" rtlCol="0" anchor="t">
            <a:noAutofit/>
          </a:bodyPr>
          <a:lstStyle/>
          <a:p>
            <a:r>
              <a:rPr lang="zh-TW" altLang="en-US" sz="800" b="1" dirty="0">
                <a:latin typeface="游ゴシック" panose="020B0400000000000000" pitchFamily="50" charset="-128"/>
                <a:ea typeface="游ゴシック" panose="020B0400000000000000" pitchFamily="50" charset="-128"/>
              </a:rPr>
              <a:t>大阪府食育推進計画評価審議会規則（大阪府規則第百九十一号）</a:t>
            </a:r>
          </a:p>
        </p:txBody>
      </p:sp>
      <p:sp>
        <p:nvSpPr>
          <p:cNvPr id="23" name="テキスト ボックス 22"/>
          <p:cNvSpPr txBox="1"/>
          <p:nvPr/>
        </p:nvSpPr>
        <p:spPr>
          <a:xfrm>
            <a:off x="373611" y="1019984"/>
            <a:ext cx="3024000" cy="288000"/>
          </a:xfrm>
          <a:prstGeom prst="roundRect">
            <a:avLst>
              <a:gd name="adj" fmla="val 0"/>
            </a:avLst>
          </a:prstGeom>
          <a:noFill/>
          <a:ln w="12700">
            <a:noFill/>
          </a:ln>
        </p:spPr>
        <p:txBody>
          <a:bodyPr wrap="none" lIns="72000" tIns="72000" rIns="72000" bIns="72000" rtlCol="0" anchor="t">
            <a:noAutofit/>
          </a:bodyPr>
          <a:lstStyle/>
          <a:p>
            <a:pPr algn="ctr"/>
            <a:r>
              <a:rPr lang="ja-JP" altLang="en-US" sz="800" b="1" dirty="0">
                <a:latin typeface="游ゴシック" panose="020B0400000000000000" pitchFamily="50" charset="-128"/>
                <a:ea typeface="游ゴシック" panose="020B0400000000000000" pitchFamily="50" charset="-128"/>
              </a:rPr>
              <a:t>大阪府附属機関</a:t>
            </a:r>
            <a:r>
              <a:rPr lang="ja-JP" altLang="en-US" sz="800" b="1" dirty="0" smtClean="0">
                <a:latin typeface="游ゴシック" panose="020B0400000000000000" pitchFamily="50" charset="-128"/>
                <a:ea typeface="游ゴシック" panose="020B0400000000000000" pitchFamily="50" charset="-128"/>
              </a:rPr>
              <a:t>条例（</a:t>
            </a:r>
            <a:r>
              <a:rPr lang="ja-JP" altLang="en-US" sz="800" b="1" dirty="0">
                <a:latin typeface="游ゴシック" panose="020B0400000000000000" pitchFamily="50" charset="-128"/>
                <a:ea typeface="游ゴシック" panose="020B0400000000000000" pitchFamily="50" charset="-128"/>
              </a:rPr>
              <a:t>昭和二十七年大阪府条例第三十九号</a:t>
            </a:r>
            <a:r>
              <a:rPr lang="ja-JP" altLang="en-US" sz="800" b="1" dirty="0" smtClean="0">
                <a:latin typeface="游ゴシック" panose="020B0400000000000000" pitchFamily="50" charset="-128"/>
                <a:ea typeface="游ゴシック" panose="020B0400000000000000" pitchFamily="50" charset="-128"/>
              </a:rPr>
              <a:t>）（</a:t>
            </a:r>
            <a:r>
              <a:rPr lang="ja-JP" altLang="en-US" sz="800" b="1" dirty="0">
                <a:latin typeface="游ゴシック" panose="020B0400000000000000" pitchFamily="50" charset="-128"/>
                <a:ea typeface="游ゴシック" panose="020B0400000000000000" pitchFamily="50" charset="-128"/>
              </a:rPr>
              <a:t>抄</a:t>
            </a:r>
            <a:r>
              <a:rPr lang="ja-JP" altLang="en-US" sz="800" b="1" dirty="0" smtClean="0">
                <a:latin typeface="游ゴシック" panose="020B0400000000000000" pitchFamily="50" charset="-128"/>
                <a:ea typeface="游ゴシック" panose="020B0400000000000000" pitchFamily="50" charset="-128"/>
              </a:rPr>
              <a:t>）</a:t>
            </a:r>
            <a:endParaRPr lang="ja-JP" altLang="en-US" sz="800" dirty="0">
              <a:latin typeface="游ゴシック" panose="020B0400000000000000" pitchFamily="50" charset="-128"/>
              <a:ea typeface="游ゴシック" panose="020B0400000000000000" pitchFamily="50" charset="-128"/>
            </a:endParaRPr>
          </a:p>
        </p:txBody>
      </p:sp>
      <p:sp>
        <p:nvSpPr>
          <p:cNvPr id="3" name="スライド番号プレースホルダー 2"/>
          <p:cNvSpPr>
            <a:spLocks noGrp="1"/>
          </p:cNvSpPr>
          <p:nvPr>
            <p:ph type="sldNum" sz="quarter" idx="12"/>
          </p:nvPr>
        </p:nvSpPr>
        <p:spPr/>
        <p:txBody>
          <a:bodyPr/>
          <a:lstStyle/>
          <a:p>
            <a:fld id="{4D1D0668-0C6C-4C7F-AAAF-C0078F4BF5F6}" type="slidenum">
              <a:rPr kumimoji="1" lang="ja-JP" altLang="en-US" smtClean="0"/>
              <a:t>61</a:t>
            </a:fld>
            <a:endParaRPr kumimoji="1" lang="ja-JP" altLang="en-US"/>
          </a:p>
        </p:txBody>
      </p:sp>
      <p:pic>
        <p:nvPicPr>
          <p:cNvPr id="14" name="図 13"/>
          <p:cNvPicPr>
            <a:picLocks noChangeAspect="1"/>
          </p:cNvPicPr>
          <p:nvPr/>
        </p:nvPicPr>
        <p:blipFill>
          <a:blip r:embed="rId2"/>
          <a:stretch>
            <a:fillRect/>
          </a:stretch>
        </p:blipFill>
        <p:spPr>
          <a:xfrm>
            <a:off x="8582603" y="358877"/>
            <a:ext cx="1100769" cy="360000"/>
          </a:xfrm>
          <a:prstGeom prst="rect">
            <a:avLst/>
          </a:prstGeom>
        </p:spPr>
      </p:pic>
      <p:sp>
        <p:nvSpPr>
          <p:cNvPr id="16" name="テキスト ボックス 15"/>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smtClean="0">
                <a:solidFill>
                  <a:schemeClr val="bg1"/>
                </a:solidFill>
                <a:latin typeface="游ゴシック" panose="020B0400000000000000" pitchFamily="50" charset="-128"/>
                <a:ea typeface="游ゴシック" panose="020B0400000000000000" pitchFamily="50" charset="-128"/>
              </a:rPr>
              <a:t>大阪府</a:t>
            </a:r>
            <a:r>
              <a:rPr lang="ja-JP" altLang="en-US" sz="1100" b="1" dirty="0">
                <a:solidFill>
                  <a:schemeClr val="bg1"/>
                </a:solidFill>
                <a:latin typeface="游ゴシック" panose="020B0400000000000000" pitchFamily="50" charset="-128"/>
                <a:ea typeface="游ゴシック" panose="020B0400000000000000" pitchFamily="50" charset="-128"/>
              </a:rPr>
              <a:t>健康づくり推進</a:t>
            </a:r>
            <a:r>
              <a:rPr lang="ja-JP" altLang="en-US" sz="1100" b="1" dirty="0" smtClean="0">
                <a:solidFill>
                  <a:schemeClr val="bg1"/>
                </a:solidFill>
                <a:latin typeface="游ゴシック" panose="020B0400000000000000" pitchFamily="50" charset="-128"/>
                <a:ea typeface="游ゴシック" panose="020B0400000000000000" pitchFamily="50" charset="-128"/>
              </a:rPr>
              <a:t>条例第</a:t>
            </a:r>
            <a:r>
              <a:rPr lang="en-US" altLang="ja-JP" sz="1100" b="1" dirty="0" smtClean="0">
                <a:solidFill>
                  <a:schemeClr val="bg1"/>
                </a:solidFill>
                <a:latin typeface="游ゴシック" panose="020B0400000000000000" pitchFamily="50" charset="-128"/>
                <a:ea typeface="游ゴシック" panose="020B0400000000000000" pitchFamily="50" charset="-128"/>
              </a:rPr>
              <a:t>19</a:t>
            </a:r>
            <a:r>
              <a:rPr lang="ja-JP" altLang="en-US" sz="1100" b="1" dirty="0" smtClean="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smtClean="0">
                <a:solidFill>
                  <a:schemeClr val="bg1"/>
                </a:solidFill>
                <a:latin typeface="游ゴシック" panose="020B0400000000000000" pitchFamily="50" charset="-128"/>
                <a:ea typeface="游ゴシック" panose="020B0400000000000000" pitchFamily="50" charset="-128"/>
              </a:rPr>
              <a:t>〈</a:t>
            </a:r>
            <a:r>
              <a:rPr lang="ja-JP" altLang="en-US" sz="1100" b="1" dirty="0" smtClean="0">
                <a:solidFill>
                  <a:schemeClr val="bg1"/>
                </a:solidFill>
                <a:latin typeface="游ゴシック" panose="020B0400000000000000" pitchFamily="50" charset="-128"/>
                <a:ea typeface="游ゴシック" panose="020B0400000000000000" pitchFamily="50" charset="-128"/>
              </a:rPr>
              <a:t>令和２年度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9315752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13648" y="2949129"/>
            <a:ext cx="9919648" cy="720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ctr"/>
          <a:lstStyle/>
          <a:p>
            <a:pPr lvl="0" algn="ctr">
              <a:defRPr/>
            </a:pPr>
            <a:r>
              <a:rPr kumimoji="1" lang="zh-TW" altLang="en-US" sz="2200" b="1" dirty="0" smtClean="0">
                <a:solidFill>
                  <a:prstClr val="black"/>
                </a:solidFill>
                <a:latin typeface="游ゴシック" panose="020B0400000000000000" pitchFamily="50" charset="-128"/>
                <a:ea typeface="游ゴシック" panose="020B0400000000000000" pitchFamily="50" charset="-128"/>
              </a:rPr>
              <a:t>第</a:t>
            </a:r>
            <a:r>
              <a:rPr kumimoji="1" lang="ja-JP" altLang="en-US" sz="2200" b="1" dirty="0" smtClean="0">
                <a:solidFill>
                  <a:prstClr val="black"/>
                </a:solidFill>
                <a:latin typeface="游ゴシック" panose="020B0400000000000000" pitchFamily="50" charset="-128"/>
                <a:ea typeface="游ゴシック" panose="020B0400000000000000" pitchFamily="50" charset="-128"/>
              </a:rPr>
              <a:t>３</a:t>
            </a:r>
            <a:r>
              <a:rPr kumimoji="1" lang="zh-TW" altLang="en-US" sz="2200" b="1" dirty="0" smtClean="0">
                <a:solidFill>
                  <a:prstClr val="black"/>
                </a:solidFill>
                <a:latin typeface="游ゴシック" panose="020B0400000000000000" pitchFamily="50" charset="-128"/>
                <a:ea typeface="游ゴシック" panose="020B0400000000000000" pitchFamily="50" charset="-128"/>
              </a:rPr>
              <a:t>次大阪府</a:t>
            </a:r>
            <a:r>
              <a:rPr kumimoji="1" lang="ja-JP" altLang="en-US" sz="2200" b="1" dirty="0" smtClean="0">
                <a:solidFill>
                  <a:prstClr val="black"/>
                </a:solidFill>
                <a:latin typeface="游ゴシック" panose="020B0400000000000000" pitchFamily="50" charset="-128"/>
                <a:ea typeface="游ゴシック" panose="020B0400000000000000" pitchFamily="50" charset="-128"/>
              </a:rPr>
              <a:t>食育推進</a:t>
            </a:r>
            <a:r>
              <a:rPr kumimoji="1" lang="zh-TW" altLang="en-US" sz="2200" b="1" dirty="0" smtClean="0">
                <a:solidFill>
                  <a:prstClr val="black"/>
                </a:solidFill>
                <a:latin typeface="游ゴシック" panose="020B0400000000000000" pitchFamily="50" charset="-128"/>
                <a:ea typeface="游ゴシック" panose="020B0400000000000000" pitchFamily="50" charset="-128"/>
              </a:rPr>
              <a:t>計画</a:t>
            </a:r>
            <a:r>
              <a:rPr kumimoji="1" lang="ja-JP" altLang="en-US" sz="2200" b="1" dirty="0" smtClean="0">
                <a:solidFill>
                  <a:prstClr val="black"/>
                </a:solidFill>
                <a:latin typeface="游ゴシック" panose="020B0400000000000000" pitchFamily="50" charset="-128"/>
                <a:ea typeface="游ゴシック" panose="020B0400000000000000" pitchFamily="50" charset="-128"/>
              </a:rPr>
              <a:t>　令和２年度　</a:t>
            </a:r>
            <a:r>
              <a:rPr kumimoji="1" lang="en-US" altLang="zh-TW" sz="2200" b="1" dirty="0" smtClean="0">
                <a:solidFill>
                  <a:prstClr val="black"/>
                </a:solidFill>
                <a:latin typeface="游ゴシック" panose="020B0400000000000000" pitchFamily="50" charset="-128"/>
                <a:ea typeface="游ゴシック" panose="020B0400000000000000" pitchFamily="50" charset="-128"/>
              </a:rPr>
              <a:t>PDCA</a:t>
            </a:r>
            <a:r>
              <a:rPr kumimoji="1" lang="zh-TW" altLang="en-US" sz="2200" b="1" dirty="0">
                <a:solidFill>
                  <a:prstClr val="black"/>
                </a:solidFill>
                <a:latin typeface="游ゴシック" panose="020B0400000000000000" pitchFamily="50" charset="-128"/>
                <a:ea typeface="游ゴシック" panose="020B0400000000000000" pitchFamily="50" charset="-128"/>
              </a:rPr>
              <a:t>進捗</a:t>
            </a:r>
            <a:r>
              <a:rPr kumimoji="1" lang="zh-TW" altLang="en-US" sz="2200" b="1" dirty="0" smtClean="0">
                <a:solidFill>
                  <a:prstClr val="black"/>
                </a:solidFill>
                <a:latin typeface="游ゴシック" panose="020B0400000000000000" pitchFamily="50" charset="-128"/>
                <a:ea typeface="游ゴシック" panose="020B0400000000000000" pitchFamily="50" charset="-128"/>
              </a:rPr>
              <a:t>管理票</a:t>
            </a:r>
            <a:endParaRPr kumimoji="1" lang="zh-TW" altLang="en-US" sz="2200" b="1" dirty="0">
              <a:solidFill>
                <a:prstClr val="black"/>
              </a:solidFill>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62</a:t>
            </a:fld>
            <a:endParaRPr kumimoji="1" lang="ja-JP" altLang="en-US"/>
          </a:p>
        </p:txBody>
      </p:sp>
      <p:pic>
        <p:nvPicPr>
          <p:cNvPr id="6" name="図 5"/>
          <p:cNvPicPr>
            <a:picLocks noChangeAspect="1"/>
          </p:cNvPicPr>
          <p:nvPr/>
        </p:nvPicPr>
        <p:blipFill>
          <a:blip r:embed="rId2"/>
          <a:stretch>
            <a:fillRect/>
          </a:stretch>
        </p:blipFill>
        <p:spPr>
          <a:xfrm>
            <a:off x="8582603" y="358877"/>
            <a:ext cx="1100769" cy="360000"/>
          </a:xfrm>
          <a:prstGeom prst="rect">
            <a:avLst/>
          </a:prstGeom>
        </p:spPr>
      </p:pic>
      <p:sp>
        <p:nvSpPr>
          <p:cNvPr id="8" name="テキスト ボックス 7"/>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smtClean="0">
                <a:solidFill>
                  <a:schemeClr val="bg1"/>
                </a:solidFill>
                <a:latin typeface="游ゴシック" panose="020B0400000000000000" pitchFamily="50" charset="-128"/>
                <a:ea typeface="游ゴシック" panose="020B0400000000000000" pitchFamily="50" charset="-128"/>
              </a:rPr>
              <a:t>大阪府</a:t>
            </a:r>
            <a:r>
              <a:rPr lang="ja-JP" altLang="en-US" sz="1100" b="1" dirty="0">
                <a:solidFill>
                  <a:schemeClr val="bg1"/>
                </a:solidFill>
                <a:latin typeface="游ゴシック" panose="020B0400000000000000" pitchFamily="50" charset="-128"/>
                <a:ea typeface="游ゴシック" panose="020B0400000000000000" pitchFamily="50" charset="-128"/>
              </a:rPr>
              <a:t>健康づくり推進</a:t>
            </a:r>
            <a:r>
              <a:rPr lang="ja-JP" altLang="en-US" sz="1100" b="1" dirty="0" smtClean="0">
                <a:solidFill>
                  <a:schemeClr val="bg1"/>
                </a:solidFill>
                <a:latin typeface="游ゴシック" panose="020B0400000000000000" pitchFamily="50" charset="-128"/>
                <a:ea typeface="游ゴシック" panose="020B0400000000000000" pitchFamily="50" charset="-128"/>
              </a:rPr>
              <a:t>条例第</a:t>
            </a:r>
            <a:r>
              <a:rPr lang="en-US" altLang="ja-JP" sz="1100" b="1" dirty="0" smtClean="0">
                <a:solidFill>
                  <a:schemeClr val="bg1"/>
                </a:solidFill>
                <a:latin typeface="游ゴシック" panose="020B0400000000000000" pitchFamily="50" charset="-128"/>
                <a:ea typeface="游ゴシック" panose="020B0400000000000000" pitchFamily="50" charset="-128"/>
              </a:rPr>
              <a:t>19</a:t>
            </a:r>
            <a:r>
              <a:rPr lang="ja-JP" altLang="en-US" sz="1100" b="1" dirty="0" smtClean="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smtClean="0">
                <a:solidFill>
                  <a:schemeClr val="bg1"/>
                </a:solidFill>
                <a:latin typeface="游ゴシック" panose="020B0400000000000000" pitchFamily="50" charset="-128"/>
                <a:ea typeface="游ゴシック" panose="020B0400000000000000" pitchFamily="50" charset="-128"/>
              </a:rPr>
              <a:t>〈</a:t>
            </a:r>
            <a:r>
              <a:rPr lang="ja-JP" altLang="en-US" sz="1100" b="1" dirty="0" smtClean="0">
                <a:solidFill>
                  <a:schemeClr val="bg1"/>
                </a:solidFill>
                <a:latin typeface="游ゴシック" panose="020B0400000000000000" pitchFamily="50" charset="-128"/>
                <a:ea typeface="游ゴシック" panose="020B0400000000000000" pitchFamily="50" charset="-128"/>
              </a:rPr>
              <a:t>令和２年度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5583292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61AE0CBE-3210-41DD-A171-4385B749CD55}"/>
              </a:ext>
            </a:extLst>
          </p:cNvPr>
          <p:cNvSpPr/>
          <p:nvPr/>
        </p:nvSpPr>
        <p:spPr>
          <a:xfrm>
            <a:off x="0" y="0"/>
            <a:ext cx="9906000" cy="576000"/>
          </a:xfrm>
          <a:prstGeom prst="rect">
            <a:avLst/>
          </a:prstGeom>
          <a:gradFill flip="none" rotWithShape="1">
            <a:gsLst>
              <a:gs pos="50000">
                <a:srgbClr val="7DA8DB">
                  <a:lumMod val="20000"/>
                  <a:lumOff val="80000"/>
                </a:srgbClr>
              </a:gs>
              <a:gs pos="0">
                <a:schemeClr val="accent1">
                  <a:lumMod val="0"/>
                </a:schemeClr>
              </a:gs>
              <a:gs pos="20000">
                <a:schemeClr val="accent5">
                  <a:lumMod val="50000"/>
                  <a:lumOff val="50000"/>
                </a:schemeClr>
              </a:gs>
              <a:gs pos="80000">
                <a:srgbClr val="7395D3">
                  <a:lumMod val="50000"/>
                  <a:lumOff val="50000"/>
                </a:srgbClr>
              </a:gs>
              <a:gs pos="100000">
                <a:schemeClr val="accent1">
                  <a:lumMod val="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１　健康的な食生活の実践と食に関する理解の促進</a:t>
            </a:r>
            <a:endPar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63</a:t>
            </a:fld>
            <a:endParaRPr kumimoji="1" lang="ja-JP" altLang="en-US"/>
          </a:p>
        </p:txBody>
      </p:sp>
      <p:pic>
        <p:nvPicPr>
          <p:cNvPr id="20" name="図 19"/>
          <p:cNvPicPr>
            <a:picLocks noChangeAspect="1"/>
          </p:cNvPicPr>
          <p:nvPr/>
        </p:nvPicPr>
        <p:blipFill>
          <a:blip r:embed="rId2"/>
          <a:stretch>
            <a:fillRect/>
          </a:stretch>
        </p:blipFill>
        <p:spPr>
          <a:xfrm>
            <a:off x="8582603" y="113214"/>
            <a:ext cx="1100769" cy="360000"/>
          </a:xfrm>
          <a:prstGeom prst="rect">
            <a:avLst/>
          </a:prstGeom>
        </p:spPr>
      </p:pic>
      <p:sp>
        <p:nvSpPr>
          <p:cNvPr id="37" name="正方形/長方形 36"/>
          <p:cNvSpPr/>
          <p:nvPr/>
        </p:nvSpPr>
        <p:spPr>
          <a:xfrm>
            <a:off x="269852" y="878847"/>
            <a:ext cx="9360000" cy="5832000"/>
          </a:xfrm>
          <a:prstGeom prst="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38" name="直線コネクタ 37"/>
          <p:cNvCxnSpPr/>
          <p:nvPr/>
        </p:nvCxnSpPr>
        <p:spPr>
          <a:xfrm>
            <a:off x="9614647" y="1243661"/>
            <a:ext cx="0" cy="0"/>
          </a:xfrm>
          <a:prstGeom prst="line">
            <a:avLst/>
          </a:prstGeom>
          <a:noFill/>
          <a:ln w="6350" cap="flat" cmpd="sng" algn="ctr">
            <a:solidFill>
              <a:srgbClr val="4472C4"/>
            </a:solidFill>
            <a:prstDash val="solid"/>
            <a:miter lim="800000"/>
          </a:ln>
          <a:effectLst/>
        </p:spPr>
      </p:cxnSp>
      <p:sp>
        <p:nvSpPr>
          <p:cNvPr id="39" name="正方形/長方形 38"/>
          <p:cNvSpPr/>
          <p:nvPr/>
        </p:nvSpPr>
        <p:spPr>
          <a:xfrm>
            <a:off x="259553" y="762147"/>
            <a:ext cx="7404392" cy="432000"/>
          </a:xfrm>
          <a:prstGeom prst="rect">
            <a:avLst/>
          </a:prstGeom>
          <a:solidFill>
            <a:srgbClr val="002060"/>
          </a:solidFill>
        </p:spPr>
        <p:txBody>
          <a:bodyPr wrap="square" anchor="ctr">
            <a:spAutoFit/>
          </a:bodyPr>
          <a:lstStyle/>
          <a:p>
            <a:pPr>
              <a:lnSpc>
                <a:spcPts val="2000"/>
              </a:lnSpc>
            </a:pPr>
            <a:r>
              <a:rPr kumimoji="1" lang="ja-JP" altLang="en-US" sz="2000" b="1" dirty="0" smtClean="0">
                <a:ln w="0"/>
                <a:solidFill>
                  <a:prstClr val="white"/>
                </a:solidFill>
                <a:effectLst>
                  <a:outerShdw blurRad="38100" dist="19050" dir="2700000" algn="tl" rotWithShape="0">
                    <a:prstClr val="black">
                      <a:alpha val="40000"/>
                    </a:prstClr>
                  </a:outerShdw>
                </a:effectLst>
                <a:latin typeface="游ゴシック" panose="020B0400000000000000" pitchFamily="50" charset="-128"/>
              </a:rPr>
              <a:t>（１）健康的な食生活の実践の促進　</a:t>
            </a:r>
            <a:r>
              <a:rPr kumimoji="1" lang="ja-JP" altLang="en-US" b="1" dirty="0" smtClean="0">
                <a:solidFill>
                  <a:prstClr val="white"/>
                </a:solidFill>
                <a:latin typeface="游ゴシック" panose="020B0400000000000000" pitchFamily="50" charset="-128"/>
              </a:rPr>
              <a:t>計画Ｐ</a:t>
            </a:r>
            <a:r>
              <a:rPr kumimoji="1" lang="en-US" altLang="ja-JP" b="1" dirty="0" smtClean="0">
                <a:solidFill>
                  <a:prstClr val="white"/>
                </a:solidFill>
                <a:latin typeface="游ゴシック" panose="020B0400000000000000" pitchFamily="50" charset="-128"/>
              </a:rPr>
              <a:t>31</a:t>
            </a:r>
            <a:endParaRPr kumimoji="1" lang="en-US" altLang="ja-JP" b="1" dirty="0">
              <a:solidFill>
                <a:prstClr val="white"/>
              </a:solidFill>
              <a:latin typeface="游ゴシック" panose="020B0400000000000000" pitchFamily="50" charset="-128"/>
            </a:endParaRPr>
          </a:p>
        </p:txBody>
      </p:sp>
      <p:sp>
        <p:nvSpPr>
          <p:cNvPr id="40" name="正方形/長方形 39"/>
          <p:cNvSpPr/>
          <p:nvPr/>
        </p:nvSpPr>
        <p:spPr>
          <a:xfrm>
            <a:off x="273000" y="1293526"/>
            <a:ext cx="2080235" cy="266996"/>
          </a:xfrm>
          <a:prstGeom prst="rect">
            <a:avLst/>
          </a:prstGeom>
        </p:spPr>
        <p:txBody>
          <a:bodyPr wrap="square" lIns="36000" tIns="72000" rIns="36000" bIns="36000" anchor="ctr">
            <a:noAutofit/>
          </a:bodyPr>
          <a:lstStyle/>
          <a:p>
            <a:r>
              <a:rPr lang="en-US" altLang="ja-JP" sz="1600" b="1" dirty="0" smtClean="0">
                <a:solidFill>
                  <a:prstClr val="black"/>
                </a:solidFill>
                <a:latin typeface="游ゴシック" panose="020B0400000000000000" pitchFamily="50" charset="-128"/>
              </a:rPr>
              <a:t>【</a:t>
            </a:r>
            <a:r>
              <a:rPr lang="ja-JP" altLang="en-US" sz="1600" b="1" dirty="0" smtClean="0">
                <a:solidFill>
                  <a:prstClr val="black"/>
                </a:solidFill>
                <a:latin typeface="游ゴシック" panose="020B0400000000000000" pitchFamily="50" charset="-128"/>
              </a:rPr>
              <a:t>府民の行動目標</a:t>
            </a:r>
            <a:r>
              <a:rPr lang="en-US" altLang="ja-JP" sz="1600" b="1" dirty="0">
                <a:solidFill>
                  <a:prstClr val="black"/>
                </a:solidFill>
                <a:latin typeface="游ゴシック" panose="020B0400000000000000" pitchFamily="50" charset="-128"/>
              </a:rPr>
              <a:t>】</a:t>
            </a:r>
            <a:endParaRPr lang="ja-JP" altLang="en-US" sz="1600" b="1" dirty="0">
              <a:solidFill>
                <a:prstClr val="black"/>
              </a:solidFill>
              <a:latin typeface="游ゴシック" panose="020B0400000000000000" pitchFamily="50" charset="-128"/>
            </a:endParaRPr>
          </a:p>
        </p:txBody>
      </p:sp>
      <p:sp>
        <p:nvSpPr>
          <p:cNvPr id="41" name="Text Box 109" descr="生涯を通じて健やかな生活を送ることができるよう、栄養バランスのとれた食事、朝食や野菜摂取、食塩をとりすぎないこと、よく噛んで食べること、適正体重等の重要性を理解し、習慣的に実践します。" title="府民の行動目標"/>
          <p:cNvSpPr txBox="1">
            <a:spLocks noChangeArrowheads="1"/>
          </p:cNvSpPr>
          <p:nvPr/>
        </p:nvSpPr>
        <p:spPr bwMode="auto">
          <a:xfrm>
            <a:off x="372207" y="1613222"/>
            <a:ext cx="8640000" cy="462612"/>
          </a:xfrm>
          <a:prstGeom prst="rect">
            <a:avLst/>
          </a:prstGeom>
          <a:noFill/>
          <a:ln>
            <a:noFill/>
          </a:ln>
          <a:extLst/>
        </p:spPr>
        <p:txBody>
          <a:bodyPr rot="0" vert="horz" wrap="square" lIns="74295" tIns="8890" rIns="74295" bIns="8890" anchor="t" anchorCtr="0" upright="1">
            <a:noAutofit/>
          </a:bodyPr>
          <a:lstStyle/>
          <a:p>
            <a:pPr marL="139700" indent="-139700" algn="just">
              <a:lnSpc>
                <a:spcPts val="1700"/>
              </a:lnSpc>
            </a:pPr>
            <a:r>
              <a:rPr lang="ja-JP" altLang="en-US" sz="1200" b="1" kern="100" dirty="0">
                <a:solidFill>
                  <a:prstClr val="black"/>
                </a:solidFill>
                <a:latin typeface="游ゴシック" panose="020B0400000000000000" pitchFamily="50" charset="-128"/>
                <a:cs typeface="Microsoft Himalaya" panose="01010100010101010101" pitchFamily="2" charset="0"/>
              </a:rPr>
              <a:t>▽生涯を通じて健やかな生活を送ることができるよう、栄養バランスのとれた食事、朝食や野菜摂取、食塩をとりすぎないこと、よく噛んで食べること、適正体重等の重要性を理解し、習慣的に実践します。</a:t>
            </a:r>
            <a:endParaRPr lang="ja-JP" altLang="en-US" sz="1100" b="1" kern="100" dirty="0">
              <a:solidFill>
                <a:prstClr val="black"/>
              </a:solidFill>
              <a:latin typeface="游ゴシック" panose="020B0400000000000000" pitchFamily="50" charset="-128"/>
              <a:cs typeface="Microsoft Himalaya" panose="01010100010101010101" pitchFamily="2" charset="0"/>
            </a:endParaRPr>
          </a:p>
        </p:txBody>
      </p:sp>
      <p:graphicFrame>
        <p:nvGraphicFramePr>
          <p:cNvPr id="42" name="表 41"/>
          <p:cNvGraphicFramePr>
            <a:graphicFrameLocks noGrp="1"/>
          </p:cNvGraphicFramePr>
          <p:nvPr>
            <p:extLst>
              <p:ext uri="{D42A27DB-BD31-4B8C-83A1-F6EECF244321}">
                <p14:modId xmlns:p14="http://schemas.microsoft.com/office/powerpoint/2010/main" val="655185704"/>
              </p:ext>
            </p:extLst>
          </p:nvPr>
        </p:nvGraphicFramePr>
        <p:xfrm>
          <a:off x="591969" y="2086905"/>
          <a:ext cx="8460000" cy="1429254"/>
        </p:xfrm>
        <a:graphic>
          <a:graphicData uri="http://schemas.openxmlformats.org/drawingml/2006/table">
            <a:tbl>
              <a:tblPr firstRow="1" bandRow="1"/>
              <a:tblGrid>
                <a:gridCol w="540000">
                  <a:extLst>
                    <a:ext uri="{9D8B030D-6E8A-4147-A177-3AD203B41FA5}">
                      <a16:colId xmlns:a16="http://schemas.microsoft.com/office/drawing/2014/main" val="2915326736"/>
                    </a:ext>
                  </a:extLst>
                </a:gridCol>
                <a:gridCol w="1800000">
                  <a:extLst>
                    <a:ext uri="{9D8B030D-6E8A-4147-A177-3AD203B41FA5}">
                      <a16:colId xmlns:a16="http://schemas.microsoft.com/office/drawing/2014/main" val="2573364579"/>
                    </a:ext>
                  </a:extLst>
                </a:gridCol>
                <a:gridCol w="6120000">
                  <a:extLst>
                    <a:ext uri="{9D8B030D-6E8A-4147-A177-3AD203B41FA5}">
                      <a16:colId xmlns:a16="http://schemas.microsoft.com/office/drawing/2014/main" val="4073086637"/>
                    </a:ext>
                  </a:extLst>
                </a:gridCol>
              </a:tblGrid>
              <a:tr h="476418">
                <a:tc rowSpan="3">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ライフステージに</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応じた健康行動</a:t>
                      </a:r>
                    </a:p>
                  </a:txBody>
                  <a:tcPr marL="72000" marR="36000" marT="72000" marB="72000" vert="eaVert"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50000"/>
                      </a:srgb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lnSpc>
                          <a:spcPts val="1700"/>
                        </a:lnSpc>
                        <a:spcAft>
                          <a:spcPts val="0"/>
                        </a:spcAft>
                      </a:pPr>
                      <a:r>
                        <a:rPr lang="ja-JP" sz="1200" b="1" kern="100" dirty="0">
                          <a:solidFill>
                            <a:srgbClr val="000000"/>
                          </a:solidFill>
                          <a:effectLst/>
                          <a:latin typeface="+mn-ea"/>
                          <a:ea typeface="+mn-ea"/>
                          <a:cs typeface="Times New Roman" panose="02020603050405020304" pitchFamily="18" charset="0"/>
                        </a:rPr>
                        <a:t>乳幼児期～学齢期</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just">
                        <a:lnSpc>
                          <a:spcPts val="1400"/>
                        </a:lnSpc>
                        <a:spcAft>
                          <a:spcPts val="0"/>
                        </a:spcAft>
                      </a:pPr>
                      <a:r>
                        <a:rPr lang="ja-JP" sz="1200" b="1" kern="100" dirty="0">
                          <a:solidFill>
                            <a:srgbClr val="000000"/>
                          </a:solidFill>
                          <a:effectLst/>
                          <a:latin typeface="+mn-ea"/>
                          <a:ea typeface="+mn-ea"/>
                          <a:cs typeface="Times New Roman" panose="02020603050405020304" pitchFamily="18" charset="0"/>
                        </a:rPr>
                        <a:t>食べることを楽しみ、栄養・食の大切さを学び、成長段階に応じて望ましい食習慣</a:t>
                      </a:r>
                      <a:r>
                        <a:rPr lang="ja-JP" sz="1200" b="1" kern="100" dirty="0" smtClean="0">
                          <a:solidFill>
                            <a:srgbClr val="000000"/>
                          </a:solidFill>
                          <a:effectLst/>
                          <a:latin typeface="+mn-ea"/>
                          <a:ea typeface="+mn-ea"/>
                          <a:cs typeface="Times New Roman" panose="02020603050405020304" pitchFamily="18" charset="0"/>
                        </a:rPr>
                        <a:t>を</a:t>
                      </a:r>
                      <a:endParaRPr lang="en-US" altLang="ja-JP" sz="1200" b="1" kern="100" dirty="0" smtClean="0">
                        <a:solidFill>
                          <a:srgbClr val="000000"/>
                        </a:solidFill>
                        <a:effectLst/>
                        <a:latin typeface="+mn-ea"/>
                        <a:ea typeface="+mn-ea"/>
                        <a:cs typeface="Times New Roman" panose="02020603050405020304" pitchFamily="18" charset="0"/>
                      </a:endParaRPr>
                    </a:p>
                    <a:p>
                      <a:pPr algn="just">
                        <a:lnSpc>
                          <a:spcPts val="1400"/>
                        </a:lnSpc>
                        <a:spcAft>
                          <a:spcPts val="0"/>
                        </a:spcAft>
                      </a:pPr>
                      <a:r>
                        <a:rPr lang="ja-JP" sz="1200" b="1" kern="100" dirty="0" smtClean="0">
                          <a:solidFill>
                            <a:srgbClr val="000000"/>
                          </a:solidFill>
                          <a:effectLst/>
                          <a:latin typeface="+mn-ea"/>
                          <a:ea typeface="+mn-ea"/>
                          <a:cs typeface="Times New Roman" panose="02020603050405020304" pitchFamily="18" charset="0"/>
                        </a:rPr>
                        <a:t>身</a:t>
                      </a:r>
                      <a:r>
                        <a:rPr lang="ja-JP" sz="1200" b="1" kern="100" dirty="0">
                          <a:solidFill>
                            <a:srgbClr val="000000"/>
                          </a:solidFill>
                          <a:effectLst/>
                          <a:latin typeface="+mn-ea"/>
                          <a:ea typeface="+mn-ea"/>
                          <a:cs typeface="Times New Roman" panose="02020603050405020304" pitchFamily="18" charset="0"/>
                        </a:rPr>
                        <a:t>につけます。</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363311713"/>
                  </a:ext>
                </a:extLst>
              </a:tr>
              <a:tr h="476418">
                <a:tc vMerge="1">
                  <a:txBody>
                    <a:bodyPr/>
                    <a:lstStyle/>
                    <a:p>
                      <a:pPr algn="ctr"/>
                      <a:endParaRPr kumimoji="1" lang="ja-JP" altLang="en-US" sz="1200" b="0" dirty="0">
                        <a:solidFill>
                          <a:schemeClr val="tx1"/>
                        </a:solidFill>
                        <a:latin typeface="+mn-ea"/>
                        <a:ea typeface="+mn-ea"/>
                      </a:endParaRPr>
                    </a:p>
                  </a:txBody>
                  <a:tcPr marL="72000" marR="36000" marT="72000" marB="7200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rgbClr val="FFFF99"/>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lnSpc>
                          <a:spcPts val="1700"/>
                        </a:lnSpc>
                        <a:spcAft>
                          <a:spcPts val="0"/>
                        </a:spcAft>
                      </a:pPr>
                      <a:r>
                        <a:rPr lang="ja-JP" sz="1200" b="1" kern="100" dirty="0">
                          <a:effectLst/>
                          <a:latin typeface="+mn-ea"/>
                          <a:ea typeface="+mn-ea"/>
                          <a:cs typeface="Times New Roman" panose="02020603050405020304" pitchFamily="18" charset="0"/>
                        </a:rPr>
                        <a:t>青年期～成人期</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marL="133350" indent="-133350" algn="just">
                        <a:lnSpc>
                          <a:spcPts val="1400"/>
                        </a:lnSpc>
                        <a:spcAft>
                          <a:spcPts val="0"/>
                        </a:spcAft>
                      </a:pPr>
                      <a:r>
                        <a:rPr lang="ja-JP" sz="1200" b="1" kern="100" dirty="0">
                          <a:solidFill>
                            <a:srgbClr val="000000"/>
                          </a:solidFill>
                          <a:effectLst/>
                          <a:latin typeface="+mn-ea"/>
                          <a:ea typeface="+mn-ea"/>
                          <a:cs typeface="Times New Roman" panose="02020603050405020304" pitchFamily="18" charset="0"/>
                        </a:rPr>
                        <a:t>自分のライフスタイルに合った健康的な食生活を実践します。</a:t>
                      </a:r>
                      <a:endParaRPr lang="ja-JP" sz="1200" b="1" kern="100" dirty="0">
                        <a:effectLst/>
                        <a:latin typeface="+mn-ea"/>
                        <a:ea typeface="+mn-ea"/>
                        <a:cs typeface="Times New Roman" panose="02020603050405020304" pitchFamily="18" charset="0"/>
                      </a:endParaRPr>
                    </a:p>
                    <a:p>
                      <a:pPr algn="just">
                        <a:lnSpc>
                          <a:spcPts val="1400"/>
                        </a:lnSpc>
                        <a:spcAft>
                          <a:spcPts val="0"/>
                        </a:spcAft>
                      </a:pPr>
                      <a:r>
                        <a:rPr lang="ja-JP" sz="1200" b="1" kern="100" dirty="0">
                          <a:solidFill>
                            <a:srgbClr val="000000"/>
                          </a:solidFill>
                          <a:effectLst/>
                          <a:latin typeface="+mn-ea"/>
                          <a:ea typeface="+mn-ea"/>
                          <a:cs typeface="Times New Roman" panose="02020603050405020304" pitchFamily="18" charset="0"/>
                        </a:rPr>
                        <a:t>生活習慣病の発症・重症化に留意し、健康的な食生活を実践</a:t>
                      </a:r>
                      <a:r>
                        <a:rPr lang="ja-JP" sz="1200" b="1" kern="100" dirty="0" smtClean="0">
                          <a:solidFill>
                            <a:srgbClr val="000000"/>
                          </a:solidFill>
                          <a:effectLst/>
                          <a:latin typeface="+mn-ea"/>
                          <a:ea typeface="+mn-ea"/>
                          <a:cs typeface="Times New Roman" panose="02020603050405020304" pitchFamily="18" charset="0"/>
                        </a:rPr>
                        <a:t>・維持</a:t>
                      </a:r>
                      <a:r>
                        <a:rPr lang="ja-JP" sz="1200" b="1" kern="100" dirty="0">
                          <a:solidFill>
                            <a:srgbClr val="000000"/>
                          </a:solidFill>
                          <a:effectLst/>
                          <a:latin typeface="+mn-ea"/>
                          <a:ea typeface="+mn-ea"/>
                          <a:cs typeface="Times New Roman" panose="02020603050405020304" pitchFamily="18" charset="0"/>
                        </a:rPr>
                        <a:t>します。</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870916915"/>
                  </a:ext>
                </a:extLst>
              </a:tr>
              <a:tr h="476418">
                <a:tc vMerge="1">
                  <a:txBody>
                    <a:bodyPr/>
                    <a:lstStyle/>
                    <a:p>
                      <a:pPr algn="ctr"/>
                      <a:endParaRPr kumimoji="1" lang="ja-JP" altLang="en-US" sz="1200" b="0" dirty="0">
                        <a:solidFill>
                          <a:schemeClr val="tx1"/>
                        </a:solidFill>
                        <a:latin typeface="+mn-ea"/>
                        <a:ea typeface="+mn-ea"/>
                      </a:endParaRPr>
                    </a:p>
                  </a:txBody>
                  <a:tcPr marL="72000" marR="36000" marT="72000" marB="7200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rgbClr val="FFFF99"/>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lnSpc>
                          <a:spcPts val="1700"/>
                        </a:lnSpc>
                        <a:spcAft>
                          <a:spcPts val="0"/>
                        </a:spcAft>
                      </a:pPr>
                      <a:r>
                        <a:rPr lang="ja-JP" sz="1200" b="1" kern="100" dirty="0">
                          <a:solidFill>
                            <a:srgbClr val="000000"/>
                          </a:solidFill>
                          <a:effectLst/>
                          <a:latin typeface="+mn-ea"/>
                          <a:ea typeface="+mn-ea"/>
                          <a:cs typeface="Times New Roman" panose="02020603050405020304" pitchFamily="18" charset="0"/>
                        </a:rPr>
                        <a:t>高齢期</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just">
                        <a:lnSpc>
                          <a:spcPts val="1400"/>
                        </a:lnSpc>
                        <a:spcAft>
                          <a:spcPts val="0"/>
                        </a:spcAft>
                      </a:pPr>
                      <a:r>
                        <a:rPr lang="ja-JP" sz="1200" b="1" kern="100" dirty="0">
                          <a:solidFill>
                            <a:srgbClr val="000000"/>
                          </a:solidFill>
                          <a:effectLst/>
                          <a:latin typeface="+mn-ea"/>
                          <a:ea typeface="+mn-ea"/>
                          <a:cs typeface="Times New Roman" panose="02020603050405020304" pitchFamily="18" charset="0"/>
                        </a:rPr>
                        <a:t>低栄養予防等、個々の健康状態に合った食生活を実践し、食</a:t>
                      </a:r>
                      <a:r>
                        <a:rPr lang="ja-JP" sz="1200" b="1" kern="100" dirty="0" smtClean="0">
                          <a:solidFill>
                            <a:srgbClr val="000000"/>
                          </a:solidFill>
                          <a:effectLst/>
                          <a:latin typeface="+mn-ea"/>
                          <a:ea typeface="+mn-ea"/>
                          <a:cs typeface="Times New Roman" panose="02020603050405020304" pitchFamily="18" charset="0"/>
                        </a:rPr>
                        <a:t>を通じて</a:t>
                      </a:r>
                      <a:r>
                        <a:rPr lang="ja-JP" sz="1200" b="1" kern="100" dirty="0">
                          <a:solidFill>
                            <a:srgbClr val="000000"/>
                          </a:solidFill>
                          <a:effectLst/>
                          <a:latin typeface="+mn-ea"/>
                          <a:ea typeface="+mn-ea"/>
                          <a:cs typeface="Times New Roman" panose="02020603050405020304" pitchFamily="18" charset="0"/>
                        </a:rPr>
                        <a:t>豊かな生活</a:t>
                      </a:r>
                      <a:r>
                        <a:rPr lang="ja-JP" sz="1200" b="1" kern="100" dirty="0" smtClean="0">
                          <a:solidFill>
                            <a:srgbClr val="000000"/>
                          </a:solidFill>
                          <a:effectLst/>
                          <a:latin typeface="+mn-ea"/>
                          <a:ea typeface="+mn-ea"/>
                          <a:cs typeface="Times New Roman" panose="02020603050405020304" pitchFamily="18" charset="0"/>
                        </a:rPr>
                        <a:t>を</a:t>
                      </a:r>
                      <a:endParaRPr lang="en-US" altLang="ja-JP" sz="1200" b="1" kern="100" dirty="0" smtClean="0">
                        <a:solidFill>
                          <a:srgbClr val="000000"/>
                        </a:solidFill>
                        <a:effectLst/>
                        <a:latin typeface="+mn-ea"/>
                        <a:ea typeface="+mn-ea"/>
                        <a:cs typeface="Times New Roman" panose="02020603050405020304" pitchFamily="18" charset="0"/>
                      </a:endParaRPr>
                    </a:p>
                    <a:p>
                      <a:pPr algn="just">
                        <a:lnSpc>
                          <a:spcPts val="1400"/>
                        </a:lnSpc>
                        <a:spcAft>
                          <a:spcPts val="0"/>
                        </a:spcAft>
                      </a:pPr>
                      <a:r>
                        <a:rPr lang="ja-JP" sz="1200" b="1" kern="100" dirty="0" smtClean="0">
                          <a:solidFill>
                            <a:srgbClr val="000000"/>
                          </a:solidFill>
                          <a:effectLst/>
                          <a:latin typeface="+mn-ea"/>
                          <a:ea typeface="+mn-ea"/>
                          <a:cs typeface="Times New Roman" panose="02020603050405020304" pitchFamily="18" charset="0"/>
                        </a:rPr>
                        <a:t>実現</a:t>
                      </a:r>
                      <a:r>
                        <a:rPr lang="ja-JP" sz="1200" b="1" kern="100" dirty="0">
                          <a:solidFill>
                            <a:srgbClr val="000000"/>
                          </a:solidFill>
                          <a:effectLst/>
                          <a:latin typeface="+mn-ea"/>
                          <a:ea typeface="+mn-ea"/>
                          <a:cs typeface="Times New Roman" panose="02020603050405020304" pitchFamily="18" charset="0"/>
                        </a:rPr>
                        <a:t>します。</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276469417"/>
                  </a:ext>
                </a:extLst>
              </a:tr>
            </a:tbl>
          </a:graphicData>
        </a:graphic>
      </p:graphicFrame>
      <p:sp>
        <p:nvSpPr>
          <p:cNvPr id="43" name="Rectangle 1"/>
          <p:cNvSpPr>
            <a:spLocks noChangeArrowheads="1"/>
          </p:cNvSpPr>
          <p:nvPr/>
        </p:nvSpPr>
        <p:spPr bwMode="auto">
          <a:xfrm>
            <a:off x="283299" y="3580362"/>
            <a:ext cx="208338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ja-JP" sz="1600" b="1" dirty="0" smtClean="0">
                <a:solidFill>
                  <a:prstClr val="black"/>
                </a:solidFill>
                <a:latin typeface="游ゴシック" panose="020B0400000000000000" pitchFamily="50" charset="-128"/>
                <a:cs typeface="Times New Roman" panose="02020603050405020304" pitchFamily="18" charset="0"/>
              </a:rPr>
              <a:t>【</a:t>
            </a:r>
            <a:r>
              <a:rPr lang="ja-JP" altLang="en-US" sz="1600" b="1" dirty="0" smtClean="0">
                <a:solidFill>
                  <a:prstClr val="black"/>
                </a:solidFill>
                <a:latin typeface="游ゴシック" panose="020B0400000000000000" pitchFamily="50" charset="-128"/>
                <a:cs typeface="Times New Roman" panose="02020603050405020304" pitchFamily="18" charset="0"/>
              </a:rPr>
              <a:t>取組みの目標</a:t>
            </a:r>
            <a:r>
              <a:rPr lang="en-US" altLang="ja-JP" sz="1600" b="1" dirty="0" smtClean="0">
                <a:solidFill>
                  <a:prstClr val="black"/>
                </a:solidFill>
                <a:latin typeface="游ゴシック" panose="020B0400000000000000" pitchFamily="50" charset="-128"/>
                <a:cs typeface="Times New Roman" panose="02020603050405020304" pitchFamily="18" charset="0"/>
              </a:rPr>
              <a:t>】</a:t>
            </a:r>
            <a:endParaRPr lang="ja-JP" altLang="ja-JP" sz="3600" dirty="0" smtClean="0">
              <a:solidFill>
                <a:prstClr val="black"/>
              </a:solidFill>
              <a:latin typeface="游ゴシック" panose="020B0400000000000000" pitchFamily="50" charset="-128"/>
            </a:endParaRPr>
          </a:p>
        </p:txBody>
      </p:sp>
      <p:graphicFrame>
        <p:nvGraphicFramePr>
          <p:cNvPr id="44" name="表 43"/>
          <p:cNvGraphicFramePr>
            <a:graphicFrameLocks noGrp="1"/>
          </p:cNvGraphicFramePr>
          <p:nvPr>
            <p:extLst>
              <p:ext uri="{D42A27DB-BD31-4B8C-83A1-F6EECF244321}">
                <p14:modId xmlns:p14="http://schemas.microsoft.com/office/powerpoint/2010/main" val="2971919334"/>
              </p:ext>
            </p:extLst>
          </p:nvPr>
        </p:nvGraphicFramePr>
        <p:xfrm>
          <a:off x="591969" y="3866617"/>
          <a:ext cx="8722062" cy="2288753"/>
        </p:xfrm>
        <a:graphic>
          <a:graphicData uri="http://schemas.openxmlformats.org/drawingml/2006/table">
            <a:tbl>
              <a:tblPr firstRow="1" firstCol="1" bandRow="1"/>
              <a:tblGrid>
                <a:gridCol w="269029">
                  <a:extLst>
                    <a:ext uri="{9D8B030D-6E8A-4147-A177-3AD203B41FA5}">
                      <a16:colId xmlns:a16="http://schemas.microsoft.com/office/drawing/2014/main" val="1668312672"/>
                    </a:ext>
                  </a:extLst>
                </a:gridCol>
                <a:gridCol w="1823475">
                  <a:extLst>
                    <a:ext uri="{9D8B030D-6E8A-4147-A177-3AD203B41FA5}">
                      <a16:colId xmlns:a16="http://schemas.microsoft.com/office/drawing/2014/main" val="2358818107"/>
                    </a:ext>
                  </a:extLst>
                </a:gridCol>
                <a:gridCol w="1131104">
                  <a:extLst>
                    <a:ext uri="{9D8B030D-6E8A-4147-A177-3AD203B41FA5}">
                      <a16:colId xmlns:a16="http://schemas.microsoft.com/office/drawing/2014/main" val="3106642344"/>
                    </a:ext>
                  </a:extLst>
                </a:gridCol>
                <a:gridCol w="1103682">
                  <a:extLst>
                    <a:ext uri="{9D8B030D-6E8A-4147-A177-3AD203B41FA5}">
                      <a16:colId xmlns:a16="http://schemas.microsoft.com/office/drawing/2014/main" val="2825566381"/>
                    </a:ext>
                  </a:extLst>
                </a:gridCol>
                <a:gridCol w="1464924">
                  <a:extLst>
                    <a:ext uri="{9D8B030D-6E8A-4147-A177-3AD203B41FA5}">
                      <a16:colId xmlns:a16="http://schemas.microsoft.com/office/drawing/2014/main" val="157304712"/>
                    </a:ext>
                  </a:extLst>
                </a:gridCol>
                <a:gridCol w="1464924">
                  <a:extLst>
                    <a:ext uri="{9D8B030D-6E8A-4147-A177-3AD203B41FA5}">
                      <a16:colId xmlns:a16="http://schemas.microsoft.com/office/drawing/2014/main" val="2441815434"/>
                    </a:ext>
                  </a:extLst>
                </a:gridCol>
                <a:gridCol w="1464924">
                  <a:extLst>
                    <a:ext uri="{9D8B030D-6E8A-4147-A177-3AD203B41FA5}">
                      <a16:colId xmlns:a16="http://schemas.microsoft.com/office/drawing/2014/main" val="2346217460"/>
                    </a:ext>
                  </a:extLst>
                </a:gridCol>
              </a:tblGrid>
              <a:tr h="216368">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sz="1200" b="1" dirty="0">
                          <a:effectLst/>
                          <a:latin typeface="游ゴシック" panose="020B0400000000000000" pitchFamily="50" charset="-128"/>
                          <a:ea typeface="游ゴシック" panose="020B0400000000000000" pitchFamily="50" charset="-128"/>
                        </a:rPr>
                        <a:t> </a:t>
                      </a:r>
                      <a:endParaRPr lang="ja-JP" sz="1200" b="1"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gridSpan="3">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ct val="100000"/>
                        </a:lnSpc>
                        <a:spcAft>
                          <a:spcPts val="0"/>
                        </a:spcAft>
                      </a:pPr>
                      <a:r>
                        <a:rPr lang="ja-JP" sz="1200" b="1" dirty="0">
                          <a:solidFill>
                            <a:schemeClr val="bg1"/>
                          </a:solidFill>
                          <a:effectLst/>
                          <a:latin typeface="游ゴシック" panose="020B0400000000000000" pitchFamily="50" charset="-128"/>
                          <a:ea typeface="游ゴシック" panose="020B0400000000000000" pitchFamily="50" charset="-128"/>
                        </a:rPr>
                        <a:t>個別目標</a:t>
                      </a:r>
                      <a:endParaRPr lang="ja-JP" sz="1200" b="1"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hMerge="1">
                  <a:txBody>
                    <a:bodyPr/>
                    <a:lstStyle/>
                    <a:p>
                      <a:endParaRPr kumimoji="1" lang="ja-JP" altLang="en-US"/>
                    </a:p>
                  </a:txBody>
                  <a:tcPr/>
                </a:tc>
                <a:tc hMerge="1">
                  <a:txBody>
                    <a:bodyPr/>
                    <a:lstStyle/>
                    <a:p>
                      <a:endParaRPr kumimoji="1" lang="ja-JP" altLang="en-US"/>
                    </a:p>
                  </a:txBody>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ct val="100000"/>
                        </a:lnSpc>
                        <a:spcAft>
                          <a:spcPts val="0"/>
                        </a:spcAft>
                      </a:pPr>
                      <a:r>
                        <a:rPr lang="ja-JP" altLang="en-US" sz="1200" b="1" dirty="0" smtClean="0">
                          <a:solidFill>
                            <a:schemeClr val="bg1"/>
                          </a:solidFill>
                          <a:effectLst/>
                          <a:latin typeface="游ゴシック" panose="020B0400000000000000" pitchFamily="50" charset="-128"/>
                          <a:ea typeface="游ゴシック" panose="020B0400000000000000" pitchFamily="50" charset="-128"/>
                        </a:rPr>
                        <a:t>計画策定時</a:t>
                      </a:r>
                      <a:r>
                        <a:rPr lang="ja-JP" sz="1200" b="1" dirty="0" smtClean="0">
                          <a:solidFill>
                            <a:schemeClr val="bg1"/>
                          </a:solidFill>
                          <a:effectLst/>
                          <a:latin typeface="游ゴシック" panose="020B0400000000000000" pitchFamily="50" charset="-128"/>
                          <a:ea typeface="游ゴシック" panose="020B0400000000000000" pitchFamily="50" charset="-128"/>
                        </a:rPr>
                        <a:t>の状況</a:t>
                      </a:r>
                      <a:endParaRPr lang="en-US" altLang="ja-JP" sz="1200" b="1" dirty="0" smtClean="0">
                        <a:solidFill>
                          <a:schemeClr val="bg1"/>
                        </a:solidFill>
                        <a:effectLst/>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200" b="1" dirty="0" smtClean="0">
                          <a:solidFill>
                            <a:schemeClr val="bg1"/>
                          </a:solidFill>
                          <a:effectLst/>
                          <a:latin typeface="游ゴシック" panose="020B0400000000000000" pitchFamily="50" charset="-128"/>
                          <a:ea typeface="游ゴシック" panose="020B0400000000000000" pitchFamily="50" charset="-128"/>
                        </a:rPr>
                        <a:t>現在の状況</a:t>
                      </a:r>
                      <a:endParaRPr lang="en-US" altLang="ja-JP" sz="1200" b="1" dirty="0" smtClean="0">
                        <a:solidFill>
                          <a:schemeClr val="bg1"/>
                        </a:solidFill>
                        <a:effectLst/>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ct val="100000"/>
                        </a:lnSpc>
                        <a:spcAft>
                          <a:spcPts val="0"/>
                        </a:spcAft>
                      </a:pPr>
                      <a:r>
                        <a:rPr lang="en-US" sz="1200" b="1" dirty="0">
                          <a:solidFill>
                            <a:schemeClr val="bg1"/>
                          </a:solidFill>
                          <a:effectLst/>
                          <a:latin typeface="游ゴシック" panose="020B0400000000000000" pitchFamily="50" charset="-128"/>
                          <a:ea typeface="游ゴシック" panose="020B0400000000000000" pitchFamily="50" charset="-128"/>
                        </a:rPr>
                        <a:t>2023</a:t>
                      </a:r>
                      <a:r>
                        <a:rPr lang="ja-JP" sz="1200" b="1" dirty="0">
                          <a:solidFill>
                            <a:schemeClr val="bg1"/>
                          </a:solidFill>
                          <a:effectLst/>
                          <a:latin typeface="游ゴシック" panose="020B0400000000000000" pitchFamily="50" charset="-128"/>
                          <a:ea typeface="游ゴシック" panose="020B0400000000000000" pitchFamily="50" charset="-128"/>
                        </a:rPr>
                        <a:t>年度の目標</a:t>
                      </a:r>
                      <a:endParaRPr lang="ja-JP" sz="1200" b="1"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extLst>
                  <a:ext uri="{0D108BD9-81ED-4DB2-BD59-A6C34878D82A}">
                    <a16:rowId xmlns:a16="http://schemas.microsoft.com/office/drawing/2014/main" val="3657110930"/>
                  </a:ext>
                </a:extLst>
              </a:tr>
              <a:tr h="40891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altLang="ja-JP" sz="1200" b="1" dirty="0" smtClean="0">
                          <a:effectLst/>
                          <a:latin typeface="游ゴシック" panose="020B0400000000000000" pitchFamily="50" charset="-128"/>
                          <a:ea typeface="游ゴシック" panose="020B0400000000000000" pitchFamily="50" charset="-128"/>
                        </a:rPr>
                        <a:t>1</a:t>
                      </a:r>
                      <a:endParaRPr lang="ja-JP" sz="1200" b="1"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gridSpan="3">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fontAlgn="auto">
                        <a:lnSpc>
                          <a:spcPct val="100000"/>
                        </a:lnSpc>
                        <a:spcAft>
                          <a:spcPts val="0"/>
                        </a:spcAft>
                      </a:pPr>
                      <a:r>
                        <a:rPr lang="ja-JP"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栄養バランスのとれた食生活を実践する府民の割合の増加（主食・主菜・副菜を組み合わせた食事を</a:t>
                      </a:r>
                      <a:r>
                        <a:rPr lang="en-US" altLang="ja-JP"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1</a:t>
                      </a:r>
                      <a:r>
                        <a:rPr lang="ja-JP"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日</a:t>
                      </a:r>
                      <a:r>
                        <a:rPr lang="en-US" altLang="ja-JP"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2</a:t>
                      </a:r>
                      <a:r>
                        <a:rPr lang="ja-JP"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回以上ほぼ毎日食べている府民の割合）</a:t>
                      </a:r>
                      <a:endParaRPr lang="ja-JP" sz="1200" b="1"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hMerge="1">
                  <a:txBody>
                    <a:bodyPr/>
                    <a:lstStyle/>
                    <a:p>
                      <a:endParaRPr kumimoji="1" lang="ja-JP" altLang="en-US"/>
                    </a:p>
                  </a:txBody>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ct val="100000"/>
                        </a:lnSpc>
                        <a:spcAft>
                          <a:spcPts val="0"/>
                        </a:spcAft>
                      </a:pPr>
                      <a:r>
                        <a:rPr lang="en-US" sz="1200" b="1" dirty="0" smtClean="0">
                          <a:solidFill>
                            <a:schemeClr val="tx1"/>
                          </a:solidFill>
                          <a:effectLst/>
                          <a:latin typeface="游ゴシック" panose="020B0400000000000000" pitchFamily="50" charset="-128"/>
                          <a:ea typeface="游ゴシック" panose="020B0400000000000000" pitchFamily="50" charset="-128"/>
                        </a:rPr>
                        <a:t>3</a:t>
                      </a:r>
                      <a:r>
                        <a:rPr lang="en-US" altLang="ja-JP" sz="1200" b="1" dirty="0" smtClean="0">
                          <a:solidFill>
                            <a:schemeClr val="tx1"/>
                          </a:solidFill>
                          <a:effectLst/>
                          <a:latin typeface="游ゴシック" panose="020B0400000000000000" pitchFamily="50" charset="-128"/>
                          <a:ea typeface="游ゴシック" panose="020B0400000000000000" pitchFamily="50" charset="-128"/>
                        </a:rPr>
                        <a:t>4.6</a:t>
                      </a:r>
                      <a:r>
                        <a:rPr lang="ja-JP" sz="1200" b="1" dirty="0" smtClean="0">
                          <a:solidFill>
                            <a:schemeClr val="tx1"/>
                          </a:solidFill>
                          <a:effectLst/>
                          <a:latin typeface="游ゴシック" panose="020B0400000000000000" pitchFamily="50" charset="-128"/>
                          <a:ea typeface="游ゴシック" panose="020B0400000000000000" pitchFamily="50" charset="-128"/>
                        </a:rPr>
                        <a:t>％</a:t>
                      </a:r>
                      <a:r>
                        <a:rPr lang="ja-JP"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H28</a:t>
                      </a:r>
                      <a:r>
                        <a:rPr lang="ja-JP"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200" b="1"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ct val="100000"/>
                        </a:lnSpc>
                        <a:spcAft>
                          <a:spcPts val="0"/>
                        </a:spcAft>
                      </a:pPr>
                      <a:r>
                        <a:rPr lang="en-US" altLang="ja-JP"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63.4%</a:t>
                      </a:r>
                      <a:r>
                        <a:rPr lang="ja-JP"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R2</a:t>
                      </a:r>
                      <a:r>
                        <a:rPr lang="ja-JP"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200" b="1"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ct val="100000"/>
                        </a:lnSpc>
                        <a:spcAft>
                          <a:spcPts val="0"/>
                        </a:spcAft>
                      </a:pPr>
                      <a:r>
                        <a:rPr lang="en-US" altLang="ja-JP"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50%</a:t>
                      </a:r>
                      <a:r>
                        <a:rPr lang="ja-JP" altLang="en-US" sz="1200" b="1" dirty="0" smtClean="0">
                          <a:solidFill>
                            <a:schemeClr val="tx1"/>
                          </a:solidFill>
                          <a:effectLst/>
                          <a:latin typeface="游ゴシック" panose="020B0400000000000000" pitchFamily="50" charset="-128"/>
                          <a:ea typeface="游ゴシック" panose="020B0400000000000000" pitchFamily="50" charset="-128"/>
                          <a:cs typeface="HG丸ｺﾞｼｯｸM-PRO"/>
                        </a:rPr>
                        <a:t>以上</a:t>
                      </a:r>
                      <a:endParaRPr lang="ja-JP" sz="1200" b="1"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340734997"/>
                  </a:ext>
                </a:extLst>
              </a:tr>
              <a:tr h="243840">
                <a:tc rowSpan="3">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altLang="ja-JP" sz="1200" b="1" dirty="0" smtClean="0">
                          <a:effectLst/>
                          <a:latin typeface="游ゴシック" panose="020B0400000000000000" pitchFamily="50" charset="-128"/>
                          <a:ea typeface="游ゴシック" panose="020B0400000000000000" pitchFamily="50" charset="-128"/>
                        </a:rPr>
                        <a:t>2</a:t>
                      </a:r>
                      <a:endParaRPr lang="ja-JP" sz="1200" b="1"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rowSpan="3">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nSpc>
                          <a:spcPct val="100000"/>
                        </a:lnSpc>
                      </a:pPr>
                      <a:r>
                        <a:rPr kumimoji="1" lang="ja-JP" altLang="en-US" sz="1200" b="1" dirty="0" smtClean="0">
                          <a:solidFill>
                            <a:schemeClr val="tx1"/>
                          </a:solidFill>
                          <a:latin typeface="游ゴシック" panose="020B0400000000000000" pitchFamily="50" charset="-128"/>
                          <a:ea typeface="游ゴシック" panose="020B0400000000000000" pitchFamily="50" charset="-128"/>
                        </a:rPr>
                        <a:t>朝食を欠食する</a:t>
                      </a:r>
                      <a:endParaRPr kumimoji="1" lang="en-US" altLang="ja-JP" sz="1200" b="1" dirty="0" smtClean="0">
                        <a:solidFill>
                          <a:schemeClr val="tx1"/>
                        </a:solidFill>
                        <a:latin typeface="游ゴシック" panose="020B0400000000000000" pitchFamily="50" charset="-128"/>
                        <a:ea typeface="游ゴシック" panose="020B0400000000000000" pitchFamily="50" charset="-128"/>
                      </a:endParaRPr>
                    </a:p>
                    <a:p>
                      <a:pPr>
                        <a:lnSpc>
                          <a:spcPct val="100000"/>
                        </a:lnSpc>
                      </a:pPr>
                      <a:r>
                        <a:rPr kumimoji="1" lang="ja-JP" altLang="en-US" sz="1200" b="1" dirty="0" smtClean="0">
                          <a:solidFill>
                            <a:schemeClr val="tx1"/>
                          </a:solidFill>
                          <a:latin typeface="游ゴシック" panose="020B0400000000000000" pitchFamily="50" charset="-128"/>
                          <a:ea typeface="游ゴシック" panose="020B0400000000000000" pitchFamily="50" charset="-128"/>
                        </a:rPr>
                        <a:t>府民の割合の減少</a:t>
                      </a:r>
                      <a:endParaRPr kumimoji="1" lang="en-US" altLang="ja-JP" sz="1200" b="1" dirty="0" smtClean="0">
                        <a:solidFill>
                          <a:schemeClr val="tx1"/>
                        </a:solidFill>
                        <a:latin typeface="游ゴシック" panose="020B0400000000000000" pitchFamily="50" charset="-128"/>
                        <a:ea typeface="游ゴシック" panose="020B0400000000000000" pitchFamily="50" charset="-128"/>
                      </a:endParaRPr>
                    </a:p>
                    <a:p>
                      <a:pPr>
                        <a:lnSpc>
                          <a:spcPct val="100000"/>
                        </a:lnSpc>
                      </a:pPr>
                      <a:r>
                        <a:rPr kumimoji="1" lang="ja-JP" altLang="en-US" sz="1000" b="1" dirty="0" smtClean="0">
                          <a:solidFill>
                            <a:schemeClr val="tx1"/>
                          </a:solidFill>
                          <a:latin typeface="游ゴシック" panose="020B0400000000000000" pitchFamily="50" charset="-128"/>
                          <a:ea typeface="游ゴシック" panose="020B0400000000000000" pitchFamily="50" charset="-128"/>
                        </a:rPr>
                        <a:t> 策定時：</a:t>
                      </a:r>
                      <a:r>
                        <a:rPr kumimoji="1" lang="en-US" altLang="ja-JP" sz="1000" b="1" dirty="0" smtClean="0">
                          <a:solidFill>
                            <a:schemeClr val="tx1"/>
                          </a:solidFill>
                          <a:latin typeface="游ゴシック" panose="020B0400000000000000" pitchFamily="50" charset="-128"/>
                          <a:ea typeface="游ゴシック" panose="020B0400000000000000" pitchFamily="50" charset="-128"/>
                        </a:rPr>
                        <a:t>H25-27</a:t>
                      </a:r>
                      <a:r>
                        <a:rPr kumimoji="1" lang="ja-JP" altLang="en-US" sz="1000" b="1" dirty="0" smtClean="0">
                          <a:solidFill>
                            <a:schemeClr val="tx1"/>
                          </a:solidFill>
                          <a:latin typeface="游ゴシック" panose="020B0400000000000000" pitchFamily="50" charset="-128"/>
                          <a:ea typeface="游ゴシック" panose="020B0400000000000000" pitchFamily="50" charset="-128"/>
                        </a:rPr>
                        <a:t>平均</a:t>
                      </a:r>
                      <a:endParaRPr kumimoji="1" lang="en-US" altLang="ja-JP" sz="1000" b="1" dirty="0" smtClean="0">
                        <a:solidFill>
                          <a:schemeClr val="tx1"/>
                        </a:solidFill>
                        <a:latin typeface="游ゴシック" panose="020B0400000000000000" pitchFamily="50" charset="-128"/>
                        <a:ea typeface="游ゴシック" panose="020B0400000000000000" pitchFamily="50" charset="-128"/>
                      </a:endParaRPr>
                    </a:p>
                    <a:p>
                      <a:pPr>
                        <a:lnSpc>
                          <a:spcPct val="100000"/>
                        </a:lnSpc>
                      </a:pPr>
                      <a:r>
                        <a:rPr kumimoji="1" lang="ja-JP" altLang="en-US" sz="1000" b="1" dirty="0" smtClean="0">
                          <a:solidFill>
                            <a:schemeClr val="tx1"/>
                          </a:solidFill>
                          <a:latin typeface="游ゴシック" panose="020B0400000000000000" pitchFamily="50" charset="-128"/>
                          <a:ea typeface="游ゴシック" panose="020B0400000000000000" pitchFamily="50" charset="-128"/>
                        </a:rPr>
                        <a:t> 現　在：</a:t>
                      </a:r>
                      <a:r>
                        <a:rPr kumimoji="1" lang="en-US" altLang="ja-JP" sz="1000" b="1" dirty="0" smtClean="0">
                          <a:solidFill>
                            <a:schemeClr val="tx1"/>
                          </a:solidFill>
                          <a:latin typeface="游ゴシック" panose="020B0400000000000000" pitchFamily="50" charset="-128"/>
                          <a:ea typeface="游ゴシック" panose="020B0400000000000000" pitchFamily="50" charset="-128"/>
                        </a:rPr>
                        <a:t>H28-30</a:t>
                      </a:r>
                      <a:r>
                        <a:rPr kumimoji="1" lang="ja-JP" altLang="en-US" sz="1000" b="1" dirty="0" smtClean="0">
                          <a:solidFill>
                            <a:schemeClr val="tx1"/>
                          </a:solidFill>
                          <a:latin typeface="游ゴシック" panose="020B0400000000000000" pitchFamily="50" charset="-128"/>
                          <a:ea typeface="游ゴシック" panose="020B0400000000000000" pitchFamily="50" charset="-128"/>
                        </a:rPr>
                        <a:t>平均</a:t>
                      </a:r>
                      <a:endParaRPr kumimoji="1" lang="ja-JP" altLang="en-US" sz="1000" b="1" dirty="0">
                        <a:solidFill>
                          <a:schemeClr val="tx1"/>
                        </a:solidFill>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grid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just">
                        <a:lnSpc>
                          <a:spcPct val="100000"/>
                        </a:lnSpc>
                        <a:spcAft>
                          <a:spcPts val="0"/>
                        </a:spcAft>
                      </a:pP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7</a:t>
                      </a:r>
                      <a:r>
                        <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14</a:t>
                      </a:r>
                      <a:r>
                        <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歳</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lnSpc>
                          <a:spcPct val="100000"/>
                        </a:lnSpc>
                        <a:spcAft>
                          <a:spcPts val="0"/>
                        </a:spcAft>
                      </a:pP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3.9</a:t>
                      </a:r>
                      <a:r>
                        <a:rPr lang="en-US" sz="1200" b="1"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lnSpc>
                          <a:spcPct val="100000"/>
                        </a:lnSpc>
                      </a:pP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5.3%</a:t>
                      </a:r>
                      <a:endPar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lnSpc>
                          <a:spcPct val="100000"/>
                        </a:lnSpc>
                        <a:spcAft>
                          <a:spcPts val="0"/>
                        </a:spcAft>
                      </a:pP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0%</a:t>
                      </a:r>
                      <a:endPar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236321787"/>
                  </a:ext>
                </a:extLst>
              </a:tr>
              <a:tr h="243840">
                <a:tc vMerge="1">
                  <a:txBody>
                    <a:bodyPr/>
                    <a:lstStyle/>
                    <a:p>
                      <a:pPr algn="ctr" fontAlgn="auto">
                        <a:lnSpc>
                          <a:spcPts val="1600"/>
                        </a:lnSpc>
                        <a:spcAft>
                          <a:spcPts val="0"/>
                        </a:spcAft>
                      </a:pPr>
                      <a:endParaRPr lang="ja-JP" sz="1400" b="0" dirty="0">
                        <a:solidFill>
                          <a:srgbClr val="000000"/>
                        </a:solidFill>
                        <a:effectLst/>
                        <a:latin typeface="Meiryo UI" panose="020B0604030504040204" pitchFamily="50" charset="-128"/>
                        <a:ea typeface="Meiryo UI" panose="020B0604030504040204"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5">
                        <a:lumMod val="50000"/>
                      </a:schemeClr>
                    </a:solidFill>
                  </a:tcPr>
                </a:tc>
                <a:tc vMerge="1">
                  <a:txBody>
                    <a:bodyPr/>
                    <a:lstStyle/>
                    <a:p>
                      <a:endParaRPr kumimoji="1" lang="ja-JP" altLang="en-US"/>
                    </a:p>
                  </a:txBody>
                  <a:tcPr/>
                </a:tc>
                <a:tc grid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just">
                        <a:lnSpc>
                          <a:spcPct val="100000"/>
                        </a:lnSpc>
                        <a:spcAft>
                          <a:spcPts val="0"/>
                        </a:spcAft>
                      </a:pP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15</a:t>
                      </a:r>
                      <a:r>
                        <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19</a:t>
                      </a:r>
                      <a:r>
                        <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歳</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lnSpc>
                          <a:spcPct val="100000"/>
                        </a:lnSpc>
                        <a:spcAft>
                          <a:spcPts val="0"/>
                        </a:spcAft>
                      </a:pPr>
                      <a:r>
                        <a:rPr lang="en-US" sz="1200" b="1"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16.4%</a:t>
                      </a:r>
                      <a:endPar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lnSpc>
                          <a:spcPct val="100000"/>
                        </a:lnSpc>
                      </a:pP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15.9%</a:t>
                      </a:r>
                      <a:endPar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lnSpc>
                          <a:spcPct val="100000"/>
                        </a:lnSpc>
                        <a:spcAft>
                          <a:spcPts val="0"/>
                        </a:spcAft>
                      </a:pP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5%</a:t>
                      </a:r>
                      <a:r>
                        <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以下</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685265228"/>
                  </a:ext>
                </a:extLst>
              </a:tr>
              <a:tr h="243840">
                <a:tc vMerge="1">
                  <a:txBody>
                    <a:bodyPr/>
                    <a:lstStyle/>
                    <a:p>
                      <a:pPr algn="ctr" fontAlgn="auto">
                        <a:lnSpc>
                          <a:spcPts val="1600"/>
                        </a:lnSpc>
                        <a:spcAft>
                          <a:spcPts val="0"/>
                        </a:spcAft>
                      </a:pPr>
                      <a:endParaRPr lang="ja-JP" sz="1400" b="0" dirty="0">
                        <a:solidFill>
                          <a:srgbClr val="000000"/>
                        </a:solidFill>
                        <a:effectLst/>
                        <a:latin typeface="Meiryo UI" panose="020B0604030504040204" pitchFamily="50" charset="-128"/>
                        <a:ea typeface="Meiryo UI" panose="020B0604030504040204"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50000"/>
                      </a:schemeClr>
                    </a:solidFill>
                  </a:tcPr>
                </a:tc>
                <a:tc vMerge="1">
                  <a:txBody>
                    <a:bodyPr/>
                    <a:lstStyle/>
                    <a:p>
                      <a:endParaRPr kumimoji="1" lang="ja-JP" altLang="en-US"/>
                    </a:p>
                  </a:txBody>
                  <a:tcPr/>
                </a:tc>
                <a:tc grid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just">
                        <a:lnSpc>
                          <a:spcPct val="100000"/>
                        </a:lnSpc>
                        <a:spcAft>
                          <a:spcPts val="0"/>
                        </a:spcAft>
                      </a:pP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20</a:t>
                      </a:r>
                      <a:r>
                        <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30</a:t>
                      </a:r>
                      <a:r>
                        <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歳代</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lnSpc>
                          <a:spcPct val="100000"/>
                        </a:lnSpc>
                        <a:spcAft>
                          <a:spcPts val="0"/>
                        </a:spcAft>
                      </a:pP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25.2</a:t>
                      </a:r>
                      <a:r>
                        <a:rPr lang="en-US" sz="1200" b="1"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lnSpc>
                          <a:spcPct val="100000"/>
                        </a:lnSpc>
                      </a:pP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24.0%</a:t>
                      </a:r>
                      <a:endPar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lnSpc>
                          <a:spcPct val="100000"/>
                        </a:lnSpc>
                        <a:spcAft>
                          <a:spcPts val="0"/>
                        </a:spcAft>
                      </a:pP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15%</a:t>
                      </a:r>
                      <a:r>
                        <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以下</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73855021"/>
                  </a:ext>
                </a:extLst>
              </a:tr>
              <a:tr h="264075">
                <a:tc rowSpan="3">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altLang="ja-JP" sz="1200" b="1" dirty="0" smtClean="0">
                          <a:solidFill>
                            <a:schemeClr val="bg1"/>
                          </a:solidFill>
                          <a:effectLst/>
                          <a:latin typeface="游ゴシック" panose="020B0400000000000000" pitchFamily="50" charset="-128"/>
                          <a:ea typeface="游ゴシック" panose="020B0400000000000000" pitchFamily="50" charset="-128"/>
                          <a:cs typeface="HG丸ｺﾞｼｯｸM-PRO"/>
                        </a:rPr>
                        <a:t>3</a:t>
                      </a:r>
                      <a:endParaRPr lang="ja-JP" sz="1200" b="1"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rowSpan="3">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nSpc>
                          <a:spcPct val="100000"/>
                        </a:lnSpc>
                      </a:pPr>
                      <a:r>
                        <a:rPr kumimoji="1" lang="ja-JP" altLang="en-US" sz="1200" b="1" dirty="0" smtClean="0">
                          <a:solidFill>
                            <a:schemeClr val="tx1"/>
                          </a:solidFill>
                          <a:latin typeface="游ゴシック" panose="020B0400000000000000" pitchFamily="50" charset="-128"/>
                          <a:ea typeface="游ゴシック" panose="020B0400000000000000" pitchFamily="50" charset="-128"/>
                        </a:rPr>
                        <a:t>野菜摂取量の増加</a:t>
                      </a:r>
                      <a:endParaRPr kumimoji="1" lang="en-US" altLang="ja-JP" sz="1200" b="1" dirty="0" smtClean="0">
                        <a:solidFill>
                          <a:schemeClr val="tx1"/>
                        </a:solidFill>
                        <a:latin typeface="游ゴシック" panose="020B0400000000000000" pitchFamily="50" charset="-128"/>
                        <a:ea typeface="游ゴシック" panose="020B0400000000000000" pitchFamily="50" charset="-128"/>
                      </a:endParaRPr>
                    </a:p>
                    <a:p>
                      <a:pPr>
                        <a:lnSpc>
                          <a:spcPct val="100000"/>
                        </a:lnSpc>
                      </a:pPr>
                      <a:r>
                        <a:rPr kumimoji="1" lang="zh-TW" altLang="en-US" sz="1000" b="1" dirty="0" smtClean="0">
                          <a:solidFill>
                            <a:schemeClr val="tx1"/>
                          </a:solidFill>
                          <a:latin typeface="游ゴシック" panose="020B0400000000000000" pitchFamily="50" charset="-128"/>
                          <a:ea typeface="游ゴシック" panose="020B0400000000000000" pitchFamily="50" charset="-128"/>
                        </a:rPr>
                        <a:t> 策定時：</a:t>
                      </a:r>
                      <a:r>
                        <a:rPr kumimoji="1" lang="en-US" altLang="zh-TW" sz="1000" b="1" dirty="0" smtClean="0">
                          <a:solidFill>
                            <a:schemeClr val="tx1"/>
                          </a:solidFill>
                          <a:latin typeface="游ゴシック" panose="020B0400000000000000" pitchFamily="50" charset="-128"/>
                          <a:ea typeface="游ゴシック" panose="020B0400000000000000" pitchFamily="50" charset="-128"/>
                        </a:rPr>
                        <a:t>H25-27</a:t>
                      </a:r>
                      <a:r>
                        <a:rPr kumimoji="1" lang="zh-TW" altLang="en-US" sz="1000" b="1" dirty="0" smtClean="0">
                          <a:solidFill>
                            <a:schemeClr val="tx1"/>
                          </a:solidFill>
                          <a:latin typeface="游ゴシック" panose="020B0400000000000000" pitchFamily="50" charset="-128"/>
                          <a:ea typeface="游ゴシック" panose="020B0400000000000000" pitchFamily="50" charset="-128"/>
                        </a:rPr>
                        <a:t>平均</a:t>
                      </a:r>
                    </a:p>
                    <a:p>
                      <a:pPr>
                        <a:lnSpc>
                          <a:spcPct val="100000"/>
                        </a:lnSpc>
                      </a:pPr>
                      <a:r>
                        <a:rPr kumimoji="1" lang="zh-TW" altLang="en-US" sz="1000" b="1" dirty="0" smtClean="0">
                          <a:solidFill>
                            <a:schemeClr val="tx1"/>
                          </a:solidFill>
                          <a:latin typeface="游ゴシック" panose="020B0400000000000000" pitchFamily="50" charset="-128"/>
                          <a:ea typeface="游ゴシック" panose="020B0400000000000000" pitchFamily="50" charset="-128"/>
                        </a:rPr>
                        <a:t> 現</a:t>
                      </a:r>
                      <a:r>
                        <a:rPr kumimoji="1" lang="ja-JP" altLang="en-US" sz="1000" b="1" dirty="0" smtClean="0">
                          <a:solidFill>
                            <a:schemeClr val="tx1"/>
                          </a:solidFill>
                          <a:latin typeface="游ゴシック" panose="020B0400000000000000" pitchFamily="50" charset="-128"/>
                          <a:ea typeface="游ゴシック" panose="020B0400000000000000" pitchFamily="50" charset="-128"/>
                        </a:rPr>
                        <a:t>　</a:t>
                      </a:r>
                      <a:r>
                        <a:rPr kumimoji="1" lang="zh-TW" altLang="en-US" sz="1000" b="1" dirty="0" smtClean="0">
                          <a:solidFill>
                            <a:schemeClr val="tx1"/>
                          </a:solidFill>
                          <a:latin typeface="游ゴシック" panose="020B0400000000000000" pitchFamily="50" charset="-128"/>
                          <a:ea typeface="游ゴシック" panose="020B0400000000000000" pitchFamily="50" charset="-128"/>
                        </a:rPr>
                        <a:t>在：</a:t>
                      </a:r>
                      <a:r>
                        <a:rPr kumimoji="1" lang="en-US" altLang="zh-TW" sz="1000" b="1" dirty="0" smtClean="0">
                          <a:solidFill>
                            <a:schemeClr val="tx1"/>
                          </a:solidFill>
                          <a:latin typeface="游ゴシック" panose="020B0400000000000000" pitchFamily="50" charset="-128"/>
                          <a:ea typeface="游ゴシック" panose="020B0400000000000000" pitchFamily="50" charset="-128"/>
                        </a:rPr>
                        <a:t>H</a:t>
                      </a:r>
                      <a:r>
                        <a:rPr kumimoji="1" lang="en-US" altLang="ja-JP" sz="1000" b="1" dirty="0" smtClean="0">
                          <a:solidFill>
                            <a:schemeClr val="tx1"/>
                          </a:solidFill>
                          <a:latin typeface="游ゴシック" panose="020B0400000000000000" pitchFamily="50" charset="-128"/>
                          <a:ea typeface="游ゴシック" panose="020B0400000000000000" pitchFamily="50" charset="-128"/>
                        </a:rPr>
                        <a:t>28-30</a:t>
                      </a:r>
                      <a:r>
                        <a:rPr kumimoji="1" lang="zh-TW" altLang="en-US" sz="1000" b="1" dirty="0" smtClean="0">
                          <a:solidFill>
                            <a:schemeClr val="tx1"/>
                          </a:solidFill>
                          <a:latin typeface="游ゴシック" panose="020B0400000000000000" pitchFamily="50" charset="-128"/>
                          <a:ea typeface="游ゴシック" panose="020B0400000000000000" pitchFamily="50" charset="-128"/>
                        </a:rPr>
                        <a:t>平均</a:t>
                      </a:r>
                      <a:endParaRPr kumimoji="1" lang="ja-JP" altLang="en-US" sz="1000" b="1" dirty="0">
                        <a:solidFill>
                          <a:schemeClr val="tx1"/>
                        </a:solidFill>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grid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just">
                        <a:lnSpc>
                          <a:spcPct val="100000"/>
                        </a:lnSpc>
                        <a:spcAft>
                          <a:spcPts val="0"/>
                        </a:spcAft>
                      </a:pP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7</a:t>
                      </a:r>
                      <a:r>
                        <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14</a:t>
                      </a:r>
                      <a:r>
                        <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歳</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lnSpc>
                          <a:spcPct val="100000"/>
                        </a:lnSpc>
                        <a:spcAft>
                          <a:spcPts val="0"/>
                        </a:spcAft>
                      </a:pPr>
                      <a:r>
                        <a:rPr lang="en-US" sz="1200" b="1"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223g</a:t>
                      </a:r>
                      <a:endPar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lnSpc>
                          <a:spcPct val="100000"/>
                        </a:lnSpc>
                      </a:pP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229</a:t>
                      </a:r>
                      <a:r>
                        <a:rPr 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ｇ</a:t>
                      </a:r>
                      <a:endPar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lnSpc>
                          <a:spcPct val="100000"/>
                        </a:lnSpc>
                        <a:spcAft>
                          <a:spcPts val="0"/>
                        </a:spcAft>
                      </a:pP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300g</a:t>
                      </a:r>
                      <a:r>
                        <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以上</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335970246"/>
                  </a:ext>
                </a:extLst>
              </a:tr>
              <a:tr h="264075">
                <a:tc vMerge="1">
                  <a:txBody>
                    <a:bodyPr/>
                    <a:lstStyle/>
                    <a:p>
                      <a:endParaRPr kumimoji="1" lang="ja-JP" altLang="en-US"/>
                    </a:p>
                  </a:txBody>
                  <a:tcPr/>
                </a:tc>
                <a:tc vMerge="1">
                  <a:txBody>
                    <a:bodyPr/>
                    <a:lstStyle/>
                    <a:p>
                      <a:endParaRPr kumimoji="1" lang="ja-JP" altLang="en-US"/>
                    </a:p>
                  </a:txBody>
                  <a:tcPr/>
                </a:tc>
                <a:tc grid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just">
                        <a:lnSpc>
                          <a:spcPct val="100000"/>
                        </a:lnSpc>
                        <a:spcAft>
                          <a:spcPts val="0"/>
                        </a:spcAft>
                      </a:pP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15</a:t>
                      </a:r>
                      <a:r>
                        <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19</a:t>
                      </a:r>
                      <a:r>
                        <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歳</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lnSpc>
                          <a:spcPct val="100000"/>
                        </a:lnSpc>
                        <a:spcAft>
                          <a:spcPts val="0"/>
                        </a:spcAft>
                      </a:pPr>
                      <a:r>
                        <a:rPr lang="en-US" sz="1200" b="1"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216g</a:t>
                      </a:r>
                      <a:endPar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lnSpc>
                          <a:spcPct val="100000"/>
                        </a:lnSpc>
                      </a:pPr>
                      <a:r>
                        <a:rPr 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2</a:t>
                      </a: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33</a:t>
                      </a:r>
                      <a:r>
                        <a:rPr 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ｇ</a:t>
                      </a:r>
                      <a:endPar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lnSpc>
                          <a:spcPct val="100000"/>
                        </a:lnSpc>
                        <a:spcAft>
                          <a:spcPts val="0"/>
                        </a:spcAft>
                      </a:pP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350g</a:t>
                      </a:r>
                      <a:r>
                        <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以上</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976896529"/>
                  </a:ext>
                </a:extLst>
              </a:tr>
              <a:tr h="264075">
                <a:tc vMerge="1">
                  <a:txBody>
                    <a:bodyPr/>
                    <a:lstStyle/>
                    <a:p>
                      <a:endParaRPr kumimoji="1" lang="ja-JP" altLang="en-US"/>
                    </a:p>
                  </a:txBody>
                  <a:tcPr/>
                </a:tc>
                <a:tc vMerge="1">
                  <a:txBody>
                    <a:bodyPr/>
                    <a:lstStyle/>
                    <a:p>
                      <a:endParaRPr kumimoji="1" lang="ja-JP" altLang="en-US"/>
                    </a:p>
                  </a:txBody>
                  <a:tcPr/>
                </a:tc>
                <a:tc grid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just">
                        <a:lnSpc>
                          <a:spcPct val="100000"/>
                        </a:lnSpc>
                        <a:spcAft>
                          <a:spcPts val="0"/>
                        </a:spcAft>
                      </a:pP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20</a:t>
                      </a:r>
                      <a:r>
                        <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歳以上</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lnSpc>
                          <a:spcPct val="100000"/>
                        </a:lnSpc>
                        <a:spcAft>
                          <a:spcPts val="0"/>
                        </a:spcAft>
                      </a:pPr>
                      <a:r>
                        <a:rPr lang="en-US" sz="1200" b="1"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269g</a:t>
                      </a:r>
                      <a:endPar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lnSpc>
                          <a:spcPct val="100000"/>
                        </a:lnSpc>
                      </a:pPr>
                      <a:r>
                        <a:rPr 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25</a:t>
                      </a: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1</a:t>
                      </a:r>
                      <a:r>
                        <a:rPr 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ｇ</a:t>
                      </a:r>
                      <a:endPar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lnSpc>
                          <a:spcPct val="100000"/>
                        </a:lnSpc>
                        <a:spcAft>
                          <a:spcPts val="0"/>
                        </a:spcAft>
                      </a:pP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350g</a:t>
                      </a:r>
                      <a:r>
                        <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以上</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557007879"/>
                  </a:ext>
                </a:extLst>
              </a:tr>
            </a:tbl>
          </a:graphicData>
        </a:graphic>
      </p:graphicFrame>
      <p:sp>
        <p:nvSpPr>
          <p:cNvPr id="45" name="正方形/長方形 44"/>
          <p:cNvSpPr/>
          <p:nvPr/>
        </p:nvSpPr>
        <p:spPr>
          <a:xfrm>
            <a:off x="591969" y="6226181"/>
            <a:ext cx="8565886" cy="415498"/>
          </a:xfrm>
          <a:prstGeom prst="rect">
            <a:avLst/>
          </a:prstGeom>
        </p:spPr>
        <p:txBody>
          <a:bodyPr wrap="square">
            <a:spAutoFit/>
          </a:bodyPr>
          <a:lstStyle/>
          <a:p>
            <a:r>
              <a:rPr lang="en-US" altLang="ja-JP" sz="1050" kern="100" dirty="0" smtClean="0">
                <a:solidFill>
                  <a:prstClr val="black"/>
                </a:solidFill>
                <a:latin typeface="游ゴシック" panose="020B0400000000000000" pitchFamily="50" charset="-128"/>
                <a:cs typeface="Times New Roman" panose="02020603050405020304" pitchFamily="18" charset="0"/>
              </a:rPr>
              <a:t>1</a:t>
            </a:r>
            <a:r>
              <a:rPr lang="ja-JP" altLang="en-US" sz="1050" kern="100" dirty="0" smtClean="0">
                <a:solidFill>
                  <a:prstClr val="black"/>
                </a:solidFill>
                <a:latin typeface="游ゴシック" panose="020B0400000000000000" pitchFamily="50" charset="-128"/>
                <a:cs typeface="Times New Roman" panose="02020603050405020304" pitchFamily="18" charset="0"/>
              </a:rPr>
              <a:t>：</a:t>
            </a:r>
            <a:r>
              <a:rPr lang="ja-JP" altLang="ja-JP" sz="1050" kern="100" dirty="0" smtClean="0">
                <a:solidFill>
                  <a:prstClr val="black"/>
                </a:solidFill>
                <a:latin typeface="游ゴシック" panose="020B0400000000000000" pitchFamily="50" charset="-128"/>
                <a:cs typeface="Times New Roman" panose="02020603050405020304" pitchFamily="18" charset="0"/>
              </a:rPr>
              <a:t>「</a:t>
            </a:r>
            <a:r>
              <a:rPr lang="ja-JP" altLang="ja-JP" sz="1050" kern="100" dirty="0">
                <a:solidFill>
                  <a:prstClr val="black"/>
                </a:solidFill>
                <a:latin typeface="游ゴシック" panose="020B0400000000000000" pitchFamily="50" charset="-128"/>
                <a:cs typeface="Times New Roman" panose="02020603050405020304" pitchFamily="18" charset="0"/>
              </a:rPr>
              <a:t>お口の健康」と「食育」に関するアンケート（大阪府</a:t>
            </a:r>
            <a:r>
              <a:rPr lang="ja-JP" altLang="ja-JP" sz="1050" kern="100" dirty="0" smtClean="0">
                <a:solidFill>
                  <a:prstClr val="black"/>
                </a:solidFill>
                <a:latin typeface="游ゴシック" panose="020B0400000000000000" pitchFamily="50" charset="-128"/>
                <a:cs typeface="Times New Roman" panose="02020603050405020304" pitchFamily="18" charset="0"/>
              </a:rPr>
              <a:t>）</a:t>
            </a:r>
            <a:r>
              <a:rPr lang="en-US" altLang="ja-JP" sz="1050" kern="100" dirty="0" smtClean="0">
                <a:solidFill>
                  <a:prstClr val="black"/>
                </a:solidFill>
                <a:latin typeface="游ゴシック" panose="020B0400000000000000" pitchFamily="50" charset="-128"/>
                <a:cs typeface="Times New Roman" panose="02020603050405020304" pitchFamily="18" charset="0"/>
              </a:rPr>
              <a:t>/</a:t>
            </a:r>
            <a:r>
              <a:rPr lang="ja-JP" altLang="en-US" sz="1050" kern="100" dirty="0" smtClean="0">
                <a:solidFill>
                  <a:prstClr val="black"/>
                </a:solidFill>
                <a:latin typeface="游ゴシック" panose="020B0400000000000000" pitchFamily="50" charset="-128"/>
                <a:cs typeface="Times New Roman" panose="02020603050405020304" pitchFamily="18" charset="0"/>
              </a:rPr>
              <a:t>健康に関する意識調査（</a:t>
            </a:r>
            <a:r>
              <a:rPr lang="ja-JP" altLang="en-US" sz="1050" kern="100" dirty="0">
                <a:solidFill>
                  <a:prstClr val="black"/>
                </a:solidFill>
                <a:latin typeface="游ゴシック" panose="020B0400000000000000" pitchFamily="50" charset="-128"/>
                <a:cs typeface="Times New Roman" panose="02020603050405020304" pitchFamily="18" charset="0"/>
              </a:rPr>
              <a:t>大阪府）（計画策定時</a:t>
            </a:r>
            <a:r>
              <a:rPr lang="en-US" altLang="ja-JP" sz="1050" kern="100" dirty="0">
                <a:solidFill>
                  <a:prstClr val="black"/>
                </a:solidFill>
                <a:latin typeface="游ゴシック" panose="020B0400000000000000" pitchFamily="50" charset="-128"/>
                <a:cs typeface="Times New Roman" panose="02020603050405020304" pitchFamily="18" charset="0"/>
              </a:rPr>
              <a:t>/</a:t>
            </a:r>
            <a:r>
              <a:rPr lang="ja-JP" altLang="en-US" sz="1050" kern="100" dirty="0">
                <a:solidFill>
                  <a:prstClr val="black"/>
                </a:solidFill>
                <a:latin typeface="游ゴシック" panose="020B0400000000000000" pitchFamily="50" charset="-128"/>
                <a:cs typeface="Times New Roman" panose="02020603050405020304" pitchFamily="18" charset="0"/>
              </a:rPr>
              <a:t>現在の状況）</a:t>
            </a:r>
            <a:r>
              <a:rPr lang="ja-JP" altLang="en-US" sz="1050" kern="100" dirty="0" smtClean="0">
                <a:solidFill>
                  <a:prstClr val="black"/>
                </a:solidFill>
                <a:latin typeface="游ゴシック" panose="020B0400000000000000" pitchFamily="50" charset="-128"/>
                <a:cs typeface="Times New Roman" panose="02020603050405020304" pitchFamily="18" charset="0"/>
              </a:rPr>
              <a:t>　　</a:t>
            </a:r>
            <a:endParaRPr lang="en-US" altLang="ja-JP" sz="1050" kern="100" dirty="0" smtClean="0">
              <a:solidFill>
                <a:prstClr val="black"/>
              </a:solidFill>
              <a:latin typeface="游ゴシック" panose="020B0400000000000000" pitchFamily="50" charset="-128"/>
              <a:cs typeface="Times New Roman" panose="02020603050405020304" pitchFamily="18" charset="0"/>
            </a:endParaRPr>
          </a:p>
          <a:p>
            <a:r>
              <a:rPr lang="en-US" altLang="ja-JP" sz="1050" kern="100" dirty="0" smtClean="0">
                <a:solidFill>
                  <a:prstClr val="black"/>
                </a:solidFill>
                <a:latin typeface="游ゴシック" panose="020B0400000000000000" pitchFamily="50" charset="-128"/>
                <a:cs typeface="Times New Roman" panose="02020603050405020304" pitchFamily="18" charset="0"/>
              </a:rPr>
              <a:t>2</a:t>
            </a:r>
            <a:r>
              <a:rPr lang="ja-JP" altLang="en-US" sz="1050" kern="100" dirty="0" smtClean="0">
                <a:solidFill>
                  <a:prstClr val="black"/>
                </a:solidFill>
                <a:latin typeface="游ゴシック" panose="020B0400000000000000" pitchFamily="50" charset="-128"/>
                <a:cs typeface="Times New Roman" panose="02020603050405020304" pitchFamily="18" charset="0"/>
              </a:rPr>
              <a:t>･</a:t>
            </a:r>
            <a:r>
              <a:rPr lang="en-US" altLang="ja-JP" sz="1050" kern="100" dirty="0" smtClean="0">
                <a:solidFill>
                  <a:prstClr val="black"/>
                </a:solidFill>
                <a:latin typeface="游ゴシック" panose="020B0400000000000000" pitchFamily="50" charset="-128"/>
                <a:cs typeface="Times New Roman" panose="02020603050405020304" pitchFamily="18" charset="0"/>
              </a:rPr>
              <a:t>3</a:t>
            </a:r>
            <a:r>
              <a:rPr lang="ja-JP" altLang="en-US" sz="1050" kern="100" dirty="0" smtClean="0">
                <a:solidFill>
                  <a:prstClr val="black"/>
                </a:solidFill>
                <a:latin typeface="游ゴシック" panose="020B0400000000000000" pitchFamily="50" charset="-128"/>
                <a:cs typeface="Times New Roman" panose="02020603050405020304" pitchFamily="18" charset="0"/>
              </a:rPr>
              <a:t>：</a:t>
            </a:r>
            <a:r>
              <a:rPr lang="ja-JP" altLang="ja-JP" sz="1050" kern="100" dirty="0" smtClean="0">
                <a:solidFill>
                  <a:prstClr val="black"/>
                </a:solidFill>
                <a:latin typeface="游ゴシック" panose="020B0400000000000000" pitchFamily="50" charset="-128"/>
                <a:cs typeface="Times New Roman" panose="02020603050405020304" pitchFamily="18" charset="0"/>
              </a:rPr>
              <a:t>国民健康・栄養調査（厚生労働省）</a:t>
            </a:r>
            <a:endParaRPr lang="en-US" altLang="ja-JP" sz="1050" kern="100" dirty="0" smtClean="0">
              <a:solidFill>
                <a:prstClr val="black"/>
              </a:solidFill>
              <a:latin typeface="游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40889778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D1D0668-0C6C-4C7F-AAAF-C0078F4BF5F6}" type="slidenum">
              <a:rPr kumimoji="1" lang="ja-JP" altLang="en-US" smtClean="0"/>
              <a:t>64</a:t>
            </a:fld>
            <a:endParaRPr kumimoji="1" lang="ja-JP" altLang="en-US"/>
          </a:p>
        </p:txBody>
      </p:sp>
      <p:sp>
        <p:nvSpPr>
          <p:cNvPr id="16" name="正方形/長方形 15"/>
          <p:cNvSpPr/>
          <p:nvPr/>
        </p:nvSpPr>
        <p:spPr>
          <a:xfrm>
            <a:off x="286437" y="237560"/>
            <a:ext cx="9360000" cy="6372669"/>
          </a:xfrm>
          <a:prstGeom prst="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正方形/長方形 16"/>
          <p:cNvSpPr/>
          <p:nvPr/>
        </p:nvSpPr>
        <p:spPr>
          <a:xfrm>
            <a:off x="474696" y="3882921"/>
            <a:ext cx="8722062" cy="1015663"/>
          </a:xfrm>
          <a:prstGeom prst="rect">
            <a:avLst/>
          </a:prstGeom>
        </p:spPr>
        <p:txBody>
          <a:bodyPr wrap="square">
            <a:spAutoFit/>
          </a:bodyPr>
          <a:lstStyle/>
          <a:p>
            <a:pPr algn="just"/>
            <a:r>
              <a:rPr lang="ja-JP" altLang="en-US" sz="1000" kern="100" dirty="0" smtClean="0">
                <a:solidFill>
                  <a:prstClr val="black"/>
                </a:solidFill>
                <a:latin typeface="游ゴシック" panose="020B0400000000000000" pitchFamily="50" charset="-128"/>
                <a:cs typeface="Times New Roman" panose="02020603050405020304" pitchFamily="18" charset="0"/>
              </a:rPr>
              <a:t>４ </a:t>
            </a:r>
            <a:r>
              <a:rPr lang="ja-JP" altLang="ja-JP" sz="1000" kern="100" dirty="0" smtClean="0">
                <a:solidFill>
                  <a:prstClr val="black"/>
                </a:solidFill>
                <a:latin typeface="游ゴシック" panose="020B0400000000000000" pitchFamily="50" charset="-128"/>
                <a:cs typeface="Times New Roman" panose="02020603050405020304" pitchFamily="18" charset="0"/>
              </a:rPr>
              <a:t>国民</a:t>
            </a:r>
            <a:r>
              <a:rPr lang="ja-JP" altLang="ja-JP" sz="1000" kern="100" dirty="0">
                <a:solidFill>
                  <a:prstClr val="black"/>
                </a:solidFill>
                <a:latin typeface="游ゴシック" panose="020B0400000000000000" pitchFamily="50" charset="-128"/>
                <a:cs typeface="Times New Roman" panose="02020603050405020304" pitchFamily="18" charset="0"/>
              </a:rPr>
              <a:t>健康・栄養調査（厚生労働省</a:t>
            </a:r>
            <a:r>
              <a:rPr lang="ja-JP" altLang="ja-JP" sz="1000" kern="100" dirty="0" smtClean="0">
                <a:solidFill>
                  <a:prstClr val="black"/>
                </a:solidFill>
                <a:latin typeface="游ゴシック" panose="020B0400000000000000" pitchFamily="50" charset="-128"/>
                <a:cs typeface="Times New Roman" panose="02020603050405020304" pitchFamily="18" charset="0"/>
              </a:rPr>
              <a:t>）</a:t>
            </a:r>
            <a:endParaRPr lang="en-US" altLang="ja-JP" sz="1000" kern="100" dirty="0" smtClean="0">
              <a:solidFill>
                <a:prstClr val="black"/>
              </a:solidFill>
              <a:latin typeface="游ゴシック" panose="020B0400000000000000" pitchFamily="50" charset="-128"/>
              <a:cs typeface="Times New Roman" panose="02020603050405020304" pitchFamily="18" charset="0"/>
            </a:endParaRPr>
          </a:p>
          <a:p>
            <a:pPr algn="just"/>
            <a:r>
              <a:rPr lang="ja-JP" altLang="en-US" sz="1000" kern="100" dirty="0" smtClean="0">
                <a:solidFill>
                  <a:prstClr val="black"/>
                </a:solidFill>
                <a:latin typeface="游ゴシック" panose="020B0400000000000000" pitchFamily="50" charset="-128"/>
                <a:cs typeface="Times New Roman" panose="02020603050405020304" pitchFamily="18" charset="0"/>
              </a:rPr>
              <a:t>５ 大阪版健康・栄養調査（大阪府）</a:t>
            </a:r>
            <a:r>
              <a:rPr lang="en-US" altLang="ja-JP" sz="1000" kern="100" dirty="0">
                <a:solidFill>
                  <a:prstClr val="black"/>
                </a:solidFill>
                <a:latin typeface="游ゴシック" panose="020B0400000000000000" pitchFamily="50" charset="-128"/>
                <a:cs typeface="Times New Roman" panose="02020603050405020304" pitchFamily="18" charset="0"/>
              </a:rPr>
              <a:t>/</a:t>
            </a:r>
            <a:r>
              <a:rPr lang="ja-JP" altLang="en-US" sz="1000" kern="100" dirty="0">
                <a:solidFill>
                  <a:prstClr val="black"/>
                </a:solidFill>
                <a:latin typeface="游ゴシック" panose="020B0400000000000000" pitchFamily="50" charset="-128"/>
                <a:cs typeface="Times New Roman" panose="02020603050405020304" pitchFamily="18" charset="0"/>
              </a:rPr>
              <a:t>健康に関する意識調査（大阪府）（計画策定時</a:t>
            </a:r>
            <a:r>
              <a:rPr lang="en-US" altLang="ja-JP" sz="1000" kern="100" dirty="0">
                <a:solidFill>
                  <a:prstClr val="black"/>
                </a:solidFill>
                <a:latin typeface="游ゴシック" panose="020B0400000000000000" pitchFamily="50" charset="-128"/>
                <a:cs typeface="Times New Roman" panose="02020603050405020304" pitchFamily="18" charset="0"/>
              </a:rPr>
              <a:t>/</a:t>
            </a:r>
            <a:r>
              <a:rPr lang="ja-JP" altLang="en-US" sz="1000" kern="100" dirty="0">
                <a:solidFill>
                  <a:prstClr val="black"/>
                </a:solidFill>
                <a:latin typeface="游ゴシック" panose="020B0400000000000000" pitchFamily="50" charset="-128"/>
                <a:cs typeface="Times New Roman" panose="02020603050405020304" pitchFamily="18" charset="0"/>
              </a:rPr>
              <a:t>現在の状況</a:t>
            </a:r>
            <a:r>
              <a:rPr lang="ja-JP" altLang="en-US" sz="1000" kern="100" dirty="0" smtClean="0">
                <a:solidFill>
                  <a:prstClr val="black"/>
                </a:solidFill>
                <a:latin typeface="游ゴシック" panose="020B0400000000000000" pitchFamily="50" charset="-128"/>
                <a:cs typeface="Times New Roman" panose="02020603050405020304" pitchFamily="18" charset="0"/>
              </a:rPr>
              <a:t>）</a:t>
            </a:r>
          </a:p>
          <a:p>
            <a:pPr algn="just"/>
            <a:r>
              <a:rPr lang="ja-JP" altLang="en-US" sz="1000" kern="100" dirty="0" smtClean="0">
                <a:solidFill>
                  <a:prstClr val="black"/>
                </a:solidFill>
                <a:latin typeface="游ゴシック" panose="020B0400000000000000" pitchFamily="50" charset="-128"/>
                <a:cs typeface="Times New Roman" panose="02020603050405020304" pitchFamily="18" charset="0"/>
              </a:rPr>
              <a:t>６ 大阪府教育庁調べ</a:t>
            </a:r>
          </a:p>
          <a:p>
            <a:pPr algn="just"/>
            <a:r>
              <a:rPr lang="ja-JP" altLang="en-US" sz="1000" kern="100" dirty="0" smtClean="0">
                <a:solidFill>
                  <a:prstClr val="black"/>
                </a:solidFill>
                <a:latin typeface="游ゴシック" panose="020B0400000000000000" pitchFamily="50" charset="-128"/>
                <a:cs typeface="Times New Roman" panose="02020603050405020304" pitchFamily="18" charset="0"/>
              </a:rPr>
              <a:t>７ 大阪</a:t>
            </a:r>
            <a:r>
              <a:rPr lang="ja-JP" altLang="en-US" sz="1000" kern="100" dirty="0">
                <a:solidFill>
                  <a:prstClr val="black"/>
                </a:solidFill>
                <a:latin typeface="游ゴシック" panose="020B0400000000000000" pitchFamily="50" charset="-128"/>
                <a:cs typeface="Times New Roman" panose="02020603050405020304" pitchFamily="18" charset="0"/>
              </a:rPr>
              <a:t>ヘルシー外食推進協議会調べ、大阪府健康医療部健康推進室調べ</a:t>
            </a:r>
          </a:p>
          <a:p>
            <a:pPr algn="just"/>
            <a:r>
              <a:rPr lang="ja-JP" altLang="en-US" sz="1000" kern="100" dirty="0" smtClean="0">
                <a:solidFill>
                  <a:prstClr val="black"/>
                </a:solidFill>
                <a:latin typeface="游ゴシック" panose="020B0400000000000000" pitchFamily="50" charset="-128"/>
                <a:cs typeface="Times New Roman" panose="02020603050405020304" pitchFamily="18" charset="0"/>
              </a:rPr>
              <a:t>８家族共食   大阪版</a:t>
            </a:r>
            <a:r>
              <a:rPr lang="ja-JP" altLang="en-US" sz="1000" kern="100" dirty="0">
                <a:solidFill>
                  <a:prstClr val="black"/>
                </a:solidFill>
                <a:latin typeface="游ゴシック" panose="020B0400000000000000" pitchFamily="50" charset="-128"/>
                <a:cs typeface="Times New Roman" panose="02020603050405020304" pitchFamily="18" charset="0"/>
              </a:rPr>
              <a:t>健康・栄養調査（大阪府</a:t>
            </a:r>
            <a:r>
              <a:rPr lang="ja-JP" altLang="en-US" sz="1000" kern="100" dirty="0" smtClean="0">
                <a:solidFill>
                  <a:prstClr val="black"/>
                </a:solidFill>
                <a:latin typeface="游ゴシック" panose="020B0400000000000000" pitchFamily="50" charset="-128"/>
                <a:cs typeface="Times New Roman" panose="02020603050405020304" pitchFamily="18" charset="0"/>
              </a:rPr>
              <a:t>）</a:t>
            </a:r>
            <a:r>
              <a:rPr lang="en-US" altLang="ja-JP" sz="1000" kern="100" dirty="0">
                <a:solidFill>
                  <a:prstClr val="black"/>
                </a:solidFill>
                <a:latin typeface="游ゴシック" panose="020B0400000000000000" pitchFamily="50" charset="-128"/>
                <a:cs typeface="Times New Roman" panose="02020603050405020304" pitchFamily="18" charset="0"/>
              </a:rPr>
              <a:t>/</a:t>
            </a:r>
            <a:r>
              <a:rPr lang="ja-JP" altLang="en-US" sz="1000" kern="100" dirty="0">
                <a:solidFill>
                  <a:prstClr val="black"/>
                </a:solidFill>
                <a:latin typeface="游ゴシック" panose="020B0400000000000000" pitchFamily="50" charset="-128"/>
                <a:cs typeface="Times New Roman" panose="02020603050405020304" pitchFamily="18" charset="0"/>
              </a:rPr>
              <a:t>健康に関する意識調査（大阪府）（計画策定時</a:t>
            </a:r>
            <a:r>
              <a:rPr lang="en-US" altLang="ja-JP" sz="1000" kern="100" dirty="0">
                <a:solidFill>
                  <a:prstClr val="black"/>
                </a:solidFill>
                <a:latin typeface="游ゴシック" panose="020B0400000000000000" pitchFamily="50" charset="-128"/>
                <a:cs typeface="Times New Roman" panose="02020603050405020304" pitchFamily="18" charset="0"/>
              </a:rPr>
              <a:t>/</a:t>
            </a:r>
            <a:r>
              <a:rPr lang="ja-JP" altLang="en-US" sz="1000" kern="100" dirty="0">
                <a:solidFill>
                  <a:prstClr val="black"/>
                </a:solidFill>
                <a:latin typeface="游ゴシック" panose="020B0400000000000000" pitchFamily="50" charset="-128"/>
                <a:cs typeface="Times New Roman" panose="02020603050405020304" pitchFamily="18" charset="0"/>
              </a:rPr>
              <a:t>現在の状況</a:t>
            </a:r>
            <a:r>
              <a:rPr lang="ja-JP" altLang="en-US" sz="1000" kern="100" dirty="0" smtClean="0">
                <a:solidFill>
                  <a:prstClr val="black"/>
                </a:solidFill>
                <a:latin typeface="游ゴシック" panose="020B0400000000000000" pitchFamily="50" charset="-128"/>
                <a:cs typeface="Times New Roman" panose="02020603050405020304" pitchFamily="18" charset="0"/>
              </a:rPr>
              <a:t>）</a:t>
            </a:r>
            <a:endParaRPr lang="en-US" altLang="ja-JP" sz="1000" kern="100" dirty="0" smtClean="0">
              <a:solidFill>
                <a:prstClr val="black"/>
              </a:solidFill>
              <a:latin typeface="游ゴシック" panose="020B0400000000000000" pitchFamily="50" charset="-128"/>
              <a:cs typeface="Times New Roman" panose="02020603050405020304" pitchFamily="18" charset="0"/>
            </a:endParaRPr>
          </a:p>
          <a:p>
            <a:pPr algn="just"/>
            <a:r>
              <a:rPr lang="ja-JP" altLang="en-US" sz="1000" kern="100" dirty="0" smtClean="0">
                <a:solidFill>
                  <a:prstClr val="black"/>
                </a:solidFill>
                <a:latin typeface="游ゴシック" panose="020B0400000000000000" pitchFamily="50" charset="-128"/>
                <a:cs typeface="Times New Roman" panose="02020603050405020304" pitchFamily="18" charset="0"/>
              </a:rPr>
              <a:t>　地域共食 「</a:t>
            </a:r>
            <a:r>
              <a:rPr lang="ja-JP" altLang="en-US" sz="1000" kern="100" dirty="0">
                <a:solidFill>
                  <a:prstClr val="black"/>
                </a:solidFill>
                <a:latin typeface="游ゴシック" panose="020B0400000000000000" pitchFamily="50" charset="-128"/>
                <a:cs typeface="Times New Roman" panose="02020603050405020304" pitchFamily="18" charset="0"/>
              </a:rPr>
              <a:t>お口の健康」と「食育」に関するアンケート（</a:t>
            </a:r>
            <a:r>
              <a:rPr lang="ja-JP" altLang="en-US" sz="1000" kern="100" dirty="0" smtClean="0">
                <a:solidFill>
                  <a:prstClr val="black"/>
                </a:solidFill>
                <a:latin typeface="游ゴシック" panose="020B0400000000000000" pitchFamily="50" charset="-128"/>
                <a:cs typeface="Times New Roman" panose="02020603050405020304" pitchFamily="18" charset="0"/>
              </a:rPr>
              <a:t>大阪府）</a:t>
            </a:r>
            <a:r>
              <a:rPr lang="en-US" altLang="ja-JP" sz="1000" kern="100" dirty="0">
                <a:solidFill>
                  <a:prstClr val="black"/>
                </a:solidFill>
                <a:latin typeface="游ゴシック" panose="020B0400000000000000" pitchFamily="50" charset="-128"/>
                <a:cs typeface="Times New Roman" panose="02020603050405020304" pitchFamily="18" charset="0"/>
              </a:rPr>
              <a:t>/</a:t>
            </a:r>
            <a:r>
              <a:rPr lang="ja-JP" altLang="en-US" sz="1000" kern="100" dirty="0">
                <a:solidFill>
                  <a:prstClr val="black"/>
                </a:solidFill>
                <a:latin typeface="游ゴシック" panose="020B0400000000000000" pitchFamily="50" charset="-128"/>
                <a:cs typeface="Times New Roman" panose="02020603050405020304" pitchFamily="18" charset="0"/>
              </a:rPr>
              <a:t>健康に関する意識調査（大阪府）（計画策定時</a:t>
            </a:r>
            <a:r>
              <a:rPr lang="en-US" altLang="ja-JP" sz="1000" kern="100" dirty="0">
                <a:solidFill>
                  <a:prstClr val="black"/>
                </a:solidFill>
                <a:latin typeface="游ゴシック" panose="020B0400000000000000" pitchFamily="50" charset="-128"/>
                <a:cs typeface="Times New Roman" panose="02020603050405020304" pitchFamily="18" charset="0"/>
              </a:rPr>
              <a:t>/</a:t>
            </a:r>
            <a:r>
              <a:rPr lang="ja-JP" altLang="en-US" sz="1000" kern="100" dirty="0">
                <a:solidFill>
                  <a:prstClr val="black"/>
                </a:solidFill>
                <a:latin typeface="游ゴシック" panose="020B0400000000000000" pitchFamily="50" charset="-128"/>
                <a:cs typeface="Times New Roman" panose="02020603050405020304" pitchFamily="18" charset="0"/>
              </a:rPr>
              <a:t>現在の状況</a:t>
            </a:r>
            <a:r>
              <a:rPr lang="ja-JP" altLang="en-US" sz="1000" kern="100" dirty="0" smtClean="0">
                <a:solidFill>
                  <a:prstClr val="black"/>
                </a:solidFill>
                <a:latin typeface="游ゴシック" panose="020B0400000000000000" pitchFamily="50" charset="-128"/>
                <a:cs typeface="Times New Roman" panose="02020603050405020304" pitchFamily="18" charset="0"/>
              </a:rPr>
              <a:t>）</a:t>
            </a:r>
            <a:endParaRPr lang="en-US" altLang="ja-JP" sz="1000" kern="100" dirty="0" smtClean="0">
              <a:solidFill>
                <a:prstClr val="black"/>
              </a:solidFill>
              <a:latin typeface="游ゴシック" panose="020B0400000000000000" pitchFamily="50" charset="-128"/>
              <a:cs typeface="Times New Roman" panose="02020603050405020304" pitchFamily="18" charset="0"/>
            </a:endParaRPr>
          </a:p>
        </p:txBody>
      </p:sp>
      <p:cxnSp>
        <p:nvCxnSpPr>
          <p:cNvPr id="18" name="直線コネクタ 17"/>
          <p:cNvCxnSpPr/>
          <p:nvPr/>
        </p:nvCxnSpPr>
        <p:spPr>
          <a:xfrm>
            <a:off x="9614647" y="1243661"/>
            <a:ext cx="0" cy="0"/>
          </a:xfrm>
          <a:prstGeom prst="line">
            <a:avLst/>
          </a:prstGeom>
          <a:noFill/>
          <a:ln w="6350" cap="flat" cmpd="sng" algn="ctr">
            <a:solidFill>
              <a:srgbClr val="4472C4"/>
            </a:solidFill>
            <a:prstDash val="solid"/>
            <a:miter lim="800000"/>
          </a:ln>
          <a:effectLst/>
        </p:spPr>
      </p:cxnSp>
      <p:graphicFrame>
        <p:nvGraphicFramePr>
          <p:cNvPr id="19" name="表 18"/>
          <p:cNvGraphicFramePr>
            <a:graphicFrameLocks noGrp="1"/>
          </p:cNvGraphicFramePr>
          <p:nvPr>
            <p:extLst>
              <p:ext uri="{D42A27DB-BD31-4B8C-83A1-F6EECF244321}">
                <p14:modId xmlns:p14="http://schemas.microsoft.com/office/powerpoint/2010/main" val="596376218"/>
              </p:ext>
            </p:extLst>
          </p:nvPr>
        </p:nvGraphicFramePr>
        <p:xfrm>
          <a:off x="591969" y="385478"/>
          <a:ext cx="8722062" cy="3401010"/>
        </p:xfrm>
        <a:graphic>
          <a:graphicData uri="http://schemas.openxmlformats.org/drawingml/2006/table">
            <a:tbl>
              <a:tblPr firstRow="1" firstCol="1" bandRow="1"/>
              <a:tblGrid>
                <a:gridCol w="269029">
                  <a:extLst>
                    <a:ext uri="{9D8B030D-6E8A-4147-A177-3AD203B41FA5}">
                      <a16:colId xmlns:a16="http://schemas.microsoft.com/office/drawing/2014/main" val="20000"/>
                    </a:ext>
                  </a:extLst>
                </a:gridCol>
                <a:gridCol w="1823475">
                  <a:extLst>
                    <a:ext uri="{9D8B030D-6E8A-4147-A177-3AD203B41FA5}">
                      <a16:colId xmlns:a16="http://schemas.microsoft.com/office/drawing/2014/main" val="20001"/>
                    </a:ext>
                  </a:extLst>
                </a:gridCol>
                <a:gridCol w="1309303">
                  <a:extLst>
                    <a:ext uri="{9D8B030D-6E8A-4147-A177-3AD203B41FA5}">
                      <a16:colId xmlns:a16="http://schemas.microsoft.com/office/drawing/2014/main" val="2382597531"/>
                    </a:ext>
                  </a:extLst>
                </a:gridCol>
                <a:gridCol w="925483">
                  <a:extLst>
                    <a:ext uri="{9D8B030D-6E8A-4147-A177-3AD203B41FA5}">
                      <a16:colId xmlns:a16="http://schemas.microsoft.com/office/drawing/2014/main" val="1518054483"/>
                    </a:ext>
                  </a:extLst>
                </a:gridCol>
                <a:gridCol w="1464924">
                  <a:extLst>
                    <a:ext uri="{9D8B030D-6E8A-4147-A177-3AD203B41FA5}">
                      <a16:colId xmlns:a16="http://schemas.microsoft.com/office/drawing/2014/main" val="20003"/>
                    </a:ext>
                  </a:extLst>
                </a:gridCol>
                <a:gridCol w="1464924">
                  <a:extLst>
                    <a:ext uri="{9D8B030D-6E8A-4147-A177-3AD203B41FA5}">
                      <a16:colId xmlns:a16="http://schemas.microsoft.com/office/drawing/2014/main" val="2204503950"/>
                    </a:ext>
                  </a:extLst>
                </a:gridCol>
                <a:gridCol w="1464924">
                  <a:extLst>
                    <a:ext uri="{9D8B030D-6E8A-4147-A177-3AD203B41FA5}">
                      <a16:colId xmlns:a16="http://schemas.microsoft.com/office/drawing/2014/main" val="20004"/>
                    </a:ext>
                  </a:extLst>
                </a:gridCol>
              </a:tblGrid>
              <a:tr h="208752">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sz="1200" b="1" dirty="0">
                          <a:solidFill>
                            <a:schemeClr val="tx1"/>
                          </a:solidFill>
                          <a:effectLst/>
                          <a:latin typeface="游ゴシック" panose="020B0400000000000000" pitchFamily="50" charset="-128"/>
                          <a:ea typeface="游ゴシック" panose="020B0400000000000000" pitchFamily="50" charset="-128"/>
                        </a:rPr>
                        <a:t> </a:t>
                      </a:r>
                      <a:endParaRPr lang="ja-JP" sz="1200" b="1"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gridSpan="3">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ct val="100000"/>
                        </a:lnSpc>
                        <a:spcAft>
                          <a:spcPts val="0"/>
                        </a:spcAft>
                      </a:pPr>
                      <a:r>
                        <a:rPr lang="ja-JP" sz="1200" b="1" dirty="0">
                          <a:solidFill>
                            <a:schemeClr val="bg1"/>
                          </a:solidFill>
                          <a:effectLst/>
                          <a:latin typeface="游ゴシック" panose="020B0400000000000000" pitchFamily="50" charset="-128"/>
                          <a:ea typeface="游ゴシック" panose="020B0400000000000000" pitchFamily="50" charset="-128"/>
                        </a:rPr>
                        <a:t>個別目標</a:t>
                      </a:r>
                      <a:endParaRPr lang="ja-JP" sz="1200" b="1"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hMerge="1">
                  <a:txBody>
                    <a:bodyPr/>
                    <a:lstStyle/>
                    <a:p>
                      <a:endParaRPr kumimoji="1" lang="ja-JP" altLang="en-US"/>
                    </a:p>
                  </a:txBody>
                  <a:tcPr/>
                </a:tc>
                <a:tc hMerge="1">
                  <a:txBody>
                    <a:bodyPr/>
                    <a:lstStyle/>
                    <a:p>
                      <a:endParaRPr kumimoji="1" lang="ja-JP" altLang="en-US"/>
                    </a:p>
                  </a:txBody>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ct val="100000"/>
                        </a:lnSpc>
                        <a:spcAft>
                          <a:spcPts val="0"/>
                        </a:spcAft>
                      </a:pPr>
                      <a:r>
                        <a:rPr lang="ja-JP" altLang="en-US" sz="1200" b="1" dirty="0" smtClean="0">
                          <a:solidFill>
                            <a:schemeClr val="bg1"/>
                          </a:solidFill>
                          <a:effectLst/>
                          <a:latin typeface="游ゴシック" panose="020B0400000000000000" pitchFamily="50" charset="-128"/>
                          <a:ea typeface="游ゴシック" panose="020B0400000000000000" pitchFamily="50" charset="-128"/>
                        </a:rPr>
                        <a:t>計画策定時</a:t>
                      </a:r>
                      <a:r>
                        <a:rPr lang="ja-JP" sz="1200" b="1" dirty="0" smtClean="0">
                          <a:solidFill>
                            <a:schemeClr val="bg1"/>
                          </a:solidFill>
                          <a:effectLst/>
                          <a:latin typeface="游ゴシック" panose="020B0400000000000000" pitchFamily="50" charset="-128"/>
                          <a:ea typeface="游ゴシック" panose="020B0400000000000000" pitchFamily="50" charset="-128"/>
                        </a:rPr>
                        <a:t>の状況</a:t>
                      </a:r>
                      <a:endParaRPr lang="en-US" altLang="ja-JP" sz="1200" b="1" dirty="0" smtClean="0">
                        <a:solidFill>
                          <a:schemeClr val="bg1"/>
                        </a:solidFill>
                        <a:effectLst/>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200" b="1" dirty="0" smtClean="0">
                          <a:solidFill>
                            <a:schemeClr val="bg1"/>
                          </a:solidFill>
                          <a:effectLst/>
                          <a:latin typeface="游ゴシック" panose="020B0400000000000000" pitchFamily="50" charset="-128"/>
                          <a:ea typeface="游ゴシック" panose="020B0400000000000000" pitchFamily="50" charset="-128"/>
                        </a:rPr>
                        <a:t>現在の状況</a:t>
                      </a:r>
                      <a:endParaRPr lang="en-US" altLang="ja-JP" sz="1200" b="1" dirty="0" smtClean="0">
                        <a:solidFill>
                          <a:schemeClr val="bg1"/>
                        </a:solidFill>
                        <a:effectLst/>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ct val="100000"/>
                        </a:lnSpc>
                        <a:spcAft>
                          <a:spcPts val="0"/>
                        </a:spcAft>
                      </a:pPr>
                      <a:r>
                        <a:rPr lang="en-US" sz="1200" b="1" dirty="0">
                          <a:solidFill>
                            <a:schemeClr val="bg1"/>
                          </a:solidFill>
                          <a:effectLst/>
                          <a:latin typeface="游ゴシック" panose="020B0400000000000000" pitchFamily="50" charset="-128"/>
                          <a:ea typeface="游ゴシック" panose="020B0400000000000000" pitchFamily="50" charset="-128"/>
                        </a:rPr>
                        <a:t>2023</a:t>
                      </a:r>
                      <a:r>
                        <a:rPr lang="ja-JP" sz="1200" b="1" dirty="0">
                          <a:solidFill>
                            <a:schemeClr val="bg1"/>
                          </a:solidFill>
                          <a:effectLst/>
                          <a:latin typeface="游ゴシック" panose="020B0400000000000000" pitchFamily="50" charset="-128"/>
                          <a:ea typeface="游ゴシック" panose="020B0400000000000000" pitchFamily="50" charset="-128"/>
                        </a:rPr>
                        <a:t>年度の目標</a:t>
                      </a:r>
                      <a:endParaRPr lang="ja-JP" sz="1200" b="1"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extLst>
                  <a:ext uri="{0D108BD9-81ED-4DB2-BD59-A6C34878D82A}">
                    <a16:rowId xmlns:a16="http://schemas.microsoft.com/office/drawing/2014/main" val="10000"/>
                  </a:ext>
                </a:extLst>
              </a:tr>
              <a:tr h="470514">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ja-JP" altLang="en-US" sz="1200" b="1" dirty="0" smtClean="0">
                          <a:solidFill>
                            <a:schemeClr val="bg1"/>
                          </a:solidFill>
                          <a:effectLst/>
                          <a:latin typeface="游ゴシック" panose="020B0400000000000000" pitchFamily="50" charset="-128"/>
                          <a:ea typeface="游ゴシック" panose="020B0400000000000000" pitchFamily="50" charset="-128"/>
                          <a:cs typeface="HG丸ｺﾞｼｯｸM-PRO"/>
                        </a:rPr>
                        <a:t>４</a:t>
                      </a:r>
                      <a:endParaRPr lang="ja-JP" sz="1200" b="1"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nSpc>
                          <a:spcPct val="100000"/>
                        </a:lnSpc>
                      </a:pPr>
                      <a:r>
                        <a:rPr kumimoji="1" lang="ja-JP" altLang="en-US" sz="1200" b="1" dirty="0" smtClean="0">
                          <a:solidFill>
                            <a:schemeClr val="tx1"/>
                          </a:solidFill>
                          <a:latin typeface="游ゴシック" panose="020B0400000000000000" pitchFamily="50" charset="-128"/>
                          <a:ea typeface="游ゴシック" panose="020B0400000000000000" pitchFamily="50" charset="-128"/>
                        </a:rPr>
                        <a:t>食塩摂取量の減少</a:t>
                      </a:r>
                      <a:endParaRPr kumimoji="1" lang="en-US" altLang="ja-JP" sz="1200" b="1" dirty="0" smtClean="0">
                        <a:solidFill>
                          <a:schemeClr val="tx1"/>
                        </a:solidFill>
                        <a:latin typeface="游ゴシック" panose="020B0400000000000000" pitchFamily="50" charset="-128"/>
                        <a:ea typeface="游ゴシック" panose="020B0400000000000000" pitchFamily="50" charset="-128"/>
                      </a:endParaRPr>
                    </a:p>
                    <a:p>
                      <a:pPr>
                        <a:lnSpc>
                          <a:spcPct val="100000"/>
                        </a:lnSpc>
                      </a:pPr>
                      <a:r>
                        <a:rPr kumimoji="1" lang="zh-TW" altLang="en-US" sz="1000" b="1" dirty="0" smtClean="0">
                          <a:solidFill>
                            <a:schemeClr val="tx1"/>
                          </a:solidFill>
                          <a:latin typeface="游ゴシック" panose="020B0400000000000000" pitchFamily="50" charset="-128"/>
                          <a:ea typeface="游ゴシック" panose="020B0400000000000000" pitchFamily="50" charset="-128"/>
                        </a:rPr>
                        <a:t> </a:t>
                      </a:r>
                      <a:r>
                        <a:rPr kumimoji="1" lang="zh-TW" altLang="en-US" sz="1000" b="1" baseline="0" dirty="0" smtClean="0">
                          <a:solidFill>
                            <a:schemeClr val="tx1"/>
                          </a:solidFill>
                          <a:latin typeface="游ゴシック" panose="020B0400000000000000" pitchFamily="50" charset="-128"/>
                          <a:ea typeface="游ゴシック" panose="020B0400000000000000" pitchFamily="50" charset="-128"/>
                        </a:rPr>
                        <a:t> </a:t>
                      </a:r>
                      <a:r>
                        <a:rPr kumimoji="1" lang="zh-TW" altLang="en-US" sz="1000" b="1" dirty="0" smtClean="0">
                          <a:solidFill>
                            <a:schemeClr val="tx1"/>
                          </a:solidFill>
                          <a:latin typeface="游ゴシック" panose="020B0400000000000000" pitchFamily="50" charset="-128"/>
                          <a:ea typeface="游ゴシック" panose="020B0400000000000000" pitchFamily="50" charset="-128"/>
                        </a:rPr>
                        <a:t>策定時：</a:t>
                      </a:r>
                      <a:r>
                        <a:rPr kumimoji="1" lang="en-US" altLang="zh-TW" sz="1000" b="1" dirty="0" smtClean="0">
                          <a:solidFill>
                            <a:schemeClr val="tx1"/>
                          </a:solidFill>
                          <a:latin typeface="游ゴシック" panose="020B0400000000000000" pitchFamily="50" charset="-128"/>
                          <a:ea typeface="游ゴシック" panose="020B0400000000000000" pitchFamily="50" charset="-128"/>
                        </a:rPr>
                        <a:t>H25-27</a:t>
                      </a:r>
                      <a:r>
                        <a:rPr kumimoji="1" lang="zh-TW" altLang="en-US" sz="1000" b="1" dirty="0" smtClean="0">
                          <a:solidFill>
                            <a:schemeClr val="tx1"/>
                          </a:solidFill>
                          <a:latin typeface="游ゴシック" panose="020B0400000000000000" pitchFamily="50" charset="-128"/>
                          <a:ea typeface="游ゴシック" panose="020B0400000000000000" pitchFamily="50" charset="-128"/>
                        </a:rPr>
                        <a:t>平均</a:t>
                      </a:r>
                    </a:p>
                    <a:p>
                      <a:pPr>
                        <a:lnSpc>
                          <a:spcPct val="100000"/>
                        </a:lnSpc>
                      </a:pPr>
                      <a:r>
                        <a:rPr kumimoji="1" lang="zh-TW" altLang="en-US" sz="1000" b="1" dirty="0" smtClean="0">
                          <a:solidFill>
                            <a:schemeClr val="tx1"/>
                          </a:solidFill>
                          <a:latin typeface="游ゴシック" panose="020B0400000000000000" pitchFamily="50" charset="-128"/>
                          <a:ea typeface="游ゴシック" panose="020B0400000000000000" pitchFamily="50" charset="-128"/>
                        </a:rPr>
                        <a:t>  現</a:t>
                      </a:r>
                      <a:r>
                        <a:rPr kumimoji="1" lang="ja-JP" altLang="en-US" sz="1000" b="1" dirty="0" smtClean="0">
                          <a:solidFill>
                            <a:schemeClr val="tx1"/>
                          </a:solidFill>
                          <a:latin typeface="游ゴシック" panose="020B0400000000000000" pitchFamily="50" charset="-128"/>
                          <a:ea typeface="游ゴシック" panose="020B0400000000000000" pitchFamily="50" charset="-128"/>
                        </a:rPr>
                        <a:t>　</a:t>
                      </a:r>
                      <a:r>
                        <a:rPr kumimoji="1" lang="zh-TW" altLang="en-US" sz="1000" b="1" dirty="0" smtClean="0">
                          <a:solidFill>
                            <a:schemeClr val="tx1"/>
                          </a:solidFill>
                          <a:latin typeface="游ゴシック" panose="020B0400000000000000" pitchFamily="50" charset="-128"/>
                          <a:ea typeface="游ゴシック" panose="020B0400000000000000" pitchFamily="50" charset="-128"/>
                        </a:rPr>
                        <a:t>在：</a:t>
                      </a:r>
                      <a:r>
                        <a:rPr kumimoji="1" lang="en-US" altLang="zh-TW" sz="1000" b="1" dirty="0" smtClean="0">
                          <a:solidFill>
                            <a:schemeClr val="tx1"/>
                          </a:solidFill>
                          <a:latin typeface="游ゴシック" panose="020B0400000000000000" pitchFamily="50" charset="-128"/>
                          <a:ea typeface="游ゴシック" panose="020B0400000000000000" pitchFamily="50" charset="-128"/>
                        </a:rPr>
                        <a:t>H</a:t>
                      </a:r>
                      <a:r>
                        <a:rPr kumimoji="1" lang="en-US" altLang="ja-JP" sz="1000" b="1" dirty="0" smtClean="0">
                          <a:solidFill>
                            <a:schemeClr val="tx1"/>
                          </a:solidFill>
                          <a:latin typeface="游ゴシック" panose="020B0400000000000000" pitchFamily="50" charset="-128"/>
                          <a:ea typeface="游ゴシック" panose="020B0400000000000000" pitchFamily="50" charset="-128"/>
                        </a:rPr>
                        <a:t>28-30</a:t>
                      </a:r>
                      <a:r>
                        <a:rPr kumimoji="1" lang="zh-TW" altLang="en-US" sz="1000" b="1" dirty="0" smtClean="0">
                          <a:solidFill>
                            <a:schemeClr val="tx1"/>
                          </a:solidFill>
                          <a:latin typeface="游ゴシック" panose="020B0400000000000000" pitchFamily="50" charset="-128"/>
                          <a:ea typeface="游ゴシック" panose="020B0400000000000000" pitchFamily="50" charset="-128"/>
                        </a:rPr>
                        <a:t>平均</a:t>
                      </a:r>
                      <a:endParaRPr kumimoji="1" lang="ja-JP" altLang="en-US" sz="1000" b="1" dirty="0">
                        <a:solidFill>
                          <a:schemeClr val="tx1"/>
                        </a:solidFill>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grid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just">
                        <a:lnSpc>
                          <a:spcPct val="100000"/>
                        </a:lnSpc>
                        <a:spcAft>
                          <a:spcPts val="0"/>
                        </a:spcAft>
                      </a:pPr>
                      <a:r>
                        <a:rPr lang="en-US" altLang="ja-JP" sz="1200" b="1"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20</a:t>
                      </a:r>
                      <a:r>
                        <a:rPr lang="ja-JP" altLang="en-US" sz="1200" b="1"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歳以上</a:t>
                      </a:r>
                      <a:endPar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lnSpc>
                          <a:spcPct val="100000"/>
                        </a:lnSpc>
                        <a:spcAft>
                          <a:spcPts val="0"/>
                        </a:spcAft>
                      </a:pPr>
                      <a:r>
                        <a:rPr lang="en-US" altLang="ja-JP" sz="1200" b="1"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9.4g</a:t>
                      </a:r>
                      <a:endPar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lnSpc>
                          <a:spcPct val="100000"/>
                        </a:lnSpc>
                      </a:pP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9.5</a:t>
                      </a:r>
                      <a:r>
                        <a:rPr lang="ja-JP" altLang="en-US" sz="1200" b="1" i="0" u="none" strike="noStrike" dirty="0" err="1" smtClean="0">
                          <a:solidFill>
                            <a:schemeClr val="tx1"/>
                          </a:solidFill>
                          <a:effectLst/>
                          <a:latin typeface="游ゴシック" panose="020B0400000000000000" pitchFamily="50" charset="-128"/>
                          <a:ea typeface="游ゴシック" panose="020B0400000000000000" pitchFamily="50" charset="-128"/>
                        </a:rPr>
                        <a:t>ｇ</a:t>
                      </a:r>
                      <a:endPar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lnSpc>
                          <a:spcPct val="100000"/>
                        </a:lnSpc>
                        <a:spcAft>
                          <a:spcPts val="0"/>
                        </a:spcAft>
                      </a:pPr>
                      <a:r>
                        <a:rPr lang="en-US" altLang="ja-JP" sz="1200" b="1"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8g</a:t>
                      </a:r>
                      <a:r>
                        <a:rPr lang="ja-JP" altLang="en-US" sz="1200" b="1"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未満</a:t>
                      </a:r>
                      <a:endPar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8"/>
                  </a:ext>
                </a:extLst>
              </a:tr>
              <a:tr h="352886">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altLang="ja-JP" sz="1200" b="1" dirty="0" smtClean="0">
                          <a:solidFill>
                            <a:schemeClr val="bg1"/>
                          </a:solidFill>
                          <a:effectLst/>
                          <a:latin typeface="游ゴシック" panose="020B0400000000000000" pitchFamily="50" charset="-128"/>
                          <a:ea typeface="游ゴシック" panose="020B0400000000000000" pitchFamily="50" charset="-128"/>
                          <a:cs typeface="HG丸ｺﾞｼｯｸM-PRO"/>
                        </a:rPr>
                        <a:t>5</a:t>
                      </a:r>
                      <a:endParaRPr lang="ja-JP" sz="1200" b="1"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gridSpan="3">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nSpc>
                          <a:spcPct val="100000"/>
                        </a:lnSpc>
                      </a:pPr>
                      <a:r>
                        <a:rPr kumimoji="1" lang="ja-JP" altLang="en-US" sz="1200" b="1" dirty="0" smtClean="0">
                          <a:solidFill>
                            <a:schemeClr val="tx1"/>
                          </a:solidFill>
                          <a:latin typeface="游ゴシック" panose="020B0400000000000000" pitchFamily="50" charset="-128"/>
                          <a:ea typeface="游ゴシック" panose="020B0400000000000000" pitchFamily="50" charset="-128"/>
                        </a:rPr>
                        <a:t>よく噛んで食べることに気をつけている</a:t>
                      </a:r>
                      <a:endParaRPr kumimoji="1" lang="en-US" altLang="ja-JP" sz="1200" b="1" dirty="0" smtClean="0">
                        <a:solidFill>
                          <a:schemeClr val="tx1"/>
                        </a:solidFill>
                        <a:latin typeface="游ゴシック" panose="020B0400000000000000" pitchFamily="50" charset="-128"/>
                        <a:ea typeface="游ゴシック" panose="020B0400000000000000" pitchFamily="50" charset="-128"/>
                      </a:endParaRPr>
                    </a:p>
                    <a:p>
                      <a:pPr>
                        <a:lnSpc>
                          <a:spcPct val="100000"/>
                        </a:lnSpc>
                      </a:pPr>
                      <a:r>
                        <a:rPr kumimoji="1" lang="ja-JP" altLang="en-US" sz="1200" b="1" dirty="0" smtClean="0">
                          <a:solidFill>
                            <a:schemeClr val="tx1"/>
                          </a:solidFill>
                          <a:latin typeface="游ゴシック" panose="020B0400000000000000" pitchFamily="50" charset="-128"/>
                          <a:ea typeface="游ゴシック" panose="020B0400000000000000" pitchFamily="50" charset="-128"/>
                        </a:rPr>
                        <a:t>府民の割合の増加</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hMerge="1">
                  <a:txBody>
                    <a:bodyPr/>
                    <a:lstStyle/>
                    <a:p>
                      <a:endParaRPr kumimoji="1" lang="ja-JP" altLang="en-US"/>
                    </a:p>
                  </a:txBody>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lnSpc>
                          <a:spcPct val="100000"/>
                        </a:lnSpc>
                      </a:pP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55.4%</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a:t>
                      </a: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H27</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a:t>
                      </a:r>
                      <a:endPar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lnSpc>
                          <a:spcPct val="100000"/>
                        </a:lnSpc>
                      </a:pPr>
                      <a:r>
                        <a:rPr lang="en-US" altLang="ja-JP" sz="1200" b="1" i="0" u="none" strike="noStrike" dirty="0" smtClean="0">
                          <a:solidFill>
                            <a:schemeClr val="tx1"/>
                          </a:solidFill>
                          <a:effectLst/>
                          <a:latin typeface="游ゴシック" panose="020B0400000000000000" pitchFamily="50" charset="-128"/>
                          <a:ea typeface="+mn-ea"/>
                        </a:rPr>
                        <a:t>67.6%</a:t>
                      </a:r>
                      <a:r>
                        <a:rPr lang="ja-JP" altLang="en-US" sz="1200" b="1" i="0" u="none" strike="noStrike" dirty="0" smtClean="0">
                          <a:solidFill>
                            <a:schemeClr val="tx1"/>
                          </a:solidFill>
                          <a:effectLst/>
                          <a:latin typeface="游ゴシック" panose="020B0400000000000000" pitchFamily="50" charset="-128"/>
                          <a:ea typeface="+mn-ea"/>
                        </a:rPr>
                        <a:t>（</a:t>
                      </a:r>
                      <a:r>
                        <a:rPr lang="en-US" altLang="ja-JP" sz="1200" b="1" i="0" u="none" strike="noStrike" dirty="0" smtClean="0">
                          <a:solidFill>
                            <a:schemeClr val="tx1"/>
                          </a:solidFill>
                          <a:effectLst/>
                          <a:latin typeface="游ゴシック" panose="020B0400000000000000" pitchFamily="50" charset="-128"/>
                          <a:ea typeface="+mn-ea"/>
                        </a:rPr>
                        <a:t>R2</a:t>
                      </a:r>
                      <a:r>
                        <a:rPr lang="ja-JP" altLang="en-US" sz="1200" b="1" i="0" u="none" strike="noStrike" dirty="0" smtClean="0">
                          <a:solidFill>
                            <a:schemeClr val="tx1"/>
                          </a:solidFill>
                          <a:effectLst/>
                          <a:latin typeface="游ゴシック" panose="020B0400000000000000" pitchFamily="50" charset="-128"/>
                          <a:ea typeface="+mn-ea"/>
                        </a:rPr>
                        <a:t>）</a:t>
                      </a:r>
                      <a:endPar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lnSpc>
                          <a:spcPct val="100000"/>
                        </a:lnSpc>
                      </a:pP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60%</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以上</a:t>
                      </a:r>
                      <a:endPar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125629543"/>
                  </a:ext>
                </a:extLst>
              </a:tr>
              <a:tr h="352886">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altLang="ja-JP" sz="1200" b="1" dirty="0" smtClean="0">
                          <a:solidFill>
                            <a:schemeClr val="bg1"/>
                          </a:solidFill>
                          <a:effectLst/>
                          <a:latin typeface="游ゴシック" panose="020B0400000000000000" pitchFamily="50" charset="-128"/>
                          <a:ea typeface="游ゴシック" panose="020B0400000000000000" pitchFamily="50" charset="-128"/>
                          <a:cs typeface="HG丸ｺﾞｼｯｸM-PRO"/>
                        </a:rPr>
                        <a:t>6</a:t>
                      </a:r>
                      <a:endParaRPr lang="ja-JP" sz="1200" b="1"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gridSpan="3">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nSpc>
                          <a:spcPct val="100000"/>
                        </a:lnSpc>
                      </a:pPr>
                      <a:r>
                        <a:rPr kumimoji="1" lang="ja-JP" altLang="en-US" sz="1200" b="1" dirty="0" smtClean="0">
                          <a:solidFill>
                            <a:schemeClr val="tx1"/>
                          </a:solidFill>
                          <a:latin typeface="游ゴシック" panose="020B0400000000000000" pitchFamily="50" charset="-128"/>
                          <a:ea typeface="游ゴシック" panose="020B0400000000000000" pitchFamily="50" charset="-128"/>
                        </a:rPr>
                        <a:t>学校評価で食育を評価している小・中学校の割合の増加</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hMerge="1">
                  <a:txBody>
                    <a:bodyPr/>
                    <a:lstStyle/>
                    <a:p>
                      <a:endParaRPr kumimoji="1" lang="ja-JP" altLang="en-US"/>
                    </a:p>
                  </a:txBody>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lnSpc>
                          <a:spcPct val="100000"/>
                        </a:lnSpc>
                      </a:pP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60.3%</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a:t>
                      </a: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H28</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a:t>
                      </a:r>
                      <a:endPar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lnSpc>
                          <a:spcPct val="100000"/>
                        </a:lnSpc>
                      </a:pP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87.7%</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a:t>
                      </a: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R1 </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a:t>
                      </a:r>
                      <a:endPar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lnSpc>
                          <a:spcPct val="100000"/>
                        </a:lnSpc>
                      </a:pPr>
                      <a:r>
                        <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rPr>
                        <a:t>100%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601411882"/>
                  </a:ext>
                </a:extLst>
              </a:tr>
              <a:tr h="352886">
                <a:tc rowSpan="3">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altLang="ja-JP" sz="1200" b="1" dirty="0" smtClean="0">
                          <a:solidFill>
                            <a:schemeClr val="bg1"/>
                          </a:solidFill>
                          <a:effectLst/>
                          <a:latin typeface="游ゴシック" panose="020B0400000000000000" pitchFamily="50" charset="-128"/>
                          <a:ea typeface="游ゴシック" panose="020B0400000000000000" pitchFamily="50" charset="-128"/>
                          <a:cs typeface="HG丸ｺﾞｼｯｸM-PRO"/>
                        </a:rPr>
                        <a:t>7</a:t>
                      </a:r>
                      <a:endParaRPr lang="ja-JP" sz="1200" b="1"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rowSpan="3">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nSpc>
                          <a:spcPct val="100000"/>
                        </a:lnSpc>
                      </a:pPr>
                      <a:r>
                        <a:rPr kumimoji="1" lang="ja-JP" altLang="en-US" sz="1200" b="1" dirty="0" smtClean="0">
                          <a:solidFill>
                            <a:schemeClr val="tx1"/>
                          </a:solidFill>
                          <a:latin typeface="游ゴシック" panose="020B0400000000000000" pitchFamily="50" charset="-128"/>
                          <a:ea typeface="游ゴシック" panose="020B0400000000000000" pitchFamily="50" charset="-128"/>
                        </a:rPr>
                        <a:t>ヘルシーメニューを提供する飲食店・特定給食施設等の増加</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grid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nSpc>
                          <a:spcPct val="100000"/>
                        </a:lnSpc>
                      </a:pPr>
                      <a:r>
                        <a:rPr kumimoji="1" lang="ja-JP" altLang="en-US" sz="1200" b="1" dirty="0" smtClean="0">
                          <a:solidFill>
                            <a:schemeClr val="tx1"/>
                          </a:solidFill>
                          <a:latin typeface="游ゴシック" panose="020B0400000000000000" pitchFamily="50" charset="-128"/>
                          <a:ea typeface="游ゴシック" panose="020B0400000000000000" pitchFamily="50" charset="-128"/>
                        </a:rPr>
                        <a:t>「うちのお店も健康づくり</a:t>
                      </a:r>
                      <a:endParaRPr kumimoji="1" lang="en-US" altLang="ja-JP" sz="1200" b="1" dirty="0" smtClean="0">
                        <a:solidFill>
                          <a:schemeClr val="tx1"/>
                        </a:solidFill>
                        <a:latin typeface="游ゴシック" panose="020B0400000000000000" pitchFamily="50" charset="-128"/>
                        <a:ea typeface="游ゴシック" panose="020B0400000000000000" pitchFamily="50" charset="-128"/>
                      </a:endParaRPr>
                    </a:p>
                    <a:p>
                      <a:pPr>
                        <a:lnSpc>
                          <a:spcPct val="100000"/>
                        </a:lnSpc>
                      </a:pPr>
                      <a:r>
                        <a:rPr kumimoji="1" lang="ja-JP" altLang="en-US" sz="1200" b="1" dirty="0" smtClean="0">
                          <a:solidFill>
                            <a:schemeClr val="tx1"/>
                          </a:solidFill>
                          <a:latin typeface="游ゴシック" panose="020B0400000000000000" pitchFamily="50" charset="-128"/>
                          <a:ea typeface="游ゴシック" panose="020B0400000000000000" pitchFamily="50" charset="-128"/>
                        </a:rPr>
                        <a:t>応援団の店」協力店舗数</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lnSpc>
                          <a:spcPct val="100000"/>
                        </a:lnSpc>
                      </a:pPr>
                      <a:r>
                        <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rPr>
                        <a:t>12,650</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店舗（</a:t>
                      </a: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H28</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a:t>
                      </a:r>
                      <a:endPar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lnSpc>
                          <a:spcPct val="100000"/>
                        </a:lnSpc>
                      </a:pP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13,638</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店舗（</a:t>
                      </a: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R1</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a:t>
                      </a:r>
                      <a:endPar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lnSpc>
                          <a:spcPct val="100000"/>
                        </a:lnSpc>
                      </a:pPr>
                      <a:r>
                        <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rPr>
                        <a:t>13,500</a:t>
                      </a:r>
                      <a:r>
                        <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rPr>
                        <a:t>店舗</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385602226"/>
                  </a:ext>
                </a:extLst>
              </a:tr>
              <a:tr h="352886">
                <a:tc vMerge="1">
                  <a:txBody>
                    <a:bodyPr/>
                    <a:lstStyle/>
                    <a:p>
                      <a:pPr algn="ctr" fontAlgn="auto">
                        <a:lnSpc>
                          <a:spcPts val="1600"/>
                        </a:lnSpc>
                        <a:spcAft>
                          <a:spcPts val="0"/>
                        </a:spcAft>
                      </a:pPr>
                      <a:endParaRPr lang="ja-JP" sz="1400" b="0" dirty="0">
                        <a:solidFill>
                          <a:schemeClr val="bg1"/>
                        </a:solidFill>
                        <a:effectLst/>
                        <a:latin typeface="Meiryo UI" panose="020B0604030504040204" pitchFamily="50" charset="-128"/>
                        <a:ea typeface="Meiryo UI" panose="020B0604030504040204"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vMerge="1">
                  <a:txBody>
                    <a:bodyPr/>
                    <a:lstStyle/>
                    <a:p>
                      <a:pPr>
                        <a:lnSpc>
                          <a:spcPct val="100000"/>
                        </a:lnSpc>
                      </a:pPr>
                      <a:endParaRPr kumimoji="1" lang="ja-JP" altLang="en-US" sz="1200" dirty="0">
                        <a:latin typeface="Meiryo UI" panose="020B0604030504040204" pitchFamily="50" charset="-128"/>
                        <a:ea typeface="Meiryo UI" panose="020B0604030504040204" pitchFamily="50" charset="-128"/>
                      </a:endParaRPr>
                    </a:p>
                  </a:txBody>
                  <a:tcPr marL="62865" marR="62865" marT="0"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lnSpc>
                          <a:spcPct val="100000"/>
                        </a:lnSpc>
                      </a:pPr>
                      <a:r>
                        <a:rPr kumimoji="1" lang="en-US" altLang="ja-JP" sz="1200" b="1" dirty="0" smtClean="0">
                          <a:solidFill>
                            <a:schemeClr val="tx1"/>
                          </a:solidFill>
                          <a:latin typeface="游ゴシック" panose="020B0400000000000000" pitchFamily="50" charset="-128"/>
                          <a:ea typeface="游ゴシック" panose="020B0400000000000000" pitchFamily="50" charset="-128"/>
                        </a:rPr>
                        <a:t>V.O.S.</a:t>
                      </a:r>
                      <a:r>
                        <a:rPr kumimoji="1" lang="ja-JP" altLang="en-US" sz="1200" b="1" dirty="0" smtClean="0">
                          <a:solidFill>
                            <a:schemeClr val="tx1"/>
                          </a:solidFill>
                          <a:latin typeface="游ゴシック" panose="020B0400000000000000" pitchFamily="50" charset="-128"/>
                          <a:ea typeface="游ゴシック" panose="020B0400000000000000" pitchFamily="50" charset="-128"/>
                        </a:rPr>
                        <a:t>メニューロゴマーク使用承認件数</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lnSpc>
                          <a:spcPct val="100000"/>
                        </a:lnSpc>
                      </a:pPr>
                      <a:r>
                        <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rPr>
                        <a:t>飲食店等</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lnSpc>
                          <a:spcPct val="100000"/>
                        </a:lnSpc>
                      </a:pP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20</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件（</a:t>
                      </a: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H29</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a:t>
                      </a:r>
                      <a:endPar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lnSpc>
                          <a:spcPct val="100000"/>
                        </a:lnSpc>
                      </a:pP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230</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件（</a:t>
                      </a: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R3.2</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末）</a:t>
                      </a:r>
                      <a:endPar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lnSpc>
                          <a:spcPct val="100000"/>
                        </a:lnSpc>
                        <a:spcAft>
                          <a:spcPts val="0"/>
                        </a:spcAft>
                      </a:pPr>
                      <a:r>
                        <a:rPr lang="en-US" altLang="ja-JP" sz="1200" b="1"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350</a:t>
                      </a:r>
                      <a:r>
                        <a:rPr lang="ja-JP" altLang="en-US" sz="1200" b="1"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件</a:t>
                      </a:r>
                      <a:endParaRPr lang="en-US" altLang="ja-JP" sz="1200" b="1"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943998687"/>
                  </a:ext>
                </a:extLst>
              </a:tr>
              <a:tr h="352886">
                <a:tc vMerge="1">
                  <a:txBody>
                    <a:bodyPr/>
                    <a:lstStyle/>
                    <a:p>
                      <a:pPr algn="ctr" fontAlgn="auto">
                        <a:lnSpc>
                          <a:spcPts val="1600"/>
                        </a:lnSpc>
                        <a:spcAft>
                          <a:spcPts val="0"/>
                        </a:spcAft>
                      </a:pPr>
                      <a:endParaRPr lang="ja-JP" sz="1400" b="0" dirty="0">
                        <a:solidFill>
                          <a:schemeClr val="bg1"/>
                        </a:solidFill>
                        <a:effectLst/>
                        <a:latin typeface="Meiryo UI" panose="020B0604030504040204" pitchFamily="50" charset="-128"/>
                        <a:ea typeface="Meiryo UI" panose="020B0604030504040204"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vMerge="1">
                  <a:txBody>
                    <a:bodyPr/>
                    <a:lstStyle/>
                    <a:p>
                      <a:pPr>
                        <a:lnSpc>
                          <a:spcPct val="100000"/>
                        </a:lnSpc>
                      </a:pPr>
                      <a:endParaRPr kumimoji="1" lang="ja-JP" altLang="en-US" sz="1200" dirty="0">
                        <a:latin typeface="Meiryo UI" panose="020B0604030504040204" pitchFamily="50" charset="-128"/>
                        <a:ea typeface="Meiryo UI" panose="020B0604030504040204" pitchFamily="50" charset="-128"/>
                      </a:endParaRPr>
                    </a:p>
                  </a:txBody>
                  <a:tcPr marL="62865" marR="62865" marT="0"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lnSpc>
                          <a:spcPct val="100000"/>
                        </a:lnSpc>
                      </a:pPr>
                      <a:r>
                        <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rPr>
                        <a:t>給食施設</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lnSpc>
                          <a:spcPct val="100000"/>
                        </a:lnSpc>
                      </a:pPr>
                      <a:r>
                        <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rPr>
                        <a:t>ー</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lnSpc>
                          <a:spcPct val="100000"/>
                        </a:lnSpc>
                      </a:pP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117</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件（</a:t>
                      </a: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R3.2</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末）</a:t>
                      </a:r>
                      <a:endPar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vMerge="1">
                  <a:txBody>
                    <a:bodyPr/>
                    <a:lstStyle/>
                    <a:p>
                      <a:pPr algn="ctr">
                        <a:lnSpc>
                          <a:spcPct val="100000"/>
                        </a:lnSpc>
                        <a:spcAft>
                          <a:spcPts val="0"/>
                        </a:spcAft>
                      </a:pP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4933809"/>
                  </a:ext>
                </a:extLst>
              </a:tr>
              <a:tr h="352886">
                <a:tc rowSpan="2">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altLang="ja-JP" sz="1200" b="1" dirty="0" smtClean="0">
                          <a:solidFill>
                            <a:schemeClr val="bg1"/>
                          </a:solidFill>
                          <a:effectLst/>
                          <a:latin typeface="游ゴシック" panose="020B0400000000000000" pitchFamily="50" charset="-128"/>
                          <a:ea typeface="游ゴシック" panose="020B0400000000000000" pitchFamily="50" charset="-128"/>
                          <a:cs typeface="HG丸ｺﾞｼｯｸM-PRO"/>
                        </a:rPr>
                        <a:t>8</a:t>
                      </a:r>
                      <a:endParaRPr lang="ja-JP" sz="1200" b="1"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nSpc>
                          <a:spcPct val="100000"/>
                        </a:lnSpc>
                      </a:pPr>
                      <a:r>
                        <a:rPr kumimoji="1" lang="ja-JP" altLang="en-US" sz="1200" b="1" dirty="0" smtClean="0">
                          <a:solidFill>
                            <a:schemeClr val="tx1"/>
                          </a:solidFill>
                          <a:latin typeface="游ゴシック" panose="020B0400000000000000" pitchFamily="50" charset="-128"/>
                          <a:ea typeface="游ゴシック" panose="020B0400000000000000" pitchFamily="50" charset="-128"/>
                        </a:rPr>
                        <a:t>誰かと一緒に食べる</a:t>
                      </a:r>
                      <a:endParaRPr kumimoji="1" lang="en-US" altLang="ja-JP" sz="1200" b="1" dirty="0" smtClean="0">
                        <a:solidFill>
                          <a:schemeClr val="tx1"/>
                        </a:solidFill>
                        <a:latin typeface="游ゴシック" panose="020B0400000000000000" pitchFamily="50" charset="-128"/>
                        <a:ea typeface="游ゴシック" panose="020B0400000000000000" pitchFamily="50" charset="-128"/>
                      </a:endParaRPr>
                    </a:p>
                    <a:p>
                      <a:pPr>
                        <a:lnSpc>
                          <a:spcPct val="100000"/>
                        </a:lnSpc>
                      </a:pPr>
                      <a:r>
                        <a:rPr kumimoji="1" lang="ja-JP" altLang="en-US" sz="1200" b="1" dirty="0" smtClean="0">
                          <a:solidFill>
                            <a:schemeClr val="tx1"/>
                          </a:solidFill>
                          <a:latin typeface="游ゴシック" panose="020B0400000000000000" pitchFamily="50" charset="-128"/>
                          <a:ea typeface="游ゴシック" panose="020B0400000000000000" pitchFamily="50" charset="-128"/>
                        </a:rPr>
                        <a:t>「共食」の増加</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grid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lnSpc>
                          <a:spcPct val="100000"/>
                        </a:lnSpc>
                      </a:pPr>
                      <a:r>
                        <a:rPr kumimoji="1" lang="ja-JP" altLang="en-US" sz="1200" b="1" dirty="0" smtClean="0">
                          <a:solidFill>
                            <a:schemeClr val="tx1"/>
                          </a:solidFill>
                          <a:latin typeface="游ゴシック" panose="020B0400000000000000" pitchFamily="50" charset="-128"/>
                          <a:ea typeface="游ゴシック" panose="020B0400000000000000" pitchFamily="50" charset="-128"/>
                        </a:rPr>
                        <a:t>朝食又は夕食等を家族と一緒に食べる「共食」の回数</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lnSpc>
                          <a:spcPct val="100000"/>
                        </a:lnSpc>
                      </a:pPr>
                      <a:r>
                        <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rPr>
                        <a:t>週</a:t>
                      </a:r>
                      <a:r>
                        <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rPr>
                        <a:t>10.7</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回（</a:t>
                      </a: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H27</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a:t>
                      </a:r>
                      <a:endPar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lnSpc>
                          <a:spcPct val="100000"/>
                        </a:lnSpc>
                      </a:pP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週</a:t>
                      </a: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9.9</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回（</a:t>
                      </a: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R2</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a:t>
                      </a:r>
                      <a:endPar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lnSpc>
                          <a:spcPct val="100000"/>
                        </a:lnSpc>
                      </a:pPr>
                      <a:r>
                        <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rPr>
                        <a:t>週</a:t>
                      </a:r>
                      <a:r>
                        <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rPr>
                        <a:t>11</a:t>
                      </a:r>
                      <a:r>
                        <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rPr>
                        <a:t>回以上</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979402750"/>
                  </a:ext>
                </a:extLst>
              </a:tr>
              <a:tr h="529329">
                <a:tc vMerge="1">
                  <a:txBody>
                    <a:bodyPr/>
                    <a:lstStyle/>
                    <a:p>
                      <a:pPr algn="ctr" fontAlgn="auto">
                        <a:lnSpc>
                          <a:spcPts val="1600"/>
                        </a:lnSpc>
                        <a:spcAft>
                          <a:spcPts val="0"/>
                        </a:spcAft>
                      </a:pPr>
                      <a:endParaRPr lang="ja-JP" sz="1400" b="0" dirty="0">
                        <a:solidFill>
                          <a:schemeClr val="bg1"/>
                        </a:solidFill>
                        <a:effectLst/>
                        <a:latin typeface="Meiryo UI" panose="020B0604030504040204" pitchFamily="50" charset="-128"/>
                        <a:ea typeface="Meiryo UI" panose="020B0604030504040204"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vMerge="1">
                  <a:txBody>
                    <a:bodyPr/>
                    <a:lstStyle/>
                    <a:p>
                      <a:pPr>
                        <a:lnSpc>
                          <a:spcPct val="100000"/>
                        </a:lnSpc>
                      </a:pPr>
                      <a:endParaRPr kumimoji="1" lang="ja-JP" altLang="en-US" sz="1200" dirty="0">
                        <a:latin typeface="Meiryo UI" panose="020B0604030504040204" pitchFamily="50" charset="-128"/>
                        <a:ea typeface="Meiryo UI" panose="020B0604030504040204" pitchFamily="50" charset="-128"/>
                      </a:endParaRPr>
                    </a:p>
                  </a:txBody>
                  <a:tcPr marL="62865" marR="62865" marT="0"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lnSpc>
                          <a:spcPct val="100000"/>
                        </a:lnSpc>
                        <a:spcAft>
                          <a:spcPts val="0"/>
                        </a:spcAft>
                      </a:pPr>
                      <a:r>
                        <a:rPr lang="ja-JP" altLang="en-US" sz="1200" b="1"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地域や職場等の所属コミュニティで共食したいと思う人が共食する割合</a:t>
                      </a:r>
                      <a:endPar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lnSpc>
                          <a:spcPct val="100000"/>
                        </a:lnSpc>
                      </a:pPr>
                      <a:r>
                        <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rPr>
                        <a:t>77.6</a:t>
                      </a: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a:t>
                      </a: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H28</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a:t>
                      </a:r>
                      <a:endPar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lnSpc>
                          <a:spcPct val="100000"/>
                        </a:lnSpc>
                      </a:pP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26.3%</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a:t>
                      </a:r>
                      <a:r>
                        <a:rPr lang="en-US" altLang="ja-JP" sz="1200" b="1" i="0" u="none" strike="noStrike" dirty="0" smtClean="0">
                          <a:solidFill>
                            <a:schemeClr val="tx1"/>
                          </a:solidFill>
                          <a:effectLst/>
                          <a:latin typeface="游ゴシック" panose="020B0400000000000000" pitchFamily="50" charset="-128"/>
                          <a:ea typeface="游ゴシック" panose="020B0400000000000000" pitchFamily="50" charset="-128"/>
                        </a:rPr>
                        <a:t>R2</a:t>
                      </a:r>
                      <a:r>
                        <a:rPr lang="ja-JP" altLang="en-US" sz="1200" b="1" i="0" u="none" strike="noStrike" dirty="0" smtClean="0">
                          <a:solidFill>
                            <a:schemeClr val="tx1"/>
                          </a:solidFill>
                          <a:effectLst/>
                          <a:latin typeface="游ゴシック" panose="020B0400000000000000" pitchFamily="50" charset="-128"/>
                          <a:ea typeface="游ゴシック" panose="020B0400000000000000" pitchFamily="50" charset="-128"/>
                        </a:rPr>
                        <a:t>）</a:t>
                      </a:r>
                      <a:endPar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lnSpc>
                          <a:spcPct val="100000"/>
                        </a:lnSpc>
                      </a:pPr>
                      <a:r>
                        <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rPr>
                        <a:t>80%</a:t>
                      </a:r>
                      <a:r>
                        <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rPr>
                        <a:t>以上</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90547337"/>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3739412509"/>
              </p:ext>
            </p:extLst>
          </p:nvPr>
        </p:nvGraphicFramePr>
        <p:xfrm>
          <a:off x="591969" y="5224190"/>
          <a:ext cx="8722062" cy="1242309"/>
        </p:xfrm>
        <a:graphic>
          <a:graphicData uri="http://schemas.openxmlformats.org/drawingml/2006/table">
            <a:tbl>
              <a:tblPr firstRow="1" bandRow="1"/>
              <a:tblGrid>
                <a:gridCol w="8722062">
                  <a:extLst>
                    <a:ext uri="{9D8B030D-6E8A-4147-A177-3AD203B41FA5}">
                      <a16:colId xmlns:a16="http://schemas.microsoft.com/office/drawing/2014/main" val="1494947470"/>
                    </a:ext>
                  </a:extLst>
                </a:gridCol>
              </a:tblGrid>
              <a:tr h="1242309">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174625" indent="-174625"/>
                      <a:r>
                        <a:rPr kumimoji="1" lang="ja-JP" altLang="en-US" sz="1100" b="1" dirty="0" smtClean="0">
                          <a:solidFill>
                            <a:schemeClr val="tx1"/>
                          </a:solidFill>
                          <a:latin typeface="+mn-ea"/>
                          <a:ea typeface="+mn-ea"/>
                        </a:rPr>
                        <a:t>▽府民一人ひとりが、健康的な食生活を実践できるよう、ライフステージ別の課題に応じた取組みが必要です。</a:t>
                      </a:r>
                    </a:p>
                    <a:p>
                      <a:pPr marL="174625" indent="-174625"/>
                      <a:r>
                        <a:rPr kumimoji="1" lang="ja-JP" altLang="en-US" sz="1100" b="1" dirty="0" smtClean="0">
                          <a:solidFill>
                            <a:schemeClr val="tx1"/>
                          </a:solidFill>
                          <a:latin typeface="+mn-ea"/>
                          <a:ea typeface="+mn-ea"/>
                        </a:rPr>
                        <a:t>▽よく噛んで食べるためには、歯を残すことが重要であり、歯と口の健康づくりを進めることが必要です。</a:t>
                      </a:r>
                    </a:p>
                    <a:p>
                      <a:pPr marL="174625" indent="-174625"/>
                      <a:r>
                        <a:rPr kumimoji="1" lang="ja-JP" altLang="en-US" sz="1100" b="1" dirty="0" smtClean="0">
                          <a:solidFill>
                            <a:schemeClr val="tx1"/>
                          </a:solidFill>
                          <a:latin typeface="+mn-ea"/>
                          <a:ea typeface="+mn-ea"/>
                        </a:rPr>
                        <a:t>▽男性に対しては肥満予防の対策、若い世代の女性に対しては健康的な体格についての理解を深める取組みが必要です。</a:t>
                      </a:r>
                    </a:p>
                    <a:p>
                      <a:pPr marL="174625" indent="-174625"/>
                      <a:r>
                        <a:rPr kumimoji="1" lang="ja-JP" altLang="en-US" sz="1100" b="1" dirty="0" smtClean="0">
                          <a:solidFill>
                            <a:schemeClr val="tx1"/>
                          </a:solidFill>
                          <a:latin typeface="+mn-ea"/>
                          <a:ea typeface="+mn-ea"/>
                        </a:rPr>
                        <a:t>▽小・中学校等において、食育がより効果的な取組みとなるよう、取組み内容・方法の工夫・改善が必要です。</a:t>
                      </a:r>
                    </a:p>
                    <a:p>
                      <a:pPr marL="174625" indent="-174625"/>
                      <a:r>
                        <a:rPr kumimoji="1" lang="ja-JP" altLang="en-US" sz="1100" b="1" dirty="0" smtClean="0">
                          <a:solidFill>
                            <a:schemeClr val="tx1"/>
                          </a:solidFill>
                          <a:latin typeface="+mn-ea"/>
                          <a:ea typeface="+mn-ea"/>
                        </a:rPr>
                        <a:t>▽外食・中食を利用して栄養バランスのとれた食生活を実践できるよう、外食・流通産業等と連携した取組みの強化が必要です。</a:t>
                      </a:r>
                    </a:p>
                    <a:p>
                      <a:pPr marL="174625" indent="-174625"/>
                      <a:r>
                        <a:rPr kumimoji="1" lang="ja-JP" altLang="en-US" sz="1100" b="1" dirty="0" smtClean="0">
                          <a:solidFill>
                            <a:schemeClr val="tx1"/>
                          </a:solidFill>
                          <a:latin typeface="+mn-ea"/>
                          <a:ea typeface="+mn-ea"/>
                        </a:rPr>
                        <a:t>▽家庭だけでなく、地域での共食を推進していくことが必要です。</a:t>
                      </a:r>
                      <a:endParaRPr kumimoji="1" lang="en-US" altLang="ja-JP" sz="1100" b="1" dirty="0" smtClean="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790877115"/>
                  </a:ext>
                </a:extLst>
              </a:tr>
            </a:tbl>
          </a:graphicData>
        </a:graphic>
      </p:graphicFrame>
      <p:sp>
        <p:nvSpPr>
          <p:cNvPr id="21" name="Rectangle 1"/>
          <p:cNvSpPr>
            <a:spLocks noChangeArrowheads="1"/>
          </p:cNvSpPr>
          <p:nvPr/>
        </p:nvSpPr>
        <p:spPr bwMode="auto">
          <a:xfrm>
            <a:off x="286437" y="4885636"/>
            <a:ext cx="328348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ja-JP" sz="1600" b="1" dirty="0" smtClean="0">
                <a:solidFill>
                  <a:prstClr val="black"/>
                </a:solidFill>
                <a:latin typeface="游ゴシック" panose="020B0400000000000000" pitchFamily="50" charset="-128"/>
                <a:cs typeface="Times New Roman" panose="02020603050405020304" pitchFamily="18" charset="0"/>
              </a:rPr>
              <a:t>【</a:t>
            </a:r>
            <a:r>
              <a:rPr lang="ja-JP" altLang="en-US" sz="1600" b="1" dirty="0" smtClean="0">
                <a:solidFill>
                  <a:prstClr val="black"/>
                </a:solidFill>
                <a:latin typeface="游ゴシック" panose="020B0400000000000000" pitchFamily="50" charset="-128"/>
                <a:cs typeface="Times New Roman" panose="02020603050405020304" pitchFamily="18" charset="0"/>
              </a:rPr>
              <a:t>現状と課題</a:t>
            </a:r>
            <a:r>
              <a:rPr lang="en-US" altLang="ja-JP" sz="1600" b="1" dirty="0" smtClean="0">
                <a:solidFill>
                  <a:prstClr val="black"/>
                </a:solidFill>
                <a:latin typeface="游ゴシック" panose="020B0400000000000000" pitchFamily="50" charset="-128"/>
                <a:cs typeface="Times New Roman" panose="02020603050405020304" pitchFamily="18" charset="0"/>
              </a:rPr>
              <a:t>】</a:t>
            </a:r>
            <a:endParaRPr lang="ja-JP" altLang="ja-JP" sz="3600" dirty="0" smtClean="0">
              <a:solidFill>
                <a:prstClr val="black"/>
              </a:solidFill>
              <a:latin typeface="游ゴシック" panose="020B0400000000000000" pitchFamily="50" charset="-128"/>
            </a:endParaRPr>
          </a:p>
        </p:txBody>
      </p:sp>
    </p:spTree>
    <p:extLst>
      <p:ext uri="{BB962C8B-B14F-4D97-AF65-F5344CB8AC3E}">
        <p14:creationId xmlns:p14="http://schemas.microsoft.com/office/powerpoint/2010/main" val="29988514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D1D0668-0C6C-4C7F-AAAF-C0078F4BF5F6}" type="slidenum">
              <a:rPr kumimoji="1" lang="ja-JP" altLang="en-US" smtClean="0"/>
              <a:t>65</a:t>
            </a:fld>
            <a:endParaRPr kumimoji="1" lang="ja-JP" altLang="en-US"/>
          </a:p>
        </p:txBody>
      </p:sp>
      <p:sp>
        <p:nvSpPr>
          <p:cNvPr id="32" name="正方形/長方形 31"/>
          <p:cNvSpPr/>
          <p:nvPr/>
        </p:nvSpPr>
        <p:spPr>
          <a:xfrm>
            <a:off x="273000" y="135000"/>
            <a:ext cx="9360000" cy="6588000"/>
          </a:xfrm>
          <a:prstGeom prst="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33" name="表 32"/>
          <p:cNvGraphicFramePr>
            <a:graphicFrameLocks noGrp="1"/>
          </p:cNvGraphicFramePr>
          <p:nvPr>
            <p:extLst>
              <p:ext uri="{D42A27DB-BD31-4B8C-83A1-F6EECF244321}">
                <p14:modId xmlns:p14="http://schemas.microsoft.com/office/powerpoint/2010/main" val="2647940546"/>
              </p:ext>
            </p:extLst>
          </p:nvPr>
        </p:nvGraphicFramePr>
        <p:xfrm>
          <a:off x="633000" y="618413"/>
          <a:ext cx="8640000" cy="3225800"/>
        </p:xfrm>
        <a:graphic>
          <a:graphicData uri="http://schemas.openxmlformats.org/drawingml/2006/table">
            <a:tbl>
              <a:tblPr firstRow="1" bandRow="1"/>
              <a:tblGrid>
                <a:gridCol w="1259037">
                  <a:extLst>
                    <a:ext uri="{9D8B030D-6E8A-4147-A177-3AD203B41FA5}">
                      <a16:colId xmlns:a16="http://schemas.microsoft.com/office/drawing/2014/main" val="528851062"/>
                    </a:ext>
                  </a:extLst>
                </a:gridCol>
                <a:gridCol w="7380963">
                  <a:extLst>
                    <a:ext uri="{9D8B030D-6E8A-4147-A177-3AD203B41FA5}">
                      <a16:colId xmlns:a16="http://schemas.microsoft.com/office/drawing/2014/main" val="89849022"/>
                    </a:ext>
                  </a:extLst>
                </a:gridCol>
              </a:tblGrid>
              <a:tr h="1317964">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schemeClr val="bg1"/>
                          </a:solidFill>
                          <a:effectLst/>
                          <a:uLnTx/>
                          <a:uFillTx/>
                          <a:latin typeface="+mn-lt"/>
                          <a:ea typeface="+mn-ea"/>
                          <a:cs typeface="+mn-cs"/>
                        </a:rPr>
                        <a:t>本年度の     </a:t>
                      </a:r>
                      <a:endParaRPr kumimoji="1" lang="en-US" altLang="ja-JP" sz="1600" b="1"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schemeClr val="bg1"/>
                          </a:solidFill>
                          <a:effectLst/>
                          <a:uLnTx/>
                          <a:uFillTx/>
                          <a:latin typeface="+mn-lt"/>
                          <a:ea typeface="+mn-ea"/>
                          <a:cs typeface="+mn-cs"/>
                        </a:rPr>
                        <a:t>取組</a:t>
                      </a:r>
                      <a:endParaRPr kumimoji="1" lang="ja-JP" altLang="en-US" sz="1600" b="1" i="0" u="none" strike="noStrike" kern="1200" cap="none" spc="0" normalizeH="0" baseline="0" noProof="0" dirty="0">
                        <a:ln>
                          <a:noFill/>
                        </a:ln>
                        <a:solidFill>
                          <a:schemeClr val="bg1"/>
                        </a:solidFill>
                        <a:effectLst/>
                        <a:uLnTx/>
                        <a:uFillTx/>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mn-ea"/>
                          <a:ea typeface="+mn-ea"/>
                        </a:rPr>
                        <a:t>■市町村を通じ、学校に向けて、国委託事業を活用した中学校の取組みついての情報提供</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■自宅でできる健康づくりの取組み情報をまとめた「おうちで健活」サイトを公開</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　・家庭でできる健康レシピを紹介　・野菜バリバリ元気っ子ダンスを紹介</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■「おうちごはん」における</a:t>
                      </a:r>
                      <a:r>
                        <a:rPr kumimoji="1" lang="en-US" altLang="ja-JP" sz="1100" b="1" dirty="0" smtClean="0">
                          <a:solidFill>
                            <a:schemeClr val="tx1"/>
                          </a:solidFill>
                          <a:latin typeface="+mn-ea"/>
                          <a:ea typeface="+mn-ea"/>
                        </a:rPr>
                        <a:t>V.O.S.</a:t>
                      </a:r>
                      <a:r>
                        <a:rPr kumimoji="1" lang="ja-JP" altLang="en-US" sz="1100" b="1" dirty="0" smtClean="0">
                          <a:solidFill>
                            <a:schemeClr val="tx1"/>
                          </a:solidFill>
                          <a:latin typeface="+mn-ea"/>
                          <a:ea typeface="+mn-ea"/>
                        </a:rPr>
                        <a:t>の推進</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　大阪いずみ市民生協：機関紙で</a:t>
                      </a:r>
                      <a:r>
                        <a:rPr kumimoji="1" lang="en-US" altLang="ja-JP" sz="1100" b="1" dirty="0" smtClean="0">
                          <a:solidFill>
                            <a:schemeClr val="tx1"/>
                          </a:solidFill>
                          <a:latin typeface="+mn-ea"/>
                          <a:ea typeface="+mn-ea"/>
                        </a:rPr>
                        <a:t>V.O.S.</a:t>
                      </a:r>
                      <a:r>
                        <a:rPr kumimoji="1" lang="ja-JP" altLang="en-US" sz="1100" b="1" dirty="0" smtClean="0">
                          <a:solidFill>
                            <a:schemeClr val="tx1"/>
                          </a:solidFill>
                          <a:latin typeface="+mn-ea"/>
                          <a:ea typeface="+mn-ea"/>
                        </a:rPr>
                        <a:t>メニュー紹介、宅配食材セットの</a:t>
                      </a:r>
                      <a:r>
                        <a:rPr kumimoji="1" lang="en-US" altLang="ja-JP" sz="1100" b="1" dirty="0" smtClean="0">
                          <a:solidFill>
                            <a:schemeClr val="tx1"/>
                          </a:solidFill>
                          <a:latin typeface="+mn-ea"/>
                          <a:ea typeface="+mn-ea"/>
                        </a:rPr>
                        <a:t>V.O.S.</a:t>
                      </a:r>
                      <a:r>
                        <a:rPr kumimoji="1" lang="ja-JP" altLang="en-US" sz="1100" b="1" dirty="0" smtClean="0">
                          <a:solidFill>
                            <a:schemeClr val="tx1"/>
                          </a:solidFill>
                          <a:latin typeface="+mn-ea"/>
                          <a:ea typeface="+mn-ea"/>
                        </a:rPr>
                        <a:t>承認（</a:t>
                      </a:r>
                      <a:r>
                        <a:rPr kumimoji="1" lang="en-US" altLang="ja-JP" sz="1100" b="1" dirty="0" smtClean="0">
                          <a:solidFill>
                            <a:schemeClr val="tx1"/>
                          </a:solidFill>
                          <a:latin typeface="+mn-ea"/>
                          <a:ea typeface="+mn-ea"/>
                        </a:rPr>
                        <a:t>54</a:t>
                      </a:r>
                      <a:r>
                        <a:rPr kumimoji="1" lang="ja-JP" altLang="en-US" sz="1100" b="1" dirty="0" smtClean="0">
                          <a:solidFill>
                            <a:schemeClr val="tx1"/>
                          </a:solidFill>
                          <a:latin typeface="+mn-ea"/>
                          <a:ea typeface="+mn-ea"/>
                        </a:rPr>
                        <a:t>商品）</a:t>
                      </a:r>
                    </a:p>
                    <a:p>
                      <a:pPr marL="174625" indent="-174625"/>
                      <a:r>
                        <a:rPr kumimoji="1" lang="ja-JP" altLang="en-US" sz="1100" b="1" dirty="0" smtClean="0">
                          <a:solidFill>
                            <a:schemeClr val="tx1"/>
                          </a:solidFill>
                          <a:latin typeface="+mn-ea"/>
                          <a:ea typeface="+mn-ea"/>
                        </a:rPr>
                        <a:t>　国保連：広報誌で</a:t>
                      </a:r>
                      <a:r>
                        <a:rPr kumimoji="1" lang="en-US" altLang="ja-JP" sz="1100" b="1" dirty="0" smtClean="0">
                          <a:solidFill>
                            <a:schemeClr val="tx1"/>
                          </a:solidFill>
                          <a:latin typeface="+mn-ea"/>
                          <a:ea typeface="+mn-ea"/>
                        </a:rPr>
                        <a:t>V.O.S.</a:t>
                      </a:r>
                      <a:r>
                        <a:rPr kumimoji="1" lang="ja-JP" altLang="en-US" sz="1100" b="1" dirty="0" smtClean="0">
                          <a:solidFill>
                            <a:schemeClr val="tx1"/>
                          </a:solidFill>
                          <a:latin typeface="+mn-ea"/>
                          <a:ea typeface="+mn-ea"/>
                        </a:rPr>
                        <a:t>メニュー紹介（</a:t>
                      </a:r>
                      <a:r>
                        <a:rPr kumimoji="1" lang="en-US" altLang="ja-JP" sz="1100" b="1" dirty="0" smtClean="0">
                          <a:solidFill>
                            <a:schemeClr val="tx1"/>
                          </a:solidFill>
                          <a:latin typeface="+mn-ea"/>
                          <a:ea typeface="+mn-ea"/>
                        </a:rPr>
                        <a:t>4</a:t>
                      </a:r>
                      <a:r>
                        <a:rPr kumimoji="1" lang="ja-JP" altLang="en-US" sz="1100" b="1" dirty="0" smtClean="0">
                          <a:solidFill>
                            <a:schemeClr val="tx1"/>
                          </a:solidFill>
                          <a:latin typeface="+mn-ea"/>
                          <a:ea typeface="+mn-ea"/>
                        </a:rPr>
                        <a:t>回）</a:t>
                      </a:r>
                      <a:endParaRPr kumimoji="1" lang="en-US" altLang="ja-JP" sz="1100" b="1" dirty="0" smtClean="0">
                        <a:solidFill>
                          <a:schemeClr val="tx1"/>
                        </a:solidFill>
                        <a:latin typeface="+mn-ea"/>
                        <a:ea typeface="+mn-ea"/>
                      </a:endParaRPr>
                    </a:p>
                    <a:p>
                      <a:pPr marL="174625" indent="-174625"/>
                      <a:r>
                        <a:rPr kumimoji="1" lang="en-US" altLang="ja-JP" sz="1100" b="1" dirty="0" smtClean="0">
                          <a:solidFill>
                            <a:schemeClr val="tx1"/>
                          </a:solidFill>
                          <a:latin typeface="+mn-ea"/>
                          <a:ea typeface="+mn-ea"/>
                        </a:rPr>
                        <a:t>   </a:t>
                      </a:r>
                      <a:r>
                        <a:rPr kumimoji="1" lang="ja-JP" altLang="en-US" sz="1100" b="1" dirty="0" smtClean="0">
                          <a:solidFill>
                            <a:schemeClr val="tx1"/>
                          </a:solidFill>
                          <a:latin typeface="+mn-ea"/>
                          <a:ea typeface="+mn-ea"/>
                        </a:rPr>
                        <a:t>味の素：メニューブックで</a:t>
                      </a:r>
                      <a:r>
                        <a:rPr kumimoji="1" lang="en-US" altLang="ja-JP" sz="1100" b="1" dirty="0" smtClean="0">
                          <a:solidFill>
                            <a:schemeClr val="tx1"/>
                          </a:solidFill>
                          <a:latin typeface="+mn-ea"/>
                          <a:ea typeface="+mn-ea"/>
                        </a:rPr>
                        <a:t>V.O.S.</a:t>
                      </a:r>
                      <a:r>
                        <a:rPr kumimoji="1" lang="ja-JP" altLang="en-US" sz="1100" b="1" dirty="0" smtClean="0">
                          <a:solidFill>
                            <a:schemeClr val="tx1"/>
                          </a:solidFill>
                          <a:latin typeface="+mn-ea"/>
                          <a:ea typeface="+mn-ea"/>
                        </a:rPr>
                        <a:t>メニュー紹介、府内スーパー</a:t>
                      </a:r>
                      <a:r>
                        <a:rPr kumimoji="1" lang="en-US" altLang="ja-JP" sz="1100" b="1" dirty="0" smtClean="0">
                          <a:solidFill>
                            <a:schemeClr val="tx1"/>
                          </a:solidFill>
                          <a:latin typeface="+mn-ea"/>
                          <a:ea typeface="+mn-ea"/>
                        </a:rPr>
                        <a:t>65</a:t>
                      </a:r>
                      <a:r>
                        <a:rPr kumimoji="1" lang="ja-JP" altLang="en-US" sz="1100" b="1" dirty="0" smtClean="0">
                          <a:solidFill>
                            <a:schemeClr val="tx1"/>
                          </a:solidFill>
                          <a:latin typeface="+mn-ea"/>
                          <a:ea typeface="+mn-ea"/>
                        </a:rPr>
                        <a:t>店舗で配布（</a:t>
                      </a:r>
                      <a:r>
                        <a:rPr kumimoji="1" lang="en-US" altLang="ja-JP" sz="1100" b="1" dirty="0" smtClean="0">
                          <a:solidFill>
                            <a:schemeClr val="tx1"/>
                          </a:solidFill>
                          <a:latin typeface="+mn-ea"/>
                          <a:ea typeface="+mn-ea"/>
                        </a:rPr>
                        <a:t>R3.2.27-3.30</a:t>
                      </a:r>
                      <a:r>
                        <a:rPr kumimoji="1" lang="ja-JP" altLang="en-US" sz="1100" b="1" dirty="0" smtClean="0">
                          <a:solidFill>
                            <a:schemeClr val="tx1"/>
                          </a:solidFill>
                          <a:latin typeface="+mn-ea"/>
                          <a:ea typeface="+mn-ea"/>
                        </a:rPr>
                        <a:t>）</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■企業と連携して作成した「朝食ポスター」を活用し、ドラッグストア等で啓発</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■大阪府の健康アプリ「アスマイル」において、朝食摂取に対するポイントの付与</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■大阪府消費者フェア</a:t>
                      </a:r>
                      <a:r>
                        <a:rPr kumimoji="1" lang="en-US" altLang="ja-JP" sz="1100" b="1" dirty="0" smtClean="0">
                          <a:solidFill>
                            <a:schemeClr val="tx1"/>
                          </a:solidFill>
                          <a:latin typeface="+mn-ea"/>
                          <a:ea typeface="+mn-ea"/>
                        </a:rPr>
                        <a:t>2020</a:t>
                      </a:r>
                      <a:r>
                        <a:rPr kumimoji="1" lang="ja-JP" altLang="en-US" sz="1100" b="1" dirty="0" err="1" smtClean="0">
                          <a:solidFill>
                            <a:schemeClr val="tx1"/>
                          </a:solidFill>
                          <a:latin typeface="+mn-ea"/>
                          <a:ea typeface="+mn-ea"/>
                        </a:rPr>
                        <a:t>で共</a:t>
                      </a:r>
                      <a:r>
                        <a:rPr kumimoji="1" lang="ja-JP" altLang="en-US" sz="1100" b="1" dirty="0" smtClean="0">
                          <a:solidFill>
                            <a:schemeClr val="tx1"/>
                          </a:solidFill>
                          <a:latin typeface="+mn-ea"/>
                          <a:ea typeface="+mn-ea"/>
                        </a:rPr>
                        <a:t>食の啓発（</a:t>
                      </a:r>
                      <a:r>
                        <a:rPr kumimoji="1" lang="en-US" altLang="ja-JP" sz="1100" b="1" dirty="0" smtClean="0">
                          <a:solidFill>
                            <a:schemeClr val="tx1"/>
                          </a:solidFill>
                          <a:latin typeface="+mn-ea"/>
                          <a:ea typeface="+mn-ea"/>
                        </a:rPr>
                        <a:t>11/7</a:t>
                      </a:r>
                      <a:r>
                        <a:rPr kumimoji="1" lang="ja-JP" altLang="en-US" sz="1100" b="1" dirty="0" smtClean="0">
                          <a:solidFill>
                            <a:schemeClr val="tx1"/>
                          </a:solidFill>
                          <a:latin typeface="+mn-ea"/>
                          <a:ea typeface="+mn-ea"/>
                        </a:rPr>
                        <a:t>会場来場者</a:t>
                      </a:r>
                      <a:r>
                        <a:rPr kumimoji="1" lang="en-US" altLang="ja-JP" sz="1100" b="1" dirty="0" smtClean="0">
                          <a:solidFill>
                            <a:schemeClr val="tx1"/>
                          </a:solidFill>
                          <a:latin typeface="+mn-ea"/>
                          <a:ea typeface="+mn-ea"/>
                        </a:rPr>
                        <a:t>971</a:t>
                      </a:r>
                      <a:r>
                        <a:rPr kumimoji="1" lang="ja-JP" altLang="en-US" sz="1100" b="1" dirty="0" smtClean="0">
                          <a:solidFill>
                            <a:schemeClr val="tx1"/>
                          </a:solidFill>
                          <a:latin typeface="+mn-ea"/>
                          <a:ea typeface="+mn-ea"/>
                        </a:rPr>
                        <a:t>名・</a:t>
                      </a:r>
                      <a:r>
                        <a:rPr kumimoji="1" lang="en-US" altLang="ja-JP" sz="1100" b="1" dirty="0" smtClean="0">
                          <a:solidFill>
                            <a:schemeClr val="tx1"/>
                          </a:solidFill>
                          <a:latin typeface="+mn-ea"/>
                          <a:ea typeface="+mn-ea"/>
                        </a:rPr>
                        <a:t>11/7-30Web</a:t>
                      </a:r>
                      <a:r>
                        <a:rPr kumimoji="1" lang="ja-JP" altLang="en-US" sz="1100" b="1" dirty="0" smtClean="0">
                          <a:solidFill>
                            <a:schemeClr val="tx1"/>
                          </a:solidFill>
                          <a:latin typeface="+mn-ea"/>
                          <a:ea typeface="+mn-ea"/>
                        </a:rPr>
                        <a:t>閲覧</a:t>
                      </a:r>
                      <a:r>
                        <a:rPr kumimoji="1" lang="en-US" altLang="ja-JP" sz="1100" b="1" dirty="0" smtClean="0">
                          <a:solidFill>
                            <a:schemeClr val="tx1"/>
                          </a:solidFill>
                          <a:latin typeface="+mn-ea"/>
                          <a:ea typeface="+mn-ea"/>
                        </a:rPr>
                        <a:t>971</a:t>
                      </a:r>
                      <a:r>
                        <a:rPr kumimoji="1" lang="ja-JP" altLang="en-US" sz="1100" b="1" dirty="0" smtClean="0">
                          <a:solidFill>
                            <a:schemeClr val="tx1"/>
                          </a:solidFill>
                          <a:latin typeface="+mn-ea"/>
                          <a:ea typeface="+mn-ea"/>
                        </a:rPr>
                        <a:t>名）</a:t>
                      </a:r>
                      <a:endParaRPr kumimoji="1" lang="en-US" altLang="ja-JP" sz="1100" b="1" dirty="0" smtClean="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3861721"/>
                  </a:ext>
                </a:extLst>
              </a:tr>
              <a:tr h="766634">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smtClean="0">
                          <a:solidFill>
                            <a:schemeClr val="bg1"/>
                          </a:solidFill>
                        </a:rPr>
                        <a:t> 今後の</a:t>
                      </a:r>
                      <a:endParaRPr kumimoji="1" lang="en-US" altLang="ja-JP" sz="1600" b="1" dirty="0" smtClean="0">
                        <a:solidFill>
                          <a:schemeClr val="bg1"/>
                        </a:solidFill>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smtClean="0">
                          <a:solidFill>
                            <a:schemeClr val="bg1"/>
                          </a:solidFill>
                        </a:rPr>
                        <a:t> 取組予定</a:t>
                      </a:r>
                      <a:endParaRPr kumimoji="1" lang="ja-JP" altLang="en-US"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u="none" dirty="0" smtClean="0">
                          <a:solidFill>
                            <a:schemeClr val="tx1"/>
                          </a:solidFill>
                          <a:latin typeface="+mn-ea"/>
                          <a:ea typeface="+mn-ea"/>
                        </a:rPr>
                        <a:t>《</a:t>
                      </a:r>
                      <a:r>
                        <a:rPr kumimoji="1" lang="ja-JP" altLang="en-US" sz="1200" b="1" i="0" u="sng"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課題</a:t>
                      </a:r>
                      <a:r>
                        <a:rPr kumimoji="1" lang="en-US" altLang="ja-JP"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a:t>
                      </a:r>
                      <a:endParaRPr kumimoji="1" lang="ja-JP" altLang="en-US"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p>
                      <a:pPr marL="174625" indent="-174625"/>
                      <a:r>
                        <a:rPr kumimoji="1" lang="ja-JP" altLang="en-US" sz="1100" b="1" dirty="0" smtClean="0">
                          <a:solidFill>
                            <a:schemeClr val="tx1"/>
                          </a:solidFill>
                          <a:latin typeface="+mn-ea"/>
                          <a:ea typeface="+mn-ea"/>
                        </a:rPr>
                        <a:t>■より効果のある実践内容の収集と発信</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u="none" dirty="0" smtClean="0">
                          <a:solidFill>
                            <a:schemeClr val="tx1"/>
                          </a:solidFill>
                          <a:latin typeface="+mn-ea"/>
                          <a:ea typeface="+mn-ea"/>
                        </a:rPr>
                        <a:t>《</a:t>
                      </a:r>
                      <a:r>
                        <a:rPr kumimoji="1" lang="ja-JP" altLang="en-US" sz="1200" b="1" i="0" u="sng"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次年度の主な取組み</a:t>
                      </a:r>
                      <a:r>
                        <a:rPr kumimoji="1" lang="en-US" altLang="ja-JP"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a:t>
                      </a:r>
                    </a:p>
                    <a:p>
                      <a:pPr marL="174625" indent="-174625"/>
                      <a:r>
                        <a:rPr kumimoji="1" lang="ja-JP" altLang="en-US" sz="1100" b="1" dirty="0" smtClean="0">
                          <a:solidFill>
                            <a:schemeClr val="tx1"/>
                          </a:solidFill>
                          <a:latin typeface="+mn-ea"/>
                          <a:ea typeface="+mn-ea"/>
                        </a:rPr>
                        <a:t>■大阪府の健康アプリ「アスマイル」を活用した情報発信及び朝食摂取に対するポイントの付与</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■「おうちごはん」における</a:t>
                      </a:r>
                      <a:r>
                        <a:rPr kumimoji="1" lang="en-US" altLang="ja-JP" sz="1100" b="1" dirty="0" smtClean="0">
                          <a:solidFill>
                            <a:schemeClr val="tx1"/>
                          </a:solidFill>
                          <a:latin typeface="+mn-ea"/>
                          <a:ea typeface="+mn-ea"/>
                        </a:rPr>
                        <a:t>V.O.S.</a:t>
                      </a:r>
                      <a:r>
                        <a:rPr kumimoji="1" lang="ja-JP" altLang="en-US" sz="1100" b="1" dirty="0" smtClean="0">
                          <a:solidFill>
                            <a:schemeClr val="tx1"/>
                          </a:solidFill>
                          <a:latin typeface="+mn-ea"/>
                          <a:ea typeface="+mn-ea"/>
                        </a:rPr>
                        <a:t>の推進</a:t>
                      </a:r>
                      <a:endParaRPr kumimoji="1" lang="en-US" altLang="ja-JP" sz="1100" b="1" dirty="0" smtClean="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98682585"/>
                  </a:ext>
                </a:extLst>
              </a:tr>
              <a:tr h="456159">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smtClean="0">
                          <a:solidFill>
                            <a:schemeClr val="bg1"/>
                          </a:solidFill>
                        </a:rPr>
                        <a:t> 最終予算</a:t>
                      </a:r>
                      <a:endParaRPr kumimoji="1" lang="en-US" altLang="ja-JP" sz="1600" b="1" dirty="0" smtClean="0">
                        <a:solidFill>
                          <a:schemeClr val="bg1"/>
                        </a:solidFill>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zh-TW" altLang="en-US" sz="1200" b="1" dirty="0" smtClean="0">
                          <a:solidFill>
                            <a:schemeClr val="bg1"/>
                          </a:solidFill>
                          <a:latin typeface="游ゴシック" panose="020B0400000000000000" pitchFamily="50" charset="-128"/>
                          <a:ea typeface="游ゴシック" panose="020B0400000000000000" pitchFamily="50" charset="-128"/>
                        </a:rPr>
                        <a:t>（主要事業）</a:t>
                      </a:r>
                      <a:endParaRPr kumimoji="1" lang="ja-JP" altLang="en-US" sz="1600" b="1"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indent="-174625"/>
                      <a:r>
                        <a:rPr kumimoji="1" lang="ja-JP" altLang="en-US" sz="1100" b="1" dirty="0" smtClean="0">
                          <a:solidFill>
                            <a:schemeClr val="tx1"/>
                          </a:solidFill>
                          <a:latin typeface="+mn-ea"/>
                          <a:ea typeface="+mn-ea"/>
                        </a:rPr>
                        <a:t>健康・栄養対策費　</a:t>
                      </a:r>
                      <a:r>
                        <a:rPr kumimoji="1" lang="ja-JP" altLang="en-US" sz="1100" b="1" baseline="0" dirty="0" smtClean="0">
                          <a:solidFill>
                            <a:schemeClr val="tx1"/>
                          </a:solidFill>
                          <a:latin typeface="+mn-ea"/>
                          <a:ea typeface="+mn-ea"/>
                        </a:rPr>
                        <a:t>　</a:t>
                      </a:r>
                      <a:r>
                        <a:rPr kumimoji="1" lang="en-US" altLang="ja-JP" sz="1100" b="1" baseline="0" dirty="0" smtClean="0">
                          <a:solidFill>
                            <a:schemeClr val="tx1"/>
                          </a:solidFill>
                          <a:latin typeface="+mn-ea"/>
                          <a:ea typeface="+mn-ea"/>
                        </a:rPr>
                        <a:t>6,042</a:t>
                      </a:r>
                      <a:r>
                        <a:rPr kumimoji="1" lang="ja-JP" altLang="en-US" sz="1100" b="1" baseline="0" dirty="0" smtClean="0">
                          <a:solidFill>
                            <a:schemeClr val="tx1"/>
                          </a:solidFill>
                          <a:latin typeface="+mn-ea"/>
                          <a:ea typeface="+mn-ea"/>
                        </a:rPr>
                        <a:t>千円　</a:t>
                      </a:r>
                      <a:endParaRPr kumimoji="1" lang="en-US" altLang="ja-JP" sz="1100" b="1" dirty="0" smtClean="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519707954"/>
                  </a:ext>
                </a:extLst>
              </a:tr>
            </a:tbl>
          </a:graphicData>
        </a:graphic>
      </p:graphicFrame>
      <p:grpSp>
        <p:nvGrpSpPr>
          <p:cNvPr id="34" name="グループ化 33"/>
          <p:cNvGrpSpPr/>
          <p:nvPr/>
        </p:nvGrpSpPr>
        <p:grpSpPr>
          <a:xfrm>
            <a:off x="8338644" y="341428"/>
            <a:ext cx="1188525" cy="864000"/>
            <a:chOff x="8151251" y="1180677"/>
            <a:chExt cx="1188525" cy="864000"/>
          </a:xfrm>
        </p:grpSpPr>
        <p:sp>
          <p:nvSpPr>
            <p:cNvPr id="35" name="角丸四角形 34"/>
            <p:cNvSpPr/>
            <p:nvPr/>
          </p:nvSpPr>
          <p:spPr>
            <a:xfrm>
              <a:off x="8151251" y="1180677"/>
              <a:ext cx="1188525" cy="864000"/>
            </a:xfrm>
            <a:prstGeom prst="roundRect">
              <a:avLst/>
            </a:prstGeom>
            <a:solidFill>
              <a:srgbClr val="4472C4"/>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36" name="グループ化 35"/>
            <p:cNvGrpSpPr/>
            <p:nvPr/>
          </p:nvGrpSpPr>
          <p:grpSpPr>
            <a:xfrm>
              <a:off x="8220636" y="1252604"/>
              <a:ext cx="1060651" cy="720145"/>
              <a:chOff x="509841" y="2804129"/>
              <a:chExt cx="1112897" cy="770916"/>
            </a:xfrm>
          </p:grpSpPr>
          <p:sp>
            <p:nvSpPr>
              <p:cNvPr id="37" name="角丸四角形 36"/>
              <p:cNvSpPr/>
              <p:nvPr/>
            </p:nvSpPr>
            <p:spPr>
              <a:xfrm>
                <a:off x="509841" y="2804129"/>
                <a:ext cx="1097299" cy="770916"/>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本年度評価</a:t>
                </a:r>
                <a:endParaRPr kumimoji="1" lang="en-US" altLang="ja-JP" sz="12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eaLnBrk="1" fontAlgn="auto" latinLnBrk="0" hangingPunct="1">
                  <a:lnSpc>
                    <a:spcPts val="200"/>
                  </a:lnSpc>
                  <a:spcBef>
                    <a:spcPts val="0"/>
                  </a:spcBef>
                  <a:spcAft>
                    <a:spcPts val="0"/>
                  </a:spcAft>
                  <a:buClrTx/>
                  <a:buSzTx/>
                  <a:buFontTx/>
                  <a:buNone/>
                  <a:tabLst/>
                  <a:defRPr/>
                </a:pPr>
                <a:endParaRPr kumimoji="1" lang="en-US" altLang="ja-JP" sz="1200" b="0"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概ね予定</a:t>
                </a:r>
                <a:endParaRPr kumimoji="1" lang="en-US" altLang="ja-JP" sz="14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どおり</a:t>
                </a:r>
              </a:p>
            </p:txBody>
          </p:sp>
          <p:cxnSp>
            <p:nvCxnSpPr>
              <p:cNvPr id="38" name="直線コネクタ 37"/>
              <p:cNvCxnSpPr/>
              <p:nvPr/>
            </p:nvCxnSpPr>
            <p:spPr>
              <a:xfrm>
                <a:off x="525439" y="3052293"/>
                <a:ext cx="1097299" cy="0"/>
              </a:xfrm>
              <a:prstGeom prst="line">
                <a:avLst/>
              </a:prstGeom>
              <a:noFill/>
              <a:ln w="6350" cap="flat" cmpd="sng" algn="ctr">
                <a:solidFill>
                  <a:sysClr val="windowText" lastClr="000000"/>
                </a:solidFill>
                <a:prstDash val="solid"/>
                <a:miter lim="800000"/>
              </a:ln>
              <a:effectLst/>
            </p:spPr>
          </p:cxnSp>
        </p:grpSp>
      </p:grpSp>
      <p:sp>
        <p:nvSpPr>
          <p:cNvPr id="39" name="正方形/長方形 38"/>
          <p:cNvSpPr/>
          <p:nvPr/>
        </p:nvSpPr>
        <p:spPr>
          <a:xfrm>
            <a:off x="541939" y="343106"/>
            <a:ext cx="5952989" cy="338554"/>
          </a:xfrm>
          <a:prstGeom prst="rect">
            <a:avLst/>
          </a:prstGeom>
        </p:spPr>
        <p:txBody>
          <a:bodyPr wrap="square">
            <a:spAutoFit/>
          </a:bodyPr>
          <a:lstStyle/>
          <a:p>
            <a:pPr marL="174625" indent="-174625" defTabSz="914400">
              <a:defRPr/>
            </a:pPr>
            <a:r>
              <a:rPr kumimoji="1" lang="ja-JP" altLang="en-US" sz="1600" b="1" dirty="0">
                <a:solidFill>
                  <a:prstClr val="black"/>
                </a:solidFill>
                <a:latin typeface="游ゴシック" panose="020B0400000000000000" pitchFamily="50" charset="-128"/>
              </a:rPr>
              <a:t>①家庭での健康的な食生活の実践を促す</a:t>
            </a:r>
            <a:r>
              <a:rPr kumimoji="1" lang="ja-JP" altLang="en-US" sz="1600" b="1" dirty="0" smtClean="0">
                <a:solidFill>
                  <a:prstClr val="black"/>
                </a:solidFill>
                <a:latin typeface="游ゴシック" panose="020B0400000000000000" pitchFamily="50" charset="-128"/>
              </a:rPr>
              <a:t>取組み　</a:t>
            </a:r>
            <a:r>
              <a:rPr kumimoji="1" lang="en-US" altLang="ja-JP" sz="1600" b="1" dirty="0" smtClean="0">
                <a:solidFill>
                  <a:prstClr val="black"/>
                </a:solidFill>
                <a:latin typeface="游ゴシック" panose="020B0400000000000000" pitchFamily="50" charset="-128"/>
              </a:rPr>
              <a:t>P31</a:t>
            </a:r>
            <a:r>
              <a:rPr kumimoji="1" lang="ja-JP" altLang="en-US" sz="1600" b="1" dirty="0" smtClean="0">
                <a:solidFill>
                  <a:prstClr val="black"/>
                </a:solidFill>
                <a:latin typeface="游ゴシック" panose="020B0400000000000000" pitchFamily="50" charset="-128"/>
              </a:rPr>
              <a:t> 　</a:t>
            </a:r>
            <a:endParaRPr kumimoji="1" lang="en-US" altLang="ja-JP" sz="1600" b="1" dirty="0" smtClean="0">
              <a:solidFill>
                <a:prstClr val="black"/>
              </a:solidFill>
              <a:latin typeface="游ゴシック" panose="020B0400000000000000" pitchFamily="50" charset="-128"/>
            </a:endParaRPr>
          </a:p>
        </p:txBody>
      </p:sp>
      <p:sp>
        <p:nvSpPr>
          <p:cNvPr id="40" name="Rectangle 1"/>
          <p:cNvSpPr>
            <a:spLocks noChangeArrowheads="1"/>
          </p:cNvSpPr>
          <p:nvPr/>
        </p:nvSpPr>
        <p:spPr bwMode="auto">
          <a:xfrm>
            <a:off x="286447" y="143010"/>
            <a:ext cx="220125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ja-JP" sz="1600" b="1" dirty="0" smtClean="0">
                <a:solidFill>
                  <a:prstClr val="black"/>
                </a:solidFill>
                <a:latin typeface="游ゴシック" panose="020B0400000000000000" pitchFamily="50" charset="-128"/>
                <a:cs typeface="Times New Roman" panose="02020603050405020304" pitchFamily="18" charset="0"/>
              </a:rPr>
              <a:t>【</a:t>
            </a:r>
            <a:r>
              <a:rPr lang="ja-JP" altLang="en-US" sz="1600" b="1" dirty="0" smtClean="0">
                <a:solidFill>
                  <a:prstClr val="black"/>
                </a:solidFill>
                <a:latin typeface="游ゴシック" panose="020B0400000000000000" pitchFamily="50" charset="-128"/>
                <a:cs typeface="Times New Roman" panose="02020603050405020304" pitchFamily="18" charset="0"/>
              </a:rPr>
              <a:t>具体的な取組み</a:t>
            </a:r>
            <a:r>
              <a:rPr lang="en-US" altLang="ja-JP" sz="1600" b="1" dirty="0" smtClean="0">
                <a:solidFill>
                  <a:prstClr val="black"/>
                </a:solidFill>
                <a:latin typeface="游ゴシック" panose="020B0400000000000000" pitchFamily="50" charset="-128"/>
                <a:cs typeface="Times New Roman" panose="02020603050405020304" pitchFamily="18" charset="0"/>
              </a:rPr>
              <a:t>】</a:t>
            </a:r>
            <a:endParaRPr lang="ja-JP" altLang="ja-JP" sz="3600" dirty="0" smtClean="0">
              <a:solidFill>
                <a:prstClr val="black"/>
              </a:solidFill>
              <a:latin typeface="游ゴシック" panose="020B0400000000000000" pitchFamily="50" charset="-128"/>
            </a:endParaRPr>
          </a:p>
        </p:txBody>
      </p:sp>
      <p:graphicFrame>
        <p:nvGraphicFramePr>
          <p:cNvPr id="41" name="表 40"/>
          <p:cNvGraphicFramePr>
            <a:graphicFrameLocks noGrp="1"/>
          </p:cNvGraphicFramePr>
          <p:nvPr>
            <p:extLst>
              <p:ext uri="{D42A27DB-BD31-4B8C-83A1-F6EECF244321}">
                <p14:modId xmlns:p14="http://schemas.microsoft.com/office/powerpoint/2010/main" val="2466897782"/>
              </p:ext>
            </p:extLst>
          </p:nvPr>
        </p:nvGraphicFramePr>
        <p:xfrm>
          <a:off x="632999" y="4086390"/>
          <a:ext cx="8640001" cy="2585720"/>
        </p:xfrm>
        <a:graphic>
          <a:graphicData uri="http://schemas.openxmlformats.org/drawingml/2006/table">
            <a:tbl>
              <a:tblPr firstRow="1" bandRow="1"/>
              <a:tblGrid>
                <a:gridCol w="1259037">
                  <a:extLst>
                    <a:ext uri="{9D8B030D-6E8A-4147-A177-3AD203B41FA5}">
                      <a16:colId xmlns:a16="http://schemas.microsoft.com/office/drawing/2014/main" val="528851062"/>
                    </a:ext>
                  </a:extLst>
                </a:gridCol>
                <a:gridCol w="7380964">
                  <a:extLst>
                    <a:ext uri="{9D8B030D-6E8A-4147-A177-3AD203B41FA5}">
                      <a16:colId xmlns:a16="http://schemas.microsoft.com/office/drawing/2014/main" val="89849022"/>
                    </a:ext>
                  </a:extLst>
                </a:gridCol>
              </a:tblGrid>
              <a:tr h="720446">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schemeClr val="bg1"/>
                          </a:solidFill>
                          <a:effectLst/>
                          <a:uLnTx/>
                          <a:uFillTx/>
                          <a:latin typeface="+mn-lt"/>
                          <a:ea typeface="+mn-ea"/>
                          <a:cs typeface="+mn-cs"/>
                        </a:rPr>
                        <a:t>本年度の     </a:t>
                      </a:r>
                      <a:endParaRPr kumimoji="1" lang="en-US" altLang="ja-JP" sz="1600" b="1"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schemeClr val="bg1"/>
                          </a:solidFill>
                          <a:effectLst/>
                          <a:uLnTx/>
                          <a:uFillTx/>
                          <a:latin typeface="+mn-lt"/>
                          <a:ea typeface="+mn-ea"/>
                          <a:cs typeface="+mn-cs"/>
                        </a:rPr>
                        <a:t>取組</a:t>
                      </a:r>
                      <a:endParaRPr kumimoji="1" lang="ja-JP" altLang="en-US" sz="1600" b="1" i="0" u="none" strike="noStrike" kern="1200" cap="none" spc="0" normalizeH="0" baseline="0" noProof="0" dirty="0">
                        <a:ln>
                          <a:noFill/>
                        </a:ln>
                        <a:solidFill>
                          <a:schemeClr val="bg1"/>
                        </a:solidFill>
                        <a:effectLst/>
                        <a:uLnTx/>
                        <a:uFillTx/>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174625" indent="-174625"/>
                      <a:r>
                        <a:rPr kumimoji="1" lang="en-US" altLang="ja-JP" sz="1200" b="1" u="none" dirty="0" smtClean="0">
                          <a:solidFill>
                            <a:schemeClr val="tx1"/>
                          </a:solidFill>
                          <a:latin typeface="+mn-ea"/>
                          <a:ea typeface="+mn-ea"/>
                        </a:rPr>
                        <a:t>《</a:t>
                      </a:r>
                      <a:r>
                        <a:rPr kumimoji="1" lang="ja-JP" altLang="en-US" sz="1200" b="1" u="sng" dirty="0" smtClean="0">
                          <a:solidFill>
                            <a:schemeClr val="tx1"/>
                          </a:solidFill>
                          <a:latin typeface="+mn-ea"/>
                          <a:ea typeface="+mn-ea"/>
                        </a:rPr>
                        <a:t>地域等での共食の推進</a:t>
                      </a:r>
                      <a:r>
                        <a:rPr kumimoji="1" lang="en-US" altLang="ja-JP" sz="1200" b="1" u="none" dirty="0" smtClean="0">
                          <a:solidFill>
                            <a:schemeClr val="tx1"/>
                          </a:solidFill>
                          <a:latin typeface="+mn-ea"/>
                          <a:ea typeface="+mn-ea"/>
                        </a:rPr>
                        <a:t>》</a:t>
                      </a:r>
                    </a:p>
                    <a:p>
                      <a:pPr marL="174625" indent="-174625"/>
                      <a:r>
                        <a:rPr kumimoji="1" lang="ja-JP" altLang="en-US" sz="1100" b="1" u="none" dirty="0" smtClean="0">
                          <a:solidFill>
                            <a:schemeClr val="tx1"/>
                          </a:solidFill>
                          <a:latin typeface="+mn-ea"/>
                          <a:ea typeface="+mn-ea"/>
                        </a:rPr>
                        <a:t>■新子育て支援交付金の優先配分枠に、居場所づくり事業を位置づけ、子ども食堂など居場所の</a:t>
                      </a:r>
                      <a:endParaRPr kumimoji="1" lang="en-US" altLang="ja-JP" sz="1100" b="1" u="none" dirty="0" smtClean="0">
                        <a:solidFill>
                          <a:schemeClr val="tx1"/>
                        </a:solidFill>
                        <a:latin typeface="+mn-ea"/>
                        <a:ea typeface="+mn-ea"/>
                      </a:endParaRPr>
                    </a:p>
                    <a:p>
                      <a:pPr marL="174625" indent="-174625"/>
                      <a:r>
                        <a:rPr kumimoji="1" lang="ja-JP" altLang="en-US" sz="1100" b="1" u="none" dirty="0" smtClean="0">
                          <a:solidFill>
                            <a:schemeClr val="tx1"/>
                          </a:solidFill>
                          <a:latin typeface="+mn-ea"/>
                          <a:ea typeface="+mn-ea"/>
                        </a:rPr>
                        <a:t>　整備を行う市町村を支援</a:t>
                      </a:r>
                      <a:endParaRPr kumimoji="1" lang="en-US" altLang="ja-JP" sz="1100" b="1" u="none" dirty="0" smtClean="0">
                        <a:solidFill>
                          <a:schemeClr val="tx1"/>
                        </a:solidFill>
                        <a:latin typeface="+mn-ea"/>
                        <a:ea typeface="+mn-ea"/>
                      </a:endParaRPr>
                    </a:p>
                    <a:p>
                      <a:pPr marL="174625" indent="-174625"/>
                      <a:r>
                        <a:rPr kumimoji="1" lang="en-US" altLang="ja-JP" sz="1200" b="1" u="none" dirty="0" smtClean="0">
                          <a:solidFill>
                            <a:schemeClr val="tx1"/>
                          </a:solidFill>
                          <a:latin typeface="+mn-ea"/>
                          <a:ea typeface="+mn-ea"/>
                        </a:rPr>
                        <a:t>《</a:t>
                      </a:r>
                      <a:r>
                        <a:rPr kumimoji="1" lang="ja-JP" altLang="en-US" sz="1200" b="1" u="sng" dirty="0" smtClean="0">
                          <a:solidFill>
                            <a:schemeClr val="tx1"/>
                          </a:solidFill>
                          <a:latin typeface="+mn-ea"/>
                          <a:ea typeface="+mn-ea"/>
                        </a:rPr>
                        <a:t>身近な地域で相談できる体制の推進</a:t>
                      </a:r>
                      <a:r>
                        <a:rPr kumimoji="1" lang="en-US" altLang="ja-JP" sz="1200" b="1" u="none" dirty="0" smtClean="0">
                          <a:solidFill>
                            <a:schemeClr val="tx1"/>
                          </a:solidFill>
                          <a:latin typeface="+mn-ea"/>
                          <a:ea typeface="+mn-ea"/>
                        </a:rPr>
                        <a:t>》</a:t>
                      </a:r>
                    </a:p>
                    <a:p>
                      <a:pPr marL="174625" indent="-174625"/>
                      <a:r>
                        <a:rPr kumimoji="1" lang="ja-JP" altLang="en-US" sz="1100" b="1" u="none" dirty="0" smtClean="0">
                          <a:solidFill>
                            <a:schemeClr val="tx1"/>
                          </a:solidFill>
                          <a:latin typeface="+mn-ea"/>
                          <a:ea typeface="+mn-ea"/>
                        </a:rPr>
                        <a:t>■大阪府栄養士会と連携し、栄養ケアサービスを提供する拠点を整備</a:t>
                      </a:r>
                      <a:endParaRPr kumimoji="1" lang="en-US" altLang="ja-JP" sz="1100" b="1" u="none" dirty="0" smtClean="0">
                        <a:solidFill>
                          <a:schemeClr val="tx1"/>
                        </a:solidFill>
                        <a:latin typeface="+mn-ea"/>
                        <a:ea typeface="+mn-ea"/>
                      </a:endParaRPr>
                    </a:p>
                    <a:p>
                      <a:pPr marL="174625" indent="-174625"/>
                      <a:r>
                        <a:rPr kumimoji="1" lang="ja-JP" altLang="en-US" sz="1100" b="1" u="none" dirty="0" smtClean="0">
                          <a:solidFill>
                            <a:schemeClr val="tx1"/>
                          </a:solidFill>
                          <a:latin typeface="+mn-ea"/>
                          <a:ea typeface="+mn-ea"/>
                        </a:rPr>
                        <a:t>　大阪府栄養士会登録栄養ケアチーム</a:t>
                      </a:r>
                      <a:r>
                        <a:rPr kumimoji="1" lang="en-US" altLang="ja-JP" sz="1100" b="1" u="none" dirty="0" smtClean="0">
                          <a:solidFill>
                            <a:schemeClr val="tx1"/>
                          </a:solidFill>
                          <a:latin typeface="+mn-ea"/>
                          <a:ea typeface="+mn-ea"/>
                        </a:rPr>
                        <a:t>16</a:t>
                      </a:r>
                      <a:r>
                        <a:rPr kumimoji="1" lang="ja-JP" altLang="en-US" sz="1100" b="1" u="none" dirty="0" smtClean="0">
                          <a:solidFill>
                            <a:schemeClr val="tx1"/>
                          </a:solidFill>
                          <a:latin typeface="+mn-ea"/>
                          <a:ea typeface="+mn-ea"/>
                        </a:rPr>
                        <a:t>団体</a:t>
                      </a:r>
                      <a:endParaRPr kumimoji="1" lang="en-US" altLang="ja-JP" sz="1100" b="1" u="none" dirty="0" smtClean="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3861721"/>
                  </a:ext>
                </a:extLst>
              </a:tr>
              <a:tr h="35289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smtClean="0">
                          <a:solidFill>
                            <a:schemeClr val="bg1"/>
                          </a:solidFill>
                        </a:rPr>
                        <a:t> 今後の</a:t>
                      </a:r>
                      <a:endParaRPr kumimoji="1" lang="en-US" altLang="ja-JP" sz="1600" b="1" dirty="0" smtClean="0">
                        <a:solidFill>
                          <a:schemeClr val="bg1"/>
                        </a:solidFill>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smtClean="0">
                          <a:solidFill>
                            <a:schemeClr val="bg1"/>
                          </a:solidFill>
                        </a:rPr>
                        <a:t> 取組予定</a:t>
                      </a:r>
                      <a:endParaRPr kumimoji="1" lang="ja-JP" altLang="en-US"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indent="-174625"/>
                      <a:r>
                        <a:rPr kumimoji="1" lang="en-US" altLang="ja-JP" sz="1200" b="1" u="none" dirty="0" smtClean="0">
                          <a:solidFill>
                            <a:schemeClr val="tx1"/>
                          </a:solidFill>
                          <a:latin typeface="+mn-ea"/>
                          <a:ea typeface="+mn-ea"/>
                        </a:rPr>
                        <a:t>《</a:t>
                      </a:r>
                      <a:r>
                        <a:rPr kumimoji="1" lang="ja-JP" altLang="en-US" sz="1200" b="1" u="sng" dirty="0" smtClean="0">
                          <a:solidFill>
                            <a:schemeClr val="tx1"/>
                          </a:solidFill>
                          <a:latin typeface="+mn-ea"/>
                          <a:ea typeface="+mn-ea"/>
                        </a:rPr>
                        <a:t>課題</a:t>
                      </a:r>
                      <a:r>
                        <a:rPr kumimoji="1" lang="en-US" altLang="ja-JP" sz="1200" b="1" u="none" dirty="0" smtClean="0">
                          <a:solidFill>
                            <a:schemeClr val="tx1"/>
                          </a:solidFill>
                          <a:latin typeface="+mn-ea"/>
                          <a:ea typeface="+mn-ea"/>
                        </a:rPr>
                        <a:t>》</a:t>
                      </a:r>
                      <a:endParaRPr kumimoji="1" lang="ja-JP" altLang="en-US" sz="12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■市町村及び関係団体の取組把握、連携強化</a:t>
                      </a:r>
                    </a:p>
                    <a:p>
                      <a:pPr marL="174625" indent="-174625"/>
                      <a:r>
                        <a:rPr kumimoji="1" lang="en-US" altLang="ja-JP" sz="1200" b="1" u="none" dirty="0" smtClean="0">
                          <a:solidFill>
                            <a:schemeClr val="tx1"/>
                          </a:solidFill>
                          <a:latin typeface="+mn-ea"/>
                          <a:ea typeface="+mn-ea"/>
                        </a:rPr>
                        <a:t>《</a:t>
                      </a:r>
                      <a:r>
                        <a:rPr kumimoji="1" lang="ja-JP" altLang="en-US" sz="1200" b="1" u="sng" dirty="0" smtClean="0">
                          <a:solidFill>
                            <a:schemeClr val="tx1"/>
                          </a:solidFill>
                          <a:latin typeface="+mn-ea"/>
                          <a:ea typeface="+mn-ea"/>
                        </a:rPr>
                        <a:t>次年度の主な取組み</a:t>
                      </a:r>
                      <a:r>
                        <a:rPr kumimoji="1" lang="en-US" altLang="ja-JP" sz="1200" b="1" u="none" dirty="0" smtClean="0">
                          <a:solidFill>
                            <a:schemeClr val="tx1"/>
                          </a:solidFill>
                          <a:latin typeface="+mn-ea"/>
                          <a:ea typeface="+mn-ea"/>
                        </a:rPr>
                        <a:t>》</a:t>
                      </a:r>
                      <a:endParaRPr kumimoji="1" lang="ja-JP" altLang="en-US" sz="12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■市町村及び関係団体との連携を強化し、健診やイベント等の機会で共食を啓発</a:t>
                      </a:r>
                    </a:p>
                    <a:p>
                      <a:pPr marL="174625" indent="-174625"/>
                      <a:r>
                        <a:rPr kumimoji="1" lang="ja-JP" altLang="en-US" sz="1100" b="1" dirty="0" smtClean="0">
                          <a:solidFill>
                            <a:schemeClr val="tx1"/>
                          </a:solidFill>
                          <a:latin typeface="+mn-ea"/>
                          <a:ea typeface="+mn-ea"/>
                        </a:rPr>
                        <a:t>■府保健所における在宅栄養ケアに関する医師会・栄養士会等関係機関との連携推進・横展開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98682585"/>
                  </a:ext>
                </a:extLst>
              </a:tr>
              <a:tr h="45184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smtClean="0">
                          <a:solidFill>
                            <a:schemeClr val="bg1"/>
                          </a:solidFill>
                        </a:rPr>
                        <a:t> 最終予算</a:t>
                      </a:r>
                      <a:endParaRPr kumimoji="1" lang="en-US" altLang="ja-JP" sz="1600" b="1" dirty="0" smtClean="0">
                        <a:solidFill>
                          <a:schemeClr val="bg1"/>
                        </a:solidFill>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zh-TW" altLang="en-US" sz="1200" b="1" i="0" u="none" strike="noStrike" kern="1200" cap="none" spc="0" normalizeH="0" baseline="0" noProof="0" dirty="0" smtClean="0">
                          <a:ln>
                            <a:noFill/>
                          </a:ln>
                          <a:solidFill>
                            <a:schemeClr val="bg1"/>
                          </a:solidFill>
                          <a:effectLst/>
                          <a:uLnTx/>
                          <a:uFillTx/>
                          <a:latin typeface="游ゴシック" panose="020B0400000000000000" pitchFamily="50" charset="-128"/>
                          <a:ea typeface="游ゴシック" panose="020B0400000000000000" pitchFamily="50" charset="-128"/>
                          <a:cs typeface="+mn-cs"/>
                        </a:rPr>
                        <a:t>（主要事業）</a:t>
                      </a:r>
                      <a:endParaRPr kumimoji="1" lang="ja-JP" altLang="en-US" sz="1600" b="1"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indent="-174625"/>
                      <a:r>
                        <a:rPr kumimoji="1" lang="ja-JP" altLang="en-US" sz="1100" b="1" dirty="0" smtClean="0">
                          <a:solidFill>
                            <a:schemeClr val="tx1"/>
                          </a:solidFill>
                          <a:latin typeface="+mn-ea"/>
                          <a:ea typeface="+mn-ea"/>
                        </a:rPr>
                        <a:t>健康・栄養対策費　</a:t>
                      </a:r>
                      <a:r>
                        <a:rPr kumimoji="1" lang="en-US" altLang="ja-JP" sz="1100" b="1" baseline="0" dirty="0" smtClean="0">
                          <a:solidFill>
                            <a:schemeClr val="tx1"/>
                          </a:solidFill>
                          <a:latin typeface="+mn-ea"/>
                          <a:ea typeface="+mn-ea"/>
                        </a:rPr>
                        <a:t>6,042</a:t>
                      </a:r>
                      <a:r>
                        <a:rPr kumimoji="1" lang="ja-JP" altLang="en-US" sz="1100" b="1" baseline="0" dirty="0" smtClean="0">
                          <a:solidFill>
                            <a:schemeClr val="tx1"/>
                          </a:solidFill>
                          <a:latin typeface="+mn-ea"/>
                          <a:ea typeface="+mn-ea"/>
                        </a:rPr>
                        <a:t>千円　（再掲）</a:t>
                      </a:r>
                      <a:endParaRPr kumimoji="1" lang="en-US" altLang="ja-JP" sz="1100" b="1" dirty="0" smtClean="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519707954"/>
                  </a:ext>
                </a:extLst>
              </a:tr>
            </a:tbl>
          </a:graphicData>
        </a:graphic>
      </p:graphicFrame>
      <p:sp>
        <p:nvSpPr>
          <p:cNvPr id="42" name="正方形/長方形 41"/>
          <p:cNvSpPr/>
          <p:nvPr/>
        </p:nvSpPr>
        <p:spPr>
          <a:xfrm>
            <a:off x="541941" y="3797297"/>
            <a:ext cx="6988412" cy="338554"/>
          </a:xfrm>
          <a:prstGeom prst="rect">
            <a:avLst/>
          </a:prstGeom>
        </p:spPr>
        <p:txBody>
          <a:bodyPr wrap="square">
            <a:spAutoFit/>
          </a:bodyPr>
          <a:lstStyle/>
          <a:p>
            <a:pPr marL="174625" indent="-174625" defTabSz="914400">
              <a:defRPr/>
            </a:pPr>
            <a:r>
              <a:rPr kumimoji="1" lang="ja-JP" altLang="en-US" sz="1600" b="1" dirty="0">
                <a:solidFill>
                  <a:prstClr val="black"/>
                </a:solidFill>
                <a:latin typeface="游ゴシック" panose="020B0400000000000000" pitchFamily="50" charset="-128"/>
              </a:rPr>
              <a:t>②多様な暮らしに対応した豊かな食体験につながる</a:t>
            </a:r>
            <a:r>
              <a:rPr kumimoji="1" lang="ja-JP" altLang="en-US" sz="1600" b="1" dirty="0" smtClean="0">
                <a:solidFill>
                  <a:prstClr val="black"/>
                </a:solidFill>
                <a:latin typeface="游ゴシック" panose="020B0400000000000000" pitchFamily="50" charset="-128"/>
              </a:rPr>
              <a:t>取組み　</a:t>
            </a:r>
            <a:r>
              <a:rPr kumimoji="1" lang="en-US" altLang="ja-JP" sz="1600" b="1" dirty="0" smtClean="0">
                <a:solidFill>
                  <a:prstClr val="black"/>
                </a:solidFill>
                <a:latin typeface="游ゴシック" panose="020B0400000000000000" pitchFamily="50" charset="-128"/>
              </a:rPr>
              <a:t>P32</a:t>
            </a:r>
            <a:endParaRPr kumimoji="1" lang="en-US" altLang="ja-JP" sz="1600" b="1" u="sng" dirty="0">
              <a:solidFill>
                <a:prstClr val="black"/>
              </a:solidFill>
              <a:latin typeface="游ゴシック" panose="020B0400000000000000" pitchFamily="50" charset="-128"/>
            </a:endParaRPr>
          </a:p>
        </p:txBody>
      </p:sp>
      <p:grpSp>
        <p:nvGrpSpPr>
          <p:cNvPr id="43" name="グループ化 42"/>
          <p:cNvGrpSpPr/>
          <p:nvPr/>
        </p:nvGrpSpPr>
        <p:grpSpPr>
          <a:xfrm>
            <a:off x="8336658" y="3772057"/>
            <a:ext cx="1188525" cy="864000"/>
            <a:chOff x="8151251" y="1180677"/>
            <a:chExt cx="1188525" cy="864000"/>
          </a:xfrm>
        </p:grpSpPr>
        <p:sp>
          <p:nvSpPr>
            <p:cNvPr id="44" name="角丸四角形 43"/>
            <p:cNvSpPr/>
            <p:nvPr/>
          </p:nvSpPr>
          <p:spPr>
            <a:xfrm>
              <a:off x="8151251" y="1180677"/>
              <a:ext cx="1188525" cy="864000"/>
            </a:xfrm>
            <a:prstGeom prst="roundRect">
              <a:avLst/>
            </a:prstGeom>
            <a:solidFill>
              <a:srgbClr val="4472C4"/>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45" name="グループ化 44"/>
            <p:cNvGrpSpPr/>
            <p:nvPr/>
          </p:nvGrpSpPr>
          <p:grpSpPr>
            <a:xfrm>
              <a:off x="8220636" y="1252604"/>
              <a:ext cx="1060651" cy="720145"/>
              <a:chOff x="509841" y="2804129"/>
              <a:chExt cx="1112897" cy="770916"/>
            </a:xfrm>
          </p:grpSpPr>
          <p:sp>
            <p:nvSpPr>
              <p:cNvPr id="46" name="角丸四角形 45"/>
              <p:cNvSpPr/>
              <p:nvPr/>
            </p:nvSpPr>
            <p:spPr>
              <a:xfrm>
                <a:off x="509841" y="2804129"/>
                <a:ext cx="1097299" cy="770916"/>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本年度評価</a:t>
                </a:r>
                <a:endParaRPr kumimoji="1" lang="en-US" altLang="ja-JP" sz="12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eaLnBrk="1" fontAlgn="auto" latinLnBrk="0" hangingPunct="1">
                  <a:lnSpc>
                    <a:spcPts val="200"/>
                  </a:lnSpc>
                  <a:spcBef>
                    <a:spcPts val="0"/>
                  </a:spcBef>
                  <a:spcAft>
                    <a:spcPts val="0"/>
                  </a:spcAft>
                  <a:buClrTx/>
                  <a:buSzTx/>
                  <a:buFontTx/>
                  <a:buNone/>
                  <a:tabLst/>
                  <a:defRPr/>
                </a:pPr>
                <a:endParaRPr kumimoji="1" lang="en-US" altLang="ja-JP" sz="1200" b="0"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概ね予定</a:t>
                </a:r>
                <a:endParaRPr kumimoji="1" lang="en-US" altLang="ja-JP" sz="14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どおり</a:t>
                </a:r>
              </a:p>
            </p:txBody>
          </p:sp>
          <p:cxnSp>
            <p:nvCxnSpPr>
              <p:cNvPr id="47" name="直線コネクタ 46"/>
              <p:cNvCxnSpPr/>
              <p:nvPr/>
            </p:nvCxnSpPr>
            <p:spPr>
              <a:xfrm>
                <a:off x="525439" y="3052293"/>
                <a:ext cx="1097299" cy="0"/>
              </a:xfrm>
              <a:prstGeom prst="line">
                <a:avLst/>
              </a:prstGeom>
              <a:noFill/>
              <a:ln w="6350" cap="flat" cmpd="sng" algn="ctr">
                <a:solidFill>
                  <a:sysClr val="windowText" lastClr="000000"/>
                </a:solidFill>
                <a:prstDash val="solid"/>
                <a:miter lim="800000"/>
              </a:ln>
              <a:effectLst/>
            </p:spPr>
          </p:cxnSp>
        </p:grpSp>
      </p:grpSp>
    </p:spTree>
    <p:extLst>
      <p:ext uri="{BB962C8B-B14F-4D97-AF65-F5344CB8AC3E}">
        <p14:creationId xmlns:p14="http://schemas.microsoft.com/office/powerpoint/2010/main" val="24694733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66</a:t>
            </a:fld>
            <a:endParaRPr kumimoji="1" lang="ja-JP" altLang="en-US"/>
          </a:p>
        </p:txBody>
      </p:sp>
      <p:sp>
        <p:nvSpPr>
          <p:cNvPr id="22" name="正方形/長方形 21"/>
          <p:cNvSpPr/>
          <p:nvPr/>
        </p:nvSpPr>
        <p:spPr>
          <a:xfrm>
            <a:off x="273000" y="247781"/>
            <a:ext cx="9360000" cy="6336000"/>
          </a:xfrm>
          <a:prstGeom prst="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4139490650"/>
              </p:ext>
            </p:extLst>
          </p:nvPr>
        </p:nvGraphicFramePr>
        <p:xfrm>
          <a:off x="629696" y="678038"/>
          <a:ext cx="8646609" cy="5659569"/>
        </p:xfrm>
        <a:graphic>
          <a:graphicData uri="http://schemas.openxmlformats.org/drawingml/2006/table">
            <a:tbl>
              <a:tblPr firstRow="1" bandRow="1"/>
              <a:tblGrid>
                <a:gridCol w="1260000">
                  <a:extLst>
                    <a:ext uri="{9D8B030D-6E8A-4147-A177-3AD203B41FA5}">
                      <a16:colId xmlns:a16="http://schemas.microsoft.com/office/drawing/2014/main" val="528851062"/>
                    </a:ext>
                  </a:extLst>
                </a:gridCol>
                <a:gridCol w="7386609">
                  <a:extLst>
                    <a:ext uri="{9D8B030D-6E8A-4147-A177-3AD203B41FA5}">
                      <a16:colId xmlns:a16="http://schemas.microsoft.com/office/drawing/2014/main" val="89849022"/>
                    </a:ext>
                  </a:extLst>
                </a:gridCol>
              </a:tblGrid>
              <a:tr h="3932841">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mn-lt"/>
                          <a:ea typeface="+mn-ea"/>
                          <a:cs typeface="+mn-cs"/>
                        </a:rPr>
                        <a:t>本年度の     </a:t>
                      </a:r>
                      <a:endParaRPr kumimoji="1" lang="en-US" altLang="ja-JP" sz="1600" b="1"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mn-lt"/>
                          <a:ea typeface="+mn-ea"/>
                          <a:cs typeface="+mn-cs"/>
                        </a:rPr>
                        <a:t>取組</a:t>
                      </a:r>
                      <a:endParaRPr kumimoji="1" lang="ja-JP" altLang="en-US" sz="1600" b="1" i="0" u="none" strike="noStrike" kern="1200" cap="none" spc="0" normalizeH="0" baseline="0" noProof="0" dirty="0">
                        <a:ln>
                          <a:noFill/>
                        </a:ln>
                        <a:solidFill>
                          <a:prstClr val="white"/>
                        </a:solidFill>
                        <a:effectLst/>
                        <a:uLnTx/>
                        <a:uFillTx/>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174625" indent="-174625"/>
                      <a:r>
                        <a:rPr kumimoji="1" lang="en-US" altLang="ja-JP" sz="1200" b="1" u="none" dirty="0" smtClean="0">
                          <a:solidFill>
                            <a:schemeClr val="tx1"/>
                          </a:solidFill>
                          <a:latin typeface="+mn-ea"/>
                          <a:ea typeface="+mn-ea"/>
                        </a:rPr>
                        <a:t>《</a:t>
                      </a:r>
                      <a:r>
                        <a:rPr kumimoji="1" lang="ja-JP" altLang="en-US" sz="1200" b="1" u="sng" dirty="0" smtClean="0">
                          <a:solidFill>
                            <a:schemeClr val="tx1"/>
                          </a:solidFill>
                          <a:latin typeface="+mn-ea"/>
                          <a:ea typeface="+mn-ea"/>
                        </a:rPr>
                        <a:t>外食や中食、給食施設における取組み</a:t>
                      </a:r>
                      <a:r>
                        <a:rPr kumimoji="1" lang="en-US" altLang="ja-JP" sz="1200" b="1" u="none" dirty="0" smtClean="0">
                          <a:solidFill>
                            <a:schemeClr val="tx1"/>
                          </a:solidFill>
                          <a:latin typeface="+mn-ea"/>
                          <a:ea typeface="+mn-ea"/>
                        </a:rPr>
                        <a:t>》</a:t>
                      </a:r>
                    </a:p>
                    <a:p>
                      <a:pPr marL="174625" indent="-174625"/>
                      <a:r>
                        <a:rPr kumimoji="1" lang="ja-JP" altLang="en-US" sz="1100" b="1" u="none" dirty="0" smtClean="0">
                          <a:solidFill>
                            <a:schemeClr val="tx1"/>
                          </a:solidFill>
                          <a:latin typeface="+mn-ea"/>
                          <a:ea typeface="+mn-ea"/>
                        </a:rPr>
                        <a:t>■企業と連携し、外食や中食における環境を整備</a:t>
                      </a:r>
                      <a:endParaRPr kumimoji="1" lang="en-US" altLang="ja-JP" sz="1100" b="1" u="none" dirty="0" smtClean="0">
                        <a:solidFill>
                          <a:schemeClr val="tx1"/>
                        </a:solidFill>
                        <a:latin typeface="+mn-ea"/>
                        <a:ea typeface="+mn-ea"/>
                      </a:endParaRPr>
                    </a:p>
                    <a:p>
                      <a:pPr marL="174625" indent="-174625"/>
                      <a:r>
                        <a:rPr kumimoji="1" lang="ja-JP" altLang="en-US" sz="1100" b="1" u="none" baseline="0" dirty="0" smtClean="0">
                          <a:solidFill>
                            <a:schemeClr val="tx1"/>
                          </a:solidFill>
                          <a:latin typeface="+mn-ea"/>
                          <a:ea typeface="+mn-ea"/>
                        </a:rPr>
                        <a:t> </a:t>
                      </a:r>
                      <a:r>
                        <a:rPr kumimoji="1" lang="ja-JP" altLang="en-US" sz="1100" b="1" u="none" dirty="0" smtClean="0">
                          <a:solidFill>
                            <a:schemeClr val="tx1"/>
                          </a:solidFill>
                          <a:latin typeface="+mn-ea"/>
                          <a:ea typeface="+mn-ea"/>
                        </a:rPr>
                        <a:t>・「うちのお店も健康づくり応援団の店」の拡大　</a:t>
                      </a:r>
                      <a:endParaRPr kumimoji="1" lang="en-US" altLang="ja-JP" sz="1100" b="1" u="none" dirty="0" smtClean="0">
                        <a:solidFill>
                          <a:schemeClr val="tx1"/>
                        </a:solidFill>
                        <a:latin typeface="+mn-ea"/>
                        <a:ea typeface="+mn-ea"/>
                      </a:endParaRPr>
                    </a:p>
                    <a:p>
                      <a:pPr marL="174625" indent="-174625"/>
                      <a:r>
                        <a:rPr kumimoji="1" lang="ja-JP" altLang="en-US" sz="1100" b="1" u="none" dirty="0" smtClean="0">
                          <a:solidFill>
                            <a:schemeClr val="tx1"/>
                          </a:solidFill>
                          <a:latin typeface="+mn-ea"/>
                          <a:ea typeface="+mn-ea"/>
                        </a:rPr>
                        <a:t>　</a:t>
                      </a:r>
                      <a:r>
                        <a:rPr kumimoji="1" lang="ja-JP" altLang="en-US" sz="1100" b="1" u="none" baseline="0" dirty="0" smtClean="0">
                          <a:solidFill>
                            <a:schemeClr val="tx1"/>
                          </a:solidFill>
                          <a:latin typeface="+mn-ea"/>
                          <a:ea typeface="+mn-ea"/>
                        </a:rPr>
                        <a:t> 新規店舗数（セブンイレブン</a:t>
                      </a:r>
                      <a:r>
                        <a:rPr kumimoji="1" lang="en-US" altLang="ja-JP" sz="1100" b="1" u="none" baseline="0" dirty="0" smtClean="0">
                          <a:solidFill>
                            <a:schemeClr val="tx1"/>
                          </a:solidFill>
                          <a:latin typeface="+mn-ea"/>
                          <a:ea typeface="+mn-ea"/>
                        </a:rPr>
                        <a:t>55</a:t>
                      </a:r>
                      <a:r>
                        <a:rPr kumimoji="1" lang="ja-JP" altLang="en-US" sz="1100" b="1" u="none" baseline="0" dirty="0" smtClean="0">
                          <a:solidFill>
                            <a:schemeClr val="tx1"/>
                          </a:solidFill>
                          <a:latin typeface="+mn-ea"/>
                          <a:ea typeface="+mn-ea"/>
                        </a:rPr>
                        <a:t>店舗、ハークスレイ</a:t>
                      </a:r>
                      <a:r>
                        <a:rPr kumimoji="1" lang="en-US" altLang="ja-JP" sz="1100" b="1" u="none" baseline="0" dirty="0" smtClean="0">
                          <a:solidFill>
                            <a:schemeClr val="tx1"/>
                          </a:solidFill>
                          <a:latin typeface="+mn-ea"/>
                          <a:ea typeface="+mn-ea"/>
                        </a:rPr>
                        <a:t>17</a:t>
                      </a:r>
                      <a:r>
                        <a:rPr kumimoji="1" lang="ja-JP" altLang="en-US" sz="1100" b="1" u="none" baseline="0" dirty="0" smtClean="0">
                          <a:solidFill>
                            <a:schemeClr val="tx1"/>
                          </a:solidFill>
                          <a:latin typeface="+mn-ea"/>
                          <a:ea typeface="+mn-ea"/>
                        </a:rPr>
                        <a:t>店舗・</a:t>
                      </a:r>
                      <a:r>
                        <a:rPr kumimoji="1" lang="ja-JP" altLang="en-US" sz="1100" b="1" u="none" dirty="0" smtClean="0">
                          <a:solidFill>
                            <a:schemeClr val="tx1"/>
                          </a:solidFill>
                          <a:latin typeface="+mn-ea"/>
                          <a:ea typeface="+mn-ea"/>
                        </a:rPr>
                        <a:t>すかいらーくグループ</a:t>
                      </a:r>
                      <a:r>
                        <a:rPr kumimoji="1" lang="en-US" altLang="ja-JP" sz="1100" b="1" u="none" dirty="0" smtClean="0">
                          <a:solidFill>
                            <a:schemeClr val="tx1"/>
                          </a:solidFill>
                          <a:latin typeface="+mn-ea"/>
                          <a:ea typeface="+mn-ea"/>
                        </a:rPr>
                        <a:t>91</a:t>
                      </a:r>
                      <a:r>
                        <a:rPr kumimoji="1" lang="ja-JP" altLang="en-US" sz="1100" b="1" u="none" dirty="0" smtClean="0">
                          <a:solidFill>
                            <a:schemeClr val="tx1"/>
                          </a:solidFill>
                          <a:latin typeface="+mn-ea"/>
                          <a:ea typeface="+mn-ea"/>
                        </a:rPr>
                        <a:t>店舗　等）</a:t>
                      </a:r>
                      <a:endParaRPr kumimoji="1" lang="en-US" altLang="ja-JP" sz="1100" b="1" u="none" dirty="0" smtClean="0">
                        <a:solidFill>
                          <a:schemeClr val="tx1"/>
                        </a:solidFill>
                        <a:latin typeface="+mn-ea"/>
                        <a:ea typeface="+mn-ea"/>
                      </a:endParaRPr>
                    </a:p>
                    <a:p>
                      <a:pPr marL="174625" indent="-174625"/>
                      <a:r>
                        <a:rPr kumimoji="1" lang="ja-JP" altLang="en-US" sz="1100" b="1" u="none" dirty="0" smtClean="0">
                          <a:solidFill>
                            <a:schemeClr val="tx1"/>
                          </a:solidFill>
                          <a:latin typeface="+mn-ea"/>
                          <a:ea typeface="+mn-ea"/>
                        </a:rPr>
                        <a:t> ・</a:t>
                      </a:r>
                      <a:r>
                        <a:rPr kumimoji="1" lang="en-US" altLang="ja-JP" sz="1100" b="1" u="none" dirty="0" smtClean="0">
                          <a:solidFill>
                            <a:schemeClr val="tx1"/>
                          </a:solidFill>
                          <a:latin typeface="+mn-ea"/>
                          <a:ea typeface="+mn-ea"/>
                        </a:rPr>
                        <a:t>V.O.S.</a:t>
                      </a:r>
                      <a:r>
                        <a:rPr kumimoji="1" lang="ja-JP" altLang="en-US" sz="1100" b="1" u="none" dirty="0" smtClean="0">
                          <a:solidFill>
                            <a:schemeClr val="tx1"/>
                          </a:solidFill>
                          <a:latin typeface="+mn-ea"/>
                          <a:ea typeface="+mn-ea"/>
                        </a:rPr>
                        <a:t>メニューの提供及び普及啓発</a:t>
                      </a:r>
                      <a:endParaRPr kumimoji="1" lang="en-US" altLang="ja-JP" sz="1100" b="1" u="none" dirty="0" smtClean="0">
                        <a:solidFill>
                          <a:schemeClr val="tx1"/>
                        </a:solidFill>
                        <a:latin typeface="+mn-ea"/>
                        <a:ea typeface="+mn-ea"/>
                      </a:endParaRPr>
                    </a:p>
                    <a:p>
                      <a:pPr marL="174625" indent="-174625"/>
                      <a:r>
                        <a:rPr kumimoji="1" lang="ja-JP" altLang="en-US" sz="1100" b="1" u="none" dirty="0" smtClean="0">
                          <a:solidFill>
                            <a:schemeClr val="tx1"/>
                          </a:solidFill>
                          <a:latin typeface="+mn-ea"/>
                          <a:ea typeface="+mn-ea"/>
                        </a:rPr>
                        <a:t>　</a:t>
                      </a:r>
                      <a:r>
                        <a:rPr kumimoji="1" lang="ja-JP" altLang="en-US" sz="1100" b="1" u="none" baseline="0" dirty="0" smtClean="0">
                          <a:solidFill>
                            <a:schemeClr val="tx1"/>
                          </a:solidFill>
                          <a:latin typeface="+mn-ea"/>
                          <a:ea typeface="+mn-ea"/>
                        </a:rPr>
                        <a:t> </a:t>
                      </a:r>
                      <a:r>
                        <a:rPr kumimoji="1" lang="ja-JP" altLang="en-US" sz="1100" b="1" u="none" dirty="0" smtClean="0">
                          <a:solidFill>
                            <a:schemeClr val="tx1"/>
                          </a:solidFill>
                          <a:latin typeface="+mn-ea"/>
                          <a:ea typeface="+mn-ea"/>
                        </a:rPr>
                        <a:t>グローカル・アイ：持ち帰り弁当を</a:t>
                      </a:r>
                      <a:r>
                        <a:rPr kumimoji="1" lang="en-US" altLang="ja-JP" sz="1100" b="1" u="none" dirty="0" smtClean="0">
                          <a:solidFill>
                            <a:schemeClr val="tx1"/>
                          </a:solidFill>
                          <a:latin typeface="+mn-ea"/>
                          <a:ea typeface="+mn-ea"/>
                        </a:rPr>
                        <a:t>V.O.S.</a:t>
                      </a:r>
                      <a:r>
                        <a:rPr kumimoji="1" lang="ja-JP" altLang="en-US" sz="1100" b="1" u="none" dirty="0" smtClean="0">
                          <a:solidFill>
                            <a:schemeClr val="tx1"/>
                          </a:solidFill>
                          <a:latin typeface="+mn-ea"/>
                          <a:ea typeface="+mn-ea"/>
                        </a:rPr>
                        <a:t>メニューとして府内全域のスーパー等にて販売</a:t>
                      </a:r>
                      <a:endParaRPr kumimoji="1" lang="en-US" altLang="ja-JP" sz="1100" b="1" u="none" dirty="0" smtClean="0">
                        <a:solidFill>
                          <a:schemeClr val="tx1"/>
                        </a:solidFill>
                        <a:latin typeface="+mn-ea"/>
                        <a:ea typeface="+mn-ea"/>
                      </a:endParaRPr>
                    </a:p>
                    <a:p>
                      <a:pPr marL="174625" indent="-174625"/>
                      <a:r>
                        <a:rPr kumimoji="1" lang="en-US" altLang="ja-JP" sz="1100" b="1" u="none" dirty="0" smtClean="0">
                          <a:solidFill>
                            <a:schemeClr val="tx1"/>
                          </a:solidFill>
                          <a:latin typeface="+mn-ea"/>
                          <a:ea typeface="+mn-ea"/>
                        </a:rPr>
                        <a:t> </a:t>
                      </a:r>
                      <a:r>
                        <a:rPr kumimoji="1" lang="ja-JP" altLang="en-US" sz="1100" b="1" u="none" dirty="0" smtClean="0">
                          <a:solidFill>
                            <a:schemeClr val="tx1"/>
                          </a:solidFill>
                          <a:latin typeface="+mn-ea"/>
                          <a:ea typeface="+mn-ea"/>
                        </a:rPr>
                        <a:t>　阪急百貨店：冷凍総菜の</a:t>
                      </a:r>
                      <a:r>
                        <a:rPr kumimoji="1" lang="en-US" altLang="ja-JP" sz="1100" b="1" u="none" dirty="0" smtClean="0">
                          <a:solidFill>
                            <a:schemeClr val="tx1"/>
                          </a:solidFill>
                          <a:latin typeface="+mn-ea"/>
                          <a:ea typeface="+mn-ea"/>
                        </a:rPr>
                        <a:t>V.O.S.</a:t>
                      </a:r>
                      <a:r>
                        <a:rPr kumimoji="1" lang="ja-JP" altLang="en-US" sz="1100" b="1" u="none" dirty="0" smtClean="0">
                          <a:solidFill>
                            <a:schemeClr val="tx1"/>
                          </a:solidFill>
                          <a:latin typeface="+mn-ea"/>
                          <a:ea typeface="+mn-ea"/>
                        </a:rPr>
                        <a:t>メニュー承認（</a:t>
                      </a:r>
                      <a:r>
                        <a:rPr kumimoji="1" lang="en-US" altLang="ja-JP" sz="1100" b="1" u="none" dirty="0" smtClean="0">
                          <a:solidFill>
                            <a:schemeClr val="tx1"/>
                          </a:solidFill>
                          <a:latin typeface="+mn-ea"/>
                          <a:ea typeface="+mn-ea"/>
                        </a:rPr>
                        <a:t>27</a:t>
                      </a:r>
                      <a:r>
                        <a:rPr kumimoji="1" lang="ja-JP" altLang="en-US" sz="1100" b="1" u="none" dirty="0" smtClean="0">
                          <a:solidFill>
                            <a:schemeClr val="tx1"/>
                          </a:solidFill>
                          <a:latin typeface="+mn-ea"/>
                          <a:ea typeface="+mn-ea"/>
                        </a:rPr>
                        <a:t>商品）</a:t>
                      </a:r>
                      <a:r>
                        <a:rPr kumimoji="1" lang="en-US" altLang="ja-JP" sz="1100" b="1" u="none" dirty="0" smtClean="0">
                          <a:solidFill>
                            <a:schemeClr val="tx1"/>
                          </a:solidFill>
                          <a:latin typeface="+mn-ea"/>
                          <a:ea typeface="+mn-ea"/>
                        </a:rPr>
                        <a:t>   </a:t>
                      </a:r>
                    </a:p>
                    <a:p>
                      <a:pPr marL="174625" indent="-174625"/>
                      <a:r>
                        <a:rPr kumimoji="1" lang="ja-JP" altLang="en-US" sz="1100" b="1" u="none" dirty="0" smtClean="0">
                          <a:solidFill>
                            <a:schemeClr val="tx1"/>
                          </a:solidFill>
                          <a:latin typeface="+mn-ea"/>
                          <a:ea typeface="+mn-ea"/>
                        </a:rPr>
                        <a:t> ・</a:t>
                      </a:r>
                      <a:r>
                        <a:rPr kumimoji="1" lang="en-US" altLang="ja-JP" sz="1100" b="1" u="none" dirty="0" smtClean="0">
                          <a:solidFill>
                            <a:schemeClr val="tx1"/>
                          </a:solidFill>
                          <a:latin typeface="+mn-ea"/>
                          <a:ea typeface="+mn-ea"/>
                        </a:rPr>
                        <a:t>V.O.S.</a:t>
                      </a:r>
                      <a:r>
                        <a:rPr kumimoji="1" lang="ja-JP" altLang="en-US" sz="1100" b="1" u="none" dirty="0" smtClean="0">
                          <a:solidFill>
                            <a:schemeClr val="tx1"/>
                          </a:solidFill>
                          <a:latin typeface="+mn-ea"/>
                          <a:ea typeface="+mn-ea"/>
                        </a:rPr>
                        <a:t>基準の柔軟化を図り、</a:t>
                      </a:r>
                      <a:r>
                        <a:rPr kumimoji="1" lang="en-US" altLang="ja-JP" sz="1100" b="1" u="none" dirty="0" smtClean="0">
                          <a:solidFill>
                            <a:schemeClr val="tx1"/>
                          </a:solidFill>
                          <a:latin typeface="+mn-ea"/>
                          <a:ea typeface="+mn-ea"/>
                        </a:rPr>
                        <a:t>3</a:t>
                      </a:r>
                      <a:r>
                        <a:rPr kumimoji="1" lang="ja-JP" altLang="en-US" sz="1100" b="1" u="none" dirty="0" smtClean="0">
                          <a:solidFill>
                            <a:schemeClr val="tx1"/>
                          </a:solidFill>
                          <a:latin typeface="+mn-ea"/>
                          <a:ea typeface="+mn-ea"/>
                        </a:rPr>
                        <a:t>基準のうちいずれかを満たす「プレ</a:t>
                      </a:r>
                      <a:r>
                        <a:rPr kumimoji="1" lang="en-US" altLang="ja-JP" sz="1100" b="1" u="none" dirty="0" smtClean="0">
                          <a:solidFill>
                            <a:schemeClr val="tx1"/>
                          </a:solidFill>
                          <a:latin typeface="+mn-ea"/>
                          <a:ea typeface="+mn-ea"/>
                        </a:rPr>
                        <a:t>V.O.S.</a:t>
                      </a:r>
                      <a:r>
                        <a:rPr kumimoji="1" lang="ja-JP" altLang="en-US" sz="1100" b="1" u="none" dirty="0" smtClean="0">
                          <a:solidFill>
                            <a:schemeClr val="tx1"/>
                          </a:solidFill>
                          <a:latin typeface="+mn-ea"/>
                          <a:ea typeface="+mn-ea"/>
                        </a:rPr>
                        <a:t>」を新設</a:t>
                      </a:r>
                      <a:endParaRPr kumimoji="1" lang="en-US" altLang="ja-JP" sz="1100" b="1" u="none" dirty="0" smtClean="0">
                        <a:solidFill>
                          <a:schemeClr val="tx1"/>
                        </a:solidFill>
                        <a:latin typeface="+mn-ea"/>
                        <a:ea typeface="+mn-ea"/>
                      </a:endParaRPr>
                    </a:p>
                    <a:p>
                      <a:pPr marL="174625" indent="-174625"/>
                      <a:r>
                        <a:rPr kumimoji="1" lang="ja-JP" altLang="en-US" sz="1100" b="1" u="none" dirty="0" smtClean="0">
                          <a:solidFill>
                            <a:schemeClr val="tx1"/>
                          </a:solidFill>
                          <a:latin typeface="+mn-ea"/>
                          <a:ea typeface="+mn-ea"/>
                        </a:rPr>
                        <a:t> 　カゴメと連携し、府庁食堂にて「プレ</a:t>
                      </a:r>
                      <a:r>
                        <a:rPr kumimoji="1" lang="en-US" altLang="ja-JP" sz="1100" b="1" u="none" dirty="0" smtClean="0">
                          <a:solidFill>
                            <a:schemeClr val="tx1"/>
                          </a:solidFill>
                          <a:latin typeface="+mn-ea"/>
                          <a:ea typeface="+mn-ea"/>
                        </a:rPr>
                        <a:t>V.O.S.</a:t>
                      </a:r>
                      <a:r>
                        <a:rPr kumimoji="1" lang="ja-JP" altLang="en-US" sz="1100" b="1" u="none" dirty="0" smtClean="0">
                          <a:solidFill>
                            <a:schemeClr val="tx1"/>
                          </a:solidFill>
                          <a:latin typeface="+mn-ea"/>
                          <a:ea typeface="+mn-ea"/>
                        </a:rPr>
                        <a:t>」の提供（</a:t>
                      </a:r>
                      <a:r>
                        <a:rPr kumimoji="1" lang="en-US" altLang="ja-JP" sz="1100" b="1" u="none" dirty="0" smtClean="0">
                          <a:solidFill>
                            <a:schemeClr val="tx1"/>
                          </a:solidFill>
                          <a:latin typeface="+mn-ea"/>
                          <a:ea typeface="+mn-ea"/>
                        </a:rPr>
                        <a:t>3/17-19</a:t>
                      </a:r>
                      <a:r>
                        <a:rPr kumimoji="1" lang="ja-JP" altLang="en-US" sz="1100" b="1" u="none" dirty="0" smtClean="0">
                          <a:solidFill>
                            <a:schemeClr val="tx1"/>
                          </a:solidFill>
                          <a:latin typeface="+mn-ea"/>
                          <a:ea typeface="+mn-ea"/>
                        </a:rPr>
                        <a:t>　</a:t>
                      </a:r>
                      <a:r>
                        <a:rPr kumimoji="1" lang="en-US" altLang="ja-JP" sz="1100" b="1" u="none" dirty="0" smtClean="0">
                          <a:solidFill>
                            <a:schemeClr val="tx1"/>
                          </a:solidFill>
                          <a:latin typeface="+mn-ea"/>
                          <a:ea typeface="+mn-ea"/>
                        </a:rPr>
                        <a:t>1</a:t>
                      </a:r>
                      <a:r>
                        <a:rPr kumimoji="1" lang="ja-JP" altLang="en-US" sz="1100" b="1" u="none" dirty="0" smtClean="0">
                          <a:solidFill>
                            <a:schemeClr val="tx1"/>
                          </a:solidFill>
                          <a:latin typeface="+mn-ea"/>
                          <a:ea typeface="+mn-ea"/>
                        </a:rPr>
                        <a:t>メニュー・</a:t>
                      </a:r>
                      <a:r>
                        <a:rPr kumimoji="1" lang="en-US" altLang="ja-JP" sz="1100" b="1" u="none" dirty="0" smtClean="0">
                          <a:solidFill>
                            <a:schemeClr val="tx1"/>
                          </a:solidFill>
                          <a:latin typeface="+mn-ea"/>
                          <a:ea typeface="+mn-ea"/>
                        </a:rPr>
                        <a:t>104</a:t>
                      </a:r>
                      <a:r>
                        <a:rPr kumimoji="1" lang="ja-JP" altLang="en-US" sz="1100" b="1" u="none" dirty="0" smtClean="0">
                          <a:solidFill>
                            <a:schemeClr val="tx1"/>
                          </a:solidFill>
                          <a:latin typeface="+mn-ea"/>
                          <a:ea typeface="+mn-ea"/>
                        </a:rPr>
                        <a:t>食提供）</a:t>
                      </a:r>
                    </a:p>
                    <a:p>
                      <a:pPr marL="174625" indent="-174625"/>
                      <a:r>
                        <a:rPr kumimoji="1" lang="ja-JP" altLang="en-US" sz="1100" b="1" dirty="0" smtClean="0">
                          <a:solidFill>
                            <a:schemeClr val="tx1"/>
                          </a:solidFill>
                          <a:latin typeface="游ゴシック" panose="020B0400000000000000" pitchFamily="50" charset="-128"/>
                          <a:ea typeface="+mn-ea"/>
                        </a:rPr>
                        <a:t>■給食施設での</a:t>
                      </a:r>
                      <a:r>
                        <a:rPr kumimoji="1" lang="en-US" altLang="ja-JP" sz="1100" b="1" dirty="0" smtClean="0">
                          <a:solidFill>
                            <a:schemeClr val="tx1"/>
                          </a:solidFill>
                          <a:latin typeface="游ゴシック" panose="020B0400000000000000" pitchFamily="50" charset="-128"/>
                          <a:ea typeface="+mn-ea"/>
                        </a:rPr>
                        <a:t>V.O.S.</a:t>
                      </a:r>
                      <a:r>
                        <a:rPr kumimoji="1" lang="ja-JP" altLang="en-US" sz="1100" b="1" dirty="0" smtClean="0">
                          <a:solidFill>
                            <a:schemeClr val="tx1"/>
                          </a:solidFill>
                          <a:latin typeface="游ゴシック" panose="020B0400000000000000" pitchFamily="50" charset="-128"/>
                          <a:ea typeface="+mn-ea"/>
                        </a:rPr>
                        <a:t>メニューの提供</a:t>
                      </a:r>
                    </a:p>
                    <a:p>
                      <a:pPr marL="174625" indent="-174625"/>
                      <a:r>
                        <a:rPr kumimoji="1" lang="ja-JP" altLang="en-US" sz="1100" b="1" dirty="0" smtClean="0">
                          <a:solidFill>
                            <a:schemeClr val="tx1"/>
                          </a:solidFill>
                          <a:latin typeface="游ゴシック" panose="020B0400000000000000" pitchFamily="50" charset="-128"/>
                          <a:ea typeface="+mn-ea"/>
                        </a:rPr>
                        <a:t> 大学と連動した</a:t>
                      </a:r>
                      <a:r>
                        <a:rPr kumimoji="1" lang="en-US" altLang="ja-JP" sz="1100" b="1" dirty="0" smtClean="0">
                          <a:solidFill>
                            <a:schemeClr val="tx1"/>
                          </a:solidFill>
                          <a:latin typeface="游ゴシック" panose="020B0400000000000000" pitchFamily="50" charset="-128"/>
                          <a:ea typeface="+mn-ea"/>
                        </a:rPr>
                        <a:t>V.O.S.</a:t>
                      </a:r>
                      <a:r>
                        <a:rPr kumimoji="1" lang="ja-JP" altLang="en-US" sz="1100" b="1" dirty="0" smtClean="0">
                          <a:solidFill>
                            <a:schemeClr val="tx1"/>
                          </a:solidFill>
                          <a:latin typeface="游ゴシック" panose="020B0400000000000000" pitchFamily="50" charset="-128"/>
                          <a:ea typeface="+mn-ea"/>
                        </a:rPr>
                        <a:t>メニューの提供（近畿大学・関西福祉科学大学）</a:t>
                      </a:r>
                    </a:p>
                    <a:p>
                      <a:pPr marL="174625" indent="-174625"/>
                      <a:r>
                        <a:rPr kumimoji="1" lang="en-US" altLang="ja-JP" sz="1200" b="1" u="none" dirty="0" smtClean="0">
                          <a:solidFill>
                            <a:schemeClr val="tx1"/>
                          </a:solidFill>
                          <a:latin typeface="+mn-ea"/>
                          <a:ea typeface="+mn-ea"/>
                        </a:rPr>
                        <a:t>《</a:t>
                      </a:r>
                      <a:r>
                        <a:rPr kumimoji="1" lang="en-US" altLang="ja-JP" sz="1200" b="1" u="sng" dirty="0" smtClean="0">
                          <a:solidFill>
                            <a:schemeClr val="tx1"/>
                          </a:solidFill>
                          <a:latin typeface="游ゴシック" panose="020B0400000000000000" pitchFamily="50" charset="-128"/>
                          <a:ea typeface="+mn-ea"/>
                        </a:rPr>
                        <a:t>SNS</a:t>
                      </a:r>
                      <a:r>
                        <a:rPr kumimoji="1" lang="ja-JP" altLang="en-US" sz="1200" b="1" u="sng" dirty="0" smtClean="0">
                          <a:solidFill>
                            <a:schemeClr val="tx1"/>
                          </a:solidFill>
                          <a:latin typeface="游ゴシック" panose="020B0400000000000000" pitchFamily="50" charset="-128"/>
                          <a:ea typeface="+mn-ea"/>
                        </a:rPr>
                        <a:t>等を活用した情報発信</a:t>
                      </a:r>
                      <a:r>
                        <a:rPr kumimoji="1" lang="en-US" altLang="ja-JP" sz="1200" b="1" u="none" dirty="0" smtClean="0">
                          <a:solidFill>
                            <a:schemeClr val="tx1"/>
                          </a:solidFill>
                          <a:latin typeface="游ゴシック" panose="020B0400000000000000" pitchFamily="50" charset="-128"/>
                          <a:ea typeface="+mn-ea"/>
                        </a:rPr>
                        <a:t>》</a:t>
                      </a:r>
                    </a:p>
                    <a:p>
                      <a:pPr marL="174625" indent="-174625"/>
                      <a:r>
                        <a:rPr kumimoji="1" lang="ja-JP" altLang="en-US" sz="1100" b="1" dirty="0" smtClean="0">
                          <a:solidFill>
                            <a:schemeClr val="tx1"/>
                          </a:solidFill>
                          <a:latin typeface="游ゴシック" panose="020B0400000000000000" pitchFamily="50" charset="-128"/>
                          <a:ea typeface="+mn-ea"/>
                        </a:rPr>
                        <a:t>■</a:t>
                      </a:r>
                      <a:r>
                        <a:rPr kumimoji="1" lang="en-US" altLang="ja-JP" sz="1100" b="1" dirty="0" smtClean="0">
                          <a:solidFill>
                            <a:schemeClr val="tx1"/>
                          </a:solidFill>
                          <a:latin typeface="游ゴシック" panose="020B0400000000000000" pitchFamily="50" charset="-128"/>
                          <a:ea typeface="+mn-ea"/>
                        </a:rPr>
                        <a:t>Facebook</a:t>
                      </a:r>
                      <a:r>
                        <a:rPr kumimoji="1" lang="ja-JP" altLang="en-US" sz="1100" b="1" dirty="0" smtClean="0">
                          <a:solidFill>
                            <a:schemeClr val="tx1"/>
                          </a:solidFill>
                          <a:latin typeface="游ゴシック" panose="020B0400000000000000" pitchFamily="50" charset="-128"/>
                          <a:ea typeface="+mn-ea"/>
                        </a:rPr>
                        <a:t>「おおさか食育通信」での情報発信（投稿数 </a:t>
                      </a:r>
                      <a:r>
                        <a:rPr kumimoji="1" lang="en-US" altLang="ja-JP" sz="1100" b="1" dirty="0" smtClean="0">
                          <a:solidFill>
                            <a:schemeClr val="tx1"/>
                          </a:solidFill>
                          <a:latin typeface="游ゴシック" panose="020B0400000000000000" pitchFamily="50" charset="-128"/>
                          <a:ea typeface="+mn-ea"/>
                        </a:rPr>
                        <a:t>32</a:t>
                      </a:r>
                      <a:r>
                        <a:rPr kumimoji="1" lang="ja-JP" altLang="en-US" sz="1100" b="1" dirty="0" smtClean="0">
                          <a:solidFill>
                            <a:schemeClr val="tx1"/>
                          </a:solidFill>
                          <a:latin typeface="游ゴシック" panose="020B0400000000000000" pitchFamily="50" charset="-128"/>
                          <a:ea typeface="+mn-ea"/>
                        </a:rPr>
                        <a:t>）</a:t>
                      </a:r>
                    </a:p>
                    <a:p>
                      <a:pPr marL="174625" indent="-174625"/>
                      <a:r>
                        <a:rPr kumimoji="1" lang="ja-JP" altLang="en-US" sz="1100" b="1" dirty="0" smtClean="0">
                          <a:solidFill>
                            <a:schemeClr val="tx1"/>
                          </a:solidFill>
                          <a:latin typeface="游ゴシック" panose="020B0400000000000000" pitchFamily="50" charset="-128"/>
                          <a:ea typeface="+mn-ea"/>
                        </a:rPr>
                        <a:t>■クックパッドによる簡単レシピの紹介</a:t>
                      </a:r>
                    </a:p>
                    <a:p>
                      <a:pPr marL="174625" indent="-174625"/>
                      <a:r>
                        <a:rPr kumimoji="1" lang="en-US" altLang="ja-JP" sz="1200" b="1" u="none" dirty="0" smtClean="0">
                          <a:solidFill>
                            <a:schemeClr val="tx1"/>
                          </a:solidFill>
                          <a:latin typeface="+mn-ea"/>
                          <a:ea typeface="+mn-ea"/>
                        </a:rPr>
                        <a:t>《</a:t>
                      </a:r>
                      <a:r>
                        <a:rPr kumimoji="1" lang="ja-JP" altLang="en-US" sz="1200" b="1" u="sng" dirty="0" smtClean="0">
                          <a:solidFill>
                            <a:schemeClr val="tx1"/>
                          </a:solidFill>
                          <a:latin typeface="游ゴシック" panose="020B0400000000000000" pitchFamily="50" charset="-128"/>
                          <a:ea typeface="+mn-ea"/>
                        </a:rPr>
                        <a:t>健康づくりに役立つ食品表示の活用を促す取組み</a:t>
                      </a:r>
                      <a:r>
                        <a:rPr kumimoji="1" lang="en-US" altLang="ja-JP" sz="1200" b="1" u="none" dirty="0" smtClean="0">
                          <a:solidFill>
                            <a:schemeClr val="tx1"/>
                          </a:solidFill>
                          <a:latin typeface="游ゴシック" panose="020B0400000000000000" pitchFamily="50" charset="-128"/>
                          <a:ea typeface="+mn-ea"/>
                        </a:rPr>
                        <a:t>》</a:t>
                      </a:r>
                      <a:r>
                        <a:rPr kumimoji="1" lang="ja-JP" altLang="en-US" sz="1200" b="1" dirty="0" smtClean="0">
                          <a:solidFill>
                            <a:schemeClr val="tx1"/>
                          </a:solidFill>
                          <a:latin typeface="游ゴシック" panose="020B0400000000000000" pitchFamily="50" charset="-128"/>
                          <a:ea typeface="+mn-ea"/>
                        </a:rPr>
                        <a:t>　</a:t>
                      </a:r>
                      <a:endParaRPr kumimoji="1" lang="en-US" altLang="ja-JP" sz="1200" b="1" dirty="0" smtClean="0">
                        <a:solidFill>
                          <a:schemeClr val="tx1"/>
                        </a:solidFill>
                        <a:latin typeface="游ゴシック" panose="020B0400000000000000" pitchFamily="50" charset="-128"/>
                        <a:ea typeface="+mn-ea"/>
                      </a:endParaRPr>
                    </a:p>
                    <a:p>
                      <a:pPr marL="174625" indent="-174625"/>
                      <a:r>
                        <a:rPr kumimoji="1" lang="ja-JP" altLang="en-US" sz="1100" b="1" dirty="0" smtClean="0">
                          <a:solidFill>
                            <a:schemeClr val="tx1"/>
                          </a:solidFill>
                          <a:latin typeface="游ゴシック" panose="020B0400000000000000" pitchFamily="50" charset="-128"/>
                          <a:ea typeface="+mn-ea"/>
                        </a:rPr>
                        <a:t>■大阪府消費者フェア</a:t>
                      </a:r>
                      <a:r>
                        <a:rPr kumimoji="1" lang="en-US" altLang="ja-JP" sz="1100" b="1" dirty="0" smtClean="0">
                          <a:solidFill>
                            <a:schemeClr val="tx1"/>
                          </a:solidFill>
                          <a:latin typeface="游ゴシック" panose="020B0400000000000000" pitchFamily="50" charset="-128"/>
                          <a:ea typeface="+mn-ea"/>
                        </a:rPr>
                        <a:t>2020</a:t>
                      </a:r>
                      <a:r>
                        <a:rPr kumimoji="1" lang="ja-JP" altLang="en-US" sz="1100" b="1" dirty="0" smtClean="0">
                          <a:solidFill>
                            <a:schemeClr val="tx1"/>
                          </a:solidFill>
                          <a:latin typeface="游ゴシック" panose="020B0400000000000000" pitchFamily="50" charset="-128"/>
                          <a:ea typeface="+mn-ea"/>
                        </a:rPr>
                        <a:t>で食品表示の活用について啓発（</a:t>
                      </a:r>
                      <a:r>
                        <a:rPr kumimoji="1" lang="en-US" altLang="ja-JP" sz="1100" b="1" dirty="0" smtClean="0">
                          <a:solidFill>
                            <a:schemeClr val="tx1"/>
                          </a:solidFill>
                          <a:latin typeface="游ゴシック" panose="020B0400000000000000" pitchFamily="50" charset="-128"/>
                          <a:ea typeface="+mn-ea"/>
                        </a:rPr>
                        <a:t>11/7</a:t>
                      </a:r>
                      <a:r>
                        <a:rPr kumimoji="1" lang="ja-JP" altLang="en-US" sz="1100" b="1" dirty="0" smtClean="0">
                          <a:solidFill>
                            <a:schemeClr val="tx1"/>
                          </a:solidFill>
                          <a:latin typeface="游ゴシック" panose="020B0400000000000000" pitchFamily="50" charset="-128"/>
                          <a:ea typeface="+mn-ea"/>
                        </a:rPr>
                        <a:t>会場来場者</a:t>
                      </a:r>
                      <a:r>
                        <a:rPr kumimoji="1" lang="en-US" altLang="ja-JP" sz="1100" b="1" dirty="0" smtClean="0">
                          <a:solidFill>
                            <a:schemeClr val="tx1"/>
                          </a:solidFill>
                          <a:latin typeface="游ゴシック" panose="020B0400000000000000" pitchFamily="50" charset="-128"/>
                          <a:ea typeface="+mn-ea"/>
                        </a:rPr>
                        <a:t>971</a:t>
                      </a:r>
                      <a:r>
                        <a:rPr kumimoji="1" lang="ja-JP" altLang="en-US" sz="1100" b="1" dirty="0" smtClean="0">
                          <a:solidFill>
                            <a:schemeClr val="tx1"/>
                          </a:solidFill>
                          <a:latin typeface="游ゴシック" panose="020B0400000000000000" pitchFamily="50" charset="-128"/>
                          <a:ea typeface="+mn-ea"/>
                        </a:rPr>
                        <a:t>名　</a:t>
                      </a:r>
                      <a:r>
                        <a:rPr kumimoji="1" lang="en-US" altLang="ja-JP" sz="1100" b="1" dirty="0" smtClean="0">
                          <a:solidFill>
                            <a:schemeClr val="tx1"/>
                          </a:solidFill>
                          <a:latin typeface="游ゴシック" panose="020B0400000000000000" pitchFamily="50" charset="-128"/>
                          <a:ea typeface="+mn-ea"/>
                        </a:rPr>
                        <a:t>11/7-30Web</a:t>
                      </a:r>
                      <a:r>
                        <a:rPr kumimoji="1" lang="ja-JP" altLang="en-US" sz="1100" b="1" dirty="0" smtClean="0">
                          <a:solidFill>
                            <a:schemeClr val="tx1"/>
                          </a:solidFill>
                          <a:latin typeface="游ゴシック" panose="020B0400000000000000" pitchFamily="50" charset="-128"/>
                          <a:ea typeface="+mn-ea"/>
                        </a:rPr>
                        <a:t>閲覧</a:t>
                      </a:r>
                      <a:r>
                        <a:rPr kumimoji="1" lang="en-US" altLang="ja-JP" sz="1100" b="1" dirty="0" smtClean="0">
                          <a:solidFill>
                            <a:schemeClr val="tx1"/>
                          </a:solidFill>
                          <a:latin typeface="游ゴシック" panose="020B0400000000000000" pitchFamily="50" charset="-128"/>
                          <a:ea typeface="+mn-ea"/>
                        </a:rPr>
                        <a:t>971</a:t>
                      </a:r>
                      <a:r>
                        <a:rPr kumimoji="1" lang="ja-JP" altLang="en-US" sz="1100" b="1" dirty="0" smtClean="0">
                          <a:solidFill>
                            <a:schemeClr val="tx1"/>
                          </a:solidFill>
                          <a:latin typeface="游ゴシック" panose="020B0400000000000000" pitchFamily="50" charset="-128"/>
                          <a:ea typeface="+mn-ea"/>
                        </a:rPr>
                        <a:t>名）</a:t>
                      </a:r>
                    </a:p>
                    <a:p>
                      <a:pPr marL="174625" indent="-174625"/>
                      <a:r>
                        <a:rPr kumimoji="1" lang="ja-JP" altLang="en-US" sz="1100" b="1" dirty="0" smtClean="0">
                          <a:solidFill>
                            <a:schemeClr val="tx1"/>
                          </a:solidFill>
                          <a:latin typeface="游ゴシック" panose="020B0400000000000000" pitchFamily="50" charset="-128"/>
                          <a:ea typeface="+mn-ea"/>
                        </a:rPr>
                        <a:t>■健康保険組合連合会大阪連合会広報誌で栄養成分表示の活用等に関する記事を提供（</a:t>
                      </a:r>
                      <a:r>
                        <a:rPr kumimoji="1" lang="en-US" altLang="ja-JP" sz="1100" b="1" dirty="0" smtClean="0">
                          <a:solidFill>
                            <a:schemeClr val="tx1"/>
                          </a:solidFill>
                          <a:latin typeface="游ゴシック" panose="020B0400000000000000" pitchFamily="50" charset="-128"/>
                          <a:ea typeface="+mn-ea"/>
                        </a:rPr>
                        <a:t>6</a:t>
                      </a:r>
                      <a:r>
                        <a:rPr kumimoji="1" lang="ja-JP" altLang="en-US" sz="1100" b="1" dirty="0" smtClean="0">
                          <a:solidFill>
                            <a:schemeClr val="tx1"/>
                          </a:solidFill>
                          <a:latin typeface="游ゴシック" panose="020B0400000000000000" pitchFamily="50" charset="-128"/>
                          <a:ea typeface="+mn-ea"/>
                        </a:rPr>
                        <a:t>回）</a:t>
                      </a:r>
                      <a:endParaRPr kumimoji="1" lang="en-US" altLang="ja-JP" sz="1100" b="1" dirty="0" smtClean="0">
                        <a:solidFill>
                          <a:schemeClr val="tx1"/>
                        </a:solidFill>
                        <a:latin typeface="游ゴシック" panose="020B0400000000000000" pitchFamily="50" charset="-128"/>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3861721"/>
                  </a:ext>
                </a:extLst>
              </a:tr>
              <a:tr h="1205345">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smtClean="0">
                          <a:solidFill>
                            <a:schemeClr val="bg1"/>
                          </a:solidFill>
                        </a:rPr>
                        <a:t> 今後の</a:t>
                      </a:r>
                      <a:endParaRPr kumimoji="1" lang="en-US" altLang="ja-JP" sz="1600" b="1" dirty="0" smtClean="0">
                        <a:solidFill>
                          <a:schemeClr val="bg1"/>
                        </a:solidFill>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smtClean="0">
                          <a:solidFill>
                            <a:schemeClr val="bg1"/>
                          </a:solidFill>
                        </a:rPr>
                        <a:t> 取組予定</a:t>
                      </a:r>
                      <a:endParaRPr kumimoji="1" lang="ja-JP" altLang="en-US"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indent="-174625"/>
                      <a:r>
                        <a:rPr kumimoji="1" lang="en-US" altLang="ja-JP" sz="1200" b="1" u="none" dirty="0" smtClean="0">
                          <a:solidFill>
                            <a:schemeClr val="tx1"/>
                          </a:solidFill>
                          <a:latin typeface="+mn-ea"/>
                          <a:ea typeface="+mn-ea"/>
                        </a:rPr>
                        <a:t>《</a:t>
                      </a:r>
                      <a:r>
                        <a:rPr kumimoji="1" lang="ja-JP" altLang="en-US" sz="1200" b="1" u="sng" dirty="0" smtClean="0">
                          <a:solidFill>
                            <a:schemeClr val="tx1"/>
                          </a:solidFill>
                          <a:latin typeface="+mn-ea"/>
                          <a:ea typeface="+mn-ea"/>
                        </a:rPr>
                        <a:t>課題</a:t>
                      </a:r>
                      <a:r>
                        <a:rPr kumimoji="1" lang="en-US" altLang="ja-JP" sz="1200" b="1" u="none" dirty="0" smtClean="0">
                          <a:solidFill>
                            <a:schemeClr val="tx1"/>
                          </a:solidFill>
                          <a:latin typeface="+mn-ea"/>
                          <a:ea typeface="+mn-ea"/>
                        </a:rPr>
                        <a:t>》</a:t>
                      </a:r>
                      <a:endParaRPr kumimoji="1" lang="ja-JP" altLang="en-US" sz="12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■「うちのお店も健康づくり応援団の店」や</a:t>
                      </a:r>
                      <a:r>
                        <a:rPr kumimoji="1" lang="en-US" altLang="ja-JP" sz="1100" b="1" dirty="0" smtClean="0">
                          <a:solidFill>
                            <a:schemeClr val="tx1"/>
                          </a:solidFill>
                          <a:latin typeface="+mn-ea"/>
                          <a:ea typeface="+mn-ea"/>
                        </a:rPr>
                        <a:t>V.O.S.</a:t>
                      </a:r>
                      <a:r>
                        <a:rPr kumimoji="1" lang="ja-JP" altLang="en-US" sz="1100" b="1" dirty="0" smtClean="0">
                          <a:solidFill>
                            <a:schemeClr val="tx1"/>
                          </a:solidFill>
                          <a:latin typeface="+mn-ea"/>
                          <a:ea typeface="+mn-ea"/>
                        </a:rPr>
                        <a:t>メニューの拡大及び普及啓発</a:t>
                      </a:r>
                    </a:p>
                    <a:p>
                      <a:pPr marL="174625" indent="-174625"/>
                      <a:r>
                        <a:rPr kumimoji="1" lang="en-US" altLang="ja-JP" sz="1200" b="1" u="none" dirty="0" smtClean="0">
                          <a:solidFill>
                            <a:schemeClr val="tx1"/>
                          </a:solidFill>
                          <a:latin typeface="+mn-ea"/>
                          <a:ea typeface="+mn-ea"/>
                        </a:rPr>
                        <a:t>《</a:t>
                      </a:r>
                      <a:r>
                        <a:rPr kumimoji="1" lang="ja-JP" altLang="en-US" sz="1200" b="1" u="sng" dirty="0" smtClean="0">
                          <a:solidFill>
                            <a:schemeClr val="tx1"/>
                          </a:solidFill>
                          <a:latin typeface="+mn-ea"/>
                          <a:ea typeface="+mn-ea"/>
                        </a:rPr>
                        <a:t>次年度の主な取組み</a:t>
                      </a:r>
                      <a:r>
                        <a:rPr kumimoji="1" lang="en-US" altLang="ja-JP" sz="1200" b="1" u="none" dirty="0" smtClean="0">
                          <a:solidFill>
                            <a:schemeClr val="tx1"/>
                          </a:solidFill>
                          <a:latin typeface="+mn-ea"/>
                          <a:ea typeface="+mn-ea"/>
                        </a:rPr>
                        <a:t>》</a:t>
                      </a:r>
                      <a:endParaRPr kumimoji="1" lang="en-US" altLang="ja-JP" sz="12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■企業等と連携した、</a:t>
                      </a:r>
                      <a:r>
                        <a:rPr kumimoji="1" lang="en-US" altLang="ja-JP" sz="1100" b="1" dirty="0" smtClean="0">
                          <a:solidFill>
                            <a:schemeClr val="tx1"/>
                          </a:solidFill>
                          <a:latin typeface="+mn-ea"/>
                          <a:ea typeface="+mn-ea"/>
                        </a:rPr>
                        <a:t>V.O.S.</a:t>
                      </a:r>
                      <a:r>
                        <a:rPr kumimoji="1" lang="ja-JP" altLang="en-US" sz="1100" b="1" dirty="0" smtClean="0">
                          <a:solidFill>
                            <a:schemeClr val="tx1"/>
                          </a:solidFill>
                          <a:latin typeface="+mn-ea"/>
                          <a:ea typeface="+mn-ea"/>
                        </a:rPr>
                        <a:t>の普及啓発</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■公民連携の枠組みや</a:t>
                      </a:r>
                      <a:r>
                        <a:rPr kumimoji="1" lang="en-US" altLang="ja-JP" sz="1100" b="1" dirty="0" smtClean="0">
                          <a:solidFill>
                            <a:schemeClr val="tx1"/>
                          </a:solidFill>
                          <a:latin typeface="+mn-ea"/>
                          <a:ea typeface="+mn-ea"/>
                        </a:rPr>
                        <a:t>SNS</a:t>
                      </a:r>
                      <a:r>
                        <a:rPr kumimoji="1" lang="ja-JP" altLang="en-US" sz="1100" b="1" dirty="0" smtClean="0">
                          <a:solidFill>
                            <a:schemeClr val="tx1"/>
                          </a:solidFill>
                          <a:latin typeface="+mn-ea"/>
                          <a:ea typeface="+mn-ea"/>
                        </a:rPr>
                        <a:t>等を活用した情報発信</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973720789"/>
                  </a:ext>
                </a:extLst>
              </a:tr>
              <a:tr h="521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smtClean="0">
                          <a:solidFill>
                            <a:schemeClr val="bg1"/>
                          </a:solidFill>
                        </a:rPr>
                        <a:t> 最終予算</a:t>
                      </a:r>
                      <a:endParaRPr kumimoji="1" lang="en-US" altLang="ja-JP" sz="1600" b="1" dirty="0" smtClean="0">
                        <a:solidFill>
                          <a:schemeClr val="bg1"/>
                        </a:solidFill>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zh-TW" altLang="en-US" sz="1200" b="1" dirty="0" smtClean="0">
                          <a:solidFill>
                            <a:schemeClr val="bg1"/>
                          </a:solidFill>
                          <a:latin typeface="游ゴシック" panose="020B0400000000000000" pitchFamily="50" charset="-128"/>
                          <a:ea typeface="游ゴシック" panose="020B0400000000000000" pitchFamily="50" charset="-128"/>
                        </a:rPr>
                        <a:t>（主要事業）</a:t>
                      </a:r>
                      <a:endParaRPr kumimoji="1" lang="ja-JP" altLang="en-US" sz="1600" b="1"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indent="-174625"/>
                      <a:r>
                        <a:rPr kumimoji="1" lang="ja-JP" altLang="en-US" sz="1100" b="1" dirty="0" smtClean="0">
                          <a:solidFill>
                            <a:schemeClr val="tx1"/>
                          </a:solidFill>
                          <a:latin typeface="+mn-ea"/>
                          <a:ea typeface="+mn-ea"/>
                        </a:rPr>
                        <a:t>健康・栄養対策費　</a:t>
                      </a:r>
                      <a:r>
                        <a:rPr kumimoji="1" lang="en-US" altLang="ja-JP" sz="1100" b="1" dirty="0" smtClean="0">
                          <a:solidFill>
                            <a:schemeClr val="tx1"/>
                          </a:solidFill>
                          <a:latin typeface="+mn-ea"/>
                          <a:ea typeface="+mn-ea"/>
                        </a:rPr>
                        <a:t>6,042</a:t>
                      </a:r>
                      <a:r>
                        <a:rPr kumimoji="1" lang="ja-JP" altLang="en-US" sz="1100" b="1" dirty="0" smtClean="0">
                          <a:solidFill>
                            <a:schemeClr val="tx1"/>
                          </a:solidFill>
                          <a:latin typeface="+mn-ea"/>
                          <a:ea typeface="+mn-ea"/>
                        </a:rPr>
                        <a:t>千円（再掲）</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776657757"/>
                  </a:ext>
                </a:extLst>
              </a:tr>
            </a:tbl>
          </a:graphicData>
        </a:graphic>
      </p:graphicFrame>
      <p:sp>
        <p:nvSpPr>
          <p:cNvPr id="24" name="正方形/長方形 23"/>
          <p:cNvSpPr/>
          <p:nvPr/>
        </p:nvSpPr>
        <p:spPr>
          <a:xfrm>
            <a:off x="521991" y="387382"/>
            <a:ext cx="7620045" cy="338554"/>
          </a:xfrm>
          <a:prstGeom prst="rect">
            <a:avLst/>
          </a:prstGeom>
        </p:spPr>
        <p:txBody>
          <a:bodyPr wrap="square">
            <a:spAutoFit/>
          </a:bodyPr>
          <a:lstStyle/>
          <a:p>
            <a:pPr marL="174625" indent="-174625"/>
            <a:r>
              <a:rPr kumimoji="1" lang="ja-JP" altLang="en-US" sz="1600" b="1" dirty="0">
                <a:solidFill>
                  <a:prstClr val="black"/>
                </a:solidFill>
                <a:latin typeface="游ゴシック" panose="020B0400000000000000" pitchFamily="50" charset="-128"/>
              </a:rPr>
              <a:t>③食品関連事業者等との連携による健康的な食生活の実践を促す</a:t>
            </a:r>
            <a:r>
              <a:rPr kumimoji="1" lang="ja-JP" altLang="en-US" sz="1600" b="1" dirty="0" smtClean="0">
                <a:solidFill>
                  <a:prstClr val="black"/>
                </a:solidFill>
                <a:latin typeface="游ゴシック" panose="020B0400000000000000" pitchFamily="50" charset="-128"/>
              </a:rPr>
              <a:t>取組み　</a:t>
            </a:r>
            <a:r>
              <a:rPr kumimoji="1" lang="en-US" altLang="ja-JP" sz="1600" b="1" dirty="0" smtClean="0">
                <a:solidFill>
                  <a:prstClr val="black"/>
                </a:solidFill>
                <a:latin typeface="游ゴシック" panose="020B0400000000000000" pitchFamily="50" charset="-128"/>
              </a:rPr>
              <a:t>P32</a:t>
            </a:r>
            <a:endParaRPr kumimoji="1" lang="en-US" altLang="ja-JP" sz="1600" b="1" dirty="0">
              <a:solidFill>
                <a:prstClr val="black"/>
              </a:solidFill>
              <a:latin typeface="游ゴシック" panose="020B0400000000000000" pitchFamily="50" charset="-128"/>
            </a:endParaRPr>
          </a:p>
        </p:txBody>
      </p:sp>
      <p:grpSp>
        <p:nvGrpSpPr>
          <p:cNvPr id="25" name="グループ化 24"/>
          <p:cNvGrpSpPr/>
          <p:nvPr/>
        </p:nvGrpSpPr>
        <p:grpSpPr>
          <a:xfrm>
            <a:off x="8333597" y="374472"/>
            <a:ext cx="1188525" cy="864000"/>
            <a:chOff x="8151251" y="1180677"/>
            <a:chExt cx="1188525" cy="864000"/>
          </a:xfrm>
        </p:grpSpPr>
        <p:sp>
          <p:nvSpPr>
            <p:cNvPr id="26" name="角丸四角形 25"/>
            <p:cNvSpPr/>
            <p:nvPr/>
          </p:nvSpPr>
          <p:spPr>
            <a:xfrm>
              <a:off x="8151251" y="1180677"/>
              <a:ext cx="1188525" cy="864000"/>
            </a:xfrm>
            <a:prstGeom prst="roundRect">
              <a:avLst/>
            </a:prstGeom>
            <a:solidFill>
              <a:srgbClr val="4472C4"/>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27" name="グループ化 26"/>
            <p:cNvGrpSpPr/>
            <p:nvPr/>
          </p:nvGrpSpPr>
          <p:grpSpPr>
            <a:xfrm>
              <a:off x="8222623" y="1257538"/>
              <a:ext cx="1058662" cy="720145"/>
              <a:chOff x="511927" y="2809411"/>
              <a:chExt cx="1110811" cy="770916"/>
            </a:xfrm>
          </p:grpSpPr>
          <p:sp>
            <p:nvSpPr>
              <p:cNvPr id="28" name="角丸四角形 27"/>
              <p:cNvSpPr/>
              <p:nvPr/>
            </p:nvSpPr>
            <p:spPr>
              <a:xfrm>
                <a:off x="511927" y="2809411"/>
                <a:ext cx="1097298" cy="770916"/>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本</a:t>
                </a:r>
                <a:r>
                  <a:rPr kumimoji="1" lang="ja-JP" altLang="en-US" sz="1200" b="1" i="0" u="none" strike="noStrike" kern="0" cap="none" spc="0" normalizeH="0" baseline="0" noProof="0" smtClean="0">
                    <a:ln>
                      <a:noFill/>
                    </a:ln>
                    <a:solidFill>
                      <a:prstClr val="black"/>
                    </a:solidFill>
                    <a:effectLst/>
                    <a:uLnTx/>
                    <a:uFillTx/>
                    <a:latin typeface="Calibri" panose="020F0502020204030204"/>
                    <a:ea typeface="游ゴシック" panose="020B0400000000000000" pitchFamily="50" charset="-128"/>
                    <a:cs typeface="+mn-cs"/>
                  </a:rPr>
                  <a:t>年度</a:t>
                </a:r>
                <a:r>
                  <a:rPr kumimoji="1" lang="ja-JP" altLang="en-US" sz="12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評価</a:t>
                </a:r>
                <a:endParaRPr kumimoji="1" lang="en-US" altLang="ja-JP" sz="12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eaLnBrk="1" fontAlgn="auto" latinLnBrk="0" hangingPunct="1">
                  <a:lnSpc>
                    <a:spcPts val="200"/>
                  </a:lnSpc>
                  <a:spcBef>
                    <a:spcPts val="0"/>
                  </a:spcBef>
                  <a:spcAft>
                    <a:spcPts val="0"/>
                  </a:spcAft>
                  <a:buClrTx/>
                  <a:buSzTx/>
                  <a:buFontTx/>
                  <a:buNone/>
                  <a:tabLst/>
                  <a:defRPr/>
                </a:pPr>
                <a:endParaRPr kumimoji="1" lang="en-US" altLang="ja-JP" sz="1200" b="0"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概ね予定</a:t>
                </a:r>
                <a:endParaRPr kumimoji="1" lang="en-US" altLang="ja-JP" sz="14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どおり</a:t>
                </a:r>
              </a:p>
            </p:txBody>
          </p:sp>
          <p:cxnSp>
            <p:nvCxnSpPr>
              <p:cNvPr id="29" name="直線コネクタ 28"/>
              <p:cNvCxnSpPr/>
              <p:nvPr/>
            </p:nvCxnSpPr>
            <p:spPr>
              <a:xfrm>
                <a:off x="525439" y="3052293"/>
                <a:ext cx="1097299" cy="0"/>
              </a:xfrm>
              <a:prstGeom prst="line">
                <a:avLst/>
              </a:prstGeom>
              <a:noFill/>
              <a:ln w="6350" cap="flat" cmpd="sng" algn="ctr">
                <a:solidFill>
                  <a:sysClr val="windowText" lastClr="000000"/>
                </a:solidFill>
                <a:prstDash val="solid"/>
                <a:miter lim="800000"/>
              </a:ln>
              <a:effectLst/>
            </p:spPr>
          </p:cxnSp>
        </p:grpSp>
      </p:grpSp>
    </p:spTree>
    <p:extLst>
      <p:ext uri="{BB962C8B-B14F-4D97-AF65-F5344CB8AC3E}">
        <p14:creationId xmlns:p14="http://schemas.microsoft.com/office/powerpoint/2010/main" val="20073420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67</a:t>
            </a:fld>
            <a:endParaRPr kumimoji="1" lang="ja-JP" altLang="en-US"/>
          </a:p>
        </p:txBody>
      </p:sp>
      <p:sp>
        <p:nvSpPr>
          <p:cNvPr id="8" name="正方形/長方形 7"/>
          <p:cNvSpPr/>
          <p:nvPr/>
        </p:nvSpPr>
        <p:spPr>
          <a:xfrm>
            <a:off x="273000" y="229944"/>
            <a:ext cx="9360000" cy="6408000"/>
          </a:xfrm>
          <a:prstGeom prst="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10" name="表 9"/>
          <p:cNvGraphicFramePr>
            <a:graphicFrameLocks noGrp="1"/>
          </p:cNvGraphicFramePr>
          <p:nvPr>
            <p:extLst>
              <p:ext uri="{D42A27DB-BD31-4B8C-83A1-F6EECF244321}">
                <p14:modId xmlns:p14="http://schemas.microsoft.com/office/powerpoint/2010/main" val="2770601754"/>
              </p:ext>
            </p:extLst>
          </p:nvPr>
        </p:nvGraphicFramePr>
        <p:xfrm>
          <a:off x="629695" y="651124"/>
          <a:ext cx="8646609" cy="5815049"/>
        </p:xfrm>
        <a:graphic>
          <a:graphicData uri="http://schemas.openxmlformats.org/drawingml/2006/table">
            <a:tbl>
              <a:tblPr firstRow="1" bandRow="1"/>
              <a:tblGrid>
                <a:gridCol w="1260000">
                  <a:extLst>
                    <a:ext uri="{9D8B030D-6E8A-4147-A177-3AD203B41FA5}">
                      <a16:colId xmlns:a16="http://schemas.microsoft.com/office/drawing/2014/main" val="528851062"/>
                    </a:ext>
                  </a:extLst>
                </a:gridCol>
                <a:gridCol w="7386609">
                  <a:extLst>
                    <a:ext uri="{9D8B030D-6E8A-4147-A177-3AD203B41FA5}">
                      <a16:colId xmlns:a16="http://schemas.microsoft.com/office/drawing/2014/main" val="89849022"/>
                    </a:ext>
                  </a:extLst>
                </a:gridCol>
              </a:tblGrid>
              <a:tr h="3460449">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mn-lt"/>
                          <a:ea typeface="+mn-ea"/>
                          <a:cs typeface="+mn-cs"/>
                        </a:rPr>
                        <a:t>本年度の     </a:t>
                      </a:r>
                      <a:endParaRPr kumimoji="1" lang="en-US" altLang="ja-JP" sz="1600" b="1"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mn-lt"/>
                          <a:ea typeface="+mn-ea"/>
                          <a:cs typeface="+mn-cs"/>
                        </a:rPr>
                        <a:t>取組</a:t>
                      </a:r>
                      <a:endParaRPr kumimoji="1" lang="ja-JP" altLang="en-US" sz="1600" b="1" i="0" u="none" strike="noStrike" kern="1200" cap="none" spc="0" normalizeH="0" baseline="0" noProof="0" dirty="0">
                        <a:ln>
                          <a:noFill/>
                        </a:ln>
                        <a:solidFill>
                          <a:prstClr val="white"/>
                        </a:solidFill>
                        <a:effectLst/>
                        <a:uLnTx/>
                        <a:uFillTx/>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174625" indent="-174625"/>
                      <a:r>
                        <a:rPr kumimoji="1" lang="en-US" altLang="ja-JP" sz="1200" b="1" u="none" dirty="0" smtClean="0">
                          <a:solidFill>
                            <a:schemeClr val="tx1"/>
                          </a:solidFill>
                          <a:latin typeface="游ゴシック" panose="020B0400000000000000" pitchFamily="50" charset="-128"/>
                          <a:ea typeface="+mn-ea"/>
                        </a:rPr>
                        <a:t>《</a:t>
                      </a:r>
                      <a:r>
                        <a:rPr kumimoji="1" lang="ja-JP" altLang="en-US" sz="1200" b="1" u="sng" dirty="0" smtClean="0">
                          <a:solidFill>
                            <a:schemeClr val="tx1"/>
                          </a:solidFill>
                          <a:latin typeface="游ゴシック" panose="020B0400000000000000" pitchFamily="50" charset="-128"/>
                          <a:ea typeface="+mn-ea"/>
                        </a:rPr>
                        <a:t>保育所・認定こども園・幼稚園における取組み</a:t>
                      </a:r>
                      <a:r>
                        <a:rPr kumimoji="1" lang="en-US" altLang="ja-JP" sz="1200" b="1" u="none" dirty="0" smtClean="0">
                          <a:solidFill>
                            <a:schemeClr val="tx1"/>
                          </a:solidFill>
                          <a:latin typeface="游ゴシック" panose="020B0400000000000000" pitchFamily="50" charset="-128"/>
                          <a:ea typeface="+mn-ea"/>
                        </a:rPr>
                        <a:t>》</a:t>
                      </a:r>
                    </a:p>
                    <a:p>
                      <a:pPr marL="174625" indent="-174625"/>
                      <a:r>
                        <a:rPr kumimoji="1" lang="en-US" altLang="ja-JP" sz="1100" b="1" u="none" dirty="0" smtClean="0">
                          <a:solidFill>
                            <a:schemeClr val="tx1"/>
                          </a:solidFill>
                          <a:latin typeface="游ゴシック" panose="020B0400000000000000" pitchFamily="50" charset="-128"/>
                          <a:ea typeface="+mn-ea"/>
                        </a:rPr>
                        <a:t> ■</a:t>
                      </a:r>
                      <a:r>
                        <a:rPr kumimoji="1" lang="ja-JP" altLang="en-US" sz="1100" b="1" u="none" dirty="0" smtClean="0">
                          <a:solidFill>
                            <a:schemeClr val="tx1"/>
                          </a:solidFill>
                          <a:latin typeface="游ゴシック" panose="020B0400000000000000" pitchFamily="50" charset="-128"/>
                          <a:ea typeface="+mn-ea"/>
                        </a:rPr>
                        <a:t>児童福祉施設研修会（食事提供関係）の開催</a:t>
                      </a:r>
                      <a:endParaRPr kumimoji="1" lang="en-US" altLang="ja-JP" sz="1100" b="1" u="none" dirty="0" smtClean="0">
                        <a:solidFill>
                          <a:schemeClr val="tx1"/>
                        </a:solidFill>
                        <a:latin typeface="游ゴシック" panose="020B0400000000000000" pitchFamily="50" charset="-128"/>
                        <a:ea typeface="+mn-ea"/>
                      </a:endParaRPr>
                    </a:p>
                    <a:p>
                      <a:pPr marL="174625" indent="-174625"/>
                      <a:r>
                        <a:rPr kumimoji="1" lang="ja-JP" altLang="en-US" sz="1100" b="1" u="none" dirty="0" smtClean="0">
                          <a:solidFill>
                            <a:schemeClr val="tx1"/>
                          </a:solidFill>
                          <a:latin typeface="游ゴシック" panose="020B0400000000000000" pitchFamily="50" charset="-128"/>
                          <a:ea typeface="+mn-ea"/>
                        </a:rPr>
                        <a:t>　</a:t>
                      </a:r>
                      <a:r>
                        <a:rPr kumimoji="1" lang="en-US" altLang="ja-JP" sz="1100" b="1" u="none" dirty="0" smtClean="0">
                          <a:solidFill>
                            <a:schemeClr val="tx1"/>
                          </a:solidFill>
                          <a:latin typeface="游ゴシック" panose="020B0400000000000000" pitchFamily="50" charset="-128"/>
                          <a:ea typeface="+mn-ea"/>
                        </a:rPr>
                        <a:t>YouTube</a:t>
                      </a:r>
                      <a:r>
                        <a:rPr kumimoji="1" lang="ja-JP" altLang="en-US" sz="1100" b="1" u="none" dirty="0" smtClean="0">
                          <a:solidFill>
                            <a:schemeClr val="tx1"/>
                          </a:solidFill>
                          <a:latin typeface="游ゴシック" panose="020B0400000000000000" pitchFamily="50" charset="-128"/>
                          <a:ea typeface="+mn-ea"/>
                        </a:rPr>
                        <a:t>チャンネルによる動画配信（</a:t>
                      </a:r>
                      <a:r>
                        <a:rPr kumimoji="1" lang="en-US" altLang="ja-JP" sz="1100" b="1" u="none" dirty="0" smtClean="0">
                          <a:solidFill>
                            <a:schemeClr val="tx1"/>
                          </a:solidFill>
                          <a:latin typeface="游ゴシック" panose="020B0400000000000000" pitchFamily="50" charset="-128"/>
                          <a:ea typeface="+mn-ea"/>
                        </a:rPr>
                        <a:t>R3.2.19-20</a:t>
                      </a:r>
                      <a:r>
                        <a:rPr kumimoji="1" lang="ja-JP" altLang="en-US" sz="1100" b="1" u="none" dirty="0" smtClean="0">
                          <a:solidFill>
                            <a:schemeClr val="tx1"/>
                          </a:solidFill>
                          <a:latin typeface="游ゴシック" panose="020B0400000000000000" pitchFamily="50" charset="-128"/>
                          <a:ea typeface="+mn-ea"/>
                        </a:rPr>
                        <a:t>　視聴回数延べ</a:t>
                      </a:r>
                      <a:r>
                        <a:rPr kumimoji="1" lang="en-US" altLang="ja-JP" sz="1100" b="1" u="none" dirty="0" smtClean="0">
                          <a:solidFill>
                            <a:schemeClr val="tx1"/>
                          </a:solidFill>
                          <a:latin typeface="游ゴシック" panose="020B0400000000000000" pitchFamily="50" charset="-128"/>
                          <a:ea typeface="+mn-ea"/>
                        </a:rPr>
                        <a:t>914</a:t>
                      </a:r>
                      <a:r>
                        <a:rPr kumimoji="1" lang="ja-JP" altLang="en-US" sz="1100" b="1" u="none" dirty="0" smtClean="0">
                          <a:solidFill>
                            <a:schemeClr val="tx1"/>
                          </a:solidFill>
                          <a:latin typeface="游ゴシック" panose="020B0400000000000000" pitchFamily="50" charset="-128"/>
                          <a:ea typeface="+mn-ea"/>
                        </a:rPr>
                        <a:t>回）</a:t>
                      </a:r>
                    </a:p>
                    <a:p>
                      <a:pPr marL="174625" indent="-174625"/>
                      <a:r>
                        <a:rPr kumimoji="1" lang="en-US" altLang="ja-JP" sz="1200" b="1" u="none" dirty="0" smtClean="0">
                          <a:solidFill>
                            <a:schemeClr val="tx1"/>
                          </a:solidFill>
                          <a:latin typeface="游ゴシック" panose="020B0400000000000000" pitchFamily="50" charset="-128"/>
                          <a:ea typeface="+mn-ea"/>
                        </a:rPr>
                        <a:t>《</a:t>
                      </a:r>
                      <a:r>
                        <a:rPr kumimoji="1" lang="ja-JP" altLang="en-US" sz="1200" b="1" u="sng" dirty="0" smtClean="0">
                          <a:solidFill>
                            <a:schemeClr val="tx1"/>
                          </a:solidFill>
                          <a:latin typeface="游ゴシック" panose="020B0400000000000000" pitchFamily="50" charset="-128"/>
                          <a:ea typeface="+mn-ea"/>
                        </a:rPr>
                        <a:t>小・中学校等における取組み</a:t>
                      </a:r>
                      <a:r>
                        <a:rPr kumimoji="1" lang="en-US" altLang="ja-JP" sz="1200" b="1" u="none" dirty="0" smtClean="0">
                          <a:solidFill>
                            <a:schemeClr val="tx1"/>
                          </a:solidFill>
                          <a:latin typeface="游ゴシック" panose="020B0400000000000000" pitchFamily="50" charset="-128"/>
                          <a:ea typeface="+mn-ea"/>
                        </a:rPr>
                        <a:t>》</a:t>
                      </a:r>
                    </a:p>
                    <a:p>
                      <a:pPr marL="174625" indent="-174625"/>
                      <a:r>
                        <a:rPr kumimoji="1" lang="ja-JP" altLang="en-US" sz="1100" b="1" u="none" dirty="0" smtClean="0">
                          <a:solidFill>
                            <a:schemeClr val="tx1"/>
                          </a:solidFill>
                          <a:latin typeface="游ゴシック" panose="020B0400000000000000" pitchFamily="50" charset="-128"/>
                          <a:ea typeface="+mn-ea"/>
                        </a:rPr>
                        <a:t>■小中学校において、食に関する指導の全体計画策定及び校内指導体制を整備</a:t>
                      </a:r>
                      <a:endParaRPr kumimoji="1" lang="en-US" altLang="ja-JP" sz="1100" b="1" u="none" dirty="0" smtClean="0">
                        <a:solidFill>
                          <a:schemeClr val="tx1"/>
                        </a:solidFill>
                        <a:latin typeface="游ゴシック" panose="020B0400000000000000" pitchFamily="50" charset="-128"/>
                        <a:ea typeface="+mn-ea"/>
                      </a:endParaRPr>
                    </a:p>
                    <a:p>
                      <a:pPr marL="174625" indent="-174625"/>
                      <a:r>
                        <a:rPr kumimoji="1" lang="ja-JP" altLang="en-US" sz="1100" b="1" u="none" dirty="0" smtClean="0">
                          <a:solidFill>
                            <a:schemeClr val="tx1"/>
                          </a:solidFill>
                          <a:latin typeface="游ゴシック" panose="020B0400000000000000" pitchFamily="50" charset="-128"/>
                          <a:ea typeface="+mn-ea"/>
                        </a:rPr>
                        <a:t>　全体計画策定率</a:t>
                      </a:r>
                      <a:r>
                        <a:rPr kumimoji="1" lang="en-US" altLang="ja-JP" sz="1100" b="1" u="none" dirty="0" smtClean="0">
                          <a:solidFill>
                            <a:schemeClr val="tx1"/>
                          </a:solidFill>
                          <a:latin typeface="游ゴシック" panose="020B0400000000000000" pitchFamily="50" charset="-128"/>
                          <a:ea typeface="+mn-ea"/>
                        </a:rPr>
                        <a:t>100</a:t>
                      </a:r>
                      <a:r>
                        <a:rPr kumimoji="1" lang="ja-JP" altLang="en-US" sz="1100" b="1" u="none" dirty="0" smtClean="0">
                          <a:solidFill>
                            <a:schemeClr val="tx1"/>
                          </a:solidFill>
                          <a:latin typeface="游ゴシック" panose="020B0400000000000000" pitchFamily="50" charset="-128"/>
                          <a:ea typeface="+mn-ea"/>
                        </a:rPr>
                        <a:t>％　校内体制整備率</a:t>
                      </a:r>
                      <a:r>
                        <a:rPr kumimoji="1" lang="en-US" altLang="ja-JP" sz="1100" b="1" u="none" dirty="0" smtClean="0">
                          <a:solidFill>
                            <a:schemeClr val="tx1"/>
                          </a:solidFill>
                          <a:latin typeface="游ゴシック" panose="020B0400000000000000" pitchFamily="50" charset="-128"/>
                          <a:ea typeface="+mn-ea"/>
                        </a:rPr>
                        <a:t>100</a:t>
                      </a:r>
                      <a:r>
                        <a:rPr kumimoji="1" lang="ja-JP" altLang="en-US" sz="1100" b="1" u="none" dirty="0" smtClean="0">
                          <a:solidFill>
                            <a:schemeClr val="tx1"/>
                          </a:solidFill>
                          <a:latin typeface="游ゴシック" panose="020B0400000000000000" pitchFamily="50" charset="-128"/>
                          <a:ea typeface="+mn-ea"/>
                        </a:rPr>
                        <a:t>％</a:t>
                      </a:r>
                      <a:endParaRPr kumimoji="1" lang="en-US" altLang="ja-JP" sz="1100" b="1" u="none" dirty="0" smtClean="0">
                        <a:solidFill>
                          <a:schemeClr val="tx1"/>
                        </a:solidFill>
                        <a:latin typeface="游ゴシック" panose="020B0400000000000000" pitchFamily="50" charset="-128"/>
                        <a:ea typeface="+mn-ea"/>
                      </a:endParaRPr>
                    </a:p>
                    <a:p>
                      <a:pPr marL="174625" indent="-174625"/>
                      <a:r>
                        <a:rPr kumimoji="1" lang="en-US" altLang="ja-JP" sz="1100" b="1" u="none" dirty="0" smtClean="0">
                          <a:solidFill>
                            <a:schemeClr val="tx1"/>
                          </a:solidFill>
                          <a:latin typeface="游ゴシック" panose="020B0400000000000000" pitchFamily="50" charset="-128"/>
                          <a:ea typeface="+mn-ea"/>
                        </a:rPr>
                        <a:t>■</a:t>
                      </a:r>
                      <a:r>
                        <a:rPr kumimoji="1" lang="ja-JP" altLang="en-US" sz="1100" b="1" u="none" dirty="0" smtClean="0">
                          <a:solidFill>
                            <a:schemeClr val="tx1"/>
                          </a:solidFill>
                          <a:latin typeface="游ゴシック" panose="020B0400000000000000" pitchFamily="50" charset="-128"/>
                          <a:ea typeface="+mn-ea"/>
                        </a:rPr>
                        <a:t>食育の普及啓発に向けた教職員対象研修の開催（書面）</a:t>
                      </a:r>
                      <a:endParaRPr kumimoji="1" lang="en-US" altLang="ja-JP" sz="1100" b="1" u="none" dirty="0" smtClean="0">
                        <a:solidFill>
                          <a:schemeClr val="tx1"/>
                        </a:solidFill>
                        <a:latin typeface="游ゴシック" panose="020B0400000000000000" pitchFamily="50" charset="-128"/>
                        <a:ea typeface="+mn-ea"/>
                      </a:endParaRPr>
                    </a:p>
                    <a:p>
                      <a:pPr marL="174625" indent="-174625"/>
                      <a:r>
                        <a:rPr kumimoji="1" lang="ja-JP" altLang="en-US" sz="1100" b="1" u="none" dirty="0" smtClean="0">
                          <a:solidFill>
                            <a:schemeClr val="tx1"/>
                          </a:solidFill>
                          <a:latin typeface="游ゴシック" panose="020B0400000000000000" pitchFamily="50" charset="-128"/>
                          <a:ea typeface="+mn-ea"/>
                        </a:rPr>
                        <a:t>■食育の指導案を冊子にまとめ、小中学校に配布</a:t>
                      </a:r>
                      <a:endParaRPr kumimoji="1" lang="en-US" altLang="ja-JP" sz="1100" b="1" u="none" dirty="0" smtClean="0">
                        <a:solidFill>
                          <a:schemeClr val="tx1"/>
                        </a:solidFill>
                        <a:latin typeface="游ゴシック" panose="020B0400000000000000" pitchFamily="50" charset="-128"/>
                        <a:ea typeface="+mn-ea"/>
                      </a:endParaRPr>
                    </a:p>
                    <a:p>
                      <a:pPr marL="174625" indent="-174625"/>
                      <a:r>
                        <a:rPr kumimoji="1" lang="ja-JP" altLang="en-US" sz="1100" b="1" u="none" dirty="0" smtClean="0">
                          <a:solidFill>
                            <a:schemeClr val="tx1"/>
                          </a:solidFill>
                          <a:latin typeface="游ゴシック" panose="020B0400000000000000" pitchFamily="50" charset="-128"/>
                          <a:ea typeface="+mn-ea"/>
                        </a:rPr>
                        <a:t>■保護者に向けて全国学校給食週間の取組みを各校給食だよりで紹介</a:t>
                      </a:r>
                    </a:p>
                    <a:p>
                      <a:pPr marL="174625" indent="-174625"/>
                      <a:r>
                        <a:rPr kumimoji="1" lang="en-US" altLang="ja-JP" sz="1200" b="1" u="none" dirty="0" smtClean="0">
                          <a:solidFill>
                            <a:schemeClr val="tx1"/>
                          </a:solidFill>
                          <a:latin typeface="游ゴシック" panose="020B0400000000000000" pitchFamily="50" charset="-128"/>
                          <a:ea typeface="+mn-ea"/>
                        </a:rPr>
                        <a:t>《</a:t>
                      </a:r>
                      <a:r>
                        <a:rPr kumimoji="1" lang="ja-JP" altLang="en-US" sz="1200" b="1" u="sng" dirty="0" smtClean="0">
                          <a:solidFill>
                            <a:schemeClr val="tx1"/>
                          </a:solidFill>
                          <a:latin typeface="游ゴシック" panose="020B0400000000000000" pitchFamily="50" charset="-128"/>
                          <a:ea typeface="+mn-ea"/>
                        </a:rPr>
                        <a:t>高等学校等における取組み</a:t>
                      </a:r>
                      <a:r>
                        <a:rPr kumimoji="1" lang="en-US" altLang="ja-JP" sz="1200" b="1" u="none" dirty="0" smtClean="0">
                          <a:solidFill>
                            <a:schemeClr val="tx1"/>
                          </a:solidFill>
                          <a:latin typeface="游ゴシック" panose="020B0400000000000000" pitchFamily="50" charset="-128"/>
                          <a:ea typeface="+mn-ea"/>
                        </a:rPr>
                        <a:t>》</a:t>
                      </a:r>
                    </a:p>
                    <a:p>
                      <a:pPr marL="174625" indent="-174625"/>
                      <a:r>
                        <a:rPr kumimoji="1" lang="en-US" altLang="ja-JP" sz="1100" b="1" u="none" dirty="0" smtClean="0">
                          <a:solidFill>
                            <a:schemeClr val="tx1"/>
                          </a:solidFill>
                          <a:latin typeface="游ゴシック" panose="020B0400000000000000" pitchFamily="50" charset="-128"/>
                          <a:ea typeface="+mn-ea"/>
                        </a:rPr>
                        <a:t>■</a:t>
                      </a:r>
                      <a:r>
                        <a:rPr kumimoji="1" lang="ja-JP" altLang="en-US" sz="1100" b="1" u="none" dirty="0" smtClean="0">
                          <a:solidFill>
                            <a:schemeClr val="tx1"/>
                          </a:solidFill>
                          <a:latin typeface="游ゴシック" panose="020B0400000000000000" pitchFamily="50" charset="-128"/>
                          <a:ea typeface="+mn-ea"/>
                        </a:rPr>
                        <a:t>高校生の食生活改善に向けた事業支援（</a:t>
                      </a:r>
                      <a:r>
                        <a:rPr kumimoji="1" lang="en-US" altLang="ja-JP" sz="1100" b="1" u="none" dirty="0" smtClean="0">
                          <a:solidFill>
                            <a:schemeClr val="tx1"/>
                          </a:solidFill>
                          <a:latin typeface="游ゴシック" panose="020B0400000000000000" pitchFamily="50" charset="-128"/>
                          <a:ea typeface="+mn-ea"/>
                        </a:rPr>
                        <a:t>2</a:t>
                      </a:r>
                      <a:r>
                        <a:rPr kumimoji="1" lang="ja-JP" altLang="en-US" sz="1100" b="1" u="none" dirty="0" smtClean="0">
                          <a:solidFill>
                            <a:schemeClr val="tx1"/>
                          </a:solidFill>
                          <a:latin typeface="游ゴシック" panose="020B0400000000000000" pitchFamily="50" charset="-128"/>
                          <a:ea typeface="+mn-ea"/>
                        </a:rPr>
                        <a:t>保健所）</a:t>
                      </a:r>
                    </a:p>
                    <a:p>
                      <a:pPr marL="174625" indent="-174625"/>
                      <a:r>
                        <a:rPr kumimoji="1" lang="ja-JP" altLang="en-US" sz="1100" b="1" u="none" dirty="0" smtClean="0">
                          <a:solidFill>
                            <a:schemeClr val="tx1"/>
                          </a:solidFill>
                          <a:latin typeface="游ゴシック" panose="020B0400000000000000" pitchFamily="50" charset="-128"/>
                          <a:ea typeface="+mn-ea"/>
                        </a:rPr>
                        <a:t>　関係団体と連携した食育授業の実施、指導資料・料理動画の提供</a:t>
                      </a:r>
                    </a:p>
                    <a:p>
                      <a:pPr marL="174625" indent="-174625"/>
                      <a:r>
                        <a:rPr kumimoji="1" lang="ja-JP" altLang="en-US" sz="1100" b="1" u="none" dirty="0" smtClean="0">
                          <a:solidFill>
                            <a:schemeClr val="tx1"/>
                          </a:solidFill>
                          <a:latin typeface="游ゴシック" panose="020B0400000000000000" pitchFamily="50" charset="-128"/>
                          <a:ea typeface="+mn-ea"/>
                        </a:rPr>
                        <a:t>■各保健所が高校と連携して作成した食育プログラムを府ホームページに掲載</a:t>
                      </a:r>
                    </a:p>
                    <a:p>
                      <a:pPr marL="174625" indent="-174625"/>
                      <a:r>
                        <a:rPr kumimoji="1" lang="en-US" altLang="ja-JP" sz="1200" b="1" u="none" dirty="0" smtClean="0">
                          <a:solidFill>
                            <a:schemeClr val="tx1"/>
                          </a:solidFill>
                          <a:latin typeface="游ゴシック" panose="020B0400000000000000" pitchFamily="50" charset="-128"/>
                          <a:ea typeface="+mn-ea"/>
                        </a:rPr>
                        <a:t>《</a:t>
                      </a:r>
                      <a:r>
                        <a:rPr kumimoji="1" lang="ja-JP" altLang="en-US" sz="1200" b="1" u="sng" dirty="0" smtClean="0">
                          <a:solidFill>
                            <a:schemeClr val="tx1"/>
                          </a:solidFill>
                          <a:latin typeface="游ゴシック" panose="020B0400000000000000" pitchFamily="50" charset="-128"/>
                          <a:ea typeface="+mn-ea"/>
                        </a:rPr>
                        <a:t>大学や職場等における取組み</a:t>
                      </a:r>
                      <a:r>
                        <a:rPr kumimoji="1" lang="en-US" altLang="ja-JP" sz="1200" b="1" u="none" dirty="0" smtClean="0">
                          <a:solidFill>
                            <a:schemeClr val="tx1"/>
                          </a:solidFill>
                          <a:latin typeface="游ゴシック" panose="020B0400000000000000" pitchFamily="50" charset="-128"/>
                          <a:ea typeface="+mn-ea"/>
                        </a:rPr>
                        <a:t>》</a:t>
                      </a:r>
                    </a:p>
                    <a:p>
                      <a:pPr marL="174625" indent="-174625"/>
                      <a:r>
                        <a:rPr kumimoji="1" lang="en-US" altLang="ja-JP" sz="1100" b="1" u="none" dirty="0" smtClean="0">
                          <a:solidFill>
                            <a:schemeClr val="tx1"/>
                          </a:solidFill>
                          <a:latin typeface="游ゴシック" panose="020B0400000000000000" pitchFamily="50" charset="-128"/>
                          <a:ea typeface="+mn-ea"/>
                        </a:rPr>
                        <a:t>■</a:t>
                      </a:r>
                      <a:r>
                        <a:rPr kumimoji="1" lang="ja-JP" altLang="en-US" sz="1100" b="1" u="none" dirty="0" smtClean="0">
                          <a:solidFill>
                            <a:schemeClr val="tx1"/>
                          </a:solidFill>
                          <a:latin typeface="游ゴシック" panose="020B0400000000000000" pitchFamily="50" charset="-128"/>
                          <a:ea typeface="+mn-ea"/>
                        </a:rPr>
                        <a:t>管理栄養士養成施設と連携した若い世代の食生活改善に向けた事業企画、啓発媒体作成（</a:t>
                      </a:r>
                      <a:r>
                        <a:rPr kumimoji="1" lang="en-US" altLang="ja-JP" sz="1100" b="1" u="none" dirty="0" smtClean="0">
                          <a:solidFill>
                            <a:schemeClr val="tx1"/>
                          </a:solidFill>
                          <a:latin typeface="游ゴシック" panose="020B0400000000000000" pitchFamily="50" charset="-128"/>
                          <a:ea typeface="+mn-ea"/>
                        </a:rPr>
                        <a:t>9</a:t>
                      </a:r>
                      <a:r>
                        <a:rPr kumimoji="1" lang="ja-JP" altLang="en-US" sz="1100" b="1" u="none" dirty="0" smtClean="0">
                          <a:solidFill>
                            <a:schemeClr val="tx1"/>
                          </a:solidFill>
                          <a:latin typeface="游ゴシック" panose="020B0400000000000000" pitchFamily="50" charset="-128"/>
                          <a:ea typeface="+mn-ea"/>
                        </a:rPr>
                        <a:t>保健所）</a:t>
                      </a:r>
                    </a:p>
                    <a:p>
                      <a:pPr marL="174625" indent="-174625"/>
                      <a:r>
                        <a:rPr kumimoji="1" lang="ja-JP" altLang="en-US" sz="1100" b="1" u="none" dirty="0" smtClean="0">
                          <a:solidFill>
                            <a:schemeClr val="tx1"/>
                          </a:solidFill>
                          <a:latin typeface="游ゴシック" panose="020B0400000000000000" pitchFamily="50" charset="-128"/>
                          <a:ea typeface="+mn-ea"/>
                        </a:rPr>
                        <a:t>■大学と連携した</a:t>
                      </a:r>
                      <a:r>
                        <a:rPr kumimoji="1" lang="en-US" altLang="ja-JP" sz="1100" b="1" u="none" dirty="0" smtClean="0">
                          <a:solidFill>
                            <a:schemeClr val="tx1"/>
                          </a:solidFill>
                          <a:latin typeface="游ゴシック" panose="020B0400000000000000" pitchFamily="50" charset="-128"/>
                          <a:ea typeface="+mn-ea"/>
                        </a:rPr>
                        <a:t>V.O.S.</a:t>
                      </a:r>
                      <a:r>
                        <a:rPr kumimoji="1" lang="ja-JP" altLang="en-US" sz="1100" b="1" u="none" dirty="0" smtClean="0">
                          <a:solidFill>
                            <a:schemeClr val="tx1"/>
                          </a:solidFill>
                          <a:latin typeface="游ゴシック" panose="020B0400000000000000" pitchFamily="50" charset="-128"/>
                          <a:ea typeface="+mn-ea"/>
                        </a:rPr>
                        <a:t>メニューの開発・提供（近畿大学・関西福祉科学大学）</a:t>
                      </a:r>
                      <a:endParaRPr kumimoji="1" lang="en-US" altLang="ja-JP" sz="1100" b="1" u="none" dirty="0" smtClean="0">
                        <a:solidFill>
                          <a:schemeClr val="tx1"/>
                        </a:solidFill>
                        <a:latin typeface="游ゴシック" panose="020B0400000000000000" pitchFamily="50" charset="-128"/>
                        <a:ea typeface="+mn-ea"/>
                      </a:endParaRPr>
                    </a:p>
                    <a:p>
                      <a:pPr marL="174625" indent="-174625"/>
                      <a:r>
                        <a:rPr kumimoji="1" lang="ja-JP" altLang="en-US" sz="1100" b="1" u="none" dirty="0" smtClean="0">
                          <a:solidFill>
                            <a:schemeClr val="tx1"/>
                          </a:solidFill>
                          <a:latin typeface="游ゴシック" panose="020B0400000000000000" pitchFamily="50" charset="-128"/>
                          <a:ea typeface="+mn-ea"/>
                        </a:rPr>
                        <a:t>■職場での健康づくり活動を動画で応募してもらう「職場で健活</a:t>
                      </a:r>
                      <a:r>
                        <a:rPr kumimoji="1" lang="en-US" altLang="ja-JP" sz="1100" b="1" u="none" dirty="0" smtClean="0">
                          <a:solidFill>
                            <a:schemeClr val="tx1"/>
                          </a:solidFill>
                          <a:latin typeface="游ゴシック" panose="020B0400000000000000" pitchFamily="50" charset="-128"/>
                          <a:ea typeface="+mn-ea"/>
                        </a:rPr>
                        <a:t>10</a:t>
                      </a:r>
                      <a:r>
                        <a:rPr kumimoji="1" lang="ja-JP" altLang="en-US" sz="1100" b="1" u="none" dirty="0" smtClean="0">
                          <a:solidFill>
                            <a:schemeClr val="tx1"/>
                          </a:solidFill>
                          <a:latin typeface="游ゴシック" panose="020B0400000000000000" pitchFamily="50" charset="-128"/>
                          <a:ea typeface="+mn-ea"/>
                        </a:rPr>
                        <a:t>」大賞を実施</a:t>
                      </a:r>
                      <a:endParaRPr kumimoji="1" lang="en-US" altLang="ja-JP" sz="1100" b="1" u="none" dirty="0" smtClean="0">
                        <a:solidFill>
                          <a:schemeClr val="tx1"/>
                        </a:solidFill>
                        <a:latin typeface="游ゴシック" panose="020B0400000000000000" pitchFamily="50" charset="-128"/>
                        <a:ea typeface="+mn-ea"/>
                      </a:endParaRPr>
                    </a:p>
                    <a:p>
                      <a:pPr marL="174625" indent="-174625"/>
                      <a:r>
                        <a:rPr kumimoji="1" lang="ja-JP" altLang="en-US" sz="1100" b="1" u="none" dirty="0" smtClean="0">
                          <a:solidFill>
                            <a:schemeClr val="tx1"/>
                          </a:solidFill>
                          <a:latin typeface="游ゴシック" panose="020B0400000000000000" pitchFamily="50" charset="-128"/>
                          <a:ea typeface="+mn-ea"/>
                        </a:rPr>
                        <a:t>■府民を対象に開催した健活</a:t>
                      </a:r>
                      <a:r>
                        <a:rPr kumimoji="1" lang="en-US" altLang="ja-JP" sz="1100" b="1" u="none" dirty="0" smtClean="0">
                          <a:solidFill>
                            <a:schemeClr val="tx1"/>
                          </a:solidFill>
                          <a:latin typeface="游ゴシック" panose="020B0400000000000000" pitchFamily="50" charset="-128"/>
                          <a:ea typeface="+mn-ea"/>
                        </a:rPr>
                        <a:t>OSAKA</a:t>
                      </a:r>
                      <a:r>
                        <a:rPr kumimoji="1" lang="ja-JP" altLang="en-US" sz="1100" b="1" u="none" dirty="0" smtClean="0">
                          <a:solidFill>
                            <a:schemeClr val="tx1"/>
                          </a:solidFill>
                          <a:latin typeface="游ゴシック" panose="020B0400000000000000" pitchFamily="50" charset="-128"/>
                          <a:ea typeface="+mn-ea"/>
                        </a:rPr>
                        <a:t>セミナー（オンライン）で、「食事」をテーマに実施</a:t>
                      </a:r>
                      <a:endParaRPr kumimoji="1" lang="en-US" altLang="ja-JP" sz="1100" b="1" u="none" dirty="0" smtClean="0">
                        <a:solidFill>
                          <a:schemeClr val="tx1"/>
                        </a:solidFill>
                        <a:latin typeface="游ゴシック" panose="020B0400000000000000" pitchFamily="50" charset="-128"/>
                        <a:ea typeface="+mn-ea"/>
                      </a:endParaRPr>
                    </a:p>
                    <a:p>
                      <a:pPr marL="174625" indent="-174625"/>
                      <a:r>
                        <a:rPr kumimoji="1" lang="en-US" altLang="ja-JP" sz="1200" b="1" u="none" dirty="0" smtClean="0">
                          <a:solidFill>
                            <a:schemeClr val="tx1"/>
                          </a:solidFill>
                          <a:latin typeface="游ゴシック" panose="020B0400000000000000" pitchFamily="50" charset="-128"/>
                          <a:ea typeface="+mn-ea"/>
                        </a:rPr>
                        <a:t>《</a:t>
                      </a:r>
                      <a:r>
                        <a:rPr kumimoji="1" lang="ja-JP" altLang="en-US" sz="1200" b="1" u="none" dirty="0" smtClean="0">
                          <a:solidFill>
                            <a:schemeClr val="tx1"/>
                          </a:solidFill>
                          <a:latin typeface="游ゴシック" panose="020B0400000000000000" pitchFamily="50" charset="-128"/>
                          <a:ea typeface="+mn-ea"/>
                        </a:rPr>
                        <a:t>高齢者の低栄養予防のための取組み</a:t>
                      </a:r>
                      <a:r>
                        <a:rPr kumimoji="1" lang="en-US" altLang="ja-JP" sz="1200" b="1" u="none" dirty="0" smtClean="0">
                          <a:solidFill>
                            <a:schemeClr val="tx1"/>
                          </a:solidFill>
                          <a:latin typeface="游ゴシック" panose="020B0400000000000000" pitchFamily="50" charset="-128"/>
                          <a:ea typeface="+mn-ea"/>
                        </a:rPr>
                        <a:t>》</a:t>
                      </a:r>
                    </a:p>
                    <a:p>
                      <a:pPr marL="174625" indent="-174625"/>
                      <a:r>
                        <a:rPr kumimoji="1" lang="ja-JP" altLang="en-US" sz="1100" b="1" u="none" dirty="0" smtClean="0">
                          <a:solidFill>
                            <a:schemeClr val="tx1"/>
                          </a:solidFill>
                          <a:latin typeface="游ゴシック" panose="020B0400000000000000" pitchFamily="50" charset="-128"/>
                          <a:ea typeface="+mn-ea"/>
                        </a:rPr>
                        <a:t>■医療介護に携わる専門職に向けた口腔・栄養・運動に関する研修会の開催</a:t>
                      </a:r>
                      <a:endParaRPr kumimoji="1" lang="en-US" altLang="ja-JP" sz="1100" b="1" u="none" dirty="0" smtClean="0">
                        <a:solidFill>
                          <a:schemeClr val="tx1"/>
                        </a:solidFill>
                        <a:latin typeface="游ゴシック" panose="020B0400000000000000" pitchFamily="50" charset="-128"/>
                        <a:ea typeface="+mn-ea"/>
                      </a:endParaRPr>
                    </a:p>
                    <a:p>
                      <a:pPr marL="174625" indent="-174625"/>
                      <a:r>
                        <a:rPr kumimoji="1" lang="ja-JP" altLang="en-US" sz="1100" b="1" u="none" dirty="0" smtClean="0">
                          <a:solidFill>
                            <a:schemeClr val="tx1"/>
                          </a:solidFill>
                          <a:latin typeface="游ゴシック" panose="020B0400000000000000" pitchFamily="50" charset="-128"/>
                          <a:ea typeface="+mn-ea"/>
                        </a:rPr>
                        <a:t>■高齢者への食支援を目的とした配食事業者の実態把握、市町村及び関係機関との共有</a:t>
                      </a:r>
                      <a:endParaRPr kumimoji="1" lang="ja-JP" altLang="en-US" sz="1050" b="1" u="none" dirty="0" smtClean="0">
                        <a:solidFill>
                          <a:schemeClr val="tx1"/>
                        </a:solidFill>
                        <a:latin typeface="游ゴシック" panose="020B0400000000000000" pitchFamily="50" charset="-128"/>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3861721"/>
                  </a:ext>
                </a:extLst>
              </a:tr>
              <a:tr h="132595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smtClean="0">
                          <a:solidFill>
                            <a:schemeClr val="bg1"/>
                          </a:solidFill>
                        </a:rPr>
                        <a:t> 今後の</a:t>
                      </a:r>
                      <a:endParaRPr kumimoji="1" lang="en-US" altLang="ja-JP" sz="1600" b="1" dirty="0" smtClean="0">
                        <a:solidFill>
                          <a:schemeClr val="bg1"/>
                        </a:solidFill>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smtClean="0">
                          <a:solidFill>
                            <a:schemeClr val="bg1"/>
                          </a:solidFill>
                        </a:rPr>
                        <a:t> 取組予定</a:t>
                      </a:r>
                      <a:endParaRPr kumimoji="1" lang="ja-JP" altLang="en-US"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a:t>
                      </a:r>
                      <a:r>
                        <a:rPr kumimoji="1" lang="ja-JP" altLang="en-US" sz="1200" b="1" i="0" u="sng"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課題</a:t>
                      </a:r>
                      <a:r>
                        <a:rPr kumimoji="1" lang="en-US" altLang="ja-JP"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a:t>
                      </a:r>
                      <a:endParaRPr kumimoji="1" lang="ja-JP" altLang="en-US"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mn-ea"/>
                          <a:ea typeface="+mn-ea"/>
                        </a:rPr>
                        <a:t>■小中学校における食に関する指導の手引（第二次改訂）に沿った推進</a:t>
                      </a:r>
                      <a:endParaRPr kumimoji="1" lang="en-US" altLang="ja-JP" sz="1100" b="1"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mn-ea"/>
                          <a:ea typeface="+mn-ea"/>
                        </a:rPr>
                        <a:t>　食に関する指導の全体計画の充実及び指導体制の底上げ</a:t>
                      </a:r>
                      <a:endParaRPr kumimoji="1" lang="en-US" altLang="ja-JP" sz="1100" b="1"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■児童福祉施設関係者や教職員への研修方法</a:t>
                      </a:r>
                      <a:endParaRPr kumimoji="1" lang="en-US" altLang="ja-JP" sz="11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　新型コロナウイルスの感染拡大防止に配慮した書面・</a:t>
                      </a:r>
                      <a:r>
                        <a:rPr kumimoji="1" lang="en-US" altLang="ja-JP" sz="11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Web</a:t>
                      </a:r>
                      <a:r>
                        <a:rPr kumimoji="1" lang="ja-JP" altLang="en-US" sz="11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等での新たな手法を検討</a:t>
                      </a:r>
                      <a:endParaRPr kumimoji="1" lang="en-US" altLang="ja-JP" sz="11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a:t>
                      </a:r>
                      <a:r>
                        <a:rPr kumimoji="1" lang="ja-JP" altLang="en-US" sz="1100" b="1" i="0" u="sng"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次年度の主な取組み</a:t>
                      </a:r>
                      <a:r>
                        <a:rPr kumimoji="1" lang="en-US" altLang="ja-JP" sz="11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mn-ea"/>
                          <a:ea typeface="+mn-ea"/>
                        </a:rPr>
                        <a:t>■大学や職域、医療保険者との連携による取組みの推進</a:t>
                      </a:r>
                      <a:endParaRPr kumimoji="1" lang="en-US" altLang="ja-JP" sz="1100" b="1"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mn-ea"/>
                          <a:ea typeface="+mn-ea"/>
                        </a:rPr>
                        <a:t>■特定給食施設等指導を利用者の健康づくりにつなげ、健康キャンパス・プロジェクトや</a:t>
                      </a:r>
                      <a:endParaRPr kumimoji="1" lang="en-US" altLang="ja-JP" sz="1100" b="1"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mn-ea"/>
                          <a:ea typeface="+mn-ea"/>
                        </a:rPr>
                        <a:t>　健康づくりアワード等に誘導</a:t>
                      </a:r>
                      <a:endParaRPr kumimoji="1" lang="en-US" altLang="ja-JP" sz="1100" b="1" dirty="0" smtClean="0">
                        <a:solidFill>
                          <a:schemeClr val="tx1"/>
                        </a:solidFill>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04175442"/>
                  </a:ext>
                </a:extLst>
              </a:tr>
              <a:tr h="511529">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smtClean="0">
                          <a:solidFill>
                            <a:schemeClr val="bg1"/>
                          </a:solidFill>
                        </a:rPr>
                        <a:t> 最終予算</a:t>
                      </a:r>
                      <a:endParaRPr kumimoji="1" lang="en-US" altLang="ja-JP" sz="1600" b="1" dirty="0" smtClean="0">
                        <a:solidFill>
                          <a:schemeClr val="bg1"/>
                        </a:solidFill>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zh-TW" altLang="en-US" sz="1200" b="1" dirty="0" smtClean="0">
                          <a:solidFill>
                            <a:schemeClr val="bg1"/>
                          </a:solidFill>
                          <a:latin typeface="游ゴシック" panose="020B0400000000000000" pitchFamily="50" charset="-128"/>
                          <a:ea typeface="游ゴシック" panose="020B0400000000000000" pitchFamily="50" charset="-128"/>
                        </a:rPr>
                        <a:t>（主要事業）</a:t>
                      </a:r>
                      <a:endParaRPr kumimoji="1" lang="ja-JP" altLang="en-US" sz="1600" b="1"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100" b="1" dirty="0" smtClean="0">
                          <a:solidFill>
                            <a:schemeClr val="tx1"/>
                          </a:solidFill>
                          <a:latin typeface="+mn-ea"/>
                          <a:ea typeface="+mn-ea"/>
                        </a:rPr>
                        <a:t>健康・栄養対策費　</a:t>
                      </a:r>
                      <a:r>
                        <a:rPr kumimoji="1" lang="en-US" altLang="ja-JP" sz="1100" b="1" dirty="0" smtClean="0">
                          <a:solidFill>
                            <a:schemeClr val="tx1"/>
                          </a:solidFill>
                          <a:latin typeface="+mn-ea"/>
                          <a:ea typeface="+mn-ea"/>
                        </a:rPr>
                        <a:t>6,042</a:t>
                      </a:r>
                      <a:r>
                        <a:rPr kumimoji="1" lang="ja-JP" altLang="en-US" sz="1100" b="1" dirty="0" smtClean="0">
                          <a:solidFill>
                            <a:schemeClr val="tx1"/>
                          </a:solidFill>
                          <a:latin typeface="+mn-ea"/>
                          <a:ea typeface="+mn-ea"/>
                        </a:rPr>
                        <a:t>千円（再掲）</a:t>
                      </a:r>
                      <a:endParaRPr kumimoji="1" lang="en-US" altLang="ja-JP" sz="1100" b="1" dirty="0" smtClean="0">
                        <a:solidFill>
                          <a:schemeClr val="tx1"/>
                        </a:solidFill>
                        <a:latin typeface="+mn-ea"/>
                        <a:ea typeface="+mn-ea"/>
                      </a:endParaRPr>
                    </a:p>
                    <a:p>
                      <a:r>
                        <a:rPr kumimoji="1" lang="ja-JP" altLang="en-US" sz="1100" b="1" dirty="0" smtClean="0">
                          <a:solidFill>
                            <a:schemeClr val="tx1"/>
                          </a:solidFill>
                          <a:latin typeface="+mn-ea"/>
                          <a:ea typeface="+mn-ea"/>
                        </a:rPr>
                        <a:t>中小企業の健康づくり推進事業　</a:t>
                      </a:r>
                      <a:r>
                        <a:rPr kumimoji="1" lang="en-US" altLang="ja-JP" sz="1100" b="1" dirty="0" smtClean="0">
                          <a:solidFill>
                            <a:schemeClr val="tx1"/>
                          </a:solidFill>
                          <a:latin typeface="+mn-ea"/>
                          <a:ea typeface="+mn-ea"/>
                        </a:rPr>
                        <a:t>11,230</a:t>
                      </a:r>
                      <a:r>
                        <a:rPr kumimoji="1" lang="ja-JP" altLang="en-US" sz="1100" b="1" dirty="0" smtClean="0">
                          <a:solidFill>
                            <a:schemeClr val="tx1"/>
                          </a:solidFill>
                          <a:latin typeface="+mn-ea"/>
                          <a:ea typeface="+mn-ea"/>
                        </a:rPr>
                        <a:t>千円</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933696306"/>
                  </a:ext>
                </a:extLst>
              </a:tr>
            </a:tbl>
          </a:graphicData>
        </a:graphic>
      </p:graphicFrame>
      <p:grpSp>
        <p:nvGrpSpPr>
          <p:cNvPr id="12" name="グループ化 11"/>
          <p:cNvGrpSpPr/>
          <p:nvPr/>
        </p:nvGrpSpPr>
        <p:grpSpPr>
          <a:xfrm>
            <a:off x="8333597" y="347377"/>
            <a:ext cx="1188525" cy="864000"/>
            <a:chOff x="8151251" y="1180677"/>
            <a:chExt cx="1188525" cy="864000"/>
          </a:xfrm>
        </p:grpSpPr>
        <p:sp>
          <p:nvSpPr>
            <p:cNvPr id="15" name="角丸四角形 14"/>
            <p:cNvSpPr/>
            <p:nvPr/>
          </p:nvSpPr>
          <p:spPr>
            <a:xfrm>
              <a:off x="8151251" y="1180677"/>
              <a:ext cx="1188525" cy="864000"/>
            </a:xfrm>
            <a:prstGeom prst="roundRect">
              <a:avLst/>
            </a:prstGeom>
            <a:solidFill>
              <a:srgbClr val="4472C4"/>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16" name="グループ化 15"/>
            <p:cNvGrpSpPr/>
            <p:nvPr/>
          </p:nvGrpSpPr>
          <p:grpSpPr>
            <a:xfrm>
              <a:off x="8222623" y="1257538"/>
              <a:ext cx="1058662" cy="720145"/>
              <a:chOff x="511927" y="2809411"/>
              <a:chExt cx="1110811" cy="770916"/>
            </a:xfrm>
          </p:grpSpPr>
          <p:sp>
            <p:nvSpPr>
              <p:cNvPr id="17" name="角丸四角形 16"/>
              <p:cNvSpPr/>
              <p:nvPr/>
            </p:nvSpPr>
            <p:spPr>
              <a:xfrm>
                <a:off x="511927" y="2809411"/>
                <a:ext cx="1097298" cy="770916"/>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本</a:t>
                </a:r>
                <a:r>
                  <a:rPr kumimoji="1" lang="ja-JP" altLang="en-US" sz="1200" b="1" i="0" u="none" strike="noStrike" kern="0" cap="none" spc="0" normalizeH="0" baseline="0" noProof="0" smtClean="0">
                    <a:ln>
                      <a:noFill/>
                    </a:ln>
                    <a:solidFill>
                      <a:prstClr val="black"/>
                    </a:solidFill>
                    <a:effectLst/>
                    <a:uLnTx/>
                    <a:uFillTx/>
                    <a:latin typeface="Calibri" panose="020F0502020204030204"/>
                    <a:ea typeface="游ゴシック" panose="020B0400000000000000" pitchFamily="50" charset="-128"/>
                    <a:cs typeface="+mn-cs"/>
                  </a:rPr>
                  <a:t>年度</a:t>
                </a:r>
                <a:r>
                  <a:rPr kumimoji="1" lang="ja-JP" altLang="en-US" sz="12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評価</a:t>
                </a:r>
                <a:endParaRPr kumimoji="1" lang="en-US" altLang="ja-JP" sz="12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eaLnBrk="1" fontAlgn="auto" latinLnBrk="0" hangingPunct="1">
                  <a:lnSpc>
                    <a:spcPts val="200"/>
                  </a:lnSpc>
                  <a:spcBef>
                    <a:spcPts val="0"/>
                  </a:spcBef>
                  <a:spcAft>
                    <a:spcPts val="0"/>
                  </a:spcAft>
                  <a:buClrTx/>
                  <a:buSzTx/>
                  <a:buFontTx/>
                  <a:buNone/>
                  <a:tabLst/>
                  <a:defRPr/>
                </a:pPr>
                <a:endParaRPr kumimoji="1" lang="en-US" altLang="ja-JP" sz="1200" b="0"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概ね予定</a:t>
                </a:r>
                <a:endParaRPr kumimoji="1" lang="en-US" altLang="ja-JP" sz="14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どおり</a:t>
                </a:r>
              </a:p>
            </p:txBody>
          </p:sp>
          <p:cxnSp>
            <p:nvCxnSpPr>
              <p:cNvPr id="18" name="直線コネクタ 17"/>
              <p:cNvCxnSpPr/>
              <p:nvPr/>
            </p:nvCxnSpPr>
            <p:spPr>
              <a:xfrm>
                <a:off x="525439" y="3052293"/>
                <a:ext cx="1097299" cy="0"/>
              </a:xfrm>
              <a:prstGeom prst="line">
                <a:avLst/>
              </a:prstGeom>
              <a:noFill/>
              <a:ln w="6350" cap="flat" cmpd="sng" algn="ctr">
                <a:solidFill>
                  <a:sysClr val="windowText" lastClr="000000"/>
                </a:solidFill>
                <a:prstDash val="solid"/>
                <a:miter lim="800000"/>
              </a:ln>
              <a:effectLst/>
            </p:spPr>
          </p:cxnSp>
        </p:grpSp>
      </p:grpSp>
      <p:sp>
        <p:nvSpPr>
          <p:cNvPr id="19" name="正方形/長方形 18"/>
          <p:cNvSpPr/>
          <p:nvPr/>
        </p:nvSpPr>
        <p:spPr>
          <a:xfrm>
            <a:off x="541939" y="374271"/>
            <a:ext cx="5361319" cy="338554"/>
          </a:xfrm>
          <a:prstGeom prst="rect">
            <a:avLst/>
          </a:prstGeom>
        </p:spPr>
        <p:txBody>
          <a:bodyPr wrap="square">
            <a:spAutoFit/>
          </a:bodyPr>
          <a:lstStyle/>
          <a:p>
            <a:pPr marL="174625" indent="-174625"/>
            <a:r>
              <a:rPr kumimoji="1" lang="ja-JP" altLang="en-US" sz="1600" b="1" dirty="0">
                <a:solidFill>
                  <a:prstClr val="black"/>
                </a:solidFill>
                <a:latin typeface="游ゴシック" panose="020B0400000000000000" pitchFamily="50" charset="-128"/>
              </a:rPr>
              <a:t>④ライフステージに応じた</a:t>
            </a:r>
            <a:r>
              <a:rPr kumimoji="1" lang="ja-JP" altLang="en-US" sz="1600" b="1" dirty="0" smtClean="0">
                <a:solidFill>
                  <a:prstClr val="black"/>
                </a:solidFill>
                <a:latin typeface="游ゴシック" panose="020B0400000000000000" pitchFamily="50" charset="-128"/>
              </a:rPr>
              <a:t>取組み　</a:t>
            </a:r>
            <a:r>
              <a:rPr kumimoji="1" lang="en-US" altLang="ja-JP" sz="1600" b="1" dirty="0" smtClean="0">
                <a:solidFill>
                  <a:prstClr val="black"/>
                </a:solidFill>
                <a:latin typeface="游ゴシック" panose="020B0400000000000000" pitchFamily="50" charset="-128"/>
              </a:rPr>
              <a:t>P33</a:t>
            </a:r>
            <a:endParaRPr kumimoji="1" lang="en-US" altLang="ja-JP" sz="1600" b="1" dirty="0">
              <a:solidFill>
                <a:prstClr val="black"/>
              </a:solidFill>
              <a:latin typeface="游ゴシック" panose="020B0400000000000000" pitchFamily="50" charset="-128"/>
            </a:endParaRPr>
          </a:p>
        </p:txBody>
      </p:sp>
    </p:spTree>
    <p:extLst>
      <p:ext uri="{BB962C8B-B14F-4D97-AF65-F5344CB8AC3E}">
        <p14:creationId xmlns:p14="http://schemas.microsoft.com/office/powerpoint/2010/main" val="13536229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D1D0668-0C6C-4C7F-AAAF-C0078F4BF5F6}" type="slidenum">
              <a:rPr kumimoji="1" lang="ja-JP" altLang="en-US" smtClean="0"/>
              <a:t>68</a:t>
            </a:fld>
            <a:endParaRPr kumimoji="1" lang="ja-JP" altLang="en-US"/>
          </a:p>
        </p:txBody>
      </p:sp>
      <p:sp>
        <p:nvSpPr>
          <p:cNvPr id="10" name="正方形/長方形 9"/>
          <p:cNvSpPr/>
          <p:nvPr/>
        </p:nvSpPr>
        <p:spPr>
          <a:xfrm>
            <a:off x="273000" y="243592"/>
            <a:ext cx="9360000" cy="6336000"/>
          </a:xfrm>
          <a:prstGeom prst="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テキスト ボックス 12"/>
          <p:cNvSpPr txBox="1"/>
          <p:nvPr/>
        </p:nvSpPr>
        <p:spPr>
          <a:xfrm>
            <a:off x="526706" y="439618"/>
            <a:ext cx="8718118"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smtClean="0">
                <a:ln>
                  <a:noFill/>
                </a:ln>
                <a:solidFill>
                  <a:prstClr val="black"/>
                </a:solidFill>
                <a:effectLst/>
                <a:uLnTx/>
                <a:uFillTx/>
              </a:rPr>
              <a:t>⑤歯と口の</a:t>
            </a:r>
            <a:r>
              <a:rPr kumimoji="1" lang="ja-JP" altLang="en-US" sz="1600" b="1" i="0" u="none" strike="noStrike" kern="0" cap="none" spc="0" normalizeH="0" baseline="0" noProof="0" dirty="0" smtClean="0">
                <a:ln>
                  <a:noFill/>
                </a:ln>
                <a:solidFill>
                  <a:prstClr val="black"/>
                </a:solidFill>
                <a:effectLst/>
                <a:uLnTx/>
                <a:uFillTx/>
                <a:latin typeface="游ゴシック" panose="020B0400000000000000" pitchFamily="50" charset="-128"/>
              </a:rPr>
              <a:t>健康づくりの取組み　</a:t>
            </a:r>
            <a:r>
              <a:rPr kumimoji="1" lang="en-US" altLang="ja-JP" sz="1600" b="1" i="0" u="none" strike="noStrike" kern="0" cap="none" spc="0" normalizeH="0" baseline="0" noProof="0" dirty="0" smtClean="0">
                <a:ln>
                  <a:noFill/>
                </a:ln>
                <a:solidFill>
                  <a:prstClr val="black"/>
                </a:solidFill>
                <a:effectLst/>
                <a:uLnTx/>
                <a:uFillTx/>
                <a:latin typeface="游ゴシック" panose="020B0400000000000000" pitchFamily="50" charset="-128"/>
              </a:rPr>
              <a:t>P34</a:t>
            </a:r>
            <a:endParaRPr kumimoji="1" lang="ja-JP" altLang="en-US" sz="1600" b="1" i="0" u="none" strike="noStrike" kern="0" cap="none" spc="0" normalizeH="0" baseline="0" noProof="0" dirty="0" smtClean="0">
              <a:ln>
                <a:noFill/>
              </a:ln>
              <a:solidFill>
                <a:prstClr val="black"/>
              </a:solidFill>
              <a:effectLst/>
              <a:uLnTx/>
              <a:uFillTx/>
              <a:latin typeface="游ゴシック" panose="020B0400000000000000"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1890301952"/>
              </p:ext>
            </p:extLst>
          </p:nvPr>
        </p:nvGraphicFramePr>
        <p:xfrm>
          <a:off x="633000" y="751278"/>
          <a:ext cx="8640000" cy="5597040"/>
        </p:xfrm>
        <a:graphic>
          <a:graphicData uri="http://schemas.openxmlformats.org/drawingml/2006/table">
            <a:tbl>
              <a:tblPr firstRow="1" bandRow="1"/>
              <a:tblGrid>
                <a:gridCol w="1258439">
                  <a:extLst>
                    <a:ext uri="{9D8B030D-6E8A-4147-A177-3AD203B41FA5}">
                      <a16:colId xmlns:a16="http://schemas.microsoft.com/office/drawing/2014/main" val="528851062"/>
                    </a:ext>
                  </a:extLst>
                </a:gridCol>
                <a:gridCol w="7381561">
                  <a:extLst>
                    <a:ext uri="{9D8B030D-6E8A-4147-A177-3AD203B41FA5}">
                      <a16:colId xmlns:a16="http://schemas.microsoft.com/office/drawing/2014/main" val="89849022"/>
                    </a:ext>
                  </a:extLst>
                </a:gridCol>
              </a:tblGrid>
              <a:tr h="2570949">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nSpc>
                          <a:spcPts val="1600"/>
                        </a:lnSpc>
                      </a:pPr>
                      <a:r>
                        <a:rPr kumimoji="1" lang="ja-JP" altLang="en-US" sz="1600" baseline="0" dirty="0" smtClean="0">
                          <a:latin typeface="+mn-ea"/>
                          <a:ea typeface="+mn-ea"/>
                        </a:rPr>
                        <a:t>本年度の     </a:t>
                      </a:r>
                      <a:endParaRPr kumimoji="1" lang="en-US" altLang="ja-JP" sz="1600" baseline="0" dirty="0" smtClean="0">
                        <a:latin typeface="+mn-ea"/>
                        <a:ea typeface="+mn-ea"/>
                      </a:endParaRPr>
                    </a:p>
                    <a:p>
                      <a:pPr>
                        <a:lnSpc>
                          <a:spcPts val="1600"/>
                        </a:lnSpc>
                      </a:pPr>
                      <a:r>
                        <a:rPr kumimoji="1" lang="ja-JP" altLang="en-US" sz="1600" baseline="0" dirty="0" smtClean="0">
                          <a:latin typeface="+mn-ea"/>
                          <a:ea typeface="+mn-ea"/>
                        </a:rPr>
                        <a:t>取組</a:t>
                      </a:r>
                      <a:endParaRPr kumimoji="1" lang="en-US" altLang="ja-JP" sz="1600" baseline="0" dirty="0" smtClean="0">
                        <a:latin typeface="+mn-ea"/>
                        <a:ea typeface="+mn-ea"/>
                      </a:endParaRP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174625" indent="-174625">
                        <a:lnSpc>
                          <a:spcPct val="100000"/>
                        </a:lnSpc>
                      </a:pPr>
                      <a:r>
                        <a:rPr kumimoji="1" lang="en-US" altLang="ja-JP" sz="1200" u="none"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歯磨き習慣の促進</a:t>
                      </a:r>
                      <a:r>
                        <a:rPr kumimoji="1" lang="en-US" altLang="ja-JP" sz="1200" u="none" baseline="0" dirty="0" smtClean="0">
                          <a:solidFill>
                            <a:schemeClr val="tx1"/>
                          </a:solidFill>
                          <a:latin typeface="+mn-ea"/>
                          <a:ea typeface="+mn-ea"/>
                        </a:rPr>
                        <a:t>》</a:t>
                      </a:r>
                      <a:endParaRPr kumimoji="1" lang="en-US" altLang="ja-JP" sz="1200" b="0" u="none"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■歯と口の健康標語コンクール、大阪府</a:t>
                      </a:r>
                      <a:r>
                        <a:rPr kumimoji="1" lang="en-US" altLang="ja-JP" sz="1100" b="1" baseline="0" dirty="0" smtClean="0">
                          <a:solidFill>
                            <a:schemeClr val="tx1"/>
                          </a:solidFill>
                          <a:latin typeface="+mn-ea"/>
                          <a:ea typeface="+mn-ea"/>
                        </a:rPr>
                        <a:t>〈</a:t>
                      </a:r>
                      <a:r>
                        <a:rPr kumimoji="1" lang="ja-JP" altLang="en-US" sz="1100" b="1" baseline="0" dirty="0" smtClean="0">
                          <a:solidFill>
                            <a:schemeClr val="tx1"/>
                          </a:solidFill>
                          <a:latin typeface="+mn-ea"/>
                          <a:ea typeface="+mn-ea"/>
                        </a:rPr>
                        <a:t>歯の保健</a:t>
                      </a:r>
                      <a:r>
                        <a:rPr kumimoji="1" lang="en-US" altLang="ja-JP" sz="1100" b="1" baseline="0" dirty="0" smtClean="0">
                          <a:solidFill>
                            <a:schemeClr val="tx1"/>
                          </a:solidFill>
                          <a:latin typeface="+mn-ea"/>
                          <a:ea typeface="+mn-ea"/>
                        </a:rPr>
                        <a:t>〉</a:t>
                      </a:r>
                      <a:r>
                        <a:rPr kumimoji="1" lang="ja-JP" altLang="en-US" sz="1100" b="1" baseline="0" dirty="0" smtClean="0">
                          <a:solidFill>
                            <a:schemeClr val="tx1"/>
                          </a:solidFill>
                          <a:latin typeface="+mn-ea"/>
                          <a:ea typeface="+mn-ea"/>
                        </a:rPr>
                        <a:t>図画・ポスターコンクールへの事業協力</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　及び知事賞・教育委員会賞を授与</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■教職員を対象とする学校保健に関する研修会を通じて、学校保健活動の充実を図るよう働きかけを実施</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100" baseline="0" dirty="0" smtClean="0">
                        <a:solidFill>
                          <a:schemeClr val="tx1"/>
                        </a:solidFill>
                        <a:latin typeface="+mn-ea"/>
                        <a:ea typeface="+mn-ea"/>
                      </a:endParaRPr>
                    </a:p>
                    <a:p>
                      <a:pPr marL="174625" indent="-174625">
                        <a:lnSpc>
                          <a:spcPct val="100000"/>
                        </a:lnSpc>
                      </a:pPr>
                      <a:r>
                        <a:rPr kumimoji="1" lang="en-US" altLang="ja-JP" sz="1200" baseline="0" dirty="0" smtClean="0">
                          <a:solidFill>
                            <a:schemeClr val="tx1"/>
                          </a:solidFill>
                          <a:latin typeface="+mn-ea"/>
                          <a:ea typeface="+mn-ea"/>
                        </a:rPr>
                        <a:t>《</a:t>
                      </a:r>
                      <a:r>
                        <a:rPr kumimoji="1" lang="ja-JP" altLang="en-US" sz="1200" u="sng" baseline="0" dirty="0" smtClean="0">
                          <a:solidFill>
                            <a:schemeClr val="tx1"/>
                          </a:solidFill>
                          <a:latin typeface="+mn-ea"/>
                          <a:ea typeface="+mn-ea"/>
                        </a:rPr>
                        <a:t>歯と口の健康に係る普及啓発</a:t>
                      </a:r>
                      <a:r>
                        <a:rPr kumimoji="1" lang="en-US" altLang="ja-JP" sz="1200" baseline="0" dirty="0" smtClean="0">
                          <a:solidFill>
                            <a:schemeClr val="tx1"/>
                          </a:solidFill>
                          <a:latin typeface="+mn-ea"/>
                          <a:ea typeface="+mn-ea"/>
                        </a:rPr>
                        <a:t>》</a:t>
                      </a:r>
                      <a:endParaRPr kumimoji="1" lang="en-US" altLang="ja-JP" sz="1200" b="0"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■府ホームページ、啓発資材等を活用した普及啓発</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・府ホームページを通じた歯と口の健康に関する情報発信</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・歯と口の健康づくり小読本の配布</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■府の健康アプリ「アスマイル」を活用した啓発（歯磨きや健診受診等に対するインセンティブ付与、健康コラムに歯と口の話題掲載、アンケート調査の実施）</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■市町村に対し、「口腔保健支援センター」による支援のほか、市町村職員の歯科コーチングスキル向上事業を実施（健康教育を行う市町村職員のための研修会を実施　</a:t>
                      </a:r>
                      <a:r>
                        <a:rPr kumimoji="1" lang="en-US" altLang="ja-JP" sz="1100" b="1" baseline="0" dirty="0" smtClean="0">
                          <a:solidFill>
                            <a:schemeClr val="tx1"/>
                          </a:solidFill>
                          <a:latin typeface="+mn-ea"/>
                          <a:ea typeface="+mn-ea"/>
                        </a:rPr>
                        <a:t>6</a:t>
                      </a:r>
                      <a:r>
                        <a:rPr kumimoji="1" lang="ja-JP" altLang="en-US" sz="1100" b="1" baseline="0" dirty="0" smtClean="0">
                          <a:solidFill>
                            <a:schemeClr val="tx1"/>
                          </a:solidFill>
                          <a:latin typeface="+mn-ea"/>
                          <a:ea typeface="+mn-ea"/>
                        </a:rPr>
                        <a:t>医療圏</a:t>
                      </a:r>
                      <a:r>
                        <a:rPr kumimoji="1" lang="en-US" altLang="ja-JP" sz="1100" b="1" baseline="0" dirty="0" smtClean="0">
                          <a:solidFill>
                            <a:schemeClr val="tx1"/>
                          </a:solidFill>
                          <a:latin typeface="+mn-ea"/>
                          <a:ea typeface="+mn-ea"/>
                        </a:rPr>
                        <a:t>×2</a:t>
                      </a:r>
                      <a:r>
                        <a:rPr kumimoji="1" lang="ja-JP" altLang="en-US" sz="1100" b="1" baseline="0" dirty="0" smtClean="0">
                          <a:solidFill>
                            <a:schemeClr val="tx1"/>
                          </a:solidFill>
                          <a:latin typeface="+mn-ea"/>
                          <a:ea typeface="+mn-ea"/>
                        </a:rPr>
                        <a:t>回）</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■モデル事業の横展開</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「健康格差の解消プログラム促進事業（特定健診）」の概要や成果を説明、横展開</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■公民連携の枠組みを活用した普及啓発（ポスター等の展開、企業広報ツールの活用、健康イベントでの連携）</a:t>
                      </a:r>
                      <a:endParaRPr kumimoji="1" lang="en-US" altLang="ja-JP" sz="1100" b="1" baseline="0" dirty="0" smtClean="0">
                        <a:solidFill>
                          <a:schemeClr val="tx1"/>
                        </a:solidFill>
                        <a:latin typeface="+mn-ea"/>
                        <a:ea typeface="+mn-ea"/>
                      </a:endParaRP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3861721"/>
                  </a:ext>
                </a:extLst>
              </a:tr>
              <a:tr h="1613647">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今後の</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取組予定</a:t>
                      </a:r>
                      <a:endParaRPr kumimoji="1" lang="ja-JP" altLang="en-US" baseline="0" dirty="0">
                        <a:latin typeface="+mn-ea"/>
                        <a:ea typeface="+mn-ea"/>
                      </a:endParaRP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baseline="0" dirty="0" smtClean="0">
                          <a:solidFill>
                            <a:schemeClr val="tx1"/>
                          </a:solidFill>
                          <a:latin typeface="+mn-ea"/>
                          <a:ea typeface="+mn-ea"/>
                        </a:rPr>
                        <a:t>《</a:t>
                      </a:r>
                      <a:r>
                        <a:rPr kumimoji="1" lang="ja-JP" altLang="en-US" sz="1200" b="1" u="sng" baseline="0" dirty="0" smtClean="0">
                          <a:solidFill>
                            <a:schemeClr val="tx1"/>
                          </a:solidFill>
                          <a:latin typeface="+mn-ea"/>
                          <a:ea typeface="+mn-ea"/>
                        </a:rPr>
                        <a:t>課題等</a:t>
                      </a:r>
                      <a:r>
                        <a:rPr kumimoji="1" lang="en-US" altLang="ja-JP" sz="1200" b="1" baseline="0" dirty="0" smtClean="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■歯磨き習慣の定着促進（事業に参加する学校・園の減少）</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■ホームページを閲覧しない府民に対する働きかけ</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■歯科専門職の職員がいない市町村への支援</a:t>
                      </a:r>
                      <a:endParaRPr kumimoji="1" lang="en-US" altLang="ja-JP" sz="1100" b="1" baseline="0" dirty="0" smtClean="0">
                        <a:solidFill>
                          <a:schemeClr val="tx1"/>
                        </a:solidFill>
                        <a:latin typeface="+mn-ea"/>
                        <a:ea typeface="+mn-ea"/>
                      </a:endParaRPr>
                    </a:p>
                    <a:p>
                      <a:pPr marL="174625" indent="-174625">
                        <a:lnSpc>
                          <a:spcPct val="100000"/>
                        </a:lnSpc>
                      </a:pPr>
                      <a:endParaRPr kumimoji="1" lang="en-US" altLang="ja-JP" sz="1200" b="1" baseline="0" dirty="0" smtClean="0">
                        <a:solidFill>
                          <a:schemeClr val="tx1"/>
                        </a:solidFill>
                        <a:latin typeface="+mn-ea"/>
                        <a:ea typeface="+mn-ea"/>
                      </a:endParaRPr>
                    </a:p>
                    <a:p>
                      <a:pPr marL="174625" indent="-174625">
                        <a:lnSpc>
                          <a:spcPct val="100000"/>
                        </a:lnSpc>
                      </a:pPr>
                      <a:r>
                        <a:rPr kumimoji="1" lang="en-US" altLang="ja-JP" sz="1200" b="1" baseline="0" dirty="0" smtClean="0">
                          <a:solidFill>
                            <a:schemeClr val="tx1"/>
                          </a:solidFill>
                          <a:latin typeface="+mn-ea"/>
                          <a:ea typeface="+mn-ea"/>
                        </a:rPr>
                        <a:t>《</a:t>
                      </a:r>
                      <a:r>
                        <a:rPr kumimoji="1" lang="ja-JP" altLang="en-US" sz="1200" b="1" u="sng" baseline="0" dirty="0" smtClean="0">
                          <a:solidFill>
                            <a:schemeClr val="tx1"/>
                          </a:solidFill>
                          <a:latin typeface="+mn-ea"/>
                          <a:ea typeface="+mn-ea"/>
                        </a:rPr>
                        <a:t>次年度の主な取組み</a:t>
                      </a:r>
                      <a:r>
                        <a:rPr kumimoji="1" lang="en-US" altLang="ja-JP" sz="1200" b="1" baseline="0" dirty="0" smtClean="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■各種研修等を通じて、学校保健関係教職員への周知及び学校歯科保健の充実等を推進</a:t>
                      </a:r>
                      <a:endParaRPr kumimoji="1" lang="en-US" altLang="ja-JP" sz="12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■市町村に対し、口腔保健支援センターでの専門職による個別具体的な相談、情報提供</a:t>
                      </a:r>
                      <a:endParaRPr kumimoji="1" lang="en-US" altLang="ja-JP" sz="1100" b="1" baseline="0" dirty="0" smtClean="0">
                        <a:solidFill>
                          <a:schemeClr val="tx1"/>
                        </a:solidFill>
                        <a:latin typeface="+mn-ea"/>
                        <a:ea typeface="+mn-ea"/>
                      </a:endParaRPr>
                    </a:p>
                    <a:p>
                      <a:pPr marL="174625" indent="-174625">
                        <a:lnSpc>
                          <a:spcPct val="100000"/>
                        </a:lnSpc>
                      </a:pPr>
                      <a:r>
                        <a:rPr kumimoji="1" lang="ja-JP" altLang="en-US" sz="1100" b="1" baseline="0" dirty="0" smtClean="0">
                          <a:solidFill>
                            <a:schemeClr val="tx1"/>
                          </a:solidFill>
                          <a:latin typeface="+mn-ea"/>
                          <a:ea typeface="+mn-ea"/>
                        </a:rPr>
                        <a:t>■「アスマイル」、府の広報媒体、公民連携の枠組みを活用し、幅広い世代の府民に啓発を実施</a:t>
                      </a:r>
                      <a:endParaRPr kumimoji="1" lang="en-US" altLang="ja-JP" sz="1100" b="1" baseline="0"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n-ea"/>
                          <a:ea typeface="+mn-ea"/>
                        </a:rPr>
                        <a:t>■市町村職員の歯科コーチングスキル向上事業での市町村職員への技術的支援</a:t>
                      </a:r>
                      <a:endParaRPr kumimoji="1" lang="ja-JP" altLang="en-US" sz="1100" b="1" strike="sngStrike" baseline="0" dirty="0" smtClean="0">
                        <a:solidFill>
                          <a:schemeClr val="tx1"/>
                        </a:solidFill>
                        <a:latin typeface="+mn-ea"/>
                        <a:ea typeface="+mn-ea"/>
                      </a:endParaRPr>
                    </a:p>
                  </a:txBody>
                  <a:tcPr marL="72000" marR="72000" marT="54000" marB="54000">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414319985"/>
                  </a:ext>
                </a:extLst>
              </a:tr>
              <a:tr h="90000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最終予算</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200" b="1" baseline="0" dirty="0" smtClean="0">
                          <a:solidFill>
                            <a:schemeClr val="bg1"/>
                          </a:solidFill>
                          <a:latin typeface="+mn-ea"/>
                          <a:ea typeface="+mn-ea"/>
                        </a:rPr>
                        <a:t>（主要事業）</a:t>
                      </a:r>
                      <a:endParaRPr kumimoji="1" lang="en-US" altLang="ja-JP" sz="1600" b="1" baseline="0" dirty="0" smtClean="0">
                        <a:solidFill>
                          <a:schemeClr val="bg1"/>
                        </a:solidFill>
                        <a:latin typeface="+mn-ea"/>
                        <a:ea typeface="+mn-ea"/>
                      </a:endParaRPr>
                    </a:p>
                  </a:txBody>
                  <a:tcPr marL="54000" marR="18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nSpc>
                          <a:spcPct val="100000"/>
                        </a:lnSpc>
                      </a:pPr>
                      <a:r>
                        <a:rPr kumimoji="1" lang="zh-TW" altLang="en-US" sz="1100" b="1" baseline="0" dirty="0" smtClean="0">
                          <a:solidFill>
                            <a:schemeClr val="tx1"/>
                          </a:solidFill>
                          <a:latin typeface="游ゴシック" panose="020B0400000000000000" pitchFamily="50" charset="-128"/>
                          <a:ea typeface="游ゴシック" panose="020B0400000000000000" pitchFamily="50" charset="-128"/>
                        </a:rPr>
                        <a:t>生涯歯科保健推進</a:t>
                      </a:r>
                      <a:r>
                        <a:rPr kumimoji="1" lang="zh-TW" altLang="en-US" sz="1100" b="1" baseline="0" dirty="0" smtClean="0">
                          <a:solidFill>
                            <a:schemeClr val="tx1"/>
                          </a:solidFill>
                          <a:latin typeface="游ゴシック" panose="020B0400000000000000" pitchFamily="50" charset="-128"/>
                          <a:ea typeface="游ゴシック" panose="020B0400000000000000" pitchFamily="50" charset="-128"/>
                        </a:rPr>
                        <a:t>事業</a:t>
                      </a:r>
                      <a:r>
                        <a:rPr kumimoji="1" lang="ja-JP" altLang="en-US" sz="1100" b="1" baseline="0" dirty="0" smtClean="0">
                          <a:solidFill>
                            <a:schemeClr val="tx1"/>
                          </a:solidFill>
                          <a:latin typeface="游ゴシック" panose="020B0400000000000000" pitchFamily="50" charset="-128"/>
                          <a:ea typeface="游ゴシック" panose="020B0400000000000000" pitchFamily="50" charset="-128"/>
                        </a:rPr>
                        <a:t>　</a:t>
                      </a:r>
                      <a:r>
                        <a:rPr kumimoji="1" lang="en-US" altLang="zh-TW" sz="1100" b="1" baseline="0" dirty="0" smtClean="0">
                          <a:solidFill>
                            <a:schemeClr val="tx1"/>
                          </a:solidFill>
                          <a:latin typeface="游ゴシック" panose="020B0400000000000000" pitchFamily="50" charset="-128"/>
                          <a:ea typeface="游ゴシック" panose="020B0400000000000000" pitchFamily="50" charset="-128"/>
                        </a:rPr>
                        <a:t>1,869</a:t>
                      </a:r>
                      <a:r>
                        <a:rPr kumimoji="1" lang="zh-TW" altLang="en-US" sz="1100" b="1" baseline="0" dirty="0" smtClean="0">
                          <a:solidFill>
                            <a:schemeClr val="tx1"/>
                          </a:solidFill>
                          <a:latin typeface="游ゴシック" panose="020B0400000000000000" pitchFamily="50" charset="-128"/>
                          <a:ea typeface="游ゴシック" panose="020B0400000000000000" pitchFamily="50" charset="-128"/>
                        </a:rPr>
                        <a:t>千円</a:t>
                      </a:r>
                      <a:endParaRPr kumimoji="1" lang="en-US" altLang="zh-TW" sz="1100" b="1" baseline="0" dirty="0" smtClean="0">
                        <a:solidFill>
                          <a:schemeClr val="tx1"/>
                        </a:solidFill>
                        <a:latin typeface="游ゴシック" panose="020B0400000000000000" pitchFamily="50" charset="-128"/>
                        <a:ea typeface="游ゴシック" panose="020B0400000000000000" pitchFamily="50" charset="-128"/>
                      </a:endParaRPr>
                    </a:p>
                    <a:p>
                      <a:pPr>
                        <a:lnSpc>
                          <a:spcPct val="100000"/>
                        </a:lnSpc>
                      </a:pPr>
                      <a:r>
                        <a:rPr kumimoji="1" lang="zh-TW" altLang="en-US" sz="1100" b="1" baseline="0" dirty="0" smtClean="0">
                          <a:solidFill>
                            <a:schemeClr val="tx1"/>
                          </a:solidFill>
                          <a:latin typeface="游ゴシック" panose="020B0400000000000000" pitchFamily="50" charset="-128"/>
                          <a:ea typeface="游ゴシック" panose="020B0400000000000000" pitchFamily="50" charset="-128"/>
                        </a:rPr>
                        <a:t>大阪府</a:t>
                      </a:r>
                      <a:r>
                        <a:rPr kumimoji="1" lang="zh-TW" altLang="en-US" sz="1100" b="1" baseline="0" dirty="0" smtClean="0">
                          <a:solidFill>
                            <a:schemeClr val="tx1"/>
                          </a:solidFill>
                          <a:latin typeface="游ゴシック" panose="020B0400000000000000" pitchFamily="50" charset="-128"/>
                          <a:ea typeface="游ゴシック" panose="020B0400000000000000" pitchFamily="50" charset="-128"/>
                        </a:rPr>
                        <a:t>歯科口腔保健計画推進</a:t>
                      </a:r>
                      <a:r>
                        <a:rPr kumimoji="1" lang="zh-TW" altLang="en-US" sz="1100" b="1" baseline="0" dirty="0" smtClean="0">
                          <a:solidFill>
                            <a:schemeClr val="tx1"/>
                          </a:solidFill>
                          <a:latin typeface="游ゴシック" panose="020B0400000000000000" pitchFamily="50" charset="-128"/>
                          <a:ea typeface="游ゴシック" panose="020B0400000000000000" pitchFamily="50" charset="-128"/>
                        </a:rPr>
                        <a:t>事業</a:t>
                      </a:r>
                      <a:r>
                        <a:rPr kumimoji="1" lang="ja-JP" altLang="en-US" sz="1100" b="1" baseline="0" dirty="0" smtClean="0">
                          <a:solidFill>
                            <a:schemeClr val="tx1"/>
                          </a:solidFill>
                          <a:latin typeface="游ゴシック" panose="020B0400000000000000" pitchFamily="50" charset="-128"/>
                          <a:ea typeface="游ゴシック" panose="020B0400000000000000" pitchFamily="50" charset="-128"/>
                        </a:rPr>
                        <a:t>　</a:t>
                      </a:r>
                      <a:r>
                        <a:rPr kumimoji="1" lang="en-US" altLang="zh-TW" sz="1100" b="1" baseline="0" dirty="0" smtClean="0">
                          <a:solidFill>
                            <a:schemeClr val="tx1"/>
                          </a:solidFill>
                          <a:latin typeface="游ゴシック" panose="020B0400000000000000" pitchFamily="50" charset="-128"/>
                          <a:ea typeface="游ゴシック" panose="020B0400000000000000" pitchFamily="50" charset="-128"/>
                        </a:rPr>
                        <a:t>4,436</a:t>
                      </a:r>
                      <a:r>
                        <a:rPr kumimoji="1" lang="zh-TW" altLang="en-US" sz="1100" b="1" baseline="0" dirty="0" smtClean="0">
                          <a:solidFill>
                            <a:schemeClr val="tx1"/>
                          </a:solidFill>
                          <a:latin typeface="游ゴシック" panose="020B0400000000000000" pitchFamily="50" charset="-128"/>
                          <a:ea typeface="游ゴシック" panose="020B0400000000000000" pitchFamily="50" charset="-128"/>
                        </a:rPr>
                        <a:t>千円</a:t>
                      </a:r>
                      <a:endParaRPr kumimoji="1" lang="en-US" altLang="ja-JP" sz="1100" b="1" baseline="0" dirty="0" smtClean="0">
                        <a:solidFill>
                          <a:schemeClr val="tx1"/>
                        </a:solidFill>
                        <a:latin typeface="游ゴシック" panose="020B0400000000000000" pitchFamily="50" charset="-128"/>
                        <a:ea typeface="游ゴシック" panose="020B0400000000000000" pitchFamily="50" charset="-128"/>
                      </a:endParaRPr>
                    </a:p>
                    <a:p>
                      <a:pPr>
                        <a:lnSpc>
                          <a:spcPct val="100000"/>
                        </a:lnSpc>
                      </a:pPr>
                      <a:r>
                        <a:rPr kumimoji="1" lang="zh-TW" altLang="en-US" sz="1100" b="1" baseline="0" dirty="0" smtClean="0">
                          <a:solidFill>
                            <a:schemeClr val="tx1"/>
                          </a:solidFill>
                          <a:latin typeface="游ゴシック" panose="020B0400000000000000" pitchFamily="50" charset="-128"/>
                          <a:ea typeface="游ゴシック" panose="020B0400000000000000" pitchFamily="50" charset="-128"/>
                        </a:rPr>
                        <a:t>８０２０運動推進特別</a:t>
                      </a:r>
                      <a:r>
                        <a:rPr kumimoji="1" lang="zh-TW" altLang="en-US" sz="1100" b="1" baseline="0" dirty="0" smtClean="0">
                          <a:solidFill>
                            <a:schemeClr val="tx1"/>
                          </a:solidFill>
                          <a:latin typeface="游ゴシック" panose="020B0400000000000000" pitchFamily="50" charset="-128"/>
                          <a:ea typeface="游ゴシック" panose="020B0400000000000000" pitchFamily="50" charset="-128"/>
                        </a:rPr>
                        <a:t>事業</a:t>
                      </a:r>
                      <a:r>
                        <a:rPr kumimoji="1" lang="ja-JP" altLang="en-US" sz="1100" b="1" baseline="0" dirty="0" smtClean="0">
                          <a:solidFill>
                            <a:schemeClr val="tx1"/>
                          </a:solidFill>
                          <a:latin typeface="游ゴシック" panose="020B0400000000000000" pitchFamily="50" charset="-128"/>
                          <a:ea typeface="游ゴシック" panose="020B0400000000000000" pitchFamily="50" charset="-128"/>
                        </a:rPr>
                        <a:t>　</a:t>
                      </a:r>
                      <a:r>
                        <a:rPr kumimoji="1" lang="en-US" altLang="zh-TW" sz="1100" b="1" baseline="0" dirty="0" smtClean="0">
                          <a:solidFill>
                            <a:schemeClr val="tx1"/>
                          </a:solidFill>
                          <a:latin typeface="游ゴシック" panose="020B0400000000000000" pitchFamily="50" charset="-128"/>
                          <a:ea typeface="游ゴシック" panose="020B0400000000000000" pitchFamily="50" charset="-128"/>
                        </a:rPr>
                        <a:t>2,040</a:t>
                      </a:r>
                      <a:r>
                        <a:rPr kumimoji="1" lang="zh-TW" altLang="en-US" sz="1100" b="1" baseline="0" dirty="0" smtClean="0">
                          <a:solidFill>
                            <a:schemeClr val="tx1"/>
                          </a:solidFill>
                          <a:latin typeface="游ゴシック" panose="020B0400000000000000" pitchFamily="50" charset="-128"/>
                          <a:ea typeface="游ゴシック" panose="020B0400000000000000" pitchFamily="50" charset="-128"/>
                        </a:rPr>
                        <a:t>千円</a:t>
                      </a:r>
                      <a:endParaRPr kumimoji="1" lang="zh-TW" altLang="en-US" sz="1100" b="1" baseline="0" dirty="0" smtClean="0">
                        <a:solidFill>
                          <a:schemeClr val="tx1"/>
                        </a:solidFill>
                        <a:latin typeface="游ゴシック" panose="020B0400000000000000" pitchFamily="50" charset="-128"/>
                        <a:ea typeface="游ゴシック" panose="020B0400000000000000" pitchFamily="50" charset="-128"/>
                      </a:endParaRPr>
                    </a:p>
                    <a:p>
                      <a:pPr>
                        <a:lnSpc>
                          <a:spcPct val="100000"/>
                        </a:lnSpc>
                      </a:pPr>
                      <a:r>
                        <a:rPr kumimoji="1" lang="ja-JP" altLang="en-US" sz="1100" b="1" baseline="0" dirty="0" err="1" smtClean="0">
                          <a:solidFill>
                            <a:schemeClr val="tx1"/>
                          </a:solidFill>
                          <a:latin typeface="+mn-ea"/>
                          <a:ea typeface="+mn-ea"/>
                        </a:rPr>
                        <a:t>障がい</a:t>
                      </a:r>
                      <a:r>
                        <a:rPr kumimoji="1" lang="ja-JP" altLang="en-US" sz="1100" b="1" baseline="0" dirty="0" smtClean="0">
                          <a:solidFill>
                            <a:schemeClr val="tx1"/>
                          </a:solidFill>
                          <a:latin typeface="+mn-ea"/>
                          <a:ea typeface="+mn-ea"/>
                        </a:rPr>
                        <a:t>者歯科診療センター運営委託事業　</a:t>
                      </a:r>
                      <a:r>
                        <a:rPr kumimoji="1" lang="en-US" altLang="ja-JP" sz="1100" b="1" i="0" u="none" strike="noStrike" kern="1200" cap="none" spc="0" normalizeH="0" baseline="0" noProof="0" dirty="0" smtClean="0">
                          <a:ln>
                            <a:noFill/>
                          </a:ln>
                          <a:solidFill>
                            <a:schemeClr val="tx1"/>
                          </a:solidFill>
                          <a:effectLst/>
                          <a:uLnTx/>
                          <a:uFillTx/>
                          <a:latin typeface="+mn-ea"/>
                          <a:ea typeface="+mn-ea"/>
                          <a:cs typeface="+mn-cs"/>
                        </a:rPr>
                        <a:t>23,968</a:t>
                      </a:r>
                      <a:r>
                        <a:rPr kumimoji="1" lang="ja-JP" altLang="en-US" sz="1100" b="1" baseline="0" dirty="0" smtClean="0">
                          <a:solidFill>
                            <a:schemeClr val="tx1"/>
                          </a:solidFill>
                          <a:latin typeface="+mn-ea"/>
                          <a:ea typeface="+mn-ea"/>
                        </a:rPr>
                        <a:t>千円</a:t>
                      </a:r>
                      <a:endParaRPr kumimoji="1" lang="en-US" altLang="ja-JP" sz="1100" b="1" baseline="0" dirty="0" smtClean="0">
                        <a:solidFill>
                          <a:schemeClr val="tx1"/>
                        </a:solidFill>
                        <a:latin typeface="+mn-ea"/>
                        <a:ea typeface="+mn-ea"/>
                      </a:endParaRPr>
                    </a:p>
                    <a:p>
                      <a:pPr>
                        <a:lnSpc>
                          <a:spcPct val="100000"/>
                        </a:lnSpc>
                      </a:pPr>
                      <a:r>
                        <a:rPr kumimoji="1" lang="ja-JP" altLang="en-US" sz="1100" b="1" baseline="0" dirty="0" smtClean="0">
                          <a:solidFill>
                            <a:schemeClr val="tx1"/>
                          </a:solidFill>
                          <a:latin typeface="+mn-ea"/>
                          <a:ea typeface="+mn-ea"/>
                        </a:rPr>
                        <a:t>健康格差の解決プログラム促進事業（フレイル予防</a:t>
                      </a:r>
                      <a:r>
                        <a:rPr kumimoji="1" lang="ja-JP" altLang="en-US" sz="1100" b="1" baseline="0" dirty="0" smtClean="0">
                          <a:solidFill>
                            <a:schemeClr val="tx1"/>
                          </a:solidFill>
                          <a:latin typeface="+mn-ea"/>
                          <a:ea typeface="+mn-ea"/>
                        </a:rPr>
                        <a:t>）　</a:t>
                      </a:r>
                      <a:r>
                        <a:rPr kumimoji="1" lang="en-US" altLang="ja-JP" sz="1100" b="1" baseline="0" dirty="0" smtClean="0">
                          <a:solidFill>
                            <a:schemeClr val="tx1"/>
                          </a:solidFill>
                          <a:latin typeface="+mn-ea"/>
                          <a:ea typeface="+mn-ea"/>
                        </a:rPr>
                        <a:t>13,438</a:t>
                      </a:r>
                      <a:r>
                        <a:rPr kumimoji="1" lang="ja-JP" altLang="en-US" sz="1100" b="1" baseline="0" dirty="0" smtClean="0">
                          <a:solidFill>
                            <a:schemeClr val="tx1"/>
                          </a:solidFill>
                          <a:latin typeface="+mn-ea"/>
                          <a:ea typeface="+mn-ea"/>
                        </a:rPr>
                        <a:t>千円</a:t>
                      </a:r>
                      <a:endParaRPr kumimoji="1" lang="ja-JP" altLang="en-US" sz="1100" b="1" baseline="0" dirty="0" smtClean="0">
                        <a:solidFill>
                          <a:schemeClr val="tx1"/>
                        </a:solidFill>
                        <a:latin typeface="+mn-ea"/>
                        <a:ea typeface="+mn-ea"/>
                      </a:endParaRPr>
                    </a:p>
                  </a:txBody>
                  <a:tcPr marL="72000" marR="72000" marT="54000" marB="5400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49516140"/>
                  </a:ext>
                </a:extLst>
              </a:tr>
            </a:tbl>
          </a:graphicData>
        </a:graphic>
      </p:graphicFrame>
      <p:grpSp>
        <p:nvGrpSpPr>
          <p:cNvPr id="15" name="グループ化 14"/>
          <p:cNvGrpSpPr/>
          <p:nvPr/>
        </p:nvGrpSpPr>
        <p:grpSpPr>
          <a:xfrm>
            <a:off x="8342311" y="440580"/>
            <a:ext cx="1188525" cy="864000"/>
            <a:chOff x="8151251" y="1180677"/>
            <a:chExt cx="1188525" cy="864000"/>
          </a:xfrm>
        </p:grpSpPr>
        <p:sp>
          <p:nvSpPr>
            <p:cNvPr id="16" name="角丸四角形 15"/>
            <p:cNvSpPr/>
            <p:nvPr/>
          </p:nvSpPr>
          <p:spPr>
            <a:xfrm>
              <a:off x="8151251" y="1180677"/>
              <a:ext cx="1188525" cy="864000"/>
            </a:xfrm>
            <a:prstGeom prst="roundRect">
              <a:avLst/>
            </a:prstGeom>
            <a:solidFill>
              <a:srgbClr val="4472C4"/>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19" name="グループ化 18"/>
            <p:cNvGrpSpPr/>
            <p:nvPr/>
          </p:nvGrpSpPr>
          <p:grpSpPr>
            <a:xfrm>
              <a:off x="8222623" y="1257538"/>
              <a:ext cx="1058662" cy="720145"/>
              <a:chOff x="511927" y="2809411"/>
              <a:chExt cx="1110811" cy="770916"/>
            </a:xfrm>
          </p:grpSpPr>
          <p:sp>
            <p:nvSpPr>
              <p:cNvPr id="20" name="角丸四角形 19"/>
              <p:cNvSpPr/>
              <p:nvPr/>
            </p:nvSpPr>
            <p:spPr>
              <a:xfrm>
                <a:off x="511927" y="2809411"/>
                <a:ext cx="1097298" cy="770916"/>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本</a:t>
                </a:r>
                <a:r>
                  <a:rPr kumimoji="1" lang="ja-JP" altLang="en-US" sz="1200" b="1" i="0" u="none" strike="noStrike" kern="0" cap="none" spc="0" normalizeH="0" baseline="0" noProof="0" smtClean="0">
                    <a:ln>
                      <a:noFill/>
                    </a:ln>
                    <a:solidFill>
                      <a:prstClr val="black"/>
                    </a:solidFill>
                    <a:effectLst/>
                    <a:uLnTx/>
                    <a:uFillTx/>
                    <a:latin typeface="Calibri" panose="020F0502020204030204"/>
                    <a:ea typeface="游ゴシック" panose="020B0400000000000000" pitchFamily="50" charset="-128"/>
                    <a:cs typeface="+mn-cs"/>
                  </a:rPr>
                  <a:t>年度</a:t>
                </a:r>
                <a:r>
                  <a:rPr kumimoji="1" lang="ja-JP" altLang="en-US" sz="12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評価</a:t>
                </a:r>
                <a:endParaRPr kumimoji="1" lang="en-US" altLang="ja-JP" sz="12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eaLnBrk="1" fontAlgn="auto" latinLnBrk="0" hangingPunct="1">
                  <a:lnSpc>
                    <a:spcPts val="200"/>
                  </a:lnSpc>
                  <a:spcBef>
                    <a:spcPts val="0"/>
                  </a:spcBef>
                  <a:spcAft>
                    <a:spcPts val="0"/>
                  </a:spcAft>
                  <a:buClrTx/>
                  <a:buSzTx/>
                  <a:buFontTx/>
                  <a:buNone/>
                  <a:tabLst/>
                  <a:defRPr/>
                </a:pPr>
                <a:endParaRPr kumimoji="1" lang="en-US" altLang="ja-JP" sz="1200" b="0"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概ね予定</a:t>
                </a:r>
                <a:endParaRPr kumimoji="1" lang="en-US" altLang="ja-JP" sz="14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どおり</a:t>
                </a:r>
              </a:p>
            </p:txBody>
          </p:sp>
          <p:cxnSp>
            <p:nvCxnSpPr>
              <p:cNvPr id="21" name="直線コネクタ 20"/>
              <p:cNvCxnSpPr/>
              <p:nvPr/>
            </p:nvCxnSpPr>
            <p:spPr>
              <a:xfrm>
                <a:off x="525439" y="3052293"/>
                <a:ext cx="1097299" cy="0"/>
              </a:xfrm>
              <a:prstGeom prst="line">
                <a:avLst/>
              </a:prstGeom>
              <a:noFill/>
              <a:ln w="6350" cap="flat" cmpd="sng" algn="ctr">
                <a:solidFill>
                  <a:sysClr val="windowText" lastClr="000000"/>
                </a:solidFill>
                <a:prstDash val="solid"/>
                <a:miter lim="800000"/>
              </a:ln>
              <a:effectLst/>
            </p:spPr>
          </p:cxnSp>
        </p:grpSp>
      </p:grpSp>
    </p:spTree>
    <p:extLst>
      <p:ext uri="{BB962C8B-B14F-4D97-AF65-F5344CB8AC3E}">
        <p14:creationId xmlns:p14="http://schemas.microsoft.com/office/powerpoint/2010/main" val="328376957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D1D0668-0C6C-4C7F-AAAF-C0078F4BF5F6}" type="slidenum">
              <a:rPr kumimoji="1" lang="ja-JP" altLang="en-US" smtClean="0"/>
              <a:t>69</a:t>
            </a:fld>
            <a:endParaRPr kumimoji="1" lang="ja-JP" altLang="en-US"/>
          </a:p>
        </p:txBody>
      </p:sp>
      <p:sp>
        <p:nvSpPr>
          <p:cNvPr id="16" name="正方形/長方形 15"/>
          <p:cNvSpPr/>
          <p:nvPr/>
        </p:nvSpPr>
        <p:spPr>
          <a:xfrm>
            <a:off x="273000" y="342277"/>
            <a:ext cx="9360000" cy="6300000"/>
          </a:xfrm>
          <a:prstGeom prst="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正方形/長方形 16"/>
          <p:cNvSpPr/>
          <p:nvPr/>
        </p:nvSpPr>
        <p:spPr>
          <a:xfrm>
            <a:off x="271467" y="197871"/>
            <a:ext cx="7404392" cy="432000"/>
          </a:xfrm>
          <a:prstGeom prst="rect">
            <a:avLst/>
          </a:prstGeom>
          <a:solidFill>
            <a:srgbClr val="002060"/>
          </a:solidFill>
        </p:spPr>
        <p:txBody>
          <a:bodyPr wrap="square" anchor="ctr">
            <a:spAutoFit/>
          </a:bodyPr>
          <a:lstStyle/>
          <a:p>
            <a:pPr marL="0" marR="0" lvl="0" indent="0" defTabSz="914400" eaLnBrk="1" fontAlgn="auto" latinLnBrk="0" hangingPunct="1">
              <a:lnSpc>
                <a:spcPts val="2000"/>
              </a:lnSpc>
              <a:spcBef>
                <a:spcPts val="0"/>
              </a:spcBef>
              <a:spcAft>
                <a:spcPts val="0"/>
              </a:spcAft>
              <a:buClrTx/>
              <a:buSzTx/>
              <a:buFontTx/>
              <a:buNone/>
              <a:tabLst/>
              <a:defRPr/>
            </a:pPr>
            <a:r>
              <a:rPr kumimoji="1" lang="ja-JP" altLang="en-US" sz="2000" b="1" i="0" u="none" strike="noStrike" kern="0" cap="none" spc="0" normalizeH="0" baseline="0" noProof="0" dirty="0" smtClean="0">
                <a:ln w="0"/>
                <a:solidFill>
                  <a:prstClr val="white"/>
                </a:solidFill>
                <a:effectLst>
                  <a:outerShdw blurRad="38100" dist="19050" dir="2700000" algn="tl" rotWithShape="0">
                    <a:prstClr val="black">
                      <a:alpha val="40000"/>
                    </a:prstClr>
                  </a:outerShdw>
                </a:effectLst>
                <a:uLnTx/>
                <a:uFillTx/>
              </a:rPr>
              <a:t> </a:t>
            </a:r>
            <a:r>
              <a:rPr kumimoji="1" lang="ja-JP" altLang="en-US" sz="2000" b="1" i="0" u="none" strike="noStrike" kern="0" cap="none" spc="0" normalizeH="0" baseline="0" noProof="0" dirty="0" smtClean="0">
                <a:ln w="0"/>
                <a:solidFill>
                  <a:prstClr val="white"/>
                </a:solidFill>
                <a:effectLst>
                  <a:outerShdw blurRad="38100" dist="19050" dir="2700000" algn="tl" rotWithShape="0">
                    <a:prstClr val="black">
                      <a:alpha val="40000"/>
                    </a:prstClr>
                  </a:outerShdw>
                </a:effectLst>
                <a:uLnTx/>
                <a:uFillTx/>
                <a:latin typeface="游ゴシック" panose="020B0400000000000000" pitchFamily="50" charset="-128"/>
              </a:rPr>
              <a:t>（２）食の安全安心の取組み　</a:t>
            </a:r>
            <a:r>
              <a:rPr kumimoji="1" lang="ja-JP" altLang="en-US" sz="1800" b="1" i="0" u="none" strike="noStrike" kern="0" cap="none" spc="0" normalizeH="0" baseline="0" noProof="0" dirty="0" smtClean="0">
                <a:ln>
                  <a:noFill/>
                </a:ln>
                <a:solidFill>
                  <a:prstClr val="white"/>
                </a:solidFill>
                <a:effectLst/>
                <a:uLnTx/>
                <a:uFillTx/>
                <a:latin typeface="游ゴシック" panose="020B0400000000000000" pitchFamily="50" charset="-128"/>
              </a:rPr>
              <a:t>計画Ｐ</a:t>
            </a:r>
            <a:r>
              <a:rPr kumimoji="1" lang="en-US" altLang="ja-JP" sz="1800" b="1" i="0" u="none" strike="noStrike" kern="0" cap="none" spc="0" normalizeH="0" baseline="0" noProof="0" dirty="0" smtClean="0">
                <a:ln>
                  <a:noFill/>
                </a:ln>
                <a:solidFill>
                  <a:prstClr val="white"/>
                </a:solidFill>
                <a:effectLst/>
                <a:uLnTx/>
                <a:uFillTx/>
                <a:latin typeface="游ゴシック" panose="020B0400000000000000" pitchFamily="50" charset="-128"/>
              </a:rPr>
              <a:t>41</a:t>
            </a:r>
          </a:p>
        </p:txBody>
      </p:sp>
      <p:sp>
        <p:nvSpPr>
          <p:cNvPr id="18" name="正方形/長方形 17"/>
          <p:cNvSpPr/>
          <p:nvPr/>
        </p:nvSpPr>
        <p:spPr>
          <a:xfrm>
            <a:off x="217679" y="4121647"/>
            <a:ext cx="3399579" cy="220573"/>
          </a:xfrm>
          <a:prstGeom prst="rect">
            <a:avLst/>
          </a:prstGeom>
        </p:spPr>
        <p:txBody>
          <a:bodyPr wrap="square">
            <a:spAutoFit/>
          </a:bodyPr>
          <a:lstStyle/>
          <a:p>
            <a:pPr marL="269240" indent="90170">
              <a:lnSpc>
                <a:spcPts val="1000"/>
              </a:lnSpc>
            </a:pPr>
            <a:r>
              <a:rPr lang="en-US" altLang="ja-JP" sz="105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1  </a:t>
            </a:r>
            <a:r>
              <a:rPr lang="ja-JP" altLang="ja-JP" sz="105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大阪府健康医療部食の安全推進課</a:t>
            </a:r>
            <a:r>
              <a:rPr lang="ja-JP" altLang="ja-JP" sz="105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調べ</a:t>
            </a:r>
            <a:endParaRPr lang="ja-JP" altLang="ja-JP"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19" name="表 18"/>
          <p:cNvGraphicFramePr>
            <a:graphicFrameLocks noGrp="1"/>
          </p:cNvGraphicFramePr>
          <p:nvPr>
            <p:extLst>
              <p:ext uri="{D42A27DB-BD31-4B8C-83A1-F6EECF244321}">
                <p14:modId xmlns:p14="http://schemas.microsoft.com/office/powerpoint/2010/main" val="3414356754"/>
              </p:ext>
            </p:extLst>
          </p:nvPr>
        </p:nvGraphicFramePr>
        <p:xfrm>
          <a:off x="699247" y="3268045"/>
          <a:ext cx="8266767" cy="826707"/>
        </p:xfrm>
        <a:graphic>
          <a:graphicData uri="http://schemas.openxmlformats.org/drawingml/2006/table">
            <a:tbl>
              <a:tblPr firstRow="1" firstCol="1" bandRow="1"/>
              <a:tblGrid>
                <a:gridCol w="270808">
                  <a:extLst>
                    <a:ext uri="{9D8B030D-6E8A-4147-A177-3AD203B41FA5}">
                      <a16:colId xmlns:a16="http://schemas.microsoft.com/office/drawing/2014/main" val="20000"/>
                    </a:ext>
                  </a:extLst>
                </a:gridCol>
                <a:gridCol w="3606911">
                  <a:extLst>
                    <a:ext uri="{9D8B030D-6E8A-4147-A177-3AD203B41FA5}">
                      <a16:colId xmlns:a16="http://schemas.microsoft.com/office/drawing/2014/main" val="20001"/>
                    </a:ext>
                  </a:extLst>
                </a:gridCol>
                <a:gridCol w="1463016">
                  <a:extLst>
                    <a:ext uri="{9D8B030D-6E8A-4147-A177-3AD203B41FA5}">
                      <a16:colId xmlns:a16="http://schemas.microsoft.com/office/drawing/2014/main" val="20003"/>
                    </a:ext>
                  </a:extLst>
                </a:gridCol>
                <a:gridCol w="1463016">
                  <a:extLst>
                    <a:ext uri="{9D8B030D-6E8A-4147-A177-3AD203B41FA5}">
                      <a16:colId xmlns:a16="http://schemas.microsoft.com/office/drawing/2014/main" val="2204503950"/>
                    </a:ext>
                  </a:extLst>
                </a:gridCol>
                <a:gridCol w="1463016">
                  <a:extLst>
                    <a:ext uri="{9D8B030D-6E8A-4147-A177-3AD203B41FA5}">
                      <a16:colId xmlns:a16="http://schemas.microsoft.com/office/drawing/2014/main" val="20004"/>
                    </a:ext>
                  </a:extLst>
                </a:gridCol>
              </a:tblGrid>
              <a:tr h="183104">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sz="1200" b="1" dirty="0">
                          <a:effectLst/>
                          <a:latin typeface="+mn-ea"/>
                          <a:ea typeface="+mn-ea"/>
                        </a:rPr>
                        <a:t> </a:t>
                      </a:r>
                      <a:endParaRPr lang="ja-JP" sz="1200" b="1" dirty="0">
                        <a:solidFill>
                          <a:srgbClr val="000000"/>
                        </a:solidFill>
                        <a:effectLst/>
                        <a:latin typeface="+mn-ea"/>
                        <a:ea typeface="+mn-ea"/>
                        <a:cs typeface="HG丸ｺﾞｼｯｸM-PRO"/>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ja-JP" sz="1200" b="1" dirty="0">
                          <a:effectLst/>
                          <a:latin typeface="+mn-ea"/>
                          <a:ea typeface="+mn-ea"/>
                        </a:rPr>
                        <a:t>個別目標</a:t>
                      </a:r>
                      <a:endParaRPr lang="ja-JP" sz="1200" b="1" dirty="0">
                        <a:solidFill>
                          <a:srgbClr val="000000"/>
                        </a:solidFill>
                        <a:effectLst/>
                        <a:latin typeface="+mn-ea"/>
                        <a:ea typeface="+mn-ea"/>
                        <a:cs typeface="HG丸ｺﾞｼｯｸM-PRO"/>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ja-JP" altLang="en-US" sz="1200" b="1" dirty="0" smtClean="0">
                          <a:effectLst/>
                          <a:latin typeface="+mn-ea"/>
                          <a:ea typeface="+mn-ea"/>
                        </a:rPr>
                        <a:t>計画策定時</a:t>
                      </a:r>
                      <a:r>
                        <a:rPr lang="ja-JP" sz="1200" b="1" dirty="0" smtClean="0">
                          <a:effectLst/>
                          <a:latin typeface="+mn-ea"/>
                          <a:ea typeface="+mn-ea"/>
                        </a:rPr>
                        <a:t>の状況</a:t>
                      </a:r>
                      <a:endParaRPr lang="en-US" altLang="ja-JP" sz="1200" b="1" dirty="0" smtClean="0">
                        <a:effectLst/>
                        <a:latin typeface="+mn-ea"/>
                        <a:ea typeface="+mn-ea"/>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ja-JP" sz="1200" b="1" dirty="0" smtClean="0">
                          <a:effectLst/>
                          <a:latin typeface="+mn-ea"/>
                          <a:ea typeface="+mn-ea"/>
                        </a:rPr>
                        <a:t>現在の状況</a:t>
                      </a:r>
                      <a:endParaRPr lang="en-US" altLang="ja-JP" sz="1200" b="1" dirty="0" smtClean="0">
                        <a:effectLst/>
                        <a:latin typeface="+mn-ea"/>
                        <a:ea typeface="+mn-ea"/>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sz="1200" b="1" dirty="0">
                          <a:effectLst/>
                          <a:latin typeface="+mn-ea"/>
                          <a:ea typeface="+mn-ea"/>
                        </a:rPr>
                        <a:t>2023</a:t>
                      </a:r>
                      <a:r>
                        <a:rPr lang="ja-JP" sz="1200" b="1" dirty="0">
                          <a:effectLst/>
                          <a:latin typeface="+mn-ea"/>
                          <a:ea typeface="+mn-ea"/>
                        </a:rPr>
                        <a:t>年度の目標</a:t>
                      </a:r>
                      <a:endParaRPr lang="ja-JP" sz="1200" b="1" dirty="0">
                        <a:solidFill>
                          <a:srgbClr val="000000"/>
                        </a:solidFill>
                        <a:effectLst/>
                        <a:latin typeface="+mn-ea"/>
                        <a:ea typeface="+mn-ea"/>
                        <a:cs typeface="HG丸ｺﾞｼｯｸM-PRO"/>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extLst>
                  <a:ext uri="{0D108BD9-81ED-4DB2-BD59-A6C34878D82A}">
                    <a16:rowId xmlns:a16="http://schemas.microsoft.com/office/drawing/2014/main" val="10000"/>
                  </a:ext>
                </a:extLst>
              </a:tr>
              <a:tr h="623507">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ts val="1600"/>
                        </a:lnSpc>
                        <a:spcAft>
                          <a:spcPts val="0"/>
                        </a:spcAft>
                      </a:pPr>
                      <a:r>
                        <a:rPr lang="en-US" altLang="ja-JP" sz="1200" b="1" dirty="0" smtClean="0">
                          <a:effectLst/>
                          <a:latin typeface="+mn-ea"/>
                          <a:ea typeface="+mn-ea"/>
                        </a:rPr>
                        <a:t>1</a:t>
                      </a:r>
                      <a:endParaRPr lang="ja-JP" sz="1200" b="1" dirty="0">
                        <a:solidFill>
                          <a:srgbClr val="000000"/>
                        </a:solidFill>
                        <a:effectLst/>
                        <a:latin typeface="+mn-ea"/>
                        <a:ea typeface="+mn-ea"/>
                        <a:cs typeface="HG丸ｺﾞｼｯｸM-PRO"/>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fontAlgn="auto">
                        <a:lnSpc>
                          <a:spcPts val="1680"/>
                        </a:lnSpc>
                        <a:spcAft>
                          <a:spcPts val="0"/>
                        </a:spcAft>
                      </a:pPr>
                      <a:r>
                        <a:rPr lang="ja-JP" altLang="en-US" sz="1200" b="1" dirty="0" smtClean="0">
                          <a:solidFill>
                            <a:srgbClr val="000000"/>
                          </a:solidFill>
                          <a:effectLst/>
                          <a:latin typeface="+mn-ea"/>
                          <a:ea typeface="+mn-ea"/>
                          <a:cs typeface="HG丸ｺﾞｼｯｸM-PRO"/>
                        </a:rPr>
                        <a:t>大阪府食の安全安心メールマガジンによる</a:t>
                      </a:r>
                      <a:endParaRPr lang="en-US" altLang="ja-JP" sz="1200" b="1" dirty="0" smtClean="0">
                        <a:solidFill>
                          <a:srgbClr val="000000"/>
                        </a:solidFill>
                        <a:effectLst/>
                        <a:latin typeface="+mn-ea"/>
                        <a:ea typeface="+mn-ea"/>
                        <a:cs typeface="HG丸ｺﾞｼｯｸM-PRO"/>
                      </a:endParaRPr>
                    </a:p>
                    <a:p>
                      <a:pPr algn="l" fontAlgn="auto">
                        <a:lnSpc>
                          <a:spcPts val="1680"/>
                        </a:lnSpc>
                        <a:spcAft>
                          <a:spcPts val="0"/>
                        </a:spcAft>
                      </a:pPr>
                      <a:r>
                        <a:rPr lang="ja-JP" altLang="en-US" sz="1200" b="1" dirty="0" smtClean="0">
                          <a:solidFill>
                            <a:srgbClr val="000000"/>
                          </a:solidFill>
                          <a:effectLst/>
                          <a:latin typeface="+mn-ea"/>
                          <a:ea typeface="+mn-ea"/>
                          <a:cs typeface="HG丸ｺﾞｼｯｸM-PRO"/>
                        </a:rPr>
                        <a:t>情報提供（総配信数）の増加</a:t>
                      </a:r>
                      <a:endParaRPr lang="ja-JP" sz="1200" b="1" dirty="0">
                        <a:solidFill>
                          <a:srgbClr val="000000"/>
                        </a:solidFill>
                        <a:effectLst/>
                        <a:latin typeface="+mn-ea"/>
                        <a:ea typeface="+mn-ea"/>
                        <a:cs typeface="HG丸ｺﾞｼｯｸM-PRO"/>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80"/>
                        </a:lnSpc>
                        <a:spcAft>
                          <a:spcPts val="0"/>
                        </a:spcAft>
                      </a:pPr>
                      <a:r>
                        <a:rPr lang="en-US" altLang="ja-JP" sz="1200" b="1" dirty="0" smtClean="0">
                          <a:effectLst/>
                          <a:latin typeface="+mn-ea"/>
                          <a:ea typeface="+mn-ea"/>
                        </a:rPr>
                        <a:t>130</a:t>
                      </a:r>
                      <a:r>
                        <a:rPr lang="ja-JP" altLang="en-US" sz="1200" b="1" dirty="0" smtClean="0">
                          <a:effectLst/>
                          <a:latin typeface="+mn-ea"/>
                          <a:ea typeface="+mn-ea"/>
                        </a:rPr>
                        <a:t>万件</a:t>
                      </a:r>
                      <a:endParaRPr lang="en-US" altLang="ja-JP" sz="1200" b="1" dirty="0" smtClean="0">
                        <a:effectLst/>
                        <a:latin typeface="+mn-ea"/>
                        <a:ea typeface="+mn-ea"/>
                      </a:endParaRPr>
                    </a:p>
                    <a:p>
                      <a:pPr algn="ctr" fontAlgn="auto">
                        <a:lnSpc>
                          <a:spcPts val="1680"/>
                        </a:lnSpc>
                        <a:spcAft>
                          <a:spcPts val="0"/>
                        </a:spcAft>
                      </a:pPr>
                      <a:r>
                        <a:rPr lang="ja-JP" altLang="en-US" sz="1200" b="1" dirty="0" smtClean="0">
                          <a:solidFill>
                            <a:srgbClr val="000000"/>
                          </a:solidFill>
                          <a:effectLst/>
                          <a:latin typeface="+mn-ea"/>
                          <a:ea typeface="+mn-ea"/>
                          <a:cs typeface="HG丸ｺﾞｼｯｸM-PRO"/>
                        </a:rPr>
                        <a:t>（</a:t>
                      </a:r>
                      <a:r>
                        <a:rPr lang="en-US" altLang="ja-JP" sz="1200" b="1" dirty="0" smtClean="0">
                          <a:solidFill>
                            <a:srgbClr val="000000"/>
                          </a:solidFill>
                          <a:effectLst/>
                          <a:latin typeface="+mn-ea"/>
                          <a:ea typeface="+mn-ea"/>
                          <a:cs typeface="HG丸ｺﾞｼｯｸM-PRO"/>
                        </a:rPr>
                        <a:t>H28</a:t>
                      </a:r>
                      <a:r>
                        <a:rPr lang="ja-JP" altLang="en-US" sz="1200" b="1" dirty="0" smtClean="0">
                          <a:solidFill>
                            <a:srgbClr val="000000"/>
                          </a:solidFill>
                          <a:effectLst/>
                          <a:latin typeface="+mn-ea"/>
                          <a:ea typeface="+mn-ea"/>
                          <a:cs typeface="HG丸ｺﾞｼｯｸM-PRO"/>
                        </a:rPr>
                        <a:t>）</a:t>
                      </a:r>
                      <a:endParaRPr lang="ja-JP" sz="1200" b="1" dirty="0">
                        <a:solidFill>
                          <a:srgbClr val="000000"/>
                        </a:solidFill>
                        <a:effectLst/>
                        <a:latin typeface="+mn-ea"/>
                        <a:ea typeface="+mn-ea"/>
                        <a:cs typeface="HG丸ｺﾞｼｯｸM-PRO"/>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80"/>
                        </a:lnSpc>
                        <a:spcAft>
                          <a:spcPts val="0"/>
                        </a:spcAft>
                      </a:pPr>
                      <a:r>
                        <a:rPr lang="en-US" altLang="ja-JP" sz="1200" b="1" dirty="0" smtClean="0">
                          <a:solidFill>
                            <a:schemeClr val="tx1"/>
                          </a:solidFill>
                          <a:effectLst/>
                          <a:latin typeface="+mn-ea"/>
                          <a:ea typeface="+mn-ea"/>
                          <a:cs typeface="HG丸ｺﾞｼｯｸM-PRO"/>
                        </a:rPr>
                        <a:t>144</a:t>
                      </a:r>
                      <a:r>
                        <a:rPr lang="ja-JP" altLang="en-US" sz="1200" b="1" dirty="0" smtClean="0">
                          <a:solidFill>
                            <a:schemeClr val="tx1"/>
                          </a:solidFill>
                          <a:effectLst/>
                          <a:latin typeface="+mn-ea"/>
                          <a:ea typeface="+mn-ea"/>
                          <a:cs typeface="HG丸ｺﾞｼｯｸM-PRO"/>
                        </a:rPr>
                        <a:t>万件</a:t>
                      </a:r>
                      <a:endParaRPr lang="en-US" altLang="ja-JP" sz="1200" b="1" dirty="0" smtClean="0">
                        <a:solidFill>
                          <a:schemeClr val="tx1"/>
                        </a:solidFill>
                        <a:effectLst/>
                        <a:latin typeface="+mn-ea"/>
                        <a:ea typeface="+mn-ea"/>
                        <a:cs typeface="HG丸ｺﾞｼｯｸM-PRO"/>
                      </a:endParaRPr>
                    </a:p>
                    <a:p>
                      <a:pPr algn="ctr" fontAlgn="auto">
                        <a:lnSpc>
                          <a:spcPts val="1680"/>
                        </a:lnSpc>
                        <a:spcAft>
                          <a:spcPts val="0"/>
                        </a:spcAft>
                      </a:pPr>
                      <a:r>
                        <a:rPr lang="ja-JP" altLang="en-US" sz="1200" b="1" dirty="0" smtClean="0">
                          <a:solidFill>
                            <a:schemeClr val="tx1"/>
                          </a:solidFill>
                          <a:effectLst/>
                          <a:latin typeface="+mn-ea"/>
                          <a:ea typeface="+mn-ea"/>
                          <a:cs typeface="HG丸ｺﾞｼｯｸM-PRO"/>
                        </a:rPr>
                        <a:t>（</a:t>
                      </a:r>
                      <a:r>
                        <a:rPr lang="en-US" altLang="ja-JP" sz="1200" b="1" dirty="0" smtClean="0">
                          <a:solidFill>
                            <a:schemeClr val="tx1"/>
                          </a:solidFill>
                          <a:effectLst/>
                          <a:latin typeface="+mn-ea"/>
                          <a:ea typeface="+mn-ea"/>
                          <a:cs typeface="HG丸ｺﾞｼｯｸM-PRO"/>
                        </a:rPr>
                        <a:t>R2.12</a:t>
                      </a:r>
                      <a:r>
                        <a:rPr lang="ja-JP" altLang="en-US" sz="1200" b="1" dirty="0" smtClean="0">
                          <a:solidFill>
                            <a:schemeClr val="tx1"/>
                          </a:solidFill>
                          <a:effectLst/>
                          <a:latin typeface="+mn-ea"/>
                          <a:ea typeface="+mn-ea"/>
                          <a:cs typeface="HG丸ｺﾞｼｯｸM-PRO"/>
                        </a:rPr>
                        <a:t>末）</a:t>
                      </a:r>
                      <a:endParaRPr lang="ja-JP" sz="1200" b="1" dirty="0">
                        <a:solidFill>
                          <a:schemeClr val="tx1"/>
                        </a:solidFill>
                        <a:effectLst/>
                        <a:latin typeface="+mn-ea"/>
                        <a:ea typeface="+mn-ea"/>
                        <a:cs typeface="HG丸ｺﾞｼｯｸM-PRO"/>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ts val="1680"/>
                        </a:lnSpc>
                        <a:spcAft>
                          <a:spcPts val="0"/>
                        </a:spcAft>
                      </a:pPr>
                      <a:r>
                        <a:rPr lang="en-US" altLang="ja-JP" sz="1200" b="1" dirty="0" smtClean="0">
                          <a:solidFill>
                            <a:srgbClr val="000000"/>
                          </a:solidFill>
                          <a:effectLst/>
                          <a:latin typeface="+mn-ea"/>
                          <a:ea typeface="+mn-ea"/>
                          <a:cs typeface="HG丸ｺﾞｼｯｸM-PRO"/>
                        </a:rPr>
                        <a:t>230</a:t>
                      </a:r>
                      <a:r>
                        <a:rPr lang="ja-JP" altLang="en-US" sz="1200" b="1" dirty="0" smtClean="0">
                          <a:solidFill>
                            <a:srgbClr val="000000"/>
                          </a:solidFill>
                          <a:effectLst/>
                          <a:latin typeface="+mn-ea"/>
                          <a:ea typeface="+mn-ea"/>
                          <a:cs typeface="HG丸ｺﾞｼｯｸM-PRO"/>
                        </a:rPr>
                        <a:t>万件</a:t>
                      </a:r>
                      <a:endParaRPr lang="ja-JP" sz="1200" b="1" dirty="0">
                        <a:solidFill>
                          <a:srgbClr val="000000"/>
                        </a:solidFill>
                        <a:effectLst/>
                        <a:latin typeface="+mn-ea"/>
                        <a:ea typeface="+mn-ea"/>
                        <a:cs typeface="HG丸ｺﾞｼｯｸM-PRO"/>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1"/>
                  </a:ext>
                </a:extLst>
              </a:tr>
            </a:tbl>
          </a:graphicData>
        </a:graphic>
      </p:graphicFrame>
      <p:sp>
        <p:nvSpPr>
          <p:cNvPr id="20" name="正方形/長方形 19"/>
          <p:cNvSpPr/>
          <p:nvPr/>
        </p:nvSpPr>
        <p:spPr>
          <a:xfrm>
            <a:off x="533642" y="1037681"/>
            <a:ext cx="8640000" cy="310341"/>
          </a:xfrm>
          <a:prstGeom prst="rect">
            <a:avLst/>
          </a:prstGeom>
        </p:spPr>
        <p:txBody>
          <a:bodyPr wrap="square">
            <a:spAutoFit/>
          </a:bodyPr>
          <a:lstStyle/>
          <a:p>
            <a:pPr marL="139700" indent="-139700" algn="just">
              <a:lnSpc>
                <a:spcPts val="1700"/>
              </a:lnSpc>
            </a:pPr>
            <a:r>
              <a:rPr lang="ja-JP" altLang="ja-JP" sz="1200" b="1" kern="100" dirty="0">
                <a:solidFill>
                  <a:prstClr val="black"/>
                </a:solidFill>
                <a:latin typeface="游ゴシック" panose="020B0400000000000000" pitchFamily="50" charset="-128"/>
                <a:cs typeface="Times New Roman" panose="02020603050405020304" pitchFamily="18" charset="0"/>
              </a:rPr>
              <a:t>▽食品の選び方や適切な調理・保管の方法等、食の安全安心に関する基礎的な知識を学び、その知識を踏まえて行動します。</a:t>
            </a:r>
            <a:endParaRPr lang="ja-JP" altLang="ja-JP" sz="1100" b="1" kern="100" dirty="0">
              <a:solidFill>
                <a:prstClr val="black"/>
              </a:solidFill>
              <a:latin typeface="游ゴシック" panose="020B0400000000000000" pitchFamily="50" charset="-128"/>
              <a:cs typeface="Times New Roman" panose="02020603050405020304" pitchFamily="18" charset="0"/>
            </a:endParaRPr>
          </a:p>
        </p:txBody>
      </p:sp>
      <p:sp>
        <p:nvSpPr>
          <p:cNvPr id="21" name="正方形/長方形 20"/>
          <p:cNvSpPr/>
          <p:nvPr/>
        </p:nvSpPr>
        <p:spPr>
          <a:xfrm>
            <a:off x="271467" y="710393"/>
            <a:ext cx="3240000" cy="304333"/>
          </a:xfrm>
          <a:prstGeom prst="rect">
            <a:avLst/>
          </a:prstGeom>
        </p:spPr>
        <p:txBody>
          <a:bodyPr wrap="square" lIns="36000" tIns="72000" rIns="36000" bIns="36000" anchor="ctr">
            <a:noAutofit/>
          </a:bodyPr>
          <a:lstStyle/>
          <a:p>
            <a:r>
              <a:rPr lang="en-US" altLang="ja-JP" sz="1600" b="1" dirty="0" smtClean="0">
                <a:solidFill>
                  <a:prstClr val="black"/>
                </a:solidFill>
                <a:latin typeface="游ゴシック" panose="020B0400000000000000" pitchFamily="50" charset="-128"/>
              </a:rPr>
              <a:t>【</a:t>
            </a:r>
            <a:r>
              <a:rPr lang="ja-JP" altLang="en-US" sz="1600" b="1" dirty="0" smtClean="0">
                <a:solidFill>
                  <a:prstClr val="black"/>
                </a:solidFill>
                <a:latin typeface="游ゴシック" panose="020B0400000000000000" pitchFamily="50" charset="-128"/>
              </a:rPr>
              <a:t>府民の行動目標</a:t>
            </a:r>
            <a:r>
              <a:rPr lang="en-US" altLang="ja-JP" sz="1600" b="1" dirty="0">
                <a:solidFill>
                  <a:prstClr val="black"/>
                </a:solidFill>
                <a:latin typeface="游ゴシック" panose="020B0400000000000000" pitchFamily="50" charset="-128"/>
              </a:rPr>
              <a:t>】</a:t>
            </a:r>
            <a:endParaRPr lang="ja-JP" altLang="en-US" sz="1600" b="1" dirty="0">
              <a:solidFill>
                <a:prstClr val="black"/>
              </a:solidFill>
              <a:latin typeface="游ゴシック" panose="020B0400000000000000" pitchFamily="50" charset="-128"/>
            </a:endParaRPr>
          </a:p>
        </p:txBody>
      </p:sp>
      <p:graphicFrame>
        <p:nvGraphicFramePr>
          <p:cNvPr id="22" name="表 21"/>
          <p:cNvGraphicFramePr>
            <a:graphicFrameLocks noGrp="1"/>
          </p:cNvGraphicFramePr>
          <p:nvPr>
            <p:extLst>
              <p:ext uri="{D42A27DB-BD31-4B8C-83A1-F6EECF244321}">
                <p14:modId xmlns:p14="http://schemas.microsoft.com/office/powerpoint/2010/main" val="2371232061"/>
              </p:ext>
            </p:extLst>
          </p:nvPr>
        </p:nvGraphicFramePr>
        <p:xfrm>
          <a:off x="723000" y="1382841"/>
          <a:ext cx="8460000" cy="1296000"/>
        </p:xfrm>
        <a:graphic>
          <a:graphicData uri="http://schemas.openxmlformats.org/drawingml/2006/table">
            <a:tbl>
              <a:tblPr firstRow="1" firstCol="1" bandRow="1"/>
              <a:tblGrid>
                <a:gridCol w="540000">
                  <a:extLst>
                    <a:ext uri="{9D8B030D-6E8A-4147-A177-3AD203B41FA5}">
                      <a16:colId xmlns:a16="http://schemas.microsoft.com/office/drawing/2014/main" val="2813334177"/>
                    </a:ext>
                  </a:extLst>
                </a:gridCol>
                <a:gridCol w="1800000">
                  <a:extLst>
                    <a:ext uri="{9D8B030D-6E8A-4147-A177-3AD203B41FA5}">
                      <a16:colId xmlns:a16="http://schemas.microsoft.com/office/drawing/2014/main" val="2437283432"/>
                    </a:ext>
                  </a:extLst>
                </a:gridCol>
                <a:gridCol w="6120000">
                  <a:extLst>
                    <a:ext uri="{9D8B030D-6E8A-4147-A177-3AD203B41FA5}">
                      <a16:colId xmlns:a16="http://schemas.microsoft.com/office/drawing/2014/main" val="3745984960"/>
                    </a:ext>
                  </a:extLst>
                </a:gridCol>
              </a:tblGrid>
              <a:tr h="432000">
                <a:tc rowSpan="3">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ライフステージに</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応じた健康行動</a:t>
                      </a:r>
                    </a:p>
                  </a:txBody>
                  <a:tcPr marL="68580" marR="68580" marT="0" marB="0" vert="eaVert"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lnSpc>
                          <a:spcPct val="100000"/>
                        </a:lnSpc>
                        <a:spcAft>
                          <a:spcPts val="0"/>
                        </a:spcAft>
                      </a:pPr>
                      <a:r>
                        <a:rPr lang="ja-JP" sz="1200" b="1" kern="100" dirty="0">
                          <a:solidFill>
                            <a:srgbClr val="000000"/>
                          </a:solidFill>
                          <a:effectLst/>
                          <a:latin typeface="+mn-ea"/>
                          <a:ea typeface="+mn-ea"/>
                          <a:cs typeface="Times New Roman" panose="02020603050405020304" pitchFamily="18" charset="0"/>
                        </a:rPr>
                        <a:t>乳幼児期～学齢期</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just">
                        <a:lnSpc>
                          <a:spcPct val="100000"/>
                        </a:lnSpc>
                        <a:spcAft>
                          <a:spcPts val="0"/>
                        </a:spcAft>
                      </a:pPr>
                      <a:r>
                        <a:rPr lang="ja-JP" sz="1200" b="1" kern="100" dirty="0">
                          <a:solidFill>
                            <a:srgbClr val="000000"/>
                          </a:solidFill>
                          <a:effectLst/>
                          <a:latin typeface="+mn-ea"/>
                          <a:ea typeface="+mn-ea"/>
                          <a:cs typeface="Times New Roman" panose="02020603050405020304" pitchFamily="18" charset="0"/>
                        </a:rPr>
                        <a:t>食の安全安心に関する正しい食習慣を身につけます。</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99903395"/>
                  </a:ext>
                </a:extLst>
              </a:tr>
              <a:tr h="432000">
                <a:tc vMerge="1">
                  <a:txBody>
                    <a:bodyPr/>
                    <a:lstStyle/>
                    <a:p>
                      <a:pPr algn="ctr">
                        <a:lnSpc>
                          <a:spcPts val="1700"/>
                        </a:lnSpc>
                        <a:spcAft>
                          <a:spcPts val="0"/>
                        </a:spcAft>
                      </a:pP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66"/>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lnSpc>
                          <a:spcPct val="100000"/>
                        </a:lnSpc>
                        <a:spcAft>
                          <a:spcPts val="0"/>
                        </a:spcAft>
                      </a:pPr>
                      <a:r>
                        <a:rPr lang="ja-JP" sz="1200" b="1" kern="100" dirty="0">
                          <a:effectLst/>
                          <a:latin typeface="+mn-ea"/>
                          <a:ea typeface="+mn-ea"/>
                          <a:cs typeface="Times New Roman" panose="02020603050405020304" pitchFamily="18" charset="0"/>
                        </a:rPr>
                        <a:t>青年期～成人期</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just">
                        <a:lnSpc>
                          <a:spcPct val="100000"/>
                        </a:lnSpc>
                        <a:spcAft>
                          <a:spcPts val="0"/>
                        </a:spcAft>
                      </a:pPr>
                      <a:r>
                        <a:rPr lang="ja-JP" sz="1200" b="1" kern="100" dirty="0">
                          <a:solidFill>
                            <a:srgbClr val="000000"/>
                          </a:solidFill>
                          <a:effectLst/>
                          <a:latin typeface="+mn-ea"/>
                          <a:ea typeface="+mn-ea"/>
                          <a:cs typeface="Times New Roman" panose="02020603050405020304" pitchFamily="18" charset="0"/>
                        </a:rPr>
                        <a:t>食の安全安心に関する知識と理解を深め、日常生活の中で</a:t>
                      </a:r>
                      <a:r>
                        <a:rPr lang="ja-JP" sz="1200" b="1" kern="100" dirty="0" smtClean="0">
                          <a:solidFill>
                            <a:srgbClr val="000000"/>
                          </a:solidFill>
                          <a:effectLst/>
                          <a:latin typeface="+mn-ea"/>
                          <a:ea typeface="+mn-ea"/>
                          <a:cs typeface="Times New Roman" panose="02020603050405020304" pitchFamily="18" charset="0"/>
                        </a:rPr>
                        <a:t>実践します</a:t>
                      </a:r>
                      <a:r>
                        <a:rPr lang="ja-JP" sz="1200" b="1" kern="100" dirty="0">
                          <a:solidFill>
                            <a:srgbClr val="000000"/>
                          </a:solidFill>
                          <a:effectLst/>
                          <a:latin typeface="+mn-ea"/>
                          <a:ea typeface="+mn-ea"/>
                          <a:cs typeface="Times New Roman" panose="02020603050405020304" pitchFamily="18" charset="0"/>
                        </a:rPr>
                        <a:t>。</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30084923"/>
                  </a:ext>
                </a:extLst>
              </a:tr>
              <a:tr h="432000">
                <a:tc vMerge="1">
                  <a:txBody>
                    <a:bodyPr/>
                    <a:lstStyle/>
                    <a:p>
                      <a:pPr algn="ctr">
                        <a:spcAft>
                          <a:spcPts val="0"/>
                        </a:spcAft>
                      </a:pP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66"/>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lnSpc>
                          <a:spcPct val="100000"/>
                        </a:lnSpc>
                        <a:spcAft>
                          <a:spcPts val="0"/>
                        </a:spcAft>
                      </a:pPr>
                      <a:r>
                        <a:rPr lang="ja-JP" sz="1200" b="1" kern="100" dirty="0">
                          <a:solidFill>
                            <a:srgbClr val="000000"/>
                          </a:solidFill>
                          <a:effectLst/>
                          <a:latin typeface="+mn-ea"/>
                          <a:ea typeface="+mn-ea"/>
                          <a:cs typeface="Times New Roman" panose="02020603050405020304" pitchFamily="18" charset="0"/>
                        </a:rPr>
                        <a:t>高齢期</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just">
                        <a:lnSpc>
                          <a:spcPct val="100000"/>
                        </a:lnSpc>
                        <a:spcAft>
                          <a:spcPts val="0"/>
                        </a:spcAft>
                      </a:pPr>
                      <a:r>
                        <a:rPr lang="ja-JP" sz="1200" b="1" kern="100" dirty="0">
                          <a:solidFill>
                            <a:srgbClr val="000000"/>
                          </a:solidFill>
                          <a:effectLst/>
                          <a:latin typeface="+mn-ea"/>
                          <a:ea typeface="+mn-ea"/>
                          <a:cs typeface="Times New Roman" panose="02020603050405020304" pitchFamily="18" charset="0"/>
                        </a:rPr>
                        <a:t>食の安全安心に関する知識と理解を深め、日常生活の中で</a:t>
                      </a:r>
                      <a:r>
                        <a:rPr lang="ja-JP" sz="1200" b="1" kern="100" dirty="0" smtClean="0">
                          <a:solidFill>
                            <a:srgbClr val="000000"/>
                          </a:solidFill>
                          <a:effectLst/>
                          <a:latin typeface="+mn-ea"/>
                          <a:ea typeface="+mn-ea"/>
                          <a:cs typeface="Times New Roman" panose="02020603050405020304" pitchFamily="18" charset="0"/>
                        </a:rPr>
                        <a:t>実践する</a:t>
                      </a:r>
                      <a:r>
                        <a:rPr lang="ja-JP" sz="1200" b="1" kern="100" dirty="0">
                          <a:solidFill>
                            <a:srgbClr val="000000"/>
                          </a:solidFill>
                          <a:effectLst/>
                          <a:latin typeface="+mn-ea"/>
                          <a:ea typeface="+mn-ea"/>
                          <a:cs typeface="Times New Roman" panose="02020603050405020304" pitchFamily="18" charset="0"/>
                        </a:rPr>
                        <a:t>とともに</a:t>
                      </a:r>
                      <a:r>
                        <a:rPr lang="ja-JP" sz="1200" b="1" kern="100" dirty="0" smtClean="0">
                          <a:solidFill>
                            <a:srgbClr val="000000"/>
                          </a:solidFill>
                          <a:effectLst/>
                          <a:latin typeface="+mn-ea"/>
                          <a:ea typeface="+mn-ea"/>
                          <a:cs typeface="Times New Roman" panose="02020603050405020304" pitchFamily="18" charset="0"/>
                        </a:rPr>
                        <a:t>、</a:t>
                      </a:r>
                      <a:endParaRPr lang="en-US" altLang="ja-JP" sz="1200" b="1" kern="100" dirty="0" smtClean="0">
                        <a:solidFill>
                          <a:srgbClr val="000000"/>
                        </a:solidFill>
                        <a:effectLst/>
                        <a:latin typeface="+mn-ea"/>
                        <a:ea typeface="+mn-ea"/>
                        <a:cs typeface="Times New Roman" panose="02020603050405020304" pitchFamily="18" charset="0"/>
                      </a:endParaRPr>
                    </a:p>
                    <a:p>
                      <a:pPr algn="just">
                        <a:lnSpc>
                          <a:spcPct val="100000"/>
                        </a:lnSpc>
                        <a:spcAft>
                          <a:spcPts val="0"/>
                        </a:spcAft>
                      </a:pPr>
                      <a:r>
                        <a:rPr lang="ja-JP" sz="1200" b="1" kern="100" dirty="0" smtClean="0">
                          <a:solidFill>
                            <a:srgbClr val="000000"/>
                          </a:solidFill>
                          <a:effectLst/>
                          <a:latin typeface="+mn-ea"/>
                          <a:ea typeface="+mn-ea"/>
                          <a:cs typeface="Times New Roman" panose="02020603050405020304" pitchFamily="18" charset="0"/>
                        </a:rPr>
                        <a:t>次</a:t>
                      </a:r>
                      <a:r>
                        <a:rPr lang="ja-JP" sz="1200" b="1" kern="100" dirty="0">
                          <a:solidFill>
                            <a:srgbClr val="000000"/>
                          </a:solidFill>
                          <a:effectLst/>
                          <a:latin typeface="+mn-ea"/>
                          <a:ea typeface="+mn-ea"/>
                          <a:cs typeface="Times New Roman" panose="02020603050405020304" pitchFamily="18" charset="0"/>
                        </a:rPr>
                        <a:t>世代に伝えます。</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88198159"/>
                  </a:ext>
                </a:extLst>
              </a:tr>
            </a:tbl>
          </a:graphicData>
        </a:graphic>
      </p:graphicFrame>
      <p:sp>
        <p:nvSpPr>
          <p:cNvPr id="23" name="Rectangle 1"/>
          <p:cNvSpPr>
            <a:spLocks noChangeArrowheads="1"/>
          </p:cNvSpPr>
          <p:nvPr/>
        </p:nvSpPr>
        <p:spPr bwMode="auto">
          <a:xfrm>
            <a:off x="291596" y="2902597"/>
            <a:ext cx="328348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ja-JP" sz="1600" b="1"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600" b="1"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取組みの目標</a:t>
            </a:r>
            <a:r>
              <a:rPr lang="en-US" altLang="ja-JP" sz="1600" b="1"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endParaRPr lang="ja-JP" altLang="ja-JP" sz="3600" dirty="0" smtClean="0">
              <a:solidFill>
                <a:prstClr val="black"/>
              </a:solidFill>
              <a:latin typeface="Meiryo UI" panose="020B0604030504040204" pitchFamily="50" charset="-128"/>
              <a:ea typeface="Meiryo UI" panose="020B0604030504040204"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165712746"/>
              </p:ext>
            </p:extLst>
          </p:nvPr>
        </p:nvGraphicFramePr>
        <p:xfrm>
          <a:off x="675713" y="4848959"/>
          <a:ext cx="8554574" cy="968185"/>
        </p:xfrm>
        <a:graphic>
          <a:graphicData uri="http://schemas.openxmlformats.org/drawingml/2006/table">
            <a:tbl>
              <a:tblPr firstRow="1" bandRow="1"/>
              <a:tblGrid>
                <a:gridCol w="8554574">
                  <a:extLst>
                    <a:ext uri="{9D8B030D-6E8A-4147-A177-3AD203B41FA5}">
                      <a16:colId xmlns:a16="http://schemas.microsoft.com/office/drawing/2014/main" val="1328953327"/>
                    </a:ext>
                  </a:extLst>
                </a:gridCol>
              </a:tblGrid>
              <a:tr h="968185">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r>
                        <a:rPr kumimoji="1" lang="ja-JP" altLang="en-US" sz="1200" b="1" dirty="0" smtClean="0">
                          <a:solidFill>
                            <a:schemeClr val="tx1"/>
                          </a:solidFill>
                          <a:latin typeface="+mn-ea"/>
                          <a:ea typeface="+mn-ea"/>
                        </a:rPr>
                        <a:t>▽流通している食品について、偽装表示や輸入食品の安全性、食品添加物の不適正使用等の理由で不安を感じる府民を</a:t>
                      </a:r>
                      <a:endParaRPr kumimoji="1" lang="en-US" altLang="ja-JP" sz="1200" b="1" dirty="0" smtClean="0">
                        <a:solidFill>
                          <a:schemeClr val="tx1"/>
                        </a:solidFill>
                        <a:latin typeface="+mn-ea"/>
                        <a:ea typeface="+mn-ea"/>
                      </a:endParaRPr>
                    </a:p>
                    <a:p>
                      <a:r>
                        <a:rPr kumimoji="1" lang="ja-JP" altLang="en-US" sz="1200" b="1" dirty="0" smtClean="0">
                          <a:solidFill>
                            <a:schemeClr val="tx1"/>
                          </a:solidFill>
                          <a:latin typeface="+mn-ea"/>
                          <a:ea typeface="+mn-ea"/>
                        </a:rPr>
                        <a:t>　減らしていくために、食の安全安心に対する取組みの推進が必要です。</a:t>
                      </a:r>
                    </a:p>
                    <a:p>
                      <a:r>
                        <a:rPr kumimoji="1" lang="ja-JP" altLang="en-US" sz="1200" b="1" dirty="0" smtClean="0">
                          <a:solidFill>
                            <a:schemeClr val="tx1"/>
                          </a:solidFill>
                          <a:latin typeface="+mn-ea"/>
                          <a:ea typeface="+mn-ea"/>
                        </a:rPr>
                        <a:t>▽インターネット等で食に関する情報が溢れている中、食の安全安心に関する情報を適切にわかりやすく提供することや、</a:t>
                      </a:r>
                      <a:endParaRPr kumimoji="1" lang="en-US" altLang="ja-JP" sz="1200" b="1" dirty="0" smtClean="0">
                        <a:solidFill>
                          <a:schemeClr val="tx1"/>
                        </a:solidFill>
                        <a:latin typeface="+mn-ea"/>
                        <a:ea typeface="+mn-ea"/>
                      </a:endParaRPr>
                    </a:p>
                    <a:p>
                      <a:r>
                        <a:rPr kumimoji="1" lang="ja-JP" altLang="en-US" sz="1200" b="1" dirty="0" smtClean="0">
                          <a:solidFill>
                            <a:schemeClr val="tx1"/>
                          </a:solidFill>
                          <a:latin typeface="+mn-ea"/>
                          <a:ea typeface="+mn-ea"/>
                        </a:rPr>
                        <a:t>　府民一人ひとりが、正しい情報を選択する力を身につけ、安全安心な食生活を実践することが必要です。</a:t>
                      </a:r>
                      <a:endParaRPr kumimoji="1" lang="ja-JP" altLang="en-US" sz="1200" b="1"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5563474"/>
                  </a:ext>
                </a:extLst>
              </a:tr>
            </a:tbl>
          </a:graphicData>
        </a:graphic>
      </p:graphicFrame>
      <p:sp>
        <p:nvSpPr>
          <p:cNvPr id="25" name="Rectangle 1"/>
          <p:cNvSpPr>
            <a:spLocks noChangeArrowheads="1"/>
          </p:cNvSpPr>
          <p:nvPr/>
        </p:nvSpPr>
        <p:spPr bwMode="auto">
          <a:xfrm>
            <a:off x="214061" y="4499513"/>
            <a:ext cx="328348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ja-JP" sz="1600" b="1" dirty="0" smtClean="0">
                <a:solidFill>
                  <a:prstClr val="black"/>
                </a:solidFill>
                <a:latin typeface="游ゴシック" panose="020B0400000000000000" pitchFamily="50" charset="-128"/>
                <a:cs typeface="Times New Roman" panose="02020603050405020304" pitchFamily="18" charset="0"/>
              </a:rPr>
              <a:t>【</a:t>
            </a:r>
            <a:r>
              <a:rPr lang="ja-JP" altLang="en-US" sz="1600" b="1" dirty="0" smtClean="0">
                <a:solidFill>
                  <a:prstClr val="black"/>
                </a:solidFill>
                <a:latin typeface="游ゴシック" panose="020B0400000000000000" pitchFamily="50" charset="-128"/>
                <a:cs typeface="Times New Roman" panose="02020603050405020304" pitchFamily="18" charset="0"/>
              </a:rPr>
              <a:t>現状と課題</a:t>
            </a:r>
            <a:r>
              <a:rPr lang="en-US" altLang="ja-JP" sz="1600" b="1" dirty="0" smtClean="0">
                <a:solidFill>
                  <a:prstClr val="black"/>
                </a:solidFill>
                <a:latin typeface="游ゴシック" panose="020B0400000000000000" pitchFamily="50" charset="-128"/>
                <a:cs typeface="Times New Roman" panose="02020603050405020304" pitchFamily="18" charset="0"/>
              </a:rPr>
              <a:t>】</a:t>
            </a:r>
            <a:endParaRPr lang="ja-JP" altLang="ja-JP" sz="3600" dirty="0" smtClean="0">
              <a:solidFill>
                <a:prstClr val="black"/>
              </a:solidFill>
              <a:latin typeface="游ゴシック" panose="020B0400000000000000" pitchFamily="50" charset="-128"/>
            </a:endParaRPr>
          </a:p>
        </p:txBody>
      </p:sp>
    </p:spTree>
    <p:extLst>
      <p:ext uri="{BB962C8B-B14F-4D97-AF65-F5344CB8AC3E}">
        <p14:creationId xmlns:p14="http://schemas.microsoft.com/office/powerpoint/2010/main" val="2514636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2396499075"/>
              </p:ext>
            </p:extLst>
          </p:nvPr>
        </p:nvGraphicFramePr>
        <p:xfrm>
          <a:off x="268762" y="1149708"/>
          <a:ext cx="9360000" cy="4824000"/>
        </p:xfrm>
        <a:graphic>
          <a:graphicData uri="http://schemas.openxmlformats.org/drawingml/2006/table">
            <a:tbl>
              <a:tblPr firstRow="1" bandRow="1">
                <a:tableStyleId>{7DF18680-E054-41AD-8BC1-D1AEF772440D}</a:tableStyleId>
              </a:tblPr>
              <a:tblGrid>
                <a:gridCol w="1080000">
                  <a:extLst>
                    <a:ext uri="{9D8B030D-6E8A-4147-A177-3AD203B41FA5}">
                      <a16:colId xmlns:a16="http://schemas.microsoft.com/office/drawing/2014/main" val="269546419"/>
                    </a:ext>
                  </a:extLst>
                </a:gridCol>
                <a:gridCol w="252000">
                  <a:extLst>
                    <a:ext uri="{9D8B030D-6E8A-4147-A177-3AD203B41FA5}">
                      <a16:colId xmlns:a16="http://schemas.microsoft.com/office/drawing/2014/main" val="2823927590"/>
                    </a:ext>
                  </a:extLst>
                </a:gridCol>
                <a:gridCol w="2376000">
                  <a:extLst>
                    <a:ext uri="{9D8B030D-6E8A-4147-A177-3AD203B41FA5}">
                      <a16:colId xmlns:a16="http://schemas.microsoft.com/office/drawing/2014/main" val="397363977"/>
                    </a:ext>
                  </a:extLst>
                </a:gridCol>
                <a:gridCol w="1728000">
                  <a:extLst>
                    <a:ext uri="{9D8B030D-6E8A-4147-A177-3AD203B41FA5}">
                      <a16:colId xmlns:a16="http://schemas.microsoft.com/office/drawing/2014/main" val="2373180816"/>
                    </a:ext>
                  </a:extLst>
                </a:gridCol>
                <a:gridCol w="1728000">
                  <a:extLst>
                    <a:ext uri="{9D8B030D-6E8A-4147-A177-3AD203B41FA5}">
                      <a16:colId xmlns:a16="http://schemas.microsoft.com/office/drawing/2014/main" val="2941494014"/>
                    </a:ext>
                  </a:extLst>
                </a:gridCol>
                <a:gridCol w="1332000">
                  <a:extLst>
                    <a:ext uri="{9D8B030D-6E8A-4147-A177-3AD203B41FA5}">
                      <a16:colId xmlns:a16="http://schemas.microsoft.com/office/drawing/2014/main" val="673202617"/>
                    </a:ext>
                  </a:extLst>
                </a:gridCol>
                <a:gridCol w="864000">
                  <a:extLst>
                    <a:ext uri="{9D8B030D-6E8A-4147-A177-3AD203B41FA5}">
                      <a16:colId xmlns:a16="http://schemas.microsoft.com/office/drawing/2014/main" val="1983964114"/>
                    </a:ext>
                  </a:extLst>
                </a:gridCol>
              </a:tblGrid>
              <a:tr h="377837">
                <a:tc>
                  <a:txBody>
                    <a:bodyPr/>
                    <a:lstStyle/>
                    <a:p>
                      <a:pPr algn="ctr">
                        <a:lnSpc>
                          <a:spcPts val="1100"/>
                        </a:lnSpc>
                      </a:pPr>
                      <a:r>
                        <a:rPr kumimoji="1" lang="ja-JP" altLang="en-US" sz="1050" b="1" dirty="0" smtClean="0">
                          <a:latin typeface="游ゴシック" panose="020B0400000000000000" pitchFamily="50" charset="-128"/>
                          <a:ea typeface="游ゴシック" panose="020B0400000000000000" pitchFamily="50" charset="-128"/>
                        </a:rPr>
                        <a:t>分野</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ja-JP" altLang="en-US" sz="1050" b="1" dirty="0" smtClean="0">
                          <a:latin typeface="游ゴシック" panose="020B0400000000000000" pitchFamily="50" charset="-128"/>
                          <a:ea typeface="游ゴシック" panose="020B0400000000000000" pitchFamily="50" charset="-128"/>
                        </a:rPr>
                        <a:t>項目</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ja-JP" altLang="en-US" sz="1050" b="1" dirty="0" smtClean="0">
                          <a:latin typeface="游ゴシック" panose="020B0400000000000000" pitchFamily="50" charset="-128"/>
                          <a:ea typeface="游ゴシック" panose="020B0400000000000000" pitchFamily="50" charset="-128"/>
                        </a:rPr>
                        <a:t>策定時の取組状況</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ja-JP" altLang="en-US" sz="1050" b="1" dirty="0" smtClean="0">
                          <a:latin typeface="游ゴシック" panose="020B0400000000000000" pitchFamily="50" charset="-128"/>
                          <a:ea typeface="游ゴシック" panose="020B0400000000000000" pitchFamily="50" charset="-128"/>
                        </a:rPr>
                        <a:t>現在の取組状況</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en-US" altLang="ja-JP" sz="1050" b="1" dirty="0" smtClean="0">
                          <a:latin typeface="游ゴシック" panose="020B0400000000000000" pitchFamily="50" charset="-128"/>
                          <a:ea typeface="游ゴシック" panose="020B0400000000000000" pitchFamily="50" charset="-128"/>
                        </a:rPr>
                        <a:t>2023</a:t>
                      </a:r>
                      <a:r>
                        <a:rPr kumimoji="1" lang="ja-JP" altLang="en-US" sz="1050" b="1" dirty="0" smtClean="0">
                          <a:latin typeface="游ゴシック" panose="020B0400000000000000" pitchFamily="50" charset="-128"/>
                          <a:ea typeface="游ゴシック" panose="020B0400000000000000" pitchFamily="50" charset="-128"/>
                        </a:rPr>
                        <a:t>年度目標</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ja-JP" altLang="en-US" sz="1050" b="1" dirty="0" smtClean="0">
                          <a:latin typeface="游ゴシック" panose="020B0400000000000000" pitchFamily="50" charset="-128"/>
                          <a:ea typeface="游ゴシック" panose="020B0400000000000000" pitchFamily="50" charset="-128"/>
                        </a:rPr>
                        <a:t>年次報告書</a:t>
                      </a:r>
                      <a:endParaRPr kumimoji="1" lang="en-US" altLang="ja-JP" sz="1050" b="1" dirty="0" smtClean="0">
                        <a:latin typeface="游ゴシック" panose="020B0400000000000000" pitchFamily="50" charset="-128"/>
                        <a:ea typeface="游ゴシック" panose="020B0400000000000000" pitchFamily="50" charset="-128"/>
                      </a:endParaRPr>
                    </a:p>
                    <a:p>
                      <a:pPr algn="ctr">
                        <a:lnSpc>
                          <a:spcPts val="1100"/>
                        </a:lnSpc>
                      </a:pPr>
                      <a:r>
                        <a:rPr kumimoji="1" lang="ja-JP" altLang="en-US" sz="1050" b="1" dirty="0" smtClean="0">
                          <a:latin typeface="游ゴシック" panose="020B0400000000000000" pitchFamily="50" charset="-128"/>
                          <a:ea typeface="游ゴシック" panose="020B0400000000000000" pitchFamily="50" charset="-128"/>
                        </a:rPr>
                        <a:t>のページ</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extLst>
                  <a:ext uri="{0D108BD9-81ED-4DB2-BD59-A6C34878D82A}">
                    <a16:rowId xmlns:a16="http://schemas.microsoft.com/office/drawing/2014/main" val="402972347"/>
                  </a:ext>
                </a:extLst>
              </a:tr>
              <a:tr h="547266">
                <a:tc rowSpan="2">
                  <a:txBody>
                    <a:bodyPr/>
                    <a:lstStyle/>
                    <a:p>
                      <a:pPr>
                        <a:lnSpc>
                          <a:spcPts val="1100"/>
                        </a:lnSpc>
                      </a:pPr>
                      <a:r>
                        <a:rPr kumimoji="1" lang="ja-JP" altLang="en-US" sz="1050" b="1" dirty="0" smtClean="0">
                          <a:latin typeface="游ゴシック" panose="020B0400000000000000" pitchFamily="50" charset="-128"/>
                          <a:ea typeface="游ゴシック" panose="020B0400000000000000" pitchFamily="50" charset="-128"/>
                        </a:rPr>
                        <a:t>こころの健康</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18</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100"/>
                        </a:lnSpc>
                        <a:spcAft>
                          <a:spcPts val="0"/>
                        </a:spcAft>
                      </a:pPr>
                      <a:r>
                        <a:rPr lang="ja-JP" sz="1050" b="0" kern="100" dirty="0" err="1">
                          <a:effectLst/>
                          <a:latin typeface="游ゴシック" panose="020B0400000000000000" pitchFamily="50" charset="-128"/>
                          <a:ea typeface="游ゴシック" panose="020B0400000000000000" pitchFamily="50" charset="-128"/>
                          <a:cs typeface="Times New Roman" panose="02020603050405020304" pitchFamily="18" charset="0"/>
                        </a:rPr>
                        <a:t>気分障がい</a:t>
                      </a: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sz="1050" b="0" kern="100" dirty="0" err="1">
                          <a:effectLst/>
                          <a:latin typeface="游ゴシック" panose="020B0400000000000000" pitchFamily="50" charset="-128"/>
                          <a:ea typeface="游ゴシック" panose="020B0400000000000000" pitchFamily="50" charset="-128"/>
                          <a:cs typeface="Times New Roman" panose="02020603050405020304" pitchFamily="18" charset="0"/>
                        </a:rPr>
                        <a:t>不安障がいに相</a:t>
                      </a: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応</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する</a:t>
                      </a:r>
                      <a:endParaRPr lang="en-US" alt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lnSpc>
                          <a:spcPts val="1100"/>
                        </a:lnSpc>
                        <a:spcAft>
                          <a:spcPts val="0"/>
                        </a:spcAft>
                      </a:pP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心理的</a:t>
                      </a: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苦痛を感じている者の</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割合</a:t>
                      </a:r>
                      <a:endParaRPr lang="en-US" alt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lnSpc>
                          <a:spcPts val="1100"/>
                        </a:lnSpc>
                        <a:spcAft>
                          <a:spcPts val="0"/>
                        </a:spcAft>
                      </a:pP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20</a:t>
                      </a: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歳</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以上</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sz="1050" b="0" dirty="0" smtClean="0">
                          <a:solidFill>
                            <a:schemeClr val="tx1"/>
                          </a:solidFill>
                          <a:effectLst/>
                          <a:latin typeface="游ゴシック" panose="020B0400000000000000" pitchFamily="50" charset="-128"/>
                          <a:ea typeface="游ゴシック" panose="020B0400000000000000" pitchFamily="50" charset="-128"/>
                        </a:rPr>
                        <a:t>10.6%</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sz="1050" b="0" dirty="0" smtClean="0">
                          <a:solidFill>
                            <a:schemeClr val="tx1"/>
                          </a:solidFill>
                          <a:effectLst/>
                          <a:latin typeface="游ゴシック" panose="020B0400000000000000" pitchFamily="50" charset="-128"/>
                          <a:ea typeface="游ゴシック" panose="020B0400000000000000" pitchFamily="50" charset="-128"/>
                        </a:rPr>
                        <a:t>H28</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sz="1050" b="0" dirty="0" smtClean="0">
                          <a:solidFill>
                            <a:schemeClr val="tx1"/>
                          </a:solidFill>
                          <a:effectLst/>
                          <a:latin typeface="游ゴシック" panose="020B0400000000000000" pitchFamily="50" charset="-128"/>
                          <a:ea typeface="游ゴシック" panose="020B0400000000000000" pitchFamily="50" charset="-128"/>
                        </a:rPr>
                        <a:t>10.7%</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R1</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rPr>
                        <a:t>10%</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以下</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rowSpan="2">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28-29</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extLst>
                  <a:ext uri="{0D108BD9-81ED-4DB2-BD59-A6C34878D82A}">
                    <a16:rowId xmlns:a16="http://schemas.microsoft.com/office/drawing/2014/main" val="2220717597"/>
                  </a:ext>
                </a:extLst>
              </a:tr>
              <a:tr h="391588">
                <a:tc vMerge="1">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marL="54000" marR="54000" marT="54000" marB="54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19</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100"/>
                        </a:lnSpc>
                        <a:spcAft>
                          <a:spcPts val="0"/>
                        </a:spcAft>
                      </a:pP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地域の集まりやグループに参加</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する</a:t>
                      </a:r>
                      <a:endParaRPr lang="en-US" alt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lnSpc>
                          <a:spcPts val="1100"/>
                        </a:lnSpc>
                        <a:spcAft>
                          <a:spcPts val="0"/>
                        </a:spcAft>
                      </a:pP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者</a:t>
                      </a: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の</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割合</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24.1%</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H28</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16.4%</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R2</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増加</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ＭＳ Ｐゴシック" panose="020B0600070205080204" pitchFamily="50" charset="-128"/>
                        <a:ea typeface="ＭＳ Ｐゴシック" panose="020B0600070205080204" pitchFamily="50" charset="-128"/>
                        <a:cs typeface="HG丸ｺﾞｼｯｸM-PRO"/>
                      </a:endParaRPr>
                    </a:p>
                  </a:txBody>
                  <a:tcPr marL="36000" marR="36000" marT="36000" marB="36000" anchor="ctr"/>
                </a:tc>
                <a:extLst>
                  <a:ext uri="{0D108BD9-81ED-4DB2-BD59-A6C34878D82A}">
                    <a16:rowId xmlns:a16="http://schemas.microsoft.com/office/drawing/2014/main" val="156578591"/>
                  </a:ext>
                </a:extLst>
              </a:tr>
              <a:tr h="808677">
                <a:tc rowSpan="2">
                  <a:txBody>
                    <a:bodyPr/>
                    <a:lstStyle/>
                    <a:p>
                      <a:pPr>
                        <a:lnSpc>
                          <a:spcPts val="1100"/>
                        </a:lnSpc>
                      </a:pPr>
                      <a:r>
                        <a:rPr kumimoji="1" lang="ja-JP" altLang="en-US" sz="1050" b="1" dirty="0" err="1" smtClean="0">
                          <a:latin typeface="游ゴシック" panose="020B0400000000000000" pitchFamily="50" charset="-128"/>
                          <a:ea typeface="游ゴシック" panose="020B0400000000000000" pitchFamily="50" charset="-128"/>
                        </a:rPr>
                        <a:t>けん</a:t>
                      </a:r>
                      <a:r>
                        <a:rPr kumimoji="1" lang="ja-JP" altLang="en-US" sz="1050" b="1" dirty="0" smtClean="0">
                          <a:latin typeface="游ゴシック" panose="020B0400000000000000" pitchFamily="50" charset="-128"/>
                          <a:ea typeface="游ゴシック" panose="020B0400000000000000" pitchFamily="50" charset="-128"/>
                        </a:rPr>
                        <a:t>しん</a:t>
                      </a:r>
                      <a:endParaRPr kumimoji="1" lang="en-US" altLang="ja-JP" sz="1050" b="1" dirty="0" smtClean="0">
                        <a:latin typeface="游ゴシック" panose="020B0400000000000000" pitchFamily="50" charset="-128"/>
                        <a:ea typeface="游ゴシック" panose="020B0400000000000000" pitchFamily="50" charset="-128"/>
                      </a:endParaRPr>
                    </a:p>
                    <a:p>
                      <a:pPr>
                        <a:lnSpc>
                          <a:spcPts val="1100"/>
                        </a:lnSpc>
                      </a:pPr>
                      <a:r>
                        <a:rPr kumimoji="1" lang="ja-JP" altLang="en-US" sz="1050" b="1" dirty="0" smtClean="0">
                          <a:latin typeface="游ゴシック" panose="020B0400000000000000" pitchFamily="50" charset="-128"/>
                          <a:ea typeface="游ゴシック" panose="020B0400000000000000" pitchFamily="50" charset="-128"/>
                        </a:rPr>
                        <a:t>（健診・検診）</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20</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100"/>
                        </a:lnSpc>
                        <a:spcAft>
                          <a:spcPts val="0"/>
                        </a:spcAft>
                      </a:pP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特定健診の</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受診率</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rPr>
                        <a:t>45.6%</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H27</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p>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rPr>
                        <a:t>[</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市町村国保</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29.9%, </a:t>
                      </a:r>
                    </a:p>
                    <a:p>
                      <a:pPr algn="ctr" fontAlgn="auto">
                        <a:lnSpc>
                          <a:spcPts val="1100"/>
                        </a:lnSpc>
                        <a:spcAft>
                          <a:spcPts val="0"/>
                        </a:spcAft>
                      </a:pPr>
                      <a:r>
                        <a:rPr lang="ja-JP" altLang="en-US" sz="1050" b="0" dirty="0" smtClean="0">
                          <a:solidFill>
                            <a:schemeClr val="tx1"/>
                          </a:solidFill>
                          <a:effectLst/>
                          <a:latin typeface="游ゴシック" panose="020B0400000000000000" pitchFamily="50" charset="-128"/>
                          <a:ea typeface="游ゴシック" panose="020B0400000000000000" pitchFamily="50" charset="-128"/>
                        </a:rPr>
                        <a:t>協会けんぽ</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33.4%]</a:t>
                      </a: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rPr>
                        <a:t>50.6%</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H30</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p>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rPr>
                        <a:t>[</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市町村国保</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30.8%, </a:t>
                      </a:r>
                    </a:p>
                    <a:p>
                      <a:pPr algn="ctr" fontAlgn="auto">
                        <a:lnSpc>
                          <a:spcPts val="1100"/>
                        </a:lnSpc>
                        <a:spcAft>
                          <a:spcPts val="0"/>
                        </a:spcAft>
                      </a:pPr>
                      <a:r>
                        <a:rPr lang="ja-JP" altLang="en-US" sz="1050" b="0" dirty="0" smtClean="0">
                          <a:solidFill>
                            <a:schemeClr val="tx1"/>
                          </a:solidFill>
                          <a:effectLst/>
                          <a:latin typeface="游ゴシック" panose="020B0400000000000000" pitchFamily="50" charset="-128"/>
                          <a:ea typeface="游ゴシック" panose="020B0400000000000000" pitchFamily="50" charset="-128"/>
                        </a:rPr>
                        <a:t>協会けんぽ</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39.2%]</a:t>
                      </a: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rPr>
                        <a:t>70%</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以上</a:t>
                      </a:r>
                    </a:p>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rPr>
                        <a:t>[</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市町村国保</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60%, </a:t>
                      </a:r>
                    </a:p>
                    <a:p>
                      <a:pPr algn="ctr" fontAlgn="auto">
                        <a:lnSpc>
                          <a:spcPts val="1100"/>
                        </a:lnSpc>
                        <a:spcAft>
                          <a:spcPts val="0"/>
                        </a:spcAft>
                      </a:pPr>
                      <a:r>
                        <a:rPr lang="ja-JP" altLang="en-US" sz="1050" b="0" dirty="0" smtClean="0">
                          <a:solidFill>
                            <a:schemeClr val="tx1"/>
                          </a:solidFill>
                          <a:effectLst/>
                          <a:latin typeface="游ゴシック" panose="020B0400000000000000" pitchFamily="50" charset="-128"/>
                          <a:ea typeface="游ゴシック" panose="020B0400000000000000" pitchFamily="50" charset="-128"/>
                        </a:rPr>
                        <a:t>協会けんぽ</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65%]</a:t>
                      </a:r>
                    </a:p>
                  </a:txBody>
                  <a:tcPr marL="36000" marR="36000" marT="36000" marB="36000" anchor="ctr"/>
                </a:tc>
                <a:tc rowSpan="2">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rPr>
                        <a:t>30-32</a:t>
                      </a:r>
                    </a:p>
                  </a:txBody>
                  <a:tcPr marL="36000" marR="36000" marT="36000" marB="36000" anchor="ctr"/>
                </a:tc>
                <a:extLst>
                  <a:ext uri="{0D108BD9-81ED-4DB2-BD59-A6C34878D82A}">
                    <a16:rowId xmlns:a16="http://schemas.microsoft.com/office/drawing/2014/main" val="686262260"/>
                  </a:ext>
                </a:extLst>
              </a:tr>
              <a:tr h="662055">
                <a:tc vMerge="1">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marL="54000" marR="54000" marT="54000" marB="54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21</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100"/>
                        </a:lnSpc>
                        <a:spcAft>
                          <a:spcPts val="0"/>
                        </a:spcAft>
                      </a:pP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がん検診の</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受診率</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zh-TW"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胃</a:t>
                      </a:r>
                      <a:r>
                        <a:rPr lang="en-US" altLang="zh-TW"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33.7%, </a:t>
                      </a:r>
                      <a:r>
                        <a:rPr lang="zh-TW"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大腸</a:t>
                      </a:r>
                      <a:r>
                        <a:rPr lang="en-US" altLang="zh-TW"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34.4%, </a:t>
                      </a:r>
                    </a:p>
                    <a:p>
                      <a:pPr algn="ctr" fontAlgn="auto">
                        <a:lnSpc>
                          <a:spcPts val="1100"/>
                        </a:lnSpc>
                        <a:spcAft>
                          <a:spcPts val="0"/>
                        </a:spcAft>
                      </a:pPr>
                      <a:r>
                        <a:rPr lang="zh-TW"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肺</a:t>
                      </a:r>
                      <a:r>
                        <a:rPr lang="en-US" altLang="zh-TW"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36.4%, </a:t>
                      </a:r>
                      <a:r>
                        <a:rPr lang="zh-TW"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乳</a:t>
                      </a:r>
                      <a:r>
                        <a:rPr lang="en-US" altLang="zh-TW"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39.0%, </a:t>
                      </a:r>
                    </a:p>
                    <a:p>
                      <a:pPr algn="ctr" fontAlgn="auto">
                        <a:lnSpc>
                          <a:spcPts val="1100"/>
                        </a:lnSpc>
                        <a:spcAft>
                          <a:spcPts val="0"/>
                        </a:spcAft>
                      </a:pPr>
                      <a:r>
                        <a:rPr lang="zh-TW"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子宮</a:t>
                      </a:r>
                      <a:r>
                        <a:rPr lang="en-US" altLang="zh-TW"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38.5%</a:t>
                      </a:r>
                      <a:r>
                        <a:rPr lang="zh-TW"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zh-TW"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H28</a:t>
                      </a:r>
                      <a:r>
                        <a:rPr lang="zh-TW"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p>
                  </a:txBody>
                  <a:tcPr marL="36000" marR="36000" marT="36000" marB="36000" anchor="ctr"/>
                </a:tc>
                <a:tc>
                  <a:txBody>
                    <a:bodyPr/>
                    <a:lstStyle/>
                    <a:p>
                      <a:pPr algn="ctr" fontAlgn="auto">
                        <a:lnSpc>
                          <a:spcPts val="1100"/>
                        </a:lnSpc>
                        <a:spcAft>
                          <a:spcPts val="0"/>
                        </a:spcAft>
                      </a:pPr>
                      <a:r>
                        <a:rPr lang="zh-TW"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胃</a:t>
                      </a:r>
                      <a:r>
                        <a:rPr lang="en-US" altLang="zh-TW"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35.8%, </a:t>
                      </a:r>
                      <a:r>
                        <a:rPr lang="zh-TW"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大腸</a:t>
                      </a:r>
                      <a:r>
                        <a:rPr lang="en-US" altLang="zh-TW"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37.8%, </a:t>
                      </a:r>
                    </a:p>
                    <a:p>
                      <a:pPr algn="ctr" fontAlgn="auto">
                        <a:lnSpc>
                          <a:spcPts val="1100"/>
                        </a:lnSpc>
                        <a:spcAft>
                          <a:spcPts val="0"/>
                        </a:spcAft>
                      </a:pPr>
                      <a:r>
                        <a:rPr lang="zh-TW"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肺</a:t>
                      </a:r>
                      <a:r>
                        <a:rPr lang="en-US" altLang="zh-TW"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42.0%, </a:t>
                      </a:r>
                      <a:r>
                        <a:rPr lang="zh-TW"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乳</a:t>
                      </a:r>
                      <a:r>
                        <a:rPr lang="en-US" altLang="zh-TW"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41.9%, </a:t>
                      </a:r>
                    </a:p>
                    <a:p>
                      <a:pPr algn="ctr" fontAlgn="auto">
                        <a:lnSpc>
                          <a:spcPts val="1100"/>
                        </a:lnSpc>
                        <a:spcAft>
                          <a:spcPts val="0"/>
                        </a:spcAft>
                      </a:pPr>
                      <a:r>
                        <a:rPr lang="zh-TW"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子宮</a:t>
                      </a:r>
                      <a:r>
                        <a:rPr lang="en-US" altLang="zh-TW"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39.8%</a:t>
                      </a:r>
                      <a:r>
                        <a:rPr lang="zh-TW"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zh-TW"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R1</a:t>
                      </a:r>
                      <a:r>
                        <a:rPr lang="zh-TW"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p>
                  </a:txBody>
                  <a:tcPr marL="36000" marR="36000" marT="36000" marB="36000" anchor="ctr"/>
                </a:tc>
                <a:tc>
                  <a:txBody>
                    <a:bodyPr/>
                    <a:lstStyle/>
                    <a:p>
                      <a:pPr algn="ctr" fontAlgn="auto">
                        <a:lnSpc>
                          <a:spcPts val="1100"/>
                        </a:lnSpc>
                        <a:spcAft>
                          <a:spcPts val="0"/>
                        </a:spcAft>
                      </a:pPr>
                      <a:r>
                        <a:rPr lang="zh-TW"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胃</a:t>
                      </a:r>
                      <a:r>
                        <a:rPr lang="en-US" altLang="zh-TW"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40%, </a:t>
                      </a:r>
                      <a:r>
                        <a:rPr lang="zh-TW"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大腸</a:t>
                      </a:r>
                      <a:r>
                        <a:rPr lang="en-US" altLang="zh-TW"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40%, </a:t>
                      </a:r>
                    </a:p>
                    <a:p>
                      <a:pPr algn="ctr" fontAlgn="auto">
                        <a:lnSpc>
                          <a:spcPts val="1100"/>
                        </a:lnSpc>
                        <a:spcAft>
                          <a:spcPts val="0"/>
                        </a:spcAft>
                      </a:pPr>
                      <a:r>
                        <a:rPr lang="zh-TW"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肺</a:t>
                      </a:r>
                      <a:r>
                        <a:rPr lang="en-US" altLang="zh-TW"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45%, </a:t>
                      </a:r>
                      <a:r>
                        <a:rPr lang="zh-TW"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乳</a:t>
                      </a:r>
                      <a:r>
                        <a:rPr lang="en-US" altLang="zh-TW"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45%,</a:t>
                      </a:r>
                      <a:r>
                        <a:rPr lang="en-US" altLang="zh-TW" sz="1050" b="0" baseline="0" dirty="0" smtClean="0">
                          <a:solidFill>
                            <a:schemeClr val="tx1"/>
                          </a:solidFill>
                          <a:effectLst/>
                          <a:latin typeface="游ゴシック" panose="020B0400000000000000" pitchFamily="50" charset="-128"/>
                          <a:ea typeface="游ゴシック" panose="020B0400000000000000" pitchFamily="50" charset="-128"/>
                          <a:cs typeface="HG丸ｺﾞｼｯｸM-PRO"/>
                        </a:rPr>
                        <a:t> </a:t>
                      </a:r>
                    </a:p>
                    <a:p>
                      <a:pPr algn="ctr" fontAlgn="auto">
                        <a:lnSpc>
                          <a:spcPts val="1100"/>
                        </a:lnSpc>
                        <a:spcAft>
                          <a:spcPts val="0"/>
                        </a:spcAft>
                      </a:pPr>
                      <a:r>
                        <a:rPr lang="zh-TW"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子宮</a:t>
                      </a:r>
                      <a:r>
                        <a:rPr lang="en-US" altLang="zh-TW"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45%</a:t>
                      </a:r>
                    </a:p>
                  </a:txBody>
                  <a:tcPr marL="36000" marR="36000" marT="36000" marB="36000" anchor="ctr"/>
                </a:tc>
                <a:tc vMerge="1">
                  <a:txBody>
                    <a:bodyPr/>
                    <a:lstStyle/>
                    <a:p>
                      <a:pPr algn="ctr" fontAlgn="auto">
                        <a:lnSpc>
                          <a:spcPts val="1100"/>
                        </a:lnSpc>
                        <a:spcAft>
                          <a:spcPts val="0"/>
                        </a:spcAft>
                      </a:pPr>
                      <a:endParaRPr lang="en-US" altLang="zh-TW" sz="1050" b="0" dirty="0" smtClean="0">
                        <a:solidFill>
                          <a:schemeClr val="tx1"/>
                        </a:solidFill>
                        <a:effectLst/>
                        <a:latin typeface="ＭＳ Ｐゴシック" panose="020B0600070205080204" pitchFamily="50" charset="-128"/>
                        <a:ea typeface="ＭＳ Ｐゴシック" panose="020B0600070205080204" pitchFamily="50" charset="-128"/>
                        <a:cs typeface="HG丸ｺﾞｼｯｸM-PRO"/>
                      </a:endParaRPr>
                    </a:p>
                  </a:txBody>
                  <a:tcPr marL="36000" marR="36000" marT="36000" marB="36000" anchor="ctr"/>
                </a:tc>
                <a:extLst>
                  <a:ext uri="{0D108BD9-81ED-4DB2-BD59-A6C34878D82A}">
                    <a16:rowId xmlns:a16="http://schemas.microsoft.com/office/drawing/2014/main" val="3263199206"/>
                  </a:ext>
                </a:extLst>
              </a:tr>
              <a:tr h="625899">
                <a:tc rowSpan="2">
                  <a:txBody>
                    <a:bodyPr/>
                    <a:lstStyle/>
                    <a:p>
                      <a:pPr>
                        <a:lnSpc>
                          <a:spcPts val="1100"/>
                        </a:lnSpc>
                      </a:pPr>
                      <a:r>
                        <a:rPr kumimoji="1" lang="ja-JP" altLang="en-US" sz="1050" b="1" dirty="0" smtClean="0">
                          <a:latin typeface="游ゴシック" panose="020B0400000000000000" pitchFamily="50" charset="-128"/>
                          <a:ea typeface="游ゴシック" panose="020B0400000000000000" pitchFamily="50" charset="-128"/>
                        </a:rPr>
                        <a:t>重症化予防</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22</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100"/>
                        </a:lnSpc>
                        <a:spcAft>
                          <a:spcPts val="0"/>
                        </a:spcAft>
                      </a:pP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生活習慣による</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疾患</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（高血圧・糖尿病等）に</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係る</a:t>
                      </a: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未治療者の</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割合</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ja-JP" altLang="en-US" sz="1050" b="0" dirty="0" smtClean="0">
                          <a:solidFill>
                            <a:schemeClr val="tx1"/>
                          </a:solidFill>
                          <a:effectLst/>
                          <a:latin typeface="游ゴシック" panose="020B0400000000000000" pitchFamily="50" charset="-128"/>
                          <a:ea typeface="游ゴシック" panose="020B0400000000000000" pitchFamily="50" charset="-128"/>
                        </a:rPr>
                        <a:t>高血圧</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38.0%</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H26</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endParaRPr lang="en-US" altLang="ja-JP" sz="1050" b="0" dirty="0" smtClean="0">
                        <a:solidFill>
                          <a:schemeClr val="tx1"/>
                        </a:solidFill>
                        <a:effectLst/>
                        <a:latin typeface="游ゴシック" panose="020B0400000000000000" pitchFamily="50" charset="-128"/>
                        <a:ea typeface="游ゴシック" panose="020B0400000000000000" pitchFamily="50" charset="-128"/>
                      </a:endParaRPr>
                    </a:p>
                    <a:p>
                      <a:pPr algn="ctr" fontAlgn="auto">
                        <a:lnSpc>
                          <a:spcPts val="1100"/>
                        </a:lnSpc>
                        <a:spcAft>
                          <a:spcPts val="0"/>
                        </a:spcAft>
                      </a:pPr>
                      <a:r>
                        <a:rPr lang="ja-JP" altLang="en-US" sz="1050" b="0" dirty="0" smtClean="0">
                          <a:solidFill>
                            <a:schemeClr val="tx1"/>
                          </a:solidFill>
                          <a:effectLst/>
                          <a:latin typeface="游ゴシック" panose="020B0400000000000000" pitchFamily="50" charset="-128"/>
                          <a:ea typeface="游ゴシック" panose="020B0400000000000000" pitchFamily="50" charset="-128"/>
                        </a:rPr>
                        <a:t>糖尿病</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36.0%</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H26</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p>
                    <a:p>
                      <a:pPr algn="ctr" fontAlgn="auto">
                        <a:lnSpc>
                          <a:spcPts val="1100"/>
                        </a:lnSpc>
                        <a:spcAft>
                          <a:spcPts val="0"/>
                        </a:spcAft>
                      </a:pPr>
                      <a:r>
                        <a:rPr lang="ja-JP" altLang="en-US" sz="1050" b="0" dirty="0" smtClean="0">
                          <a:solidFill>
                            <a:schemeClr val="tx1"/>
                          </a:solidFill>
                          <a:effectLst/>
                          <a:latin typeface="游ゴシック" panose="020B0400000000000000" pitchFamily="50" charset="-128"/>
                          <a:ea typeface="游ゴシック" panose="020B0400000000000000" pitchFamily="50" charset="-128"/>
                        </a:rPr>
                        <a:t>脂質異常症</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78.2%</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H26</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endParaRPr lang="en-US" altLang="ja-JP" sz="1050" b="0" dirty="0" smtClean="0">
                        <a:solidFill>
                          <a:schemeClr val="tx1"/>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fontAlgn="auto">
                        <a:lnSpc>
                          <a:spcPts val="1100"/>
                        </a:lnSpc>
                        <a:spcAft>
                          <a:spcPts val="0"/>
                        </a:spcAft>
                      </a:pPr>
                      <a:r>
                        <a:rPr lang="ja-JP" altLang="en-US" sz="1050" b="0" dirty="0" smtClean="0">
                          <a:solidFill>
                            <a:schemeClr val="tx1"/>
                          </a:solidFill>
                          <a:effectLst/>
                          <a:latin typeface="游ゴシック" panose="020B0400000000000000" pitchFamily="50" charset="-128"/>
                          <a:ea typeface="游ゴシック" panose="020B0400000000000000" pitchFamily="50" charset="-128"/>
                        </a:rPr>
                        <a:t>高血圧</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42.1%</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H29</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endParaRPr lang="en-US" altLang="ja-JP" sz="1050" b="0" dirty="0" smtClean="0">
                        <a:solidFill>
                          <a:schemeClr val="tx1"/>
                        </a:solidFill>
                        <a:effectLst/>
                        <a:latin typeface="游ゴシック" panose="020B0400000000000000" pitchFamily="50" charset="-128"/>
                        <a:ea typeface="游ゴシック" panose="020B0400000000000000" pitchFamily="50" charset="-128"/>
                      </a:endParaRPr>
                    </a:p>
                    <a:p>
                      <a:pPr algn="ctr" fontAlgn="auto">
                        <a:lnSpc>
                          <a:spcPts val="1100"/>
                        </a:lnSpc>
                        <a:spcAft>
                          <a:spcPts val="0"/>
                        </a:spcAft>
                      </a:pPr>
                      <a:r>
                        <a:rPr lang="ja-JP" altLang="en-US" sz="1050" b="0" dirty="0" smtClean="0">
                          <a:solidFill>
                            <a:schemeClr val="tx1"/>
                          </a:solidFill>
                          <a:effectLst/>
                          <a:latin typeface="游ゴシック" panose="020B0400000000000000" pitchFamily="50" charset="-128"/>
                          <a:ea typeface="游ゴシック" panose="020B0400000000000000" pitchFamily="50" charset="-128"/>
                        </a:rPr>
                        <a:t>糖尿病</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36.9%</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H29</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endParaRPr lang="en-US" altLang="ja-JP" sz="1050" b="0" dirty="0" smtClean="0">
                        <a:solidFill>
                          <a:schemeClr val="tx1"/>
                        </a:solidFill>
                        <a:effectLst/>
                        <a:latin typeface="游ゴシック" panose="020B0400000000000000" pitchFamily="50" charset="-128"/>
                        <a:ea typeface="游ゴシック" panose="020B0400000000000000" pitchFamily="50" charset="-128"/>
                      </a:endParaRPr>
                    </a:p>
                    <a:p>
                      <a:pPr algn="ctr" fontAlgn="auto">
                        <a:lnSpc>
                          <a:spcPts val="1100"/>
                        </a:lnSpc>
                        <a:spcAft>
                          <a:spcPts val="0"/>
                        </a:spcAft>
                      </a:pPr>
                      <a:r>
                        <a:rPr lang="ja-JP" altLang="en-US" sz="1050" b="0" dirty="0" smtClean="0">
                          <a:solidFill>
                            <a:schemeClr val="tx1"/>
                          </a:solidFill>
                          <a:effectLst/>
                          <a:latin typeface="游ゴシック" panose="020B0400000000000000" pitchFamily="50" charset="-128"/>
                          <a:ea typeface="游ゴシック" panose="020B0400000000000000" pitchFamily="50" charset="-128"/>
                        </a:rPr>
                        <a:t>脂質異常症</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72.4%</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H29</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endParaRPr lang="en-US" altLang="ja-JP" sz="1050" b="0" dirty="0" smtClean="0">
                        <a:solidFill>
                          <a:schemeClr val="tx1"/>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fontAlgn="auto">
                        <a:lnSpc>
                          <a:spcPts val="1100"/>
                        </a:lnSpc>
                        <a:spcAft>
                          <a:spcPts val="0"/>
                        </a:spcAft>
                      </a:pPr>
                      <a:r>
                        <a:rPr lang="ja-JP" altLang="en-US" sz="1050" b="0" dirty="0" smtClean="0">
                          <a:solidFill>
                            <a:schemeClr val="tx1"/>
                          </a:solidFill>
                          <a:effectLst/>
                          <a:latin typeface="游ゴシック" panose="020B0400000000000000" pitchFamily="50" charset="-128"/>
                          <a:ea typeface="游ゴシック" panose="020B0400000000000000" pitchFamily="50" charset="-128"/>
                        </a:rPr>
                        <a:t>減少</a:t>
                      </a:r>
                      <a:endParaRPr lang="en-US" altLang="ja-JP" sz="1050" b="0" dirty="0" smtClean="0">
                        <a:solidFill>
                          <a:schemeClr val="tx1"/>
                        </a:solidFill>
                        <a:effectLst/>
                        <a:latin typeface="游ゴシック" panose="020B0400000000000000" pitchFamily="50" charset="-128"/>
                        <a:ea typeface="游ゴシック" panose="020B0400000000000000" pitchFamily="50" charset="-128"/>
                      </a:endParaRPr>
                    </a:p>
                  </a:txBody>
                  <a:tcPr marL="36000" marR="36000" marT="36000" marB="36000" anchor="ctr"/>
                </a:tc>
                <a:tc rowSpan="2">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rPr>
                        <a:t>33-35</a:t>
                      </a:r>
                    </a:p>
                  </a:txBody>
                  <a:tcPr marL="36000" marR="36000" marT="36000" marB="36000" anchor="ctr"/>
                </a:tc>
                <a:extLst>
                  <a:ext uri="{0D108BD9-81ED-4DB2-BD59-A6C34878D82A}">
                    <a16:rowId xmlns:a16="http://schemas.microsoft.com/office/drawing/2014/main" val="22449444"/>
                  </a:ext>
                </a:extLst>
              </a:tr>
              <a:tr h="391588">
                <a:tc vMerge="1">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marL="54000" marR="54000" marT="54000" marB="54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23</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ts val="1100"/>
                        </a:lnSpc>
                        <a:spcAft>
                          <a:spcPts val="0"/>
                        </a:spcAft>
                      </a:pPr>
                      <a:r>
                        <a:rPr lang="ja-JP" sz="1050" b="0" kern="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特定保健指導の</a:t>
                      </a:r>
                      <a:r>
                        <a:rPr lang="ja-JP" sz="1050" b="0" kern="0" dirty="0" smtClean="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実施率</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zh-TW"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13.1%</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zh-TW"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H27</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zh-TW"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zh-TW"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20.2%</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zh-TW"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H30</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zh-TW"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zh-TW"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45%</a:t>
                      </a:r>
                    </a:p>
                  </a:txBody>
                  <a:tcPr marL="36000" marR="36000" marT="36000" marB="36000" anchor="ctr"/>
                </a:tc>
                <a:tc vMerge="1">
                  <a:txBody>
                    <a:bodyPr/>
                    <a:lstStyle/>
                    <a:p>
                      <a:pPr algn="ctr" fontAlgn="auto">
                        <a:lnSpc>
                          <a:spcPts val="1100"/>
                        </a:lnSpc>
                        <a:spcAft>
                          <a:spcPts val="0"/>
                        </a:spcAft>
                      </a:pPr>
                      <a:endParaRPr lang="en-US" altLang="zh-TW" sz="1050" b="0" dirty="0" smtClean="0">
                        <a:solidFill>
                          <a:schemeClr val="tx1"/>
                        </a:solidFill>
                        <a:effectLst/>
                        <a:latin typeface="ＭＳ Ｐゴシック" panose="020B0600070205080204" pitchFamily="50" charset="-128"/>
                        <a:ea typeface="ＭＳ Ｐゴシック" panose="020B0600070205080204" pitchFamily="50" charset="-128"/>
                        <a:cs typeface="HG丸ｺﾞｼｯｸM-PRO"/>
                      </a:endParaRPr>
                    </a:p>
                  </a:txBody>
                  <a:tcPr marL="36000" marR="36000" marT="36000" marB="36000" anchor="ctr"/>
                </a:tc>
                <a:extLst>
                  <a:ext uri="{0D108BD9-81ED-4DB2-BD59-A6C34878D82A}">
                    <a16:rowId xmlns:a16="http://schemas.microsoft.com/office/drawing/2014/main" val="1691931659"/>
                  </a:ext>
                </a:extLst>
              </a:tr>
              <a:tr h="391588">
                <a:tc rowSpan="3">
                  <a:txBody>
                    <a:bodyPr/>
                    <a:lstStyle/>
                    <a:p>
                      <a:pPr>
                        <a:lnSpc>
                          <a:spcPts val="1100"/>
                        </a:lnSpc>
                      </a:pPr>
                      <a:r>
                        <a:rPr kumimoji="1" lang="ja-JP" altLang="en-US" sz="1050" b="1" dirty="0" smtClean="0">
                          <a:latin typeface="游ゴシック" panose="020B0400000000000000" pitchFamily="50" charset="-128"/>
                          <a:ea typeface="游ゴシック" panose="020B0400000000000000" pitchFamily="50" charset="-128"/>
                        </a:rPr>
                        <a:t>社会環境整備</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24</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ts val="1100"/>
                        </a:lnSpc>
                        <a:spcAft>
                          <a:spcPts val="0"/>
                        </a:spcAft>
                      </a:pP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健康づくりを進める住民の自主組織の</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数</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rPr>
                        <a:t>715</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団体（</a:t>
                      </a:r>
                      <a:r>
                        <a:rPr lang="en-US" sz="1050" b="0" dirty="0" smtClean="0">
                          <a:solidFill>
                            <a:schemeClr val="tx1"/>
                          </a:solidFill>
                          <a:effectLst/>
                          <a:latin typeface="游ゴシック" panose="020B0400000000000000" pitchFamily="50" charset="-128"/>
                          <a:ea typeface="游ゴシック" panose="020B0400000000000000" pitchFamily="50" charset="-128"/>
                        </a:rPr>
                        <a:t>H28</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rPr>
                        <a:t>1,196</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団体（</a:t>
                      </a:r>
                      <a:r>
                        <a:rPr lang="en-US" altLang="ja-JP" sz="1050" b="0" dirty="0" smtClean="0">
                          <a:solidFill>
                            <a:schemeClr val="tx1"/>
                          </a:solidFill>
                          <a:effectLst/>
                          <a:latin typeface="游ゴシック" panose="020B0400000000000000" pitchFamily="50" charset="-128"/>
                          <a:ea typeface="游ゴシック" panose="020B0400000000000000" pitchFamily="50" charset="-128"/>
                        </a:rPr>
                        <a:t>R2</a:t>
                      </a:r>
                      <a:r>
                        <a:rPr lang="ja-JP" altLang="en-US" sz="1050" b="0" dirty="0" smtClean="0">
                          <a:solidFill>
                            <a:schemeClr val="tx1"/>
                          </a:solidFill>
                          <a:effectLst/>
                          <a:latin typeface="游ゴシック" panose="020B0400000000000000" pitchFamily="50" charset="-128"/>
                          <a:ea typeface="游ゴシック" panose="020B0400000000000000" pitchFamily="50" charset="-128"/>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ja-JP" altLang="en-US" sz="1050" b="0" dirty="0" smtClean="0">
                          <a:solidFill>
                            <a:schemeClr val="tx1"/>
                          </a:solidFill>
                          <a:effectLst/>
                          <a:latin typeface="游ゴシック" panose="020B0400000000000000" pitchFamily="50" charset="-128"/>
                          <a:ea typeface="游ゴシック" panose="020B0400000000000000" pitchFamily="50" charset="-128"/>
                        </a:rPr>
                        <a:t>増加</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rowSpan="3">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36-38</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extLst>
                  <a:ext uri="{0D108BD9-81ED-4DB2-BD59-A6C34878D82A}">
                    <a16:rowId xmlns:a16="http://schemas.microsoft.com/office/drawing/2014/main" val="2839792253"/>
                  </a:ext>
                </a:extLst>
              </a:tr>
              <a:tr h="235914">
                <a:tc vMerge="1">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marL="54000" marR="54000" marT="54000" marB="54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25</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ts val="1100"/>
                        </a:lnSpc>
                        <a:spcAft>
                          <a:spcPts val="0"/>
                        </a:spcAft>
                      </a:pP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ボランティア活動の</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参加者数</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20.6%</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H28</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20.6%</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H28</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増加</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ＭＳ Ｐゴシック" panose="020B0600070205080204" pitchFamily="50" charset="-128"/>
                        <a:ea typeface="ＭＳ Ｐゴシック" panose="020B0600070205080204" pitchFamily="50" charset="-128"/>
                        <a:cs typeface="HG丸ｺﾞｼｯｸM-PRO"/>
                      </a:endParaRPr>
                    </a:p>
                  </a:txBody>
                  <a:tcPr marL="36000" marR="36000" marT="36000" marB="36000" anchor="ctr"/>
                </a:tc>
                <a:extLst>
                  <a:ext uri="{0D108BD9-81ED-4DB2-BD59-A6C34878D82A}">
                    <a16:rowId xmlns:a16="http://schemas.microsoft.com/office/drawing/2014/main" val="2175971993"/>
                  </a:ext>
                </a:extLst>
              </a:tr>
              <a:tr h="391588">
                <a:tc vMerge="1">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marL="54000" marR="54000" marT="54000" marB="54000" anchor="ctr"/>
                </a:tc>
                <a:tc>
                  <a:txBody>
                    <a:bodyPr/>
                    <a:lstStyle/>
                    <a:p>
                      <a:pPr algn="ctr">
                        <a:lnSpc>
                          <a:spcPts val="1100"/>
                        </a:lnSpc>
                      </a:pPr>
                      <a:r>
                        <a:rPr kumimoji="1" lang="en-US" altLang="ja-JP" sz="1050" b="0" dirty="0" smtClean="0">
                          <a:latin typeface="游ゴシック" panose="020B0400000000000000" pitchFamily="50" charset="-128"/>
                          <a:ea typeface="游ゴシック" panose="020B0400000000000000" pitchFamily="50" charset="-128"/>
                        </a:rPr>
                        <a:t>26</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ts val="1100"/>
                        </a:lnSpc>
                        <a:spcAft>
                          <a:spcPts val="0"/>
                        </a:spcAft>
                      </a:pP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健康経営に取り組む中小</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企業数</a:t>
                      </a:r>
                      <a:endParaRPr lang="en-US" alt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l">
                        <a:lnSpc>
                          <a:spcPts val="1100"/>
                        </a:lnSpc>
                        <a:spcAft>
                          <a:spcPts val="0"/>
                        </a:spcAft>
                      </a:pP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協会けんぽ</a:t>
                      </a:r>
                      <a:r>
                        <a:rPr lang="ja-JP" altLang="en-US" sz="1050" b="0" kern="100" dirty="0" smtClean="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142</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企業（</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H30.3</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2,001</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企業（</a:t>
                      </a: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R3.2</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2,000</a:t>
                      </a:r>
                      <a:r>
                        <a:rPr lang="ja-JP" altLang="en-US" sz="1050" b="0" dirty="0" smtClean="0">
                          <a:solidFill>
                            <a:schemeClr val="tx1"/>
                          </a:solidFill>
                          <a:effectLst/>
                          <a:latin typeface="游ゴシック" panose="020B0400000000000000" pitchFamily="50" charset="-128"/>
                          <a:ea typeface="游ゴシック" panose="020B0400000000000000" pitchFamily="50" charset="-128"/>
                          <a:cs typeface="HG丸ｺﾞｼｯｸM-PRO"/>
                        </a:rPr>
                        <a:t>企業</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ＭＳ Ｐゴシック" panose="020B0600070205080204" pitchFamily="50" charset="-128"/>
                        <a:ea typeface="ＭＳ Ｐゴシック" panose="020B0600070205080204" pitchFamily="50" charset="-128"/>
                        <a:cs typeface="HG丸ｺﾞｼｯｸM-PRO"/>
                      </a:endParaRPr>
                    </a:p>
                  </a:txBody>
                  <a:tcPr marL="36000" marR="36000" marT="36000" marB="36000" anchor="ctr"/>
                </a:tc>
                <a:extLst>
                  <a:ext uri="{0D108BD9-81ED-4DB2-BD59-A6C34878D82A}">
                    <a16:rowId xmlns:a16="http://schemas.microsoft.com/office/drawing/2014/main" val="661245562"/>
                  </a:ext>
                </a:extLst>
              </a:tr>
            </a:tbl>
          </a:graphicData>
        </a:graphic>
      </p:graphicFrame>
      <p:sp>
        <p:nvSpPr>
          <p:cNvPr id="3" name="スライド番号プレースホルダー 2"/>
          <p:cNvSpPr>
            <a:spLocks noGrp="1"/>
          </p:cNvSpPr>
          <p:nvPr>
            <p:ph type="sldNum" sz="quarter" idx="12"/>
          </p:nvPr>
        </p:nvSpPr>
        <p:spPr/>
        <p:txBody>
          <a:bodyPr/>
          <a:lstStyle/>
          <a:p>
            <a:fld id="{4D1D0668-0C6C-4C7F-AAAF-C0078F4BF5F6}" type="slidenum">
              <a:rPr kumimoji="1" lang="ja-JP" altLang="en-US" smtClean="0"/>
              <a:t>7</a:t>
            </a:fld>
            <a:endParaRPr kumimoji="1" lang="ja-JP" altLang="en-US"/>
          </a:p>
        </p:txBody>
      </p:sp>
      <p:cxnSp>
        <p:nvCxnSpPr>
          <p:cNvPr id="11" name="直線コネクタ 10"/>
          <p:cNvCxnSpPr/>
          <p:nvPr/>
        </p:nvCxnSpPr>
        <p:spPr>
          <a:xfrm>
            <a:off x="187995" y="735604"/>
            <a:ext cx="9504000" cy="0"/>
          </a:xfrm>
          <a:prstGeom prst="line">
            <a:avLst/>
          </a:prstGeom>
          <a:ln w="38100" cap="rnd" cmpd="sng">
            <a:solidFill>
              <a:srgbClr val="009999"/>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20953" y="330676"/>
            <a:ext cx="6383507" cy="432000"/>
          </a:xfrm>
          <a:prstGeom prst="rect">
            <a:avLst/>
          </a:prstGeom>
          <a:noFill/>
        </p:spPr>
        <p:txBody>
          <a:bodyPr wrap="square" lIns="72000" tIns="72000" rIns="72000" bIns="72000" rtlCol="0" anchor="t">
            <a:noAutofit/>
          </a:bodyPr>
          <a:lstStyle/>
          <a:p>
            <a:r>
              <a:rPr lang="ja-JP" altLang="en-US" b="1" dirty="0">
                <a:latin typeface="游ゴシック" panose="020B0400000000000000" pitchFamily="50" charset="-128"/>
                <a:ea typeface="游ゴシック" panose="020B0400000000000000" pitchFamily="50" charset="-128"/>
              </a:rPr>
              <a:t>健康増進計画</a:t>
            </a:r>
            <a:r>
              <a:rPr lang="ja-JP" altLang="en-US" b="1" dirty="0" smtClean="0">
                <a:latin typeface="游ゴシック" panose="020B0400000000000000" pitchFamily="50" charset="-128"/>
                <a:ea typeface="游ゴシック" panose="020B0400000000000000" pitchFamily="50" charset="-128"/>
              </a:rPr>
              <a:t>における目標の達成状況</a:t>
            </a:r>
            <a:endParaRPr lang="ja-JP" altLang="en-US" b="1" dirty="0">
              <a:latin typeface="游ゴシック" panose="020B0400000000000000" pitchFamily="50" charset="-128"/>
              <a:ea typeface="游ゴシック" panose="020B0400000000000000" pitchFamily="50" charset="-128"/>
            </a:endParaRPr>
          </a:p>
        </p:txBody>
      </p:sp>
      <p:pic>
        <p:nvPicPr>
          <p:cNvPr id="8" name="図 7"/>
          <p:cNvPicPr>
            <a:picLocks noChangeAspect="1"/>
          </p:cNvPicPr>
          <p:nvPr/>
        </p:nvPicPr>
        <p:blipFill>
          <a:blip r:embed="rId2"/>
          <a:stretch>
            <a:fillRect/>
          </a:stretch>
        </p:blipFill>
        <p:spPr>
          <a:xfrm>
            <a:off x="8582603" y="358877"/>
            <a:ext cx="1100769" cy="360000"/>
          </a:xfrm>
          <a:prstGeom prst="rect">
            <a:avLst/>
          </a:prstGeom>
        </p:spPr>
      </p:pic>
      <p:sp>
        <p:nvSpPr>
          <p:cNvPr id="13" name="テキスト ボックス 12"/>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smtClean="0">
                <a:solidFill>
                  <a:schemeClr val="bg1"/>
                </a:solidFill>
                <a:latin typeface="游ゴシック" panose="020B0400000000000000" pitchFamily="50" charset="-128"/>
                <a:ea typeface="游ゴシック" panose="020B0400000000000000" pitchFamily="50" charset="-128"/>
              </a:rPr>
              <a:t>大阪府</a:t>
            </a:r>
            <a:r>
              <a:rPr lang="ja-JP" altLang="en-US" sz="1100" b="1" dirty="0">
                <a:solidFill>
                  <a:schemeClr val="bg1"/>
                </a:solidFill>
                <a:latin typeface="游ゴシック" panose="020B0400000000000000" pitchFamily="50" charset="-128"/>
                <a:ea typeface="游ゴシック" panose="020B0400000000000000" pitchFamily="50" charset="-128"/>
              </a:rPr>
              <a:t>健康づくり推進</a:t>
            </a:r>
            <a:r>
              <a:rPr lang="ja-JP" altLang="en-US" sz="1100" b="1" dirty="0" smtClean="0">
                <a:solidFill>
                  <a:schemeClr val="bg1"/>
                </a:solidFill>
                <a:latin typeface="游ゴシック" panose="020B0400000000000000" pitchFamily="50" charset="-128"/>
                <a:ea typeface="游ゴシック" panose="020B0400000000000000" pitchFamily="50" charset="-128"/>
              </a:rPr>
              <a:t>条例第</a:t>
            </a:r>
            <a:r>
              <a:rPr lang="en-US" altLang="ja-JP" sz="1100" b="1" dirty="0" smtClean="0">
                <a:solidFill>
                  <a:schemeClr val="bg1"/>
                </a:solidFill>
                <a:latin typeface="游ゴシック" panose="020B0400000000000000" pitchFamily="50" charset="-128"/>
                <a:ea typeface="游ゴシック" panose="020B0400000000000000" pitchFamily="50" charset="-128"/>
              </a:rPr>
              <a:t>19</a:t>
            </a:r>
            <a:r>
              <a:rPr lang="ja-JP" altLang="en-US" sz="1100" b="1" dirty="0" smtClean="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smtClean="0">
                <a:solidFill>
                  <a:schemeClr val="bg1"/>
                </a:solidFill>
                <a:latin typeface="游ゴシック" panose="020B0400000000000000" pitchFamily="50" charset="-128"/>
                <a:ea typeface="游ゴシック" panose="020B0400000000000000" pitchFamily="50" charset="-128"/>
              </a:rPr>
              <a:t>〈</a:t>
            </a:r>
            <a:r>
              <a:rPr lang="ja-JP" altLang="en-US" sz="1100" b="1" dirty="0" smtClean="0">
                <a:solidFill>
                  <a:schemeClr val="bg1"/>
                </a:solidFill>
                <a:latin typeface="游ゴシック" panose="020B0400000000000000" pitchFamily="50" charset="-128"/>
                <a:ea typeface="游ゴシック" panose="020B0400000000000000" pitchFamily="50" charset="-128"/>
              </a:rPr>
              <a:t>令和２年度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13617923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70</a:t>
            </a:fld>
            <a:endParaRPr kumimoji="1" lang="ja-JP" altLang="en-US"/>
          </a:p>
        </p:txBody>
      </p:sp>
      <p:sp>
        <p:nvSpPr>
          <p:cNvPr id="10" name="正方形/長方形 9"/>
          <p:cNvSpPr/>
          <p:nvPr/>
        </p:nvSpPr>
        <p:spPr>
          <a:xfrm>
            <a:off x="163258" y="189000"/>
            <a:ext cx="9360000" cy="6480000"/>
          </a:xfrm>
          <a:prstGeom prst="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11" name="表 10"/>
          <p:cNvGraphicFramePr>
            <a:graphicFrameLocks noGrp="1"/>
          </p:cNvGraphicFramePr>
          <p:nvPr>
            <p:extLst>
              <p:ext uri="{D42A27DB-BD31-4B8C-83A1-F6EECF244321}">
                <p14:modId xmlns:p14="http://schemas.microsoft.com/office/powerpoint/2010/main" val="2984283945"/>
              </p:ext>
            </p:extLst>
          </p:nvPr>
        </p:nvGraphicFramePr>
        <p:xfrm>
          <a:off x="629695" y="666938"/>
          <a:ext cx="8646609" cy="5599392"/>
        </p:xfrm>
        <a:graphic>
          <a:graphicData uri="http://schemas.openxmlformats.org/drawingml/2006/table">
            <a:tbl>
              <a:tblPr firstRow="1" bandRow="1"/>
              <a:tblGrid>
                <a:gridCol w="1260000">
                  <a:extLst>
                    <a:ext uri="{9D8B030D-6E8A-4147-A177-3AD203B41FA5}">
                      <a16:colId xmlns:a16="http://schemas.microsoft.com/office/drawing/2014/main" val="528851062"/>
                    </a:ext>
                  </a:extLst>
                </a:gridCol>
                <a:gridCol w="7386609">
                  <a:extLst>
                    <a:ext uri="{9D8B030D-6E8A-4147-A177-3AD203B41FA5}">
                      <a16:colId xmlns:a16="http://schemas.microsoft.com/office/drawing/2014/main" val="89849022"/>
                    </a:ext>
                  </a:extLst>
                </a:gridCol>
              </a:tblGrid>
              <a:tr h="2901594">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nSpc>
                          <a:spcPts val="1600"/>
                        </a:lnSpc>
                      </a:pPr>
                      <a:r>
                        <a:rPr kumimoji="1" lang="ja-JP" altLang="en-US" sz="1600" baseline="0" dirty="0" smtClean="0">
                          <a:latin typeface="+mn-ea"/>
                          <a:ea typeface="+mn-ea"/>
                        </a:rPr>
                        <a:t>本年度の     </a:t>
                      </a:r>
                      <a:endParaRPr kumimoji="1" lang="en-US" altLang="ja-JP" sz="1600" baseline="0" dirty="0" smtClean="0">
                        <a:latin typeface="+mn-ea"/>
                        <a:ea typeface="+mn-ea"/>
                      </a:endParaRPr>
                    </a:p>
                    <a:p>
                      <a:pPr>
                        <a:lnSpc>
                          <a:spcPts val="1600"/>
                        </a:lnSpc>
                      </a:pPr>
                      <a:r>
                        <a:rPr kumimoji="1" lang="ja-JP" altLang="en-US" sz="1600" baseline="0" dirty="0" smtClean="0">
                          <a:latin typeface="+mn-ea"/>
                          <a:ea typeface="+mn-ea"/>
                        </a:rPr>
                        <a:t>取組</a:t>
                      </a: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p>
                      <a:pPr>
                        <a:lnSpc>
                          <a:spcPct val="100000"/>
                        </a:lnSpc>
                      </a:pPr>
                      <a:endParaRPr kumimoji="1" lang="en-US" altLang="ja-JP" sz="1600" baseline="0" dirty="0" smtClean="0">
                        <a:latin typeface="+mn-ea"/>
                        <a:ea typeface="+mn-ea"/>
                      </a:endParaRPr>
                    </a:p>
                  </a:txBody>
                  <a:tcPr marL="72000" marR="72000" marT="54000" marB="54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174625" indent="-174625"/>
                      <a:r>
                        <a:rPr kumimoji="1" lang="en-US" altLang="ja-JP" sz="1200" b="1" dirty="0" smtClean="0">
                          <a:solidFill>
                            <a:schemeClr val="tx1"/>
                          </a:solidFill>
                          <a:latin typeface="+mn-ea"/>
                          <a:ea typeface="+mn-ea"/>
                        </a:rPr>
                        <a:t>《</a:t>
                      </a:r>
                      <a:r>
                        <a:rPr kumimoji="1" lang="ja-JP" altLang="en-US" sz="1200" b="1" u="sng" dirty="0" smtClean="0">
                          <a:solidFill>
                            <a:schemeClr val="tx1"/>
                          </a:solidFill>
                          <a:latin typeface="+mn-ea"/>
                          <a:ea typeface="+mn-ea"/>
                        </a:rPr>
                        <a:t>正確でわかりやすい食の安全安心に関する情報の提供</a:t>
                      </a:r>
                      <a:r>
                        <a:rPr kumimoji="1" lang="en-US" altLang="ja-JP" sz="1200" b="1" dirty="0" smtClean="0">
                          <a:solidFill>
                            <a:schemeClr val="tx1"/>
                          </a:solidFill>
                          <a:latin typeface="+mn-ea"/>
                          <a:ea typeface="+mn-ea"/>
                        </a:rPr>
                        <a:t>》</a:t>
                      </a:r>
                    </a:p>
                    <a:p>
                      <a:pPr marL="174625" indent="-174625"/>
                      <a:r>
                        <a:rPr kumimoji="1" lang="ja-JP" altLang="en-US" sz="1100" b="1" dirty="0" smtClean="0">
                          <a:solidFill>
                            <a:schemeClr val="tx1"/>
                          </a:solidFill>
                          <a:latin typeface="+mn-ea"/>
                          <a:ea typeface="+mn-ea"/>
                        </a:rPr>
                        <a:t>■メールマガジンや</a:t>
                      </a:r>
                      <a:r>
                        <a:rPr kumimoji="1" lang="en-US" altLang="ja-JP" sz="1100" b="1" dirty="0" smtClean="0">
                          <a:solidFill>
                            <a:schemeClr val="tx1"/>
                          </a:solidFill>
                          <a:latin typeface="+mn-ea"/>
                          <a:ea typeface="+mn-ea"/>
                        </a:rPr>
                        <a:t>Twitter</a:t>
                      </a:r>
                      <a:r>
                        <a:rPr kumimoji="1" lang="ja-JP" altLang="en-US" sz="1100" b="1" dirty="0" smtClean="0">
                          <a:solidFill>
                            <a:schemeClr val="tx1"/>
                          </a:solidFill>
                          <a:latin typeface="+mn-ea"/>
                          <a:ea typeface="+mn-ea"/>
                        </a:rPr>
                        <a:t>等で食の安全安心に関する情報を配信 </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　メールマガジン延べ</a:t>
                      </a:r>
                      <a:r>
                        <a:rPr kumimoji="1" lang="en-US" altLang="ja-JP" sz="1100" b="1" dirty="0" smtClean="0">
                          <a:solidFill>
                            <a:schemeClr val="tx1"/>
                          </a:solidFill>
                          <a:latin typeface="+mn-ea"/>
                          <a:ea typeface="+mn-ea"/>
                        </a:rPr>
                        <a:t>144</a:t>
                      </a:r>
                      <a:r>
                        <a:rPr kumimoji="1" lang="ja-JP" altLang="en-US" sz="1100" b="1" dirty="0" smtClean="0">
                          <a:solidFill>
                            <a:schemeClr val="tx1"/>
                          </a:solidFill>
                          <a:latin typeface="+mn-ea"/>
                          <a:ea typeface="+mn-ea"/>
                        </a:rPr>
                        <a:t>万件、大阪府公式</a:t>
                      </a:r>
                      <a:r>
                        <a:rPr kumimoji="1" lang="en-US" altLang="ja-JP" sz="1100" b="1" dirty="0" smtClean="0">
                          <a:solidFill>
                            <a:schemeClr val="tx1"/>
                          </a:solidFill>
                          <a:latin typeface="+mn-ea"/>
                          <a:ea typeface="+mn-ea"/>
                        </a:rPr>
                        <a:t>Twitter36</a:t>
                      </a:r>
                      <a:r>
                        <a:rPr kumimoji="1" lang="ja-JP" altLang="en-US" sz="1100" b="1" dirty="0" smtClean="0">
                          <a:solidFill>
                            <a:schemeClr val="tx1"/>
                          </a:solidFill>
                          <a:latin typeface="+mn-ea"/>
                          <a:ea typeface="+mn-ea"/>
                        </a:rPr>
                        <a:t>回配信</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■大阪府食の安全安心推進協議会情報発信評価検証部会にて、情報が適切に提供されているかを検証</a:t>
                      </a:r>
                      <a:endParaRPr kumimoji="1" lang="en-US" altLang="ja-JP" sz="1100" b="1" dirty="0" smtClean="0">
                        <a:solidFill>
                          <a:schemeClr val="tx1"/>
                        </a:solidFill>
                        <a:latin typeface="+mn-ea"/>
                        <a:ea typeface="+mn-ea"/>
                      </a:endParaRPr>
                    </a:p>
                    <a:p>
                      <a:pPr marL="174625" indent="-174625"/>
                      <a:r>
                        <a:rPr kumimoji="1" lang="en-US" altLang="ja-JP" sz="1200" b="1" dirty="0" smtClean="0">
                          <a:solidFill>
                            <a:schemeClr val="tx1"/>
                          </a:solidFill>
                          <a:latin typeface="+mn-ea"/>
                          <a:ea typeface="+mn-ea"/>
                        </a:rPr>
                        <a:t>《</a:t>
                      </a:r>
                      <a:r>
                        <a:rPr kumimoji="1" lang="ja-JP" altLang="en-US" sz="1200" b="1" dirty="0" smtClean="0">
                          <a:solidFill>
                            <a:schemeClr val="tx1"/>
                          </a:solidFill>
                          <a:latin typeface="+mn-ea"/>
                          <a:ea typeface="+mn-ea"/>
                        </a:rPr>
                        <a:t>食の安全安心について学べる機会の提供</a:t>
                      </a:r>
                      <a:r>
                        <a:rPr kumimoji="1" lang="en-US" altLang="ja-JP" sz="1200" b="1" dirty="0" smtClean="0">
                          <a:solidFill>
                            <a:schemeClr val="tx1"/>
                          </a:solidFill>
                          <a:latin typeface="+mn-ea"/>
                          <a:ea typeface="+mn-ea"/>
                        </a:rPr>
                        <a:t>》</a:t>
                      </a:r>
                    </a:p>
                    <a:p>
                      <a:pPr marL="174625" indent="-174625"/>
                      <a:r>
                        <a:rPr kumimoji="1" lang="ja-JP" altLang="en-US" sz="1100" b="1" dirty="0" smtClean="0">
                          <a:solidFill>
                            <a:schemeClr val="tx1"/>
                          </a:solidFill>
                          <a:latin typeface="+mn-ea"/>
                          <a:ea typeface="+mn-ea"/>
                        </a:rPr>
                        <a:t>■高校生への講習会等による啓発（</a:t>
                      </a:r>
                      <a:r>
                        <a:rPr kumimoji="1" lang="en-US" altLang="ja-JP" sz="1100" b="1" dirty="0" smtClean="0">
                          <a:solidFill>
                            <a:schemeClr val="tx1"/>
                          </a:solidFill>
                          <a:latin typeface="+mn-ea"/>
                          <a:ea typeface="+mn-ea"/>
                        </a:rPr>
                        <a:t>1</a:t>
                      </a:r>
                      <a:r>
                        <a:rPr kumimoji="1" lang="ja-JP" altLang="en-US" sz="1100" b="1" dirty="0" smtClean="0">
                          <a:solidFill>
                            <a:schemeClr val="tx1"/>
                          </a:solidFill>
                          <a:latin typeface="+mn-ea"/>
                          <a:ea typeface="+mn-ea"/>
                        </a:rPr>
                        <a:t>回</a:t>
                      </a:r>
                      <a:r>
                        <a:rPr kumimoji="1" lang="en-US" altLang="ja-JP" sz="1100" b="1" dirty="0" smtClean="0">
                          <a:solidFill>
                            <a:schemeClr val="tx1"/>
                          </a:solidFill>
                          <a:latin typeface="+mn-ea"/>
                          <a:ea typeface="+mn-ea"/>
                        </a:rPr>
                        <a:t>40</a:t>
                      </a:r>
                      <a:r>
                        <a:rPr kumimoji="1" lang="ja-JP" altLang="en-US" sz="1100" b="1" dirty="0" smtClean="0">
                          <a:solidFill>
                            <a:schemeClr val="tx1"/>
                          </a:solidFill>
                          <a:latin typeface="+mn-ea"/>
                          <a:ea typeface="+mn-ea"/>
                        </a:rPr>
                        <a:t>名）　</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■生き物が食べ物になるまでの過程を通じ、食中毒予防・残食減少・命について考える出前授業の実施</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　小学校</a:t>
                      </a:r>
                      <a:r>
                        <a:rPr kumimoji="1" lang="en-US" altLang="ja-JP" sz="1100" b="1" dirty="0" smtClean="0">
                          <a:solidFill>
                            <a:schemeClr val="tx1"/>
                          </a:solidFill>
                          <a:latin typeface="+mn-ea"/>
                          <a:ea typeface="+mn-ea"/>
                        </a:rPr>
                        <a:t>2</a:t>
                      </a:r>
                      <a:r>
                        <a:rPr kumimoji="1" lang="ja-JP" altLang="en-US" sz="1100" b="1" dirty="0" smtClean="0">
                          <a:solidFill>
                            <a:schemeClr val="tx1"/>
                          </a:solidFill>
                          <a:latin typeface="+mn-ea"/>
                          <a:ea typeface="+mn-ea"/>
                        </a:rPr>
                        <a:t>回、教員</a:t>
                      </a:r>
                      <a:r>
                        <a:rPr kumimoji="1" lang="en-US" altLang="ja-JP" sz="1100" b="1" dirty="0" smtClean="0">
                          <a:solidFill>
                            <a:schemeClr val="tx1"/>
                          </a:solidFill>
                          <a:latin typeface="+mn-ea"/>
                          <a:ea typeface="+mn-ea"/>
                        </a:rPr>
                        <a:t>1</a:t>
                      </a:r>
                      <a:r>
                        <a:rPr kumimoji="1" lang="ja-JP" altLang="en-US" sz="1100" b="1" dirty="0" smtClean="0">
                          <a:solidFill>
                            <a:schemeClr val="tx1"/>
                          </a:solidFill>
                          <a:latin typeface="+mn-ea"/>
                          <a:ea typeface="+mn-ea"/>
                        </a:rPr>
                        <a:t>回、学校給食食育研究協議会（書面）、中学校</a:t>
                      </a:r>
                      <a:r>
                        <a:rPr kumimoji="1" lang="en-US" altLang="ja-JP" sz="1100" b="1" dirty="0" smtClean="0">
                          <a:solidFill>
                            <a:schemeClr val="tx1"/>
                          </a:solidFill>
                          <a:latin typeface="+mn-ea"/>
                          <a:ea typeface="+mn-ea"/>
                        </a:rPr>
                        <a:t>2</a:t>
                      </a:r>
                      <a:r>
                        <a:rPr kumimoji="1" lang="ja-JP" altLang="en-US" sz="1100" b="1" dirty="0" smtClean="0">
                          <a:solidFill>
                            <a:schemeClr val="tx1"/>
                          </a:solidFill>
                          <a:latin typeface="+mn-ea"/>
                          <a:ea typeface="+mn-ea"/>
                        </a:rPr>
                        <a:t>回　計</a:t>
                      </a:r>
                      <a:r>
                        <a:rPr kumimoji="1" lang="en-US" altLang="ja-JP" sz="1100" b="1" dirty="0" smtClean="0">
                          <a:solidFill>
                            <a:schemeClr val="tx1"/>
                          </a:solidFill>
                          <a:latin typeface="+mn-ea"/>
                          <a:ea typeface="+mn-ea"/>
                        </a:rPr>
                        <a:t>157</a:t>
                      </a:r>
                      <a:r>
                        <a:rPr kumimoji="1" lang="ja-JP" altLang="en-US" sz="1100" b="1" dirty="0" smtClean="0">
                          <a:solidFill>
                            <a:schemeClr val="tx1"/>
                          </a:solidFill>
                          <a:latin typeface="+mn-ea"/>
                          <a:ea typeface="+mn-ea"/>
                        </a:rPr>
                        <a:t>名、資料配布</a:t>
                      </a:r>
                      <a:r>
                        <a:rPr kumimoji="1" lang="en-US" altLang="ja-JP" sz="1100" b="1" dirty="0" smtClean="0">
                          <a:solidFill>
                            <a:schemeClr val="tx1"/>
                          </a:solidFill>
                          <a:latin typeface="+mn-ea"/>
                          <a:ea typeface="+mn-ea"/>
                        </a:rPr>
                        <a:t>600</a:t>
                      </a:r>
                      <a:r>
                        <a:rPr kumimoji="1" lang="ja-JP" altLang="en-US" sz="1100" b="1" dirty="0" smtClean="0">
                          <a:solidFill>
                            <a:schemeClr val="tx1"/>
                          </a:solidFill>
                          <a:latin typeface="+mn-ea"/>
                          <a:ea typeface="+mn-ea"/>
                        </a:rPr>
                        <a:t>名</a:t>
                      </a:r>
                      <a:endParaRPr kumimoji="1" lang="en-US" altLang="ja-JP" sz="1100" b="1" dirty="0" smtClean="0">
                        <a:solidFill>
                          <a:schemeClr val="tx1"/>
                        </a:solidFill>
                        <a:latin typeface="+mn-ea"/>
                        <a:ea typeface="+mn-ea"/>
                      </a:endParaRPr>
                    </a:p>
                    <a:p>
                      <a:pPr marL="174625" indent="-174625"/>
                      <a:r>
                        <a:rPr kumimoji="1" lang="en-US" altLang="ja-JP" sz="1200" b="1" dirty="0" smtClean="0">
                          <a:solidFill>
                            <a:schemeClr val="tx1"/>
                          </a:solidFill>
                          <a:latin typeface="+mn-ea"/>
                          <a:ea typeface="+mn-ea"/>
                        </a:rPr>
                        <a:t>《</a:t>
                      </a:r>
                      <a:r>
                        <a:rPr kumimoji="1" lang="ja-JP" altLang="en-US" sz="1200" b="1" u="sng" dirty="0" smtClean="0">
                          <a:solidFill>
                            <a:schemeClr val="tx1"/>
                          </a:solidFill>
                          <a:latin typeface="+mn-ea"/>
                          <a:ea typeface="+mn-ea"/>
                        </a:rPr>
                        <a:t>食肉の生食による食中毒の予防啓発</a:t>
                      </a:r>
                      <a:r>
                        <a:rPr kumimoji="1" lang="en-US" altLang="ja-JP" sz="1100" b="1" dirty="0" smtClean="0">
                          <a:solidFill>
                            <a:schemeClr val="tx1"/>
                          </a:solidFill>
                          <a:latin typeface="+mn-ea"/>
                          <a:ea typeface="+mn-ea"/>
                        </a:rPr>
                        <a:t>》</a:t>
                      </a:r>
                    </a:p>
                    <a:p>
                      <a:pPr marL="174625" indent="-174625"/>
                      <a:r>
                        <a:rPr kumimoji="1" lang="ja-JP" altLang="en-US" sz="1100" b="1" dirty="0" smtClean="0">
                          <a:solidFill>
                            <a:schemeClr val="tx1"/>
                          </a:solidFill>
                          <a:latin typeface="+mn-ea"/>
                          <a:ea typeface="+mn-ea"/>
                        </a:rPr>
                        <a:t>■監視業務を通じ、事業者に食肉の十分な加熱について指導</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■食中毒予防のポスターの掲示やリーフレット配布による啓発</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■府内の大学に対し、啓発ポスターの掲示、学生への啓発メッセージの配信を依頼</a:t>
                      </a:r>
                      <a:endParaRPr kumimoji="1" lang="en-US" altLang="ja-JP" sz="1100" b="1" dirty="0" smtClean="0">
                        <a:solidFill>
                          <a:schemeClr val="tx1"/>
                        </a:solidFill>
                        <a:latin typeface="+mn-ea"/>
                        <a:ea typeface="+mn-ea"/>
                      </a:endParaRPr>
                    </a:p>
                    <a:p>
                      <a:pPr marL="174625" indent="-174625"/>
                      <a:r>
                        <a:rPr kumimoji="1" lang="en-US" altLang="ja-JP" sz="1200" b="1" dirty="0" smtClean="0">
                          <a:solidFill>
                            <a:schemeClr val="tx1"/>
                          </a:solidFill>
                          <a:latin typeface="+mn-ea"/>
                          <a:ea typeface="+mn-ea"/>
                        </a:rPr>
                        <a:t>《</a:t>
                      </a:r>
                      <a:r>
                        <a:rPr kumimoji="1" lang="ja-JP" altLang="en-US" sz="1200" b="1" u="sng" dirty="0" smtClean="0">
                          <a:solidFill>
                            <a:schemeClr val="tx1"/>
                          </a:solidFill>
                          <a:latin typeface="+mn-ea"/>
                          <a:ea typeface="+mn-ea"/>
                        </a:rPr>
                        <a:t>食品表示に関する基礎的知識の普及</a:t>
                      </a:r>
                      <a:r>
                        <a:rPr kumimoji="1" lang="en-US" altLang="ja-JP" sz="1200" b="1" dirty="0" smtClean="0">
                          <a:solidFill>
                            <a:schemeClr val="tx1"/>
                          </a:solidFill>
                          <a:latin typeface="+mn-ea"/>
                          <a:ea typeface="+mn-ea"/>
                        </a:rPr>
                        <a:t>》</a:t>
                      </a:r>
                    </a:p>
                    <a:p>
                      <a:pPr marL="174625" indent="-174625"/>
                      <a:r>
                        <a:rPr kumimoji="1" lang="ja-JP" altLang="en-US" sz="1100" b="1" dirty="0" smtClean="0">
                          <a:solidFill>
                            <a:schemeClr val="tx1"/>
                          </a:solidFill>
                          <a:latin typeface="+mn-ea"/>
                          <a:ea typeface="+mn-ea"/>
                        </a:rPr>
                        <a:t>■大阪府消費者フェア</a:t>
                      </a:r>
                      <a:r>
                        <a:rPr kumimoji="1" lang="en-US" altLang="ja-JP" sz="1100" b="1" dirty="0" smtClean="0">
                          <a:solidFill>
                            <a:schemeClr val="tx1"/>
                          </a:solidFill>
                          <a:latin typeface="+mn-ea"/>
                          <a:ea typeface="+mn-ea"/>
                        </a:rPr>
                        <a:t>2020</a:t>
                      </a:r>
                      <a:r>
                        <a:rPr kumimoji="1" lang="ja-JP" altLang="en-US" sz="1100" b="1" dirty="0" smtClean="0">
                          <a:solidFill>
                            <a:schemeClr val="tx1"/>
                          </a:solidFill>
                          <a:latin typeface="+mn-ea"/>
                          <a:ea typeface="+mn-ea"/>
                        </a:rPr>
                        <a:t>で動画等を用いたアレルギー表示や期限表示について啓発</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　</a:t>
                      </a:r>
                      <a:r>
                        <a:rPr kumimoji="1" lang="en-US" altLang="ja-JP" sz="1100" b="1" dirty="0" smtClean="0">
                          <a:solidFill>
                            <a:schemeClr val="tx1"/>
                          </a:solidFill>
                          <a:latin typeface="+mn-ea"/>
                          <a:ea typeface="+mn-ea"/>
                        </a:rPr>
                        <a:t>R2.11.7</a:t>
                      </a:r>
                      <a:r>
                        <a:rPr kumimoji="1" lang="ja-JP" altLang="en-US" sz="1100" b="1" dirty="0" smtClean="0">
                          <a:solidFill>
                            <a:schemeClr val="tx1"/>
                          </a:solidFill>
                          <a:latin typeface="+mn-ea"/>
                          <a:ea typeface="+mn-ea"/>
                        </a:rPr>
                        <a:t>　府民</a:t>
                      </a:r>
                      <a:r>
                        <a:rPr kumimoji="1" lang="en-US" altLang="ja-JP" sz="1100" b="1" dirty="0" smtClean="0">
                          <a:solidFill>
                            <a:schemeClr val="tx1"/>
                          </a:solidFill>
                          <a:latin typeface="+mn-ea"/>
                          <a:ea typeface="+mn-ea"/>
                        </a:rPr>
                        <a:t>1942</a:t>
                      </a:r>
                      <a:r>
                        <a:rPr kumimoji="1" lang="ja-JP" altLang="en-US" sz="1100" b="1" dirty="0" smtClean="0">
                          <a:solidFill>
                            <a:schemeClr val="tx1"/>
                          </a:solidFill>
                          <a:latin typeface="+mn-ea"/>
                          <a:ea typeface="+mn-ea"/>
                        </a:rPr>
                        <a:t>名参加（会場来場者</a:t>
                      </a:r>
                      <a:r>
                        <a:rPr kumimoji="1" lang="en-US" altLang="ja-JP" sz="1100" b="1" dirty="0" smtClean="0">
                          <a:solidFill>
                            <a:schemeClr val="tx1"/>
                          </a:solidFill>
                          <a:latin typeface="+mn-ea"/>
                          <a:ea typeface="+mn-ea"/>
                        </a:rPr>
                        <a:t>971</a:t>
                      </a:r>
                      <a:r>
                        <a:rPr kumimoji="1" lang="ja-JP" altLang="en-US" sz="1100" b="1" dirty="0" smtClean="0">
                          <a:solidFill>
                            <a:schemeClr val="tx1"/>
                          </a:solidFill>
                          <a:latin typeface="+mn-ea"/>
                          <a:ea typeface="+mn-ea"/>
                        </a:rPr>
                        <a:t>名・</a:t>
                      </a:r>
                      <a:r>
                        <a:rPr kumimoji="1" lang="en-US" altLang="ja-JP" sz="1100" b="1" dirty="0" smtClean="0">
                          <a:solidFill>
                            <a:schemeClr val="tx1"/>
                          </a:solidFill>
                          <a:latin typeface="+mn-ea"/>
                          <a:ea typeface="+mn-ea"/>
                        </a:rPr>
                        <a:t>web</a:t>
                      </a:r>
                      <a:r>
                        <a:rPr kumimoji="1" lang="ja-JP" altLang="en-US" sz="1100" b="1" dirty="0" smtClean="0">
                          <a:solidFill>
                            <a:schemeClr val="tx1"/>
                          </a:solidFill>
                          <a:latin typeface="+mn-ea"/>
                          <a:ea typeface="+mn-ea"/>
                        </a:rPr>
                        <a:t>配信閲覧者</a:t>
                      </a:r>
                      <a:r>
                        <a:rPr kumimoji="1" lang="en-US" altLang="ja-JP" sz="1100" b="1" dirty="0" smtClean="0">
                          <a:solidFill>
                            <a:schemeClr val="tx1"/>
                          </a:solidFill>
                          <a:latin typeface="+mn-ea"/>
                          <a:ea typeface="+mn-ea"/>
                        </a:rPr>
                        <a:t>971</a:t>
                      </a:r>
                      <a:r>
                        <a:rPr kumimoji="1" lang="ja-JP" altLang="en-US" sz="1100" b="1" dirty="0" smtClean="0">
                          <a:solidFill>
                            <a:schemeClr val="tx1"/>
                          </a:solidFill>
                          <a:latin typeface="+mn-ea"/>
                          <a:ea typeface="+mn-ea"/>
                        </a:rPr>
                        <a:t>名）</a:t>
                      </a:r>
                      <a:endParaRPr kumimoji="1" lang="en-US" altLang="ja-JP" sz="1100" b="1" dirty="0" smtClean="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3861721"/>
                  </a:ext>
                </a:extLst>
              </a:tr>
              <a:tr h="137740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今後の</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取組予定</a:t>
                      </a:r>
                      <a:endParaRPr kumimoji="1" lang="ja-JP" altLang="en-US" baseline="0" dirty="0">
                        <a:latin typeface="+mn-ea"/>
                        <a:ea typeface="+mn-ea"/>
                      </a:endParaRPr>
                    </a:p>
                  </a:txBody>
                  <a:tcPr marL="72000" marR="72000" marT="54000" marB="54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a:t>
                      </a:r>
                      <a:r>
                        <a:rPr kumimoji="1" lang="ja-JP" altLang="en-US" sz="1200" b="1" i="0" u="sng"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課題</a:t>
                      </a:r>
                      <a:r>
                        <a:rPr kumimoji="1" lang="en-US" altLang="ja-JP"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mn-ea"/>
                          <a:ea typeface="+mn-ea"/>
                        </a:rPr>
                        <a:t>■メールマガジンや</a:t>
                      </a:r>
                      <a:r>
                        <a:rPr kumimoji="1" lang="en-US" altLang="ja-JP" sz="1100" b="1" dirty="0" smtClean="0">
                          <a:solidFill>
                            <a:schemeClr val="tx1"/>
                          </a:solidFill>
                          <a:latin typeface="+mn-ea"/>
                          <a:ea typeface="+mn-ea"/>
                        </a:rPr>
                        <a:t>Twitter</a:t>
                      </a:r>
                      <a:r>
                        <a:rPr kumimoji="1" lang="ja-JP" altLang="en-US" sz="1100" b="1" dirty="0" smtClean="0">
                          <a:solidFill>
                            <a:schemeClr val="tx1"/>
                          </a:solidFill>
                          <a:latin typeface="+mn-ea"/>
                          <a:ea typeface="+mn-ea"/>
                        </a:rPr>
                        <a:t>等で発信した食の安全関心に関する情報に対する府民の反応確認等、より具体な　</a:t>
                      </a:r>
                      <a:endParaRPr kumimoji="1" lang="en-US" altLang="ja-JP" sz="1100" b="1"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mn-ea"/>
                          <a:ea typeface="+mn-ea"/>
                        </a:rPr>
                        <a:t>　効果の検証</a:t>
                      </a:r>
                      <a:endParaRPr kumimoji="1" lang="en-US" altLang="ja-JP" sz="1100" b="1"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mn-ea"/>
                          <a:ea typeface="+mn-ea"/>
                        </a:rPr>
                        <a:t>■食の安全性に対する知識について。対象者の年齢等に合わせたより理解しやすい学習内容の検討</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a:t>
                      </a:r>
                      <a:r>
                        <a:rPr kumimoji="1" lang="ja-JP" altLang="en-US" sz="1200" b="1" i="0" u="sng"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次年度の主な取組み</a:t>
                      </a:r>
                      <a:r>
                        <a:rPr kumimoji="1" lang="en-US" altLang="ja-JP"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■府民に対する効果的効率的な啓発方法の検討</a:t>
                      </a:r>
                      <a:endParaRPr kumimoji="1" lang="en-US" altLang="ja-JP" sz="11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mn-ea"/>
                          <a:ea typeface="+mn-ea"/>
                        </a:rPr>
                        <a:t>■日常生活で実践できる学習内容の授業検討</a:t>
                      </a:r>
                      <a:endParaRPr kumimoji="1" lang="en-US" altLang="ja-JP" sz="1100" b="1" dirty="0" smtClean="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813910495"/>
                  </a:ext>
                </a:extLst>
              </a:tr>
              <a:tr h="1320395">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600" b="1" baseline="0" dirty="0" smtClean="0">
                          <a:solidFill>
                            <a:schemeClr val="bg1"/>
                          </a:solidFill>
                          <a:latin typeface="+mn-ea"/>
                          <a:ea typeface="+mn-ea"/>
                        </a:rPr>
                        <a:t>最終予算</a:t>
                      </a:r>
                      <a:endParaRPr kumimoji="1" lang="en-US" altLang="ja-JP" sz="1600" b="1" baseline="0" dirty="0" smtClean="0">
                        <a:solidFill>
                          <a:schemeClr val="bg1"/>
                        </a:solidFill>
                        <a:latin typeface="+mn-ea"/>
                        <a:ea typeface="+mn-ea"/>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200" b="1" baseline="0" dirty="0" smtClean="0">
                          <a:solidFill>
                            <a:schemeClr val="bg1"/>
                          </a:solidFill>
                          <a:latin typeface="+mn-ea"/>
                          <a:ea typeface="+mn-ea"/>
                        </a:rPr>
                        <a:t>（主要事業）</a:t>
                      </a:r>
                      <a:endParaRPr kumimoji="1" lang="en-US" altLang="ja-JP" sz="1600" b="1" baseline="0" dirty="0" smtClean="0">
                        <a:solidFill>
                          <a:schemeClr val="bg1"/>
                        </a:solidFill>
                        <a:latin typeface="+mn-ea"/>
                        <a:ea typeface="+mn-ea"/>
                      </a:endParaRPr>
                    </a:p>
                  </a:txBody>
                  <a:tcPr marL="54000" marR="18000" marT="54000" marB="54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zh-TW" altLang="en-US" sz="1100" b="1" dirty="0" smtClean="0">
                          <a:solidFill>
                            <a:schemeClr val="tx1"/>
                          </a:solidFill>
                          <a:latin typeface="游ゴシック" panose="020B0400000000000000" pitchFamily="50" charset="-128"/>
                          <a:ea typeface="游ゴシック" panose="020B0400000000000000" pitchFamily="50" charset="-128"/>
                        </a:rPr>
                        <a:t>食中毒予防対策事業費</a:t>
                      </a:r>
                      <a:r>
                        <a:rPr kumimoji="1" lang="ja-JP" altLang="en-US" sz="1100" b="1" dirty="0" smtClean="0">
                          <a:solidFill>
                            <a:schemeClr val="tx1"/>
                          </a:solidFill>
                          <a:latin typeface="游ゴシック" panose="020B0400000000000000" pitchFamily="50" charset="-128"/>
                          <a:ea typeface="游ゴシック" panose="020B0400000000000000" pitchFamily="50" charset="-128"/>
                        </a:rPr>
                        <a:t>　</a:t>
                      </a:r>
                      <a:r>
                        <a:rPr kumimoji="1" lang="en-US" altLang="ja-JP" sz="1100" b="1" dirty="0" smtClean="0">
                          <a:solidFill>
                            <a:schemeClr val="tx1"/>
                          </a:solidFill>
                          <a:latin typeface="游ゴシック" panose="020B0400000000000000" pitchFamily="50" charset="-128"/>
                          <a:ea typeface="游ゴシック" panose="020B0400000000000000" pitchFamily="50" charset="-128"/>
                        </a:rPr>
                        <a:t>1,528</a:t>
                      </a:r>
                      <a:r>
                        <a:rPr kumimoji="1" lang="ja-JP" altLang="en-US" sz="1100" b="1" dirty="0" smtClean="0">
                          <a:solidFill>
                            <a:schemeClr val="tx1"/>
                          </a:solidFill>
                          <a:latin typeface="游ゴシック" panose="020B0400000000000000" pitchFamily="50" charset="-128"/>
                          <a:ea typeface="游ゴシック" panose="020B0400000000000000" pitchFamily="50" charset="-128"/>
                        </a:rPr>
                        <a:t>千円</a:t>
                      </a:r>
                      <a:endParaRPr kumimoji="1" lang="en-US" altLang="ja-JP" sz="1100" b="1" dirty="0" smtClean="0">
                        <a:solidFill>
                          <a:schemeClr val="tx1"/>
                        </a:solidFill>
                        <a:latin typeface="游ゴシック" panose="020B0400000000000000" pitchFamily="50" charset="-128"/>
                        <a:ea typeface="游ゴシック" panose="020B0400000000000000" pitchFamily="50" charset="-128"/>
                      </a:endParaRPr>
                    </a:p>
                    <a:p>
                      <a:r>
                        <a:rPr kumimoji="1" lang="zh-TW" altLang="en-US" sz="1100" b="1" dirty="0" smtClean="0">
                          <a:solidFill>
                            <a:schemeClr val="tx1"/>
                          </a:solidFill>
                          <a:latin typeface="游ゴシック" panose="020B0400000000000000" pitchFamily="50" charset="-128"/>
                          <a:ea typeface="游ゴシック" panose="020B0400000000000000" pitchFamily="50" charset="-128"/>
                        </a:rPr>
                        <a:t>食品表示適正化推進事業</a:t>
                      </a:r>
                      <a:r>
                        <a:rPr kumimoji="1" lang="ja-JP" altLang="en-US" sz="1100" b="1" dirty="0" smtClean="0">
                          <a:solidFill>
                            <a:schemeClr val="tx1"/>
                          </a:solidFill>
                          <a:latin typeface="游ゴシック" panose="020B0400000000000000" pitchFamily="50" charset="-128"/>
                          <a:ea typeface="游ゴシック" panose="020B0400000000000000" pitchFamily="50" charset="-128"/>
                        </a:rPr>
                        <a:t>　</a:t>
                      </a:r>
                      <a:r>
                        <a:rPr kumimoji="1" lang="en-US" altLang="ja-JP" sz="1100" b="1" dirty="0" smtClean="0">
                          <a:solidFill>
                            <a:schemeClr val="tx1"/>
                          </a:solidFill>
                          <a:latin typeface="游ゴシック" panose="020B0400000000000000" pitchFamily="50" charset="-128"/>
                          <a:ea typeface="游ゴシック" panose="020B0400000000000000" pitchFamily="50" charset="-128"/>
                        </a:rPr>
                        <a:t>8,494</a:t>
                      </a:r>
                      <a:r>
                        <a:rPr kumimoji="1" lang="ja-JP" altLang="en-US" sz="1100" b="1" dirty="0" smtClean="0">
                          <a:solidFill>
                            <a:schemeClr val="tx1"/>
                          </a:solidFill>
                          <a:latin typeface="游ゴシック" panose="020B0400000000000000" pitchFamily="50" charset="-128"/>
                          <a:ea typeface="游ゴシック" panose="020B0400000000000000" pitchFamily="50" charset="-128"/>
                        </a:rPr>
                        <a:t>千円</a:t>
                      </a:r>
                      <a:endParaRPr kumimoji="1" lang="en-US" altLang="ja-JP" sz="1100" b="1" dirty="0" smtClean="0">
                        <a:solidFill>
                          <a:schemeClr val="tx1"/>
                        </a:solidFill>
                        <a:latin typeface="游ゴシック" panose="020B0400000000000000" pitchFamily="50" charset="-128"/>
                        <a:ea typeface="游ゴシック" panose="020B0400000000000000" pitchFamily="50" charset="-128"/>
                      </a:endParaRPr>
                    </a:p>
                    <a:p>
                      <a:r>
                        <a:rPr kumimoji="1" lang="ja-JP" altLang="en-US" sz="1100" b="1" dirty="0" smtClean="0">
                          <a:solidFill>
                            <a:schemeClr val="tx1"/>
                          </a:solidFill>
                          <a:latin typeface="游ゴシック" panose="020B0400000000000000" pitchFamily="50" charset="-128"/>
                          <a:ea typeface="游ゴシック" panose="020B0400000000000000" pitchFamily="50" charset="-128"/>
                        </a:rPr>
                        <a:t>リスクコミュニケーション推進事業費　</a:t>
                      </a:r>
                      <a:r>
                        <a:rPr kumimoji="1" lang="en-US" altLang="ja-JP" sz="1100" b="1" dirty="0" smtClean="0">
                          <a:solidFill>
                            <a:schemeClr val="tx1"/>
                          </a:solidFill>
                          <a:latin typeface="游ゴシック" panose="020B0400000000000000" pitchFamily="50" charset="-128"/>
                          <a:ea typeface="游ゴシック" panose="020B0400000000000000" pitchFamily="50" charset="-128"/>
                        </a:rPr>
                        <a:t>841</a:t>
                      </a:r>
                      <a:r>
                        <a:rPr kumimoji="1" lang="ja-JP" altLang="en-US" sz="1100" b="1" dirty="0" smtClean="0">
                          <a:solidFill>
                            <a:schemeClr val="tx1"/>
                          </a:solidFill>
                          <a:latin typeface="游ゴシック" panose="020B0400000000000000" pitchFamily="50" charset="-128"/>
                          <a:ea typeface="游ゴシック" panose="020B0400000000000000" pitchFamily="50" charset="-128"/>
                        </a:rPr>
                        <a:t>千円</a:t>
                      </a:r>
                      <a:endParaRPr kumimoji="1" lang="ja-JP" altLang="en-US" sz="1100" b="1" dirty="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787474262"/>
                  </a:ext>
                </a:extLst>
              </a:tr>
            </a:tbl>
          </a:graphicData>
        </a:graphic>
      </p:graphicFrame>
      <p:grpSp>
        <p:nvGrpSpPr>
          <p:cNvPr id="12" name="グループ化 11"/>
          <p:cNvGrpSpPr/>
          <p:nvPr/>
        </p:nvGrpSpPr>
        <p:grpSpPr>
          <a:xfrm>
            <a:off x="8334733" y="351983"/>
            <a:ext cx="1188525" cy="864000"/>
            <a:chOff x="8151251" y="1180677"/>
            <a:chExt cx="1188525" cy="864000"/>
          </a:xfrm>
        </p:grpSpPr>
        <p:sp>
          <p:nvSpPr>
            <p:cNvPr id="13" name="角丸四角形 12"/>
            <p:cNvSpPr/>
            <p:nvPr/>
          </p:nvSpPr>
          <p:spPr>
            <a:xfrm>
              <a:off x="8151251" y="1180677"/>
              <a:ext cx="1188525" cy="864000"/>
            </a:xfrm>
            <a:prstGeom prst="roundRect">
              <a:avLst/>
            </a:prstGeom>
            <a:solidFill>
              <a:srgbClr val="4472C4"/>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14" name="グループ化 13"/>
            <p:cNvGrpSpPr/>
            <p:nvPr/>
          </p:nvGrpSpPr>
          <p:grpSpPr>
            <a:xfrm>
              <a:off x="8222623" y="1257538"/>
              <a:ext cx="1058662" cy="720145"/>
              <a:chOff x="511927" y="2809411"/>
              <a:chExt cx="1110811" cy="770916"/>
            </a:xfrm>
          </p:grpSpPr>
          <p:sp>
            <p:nvSpPr>
              <p:cNvPr id="16" name="角丸四角形 15"/>
              <p:cNvSpPr/>
              <p:nvPr/>
            </p:nvSpPr>
            <p:spPr>
              <a:xfrm>
                <a:off x="511927" y="2809411"/>
                <a:ext cx="1097298" cy="770916"/>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本年度評価</a:t>
                </a:r>
                <a:endParaRPr kumimoji="1" lang="en-US" altLang="ja-JP" sz="12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eaLnBrk="1" fontAlgn="auto" latinLnBrk="0" hangingPunct="1">
                  <a:lnSpc>
                    <a:spcPts val="200"/>
                  </a:lnSpc>
                  <a:spcBef>
                    <a:spcPts val="0"/>
                  </a:spcBef>
                  <a:spcAft>
                    <a:spcPts val="0"/>
                  </a:spcAft>
                  <a:buClrTx/>
                  <a:buSzTx/>
                  <a:buFontTx/>
                  <a:buNone/>
                  <a:tabLst/>
                  <a:defRPr/>
                </a:pPr>
                <a:endParaRPr kumimoji="1" lang="en-US" altLang="ja-JP" sz="1200" b="0"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概ね予定</a:t>
                </a:r>
                <a:endParaRPr kumimoji="1" lang="en-US" altLang="ja-JP" sz="14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どおり</a:t>
                </a:r>
              </a:p>
            </p:txBody>
          </p:sp>
          <p:cxnSp>
            <p:nvCxnSpPr>
              <p:cNvPr id="17" name="直線コネクタ 16"/>
              <p:cNvCxnSpPr/>
              <p:nvPr/>
            </p:nvCxnSpPr>
            <p:spPr>
              <a:xfrm>
                <a:off x="525439" y="3052293"/>
                <a:ext cx="1097299" cy="0"/>
              </a:xfrm>
              <a:prstGeom prst="line">
                <a:avLst/>
              </a:prstGeom>
              <a:noFill/>
              <a:ln w="6350" cap="flat" cmpd="sng" algn="ctr">
                <a:solidFill>
                  <a:sysClr val="windowText" lastClr="000000"/>
                </a:solidFill>
                <a:prstDash val="solid"/>
                <a:miter lim="800000"/>
              </a:ln>
              <a:effectLst/>
            </p:spPr>
          </p:cxnSp>
        </p:grpSp>
      </p:grpSp>
      <p:sp>
        <p:nvSpPr>
          <p:cNvPr id="18" name="Rectangle 1"/>
          <p:cNvSpPr>
            <a:spLocks noChangeArrowheads="1"/>
          </p:cNvSpPr>
          <p:nvPr/>
        </p:nvSpPr>
        <p:spPr bwMode="auto">
          <a:xfrm>
            <a:off x="278148" y="263388"/>
            <a:ext cx="328348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ja-JP" sz="1600" b="1"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600" b="1"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具体的な取組み</a:t>
            </a:r>
            <a:r>
              <a:rPr lang="en-US" altLang="ja-JP" sz="1600" b="1"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endParaRPr lang="ja-JP" altLang="ja-JP" sz="3600" dirty="0" smtClean="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6082784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D1D0668-0C6C-4C7F-AAAF-C0078F4BF5F6}" type="slidenum">
              <a:rPr kumimoji="1" lang="ja-JP" altLang="en-US" smtClean="0"/>
              <a:t>71</a:t>
            </a:fld>
            <a:endParaRPr kumimoji="1" lang="ja-JP" altLang="en-US"/>
          </a:p>
        </p:txBody>
      </p:sp>
      <p:sp>
        <p:nvSpPr>
          <p:cNvPr id="20" name="正方形/長方形 19"/>
          <p:cNvSpPr/>
          <p:nvPr/>
        </p:nvSpPr>
        <p:spPr>
          <a:xfrm>
            <a:off x="273000" y="358821"/>
            <a:ext cx="9360000" cy="6300000"/>
          </a:xfrm>
          <a:prstGeom prst="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ja-JP" sz="900" b="0" i="0" u="none" strike="noStrike" kern="100" cap="none" spc="0" normalizeH="0" baseline="0" noProof="0" dirty="0" smtClean="0">
                <a:ln>
                  <a:noFill/>
                </a:ln>
                <a:solidFill>
                  <a:srgbClr val="000000"/>
                </a:solidFill>
                <a:effectLst/>
                <a:uLnTx/>
                <a:uFillTx/>
                <a:latin typeface="HG丸ｺﾞｼｯｸM-PRO" panose="020F0600000000000000" pitchFamily="50" charset="-128"/>
                <a:ea typeface="ＭＳ 明朝" panose="02020609040205080304" pitchFamily="17" charset="-128"/>
                <a:cs typeface="Times New Roman" panose="02020603050405020304" pitchFamily="18" charset="0"/>
              </a:rPr>
              <a:t> </a:t>
            </a:r>
            <a:endParaRPr kumimoji="0" lang="ja-JP" altLang="ja-JP" sz="900" b="0" i="0" u="none" strike="noStrike" kern="100" cap="none" spc="0" normalizeH="0" baseline="0" noProof="0" dirty="0" smtClean="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21" name="正方形/長方形 20"/>
          <p:cNvSpPr/>
          <p:nvPr/>
        </p:nvSpPr>
        <p:spPr>
          <a:xfrm>
            <a:off x="272999" y="235492"/>
            <a:ext cx="7404392" cy="432000"/>
          </a:xfrm>
          <a:prstGeom prst="rect">
            <a:avLst/>
          </a:prstGeom>
          <a:solidFill>
            <a:srgbClr val="002060"/>
          </a:solidFill>
        </p:spPr>
        <p:txBody>
          <a:bodyPr wrap="square" anchor="ctr">
            <a:spAutoFit/>
          </a:bodyPr>
          <a:lstStyle/>
          <a:p>
            <a:pPr>
              <a:lnSpc>
                <a:spcPts val="2000"/>
              </a:lnSpc>
            </a:pPr>
            <a:r>
              <a:rPr kumimoji="1" lang="ja-JP" altLang="en-US" sz="2000" b="1" dirty="0" smtClean="0">
                <a:ln w="0"/>
                <a:solidFill>
                  <a:prstClr val="white"/>
                </a:solidFill>
                <a:effectLst>
                  <a:outerShdw blurRad="38100" dist="19050" dir="2700000" algn="tl" rotWithShape="0">
                    <a:prstClr val="black">
                      <a:alpha val="40000"/>
                    </a:prstClr>
                  </a:outerShdw>
                </a:effectLst>
                <a:latin typeface="游ゴシック" panose="020B0400000000000000" pitchFamily="50" charset="-128"/>
              </a:rPr>
              <a:t>（３）</a:t>
            </a:r>
            <a:r>
              <a:rPr lang="ja-JP" altLang="en-US" sz="2000" b="1" dirty="0" smtClean="0">
                <a:solidFill>
                  <a:prstClr val="white"/>
                </a:solidFill>
                <a:latin typeface="游ゴシック" panose="020B0400000000000000" pitchFamily="50" charset="-128"/>
              </a:rPr>
              <a:t>生産</a:t>
            </a:r>
            <a:r>
              <a:rPr lang="ja-JP" altLang="en-US" sz="2000" b="1" dirty="0">
                <a:solidFill>
                  <a:prstClr val="white"/>
                </a:solidFill>
                <a:latin typeface="游ゴシック" panose="020B0400000000000000" pitchFamily="50" charset="-128"/>
              </a:rPr>
              <a:t>から消費までを通した食育の</a:t>
            </a:r>
            <a:r>
              <a:rPr lang="ja-JP" altLang="en-US" sz="2000" b="1" dirty="0" smtClean="0">
                <a:solidFill>
                  <a:prstClr val="white"/>
                </a:solidFill>
                <a:latin typeface="游ゴシック" panose="020B0400000000000000" pitchFamily="50" charset="-128"/>
              </a:rPr>
              <a:t>推進　</a:t>
            </a:r>
            <a:r>
              <a:rPr kumimoji="1" lang="ja-JP" altLang="en-US" b="1" dirty="0" smtClean="0">
                <a:solidFill>
                  <a:prstClr val="white"/>
                </a:solidFill>
                <a:latin typeface="游ゴシック" panose="020B0400000000000000" pitchFamily="50" charset="-128"/>
              </a:rPr>
              <a:t>計画Ｐ</a:t>
            </a:r>
            <a:r>
              <a:rPr kumimoji="1" lang="en-US" altLang="ja-JP" b="1" dirty="0" smtClean="0">
                <a:solidFill>
                  <a:prstClr val="white"/>
                </a:solidFill>
                <a:latin typeface="游ゴシック" panose="020B0400000000000000" pitchFamily="50" charset="-128"/>
              </a:rPr>
              <a:t>45</a:t>
            </a:r>
            <a:endParaRPr kumimoji="1" lang="en-US" altLang="ja-JP" b="1" dirty="0">
              <a:solidFill>
                <a:prstClr val="white"/>
              </a:solidFill>
              <a:latin typeface="游ゴシック" panose="020B0400000000000000" pitchFamily="50" charset="-128"/>
            </a:endParaRPr>
          </a:p>
        </p:txBody>
      </p:sp>
      <p:sp>
        <p:nvSpPr>
          <p:cNvPr id="22" name="正方形/長方形 21"/>
          <p:cNvSpPr/>
          <p:nvPr/>
        </p:nvSpPr>
        <p:spPr>
          <a:xfrm>
            <a:off x="517318" y="971163"/>
            <a:ext cx="8640000" cy="461665"/>
          </a:xfrm>
          <a:prstGeom prst="rect">
            <a:avLst/>
          </a:prstGeom>
        </p:spPr>
        <p:txBody>
          <a:bodyPr wrap="square">
            <a:spAutoFit/>
          </a:bodyPr>
          <a:lstStyle/>
          <a:p>
            <a:pPr marL="139700" indent="-139700" algn="just"/>
            <a:r>
              <a:rPr lang="ja-JP" altLang="ja-JP" sz="1200" b="1" kern="100" dirty="0">
                <a:solidFill>
                  <a:prstClr val="black"/>
                </a:solidFill>
                <a:latin typeface="游ゴシック" panose="020B0400000000000000" pitchFamily="50" charset="-128"/>
                <a:cs typeface="Times New Roman" panose="02020603050405020304" pitchFamily="18" charset="0"/>
              </a:rPr>
              <a:t>▽生産から消費に至る食の循環を意識し、大阪でとれる農林水産物等を積極的に</a:t>
            </a:r>
            <a:r>
              <a:rPr lang="ja-JP" altLang="ja-JP" sz="1200" b="1" kern="100" dirty="0" smtClean="0">
                <a:solidFill>
                  <a:prstClr val="black"/>
                </a:solidFill>
                <a:latin typeface="游ゴシック" panose="020B0400000000000000" pitchFamily="50" charset="-128"/>
                <a:cs typeface="Times New Roman" panose="02020603050405020304" pitchFamily="18" charset="0"/>
              </a:rPr>
              <a:t>利用する</a:t>
            </a:r>
            <a:r>
              <a:rPr lang="ja-JP" altLang="ja-JP" sz="1200" b="1" kern="100" dirty="0">
                <a:solidFill>
                  <a:prstClr val="black"/>
                </a:solidFill>
                <a:latin typeface="游ゴシック" panose="020B0400000000000000" pitchFamily="50" charset="-128"/>
                <a:cs typeface="Times New Roman" panose="02020603050405020304" pitchFamily="18" charset="0"/>
              </a:rPr>
              <a:t>とともに、食品ロスの削減に主体的に取り組み、地域や家庭で受け継がれて</a:t>
            </a:r>
            <a:r>
              <a:rPr lang="ja-JP" altLang="ja-JP" sz="1200" b="1" kern="100" dirty="0" smtClean="0">
                <a:solidFill>
                  <a:prstClr val="black"/>
                </a:solidFill>
                <a:latin typeface="游ゴシック" panose="020B0400000000000000" pitchFamily="50" charset="-128"/>
                <a:cs typeface="Times New Roman" panose="02020603050405020304" pitchFamily="18" charset="0"/>
              </a:rPr>
              <a:t>きた</a:t>
            </a:r>
            <a:r>
              <a:rPr lang="ja-JP" altLang="ja-JP" sz="1200" b="1" kern="100" dirty="0">
                <a:solidFill>
                  <a:prstClr val="black"/>
                </a:solidFill>
                <a:latin typeface="游ゴシック" panose="020B0400000000000000" pitchFamily="50" charset="-128"/>
                <a:cs typeface="Times New Roman" panose="02020603050405020304" pitchFamily="18" charset="0"/>
              </a:rPr>
              <a:t>郷土料理、伝統食材等の食文化を次世代に伝えます。</a:t>
            </a:r>
          </a:p>
        </p:txBody>
      </p:sp>
      <p:graphicFrame>
        <p:nvGraphicFramePr>
          <p:cNvPr id="23" name="表 22"/>
          <p:cNvGraphicFramePr>
            <a:graphicFrameLocks noGrp="1"/>
          </p:cNvGraphicFramePr>
          <p:nvPr>
            <p:extLst>
              <p:ext uri="{D42A27DB-BD31-4B8C-83A1-F6EECF244321}">
                <p14:modId xmlns:p14="http://schemas.microsoft.com/office/powerpoint/2010/main" val="951819047"/>
              </p:ext>
            </p:extLst>
          </p:nvPr>
        </p:nvGraphicFramePr>
        <p:xfrm>
          <a:off x="723000" y="1414045"/>
          <a:ext cx="8460000" cy="1778532"/>
        </p:xfrm>
        <a:graphic>
          <a:graphicData uri="http://schemas.openxmlformats.org/drawingml/2006/table">
            <a:tbl>
              <a:tblPr firstRow="1" firstCol="1" bandRow="1"/>
              <a:tblGrid>
                <a:gridCol w="526827">
                  <a:extLst>
                    <a:ext uri="{9D8B030D-6E8A-4147-A177-3AD203B41FA5}">
                      <a16:colId xmlns:a16="http://schemas.microsoft.com/office/drawing/2014/main" val="2164378908"/>
                    </a:ext>
                  </a:extLst>
                </a:gridCol>
                <a:gridCol w="1402966">
                  <a:extLst>
                    <a:ext uri="{9D8B030D-6E8A-4147-A177-3AD203B41FA5}">
                      <a16:colId xmlns:a16="http://schemas.microsoft.com/office/drawing/2014/main" val="792606200"/>
                    </a:ext>
                  </a:extLst>
                </a:gridCol>
                <a:gridCol w="2085930">
                  <a:extLst>
                    <a:ext uri="{9D8B030D-6E8A-4147-A177-3AD203B41FA5}">
                      <a16:colId xmlns:a16="http://schemas.microsoft.com/office/drawing/2014/main" val="1299391930"/>
                    </a:ext>
                  </a:extLst>
                </a:gridCol>
                <a:gridCol w="2183366">
                  <a:extLst>
                    <a:ext uri="{9D8B030D-6E8A-4147-A177-3AD203B41FA5}">
                      <a16:colId xmlns:a16="http://schemas.microsoft.com/office/drawing/2014/main" val="2282382137"/>
                    </a:ext>
                  </a:extLst>
                </a:gridCol>
                <a:gridCol w="2260911">
                  <a:extLst>
                    <a:ext uri="{9D8B030D-6E8A-4147-A177-3AD203B41FA5}">
                      <a16:colId xmlns:a16="http://schemas.microsoft.com/office/drawing/2014/main" val="2361454761"/>
                    </a:ext>
                  </a:extLst>
                </a:gridCol>
              </a:tblGrid>
              <a:tr h="177181">
                <a:tc rowSpan="5">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ライフステージに</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応じた健康行動</a:t>
                      </a:r>
                    </a:p>
                  </a:txBody>
                  <a:tcPr marL="68580" marR="68580" marT="0" marB="0" vert="eaVert">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lnSpc>
                          <a:spcPts val="1700"/>
                        </a:lnSpc>
                        <a:spcAft>
                          <a:spcPts val="0"/>
                        </a:spcAft>
                      </a:pPr>
                      <a:r>
                        <a:rPr lang="en-US" sz="1200" b="1" kern="100" dirty="0">
                          <a:solidFill>
                            <a:srgbClr val="000000"/>
                          </a:solidFill>
                          <a:effectLst/>
                          <a:latin typeface="+mn-ea"/>
                          <a:ea typeface="+mn-ea"/>
                          <a:cs typeface="Times New Roman" panose="02020603050405020304" pitchFamily="18" charset="0"/>
                        </a:rPr>
                        <a:t> </a:t>
                      </a:r>
                      <a:r>
                        <a:rPr lang="ja-JP" altLang="en-US" sz="1200" b="1" kern="100" dirty="0" smtClean="0">
                          <a:solidFill>
                            <a:srgbClr val="000000"/>
                          </a:solidFill>
                          <a:effectLst/>
                          <a:latin typeface="+mn-ea"/>
                          <a:ea typeface="+mn-ea"/>
                          <a:cs typeface="Times New Roman" panose="02020603050405020304" pitchFamily="18" charset="0"/>
                        </a:rPr>
                        <a:t>項目</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marL="110490" indent="-110490" algn="ctr">
                        <a:lnSpc>
                          <a:spcPts val="1700"/>
                        </a:lnSpc>
                        <a:spcAft>
                          <a:spcPts val="0"/>
                        </a:spcAft>
                      </a:pPr>
                      <a:r>
                        <a:rPr lang="ja-JP" sz="1200" b="1" kern="100" dirty="0">
                          <a:solidFill>
                            <a:srgbClr val="000000"/>
                          </a:solidFill>
                          <a:effectLst/>
                          <a:latin typeface="+mn-ea"/>
                          <a:ea typeface="+mn-ea"/>
                          <a:cs typeface="Times New Roman" panose="02020603050405020304" pitchFamily="18" charset="0"/>
                        </a:rPr>
                        <a:t>地産地消</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marL="86360" indent="-86360" algn="ctr">
                        <a:lnSpc>
                          <a:spcPts val="1700"/>
                        </a:lnSpc>
                        <a:spcAft>
                          <a:spcPts val="0"/>
                        </a:spcAft>
                      </a:pPr>
                      <a:r>
                        <a:rPr lang="ja-JP" sz="1200" b="1" kern="100" dirty="0">
                          <a:solidFill>
                            <a:srgbClr val="000000"/>
                          </a:solidFill>
                          <a:effectLst/>
                          <a:latin typeface="+mn-ea"/>
                          <a:ea typeface="+mn-ea"/>
                          <a:cs typeface="Times New Roman" panose="02020603050405020304" pitchFamily="18" charset="0"/>
                        </a:rPr>
                        <a:t>食品ロス</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marL="133350" indent="-133350" algn="ctr">
                        <a:lnSpc>
                          <a:spcPts val="1700"/>
                        </a:lnSpc>
                        <a:spcAft>
                          <a:spcPts val="0"/>
                        </a:spcAft>
                      </a:pPr>
                      <a:r>
                        <a:rPr lang="ja-JP" sz="1200" b="1" kern="100" dirty="0">
                          <a:solidFill>
                            <a:srgbClr val="000000"/>
                          </a:solidFill>
                          <a:effectLst/>
                          <a:latin typeface="+mn-ea"/>
                          <a:ea typeface="+mn-ea"/>
                          <a:cs typeface="Times New Roman" panose="02020603050405020304" pitchFamily="18" charset="0"/>
                        </a:rPr>
                        <a:t>食文化</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41604021"/>
                  </a:ext>
                </a:extLst>
              </a:tr>
              <a:tr h="411181">
                <a:tc vMerge="1">
                  <a:txBody>
                    <a:bodyPr/>
                    <a:lstStyle/>
                    <a:p>
                      <a:pPr algn="ctr">
                        <a:lnSpc>
                          <a:spcPts val="1700"/>
                        </a:lnSpc>
                        <a:spcAft>
                          <a:spcPts val="0"/>
                        </a:spcAft>
                      </a:pP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66"/>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lnSpc>
                          <a:spcPts val="1700"/>
                        </a:lnSpc>
                        <a:spcAft>
                          <a:spcPts val="0"/>
                        </a:spcAft>
                      </a:pPr>
                      <a:r>
                        <a:rPr lang="ja-JP" sz="1200" b="1" kern="100" dirty="0">
                          <a:solidFill>
                            <a:srgbClr val="000000"/>
                          </a:solidFill>
                          <a:effectLst/>
                          <a:latin typeface="+mn-ea"/>
                          <a:ea typeface="+mn-ea"/>
                          <a:cs typeface="Times New Roman" panose="02020603050405020304" pitchFamily="18" charset="0"/>
                        </a:rPr>
                        <a:t>乳幼児期～学齢期</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l">
                        <a:lnSpc>
                          <a:spcPts val="1400"/>
                        </a:lnSpc>
                        <a:spcAft>
                          <a:spcPts val="0"/>
                        </a:spcAft>
                      </a:pPr>
                      <a:r>
                        <a:rPr lang="ja-JP" sz="1200" b="1" kern="100" spc="-10" dirty="0">
                          <a:solidFill>
                            <a:srgbClr val="000000"/>
                          </a:solidFill>
                          <a:effectLst/>
                          <a:latin typeface="+mn-ea"/>
                          <a:ea typeface="+mn-ea"/>
                          <a:cs typeface="Times New Roman" panose="02020603050405020304" pitchFamily="18" charset="0"/>
                        </a:rPr>
                        <a:t>大阪産（もん）に</a:t>
                      </a:r>
                      <a:r>
                        <a:rPr lang="ja-JP" sz="1200" b="1" kern="100" spc="-10" dirty="0" smtClean="0">
                          <a:solidFill>
                            <a:srgbClr val="000000"/>
                          </a:solidFill>
                          <a:effectLst/>
                          <a:latin typeface="+mn-ea"/>
                          <a:ea typeface="+mn-ea"/>
                          <a:cs typeface="Times New Roman" panose="02020603050405020304" pitchFamily="18" charset="0"/>
                        </a:rPr>
                        <a:t>ついて</a:t>
                      </a:r>
                      <a:endParaRPr lang="en-US" altLang="ja-JP" sz="1200" b="1" kern="100" spc="-10" dirty="0" smtClean="0">
                        <a:solidFill>
                          <a:srgbClr val="000000"/>
                        </a:solidFill>
                        <a:effectLst/>
                        <a:latin typeface="+mn-ea"/>
                        <a:ea typeface="+mn-ea"/>
                        <a:cs typeface="Times New Roman" panose="02020603050405020304" pitchFamily="18" charset="0"/>
                      </a:endParaRPr>
                    </a:p>
                    <a:p>
                      <a:pPr algn="l">
                        <a:lnSpc>
                          <a:spcPts val="1400"/>
                        </a:lnSpc>
                        <a:spcAft>
                          <a:spcPts val="0"/>
                        </a:spcAft>
                      </a:pPr>
                      <a:r>
                        <a:rPr lang="ja-JP" sz="1200" b="1" kern="100" spc="-10" dirty="0" smtClean="0">
                          <a:solidFill>
                            <a:srgbClr val="000000"/>
                          </a:solidFill>
                          <a:effectLst/>
                          <a:latin typeface="+mn-ea"/>
                          <a:ea typeface="+mn-ea"/>
                          <a:cs typeface="Times New Roman" panose="02020603050405020304" pitchFamily="18" charset="0"/>
                        </a:rPr>
                        <a:t>学びます</a:t>
                      </a:r>
                      <a:r>
                        <a:rPr lang="ja-JP" sz="1200" b="1" kern="100" spc="-10" dirty="0">
                          <a:solidFill>
                            <a:srgbClr val="000000"/>
                          </a:solidFill>
                          <a:effectLst/>
                          <a:latin typeface="+mn-ea"/>
                          <a:ea typeface="+mn-ea"/>
                          <a:cs typeface="Times New Roman" panose="02020603050405020304" pitchFamily="18" charset="0"/>
                        </a:rPr>
                        <a:t>。</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l">
                        <a:lnSpc>
                          <a:spcPts val="1400"/>
                        </a:lnSpc>
                        <a:spcAft>
                          <a:spcPts val="0"/>
                        </a:spcAft>
                      </a:pPr>
                      <a:r>
                        <a:rPr lang="ja-JP" sz="1200" b="1" kern="100" spc="-20" dirty="0">
                          <a:effectLst/>
                          <a:latin typeface="+mn-ea"/>
                          <a:ea typeface="+mn-ea"/>
                          <a:cs typeface="Times New Roman" panose="02020603050405020304" pitchFamily="18" charset="0"/>
                        </a:rPr>
                        <a:t>食べ物を大切にする感謝の心を学びます。</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l">
                        <a:lnSpc>
                          <a:spcPts val="1400"/>
                        </a:lnSpc>
                        <a:spcAft>
                          <a:spcPts val="0"/>
                        </a:spcAft>
                      </a:pPr>
                      <a:r>
                        <a:rPr lang="ja-JP" sz="1200" b="1" kern="100" spc="-20" dirty="0">
                          <a:solidFill>
                            <a:srgbClr val="000000"/>
                          </a:solidFill>
                          <a:effectLst/>
                          <a:latin typeface="+mn-ea"/>
                          <a:ea typeface="+mn-ea"/>
                          <a:cs typeface="Times New Roman" panose="02020603050405020304" pitchFamily="18" charset="0"/>
                        </a:rPr>
                        <a:t>地域や家庭で受け継がれてきた食文化を学びます。</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79091187"/>
                  </a:ext>
                </a:extLst>
              </a:tr>
              <a:tr h="466221">
                <a:tc vMerge="1">
                  <a:txBody>
                    <a:bodyPr/>
                    <a:lstStyle/>
                    <a:p>
                      <a:pPr algn="ctr">
                        <a:lnSpc>
                          <a:spcPts val="1700"/>
                        </a:lnSpc>
                        <a:spcAft>
                          <a:spcPts val="0"/>
                        </a:spcAft>
                      </a:pP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66"/>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lnSpc>
                          <a:spcPts val="1700"/>
                        </a:lnSpc>
                        <a:spcAft>
                          <a:spcPts val="0"/>
                        </a:spcAft>
                      </a:pPr>
                      <a:r>
                        <a:rPr lang="ja-JP" sz="1200" b="1" kern="100" dirty="0">
                          <a:effectLst/>
                          <a:latin typeface="+mn-ea"/>
                          <a:ea typeface="+mn-ea"/>
                          <a:cs typeface="Times New Roman" panose="02020603050405020304" pitchFamily="18" charset="0"/>
                        </a:rPr>
                        <a:t>青年期～成人期</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rowSpan="3">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l">
                        <a:lnSpc>
                          <a:spcPts val="1400"/>
                        </a:lnSpc>
                        <a:spcAft>
                          <a:spcPts val="0"/>
                        </a:spcAft>
                      </a:pPr>
                      <a:r>
                        <a:rPr lang="ja-JP" sz="1200" b="1" kern="100" spc="-10" dirty="0">
                          <a:solidFill>
                            <a:srgbClr val="000000"/>
                          </a:solidFill>
                          <a:effectLst/>
                          <a:latin typeface="+mn-ea"/>
                          <a:ea typeface="+mn-ea"/>
                          <a:cs typeface="Times New Roman" panose="02020603050405020304" pitchFamily="18" charset="0"/>
                        </a:rPr>
                        <a:t>大阪産（もん）に触れる</a:t>
                      </a:r>
                      <a:r>
                        <a:rPr lang="ja-JP" sz="1200" b="1" kern="100" spc="-10" dirty="0" smtClean="0">
                          <a:solidFill>
                            <a:srgbClr val="000000"/>
                          </a:solidFill>
                          <a:effectLst/>
                          <a:latin typeface="+mn-ea"/>
                          <a:ea typeface="+mn-ea"/>
                          <a:cs typeface="Times New Roman" panose="02020603050405020304" pitchFamily="18" charset="0"/>
                        </a:rPr>
                        <a:t>機会に参加</a:t>
                      </a:r>
                      <a:r>
                        <a:rPr lang="ja-JP" sz="1200" b="1" kern="100" spc="-10" dirty="0">
                          <a:solidFill>
                            <a:srgbClr val="000000"/>
                          </a:solidFill>
                          <a:effectLst/>
                          <a:latin typeface="+mn-ea"/>
                          <a:ea typeface="+mn-ea"/>
                          <a:cs typeface="Times New Roman" panose="02020603050405020304" pitchFamily="18" charset="0"/>
                        </a:rPr>
                        <a:t>し、積極的に利用</a:t>
                      </a:r>
                      <a:r>
                        <a:rPr lang="ja-JP" sz="1200" b="1" kern="100" spc="-10" dirty="0" smtClean="0">
                          <a:solidFill>
                            <a:srgbClr val="000000"/>
                          </a:solidFill>
                          <a:effectLst/>
                          <a:latin typeface="+mn-ea"/>
                          <a:ea typeface="+mn-ea"/>
                          <a:cs typeface="Times New Roman" panose="02020603050405020304" pitchFamily="18" charset="0"/>
                        </a:rPr>
                        <a:t>します</a:t>
                      </a:r>
                      <a:r>
                        <a:rPr lang="ja-JP" sz="1200" b="1" kern="100" spc="-10" dirty="0">
                          <a:solidFill>
                            <a:srgbClr val="000000"/>
                          </a:solidFill>
                          <a:effectLst/>
                          <a:latin typeface="+mn-ea"/>
                          <a:ea typeface="+mn-ea"/>
                          <a:cs typeface="Times New Roman" panose="02020603050405020304" pitchFamily="18" charset="0"/>
                        </a:rPr>
                        <a:t>。</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3">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l">
                        <a:lnSpc>
                          <a:spcPts val="1700"/>
                        </a:lnSpc>
                        <a:spcAft>
                          <a:spcPts val="0"/>
                        </a:spcAft>
                      </a:pPr>
                      <a:r>
                        <a:rPr lang="ja-JP" sz="1200" b="1" kern="100" dirty="0">
                          <a:solidFill>
                            <a:srgbClr val="000000"/>
                          </a:solidFill>
                          <a:effectLst/>
                          <a:latin typeface="+mn-ea"/>
                          <a:ea typeface="+mn-ea"/>
                          <a:cs typeface="Times New Roman" panose="02020603050405020304" pitchFamily="18" charset="0"/>
                        </a:rPr>
                        <a:t>食品ロスの現状や削減の必要性について認識を深め、食品ロスの削減に主体的に取り組みます。</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l">
                        <a:lnSpc>
                          <a:spcPts val="1400"/>
                        </a:lnSpc>
                        <a:spcAft>
                          <a:spcPts val="0"/>
                        </a:spcAft>
                      </a:pPr>
                      <a:r>
                        <a:rPr lang="ja-JP" sz="1200" b="1" kern="100" spc="-20" dirty="0">
                          <a:solidFill>
                            <a:srgbClr val="000000"/>
                          </a:solidFill>
                          <a:effectLst/>
                          <a:latin typeface="+mn-ea"/>
                          <a:ea typeface="+mn-ea"/>
                          <a:cs typeface="Times New Roman" panose="02020603050405020304" pitchFamily="18" charset="0"/>
                        </a:rPr>
                        <a:t>地域や家庭で受け継がれてきた食文化に関心を持ち、日々の食事に取り入れるよう心がけます。</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75542048"/>
                  </a:ext>
                </a:extLst>
              </a:tr>
              <a:tr h="100978">
                <a:tc vMerge="1">
                  <a:txBody>
                    <a:bodyPr/>
                    <a:lstStyle/>
                    <a:p>
                      <a:pPr algn="ctr">
                        <a:lnSpc>
                          <a:spcPts val="1700"/>
                        </a:lnSpc>
                        <a:spcAft>
                          <a:spcPts val="0"/>
                        </a:spcAft>
                      </a:pP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66"/>
                    </a:solidFill>
                  </a:tcPr>
                </a:tc>
                <a:tc rowSpan="2">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lnSpc>
                          <a:spcPts val="1700"/>
                        </a:lnSpc>
                        <a:spcAft>
                          <a:spcPts val="0"/>
                        </a:spcAft>
                      </a:pPr>
                      <a:r>
                        <a:rPr lang="ja-JP" sz="1200" b="1" kern="100" dirty="0">
                          <a:solidFill>
                            <a:srgbClr val="000000"/>
                          </a:solidFill>
                          <a:effectLst/>
                          <a:latin typeface="+mn-ea"/>
                          <a:ea typeface="+mn-ea"/>
                          <a:cs typeface="Times New Roman" panose="02020603050405020304" pitchFamily="18" charset="0"/>
                        </a:rPr>
                        <a:t>高齢期</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82816565"/>
                  </a:ext>
                </a:extLst>
              </a:tr>
              <a:tr h="584252">
                <a:tc vMerge="1">
                  <a:txBody>
                    <a:bodyPr/>
                    <a:lstStyle/>
                    <a:p>
                      <a:endParaRPr kumimoji="1" lang="ja-JP" altLang="en-US"/>
                    </a:p>
                  </a:txBody>
                  <a:tcPr/>
                </a:tc>
                <a:tc vMerge="1">
                  <a:txBody>
                    <a:bodyPr/>
                    <a:lstStyle/>
                    <a:p>
                      <a:pPr algn="ctr">
                        <a:lnSpc>
                          <a:spcPts val="1700"/>
                        </a:lnSpc>
                        <a:spcAft>
                          <a:spcPts val="0"/>
                        </a:spcAft>
                      </a:pP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66"/>
                    </a:solidFill>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l">
                        <a:lnSpc>
                          <a:spcPts val="1400"/>
                        </a:lnSpc>
                        <a:spcAft>
                          <a:spcPts val="0"/>
                        </a:spcAft>
                      </a:pPr>
                      <a:r>
                        <a:rPr lang="ja-JP" sz="1200" b="1" kern="100" spc="-20" dirty="0">
                          <a:solidFill>
                            <a:srgbClr val="000000"/>
                          </a:solidFill>
                          <a:effectLst/>
                          <a:latin typeface="+mn-ea"/>
                          <a:ea typeface="+mn-ea"/>
                          <a:cs typeface="Times New Roman" panose="02020603050405020304" pitchFamily="18" charset="0"/>
                        </a:rPr>
                        <a:t>地域や家庭で受け継がれてきた食文化や食に対する感謝の気持ちの大切さを次世代に伝えます。</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19084793"/>
                  </a:ext>
                </a:extLst>
              </a:tr>
            </a:tbl>
          </a:graphicData>
        </a:graphic>
      </p:graphicFrame>
      <p:sp>
        <p:nvSpPr>
          <p:cNvPr id="24" name="正方形/長方形 23"/>
          <p:cNvSpPr/>
          <p:nvPr/>
        </p:nvSpPr>
        <p:spPr>
          <a:xfrm>
            <a:off x="272999" y="722265"/>
            <a:ext cx="3240000" cy="288000"/>
          </a:xfrm>
          <a:prstGeom prst="rect">
            <a:avLst/>
          </a:prstGeom>
        </p:spPr>
        <p:txBody>
          <a:bodyPr wrap="square" lIns="36000" tIns="72000" rIns="36000" bIns="36000" anchor="ctr">
            <a:noAutofit/>
          </a:bodyPr>
          <a:lstStyle/>
          <a:p>
            <a:r>
              <a:rPr lang="en-US" altLang="ja-JP" sz="1600" b="1" dirty="0" smtClean="0">
                <a:solidFill>
                  <a:prstClr val="black"/>
                </a:solidFill>
                <a:latin typeface="游ゴシック" panose="020B0400000000000000" pitchFamily="50" charset="-128"/>
              </a:rPr>
              <a:t>【</a:t>
            </a:r>
            <a:r>
              <a:rPr lang="ja-JP" altLang="en-US" sz="1600" b="1" dirty="0" smtClean="0">
                <a:solidFill>
                  <a:prstClr val="black"/>
                </a:solidFill>
                <a:latin typeface="游ゴシック" panose="020B0400000000000000" pitchFamily="50" charset="-128"/>
              </a:rPr>
              <a:t>府民の行動目標</a:t>
            </a:r>
            <a:r>
              <a:rPr lang="en-US" altLang="ja-JP" sz="1600" b="1" dirty="0">
                <a:solidFill>
                  <a:prstClr val="black"/>
                </a:solidFill>
                <a:latin typeface="游ゴシック" panose="020B0400000000000000" pitchFamily="50" charset="-128"/>
              </a:rPr>
              <a:t>】</a:t>
            </a:r>
            <a:endParaRPr lang="ja-JP" altLang="en-US" sz="1600" b="1" dirty="0">
              <a:solidFill>
                <a:prstClr val="black"/>
              </a:solidFill>
              <a:latin typeface="游ゴシック" panose="020B0400000000000000" pitchFamily="50" charset="-128"/>
            </a:endParaRPr>
          </a:p>
        </p:txBody>
      </p:sp>
      <p:sp>
        <p:nvSpPr>
          <p:cNvPr id="25" name="Rectangle 1"/>
          <p:cNvSpPr>
            <a:spLocks noChangeArrowheads="1"/>
          </p:cNvSpPr>
          <p:nvPr/>
        </p:nvSpPr>
        <p:spPr bwMode="auto">
          <a:xfrm>
            <a:off x="278148" y="3216416"/>
            <a:ext cx="328348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ja-JP" sz="1600" b="1" dirty="0" smtClean="0">
                <a:solidFill>
                  <a:prstClr val="black"/>
                </a:solidFill>
                <a:latin typeface="游ゴシック" panose="020B0400000000000000" pitchFamily="50" charset="-128"/>
                <a:cs typeface="Times New Roman" panose="02020603050405020304" pitchFamily="18" charset="0"/>
              </a:rPr>
              <a:t>【</a:t>
            </a:r>
            <a:r>
              <a:rPr lang="ja-JP" altLang="en-US" sz="1600" b="1" dirty="0" smtClean="0">
                <a:solidFill>
                  <a:prstClr val="black"/>
                </a:solidFill>
                <a:latin typeface="游ゴシック" panose="020B0400000000000000" pitchFamily="50" charset="-128"/>
                <a:cs typeface="Times New Roman" panose="02020603050405020304" pitchFamily="18" charset="0"/>
              </a:rPr>
              <a:t>取組みの目標</a:t>
            </a:r>
            <a:r>
              <a:rPr lang="en-US" altLang="ja-JP" sz="1600" b="1" dirty="0" smtClean="0">
                <a:solidFill>
                  <a:prstClr val="black"/>
                </a:solidFill>
                <a:latin typeface="游ゴシック" panose="020B0400000000000000" pitchFamily="50" charset="-128"/>
                <a:cs typeface="Times New Roman" panose="02020603050405020304" pitchFamily="18" charset="0"/>
              </a:rPr>
              <a:t>】</a:t>
            </a:r>
            <a:endParaRPr lang="ja-JP" altLang="ja-JP" sz="3600" dirty="0" smtClean="0">
              <a:solidFill>
                <a:prstClr val="black"/>
              </a:solidFill>
              <a:latin typeface="游ゴシック" panose="020B0400000000000000" pitchFamily="50"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1583787430"/>
              </p:ext>
            </p:extLst>
          </p:nvPr>
        </p:nvGraphicFramePr>
        <p:xfrm>
          <a:off x="715802" y="3502670"/>
          <a:ext cx="8474397" cy="1343494"/>
        </p:xfrm>
        <a:graphic>
          <a:graphicData uri="http://schemas.openxmlformats.org/drawingml/2006/table">
            <a:tbl>
              <a:tblPr firstRow="1" firstCol="1" bandRow="1"/>
              <a:tblGrid>
                <a:gridCol w="255528">
                  <a:extLst>
                    <a:ext uri="{9D8B030D-6E8A-4147-A177-3AD203B41FA5}">
                      <a16:colId xmlns:a16="http://schemas.microsoft.com/office/drawing/2014/main" val="20000"/>
                    </a:ext>
                  </a:extLst>
                </a:gridCol>
                <a:gridCol w="3318692">
                  <a:extLst>
                    <a:ext uri="{9D8B030D-6E8A-4147-A177-3AD203B41FA5}">
                      <a16:colId xmlns:a16="http://schemas.microsoft.com/office/drawing/2014/main" val="20001"/>
                    </a:ext>
                  </a:extLst>
                </a:gridCol>
                <a:gridCol w="1624874">
                  <a:extLst>
                    <a:ext uri="{9D8B030D-6E8A-4147-A177-3AD203B41FA5}">
                      <a16:colId xmlns:a16="http://schemas.microsoft.com/office/drawing/2014/main" val="20003"/>
                    </a:ext>
                  </a:extLst>
                </a:gridCol>
                <a:gridCol w="1670007">
                  <a:extLst>
                    <a:ext uri="{9D8B030D-6E8A-4147-A177-3AD203B41FA5}">
                      <a16:colId xmlns:a16="http://schemas.microsoft.com/office/drawing/2014/main" val="2204503950"/>
                    </a:ext>
                  </a:extLst>
                </a:gridCol>
                <a:gridCol w="1605296">
                  <a:extLst>
                    <a:ext uri="{9D8B030D-6E8A-4147-A177-3AD203B41FA5}">
                      <a16:colId xmlns:a16="http://schemas.microsoft.com/office/drawing/2014/main" val="20004"/>
                    </a:ext>
                  </a:extLst>
                </a:gridCol>
              </a:tblGrid>
              <a:tr h="47353">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ct val="100000"/>
                        </a:lnSpc>
                        <a:spcAft>
                          <a:spcPts val="0"/>
                        </a:spcAft>
                      </a:pPr>
                      <a:r>
                        <a:rPr lang="en-US" sz="1400" b="0" dirty="0">
                          <a:effectLst/>
                          <a:latin typeface="Meiryo UI" panose="020B0604030504040204" pitchFamily="50" charset="-128"/>
                          <a:ea typeface="Meiryo UI" panose="020B0604030504040204" pitchFamily="50" charset="-128"/>
                        </a:rPr>
                        <a:t> </a:t>
                      </a:r>
                      <a:endParaRPr lang="ja-JP" sz="1400" b="0" dirty="0">
                        <a:solidFill>
                          <a:srgbClr val="000000"/>
                        </a:solidFill>
                        <a:effectLst/>
                        <a:latin typeface="Meiryo UI" panose="020B0604030504040204" pitchFamily="50" charset="-128"/>
                        <a:ea typeface="Meiryo UI" panose="020B0604030504040204" pitchFamily="50" charset="-128"/>
                        <a:cs typeface="HG丸ｺﾞｼｯｸM-PRO"/>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ct val="100000"/>
                        </a:lnSpc>
                        <a:spcAft>
                          <a:spcPts val="0"/>
                        </a:spcAft>
                      </a:pPr>
                      <a:r>
                        <a:rPr lang="ja-JP" sz="1200" b="1" dirty="0">
                          <a:effectLst/>
                          <a:latin typeface="+mn-ea"/>
                          <a:ea typeface="+mn-ea"/>
                        </a:rPr>
                        <a:t>個別目標</a:t>
                      </a:r>
                      <a:endParaRPr lang="ja-JP" sz="1200" b="1" dirty="0">
                        <a:solidFill>
                          <a:srgbClr val="000000"/>
                        </a:solidFill>
                        <a:effectLst/>
                        <a:latin typeface="+mn-ea"/>
                        <a:ea typeface="+mn-ea"/>
                        <a:cs typeface="HG丸ｺﾞｼｯｸM-PRO"/>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ct val="100000"/>
                        </a:lnSpc>
                        <a:spcAft>
                          <a:spcPts val="0"/>
                        </a:spcAft>
                      </a:pPr>
                      <a:r>
                        <a:rPr lang="ja-JP" altLang="en-US" sz="1200" b="1" dirty="0" smtClean="0">
                          <a:effectLst/>
                          <a:latin typeface="+mn-ea"/>
                          <a:ea typeface="+mn-ea"/>
                        </a:rPr>
                        <a:t>計画策定時</a:t>
                      </a:r>
                      <a:r>
                        <a:rPr lang="ja-JP" sz="1200" b="1" dirty="0" smtClean="0">
                          <a:effectLst/>
                          <a:latin typeface="+mn-ea"/>
                          <a:ea typeface="+mn-ea"/>
                        </a:rPr>
                        <a:t>の状況</a:t>
                      </a:r>
                      <a:endParaRPr lang="en-US" altLang="ja-JP" sz="1200" b="1" dirty="0" smtClean="0">
                        <a:effectLst/>
                        <a:latin typeface="+mn-ea"/>
                        <a:ea typeface="+mn-ea"/>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200" b="1" dirty="0" smtClean="0">
                          <a:effectLst/>
                          <a:latin typeface="+mn-ea"/>
                          <a:ea typeface="+mn-ea"/>
                        </a:rPr>
                        <a:t>現在の状況</a:t>
                      </a:r>
                      <a:endParaRPr lang="en-US" altLang="ja-JP" sz="1200" b="1" dirty="0" smtClean="0">
                        <a:effectLst/>
                        <a:latin typeface="+mn-ea"/>
                        <a:ea typeface="+mn-ea"/>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ct val="100000"/>
                        </a:lnSpc>
                        <a:spcAft>
                          <a:spcPts val="0"/>
                        </a:spcAft>
                      </a:pPr>
                      <a:r>
                        <a:rPr lang="en-US" sz="1200" b="1" dirty="0">
                          <a:effectLst/>
                          <a:latin typeface="+mn-ea"/>
                          <a:ea typeface="+mn-ea"/>
                        </a:rPr>
                        <a:t>2023</a:t>
                      </a:r>
                      <a:r>
                        <a:rPr lang="ja-JP" sz="1200" b="1" dirty="0">
                          <a:effectLst/>
                          <a:latin typeface="+mn-ea"/>
                          <a:ea typeface="+mn-ea"/>
                        </a:rPr>
                        <a:t>年度の目標</a:t>
                      </a:r>
                      <a:endParaRPr lang="ja-JP" sz="1200" b="1" dirty="0">
                        <a:solidFill>
                          <a:srgbClr val="000000"/>
                        </a:solidFill>
                        <a:effectLst/>
                        <a:latin typeface="+mn-ea"/>
                        <a:ea typeface="+mn-ea"/>
                        <a:cs typeface="HG丸ｺﾞｼｯｸM-PRO"/>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extLst>
                  <a:ext uri="{0D108BD9-81ED-4DB2-BD59-A6C34878D82A}">
                    <a16:rowId xmlns:a16="http://schemas.microsoft.com/office/drawing/2014/main" val="10000"/>
                  </a:ext>
                </a:extLst>
              </a:tr>
              <a:tr h="540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ct val="100000"/>
                        </a:lnSpc>
                        <a:spcAft>
                          <a:spcPts val="0"/>
                        </a:spcAft>
                      </a:pPr>
                      <a:r>
                        <a:rPr lang="ja-JP" sz="1400" b="0" dirty="0">
                          <a:effectLst/>
                          <a:latin typeface="Meiryo UI" panose="020B0604030504040204" pitchFamily="50" charset="-128"/>
                          <a:ea typeface="Meiryo UI" panose="020B0604030504040204" pitchFamily="50" charset="-128"/>
                        </a:rPr>
                        <a:t>１</a:t>
                      </a:r>
                      <a:endParaRPr lang="ja-JP" sz="1400" b="0" dirty="0">
                        <a:solidFill>
                          <a:srgbClr val="000000"/>
                        </a:solidFill>
                        <a:effectLst/>
                        <a:latin typeface="Meiryo UI" panose="020B0604030504040204" pitchFamily="50" charset="-128"/>
                        <a:ea typeface="Meiryo UI" panose="020B0604030504040204" pitchFamily="50" charset="-128"/>
                        <a:cs typeface="HG丸ｺﾞｼｯｸM-PRO"/>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fontAlgn="auto">
                        <a:lnSpc>
                          <a:spcPct val="100000"/>
                        </a:lnSpc>
                        <a:spcAft>
                          <a:spcPts val="0"/>
                        </a:spcAft>
                      </a:pPr>
                      <a:r>
                        <a:rPr lang="ja-JP" altLang="en-US" sz="1200" b="1" dirty="0" smtClean="0">
                          <a:solidFill>
                            <a:srgbClr val="000000"/>
                          </a:solidFill>
                          <a:effectLst/>
                          <a:latin typeface="+mn-ea"/>
                          <a:ea typeface="+mn-ea"/>
                          <a:cs typeface="HG丸ｺﾞｼｯｸM-PRO"/>
                        </a:rPr>
                        <a:t>大阪産（もん）を購入できる販売店や</a:t>
                      </a:r>
                      <a:endParaRPr lang="en-US" altLang="ja-JP" sz="1200" b="1" dirty="0" smtClean="0">
                        <a:solidFill>
                          <a:srgbClr val="000000"/>
                        </a:solidFill>
                        <a:effectLst/>
                        <a:latin typeface="+mn-ea"/>
                        <a:ea typeface="+mn-ea"/>
                        <a:cs typeface="HG丸ｺﾞｼｯｸM-PRO"/>
                      </a:endParaRPr>
                    </a:p>
                    <a:p>
                      <a:pPr algn="l" fontAlgn="auto">
                        <a:lnSpc>
                          <a:spcPct val="100000"/>
                        </a:lnSpc>
                        <a:spcAft>
                          <a:spcPts val="0"/>
                        </a:spcAft>
                      </a:pPr>
                      <a:r>
                        <a:rPr lang="ja-JP" altLang="en-US" sz="1200" b="1" dirty="0" smtClean="0">
                          <a:solidFill>
                            <a:srgbClr val="000000"/>
                          </a:solidFill>
                          <a:effectLst/>
                          <a:latin typeface="+mn-ea"/>
                          <a:ea typeface="+mn-ea"/>
                          <a:cs typeface="HG丸ｺﾞｼｯｸM-PRO"/>
                        </a:rPr>
                        <a:t>料理店の増加（大阪産（もん）ロゴマーク</a:t>
                      </a:r>
                      <a:endParaRPr lang="en-US" altLang="ja-JP" sz="1200" b="1" dirty="0" smtClean="0">
                        <a:solidFill>
                          <a:srgbClr val="000000"/>
                        </a:solidFill>
                        <a:effectLst/>
                        <a:latin typeface="+mn-ea"/>
                        <a:ea typeface="+mn-ea"/>
                        <a:cs typeface="HG丸ｺﾞｼｯｸM-PRO"/>
                      </a:endParaRPr>
                    </a:p>
                    <a:p>
                      <a:pPr algn="l" fontAlgn="auto">
                        <a:lnSpc>
                          <a:spcPct val="100000"/>
                        </a:lnSpc>
                        <a:spcAft>
                          <a:spcPts val="0"/>
                        </a:spcAft>
                      </a:pPr>
                      <a:r>
                        <a:rPr lang="ja-JP" altLang="en-US" sz="1200" b="1" dirty="0" smtClean="0">
                          <a:solidFill>
                            <a:srgbClr val="000000"/>
                          </a:solidFill>
                          <a:effectLst/>
                          <a:latin typeface="+mn-ea"/>
                          <a:ea typeface="+mn-ea"/>
                          <a:cs typeface="HG丸ｺﾞｼｯｸM-PRO"/>
                        </a:rPr>
                        <a:t>使用許可件数）</a:t>
                      </a:r>
                      <a:endParaRPr lang="ja-JP" sz="1200" b="1" dirty="0">
                        <a:solidFill>
                          <a:srgbClr val="000000"/>
                        </a:solidFill>
                        <a:effectLst/>
                        <a:latin typeface="+mn-ea"/>
                        <a:ea typeface="+mn-ea"/>
                        <a:cs typeface="HG丸ｺﾞｼｯｸM-PRO"/>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ct val="100000"/>
                        </a:lnSpc>
                        <a:spcAft>
                          <a:spcPts val="0"/>
                        </a:spcAft>
                      </a:pPr>
                      <a:r>
                        <a:rPr lang="en-US" altLang="ja-JP" sz="1200" b="1" dirty="0" smtClean="0">
                          <a:effectLst/>
                          <a:latin typeface="+mn-ea"/>
                          <a:ea typeface="+mn-ea"/>
                        </a:rPr>
                        <a:t>385</a:t>
                      </a:r>
                      <a:r>
                        <a:rPr lang="ja-JP" altLang="en-US" sz="1200" b="1" dirty="0" smtClean="0">
                          <a:effectLst/>
                          <a:latin typeface="+mn-ea"/>
                          <a:ea typeface="+mn-ea"/>
                        </a:rPr>
                        <a:t>件</a:t>
                      </a:r>
                      <a:r>
                        <a:rPr lang="ja-JP" altLang="en-US" sz="1200" b="1" dirty="0" smtClean="0">
                          <a:solidFill>
                            <a:srgbClr val="000000"/>
                          </a:solidFill>
                          <a:effectLst/>
                          <a:latin typeface="+mn-ea"/>
                          <a:ea typeface="+mn-ea"/>
                          <a:cs typeface="HG丸ｺﾞｼｯｸM-PRO"/>
                        </a:rPr>
                        <a:t>（</a:t>
                      </a:r>
                      <a:r>
                        <a:rPr lang="en-US" altLang="ja-JP" sz="1200" b="1" dirty="0" smtClean="0">
                          <a:solidFill>
                            <a:srgbClr val="000000"/>
                          </a:solidFill>
                          <a:effectLst/>
                          <a:latin typeface="+mn-ea"/>
                          <a:ea typeface="+mn-ea"/>
                          <a:cs typeface="HG丸ｺﾞｼｯｸM-PRO"/>
                        </a:rPr>
                        <a:t>H28</a:t>
                      </a:r>
                      <a:r>
                        <a:rPr lang="ja-JP" altLang="en-US" sz="1200" b="1" dirty="0" smtClean="0">
                          <a:solidFill>
                            <a:srgbClr val="000000"/>
                          </a:solidFill>
                          <a:effectLst/>
                          <a:latin typeface="+mn-ea"/>
                          <a:ea typeface="+mn-ea"/>
                          <a:cs typeface="HG丸ｺﾞｼｯｸM-PRO"/>
                        </a:rPr>
                        <a:t>）</a:t>
                      </a:r>
                      <a:endParaRPr lang="ja-JP" sz="1200" b="1" dirty="0">
                        <a:solidFill>
                          <a:srgbClr val="000000"/>
                        </a:solidFill>
                        <a:effectLst/>
                        <a:latin typeface="+mn-ea"/>
                        <a:ea typeface="+mn-ea"/>
                        <a:cs typeface="HG丸ｺﾞｼｯｸM-PRO"/>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ct val="100000"/>
                        </a:lnSpc>
                        <a:spcAft>
                          <a:spcPts val="0"/>
                        </a:spcAft>
                      </a:pPr>
                      <a:r>
                        <a:rPr lang="en-US" altLang="ja-JP" sz="1200" b="1" dirty="0" smtClean="0">
                          <a:solidFill>
                            <a:schemeClr val="tx1"/>
                          </a:solidFill>
                          <a:effectLst/>
                          <a:latin typeface="+mn-ea"/>
                          <a:ea typeface="+mn-ea"/>
                          <a:cs typeface="HG丸ｺﾞｼｯｸM-PRO"/>
                        </a:rPr>
                        <a:t>458</a:t>
                      </a:r>
                      <a:r>
                        <a:rPr lang="ja-JP" altLang="en-US" sz="1200" b="1" dirty="0" smtClean="0">
                          <a:solidFill>
                            <a:schemeClr val="tx1"/>
                          </a:solidFill>
                          <a:effectLst/>
                          <a:latin typeface="+mn-ea"/>
                          <a:ea typeface="+mn-ea"/>
                          <a:cs typeface="HG丸ｺﾞｼｯｸM-PRO"/>
                        </a:rPr>
                        <a:t>件（</a:t>
                      </a:r>
                      <a:r>
                        <a:rPr lang="en-US" altLang="ja-JP" sz="1200" b="1" dirty="0" smtClean="0">
                          <a:solidFill>
                            <a:schemeClr val="tx1"/>
                          </a:solidFill>
                          <a:effectLst/>
                          <a:latin typeface="+mn-ea"/>
                          <a:ea typeface="+mn-ea"/>
                          <a:cs typeface="HG丸ｺﾞｼｯｸM-PRO"/>
                        </a:rPr>
                        <a:t>R2.12</a:t>
                      </a:r>
                      <a:r>
                        <a:rPr lang="ja-JP" altLang="en-US" sz="1200" b="1" dirty="0" smtClean="0">
                          <a:solidFill>
                            <a:schemeClr val="tx1"/>
                          </a:solidFill>
                          <a:effectLst/>
                          <a:latin typeface="+mn-ea"/>
                          <a:ea typeface="+mn-ea"/>
                          <a:cs typeface="HG丸ｺﾞｼｯｸM-PRO"/>
                        </a:rPr>
                        <a:t>末）</a:t>
                      </a:r>
                      <a:endParaRPr lang="ja-JP" sz="1200" b="1" dirty="0">
                        <a:solidFill>
                          <a:schemeClr val="tx1"/>
                        </a:solidFill>
                        <a:effectLst/>
                        <a:latin typeface="+mn-ea"/>
                        <a:ea typeface="+mn-ea"/>
                        <a:cs typeface="HG丸ｺﾞｼｯｸM-PRO"/>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ct val="100000"/>
                        </a:lnSpc>
                        <a:spcAft>
                          <a:spcPts val="0"/>
                        </a:spcAft>
                      </a:pPr>
                      <a:r>
                        <a:rPr lang="en-US" altLang="ja-JP" sz="1200" b="1" dirty="0" smtClean="0">
                          <a:solidFill>
                            <a:srgbClr val="000000"/>
                          </a:solidFill>
                          <a:effectLst/>
                          <a:latin typeface="+mn-ea"/>
                          <a:ea typeface="+mn-ea"/>
                          <a:cs typeface="HG丸ｺﾞｼｯｸM-PRO"/>
                        </a:rPr>
                        <a:t>530</a:t>
                      </a:r>
                      <a:r>
                        <a:rPr lang="ja-JP" altLang="en-US" sz="1200" b="1" dirty="0" smtClean="0">
                          <a:solidFill>
                            <a:srgbClr val="000000"/>
                          </a:solidFill>
                          <a:effectLst/>
                          <a:latin typeface="+mn-ea"/>
                          <a:ea typeface="+mn-ea"/>
                          <a:cs typeface="HG丸ｺﾞｼｯｸM-PRO"/>
                        </a:rPr>
                        <a:t>件</a:t>
                      </a:r>
                      <a:endParaRPr lang="ja-JP" sz="1200" b="1" dirty="0">
                        <a:solidFill>
                          <a:srgbClr val="000000"/>
                        </a:solidFill>
                        <a:effectLst/>
                        <a:latin typeface="+mn-ea"/>
                        <a:ea typeface="+mn-ea"/>
                        <a:cs typeface="HG丸ｺﾞｼｯｸM-PRO"/>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1"/>
                  </a:ext>
                </a:extLst>
              </a:tr>
              <a:tr h="581494">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ct val="100000"/>
                        </a:lnSpc>
                        <a:spcAft>
                          <a:spcPts val="0"/>
                        </a:spcAft>
                      </a:pPr>
                      <a:r>
                        <a:rPr lang="ja-JP" altLang="en-US" sz="1400" b="0" dirty="0" smtClean="0">
                          <a:solidFill>
                            <a:schemeClr val="bg1"/>
                          </a:solidFill>
                          <a:effectLst/>
                          <a:latin typeface="Meiryo UI" panose="020B0604030504040204" pitchFamily="50" charset="-128"/>
                          <a:ea typeface="Meiryo UI" panose="020B0604030504040204" pitchFamily="50" charset="-128"/>
                          <a:cs typeface="HG丸ｺﾞｼｯｸM-PRO"/>
                        </a:rPr>
                        <a:t>２</a:t>
                      </a:r>
                      <a:endParaRPr lang="ja-JP" sz="1400" b="0" dirty="0">
                        <a:solidFill>
                          <a:schemeClr val="bg1"/>
                        </a:solidFill>
                        <a:effectLst/>
                        <a:latin typeface="Meiryo UI" panose="020B0604030504040204" pitchFamily="50" charset="-128"/>
                        <a:ea typeface="Meiryo UI" panose="020B0604030504040204" pitchFamily="50" charset="-128"/>
                        <a:cs typeface="HG丸ｺﾞｼｯｸM-PRO"/>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fontAlgn="auto">
                        <a:lnSpc>
                          <a:spcPct val="100000"/>
                        </a:lnSpc>
                        <a:spcAft>
                          <a:spcPts val="0"/>
                        </a:spcAft>
                      </a:pPr>
                      <a:r>
                        <a:rPr lang="ja-JP" altLang="en-US" sz="1200" b="1" dirty="0" smtClean="0">
                          <a:solidFill>
                            <a:srgbClr val="000000"/>
                          </a:solidFill>
                          <a:effectLst/>
                          <a:latin typeface="+mn-ea"/>
                          <a:ea typeface="+mn-ea"/>
                          <a:cs typeface="HG丸ｺﾞｼｯｸM-PRO"/>
                        </a:rPr>
                        <a:t>郷土料理等の地域や家庭で受け継がれてきた料理や味、箸づかい等の食べ方・作法を継承し、伝えている府民の割合の増加</a:t>
                      </a:r>
                      <a:endParaRPr lang="ja-JP" sz="1200" b="1" dirty="0">
                        <a:solidFill>
                          <a:srgbClr val="000000"/>
                        </a:solidFill>
                        <a:effectLst/>
                        <a:latin typeface="+mn-ea"/>
                        <a:ea typeface="+mn-ea"/>
                        <a:cs typeface="HG丸ｺﾞｼｯｸM-PRO"/>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ct val="100000"/>
                        </a:lnSpc>
                        <a:spcAft>
                          <a:spcPts val="0"/>
                        </a:spcAft>
                      </a:pPr>
                      <a:r>
                        <a:rPr lang="en-US" altLang="ja-JP" sz="1200" b="1" dirty="0" smtClean="0">
                          <a:solidFill>
                            <a:srgbClr val="000000"/>
                          </a:solidFill>
                          <a:effectLst/>
                          <a:latin typeface="+mn-ea"/>
                          <a:ea typeface="+mn-ea"/>
                          <a:cs typeface="HG丸ｺﾞｼｯｸM-PRO"/>
                        </a:rPr>
                        <a:t>21.9%</a:t>
                      </a:r>
                      <a:r>
                        <a:rPr lang="ja-JP" altLang="en-US" sz="1200" b="1" dirty="0" smtClean="0">
                          <a:solidFill>
                            <a:srgbClr val="000000"/>
                          </a:solidFill>
                          <a:effectLst/>
                          <a:latin typeface="+mn-ea"/>
                          <a:ea typeface="+mn-ea"/>
                          <a:cs typeface="HG丸ｺﾞｼｯｸM-PRO"/>
                        </a:rPr>
                        <a:t>（</a:t>
                      </a:r>
                      <a:r>
                        <a:rPr lang="en-US" altLang="ja-JP" sz="1200" b="1" dirty="0" smtClean="0">
                          <a:solidFill>
                            <a:srgbClr val="000000"/>
                          </a:solidFill>
                          <a:effectLst/>
                          <a:latin typeface="+mn-ea"/>
                          <a:ea typeface="+mn-ea"/>
                          <a:cs typeface="HG丸ｺﾞｼｯｸM-PRO"/>
                        </a:rPr>
                        <a:t>H28</a:t>
                      </a:r>
                      <a:r>
                        <a:rPr lang="ja-JP" altLang="en-US" sz="1200" b="1" dirty="0" smtClean="0">
                          <a:solidFill>
                            <a:srgbClr val="000000"/>
                          </a:solidFill>
                          <a:effectLst/>
                          <a:latin typeface="+mn-ea"/>
                          <a:ea typeface="+mn-ea"/>
                          <a:cs typeface="HG丸ｺﾞｼｯｸM-PRO"/>
                        </a:rPr>
                        <a:t>）</a:t>
                      </a:r>
                      <a:endParaRPr lang="ja-JP" sz="1200" b="1" dirty="0">
                        <a:solidFill>
                          <a:srgbClr val="000000"/>
                        </a:solidFill>
                        <a:effectLst/>
                        <a:latin typeface="+mn-ea"/>
                        <a:ea typeface="+mn-ea"/>
                        <a:cs typeface="HG丸ｺﾞｼｯｸM-PRO"/>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lnSpc>
                          <a:spcPct val="100000"/>
                        </a:lnSpc>
                      </a:pPr>
                      <a:r>
                        <a:rPr lang="en-US" altLang="ja-JP" sz="1200" b="1" i="0" u="none" strike="noStrike" dirty="0" smtClean="0">
                          <a:solidFill>
                            <a:schemeClr val="tx1"/>
                          </a:solidFill>
                          <a:effectLst/>
                          <a:latin typeface="+mn-ea"/>
                          <a:ea typeface="+mn-ea"/>
                        </a:rPr>
                        <a:t>15.1%</a:t>
                      </a:r>
                      <a:r>
                        <a:rPr lang="ja-JP" altLang="en-US" sz="1200" b="1" i="0" u="none" strike="noStrike" dirty="0" smtClean="0">
                          <a:solidFill>
                            <a:schemeClr val="tx1"/>
                          </a:solidFill>
                          <a:effectLst/>
                          <a:latin typeface="+mn-ea"/>
                          <a:ea typeface="+mn-ea"/>
                        </a:rPr>
                        <a:t>（</a:t>
                      </a:r>
                      <a:r>
                        <a:rPr lang="en-US" altLang="ja-JP" sz="1200" b="1" i="0" u="none" strike="noStrike" dirty="0" smtClean="0">
                          <a:solidFill>
                            <a:schemeClr val="tx1"/>
                          </a:solidFill>
                          <a:effectLst/>
                          <a:latin typeface="+mn-ea"/>
                          <a:ea typeface="+mn-ea"/>
                        </a:rPr>
                        <a:t>R2)</a:t>
                      </a:r>
                      <a:endParaRPr lang="ja-JP" altLang="en-US" sz="1200" b="1" i="0" u="none" strike="noStrike" dirty="0">
                        <a:solidFill>
                          <a:schemeClr val="tx1"/>
                        </a:solidFill>
                        <a:effectLst/>
                        <a:latin typeface="+mn-ea"/>
                        <a:ea typeface="+mn-ea"/>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auto">
                        <a:lnSpc>
                          <a:spcPct val="100000"/>
                        </a:lnSpc>
                        <a:spcAft>
                          <a:spcPts val="0"/>
                        </a:spcAft>
                      </a:pPr>
                      <a:r>
                        <a:rPr lang="en-US" altLang="ja-JP" sz="1200" b="1" dirty="0" smtClean="0">
                          <a:solidFill>
                            <a:srgbClr val="000000"/>
                          </a:solidFill>
                          <a:effectLst/>
                          <a:latin typeface="+mn-ea"/>
                          <a:ea typeface="+mn-ea"/>
                          <a:cs typeface="HG丸ｺﾞｼｯｸM-PRO"/>
                        </a:rPr>
                        <a:t>30%</a:t>
                      </a:r>
                      <a:r>
                        <a:rPr lang="ja-JP" altLang="en-US" sz="1200" b="1" dirty="0" smtClean="0">
                          <a:solidFill>
                            <a:srgbClr val="000000"/>
                          </a:solidFill>
                          <a:effectLst/>
                          <a:latin typeface="+mn-ea"/>
                          <a:ea typeface="+mn-ea"/>
                          <a:cs typeface="HG丸ｺﾞｼｯｸM-PRO"/>
                        </a:rPr>
                        <a:t>以上</a:t>
                      </a:r>
                      <a:endParaRPr lang="ja-JP" sz="1200" b="1" dirty="0">
                        <a:solidFill>
                          <a:srgbClr val="000000"/>
                        </a:solidFill>
                        <a:effectLst/>
                        <a:latin typeface="+mn-ea"/>
                        <a:ea typeface="+mn-ea"/>
                        <a:cs typeface="HG丸ｺﾞｼｯｸM-PRO"/>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02"/>
                  </a:ext>
                </a:extLst>
              </a:tr>
            </a:tbl>
          </a:graphicData>
        </a:graphic>
      </p:graphicFrame>
      <p:sp>
        <p:nvSpPr>
          <p:cNvPr id="27" name="正方形/長方形 26"/>
          <p:cNvSpPr/>
          <p:nvPr/>
        </p:nvSpPr>
        <p:spPr>
          <a:xfrm>
            <a:off x="249419" y="4837124"/>
            <a:ext cx="8907899" cy="577081"/>
          </a:xfrm>
          <a:prstGeom prst="rect">
            <a:avLst/>
          </a:prstGeom>
        </p:spPr>
        <p:txBody>
          <a:bodyPr wrap="square">
            <a:spAutoFit/>
          </a:bodyPr>
          <a:lstStyle/>
          <a:p>
            <a:pPr marL="269240" indent="101600" algn="just"/>
            <a:r>
              <a:rPr lang="en-US" altLang="ja-JP" sz="1050" kern="100" dirty="0" smtClean="0">
                <a:solidFill>
                  <a:prstClr val="black"/>
                </a:solidFill>
                <a:latin typeface="游ゴシック" panose="020B0400000000000000" pitchFamily="50" charset="-128"/>
                <a:cs typeface="Times New Roman" panose="02020603050405020304" pitchFamily="18" charset="0"/>
              </a:rPr>
              <a:t>1</a:t>
            </a:r>
            <a:r>
              <a:rPr lang="ja-JP" altLang="ja-JP" sz="1050" kern="100" dirty="0">
                <a:solidFill>
                  <a:prstClr val="black"/>
                </a:solidFill>
                <a:latin typeface="游ゴシック" panose="020B0400000000000000" pitchFamily="50" charset="-128"/>
                <a:cs typeface="Times New Roman" panose="02020603050405020304" pitchFamily="18" charset="0"/>
              </a:rPr>
              <a:t>　大阪府環境農林水産部流通対策室</a:t>
            </a:r>
            <a:r>
              <a:rPr lang="ja-JP" altLang="ja-JP" sz="1050" kern="100" dirty="0" smtClean="0">
                <a:solidFill>
                  <a:prstClr val="black"/>
                </a:solidFill>
                <a:latin typeface="游ゴシック" panose="020B0400000000000000" pitchFamily="50" charset="-128"/>
                <a:cs typeface="Times New Roman" panose="02020603050405020304" pitchFamily="18" charset="0"/>
              </a:rPr>
              <a:t>調べ</a:t>
            </a:r>
            <a:endParaRPr lang="en-US" altLang="ja-JP" sz="1050" kern="100" dirty="0" smtClean="0">
              <a:solidFill>
                <a:prstClr val="black"/>
              </a:solidFill>
              <a:latin typeface="游ゴシック" panose="020B0400000000000000" pitchFamily="50" charset="-128"/>
              <a:cs typeface="Times New Roman" panose="02020603050405020304" pitchFamily="18" charset="0"/>
            </a:endParaRPr>
          </a:p>
          <a:p>
            <a:pPr marL="269240" indent="101600" algn="just"/>
            <a:r>
              <a:rPr lang="en-US" altLang="ja-JP" sz="1050" kern="100" dirty="0" smtClean="0">
                <a:solidFill>
                  <a:prstClr val="black"/>
                </a:solidFill>
                <a:latin typeface="游ゴシック" panose="020B0400000000000000" pitchFamily="50" charset="-128"/>
                <a:cs typeface="Times New Roman" panose="02020603050405020304" pitchFamily="18" charset="0"/>
              </a:rPr>
              <a:t>2</a:t>
            </a:r>
            <a:r>
              <a:rPr lang="ja-JP" altLang="ja-JP" sz="1050" kern="100" dirty="0" smtClean="0">
                <a:solidFill>
                  <a:prstClr val="black"/>
                </a:solidFill>
                <a:latin typeface="游ゴシック" panose="020B0400000000000000" pitchFamily="50" charset="-128"/>
                <a:cs typeface="Times New Roman" panose="02020603050405020304" pitchFamily="18" charset="0"/>
              </a:rPr>
              <a:t>　「お口の健康」と「食育」に関するアンケート（大阪府）</a:t>
            </a:r>
            <a:r>
              <a:rPr lang="en-US" altLang="ja-JP" sz="1050" kern="100" dirty="0">
                <a:solidFill>
                  <a:prstClr val="black"/>
                </a:solidFill>
                <a:latin typeface="游ゴシック" panose="020B0400000000000000" pitchFamily="50" charset="-128"/>
                <a:cs typeface="Times New Roman" panose="02020603050405020304" pitchFamily="18" charset="0"/>
              </a:rPr>
              <a:t>/</a:t>
            </a:r>
            <a:r>
              <a:rPr lang="ja-JP" altLang="en-US" sz="1050" kern="100" dirty="0">
                <a:solidFill>
                  <a:prstClr val="black"/>
                </a:solidFill>
                <a:latin typeface="游ゴシック" panose="020B0400000000000000" pitchFamily="50" charset="-128"/>
                <a:cs typeface="Times New Roman" panose="02020603050405020304" pitchFamily="18" charset="0"/>
              </a:rPr>
              <a:t>健康に関する意識調査（大阪府）（計画策定時</a:t>
            </a:r>
            <a:r>
              <a:rPr lang="en-US" altLang="ja-JP" sz="1050" kern="100" dirty="0">
                <a:solidFill>
                  <a:prstClr val="black"/>
                </a:solidFill>
                <a:latin typeface="游ゴシック" panose="020B0400000000000000" pitchFamily="50" charset="-128"/>
                <a:cs typeface="Times New Roman" panose="02020603050405020304" pitchFamily="18" charset="0"/>
              </a:rPr>
              <a:t>/</a:t>
            </a:r>
            <a:r>
              <a:rPr lang="ja-JP" altLang="en-US" sz="1050" kern="100" dirty="0">
                <a:solidFill>
                  <a:prstClr val="black"/>
                </a:solidFill>
                <a:latin typeface="游ゴシック" panose="020B0400000000000000" pitchFamily="50" charset="-128"/>
                <a:cs typeface="Times New Roman" panose="02020603050405020304" pitchFamily="18" charset="0"/>
              </a:rPr>
              <a:t>現在の状況）</a:t>
            </a:r>
          </a:p>
          <a:p>
            <a:pPr marL="269240" indent="101600" algn="just"/>
            <a:endParaRPr lang="ja-JP" altLang="ja-JP" sz="1050" kern="100" dirty="0">
              <a:solidFill>
                <a:prstClr val="black"/>
              </a:solidFill>
              <a:latin typeface="游ゴシック" panose="020B0400000000000000" pitchFamily="50" charset="-128"/>
              <a:cs typeface="Times New Roman" panose="02020603050405020304" pitchFamily="18" charset="0"/>
            </a:endParaRPr>
          </a:p>
        </p:txBody>
      </p:sp>
      <p:graphicFrame>
        <p:nvGraphicFramePr>
          <p:cNvPr id="28" name="表 27"/>
          <p:cNvGraphicFramePr>
            <a:graphicFrameLocks noGrp="1"/>
          </p:cNvGraphicFramePr>
          <p:nvPr>
            <p:extLst>
              <p:ext uri="{D42A27DB-BD31-4B8C-83A1-F6EECF244321}">
                <p14:modId xmlns:p14="http://schemas.microsoft.com/office/powerpoint/2010/main" val="532812499"/>
              </p:ext>
            </p:extLst>
          </p:nvPr>
        </p:nvGraphicFramePr>
        <p:xfrm>
          <a:off x="585360" y="5486399"/>
          <a:ext cx="8735281" cy="1005840"/>
        </p:xfrm>
        <a:graphic>
          <a:graphicData uri="http://schemas.openxmlformats.org/drawingml/2006/table">
            <a:tbl>
              <a:tblPr firstRow="1" bandRow="1"/>
              <a:tblGrid>
                <a:gridCol w="8735281">
                  <a:extLst>
                    <a:ext uri="{9D8B030D-6E8A-4147-A177-3AD203B41FA5}">
                      <a16:colId xmlns:a16="http://schemas.microsoft.com/office/drawing/2014/main" val="489255635"/>
                    </a:ext>
                  </a:extLst>
                </a:gridCol>
              </a:tblGrid>
              <a:tr h="952383">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r>
                        <a:rPr kumimoji="1" lang="ja-JP" altLang="en-US" sz="1200" b="1" dirty="0" smtClean="0">
                          <a:solidFill>
                            <a:schemeClr val="tx1"/>
                          </a:solidFill>
                          <a:latin typeface="+mn-ea"/>
                          <a:ea typeface="+mn-ea"/>
                        </a:rPr>
                        <a:t>▽府民が身近に生産から消費まで体験できる機会づくりを進めることが必要です。</a:t>
                      </a:r>
                    </a:p>
                    <a:p>
                      <a:r>
                        <a:rPr kumimoji="1" lang="ja-JP" altLang="en-US" sz="1200" b="1" dirty="0" smtClean="0">
                          <a:solidFill>
                            <a:schemeClr val="tx1"/>
                          </a:solidFill>
                          <a:latin typeface="+mn-ea"/>
                          <a:ea typeface="+mn-ea"/>
                        </a:rPr>
                        <a:t>▽大阪産（もん）を実際に手にし、購入できる販売店や料理店等を増やし、地産地消、消費拡大を図ることが必要です。</a:t>
                      </a:r>
                    </a:p>
                    <a:p>
                      <a:r>
                        <a:rPr kumimoji="1" lang="ja-JP" altLang="en-US" sz="1200" b="1" dirty="0" smtClean="0">
                          <a:solidFill>
                            <a:schemeClr val="tx1"/>
                          </a:solidFill>
                          <a:latin typeface="+mn-ea"/>
                          <a:ea typeface="+mn-ea"/>
                        </a:rPr>
                        <a:t>▽府民一人ひとりが食への感謝の気持ちを深めるとともに、食品ロスの現状や削減の必要性についても認識を深め、食品ロス</a:t>
                      </a:r>
                      <a:endParaRPr kumimoji="1" lang="en-US" altLang="ja-JP" sz="1200" b="1" dirty="0" smtClean="0">
                        <a:solidFill>
                          <a:schemeClr val="tx1"/>
                        </a:solidFill>
                        <a:latin typeface="+mn-ea"/>
                        <a:ea typeface="+mn-ea"/>
                      </a:endParaRPr>
                    </a:p>
                    <a:p>
                      <a:r>
                        <a:rPr kumimoji="1" lang="ja-JP" altLang="en-US" sz="1200" b="1" dirty="0" smtClean="0">
                          <a:solidFill>
                            <a:schemeClr val="tx1"/>
                          </a:solidFill>
                          <a:latin typeface="+mn-ea"/>
                          <a:ea typeface="+mn-ea"/>
                        </a:rPr>
                        <a:t>　の削減に主体的に取り組むことが必要です。</a:t>
                      </a:r>
                    </a:p>
                    <a:p>
                      <a:r>
                        <a:rPr kumimoji="1" lang="ja-JP" altLang="en-US" sz="1200" b="1" dirty="0" smtClean="0">
                          <a:solidFill>
                            <a:schemeClr val="tx1"/>
                          </a:solidFill>
                          <a:latin typeface="+mn-ea"/>
                          <a:ea typeface="+mn-ea"/>
                        </a:rPr>
                        <a:t>▽伝統的な食文化に関する府民の関心と理解を深め、次世代に伝えていく取組みが必要です。</a:t>
                      </a:r>
                      <a:endParaRPr kumimoji="1" lang="ja-JP" altLang="en-US" sz="1400" b="1"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596656341"/>
                  </a:ext>
                </a:extLst>
              </a:tr>
            </a:tbl>
          </a:graphicData>
        </a:graphic>
      </p:graphicFrame>
      <p:sp>
        <p:nvSpPr>
          <p:cNvPr id="29" name="Rectangle 1"/>
          <p:cNvSpPr>
            <a:spLocks noChangeArrowheads="1"/>
          </p:cNvSpPr>
          <p:nvPr/>
        </p:nvSpPr>
        <p:spPr bwMode="auto">
          <a:xfrm>
            <a:off x="281772" y="5201633"/>
            <a:ext cx="328348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ja-JP" sz="1600" b="1" dirty="0" smtClean="0">
                <a:solidFill>
                  <a:prstClr val="black"/>
                </a:solidFill>
                <a:latin typeface="游ゴシック" panose="020B0400000000000000" pitchFamily="50" charset="-128"/>
                <a:cs typeface="Times New Roman" panose="02020603050405020304" pitchFamily="18" charset="0"/>
              </a:rPr>
              <a:t>【</a:t>
            </a:r>
            <a:r>
              <a:rPr lang="ja-JP" altLang="en-US" sz="1600" b="1" dirty="0" smtClean="0">
                <a:solidFill>
                  <a:prstClr val="black"/>
                </a:solidFill>
                <a:latin typeface="游ゴシック" panose="020B0400000000000000" pitchFamily="50" charset="-128"/>
                <a:cs typeface="Times New Roman" panose="02020603050405020304" pitchFamily="18" charset="0"/>
              </a:rPr>
              <a:t>現状と課題</a:t>
            </a:r>
            <a:r>
              <a:rPr lang="en-US" altLang="ja-JP" sz="1600" b="1" dirty="0" smtClean="0">
                <a:solidFill>
                  <a:prstClr val="black"/>
                </a:solidFill>
                <a:latin typeface="游ゴシック" panose="020B0400000000000000" pitchFamily="50" charset="-128"/>
                <a:cs typeface="Times New Roman" panose="02020603050405020304" pitchFamily="18" charset="0"/>
              </a:rPr>
              <a:t>】</a:t>
            </a:r>
            <a:endParaRPr lang="ja-JP" altLang="ja-JP" sz="3600" dirty="0" smtClean="0">
              <a:solidFill>
                <a:prstClr val="black"/>
              </a:solidFill>
              <a:latin typeface="游ゴシック" panose="020B0400000000000000" pitchFamily="50" charset="-128"/>
            </a:endParaRPr>
          </a:p>
        </p:txBody>
      </p:sp>
    </p:spTree>
    <p:extLst>
      <p:ext uri="{BB962C8B-B14F-4D97-AF65-F5344CB8AC3E}">
        <p14:creationId xmlns:p14="http://schemas.microsoft.com/office/powerpoint/2010/main" val="27662407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D1D0668-0C6C-4C7F-AAAF-C0078F4BF5F6}" type="slidenum">
              <a:rPr kumimoji="1" lang="ja-JP" altLang="en-US" smtClean="0"/>
              <a:t>72</a:t>
            </a:fld>
            <a:endParaRPr kumimoji="1" lang="ja-JP" altLang="en-US"/>
          </a:p>
        </p:txBody>
      </p:sp>
      <p:sp>
        <p:nvSpPr>
          <p:cNvPr id="13" name="正方形/長方形 12"/>
          <p:cNvSpPr/>
          <p:nvPr/>
        </p:nvSpPr>
        <p:spPr>
          <a:xfrm>
            <a:off x="273000" y="189000"/>
            <a:ext cx="9360000" cy="6480000"/>
          </a:xfrm>
          <a:prstGeom prst="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ja-JP" sz="1800" b="1"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rPr>
              <a:t>現状･課題</a:t>
            </a:r>
            <a:endParaRPr kumimoji="0" lang="ja-JP" altLang="ja-JP"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defTabSz="914400" eaLnBrk="1" fontAlgn="ctr" latinLnBrk="0" hangingPunct="1">
              <a:lnSpc>
                <a:spcPct val="100000"/>
              </a:lnSpc>
              <a:spcBef>
                <a:spcPts val="0"/>
              </a:spcBef>
              <a:spcAft>
                <a:spcPts val="0"/>
              </a:spcAft>
              <a:buClrTx/>
              <a:buSzTx/>
              <a:buFontTx/>
              <a:buNone/>
              <a:tabLst/>
              <a:defRPr/>
            </a:pPr>
            <a:r>
              <a:rPr kumimoji="1" lang="ja-JP" altLang="ja-JP" sz="1800" b="1"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rPr>
              <a:t>▽府民が身近に生産から消費まで体験できる機会づくりを進めることが必要です。</a:t>
            </a:r>
            <a:endParaRPr kumimoji="0" lang="ja-JP" altLang="ja-JP"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defTabSz="914400" eaLnBrk="1" fontAlgn="ctr" latinLnBrk="0" hangingPunct="1">
              <a:lnSpc>
                <a:spcPct val="100000"/>
              </a:lnSpc>
              <a:spcBef>
                <a:spcPts val="0"/>
              </a:spcBef>
              <a:spcAft>
                <a:spcPts val="0"/>
              </a:spcAft>
              <a:buClrTx/>
              <a:buSzTx/>
              <a:buFontTx/>
              <a:buNone/>
              <a:tabLst/>
              <a:defRPr/>
            </a:pPr>
            <a:r>
              <a:rPr kumimoji="1" lang="ja-JP" altLang="ja-JP" sz="1800" b="1"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rPr>
              <a:t>▽大阪産（もん）を実際に手にし、購入できる販売店や料理店等を増やし、地産地消、消費拡大を図ることが必要です。</a:t>
            </a:r>
            <a:endParaRPr kumimoji="0" lang="ja-JP" altLang="ja-JP"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defTabSz="914400" eaLnBrk="1" fontAlgn="ctr" latinLnBrk="0" hangingPunct="1">
              <a:lnSpc>
                <a:spcPct val="100000"/>
              </a:lnSpc>
              <a:spcBef>
                <a:spcPts val="0"/>
              </a:spcBef>
              <a:spcAft>
                <a:spcPts val="0"/>
              </a:spcAft>
              <a:buClrTx/>
              <a:buSzTx/>
              <a:buFontTx/>
              <a:buNone/>
              <a:tabLst/>
              <a:defRPr/>
            </a:pPr>
            <a:r>
              <a:rPr kumimoji="1" lang="ja-JP" altLang="ja-JP" sz="1800" b="1"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rPr>
              <a:t>▽府民一人ひとりが食への感謝の気持ちを深めるとともに、食品ロスの現状や削減の必要性についても認識を深め、食品ロスの削減に主体的に取り組むことが必要です。</a:t>
            </a:r>
            <a:endParaRPr kumimoji="0" lang="ja-JP" altLang="ja-JP"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defTabSz="914400" eaLnBrk="1" fontAlgn="ctr" latinLnBrk="0" hangingPunct="1">
              <a:lnSpc>
                <a:spcPct val="100000"/>
              </a:lnSpc>
              <a:spcBef>
                <a:spcPts val="0"/>
              </a:spcBef>
              <a:spcAft>
                <a:spcPts val="0"/>
              </a:spcAft>
              <a:buClrTx/>
              <a:buSzTx/>
              <a:buFontTx/>
              <a:buNone/>
              <a:tabLst/>
              <a:defRPr/>
            </a:pPr>
            <a:r>
              <a:rPr kumimoji="1" lang="ja-JP" altLang="ja-JP" sz="1800" b="1"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rPr>
              <a:t>▽伝統的な食文化に関する府民の関心と理解を深め、次世代に伝えていく取組みが必要です。</a:t>
            </a:r>
            <a:endParaRPr kumimoji="0" lang="ja-JP" altLang="ja-JP"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14" name="表 13"/>
          <p:cNvGraphicFramePr>
            <a:graphicFrameLocks noGrp="1"/>
          </p:cNvGraphicFramePr>
          <p:nvPr>
            <p:extLst>
              <p:ext uri="{D42A27DB-BD31-4B8C-83A1-F6EECF244321}">
                <p14:modId xmlns:p14="http://schemas.microsoft.com/office/powerpoint/2010/main" val="4061851560"/>
              </p:ext>
            </p:extLst>
          </p:nvPr>
        </p:nvGraphicFramePr>
        <p:xfrm>
          <a:off x="629695" y="893268"/>
          <a:ext cx="8646609" cy="5379180"/>
        </p:xfrm>
        <a:graphic>
          <a:graphicData uri="http://schemas.openxmlformats.org/drawingml/2006/table">
            <a:tbl>
              <a:tblPr firstRow="1" bandRow="1"/>
              <a:tblGrid>
                <a:gridCol w="1260000">
                  <a:extLst>
                    <a:ext uri="{9D8B030D-6E8A-4147-A177-3AD203B41FA5}">
                      <a16:colId xmlns:a16="http://schemas.microsoft.com/office/drawing/2014/main" val="528851062"/>
                    </a:ext>
                  </a:extLst>
                </a:gridCol>
                <a:gridCol w="7386609">
                  <a:extLst>
                    <a:ext uri="{9D8B030D-6E8A-4147-A177-3AD203B41FA5}">
                      <a16:colId xmlns:a16="http://schemas.microsoft.com/office/drawing/2014/main" val="89849022"/>
                    </a:ext>
                  </a:extLst>
                </a:gridCol>
              </a:tblGrid>
              <a:tr h="2966038">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nSpc>
                          <a:spcPts val="1600"/>
                        </a:lnSpc>
                      </a:pPr>
                      <a:r>
                        <a:rPr kumimoji="1" lang="ja-JP" altLang="en-US" sz="1600" dirty="0" smtClean="0"/>
                        <a:t> </a:t>
                      </a:r>
                      <a:r>
                        <a:rPr kumimoji="1" lang="ja-JP" altLang="en-US" sz="1600" dirty="0" smtClean="0">
                          <a:solidFill>
                            <a:schemeClr val="bg1"/>
                          </a:solidFill>
                        </a:rPr>
                        <a:t>本年度の     </a:t>
                      </a:r>
                      <a:endParaRPr kumimoji="1" lang="en-US" altLang="ja-JP" sz="1600" dirty="0" smtClean="0">
                        <a:solidFill>
                          <a:schemeClr val="bg1"/>
                        </a:solidFill>
                      </a:endParaRPr>
                    </a:p>
                    <a:p>
                      <a:pPr>
                        <a:lnSpc>
                          <a:spcPts val="1600"/>
                        </a:lnSpc>
                      </a:pPr>
                      <a:r>
                        <a:rPr kumimoji="1" lang="en-US" altLang="ja-JP" sz="1600" dirty="0" smtClean="0">
                          <a:solidFill>
                            <a:schemeClr val="bg1"/>
                          </a:solidFill>
                        </a:rPr>
                        <a:t> </a:t>
                      </a:r>
                      <a:r>
                        <a:rPr kumimoji="1" lang="ja-JP" altLang="en-US" sz="1600" dirty="0" smtClean="0">
                          <a:solidFill>
                            <a:schemeClr val="bg1"/>
                          </a:solidFill>
                        </a:rPr>
                        <a:t>取組</a:t>
                      </a:r>
                      <a:endParaRPr kumimoji="1" lang="ja-JP" altLang="en-US" sz="16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174625" indent="-174625"/>
                      <a:r>
                        <a:rPr kumimoji="1" lang="en-US" altLang="ja-JP" sz="1200" b="1" dirty="0" smtClean="0">
                          <a:solidFill>
                            <a:schemeClr val="tx1"/>
                          </a:solidFill>
                        </a:rPr>
                        <a:t>《</a:t>
                      </a:r>
                      <a:r>
                        <a:rPr kumimoji="1" lang="ja-JP" altLang="en-US" sz="1200" b="1" u="sng" dirty="0" smtClean="0">
                          <a:solidFill>
                            <a:schemeClr val="tx1"/>
                          </a:solidFill>
                          <a:latin typeface="+mn-ea"/>
                          <a:ea typeface="+mn-ea"/>
                        </a:rPr>
                        <a:t>食の生産・流通に関する体験・交流の促進</a:t>
                      </a:r>
                      <a:r>
                        <a:rPr kumimoji="1" lang="en-US" altLang="ja-JP" sz="1200" b="1" dirty="0" smtClean="0">
                          <a:solidFill>
                            <a:schemeClr val="tx1"/>
                          </a:solidFill>
                          <a:latin typeface="+mn-ea"/>
                          <a:ea typeface="+mn-ea"/>
                        </a:rPr>
                        <a:t>》</a:t>
                      </a:r>
                    </a:p>
                    <a:p>
                      <a:pPr marL="174625" indent="-174625"/>
                      <a:r>
                        <a:rPr kumimoji="1" lang="ja-JP" altLang="en-US" sz="1100" b="1" dirty="0" smtClean="0">
                          <a:solidFill>
                            <a:schemeClr val="tx1"/>
                          </a:solidFill>
                          <a:latin typeface="+mn-ea"/>
                          <a:ea typeface="+mn-ea"/>
                        </a:rPr>
                        <a:t>■直売所で開催する販売イベント等について</a:t>
                      </a:r>
                      <a:r>
                        <a:rPr kumimoji="1" lang="en-US" altLang="ja-JP" sz="1100" b="1" dirty="0" smtClean="0">
                          <a:solidFill>
                            <a:schemeClr val="tx1"/>
                          </a:solidFill>
                          <a:latin typeface="+mn-ea"/>
                          <a:ea typeface="+mn-ea"/>
                        </a:rPr>
                        <a:t>Facebook</a:t>
                      </a:r>
                      <a:r>
                        <a:rPr kumimoji="1" lang="ja-JP" altLang="en-US" sz="1100" b="1" dirty="0" smtClean="0">
                          <a:solidFill>
                            <a:schemeClr val="tx1"/>
                          </a:solidFill>
                          <a:latin typeface="+mn-ea"/>
                          <a:ea typeface="+mn-ea"/>
                        </a:rPr>
                        <a:t>で情報発信</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■直売所の開設支援に係るチラシを作成・配布</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■市町村で給食献立に地域の食材や郷土料理等を導入</a:t>
                      </a:r>
                      <a:endParaRPr kumimoji="1" lang="en-US" altLang="ja-JP" sz="1100" b="1" dirty="0" smtClean="0">
                        <a:solidFill>
                          <a:schemeClr val="tx1"/>
                        </a:solidFill>
                        <a:latin typeface="+mn-ea"/>
                        <a:ea typeface="+mn-ea"/>
                      </a:endParaRPr>
                    </a:p>
                    <a:p>
                      <a:pPr marL="174625" indent="-174625"/>
                      <a:r>
                        <a:rPr kumimoji="1" lang="en-US" altLang="ja-JP" sz="1200" b="1" dirty="0" smtClean="0">
                          <a:solidFill>
                            <a:schemeClr val="tx1"/>
                          </a:solidFill>
                          <a:latin typeface="+mn-ea"/>
                          <a:ea typeface="+mn-ea"/>
                        </a:rPr>
                        <a:t>《</a:t>
                      </a:r>
                      <a:r>
                        <a:rPr kumimoji="1" lang="ja-JP" altLang="en-US" sz="1200" b="1" u="sng" dirty="0" smtClean="0">
                          <a:solidFill>
                            <a:schemeClr val="tx1"/>
                          </a:solidFill>
                          <a:latin typeface="+mn-ea"/>
                          <a:ea typeface="+mn-ea"/>
                        </a:rPr>
                        <a:t>大阪産農水産物の利用促進及び消費拡大</a:t>
                      </a:r>
                      <a:r>
                        <a:rPr kumimoji="1" lang="en-US" altLang="ja-JP" sz="1200" b="1" dirty="0" smtClean="0">
                          <a:solidFill>
                            <a:schemeClr val="tx1"/>
                          </a:solidFill>
                          <a:latin typeface="+mn-ea"/>
                          <a:ea typeface="+mn-ea"/>
                        </a:rPr>
                        <a:t>》</a:t>
                      </a:r>
                    </a:p>
                    <a:p>
                      <a:pPr marL="174625" indent="-174625"/>
                      <a:r>
                        <a:rPr kumimoji="1" lang="ja-JP" altLang="en-US" sz="1100" b="1" dirty="0" smtClean="0">
                          <a:solidFill>
                            <a:schemeClr val="tx1"/>
                          </a:solidFill>
                          <a:latin typeface="+mn-ea"/>
                          <a:ea typeface="+mn-ea"/>
                        </a:rPr>
                        <a:t>■大阪産（もん）を購入できる販売店や料理店等の拡大　</a:t>
                      </a:r>
                      <a:r>
                        <a:rPr kumimoji="1" lang="en-US" altLang="ja-JP" sz="1100" b="1" dirty="0" smtClean="0">
                          <a:solidFill>
                            <a:schemeClr val="tx1"/>
                          </a:solidFill>
                          <a:latin typeface="+mn-ea"/>
                          <a:ea typeface="+mn-ea"/>
                        </a:rPr>
                        <a:t>458</a:t>
                      </a:r>
                      <a:r>
                        <a:rPr kumimoji="1" lang="ja-JP" altLang="en-US" sz="1100" b="1" dirty="0" smtClean="0">
                          <a:solidFill>
                            <a:schemeClr val="tx1"/>
                          </a:solidFill>
                          <a:latin typeface="+mn-ea"/>
                          <a:ea typeface="+mn-ea"/>
                        </a:rPr>
                        <a:t>件（</a:t>
                      </a:r>
                      <a:r>
                        <a:rPr kumimoji="1" lang="en-US" altLang="ja-JP" sz="1100" b="1" dirty="0" smtClean="0">
                          <a:solidFill>
                            <a:schemeClr val="tx1"/>
                          </a:solidFill>
                          <a:latin typeface="+mn-ea"/>
                          <a:ea typeface="+mn-ea"/>
                        </a:rPr>
                        <a:t>R2.12</a:t>
                      </a:r>
                      <a:r>
                        <a:rPr kumimoji="1" lang="ja-JP" altLang="en-US" sz="1100" b="1" dirty="0" smtClean="0">
                          <a:solidFill>
                            <a:schemeClr val="tx1"/>
                          </a:solidFill>
                          <a:latin typeface="+mn-ea"/>
                          <a:ea typeface="+mn-ea"/>
                        </a:rPr>
                        <a:t>末）</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■大阪産（もん）のＰＲと利用促進のため、ホームページ、大阪産（もん）</a:t>
                      </a:r>
                      <a:r>
                        <a:rPr kumimoji="1" lang="en-US" altLang="ja-JP" sz="1100" b="1" dirty="0" smtClean="0">
                          <a:solidFill>
                            <a:schemeClr val="tx1"/>
                          </a:solidFill>
                          <a:latin typeface="+mn-ea"/>
                          <a:ea typeface="+mn-ea"/>
                        </a:rPr>
                        <a:t>Facebook</a:t>
                      </a:r>
                      <a:r>
                        <a:rPr kumimoji="1" lang="ja-JP" altLang="en-US" sz="1100" b="1" dirty="0" err="1" smtClean="0">
                          <a:solidFill>
                            <a:schemeClr val="tx1"/>
                          </a:solidFill>
                          <a:latin typeface="+mn-ea"/>
                          <a:ea typeface="+mn-ea"/>
                        </a:rPr>
                        <a:t>、</a:t>
                      </a:r>
                      <a:r>
                        <a:rPr kumimoji="1" lang="ja-JP" altLang="en-US" sz="1100" b="1" dirty="0" smtClean="0">
                          <a:solidFill>
                            <a:schemeClr val="tx1"/>
                          </a:solidFill>
                          <a:latin typeface="+mn-ea"/>
                          <a:ea typeface="+mn-ea"/>
                        </a:rPr>
                        <a:t>大阪産（もん）</a:t>
                      </a:r>
                      <a:r>
                        <a:rPr kumimoji="1" lang="en-US" altLang="ja-JP" sz="1100" b="1" dirty="0" smtClean="0">
                          <a:solidFill>
                            <a:schemeClr val="tx1"/>
                          </a:solidFill>
                          <a:latin typeface="+mn-ea"/>
                          <a:ea typeface="+mn-ea"/>
                        </a:rPr>
                        <a:t>twitter</a:t>
                      </a:r>
                    </a:p>
                    <a:p>
                      <a:pPr marL="174625" indent="-174625"/>
                      <a:r>
                        <a:rPr kumimoji="1" lang="ja-JP" altLang="en-US" sz="1100" b="1" dirty="0" smtClean="0">
                          <a:solidFill>
                            <a:schemeClr val="tx1"/>
                          </a:solidFill>
                          <a:latin typeface="+mn-ea"/>
                          <a:ea typeface="+mn-ea"/>
                        </a:rPr>
                        <a:t>　大阪産（もん）ファン通信 等による情報発信</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■市町村や民間団体等が実施する地産地消の推進、食文化の継承等の食育活動への補助</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■府ホームページにて、パンフレット「大阪の魚と漁業を</a:t>
                      </a:r>
                      <a:r>
                        <a:rPr kumimoji="1" lang="en-US" altLang="ja-JP" sz="1100" b="1" dirty="0" smtClean="0">
                          <a:solidFill>
                            <a:schemeClr val="tx1"/>
                          </a:solidFill>
                          <a:latin typeface="+mn-ea"/>
                          <a:ea typeface="+mn-ea"/>
                        </a:rPr>
                        <a:t>10</a:t>
                      </a:r>
                      <a:r>
                        <a:rPr kumimoji="1" lang="ja-JP" altLang="en-US" sz="1100" b="1" dirty="0" smtClean="0">
                          <a:solidFill>
                            <a:schemeClr val="tx1"/>
                          </a:solidFill>
                          <a:latin typeface="+mn-ea"/>
                          <a:ea typeface="+mn-ea"/>
                        </a:rPr>
                        <a:t>倍楽しむ本」を掲載</a:t>
                      </a:r>
                    </a:p>
                    <a:p>
                      <a:pPr marL="174625" indent="-174625"/>
                      <a:r>
                        <a:rPr kumimoji="1" lang="ja-JP" altLang="en-US" sz="1100" b="1" dirty="0" smtClean="0">
                          <a:solidFill>
                            <a:schemeClr val="tx1"/>
                          </a:solidFill>
                          <a:latin typeface="+mn-ea"/>
                          <a:ea typeface="+mn-ea"/>
                        </a:rPr>
                        <a:t>■「大阪の畜産えぇもん</a:t>
                      </a:r>
                      <a:r>
                        <a:rPr kumimoji="1" lang="en-US" altLang="ja-JP" sz="1100" b="1" dirty="0" smtClean="0">
                          <a:solidFill>
                            <a:schemeClr val="tx1"/>
                          </a:solidFill>
                          <a:latin typeface="+mn-ea"/>
                          <a:ea typeface="+mn-ea"/>
                        </a:rPr>
                        <a:t>BOOK</a:t>
                      </a:r>
                      <a:r>
                        <a:rPr kumimoji="1" lang="ja-JP" altLang="en-US" sz="1100" b="1" dirty="0" smtClean="0">
                          <a:solidFill>
                            <a:schemeClr val="tx1"/>
                          </a:solidFill>
                          <a:latin typeface="+mn-ea"/>
                          <a:ea typeface="+mn-ea"/>
                        </a:rPr>
                        <a:t>」の作成・配布、ホームページへの掲載</a:t>
                      </a:r>
                      <a:endParaRPr kumimoji="1" lang="en-US" altLang="ja-JP" sz="1100" b="1" dirty="0" smtClean="0">
                        <a:solidFill>
                          <a:schemeClr val="tx1"/>
                        </a:solidFill>
                        <a:latin typeface="+mn-ea"/>
                        <a:ea typeface="+mn-ea"/>
                      </a:endParaRPr>
                    </a:p>
                    <a:p>
                      <a:pPr marL="174625" indent="-174625"/>
                      <a:r>
                        <a:rPr kumimoji="1" lang="en-US" altLang="ja-JP" sz="1200" b="1" dirty="0" smtClean="0">
                          <a:solidFill>
                            <a:schemeClr val="tx1"/>
                          </a:solidFill>
                          <a:latin typeface="+mn-ea"/>
                          <a:ea typeface="+mn-ea"/>
                        </a:rPr>
                        <a:t>《</a:t>
                      </a:r>
                      <a:r>
                        <a:rPr kumimoji="1" lang="ja-JP" altLang="en-US" sz="1200" b="1" u="sng" dirty="0" smtClean="0">
                          <a:solidFill>
                            <a:schemeClr val="tx1"/>
                          </a:solidFill>
                          <a:latin typeface="+mn-ea"/>
                          <a:ea typeface="+mn-ea"/>
                        </a:rPr>
                        <a:t>大阪産農林水産物を府民が身近に触れられる場の情報発信</a:t>
                      </a:r>
                      <a:r>
                        <a:rPr kumimoji="1" lang="en-US" altLang="ja-JP" sz="1200" b="1" dirty="0" smtClean="0">
                          <a:solidFill>
                            <a:schemeClr val="tx1"/>
                          </a:solidFill>
                          <a:latin typeface="+mn-ea"/>
                          <a:ea typeface="+mn-ea"/>
                        </a:rPr>
                        <a:t>》</a:t>
                      </a:r>
                    </a:p>
                    <a:p>
                      <a:pPr marL="174625" indent="-174625"/>
                      <a:r>
                        <a:rPr kumimoji="1" lang="ja-JP" altLang="en-US" sz="1100" b="1" dirty="0" smtClean="0">
                          <a:solidFill>
                            <a:schemeClr val="tx1"/>
                          </a:solidFill>
                          <a:latin typeface="+mn-ea"/>
                          <a:ea typeface="+mn-ea"/>
                        </a:rPr>
                        <a:t>■府内の朝市・直売所、農業体験農園（もぎとり園）及び農に親しむ施設について、府のホームページに掲載</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■漁協の取組みを府ホームページや大阪産（もん）</a:t>
                      </a:r>
                      <a:r>
                        <a:rPr kumimoji="1" lang="en-US" altLang="ja-JP" sz="1100" b="1" dirty="0" smtClean="0">
                          <a:solidFill>
                            <a:schemeClr val="tx1"/>
                          </a:solidFill>
                          <a:latin typeface="+mn-ea"/>
                          <a:ea typeface="+mn-ea"/>
                        </a:rPr>
                        <a:t>Facebook</a:t>
                      </a:r>
                      <a:r>
                        <a:rPr kumimoji="1" lang="ja-JP" altLang="en-US" sz="1100" b="1" dirty="0" smtClean="0">
                          <a:solidFill>
                            <a:schemeClr val="tx1"/>
                          </a:solidFill>
                          <a:latin typeface="+mn-ea"/>
                          <a:ea typeface="+mn-ea"/>
                        </a:rPr>
                        <a:t>で紹介</a:t>
                      </a:r>
                      <a:endParaRPr kumimoji="1" lang="en-US" altLang="ja-JP" sz="1100" b="1" dirty="0" smtClean="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3861721"/>
                  </a:ext>
                </a:extLst>
              </a:tr>
              <a:tr h="1290918">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600" b="1" dirty="0" smtClean="0">
                          <a:solidFill>
                            <a:schemeClr val="bg1"/>
                          </a:solidFill>
                        </a:rPr>
                        <a:t> 今後の</a:t>
                      </a:r>
                      <a:endParaRPr kumimoji="1" lang="en-US" altLang="ja-JP" sz="1600" b="1" dirty="0" smtClean="0">
                        <a:solidFill>
                          <a:schemeClr val="bg1"/>
                        </a:solidFill>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600" b="1" dirty="0" smtClean="0">
                          <a:solidFill>
                            <a:schemeClr val="bg1"/>
                          </a:solidFill>
                        </a:rPr>
                        <a:t> 取組予定</a:t>
                      </a:r>
                      <a:endParaRPr kumimoji="1" lang="ja-JP" altLang="en-US"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a:t>
                      </a:r>
                      <a:r>
                        <a:rPr kumimoji="1" lang="ja-JP" altLang="en-US" sz="1200" b="1" i="0" u="sng"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課題</a:t>
                      </a:r>
                      <a:r>
                        <a:rPr kumimoji="1" lang="en-US" altLang="ja-JP"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a:t>
                      </a:r>
                      <a:endParaRPr kumimoji="1" lang="ja-JP" altLang="en-US"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mn-ea"/>
                          <a:ea typeface="+mn-ea"/>
                        </a:rPr>
                        <a:t>■直売所やイベント等の認知度向上</a:t>
                      </a:r>
                      <a:endParaRPr kumimoji="1" lang="en-US" altLang="ja-JP" sz="1100" b="1"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mn-ea"/>
                          <a:ea typeface="+mn-ea"/>
                        </a:rPr>
                        <a:t>■新型コロナウイルスの感染拡大防止に配慮したイベントの開催方法についての検討</a:t>
                      </a:r>
                      <a:endParaRPr kumimoji="1" lang="en-US" altLang="ja-JP" sz="1100" b="1"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a:t>
                      </a:r>
                      <a:r>
                        <a:rPr kumimoji="1" lang="ja-JP" altLang="en-US" sz="1200" b="1" i="0" u="sng"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次年度の主な取組み</a:t>
                      </a:r>
                      <a:r>
                        <a:rPr kumimoji="1" lang="en-US" altLang="ja-JP"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mn-ea"/>
                          <a:ea typeface="+mn-ea"/>
                        </a:rPr>
                        <a:t>■地産地消の推進に向け、イベントやホームページ等において情報を発信する。</a:t>
                      </a:r>
                      <a:endParaRPr kumimoji="1" lang="en-US" altLang="ja-JP" sz="1100" b="1" dirty="0" smtClean="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86039942"/>
                  </a:ext>
                </a:extLst>
              </a:tr>
              <a:tr h="1122224">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600" b="1" dirty="0" smtClean="0">
                          <a:solidFill>
                            <a:schemeClr val="bg1"/>
                          </a:solidFill>
                        </a:rPr>
                        <a:t> 最終予算　　</a:t>
                      </a:r>
                      <a:endParaRPr kumimoji="1" lang="en-US" altLang="ja-JP" sz="1600" b="1" dirty="0" smtClean="0">
                        <a:solidFill>
                          <a:schemeClr val="bg1"/>
                        </a:solidFill>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zh-TW" altLang="en-US" sz="1200" b="1" i="0" u="none" strike="noStrike" kern="120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cs typeface="+mn-cs"/>
                        </a:rPr>
                        <a:t>（主要事業）</a:t>
                      </a:r>
                      <a:endParaRPr kumimoji="1" lang="ja-JP" altLang="en-US" sz="1600" b="1"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100" b="1" dirty="0" smtClean="0">
                          <a:latin typeface="+mn-ea"/>
                          <a:ea typeface="+mn-ea"/>
                        </a:rPr>
                        <a:t>大阪産</a:t>
                      </a:r>
                      <a:r>
                        <a:rPr kumimoji="1" lang="en-US" altLang="ja-JP" sz="1100" b="1" dirty="0" smtClean="0">
                          <a:latin typeface="+mn-ea"/>
                          <a:ea typeface="+mn-ea"/>
                        </a:rPr>
                        <a:t>(</a:t>
                      </a:r>
                      <a:r>
                        <a:rPr kumimoji="1" lang="ja-JP" altLang="en-US" sz="1100" b="1" dirty="0" smtClean="0">
                          <a:latin typeface="+mn-ea"/>
                          <a:ea typeface="+mn-ea"/>
                        </a:rPr>
                        <a:t>もん</a:t>
                      </a:r>
                      <a:r>
                        <a:rPr kumimoji="1" lang="en-US" altLang="ja-JP" sz="1100" b="1" dirty="0" smtClean="0">
                          <a:latin typeface="+mn-ea"/>
                          <a:ea typeface="+mn-ea"/>
                        </a:rPr>
                        <a:t>)</a:t>
                      </a:r>
                      <a:r>
                        <a:rPr kumimoji="1" lang="ja-JP" altLang="en-US" sz="1100" b="1" dirty="0" smtClean="0">
                          <a:latin typeface="+mn-ea"/>
                          <a:ea typeface="+mn-ea"/>
                        </a:rPr>
                        <a:t>グローバルブランド化促進事業費　</a:t>
                      </a:r>
                      <a:r>
                        <a:rPr kumimoji="1" lang="en-US" altLang="ja-JP" sz="1100" b="1" dirty="0" smtClean="0">
                          <a:latin typeface="+mn-ea"/>
                          <a:ea typeface="+mn-ea"/>
                        </a:rPr>
                        <a:t>48,423</a:t>
                      </a:r>
                      <a:r>
                        <a:rPr kumimoji="1" lang="ja-JP" altLang="en-US" sz="1100" b="1" dirty="0" smtClean="0">
                          <a:latin typeface="+mn-ea"/>
                          <a:ea typeface="+mn-ea"/>
                        </a:rPr>
                        <a:t>千円</a:t>
                      </a:r>
                      <a:endParaRPr kumimoji="1" lang="ja-JP" altLang="en-US" sz="1100" b="1"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897835777"/>
                  </a:ext>
                </a:extLst>
              </a:tr>
            </a:tbl>
          </a:graphicData>
        </a:graphic>
      </p:graphicFrame>
      <p:sp>
        <p:nvSpPr>
          <p:cNvPr id="15" name="テキスト ボックス 14"/>
          <p:cNvSpPr txBox="1"/>
          <p:nvPr/>
        </p:nvSpPr>
        <p:spPr>
          <a:xfrm>
            <a:off x="558186" y="604110"/>
            <a:ext cx="8718118" cy="338554"/>
          </a:xfrm>
          <a:prstGeom prst="rect">
            <a:avLst/>
          </a:prstGeom>
          <a:noFill/>
        </p:spPr>
        <p:txBody>
          <a:bodyPr wrap="square" rtlCol="0">
            <a:spAutoFit/>
          </a:bodyPr>
          <a:lstStyle/>
          <a:p>
            <a:r>
              <a:rPr kumimoji="1" lang="ja-JP" altLang="en-US" sz="1600" b="1" dirty="0">
                <a:solidFill>
                  <a:prstClr val="black"/>
                </a:solidFill>
                <a:latin typeface="游ゴシック" panose="020B0400000000000000" pitchFamily="50" charset="-128"/>
              </a:rPr>
              <a:t>①地産地消の</a:t>
            </a:r>
            <a:r>
              <a:rPr kumimoji="1" lang="ja-JP" altLang="en-US" sz="1600" b="1" dirty="0" smtClean="0">
                <a:solidFill>
                  <a:prstClr val="black"/>
                </a:solidFill>
                <a:latin typeface="游ゴシック" panose="020B0400000000000000" pitchFamily="50" charset="-128"/>
              </a:rPr>
              <a:t>推進　</a:t>
            </a:r>
            <a:r>
              <a:rPr kumimoji="1" lang="en-US" altLang="ja-JP" sz="1600" b="1" dirty="0" smtClean="0">
                <a:solidFill>
                  <a:prstClr val="black"/>
                </a:solidFill>
                <a:latin typeface="游ゴシック" panose="020B0400000000000000" pitchFamily="50" charset="-128"/>
              </a:rPr>
              <a:t>P45</a:t>
            </a:r>
            <a:r>
              <a:rPr kumimoji="1" lang="ja-JP" altLang="en-US" sz="1600" b="1" dirty="0" smtClean="0">
                <a:solidFill>
                  <a:prstClr val="black"/>
                </a:solidFill>
                <a:latin typeface="游ゴシック" panose="020B0400000000000000" pitchFamily="50" charset="-128"/>
              </a:rPr>
              <a:t>　</a:t>
            </a:r>
            <a:endParaRPr kumimoji="1" lang="ja-JP" altLang="en-US" sz="1600" b="1" dirty="0">
              <a:solidFill>
                <a:prstClr val="black"/>
              </a:solidFill>
              <a:latin typeface="游ゴシック" panose="020B0400000000000000" pitchFamily="50" charset="-128"/>
            </a:endParaRPr>
          </a:p>
        </p:txBody>
      </p:sp>
      <p:grpSp>
        <p:nvGrpSpPr>
          <p:cNvPr id="18" name="グループ化 17"/>
          <p:cNvGrpSpPr/>
          <p:nvPr/>
        </p:nvGrpSpPr>
        <p:grpSpPr>
          <a:xfrm>
            <a:off x="8333362" y="573545"/>
            <a:ext cx="1188525" cy="864000"/>
            <a:chOff x="8151251" y="1180677"/>
            <a:chExt cx="1188525" cy="864000"/>
          </a:xfrm>
        </p:grpSpPr>
        <p:sp>
          <p:nvSpPr>
            <p:cNvPr id="19" name="角丸四角形 18"/>
            <p:cNvSpPr/>
            <p:nvPr/>
          </p:nvSpPr>
          <p:spPr>
            <a:xfrm>
              <a:off x="8151251" y="1180677"/>
              <a:ext cx="1188525" cy="864000"/>
            </a:xfrm>
            <a:prstGeom prst="roundRect">
              <a:avLst/>
            </a:prstGeom>
            <a:solidFill>
              <a:srgbClr val="4472C4"/>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20" name="グループ化 19"/>
            <p:cNvGrpSpPr/>
            <p:nvPr/>
          </p:nvGrpSpPr>
          <p:grpSpPr>
            <a:xfrm>
              <a:off x="8222623" y="1257538"/>
              <a:ext cx="1058662" cy="720145"/>
              <a:chOff x="511927" y="2809411"/>
              <a:chExt cx="1110811" cy="770916"/>
            </a:xfrm>
          </p:grpSpPr>
          <p:sp>
            <p:nvSpPr>
              <p:cNvPr id="21" name="角丸四角形 20"/>
              <p:cNvSpPr/>
              <p:nvPr/>
            </p:nvSpPr>
            <p:spPr>
              <a:xfrm>
                <a:off x="511927" y="2809411"/>
                <a:ext cx="1097298" cy="770916"/>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本</a:t>
                </a:r>
                <a:r>
                  <a:rPr kumimoji="1" lang="ja-JP" altLang="en-US" sz="1200" b="1" i="0" u="none" strike="noStrike" kern="0" cap="none" spc="0" normalizeH="0" baseline="0" noProof="0" smtClean="0">
                    <a:ln>
                      <a:noFill/>
                    </a:ln>
                    <a:solidFill>
                      <a:prstClr val="black"/>
                    </a:solidFill>
                    <a:effectLst/>
                    <a:uLnTx/>
                    <a:uFillTx/>
                    <a:latin typeface="Calibri" panose="020F0502020204030204"/>
                    <a:ea typeface="游ゴシック" panose="020B0400000000000000" pitchFamily="50" charset="-128"/>
                    <a:cs typeface="+mn-cs"/>
                  </a:rPr>
                  <a:t>年度</a:t>
                </a:r>
                <a:r>
                  <a:rPr kumimoji="1" lang="ja-JP" altLang="en-US" sz="12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評価</a:t>
                </a:r>
                <a:endParaRPr kumimoji="1" lang="en-US" altLang="ja-JP" sz="12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eaLnBrk="1" fontAlgn="auto" latinLnBrk="0" hangingPunct="1">
                  <a:lnSpc>
                    <a:spcPts val="200"/>
                  </a:lnSpc>
                  <a:spcBef>
                    <a:spcPts val="0"/>
                  </a:spcBef>
                  <a:spcAft>
                    <a:spcPts val="0"/>
                  </a:spcAft>
                  <a:buClrTx/>
                  <a:buSzTx/>
                  <a:buFontTx/>
                  <a:buNone/>
                  <a:tabLst/>
                  <a:defRPr/>
                </a:pPr>
                <a:endParaRPr kumimoji="1" lang="en-US" altLang="ja-JP" sz="1200" b="0"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概ね予定</a:t>
                </a:r>
                <a:endParaRPr kumimoji="1" lang="en-US" altLang="ja-JP" sz="14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どおり</a:t>
                </a:r>
              </a:p>
            </p:txBody>
          </p:sp>
          <p:cxnSp>
            <p:nvCxnSpPr>
              <p:cNvPr id="22" name="直線コネクタ 21"/>
              <p:cNvCxnSpPr/>
              <p:nvPr/>
            </p:nvCxnSpPr>
            <p:spPr>
              <a:xfrm>
                <a:off x="525439" y="3052293"/>
                <a:ext cx="1097299" cy="0"/>
              </a:xfrm>
              <a:prstGeom prst="line">
                <a:avLst/>
              </a:prstGeom>
              <a:noFill/>
              <a:ln w="6350" cap="flat" cmpd="sng" algn="ctr">
                <a:solidFill>
                  <a:sysClr val="windowText" lastClr="000000"/>
                </a:solidFill>
                <a:prstDash val="solid"/>
                <a:miter lim="800000"/>
              </a:ln>
              <a:effectLst/>
            </p:spPr>
          </p:cxnSp>
        </p:grpSp>
      </p:grpSp>
      <p:sp>
        <p:nvSpPr>
          <p:cNvPr id="23" name="Rectangle 1"/>
          <p:cNvSpPr>
            <a:spLocks noChangeArrowheads="1"/>
          </p:cNvSpPr>
          <p:nvPr/>
        </p:nvSpPr>
        <p:spPr bwMode="auto">
          <a:xfrm>
            <a:off x="294565" y="275769"/>
            <a:ext cx="328348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ja-JP" sz="1600" b="1"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600" b="1"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具体的な取組み</a:t>
            </a:r>
            <a:r>
              <a:rPr lang="en-US" altLang="ja-JP" sz="1600" b="1"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endParaRPr lang="ja-JP" altLang="ja-JP" sz="3600" dirty="0" smtClean="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0592682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D1D0668-0C6C-4C7F-AAAF-C0078F4BF5F6}" type="slidenum">
              <a:rPr kumimoji="1" lang="ja-JP" altLang="en-US" smtClean="0"/>
              <a:t>73</a:t>
            </a:fld>
            <a:endParaRPr kumimoji="1" lang="ja-JP" altLang="en-US"/>
          </a:p>
        </p:txBody>
      </p:sp>
      <p:sp>
        <p:nvSpPr>
          <p:cNvPr id="13" name="正方形/長方形 12"/>
          <p:cNvSpPr/>
          <p:nvPr/>
        </p:nvSpPr>
        <p:spPr>
          <a:xfrm>
            <a:off x="273000" y="189000"/>
            <a:ext cx="9360000" cy="6480000"/>
          </a:xfrm>
          <a:prstGeom prst="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14" name="表 13"/>
          <p:cNvGraphicFramePr>
            <a:graphicFrameLocks noGrp="1"/>
          </p:cNvGraphicFramePr>
          <p:nvPr>
            <p:extLst>
              <p:ext uri="{D42A27DB-BD31-4B8C-83A1-F6EECF244321}">
                <p14:modId xmlns:p14="http://schemas.microsoft.com/office/powerpoint/2010/main" val="2139252266"/>
              </p:ext>
            </p:extLst>
          </p:nvPr>
        </p:nvGraphicFramePr>
        <p:xfrm>
          <a:off x="629696" y="620710"/>
          <a:ext cx="8646609" cy="2766752"/>
        </p:xfrm>
        <a:graphic>
          <a:graphicData uri="http://schemas.openxmlformats.org/drawingml/2006/table">
            <a:tbl>
              <a:tblPr firstRow="1" bandRow="1"/>
              <a:tblGrid>
                <a:gridCol w="1260000">
                  <a:extLst>
                    <a:ext uri="{9D8B030D-6E8A-4147-A177-3AD203B41FA5}">
                      <a16:colId xmlns:a16="http://schemas.microsoft.com/office/drawing/2014/main" val="528851062"/>
                    </a:ext>
                  </a:extLst>
                </a:gridCol>
                <a:gridCol w="7386609">
                  <a:extLst>
                    <a:ext uri="{9D8B030D-6E8A-4147-A177-3AD203B41FA5}">
                      <a16:colId xmlns:a16="http://schemas.microsoft.com/office/drawing/2014/main" val="89849022"/>
                    </a:ext>
                  </a:extLst>
                </a:gridCol>
              </a:tblGrid>
              <a:tr h="1158175">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nSpc>
                          <a:spcPts val="1600"/>
                        </a:lnSpc>
                      </a:pPr>
                      <a:r>
                        <a:rPr kumimoji="1" lang="ja-JP" altLang="en-US" sz="1600" dirty="0" smtClean="0"/>
                        <a:t> 本年度の     </a:t>
                      </a:r>
                      <a:endParaRPr kumimoji="1" lang="en-US" altLang="ja-JP" sz="1600" dirty="0" smtClean="0"/>
                    </a:p>
                    <a:p>
                      <a:pPr>
                        <a:lnSpc>
                          <a:spcPts val="1600"/>
                        </a:lnSpc>
                      </a:pPr>
                      <a:r>
                        <a:rPr kumimoji="1" lang="en-US" altLang="ja-JP" sz="1600" dirty="0" smtClean="0"/>
                        <a:t> </a:t>
                      </a:r>
                      <a:r>
                        <a:rPr kumimoji="1" lang="ja-JP" altLang="en-US" sz="1600" dirty="0" smtClean="0"/>
                        <a:t>取組</a:t>
                      </a:r>
                      <a:endParaRPr kumimoji="1" lang="ja-JP" altLang="en-US" sz="16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174625" indent="-174625"/>
                      <a:r>
                        <a:rPr kumimoji="1" lang="ja-JP" altLang="en-US" sz="1100" b="1" dirty="0" smtClean="0">
                          <a:solidFill>
                            <a:schemeClr val="tx1"/>
                          </a:solidFill>
                          <a:latin typeface="+mn-ea"/>
                          <a:ea typeface="+mn-ea"/>
                        </a:rPr>
                        <a:t>■「食品ロス削減ワーキングチーム」の関係部局を通じ、保育所・学校等での食育、</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　地域での農漁業体験や調理体験等を通じて、食べ物と自然環境を大切にする気持ちや</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　生産者をはじめとして多くの関係者に食が支えられていることを理解し、感謝の気持ちを育むよう</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　働きかけた。</a:t>
                      </a:r>
                      <a:endParaRPr kumimoji="1" lang="en-US" altLang="ja-JP" sz="1100" b="1" dirty="0" smtClean="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3861721"/>
                  </a:ext>
                </a:extLst>
              </a:tr>
              <a:tr h="981232">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smtClean="0">
                          <a:solidFill>
                            <a:schemeClr val="bg1"/>
                          </a:solidFill>
                        </a:rPr>
                        <a:t> 今後の</a:t>
                      </a:r>
                      <a:endParaRPr kumimoji="1" lang="en-US" altLang="ja-JP" sz="1600" b="1" dirty="0" smtClean="0">
                        <a:solidFill>
                          <a:schemeClr val="bg1"/>
                        </a:solidFill>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smtClean="0">
                          <a:solidFill>
                            <a:schemeClr val="bg1"/>
                          </a:solidFill>
                        </a:rPr>
                        <a:t> 取組予定</a:t>
                      </a:r>
                      <a:endParaRPr kumimoji="1" lang="ja-JP" altLang="en-US"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a:t>
                      </a:r>
                      <a:r>
                        <a:rPr kumimoji="1" lang="ja-JP" altLang="en-US" sz="1200" b="1" i="0" u="sng"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次年度の主な取組</a:t>
                      </a:r>
                      <a:r>
                        <a:rPr kumimoji="1" lang="en-US" altLang="ja-JP" sz="1200" b="1"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mn-ea"/>
                          <a:ea typeface="+mn-ea"/>
                        </a:rPr>
                        <a:t>■食品ロスの削減に向け、デジタルコンテンツ（ポータルサイト）を作成</a:t>
                      </a:r>
                      <a:endParaRPr kumimoji="1" lang="en-US" altLang="ja-JP" sz="1100" b="1" dirty="0" smtClean="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414319985"/>
                  </a:ext>
                </a:extLst>
              </a:tr>
              <a:tr h="627345">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smtClean="0">
                          <a:solidFill>
                            <a:schemeClr val="bg1"/>
                          </a:solidFill>
                        </a:rPr>
                        <a:t> 最終予算　　</a:t>
                      </a:r>
                      <a:endParaRPr kumimoji="1" lang="en-US" altLang="ja-JP" sz="1600" b="1" dirty="0" smtClean="0">
                        <a:solidFill>
                          <a:schemeClr val="bg1"/>
                        </a:solidFill>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zh-TW" altLang="en-US" sz="1200" b="1" dirty="0" smtClean="0">
                          <a:solidFill>
                            <a:schemeClr val="bg1"/>
                          </a:solidFill>
                        </a:rPr>
                        <a:t>（主要事業）</a:t>
                      </a:r>
                      <a:endParaRPr kumimoji="1" lang="ja-JP" altLang="en-US" sz="1600" b="1"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100" b="1" dirty="0" err="1" smtClean="0">
                          <a:latin typeface="+mn-ea"/>
                          <a:ea typeface="+mn-ea"/>
                        </a:rPr>
                        <a:t>ー</a:t>
                      </a:r>
                      <a:endParaRPr kumimoji="1" lang="en-US" altLang="ja-JP" sz="1100" b="1" dirty="0" smtClean="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49516140"/>
                  </a:ext>
                </a:extLst>
              </a:tr>
            </a:tbl>
          </a:graphicData>
        </a:graphic>
      </p:graphicFrame>
      <p:sp>
        <p:nvSpPr>
          <p:cNvPr id="15" name="テキスト ボックス 14"/>
          <p:cNvSpPr txBox="1"/>
          <p:nvPr/>
        </p:nvSpPr>
        <p:spPr>
          <a:xfrm>
            <a:off x="527926" y="280442"/>
            <a:ext cx="2804208"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smtClean="0">
                <a:ln>
                  <a:noFill/>
                </a:ln>
                <a:solidFill>
                  <a:prstClr val="black"/>
                </a:solidFill>
                <a:effectLst/>
                <a:uLnTx/>
                <a:uFillTx/>
              </a:rPr>
              <a:t>②食品ロスの削減　</a:t>
            </a:r>
            <a:r>
              <a:rPr kumimoji="1" lang="en-US" altLang="ja-JP" sz="1600" b="1" i="0" u="none" strike="noStrike" kern="0" cap="none" spc="0" normalizeH="0" baseline="0" noProof="0" dirty="0" smtClean="0">
                <a:ln>
                  <a:noFill/>
                </a:ln>
                <a:solidFill>
                  <a:prstClr val="black"/>
                </a:solidFill>
                <a:effectLst/>
                <a:uLnTx/>
                <a:uFillTx/>
                <a:latin typeface="游ゴシック" panose="020B0400000000000000" pitchFamily="50" charset="-128"/>
              </a:rPr>
              <a:t>P46</a:t>
            </a:r>
            <a:endParaRPr kumimoji="1" lang="ja-JP" altLang="en-US" sz="1600" b="1" i="0" u="none" strike="noStrike" kern="0" cap="none" spc="0" normalizeH="0" baseline="0" noProof="0" dirty="0" smtClean="0">
              <a:ln>
                <a:noFill/>
              </a:ln>
              <a:solidFill>
                <a:prstClr val="black"/>
              </a:solidFill>
              <a:effectLst/>
              <a:uLnTx/>
              <a:uFillTx/>
              <a:latin typeface="游ゴシック" panose="020B0400000000000000" pitchFamily="50" charset="-128"/>
            </a:endParaRPr>
          </a:p>
        </p:txBody>
      </p:sp>
      <p:grpSp>
        <p:nvGrpSpPr>
          <p:cNvPr id="19" name="グループ化 18"/>
          <p:cNvGrpSpPr/>
          <p:nvPr/>
        </p:nvGrpSpPr>
        <p:grpSpPr>
          <a:xfrm>
            <a:off x="8333362" y="298722"/>
            <a:ext cx="1188525" cy="864000"/>
            <a:chOff x="8151251" y="1180677"/>
            <a:chExt cx="1188525" cy="864000"/>
          </a:xfrm>
        </p:grpSpPr>
        <p:sp>
          <p:nvSpPr>
            <p:cNvPr id="20" name="角丸四角形 19"/>
            <p:cNvSpPr/>
            <p:nvPr/>
          </p:nvSpPr>
          <p:spPr>
            <a:xfrm>
              <a:off x="8151251" y="1180677"/>
              <a:ext cx="1188525" cy="864000"/>
            </a:xfrm>
            <a:prstGeom prst="roundRect">
              <a:avLst/>
            </a:prstGeom>
            <a:solidFill>
              <a:srgbClr val="4472C4"/>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21" name="グループ化 20"/>
            <p:cNvGrpSpPr/>
            <p:nvPr/>
          </p:nvGrpSpPr>
          <p:grpSpPr>
            <a:xfrm>
              <a:off x="8222623" y="1257538"/>
              <a:ext cx="1058662" cy="720145"/>
              <a:chOff x="511927" y="2809411"/>
              <a:chExt cx="1110811" cy="770916"/>
            </a:xfrm>
          </p:grpSpPr>
          <p:sp>
            <p:nvSpPr>
              <p:cNvPr id="22" name="角丸四角形 21"/>
              <p:cNvSpPr/>
              <p:nvPr/>
            </p:nvSpPr>
            <p:spPr>
              <a:xfrm>
                <a:off x="511927" y="2809411"/>
                <a:ext cx="1097298" cy="770916"/>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本</a:t>
                </a:r>
                <a:r>
                  <a:rPr kumimoji="1" lang="ja-JP" altLang="en-US" sz="1200" b="1" i="0" u="none" strike="noStrike" kern="0" cap="none" spc="0" normalizeH="0" baseline="0" noProof="0" smtClean="0">
                    <a:ln>
                      <a:noFill/>
                    </a:ln>
                    <a:solidFill>
                      <a:prstClr val="black"/>
                    </a:solidFill>
                    <a:effectLst/>
                    <a:uLnTx/>
                    <a:uFillTx/>
                    <a:latin typeface="Calibri" panose="020F0502020204030204"/>
                    <a:ea typeface="游ゴシック" panose="020B0400000000000000" pitchFamily="50" charset="-128"/>
                    <a:cs typeface="+mn-cs"/>
                  </a:rPr>
                  <a:t>年度</a:t>
                </a:r>
                <a:r>
                  <a:rPr kumimoji="1" lang="ja-JP" altLang="en-US" sz="12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評価</a:t>
                </a:r>
                <a:endParaRPr kumimoji="1" lang="en-US" altLang="ja-JP" sz="12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eaLnBrk="1" fontAlgn="auto" latinLnBrk="0" hangingPunct="1">
                  <a:lnSpc>
                    <a:spcPts val="200"/>
                  </a:lnSpc>
                  <a:spcBef>
                    <a:spcPts val="0"/>
                  </a:spcBef>
                  <a:spcAft>
                    <a:spcPts val="0"/>
                  </a:spcAft>
                  <a:buClrTx/>
                  <a:buSzTx/>
                  <a:buFontTx/>
                  <a:buNone/>
                  <a:tabLst/>
                  <a:defRPr/>
                </a:pPr>
                <a:endParaRPr kumimoji="1" lang="en-US" altLang="ja-JP" sz="1200" b="0"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概ね予定</a:t>
                </a:r>
                <a:endParaRPr kumimoji="1" lang="en-US" altLang="ja-JP" sz="14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どおり</a:t>
                </a:r>
              </a:p>
            </p:txBody>
          </p:sp>
          <p:cxnSp>
            <p:nvCxnSpPr>
              <p:cNvPr id="23" name="直線コネクタ 22"/>
              <p:cNvCxnSpPr/>
              <p:nvPr/>
            </p:nvCxnSpPr>
            <p:spPr>
              <a:xfrm>
                <a:off x="525439" y="3052293"/>
                <a:ext cx="1097299" cy="0"/>
              </a:xfrm>
              <a:prstGeom prst="line">
                <a:avLst/>
              </a:prstGeom>
              <a:noFill/>
              <a:ln w="6350" cap="flat" cmpd="sng" algn="ctr">
                <a:solidFill>
                  <a:sysClr val="windowText" lastClr="000000"/>
                </a:solidFill>
                <a:prstDash val="solid"/>
                <a:miter lim="800000"/>
              </a:ln>
              <a:effectLst/>
            </p:spPr>
          </p:cxnSp>
        </p:grpSp>
      </p:grpSp>
      <p:graphicFrame>
        <p:nvGraphicFramePr>
          <p:cNvPr id="24" name="表 23"/>
          <p:cNvGraphicFramePr>
            <a:graphicFrameLocks noGrp="1"/>
          </p:cNvGraphicFramePr>
          <p:nvPr>
            <p:extLst>
              <p:ext uri="{D42A27DB-BD31-4B8C-83A1-F6EECF244321}">
                <p14:modId xmlns:p14="http://schemas.microsoft.com/office/powerpoint/2010/main" val="909644876"/>
              </p:ext>
            </p:extLst>
          </p:nvPr>
        </p:nvGraphicFramePr>
        <p:xfrm>
          <a:off x="629696" y="3816174"/>
          <a:ext cx="8646609" cy="2490497"/>
        </p:xfrm>
        <a:graphic>
          <a:graphicData uri="http://schemas.openxmlformats.org/drawingml/2006/table">
            <a:tbl>
              <a:tblPr firstRow="1" bandRow="1"/>
              <a:tblGrid>
                <a:gridCol w="1260000">
                  <a:extLst>
                    <a:ext uri="{9D8B030D-6E8A-4147-A177-3AD203B41FA5}">
                      <a16:colId xmlns:a16="http://schemas.microsoft.com/office/drawing/2014/main" val="528851062"/>
                    </a:ext>
                  </a:extLst>
                </a:gridCol>
                <a:gridCol w="7386609">
                  <a:extLst>
                    <a:ext uri="{9D8B030D-6E8A-4147-A177-3AD203B41FA5}">
                      <a16:colId xmlns:a16="http://schemas.microsoft.com/office/drawing/2014/main" val="89849022"/>
                    </a:ext>
                  </a:extLst>
                </a:gridCol>
              </a:tblGrid>
              <a:tr h="110545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nSpc>
                          <a:spcPts val="1600"/>
                        </a:lnSpc>
                      </a:pPr>
                      <a:r>
                        <a:rPr kumimoji="1" lang="ja-JP" altLang="en-US" sz="1600" dirty="0" smtClean="0"/>
                        <a:t> 本年度の     </a:t>
                      </a:r>
                      <a:endParaRPr kumimoji="1" lang="en-US" altLang="ja-JP" sz="1600" dirty="0" smtClean="0"/>
                    </a:p>
                    <a:p>
                      <a:pPr>
                        <a:lnSpc>
                          <a:spcPts val="1600"/>
                        </a:lnSpc>
                      </a:pPr>
                      <a:r>
                        <a:rPr kumimoji="1" lang="en-US" altLang="ja-JP" sz="1600" dirty="0" smtClean="0"/>
                        <a:t> </a:t>
                      </a:r>
                      <a:r>
                        <a:rPr kumimoji="1" lang="ja-JP" altLang="en-US" sz="1600" dirty="0" smtClean="0"/>
                        <a:t>取組</a:t>
                      </a:r>
                      <a:endParaRPr kumimoji="1" lang="ja-JP" altLang="en-US" sz="16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174625" indent="-174625"/>
                      <a:r>
                        <a:rPr kumimoji="1" lang="ja-JP" altLang="en-US" sz="1100" b="1" dirty="0" smtClean="0">
                          <a:solidFill>
                            <a:schemeClr val="tx1"/>
                          </a:solidFill>
                          <a:latin typeface="+mn-ea"/>
                          <a:ea typeface="+mn-ea"/>
                        </a:rPr>
                        <a:t>■全国学校給食週間において市町村で地域の食材や郷土料理等を取り入れた給食献立の実施</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a:t>
                      </a:r>
                      <a:r>
                        <a:rPr kumimoji="1" lang="en-US" altLang="ja-JP" sz="1100" b="1" dirty="0" smtClean="0">
                          <a:solidFill>
                            <a:schemeClr val="tx1"/>
                          </a:solidFill>
                          <a:latin typeface="+mn-ea"/>
                          <a:ea typeface="+mn-ea"/>
                        </a:rPr>
                        <a:t>SNS</a:t>
                      </a:r>
                      <a:r>
                        <a:rPr kumimoji="1" lang="ja-JP" altLang="en-US" sz="1100" b="1" dirty="0" err="1" smtClean="0">
                          <a:solidFill>
                            <a:schemeClr val="tx1"/>
                          </a:solidFill>
                          <a:latin typeface="+mn-ea"/>
                          <a:ea typeface="+mn-ea"/>
                        </a:rPr>
                        <a:t>での</a:t>
                      </a:r>
                      <a:r>
                        <a:rPr kumimoji="1" lang="ja-JP" altLang="en-US" sz="1100" b="1" dirty="0" smtClean="0">
                          <a:solidFill>
                            <a:schemeClr val="tx1"/>
                          </a:solidFill>
                          <a:latin typeface="+mn-ea"/>
                          <a:ea typeface="+mn-ea"/>
                        </a:rPr>
                        <a:t>情報発信</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　冊子「親から子へ子から孫へおおさか伝承の味」に掲載された料理をおおさか食育通信</a:t>
                      </a:r>
                      <a:r>
                        <a:rPr kumimoji="1" lang="en-US" altLang="ja-JP" sz="1100" b="1" dirty="0" smtClean="0">
                          <a:solidFill>
                            <a:schemeClr val="tx1"/>
                          </a:solidFill>
                          <a:latin typeface="+mn-ea"/>
                          <a:ea typeface="+mn-ea"/>
                        </a:rPr>
                        <a:t>Facebook</a:t>
                      </a:r>
                      <a:r>
                        <a:rPr kumimoji="1" lang="ja-JP" altLang="en-US" sz="1100" b="1" dirty="0" smtClean="0">
                          <a:solidFill>
                            <a:schemeClr val="tx1"/>
                          </a:solidFill>
                          <a:latin typeface="+mn-ea"/>
                          <a:ea typeface="+mn-ea"/>
                        </a:rPr>
                        <a:t>で発信</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■大阪府食生活改善連絡協議会による日本型食生活の普及啓発の支援</a:t>
                      </a:r>
                      <a:endParaRPr kumimoji="1" lang="en-US" altLang="ja-JP" sz="1100" b="1" dirty="0" smtClean="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3861721"/>
                  </a:ext>
                </a:extLst>
              </a:tr>
              <a:tr h="676789">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smtClean="0">
                          <a:solidFill>
                            <a:schemeClr val="bg1"/>
                          </a:solidFill>
                        </a:rPr>
                        <a:t> 今後の</a:t>
                      </a:r>
                      <a:endParaRPr kumimoji="1" lang="en-US" altLang="ja-JP" sz="1600" b="1" dirty="0" smtClean="0">
                        <a:solidFill>
                          <a:schemeClr val="bg1"/>
                        </a:solidFill>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smtClean="0">
                          <a:solidFill>
                            <a:schemeClr val="bg1"/>
                          </a:solidFill>
                        </a:rPr>
                        <a:t> 取組予定</a:t>
                      </a:r>
                      <a:endParaRPr kumimoji="1" lang="ja-JP" altLang="en-US"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a:t>
                      </a:r>
                      <a:r>
                        <a:rPr kumimoji="1" lang="ja-JP" altLang="en-US" sz="1200" b="1" i="0" u="sng"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課題</a:t>
                      </a:r>
                      <a:r>
                        <a:rPr kumimoji="1" lang="en-US" altLang="ja-JP" sz="1200" b="1"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a:t>
                      </a:r>
                      <a:endParaRPr kumimoji="1" lang="ja-JP" altLang="en-US" sz="1200" b="1"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mn-ea"/>
                          <a:ea typeface="+mn-ea"/>
                        </a:rPr>
                        <a:t>■関係団体の取組把握、連携強化</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a:t>
                      </a:r>
                      <a:r>
                        <a:rPr kumimoji="1" lang="ja-JP" altLang="en-US" sz="1200" b="1" i="0" u="sng"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次年度の主な取組み</a:t>
                      </a:r>
                      <a:r>
                        <a:rPr kumimoji="1" lang="en-US" altLang="ja-JP" sz="1200" b="1"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mn-ea"/>
                          <a:ea typeface="+mn-ea"/>
                        </a:rPr>
                        <a:t>■食文化の継承に向け、府民に向けた情報発信を行うとともに、関係団体の取組を支援する。</a:t>
                      </a:r>
                      <a:endParaRPr kumimoji="1" lang="en-US" altLang="ja-JP" sz="1100" b="1" dirty="0" smtClean="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414319985"/>
                  </a:ext>
                </a:extLst>
              </a:tr>
              <a:tr h="592567">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smtClean="0">
                          <a:solidFill>
                            <a:schemeClr val="bg1"/>
                          </a:solidFill>
                        </a:rPr>
                        <a:t> 最終予算</a:t>
                      </a:r>
                      <a:endParaRPr kumimoji="1" lang="en-US" altLang="ja-JP" sz="1600" b="1" dirty="0" smtClean="0">
                        <a:solidFill>
                          <a:schemeClr val="bg1"/>
                        </a:solidFill>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zh-TW" altLang="en-US" sz="1200" b="1" i="0" u="none" strike="noStrike" kern="120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cs typeface="+mn-cs"/>
                        </a:rPr>
                        <a:t>（主要事業）</a:t>
                      </a:r>
                      <a:endParaRPr kumimoji="1" lang="ja-JP" altLang="en-US" sz="1600" b="1"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100" b="1" dirty="0" smtClean="0">
                          <a:latin typeface="+mn-ea"/>
                          <a:ea typeface="+mn-ea"/>
                        </a:rPr>
                        <a:t>健康・栄養対策費　</a:t>
                      </a:r>
                      <a:r>
                        <a:rPr kumimoji="1" lang="en-US" altLang="ja-JP" sz="1100" b="1" dirty="0" smtClean="0">
                          <a:solidFill>
                            <a:schemeClr val="tx1"/>
                          </a:solidFill>
                          <a:latin typeface="+mn-ea"/>
                          <a:ea typeface="+mn-ea"/>
                        </a:rPr>
                        <a:t>6,042</a:t>
                      </a:r>
                      <a:r>
                        <a:rPr kumimoji="1" lang="ja-JP" altLang="en-US" sz="1100" b="1" dirty="0" smtClean="0">
                          <a:solidFill>
                            <a:schemeClr val="tx1"/>
                          </a:solidFill>
                          <a:latin typeface="+mn-ea"/>
                          <a:ea typeface="+mn-ea"/>
                        </a:rPr>
                        <a:t>千円（再掲）</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49516140"/>
                  </a:ext>
                </a:extLst>
              </a:tr>
            </a:tbl>
          </a:graphicData>
        </a:graphic>
      </p:graphicFrame>
      <p:sp>
        <p:nvSpPr>
          <p:cNvPr id="25" name="テキスト ボックス 24"/>
          <p:cNvSpPr txBox="1"/>
          <p:nvPr/>
        </p:nvSpPr>
        <p:spPr>
          <a:xfrm>
            <a:off x="589490" y="3465243"/>
            <a:ext cx="268108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smtClean="0">
                <a:ln>
                  <a:noFill/>
                </a:ln>
                <a:solidFill>
                  <a:prstClr val="black"/>
                </a:solidFill>
                <a:effectLst/>
                <a:uLnTx/>
                <a:uFillTx/>
              </a:rPr>
              <a:t>③</a:t>
            </a:r>
            <a:r>
              <a:rPr kumimoji="0" lang="ja-JP" altLang="en-US" sz="1600" b="1" i="0" u="none" strike="noStrike" kern="0" cap="none" spc="0" normalizeH="0" baseline="0" noProof="0" dirty="0" smtClean="0">
                <a:ln>
                  <a:noFill/>
                </a:ln>
                <a:solidFill>
                  <a:prstClr val="black"/>
                </a:solidFill>
                <a:effectLst/>
                <a:uLnTx/>
                <a:uFillTx/>
              </a:rPr>
              <a:t>食文化の継承　</a:t>
            </a:r>
            <a:r>
              <a:rPr kumimoji="0" lang="en-US" altLang="ja-JP" sz="1600" b="1" i="0" u="none" strike="noStrike" kern="0" cap="none" spc="0" normalizeH="0" baseline="0" noProof="0" dirty="0" smtClean="0">
                <a:ln>
                  <a:noFill/>
                </a:ln>
                <a:solidFill>
                  <a:prstClr val="black"/>
                </a:solidFill>
                <a:effectLst/>
                <a:uLnTx/>
                <a:uFillTx/>
                <a:latin typeface="游ゴシック" panose="020B0400000000000000" pitchFamily="50" charset="-128"/>
              </a:rPr>
              <a:t>P46</a:t>
            </a:r>
            <a:r>
              <a:rPr kumimoji="0" lang="ja-JP" altLang="en-US" sz="1600" b="1" i="0" u="none" strike="noStrike" kern="0" cap="none" spc="0" normalizeH="0" baseline="0" noProof="0" dirty="0" smtClean="0">
                <a:ln>
                  <a:noFill/>
                </a:ln>
                <a:solidFill>
                  <a:prstClr val="black"/>
                </a:solidFill>
                <a:effectLst/>
                <a:uLnTx/>
                <a:uFillTx/>
                <a:latin typeface="游ゴシック" panose="020B0400000000000000" pitchFamily="50" charset="-128"/>
              </a:rPr>
              <a:t> </a:t>
            </a:r>
            <a:endParaRPr kumimoji="1" lang="ja-JP" altLang="en-US" sz="1600" b="1" i="0" u="none" strike="noStrike" kern="0" cap="none" spc="0" normalizeH="0" baseline="0" noProof="0" dirty="0" smtClean="0">
              <a:ln>
                <a:noFill/>
              </a:ln>
              <a:solidFill>
                <a:prstClr val="black"/>
              </a:solidFill>
              <a:effectLst/>
              <a:uLnTx/>
              <a:uFillTx/>
              <a:latin typeface="游ゴシック" panose="020B0400000000000000" pitchFamily="50" charset="-128"/>
            </a:endParaRPr>
          </a:p>
        </p:txBody>
      </p:sp>
    </p:spTree>
    <p:extLst>
      <p:ext uri="{BB962C8B-B14F-4D97-AF65-F5344CB8AC3E}">
        <p14:creationId xmlns:p14="http://schemas.microsoft.com/office/powerpoint/2010/main" val="313238362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1">
                  <a:lumMod val="0"/>
                </a:schemeClr>
              </a:gs>
              <a:gs pos="20000">
                <a:schemeClr val="accent5">
                  <a:lumMod val="50000"/>
                  <a:lumOff val="50000"/>
                </a:schemeClr>
              </a:gs>
              <a:gs pos="80000">
                <a:srgbClr val="7395D3">
                  <a:lumMod val="50000"/>
                  <a:lumOff val="50000"/>
                </a:srgbClr>
              </a:gs>
              <a:gs pos="100000">
                <a:schemeClr val="accent1">
                  <a:lumMod val="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２　食育</a:t>
            </a: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を支える社会環境整備</a:t>
            </a:r>
            <a:r>
              <a:rPr kumimoji="1" lang="ja-JP" altLang="en-US" sz="24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　</a:t>
            </a:r>
            <a:endPar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74</a:t>
            </a:fld>
            <a:endParaRPr kumimoji="1" lang="ja-JP" altLang="en-US"/>
          </a:p>
        </p:txBody>
      </p:sp>
      <p:pic>
        <p:nvPicPr>
          <p:cNvPr id="15" name="図 14"/>
          <p:cNvPicPr>
            <a:picLocks noChangeAspect="1"/>
          </p:cNvPicPr>
          <p:nvPr/>
        </p:nvPicPr>
        <p:blipFill>
          <a:blip r:embed="rId2"/>
          <a:stretch>
            <a:fillRect/>
          </a:stretch>
        </p:blipFill>
        <p:spPr>
          <a:xfrm>
            <a:off x="8582603" y="113214"/>
            <a:ext cx="1100769" cy="360000"/>
          </a:xfrm>
          <a:prstGeom prst="rect">
            <a:avLst/>
          </a:prstGeom>
        </p:spPr>
      </p:pic>
      <p:sp>
        <p:nvSpPr>
          <p:cNvPr id="16" name="正方形/長方形 15"/>
          <p:cNvSpPr/>
          <p:nvPr/>
        </p:nvSpPr>
        <p:spPr>
          <a:xfrm>
            <a:off x="273000" y="904626"/>
            <a:ext cx="9360000" cy="5616000"/>
          </a:xfrm>
          <a:prstGeom prst="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正方形/長方形 16"/>
          <p:cNvSpPr/>
          <p:nvPr/>
        </p:nvSpPr>
        <p:spPr>
          <a:xfrm>
            <a:off x="273000" y="688626"/>
            <a:ext cx="7404392" cy="432000"/>
          </a:xfrm>
          <a:prstGeom prst="rect">
            <a:avLst/>
          </a:prstGeom>
          <a:solidFill>
            <a:srgbClr val="002060"/>
          </a:solidFill>
        </p:spPr>
        <p:txBody>
          <a:bodyPr wrap="square" anchor="ctr">
            <a:spAutoFit/>
          </a:bodyPr>
          <a:lstStyle/>
          <a:p>
            <a:pPr marL="0" marR="0" lvl="0" indent="0" defTabSz="914400" eaLnBrk="1" fontAlgn="auto" latinLnBrk="0" hangingPunct="1">
              <a:lnSpc>
                <a:spcPts val="2000"/>
              </a:lnSpc>
              <a:spcBef>
                <a:spcPts val="0"/>
              </a:spcBef>
              <a:spcAft>
                <a:spcPts val="0"/>
              </a:spcAft>
              <a:buClrTx/>
              <a:buSzTx/>
              <a:buFontTx/>
              <a:buNone/>
              <a:tabLst/>
              <a:defRPr/>
            </a:pPr>
            <a:r>
              <a:rPr kumimoji="1" lang="ja-JP" altLang="en-US" sz="2000" b="1" i="0" u="none" strike="noStrike" kern="0" cap="none" spc="0" normalizeH="0" baseline="0" noProof="0" dirty="0" smtClean="0">
                <a:ln w="0"/>
                <a:solidFill>
                  <a:prstClr val="white"/>
                </a:solidFill>
                <a:effectLst>
                  <a:outerShdw blurRad="38100" dist="19050" dir="2700000" algn="tl" rotWithShape="0">
                    <a:prstClr val="black">
                      <a:alpha val="40000"/>
                    </a:prstClr>
                  </a:outerShdw>
                </a:effectLst>
                <a:uLnTx/>
                <a:uFillTx/>
              </a:rPr>
              <a:t> </a:t>
            </a:r>
            <a:r>
              <a:rPr kumimoji="1" lang="ja-JP" altLang="en-US" sz="2000" b="1" i="0" u="none" strike="noStrike" kern="0" cap="none" spc="0" normalizeH="0" baseline="0" noProof="0" dirty="0" smtClean="0">
                <a:ln w="0"/>
                <a:solidFill>
                  <a:prstClr val="white"/>
                </a:solidFill>
                <a:effectLst>
                  <a:outerShdw blurRad="38100" dist="19050" dir="2700000" algn="tl" rotWithShape="0">
                    <a:prstClr val="black">
                      <a:alpha val="40000"/>
                    </a:prstClr>
                  </a:outerShdw>
                </a:effectLst>
                <a:uLnTx/>
                <a:uFillTx/>
                <a:latin typeface="游ゴシック" panose="020B0400000000000000" pitchFamily="50" charset="-128"/>
              </a:rPr>
              <a:t>（１）多様な主体による食育推進運動の展開　</a:t>
            </a:r>
            <a:r>
              <a:rPr kumimoji="1" lang="ja-JP" altLang="en-US" sz="1800" b="1" i="0" u="none" strike="noStrike" kern="0" cap="none" spc="0" normalizeH="0" baseline="0" noProof="0" dirty="0" smtClean="0">
                <a:ln w="0"/>
                <a:solidFill>
                  <a:prstClr val="white"/>
                </a:solidFill>
                <a:effectLst>
                  <a:outerShdw blurRad="38100" dist="19050" dir="2700000" algn="tl" rotWithShape="0">
                    <a:prstClr val="black">
                      <a:alpha val="40000"/>
                    </a:prstClr>
                  </a:outerShdw>
                </a:effectLst>
                <a:uLnTx/>
                <a:uFillTx/>
                <a:latin typeface="游ゴシック" panose="020B0400000000000000" pitchFamily="50" charset="-128"/>
              </a:rPr>
              <a:t>計画</a:t>
            </a:r>
            <a:r>
              <a:rPr kumimoji="1" lang="en-US" altLang="ja-JP" sz="1800" b="1" i="0" u="none" strike="noStrike" kern="0" cap="none" spc="0" normalizeH="0" baseline="0" noProof="0" dirty="0" smtClean="0">
                <a:ln w="0"/>
                <a:solidFill>
                  <a:prstClr val="white"/>
                </a:solidFill>
                <a:effectLst>
                  <a:outerShdw blurRad="38100" dist="19050" dir="2700000" algn="tl" rotWithShape="0">
                    <a:prstClr val="black">
                      <a:alpha val="40000"/>
                    </a:prstClr>
                  </a:outerShdw>
                </a:effectLst>
                <a:uLnTx/>
                <a:uFillTx/>
                <a:latin typeface="游ゴシック" panose="020B0400000000000000" pitchFamily="50" charset="-128"/>
              </a:rPr>
              <a:t>P51</a:t>
            </a:r>
            <a:r>
              <a:rPr kumimoji="1" lang="ja-JP" altLang="en-US" sz="2000" b="1" i="0" u="none" strike="noStrike" kern="0" cap="none" spc="0" normalizeH="0" baseline="0" noProof="0" dirty="0" smtClean="0">
                <a:ln w="0"/>
                <a:solidFill>
                  <a:prstClr val="white"/>
                </a:solidFill>
                <a:effectLst>
                  <a:outerShdw blurRad="38100" dist="19050" dir="2700000" algn="tl" rotWithShape="0">
                    <a:prstClr val="black">
                      <a:alpha val="40000"/>
                    </a:prstClr>
                  </a:outerShdw>
                </a:effectLst>
                <a:uLnTx/>
                <a:uFillTx/>
                <a:latin typeface="Meiryo UI" panose="020B0604030504040204" pitchFamily="50" charset="-128"/>
                <a:ea typeface="Meiryo UI" panose="020B0604030504040204" pitchFamily="50" charset="-128"/>
              </a:rPr>
              <a:t>　　</a:t>
            </a:r>
            <a:r>
              <a:rPr kumimoji="1" lang="ja-JP" altLang="en-US" sz="2000" b="1" i="0" u="none" strike="noStrike" kern="0" cap="none" spc="0" normalizeH="0" baseline="0" noProof="0" dirty="0" smtClean="0">
                <a:ln w="0"/>
                <a:solidFill>
                  <a:prstClr val="white"/>
                </a:solidFill>
                <a:effectLst>
                  <a:outerShdw blurRad="38100" dist="19050" dir="2700000" algn="tl" rotWithShape="0">
                    <a:prstClr val="black">
                      <a:alpha val="40000"/>
                    </a:prstClr>
                  </a:outerShdw>
                </a:effectLst>
                <a:uLnTx/>
                <a:uFillTx/>
              </a:rPr>
              <a:t>　</a:t>
            </a:r>
            <a:endParaRPr kumimoji="1" lang="en-US" altLang="ja-JP" sz="1800" b="1" i="0" u="none" strike="noStrike" kern="0" cap="none" spc="0" normalizeH="0" baseline="0" noProof="0" dirty="0" smtClean="0">
              <a:ln>
                <a:noFill/>
              </a:ln>
              <a:solidFill>
                <a:prstClr val="white"/>
              </a:solidFill>
              <a:effectLst/>
              <a:uLnTx/>
              <a:uFillTx/>
            </a:endParaRPr>
          </a:p>
        </p:txBody>
      </p:sp>
      <p:sp>
        <p:nvSpPr>
          <p:cNvPr id="18" name="正方形/長方形 17"/>
          <p:cNvSpPr/>
          <p:nvPr/>
        </p:nvSpPr>
        <p:spPr>
          <a:xfrm>
            <a:off x="273000" y="2993437"/>
            <a:ext cx="9099985" cy="553998"/>
          </a:xfrm>
          <a:prstGeom prst="rect">
            <a:avLst/>
          </a:prstGeom>
        </p:spPr>
        <p:txBody>
          <a:bodyPr wrap="square">
            <a:spAutoFit/>
          </a:bodyPr>
          <a:lstStyle/>
          <a:p>
            <a:pPr marL="269240" indent="90170" algn="just"/>
            <a:r>
              <a:rPr lang="en-US" altLang="ja-JP" sz="1000" kern="100" dirty="0" smtClean="0">
                <a:solidFill>
                  <a:prstClr val="black"/>
                </a:solidFill>
                <a:latin typeface="游ゴシック" panose="020B0400000000000000" pitchFamily="50" charset="-128"/>
                <a:cs typeface="Times New Roman" panose="02020603050405020304" pitchFamily="18" charset="0"/>
              </a:rPr>
              <a:t>1</a:t>
            </a:r>
            <a:r>
              <a:rPr lang="ja-JP" altLang="ja-JP" sz="1000" kern="100" dirty="0">
                <a:solidFill>
                  <a:prstClr val="black"/>
                </a:solidFill>
                <a:latin typeface="游ゴシック" panose="020B0400000000000000" pitchFamily="50" charset="-128"/>
                <a:cs typeface="Times New Roman" panose="02020603050405020304" pitchFamily="18" charset="0"/>
              </a:rPr>
              <a:t>　「お口の健康」と「食育」に関するアンケート（大阪府</a:t>
            </a:r>
            <a:r>
              <a:rPr lang="ja-JP" altLang="ja-JP" sz="1000" kern="100" dirty="0" smtClean="0">
                <a:solidFill>
                  <a:prstClr val="black"/>
                </a:solidFill>
                <a:latin typeface="游ゴシック" panose="020B0400000000000000" pitchFamily="50" charset="-128"/>
                <a:cs typeface="Times New Roman" panose="02020603050405020304" pitchFamily="18" charset="0"/>
              </a:rPr>
              <a:t>）</a:t>
            </a:r>
            <a:r>
              <a:rPr lang="en-US" altLang="ja-JP" sz="1000" kern="100" dirty="0">
                <a:solidFill>
                  <a:prstClr val="black"/>
                </a:solidFill>
                <a:latin typeface="游ゴシック" panose="020B0400000000000000" pitchFamily="50" charset="-128"/>
                <a:cs typeface="Times New Roman" panose="02020603050405020304" pitchFamily="18" charset="0"/>
              </a:rPr>
              <a:t>/</a:t>
            </a:r>
            <a:r>
              <a:rPr lang="ja-JP" altLang="en-US" sz="1000" kern="100" dirty="0">
                <a:solidFill>
                  <a:prstClr val="black"/>
                </a:solidFill>
                <a:latin typeface="游ゴシック" panose="020B0400000000000000" pitchFamily="50" charset="-128"/>
                <a:cs typeface="Times New Roman" panose="02020603050405020304" pitchFamily="18" charset="0"/>
              </a:rPr>
              <a:t>健康に関する意識調査（大阪府）（計画策定時</a:t>
            </a:r>
            <a:r>
              <a:rPr lang="en-US" altLang="ja-JP" sz="1000" kern="100" dirty="0">
                <a:solidFill>
                  <a:prstClr val="black"/>
                </a:solidFill>
                <a:latin typeface="游ゴシック" panose="020B0400000000000000" pitchFamily="50" charset="-128"/>
                <a:cs typeface="Times New Roman" panose="02020603050405020304" pitchFamily="18" charset="0"/>
              </a:rPr>
              <a:t>/</a:t>
            </a:r>
            <a:r>
              <a:rPr lang="ja-JP" altLang="en-US" sz="1000" kern="100" dirty="0">
                <a:solidFill>
                  <a:prstClr val="black"/>
                </a:solidFill>
                <a:latin typeface="游ゴシック" panose="020B0400000000000000" pitchFamily="50" charset="-128"/>
                <a:cs typeface="Times New Roman" panose="02020603050405020304" pitchFamily="18" charset="0"/>
              </a:rPr>
              <a:t>現在の状況</a:t>
            </a:r>
            <a:r>
              <a:rPr lang="ja-JP" altLang="en-US" sz="1000" kern="100" dirty="0" smtClean="0">
                <a:solidFill>
                  <a:prstClr val="black"/>
                </a:solidFill>
                <a:latin typeface="游ゴシック" panose="020B0400000000000000" pitchFamily="50" charset="-128"/>
                <a:cs typeface="Times New Roman" panose="02020603050405020304" pitchFamily="18" charset="0"/>
              </a:rPr>
              <a:t>）</a:t>
            </a:r>
            <a:endParaRPr lang="en-US" altLang="ja-JP" sz="1000" kern="100" dirty="0" smtClean="0">
              <a:solidFill>
                <a:prstClr val="black"/>
              </a:solidFill>
              <a:latin typeface="游ゴシック" panose="020B0400000000000000" pitchFamily="50" charset="-128"/>
              <a:cs typeface="Times New Roman" panose="02020603050405020304" pitchFamily="18" charset="0"/>
            </a:endParaRPr>
          </a:p>
          <a:p>
            <a:pPr marL="269240" indent="90170" algn="just"/>
            <a:r>
              <a:rPr lang="en-US" altLang="ja-JP" sz="1000" kern="100" dirty="0" smtClean="0">
                <a:solidFill>
                  <a:prstClr val="black"/>
                </a:solidFill>
                <a:latin typeface="游ゴシック" panose="020B0400000000000000" pitchFamily="50" charset="-128"/>
                <a:cs typeface="Times New Roman" panose="02020603050405020304" pitchFamily="18" charset="0"/>
              </a:rPr>
              <a:t>2</a:t>
            </a:r>
            <a:r>
              <a:rPr lang="ja-JP" altLang="ja-JP" sz="1000" kern="100" dirty="0">
                <a:solidFill>
                  <a:prstClr val="black"/>
                </a:solidFill>
                <a:latin typeface="游ゴシック" panose="020B0400000000000000" pitchFamily="50" charset="-128"/>
                <a:cs typeface="Times New Roman" panose="02020603050405020304" pitchFamily="18" charset="0"/>
              </a:rPr>
              <a:t>　</a:t>
            </a:r>
            <a:r>
              <a:rPr lang="ja-JP" altLang="ja-JP" sz="1000" kern="100" dirty="0" smtClean="0">
                <a:solidFill>
                  <a:prstClr val="black"/>
                </a:solidFill>
                <a:latin typeface="游ゴシック" panose="020B0400000000000000" pitchFamily="50" charset="-128"/>
                <a:cs typeface="Times New Roman" panose="02020603050405020304" pitchFamily="18" charset="0"/>
              </a:rPr>
              <a:t>大阪府健康医療部</a:t>
            </a:r>
            <a:r>
              <a:rPr lang="ja-JP" altLang="en-US" sz="1000" kern="100" dirty="0" smtClean="0">
                <a:solidFill>
                  <a:prstClr val="black"/>
                </a:solidFill>
                <a:latin typeface="游ゴシック" panose="020B0400000000000000" pitchFamily="50" charset="-128"/>
                <a:cs typeface="Times New Roman" panose="02020603050405020304" pitchFamily="18" charset="0"/>
              </a:rPr>
              <a:t>健康推進</a:t>
            </a:r>
            <a:r>
              <a:rPr lang="ja-JP" altLang="ja-JP" sz="1000" kern="100" dirty="0" smtClean="0">
                <a:solidFill>
                  <a:prstClr val="black"/>
                </a:solidFill>
                <a:latin typeface="游ゴシック" panose="020B0400000000000000" pitchFamily="50" charset="-128"/>
                <a:cs typeface="Times New Roman" panose="02020603050405020304" pitchFamily="18" charset="0"/>
              </a:rPr>
              <a:t>室調べ</a:t>
            </a:r>
            <a:endParaRPr lang="en-US" altLang="ja-JP" sz="1000" kern="100" dirty="0" smtClean="0">
              <a:solidFill>
                <a:prstClr val="black"/>
              </a:solidFill>
              <a:latin typeface="游ゴシック" panose="020B0400000000000000" pitchFamily="50" charset="-128"/>
              <a:cs typeface="Times New Roman" panose="02020603050405020304" pitchFamily="18" charset="0"/>
            </a:endParaRPr>
          </a:p>
          <a:p>
            <a:pPr marL="269240" indent="90170" algn="just"/>
            <a:r>
              <a:rPr lang="en-US" altLang="ja-JP" sz="1000" kern="100" dirty="0" smtClean="0">
                <a:solidFill>
                  <a:prstClr val="black"/>
                </a:solidFill>
                <a:latin typeface="游ゴシック" panose="020B0400000000000000" pitchFamily="50" charset="-128"/>
                <a:cs typeface="Times New Roman" panose="02020603050405020304" pitchFamily="18" charset="0"/>
              </a:rPr>
              <a:t>3</a:t>
            </a:r>
            <a:r>
              <a:rPr lang="ja-JP" altLang="ja-JP" sz="1000" kern="100" dirty="0" smtClean="0">
                <a:solidFill>
                  <a:prstClr val="black"/>
                </a:solidFill>
                <a:latin typeface="游ゴシック" panose="020B0400000000000000" pitchFamily="50" charset="-128"/>
                <a:cs typeface="Times New Roman" panose="02020603050405020304" pitchFamily="18" charset="0"/>
              </a:rPr>
              <a:t>　大阪府健康医療部</a:t>
            </a:r>
            <a:r>
              <a:rPr lang="ja-JP" altLang="en-US" sz="1000" kern="100" dirty="0" smtClean="0">
                <a:solidFill>
                  <a:prstClr val="black"/>
                </a:solidFill>
                <a:latin typeface="游ゴシック" panose="020B0400000000000000" pitchFamily="50" charset="-128"/>
                <a:cs typeface="Times New Roman" panose="02020603050405020304" pitchFamily="18" charset="0"/>
              </a:rPr>
              <a:t>健康推進室</a:t>
            </a:r>
            <a:r>
              <a:rPr lang="ja-JP" altLang="ja-JP" sz="1000" kern="100" dirty="0" smtClean="0">
                <a:solidFill>
                  <a:prstClr val="black"/>
                </a:solidFill>
                <a:latin typeface="游ゴシック" panose="020B0400000000000000" pitchFamily="50" charset="-128"/>
                <a:cs typeface="Times New Roman" panose="02020603050405020304" pitchFamily="18" charset="0"/>
              </a:rPr>
              <a:t>調</a:t>
            </a:r>
            <a:r>
              <a:rPr lang="ja-JP" altLang="en-US" sz="1000" kern="100" dirty="0" smtClean="0">
                <a:solidFill>
                  <a:prstClr val="black"/>
                </a:solidFill>
                <a:latin typeface="游ゴシック" panose="020B0400000000000000" pitchFamily="50" charset="-128"/>
                <a:cs typeface="Times New Roman" panose="02020603050405020304" pitchFamily="18" charset="0"/>
              </a:rPr>
              <a:t>べ</a:t>
            </a:r>
            <a:endParaRPr lang="ja-JP" altLang="ja-JP" sz="2400" kern="100" dirty="0">
              <a:solidFill>
                <a:prstClr val="black"/>
              </a:solidFill>
              <a:latin typeface="游ゴシック" panose="020B0400000000000000" pitchFamily="50" charset="-128"/>
              <a:cs typeface="Times New Roman" panose="02020603050405020304" pitchFamily="18" charset="0"/>
            </a:endParaRPr>
          </a:p>
        </p:txBody>
      </p:sp>
      <p:graphicFrame>
        <p:nvGraphicFramePr>
          <p:cNvPr id="19" name="表 18"/>
          <p:cNvGraphicFramePr>
            <a:graphicFrameLocks noGrp="1"/>
          </p:cNvGraphicFramePr>
          <p:nvPr>
            <p:extLst>
              <p:ext uri="{D42A27DB-BD31-4B8C-83A1-F6EECF244321}">
                <p14:modId xmlns:p14="http://schemas.microsoft.com/office/powerpoint/2010/main" val="4042630526"/>
              </p:ext>
            </p:extLst>
          </p:nvPr>
        </p:nvGraphicFramePr>
        <p:xfrm>
          <a:off x="682055" y="1606528"/>
          <a:ext cx="8541891" cy="1338379"/>
        </p:xfrm>
        <a:graphic>
          <a:graphicData uri="http://schemas.openxmlformats.org/drawingml/2006/table">
            <a:tbl>
              <a:tblPr firstRow="1" firstCol="1" bandRow="1"/>
              <a:tblGrid>
                <a:gridCol w="360000">
                  <a:extLst>
                    <a:ext uri="{9D8B030D-6E8A-4147-A177-3AD203B41FA5}">
                      <a16:colId xmlns:a16="http://schemas.microsoft.com/office/drawing/2014/main" val="20000"/>
                    </a:ext>
                  </a:extLst>
                </a:gridCol>
                <a:gridCol w="3474066">
                  <a:extLst>
                    <a:ext uri="{9D8B030D-6E8A-4147-A177-3AD203B41FA5}">
                      <a16:colId xmlns:a16="http://schemas.microsoft.com/office/drawing/2014/main" val="20001"/>
                    </a:ext>
                  </a:extLst>
                </a:gridCol>
                <a:gridCol w="1569275">
                  <a:extLst>
                    <a:ext uri="{9D8B030D-6E8A-4147-A177-3AD203B41FA5}">
                      <a16:colId xmlns:a16="http://schemas.microsoft.com/office/drawing/2014/main" val="20003"/>
                    </a:ext>
                  </a:extLst>
                </a:gridCol>
                <a:gridCol w="1569275">
                  <a:extLst>
                    <a:ext uri="{9D8B030D-6E8A-4147-A177-3AD203B41FA5}">
                      <a16:colId xmlns:a16="http://schemas.microsoft.com/office/drawing/2014/main" val="2204503950"/>
                    </a:ext>
                  </a:extLst>
                </a:gridCol>
                <a:gridCol w="1569275">
                  <a:extLst>
                    <a:ext uri="{9D8B030D-6E8A-4147-A177-3AD203B41FA5}">
                      <a16:colId xmlns:a16="http://schemas.microsoft.com/office/drawing/2014/main" val="20004"/>
                    </a:ext>
                  </a:extLst>
                </a:gridCol>
              </a:tblGrid>
              <a:tr h="240691">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ct val="100000"/>
                        </a:lnSpc>
                        <a:spcAft>
                          <a:spcPts val="0"/>
                        </a:spcAft>
                      </a:pPr>
                      <a:r>
                        <a:rPr lang="en-US" sz="1200" b="0" dirty="0">
                          <a:solidFill>
                            <a:schemeClr val="tx1"/>
                          </a:solidFill>
                          <a:effectLst/>
                          <a:latin typeface="+mn-ea"/>
                          <a:ea typeface="+mn-ea"/>
                        </a:rPr>
                        <a:t> </a:t>
                      </a:r>
                      <a:endParaRPr lang="ja-JP" sz="1200" b="0" dirty="0">
                        <a:solidFill>
                          <a:schemeClr val="tx1"/>
                        </a:solidFill>
                        <a:effectLst/>
                        <a:latin typeface="+mn-ea"/>
                        <a:ea typeface="+mn-ea"/>
                        <a:cs typeface="HG丸ｺﾞｼｯｸM-PRO"/>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ct val="100000"/>
                        </a:lnSpc>
                        <a:spcAft>
                          <a:spcPts val="0"/>
                        </a:spcAft>
                      </a:pPr>
                      <a:r>
                        <a:rPr lang="ja-JP" sz="1200" b="1" dirty="0">
                          <a:solidFill>
                            <a:schemeClr val="bg1"/>
                          </a:solidFill>
                          <a:effectLst/>
                          <a:latin typeface="+mn-ea"/>
                          <a:ea typeface="+mn-ea"/>
                        </a:rPr>
                        <a:t>個別目標</a:t>
                      </a:r>
                      <a:endParaRPr lang="ja-JP" sz="1200" b="1" dirty="0">
                        <a:solidFill>
                          <a:schemeClr val="bg1"/>
                        </a:solidFill>
                        <a:effectLst/>
                        <a:latin typeface="+mn-ea"/>
                        <a:ea typeface="+mn-ea"/>
                        <a:cs typeface="HG丸ｺﾞｼｯｸM-PRO"/>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ct val="100000"/>
                        </a:lnSpc>
                        <a:spcAft>
                          <a:spcPts val="0"/>
                        </a:spcAft>
                      </a:pPr>
                      <a:r>
                        <a:rPr lang="ja-JP" altLang="en-US" sz="1200" b="1" dirty="0" smtClean="0">
                          <a:solidFill>
                            <a:schemeClr val="bg1"/>
                          </a:solidFill>
                          <a:effectLst/>
                          <a:latin typeface="+mn-ea"/>
                          <a:ea typeface="+mn-ea"/>
                        </a:rPr>
                        <a:t>計画策定時</a:t>
                      </a:r>
                      <a:r>
                        <a:rPr lang="ja-JP" sz="1200" b="1" dirty="0" smtClean="0">
                          <a:solidFill>
                            <a:schemeClr val="bg1"/>
                          </a:solidFill>
                          <a:effectLst/>
                          <a:latin typeface="+mn-ea"/>
                          <a:ea typeface="+mn-ea"/>
                        </a:rPr>
                        <a:t>の状況</a:t>
                      </a:r>
                      <a:endParaRPr lang="en-US" altLang="ja-JP" sz="1200" b="1" dirty="0" smtClean="0">
                        <a:solidFill>
                          <a:schemeClr val="bg1"/>
                        </a:solidFill>
                        <a:effectLst/>
                        <a:latin typeface="+mn-ea"/>
                        <a:ea typeface="+mn-ea"/>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200" b="1" dirty="0" smtClean="0">
                          <a:solidFill>
                            <a:schemeClr val="bg1"/>
                          </a:solidFill>
                          <a:effectLst/>
                          <a:latin typeface="+mn-ea"/>
                          <a:ea typeface="+mn-ea"/>
                        </a:rPr>
                        <a:t>現在の状況</a:t>
                      </a:r>
                      <a:endParaRPr lang="en-US" altLang="ja-JP" sz="1200" b="1" dirty="0" smtClean="0">
                        <a:solidFill>
                          <a:schemeClr val="bg1"/>
                        </a:solidFill>
                        <a:effectLst/>
                        <a:latin typeface="+mn-ea"/>
                        <a:ea typeface="+mn-ea"/>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ct val="100000"/>
                        </a:lnSpc>
                        <a:spcAft>
                          <a:spcPts val="0"/>
                        </a:spcAft>
                      </a:pPr>
                      <a:r>
                        <a:rPr lang="en-US" sz="1200" b="1" dirty="0">
                          <a:solidFill>
                            <a:schemeClr val="bg1"/>
                          </a:solidFill>
                          <a:effectLst/>
                          <a:latin typeface="+mn-ea"/>
                          <a:ea typeface="+mn-ea"/>
                        </a:rPr>
                        <a:t>2023</a:t>
                      </a:r>
                      <a:r>
                        <a:rPr lang="ja-JP" sz="1200" b="1" dirty="0">
                          <a:solidFill>
                            <a:schemeClr val="bg1"/>
                          </a:solidFill>
                          <a:effectLst/>
                          <a:latin typeface="+mn-ea"/>
                          <a:ea typeface="+mn-ea"/>
                        </a:rPr>
                        <a:t>年度の目標</a:t>
                      </a:r>
                      <a:endParaRPr lang="ja-JP" sz="1200" b="1" dirty="0">
                        <a:solidFill>
                          <a:schemeClr val="bg1"/>
                        </a:solidFill>
                        <a:effectLst/>
                        <a:latin typeface="+mn-ea"/>
                        <a:ea typeface="+mn-ea"/>
                        <a:cs typeface="HG丸ｺﾞｼｯｸM-PRO"/>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extLst>
                  <a:ext uri="{0D108BD9-81ED-4DB2-BD59-A6C34878D82A}">
                    <a16:rowId xmlns:a16="http://schemas.microsoft.com/office/drawing/2014/main" val="10000"/>
                  </a:ext>
                </a:extLst>
              </a:tr>
              <a:tr h="365896">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ct val="100000"/>
                        </a:lnSpc>
                        <a:spcAft>
                          <a:spcPts val="0"/>
                        </a:spcAft>
                      </a:pPr>
                      <a:r>
                        <a:rPr lang="en-US" altLang="ja-JP" sz="1200" b="0" dirty="0" smtClean="0">
                          <a:solidFill>
                            <a:schemeClr val="bg1"/>
                          </a:solidFill>
                          <a:effectLst/>
                          <a:latin typeface="+mn-ea"/>
                          <a:ea typeface="+mn-ea"/>
                        </a:rPr>
                        <a:t>1</a:t>
                      </a:r>
                      <a:endParaRPr lang="ja-JP" sz="1200" b="0" dirty="0">
                        <a:solidFill>
                          <a:schemeClr val="bg1"/>
                        </a:solidFill>
                        <a:effectLst/>
                        <a:latin typeface="+mn-ea"/>
                        <a:ea typeface="+mn-ea"/>
                        <a:cs typeface="HG丸ｺﾞｼｯｸM-PRO"/>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fontAlgn="auto">
                        <a:lnSpc>
                          <a:spcPct val="100000"/>
                        </a:lnSpc>
                        <a:spcAft>
                          <a:spcPts val="0"/>
                        </a:spcAft>
                      </a:pPr>
                      <a:r>
                        <a:rPr lang="ja-JP" altLang="en-US" sz="1200" b="1" dirty="0" smtClean="0">
                          <a:solidFill>
                            <a:schemeClr val="tx1"/>
                          </a:solidFill>
                          <a:effectLst/>
                          <a:latin typeface="+mn-ea"/>
                          <a:ea typeface="+mn-ea"/>
                          <a:cs typeface="HG丸ｺﾞｼｯｸM-PRO"/>
                        </a:rPr>
                        <a:t>食育に関心を持っている府民の割合の増加</a:t>
                      </a:r>
                      <a:endParaRPr lang="ja-JP" sz="1200" b="1" dirty="0">
                        <a:solidFill>
                          <a:schemeClr val="tx1"/>
                        </a:solidFill>
                        <a:effectLst/>
                        <a:latin typeface="+mn-ea"/>
                        <a:ea typeface="+mn-ea"/>
                        <a:cs typeface="HG丸ｺﾞｼｯｸM-PRO"/>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lnSpc>
                          <a:spcPct val="100000"/>
                        </a:lnSpc>
                      </a:pPr>
                      <a:r>
                        <a:rPr lang="en-US" altLang="ja-JP" sz="1200" b="1" i="0" u="none" strike="noStrike" dirty="0">
                          <a:solidFill>
                            <a:schemeClr val="tx1"/>
                          </a:solidFill>
                          <a:effectLst/>
                          <a:latin typeface="+mn-ea"/>
                          <a:ea typeface="+mn-ea"/>
                        </a:rPr>
                        <a:t>54.4</a:t>
                      </a:r>
                      <a:r>
                        <a:rPr lang="en-US" altLang="ja-JP" sz="1200" b="1" i="0" u="none" strike="noStrike" dirty="0" smtClean="0">
                          <a:solidFill>
                            <a:schemeClr val="tx1"/>
                          </a:solidFill>
                          <a:effectLst/>
                          <a:latin typeface="+mn-ea"/>
                          <a:ea typeface="+mn-ea"/>
                        </a:rPr>
                        <a:t>%</a:t>
                      </a:r>
                      <a:r>
                        <a:rPr lang="ja-JP" altLang="en-US" sz="1200" b="1" i="0" u="none" strike="noStrike" dirty="0" smtClean="0">
                          <a:solidFill>
                            <a:schemeClr val="tx1"/>
                          </a:solidFill>
                          <a:effectLst/>
                          <a:latin typeface="+mn-ea"/>
                          <a:ea typeface="+mn-ea"/>
                        </a:rPr>
                        <a:t>（</a:t>
                      </a:r>
                      <a:r>
                        <a:rPr lang="en-US" altLang="ja-JP" sz="1200" b="1" i="0" u="none" strike="noStrike" dirty="0" smtClean="0">
                          <a:solidFill>
                            <a:schemeClr val="tx1"/>
                          </a:solidFill>
                          <a:effectLst/>
                          <a:latin typeface="+mn-ea"/>
                          <a:ea typeface="+mn-ea"/>
                        </a:rPr>
                        <a:t>H28</a:t>
                      </a:r>
                      <a:r>
                        <a:rPr lang="ja-JP" altLang="en-US" sz="1200" b="1" i="0" u="none" strike="noStrike" dirty="0" smtClean="0">
                          <a:solidFill>
                            <a:schemeClr val="tx1"/>
                          </a:solidFill>
                          <a:effectLst/>
                          <a:latin typeface="+mn-ea"/>
                          <a:ea typeface="+mn-ea"/>
                        </a:rPr>
                        <a:t>）</a:t>
                      </a:r>
                      <a:endParaRPr lang="en-US" altLang="ja-JP" sz="1200" b="1" i="0" u="none" strike="noStrike" dirty="0">
                        <a:solidFill>
                          <a:schemeClr val="tx1"/>
                        </a:solidFill>
                        <a:effectLst/>
                        <a:latin typeface="+mn-ea"/>
                        <a:ea typeface="+mn-ea"/>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lnSpc>
                          <a:spcPct val="100000"/>
                        </a:lnSpc>
                      </a:pPr>
                      <a:r>
                        <a:rPr lang="en-US" altLang="ja-JP" sz="1200" b="1" i="0" u="none" strike="noStrike" dirty="0" smtClean="0">
                          <a:solidFill>
                            <a:schemeClr val="tx1"/>
                          </a:solidFill>
                          <a:effectLst/>
                          <a:latin typeface="+mn-ea"/>
                          <a:ea typeface="+mn-ea"/>
                        </a:rPr>
                        <a:t>62.9%</a:t>
                      </a:r>
                      <a:r>
                        <a:rPr lang="ja-JP" altLang="en-US" sz="1200" b="1" i="0" u="none" strike="noStrike" dirty="0" smtClean="0">
                          <a:solidFill>
                            <a:schemeClr val="tx1"/>
                          </a:solidFill>
                          <a:effectLst/>
                          <a:latin typeface="+mn-ea"/>
                          <a:ea typeface="+mn-ea"/>
                        </a:rPr>
                        <a:t>（</a:t>
                      </a:r>
                      <a:r>
                        <a:rPr lang="en-US" altLang="ja-JP" sz="1200" b="1" i="0" u="none" strike="noStrike" dirty="0" smtClean="0">
                          <a:solidFill>
                            <a:schemeClr val="tx1"/>
                          </a:solidFill>
                          <a:effectLst/>
                          <a:latin typeface="+mn-ea"/>
                          <a:ea typeface="+mn-ea"/>
                        </a:rPr>
                        <a:t>R2)</a:t>
                      </a:r>
                      <a:endParaRPr lang="ja-JP" altLang="en-US" sz="1200" b="1" i="0" u="none" strike="noStrike" dirty="0">
                        <a:solidFill>
                          <a:schemeClr val="tx1"/>
                        </a:solidFill>
                        <a:effectLst/>
                        <a:latin typeface="+mn-ea"/>
                        <a:ea typeface="+mn-ea"/>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1" i="0" u="none" strike="noStrike" dirty="0" smtClean="0">
                          <a:solidFill>
                            <a:schemeClr val="tx1"/>
                          </a:solidFill>
                          <a:effectLst/>
                          <a:latin typeface="+mn-ea"/>
                          <a:ea typeface="+mn-ea"/>
                        </a:rPr>
                        <a:t>70</a:t>
                      </a:r>
                      <a:r>
                        <a:rPr lang="ja-JP" altLang="en-US" sz="1200" b="1" i="0" u="none" strike="noStrike" dirty="0" smtClean="0">
                          <a:solidFill>
                            <a:schemeClr val="tx1"/>
                          </a:solidFill>
                          <a:effectLst/>
                          <a:latin typeface="+mn-ea"/>
                          <a:ea typeface="+mn-ea"/>
                        </a:rPr>
                        <a:t>％以上</a:t>
                      </a:r>
                      <a:r>
                        <a:rPr lang="ja-JP" altLang="en-US" sz="1200" b="1" i="0" u="none" strike="noStrike" dirty="0">
                          <a:solidFill>
                            <a:schemeClr val="tx1"/>
                          </a:solidFill>
                          <a:effectLst/>
                          <a:latin typeface="+mn-ea"/>
                          <a:ea typeface="+mn-ea"/>
                        </a:rPr>
                        <a:t>　</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1"/>
                  </a:ext>
                </a:extLst>
              </a:tr>
              <a:tr h="365896">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ct val="100000"/>
                        </a:lnSpc>
                        <a:spcAft>
                          <a:spcPts val="0"/>
                        </a:spcAft>
                      </a:pPr>
                      <a:r>
                        <a:rPr lang="en-US" altLang="ja-JP" sz="1200" b="0" dirty="0" smtClean="0">
                          <a:solidFill>
                            <a:schemeClr val="bg1"/>
                          </a:solidFill>
                          <a:effectLst/>
                          <a:latin typeface="+mn-ea"/>
                          <a:ea typeface="+mn-ea"/>
                          <a:cs typeface="HG丸ｺﾞｼｯｸM-PRO"/>
                        </a:rPr>
                        <a:t>2</a:t>
                      </a:r>
                      <a:endParaRPr lang="ja-JP" sz="1200" b="0" dirty="0">
                        <a:solidFill>
                          <a:schemeClr val="bg1"/>
                        </a:solidFill>
                        <a:effectLst/>
                        <a:latin typeface="+mn-ea"/>
                        <a:ea typeface="+mn-ea"/>
                        <a:cs typeface="HG丸ｺﾞｼｯｸM-PRO"/>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fontAlgn="auto">
                        <a:lnSpc>
                          <a:spcPct val="100000"/>
                        </a:lnSpc>
                        <a:spcAft>
                          <a:spcPts val="0"/>
                        </a:spcAft>
                      </a:pPr>
                      <a:r>
                        <a:rPr lang="ja-JP" altLang="en-US" sz="1200" b="1" dirty="0" smtClean="0">
                          <a:solidFill>
                            <a:schemeClr val="tx1"/>
                          </a:solidFill>
                          <a:effectLst/>
                          <a:latin typeface="+mn-ea"/>
                          <a:ea typeface="+mn-ea"/>
                          <a:cs typeface="HG丸ｺﾞｼｯｸM-PRO"/>
                        </a:rPr>
                        <a:t>食育推進計画を策定・実施している</a:t>
                      </a:r>
                      <a:endParaRPr lang="en-US" altLang="ja-JP" sz="1200" b="1" dirty="0" smtClean="0">
                        <a:solidFill>
                          <a:schemeClr val="tx1"/>
                        </a:solidFill>
                        <a:effectLst/>
                        <a:latin typeface="+mn-ea"/>
                        <a:ea typeface="+mn-ea"/>
                        <a:cs typeface="HG丸ｺﾞｼｯｸM-PRO"/>
                      </a:endParaRPr>
                    </a:p>
                    <a:p>
                      <a:pPr algn="l" fontAlgn="auto">
                        <a:lnSpc>
                          <a:spcPct val="100000"/>
                        </a:lnSpc>
                        <a:spcAft>
                          <a:spcPts val="0"/>
                        </a:spcAft>
                      </a:pPr>
                      <a:r>
                        <a:rPr lang="ja-JP" altLang="en-US" sz="1200" b="1" dirty="0" smtClean="0">
                          <a:solidFill>
                            <a:schemeClr val="tx1"/>
                          </a:solidFill>
                          <a:effectLst/>
                          <a:latin typeface="+mn-ea"/>
                          <a:ea typeface="+mn-ea"/>
                          <a:cs typeface="HG丸ｺﾞｼｯｸM-PRO"/>
                        </a:rPr>
                        <a:t>市町村の割合の増加</a:t>
                      </a:r>
                      <a:endParaRPr lang="ja-JP" sz="1200" b="1" dirty="0">
                        <a:solidFill>
                          <a:schemeClr val="tx1"/>
                        </a:solidFill>
                        <a:effectLst/>
                        <a:latin typeface="+mn-ea"/>
                        <a:ea typeface="+mn-ea"/>
                        <a:cs typeface="HG丸ｺﾞｼｯｸM-PRO"/>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lnSpc>
                          <a:spcPct val="100000"/>
                        </a:lnSpc>
                      </a:pPr>
                      <a:r>
                        <a:rPr lang="en-US" altLang="ja-JP" sz="1200" b="1" i="0" u="none" strike="noStrike" dirty="0">
                          <a:solidFill>
                            <a:schemeClr val="tx1"/>
                          </a:solidFill>
                          <a:effectLst/>
                          <a:latin typeface="+mn-ea"/>
                          <a:ea typeface="+mn-ea"/>
                        </a:rPr>
                        <a:t>93.0</a:t>
                      </a:r>
                      <a:r>
                        <a:rPr lang="en-US" altLang="ja-JP" sz="1200" b="1" i="0" u="none" strike="noStrike" dirty="0" smtClean="0">
                          <a:solidFill>
                            <a:schemeClr val="tx1"/>
                          </a:solidFill>
                          <a:effectLst/>
                          <a:latin typeface="+mn-ea"/>
                          <a:ea typeface="+mn-ea"/>
                        </a:rPr>
                        <a:t>%</a:t>
                      </a:r>
                      <a:r>
                        <a:rPr lang="ja-JP" altLang="en-US" sz="1200" b="1" i="0" u="none" strike="noStrike" dirty="0" smtClean="0">
                          <a:solidFill>
                            <a:schemeClr val="tx1"/>
                          </a:solidFill>
                          <a:effectLst/>
                          <a:latin typeface="+mn-ea"/>
                          <a:ea typeface="+mn-ea"/>
                        </a:rPr>
                        <a:t>（</a:t>
                      </a:r>
                      <a:r>
                        <a:rPr lang="en-US" altLang="ja-JP" sz="1200" b="1" i="0" u="none" strike="noStrike" dirty="0" smtClean="0">
                          <a:solidFill>
                            <a:schemeClr val="tx1"/>
                          </a:solidFill>
                          <a:effectLst/>
                          <a:latin typeface="+mn-ea"/>
                          <a:ea typeface="+mn-ea"/>
                        </a:rPr>
                        <a:t>H29</a:t>
                      </a:r>
                      <a:r>
                        <a:rPr lang="ja-JP" altLang="en-US" sz="1200" b="1" i="0" u="none" strike="noStrike" dirty="0" smtClean="0">
                          <a:solidFill>
                            <a:schemeClr val="tx1"/>
                          </a:solidFill>
                          <a:effectLst/>
                          <a:latin typeface="+mn-ea"/>
                          <a:ea typeface="+mn-ea"/>
                        </a:rPr>
                        <a:t>）</a:t>
                      </a:r>
                      <a:endParaRPr lang="en-US" altLang="ja-JP" sz="1200" b="1" i="0" u="none" strike="noStrike" dirty="0">
                        <a:solidFill>
                          <a:schemeClr val="tx1"/>
                        </a:solidFill>
                        <a:effectLst/>
                        <a:latin typeface="+mn-ea"/>
                        <a:ea typeface="+mn-ea"/>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lnSpc>
                          <a:spcPct val="100000"/>
                        </a:lnSpc>
                      </a:pPr>
                      <a:r>
                        <a:rPr lang="en-US" altLang="ja-JP" sz="1200" b="1" i="0" u="none" strike="noStrike" dirty="0">
                          <a:solidFill>
                            <a:schemeClr val="tx1"/>
                          </a:solidFill>
                          <a:effectLst/>
                          <a:latin typeface="+mn-ea"/>
                          <a:ea typeface="+mn-ea"/>
                        </a:rPr>
                        <a:t>95.3</a:t>
                      </a:r>
                      <a:r>
                        <a:rPr lang="en-US" altLang="ja-JP" sz="1200" b="1" i="0" u="none" strike="noStrike" dirty="0" smtClean="0">
                          <a:solidFill>
                            <a:schemeClr val="tx1"/>
                          </a:solidFill>
                          <a:effectLst/>
                          <a:latin typeface="+mn-ea"/>
                          <a:ea typeface="+mn-ea"/>
                        </a:rPr>
                        <a:t>%</a:t>
                      </a:r>
                      <a:r>
                        <a:rPr lang="ja-JP" altLang="en-US" sz="1200" b="1" i="0" u="none" strike="noStrike" dirty="0" smtClean="0">
                          <a:solidFill>
                            <a:schemeClr val="tx1"/>
                          </a:solidFill>
                          <a:effectLst/>
                          <a:latin typeface="+mn-ea"/>
                          <a:ea typeface="+mn-ea"/>
                        </a:rPr>
                        <a:t>（</a:t>
                      </a:r>
                      <a:r>
                        <a:rPr lang="en-US" altLang="ja-JP" sz="1200" b="1" i="0" u="none" strike="noStrike" dirty="0" smtClean="0">
                          <a:solidFill>
                            <a:schemeClr val="tx1"/>
                          </a:solidFill>
                          <a:effectLst/>
                          <a:latin typeface="+mn-ea"/>
                          <a:ea typeface="+mn-ea"/>
                        </a:rPr>
                        <a:t>R2</a:t>
                      </a:r>
                      <a:r>
                        <a:rPr lang="ja-JP" altLang="en-US" sz="1200" b="1" i="0" u="none" strike="noStrike" dirty="0" smtClean="0">
                          <a:solidFill>
                            <a:schemeClr val="tx1"/>
                          </a:solidFill>
                          <a:effectLst/>
                          <a:latin typeface="+mn-ea"/>
                          <a:ea typeface="+mn-ea"/>
                        </a:rPr>
                        <a:t>）</a:t>
                      </a:r>
                      <a:endParaRPr lang="en-US" altLang="ja-JP" sz="1200" b="1" i="0" u="none" strike="noStrike" dirty="0">
                        <a:solidFill>
                          <a:schemeClr val="tx1"/>
                        </a:solidFill>
                        <a:effectLst/>
                        <a:latin typeface="+mn-ea"/>
                        <a:ea typeface="+mn-ea"/>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lnSpc>
                          <a:spcPct val="100000"/>
                        </a:lnSpc>
                      </a:pPr>
                      <a:r>
                        <a:rPr lang="en-US" altLang="ja-JP" sz="1200" b="1" i="0" u="none" strike="noStrike" dirty="0" smtClean="0">
                          <a:solidFill>
                            <a:schemeClr val="tx1"/>
                          </a:solidFill>
                          <a:effectLst/>
                          <a:latin typeface="+mn-ea"/>
                          <a:ea typeface="+mn-ea"/>
                        </a:rPr>
                        <a:t>100</a:t>
                      </a:r>
                      <a:r>
                        <a:rPr lang="ja-JP" altLang="en-US" sz="1200" b="1" i="0" u="none" strike="noStrike" dirty="0" smtClean="0">
                          <a:solidFill>
                            <a:schemeClr val="tx1"/>
                          </a:solidFill>
                          <a:effectLst/>
                          <a:latin typeface="+mn-ea"/>
                          <a:ea typeface="+mn-ea"/>
                        </a:rPr>
                        <a:t>％</a:t>
                      </a:r>
                      <a:endParaRPr lang="en-US" sz="1200" b="1" i="0" u="none" strike="noStrike" dirty="0">
                        <a:solidFill>
                          <a:schemeClr val="tx1"/>
                        </a:solidFill>
                        <a:effectLst/>
                        <a:latin typeface="+mn-ea"/>
                        <a:ea typeface="+mn-ea"/>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02"/>
                  </a:ext>
                </a:extLst>
              </a:tr>
              <a:tr h="365896">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fontAlgn="auto">
                        <a:lnSpc>
                          <a:spcPct val="100000"/>
                        </a:lnSpc>
                        <a:spcAft>
                          <a:spcPts val="0"/>
                        </a:spcAft>
                      </a:pPr>
                      <a:r>
                        <a:rPr lang="en-US" altLang="ja-JP" sz="1200" b="0" dirty="0" smtClean="0">
                          <a:solidFill>
                            <a:schemeClr val="bg1"/>
                          </a:solidFill>
                          <a:effectLst/>
                          <a:latin typeface="+mn-ea"/>
                          <a:ea typeface="+mn-ea"/>
                          <a:cs typeface="HG丸ｺﾞｼｯｸM-PRO"/>
                        </a:rPr>
                        <a:t>3</a:t>
                      </a:r>
                      <a:endParaRPr lang="ja-JP" sz="1200" b="0" dirty="0">
                        <a:solidFill>
                          <a:schemeClr val="bg1"/>
                        </a:solidFill>
                        <a:effectLst/>
                        <a:latin typeface="+mn-ea"/>
                        <a:ea typeface="+mn-ea"/>
                        <a:cs typeface="HG丸ｺﾞｼｯｸM-PRO"/>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fontAlgn="auto">
                        <a:lnSpc>
                          <a:spcPct val="100000"/>
                        </a:lnSpc>
                        <a:spcAft>
                          <a:spcPts val="0"/>
                        </a:spcAft>
                      </a:pPr>
                      <a:r>
                        <a:rPr lang="ja-JP" altLang="en-US" sz="1200" b="1" dirty="0" smtClean="0">
                          <a:solidFill>
                            <a:schemeClr val="tx1"/>
                          </a:solidFill>
                          <a:effectLst/>
                          <a:latin typeface="+mn-ea"/>
                          <a:ea typeface="+mn-ea"/>
                          <a:cs typeface="HG丸ｺﾞｼｯｸM-PRO"/>
                        </a:rPr>
                        <a:t>食育推進に携わるボランティアの増加</a:t>
                      </a:r>
                      <a:endParaRPr lang="ja-JP" sz="1200" b="1" dirty="0">
                        <a:solidFill>
                          <a:schemeClr val="tx1"/>
                        </a:solidFill>
                        <a:effectLst/>
                        <a:latin typeface="+mn-ea"/>
                        <a:ea typeface="+mn-ea"/>
                        <a:cs typeface="HG丸ｺﾞｼｯｸM-PRO"/>
                      </a:endParaRPr>
                    </a:p>
                  </a:txBody>
                  <a:tcPr marL="62865" marR="6286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lnSpc>
                          <a:spcPct val="100000"/>
                        </a:lnSpc>
                      </a:pPr>
                      <a:r>
                        <a:rPr lang="en-US" altLang="ja-JP" sz="1200" b="1" i="0" u="none" strike="noStrike" dirty="0" smtClean="0">
                          <a:solidFill>
                            <a:schemeClr val="tx1"/>
                          </a:solidFill>
                          <a:effectLst/>
                          <a:latin typeface="+mn-ea"/>
                          <a:ea typeface="+mn-ea"/>
                        </a:rPr>
                        <a:t>5,622</a:t>
                      </a:r>
                      <a:r>
                        <a:rPr lang="ja-JP" altLang="en-US" sz="1200" b="1" i="0" u="none" strike="noStrike" dirty="0" smtClean="0">
                          <a:solidFill>
                            <a:schemeClr val="tx1"/>
                          </a:solidFill>
                          <a:effectLst/>
                          <a:latin typeface="+mn-ea"/>
                          <a:ea typeface="+mn-ea"/>
                        </a:rPr>
                        <a:t>人（</a:t>
                      </a:r>
                      <a:r>
                        <a:rPr lang="en-US" altLang="ja-JP" sz="1200" b="1" i="0" u="none" strike="noStrike" dirty="0" smtClean="0">
                          <a:solidFill>
                            <a:schemeClr val="tx1"/>
                          </a:solidFill>
                          <a:effectLst/>
                          <a:latin typeface="+mn-ea"/>
                          <a:ea typeface="+mn-ea"/>
                        </a:rPr>
                        <a:t>H28</a:t>
                      </a:r>
                      <a:r>
                        <a:rPr lang="ja-JP" altLang="en-US" sz="1200" b="1" i="0" u="none" strike="noStrike" dirty="0" smtClean="0">
                          <a:solidFill>
                            <a:schemeClr val="tx1"/>
                          </a:solidFill>
                          <a:effectLst/>
                          <a:latin typeface="+mn-ea"/>
                          <a:ea typeface="+mn-ea"/>
                        </a:rPr>
                        <a:t>）</a:t>
                      </a:r>
                      <a:endParaRPr lang="ja-JP" altLang="en-US" sz="1200" b="1" i="0" u="none" strike="noStrike" dirty="0">
                        <a:solidFill>
                          <a:schemeClr val="tx1"/>
                        </a:solidFill>
                        <a:effectLst/>
                        <a:latin typeface="+mn-ea"/>
                        <a:ea typeface="+mn-ea"/>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lnSpc>
                          <a:spcPct val="100000"/>
                        </a:lnSpc>
                      </a:pPr>
                      <a:r>
                        <a:rPr lang="en-US" altLang="ja-JP" sz="1200" b="1" i="0" u="none" strike="noStrike" dirty="0" smtClean="0">
                          <a:solidFill>
                            <a:schemeClr val="tx1"/>
                          </a:solidFill>
                          <a:effectLst/>
                          <a:latin typeface="+mn-ea"/>
                          <a:ea typeface="+mn-ea"/>
                        </a:rPr>
                        <a:t>5,663</a:t>
                      </a:r>
                      <a:r>
                        <a:rPr lang="ja-JP" altLang="en-US" sz="1200" b="1" i="0" u="none" strike="noStrike" dirty="0" smtClean="0">
                          <a:solidFill>
                            <a:schemeClr val="tx1"/>
                          </a:solidFill>
                          <a:effectLst/>
                          <a:latin typeface="+mn-ea"/>
                          <a:ea typeface="+mn-ea"/>
                        </a:rPr>
                        <a:t>人（</a:t>
                      </a:r>
                      <a:r>
                        <a:rPr lang="en-US" altLang="ja-JP" sz="1200" b="1" i="0" u="none" strike="noStrike" dirty="0" smtClean="0">
                          <a:solidFill>
                            <a:schemeClr val="tx1"/>
                          </a:solidFill>
                          <a:effectLst/>
                          <a:latin typeface="+mn-ea"/>
                          <a:ea typeface="+mn-ea"/>
                        </a:rPr>
                        <a:t>R1</a:t>
                      </a:r>
                      <a:r>
                        <a:rPr lang="ja-JP" altLang="en-US" sz="1200" b="1" i="0" u="none" strike="noStrike" dirty="0" smtClean="0">
                          <a:solidFill>
                            <a:schemeClr val="tx1"/>
                          </a:solidFill>
                          <a:effectLst/>
                          <a:latin typeface="+mn-ea"/>
                          <a:ea typeface="+mn-ea"/>
                        </a:rPr>
                        <a:t>）</a:t>
                      </a:r>
                      <a:endParaRPr lang="ja-JP" altLang="en-US" sz="1200" b="1" i="0" u="none" strike="noStrike" dirty="0">
                        <a:solidFill>
                          <a:schemeClr val="tx1"/>
                        </a:solidFill>
                        <a:effectLst/>
                        <a:latin typeface="+mn-ea"/>
                        <a:ea typeface="+mn-ea"/>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fontAlgn="ctr">
                        <a:lnSpc>
                          <a:spcPct val="100000"/>
                        </a:lnSpc>
                      </a:pPr>
                      <a:r>
                        <a:rPr lang="ja-JP" altLang="en-US" sz="1200" b="1" i="0" u="none" strike="noStrike" dirty="0" smtClean="0">
                          <a:solidFill>
                            <a:schemeClr val="tx1"/>
                          </a:solidFill>
                          <a:effectLst/>
                          <a:latin typeface="+mn-ea"/>
                          <a:ea typeface="+mn-ea"/>
                        </a:rPr>
                        <a:t>増加</a:t>
                      </a:r>
                      <a:endParaRPr lang="en-US" sz="1200" b="1" i="0" u="none" strike="noStrike" dirty="0">
                        <a:solidFill>
                          <a:schemeClr val="tx1"/>
                        </a:solidFill>
                        <a:effectLst/>
                        <a:latin typeface="+mn-ea"/>
                        <a:ea typeface="+mn-ea"/>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3"/>
                  </a:ext>
                </a:extLst>
              </a:tr>
            </a:tbl>
          </a:graphicData>
        </a:graphic>
      </p:graphicFrame>
      <p:sp>
        <p:nvSpPr>
          <p:cNvPr id="20" name="Rectangle 1"/>
          <p:cNvSpPr>
            <a:spLocks noChangeArrowheads="1"/>
          </p:cNvSpPr>
          <p:nvPr/>
        </p:nvSpPr>
        <p:spPr bwMode="auto">
          <a:xfrm>
            <a:off x="286447" y="1259158"/>
            <a:ext cx="328348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ja-JP" sz="1600" b="1" dirty="0" smtClean="0">
                <a:solidFill>
                  <a:prstClr val="black"/>
                </a:solidFill>
                <a:latin typeface="游ゴシック" panose="020B0400000000000000" pitchFamily="50" charset="-128"/>
                <a:cs typeface="Times New Roman" panose="02020603050405020304" pitchFamily="18" charset="0"/>
              </a:rPr>
              <a:t>【</a:t>
            </a:r>
            <a:r>
              <a:rPr lang="ja-JP" altLang="en-US" sz="1600" b="1" dirty="0" smtClean="0">
                <a:solidFill>
                  <a:prstClr val="black"/>
                </a:solidFill>
                <a:latin typeface="游ゴシック" panose="020B0400000000000000" pitchFamily="50" charset="-128"/>
                <a:cs typeface="Times New Roman" panose="02020603050405020304" pitchFamily="18" charset="0"/>
              </a:rPr>
              <a:t>取組みの目標</a:t>
            </a:r>
            <a:r>
              <a:rPr lang="en-US" altLang="ja-JP" sz="1600" b="1" dirty="0" smtClean="0">
                <a:solidFill>
                  <a:prstClr val="black"/>
                </a:solidFill>
                <a:latin typeface="游ゴシック" panose="020B0400000000000000" pitchFamily="50" charset="-128"/>
                <a:cs typeface="Times New Roman" panose="02020603050405020304" pitchFamily="18" charset="0"/>
              </a:rPr>
              <a:t>】</a:t>
            </a:r>
            <a:endParaRPr lang="ja-JP" altLang="ja-JP" sz="3600" dirty="0" smtClean="0">
              <a:solidFill>
                <a:prstClr val="black"/>
              </a:solidFill>
              <a:latin typeface="游ゴシック" panose="020B0400000000000000" pitchFamily="50" charset="-128"/>
            </a:endParaRPr>
          </a:p>
        </p:txBody>
      </p:sp>
    </p:spTree>
    <p:extLst>
      <p:ext uri="{BB962C8B-B14F-4D97-AF65-F5344CB8AC3E}">
        <p14:creationId xmlns:p14="http://schemas.microsoft.com/office/powerpoint/2010/main" val="167456264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75</a:t>
            </a:fld>
            <a:endParaRPr kumimoji="1" lang="ja-JP" altLang="en-US"/>
          </a:p>
        </p:txBody>
      </p:sp>
      <p:sp>
        <p:nvSpPr>
          <p:cNvPr id="14" name="正方形/長方形 13"/>
          <p:cNvSpPr/>
          <p:nvPr/>
        </p:nvSpPr>
        <p:spPr>
          <a:xfrm>
            <a:off x="273000" y="189000"/>
            <a:ext cx="9360000" cy="6480000"/>
          </a:xfrm>
          <a:prstGeom prst="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16" name="表 15"/>
          <p:cNvGraphicFramePr>
            <a:graphicFrameLocks noGrp="1"/>
          </p:cNvGraphicFramePr>
          <p:nvPr>
            <p:extLst>
              <p:ext uri="{D42A27DB-BD31-4B8C-83A1-F6EECF244321}">
                <p14:modId xmlns:p14="http://schemas.microsoft.com/office/powerpoint/2010/main" val="533272769"/>
              </p:ext>
            </p:extLst>
          </p:nvPr>
        </p:nvGraphicFramePr>
        <p:xfrm>
          <a:off x="629695" y="665437"/>
          <a:ext cx="8646609" cy="4929706"/>
        </p:xfrm>
        <a:graphic>
          <a:graphicData uri="http://schemas.openxmlformats.org/drawingml/2006/table">
            <a:tbl>
              <a:tblPr firstRow="1" bandRow="1"/>
              <a:tblGrid>
                <a:gridCol w="1260000">
                  <a:extLst>
                    <a:ext uri="{9D8B030D-6E8A-4147-A177-3AD203B41FA5}">
                      <a16:colId xmlns:a16="http://schemas.microsoft.com/office/drawing/2014/main" val="528851062"/>
                    </a:ext>
                  </a:extLst>
                </a:gridCol>
                <a:gridCol w="7386609">
                  <a:extLst>
                    <a:ext uri="{9D8B030D-6E8A-4147-A177-3AD203B41FA5}">
                      <a16:colId xmlns:a16="http://schemas.microsoft.com/office/drawing/2014/main" val="89849022"/>
                    </a:ext>
                  </a:extLst>
                </a:gridCol>
              </a:tblGrid>
              <a:tr h="3126634">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nSpc>
                          <a:spcPts val="1600"/>
                        </a:lnSpc>
                      </a:pPr>
                      <a:r>
                        <a:rPr kumimoji="1" lang="ja-JP" altLang="en-US" sz="1600" dirty="0" smtClean="0"/>
                        <a:t> 本年度の     </a:t>
                      </a:r>
                      <a:endParaRPr kumimoji="1" lang="en-US" altLang="ja-JP" sz="1600" dirty="0" smtClean="0"/>
                    </a:p>
                    <a:p>
                      <a:pPr>
                        <a:lnSpc>
                          <a:spcPts val="1600"/>
                        </a:lnSpc>
                      </a:pPr>
                      <a:r>
                        <a:rPr kumimoji="1" lang="en-US" altLang="ja-JP" sz="1600" dirty="0" smtClean="0"/>
                        <a:t> </a:t>
                      </a:r>
                      <a:r>
                        <a:rPr kumimoji="1" lang="ja-JP" altLang="en-US" sz="1600" dirty="0" smtClean="0"/>
                        <a:t>取組</a:t>
                      </a:r>
                      <a:endParaRPr kumimoji="1" lang="ja-JP" altLang="en-US" sz="16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174625" indent="-174625"/>
                      <a:r>
                        <a:rPr kumimoji="1" lang="en-US" altLang="ja-JP" sz="1200" b="1" dirty="0" smtClean="0">
                          <a:solidFill>
                            <a:schemeClr val="tx1"/>
                          </a:solidFill>
                          <a:latin typeface="+mn-ea"/>
                          <a:ea typeface="+mn-ea"/>
                        </a:rPr>
                        <a:t>《</a:t>
                      </a:r>
                      <a:r>
                        <a:rPr kumimoji="1" lang="ja-JP" altLang="en-US" sz="1200" b="1" u="sng" dirty="0" smtClean="0">
                          <a:solidFill>
                            <a:schemeClr val="tx1"/>
                          </a:solidFill>
                          <a:latin typeface="+mn-ea"/>
                          <a:ea typeface="+mn-ea"/>
                        </a:rPr>
                        <a:t>食育を府民運動とする機運を高める取組み</a:t>
                      </a:r>
                      <a:r>
                        <a:rPr kumimoji="1" lang="en-US" altLang="ja-JP" sz="1200" b="1" dirty="0" smtClean="0">
                          <a:solidFill>
                            <a:schemeClr val="tx1"/>
                          </a:solidFill>
                          <a:latin typeface="+mn-ea"/>
                          <a:ea typeface="+mn-ea"/>
                        </a:rPr>
                        <a:t>》</a:t>
                      </a:r>
                    </a:p>
                    <a:p>
                      <a:pPr marL="174625" indent="-174625"/>
                      <a:r>
                        <a:rPr kumimoji="1" lang="ja-JP" altLang="en-US" sz="1100" b="1" dirty="0" smtClean="0">
                          <a:solidFill>
                            <a:schemeClr val="tx1"/>
                          </a:solidFill>
                          <a:latin typeface="+mn-ea"/>
                          <a:ea typeface="+mn-ea"/>
                        </a:rPr>
                        <a:t>■</a:t>
                      </a:r>
                      <a:r>
                        <a:rPr kumimoji="1" lang="en-US" altLang="ja-JP" sz="1100" b="1" dirty="0" smtClean="0">
                          <a:solidFill>
                            <a:schemeClr val="tx1"/>
                          </a:solidFill>
                          <a:latin typeface="+mn-ea"/>
                          <a:ea typeface="+mn-ea"/>
                        </a:rPr>
                        <a:t>Facebook</a:t>
                      </a:r>
                      <a:r>
                        <a:rPr kumimoji="1" lang="ja-JP" altLang="en-US" sz="1100" b="1" dirty="0" smtClean="0">
                          <a:solidFill>
                            <a:schemeClr val="tx1"/>
                          </a:solidFill>
                          <a:latin typeface="+mn-ea"/>
                          <a:ea typeface="+mn-ea"/>
                        </a:rPr>
                        <a:t>「おおさか食育通信」で食育に関する情報を発信（投稿数</a:t>
                      </a:r>
                      <a:r>
                        <a:rPr kumimoji="1" lang="en-US" altLang="ja-JP" sz="1100" b="1" dirty="0" smtClean="0">
                          <a:solidFill>
                            <a:schemeClr val="tx1"/>
                          </a:solidFill>
                          <a:latin typeface="+mn-ea"/>
                          <a:ea typeface="+mn-ea"/>
                        </a:rPr>
                        <a:t>32</a:t>
                      </a:r>
                      <a:r>
                        <a:rPr kumimoji="1" lang="ja-JP" altLang="en-US" sz="1100" b="1" dirty="0" smtClean="0">
                          <a:solidFill>
                            <a:schemeClr val="tx1"/>
                          </a:solidFill>
                          <a:latin typeface="+mn-ea"/>
                          <a:ea typeface="+mn-ea"/>
                        </a:rPr>
                        <a:t>）　　</a:t>
                      </a:r>
                    </a:p>
                    <a:p>
                      <a:pPr marL="174625" indent="-174625"/>
                      <a:r>
                        <a:rPr kumimoji="1" lang="en-US" altLang="ja-JP" sz="1200" b="1" dirty="0" smtClean="0">
                          <a:solidFill>
                            <a:schemeClr val="tx1"/>
                          </a:solidFill>
                          <a:latin typeface="+mn-ea"/>
                          <a:ea typeface="+mn-ea"/>
                        </a:rPr>
                        <a:t>《</a:t>
                      </a:r>
                      <a:r>
                        <a:rPr kumimoji="1" lang="ja-JP" altLang="en-US" sz="1200" b="1" u="sng" dirty="0" smtClean="0">
                          <a:solidFill>
                            <a:schemeClr val="tx1"/>
                          </a:solidFill>
                          <a:latin typeface="+mn-ea"/>
                          <a:ea typeface="+mn-ea"/>
                        </a:rPr>
                        <a:t>「大阪府食育推進強化月間」及び「野菜バリバリ朝食モリモリ推進の日」の取組みの充実</a:t>
                      </a:r>
                      <a:r>
                        <a:rPr kumimoji="1" lang="en-US" altLang="ja-JP" sz="1200" b="1" dirty="0" smtClean="0">
                          <a:solidFill>
                            <a:schemeClr val="tx1"/>
                          </a:solidFill>
                          <a:latin typeface="+mn-ea"/>
                          <a:ea typeface="+mn-ea"/>
                        </a:rPr>
                        <a:t>》</a:t>
                      </a:r>
                    </a:p>
                    <a:p>
                      <a:pPr marL="174625" indent="-174625"/>
                      <a:r>
                        <a:rPr kumimoji="1" lang="ja-JP" altLang="en-US" sz="1100" b="1" dirty="0" smtClean="0">
                          <a:solidFill>
                            <a:schemeClr val="tx1"/>
                          </a:solidFill>
                          <a:latin typeface="+mn-ea"/>
                          <a:ea typeface="+mn-ea"/>
                        </a:rPr>
                        <a:t>■アスマイルを活用した情報発信</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　大阪府食育強化月間及び各月の食育の日に食生活の改善を促すコラムを配信（</a:t>
                      </a:r>
                      <a:r>
                        <a:rPr kumimoji="1" lang="en-US" altLang="ja-JP" sz="1100" b="1" dirty="0" smtClean="0">
                          <a:solidFill>
                            <a:schemeClr val="tx1"/>
                          </a:solidFill>
                          <a:latin typeface="+mn-ea"/>
                          <a:ea typeface="+mn-ea"/>
                        </a:rPr>
                        <a:t>7</a:t>
                      </a:r>
                      <a:r>
                        <a:rPr kumimoji="1" lang="ja-JP" altLang="en-US" sz="1100" b="1" dirty="0" smtClean="0">
                          <a:solidFill>
                            <a:schemeClr val="tx1"/>
                          </a:solidFill>
                          <a:latin typeface="+mn-ea"/>
                          <a:ea typeface="+mn-ea"/>
                        </a:rPr>
                        <a:t>回）</a:t>
                      </a:r>
                      <a:endParaRPr kumimoji="1" lang="en-US" altLang="ja-JP" sz="1100" b="1" dirty="0" smtClean="0">
                        <a:solidFill>
                          <a:schemeClr val="tx1"/>
                        </a:solidFill>
                        <a:latin typeface="+mn-ea"/>
                        <a:ea typeface="+mn-ea"/>
                      </a:endParaRPr>
                    </a:p>
                    <a:p>
                      <a:pPr marL="174625" indent="-174625"/>
                      <a:r>
                        <a:rPr kumimoji="1" lang="en-US" altLang="ja-JP" sz="1200" b="1" dirty="0" smtClean="0">
                          <a:solidFill>
                            <a:schemeClr val="tx1"/>
                          </a:solidFill>
                          <a:latin typeface="+mn-ea"/>
                          <a:ea typeface="+mn-ea"/>
                        </a:rPr>
                        <a:t>《</a:t>
                      </a:r>
                      <a:r>
                        <a:rPr kumimoji="1" lang="ja-JP" altLang="en-US" sz="1200" b="1" u="sng" dirty="0" smtClean="0">
                          <a:solidFill>
                            <a:schemeClr val="tx1"/>
                          </a:solidFill>
                          <a:latin typeface="+mn-ea"/>
                          <a:ea typeface="+mn-ea"/>
                        </a:rPr>
                        <a:t>市町村食育推進計画の策定促進と施策の推進</a:t>
                      </a:r>
                      <a:r>
                        <a:rPr kumimoji="1" lang="en-US" altLang="ja-JP" sz="1200" b="1" dirty="0" smtClean="0">
                          <a:solidFill>
                            <a:schemeClr val="tx1"/>
                          </a:solidFill>
                          <a:latin typeface="+mn-ea"/>
                          <a:ea typeface="+mn-ea"/>
                        </a:rPr>
                        <a:t>》</a:t>
                      </a:r>
                    </a:p>
                    <a:p>
                      <a:pPr marL="174625" indent="-174625"/>
                      <a:r>
                        <a:rPr kumimoji="1" lang="ja-JP" altLang="en-US" sz="1100" b="1" dirty="0" smtClean="0">
                          <a:solidFill>
                            <a:schemeClr val="tx1"/>
                          </a:solidFill>
                          <a:latin typeface="+mn-ea"/>
                          <a:ea typeface="+mn-ea"/>
                        </a:rPr>
                        <a:t>■市町村に対し、計画の策定及び改定を支援</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■地域の優先的な課題の把握、地域の特性を踏まえた取組みを推進する仕組みづくりを検討（</a:t>
                      </a:r>
                      <a:r>
                        <a:rPr kumimoji="1" lang="en-US" altLang="ja-JP" sz="1100" b="1" dirty="0" smtClean="0">
                          <a:solidFill>
                            <a:schemeClr val="tx1"/>
                          </a:solidFill>
                          <a:latin typeface="+mn-ea"/>
                          <a:ea typeface="+mn-ea"/>
                        </a:rPr>
                        <a:t>9</a:t>
                      </a:r>
                      <a:r>
                        <a:rPr kumimoji="1" lang="ja-JP" altLang="en-US" sz="1100" b="1" dirty="0" smtClean="0">
                          <a:solidFill>
                            <a:schemeClr val="tx1"/>
                          </a:solidFill>
                          <a:latin typeface="+mn-ea"/>
                          <a:ea typeface="+mn-ea"/>
                        </a:rPr>
                        <a:t>保健所）</a:t>
                      </a:r>
                      <a:endParaRPr kumimoji="1" lang="en-US" altLang="ja-JP" sz="1100" b="1" dirty="0" smtClean="0">
                        <a:solidFill>
                          <a:schemeClr val="tx1"/>
                        </a:solidFill>
                        <a:latin typeface="+mn-ea"/>
                        <a:ea typeface="+mn-ea"/>
                      </a:endParaRPr>
                    </a:p>
                    <a:p>
                      <a:pPr marL="174625" indent="-174625"/>
                      <a:r>
                        <a:rPr kumimoji="1" lang="en-US" altLang="ja-JP" sz="1200" b="1" dirty="0" smtClean="0">
                          <a:solidFill>
                            <a:schemeClr val="tx1"/>
                          </a:solidFill>
                          <a:latin typeface="+mn-ea"/>
                          <a:ea typeface="+mn-ea"/>
                        </a:rPr>
                        <a:t>《</a:t>
                      </a:r>
                      <a:r>
                        <a:rPr kumimoji="1" lang="ja-JP" altLang="en-US" sz="1200" b="1" u="sng" dirty="0" smtClean="0">
                          <a:solidFill>
                            <a:schemeClr val="tx1"/>
                          </a:solidFill>
                          <a:latin typeface="+mn-ea"/>
                          <a:ea typeface="+mn-ea"/>
                        </a:rPr>
                        <a:t>食に関するボランティア等が行う食育活動への支援</a:t>
                      </a:r>
                      <a:r>
                        <a:rPr kumimoji="1" lang="en-US" altLang="ja-JP" sz="1200" b="1" dirty="0" smtClean="0">
                          <a:solidFill>
                            <a:schemeClr val="tx1"/>
                          </a:solidFill>
                          <a:latin typeface="+mn-ea"/>
                          <a:ea typeface="+mn-ea"/>
                        </a:rPr>
                        <a:t>》</a:t>
                      </a:r>
                    </a:p>
                    <a:p>
                      <a:pPr marL="174625" indent="-174625"/>
                      <a:r>
                        <a:rPr kumimoji="1" lang="ja-JP" altLang="en-US" sz="1100" b="1" dirty="0" smtClean="0">
                          <a:solidFill>
                            <a:schemeClr val="tx1"/>
                          </a:solidFill>
                          <a:latin typeface="+mn-ea"/>
                          <a:ea typeface="+mn-ea"/>
                        </a:rPr>
                        <a:t>■地域活動栄養士会や食生活改善推進協議会の支援</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■管理栄養士養成施設の学生を対象に、若い世代の食生活改善に向けた啓発方法を検討、指導媒体を作成。</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　府事業にて活用</a:t>
                      </a:r>
                      <a:endParaRPr kumimoji="1" lang="en-US" altLang="ja-JP" sz="1100" b="1" dirty="0" smtClean="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3861721"/>
                  </a:ext>
                </a:extLst>
              </a:tr>
              <a:tr h="1094121">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smtClean="0">
                          <a:solidFill>
                            <a:schemeClr val="bg1"/>
                          </a:solidFill>
                        </a:rPr>
                        <a:t> 今後の</a:t>
                      </a:r>
                      <a:endParaRPr kumimoji="1" lang="en-US" altLang="ja-JP" sz="1600" b="1" dirty="0" smtClean="0">
                        <a:solidFill>
                          <a:schemeClr val="bg1"/>
                        </a:solidFill>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smtClean="0">
                          <a:solidFill>
                            <a:schemeClr val="bg1"/>
                          </a:solidFill>
                        </a:rPr>
                        <a:t> 取組予定</a:t>
                      </a:r>
                      <a:endParaRPr kumimoji="1" lang="ja-JP" altLang="en-US"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a:t>
                      </a:r>
                      <a:r>
                        <a:rPr kumimoji="1" lang="ja-JP" altLang="en-US" sz="1200" b="1" i="0" u="sng"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課題</a:t>
                      </a:r>
                      <a:r>
                        <a:rPr kumimoji="1" lang="en-US" altLang="ja-JP"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a:t>
                      </a:r>
                      <a:endParaRPr kumimoji="1" lang="ja-JP" altLang="en-US"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mn-ea"/>
                          <a:ea typeface="+mn-ea"/>
                        </a:rPr>
                        <a:t>■関係機関、団体による取組みの活性化</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a:t>
                      </a:r>
                      <a:r>
                        <a:rPr kumimoji="1" lang="ja-JP" altLang="en-US" sz="1200" b="1" i="0" u="sng"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次年度の主な取組み</a:t>
                      </a:r>
                      <a:r>
                        <a:rPr kumimoji="1" lang="en-US" altLang="ja-JP"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mn-ea"/>
                          <a:ea typeface="+mn-ea"/>
                        </a:rPr>
                        <a:t>■市町村に向けて、食育の取組みの充実を図れるよう、情報提供や技術的支援を実施</a:t>
                      </a:r>
                      <a:endParaRPr kumimoji="1" lang="en-US" altLang="ja-JP" sz="1100" b="1"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mn-ea"/>
                          <a:ea typeface="+mn-ea"/>
                        </a:rPr>
                        <a:t>■関係機関・団体による取組みを支援するとともに、各団体の連携・協働を推進</a:t>
                      </a:r>
                      <a:endParaRPr kumimoji="1" lang="en-US" altLang="ja-JP" sz="1100" b="1" dirty="0" smtClean="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216429319"/>
                  </a:ext>
                </a:extLst>
              </a:tr>
              <a:tr h="708951">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smtClean="0">
                          <a:solidFill>
                            <a:schemeClr val="bg1"/>
                          </a:solidFill>
                        </a:rPr>
                        <a:t> 最終予算</a:t>
                      </a:r>
                      <a:endParaRPr kumimoji="1" lang="en-US" altLang="ja-JP" sz="1600" b="1" dirty="0" smtClean="0">
                        <a:solidFill>
                          <a:schemeClr val="bg1"/>
                        </a:solidFill>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zh-TW" altLang="en-US" sz="1200" b="1" i="0" u="none" strike="noStrike" kern="120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cs typeface="+mn-cs"/>
                        </a:rPr>
                        <a:t>（主要事業）</a:t>
                      </a:r>
                      <a:endParaRPr kumimoji="1" lang="ja-JP" altLang="en-US" sz="1600" b="1"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100" b="1" dirty="0" smtClean="0">
                          <a:solidFill>
                            <a:schemeClr val="tx1"/>
                          </a:solidFill>
                          <a:latin typeface="+mn-ea"/>
                          <a:ea typeface="+mn-ea"/>
                        </a:rPr>
                        <a:t>健康・栄養対策費　</a:t>
                      </a:r>
                      <a:r>
                        <a:rPr kumimoji="1" lang="en-US" altLang="ja-JP" sz="1100" b="1" dirty="0" smtClean="0">
                          <a:solidFill>
                            <a:schemeClr val="tx1"/>
                          </a:solidFill>
                          <a:latin typeface="+mn-ea"/>
                          <a:ea typeface="+mn-ea"/>
                        </a:rPr>
                        <a:t>6,042</a:t>
                      </a:r>
                      <a:r>
                        <a:rPr kumimoji="1" lang="ja-JP" altLang="en-US" sz="1100" b="1" dirty="0" smtClean="0">
                          <a:solidFill>
                            <a:schemeClr val="tx1"/>
                          </a:solidFill>
                          <a:latin typeface="+mn-ea"/>
                          <a:ea typeface="+mn-ea"/>
                        </a:rPr>
                        <a:t>千円（再掲）</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46691801"/>
                  </a:ext>
                </a:extLst>
              </a:tr>
            </a:tbl>
          </a:graphicData>
        </a:graphic>
      </p:graphicFrame>
      <p:grpSp>
        <p:nvGrpSpPr>
          <p:cNvPr id="17" name="グループ化 16"/>
          <p:cNvGrpSpPr/>
          <p:nvPr/>
        </p:nvGrpSpPr>
        <p:grpSpPr>
          <a:xfrm>
            <a:off x="8333362" y="361807"/>
            <a:ext cx="1188525" cy="864000"/>
            <a:chOff x="8151251" y="1180677"/>
            <a:chExt cx="1188525" cy="864000"/>
          </a:xfrm>
        </p:grpSpPr>
        <p:sp>
          <p:nvSpPr>
            <p:cNvPr id="18" name="角丸四角形 17"/>
            <p:cNvSpPr/>
            <p:nvPr/>
          </p:nvSpPr>
          <p:spPr>
            <a:xfrm>
              <a:off x="8151251" y="1180677"/>
              <a:ext cx="1188525" cy="864000"/>
            </a:xfrm>
            <a:prstGeom prst="roundRect">
              <a:avLst/>
            </a:prstGeom>
            <a:solidFill>
              <a:srgbClr val="4472C4"/>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19" name="グループ化 18"/>
            <p:cNvGrpSpPr/>
            <p:nvPr/>
          </p:nvGrpSpPr>
          <p:grpSpPr>
            <a:xfrm>
              <a:off x="8222623" y="1257538"/>
              <a:ext cx="1058662" cy="720145"/>
              <a:chOff x="511927" y="2809411"/>
              <a:chExt cx="1110811" cy="770916"/>
            </a:xfrm>
          </p:grpSpPr>
          <p:sp>
            <p:nvSpPr>
              <p:cNvPr id="20" name="角丸四角形 19"/>
              <p:cNvSpPr/>
              <p:nvPr/>
            </p:nvSpPr>
            <p:spPr>
              <a:xfrm>
                <a:off x="511927" y="2809411"/>
                <a:ext cx="1097298" cy="770916"/>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本年度評価</a:t>
                </a:r>
                <a:endParaRPr kumimoji="1" lang="en-US" altLang="ja-JP" sz="12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eaLnBrk="1" fontAlgn="auto" latinLnBrk="0" hangingPunct="1">
                  <a:lnSpc>
                    <a:spcPts val="200"/>
                  </a:lnSpc>
                  <a:spcBef>
                    <a:spcPts val="0"/>
                  </a:spcBef>
                  <a:spcAft>
                    <a:spcPts val="0"/>
                  </a:spcAft>
                  <a:buClrTx/>
                  <a:buSzTx/>
                  <a:buFontTx/>
                  <a:buNone/>
                  <a:tabLst/>
                  <a:defRPr/>
                </a:pPr>
                <a:endParaRPr kumimoji="1" lang="en-US" altLang="ja-JP" sz="1200" b="0"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概ね予定</a:t>
                </a:r>
                <a:endParaRPr kumimoji="1" lang="en-US" altLang="ja-JP" sz="14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どおり</a:t>
                </a:r>
              </a:p>
            </p:txBody>
          </p:sp>
          <p:cxnSp>
            <p:nvCxnSpPr>
              <p:cNvPr id="21" name="直線コネクタ 20"/>
              <p:cNvCxnSpPr/>
              <p:nvPr/>
            </p:nvCxnSpPr>
            <p:spPr>
              <a:xfrm>
                <a:off x="525439" y="3052293"/>
                <a:ext cx="1097299" cy="0"/>
              </a:xfrm>
              <a:prstGeom prst="line">
                <a:avLst/>
              </a:prstGeom>
              <a:noFill/>
              <a:ln w="6350" cap="flat" cmpd="sng" algn="ctr">
                <a:solidFill>
                  <a:sysClr val="windowText" lastClr="000000"/>
                </a:solidFill>
                <a:prstDash val="solid"/>
                <a:miter lim="800000"/>
              </a:ln>
              <a:effectLst/>
            </p:spPr>
          </p:cxnSp>
        </p:grpSp>
      </p:grpSp>
      <p:sp>
        <p:nvSpPr>
          <p:cNvPr id="22" name="Rectangle 1"/>
          <p:cNvSpPr>
            <a:spLocks noChangeArrowheads="1"/>
          </p:cNvSpPr>
          <p:nvPr/>
        </p:nvSpPr>
        <p:spPr bwMode="auto">
          <a:xfrm>
            <a:off x="278148" y="263388"/>
            <a:ext cx="328348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ja-JP" sz="1600" b="1"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600" b="1"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具体的な取組み</a:t>
            </a:r>
            <a:r>
              <a:rPr lang="en-US" altLang="ja-JP" sz="1600" b="1"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endParaRPr lang="ja-JP" altLang="ja-JP" sz="3600" dirty="0" smtClean="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040307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76</a:t>
            </a:fld>
            <a:endParaRPr kumimoji="1" lang="ja-JP" altLang="en-US"/>
          </a:p>
        </p:txBody>
      </p:sp>
      <p:sp>
        <p:nvSpPr>
          <p:cNvPr id="15" name="正方形/長方形 14"/>
          <p:cNvSpPr/>
          <p:nvPr/>
        </p:nvSpPr>
        <p:spPr>
          <a:xfrm>
            <a:off x="273000" y="397642"/>
            <a:ext cx="9360000" cy="6300000"/>
          </a:xfrm>
          <a:prstGeom prst="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16" name="表 15"/>
          <p:cNvGraphicFramePr>
            <a:graphicFrameLocks noGrp="1"/>
          </p:cNvGraphicFramePr>
          <p:nvPr>
            <p:extLst>
              <p:ext uri="{D42A27DB-BD31-4B8C-83A1-F6EECF244321}">
                <p14:modId xmlns:p14="http://schemas.microsoft.com/office/powerpoint/2010/main" val="3313043588"/>
              </p:ext>
            </p:extLst>
          </p:nvPr>
        </p:nvGraphicFramePr>
        <p:xfrm>
          <a:off x="629696" y="931532"/>
          <a:ext cx="8646609" cy="4931386"/>
        </p:xfrm>
        <a:graphic>
          <a:graphicData uri="http://schemas.openxmlformats.org/drawingml/2006/table">
            <a:tbl>
              <a:tblPr firstRow="1" bandRow="1"/>
              <a:tblGrid>
                <a:gridCol w="1260000">
                  <a:extLst>
                    <a:ext uri="{9D8B030D-6E8A-4147-A177-3AD203B41FA5}">
                      <a16:colId xmlns:a16="http://schemas.microsoft.com/office/drawing/2014/main" val="528851062"/>
                    </a:ext>
                  </a:extLst>
                </a:gridCol>
                <a:gridCol w="7386609">
                  <a:extLst>
                    <a:ext uri="{9D8B030D-6E8A-4147-A177-3AD203B41FA5}">
                      <a16:colId xmlns:a16="http://schemas.microsoft.com/office/drawing/2014/main" val="89849022"/>
                    </a:ext>
                  </a:extLst>
                </a:gridCol>
              </a:tblGrid>
              <a:tr h="2793303">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nSpc>
                          <a:spcPts val="1600"/>
                        </a:lnSpc>
                      </a:pPr>
                      <a:r>
                        <a:rPr kumimoji="1" lang="ja-JP" altLang="en-US" sz="1600" dirty="0" smtClean="0"/>
                        <a:t> 本年度の     </a:t>
                      </a:r>
                      <a:endParaRPr kumimoji="1" lang="en-US" altLang="ja-JP" sz="1600" dirty="0" smtClean="0"/>
                    </a:p>
                    <a:p>
                      <a:pPr>
                        <a:lnSpc>
                          <a:spcPts val="1600"/>
                        </a:lnSpc>
                      </a:pPr>
                      <a:r>
                        <a:rPr kumimoji="1" lang="en-US" altLang="ja-JP" sz="1600" dirty="0" smtClean="0"/>
                        <a:t> </a:t>
                      </a:r>
                      <a:r>
                        <a:rPr kumimoji="1" lang="ja-JP" altLang="en-US" sz="1600" dirty="0" smtClean="0"/>
                        <a:t>取組</a:t>
                      </a:r>
                      <a:endParaRPr kumimoji="1" lang="ja-JP" altLang="en-US" sz="16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174625" indent="-174625"/>
                      <a:r>
                        <a:rPr kumimoji="1" lang="ja-JP" altLang="en-US" sz="1100" b="1" dirty="0" smtClean="0">
                          <a:solidFill>
                            <a:schemeClr val="tx1"/>
                          </a:solidFill>
                          <a:latin typeface="+mn-ea"/>
                          <a:ea typeface="+mn-ea"/>
                        </a:rPr>
                        <a:t>■「大阪府食育推進ネットワーク会議」において、各団体活動の活性化を推進</a:t>
                      </a:r>
                    </a:p>
                    <a:p>
                      <a:pPr marL="174625" indent="-174625"/>
                      <a:r>
                        <a:rPr kumimoji="1" lang="ja-JP" altLang="en-US" sz="1100" b="1" dirty="0" smtClean="0">
                          <a:solidFill>
                            <a:schemeClr val="tx1"/>
                          </a:solidFill>
                          <a:latin typeface="+mn-ea"/>
                          <a:ea typeface="+mn-ea"/>
                        </a:rPr>
                        <a:t>　・</a:t>
                      </a:r>
                      <a:r>
                        <a:rPr kumimoji="1" lang="en-US" altLang="ja-JP" sz="1100" b="1" dirty="0" smtClean="0">
                          <a:solidFill>
                            <a:schemeClr val="tx1"/>
                          </a:solidFill>
                          <a:latin typeface="+mn-ea"/>
                          <a:ea typeface="+mn-ea"/>
                        </a:rPr>
                        <a:t>SNS</a:t>
                      </a:r>
                      <a:r>
                        <a:rPr kumimoji="1" lang="ja-JP" altLang="en-US" sz="1100" b="1" dirty="0" smtClean="0">
                          <a:solidFill>
                            <a:schemeClr val="tx1"/>
                          </a:solidFill>
                          <a:latin typeface="+mn-ea"/>
                          <a:ea typeface="+mn-ea"/>
                        </a:rPr>
                        <a:t>等を活用した啓発に重点を置き、府内全域における食育推進の機運醸成を図る。</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　　「大阪府食育推進ネットワーク会議からのつぶやき」投稿数９</a:t>
                      </a:r>
                    </a:p>
                    <a:p>
                      <a:pPr marL="174625" indent="-174625"/>
                      <a:r>
                        <a:rPr kumimoji="1" lang="ja-JP" altLang="en-US" sz="1100" b="1" dirty="0" smtClean="0">
                          <a:solidFill>
                            <a:schemeClr val="tx1"/>
                          </a:solidFill>
                          <a:latin typeface="+mn-ea"/>
                          <a:ea typeface="+mn-ea"/>
                        </a:rPr>
                        <a:t>　・のぼりやファイル等の啓発媒体を活用し、参画団体等が主催する事業で啓発を実施</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　　活用状況　のぼり１団体、クリアファイル延べ</a:t>
                      </a:r>
                      <a:r>
                        <a:rPr kumimoji="1" lang="en-US" altLang="ja-JP" sz="1100" b="1" dirty="0" smtClean="0">
                          <a:solidFill>
                            <a:schemeClr val="tx1"/>
                          </a:solidFill>
                          <a:latin typeface="+mn-ea"/>
                          <a:ea typeface="+mn-ea"/>
                        </a:rPr>
                        <a:t>34</a:t>
                      </a:r>
                      <a:r>
                        <a:rPr kumimoji="1" lang="ja-JP" altLang="en-US" sz="1100" b="1" dirty="0" smtClean="0">
                          <a:solidFill>
                            <a:schemeClr val="tx1"/>
                          </a:solidFill>
                          <a:latin typeface="+mn-ea"/>
                          <a:ea typeface="+mn-ea"/>
                        </a:rPr>
                        <a:t>団体</a:t>
                      </a:r>
                      <a:r>
                        <a:rPr kumimoji="1" lang="en-US" altLang="ja-JP" sz="1100" b="1" dirty="0" smtClean="0">
                          <a:solidFill>
                            <a:schemeClr val="tx1"/>
                          </a:solidFill>
                          <a:latin typeface="+mn-ea"/>
                          <a:ea typeface="+mn-ea"/>
                        </a:rPr>
                        <a:t>1,690</a:t>
                      </a:r>
                      <a:r>
                        <a:rPr kumimoji="1" lang="ja-JP" altLang="en-US" sz="1100" b="1" dirty="0" smtClean="0">
                          <a:solidFill>
                            <a:schemeClr val="tx1"/>
                          </a:solidFill>
                          <a:latin typeface="+mn-ea"/>
                          <a:ea typeface="+mn-ea"/>
                        </a:rPr>
                        <a:t>枚</a:t>
                      </a:r>
                      <a:endParaRPr kumimoji="1" lang="en-US" altLang="ja-JP" sz="1100" b="1" dirty="0" smtClean="0">
                        <a:solidFill>
                          <a:schemeClr val="tx1"/>
                        </a:solidFill>
                        <a:latin typeface="+mn-ea"/>
                        <a:ea typeface="+mn-ea"/>
                      </a:endParaRPr>
                    </a:p>
                    <a:p>
                      <a:pPr marL="174625" indent="-174625"/>
                      <a:r>
                        <a:rPr kumimoji="1" lang="ja-JP" altLang="en-US" sz="1100" b="1" dirty="0" smtClean="0">
                          <a:solidFill>
                            <a:schemeClr val="tx1"/>
                          </a:solidFill>
                          <a:latin typeface="+mn-ea"/>
                          <a:ea typeface="+mn-ea"/>
                        </a:rPr>
                        <a:t>■連携協定締結企業・大学と連携した食育推進（</a:t>
                      </a:r>
                      <a:r>
                        <a:rPr kumimoji="1" lang="en-US" altLang="ja-JP" sz="1100" b="1" dirty="0" smtClean="0">
                          <a:solidFill>
                            <a:schemeClr val="tx1"/>
                          </a:solidFill>
                          <a:latin typeface="+mn-ea"/>
                          <a:ea typeface="+mn-ea"/>
                        </a:rPr>
                        <a:t>6</a:t>
                      </a:r>
                      <a:r>
                        <a:rPr kumimoji="1" lang="ja-JP" altLang="en-US" sz="1100" b="1" dirty="0" smtClean="0">
                          <a:solidFill>
                            <a:schemeClr val="tx1"/>
                          </a:solidFill>
                          <a:latin typeface="+mn-ea"/>
                          <a:ea typeface="+mn-ea"/>
                        </a:rPr>
                        <a:t>企業・</a:t>
                      </a:r>
                      <a:r>
                        <a:rPr kumimoji="1" lang="en-US" altLang="ja-JP" sz="1100" b="1" dirty="0" smtClean="0">
                          <a:solidFill>
                            <a:schemeClr val="tx1"/>
                          </a:solidFill>
                          <a:latin typeface="+mn-ea"/>
                          <a:ea typeface="+mn-ea"/>
                        </a:rPr>
                        <a:t>1</a:t>
                      </a:r>
                      <a:r>
                        <a:rPr kumimoji="1" lang="ja-JP" altLang="en-US" sz="1100" b="1" dirty="0" smtClean="0">
                          <a:solidFill>
                            <a:schemeClr val="tx1"/>
                          </a:solidFill>
                          <a:latin typeface="+mn-ea"/>
                          <a:ea typeface="+mn-ea"/>
                        </a:rPr>
                        <a:t>大学）</a:t>
                      </a:r>
                    </a:p>
                    <a:p>
                      <a:pPr marL="174625" indent="-174625"/>
                      <a:r>
                        <a:rPr kumimoji="1" lang="ja-JP" altLang="en-US" sz="1100" b="1" dirty="0" smtClean="0">
                          <a:solidFill>
                            <a:schemeClr val="tx1"/>
                          </a:solidFill>
                          <a:latin typeface="+mn-ea"/>
                          <a:ea typeface="+mn-ea"/>
                        </a:rPr>
                        <a:t>    カゴメ、いずみ市民生協、ハークスレイ、セブンイレブン、大塚製薬、サンスター、近畿大学　等</a:t>
                      </a:r>
                      <a:endParaRPr kumimoji="1" lang="en-US" altLang="ja-JP" sz="1100" b="1" dirty="0" smtClean="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3861721"/>
                  </a:ext>
                </a:extLst>
              </a:tr>
              <a:tr h="1385047">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smtClean="0">
                          <a:solidFill>
                            <a:schemeClr val="bg1"/>
                          </a:solidFill>
                        </a:rPr>
                        <a:t> 今後の</a:t>
                      </a:r>
                      <a:endParaRPr kumimoji="1" lang="en-US" altLang="ja-JP" sz="1600" b="1" dirty="0" smtClean="0">
                        <a:solidFill>
                          <a:schemeClr val="bg1"/>
                        </a:solidFill>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smtClean="0">
                          <a:solidFill>
                            <a:schemeClr val="bg1"/>
                          </a:solidFill>
                        </a:rPr>
                        <a:t> 取組予定</a:t>
                      </a:r>
                      <a:endParaRPr kumimoji="1" lang="ja-JP" altLang="en-US"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a:t>
                      </a:r>
                      <a:r>
                        <a:rPr kumimoji="1" lang="ja-JP" altLang="en-US" sz="1200" b="1" i="0" u="sng"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課題</a:t>
                      </a:r>
                      <a:r>
                        <a:rPr kumimoji="1" lang="en-US" altLang="ja-JP" sz="1200" b="1"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a:t>
                      </a:r>
                      <a:endParaRPr kumimoji="1" lang="ja-JP" altLang="en-US" sz="1200" b="1"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mn-ea"/>
                          <a:ea typeface="+mn-ea"/>
                        </a:rPr>
                        <a:t>■大阪府食育推進ネットワーク会議の活性化</a:t>
                      </a:r>
                      <a:endParaRPr kumimoji="1" lang="en-US" altLang="ja-JP" sz="1100" b="1" dirty="0" smtClean="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mn-ea"/>
                          <a:ea typeface="+mn-ea"/>
                        </a:rPr>
                        <a:t>■企業等との連携強化</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a:t>
                      </a:r>
                      <a:r>
                        <a:rPr kumimoji="1" lang="ja-JP" altLang="en-US" sz="1200" b="1" i="0" u="sng"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次年度の主な取組み</a:t>
                      </a:r>
                      <a:r>
                        <a:rPr kumimoji="1" lang="en-US" altLang="ja-JP" sz="1200" b="1"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mn-ea"/>
                          <a:ea typeface="+mn-ea"/>
                        </a:rPr>
                        <a:t>■大阪府食育推進ネットワーク会議の活性化を図るとともに、企業等との連携を強化</a:t>
                      </a:r>
                      <a:endParaRPr kumimoji="1" lang="en-US" altLang="ja-JP" sz="1100" b="1" dirty="0" smtClean="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414319985"/>
                  </a:ext>
                </a:extLst>
              </a:tr>
              <a:tr h="75303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smtClean="0">
                          <a:solidFill>
                            <a:schemeClr val="bg1"/>
                          </a:solidFill>
                        </a:rPr>
                        <a:t> 最終予算</a:t>
                      </a:r>
                      <a:endParaRPr kumimoji="1" lang="en-US" altLang="ja-JP" sz="1600" b="1" dirty="0" smtClean="0">
                        <a:solidFill>
                          <a:schemeClr val="bg1"/>
                        </a:solidFill>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zh-TW" altLang="en-US" sz="1200" b="1" i="0" u="none" strike="noStrike" kern="120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cs typeface="+mn-cs"/>
                        </a:rPr>
                        <a:t>（主要事業）</a:t>
                      </a:r>
                      <a:endParaRPr kumimoji="1" lang="ja-JP" altLang="en-US" sz="1600" b="1"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100" b="1" dirty="0" smtClean="0">
                          <a:latin typeface="+mn-ea"/>
                          <a:ea typeface="+mn-ea"/>
                        </a:rPr>
                        <a:t>健康・栄養対策費　</a:t>
                      </a:r>
                      <a:r>
                        <a:rPr kumimoji="1" lang="en-US" altLang="ja-JP" sz="1100" b="1" dirty="0" smtClean="0">
                          <a:latin typeface="+mn-ea"/>
                          <a:ea typeface="+mn-ea"/>
                        </a:rPr>
                        <a:t>6,042</a:t>
                      </a:r>
                      <a:r>
                        <a:rPr kumimoji="1" lang="ja-JP" altLang="en-US" sz="1100" b="1" dirty="0" smtClean="0">
                          <a:latin typeface="+mn-ea"/>
                          <a:ea typeface="+mn-ea"/>
                        </a:rPr>
                        <a:t>千円（再掲）</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49516140"/>
                  </a:ext>
                </a:extLst>
              </a:tr>
            </a:tbl>
          </a:graphicData>
        </a:graphic>
      </p:graphicFrame>
      <p:sp>
        <p:nvSpPr>
          <p:cNvPr id="18" name="正方形/長方形 17"/>
          <p:cNvSpPr/>
          <p:nvPr/>
        </p:nvSpPr>
        <p:spPr>
          <a:xfrm>
            <a:off x="256503" y="248384"/>
            <a:ext cx="7404392" cy="432000"/>
          </a:xfrm>
          <a:prstGeom prst="rect">
            <a:avLst/>
          </a:prstGeom>
          <a:solidFill>
            <a:srgbClr val="002060"/>
          </a:solidFill>
        </p:spPr>
        <p:txBody>
          <a:bodyPr wrap="square" anchor="ctr">
            <a:spAutoFit/>
          </a:bodyPr>
          <a:lstStyle/>
          <a:p>
            <a:pPr>
              <a:lnSpc>
                <a:spcPts val="2000"/>
              </a:lnSpc>
            </a:pPr>
            <a:r>
              <a:rPr kumimoji="1" lang="ja-JP" altLang="en-US" sz="2000" b="1" dirty="0" smtClean="0">
                <a:solidFill>
                  <a:prstClr val="white"/>
                </a:solidFill>
                <a:latin typeface="游ゴシック" panose="020B0400000000000000" pitchFamily="50" charset="-128"/>
              </a:rPr>
              <a:t>（２）多様な主体が参画したネットワークの強化　</a:t>
            </a:r>
            <a:r>
              <a:rPr kumimoji="1" lang="ja-JP" altLang="en-US" b="1" dirty="0" smtClean="0">
                <a:solidFill>
                  <a:prstClr val="white"/>
                </a:solidFill>
                <a:latin typeface="游ゴシック" panose="020B0400000000000000" pitchFamily="50" charset="-128"/>
              </a:rPr>
              <a:t>計画</a:t>
            </a:r>
            <a:r>
              <a:rPr kumimoji="1" lang="en-US" altLang="ja-JP" b="1" dirty="0">
                <a:solidFill>
                  <a:prstClr val="white"/>
                </a:solidFill>
                <a:latin typeface="游ゴシック" panose="020B0400000000000000" pitchFamily="50" charset="-128"/>
              </a:rPr>
              <a:t>P52</a:t>
            </a:r>
            <a:r>
              <a:rPr kumimoji="1" lang="en-US" altLang="ja-JP" sz="2000" b="1" dirty="0">
                <a:solidFill>
                  <a:prstClr val="white"/>
                </a:solidFill>
                <a:latin typeface="游ゴシック" panose="020B0400000000000000" pitchFamily="50" charset="-128"/>
              </a:rPr>
              <a:t> </a:t>
            </a:r>
            <a:r>
              <a:rPr kumimoji="1" lang="ja-JP" altLang="en-US" sz="2000" b="1" dirty="0" smtClean="0">
                <a:solidFill>
                  <a:prstClr val="white"/>
                </a:solidFill>
                <a:latin typeface="Meiryo UI" panose="020B0604030504040204" pitchFamily="50" charset="-128"/>
                <a:ea typeface="Meiryo UI" panose="020B0604030504040204" pitchFamily="50" charset="-128"/>
              </a:rPr>
              <a:t>　　　</a:t>
            </a:r>
            <a:endParaRPr kumimoji="1" lang="en-US" altLang="ja-JP" sz="2000" b="1" dirty="0">
              <a:solidFill>
                <a:prstClr val="white"/>
              </a:solidFill>
              <a:latin typeface="Meiryo UI" panose="020B0604030504040204" pitchFamily="50" charset="-128"/>
              <a:ea typeface="Meiryo UI" panose="020B0604030504040204" pitchFamily="50" charset="-128"/>
            </a:endParaRPr>
          </a:p>
        </p:txBody>
      </p:sp>
      <p:grpSp>
        <p:nvGrpSpPr>
          <p:cNvPr id="19" name="グループ化 18"/>
          <p:cNvGrpSpPr/>
          <p:nvPr/>
        </p:nvGrpSpPr>
        <p:grpSpPr>
          <a:xfrm>
            <a:off x="8336899" y="628388"/>
            <a:ext cx="1188525" cy="864000"/>
            <a:chOff x="8151251" y="1180677"/>
            <a:chExt cx="1188525" cy="864000"/>
          </a:xfrm>
        </p:grpSpPr>
        <p:sp>
          <p:nvSpPr>
            <p:cNvPr id="20" name="角丸四角形 19"/>
            <p:cNvSpPr/>
            <p:nvPr/>
          </p:nvSpPr>
          <p:spPr>
            <a:xfrm>
              <a:off x="8151251" y="1180677"/>
              <a:ext cx="1188525" cy="864000"/>
            </a:xfrm>
            <a:prstGeom prst="roundRect">
              <a:avLst/>
            </a:prstGeom>
            <a:solidFill>
              <a:srgbClr val="4472C4"/>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21" name="グループ化 20"/>
            <p:cNvGrpSpPr/>
            <p:nvPr/>
          </p:nvGrpSpPr>
          <p:grpSpPr>
            <a:xfrm>
              <a:off x="8222623" y="1257537"/>
              <a:ext cx="1058662" cy="720145"/>
              <a:chOff x="511927" y="2809410"/>
              <a:chExt cx="1110811" cy="770916"/>
            </a:xfrm>
          </p:grpSpPr>
          <p:sp>
            <p:nvSpPr>
              <p:cNvPr id="22" name="角丸四角形 21"/>
              <p:cNvSpPr/>
              <p:nvPr/>
            </p:nvSpPr>
            <p:spPr>
              <a:xfrm>
                <a:off x="511927" y="2809410"/>
                <a:ext cx="1097298" cy="770916"/>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本年度評価</a:t>
                </a:r>
                <a:endParaRPr kumimoji="1" lang="en-US" altLang="ja-JP" sz="12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eaLnBrk="1" fontAlgn="auto" latinLnBrk="0" hangingPunct="1">
                  <a:lnSpc>
                    <a:spcPts val="200"/>
                  </a:lnSpc>
                  <a:spcBef>
                    <a:spcPts val="0"/>
                  </a:spcBef>
                  <a:spcAft>
                    <a:spcPts val="0"/>
                  </a:spcAft>
                  <a:buClrTx/>
                  <a:buSzTx/>
                  <a:buFontTx/>
                  <a:buNone/>
                  <a:tabLst/>
                  <a:defRPr/>
                </a:pPr>
                <a:endParaRPr kumimoji="1" lang="en-US" altLang="ja-JP" sz="1200" b="0"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概ね予定</a:t>
                </a:r>
                <a:endParaRPr kumimoji="1" lang="en-US" altLang="ja-JP" sz="14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どおり</a:t>
                </a:r>
              </a:p>
            </p:txBody>
          </p:sp>
          <p:cxnSp>
            <p:nvCxnSpPr>
              <p:cNvPr id="23" name="直線コネクタ 22"/>
              <p:cNvCxnSpPr/>
              <p:nvPr/>
            </p:nvCxnSpPr>
            <p:spPr>
              <a:xfrm>
                <a:off x="525439" y="3052293"/>
                <a:ext cx="1097299" cy="0"/>
              </a:xfrm>
              <a:prstGeom prst="line">
                <a:avLst/>
              </a:prstGeom>
              <a:noFill/>
              <a:ln w="6350" cap="flat" cmpd="sng" algn="ctr">
                <a:solidFill>
                  <a:sysClr val="windowText" lastClr="000000"/>
                </a:solidFill>
                <a:prstDash val="solid"/>
                <a:miter lim="800000"/>
              </a:ln>
              <a:effectLst/>
            </p:spPr>
          </p:cxnSp>
        </p:grpSp>
      </p:grpSp>
    </p:spTree>
    <p:extLst>
      <p:ext uri="{BB962C8B-B14F-4D97-AF65-F5344CB8AC3E}">
        <p14:creationId xmlns:p14="http://schemas.microsoft.com/office/powerpoint/2010/main" val="3635937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87995" y="735604"/>
            <a:ext cx="9504000" cy="0"/>
          </a:xfrm>
          <a:prstGeom prst="line">
            <a:avLst/>
          </a:prstGeom>
          <a:ln w="38100" cap="rnd" cmpd="sng">
            <a:solidFill>
              <a:srgbClr val="009999"/>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aphicFrame>
        <p:nvGraphicFramePr>
          <p:cNvPr id="7" name="表 6"/>
          <p:cNvGraphicFramePr>
            <a:graphicFrameLocks noGrp="1"/>
          </p:cNvGraphicFramePr>
          <p:nvPr>
            <p:extLst>
              <p:ext uri="{D42A27DB-BD31-4B8C-83A1-F6EECF244321}">
                <p14:modId xmlns:p14="http://schemas.microsoft.com/office/powerpoint/2010/main" val="1471921094"/>
              </p:ext>
            </p:extLst>
          </p:nvPr>
        </p:nvGraphicFramePr>
        <p:xfrm>
          <a:off x="491644" y="1165319"/>
          <a:ext cx="8640000" cy="4896000"/>
        </p:xfrm>
        <a:graphic>
          <a:graphicData uri="http://schemas.openxmlformats.org/drawingml/2006/table">
            <a:tbl>
              <a:tblPr firstRow="1" bandRow="1">
                <a:tableStyleId>{7DF18680-E054-41AD-8BC1-D1AEF772440D}</a:tableStyleId>
              </a:tblPr>
              <a:tblGrid>
                <a:gridCol w="432000">
                  <a:extLst>
                    <a:ext uri="{9D8B030D-6E8A-4147-A177-3AD203B41FA5}">
                      <a16:colId xmlns:a16="http://schemas.microsoft.com/office/drawing/2014/main" val="2823927590"/>
                    </a:ext>
                  </a:extLst>
                </a:gridCol>
                <a:gridCol w="3168000">
                  <a:extLst>
                    <a:ext uri="{9D8B030D-6E8A-4147-A177-3AD203B41FA5}">
                      <a16:colId xmlns:a16="http://schemas.microsoft.com/office/drawing/2014/main" val="397363977"/>
                    </a:ext>
                  </a:extLst>
                </a:gridCol>
                <a:gridCol w="1872000">
                  <a:extLst>
                    <a:ext uri="{9D8B030D-6E8A-4147-A177-3AD203B41FA5}">
                      <a16:colId xmlns:a16="http://schemas.microsoft.com/office/drawing/2014/main" val="2373180816"/>
                    </a:ext>
                  </a:extLst>
                </a:gridCol>
                <a:gridCol w="1872000">
                  <a:extLst>
                    <a:ext uri="{9D8B030D-6E8A-4147-A177-3AD203B41FA5}">
                      <a16:colId xmlns:a16="http://schemas.microsoft.com/office/drawing/2014/main" val="2941494014"/>
                    </a:ext>
                  </a:extLst>
                </a:gridCol>
                <a:gridCol w="1296000">
                  <a:extLst>
                    <a:ext uri="{9D8B030D-6E8A-4147-A177-3AD203B41FA5}">
                      <a16:colId xmlns:a16="http://schemas.microsoft.com/office/drawing/2014/main" val="673202617"/>
                    </a:ext>
                  </a:extLst>
                </a:gridCol>
              </a:tblGrid>
              <a:tr h="375650">
                <a:tc>
                  <a:txBody>
                    <a:bodyPr/>
                    <a:lstStyle/>
                    <a:p>
                      <a:pPr algn="ctr">
                        <a:lnSpc>
                          <a:spcPts val="1100"/>
                        </a:lnSpc>
                      </a:pPr>
                      <a:endParaRPr kumimoji="1" lang="ja-JP" altLang="en-US" sz="1050" b="1" spc="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ja-JP" altLang="en-US" sz="1050" b="1" spc="0" dirty="0" smtClean="0">
                          <a:latin typeface="游ゴシック" panose="020B0400000000000000" pitchFamily="50" charset="-128"/>
                          <a:ea typeface="游ゴシック" panose="020B0400000000000000" pitchFamily="50" charset="-128"/>
                        </a:rPr>
                        <a:t>項目</a:t>
                      </a:r>
                      <a:endParaRPr kumimoji="1" lang="ja-JP" altLang="en-US" sz="1050" b="1" spc="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ja-JP" altLang="en-US" sz="1050" b="1" spc="0" dirty="0" smtClean="0">
                          <a:latin typeface="游ゴシック" panose="020B0400000000000000" pitchFamily="50" charset="-128"/>
                          <a:ea typeface="游ゴシック" panose="020B0400000000000000" pitchFamily="50" charset="-128"/>
                        </a:rPr>
                        <a:t>策定時の取組状況</a:t>
                      </a:r>
                      <a:endParaRPr kumimoji="1" lang="ja-JP" altLang="en-US" sz="1050" b="1" spc="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ja-JP" altLang="en-US" sz="1050" b="1" spc="0" dirty="0" smtClean="0">
                          <a:latin typeface="游ゴシック" panose="020B0400000000000000" pitchFamily="50" charset="-128"/>
                          <a:ea typeface="游ゴシック" panose="020B0400000000000000" pitchFamily="50" charset="-128"/>
                        </a:rPr>
                        <a:t>現在の取組状況</a:t>
                      </a:r>
                      <a:endParaRPr kumimoji="1" lang="ja-JP" altLang="en-US" sz="1050" b="1" spc="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en-US" altLang="ja-JP" sz="1050" b="1" spc="0" dirty="0" smtClean="0">
                          <a:latin typeface="游ゴシック" panose="020B0400000000000000" pitchFamily="50" charset="-128"/>
                          <a:ea typeface="游ゴシック" panose="020B0400000000000000" pitchFamily="50" charset="-128"/>
                        </a:rPr>
                        <a:t>2023</a:t>
                      </a:r>
                      <a:r>
                        <a:rPr kumimoji="1" lang="ja-JP" altLang="en-US" sz="1050" b="1" spc="0" dirty="0" smtClean="0">
                          <a:latin typeface="游ゴシック" panose="020B0400000000000000" pitchFamily="50" charset="-128"/>
                          <a:ea typeface="游ゴシック" panose="020B0400000000000000" pitchFamily="50" charset="-128"/>
                        </a:rPr>
                        <a:t>年度目標</a:t>
                      </a:r>
                      <a:endParaRPr kumimoji="1" lang="ja-JP" altLang="en-US" sz="1050" b="1" spc="0" dirty="0">
                        <a:latin typeface="游ゴシック" panose="020B0400000000000000" pitchFamily="50" charset="-128"/>
                        <a:ea typeface="游ゴシック" panose="020B0400000000000000" pitchFamily="50" charset="-128"/>
                      </a:endParaRPr>
                    </a:p>
                  </a:txBody>
                  <a:tcPr marL="36000" marR="36000" marT="36000" marB="36000" anchor="ctr"/>
                </a:tc>
                <a:extLst>
                  <a:ext uri="{0D108BD9-81ED-4DB2-BD59-A6C34878D82A}">
                    <a16:rowId xmlns:a16="http://schemas.microsoft.com/office/drawing/2014/main" val="402972347"/>
                  </a:ext>
                </a:extLst>
              </a:tr>
              <a:tr h="507360">
                <a:tc>
                  <a:txBody>
                    <a:bodyPr/>
                    <a:lstStyle/>
                    <a:p>
                      <a:pPr algn="ctr">
                        <a:lnSpc>
                          <a:spcPts val="1100"/>
                        </a:lnSpc>
                      </a:pPr>
                      <a:r>
                        <a:rPr kumimoji="1" lang="en-US" altLang="ja-JP" sz="1050" b="0" spc="0" dirty="0" smtClean="0">
                          <a:latin typeface="游ゴシック" panose="020B0400000000000000" pitchFamily="50" charset="-128"/>
                          <a:ea typeface="游ゴシック" panose="020B0400000000000000" pitchFamily="50" charset="-128"/>
                        </a:rPr>
                        <a:t>1</a:t>
                      </a:r>
                      <a:endParaRPr kumimoji="1" lang="ja-JP" altLang="en-US" sz="1050" b="0" spc="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nSpc>
                          <a:spcPct val="100000"/>
                        </a:lnSpc>
                      </a:pPr>
                      <a:r>
                        <a:rPr kumimoji="1" lang="ja-JP" altLang="en-US" sz="1050" b="0" spc="0" dirty="0" smtClean="0">
                          <a:latin typeface="游ゴシック" panose="020B0400000000000000" pitchFamily="50" charset="-128"/>
                          <a:ea typeface="游ゴシック" panose="020B0400000000000000" pitchFamily="50" charset="-128"/>
                          <a:cs typeface="メイリオ" panose="020B0604030504040204" pitchFamily="50" charset="-128"/>
                        </a:rPr>
                        <a:t>大阪府の健康寿命（男性</a:t>
                      </a:r>
                      <a:r>
                        <a:rPr kumimoji="1" lang="en-US" altLang="ja-JP" sz="1050" b="0" spc="0" dirty="0" smtClean="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1050" b="0" spc="0" dirty="0" smtClean="0">
                          <a:latin typeface="游ゴシック" panose="020B0400000000000000" pitchFamily="50" charset="-128"/>
                          <a:ea typeface="游ゴシック" panose="020B0400000000000000" pitchFamily="50" charset="-128"/>
                          <a:cs typeface="メイリオ" panose="020B0604030504040204" pitchFamily="50" charset="-128"/>
                        </a:rPr>
                        <a:t>女性）</a:t>
                      </a:r>
                      <a:endParaRPr kumimoji="1" lang="en-US" altLang="ja-JP" sz="1050" b="0" spc="0" dirty="0" smtClean="0">
                        <a:latin typeface="游ゴシック" panose="020B0400000000000000" pitchFamily="50" charset="-128"/>
                        <a:ea typeface="游ゴシック" panose="020B0400000000000000" pitchFamily="50" charset="-128"/>
                        <a:cs typeface="メイリオ" panose="020B0604030504040204" pitchFamily="50" charset="-128"/>
                      </a:endParaRPr>
                    </a:p>
                    <a:p>
                      <a:pPr>
                        <a:lnSpc>
                          <a:spcPct val="100000"/>
                        </a:lnSpc>
                      </a:pPr>
                      <a:r>
                        <a:rPr kumimoji="1" lang="ja-JP" altLang="en-US" sz="1050" b="0" spc="0" dirty="0" smtClean="0">
                          <a:latin typeface="游ゴシック" panose="020B0400000000000000" pitchFamily="50" charset="-128"/>
                          <a:ea typeface="游ゴシック" panose="020B0400000000000000" pitchFamily="50" charset="-128"/>
                          <a:cs typeface="メイリオ" panose="020B0604030504040204" pitchFamily="50" charset="-128"/>
                        </a:rPr>
                        <a:t>（日常生活に制限のない期間）</a:t>
                      </a:r>
                    </a:p>
                  </a:txBody>
                  <a:tcPr marL="36000" marR="36000" marT="36000" marB="36000" anchor="ctr"/>
                </a:tc>
                <a:tc>
                  <a:txBody>
                    <a:bodyPr/>
                    <a:lstStyle/>
                    <a:p>
                      <a:pPr algn="ctr">
                        <a:lnSpc>
                          <a:spcPct val="100000"/>
                        </a:lnSpc>
                      </a:pPr>
                      <a:r>
                        <a:rPr kumimoji="1" lang="en-US" altLang="ja-JP" sz="1050" b="0" spc="0" dirty="0" smtClean="0">
                          <a:latin typeface="游ゴシック" panose="020B0400000000000000" pitchFamily="50" charset="-128"/>
                          <a:ea typeface="游ゴシック" panose="020B0400000000000000" pitchFamily="50" charset="-128"/>
                          <a:cs typeface="メイリオ" panose="020B0604030504040204" pitchFamily="50" charset="-128"/>
                        </a:rPr>
                        <a:t>70.46</a:t>
                      </a:r>
                      <a:r>
                        <a:rPr kumimoji="1" lang="ja-JP" altLang="en-US" sz="1050" b="0" spc="0" dirty="0" smtClean="0">
                          <a:latin typeface="游ゴシック" panose="020B0400000000000000" pitchFamily="50" charset="-128"/>
                          <a:ea typeface="游ゴシック" panose="020B0400000000000000" pitchFamily="50" charset="-128"/>
                          <a:cs typeface="メイリオ" panose="020B0604030504040204" pitchFamily="50" charset="-128"/>
                        </a:rPr>
                        <a:t>歳</a:t>
                      </a:r>
                      <a:r>
                        <a:rPr kumimoji="1" lang="en-US" altLang="ja-JP" sz="1050" b="0" spc="0" dirty="0" smtClean="0">
                          <a:latin typeface="游ゴシック" panose="020B0400000000000000" pitchFamily="50" charset="-128"/>
                          <a:ea typeface="游ゴシック" panose="020B0400000000000000" pitchFamily="50" charset="-128"/>
                          <a:cs typeface="メイリオ" panose="020B0604030504040204" pitchFamily="50" charset="-128"/>
                        </a:rPr>
                        <a:t>/72.49</a:t>
                      </a:r>
                      <a:r>
                        <a:rPr kumimoji="1" lang="ja-JP" altLang="en-US" sz="1050" b="0" spc="0" dirty="0" smtClean="0">
                          <a:latin typeface="游ゴシック" panose="020B0400000000000000" pitchFamily="50" charset="-128"/>
                          <a:ea typeface="游ゴシック" panose="020B0400000000000000" pitchFamily="50" charset="-128"/>
                          <a:cs typeface="メイリオ" panose="020B0604030504040204" pitchFamily="50" charset="-128"/>
                        </a:rPr>
                        <a:t>歳（</a:t>
                      </a:r>
                      <a:r>
                        <a:rPr kumimoji="1" lang="en-US" altLang="ja-JP" sz="1050" b="0" spc="0" dirty="0" smtClean="0">
                          <a:latin typeface="游ゴシック" panose="020B0400000000000000" pitchFamily="50" charset="-128"/>
                          <a:ea typeface="游ゴシック" panose="020B0400000000000000" pitchFamily="50" charset="-128"/>
                          <a:cs typeface="メイリオ" panose="020B0604030504040204" pitchFamily="50" charset="-128"/>
                        </a:rPr>
                        <a:t>H25</a:t>
                      </a:r>
                      <a:r>
                        <a:rPr kumimoji="1" lang="ja-JP" altLang="en-US" sz="1050" b="0" spc="0" dirty="0" smtClean="0">
                          <a:latin typeface="游ゴシック" panose="020B0400000000000000" pitchFamily="50" charset="-128"/>
                          <a:ea typeface="游ゴシック" panose="020B0400000000000000" pitchFamily="50" charset="-128"/>
                          <a:cs typeface="メイリオ" panose="020B0604030504040204" pitchFamily="50" charset="-128"/>
                        </a:rPr>
                        <a:t>）</a:t>
                      </a:r>
                    </a:p>
                  </a:txBody>
                  <a:tcPr marL="36000" marR="36000" marT="36000" marB="36000" anchor="ctr"/>
                </a:tc>
                <a:tc>
                  <a:txBody>
                    <a:bodyPr/>
                    <a:lstStyle/>
                    <a:p>
                      <a:pPr algn="ctr">
                        <a:lnSpc>
                          <a:spcPct val="100000"/>
                        </a:lnSpc>
                      </a:pPr>
                      <a:r>
                        <a:rPr kumimoji="1" lang="en-US" altLang="ja-JP" sz="1050" b="0" spc="0" dirty="0" smtClean="0">
                          <a:latin typeface="游ゴシック" panose="020B0400000000000000" pitchFamily="50" charset="-128"/>
                          <a:ea typeface="游ゴシック" panose="020B0400000000000000" pitchFamily="50" charset="-128"/>
                          <a:cs typeface="メイリオ" panose="020B0604030504040204" pitchFamily="50" charset="-128"/>
                        </a:rPr>
                        <a:t>71.50</a:t>
                      </a:r>
                      <a:r>
                        <a:rPr kumimoji="1" lang="ja-JP" altLang="en-US" sz="1050" b="0" spc="0" dirty="0" smtClean="0">
                          <a:latin typeface="游ゴシック" panose="020B0400000000000000" pitchFamily="50" charset="-128"/>
                          <a:ea typeface="游ゴシック" panose="020B0400000000000000" pitchFamily="50" charset="-128"/>
                          <a:cs typeface="メイリオ" panose="020B0604030504040204" pitchFamily="50" charset="-128"/>
                        </a:rPr>
                        <a:t>歳</a:t>
                      </a:r>
                      <a:r>
                        <a:rPr kumimoji="1" lang="en-US" altLang="ja-JP" sz="1050" b="0" spc="0" dirty="0" smtClean="0">
                          <a:latin typeface="游ゴシック" panose="020B0400000000000000" pitchFamily="50" charset="-128"/>
                          <a:ea typeface="游ゴシック" panose="020B0400000000000000" pitchFamily="50" charset="-128"/>
                          <a:cs typeface="メイリオ" panose="020B0604030504040204" pitchFamily="50" charset="-128"/>
                        </a:rPr>
                        <a:t>/74.46</a:t>
                      </a:r>
                      <a:r>
                        <a:rPr kumimoji="1" lang="ja-JP" altLang="en-US" sz="1050" b="0" spc="0" dirty="0" smtClean="0">
                          <a:latin typeface="游ゴシック" panose="020B0400000000000000" pitchFamily="50" charset="-128"/>
                          <a:ea typeface="游ゴシック" panose="020B0400000000000000" pitchFamily="50" charset="-128"/>
                          <a:cs typeface="メイリオ" panose="020B0604030504040204" pitchFamily="50" charset="-128"/>
                        </a:rPr>
                        <a:t>歳（</a:t>
                      </a:r>
                      <a:r>
                        <a:rPr kumimoji="1" lang="en-US" altLang="ja-JP" sz="1050" b="0" spc="0" dirty="0" smtClean="0">
                          <a:latin typeface="游ゴシック" panose="020B0400000000000000" pitchFamily="50" charset="-128"/>
                          <a:ea typeface="游ゴシック" panose="020B0400000000000000" pitchFamily="50" charset="-128"/>
                          <a:cs typeface="メイリオ" panose="020B0604030504040204" pitchFamily="50" charset="-128"/>
                        </a:rPr>
                        <a:t>H28</a:t>
                      </a:r>
                      <a:r>
                        <a:rPr kumimoji="1" lang="ja-JP" altLang="en-US" sz="1050" b="0" spc="0" dirty="0" smtClean="0">
                          <a:latin typeface="游ゴシック" panose="020B0400000000000000" pitchFamily="50" charset="-128"/>
                          <a:ea typeface="游ゴシック" panose="020B0400000000000000" pitchFamily="50" charset="-128"/>
                          <a:cs typeface="メイリオ" panose="020B0604030504040204" pitchFamily="50" charset="-128"/>
                        </a:rPr>
                        <a:t>）</a:t>
                      </a:r>
                    </a:p>
                  </a:txBody>
                  <a:tcPr marL="36000" marR="36000" marT="36000" marB="36000" anchor="ctr"/>
                </a:tc>
                <a:tc>
                  <a:txBody>
                    <a:bodyPr/>
                    <a:lstStyle/>
                    <a:p>
                      <a:pPr algn="ctr">
                        <a:lnSpc>
                          <a:spcPct val="100000"/>
                        </a:lnSpc>
                      </a:pPr>
                      <a:r>
                        <a:rPr kumimoji="1" lang="en-US" altLang="ja-JP" sz="1050" b="0" spc="0" dirty="0" smtClean="0">
                          <a:latin typeface="游ゴシック" panose="020B0400000000000000" pitchFamily="50" charset="-128"/>
                          <a:ea typeface="游ゴシック" panose="020B0400000000000000" pitchFamily="50" charset="-128"/>
                          <a:cs typeface="メイリオ" panose="020B0604030504040204" pitchFamily="50" charset="-128"/>
                        </a:rPr>
                        <a:t>H25</a:t>
                      </a:r>
                      <a:r>
                        <a:rPr kumimoji="1" lang="ja-JP" altLang="en-US" sz="1050" b="0" spc="0" dirty="0" smtClean="0">
                          <a:latin typeface="游ゴシック" panose="020B0400000000000000" pitchFamily="50" charset="-128"/>
                          <a:ea typeface="游ゴシック" panose="020B0400000000000000" pitchFamily="50" charset="-128"/>
                          <a:cs typeface="メイリオ" panose="020B0604030504040204" pitchFamily="50" charset="-128"/>
                        </a:rPr>
                        <a:t>比</a:t>
                      </a:r>
                      <a:endParaRPr kumimoji="1" lang="en-US" altLang="ja-JP" sz="1050" b="0" spc="0" baseline="0" dirty="0" smtClean="0">
                        <a:latin typeface="游ゴシック" panose="020B0400000000000000" pitchFamily="50" charset="-128"/>
                        <a:ea typeface="游ゴシック" panose="020B0400000000000000" pitchFamily="50" charset="-128"/>
                        <a:cs typeface="メイリオ" panose="020B0604030504040204" pitchFamily="50" charset="-128"/>
                      </a:endParaRPr>
                    </a:p>
                    <a:p>
                      <a:pPr algn="ctr">
                        <a:lnSpc>
                          <a:spcPct val="100000"/>
                        </a:lnSpc>
                      </a:pPr>
                      <a:r>
                        <a:rPr kumimoji="1" lang="en-US" altLang="ja-JP" sz="1050" b="0" spc="0" dirty="0" smtClean="0">
                          <a:latin typeface="游ゴシック" panose="020B0400000000000000" pitchFamily="50" charset="-128"/>
                          <a:ea typeface="游ゴシック" panose="020B0400000000000000" pitchFamily="50" charset="-128"/>
                          <a:cs typeface="メイリオ" panose="020B0604030504040204" pitchFamily="50" charset="-128"/>
                        </a:rPr>
                        <a:t>2</a:t>
                      </a:r>
                      <a:r>
                        <a:rPr kumimoji="1" lang="ja-JP" altLang="en-US" sz="1050" b="0" spc="0" dirty="0" smtClean="0">
                          <a:latin typeface="游ゴシック" panose="020B0400000000000000" pitchFamily="50" charset="-128"/>
                          <a:ea typeface="游ゴシック" panose="020B0400000000000000" pitchFamily="50" charset="-128"/>
                          <a:cs typeface="メイリオ" panose="020B0604030504040204" pitchFamily="50" charset="-128"/>
                        </a:rPr>
                        <a:t>歳以上延伸</a:t>
                      </a:r>
                      <a:endParaRPr kumimoji="1" lang="ja-JP" altLang="en-US" sz="1050" b="0" spc="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extLst>
                  <a:ext uri="{0D108BD9-81ED-4DB2-BD59-A6C34878D82A}">
                    <a16:rowId xmlns:a16="http://schemas.microsoft.com/office/drawing/2014/main" val="433328785"/>
                  </a:ext>
                </a:extLst>
              </a:tr>
              <a:tr h="716194">
                <a:tc>
                  <a:txBody>
                    <a:bodyPr/>
                    <a:lstStyle/>
                    <a:p>
                      <a:pPr algn="ctr">
                        <a:lnSpc>
                          <a:spcPts val="1100"/>
                        </a:lnSpc>
                      </a:pPr>
                      <a:r>
                        <a:rPr kumimoji="1" lang="en-US" altLang="ja-JP" sz="1050" b="0" spc="0" dirty="0" smtClean="0">
                          <a:latin typeface="游ゴシック" panose="020B0400000000000000" pitchFamily="50" charset="-128"/>
                          <a:ea typeface="游ゴシック" panose="020B0400000000000000" pitchFamily="50" charset="-128"/>
                        </a:rPr>
                        <a:t>2</a:t>
                      </a:r>
                      <a:endParaRPr kumimoji="1" lang="ja-JP" altLang="en-US" sz="1050" b="0" spc="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ct val="100000"/>
                        </a:lnSpc>
                        <a:spcAft>
                          <a:spcPts val="0"/>
                        </a:spcAft>
                      </a:pP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府内市町村の健康寿命の</a:t>
                      </a: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差</a:t>
                      </a:r>
                      <a:endParaRPr lang="en-US" alt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endParaRPr>
                    </a:p>
                    <a:p>
                      <a:pPr algn="l">
                        <a:lnSpc>
                          <a:spcPct val="100000"/>
                        </a:lnSpc>
                        <a:spcAft>
                          <a:spcPts val="0"/>
                        </a:spcAft>
                      </a:pP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男性</a:t>
                      </a:r>
                      <a:r>
                        <a:rPr lang="en-US"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女性</a:t>
                      </a: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endParaRPr lang="en-US" alt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endParaRPr>
                    </a:p>
                    <a:p>
                      <a:pPr algn="l">
                        <a:lnSpc>
                          <a:spcPct val="100000"/>
                        </a:lnSpc>
                        <a:spcAft>
                          <a:spcPts val="0"/>
                        </a:spcAft>
                      </a:pP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日常生活動作が自立している期間）</a:t>
                      </a:r>
                      <a:endParaRPr lang="ja-JP" sz="1050" b="0" kern="100" spc="0" dirty="0">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tc>
                  <a:txBody>
                    <a:bodyPr/>
                    <a:lstStyle/>
                    <a:p>
                      <a:pPr algn="ctr">
                        <a:lnSpc>
                          <a:spcPct val="100000"/>
                        </a:lnSpc>
                        <a:spcAft>
                          <a:spcPts val="0"/>
                        </a:spcAft>
                      </a:pPr>
                      <a:r>
                        <a:rPr lang="en-US"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4.6/4.0</a:t>
                      </a: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r>
                        <a:rPr lang="en-US"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H27</a:t>
                      </a: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endParaRPr lang="ja-JP" sz="1050" b="0" kern="100" spc="0" dirty="0">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tc>
                  <a:txBody>
                    <a:bodyPr/>
                    <a:lstStyle/>
                    <a:p>
                      <a:pPr algn="ctr">
                        <a:lnSpc>
                          <a:spcPct val="100000"/>
                        </a:lnSpc>
                        <a:spcAft>
                          <a:spcPts val="0"/>
                        </a:spcAft>
                      </a:pPr>
                      <a:r>
                        <a:rPr lang="en-US" altLang="ja-JP" sz="1050" b="0" kern="100" spc="0" dirty="0" smtClean="0">
                          <a:effectLst/>
                          <a:latin typeface="游ゴシック" panose="020B0400000000000000" pitchFamily="50" charset="-128"/>
                          <a:ea typeface="游ゴシック" panose="020B0400000000000000" pitchFamily="50" charset="-128"/>
                          <a:cs typeface="メイリオ" panose="020B0604030504040204" pitchFamily="50" charset="-128"/>
                        </a:rPr>
                        <a:t>4.9/3.3</a:t>
                      </a:r>
                      <a:r>
                        <a:rPr lang="ja-JP" altLang="en-US" sz="1050" b="0" kern="100" spc="0" dirty="0" smtClean="0">
                          <a:effectLst/>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1050" b="0" kern="100" spc="0" dirty="0" smtClean="0">
                          <a:effectLst/>
                          <a:latin typeface="游ゴシック" panose="020B0400000000000000" pitchFamily="50" charset="-128"/>
                          <a:ea typeface="游ゴシック" panose="020B0400000000000000" pitchFamily="50" charset="-128"/>
                          <a:cs typeface="メイリオ" panose="020B0604030504040204" pitchFamily="50" charset="-128"/>
                        </a:rPr>
                        <a:t>H30</a:t>
                      </a:r>
                      <a:r>
                        <a:rPr lang="ja-JP" altLang="en-US" sz="1050" b="0" kern="100" spc="0" dirty="0" smtClean="0">
                          <a:effectLst/>
                          <a:latin typeface="游ゴシック" panose="020B0400000000000000" pitchFamily="50" charset="-128"/>
                          <a:ea typeface="游ゴシック" panose="020B0400000000000000" pitchFamily="50" charset="-128"/>
                          <a:cs typeface="メイリオ" panose="020B0604030504040204" pitchFamily="50" charset="-128"/>
                        </a:rPr>
                        <a:t>）</a:t>
                      </a:r>
                    </a:p>
                  </a:txBody>
                  <a:tcPr marL="36000" marR="36000" marT="36000" marB="36000" anchor="ctr"/>
                </a:tc>
                <a:tc>
                  <a:txBody>
                    <a:bodyPr/>
                    <a:lstStyle/>
                    <a:p>
                      <a:pPr algn="ctr">
                        <a:lnSpc>
                          <a:spcPct val="100000"/>
                        </a:lnSpc>
                        <a:spcAft>
                          <a:spcPts val="0"/>
                        </a:spcAft>
                      </a:pP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縮小</a:t>
                      </a:r>
                      <a:endParaRPr lang="ja-JP" sz="1050" b="0" kern="100" spc="0" dirty="0">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extLst>
                  <a:ext uri="{0D108BD9-81ED-4DB2-BD59-A6C34878D82A}">
                    <a16:rowId xmlns:a16="http://schemas.microsoft.com/office/drawing/2014/main" val="3665784157"/>
                  </a:ext>
                </a:extLst>
              </a:tr>
              <a:tr h="659243">
                <a:tc>
                  <a:txBody>
                    <a:bodyPr/>
                    <a:lstStyle/>
                    <a:p>
                      <a:pPr algn="ctr">
                        <a:lnSpc>
                          <a:spcPts val="1100"/>
                        </a:lnSpc>
                      </a:pPr>
                      <a:r>
                        <a:rPr kumimoji="1" lang="en-US" altLang="ja-JP" sz="1050" b="0" spc="0" dirty="0" smtClean="0">
                          <a:latin typeface="游ゴシック" panose="020B0400000000000000" pitchFamily="50" charset="-128"/>
                          <a:ea typeface="游ゴシック" panose="020B0400000000000000" pitchFamily="50" charset="-128"/>
                        </a:rPr>
                        <a:t>3</a:t>
                      </a:r>
                      <a:endParaRPr kumimoji="1" lang="ja-JP" altLang="en-US" sz="1050" b="0" spc="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ct val="100000"/>
                        </a:lnSpc>
                        <a:spcAft>
                          <a:spcPts val="0"/>
                        </a:spcAft>
                      </a:pP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がんの年齢調整</a:t>
                      </a: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死亡率</a:t>
                      </a:r>
                      <a:endParaRPr lang="en-US" alt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endParaRPr>
                    </a:p>
                    <a:p>
                      <a:pPr algn="l">
                        <a:lnSpc>
                          <a:spcPct val="100000"/>
                        </a:lnSpc>
                        <a:spcAft>
                          <a:spcPts val="0"/>
                        </a:spcAft>
                      </a:pP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r>
                        <a:rPr lang="en-US"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75</a:t>
                      </a: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歳未満</a:t>
                      </a: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人口</a:t>
                      </a:r>
                      <a:r>
                        <a:rPr lang="en-US"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10</a:t>
                      </a: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万対</a:t>
                      </a:r>
                      <a:endParaRPr lang="ja-JP" sz="1050" b="0" kern="100" spc="0" dirty="0">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tc>
                  <a:txBody>
                    <a:bodyPr/>
                    <a:lstStyle/>
                    <a:p>
                      <a:pPr algn="ctr">
                        <a:lnSpc>
                          <a:spcPct val="100000"/>
                        </a:lnSpc>
                        <a:spcAft>
                          <a:spcPts val="0"/>
                        </a:spcAft>
                      </a:pPr>
                      <a:r>
                        <a:rPr lang="en-US"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79.9</a:t>
                      </a: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r>
                        <a:rPr lang="en-US"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H29</a:t>
                      </a: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endParaRPr lang="en-US" alt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b="0" kern="100" spc="0" dirty="0" smtClean="0">
                          <a:effectLst/>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1050" b="0" kern="100" spc="0" dirty="0" smtClean="0">
                          <a:effectLst/>
                          <a:latin typeface="游ゴシック" panose="020B0400000000000000" pitchFamily="50" charset="-128"/>
                          <a:ea typeface="游ゴシック" panose="020B0400000000000000" pitchFamily="50" charset="-128"/>
                          <a:cs typeface="メイリオ" panose="020B0604030504040204" pitchFamily="50" charset="-128"/>
                        </a:rPr>
                        <a:t>策定時は速報値</a:t>
                      </a:r>
                      <a:endParaRPr lang="ja-JP" altLang="ja-JP" sz="1050" b="0" kern="100" spc="0" dirty="0" smtClean="0">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tc>
                  <a:txBody>
                    <a:bodyPr/>
                    <a:lstStyle/>
                    <a:p>
                      <a:pPr algn="ctr">
                        <a:lnSpc>
                          <a:spcPct val="100000"/>
                        </a:lnSpc>
                        <a:spcAft>
                          <a:spcPts val="0"/>
                        </a:spcAft>
                      </a:pPr>
                      <a:r>
                        <a:rPr lang="en-US" altLang="ja-JP" sz="1050" b="0" kern="100" spc="0" dirty="0" smtClean="0">
                          <a:effectLst/>
                          <a:latin typeface="游ゴシック" panose="020B0400000000000000" pitchFamily="50" charset="-128"/>
                          <a:ea typeface="游ゴシック" panose="020B0400000000000000" pitchFamily="50" charset="-128"/>
                          <a:cs typeface="メイリオ" panose="020B0604030504040204" pitchFamily="50" charset="-128"/>
                        </a:rPr>
                        <a:t>75.1</a:t>
                      </a:r>
                      <a:r>
                        <a:rPr lang="ja-JP" altLang="en-US" sz="1050" b="0" kern="100" spc="0" dirty="0" smtClean="0">
                          <a:effectLst/>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1050" b="0" kern="100" spc="0" dirty="0" smtClean="0">
                          <a:effectLst/>
                          <a:latin typeface="游ゴシック" panose="020B0400000000000000" pitchFamily="50" charset="-128"/>
                          <a:ea typeface="游ゴシック" panose="020B0400000000000000" pitchFamily="50" charset="-128"/>
                          <a:cs typeface="メイリオ" panose="020B0604030504040204" pitchFamily="50" charset="-128"/>
                        </a:rPr>
                        <a:t>R1</a:t>
                      </a:r>
                      <a:r>
                        <a:rPr lang="ja-JP" altLang="en-US" sz="1050" b="0" kern="100" spc="0" dirty="0" smtClean="0">
                          <a:effectLst/>
                          <a:latin typeface="游ゴシック" panose="020B0400000000000000" pitchFamily="50" charset="-128"/>
                          <a:ea typeface="游ゴシック" panose="020B0400000000000000" pitchFamily="50" charset="-128"/>
                          <a:cs typeface="メイリオ" panose="020B0604030504040204" pitchFamily="50" charset="-128"/>
                        </a:rPr>
                        <a:t>）</a:t>
                      </a:r>
                      <a:endParaRPr lang="en-US" altLang="ja-JP" sz="1050" b="0" kern="100" spc="0" dirty="0" smtClean="0">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tc>
                  <a:txBody>
                    <a:bodyPr/>
                    <a:lstStyle/>
                    <a:p>
                      <a:pPr algn="ctr">
                        <a:lnSpc>
                          <a:spcPct val="100000"/>
                        </a:lnSpc>
                        <a:spcAft>
                          <a:spcPts val="0"/>
                        </a:spcAft>
                      </a:pPr>
                      <a:r>
                        <a:rPr lang="en-US" sz="1050" b="0" kern="0" spc="0" dirty="0">
                          <a:effectLst/>
                          <a:latin typeface="游ゴシック" panose="020B0400000000000000" pitchFamily="50" charset="-128"/>
                          <a:ea typeface="游ゴシック" panose="020B0400000000000000" pitchFamily="50" charset="-128"/>
                          <a:cs typeface="メイリオ" panose="020B0604030504040204" pitchFamily="50" charset="-128"/>
                        </a:rPr>
                        <a:t>72.3</a:t>
                      </a:r>
                      <a:endParaRPr lang="ja-JP" sz="1050" b="0" kern="100" spc="0" dirty="0">
                        <a:effectLst/>
                        <a:latin typeface="游ゴシック" panose="020B0400000000000000" pitchFamily="50" charset="-128"/>
                        <a:ea typeface="游ゴシック" panose="020B0400000000000000" pitchFamily="50" charset="-128"/>
                        <a:cs typeface="メイリオ" panose="020B0604030504040204" pitchFamily="50" charset="-128"/>
                      </a:endParaRPr>
                    </a:p>
                    <a:p>
                      <a:pPr algn="ctr">
                        <a:lnSpc>
                          <a:spcPct val="100000"/>
                        </a:lnSpc>
                        <a:spcAft>
                          <a:spcPts val="0"/>
                        </a:spcAft>
                      </a:pPr>
                      <a:r>
                        <a:rPr lang="ja-JP" sz="1050" b="0" kern="0" spc="0" dirty="0">
                          <a:effectLst/>
                          <a:latin typeface="游ゴシック" panose="020B0400000000000000" pitchFamily="50" charset="-128"/>
                          <a:ea typeface="游ゴシック" panose="020B0400000000000000" pitchFamily="50" charset="-128"/>
                          <a:cs typeface="メイリオ" panose="020B0604030504040204" pitchFamily="50" charset="-128"/>
                        </a:rPr>
                        <a:t>（</a:t>
                      </a:r>
                      <a:r>
                        <a:rPr lang="en-US" sz="1050" b="0" kern="0" spc="0" dirty="0">
                          <a:effectLst/>
                          <a:latin typeface="游ゴシック" panose="020B0400000000000000" pitchFamily="50" charset="-128"/>
                          <a:ea typeface="游ゴシック" panose="020B0400000000000000" pitchFamily="50" charset="-128"/>
                          <a:cs typeface="メイリオ" panose="020B0604030504040204" pitchFamily="50" charset="-128"/>
                        </a:rPr>
                        <a:t>10</a:t>
                      </a:r>
                      <a:r>
                        <a:rPr lang="ja-JP" sz="1050" b="0" kern="0" spc="0" dirty="0">
                          <a:effectLst/>
                          <a:latin typeface="游ゴシック" panose="020B0400000000000000" pitchFamily="50" charset="-128"/>
                          <a:ea typeface="游ゴシック" panose="020B0400000000000000" pitchFamily="50" charset="-128"/>
                          <a:cs typeface="メイリオ" panose="020B0604030504040204" pitchFamily="50" charset="-128"/>
                        </a:rPr>
                        <a:t>年後</a:t>
                      </a:r>
                      <a:r>
                        <a:rPr lang="ja-JP" sz="1050" b="0" kern="0" spc="0" dirty="0" smtClean="0">
                          <a:effectLst/>
                          <a:latin typeface="游ゴシック" panose="020B0400000000000000" pitchFamily="50" charset="-128"/>
                          <a:ea typeface="游ゴシック" panose="020B0400000000000000" pitchFamily="50" charset="-128"/>
                          <a:cs typeface="メイリオ" panose="020B0604030504040204" pitchFamily="50" charset="-128"/>
                        </a:rPr>
                        <a:t>に</a:t>
                      </a:r>
                      <a:r>
                        <a:rPr lang="en-US" sz="1050" b="0" kern="0" spc="0" dirty="0" smtClean="0">
                          <a:effectLst/>
                          <a:latin typeface="游ゴシック" panose="020B0400000000000000" pitchFamily="50" charset="-128"/>
                          <a:ea typeface="游ゴシック" panose="020B0400000000000000" pitchFamily="50" charset="-128"/>
                          <a:cs typeface="メイリオ" panose="020B0604030504040204" pitchFamily="50" charset="-128"/>
                        </a:rPr>
                        <a:t>66.9</a:t>
                      </a:r>
                      <a:r>
                        <a:rPr lang="ja-JP" sz="1050" b="0" kern="0" spc="0" dirty="0">
                          <a:effectLst/>
                          <a:latin typeface="游ゴシック" panose="020B0400000000000000" pitchFamily="50" charset="-128"/>
                          <a:ea typeface="游ゴシック" panose="020B0400000000000000" pitchFamily="50" charset="-128"/>
                          <a:cs typeface="メイリオ" panose="020B0604030504040204" pitchFamily="50" charset="-128"/>
                        </a:rPr>
                        <a:t>）</a:t>
                      </a:r>
                      <a:endParaRPr lang="ja-JP" sz="1050" b="0" kern="100" spc="0" dirty="0">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extLst>
                  <a:ext uri="{0D108BD9-81ED-4DB2-BD59-A6C34878D82A}">
                    <a16:rowId xmlns:a16="http://schemas.microsoft.com/office/drawing/2014/main" val="3419077494"/>
                  </a:ext>
                </a:extLst>
              </a:tr>
              <a:tr h="507360">
                <a:tc>
                  <a:txBody>
                    <a:bodyPr/>
                    <a:lstStyle/>
                    <a:p>
                      <a:pPr algn="ctr">
                        <a:lnSpc>
                          <a:spcPts val="1100"/>
                        </a:lnSpc>
                      </a:pPr>
                      <a:r>
                        <a:rPr kumimoji="1" lang="en-US" altLang="ja-JP" sz="1050" b="0" spc="0" dirty="0" smtClean="0">
                          <a:latin typeface="游ゴシック" panose="020B0400000000000000" pitchFamily="50" charset="-128"/>
                          <a:ea typeface="游ゴシック" panose="020B0400000000000000" pitchFamily="50" charset="-128"/>
                        </a:rPr>
                        <a:t>4</a:t>
                      </a:r>
                      <a:endParaRPr kumimoji="1" lang="ja-JP" altLang="en-US" sz="1050" b="0" spc="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ct val="100000"/>
                        </a:lnSpc>
                        <a:spcAft>
                          <a:spcPts val="0"/>
                        </a:spcAft>
                      </a:pP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心疾患の年齢調整</a:t>
                      </a: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死亡率</a:t>
                      </a:r>
                      <a:endParaRPr lang="en-US" alt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endParaRPr>
                    </a:p>
                    <a:p>
                      <a:pPr algn="l">
                        <a:lnSpc>
                          <a:spcPct val="100000"/>
                        </a:lnSpc>
                        <a:spcAft>
                          <a:spcPts val="0"/>
                        </a:spcAft>
                      </a:pP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男性</a:t>
                      </a:r>
                      <a:r>
                        <a:rPr lang="en-US"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女性</a:t>
                      </a: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人口</a:t>
                      </a:r>
                      <a:r>
                        <a:rPr lang="en-US"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10</a:t>
                      </a: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万対</a:t>
                      </a:r>
                      <a:endParaRPr lang="ja-JP" sz="1050" b="0" kern="100" spc="0" dirty="0">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tc>
                  <a:txBody>
                    <a:bodyPr/>
                    <a:lstStyle/>
                    <a:p>
                      <a:pPr algn="ctr">
                        <a:lnSpc>
                          <a:spcPct val="100000"/>
                        </a:lnSpc>
                        <a:spcAft>
                          <a:spcPts val="0"/>
                        </a:spcAft>
                      </a:pPr>
                      <a:r>
                        <a:rPr lang="en-US"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72.9/37.6</a:t>
                      </a: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r>
                        <a:rPr lang="en-US"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H27</a:t>
                      </a: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endParaRPr lang="ja-JP" sz="1050" b="0" kern="100" spc="0" dirty="0">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tc>
                  <a:txBody>
                    <a:bodyPr/>
                    <a:lstStyle/>
                    <a:p>
                      <a:pPr algn="ctr">
                        <a:lnSpc>
                          <a:spcPct val="100000"/>
                        </a:lnSpc>
                        <a:spcAft>
                          <a:spcPts val="0"/>
                        </a:spcAft>
                      </a:pPr>
                      <a:r>
                        <a:rPr lang="en-US"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72.9/37.6</a:t>
                      </a: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r>
                        <a:rPr lang="en-US"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H27</a:t>
                      </a: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endParaRPr lang="ja-JP" sz="1050" b="0" kern="100" spc="0" dirty="0">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tc>
                  <a:txBody>
                    <a:bodyPr/>
                    <a:lstStyle/>
                    <a:p>
                      <a:pPr algn="ctr">
                        <a:lnSpc>
                          <a:spcPct val="100000"/>
                        </a:lnSpc>
                        <a:spcAft>
                          <a:spcPts val="0"/>
                        </a:spcAft>
                      </a:pPr>
                      <a:r>
                        <a:rPr lang="en-US"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67.6/33.1</a:t>
                      </a:r>
                      <a:endParaRPr lang="ja-JP" sz="1050" b="0" kern="100" spc="0" dirty="0">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extLst>
                  <a:ext uri="{0D108BD9-81ED-4DB2-BD59-A6C34878D82A}">
                    <a16:rowId xmlns:a16="http://schemas.microsoft.com/office/drawing/2014/main" val="2987449206"/>
                  </a:ext>
                </a:extLst>
              </a:tr>
              <a:tr h="507360">
                <a:tc>
                  <a:txBody>
                    <a:bodyPr/>
                    <a:lstStyle/>
                    <a:p>
                      <a:pPr algn="ctr">
                        <a:lnSpc>
                          <a:spcPts val="1100"/>
                        </a:lnSpc>
                      </a:pPr>
                      <a:r>
                        <a:rPr kumimoji="1" lang="en-US" altLang="ja-JP" sz="1050" b="0" spc="0" dirty="0" smtClean="0">
                          <a:latin typeface="游ゴシック" panose="020B0400000000000000" pitchFamily="50" charset="-128"/>
                          <a:ea typeface="游ゴシック" panose="020B0400000000000000" pitchFamily="50" charset="-128"/>
                        </a:rPr>
                        <a:t>5</a:t>
                      </a:r>
                      <a:endParaRPr kumimoji="1" lang="ja-JP" altLang="en-US" sz="1050" b="0" spc="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ct val="100000"/>
                        </a:lnSpc>
                        <a:spcAft>
                          <a:spcPts val="0"/>
                        </a:spcAft>
                      </a:pP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脳血管疾患の年齢調整</a:t>
                      </a: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死亡率</a:t>
                      </a:r>
                      <a:endParaRPr lang="en-US" alt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endParaRPr>
                    </a:p>
                    <a:p>
                      <a:pPr algn="l">
                        <a:lnSpc>
                          <a:spcPct val="100000"/>
                        </a:lnSpc>
                        <a:spcAft>
                          <a:spcPts val="0"/>
                        </a:spcAft>
                      </a:pP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男性</a:t>
                      </a:r>
                      <a:r>
                        <a:rPr lang="en-US"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女性</a:t>
                      </a: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人口</a:t>
                      </a:r>
                      <a:r>
                        <a:rPr lang="en-US"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10</a:t>
                      </a: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万対</a:t>
                      </a:r>
                      <a:endParaRPr lang="ja-JP" sz="1050" b="0" kern="100" spc="0" dirty="0">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tc>
                  <a:txBody>
                    <a:bodyPr/>
                    <a:lstStyle/>
                    <a:p>
                      <a:pPr algn="ctr">
                        <a:lnSpc>
                          <a:spcPct val="100000"/>
                        </a:lnSpc>
                        <a:spcAft>
                          <a:spcPts val="0"/>
                        </a:spcAft>
                      </a:pPr>
                      <a:r>
                        <a:rPr lang="en-US"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33.2/16.6</a:t>
                      </a: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r>
                        <a:rPr lang="en-US"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H27</a:t>
                      </a: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endParaRPr lang="ja-JP" sz="1050" b="0" kern="100" spc="0" dirty="0">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tc>
                  <a:txBody>
                    <a:bodyPr/>
                    <a:lstStyle/>
                    <a:p>
                      <a:pPr algn="ctr">
                        <a:lnSpc>
                          <a:spcPct val="100000"/>
                        </a:lnSpc>
                        <a:spcAft>
                          <a:spcPts val="0"/>
                        </a:spcAft>
                      </a:pPr>
                      <a:r>
                        <a:rPr lang="en-US"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33.2/16.6</a:t>
                      </a: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r>
                        <a:rPr lang="en-US"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H27</a:t>
                      </a: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endParaRPr lang="ja-JP" sz="1050" b="0" kern="100" spc="0" dirty="0">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tc>
                  <a:txBody>
                    <a:bodyPr/>
                    <a:lstStyle/>
                    <a:p>
                      <a:pPr algn="ctr">
                        <a:lnSpc>
                          <a:spcPct val="100000"/>
                        </a:lnSpc>
                        <a:spcAft>
                          <a:spcPts val="0"/>
                        </a:spcAft>
                      </a:pPr>
                      <a:r>
                        <a:rPr lang="en-US"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26.5/12.0</a:t>
                      </a:r>
                      <a:endParaRPr lang="ja-JP" sz="1050" b="0" kern="100" spc="0" dirty="0">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extLst>
                  <a:ext uri="{0D108BD9-81ED-4DB2-BD59-A6C34878D82A}">
                    <a16:rowId xmlns:a16="http://schemas.microsoft.com/office/drawing/2014/main" val="3400645202"/>
                  </a:ext>
                </a:extLst>
              </a:tr>
              <a:tr h="716194">
                <a:tc>
                  <a:txBody>
                    <a:bodyPr/>
                    <a:lstStyle/>
                    <a:p>
                      <a:pPr algn="ctr">
                        <a:lnSpc>
                          <a:spcPts val="1100"/>
                        </a:lnSpc>
                      </a:pPr>
                      <a:r>
                        <a:rPr kumimoji="1" lang="en-US" altLang="ja-JP" sz="1050" b="0" spc="0" dirty="0" smtClean="0">
                          <a:latin typeface="游ゴシック" panose="020B0400000000000000" pitchFamily="50" charset="-128"/>
                          <a:ea typeface="游ゴシック" panose="020B0400000000000000" pitchFamily="50" charset="-128"/>
                        </a:rPr>
                        <a:t>6</a:t>
                      </a:r>
                      <a:endParaRPr kumimoji="1" lang="ja-JP" altLang="en-US" sz="1050" b="0" spc="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ct val="100000"/>
                        </a:lnSpc>
                        <a:spcAft>
                          <a:spcPts val="0"/>
                        </a:spcAft>
                      </a:pP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メタボリックシンドローム</a:t>
                      </a: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の</a:t>
                      </a:r>
                      <a:endParaRPr lang="en-US" alt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endParaRPr>
                    </a:p>
                    <a:p>
                      <a:pPr algn="l">
                        <a:lnSpc>
                          <a:spcPct val="100000"/>
                        </a:lnSpc>
                        <a:spcAft>
                          <a:spcPts val="0"/>
                        </a:spcAft>
                      </a:pP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該当者及び予備群の減少率</a:t>
                      </a:r>
                      <a:endParaRPr lang="en-US" alt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endParaRPr>
                    </a:p>
                    <a:p>
                      <a:pPr algn="l">
                        <a:lnSpc>
                          <a:spcPct val="100000"/>
                        </a:lnSpc>
                        <a:spcAft>
                          <a:spcPts val="0"/>
                        </a:spcAft>
                      </a:pP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特定保健指導の対象者の減少率をいう。）</a:t>
                      </a:r>
                      <a:endParaRPr lang="ja-JP" sz="1050" b="0" kern="100" spc="0" dirty="0">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tc>
                  <a:txBody>
                    <a:bodyPr/>
                    <a:lstStyle/>
                    <a:p>
                      <a:pPr algn="ctr">
                        <a:lnSpc>
                          <a:spcPct val="100000"/>
                        </a:lnSpc>
                        <a:spcAft>
                          <a:spcPts val="0"/>
                        </a:spcAft>
                      </a:pPr>
                      <a:r>
                        <a:rPr lang="ja-JP" sz="1050" b="0" kern="0" spc="0" baseline="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該当者及び</a:t>
                      </a:r>
                      <a:r>
                        <a:rPr lang="ja-JP" sz="1050" b="0" kern="0" spc="0" baseline="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予備群の割合</a:t>
                      </a:r>
                      <a:endParaRPr lang="en-US" altLang="ja-JP" sz="1050" b="0" kern="0" spc="0" baseline="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endParaRPr>
                    </a:p>
                    <a:p>
                      <a:pPr algn="ctr">
                        <a:lnSpc>
                          <a:spcPct val="100000"/>
                        </a:lnSpc>
                        <a:spcAft>
                          <a:spcPts val="0"/>
                        </a:spcAft>
                      </a:pPr>
                      <a:r>
                        <a:rPr lang="en-US"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13.7%/12.2%</a:t>
                      </a:r>
                    </a:p>
                    <a:p>
                      <a:pPr algn="ctr">
                        <a:lnSpc>
                          <a:spcPct val="100000"/>
                        </a:lnSpc>
                        <a:spcAft>
                          <a:spcPts val="0"/>
                        </a:spcAft>
                      </a:pPr>
                      <a:r>
                        <a:rPr lang="ja-JP" altLang="en-US"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r>
                        <a:rPr lang="en-US"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H27</a:t>
                      </a:r>
                      <a:r>
                        <a:rPr lang="ja-JP" altLang="en-US"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endParaRPr lang="en-US" alt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endParaRPr>
                    </a:p>
                    <a:p>
                      <a:pPr algn="ctr">
                        <a:lnSpc>
                          <a:spcPct val="100000"/>
                        </a:lnSpc>
                        <a:spcAft>
                          <a:spcPts val="0"/>
                        </a:spcAft>
                      </a:pPr>
                      <a:endParaRPr lang="en-US" alt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050" b="0" kern="0" spc="0" baseline="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該当者及び予備群の割合</a:t>
                      </a:r>
                      <a:endParaRPr lang="en-US" altLang="ja-JP" sz="1050" b="0" kern="100" spc="0" dirty="0" smtClean="0">
                        <a:effectLst/>
                        <a:latin typeface="游ゴシック" panose="020B0400000000000000" pitchFamily="50" charset="-128"/>
                        <a:ea typeface="游ゴシック" panose="020B0400000000000000" pitchFamily="50" charset="-128"/>
                        <a:cs typeface="メイリオ" panose="020B0604030504040204" pitchFamily="50" charset="-128"/>
                      </a:endParaRPr>
                    </a:p>
                    <a:p>
                      <a:pPr algn="ctr">
                        <a:lnSpc>
                          <a:spcPct val="100000"/>
                        </a:lnSpc>
                        <a:spcAft>
                          <a:spcPts val="0"/>
                        </a:spcAft>
                      </a:pPr>
                      <a:r>
                        <a:rPr lang="en-US" altLang="ja-JP" sz="1050" b="0" kern="100" spc="0" dirty="0" smtClean="0">
                          <a:effectLst/>
                          <a:latin typeface="游ゴシック" panose="020B0400000000000000" pitchFamily="50" charset="-128"/>
                          <a:ea typeface="游ゴシック" panose="020B0400000000000000" pitchFamily="50" charset="-128"/>
                          <a:cs typeface="メイリオ" panose="020B0604030504040204" pitchFamily="50" charset="-128"/>
                        </a:rPr>
                        <a:t>14.7%/12.6%</a:t>
                      </a:r>
                    </a:p>
                    <a:p>
                      <a:pPr algn="ctr">
                        <a:lnSpc>
                          <a:spcPct val="100000"/>
                        </a:lnSpc>
                        <a:spcAft>
                          <a:spcPts val="0"/>
                        </a:spcAft>
                      </a:pPr>
                      <a:r>
                        <a:rPr lang="en-US" altLang="ja-JP" sz="1050" b="0" kern="100" spc="0" dirty="0" smtClean="0">
                          <a:effectLst/>
                          <a:latin typeface="游ゴシック" panose="020B0400000000000000" pitchFamily="50" charset="-128"/>
                          <a:ea typeface="游ゴシック" panose="020B0400000000000000" pitchFamily="50" charset="-128"/>
                          <a:cs typeface="メイリオ" panose="020B0604030504040204" pitchFamily="50" charset="-128"/>
                        </a:rPr>
                        <a:t>H20</a:t>
                      </a:r>
                      <a:r>
                        <a:rPr lang="ja-JP" altLang="en-US" sz="1050" b="0" kern="100" spc="0" dirty="0" smtClean="0">
                          <a:effectLst/>
                          <a:latin typeface="游ゴシック" panose="020B0400000000000000" pitchFamily="50" charset="-128"/>
                          <a:ea typeface="游ゴシック" panose="020B0400000000000000" pitchFamily="50" charset="-128"/>
                          <a:cs typeface="メイリオ" panose="020B0604030504040204" pitchFamily="50" charset="-128"/>
                        </a:rPr>
                        <a:t>比</a:t>
                      </a:r>
                      <a:r>
                        <a:rPr lang="ja-JP" altLang="en-US" sz="1050" b="0" kern="100" spc="0" baseline="0" dirty="0" smtClean="0">
                          <a:effectLst/>
                          <a:latin typeface="游ゴシック" panose="020B0400000000000000" pitchFamily="50" charset="-128"/>
                          <a:ea typeface="游ゴシック" panose="020B0400000000000000" pitchFamily="50" charset="-128"/>
                          <a:cs typeface="メイリオ" panose="020B0604030504040204" pitchFamily="50" charset="-128"/>
                        </a:rPr>
                        <a:t> </a:t>
                      </a:r>
                      <a:r>
                        <a:rPr lang="ja-JP" altLang="en-US" sz="1050" b="0" kern="100" spc="0" dirty="0" smtClean="0">
                          <a:effectLst/>
                          <a:latin typeface="游ゴシック" panose="020B0400000000000000" pitchFamily="50" charset="-128"/>
                          <a:ea typeface="游ゴシック" panose="020B0400000000000000" pitchFamily="50" charset="-128"/>
                          <a:cs typeface="メイリオ" panose="020B0604030504040204" pitchFamily="50" charset="-128"/>
                        </a:rPr>
                        <a:t>減少率　</a:t>
                      </a:r>
                      <a:r>
                        <a:rPr lang="en-US" altLang="ja-JP" sz="1050" b="0" kern="100" spc="0" dirty="0" smtClean="0">
                          <a:effectLst/>
                          <a:latin typeface="游ゴシック" panose="020B0400000000000000" pitchFamily="50" charset="-128"/>
                          <a:ea typeface="游ゴシック" panose="020B0400000000000000" pitchFamily="50" charset="-128"/>
                          <a:cs typeface="メイリオ" panose="020B0604030504040204" pitchFamily="50" charset="-128"/>
                        </a:rPr>
                        <a:t>-0.3%</a:t>
                      </a:r>
                    </a:p>
                    <a:p>
                      <a:pPr algn="ctr">
                        <a:lnSpc>
                          <a:spcPct val="100000"/>
                        </a:lnSpc>
                        <a:spcAft>
                          <a:spcPts val="0"/>
                        </a:spcAft>
                      </a:pPr>
                      <a:r>
                        <a:rPr lang="ja-JP" altLang="en-US" sz="1050" b="0" kern="100" spc="0" dirty="0" smtClean="0">
                          <a:effectLst/>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1050" b="0" kern="100" spc="0" dirty="0" smtClean="0">
                          <a:effectLst/>
                          <a:latin typeface="游ゴシック" panose="020B0400000000000000" pitchFamily="50" charset="-128"/>
                          <a:ea typeface="游ゴシック" panose="020B0400000000000000" pitchFamily="50" charset="-128"/>
                          <a:cs typeface="メイリオ" panose="020B0604030504040204" pitchFamily="50" charset="-128"/>
                        </a:rPr>
                        <a:t>H30</a:t>
                      </a:r>
                      <a:r>
                        <a:rPr lang="ja-JP" altLang="en-US" sz="1050" b="0" kern="100" spc="0" dirty="0" smtClean="0">
                          <a:effectLst/>
                          <a:latin typeface="游ゴシック" panose="020B0400000000000000" pitchFamily="50" charset="-128"/>
                          <a:ea typeface="游ゴシック" panose="020B0400000000000000" pitchFamily="50" charset="-128"/>
                          <a:cs typeface="メイリオ" panose="020B0604030504040204" pitchFamily="50" charset="-128"/>
                        </a:rPr>
                        <a:t>）</a:t>
                      </a:r>
                      <a:endParaRPr lang="ja-JP" sz="1050" b="0" kern="100" spc="0" dirty="0">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tc>
                  <a:txBody>
                    <a:bodyPr/>
                    <a:lstStyle/>
                    <a:p>
                      <a:pPr algn="ctr">
                        <a:lnSpc>
                          <a:spcPct val="100000"/>
                        </a:lnSpc>
                        <a:spcAft>
                          <a:spcPts val="0"/>
                        </a:spcAft>
                      </a:pPr>
                      <a:r>
                        <a:rPr lang="en-US"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H20</a:t>
                      </a: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比</a:t>
                      </a:r>
                      <a:endParaRPr lang="en-US" alt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endParaRPr>
                    </a:p>
                    <a:p>
                      <a:pPr algn="ctr">
                        <a:lnSpc>
                          <a:spcPct val="100000"/>
                        </a:lnSpc>
                        <a:spcAft>
                          <a:spcPts val="0"/>
                        </a:spcAft>
                      </a:pPr>
                      <a:r>
                        <a:rPr lang="en-US"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25%</a:t>
                      </a: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以上</a:t>
                      </a: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減少</a:t>
                      </a:r>
                      <a:endParaRPr lang="ja-JP" sz="1050" b="0" kern="100" spc="0" dirty="0">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extLst>
                  <a:ext uri="{0D108BD9-81ED-4DB2-BD59-A6C34878D82A}">
                    <a16:rowId xmlns:a16="http://schemas.microsoft.com/office/drawing/2014/main" val="1451311182"/>
                  </a:ext>
                </a:extLst>
              </a:tr>
              <a:tr h="659243">
                <a:tc>
                  <a:txBody>
                    <a:bodyPr/>
                    <a:lstStyle/>
                    <a:p>
                      <a:pPr algn="ctr">
                        <a:lnSpc>
                          <a:spcPts val="1100"/>
                        </a:lnSpc>
                      </a:pPr>
                      <a:r>
                        <a:rPr kumimoji="1" lang="en-US" altLang="ja-JP" sz="1050" b="0" spc="0" dirty="0" smtClean="0">
                          <a:latin typeface="游ゴシック" panose="020B0400000000000000" pitchFamily="50" charset="-128"/>
                          <a:ea typeface="游ゴシック" panose="020B0400000000000000" pitchFamily="50" charset="-128"/>
                        </a:rPr>
                        <a:t>7</a:t>
                      </a:r>
                      <a:endParaRPr kumimoji="1" lang="ja-JP" altLang="en-US" sz="1050" b="0" spc="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ct val="100000"/>
                        </a:lnSpc>
                        <a:spcAft>
                          <a:spcPts val="0"/>
                        </a:spcAft>
                      </a:pP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糖尿病性腎症に</a:t>
                      </a: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よる</a:t>
                      </a:r>
                      <a:endParaRPr lang="en-US" alt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endParaRPr>
                    </a:p>
                    <a:p>
                      <a:pPr algn="l">
                        <a:lnSpc>
                          <a:spcPct val="100000"/>
                        </a:lnSpc>
                        <a:spcAft>
                          <a:spcPts val="0"/>
                        </a:spcAft>
                      </a:pP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年間</a:t>
                      </a: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新規透析導入患者数</a:t>
                      </a:r>
                      <a:endParaRPr lang="ja-JP" sz="1050" b="0" kern="100" spc="0" dirty="0">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tc>
                  <a:txBody>
                    <a:bodyPr/>
                    <a:lstStyle/>
                    <a:p>
                      <a:pPr algn="ctr">
                        <a:lnSpc>
                          <a:spcPct val="100000"/>
                        </a:lnSpc>
                        <a:spcAft>
                          <a:spcPts val="0"/>
                        </a:spcAft>
                      </a:pPr>
                      <a:r>
                        <a:rPr lang="en-US"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1,162</a:t>
                      </a: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人</a:t>
                      </a:r>
                      <a:r>
                        <a:rPr lang="ja-JP" altLang="en-US"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r>
                        <a:rPr lang="en-US"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H27</a:t>
                      </a:r>
                      <a:r>
                        <a:rPr lang="ja-JP" altLang="en-US"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endParaRPr lang="ja-JP" sz="1050" b="0" kern="100" spc="0" dirty="0">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tc>
                  <a:txBody>
                    <a:bodyPr/>
                    <a:lstStyle/>
                    <a:p>
                      <a:pPr algn="ctr">
                        <a:lnSpc>
                          <a:spcPct val="100000"/>
                        </a:lnSpc>
                        <a:spcAft>
                          <a:spcPts val="0"/>
                        </a:spcAft>
                      </a:pPr>
                      <a:r>
                        <a:rPr lang="en-US" altLang="ja-JP" sz="1050" b="0" kern="100" spc="0" dirty="0" smtClean="0">
                          <a:effectLst/>
                          <a:latin typeface="游ゴシック" panose="020B0400000000000000" pitchFamily="50" charset="-128"/>
                          <a:ea typeface="游ゴシック" panose="020B0400000000000000" pitchFamily="50" charset="-128"/>
                          <a:cs typeface="メイリオ" panose="020B0604030504040204" pitchFamily="50" charset="-128"/>
                        </a:rPr>
                        <a:t>1,293</a:t>
                      </a:r>
                      <a:r>
                        <a:rPr lang="ja-JP" altLang="en-US" sz="1050" b="0" kern="100" spc="0" dirty="0" smtClean="0">
                          <a:effectLst/>
                          <a:latin typeface="游ゴシック" panose="020B0400000000000000" pitchFamily="50" charset="-128"/>
                          <a:ea typeface="游ゴシック" panose="020B0400000000000000" pitchFamily="50" charset="-128"/>
                          <a:cs typeface="メイリオ" panose="020B0604030504040204" pitchFamily="50" charset="-128"/>
                        </a:rPr>
                        <a:t>人（</a:t>
                      </a:r>
                      <a:r>
                        <a:rPr lang="en-US" altLang="ja-JP" sz="1050" b="0" kern="100" spc="0" dirty="0" smtClean="0">
                          <a:effectLst/>
                          <a:latin typeface="游ゴシック" panose="020B0400000000000000" pitchFamily="50" charset="-128"/>
                          <a:ea typeface="游ゴシック" panose="020B0400000000000000" pitchFamily="50" charset="-128"/>
                          <a:cs typeface="メイリオ" panose="020B0604030504040204" pitchFamily="50" charset="-128"/>
                        </a:rPr>
                        <a:t>R1</a:t>
                      </a:r>
                      <a:r>
                        <a:rPr lang="ja-JP" altLang="en-US" sz="1050" b="0" kern="100" spc="0" dirty="0" smtClean="0">
                          <a:effectLst/>
                          <a:latin typeface="游ゴシック" panose="020B0400000000000000" pitchFamily="50" charset="-128"/>
                          <a:ea typeface="游ゴシック" panose="020B0400000000000000" pitchFamily="50" charset="-128"/>
                          <a:cs typeface="メイリオ" panose="020B0604030504040204" pitchFamily="50" charset="-128"/>
                        </a:rPr>
                        <a:t>）</a:t>
                      </a:r>
                      <a:endParaRPr lang="ja-JP" sz="1050" b="0" kern="100" spc="0" dirty="0">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tc>
                  <a:txBody>
                    <a:bodyPr/>
                    <a:lstStyle/>
                    <a:p>
                      <a:pPr algn="ctr">
                        <a:lnSpc>
                          <a:spcPct val="100000"/>
                        </a:lnSpc>
                        <a:spcAft>
                          <a:spcPts val="0"/>
                        </a:spcAft>
                      </a:pPr>
                      <a:r>
                        <a:rPr lang="en-US"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1,000</a:t>
                      </a: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人未満</a:t>
                      </a:r>
                      <a:endParaRPr lang="ja-JP" sz="1050" b="0" kern="100" spc="0" dirty="0">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extLst>
                  <a:ext uri="{0D108BD9-81ED-4DB2-BD59-A6C34878D82A}">
                    <a16:rowId xmlns:a16="http://schemas.microsoft.com/office/drawing/2014/main" val="1892448983"/>
                  </a:ext>
                </a:extLst>
              </a:tr>
              <a:tr h="247396">
                <a:tc>
                  <a:txBody>
                    <a:bodyPr/>
                    <a:lstStyle/>
                    <a:p>
                      <a:pPr algn="ctr">
                        <a:lnSpc>
                          <a:spcPts val="1100"/>
                        </a:lnSpc>
                      </a:pPr>
                      <a:r>
                        <a:rPr kumimoji="1" lang="en-US" altLang="ja-JP" sz="1050" b="0" spc="0" dirty="0" smtClean="0">
                          <a:latin typeface="游ゴシック" panose="020B0400000000000000" pitchFamily="50" charset="-128"/>
                          <a:ea typeface="游ゴシック" panose="020B0400000000000000" pitchFamily="50" charset="-128"/>
                        </a:rPr>
                        <a:t>8</a:t>
                      </a:r>
                      <a:endParaRPr kumimoji="1" lang="ja-JP" altLang="en-US" sz="1050" b="0" spc="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ct val="100000"/>
                        </a:lnSpc>
                        <a:spcAft>
                          <a:spcPts val="0"/>
                        </a:spcAft>
                      </a:pP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有訴者の割合</a:t>
                      </a:r>
                      <a:endParaRPr lang="ja-JP" sz="1050" b="0" kern="100" spc="0" dirty="0">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tc>
                  <a:txBody>
                    <a:bodyPr/>
                    <a:lstStyle/>
                    <a:p>
                      <a:pPr algn="ctr">
                        <a:lnSpc>
                          <a:spcPct val="100000"/>
                        </a:lnSpc>
                        <a:spcAft>
                          <a:spcPts val="0"/>
                        </a:spcAft>
                      </a:pPr>
                      <a:r>
                        <a:rPr lang="en-US"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31.75%</a:t>
                      </a:r>
                      <a:r>
                        <a:rPr lang="ja-JP" sz="1050" b="0" kern="0" spc="0" dirty="0" smtClean="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r>
                        <a:rPr lang="en-US"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H28</a:t>
                      </a: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a:t>
                      </a:r>
                      <a:endParaRPr lang="ja-JP" sz="1050" b="0" kern="100" spc="0" dirty="0">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tc>
                  <a:txBody>
                    <a:bodyPr/>
                    <a:lstStyle/>
                    <a:p>
                      <a:pPr algn="ctr">
                        <a:lnSpc>
                          <a:spcPct val="100000"/>
                        </a:lnSpc>
                        <a:spcAft>
                          <a:spcPts val="0"/>
                        </a:spcAft>
                      </a:pPr>
                      <a:r>
                        <a:rPr lang="en-US" altLang="ja-JP" sz="1050" b="0" kern="100" spc="0" dirty="0" smtClean="0">
                          <a:effectLst/>
                          <a:latin typeface="游ゴシック" panose="020B0400000000000000" pitchFamily="50" charset="-128"/>
                          <a:ea typeface="游ゴシック" panose="020B0400000000000000" pitchFamily="50" charset="-128"/>
                          <a:cs typeface="メイリオ" panose="020B0604030504040204" pitchFamily="50" charset="-128"/>
                        </a:rPr>
                        <a:t>31.47%</a:t>
                      </a:r>
                      <a:r>
                        <a:rPr lang="ja-JP" altLang="en-US" sz="1050" b="0" kern="100" spc="0" dirty="0" smtClean="0">
                          <a:effectLst/>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1050" b="0" kern="100" spc="0" dirty="0" smtClean="0">
                          <a:effectLst/>
                          <a:latin typeface="游ゴシック" panose="020B0400000000000000" pitchFamily="50" charset="-128"/>
                          <a:ea typeface="游ゴシック" panose="020B0400000000000000" pitchFamily="50" charset="-128"/>
                          <a:cs typeface="メイリオ" panose="020B0604030504040204" pitchFamily="50" charset="-128"/>
                        </a:rPr>
                        <a:t>R1</a:t>
                      </a:r>
                      <a:r>
                        <a:rPr lang="ja-JP" altLang="en-US" sz="1050" b="0" kern="100" spc="0" dirty="0" smtClean="0">
                          <a:effectLst/>
                          <a:latin typeface="游ゴシック" panose="020B0400000000000000" pitchFamily="50" charset="-128"/>
                          <a:ea typeface="游ゴシック" panose="020B0400000000000000" pitchFamily="50" charset="-128"/>
                          <a:cs typeface="メイリオ" panose="020B0604030504040204" pitchFamily="50" charset="-128"/>
                        </a:rPr>
                        <a:t>）</a:t>
                      </a:r>
                    </a:p>
                  </a:txBody>
                  <a:tcPr marL="36000" marR="36000" marT="36000" marB="36000" anchor="ctr"/>
                </a:tc>
                <a:tc>
                  <a:txBody>
                    <a:bodyPr/>
                    <a:lstStyle/>
                    <a:p>
                      <a:pPr algn="ctr">
                        <a:lnSpc>
                          <a:spcPct val="100000"/>
                        </a:lnSpc>
                        <a:spcAft>
                          <a:spcPts val="0"/>
                        </a:spcAft>
                      </a:pPr>
                      <a:r>
                        <a:rPr lang="ja-JP" sz="1050" b="0" kern="0" spc="0" dirty="0">
                          <a:solidFill>
                            <a:srgbClr val="000000"/>
                          </a:solidFill>
                          <a:effectLst/>
                          <a:latin typeface="游ゴシック" panose="020B0400000000000000" pitchFamily="50" charset="-128"/>
                          <a:ea typeface="游ゴシック" panose="020B0400000000000000" pitchFamily="50" charset="-128"/>
                          <a:cs typeface="メイリオ" panose="020B0604030504040204" pitchFamily="50" charset="-128"/>
                        </a:rPr>
                        <a:t>減少</a:t>
                      </a:r>
                      <a:endParaRPr lang="ja-JP" sz="1050" b="0" kern="100" spc="0" dirty="0">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36000" marR="36000" marT="36000" marB="36000" anchor="ctr"/>
                </a:tc>
                <a:extLst>
                  <a:ext uri="{0D108BD9-81ED-4DB2-BD59-A6C34878D82A}">
                    <a16:rowId xmlns:a16="http://schemas.microsoft.com/office/drawing/2014/main" val="3262548432"/>
                  </a:ext>
                </a:extLst>
              </a:tr>
            </a:tbl>
          </a:graphicData>
        </a:graphic>
      </p:graphicFrame>
      <p:sp>
        <p:nvSpPr>
          <p:cNvPr id="3" name="スライド番号プレースホルダー 2"/>
          <p:cNvSpPr>
            <a:spLocks noGrp="1"/>
          </p:cNvSpPr>
          <p:nvPr>
            <p:ph type="sldNum" sz="quarter" idx="12"/>
          </p:nvPr>
        </p:nvSpPr>
        <p:spPr/>
        <p:txBody>
          <a:bodyPr/>
          <a:lstStyle/>
          <a:p>
            <a:fld id="{4D1D0668-0C6C-4C7F-AAAF-C0078F4BF5F6}" type="slidenum">
              <a:rPr kumimoji="1" lang="ja-JP" altLang="en-US" smtClean="0"/>
              <a:t>8</a:t>
            </a:fld>
            <a:endParaRPr kumimoji="1" lang="ja-JP" altLang="en-US"/>
          </a:p>
        </p:txBody>
      </p:sp>
      <p:sp>
        <p:nvSpPr>
          <p:cNvPr id="10" name="テキスト ボックス 9"/>
          <p:cNvSpPr txBox="1"/>
          <p:nvPr/>
        </p:nvSpPr>
        <p:spPr>
          <a:xfrm>
            <a:off x="220953" y="330676"/>
            <a:ext cx="6383507" cy="432000"/>
          </a:xfrm>
          <a:prstGeom prst="rect">
            <a:avLst/>
          </a:prstGeom>
          <a:noFill/>
        </p:spPr>
        <p:txBody>
          <a:bodyPr wrap="square" lIns="72000" tIns="72000" rIns="72000" bIns="72000" rtlCol="0" anchor="t">
            <a:noAutofit/>
          </a:bodyPr>
          <a:lstStyle/>
          <a:p>
            <a:r>
              <a:rPr lang="ja-JP" altLang="en-US" b="1" dirty="0">
                <a:latin typeface="游ゴシック" panose="020B0400000000000000" pitchFamily="50" charset="-128"/>
                <a:ea typeface="游ゴシック" panose="020B0400000000000000" pitchFamily="50" charset="-128"/>
              </a:rPr>
              <a:t>健康増進計画</a:t>
            </a:r>
            <a:r>
              <a:rPr lang="ja-JP" altLang="en-US" b="1" dirty="0" smtClean="0">
                <a:latin typeface="游ゴシック" panose="020B0400000000000000" pitchFamily="50" charset="-128"/>
                <a:ea typeface="游ゴシック" panose="020B0400000000000000" pitchFamily="50" charset="-128"/>
              </a:rPr>
              <a:t>における目標の達成状況</a:t>
            </a:r>
            <a:endParaRPr lang="ja-JP" altLang="en-US" b="1" dirty="0">
              <a:latin typeface="游ゴシック" panose="020B0400000000000000" pitchFamily="50" charset="-128"/>
              <a:ea typeface="游ゴシック" panose="020B0400000000000000" pitchFamily="50" charset="-128"/>
            </a:endParaRPr>
          </a:p>
        </p:txBody>
      </p:sp>
      <p:sp>
        <p:nvSpPr>
          <p:cNvPr id="13" name="テキスト ボックス 12"/>
          <p:cNvSpPr txBox="1"/>
          <p:nvPr/>
        </p:nvSpPr>
        <p:spPr>
          <a:xfrm>
            <a:off x="117474" y="837656"/>
            <a:ext cx="2376000" cy="288000"/>
          </a:xfrm>
          <a:prstGeom prst="rect">
            <a:avLst/>
          </a:prstGeom>
          <a:noFill/>
        </p:spPr>
        <p:txBody>
          <a:bodyPr wrap="square" lIns="72000" tIns="72000" rIns="72000" bIns="72000" rtlCol="0" anchor="ctr">
            <a:noAutofit/>
          </a:bodyPr>
          <a:lstStyle/>
          <a:p>
            <a:r>
              <a:rPr lang="en-US" altLang="ja-JP" sz="1200" b="1" dirty="0" smtClean="0">
                <a:latin typeface="游ゴシック" panose="020B0400000000000000" pitchFamily="50" charset="-128"/>
                <a:ea typeface="游ゴシック" panose="020B0400000000000000" pitchFamily="50" charset="-128"/>
              </a:rPr>
              <a:t>【</a:t>
            </a:r>
            <a:r>
              <a:rPr lang="ja-JP" altLang="en-US" sz="1200" b="1" dirty="0" smtClean="0">
                <a:latin typeface="游ゴシック" panose="020B0400000000000000" pitchFamily="50" charset="-128"/>
                <a:ea typeface="游ゴシック" panose="020B0400000000000000" pitchFamily="50" charset="-128"/>
              </a:rPr>
              <a:t>府民の健康指標</a:t>
            </a:r>
            <a:r>
              <a:rPr lang="en-US" altLang="ja-JP" sz="1200" b="1" dirty="0" smtClean="0">
                <a:latin typeface="游ゴシック" panose="020B0400000000000000" pitchFamily="50" charset="-128"/>
                <a:ea typeface="游ゴシック" panose="020B0400000000000000" pitchFamily="50" charset="-128"/>
              </a:rPr>
              <a:t>】</a:t>
            </a:r>
            <a:endParaRPr lang="en-US" altLang="ja-JP" sz="1200" b="1" dirty="0">
              <a:latin typeface="游ゴシック" panose="020B0400000000000000" pitchFamily="50" charset="-128"/>
              <a:ea typeface="游ゴシック" panose="020B0400000000000000" pitchFamily="50" charset="-128"/>
            </a:endParaRPr>
          </a:p>
        </p:txBody>
      </p:sp>
      <p:pic>
        <p:nvPicPr>
          <p:cNvPr id="9" name="図 8"/>
          <p:cNvPicPr>
            <a:picLocks noChangeAspect="1"/>
          </p:cNvPicPr>
          <p:nvPr/>
        </p:nvPicPr>
        <p:blipFill>
          <a:blip r:embed="rId2"/>
          <a:stretch>
            <a:fillRect/>
          </a:stretch>
        </p:blipFill>
        <p:spPr>
          <a:xfrm>
            <a:off x="8582603" y="358877"/>
            <a:ext cx="1100769" cy="360000"/>
          </a:xfrm>
          <a:prstGeom prst="rect">
            <a:avLst/>
          </a:prstGeom>
        </p:spPr>
      </p:pic>
      <p:sp>
        <p:nvSpPr>
          <p:cNvPr id="12" name="テキスト ボックス 11"/>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smtClean="0">
                <a:solidFill>
                  <a:schemeClr val="bg1"/>
                </a:solidFill>
                <a:latin typeface="游ゴシック" panose="020B0400000000000000" pitchFamily="50" charset="-128"/>
                <a:ea typeface="游ゴシック" panose="020B0400000000000000" pitchFamily="50" charset="-128"/>
              </a:rPr>
              <a:t>大阪府</a:t>
            </a:r>
            <a:r>
              <a:rPr lang="ja-JP" altLang="en-US" sz="1100" b="1" dirty="0">
                <a:solidFill>
                  <a:schemeClr val="bg1"/>
                </a:solidFill>
                <a:latin typeface="游ゴシック" panose="020B0400000000000000" pitchFamily="50" charset="-128"/>
                <a:ea typeface="游ゴシック" panose="020B0400000000000000" pitchFamily="50" charset="-128"/>
              </a:rPr>
              <a:t>健康づくり推進</a:t>
            </a:r>
            <a:r>
              <a:rPr lang="ja-JP" altLang="en-US" sz="1100" b="1" dirty="0" smtClean="0">
                <a:solidFill>
                  <a:schemeClr val="bg1"/>
                </a:solidFill>
                <a:latin typeface="游ゴシック" panose="020B0400000000000000" pitchFamily="50" charset="-128"/>
                <a:ea typeface="游ゴシック" panose="020B0400000000000000" pitchFamily="50" charset="-128"/>
              </a:rPr>
              <a:t>条例第</a:t>
            </a:r>
            <a:r>
              <a:rPr lang="en-US" altLang="ja-JP" sz="1100" b="1" dirty="0" smtClean="0">
                <a:solidFill>
                  <a:schemeClr val="bg1"/>
                </a:solidFill>
                <a:latin typeface="游ゴシック" panose="020B0400000000000000" pitchFamily="50" charset="-128"/>
                <a:ea typeface="游ゴシック" panose="020B0400000000000000" pitchFamily="50" charset="-128"/>
              </a:rPr>
              <a:t>19</a:t>
            </a:r>
            <a:r>
              <a:rPr lang="ja-JP" altLang="en-US" sz="1100" b="1" dirty="0" smtClean="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smtClean="0">
                <a:solidFill>
                  <a:schemeClr val="bg1"/>
                </a:solidFill>
                <a:latin typeface="游ゴシック" panose="020B0400000000000000" pitchFamily="50" charset="-128"/>
                <a:ea typeface="游ゴシック" panose="020B0400000000000000" pitchFamily="50" charset="-128"/>
              </a:rPr>
              <a:t>〈</a:t>
            </a:r>
            <a:r>
              <a:rPr lang="ja-JP" altLang="en-US" sz="1100" b="1" dirty="0" smtClean="0">
                <a:solidFill>
                  <a:schemeClr val="bg1"/>
                </a:solidFill>
                <a:latin typeface="游ゴシック" panose="020B0400000000000000" pitchFamily="50" charset="-128"/>
                <a:ea typeface="游ゴシック" panose="020B0400000000000000" pitchFamily="50" charset="-128"/>
              </a:rPr>
              <a:t>令和２年度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744644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87995" y="735604"/>
            <a:ext cx="9504000" cy="0"/>
          </a:xfrm>
          <a:prstGeom prst="line">
            <a:avLst/>
          </a:prstGeom>
          <a:ln w="38100" cap="rnd" cmpd="sng">
            <a:solidFill>
              <a:srgbClr val="009999"/>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0953" y="330676"/>
            <a:ext cx="6383507" cy="432000"/>
          </a:xfrm>
          <a:prstGeom prst="rect">
            <a:avLst/>
          </a:prstGeom>
          <a:noFill/>
        </p:spPr>
        <p:txBody>
          <a:bodyPr wrap="square" lIns="72000" tIns="72000" rIns="72000" bIns="72000" rtlCol="0" anchor="t">
            <a:noAutofit/>
          </a:bodyPr>
          <a:lstStyle/>
          <a:p>
            <a:r>
              <a:rPr lang="ja-JP" altLang="en-US" b="1" dirty="0">
                <a:latin typeface="游ゴシック" panose="020B0400000000000000" pitchFamily="50" charset="-128"/>
                <a:ea typeface="游ゴシック" panose="020B0400000000000000" pitchFamily="50" charset="-128"/>
              </a:rPr>
              <a:t>健康増進計画における施策の</a:t>
            </a:r>
            <a:r>
              <a:rPr lang="ja-JP" altLang="en-US" b="1" dirty="0" smtClean="0">
                <a:latin typeface="游ゴシック" panose="020B0400000000000000" pitchFamily="50" charset="-128"/>
                <a:ea typeface="游ゴシック" panose="020B0400000000000000" pitchFamily="50" charset="-128"/>
              </a:rPr>
              <a:t>実施状況</a:t>
            </a:r>
            <a:endParaRPr lang="ja-JP" altLang="en-US" b="1" dirty="0">
              <a:latin typeface="游ゴシック" panose="020B0400000000000000" pitchFamily="50" charset="-128"/>
              <a:ea typeface="游ゴシック" panose="020B0400000000000000" pitchFamily="50" charset="-128"/>
            </a:endParaRPr>
          </a:p>
        </p:txBody>
      </p:sp>
      <p:sp>
        <p:nvSpPr>
          <p:cNvPr id="13" name="テキスト ボックス 12"/>
          <p:cNvSpPr txBox="1"/>
          <p:nvPr/>
        </p:nvSpPr>
        <p:spPr>
          <a:xfrm>
            <a:off x="820218" y="2199083"/>
            <a:ext cx="4824000" cy="2520000"/>
          </a:xfrm>
          <a:prstGeom prst="roundRect">
            <a:avLst>
              <a:gd name="adj" fmla="val 2706"/>
            </a:avLst>
          </a:prstGeom>
          <a:solidFill>
            <a:schemeClr val="accent5">
              <a:lumMod val="20000"/>
              <a:lumOff val="80000"/>
            </a:schemeClr>
          </a:solidFill>
          <a:ln w="12700">
            <a:noFill/>
          </a:ln>
        </p:spPr>
        <p:txBody>
          <a:bodyPr wrap="square" lIns="108000" tIns="72000" rIns="72000" bIns="72000" rtlCol="0" anchor="t">
            <a:noAutofit/>
          </a:bodyPr>
          <a:lstStyle/>
          <a:p>
            <a:r>
              <a:rPr lang="ja-JP" altLang="en-US" sz="1000" b="1" dirty="0" smtClean="0">
                <a:latin typeface="游ゴシック" panose="020B0400000000000000" pitchFamily="50" charset="-128"/>
                <a:ea typeface="游ゴシック" panose="020B0400000000000000" pitchFamily="50" charset="-128"/>
              </a:rPr>
              <a:t>＜審議会開催状況＞</a:t>
            </a:r>
            <a:endParaRPr lang="en-US" altLang="ja-JP" sz="1000" b="1" dirty="0" smtClean="0">
              <a:latin typeface="游ゴシック" panose="020B0400000000000000" pitchFamily="50" charset="-128"/>
              <a:ea typeface="游ゴシック" panose="020B0400000000000000" pitchFamily="50" charset="-128"/>
            </a:endParaRPr>
          </a:p>
          <a:p>
            <a:endParaRPr lang="en-US" altLang="ja-JP" sz="1000" dirty="0" smtClean="0">
              <a:latin typeface="游ゴシック" panose="020B0400000000000000" pitchFamily="50" charset="-128"/>
              <a:ea typeface="游ゴシック" panose="020B0400000000000000" pitchFamily="50" charset="-128"/>
            </a:endParaRPr>
          </a:p>
          <a:p>
            <a:r>
              <a:rPr lang="ja-JP" altLang="en-US" sz="1000" u="sng" dirty="0" smtClean="0">
                <a:latin typeface="游ゴシック" panose="020B0400000000000000" pitchFamily="50" charset="-128"/>
                <a:ea typeface="游ゴシック" panose="020B0400000000000000" pitchFamily="50" charset="-128"/>
              </a:rPr>
              <a:t>令和２年度　大阪府地域職域連携推進協議会</a:t>
            </a:r>
            <a:endParaRPr lang="en-US" altLang="ja-JP" sz="1000" u="sng" dirty="0" smtClean="0">
              <a:latin typeface="游ゴシック" panose="020B0400000000000000" pitchFamily="50" charset="-128"/>
              <a:ea typeface="游ゴシック" panose="020B0400000000000000" pitchFamily="50" charset="-128"/>
            </a:endParaRPr>
          </a:p>
          <a:p>
            <a:endParaRPr lang="en-US" altLang="ja-JP" sz="1000" dirty="0">
              <a:latin typeface="游ゴシック" panose="020B0400000000000000" pitchFamily="50" charset="-128"/>
              <a:ea typeface="游ゴシック" panose="020B0400000000000000" pitchFamily="50" charset="-128"/>
            </a:endParaRPr>
          </a:p>
          <a:p>
            <a:r>
              <a:rPr lang="ja-JP" altLang="en-US" sz="1000" dirty="0" smtClean="0">
                <a:latin typeface="游ゴシック" panose="020B0400000000000000" pitchFamily="50" charset="-128"/>
                <a:ea typeface="游ゴシック" panose="020B0400000000000000" pitchFamily="50" charset="-128"/>
              </a:rPr>
              <a:t>　日時</a:t>
            </a:r>
            <a:r>
              <a:rPr lang="ja-JP" altLang="en-US" sz="1000" dirty="0">
                <a:latin typeface="游ゴシック" panose="020B0400000000000000" pitchFamily="50" charset="-128"/>
                <a:ea typeface="游ゴシック" panose="020B0400000000000000" pitchFamily="50" charset="-128"/>
              </a:rPr>
              <a:t>　　</a:t>
            </a:r>
            <a:r>
              <a:rPr lang="ja-JP" altLang="en-US" sz="1000" dirty="0" smtClean="0">
                <a:latin typeface="游ゴシック" panose="020B0400000000000000" pitchFamily="50" charset="-128"/>
                <a:ea typeface="游ゴシック" panose="020B0400000000000000" pitchFamily="50" charset="-128"/>
              </a:rPr>
              <a:t>令和</a:t>
            </a:r>
            <a:r>
              <a:rPr lang="en-US" altLang="ja-JP" sz="1000" dirty="0" smtClean="0">
                <a:latin typeface="游ゴシック" panose="020B0400000000000000" pitchFamily="50" charset="-128"/>
                <a:ea typeface="游ゴシック" panose="020B0400000000000000" pitchFamily="50" charset="-128"/>
              </a:rPr>
              <a:t>3</a:t>
            </a:r>
            <a:r>
              <a:rPr lang="ja-JP" altLang="en-US" sz="1000" dirty="0" smtClean="0">
                <a:latin typeface="游ゴシック" panose="020B0400000000000000" pitchFamily="50" charset="-128"/>
                <a:ea typeface="游ゴシック" panose="020B0400000000000000" pitchFamily="50" charset="-128"/>
              </a:rPr>
              <a:t>年</a:t>
            </a:r>
            <a:r>
              <a:rPr lang="en-US" altLang="ja-JP" sz="1000" dirty="0" smtClean="0">
                <a:latin typeface="游ゴシック" panose="020B0400000000000000" pitchFamily="50" charset="-128"/>
                <a:ea typeface="游ゴシック" panose="020B0400000000000000" pitchFamily="50" charset="-128"/>
              </a:rPr>
              <a:t>3</a:t>
            </a:r>
            <a:r>
              <a:rPr lang="ja-JP" altLang="en-US" sz="1000" dirty="0" smtClean="0">
                <a:latin typeface="游ゴシック" panose="020B0400000000000000" pitchFamily="50" charset="-128"/>
                <a:ea typeface="游ゴシック" panose="020B0400000000000000" pitchFamily="50" charset="-128"/>
              </a:rPr>
              <a:t>月</a:t>
            </a:r>
            <a:r>
              <a:rPr lang="en-US" altLang="ja-JP" sz="1000" dirty="0" smtClean="0">
                <a:latin typeface="游ゴシック" panose="020B0400000000000000" pitchFamily="50" charset="-128"/>
                <a:ea typeface="游ゴシック" panose="020B0400000000000000" pitchFamily="50" charset="-128"/>
              </a:rPr>
              <a:t>17</a:t>
            </a:r>
            <a:r>
              <a:rPr lang="ja-JP" altLang="en-US" sz="1000" dirty="0" smtClean="0">
                <a:latin typeface="游ゴシック" panose="020B0400000000000000" pitchFamily="50" charset="-128"/>
                <a:ea typeface="游ゴシック" panose="020B0400000000000000" pitchFamily="50" charset="-128"/>
              </a:rPr>
              <a:t>日～令和</a:t>
            </a:r>
            <a:r>
              <a:rPr lang="en-US" altLang="ja-JP" sz="1000" dirty="0">
                <a:latin typeface="游ゴシック" panose="020B0400000000000000" pitchFamily="50" charset="-128"/>
                <a:ea typeface="游ゴシック" panose="020B0400000000000000" pitchFamily="50" charset="-128"/>
              </a:rPr>
              <a:t>3</a:t>
            </a:r>
            <a:r>
              <a:rPr lang="ja-JP" altLang="en-US" sz="1000" dirty="0" smtClean="0">
                <a:latin typeface="游ゴシック" panose="020B0400000000000000" pitchFamily="50" charset="-128"/>
                <a:ea typeface="游ゴシック" panose="020B0400000000000000" pitchFamily="50" charset="-128"/>
              </a:rPr>
              <a:t>年</a:t>
            </a:r>
            <a:r>
              <a:rPr lang="en-US" altLang="ja-JP" sz="1000" dirty="0">
                <a:latin typeface="游ゴシック" panose="020B0400000000000000" pitchFamily="50" charset="-128"/>
                <a:ea typeface="游ゴシック" panose="020B0400000000000000" pitchFamily="50" charset="-128"/>
              </a:rPr>
              <a:t>3</a:t>
            </a:r>
            <a:r>
              <a:rPr lang="ja-JP" altLang="en-US" sz="1000" dirty="0" smtClean="0">
                <a:latin typeface="游ゴシック" panose="020B0400000000000000" pitchFamily="50" charset="-128"/>
                <a:ea typeface="游ゴシック" panose="020B0400000000000000" pitchFamily="50" charset="-128"/>
              </a:rPr>
              <a:t>月</a:t>
            </a:r>
            <a:r>
              <a:rPr lang="en-US" altLang="ja-JP" sz="1000" dirty="0" smtClean="0">
                <a:latin typeface="游ゴシック" panose="020B0400000000000000" pitchFamily="50" charset="-128"/>
                <a:ea typeface="游ゴシック" panose="020B0400000000000000" pitchFamily="50" charset="-128"/>
              </a:rPr>
              <a:t>25</a:t>
            </a:r>
            <a:r>
              <a:rPr lang="ja-JP" altLang="en-US" sz="1000" dirty="0" smtClean="0">
                <a:latin typeface="游ゴシック" panose="020B0400000000000000" pitchFamily="50" charset="-128"/>
                <a:ea typeface="游ゴシック" panose="020B0400000000000000" pitchFamily="50" charset="-128"/>
              </a:rPr>
              <a:t>日</a:t>
            </a:r>
            <a:endParaRPr lang="en-US" altLang="ja-JP" sz="1000" dirty="0" smtClean="0">
              <a:latin typeface="游ゴシック" panose="020B0400000000000000" pitchFamily="50" charset="-128"/>
              <a:ea typeface="游ゴシック" panose="020B0400000000000000" pitchFamily="50" charset="-128"/>
            </a:endParaRPr>
          </a:p>
          <a:p>
            <a:r>
              <a:rPr lang="ja-JP" altLang="en-US" sz="1000" dirty="0" smtClean="0">
                <a:latin typeface="游ゴシック" panose="020B0400000000000000" pitchFamily="50" charset="-128"/>
                <a:ea typeface="游ゴシック" panose="020B0400000000000000" pitchFamily="50" charset="-128"/>
              </a:rPr>
              <a:t>　議題</a:t>
            </a:r>
            <a:r>
              <a:rPr lang="ja-JP" altLang="en-US" sz="1000" dirty="0">
                <a:latin typeface="游ゴシック" panose="020B0400000000000000" pitchFamily="50" charset="-128"/>
                <a:ea typeface="游ゴシック" panose="020B0400000000000000" pitchFamily="50" charset="-128"/>
              </a:rPr>
              <a:t>　</a:t>
            </a:r>
            <a:r>
              <a:rPr lang="ja-JP" altLang="en-US" sz="1000" dirty="0" smtClean="0">
                <a:latin typeface="游ゴシック" panose="020B0400000000000000" pitchFamily="50" charset="-128"/>
                <a:ea typeface="游ゴシック" panose="020B0400000000000000" pitchFamily="50" charset="-128"/>
              </a:rPr>
              <a:t>　「</a:t>
            </a:r>
            <a:r>
              <a:rPr lang="ja-JP" altLang="en-US" sz="1000" dirty="0">
                <a:latin typeface="游ゴシック" panose="020B0400000000000000" pitchFamily="50" charset="-128"/>
                <a:ea typeface="游ゴシック" panose="020B0400000000000000" pitchFamily="50" charset="-128"/>
              </a:rPr>
              <a:t>第３次大阪府健康増進計画」について</a:t>
            </a:r>
          </a:p>
          <a:p>
            <a:r>
              <a:rPr lang="ja-JP" altLang="en-US" sz="1000" dirty="0" smtClean="0">
                <a:latin typeface="游ゴシック" panose="020B0400000000000000" pitchFamily="50" charset="-128"/>
                <a:ea typeface="游ゴシック" panose="020B0400000000000000" pitchFamily="50" charset="-128"/>
              </a:rPr>
              <a:t>　　　　　　　・</a:t>
            </a:r>
            <a:r>
              <a:rPr lang="ja-JP" altLang="en-US" sz="1000" dirty="0">
                <a:latin typeface="游ゴシック" panose="020B0400000000000000" pitchFamily="50" charset="-128"/>
                <a:ea typeface="游ゴシック" panose="020B0400000000000000" pitchFamily="50" charset="-128"/>
              </a:rPr>
              <a:t>進捗状況について</a:t>
            </a:r>
          </a:p>
          <a:p>
            <a:r>
              <a:rPr lang="ja-JP" altLang="en-US" sz="1000" dirty="0">
                <a:latin typeface="游ゴシック" panose="020B0400000000000000" pitchFamily="50" charset="-128"/>
                <a:ea typeface="游ゴシック" panose="020B0400000000000000" pitchFamily="50" charset="-128"/>
              </a:rPr>
              <a:t>　</a:t>
            </a:r>
            <a:r>
              <a:rPr lang="ja-JP" altLang="en-US" sz="1000" dirty="0" smtClean="0">
                <a:latin typeface="游ゴシック" panose="020B0400000000000000" pitchFamily="50" charset="-128"/>
                <a:ea typeface="游ゴシック" panose="020B0400000000000000" pitchFamily="50" charset="-128"/>
              </a:rPr>
              <a:t>　</a:t>
            </a:r>
            <a:r>
              <a:rPr lang="ja-JP" altLang="en-US" sz="1000" dirty="0">
                <a:latin typeface="游ゴシック" panose="020B0400000000000000" pitchFamily="50" charset="-128"/>
                <a:ea typeface="游ゴシック" panose="020B0400000000000000" pitchFamily="50" charset="-128"/>
              </a:rPr>
              <a:t>　　</a:t>
            </a:r>
            <a:r>
              <a:rPr lang="ja-JP" altLang="en-US" sz="1000" dirty="0" smtClean="0">
                <a:latin typeface="游ゴシック" panose="020B0400000000000000" pitchFamily="50" charset="-128"/>
                <a:ea typeface="游ゴシック" panose="020B0400000000000000" pitchFamily="50" charset="-128"/>
              </a:rPr>
              <a:t>　</a:t>
            </a:r>
            <a:r>
              <a:rPr lang="ja-JP" altLang="en-US" sz="1000" dirty="0">
                <a:latin typeface="游ゴシック" panose="020B0400000000000000" pitchFamily="50" charset="-128"/>
                <a:ea typeface="游ゴシック" panose="020B0400000000000000" pitchFamily="50" charset="-128"/>
              </a:rPr>
              <a:t>　　・中間見直しに</a:t>
            </a:r>
            <a:r>
              <a:rPr lang="ja-JP" altLang="en-US" sz="1000" dirty="0" smtClean="0">
                <a:latin typeface="游ゴシック" panose="020B0400000000000000" pitchFamily="50" charset="-128"/>
                <a:ea typeface="游ゴシック" panose="020B0400000000000000" pitchFamily="50" charset="-128"/>
              </a:rPr>
              <a:t>向けて</a:t>
            </a:r>
            <a:endParaRPr lang="en-US" altLang="ja-JP" sz="1000" dirty="0" smtClean="0">
              <a:latin typeface="游ゴシック" panose="020B0400000000000000" pitchFamily="50" charset="-128"/>
              <a:ea typeface="游ゴシック" panose="020B0400000000000000" pitchFamily="50" charset="-128"/>
            </a:endParaRPr>
          </a:p>
          <a:p>
            <a:endParaRPr lang="en-US" altLang="ja-JP" sz="1000" dirty="0">
              <a:latin typeface="游ゴシック" panose="020B0400000000000000" pitchFamily="50" charset="-128"/>
              <a:ea typeface="游ゴシック" panose="020B0400000000000000" pitchFamily="50" charset="-128"/>
            </a:endParaRPr>
          </a:p>
          <a:p>
            <a:r>
              <a:rPr lang="en-US" altLang="ja-JP" sz="1000" dirty="0" smtClean="0">
                <a:latin typeface="游ゴシック" panose="020B0400000000000000" pitchFamily="50" charset="-128"/>
                <a:ea typeface="游ゴシック" panose="020B0400000000000000" pitchFamily="50" charset="-128"/>
                <a:hlinkClick r:id="rId2"/>
              </a:rPr>
              <a:t>http</a:t>
            </a:r>
            <a:r>
              <a:rPr lang="en-US" altLang="ja-JP" sz="1000" dirty="0">
                <a:latin typeface="游ゴシック" panose="020B0400000000000000" pitchFamily="50" charset="-128"/>
                <a:ea typeface="游ゴシック" panose="020B0400000000000000" pitchFamily="50" charset="-128"/>
                <a:hlinkClick r:id="rId2"/>
              </a:rPr>
              <a:t>://www.pref.osaka.lg.jp/kenkozukuri/jyunkannki/chiikisyokuiki.html</a:t>
            </a:r>
            <a:endParaRPr lang="en-US" altLang="ja-JP" sz="1000" dirty="0">
              <a:latin typeface="游ゴシック" panose="020B0400000000000000" pitchFamily="50" charset="-128"/>
              <a:ea typeface="游ゴシック" panose="020B0400000000000000" pitchFamily="50" charset="-128"/>
            </a:endParaRPr>
          </a:p>
          <a:p>
            <a:endParaRPr lang="en-US" altLang="ja-JP" sz="1000" dirty="0" smtClean="0">
              <a:latin typeface="游ゴシック" panose="020B0400000000000000" pitchFamily="50" charset="-128"/>
              <a:ea typeface="游ゴシック" panose="020B0400000000000000" pitchFamily="50" charset="-128"/>
            </a:endParaRPr>
          </a:p>
          <a:p>
            <a:endParaRPr lang="en-US" altLang="ja-JP" sz="1000" dirty="0">
              <a:latin typeface="游ゴシック" panose="020B0400000000000000" pitchFamily="50" charset="-128"/>
              <a:ea typeface="游ゴシック" panose="020B0400000000000000" pitchFamily="50" charset="-128"/>
            </a:endParaRPr>
          </a:p>
          <a:p>
            <a:r>
              <a:rPr lang="en-US" altLang="ja-JP" sz="1000" dirty="0">
                <a:latin typeface="游ゴシック" panose="020B0400000000000000" pitchFamily="50" charset="-128"/>
                <a:ea typeface="游ゴシック" panose="020B0400000000000000" pitchFamily="50" charset="-128"/>
              </a:rPr>
              <a:t>※</a:t>
            </a:r>
            <a:r>
              <a:rPr lang="ja-JP" altLang="en-US" sz="1000" dirty="0">
                <a:latin typeface="游ゴシック" panose="020B0400000000000000" pitchFamily="50" charset="-128"/>
                <a:ea typeface="游ゴシック" panose="020B0400000000000000" pitchFamily="50" charset="-128"/>
              </a:rPr>
              <a:t>新型コロナウイルス感染症の拡大防止の</a:t>
            </a:r>
            <a:r>
              <a:rPr lang="ja-JP" altLang="en-US" sz="1000" dirty="0" smtClean="0">
                <a:latin typeface="游ゴシック" panose="020B0400000000000000" pitchFamily="50" charset="-128"/>
                <a:ea typeface="游ゴシック" panose="020B0400000000000000" pitchFamily="50" charset="-128"/>
              </a:rPr>
              <a:t>ため、書面審議を実施</a:t>
            </a:r>
            <a:r>
              <a:rPr lang="ja-JP" altLang="en-US" sz="1000" dirty="0">
                <a:latin typeface="游ゴシック" panose="020B0400000000000000" pitchFamily="50" charset="-128"/>
                <a:ea typeface="游ゴシック" panose="020B0400000000000000" pitchFamily="50" charset="-128"/>
              </a:rPr>
              <a:t>しました</a:t>
            </a:r>
            <a:r>
              <a:rPr lang="ja-JP" altLang="en-US" sz="1000" dirty="0" smtClean="0">
                <a:latin typeface="游ゴシック" panose="020B0400000000000000" pitchFamily="50" charset="-128"/>
                <a:ea typeface="游ゴシック" panose="020B0400000000000000" pitchFamily="50" charset="-128"/>
              </a:rPr>
              <a:t>。</a:t>
            </a:r>
            <a:endParaRPr lang="ja-JP" altLang="en-US" sz="1000" dirty="0">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265198" y="915414"/>
            <a:ext cx="9360000" cy="1152000"/>
          </a:xfrm>
          <a:prstGeom prst="roundRect">
            <a:avLst>
              <a:gd name="adj" fmla="val 0"/>
            </a:avLst>
          </a:prstGeom>
          <a:noFill/>
          <a:ln w="12700">
            <a:noFill/>
          </a:ln>
        </p:spPr>
        <p:txBody>
          <a:bodyPr wrap="square" lIns="72000" tIns="72000" rIns="72000" bIns="72000" rtlCol="0" anchor="t">
            <a:noAutofit/>
          </a:bodyPr>
          <a:lstStyle/>
          <a:p>
            <a:r>
              <a:rPr lang="ja-JP" altLang="en-US" sz="1200" dirty="0" smtClean="0">
                <a:latin typeface="游ゴシック" panose="020B0400000000000000" pitchFamily="50" charset="-128"/>
                <a:ea typeface="游ゴシック" panose="020B0400000000000000" pitchFamily="50" charset="-128"/>
              </a:rPr>
              <a:t>　健康</a:t>
            </a:r>
            <a:r>
              <a:rPr lang="ja-JP" altLang="en-US" sz="1200" dirty="0">
                <a:latin typeface="游ゴシック" panose="020B0400000000000000" pitchFamily="50" charset="-128"/>
                <a:ea typeface="游ゴシック" panose="020B0400000000000000" pitchFamily="50" charset="-128"/>
              </a:rPr>
              <a:t>増進計画の審議会である大阪府地域職域連携推進協議会において、健康づくりに関する施策の実施状況（本年度の取組み及び今後の取組み予定等）をとりまとめた進捗管理票を</a:t>
            </a:r>
            <a:r>
              <a:rPr lang="ja-JP" altLang="en-US" sz="1200" dirty="0" smtClean="0">
                <a:latin typeface="游ゴシック" panose="020B0400000000000000" pitchFamily="50" charset="-128"/>
                <a:ea typeface="游ゴシック" panose="020B0400000000000000" pitchFamily="50" charset="-128"/>
              </a:rPr>
              <a:t>審議・承認いただきました</a:t>
            </a:r>
            <a:r>
              <a:rPr lang="ja-JP" altLang="en-US" sz="1200" dirty="0">
                <a:latin typeface="游ゴシック" panose="020B0400000000000000" pitchFamily="50" charset="-128"/>
                <a:ea typeface="游ゴシック" panose="020B0400000000000000" pitchFamily="50" charset="-128"/>
              </a:rPr>
              <a:t>。</a:t>
            </a:r>
          </a:p>
          <a:p>
            <a:endParaRPr lang="ja-JP" altLang="en-US" sz="1200" dirty="0">
              <a:latin typeface="游ゴシック" panose="020B0400000000000000" pitchFamily="50" charset="-128"/>
              <a:ea typeface="游ゴシック" panose="020B0400000000000000" pitchFamily="50" charset="-128"/>
            </a:endParaRPr>
          </a:p>
          <a:p>
            <a:r>
              <a:rPr lang="ja-JP" altLang="en-US" sz="1200" dirty="0" smtClean="0">
                <a:latin typeface="游ゴシック" panose="020B0400000000000000" pitchFamily="50" charset="-128"/>
                <a:ea typeface="游ゴシック" panose="020B0400000000000000" pitchFamily="50" charset="-128"/>
              </a:rPr>
              <a:t>　本年度</a:t>
            </a:r>
            <a:r>
              <a:rPr lang="ja-JP" altLang="en-US" sz="1200" dirty="0">
                <a:latin typeface="游ゴシック" panose="020B0400000000000000" pitchFamily="50" charset="-128"/>
                <a:ea typeface="游ゴシック" panose="020B0400000000000000" pitchFamily="50" charset="-128"/>
              </a:rPr>
              <a:t>における「健康増進計画における施策の実施状況」の報告資料として、当該進捗管理票を掲載します。</a:t>
            </a:r>
          </a:p>
        </p:txBody>
      </p:sp>
      <p:graphicFrame>
        <p:nvGraphicFramePr>
          <p:cNvPr id="18" name="表 17"/>
          <p:cNvGraphicFramePr>
            <a:graphicFrameLocks noGrp="1"/>
          </p:cNvGraphicFramePr>
          <p:nvPr>
            <p:extLst>
              <p:ext uri="{D42A27DB-BD31-4B8C-83A1-F6EECF244321}">
                <p14:modId xmlns:p14="http://schemas.microsoft.com/office/powerpoint/2010/main" val="2905965570"/>
              </p:ext>
            </p:extLst>
          </p:nvPr>
        </p:nvGraphicFramePr>
        <p:xfrm>
          <a:off x="6160512" y="2188746"/>
          <a:ext cx="3168000" cy="4391991"/>
        </p:xfrm>
        <a:graphic>
          <a:graphicData uri="http://schemas.openxmlformats.org/drawingml/2006/table">
            <a:tbl>
              <a:tblPr firstRow="1" bandRow="1">
                <a:tableStyleId>{5940675A-B579-460E-94D1-54222C63F5DA}</a:tableStyleId>
              </a:tblPr>
              <a:tblGrid>
                <a:gridCol w="2376000">
                  <a:extLst>
                    <a:ext uri="{9D8B030D-6E8A-4147-A177-3AD203B41FA5}">
                      <a16:colId xmlns:a16="http://schemas.microsoft.com/office/drawing/2014/main" val="2555586693"/>
                    </a:ext>
                  </a:extLst>
                </a:gridCol>
                <a:gridCol w="792000">
                  <a:extLst>
                    <a:ext uri="{9D8B030D-6E8A-4147-A177-3AD203B41FA5}">
                      <a16:colId xmlns:a16="http://schemas.microsoft.com/office/drawing/2014/main" val="3536010129"/>
                    </a:ext>
                  </a:extLst>
                </a:gridCol>
              </a:tblGrid>
              <a:tr h="163512">
                <a:tc>
                  <a:txBody>
                    <a:bodyPr/>
                    <a:lstStyle/>
                    <a:p>
                      <a:pPr algn="ctr"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職　　名</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氏　　名</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797500543"/>
                  </a:ext>
                </a:extLst>
              </a:tr>
              <a:tr h="163512">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大阪大学　</a:t>
                      </a:r>
                      <a:r>
                        <a:rPr lang="zh-CN"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大学院</a:t>
                      </a:r>
                      <a:r>
                        <a:rPr lang="zh-CN" altLang="en-US" sz="800" b="0" i="0" u="none" strike="noStrike" dirty="0">
                          <a:solidFill>
                            <a:srgbClr val="000000"/>
                          </a:solidFill>
                          <a:effectLst/>
                          <a:latin typeface="游ゴシック" panose="020B0400000000000000" pitchFamily="50" charset="-128"/>
                          <a:ea typeface="游ゴシック" panose="020B0400000000000000" pitchFamily="50" charset="-128"/>
                        </a:rPr>
                        <a:t>医学系研究科教授</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磯　博康</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0741214"/>
                  </a:ext>
                </a:extLst>
              </a:tr>
              <a:tr h="289755">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mn-ea"/>
                        </a:rPr>
                        <a:t>公益財団法人大阪府レクリエーション協会</a:t>
                      </a:r>
                    </a:p>
                    <a:p>
                      <a:pPr algn="l" fontAlgn="ctr"/>
                      <a:r>
                        <a:rPr lang="ja-JP" altLang="en-US" sz="800" b="0" i="0" u="none" strike="noStrike" dirty="0" smtClean="0">
                          <a:solidFill>
                            <a:srgbClr val="000000"/>
                          </a:solidFill>
                          <a:effectLst/>
                          <a:latin typeface="游ゴシック" panose="020B0400000000000000" pitchFamily="50" charset="-128"/>
                          <a:ea typeface="+mn-ea"/>
                        </a:rPr>
                        <a:t>常務理事兼事務局長</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mn-ea"/>
                        </a:rPr>
                        <a:t>猪野　守</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593767"/>
                  </a:ext>
                </a:extLst>
              </a:tr>
              <a:tr h="163512">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大阪ヘルシー外食推進協議会　会長</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井上　正典</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1678305"/>
                  </a:ext>
                </a:extLst>
              </a:tr>
              <a:tr h="163512">
                <a:tc>
                  <a:txBody>
                    <a:bodyPr/>
                    <a:lstStyle/>
                    <a:p>
                      <a:pPr algn="l" fontAlgn="ctr"/>
                      <a:r>
                        <a:rPr lang="zh-TW"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健康保険組合連合会大阪連合会</a:t>
                      </a: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　専務</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理事</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川隅　正尋</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8775845"/>
                  </a:ext>
                </a:extLst>
              </a:tr>
              <a:tr h="163512">
                <a:tc>
                  <a:txBody>
                    <a:bodyPr/>
                    <a:lstStyle/>
                    <a:p>
                      <a:pPr algn="l" fontAlgn="ctr"/>
                      <a:r>
                        <a:rPr lang="zh-CN"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一般社団法人大阪府歯科医師会</a:t>
                      </a: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　副会長</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木田　眞敏</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5480300"/>
                  </a:ext>
                </a:extLst>
              </a:tr>
              <a:tr h="289755">
                <a:tc>
                  <a:txBody>
                    <a:bodyPr/>
                    <a:lstStyle/>
                    <a:p>
                      <a:pPr algn="l" fontAlgn="ctr"/>
                      <a:r>
                        <a:rPr lang="zh-TW"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大阪府国民健康保険団体連合会</a:t>
                      </a:r>
                    </a:p>
                    <a:p>
                      <a:pPr algn="l" fontAlgn="ctr"/>
                      <a:r>
                        <a:rPr lang="zh-TW"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総務部長</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黒田　和彦</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8100314"/>
                  </a:ext>
                </a:extLst>
              </a:tr>
              <a:tr h="163512">
                <a:tc>
                  <a:txBody>
                    <a:bodyPr/>
                    <a:lstStyle/>
                    <a:p>
                      <a:pPr algn="l" fontAlgn="ctr"/>
                      <a:r>
                        <a:rPr lang="zh-TW"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大阪府市長会（岸和田市</a:t>
                      </a: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　</a:t>
                      </a:r>
                      <a:r>
                        <a:rPr lang="zh-TW"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健康保険課長）</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小林　大樹</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7132206"/>
                  </a:ext>
                </a:extLst>
              </a:tr>
              <a:tr h="163512">
                <a:tc>
                  <a:txBody>
                    <a:bodyPr/>
                    <a:lstStyle/>
                    <a:p>
                      <a:pPr algn="l" fontAlgn="ctr"/>
                      <a:r>
                        <a:rPr lang="zh-CN"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全国健康保険協会大阪支部</a:t>
                      </a: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　支部長</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小村　俊一</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2116355"/>
                  </a:ext>
                </a:extLst>
              </a:tr>
              <a:tr h="163512">
                <a:tc>
                  <a:txBody>
                    <a:bodyPr/>
                    <a:lstStyle/>
                    <a:p>
                      <a:pPr algn="l" fontAlgn="ctr"/>
                      <a:r>
                        <a:rPr lang="zh-CN"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一般社団法人大阪府医師会</a:t>
                      </a: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　</a:t>
                      </a:r>
                      <a:r>
                        <a:rPr lang="zh-CN"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理事</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澤井　貞子</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9837649"/>
                  </a:ext>
                </a:extLst>
              </a:tr>
              <a:tr h="163512">
                <a:tc>
                  <a:txBody>
                    <a:bodyPr/>
                    <a:lstStyle/>
                    <a:p>
                      <a:pPr algn="l" fontAlgn="ctr"/>
                      <a:r>
                        <a:rPr lang="zh-TW"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公益社団法人大阪府看護協会</a:t>
                      </a: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　会長</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高橋　弘枝</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1975783"/>
                  </a:ext>
                </a:extLst>
              </a:tr>
              <a:tr h="163512">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大阪府町村長会（田尻町　健康課長）</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鶴薗</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勝男</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7865960"/>
                  </a:ext>
                </a:extLst>
              </a:tr>
              <a:tr h="163512">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一般社団法人大阪府薬剤師会　副会長</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道明　雅代</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485332"/>
                  </a:ext>
                </a:extLst>
              </a:tr>
              <a:tr h="163512">
                <a:tc>
                  <a:txBody>
                    <a:bodyPr/>
                    <a:lstStyle/>
                    <a:p>
                      <a:pPr algn="l" fontAlgn="ctr"/>
                      <a:r>
                        <a:rPr lang="zh-TW"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読売新聞大阪本社</a:t>
                      </a: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　科学医療部長</a:t>
                      </a:r>
                      <a:endParaRPr lang="zh-TW"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秦　重信</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1053298"/>
                  </a:ext>
                </a:extLst>
              </a:tr>
              <a:tr h="16351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大阪府食生活改善連絡協議会</a:t>
                      </a: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　</a:t>
                      </a:r>
                      <a:r>
                        <a:rPr lang="ja-JP" altLang="en-US" sz="800" b="0" i="0" u="none" strike="noStrike" dirty="0" smtClean="0">
                          <a:solidFill>
                            <a:srgbClr val="000000"/>
                          </a:solidFill>
                          <a:effectLst/>
                          <a:latin typeface="游ゴシック" panose="020B0400000000000000" pitchFamily="50" charset="-128"/>
                          <a:ea typeface="+mn-ea"/>
                        </a:rPr>
                        <a:t>会長</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smtClean="0">
                          <a:solidFill>
                            <a:srgbClr val="000000"/>
                          </a:solidFill>
                          <a:effectLst/>
                          <a:latin typeface="游ゴシック" panose="020B0400000000000000" pitchFamily="50" charset="-128"/>
                          <a:ea typeface="+mn-ea"/>
                        </a:rPr>
                        <a:t>藤井　裕子</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9143257"/>
                  </a:ext>
                </a:extLst>
              </a:tr>
              <a:tr h="16351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smtClean="0">
                          <a:solidFill>
                            <a:srgbClr val="000000"/>
                          </a:solidFill>
                          <a:effectLst/>
                          <a:latin typeface="游ゴシック" panose="020B0400000000000000" pitchFamily="50" charset="-128"/>
                          <a:ea typeface="+mn-ea"/>
                        </a:rPr>
                        <a:t>公益社団法人大阪府栄養士会　会長</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smtClean="0">
                          <a:solidFill>
                            <a:srgbClr val="000000"/>
                          </a:solidFill>
                          <a:effectLst/>
                          <a:latin typeface="游ゴシック" panose="020B0400000000000000" pitchFamily="50" charset="-128"/>
                          <a:ea typeface="+mn-ea"/>
                        </a:rPr>
                        <a:t>藤原　政嘉</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7463408"/>
                  </a:ext>
                </a:extLst>
              </a:tr>
              <a:tr h="289755">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大阪市立総合医療センター</a:t>
                      </a:r>
                      <a:endParaRPr lang="en-US" altLang="ja-JP" sz="800" b="0" i="0" u="none" strike="noStrike" dirty="0" smtClean="0">
                        <a:solidFill>
                          <a:srgbClr val="000000"/>
                        </a:solidFill>
                        <a:effectLst/>
                        <a:latin typeface="游ゴシック" panose="020B0400000000000000" pitchFamily="50" charset="-128"/>
                        <a:ea typeface="游ゴシック" panose="020B0400000000000000" pitchFamily="50" charset="-128"/>
                      </a:endParaRPr>
                    </a:p>
                    <a:p>
                      <a:pPr algn="l" fontAlgn="ctr"/>
                      <a:r>
                        <a:rPr lang="ja-JP" altLang="en-US" sz="800" b="0" i="0" u="none" strike="noStrike" dirty="0" smtClean="0">
                          <a:solidFill>
                            <a:srgbClr val="000000"/>
                          </a:solidFill>
                          <a:effectLst/>
                          <a:latin typeface="游ゴシック" panose="020B0400000000000000" pitchFamily="50" charset="-128"/>
                          <a:ea typeface="+mn-ea"/>
                        </a:rPr>
                        <a:t>糖尿病・内分泌センター長</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細井　雅之</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4026417"/>
                  </a:ext>
                </a:extLst>
              </a:tr>
              <a:tr h="163512">
                <a:tc>
                  <a:txBody>
                    <a:bodyPr/>
                    <a:lstStyle/>
                    <a:p>
                      <a:pPr algn="l" fontAlgn="ctr"/>
                      <a:r>
                        <a:rPr lang="zh-CN"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大阪医科大学医学部</a:t>
                      </a: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　社会</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・行動科学教室教授</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本庄　かおり</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3523967"/>
                  </a:ext>
                </a:extLst>
              </a:tr>
              <a:tr h="163512">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公益財団法人フィットネス</a:t>
                      </a:r>
                      <a:r>
                        <a:rPr lang="en-US" altLang="ja-JP" sz="800" b="0" i="0" u="none" strike="noStrike" dirty="0" smtClean="0">
                          <a:solidFill>
                            <a:srgbClr val="000000"/>
                          </a:solidFill>
                          <a:effectLst/>
                          <a:latin typeface="游ゴシック" panose="020B0400000000000000" pitchFamily="50" charset="-128"/>
                          <a:ea typeface="游ゴシック" panose="020B0400000000000000" pitchFamily="50" charset="-128"/>
                        </a:rPr>
                        <a:t>21</a:t>
                      </a: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事業団　事業</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部長</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前川　誠二</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1511315"/>
                  </a:ext>
                </a:extLst>
              </a:tr>
              <a:tr h="289755">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地方独立行政法人大阪府立病院機構</a:t>
                      </a:r>
                      <a:endParaRPr lang="en-US" altLang="ja-JP" sz="800" b="0" i="0" u="none" strike="noStrike" dirty="0" smtClean="0">
                        <a:solidFill>
                          <a:srgbClr val="000000"/>
                        </a:solidFill>
                        <a:effectLst/>
                        <a:latin typeface="游ゴシック" panose="020B0400000000000000" pitchFamily="50" charset="-128"/>
                        <a:ea typeface="游ゴシック" panose="020B0400000000000000" pitchFamily="50" charset="-128"/>
                      </a:endParaRPr>
                    </a:p>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大阪国際がんセンター　がん</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対策センター所長</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宮代　勲</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4480961"/>
                  </a:ext>
                </a:extLst>
              </a:tr>
              <a:tr h="16351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大阪労働局</a:t>
                      </a: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　</a:t>
                      </a:r>
                      <a:r>
                        <a:rPr lang="zh-TW"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主任労働衛生専門官</a:t>
                      </a:r>
                      <a:endParaRPr lang="en-US" altLang="zh-TW" sz="800" b="0" i="0" u="none" strike="noStrike" dirty="0" smtClean="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森岡　学</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6034874"/>
                  </a:ext>
                </a:extLst>
              </a:tr>
              <a:tr h="163512">
                <a:tc>
                  <a:txBody>
                    <a:bodyPr/>
                    <a:lstStyle/>
                    <a:p>
                      <a:pPr algn="l" fontAlgn="ctr"/>
                      <a:r>
                        <a:rPr lang="zh-CN"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社会福祉法人大阪府社会福祉協議会</a:t>
                      </a: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　事務</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局長</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森垣　学</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6363656"/>
                  </a:ext>
                </a:extLst>
              </a:tr>
              <a:tr h="289755">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mn-ea"/>
                        </a:rPr>
                        <a:t>独立行政法人労働者健康安全機構</a:t>
                      </a:r>
                      <a:endParaRPr lang="en-US" altLang="ja-JP" sz="800" b="0" i="0" u="none" strike="noStrike" dirty="0" smtClean="0">
                        <a:solidFill>
                          <a:srgbClr val="000000"/>
                        </a:solidFill>
                        <a:effectLst/>
                        <a:latin typeface="游ゴシック" panose="020B0400000000000000" pitchFamily="50" charset="-128"/>
                        <a:ea typeface="+mn-ea"/>
                      </a:endParaRPr>
                    </a:p>
                    <a:p>
                      <a:pPr algn="l" fontAlgn="ctr"/>
                      <a:r>
                        <a:rPr lang="ja-JP" altLang="en-US" sz="800" b="0" i="0" u="none" strike="noStrike" dirty="0" smtClean="0">
                          <a:solidFill>
                            <a:srgbClr val="000000"/>
                          </a:solidFill>
                          <a:effectLst/>
                          <a:latin typeface="游ゴシック" panose="020B0400000000000000" pitchFamily="50" charset="-128"/>
                          <a:ea typeface="+mn-ea"/>
                        </a:rPr>
                        <a:t>大阪産業保健総合支援センター　副所長</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山口　浩光</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562898"/>
                  </a:ext>
                </a:extLst>
              </a:tr>
            </a:tbl>
          </a:graphicData>
        </a:graphic>
      </p:graphicFrame>
      <p:sp>
        <p:nvSpPr>
          <p:cNvPr id="20" name="テキスト ボックス 19"/>
          <p:cNvSpPr txBox="1"/>
          <p:nvPr/>
        </p:nvSpPr>
        <p:spPr>
          <a:xfrm>
            <a:off x="7467488" y="1965665"/>
            <a:ext cx="1944000" cy="216000"/>
          </a:xfrm>
          <a:prstGeom prst="roundRect">
            <a:avLst>
              <a:gd name="adj" fmla="val 0"/>
            </a:avLst>
          </a:prstGeom>
          <a:noFill/>
          <a:ln w="12700">
            <a:noFill/>
          </a:ln>
        </p:spPr>
        <p:txBody>
          <a:bodyPr wrap="square" lIns="36000" tIns="36000" rIns="36000" bIns="36000" rtlCol="0" anchor="ctr">
            <a:noAutofit/>
          </a:bodyPr>
          <a:lstStyle/>
          <a:p>
            <a:pPr algn="r"/>
            <a:r>
              <a:rPr lang="ja-JP" altLang="en-US" sz="800" dirty="0" smtClean="0">
                <a:latin typeface="游ゴシック" panose="020B0400000000000000" pitchFamily="50" charset="-128"/>
                <a:ea typeface="游ゴシック" panose="020B0400000000000000" pitchFamily="50" charset="-128"/>
              </a:rPr>
              <a:t>令和</a:t>
            </a:r>
            <a:r>
              <a:rPr lang="ja-JP" altLang="en-US" sz="800" dirty="0">
                <a:latin typeface="游ゴシック" panose="020B0400000000000000" pitchFamily="50" charset="-128"/>
                <a:ea typeface="游ゴシック" panose="020B0400000000000000" pitchFamily="50" charset="-128"/>
              </a:rPr>
              <a:t>３</a:t>
            </a:r>
            <a:r>
              <a:rPr lang="ja-JP" altLang="en-US" sz="800" dirty="0" smtClean="0">
                <a:latin typeface="游ゴシック" panose="020B0400000000000000" pitchFamily="50" charset="-128"/>
                <a:ea typeface="游ゴシック" panose="020B0400000000000000" pitchFamily="50" charset="-128"/>
              </a:rPr>
              <a:t>年３月現在（敬称略、五十音順）</a:t>
            </a:r>
            <a:endParaRPr lang="en-US" altLang="ja-JP" sz="800" dirty="0" smtClean="0">
              <a:latin typeface="游ゴシック" panose="020B0400000000000000" pitchFamily="50" charset="-128"/>
              <a:ea typeface="游ゴシック" panose="020B0400000000000000" pitchFamily="50" charset="-128"/>
            </a:endParaRPr>
          </a:p>
        </p:txBody>
      </p:sp>
      <p:sp>
        <p:nvSpPr>
          <p:cNvPr id="3" name="スライド番号プレースホルダー 2"/>
          <p:cNvSpPr>
            <a:spLocks noGrp="1"/>
          </p:cNvSpPr>
          <p:nvPr>
            <p:ph type="sldNum" sz="quarter" idx="12"/>
          </p:nvPr>
        </p:nvSpPr>
        <p:spPr/>
        <p:txBody>
          <a:bodyPr/>
          <a:lstStyle/>
          <a:p>
            <a:fld id="{4D1D0668-0C6C-4C7F-AAAF-C0078F4BF5F6}" type="slidenum">
              <a:rPr kumimoji="1" lang="ja-JP" altLang="en-US" smtClean="0"/>
              <a:t>9</a:t>
            </a:fld>
            <a:endParaRPr kumimoji="1" lang="ja-JP" altLang="en-US"/>
          </a:p>
        </p:txBody>
      </p:sp>
      <p:pic>
        <p:nvPicPr>
          <p:cNvPr id="12" name="図 11"/>
          <p:cNvPicPr>
            <a:picLocks noChangeAspect="1"/>
          </p:cNvPicPr>
          <p:nvPr/>
        </p:nvPicPr>
        <p:blipFill>
          <a:blip r:embed="rId3"/>
          <a:stretch>
            <a:fillRect/>
          </a:stretch>
        </p:blipFill>
        <p:spPr>
          <a:xfrm>
            <a:off x="8582603" y="358877"/>
            <a:ext cx="1100769" cy="360000"/>
          </a:xfrm>
          <a:prstGeom prst="rect">
            <a:avLst/>
          </a:prstGeom>
        </p:spPr>
      </p:pic>
      <p:sp>
        <p:nvSpPr>
          <p:cNvPr id="16" name="テキスト ボックス 15"/>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smtClean="0">
                <a:solidFill>
                  <a:schemeClr val="bg1"/>
                </a:solidFill>
                <a:latin typeface="游ゴシック" panose="020B0400000000000000" pitchFamily="50" charset="-128"/>
                <a:ea typeface="游ゴシック" panose="020B0400000000000000" pitchFamily="50" charset="-128"/>
              </a:rPr>
              <a:t>大阪府</a:t>
            </a:r>
            <a:r>
              <a:rPr lang="ja-JP" altLang="en-US" sz="1100" b="1" dirty="0">
                <a:solidFill>
                  <a:schemeClr val="bg1"/>
                </a:solidFill>
                <a:latin typeface="游ゴシック" panose="020B0400000000000000" pitchFamily="50" charset="-128"/>
                <a:ea typeface="游ゴシック" panose="020B0400000000000000" pitchFamily="50" charset="-128"/>
              </a:rPr>
              <a:t>健康づくり推進</a:t>
            </a:r>
            <a:r>
              <a:rPr lang="ja-JP" altLang="en-US" sz="1100" b="1" dirty="0" smtClean="0">
                <a:solidFill>
                  <a:schemeClr val="bg1"/>
                </a:solidFill>
                <a:latin typeface="游ゴシック" panose="020B0400000000000000" pitchFamily="50" charset="-128"/>
                <a:ea typeface="游ゴシック" panose="020B0400000000000000" pitchFamily="50" charset="-128"/>
              </a:rPr>
              <a:t>条例第</a:t>
            </a:r>
            <a:r>
              <a:rPr lang="en-US" altLang="ja-JP" sz="1100" b="1" dirty="0" smtClean="0">
                <a:solidFill>
                  <a:schemeClr val="bg1"/>
                </a:solidFill>
                <a:latin typeface="游ゴシック" panose="020B0400000000000000" pitchFamily="50" charset="-128"/>
                <a:ea typeface="游ゴシック" panose="020B0400000000000000" pitchFamily="50" charset="-128"/>
              </a:rPr>
              <a:t>19</a:t>
            </a:r>
            <a:r>
              <a:rPr lang="ja-JP" altLang="en-US" sz="1100" b="1" dirty="0" smtClean="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smtClean="0">
                <a:solidFill>
                  <a:schemeClr val="bg1"/>
                </a:solidFill>
                <a:latin typeface="游ゴシック" panose="020B0400000000000000" pitchFamily="50" charset="-128"/>
                <a:ea typeface="游ゴシック" panose="020B0400000000000000" pitchFamily="50" charset="-128"/>
              </a:rPr>
              <a:t>〈</a:t>
            </a:r>
            <a:r>
              <a:rPr lang="ja-JP" altLang="en-US" sz="1100" b="1" dirty="0" smtClean="0">
                <a:solidFill>
                  <a:schemeClr val="bg1"/>
                </a:solidFill>
                <a:latin typeface="游ゴシック" panose="020B0400000000000000" pitchFamily="50" charset="-128"/>
                <a:ea typeface="游ゴシック" panose="020B0400000000000000" pitchFamily="50" charset="-128"/>
              </a:rPr>
              <a:t>令和２年度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65413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3768</TotalTime>
  <Words>28692</Words>
  <PresentationFormat>A4 210 x 297 mm</PresentationFormat>
  <Paragraphs>3210</Paragraphs>
  <Slides>76</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76</vt:i4>
      </vt:variant>
    </vt:vector>
  </HeadingPairs>
  <TitlesOfParts>
    <vt:vector size="91" baseType="lpstr">
      <vt:lpstr>HG丸ｺﾞｼｯｸM-PRO</vt:lpstr>
      <vt:lpstr>HG創英角ｺﾞｼｯｸUB</vt:lpstr>
      <vt:lpstr>Meiryo UI</vt:lpstr>
      <vt:lpstr>ＭＳ Ｐゴシック</vt:lpstr>
      <vt:lpstr>ＭＳ 明朝</vt:lpstr>
      <vt:lpstr>メイリオ</vt:lpstr>
      <vt:lpstr>游ゴシック</vt:lpstr>
      <vt:lpstr>游ゴシック Light</vt:lpstr>
      <vt:lpstr>Arial</vt:lpstr>
      <vt:lpstr>Calibri</vt:lpstr>
      <vt:lpstr>Calibri Light</vt:lpstr>
      <vt:lpstr>Century</vt:lpstr>
      <vt:lpstr>Microsoft Himalaya</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2021-03-18T06:01:00Z</cp:lastPrinted>
  <dcterms:created xsi:type="dcterms:W3CDTF">2019-12-18T01:35:02Z</dcterms:created>
  <dcterms:modified xsi:type="dcterms:W3CDTF">2021-04-08T00:59:49Z</dcterms:modified>
</cp:coreProperties>
</file>