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"/>
  </p:handoutMasterIdLst>
  <p:sldIdLst>
    <p:sldId id="256" r:id="rId2"/>
  </p:sldIdLst>
  <p:sldSz cx="15119350" cy="2138362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FF"/>
    <a:srgbClr val="0000CC"/>
    <a:srgbClr val="FFFF99"/>
    <a:srgbClr val="E6E6E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24" d="100"/>
          <a:sy n="24" d="100"/>
        </p:scale>
        <p:origin x="20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17" cy="498299"/>
          </a:xfrm>
          <a:prstGeom prst="rect">
            <a:avLst/>
          </a:prstGeom>
        </p:spPr>
        <p:txBody>
          <a:bodyPr vert="horz" lIns="30426" tIns="15213" rIns="30426" bIns="15213" rtlCol="0"/>
          <a:lstStyle>
            <a:lvl1pPr algn="l">
              <a:defRPr sz="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918" y="0"/>
            <a:ext cx="2949717" cy="498299"/>
          </a:xfrm>
          <a:prstGeom prst="rect">
            <a:avLst/>
          </a:prstGeom>
        </p:spPr>
        <p:txBody>
          <a:bodyPr vert="horz" lIns="30426" tIns="15213" rIns="30426" bIns="15213" rtlCol="0"/>
          <a:lstStyle>
            <a:lvl1pPr algn="r">
              <a:defRPr sz="400"/>
            </a:lvl1pPr>
          </a:lstStyle>
          <a:p>
            <a:fld id="{1C4F1AEB-BA1D-42D8-9109-BD97901535F2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039"/>
            <a:ext cx="2949717" cy="498299"/>
          </a:xfrm>
          <a:prstGeom prst="rect">
            <a:avLst/>
          </a:prstGeom>
        </p:spPr>
        <p:txBody>
          <a:bodyPr vert="horz" lIns="30426" tIns="15213" rIns="30426" bIns="15213" rtlCol="0" anchor="b"/>
          <a:lstStyle>
            <a:lvl1pPr algn="l">
              <a:defRPr sz="4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918" y="9441039"/>
            <a:ext cx="2949717" cy="498299"/>
          </a:xfrm>
          <a:prstGeom prst="rect">
            <a:avLst/>
          </a:prstGeom>
        </p:spPr>
        <p:txBody>
          <a:bodyPr vert="horz" lIns="30426" tIns="15213" rIns="30426" bIns="15213" rtlCol="0" anchor="b"/>
          <a:lstStyle>
            <a:lvl1pPr algn="r">
              <a:defRPr sz="400"/>
            </a:lvl1pPr>
          </a:lstStyle>
          <a:p>
            <a:fld id="{8F9D2BCB-EC00-4D7A-870F-82487428C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68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16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13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89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13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81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26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08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72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22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90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2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F6D7-727A-4E9B-A83C-37EC62AD657C}" type="datetimeFigureOut">
              <a:rPr kumimoji="1" lang="ja-JP" altLang="en-US" smtClean="0"/>
              <a:t>2020/11/27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AE65F-C8E6-4B88-9F72-95FFCFBD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24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2">
                <a:lumMod val="20000"/>
                <a:lumOff val="80000"/>
              </a:schemeClr>
            </a:gs>
            <a:gs pos="0">
              <a:schemeClr val="accent2"/>
            </a:gs>
            <a:gs pos="74000">
              <a:schemeClr val="bg1"/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" y="2134630"/>
            <a:ext cx="10198611" cy="14460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72544" y="17298327"/>
            <a:ext cx="14846806" cy="3400931"/>
          </a:xfrm>
          <a:prstGeom prst="rect">
            <a:avLst/>
          </a:prstGeom>
          <a:noFill/>
          <a:effectLst>
            <a:glow rad="1016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0000CC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☆大阪府の</a:t>
            </a:r>
            <a:r>
              <a:rPr kumimoji="1" lang="ja-JP" altLang="en-US" sz="4000" b="1" u="sng" dirty="0" smtClean="0">
                <a:solidFill>
                  <a:srgbClr val="0000CC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道路交通法</a:t>
            </a:r>
            <a:r>
              <a:rPr kumimoji="1" lang="ja-JP" altLang="en-US" sz="4000" b="1" dirty="0" smtClean="0">
                <a:solidFill>
                  <a:srgbClr val="0000CC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施行細則 又は 道路交通規則における</a:t>
            </a:r>
            <a:endParaRPr kumimoji="1" lang="en-US" altLang="ja-JP" sz="4000" b="1" dirty="0" smtClean="0">
              <a:solidFill>
                <a:srgbClr val="0000CC"/>
              </a:solidFill>
              <a:effectLst>
                <a:glow rad="1270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ja-JP" altLang="en-US" sz="4400" b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積雪、凍結時の防滑措置 について</a:t>
            </a:r>
            <a:endParaRPr kumimoji="1" lang="en-US" altLang="ja-JP" sz="4400" b="1" dirty="0" smtClean="0">
              <a:solidFill>
                <a:srgbClr val="FF0000"/>
              </a:solidFill>
              <a:effectLst>
                <a:glow rad="1270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ja-JP" altLang="en-US" sz="4000" b="1" u="sng" dirty="0" smtClean="0">
                <a:solidFill>
                  <a:srgbClr val="0000CC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大阪府</a:t>
            </a:r>
            <a:r>
              <a:rPr kumimoji="1" lang="ja-JP" altLang="en-US" sz="4000" b="1" u="sng" dirty="0">
                <a:solidFill>
                  <a:srgbClr val="0000CC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道路交通規則　</a:t>
            </a:r>
            <a:r>
              <a:rPr kumimoji="1" lang="ja-JP" altLang="en-US" sz="4000" b="1" u="sng" dirty="0" smtClean="0">
                <a:solidFill>
                  <a:srgbClr val="0000CC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第１</a:t>
            </a:r>
            <a:r>
              <a:rPr kumimoji="1" lang="ja-JP" altLang="en-US" sz="4000" b="1" u="sng" dirty="0">
                <a:solidFill>
                  <a:srgbClr val="0000CC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３</a:t>
            </a:r>
            <a:r>
              <a:rPr kumimoji="1" lang="ja-JP" altLang="en-US" sz="4000" b="1" u="sng" dirty="0" smtClean="0">
                <a:solidFill>
                  <a:srgbClr val="0000CC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条第７号</a:t>
            </a:r>
            <a:r>
              <a:rPr kumimoji="1" lang="ja-JP" altLang="en-US" sz="40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（運転者</a:t>
            </a:r>
            <a:r>
              <a:rPr kumimoji="1" lang="ja-JP" altLang="en-US" sz="4000" b="1" u="sng" dirty="0">
                <a:solidFill>
                  <a:srgbClr val="C00000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の遵守</a:t>
            </a:r>
            <a:r>
              <a:rPr kumimoji="1" lang="ja-JP" altLang="en-US" sz="40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事項）</a:t>
            </a:r>
            <a:endParaRPr kumimoji="1" lang="en-US" altLang="ja-JP" sz="4000" b="1" u="sng" dirty="0" smtClean="0">
              <a:solidFill>
                <a:srgbClr val="C00000"/>
              </a:solidFill>
              <a:effectLst>
                <a:glow rad="127000">
                  <a:schemeClr val="accent4">
                    <a:satMod val="1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sz="600" b="1" dirty="0">
              <a:effectLst>
                <a:glow rad="63500">
                  <a:schemeClr val="accent4">
                    <a:satMod val="1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3600" b="1" dirty="0" smtClean="0">
                <a:solidFill>
                  <a:srgbClr val="000099"/>
                </a:solidFill>
                <a:effectLst>
                  <a:glow rad="635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ja-JP" altLang="en-US" sz="36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積雪</a:t>
            </a:r>
            <a:r>
              <a:rPr kumimoji="1" lang="ja-JP" altLang="en-US" sz="3600" b="1" dirty="0">
                <a:solidFill>
                  <a:srgbClr val="0000CC"/>
                </a:solidFill>
                <a:effectLst>
                  <a:glow rad="635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又は</a:t>
            </a:r>
            <a:r>
              <a:rPr kumimoji="1" lang="ja-JP" altLang="en-US" sz="3600" b="1" u="sng" dirty="0">
                <a:solidFill>
                  <a:srgbClr val="C00000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凍結</a:t>
            </a:r>
            <a:r>
              <a:rPr kumimoji="1" lang="ja-JP" altLang="en-US" sz="3600" b="1" dirty="0">
                <a:solidFill>
                  <a:srgbClr val="0000CC"/>
                </a:solidFill>
                <a:effectLst>
                  <a:glow rad="635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kumimoji="1" lang="ja-JP" altLang="en-US" sz="3600" b="1" dirty="0" smtClean="0">
                <a:solidFill>
                  <a:srgbClr val="0000CC"/>
                </a:solidFill>
                <a:effectLst>
                  <a:glow rad="635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ため</a:t>
            </a:r>
            <a:r>
              <a:rPr kumimoji="1" lang="ja-JP" altLang="en-US" sz="36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滑るおそれのある道路</a:t>
            </a:r>
            <a:r>
              <a:rPr kumimoji="1" lang="ja-JP" altLang="en-US" sz="3600" b="1" dirty="0" smtClean="0">
                <a:solidFill>
                  <a:srgbClr val="0000CC"/>
                </a:solidFill>
                <a:effectLst>
                  <a:glow rad="635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において</a:t>
            </a:r>
            <a:r>
              <a:rPr kumimoji="1" lang="ja-JP" altLang="en-US" sz="3600" b="1" u="sng" dirty="0">
                <a:solidFill>
                  <a:srgbClr val="C00000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自動車を運転</a:t>
            </a:r>
            <a:r>
              <a:rPr kumimoji="1" lang="ja-JP" altLang="en-US" sz="3600" b="1" dirty="0">
                <a:solidFill>
                  <a:srgbClr val="0000CC"/>
                </a:solidFill>
                <a:effectLst>
                  <a:glow rad="635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する</a:t>
            </a:r>
            <a:r>
              <a:rPr kumimoji="1" lang="ja-JP" altLang="en-US" sz="3600" b="1" dirty="0" smtClean="0">
                <a:solidFill>
                  <a:srgbClr val="0000CC"/>
                </a:solidFill>
                <a:effectLst>
                  <a:glow rad="635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ときは</a:t>
            </a:r>
            <a:r>
              <a:rPr kumimoji="1" lang="ja-JP" altLang="en-US" sz="3600" b="1" dirty="0">
                <a:solidFill>
                  <a:srgbClr val="0000CC"/>
                </a:solidFill>
                <a:effectLst>
                  <a:glow rad="635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、タイヤチェーンを</a:t>
            </a:r>
            <a:r>
              <a:rPr kumimoji="1" lang="ja-JP" altLang="en-US" sz="3600" b="1" dirty="0" smtClean="0">
                <a:solidFill>
                  <a:srgbClr val="0000CC"/>
                </a:solidFill>
                <a:effectLst>
                  <a:glow rad="635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取り付ける等</a:t>
            </a:r>
            <a:r>
              <a:rPr kumimoji="1" lang="ja-JP" altLang="en-US" sz="3600" b="1" u="sng" dirty="0" smtClean="0">
                <a:solidFill>
                  <a:srgbClr val="C00000"/>
                </a:solidFill>
                <a:effectLst>
                  <a:glow rad="1270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滑り止めの措置を講ずる</a:t>
            </a:r>
            <a:r>
              <a:rPr kumimoji="1" lang="ja-JP" altLang="en-US" sz="3600" b="1" dirty="0" smtClean="0">
                <a:solidFill>
                  <a:srgbClr val="0000CC"/>
                </a:solidFill>
                <a:effectLst>
                  <a:glow rad="635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こと</a:t>
            </a:r>
            <a:r>
              <a:rPr kumimoji="1" lang="ja-JP" altLang="en-US" sz="3600" b="1" dirty="0">
                <a:solidFill>
                  <a:srgbClr val="0000CC"/>
                </a:solidFill>
                <a:effectLst>
                  <a:glow rad="63500">
                    <a:schemeClr val="accent4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44" y="302818"/>
            <a:ext cx="15526184" cy="1446550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積雪、凍結の恐れがある道路を走る時には、必ず滑り止め</a:t>
            </a:r>
            <a:endParaRPr kumimoji="1" lang="en-US" altLang="ja-JP" sz="4400" b="1" dirty="0" smtClean="0">
              <a:solidFill>
                <a:schemeClr val="bg1"/>
              </a:solidFill>
              <a:effectLst>
                <a:glow rad="1016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44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措置が必要</a:t>
            </a:r>
            <a:r>
              <a:rPr kumimoji="1" lang="ja-JP" altLang="en-US" sz="4400" b="1" dirty="0">
                <a:solidFill>
                  <a:schemeClr val="bg1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です</a:t>
            </a:r>
            <a:r>
              <a:rPr kumimoji="1" lang="ja-JP" altLang="en-US" sz="4400" b="1" dirty="0" smtClean="0">
                <a:solidFill>
                  <a:schemeClr val="bg1"/>
                </a:solidFill>
                <a:effectLst>
                  <a:glow rad="1016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r>
              <a:rPr kumimoji="1" lang="ja-JP" altLang="en-US" sz="4400" b="1" dirty="0" smtClean="0"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ノーマルタイヤ</a:t>
            </a:r>
            <a:r>
              <a:rPr kumimoji="1" lang="ja-JP" altLang="en-US" sz="4400" b="1" dirty="0"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の雪道走行は法令</a:t>
            </a:r>
            <a:r>
              <a:rPr kumimoji="1" lang="ja-JP" altLang="en-US" sz="4400" b="1" dirty="0" smtClean="0"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違反！</a:t>
            </a:r>
            <a:endParaRPr kumimoji="1" lang="ja-JP" altLang="en-US" sz="4400" b="1" dirty="0">
              <a:solidFill>
                <a:srgbClr val="FFFF00"/>
              </a:solidFill>
              <a:effectLst>
                <a:glow rad="127000">
                  <a:srgbClr val="FF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43" y="9811743"/>
            <a:ext cx="4634016" cy="3475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43" y="13705647"/>
            <a:ext cx="4634016" cy="3475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427" y="2113134"/>
            <a:ext cx="4632960" cy="3474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427" y="5951620"/>
            <a:ext cx="4632960" cy="3474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13000989" y="5226526"/>
            <a:ext cx="226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00CC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一般国道３１０号</a:t>
            </a:r>
            <a:endParaRPr kumimoji="1" lang="ja-JP" altLang="en-US" b="1" dirty="0">
              <a:solidFill>
                <a:srgbClr val="0000CC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912013" y="9064534"/>
            <a:ext cx="226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00CC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一般国道３１０号</a:t>
            </a:r>
            <a:endParaRPr kumimoji="1" lang="ja-JP" altLang="en-US" b="1" dirty="0">
              <a:solidFill>
                <a:srgbClr val="0000CC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000988" y="12942453"/>
            <a:ext cx="226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00CC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一般国道３１０号</a:t>
            </a:r>
            <a:endParaRPr kumimoji="1" lang="ja-JP" altLang="en-US" b="1" dirty="0">
              <a:solidFill>
                <a:srgbClr val="0000CC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912013" y="16789371"/>
            <a:ext cx="226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00CC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一般国道３１０号</a:t>
            </a:r>
            <a:endParaRPr kumimoji="1" lang="ja-JP" altLang="en-US" b="1" dirty="0">
              <a:solidFill>
                <a:srgbClr val="0000CC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46263" y="20797048"/>
            <a:ext cx="915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+mn-ea"/>
              </a:rPr>
              <a:t>〔</a:t>
            </a:r>
            <a:r>
              <a:rPr kumimoji="1" lang="ja-JP" altLang="en-US" sz="2800" b="1" dirty="0" smtClean="0">
                <a:latin typeface="+mn-ea"/>
              </a:rPr>
              <a:t>大阪府八尾土木事務所・大阪府富田林土木事務所</a:t>
            </a:r>
            <a:r>
              <a:rPr kumimoji="1" lang="en-US" altLang="ja-JP" sz="2800" b="1" dirty="0" smtClean="0">
                <a:latin typeface="+mn-ea"/>
              </a:rPr>
              <a:t>〕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5984" y="16620094"/>
            <a:ext cx="9945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0000FF"/>
                </a:solidFill>
                <a:latin typeface="+mn-ea"/>
              </a:rPr>
              <a:t>出典</a:t>
            </a:r>
            <a:r>
              <a:rPr lang="en-US" altLang="ja-JP" sz="1600" b="1" dirty="0">
                <a:solidFill>
                  <a:srgbClr val="0000FF"/>
                </a:solidFill>
                <a:latin typeface="+mn-ea"/>
              </a:rPr>
              <a:t>:</a:t>
            </a:r>
            <a:r>
              <a:rPr lang="ja-JP" altLang="en-US" sz="1600" b="1" dirty="0">
                <a:solidFill>
                  <a:srgbClr val="0000FF"/>
                </a:solidFill>
                <a:latin typeface="+mn-ea"/>
              </a:rPr>
              <a:t>警察庁ウェブサイト</a:t>
            </a:r>
            <a:r>
              <a:rPr lang="en-US" altLang="ja-JP" sz="1600" b="1" dirty="0">
                <a:solidFill>
                  <a:srgbClr val="0000FF"/>
                </a:solidFill>
                <a:latin typeface="+mn-ea"/>
              </a:rPr>
              <a:t>(https://www.npa.go.jp/bureau/traffic/seibi2/saigaiji/yukimitiunten.html)</a:t>
            </a:r>
            <a:endParaRPr lang="ja-JP" altLang="en-US" sz="16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21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b="1" dirty="0" smtClean="0">
            <a:solidFill>
              <a:srgbClr val="0000CC"/>
            </a:solidFill>
            <a:effectLst>
              <a:glow rad="635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132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川﨑　浩</dc:creator>
  <cp:lastModifiedBy>宮本　明奈</cp:lastModifiedBy>
  <cp:revision>25</cp:revision>
  <cp:lastPrinted>2020-11-27T00:38:15Z</cp:lastPrinted>
  <dcterms:created xsi:type="dcterms:W3CDTF">2020-11-11T08:45:12Z</dcterms:created>
  <dcterms:modified xsi:type="dcterms:W3CDTF">2020-11-27T00:40:29Z</dcterms:modified>
</cp:coreProperties>
</file>