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84" r:id="rId3"/>
    <p:sldMasterId id="2147483708" r:id="rId4"/>
  </p:sldMasterIdLst>
  <p:notesMasterIdLst>
    <p:notesMasterId r:id="rId12"/>
  </p:notesMasterIdLst>
  <p:sldIdLst>
    <p:sldId id="392" r:id="rId5"/>
    <p:sldId id="390" r:id="rId6"/>
    <p:sldId id="330" r:id="rId7"/>
    <p:sldId id="387" r:id="rId8"/>
    <p:sldId id="388" r:id="rId9"/>
    <p:sldId id="316" r:id="rId10"/>
    <p:sldId id="355" r:id="rId11"/>
  </p:sldIdLst>
  <p:sldSz cx="9601200" cy="128016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99FFCC"/>
    <a:srgbClr val="FFFFCC"/>
    <a:srgbClr val="E9D623"/>
    <a:srgbClr val="CCFFFF"/>
    <a:srgbClr val="FFCCFF"/>
    <a:srgbClr val="FFFF66"/>
    <a:srgbClr val="CCFF99"/>
    <a:srgbClr val="FCA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195" autoAdjust="0"/>
  </p:normalViewPr>
  <p:slideViewPr>
    <p:cSldViewPr>
      <p:cViewPr varScale="1">
        <p:scale>
          <a:sx n="36" d="100"/>
          <a:sy n="36" d="100"/>
        </p:scale>
        <p:origin x="1590" y="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0361430670911823E-2"/>
          <c:y val="0.921602072747890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5093415058879601E-2"/>
          <c:y val="0.5191396624288549"/>
          <c:w val="0.36477571814721044"/>
          <c:h val="0.3397403496584101"/>
        </c:manualLayout>
      </c:layout>
      <c:doughnut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78-450C-8786-4E8578608050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78-450C-8786-4E857860805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E76413-BE37-4B69-825A-16793B4FB223}" type="PERCENTAGE">
                      <a:rPr lang="en-US" altLang="ja-JP" sz="2400"/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78-450C-8786-4E857860805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C56B46E-4CB2-45B6-BDCF-4989D7958EC3}" type="PERCENTAGE">
                      <a:rPr lang="en-US" altLang="ja-JP" sz="2400"/>
                      <a:pPr/>
                      <a:t>[パーセンテージ]</a:t>
                    </a:fld>
                    <a:endParaRPr lang="ja-JP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78-450C-8786-4E8578608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東日本大震災における火災の発生原因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電気関係</c:v>
                      </c:pt>
                      <c:pt idx="1">
                        <c:v>その他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8278-450C-8786-4E857860805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pPr>
            <a:endParaRPr lang="ja-JP"/>
          </a:p>
        </c:txPr>
      </c:legendEntry>
      <c:layout>
        <c:manualLayout>
          <c:xMode val="edge"/>
          <c:yMode val="edge"/>
          <c:x val="0.39190470083831924"/>
          <c:y val="0.85087944850272335"/>
          <c:w val="0.11751577928151054"/>
          <c:h val="5.6860180553735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15C9A-54F1-4CEE-92E7-5E39F6F809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19C85D6-E3FD-4040-9CE3-0E690CE8B1CD}">
      <dgm:prSet phldrT="[テキスト]"/>
      <dgm:spPr>
        <a:solidFill>
          <a:srgbClr val="FFFFFF"/>
        </a:solidFill>
        <a:ln>
          <a:solidFill>
            <a:srgbClr val="F79646"/>
          </a:solidFill>
        </a:ln>
      </dgm:spPr>
      <dgm:t>
        <a:bodyPr/>
        <a:lstStyle/>
        <a:p>
          <a:r>
            <a:rPr kumimoji="1" lang="ja-JP" altLang="en-US" b="1" u="sng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使用中の電熱器具等が転倒</a:t>
          </a:r>
        </a:p>
      </dgm:t>
    </dgm:pt>
    <dgm:pt modelId="{4EF00DC0-A6EF-4B9F-BF2D-E670BEB992FA}" type="parTrans" cxnId="{1A47A8EE-5560-4A69-B102-00FD91286835}">
      <dgm:prSet/>
      <dgm:spPr/>
      <dgm:t>
        <a:bodyPr/>
        <a:lstStyle/>
        <a:p>
          <a:endParaRPr kumimoji="1" lang="ja-JP" altLang="en-US"/>
        </a:p>
      </dgm:t>
    </dgm:pt>
    <dgm:pt modelId="{0BFA4CCF-0D88-4137-865E-CD24AC974537}" type="sibTrans" cxnId="{1A47A8EE-5560-4A69-B102-00FD91286835}">
      <dgm:prSet/>
      <dgm:spPr>
        <a:solidFill>
          <a:srgbClr val="FCD5B5"/>
        </a:solidFill>
        <a:ln>
          <a:noFill/>
        </a:ln>
      </dgm:spPr>
      <dgm:t>
        <a:bodyPr/>
        <a:lstStyle/>
        <a:p>
          <a:endParaRPr kumimoji="1" lang="ja-JP" altLang="en-US"/>
        </a:p>
      </dgm:t>
    </dgm:pt>
    <dgm:pt modelId="{4BF3193E-BFBF-4DC4-808E-733734C70E83}">
      <dgm:prSet phldrT="[テキスト]"/>
      <dgm:spPr>
        <a:solidFill>
          <a:srgbClr val="FFFFFF"/>
        </a:solidFill>
        <a:ln>
          <a:solidFill>
            <a:srgbClr val="F79646"/>
          </a:solidFill>
        </a:ln>
      </dgm:spPr>
      <dgm:t>
        <a:bodyPr/>
        <a:lstStyle/>
        <a:p>
          <a:r>
            <a:rPr kumimoji="1" lang="ja-JP" altLang="en-US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周辺の紙類に着火</a:t>
          </a:r>
        </a:p>
      </dgm:t>
    </dgm:pt>
    <dgm:pt modelId="{171F7D50-F484-446F-95A9-568F9AD47075}" type="parTrans" cxnId="{6683803F-A600-4A67-9B00-EDE8C521DB6A}">
      <dgm:prSet/>
      <dgm:spPr/>
      <dgm:t>
        <a:bodyPr/>
        <a:lstStyle/>
        <a:p>
          <a:endParaRPr kumimoji="1" lang="ja-JP" altLang="en-US"/>
        </a:p>
      </dgm:t>
    </dgm:pt>
    <dgm:pt modelId="{20D0CC9C-E4BF-42E7-B745-0ED5B492A83E}" type="sibTrans" cxnId="{6683803F-A600-4A67-9B00-EDE8C521DB6A}">
      <dgm:prSet/>
      <dgm:spPr>
        <a:solidFill>
          <a:srgbClr val="FCD5B5"/>
        </a:solidFill>
        <a:ln>
          <a:noFill/>
        </a:ln>
      </dgm:spPr>
      <dgm:t>
        <a:bodyPr/>
        <a:lstStyle/>
        <a:p>
          <a:endParaRPr kumimoji="1" lang="ja-JP" altLang="en-US"/>
        </a:p>
      </dgm:t>
    </dgm:pt>
    <dgm:pt modelId="{09138EEF-6A7B-4F95-AA8B-368D9BAD24DE}">
      <dgm:prSet phldrT="[テキスト]"/>
      <dgm:spPr>
        <a:solidFill>
          <a:srgbClr val="FFFFFF"/>
        </a:solidFill>
        <a:ln>
          <a:solidFill>
            <a:srgbClr val="F79646"/>
          </a:solidFill>
        </a:ln>
      </dgm:spPr>
      <dgm:t>
        <a:bodyPr/>
        <a:lstStyle/>
        <a:p>
          <a:r>
            <a:rPr kumimoji="1" lang="ja-JP" altLang="en-US" b="1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火災発生</a:t>
          </a:r>
        </a:p>
      </dgm:t>
    </dgm:pt>
    <dgm:pt modelId="{4C3E63C9-9B08-4F9D-84CF-1C509CD03E85}" type="parTrans" cxnId="{990091EC-AA73-47B3-88D8-182EE055576B}">
      <dgm:prSet/>
      <dgm:spPr/>
      <dgm:t>
        <a:bodyPr/>
        <a:lstStyle/>
        <a:p>
          <a:endParaRPr kumimoji="1" lang="ja-JP" altLang="en-US"/>
        </a:p>
      </dgm:t>
    </dgm:pt>
    <dgm:pt modelId="{3A7B5D9B-179F-470D-8C78-92131C62E715}" type="sibTrans" cxnId="{990091EC-AA73-47B3-88D8-182EE055576B}">
      <dgm:prSet/>
      <dgm:spPr/>
      <dgm:t>
        <a:bodyPr/>
        <a:lstStyle/>
        <a:p>
          <a:endParaRPr kumimoji="1" lang="ja-JP" altLang="en-US"/>
        </a:p>
      </dgm:t>
    </dgm:pt>
    <dgm:pt modelId="{A601C879-ED61-4F12-A362-EB868A8DB3EB}" type="pres">
      <dgm:prSet presAssocID="{60615C9A-54F1-4CEE-92E7-5E39F6F8096D}" presName="Name0" presStyleCnt="0">
        <dgm:presLayoutVars>
          <dgm:dir/>
          <dgm:resizeHandles val="exact"/>
        </dgm:presLayoutVars>
      </dgm:prSet>
      <dgm:spPr/>
    </dgm:pt>
    <dgm:pt modelId="{A2E22E58-99B2-40CA-B31C-C64043C53856}" type="pres">
      <dgm:prSet presAssocID="{E19C85D6-E3FD-4040-9CE3-0E690CE8B1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9EE172-3EB6-487E-98A6-2B2DBA997FB6}" type="pres">
      <dgm:prSet presAssocID="{0BFA4CCF-0D88-4137-865E-CD24AC974537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0E204915-18B2-4BC1-89BA-5AD0C7281F71}" type="pres">
      <dgm:prSet presAssocID="{0BFA4CCF-0D88-4137-865E-CD24AC974537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C79A9AC3-F8BE-40DC-90EA-964FA66426BF}" type="pres">
      <dgm:prSet presAssocID="{4BF3193E-BFBF-4DC4-808E-733734C70E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D811DC4-9CF0-4A1A-B7A1-5536868DDB92}" type="pres">
      <dgm:prSet presAssocID="{20D0CC9C-E4BF-42E7-B745-0ED5B492A83E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F29CB321-7C1A-45E6-AAB6-07707C65D578}" type="pres">
      <dgm:prSet presAssocID="{20D0CC9C-E4BF-42E7-B745-0ED5B492A83E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406437D4-1D35-47AF-A135-8955279DD52D}" type="pres">
      <dgm:prSet presAssocID="{09138EEF-6A7B-4F95-AA8B-368D9BAD24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AE1C337-E3EB-4560-B51C-F04CFEB75AF3}" type="presOf" srcId="{0BFA4CCF-0D88-4137-865E-CD24AC974537}" destId="{009EE172-3EB6-487E-98A6-2B2DBA997FB6}" srcOrd="0" destOrd="0" presId="urn:microsoft.com/office/officeart/2005/8/layout/process1"/>
    <dgm:cxn modelId="{993481B5-082B-4359-BE53-0208C9D115A6}" type="presOf" srcId="{0BFA4CCF-0D88-4137-865E-CD24AC974537}" destId="{0E204915-18B2-4BC1-89BA-5AD0C7281F71}" srcOrd="1" destOrd="0" presId="urn:microsoft.com/office/officeart/2005/8/layout/process1"/>
    <dgm:cxn modelId="{E3DAC46A-7F26-4CB5-9DAC-F2B3C343979F}" type="presOf" srcId="{20D0CC9C-E4BF-42E7-B745-0ED5B492A83E}" destId="{4D811DC4-9CF0-4A1A-B7A1-5536868DDB92}" srcOrd="0" destOrd="0" presId="urn:microsoft.com/office/officeart/2005/8/layout/process1"/>
    <dgm:cxn modelId="{1A47A8EE-5560-4A69-B102-00FD91286835}" srcId="{60615C9A-54F1-4CEE-92E7-5E39F6F8096D}" destId="{E19C85D6-E3FD-4040-9CE3-0E690CE8B1CD}" srcOrd="0" destOrd="0" parTransId="{4EF00DC0-A6EF-4B9F-BF2D-E670BEB992FA}" sibTransId="{0BFA4CCF-0D88-4137-865E-CD24AC974537}"/>
    <dgm:cxn modelId="{6683803F-A600-4A67-9B00-EDE8C521DB6A}" srcId="{60615C9A-54F1-4CEE-92E7-5E39F6F8096D}" destId="{4BF3193E-BFBF-4DC4-808E-733734C70E83}" srcOrd="1" destOrd="0" parTransId="{171F7D50-F484-446F-95A9-568F9AD47075}" sibTransId="{20D0CC9C-E4BF-42E7-B745-0ED5B492A83E}"/>
    <dgm:cxn modelId="{3A6C1697-209E-4DBD-AEA5-EDC91EE8BE6D}" type="presOf" srcId="{20D0CC9C-E4BF-42E7-B745-0ED5B492A83E}" destId="{F29CB321-7C1A-45E6-AAB6-07707C65D578}" srcOrd="1" destOrd="0" presId="urn:microsoft.com/office/officeart/2005/8/layout/process1"/>
    <dgm:cxn modelId="{A92C1A2C-901A-428D-892D-9E25BF9A512E}" type="presOf" srcId="{60615C9A-54F1-4CEE-92E7-5E39F6F8096D}" destId="{A601C879-ED61-4F12-A362-EB868A8DB3EB}" srcOrd="0" destOrd="0" presId="urn:microsoft.com/office/officeart/2005/8/layout/process1"/>
    <dgm:cxn modelId="{59B5EB86-DF44-42C1-A504-C7529B1B5CB1}" type="presOf" srcId="{4BF3193E-BFBF-4DC4-808E-733734C70E83}" destId="{C79A9AC3-F8BE-40DC-90EA-964FA66426BF}" srcOrd="0" destOrd="0" presId="urn:microsoft.com/office/officeart/2005/8/layout/process1"/>
    <dgm:cxn modelId="{E15A2579-2B56-4605-BDE3-A2201D430E54}" type="presOf" srcId="{09138EEF-6A7B-4F95-AA8B-368D9BAD24DE}" destId="{406437D4-1D35-47AF-A135-8955279DD52D}" srcOrd="0" destOrd="0" presId="urn:microsoft.com/office/officeart/2005/8/layout/process1"/>
    <dgm:cxn modelId="{990091EC-AA73-47B3-88D8-182EE055576B}" srcId="{60615C9A-54F1-4CEE-92E7-5E39F6F8096D}" destId="{09138EEF-6A7B-4F95-AA8B-368D9BAD24DE}" srcOrd="2" destOrd="0" parTransId="{4C3E63C9-9B08-4F9D-84CF-1C509CD03E85}" sibTransId="{3A7B5D9B-179F-470D-8C78-92131C62E715}"/>
    <dgm:cxn modelId="{CE5DAA52-FB82-426B-BDCF-93D350DEE907}" type="presOf" srcId="{E19C85D6-E3FD-4040-9CE3-0E690CE8B1CD}" destId="{A2E22E58-99B2-40CA-B31C-C64043C53856}" srcOrd="0" destOrd="0" presId="urn:microsoft.com/office/officeart/2005/8/layout/process1"/>
    <dgm:cxn modelId="{BC4AC10B-D445-4324-8889-EC231961DDD3}" type="presParOf" srcId="{A601C879-ED61-4F12-A362-EB868A8DB3EB}" destId="{A2E22E58-99B2-40CA-B31C-C64043C53856}" srcOrd="0" destOrd="0" presId="urn:microsoft.com/office/officeart/2005/8/layout/process1"/>
    <dgm:cxn modelId="{4EE592FE-5B8D-4401-8ABF-FD53AA61F737}" type="presParOf" srcId="{A601C879-ED61-4F12-A362-EB868A8DB3EB}" destId="{009EE172-3EB6-487E-98A6-2B2DBA997FB6}" srcOrd="1" destOrd="0" presId="urn:microsoft.com/office/officeart/2005/8/layout/process1"/>
    <dgm:cxn modelId="{D26E3A6D-1B46-4436-A3CC-5BEBD8B83891}" type="presParOf" srcId="{009EE172-3EB6-487E-98A6-2B2DBA997FB6}" destId="{0E204915-18B2-4BC1-89BA-5AD0C7281F71}" srcOrd="0" destOrd="0" presId="urn:microsoft.com/office/officeart/2005/8/layout/process1"/>
    <dgm:cxn modelId="{ABAF5B84-0A5C-496C-80FD-04A01953B497}" type="presParOf" srcId="{A601C879-ED61-4F12-A362-EB868A8DB3EB}" destId="{C79A9AC3-F8BE-40DC-90EA-964FA66426BF}" srcOrd="2" destOrd="0" presId="urn:microsoft.com/office/officeart/2005/8/layout/process1"/>
    <dgm:cxn modelId="{3C7C1E8E-827E-4CFE-BB1D-BF8AC1166F7F}" type="presParOf" srcId="{A601C879-ED61-4F12-A362-EB868A8DB3EB}" destId="{4D811DC4-9CF0-4A1A-B7A1-5536868DDB92}" srcOrd="3" destOrd="0" presId="urn:microsoft.com/office/officeart/2005/8/layout/process1"/>
    <dgm:cxn modelId="{C7BB069E-8D9F-4EDF-AAB3-1EC61AEE14AE}" type="presParOf" srcId="{4D811DC4-9CF0-4A1A-B7A1-5536868DDB92}" destId="{F29CB321-7C1A-45E6-AAB6-07707C65D578}" srcOrd="0" destOrd="0" presId="urn:microsoft.com/office/officeart/2005/8/layout/process1"/>
    <dgm:cxn modelId="{CB4BDC7D-1107-419D-8225-EEF2786A070E}" type="presParOf" srcId="{A601C879-ED61-4F12-A362-EB868A8DB3EB}" destId="{406437D4-1D35-47AF-A135-8955279DD5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5D6516-4F47-4335-815D-1C4828A4F5C8}" type="doc">
      <dgm:prSet loTypeId="urn:microsoft.com/office/officeart/2005/8/layout/process1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kumimoji="1" lang="ja-JP" altLang="en-US"/>
        </a:p>
      </dgm:t>
    </dgm:pt>
    <dgm:pt modelId="{81DECC1F-2833-4E40-AF3D-B65415D531A2}">
      <dgm:prSet phldrT="[テキスト]"/>
      <dgm:spPr/>
      <dgm:t>
        <a:bodyPr/>
        <a:lstStyle/>
        <a:p>
          <a:r>
            <a:rPr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地震で家具が転倒し、電気コードが下敷きになり損傷</a:t>
          </a:r>
          <a:endParaRPr kumimoji="1" lang="ja-JP" altLang="en-US" dirty="0"/>
        </a:p>
      </dgm:t>
    </dgm:pt>
    <dgm:pt modelId="{02D4B35D-D809-4526-B3A5-56EC93490E43}" type="parTrans" cxnId="{D13C3E5D-5C2E-48B0-8F5A-4EFADB4D6FED}">
      <dgm:prSet/>
      <dgm:spPr/>
      <dgm:t>
        <a:bodyPr/>
        <a:lstStyle/>
        <a:p>
          <a:endParaRPr kumimoji="1" lang="ja-JP" altLang="en-US"/>
        </a:p>
      </dgm:t>
    </dgm:pt>
    <dgm:pt modelId="{CBC88CDB-FE20-4A04-9580-86EC20C7F47C}" type="sibTrans" cxnId="{D13C3E5D-5C2E-48B0-8F5A-4EFADB4D6FED}">
      <dgm:prSet/>
      <dgm:spPr/>
      <dgm:t>
        <a:bodyPr/>
        <a:lstStyle/>
        <a:p>
          <a:endParaRPr kumimoji="1" lang="ja-JP" altLang="en-US"/>
        </a:p>
      </dgm:t>
    </dgm:pt>
    <dgm:pt modelId="{1F0865A6-6A30-45CB-93F7-F95DDA2746C6}">
      <dgm:prSet phldrT="[テキスト]"/>
      <dgm:spPr/>
      <dgm:t>
        <a:bodyPr/>
        <a:lstStyle/>
        <a:p>
          <a:r>
            <a:rPr lang="ja-JP" altLang="en-US" b="1" u="sng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ブレーカーをそのままにして避難</a:t>
          </a:r>
          <a:endParaRPr kumimoji="1" lang="ja-JP" altLang="en-US" b="1" dirty="0">
            <a:solidFill>
              <a:srgbClr val="FF0000"/>
            </a:solidFill>
          </a:endParaRPr>
        </a:p>
      </dgm:t>
    </dgm:pt>
    <dgm:pt modelId="{35DA2824-FA93-475A-B682-25B6634CF37F}" type="parTrans" cxnId="{5C351B98-A290-463E-8606-C7E682AB8B0B}">
      <dgm:prSet/>
      <dgm:spPr/>
      <dgm:t>
        <a:bodyPr/>
        <a:lstStyle/>
        <a:p>
          <a:endParaRPr kumimoji="1" lang="ja-JP" altLang="en-US"/>
        </a:p>
      </dgm:t>
    </dgm:pt>
    <dgm:pt modelId="{E9EAC96D-616F-4BE0-9A91-B39E4ADC13B3}" type="sibTrans" cxnId="{5C351B98-A290-463E-8606-C7E682AB8B0B}">
      <dgm:prSet/>
      <dgm:spPr/>
      <dgm:t>
        <a:bodyPr/>
        <a:lstStyle/>
        <a:p>
          <a:endParaRPr kumimoji="1" lang="ja-JP" altLang="en-US"/>
        </a:p>
      </dgm:t>
    </dgm:pt>
    <dgm:pt modelId="{7A052443-D319-4D55-98D6-B7D6D19E4685}">
      <dgm:prSet phldrT="[テキスト]"/>
      <dgm:spPr/>
      <dgm:t>
        <a:bodyPr/>
        <a:lstStyle/>
        <a:p>
          <a:r>
            <a:rPr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通電の瞬間コードがショート</a:t>
          </a:r>
          <a:endParaRPr kumimoji="1" lang="ja-JP" altLang="en-US" dirty="0"/>
        </a:p>
      </dgm:t>
    </dgm:pt>
    <dgm:pt modelId="{79AA90A6-BBF9-4A20-A7B0-B72784DAF6B2}" type="parTrans" cxnId="{49A576CA-C1B3-46BF-9629-D5B20382D8CE}">
      <dgm:prSet/>
      <dgm:spPr/>
      <dgm:t>
        <a:bodyPr/>
        <a:lstStyle/>
        <a:p>
          <a:endParaRPr kumimoji="1" lang="ja-JP" altLang="en-US"/>
        </a:p>
      </dgm:t>
    </dgm:pt>
    <dgm:pt modelId="{54056FD8-EB6D-4AFC-81F9-6C6732E42E8E}" type="sibTrans" cxnId="{49A576CA-C1B3-46BF-9629-D5B20382D8CE}">
      <dgm:prSet/>
      <dgm:spPr/>
      <dgm:t>
        <a:bodyPr/>
        <a:lstStyle/>
        <a:p>
          <a:endParaRPr kumimoji="1" lang="ja-JP" altLang="en-US"/>
        </a:p>
      </dgm:t>
    </dgm:pt>
    <dgm:pt modelId="{27D2A995-F273-4F50-9CF5-A628B9D046A1}">
      <dgm:prSet/>
      <dgm:spPr/>
      <dgm:t>
        <a:bodyPr/>
        <a:lstStyle/>
        <a:p>
          <a:r>
            <a:rPr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周辺の紙類に着火</a:t>
          </a:r>
          <a:endParaRPr lang="en-US" altLang="ja-JP" dirty="0">
            <a:latin typeface="UD デジタル 教科書体 NP-R" panose="02020400000000000000" pitchFamily="18" charset="-128"/>
            <a:ea typeface="UD デジタル 教科書体 NP-R" panose="02020400000000000000" pitchFamily="18" charset="-128"/>
          </a:endParaRPr>
        </a:p>
      </dgm:t>
    </dgm:pt>
    <dgm:pt modelId="{76F9C684-E895-424D-AD90-291A68D2D114}" type="parTrans" cxnId="{667F3EB7-2297-4AD8-BA81-A96FD5121B30}">
      <dgm:prSet/>
      <dgm:spPr/>
      <dgm:t>
        <a:bodyPr/>
        <a:lstStyle/>
        <a:p>
          <a:endParaRPr kumimoji="1" lang="ja-JP" altLang="en-US"/>
        </a:p>
      </dgm:t>
    </dgm:pt>
    <dgm:pt modelId="{D896A0A8-4AA0-48FC-8A30-D49672364A59}" type="sibTrans" cxnId="{667F3EB7-2297-4AD8-BA81-A96FD5121B30}">
      <dgm:prSet/>
      <dgm:spPr/>
      <dgm:t>
        <a:bodyPr/>
        <a:lstStyle/>
        <a:p>
          <a:endParaRPr kumimoji="1" lang="ja-JP" altLang="en-US"/>
        </a:p>
      </dgm:t>
    </dgm:pt>
    <dgm:pt modelId="{F5B976EC-36B4-440B-9943-FAEAA7653F2D}">
      <dgm:prSet/>
      <dgm:spPr/>
      <dgm:t>
        <a:bodyPr/>
        <a:lstStyle/>
        <a:p>
          <a:r>
            <a:rPr lang="ja-JP" altLang="en-US" b="1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火災発生</a:t>
          </a:r>
          <a:endParaRPr lang="en-US" altLang="ja-JP" b="1" dirty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endParaRPr>
        </a:p>
      </dgm:t>
    </dgm:pt>
    <dgm:pt modelId="{D9EC54EC-C5AA-4C51-8C69-3C9DC279F985}" type="parTrans" cxnId="{8F4A5957-56A3-49C9-845C-52FF99396E43}">
      <dgm:prSet/>
      <dgm:spPr/>
      <dgm:t>
        <a:bodyPr/>
        <a:lstStyle/>
        <a:p>
          <a:endParaRPr kumimoji="1" lang="ja-JP" altLang="en-US"/>
        </a:p>
      </dgm:t>
    </dgm:pt>
    <dgm:pt modelId="{383D13EE-CEB8-43B6-97A3-A2C9A87375E9}" type="sibTrans" cxnId="{8F4A5957-56A3-49C9-845C-52FF99396E43}">
      <dgm:prSet/>
      <dgm:spPr/>
      <dgm:t>
        <a:bodyPr/>
        <a:lstStyle/>
        <a:p>
          <a:endParaRPr kumimoji="1" lang="ja-JP" altLang="en-US"/>
        </a:p>
      </dgm:t>
    </dgm:pt>
    <dgm:pt modelId="{62A658FA-B783-4CCB-A97C-1E3ACB7BE29E}" type="pres">
      <dgm:prSet presAssocID="{565D6516-4F47-4335-815D-1C4828A4F5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913ED5E-CA69-4B1D-815B-039E2C9736BA}" type="pres">
      <dgm:prSet presAssocID="{81DECC1F-2833-4E40-AF3D-B65415D531A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23DAA9-9CF1-4DB3-BD99-B94990B79ED5}" type="pres">
      <dgm:prSet presAssocID="{CBC88CDB-FE20-4A04-9580-86EC20C7F47C}" presName="sibTrans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E0FD6412-736F-4EA7-8BF0-1AA555455008}" type="pres">
      <dgm:prSet presAssocID="{CBC88CDB-FE20-4A04-9580-86EC20C7F47C}" presName="connectorText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F2475291-225F-47AA-9475-378816E27F52}" type="pres">
      <dgm:prSet presAssocID="{1F0865A6-6A30-45CB-93F7-F95DDA2746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25D5B63-99AD-47EC-8D5B-97F520B9FAD2}" type="pres">
      <dgm:prSet presAssocID="{E9EAC96D-616F-4BE0-9A91-B39E4ADC13B3}" presName="sibTrans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DAA1A151-553B-4292-B0F4-76E79885AD37}" type="pres">
      <dgm:prSet presAssocID="{E9EAC96D-616F-4BE0-9A91-B39E4ADC13B3}" presName="connectorText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6F78F588-C6B5-400F-BA04-B680A6B789F1}" type="pres">
      <dgm:prSet presAssocID="{7A052443-D319-4D55-98D6-B7D6D19E468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7B51E47-9B1A-413B-81CD-C03A51691F6D}" type="pres">
      <dgm:prSet presAssocID="{54056FD8-EB6D-4AFC-81F9-6C6732E42E8E}" presName="sibTrans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94ACFC5D-919F-4864-B836-0495CF2A2B8D}" type="pres">
      <dgm:prSet presAssocID="{54056FD8-EB6D-4AFC-81F9-6C6732E42E8E}" presName="connectorText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5F60A242-BC82-4930-9A36-4659B78FA5EA}" type="pres">
      <dgm:prSet presAssocID="{27D2A995-F273-4F50-9CF5-A628B9D046A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926122A-B514-4271-A8EB-1CE584AF39F6}" type="pres">
      <dgm:prSet presAssocID="{D896A0A8-4AA0-48FC-8A30-D49672364A59}" presName="sibTrans" presStyleLbl="sibTrans2D1" presStyleIdx="3" presStyleCnt="4"/>
      <dgm:spPr/>
      <dgm:t>
        <a:bodyPr/>
        <a:lstStyle/>
        <a:p>
          <a:endParaRPr kumimoji="1" lang="ja-JP" altLang="en-US"/>
        </a:p>
      </dgm:t>
    </dgm:pt>
    <dgm:pt modelId="{96033D56-AD44-4C40-BCAD-CE4BF10BF5C1}" type="pres">
      <dgm:prSet presAssocID="{D896A0A8-4AA0-48FC-8A30-D49672364A59}" presName="connectorText" presStyleLbl="sibTrans2D1" presStyleIdx="3" presStyleCnt="4"/>
      <dgm:spPr/>
      <dgm:t>
        <a:bodyPr/>
        <a:lstStyle/>
        <a:p>
          <a:endParaRPr kumimoji="1" lang="ja-JP" altLang="en-US"/>
        </a:p>
      </dgm:t>
    </dgm:pt>
    <dgm:pt modelId="{965CB4D0-3766-43C5-8F0D-208A1B2F6148}" type="pres">
      <dgm:prSet presAssocID="{F5B976EC-36B4-440B-9943-FAEAA7653F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FAF8D52-9C97-420C-837B-FD4280574467}" type="presOf" srcId="{E9EAC96D-616F-4BE0-9A91-B39E4ADC13B3}" destId="{DAA1A151-553B-4292-B0F4-76E79885AD37}" srcOrd="1" destOrd="0" presId="urn:microsoft.com/office/officeart/2005/8/layout/process1"/>
    <dgm:cxn modelId="{A7B5D910-DD1F-4C4E-93CA-0196799F3FE0}" type="presOf" srcId="{1F0865A6-6A30-45CB-93F7-F95DDA2746C6}" destId="{F2475291-225F-47AA-9475-378816E27F52}" srcOrd="0" destOrd="0" presId="urn:microsoft.com/office/officeart/2005/8/layout/process1"/>
    <dgm:cxn modelId="{215AF307-63F7-435E-AD0F-3E945F1B7310}" type="presOf" srcId="{81DECC1F-2833-4E40-AF3D-B65415D531A2}" destId="{0913ED5E-CA69-4B1D-815B-039E2C9736BA}" srcOrd="0" destOrd="0" presId="urn:microsoft.com/office/officeart/2005/8/layout/process1"/>
    <dgm:cxn modelId="{5C351B98-A290-463E-8606-C7E682AB8B0B}" srcId="{565D6516-4F47-4335-815D-1C4828A4F5C8}" destId="{1F0865A6-6A30-45CB-93F7-F95DDA2746C6}" srcOrd="1" destOrd="0" parTransId="{35DA2824-FA93-475A-B682-25B6634CF37F}" sibTransId="{E9EAC96D-616F-4BE0-9A91-B39E4ADC13B3}"/>
    <dgm:cxn modelId="{A0CF3CEA-367B-465B-AD00-E4B1D8FF11D3}" type="presOf" srcId="{54056FD8-EB6D-4AFC-81F9-6C6732E42E8E}" destId="{C7B51E47-9B1A-413B-81CD-C03A51691F6D}" srcOrd="0" destOrd="0" presId="urn:microsoft.com/office/officeart/2005/8/layout/process1"/>
    <dgm:cxn modelId="{5DCA58F7-4DF4-48AC-B56E-FC97CFABB72D}" type="presOf" srcId="{7A052443-D319-4D55-98D6-B7D6D19E4685}" destId="{6F78F588-C6B5-400F-BA04-B680A6B789F1}" srcOrd="0" destOrd="0" presId="urn:microsoft.com/office/officeart/2005/8/layout/process1"/>
    <dgm:cxn modelId="{8F4A5957-56A3-49C9-845C-52FF99396E43}" srcId="{565D6516-4F47-4335-815D-1C4828A4F5C8}" destId="{F5B976EC-36B4-440B-9943-FAEAA7653F2D}" srcOrd="4" destOrd="0" parTransId="{D9EC54EC-C5AA-4C51-8C69-3C9DC279F985}" sibTransId="{383D13EE-CEB8-43B6-97A3-A2C9A87375E9}"/>
    <dgm:cxn modelId="{667F3EB7-2297-4AD8-BA81-A96FD5121B30}" srcId="{565D6516-4F47-4335-815D-1C4828A4F5C8}" destId="{27D2A995-F273-4F50-9CF5-A628B9D046A1}" srcOrd="3" destOrd="0" parTransId="{76F9C684-E895-424D-AD90-291A68D2D114}" sibTransId="{D896A0A8-4AA0-48FC-8A30-D49672364A59}"/>
    <dgm:cxn modelId="{27EF3DDB-2B8D-429E-8BD2-0F4AB74396D1}" type="presOf" srcId="{E9EAC96D-616F-4BE0-9A91-B39E4ADC13B3}" destId="{325D5B63-99AD-47EC-8D5B-97F520B9FAD2}" srcOrd="0" destOrd="0" presId="urn:microsoft.com/office/officeart/2005/8/layout/process1"/>
    <dgm:cxn modelId="{6771B8C1-BDF7-4B87-B443-FDFACB06C08B}" type="presOf" srcId="{CBC88CDB-FE20-4A04-9580-86EC20C7F47C}" destId="{A423DAA9-9CF1-4DB3-BD99-B94990B79ED5}" srcOrd="0" destOrd="0" presId="urn:microsoft.com/office/officeart/2005/8/layout/process1"/>
    <dgm:cxn modelId="{99D13E96-72FC-43B6-B959-9C4CA8D88FB2}" type="presOf" srcId="{D896A0A8-4AA0-48FC-8A30-D49672364A59}" destId="{D926122A-B514-4271-A8EB-1CE584AF39F6}" srcOrd="0" destOrd="0" presId="urn:microsoft.com/office/officeart/2005/8/layout/process1"/>
    <dgm:cxn modelId="{F62BB321-1AF3-4A94-ADF5-E9D3DC7C8704}" type="presOf" srcId="{F5B976EC-36B4-440B-9943-FAEAA7653F2D}" destId="{965CB4D0-3766-43C5-8F0D-208A1B2F6148}" srcOrd="0" destOrd="0" presId="urn:microsoft.com/office/officeart/2005/8/layout/process1"/>
    <dgm:cxn modelId="{C03DF65E-5670-4C09-AEB6-F23683F2DD82}" type="presOf" srcId="{54056FD8-EB6D-4AFC-81F9-6C6732E42E8E}" destId="{94ACFC5D-919F-4864-B836-0495CF2A2B8D}" srcOrd="1" destOrd="0" presId="urn:microsoft.com/office/officeart/2005/8/layout/process1"/>
    <dgm:cxn modelId="{A27E50FC-027D-474A-9DCC-28D53C9DB35D}" type="presOf" srcId="{27D2A995-F273-4F50-9CF5-A628B9D046A1}" destId="{5F60A242-BC82-4930-9A36-4659B78FA5EA}" srcOrd="0" destOrd="0" presId="urn:microsoft.com/office/officeart/2005/8/layout/process1"/>
    <dgm:cxn modelId="{E96F1B03-0747-4671-A6ED-E54DE3E4F432}" type="presOf" srcId="{D896A0A8-4AA0-48FC-8A30-D49672364A59}" destId="{96033D56-AD44-4C40-BCAD-CE4BF10BF5C1}" srcOrd="1" destOrd="0" presId="urn:microsoft.com/office/officeart/2005/8/layout/process1"/>
    <dgm:cxn modelId="{49A576CA-C1B3-46BF-9629-D5B20382D8CE}" srcId="{565D6516-4F47-4335-815D-1C4828A4F5C8}" destId="{7A052443-D319-4D55-98D6-B7D6D19E4685}" srcOrd="2" destOrd="0" parTransId="{79AA90A6-BBF9-4A20-A7B0-B72784DAF6B2}" sibTransId="{54056FD8-EB6D-4AFC-81F9-6C6732E42E8E}"/>
    <dgm:cxn modelId="{6DE805D3-02A2-4605-A851-D82C8543B5B8}" type="presOf" srcId="{565D6516-4F47-4335-815D-1C4828A4F5C8}" destId="{62A658FA-B783-4CCB-A97C-1E3ACB7BE29E}" srcOrd="0" destOrd="0" presId="urn:microsoft.com/office/officeart/2005/8/layout/process1"/>
    <dgm:cxn modelId="{B32F51F4-482C-4064-ADEE-ED26E01B205A}" type="presOf" srcId="{CBC88CDB-FE20-4A04-9580-86EC20C7F47C}" destId="{E0FD6412-736F-4EA7-8BF0-1AA555455008}" srcOrd="1" destOrd="0" presId="urn:microsoft.com/office/officeart/2005/8/layout/process1"/>
    <dgm:cxn modelId="{D13C3E5D-5C2E-48B0-8F5A-4EFADB4D6FED}" srcId="{565D6516-4F47-4335-815D-1C4828A4F5C8}" destId="{81DECC1F-2833-4E40-AF3D-B65415D531A2}" srcOrd="0" destOrd="0" parTransId="{02D4B35D-D809-4526-B3A5-56EC93490E43}" sibTransId="{CBC88CDB-FE20-4A04-9580-86EC20C7F47C}"/>
    <dgm:cxn modelId="{A5D3F584-D813-452D-A852-6DEFC406A174}" type="presParOf" srcId="{62A658FA-B783-4CCB-A97C-1E3ACB7BE29E}" destId="{0913ED5E-CA69-4B1D-815B-039E2C9736BA}" srcOrd="0" destOrd="0" presId="urn:microsoft.com/office/officeart/2005/8/layout/process1"/>
    <dgm:cxn modelId="{39D4B94B-C201-41A4-9849-57EFBF7E446C}" type="presParOf" srcId="{62A658FA-B783-4CCB-A97C-1E3ACB7BE29E}" destId="{A423DAA9-9CF1-4DB3-BD99-B94990B79ED5}" srcOrd="1" destOrd="0" presId="urn:microsoft.com/office/officeart/2005/8/layout/process1"/>
    <dgm:cxn modelId="{C53E54A9-9A6B-4BF6-A74E-8AFA05A14FDE}" type="presParOf" srcId="{A423DAA9-9CF1-4DB3-BD99-B94990B79ED5}" destId="{E0FD6412-736F-4EA7-8BF0-1AA555455008}" srcOrd="0" destOrd="0" presId="urn:microsoft.com/office/officeart/2005/8/layout/process1"/>
    <dgm:cxn modelId="{76E883D7-733A-4386-8919-13856B01D7EA}" type="presParOf" srcId="{62A658FA-B783-4CCB-A97C-1E3ACB7BE29E}" destId="{F2475291-225F-47AA-9475-378816E27F52}" srcOrd="2" destOrd="0" presId="urn:microsoft.com/office/officeart/2005/8/layout/process1"/>
    <dgm:cxn modelId="{ADB6ECC3-9082-47F1-9FA2-DD720DA24E84}" type="presParOf" srcId="{62A658FA-B783-4CCB-A97C-1E3ACB7BE29E}" destId="{325D5B63-99AD-47EC-8D5B-97F520B9FAD2}" srcOrd="3" destOrd="0" presId="urn:microsoft.com/office/officeart/2005/8/layout/process1"/>
    <dgm:cxn modelId="{A0BEA5D5-3F11-4724-A97F-9E6DAE6FD248}" type="presParOf" srcId="{325D5B63-99AD-47EC-8D5B-97F520B9FAD2}" destId="{DAA1A151-553B-4292-B0F4-76E79885AD37}" srcOrd="0" destOrd="0" presId="urn:microsoft.com/office/officeart/2005/8/layout/process1"/>
    <dgm:cxn modelId="{0594C215-F71D-438E-8689-E7A54B27F1B0}" type="presParOf" srcId="{62A658FA-B783-4CCB-A97C-1E3ACB7BE29E}" destId="{6F78F588-C6B5-400F-BA04-B680A6B789F1}" srcOrd="4" destOrd="0" presId="urn:microsoft.com/office/officeart/2005/8/layout/process1"/>
    <dgm:cxn modelId="{10A5D78C-90B1-4902-87B0-17D199BBF0FD}" type="presParOf" srcId="{62A658FA-B783-4CCB-A97C-1E3ACB7BE29E}" destId="{C7B51E47-9B1A-413B-81CD-C03A51691F6D}" srcOrd="5" destOrd="0" presId="urn:microsoft.com/office/officeart/2005/8/layout/process1"/>
    <dgm:cxn modelId="{ED42DA8E-0ECB-43D2-B44D-B630CA246E13}" type="presParOf" srcId="{C7B51E47-9B1A-413B-81CD-C03A51691F6D}" destId="{94ACFC5D-919F-4864-B836-0495CF2A2B8D}" srcOrd="0" destOrd="0" presId="urn:microsoft.com/office/officeart/2005/8/layout/process1"/>
    <dgm:cxn modelId="{BBB75660-ECEF-4C33-996E-C64E83ACF6BF}" type="presParOf" srcId="{62A658FA-B783-4CCB-A97C-1E3ACB7BE29E}" destId="{5F60A242-BC82-4930-9A36-4659B78FA5EA}" srcOrd="6" destOrd="0" presId="urn:microsoft.com/office/officeart/2005/8/layout/process1"/>
    <dgm:cxn modelId="{531B4BE4-E984-48D1-A46A-FA241ED582EF}" type="presParOf" srcId="{62A658FA-B783-4CCB-A97C-1E3ACB7BE29E}" destId="{D926122A-B514-4271-A8EB-1CE584AF39F6}" srcOrd="7" destOrd="0" presId="urn:microsoft.com/office/officeart/2005/8/layout/process1"/>
    <dgm:cxn modelId="{DBEA38B2-60F7-4EF7-BA4E-E3E929FB092A}" type="presParOf" srcId="{D926122A-B514-4271-A8EB-1CE584AF39F6}" destId="{96033D56-AD44-4C40-BCAD-CE4BF10BF5C1}" srcOrd="0" destOrd="0" presId="urn:microsoft.com/office/officeart/2005/8/layout/process1"/>
    <dgm:cxn modelId="{0C75943E-C9D9-41E6-A885-B0CA15A3E5BE}" type="presParOf" srcId="{62A658FA-B783-4CCB-A97C-1E3ACB7BE29E}" destId="{965CB4D0-3766-43C5-8F0D-208A1B2F6148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22E58-99B2-40CA-B31C-C64043C53856}">
      <dsp:nvSpPr>
        <dsp:cNvPr id="0" name=""/>
        <dsp:cNvSpPr/>
      </dsp:nvSpPr>
      <dsp:spPr>
        <a:xfrm>
          <a:off x="7708" y="1060951"/>
          <a:ext cx="2304069" cy="1382441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b="1" u="sng" kern="12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使用中の電熱器具等が転倒</a:t>
          </a:r>
        </a:p>
      </dsp:txBody>
      <dsp:txXfrm>
        <a:off x="48198" y="1101441"/>
        <a:ext cx="2223089" cy="1301461"/>
      </dsp:txXfrm>
    </dsp:sp>
    <dsp:sp modelId="{009EE172-3EB6-487E-98A6-2B2DBA997FB6}">
      <dsp:nvSpPr>
        <dsp:cNvPr id="0" name=""/>
        <dsp:cNvSpPr/>
      </dsp:nvSpPr>
      <dsp:spPr>
        <a:xfrm>
          <a:off x="2542185" y="1466467"/>
          <a:ext cx="488462" cy="571409"/>
        </a:xfrm>
        <a:prstGeom prst="rightArrow">
          <a:avLst>
            <a:gd name="adj1" fmla="val 60000"/>
            <a:gd name="adj2" fmla="val 50000"/>
          </a:avLst>
        </a:prstGeom>
        <a:solidFill>
          <a:srgbClr val="FCD5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100" kern="1200"/>
        </a:p>
      </dsp:txBody>
      <dsp:txXfrm>
        <a:off x="2542185" y="1580749"/>
        <a:ext cx="341923" cy="342845"/>
      </dsp:txXfrm>
    </dsp:sp>
    <dsp:sp modelId="{C79A9AC3-F8BE-40DC-90EA-964FA66426BF}">
      <dsp:nvSpPr>
        <dsp:cNvPr id="0" name=""/>
        <dsp:cNvSpPr/>
      </dsp:nvSpPr>
      <dsp:spPr>
        <a:xfrm>
          <a:off x="3233406" y="1060951"/>
          <a:ext cx="2304069" cy="1382441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kern="12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周辺の紙類に着火</a:t>
          </a:r>
        </a:p>
      </dsp:txBody>
      <dsp:txXfrm>
        <a:off x="3273896" y="1101441"/>
        <a:ext cx="2223089" cy="1301461"/>
      </dsp:txXfrm>
    </dsp:sp>
    <dsp:sp modelId="{4D811DC4-9CF0-4A1A-B7A1-5536868DDB92}">
      <dsp:nvSpPr>
        <dsp:cNvPr id="0" name=""/>
        <dsp:cNvSpPr/>
      </dsp:nvSpPr>
      <dsp:spPr>
        <a:xfrm>
          <a:off x="5767883" y="1466467"/>
          <a:ext cx="488462" cy="571409"/>
        </a:xfrm>
        <a:prstGeom prst="rightArrow">
          <a:avLst>
            <a:gd name="adj1" fmla="val 60000"/>
            <a:gd name="adj2" fmla="val 50000"/>
          </a:avLst>
        </a:prstGeom>
        <a:solidFill>
          <a:srgbClr val="FCD5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100" kern="1200"/>
        </a:p>
      </dsp:txBody>
      <dsp:txXfrm>
        <a:off x="5767883" y="1580749"/>
        <a:ext cx="341923" cy="342845"/>
      </dsp:txXfrm>
    </dsp:sp>
    <dsp:sp modelId="{406437D4-1D35-47AF-A135-8955279DD52D}">
      <dsp:nvSpPr>
        <dsp:cNvPr id="0" name=""/>
        <dsp:cNvSpPr/>
      </dsp:nvSpPr>
      <dsp:spPr>
        <a:xfrm>
          <a:off x="6459104" y="1060951"/>
          <a:ext cx="2304069" cy="1382441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600" b="1" kern="1200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火災発生</a:t>
          </a:r>
        </a:p>
      </dsp:txBody>
      <dsp:txXfrm>
        <a:off x="6499594" y="1101441"/>
        <a:ext cx="2223089" cy="130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ED5E-CA69-4B1D-815B-039E2C9736BA}">
      <dsp:nvSpPr>
        <dsp:cNvPr id="0" name=""/>
        <dsp:cNvSpPr/>
      </dsp:nvSpPr>
      <dsp:spPr>
        <a:xfrm>
          <a:off x="4292" y="386758"/>
          <a:ext cx="1330737" cy="1696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kern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地震で家具が転倒し、電気コードが下敷きになり損傷</a:t>
          </a:r>
          <a:endParaRPr kumimoji="1" lang="ja-JP" altLang="en-US" sz="1700" kern="1200" dirty="0"/>
        </a:p>
      </dsp:txBody>
      <dsp:txXfrm>
        <a:off x="43268" y="425734"/>
        <a:ext cx="1252785" cy="1618738"/>
      </dsp:txXfrm>
    </dsp:sp>
    <dsp:sp modelId="{A423DAA9-9CF1-4DB3-BD99-B94990B79ED5}">
      <dsp:nvSpPr>
        <dsp:cNvPr id="0" name=""/>
        <dsp:cNvSpPr/>
      </dsp:nvSpPr>
      <dsp:spPr>
        <a:xfrm>
          <a:off x="1468103" y="1070092"/>
          <a:ext cx="282116" cy="330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>
        <a:off x="1468103" y="1136096"/>
        <a:ext cx="197481" cy="198014"/>
      </dsp:txXfrm>
    </dsp:sp>
    <dsp:sp modelId="{F2475291-225F-47AA-9475-378816E27F52}">
      <dsp:nvSpPr>
        <dsp:cNvPr id="0" name=""/>
        <dsp:cNvSpPr/>
      </dsp:nvSpPr>
      <dsp:spPr>
        <a:xfrm>
          <a:off x="1867325" y="386758"/>
          <a:ext cx="1330737" cy="1696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u="sng" kern="12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ブレーカーをそのままにして避難</a:t>
          </a:r>
          <a:endParaRPr kumimoji="1" lang="ja-JP" altLang="en-US" sz="1700" b="1" kern="1200" dirty="0">
            <a:solidFill>
              <a:srgbClr val="FF0000"/>
            </a:solidFill>
          </a:endParaRPr>
        </a:p>
      </dsp:txBody>
      <dsp:txXfrm>
        <a:off x="1906301" y="425734"/>
        <a:ext cx="1252785" cy="1618738"/>
      </dsp:txXfrm>
    </dsp:sp>
    <dsp:sp modelId="{325D5B63-99AD-47EC-8D5B-97F520B9FAD2}">
      <dsp:nvSpPr>
        <dsp:cNvPr id="0" name=""/>
        <dsp:cNvSpPr/>
      </dsp:nvSpPr>
      <dsp:spPr>
        <a:xfrm>
          <a:off x="3331136" y="1070092"/>
          <a:ext cx="282116" cy="330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>
        <a:off x="3331136" y="1136096"/>
        <a:ext cx="197481" cy="198014"/>
      </dsp:txXfrm>
    </dsp:sp>
    <dsp:sp modelId="{6F78F588-C6B5-400F-BA04-B680A6B789F1}">
      <dsp:nvSpPr>
        <dsp:cNvPr id="0" name=""/>
        <dsp:cNvSpPr/>
      </dsp:nvSpPr>
      <dsp:spPr>
        <a:xfrm>
          <a:off x="3730357" y="386758"/>
          <a:ext cx="1330737" cy="1696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kern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通電の瞬間コードがショート</a:t>
          </a:r>
          <a:endParaRPr kumimoji="1" lang="ja-JP" altLang="en-US" sz="1700" kern="1200" dirty="0"/>
        </a:p>
      </dsp:txBody>
      <dsp:txXfrm>
        <a:off x="3769333" y="425734"/>
        <a:ext cx="1252785" cy="1618738"/>
      </dsp:txXfrm>
    </dsp:sp>
    <dsp:sp modelId="{C7B51E47-9B1A-413B-81CD-C03A51691F6D}">
      <dsp:nvSpPr>
        <dsp:cNvPr id="0" name=""/>
        <dsp:cNvSpPr/>
      </dsp:nvSpPr>
      <dsp:spPr>
        <a:xfrm>
          <a:off x="5194169" y="1070092"/>
          <a:ext cx="282116" cy="330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>
        <a:off x="5194169" y="1136096"/>
        <a:ext cx="197481" cy="198014"/>
      </dsp:txXfrm>
    </dsp:sp>
    <dsp:sp modelId="{5F60A242-BC82-4930-9A36-4659B78FA5EA}">
      <dsp:nvSpPr>
        <dsp:cNvPr id="0" name=""/>
        <dsp:cNvSpPr/>
      </dsp:nvSpPr>
      <dsp:spPr>
        <a:xfrm>
          <a:off x="5593390" y="386758"/>
          <a:ext cx="1330737" cy="1696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kern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周辺の紙類に着火</a:t>
          </a:r>
          <a:endParaRPr lang="en-US" altLang="ja-JP" sz="1700" kern="1200" dirty="0">
            <a:latin typeface="UD デジタル 教科書体 NP-R" panose="02020400000000000000" pitchFamily="18" charset="-128"/>
            <a:ea typeface="UD デジタル 教科書体 NP-R" panose="02020400000000000000" pitchFamily="18" charset="-128"/>
          </a:endParaRPr>
        </a:p>
      </dsp:txBody>
      <dsp:txXfrm>
        <a:off x="5632366" y="425734"/>
        <a:ext cx="1252785" cy="1618738"/>
      </dsp:txXfrm>
    </dsp:sp>
    <dsp:sp modelId="{D926122A-B514-4271-A8EB-1CE584AF39F6}">
      <dsp:nvSpPr>
        <dsp:cNvPr id="0" name=""/>
        <dsp:cNvSpPr/>
      </dsp:nvSpPr>
      <dsp:spPr>
        <a:xfrm>
          <a:off x="7057201" y="1070092"/>
          <a:ext cx="282116" cy="330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>
        <a:off x="7057201" y="1136096"/>
        <a:ext cx="197481" cy="198014"/>
      </dsp:txXfrm>
    </dsp:sp>
    <dsp:sp modelId="{965CB4D0-3766-43C5-8F0D-208A1B2F6148}">
      <dsp:nvSpPr>
        <dsp:cNvPr id="0" name=""/>
        <dsp:cNvSpPr/>
      </dsp:nvSpPr>
      <dsp:spPr>
        <a:xfrm>
          <a:off x="7456422" y="386758"/>
          <a:ext cx="1330737" cy="1696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700" b="1" kern="1200" dirty="0">
              <a:solidFill>
                <a:srgbClr val="FF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rPr>
            <a:t>火災発生</a:t>
          </a:r>
          <a:endParaRPr lang="en-US" altLang="ja-JP" sz="1700" b="1" kern="1200" dirty="0">
            <a:solidFill>
              <a:srgbClr val="FF0000"/>
            </a:solidFill>
            <a:latin typeface="UD デジタル 教科書体 NP-R" panose="02020400000000000000" pitchFamily="18" charset="-128"/>
            <a:ea typeface="UD デジタル 教科書体 NP-R" panose="02020400000000000000" pitchFamily="18" charset="-128"/>
          </a:endParaRPr>
        </a:p>
      </dsp:txBody>
      <dsp:txXfrm>
        <a:off x="7495398" y="425734"/>
        <a:ext cx="1252785" cy="161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88E5-5E2D-44BF-AA61-3DB3E58B43C8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8775-B4EF-4910-8DE3-8581BE82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DFDD7-7544-4740-A55C-ED163D4C4E2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8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2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71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41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3"/>
            <a:ext cx="7200900" cy="4456853"/>
          </a:xfrm>
        </p:spPr>
        <p:txBody>
          <a:bodyPr anchor="b">
            <a:normAutofit/>
          </a:bodyPr>
          <a:lstStyle>
            <a:lvl1pPr algn="ctr">
              <a:defRPr sz="472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>
            <a:normAutofit/>
          </a:bodyPr>
          <a:lstStyle>
            <a:lvl1pPr marL="0" indent="0" algn="ctr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 algn="ctr">
              <a:buNone/>
              <a:defRPr sz="2205"/>
            </a:lvl2pPr>
            <a:lvl3pPr marL="720090" indent="0" algn="ctr">
              <a:buNone/>
              <a:defRPr sz="1890"/>
            </a:lvl3pPr>
            <a:lvl4pPr marL="1080135" indent="0" algn="ctr">
              <a:buNone/>
              <a:defRPr sz="1575"/>
            </a:lvl4pPr>
            <a:lvl5pPr marL="1440180" indent="0" algn="ctr">
              <a:buNone/>
              <a:defRPr sz="1575"/>
            </a:lvl5pPr>
            <a:lvl6pPr marL="1800225" indent="0" algn="ctr">
              <a:buNone/>
              <a:defRPr sz="1575"/>
            </a:lvl6pPr>
            <a:lvl7pPr marL="2160270" indent="0" algn="ctr">
              <a:buNone/>
              <a:defRPr sz="1575"/>
            </a:lvl7pPr>
            <a:lvl8pPr marL="2520315" indent="0" algn="ctr">
              <a:buNone/>
              <a:defRPr sz="1575"/>
            </a:lvl8pPr>
            <a:lvl9pPr marL="2880360" indent="0" algn="ctr">
              <a:buNone/>
              <a:defRPr sz="157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4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67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6523"/>
            <a:ext cx="8281035" cy="5322255"/>
          </a:xfrm>
        </p:spPr>
        <p:txBody>
          <a:bodyPr anchor="b">
            <a:normAutofit/>
          </a:bodyPr>
          <a:lstStyle>
            <a:lvl1pPr>
              <a:defRPr sz="472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498249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53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1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1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2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7" y="3139454"/>
            <a:ext cx="4060508" cy="154130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7" y="4680761"/>
            <a:ext cx="4060508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80761"/>
            <a:ext cx="4080511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2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0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3" y="853441"/>
            <a:ext cx="3096387" cy="2987034"/>
          </a:xfrm>
        </p:spPr>
        <p:txBody>
          <a:bodyPr anchor="b">
            <a:normAutofit/>
          </a:bodyPr>
          <a:lstStyle>
            <a:lvl1pPr>
              <a:defRPr sz="252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0" y="1849120"/>
            <a:ext cx="4860608" cy="910336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3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6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37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3" y="853440"/>
            <a:ext cx="3096387" cy="2987040"/>
          </a:xfrm>
        </p:spPr>
        <p:txBody>
          <a:bodyPr anchor="b">
            <a:normAutofit/>
          </a:bodyPr>
          <a:lstStyle>
            <a:lvl1pPr>
              <a:defRPr sz="252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0" y="1849120"/>
            <a:ext cx="4860608" cy="910336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3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98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4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6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72677"/>
            <a:ext cx="6090761" cy="108487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59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8236B9-DF29-4E37-A16E-3863A9ACA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DF49D-96CB-4091-A1CE-B1922223B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C082A-3BE3-42E7-A018-E7C88C74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A2615-4590-44A4-85EB-7797791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8084E4-5746-4851-9E55-6803758F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699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2A0BB9-DA6B-49F6-8B40-FB524B87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F60D5D-AD0D-4287-8111-9ADD5851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26C3DC-D6FA-4D2D-80A1-329A344E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E05590-9A7B-4343-945C-8EBEEDA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404F10-9435-4D5C-A052-5B874D18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911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97815E-7061-42D9-A599-067ED105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43DA1F-11BA-4B0C-B361-47E862A0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DC190-528E-49FF-BE74-0E130B3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F8C19-2277-47F4-99D2-315613B9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AE2E52-9520-4295-BEA6-7C422D42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756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33422-4D38-4ABC-9AF5-FF07B5DB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A37078-F85E-4ECE-8157-96B2BBD69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20939B-3298-4C39-ACD0-151B0073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2217F1-28D9-49D7-AEAF-F0627075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D78CD6-8CEF-4A26-939A-7C61CA96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CB7BA1-45BF-4E16-9486-481B3174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64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E0DEA-D47B-40EF-90A0-355C1CA8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EFD3CE-2039-4C0A-8DF6-AF40AAC5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35CCBA-0A62-4C6B-956D-5101C74BC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9D854A-7F6F-47E7-9460-539F8385D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DCE958-31AE-455C-A220-1FBC8B6DC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F6C0FB-246C-4FC9-AD96-B31F5015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B0C369-EC03-4D68-AEBC-4B8CADAC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68671F0-4854-49EC-B5F6-8778B550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598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734C06-D2CA-4A8C-B78A-2455E9E3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8C8C04-B9CE-49D3-9B5E-4BC28DB9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080AAD-98E6-47D1-BD09-500571B9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6FD5F0-5860-4A11-9D58-BD3E82C4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875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700B7A-EC27-4F93-BED2-2EB1D97E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EE7E9FE-43DC-430C-B175-666ACF91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B24DE7-6835-48B8-B06B-DE58571E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75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42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DF8AB-525F-4FF2-AD38-9C80B7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2951F-D972-4BA8-9C47-48506A5D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D10601-B517-4BF3-AAB4-94F9A0F50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D81329-5556-4DAF-BC57-F4522693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CE914A-2831-4880-BF2B-F7EDE15A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3BAA30-09B8-4563-BF17-C40E3771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861D7-4B7E-4E68-84EF-50BB99D3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4281C6-E883-4E2E-9D64-B12A7C860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F56CA4-9D61-4E6C-B620-BF19FFE5E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BCABC9-AD8D-4242-BDB6-5B89B1F7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735466-31FD-4BF2-882A-C8C72325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12D831-56A2-49B0-8F22-3D9A2847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130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2F315-C4C0-40DB-A3C8-0B064D41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0F57CB-364E-417E-911B-123F5F825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4BBEA6-BDDB-49FA-9AE5-B21DE849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AD5103-1C4B-44B1-8B38-57C2F380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1416B9-4EB3-4944-BA75-2A01010D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091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C149A2D-A5C4-4DF3-8F99-399734F30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0FFCAE-1926-413F-AD00-2E7987FAF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36DAA3-ECD1-412E-AD9E-41A61D9D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64A6B9-E96F-48AB-BBFC-A631125C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B9A2DF-6D2D-48A6-B7A6-E59925D1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17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3"/>
            <a:ext cx="7200900" cy="4456853"/>
          </a:xfrm>
        </p:spPr>
        <p:txBody>
          <a:bodyPr anchor="b">
            <a:normAutofit/>
          </a:bodyPr>
          <a:lstStyle>
            <a:lvl1pPr algn="ctr">
              <a:defRPr sz="19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>
            <a:normAutofit/>
          </a:bodyPr>
          <a:lstStyle>
            <a:lvl1pPr marL="0" indent="0" algn="ctr">
              <a:buNone/>
              <a:defRPr sz="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890" indent="0" algn="ctr">
              <a:buNone/>
              <a:defRPr sz="930"/>
            </a:lvl2pPr>
            <a:lvl3pPr marL="303780" indent="0" algn="ctr">
              <a:buNone/>
              <a:defRPr sz="797"/>
            </a:lvl3pPr>
            <a:lvl4pPr marL="455670" indent="0" algn="ctr">
              <a:buNone/>
              <a:defRPr sz="665"/>
            </a:lvl4pPr>
            <a:lvl5pPr marL="607559" indent="0" algn="ctr">
              <a:buNone/>
              <a:defRPr sz="665"/>
            </a:lvl5pPr>
            <a:lvl6pPr marL="759450" indent="0" algn="ctr">
              <a:buNone/>
              <a:defRPr sz="665"/>
            </a:lvl6pPr>
            <a:lvl7pPr marL="911340" indent="0" algn="ctr">
              <a:buNone/>
              <a:defRPr sz="665"/>
            </a:lvl7pPr>
            <a:lvl8pPr marL="1063230" indent="0" algn="ctr">
              <a:buNone/>
              <a:defRPr sz="665"/>
            </a:lvl8pPr>
            <a:lvl9pPr marL="1215120" indent="0" algn="ctr">
              <a:buNone/>
              <a:defRPr sz="66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300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554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5"/>
          </a:xfrm>
        </p:spPr>
        <p:txBody>
          <a:bodyPr anchor="b">
            <a:normAutofit/>
          </a:bodyPr>
          <a:lstStyle>
            <a:lvl1pPr>
              <a:defRPr sz="199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1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890" indent="0">
              <a:buNone/>
              <a:defRPr sz="599">
                <a:solidFill>
                  <a:schemeClr val="tx1">
                    <a:tint val="75000"/>
                  </a:schemeClr>
                </a:solidFill>
              </a:defRPr>
            </a:lvl2pPr>
            <a:lvl3pPr marL="303780" indent="0">
              <a:buNone/>
              <a:defRPr sz="532">
                <a:solidFill>
                  <a:schemeClr val="tx1">
                    <a:tint val="75000"/>
                  </a:schemeClr>
                </a:solidFill>
              </a:defRPr>
            </a:lvl3pPr>
            <a:lvl4pPr marL="45567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4pPr>
            <a:lvl5pPr marL="607559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5pPr>
            <a:lvl6pPr marL="75945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6pPr>
            <a:lvl7pPr marL="91134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7pPr>
            <a:lvl8pPr marL="106323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8pPr>
            <a:lvl9pPr marL="121512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395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3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3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25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7" y="3139456"/>
            <a:ext cx="4060508" cy="154130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7" b="1"/>
            </a:lvl1pPr>
            <a:lvl2pPr marL="151890" indent="0">
              <a:buNone/>
              <a:defRPr sz="665" b="1"/>
            </a:lvl2pPr>
            <a:lvl3pPr marL="303780" indent="0">
              <a:buNone/>
              <a:defRPr sz="599" b="1"/>
            </a:lvl3pPr>
            <a:lvl4pPr marL="455670" indent="0">
              <a:buNone/>
              <a:defRPr sz="532" b="1"/>
            </a:lvl4pPr>
            <a:lvl5pPr marL="607559" indent="0">
              <a:buNone/>
              <a:defRPr sz="532" b="1"/>
            </a:lvl5pPr>
            <a:lvl6pPr marL="759450" indent="0">
              <a:buNone/>
              <a:defRPr sz="532" b="1"/>
            </a:lvl6pPr>
            <a:lvl7pPr marL="911340" indent="0">
              <a:buNone/>
              <a:defRPr sz="532" b="1"/>
            </a:lvl7pPr>
            <a:lvl8pPr marL="1063230" indent="0">
              <a:buNone/>
              <a:defRPr sz="532" b="1"/>
            </a:lvl8pPr>
            <a:lvl9pPr marL="1215120" indent="0">
              <a:buNone/>
              <a:defRPr sz="5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7" y="4680763"/>
            <a:ext cx="4060508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7" b="1"/>
            </a:lvl1pPr>
            <a:lvl2pPr marL="151890" indent="0">
              <a:buNone/>
              <a:defRPr sz="665" b="1"/>
            </a:lvl2pPr>
            <a:lvl3pPr marL="303780" indent="0">
              <a:buNone/>
              <a:defRPr sz="599" b="1"/>
            </a:lvl3pPr>
            <a:lvl4pPr marL="455670" indent="0">
              <a:buNone/>
              <a:defRPr sz="532" b="1"/>
            </a:lvl4pPr>
            <a:lvl5pPr marL="607559" indent="0">
              <a:buNone/>
              <a:defRPr sz="532" b="1"/>
            </a:lvl5pPr>
            <a:lvl6pPr marL="759450" indent="0">
              <a:buNone/>
              <a:defRPr sz="532" b="1"/>
            </a:lvl6pPr>
            <a:lvl7pPr marL="911340" indent="0">
              <a:buNone/>
              <a:defRPr sz="532" b="1"/>
            </a:lvl7pPr>
            <a:lvl8pPr marL="1063230" indent="0">
              <a:buNone/>
              <a:defRPr sz="532" b="1"/>
            </a:lvl8pPr>
            <a:lvl9pPr marL="1215120" indent="0">
              <a:buNone/>
              <a:defRPr sz="5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3"/>
            <a:ext cx="4080511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77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87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11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4"/>
          </a:xfrm>
        </p:spPr>
        <p:txBody>
          <a:bodyPr anchor="b">
            <a:normAutofit/>
          </a:bodyPr>
          <a:lstStyle>
            <a:lvl1pPr>
              <a:defRPr sz="106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0"/>
            <a:ext cx="4860608" cy="9103360"/>
          </a:xfrm>
        </p:spPr>
        <p:txBody>
          <a:bodyPr/>
          <a:lstStyle>
            <a:lvl1pPr>
              <a:defRPr sz="1063"/>
            </a:lvl1pPr>
            <a:lvl2pPr>
              <a:defRPr sz="930"/>
            </a:lvl2pPr>
            <a:lvl3pPr>
              <a:defRPr sz="797"/>
            </a:lvl3pPr>
            <a:lvl4pPr>
              <a:defRPr sz="665"/>
            </a:lvl4pPr>
            <a:lvl5pPr>
              <a:defRPr sz="665"/>
            </a:lvl5pPr>
            <a:lvl6pPr>
              <a:defRPr sz="665"/>
            </a:lvl6pPr>
            <a:lvl7pPr>
              <a:defRPr sz="665"/>
            </a:lvl7pPr>
            <a:lvl8pPr>
              <a:defRPr sz="665"/>
            </a:lvl8pPr>
            <a:lvl9pPr>
              <a:defRPr sz="6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32"/>
            </a:lvl1pPr>
            <a:lvl2pPr marL="151890" indent="0">
              <a:buNone/>
              <a:defRPr sz="398"/>
            </a:lvl2pPr>
            <a:lvl3pPr marL="303780" indent="0">
              <a:buNone/>
              <a:defRPr sz="332"/>
            </a:lvl3pPr>
            <a:lvl4pPr marL="455670" indent="0">
              <a:buNone/>
              <a:defRPr sz="299"/>
            </a:lvl4pPr>
            <a:lvl5pPr marL="607559" indent="0">
              <a:buNone/>
              <a:defRPr sz="299"/>
            </a:lvl5pPr>
            <a:lvl6pPr marL="759450" indent="0">
              <a:buNone/>
              <a:defRPr sz="299"/>
            </a:lvl6pPr>
            <a:lvl7pPr marL="911340" indent="0">
              <a:buNone/>
              <a:defRPr sz="299"/>
            </a:lvl7pPr>
            <a:lvl8pPr marL="1063230" indent="0">
              <a:buNone/>
              <a:defRPr sz="299"/>
            </a:lvl8pPr>
            <a:lvl9pPr marL="1215120" indent="0">
              <a:buNone/>
              <a:defRPr sz="2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342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106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0"/>
            <a:ext cx="4860608" cy="9103360"/>
          </a:xfrm>
        </p:spPr>
        <p:txBody>
          <a:bodyPr/>
          <a:lstStyle>
            <a:lvl1pPr marL="0" indent="0">
              <a:buNone/>
              <a:defRPr sz="1063"/>
            </a:lvl1pPr>
            <a:lvl2pPr marL="151890" indent="0">
              <a:buNone/>
              <a:defRPr sz="930"/>
            </a:lvl2pPr>
            <a:lvl3pPr marL="303780" indent="0">
              <a:buNone/>
              <a:defRPr sz="797"/>
            </a:lvl3pPr>
            <a:lvl4pPr marL="455670" indent="0">
              <a:buNone/>
              <a:defRPr sz="665"/>
            </a:lvl4pPr>
            <a:lvl5pPr marL="607559" indent="0">
              <a:buNone/>
              <a:defRPr sz="665"/>
            </a:lvl5pPr>
            <a:lvl6pPr marL="759450" indent="0">
              <a:buNone/>
              <a:defRPr sz="665"/>
            </a:lvl6pPr>
            <a:lvl7pPr marL="911340" indent="0">
              <a:buNone/>
              <a:defRPr sz="665"/>
            </a:lvl7pPr>
            <a:lvl8pPr marL="1063230" indent="0">
              <a:buNone/>
              <a:defRPr sz="665"/>
            </a:lvl8pPr>
            <a:lvl9pPr marL="1215120" indent="0">
              <a:buNone/>
              <a:defRPr sz="66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32"/>
            </a:lvl1pPr>
            <a:lvl2pPr marL="151890" indent="0">
              <a:buNone/>
              <a:defRPr sz="398"/>
            </a:lvl2pPr>
            <a:lvl3pPr marL="303780" indent="0">
              <a:buNone/>
              <a:defRPr sz="332"/>
            </a:lvl3pPr>
            <a:lvl4pPr marL="455670" indent="0">
              <a:buNone/>
              <a:defRPr sz="299"/>
            </a:lvl4pPr>
            <a:lvl5pPr marL="607559" indent="0">
              <a:buNone/>
              <a:defRPr sz="299"/>
            </a:lvl5pPr>
            <a:lvl6pPr marL="759450" indent="0">
              <a:buNone/>
              <a:defRPr sz="299"/>
            </a:lvl6pPr>
            <a:lvl7pPr marL="911340" indent="0">
              <a:buNone/>
              <a:defRPr sz="299"/>
            </a:lvl7pPr>
            <a:lvl8pPr marL="1063230" indent="0">
              <a:buNone/>
              <a:defRPr sz="299"/>
            </a:lvl8pPr>
            <a:lvl9pPr marL="1215120" indent="0">
              <a:buNone/>
              <a:defRPr sz="2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39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886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6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72679"/>
            <a:ext cx="6090761" cy="108487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76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98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4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3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91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66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6F587-E80B-42E3-BE7C-38C1D86570C4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635B-9C52-4B79-9621-4A48797023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55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2"/>
            <a:ext cx="8281035" cy="24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1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7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Wingdings 2" pitchFamily="18" charset="2"/>
        <a:buChar char="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8942EB4-70CB-4296-AF35-6614FDD6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60801E-DD50-4CB5-A4B6-AF214BC4B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8B0BC-0695-484F-B198-44E9FCE7A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1758-A855-4055-9234-FC74AABDAEB7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56758F-00C1-4E58-B53C-B6B5EDBF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9A64E0-E976-4141-89A0-33A573971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2"/>
            <a:ext cx="8281035" cy="24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3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791B23-273A-4BE0-AD57-9CB7AD47CAA2}" type="datetimeFigureOut">
              <a:rPr kumimoji="1" lang="ja-JP" altLang="en-US" smtClean="0"/>
              <a:t>2021/9/22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7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03780" rtl="0" eaLnBrk="1" latinLnBrk="0" hangingPunct="1">
        <a:lnSpc>
          <a:spcPct val="90000"/>
        </a:lnSpc>
        <a:spcBef>
          <a:spcPct val="0"/>
        </a:spcBef>
        <a:buNone/>
        <a:defRPr kumimoji="1" sz="14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945" indent="-75945" algn="l" defTabSz="303780" rtl="0" eaLnBrk="1" latinLnBrk="0" hangingPunct="1">
        <a:lnSpc>
          <a:spcPct val="90000"/>
        </a:lnSpc>
        <a:spcBef>
          <a:spcPts val="332"/>
        </a:spcBef>
        <a:buFont typeface="Wingdings 2" pitchFamily="18" charset="2"/>
        <a:buChar char=""/>
        <a:defRPr kumimoji="1" sz="930" kern="1200">
          <a:solidFill>
            <a:schemeClr val="tx1"/>
          </a:solidFill>
          <a:latin typeface="+mn-lt"/>
          <a:ea typeface="+mn-ea"/>
          <a:cs typeface="+mn-cs"/>
        </a:defRPr>
      </a:lvl1pPr>
      <a:lvl2pPr marL="22783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2pPr>
      <a:lvl3pPr marL="37972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665" kern="1200">
          <a:solidFill>
            <a:schemeClr val="tx1"/>
          </a:solidFill>
          <a:latin typeface="+mn-lt"/>
          <a:ea typeface="+mn-ea"/>
          <a:cs typeface="+mn-cs"/>
        </a:defRPr>
      </a:lvl3pPr>
      <a:lvl4pPr marL="53161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4pPr>
      <a:lvl5pPr marL="68350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5pPr>
      <a:lvl6pPr marL="83539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6pPr>
      <a:lvl7pPr marL="98728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7pPr>
      <a:lvl8pPr marL="113917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8pPr>
      <a:lvl9pPr marL="129106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1pPr>
      <a:lvl2pPr marL="15189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2pPr>
      <a:lvl3pPr marL="30378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3pPr>
      <a:lvl4pPr marL="45567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4pPr>
      <a:lvl5pPr marL="607559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5pPr>
      <a:lvl6pPr marL="75945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6pPr>
      <a:lvl7pPr marL="91134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323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8pPr>
      <a:lvl9pPr marL="121512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5.emf"/><Relationship Id="rId4" Type="http://schemas.openxmlformats.org/officeDocument/2006/relationships/diagramData" Target="../diagrams/data2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31158" y="4815614"/>
            <a:ext cx="9000161" cy="1927650"/>
          </a:xfrm>
          <a:prstGeom prst="roundRect">
            <a:avLst>
              <a:gd name="adj" fmla="val 527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密集</a:t>
              </a: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市街地での</a:t>
              </a:r>
              <a:r>
                <a:rPr lang="ja-JP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備</a:t>
              </a:r>
              <a:r>
                <a:rPr lang="ja-JP" altLang="en-US" sz="28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え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サブタイトル 2"/>
          <p:cNvSpPr txBox="1">
            <a:spLocks/>
          </p:cNvSpPr>
          <p:nvPr/>
        </p:nvSpPr>
        <p:spPr>
          <a:xfrm>
            <a:off x="322009" y="4816624"/>
            <a:ext cx="9000158" cy="2069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大阪府は古い木造の建物が密集していて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道路が狭く公園が少ない地域がある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↓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地震や火事のときに大規模な火災になる危険性が高く</a:t>
            </a:r>
            <a:endParaRPr kumimoji="1" lang="en-US" altLang="ja-JP" sz="24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避難しにくい市街地（</a:t>
            </a: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密集市街地）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0599" y="793588"/>
            <a:ext cx="8280000" cy="96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住んでいる地域について知ろう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9" y="1879472"/>
            <a:ext cx="3730005" cy="279750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06133" y="6960505"/>
            <a:ext cx="8969898" cy="17072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000" marR="0" lvl="0" indent="0" algn="l" defTabSz="1280160" rtl="0" eaLnBrk="1" fontAlgn="auto" latinLnBrk="0" hangingPunct="1">
              <a:lnSpc>
                <a:spcPts val="2204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東大阪市の主な取組み　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 marL="360000" marR="0" lvl="0" indent="0" algn="l" defTabSz="1280160" rtl="0" eaLnBrk="1" fontAlgn="auto" latinLnBrk="0" hangingPunct="1">
              <a:lnSpc>
                <a:spcPts val="2204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○防災道路を整備する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 marL="360000" marR="0" lvl="0" indent="0" algn="l" defTabSz="1280160" rtl="0" eaLnBrk="1" fontAlgn="auto" latinLnBrk="0" hangingPunct="1">
              <a:lnSpc>
                <a:spcPts val="2204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○古くなった木造賃貸住宅の建て替え・解体の推進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6CA38E7-D482-4778-9F57-B95F3A003B89}"/>
              </a:ext>
            </a:extLst>
          </p:cNvPr>
          <p:cNvGrpSpPr/>
          <p:nvPr/>
        </p:nvGrpSpPr>
        <p:grpSpPr>
          <a:xfrm>
            <a:off x="300599" y="8978706"/>
            <a:ext cx="4372933" cy="2340841"/>
            <a:chOff x="300600" y="9135784"/>
            <a:chExt cx="4372933" cy="2340841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4034"/>
            <a:stretch/>
          </p:blipFill>
          <p:spPr bwMode="auto">
            <a:xfrm>
              <a:off x="575361" y="9714256"/>
              <a:ext cx="1868361" cy="1368715"/>
            </a:xfrm>
            <a:prstGeom prst="rect">
              <a:avLst/>
            </a:prstGeom>
            <a:noFill/>
            <a:ln w="88900">
              <a:noFill/>
              <a:miter lim="800000"/>
              <a:headEnd/>
              <a:tailEnd/>
            </a:ln>
          </p:spPr>
        </p:pic>
        <p:grpSp>
          <p:nvGrpSpPr>
            <p:cNvPr id="31" name="グループ化 30"/>
            <p:cNvGrpSpPr/>
            <p:nvPr/>
          </p:nvGrpSpPr>
          <p:grpSpPr>
            <a:xfrm>
              <a:off x="300600" y="9135784"/>
              <a:ext cx="4372933" cy="2243210"/>
              <a:chOff x="4854829" y="6409645"/>
              <a:chExt cx="4140000" cy="1791924"/>
            </a:xfrm>
            <a:noFill/>
          </p:grpSpPr>
          <p:sp>
            <p:nvSpPr>
              <p:cNvPr id="34" name="サブタイトル 2"/>
              <p:cNvSpPr txBox="1">
                <a:spLocks/>
              </p:cNvSpPr>
              <p:nvPr/>
            </p:nvSpPr>
            <p:spPr>
              <a:xfrm>
                <a:off x="4855675" y="6423262"/>
                <a:ext cx="4138307" cy="450246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60120" rtl="0" eaLnBrk="1" latinLnBrk="0" hangingPunct="1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kumimoji="1"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006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018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024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30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8036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6042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4048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60120" rtl="0" eaLnBrk="1" fontAlgn="auto" latinLnBrk="0" hangingPunct="1">
                  <a:lnSpc>
                    <a:spcPct val="90000"/>
                  </a:lnSpc>
                  <a:spcBef>
                    <a:spcPts val="10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古くなった建物解体</a:t>
                </a:r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4854829" y="6409645"/>
                <a:ext cx="4140000" cy="1791924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5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3488" b="4664"/>
            <a:stretch/>
          </p:blipFill>
          <p:spPr bwMode="auto">
            <a:xfrm>
              <a:off x="2523670" y="9711921"/>
              <a:ext cx="1956215" cy="1373386"/>
            </a:xfrm>
            <a:prstGeom prst="rect">
              <a:avLst/>
            </a:prstGeom>
            <a:noFill/>
            <a:ln w="88900">
              <a:noFill/>
              <a:miter lim="800000"/>
              <a:headEnd/>
              <a:tailEnd/>
            </a:ln>
          </p:spPr>
        </p:pic>
        <p:sp>
          <p:nvSpPr>
            <p:cNvPr id="41" name="タイトル 1"/>
            <p:cNvSpPr txBox="1">
              <a:spLocks/>
            </p:cNvSpPr>
            <p:nvPr/>
          </p:nvSpPr>
          <p:spPr>
            <a:xfrm>
              <a:off x="1416224" y="11108915"/>
              <a:ext cx="2999206" cy="367710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j-cs"/>
                </a:rPr>
                <a:t>駐車場へ</a:t>
              </a: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89" y="7202684"/>
            <a:ext cx="1697194" cy="1436922"/>
          </a:xfrm>
          <a:prstGeom prst="rect">
            <a:avLst/>
          </a:prstGeom>
        </p:spPr>
      </p:pic>
      <p:sp>
        <p:nvSpPr>
          <p:cNvPr id="35" name="サブタイトル 2"/>
          <p:cNvSpPr txBox="1">
            <a:spLocks/>
          </p:cNvSpPr>
          <p:nvPr/>
        </p:nvSpPr>
        <p:spPr>
          <a:xfrm>
            <a:off x="278659" y="11579492"/>
            <a:ext cx="8484441" cy="1107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東大阪市では、上記のような取り組みを推進しています。一定の要件を満たせば除却に必要な費用の一部の補助を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行っています。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B1E2064-EC06-45C6-BD17-4C12DDF4617F}"/>
              </a:ext>
            </a:extLst>
          </p:cNvPr>
          <p:cNvGrpSpPr/>
          <p:nvPr/>
        </p:nvGrpSpPr>
        <p:grpSpPr>
          <a:xfrm>
            <a:off x="4822088" y="8995752"/>
            <a:ext cx="4371145" cy="2581374"/>
            <a:chOff x="4929362" y="9193630"/>
            <a:chExt cx="4374000" cy="2466851"/>
          </a:xfrm>
        </p:grpSpPr>
        <p:sp>
          <p:nvSpPr>
            <p:cNvPr id="24" name="タイトル 1"/>
            <p:cNvSpPr txBox="1">
              <a:spLocks/>
            </p:cNvSpPr>
            <p:nvPr/>
          </p:nvSpPr>
          <p:spPr>
            <a:xfrm>
              <a:off x="5226610" y="10996610"/>
              <a:ext cx="3920348" cy="447395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j-cs"/>
                </a:rPr>
                <a:t>整備前　　　　　　　　　　　　　整備後</a:t>
              </a:r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4929362" y="9193630"/>
              <a:ext cx="4374000" cy="2466851"/>
              <a:chOff x="593970" y="6395385"/>
              <a:chExt cx="4374000" cy="2018661"/>
            </a:xfrm>
            <a:noFill/>
          </p:grpSpPr>
          <p:sp>
            <p:nvSpPr>
              <p:cNvPr id="28" name="正方形/長方形 27"/>
              <p:cNvSpPr/>
              <p:nvPr/>
            </p:nvSpPr>
            <p:spPr>
              <a:xfrm>
                <a:off x="593970" y="6395385"/>
                <a:ext cx="4374000" cy="1732095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12801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52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" name="サブタイトル 2"/>
              <p:cNvSpPr txBox="1">
                <a:spLocks/>
              </p:cNvSpPr>
              <p:nvPr/>
            </p:nvSpPr>
            <p:spPr>
              <a:xfrm>
                <a:off x="729755" y="6459975"/>
                <a:ext cx="4140001" cy="195407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60120" rtl="0" eaLnBrk="1" latinLnBrk="0" hangingPunct="1">
                  <a:lnSpc>
                    <a:spcPct val="90000"/>
                  </a:lnSpc>
                  <a:spcBef>
                    <a:spcPts val="1050"/>
                  </a:spcBef>
                  <a:buFont typeface="Arial" panose="020B0604020202020204" pitchFamily="34" charset="0"/>
                  <a:buNone/>
                  <a:defRPr kumimoji="1"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006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89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018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024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30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8036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6042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40480" indent="0" algn="ctr" defTabSz="960120" rtl="0" eaLnBrk="1" latinLnBrk="0" hangingPunct="1">
                  <a:lnSpc>
                    <a:spcPct val="90000"/>
                  </a:lnSpc>
                  <a:spcBef>
                    <a:spcPts val="525"/>
                  </a:spcBef>
                  <a:buFont typeface="Arial" panose="020B0604020202020204" pitchFamily="34" charset="0"/>
                  <a:buNone/>
                  <a:defRPr kumimoji="1" sz="16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60120" rtl="0" eaLnBrk="1" fontAlgn="auto" latinLnBrk="0" hangingPunct="1">
                  <a:lnSpc>
                    <a:spcPct val="90000"/>
                  </a:lnSpc>
                  <a:spcBef>
                    <a:spcPts val="10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  <a:cs typeface="+mn-cs"/>
                  </a:rPr>
                  <a:t>道路拡幅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n-cs"/>
                </a:endParaRPr>
              </a:p>
            </p:txBody>
          </p:sp>
        </p:grpSp>
        <p:pic>
          <p:nvPicPr>
            <p:cNvPr id="26" name="Picture 7" descr="\\filesrv1\ファイルサーバリンク\建築部住宅政策室\建築部住宅政策課企画調査室\★企画調査密集\☆事業関係\密集実績\密集事例写真\RIMG1357市村氏　拡幅後2.JPG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488" r="829" b="10526"/>
            <a:stretch/>
          </p:blipFill>
          <p:spPr bwMode="auto">
            <a:xfrm>
              <a:off x="7292472" y="9797905"/>
              <a:ext cx="1933773" cy="1107216"/>
            </a:xfrm>
            <a:prstGeom prst="rect">
              <a:avLst/>
            </a:prstGeom>
            <a:noFill/>
          </p:spPr>
        </p:pic>
        <p:pic>
          <p:nvPicPr>
            <p:cNvPr id="32" name="Picture 4" descr="\\filesrv1\ファイルサーバリンク\建築部住宅政策室\建築部住宅政策課企画調査室\★企画調査密集\☆事業関係\密集実績\密集事例写真\RIMG0011市村氏H27拡幅前.JPG"/>
            <p:cNvPicPr>
              <a:picLocks noChangeAspect="1" noChangeArrowheads="1"/>
            </p:cNvPicPr>
            <p:nvPr/>
          </p:nvPicPr>
          <p:blipFill>
            <a:blip r:embed="rId7" cstate="print"/>
            <a:srcRect t="16108" b="23487"/>
            <a:stretch>
              <a:fillRect/>
            </a:stretch>
          </p:blipFill>
          <p:spPr bwMode="auto">
            <a:xfrm>
              <a:off x="5030917" y="9781266"/>
              <a:ext cx="2160000" cy="1123854"/>
            </a:xfrm>
            <a:prstGeom prst="rect">
              <a:avLst/>
            </a:prstGeom>
            <a:noFill/>
            <a:ln w="88900">
              <a:noFill/>
              <a:miter lim="800000"/>
            </a:ln>
          </p:spPr>
        </p:pic>
        <p:sp>
          <p:nvSpPr>
            <p:cNvPr id="5" name="左右矢印 4"/>
            <p:cNvSpPr/>
            <p:nvPr/>
          </p:nvSpPr>
          <p:spPr>
            <a:xfrm>
              <a:off x="7721942" y="10506105"/>
              <a:ext cx="1041316" cy="261661"/>
            </a:xfrm>
            <a:prstGeom prst="leftRightArrow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5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左右矢印 44"/>
            <p:cNvSpPr/>
            <p:nvPr/>
          </p:nvSpPr>
          <p:spPr>
            <a:xfrm>
              <a:off x="5988685" y="10548962"/>
              <a:ext cx="648073" cy="261661"/>
            </a:xfrm>
            <a:prstGeom prst="leftRightArrow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52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48" name="図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8452" y="11587050"/>
            <a:ext cx="1007579" cy="102495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7BF21EC-6E2E-4760-9BBA-39DD21E5DC8C}"/>
              </a:ext>
            </a:extLst>
          </p:cNvPr>
          <p:cNvGrpSpPr/>
          <p:nvPr/>
        </p:nvGrpSpPr>
        <p:grpSpPr>
          <a:xfrm>
            <a:off x="4357677" y="1876271"/>
            <a:ext cx="4117066" cy="1927650"/>
            <a:chOff x="4221898" y="1886525"/>
            <a:chExt cx="4117066" cy="1927650"/>
          </a:xfrm>
        </p:grpSpPr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51AC93B7-97CA-4210-8958-5F1E40BACB38}"/>
                </a:ext>
              </a:extLst>
            </p:cNvPr>
            <p:cNvSpPr/>
            <p:nvPr/>
          </p:nvSpPr>
          <p:spPr>
            <a:xfrm>
              <a:off x="4415429" y="1886525"/>
              <a:ext cx="3730004" cy="1927650"/>
            </a:xfrm>
            <a:prstGeom prst="wedgeEllipseCallout">
              <a:avLst>
                <a:gd name="adj1" fmla="val 39372"/>
                <a:gd name="adj2" fmla="val 56477"/>
              </a:avLst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21095C6-3790-49A9-AA91-2457F967D782}"/>
                </a:ext>
              </a:extLst>
            </p:cNvPr>
            <p:cNvSpPr txBox="1"/>
            <p:nvPr/>
          </p:nvSpPr>
          <p:spPr>
            <a:xfrm>
              <a:off x="4221898" y="2384480"/>
              <a:ext cx="41170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Digi Kyokasho N-R" panose="02020400000000000000" pitchFamily="17" charset="-128"/>
                  <a:ea typeface="UD Digi Kyokasho N-R" panose="02020400000000000000" pitchFamily="17" charset="-128"/>
                  <a:cs typeface="+mn-cs"/>
                </a:rPr>
                <a:t>古い住宅が集まっている･･･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-R" panose="02020400000000000000" pitchFamily="17" charset="-128"/>
                <a:ea typeface="UD Digi Kyokasho N-R" panose="02020400000000000000" pitchFamily="17" charset="-128"/>
                <a:cs typeface="+mn-cs"/>
              </a:endParaRPr>
            </a:p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Digi Kyokasho N-R" panose="02020400000000000000" pitchFamily="17" charset="-128"/>
                  <a:ea typeface="UD Digi Kyokasho N-R" panose="02020400000000000000" pitchFamily="17" charset="-128"/>
                  <a:cs typeface="+mn-cs"/>
                </a:rPr>
                <a:t>火事が起こったときに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Digi Kyokasho N-R" panose="02020400000000000000" pitchFamily="17" charset="-128"/>
                <a:ea typeface="UD Digi Kyokasho N-R" panose="02020400000000000000" pitchFamily="17" charset="-128"/>
                <a:cs typeface="+mn-cs"/>
              </a:endParaRPr>
            </a:p>
            <a:p>
              <a:pPr marL="0" marR="0" lvl="0" indent="0" algn="ct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Digi Kyokasho N-R" panose="02020400000000000000" pitchFamily="17" charset="-128"/>
                  <a:ea typeface="UD Digi Kyokasho N-R" panose="02020400000000000000" pitchFamily="17" charset="-128"/>
                  <a:cs typeface="+mn-cs"/>
                </a:rPr>
                <a:t>火の回りが早そうだね･･･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D3858494-C914-4183-A623-9F1409D79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37349" y="3313944"/>
            <a:ext cx="1661850" cy="14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262365" y="2637351"/>
            <a:ext cx="9003763" cy="5928481"/>
          </a:xfrm>
          <a:prstGeom prst="roundRect">
            <a:avLst>
              <a:gd name="adj" fmla="val 5272"/>
            </a:avLst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密集市街地での備え</a:t>
              </a:r>
            </a:p>
            <a:p>
              <a:pPr algn="r">
                <a:defRPr/>
              </a:pPr>
              <a:endPara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サブタイトル 2"/>
          <p:cNvSpPr txBox="1">
            <a:spLocks/>
          </p:cNvSpPr>
          <p:nvPr/>
        </p:nvSpPr>
        <p:spPr>
          <a:xfrm>
            <a:off x="656838" y="1807605"/>
            <a:ext cx="8283761" cy="725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ja-JP" altLang="en-US" sz="2400" b="1" kern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住まい周辺の危険な道を地域で把握できていますか？</a:t>
            </a:r>
          </a:p>
          <a:p>
            <a:pPr algn="l">
              <a:spcBef>
                <a:spcPts val="0"/>
              </a:spcBef>
            </a:pPr>
            <a:r>
              <a:rPr lang="ja-JP" altLang="en-US" sz="2400" b="1" kern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チェックしてみましょう！</a:t>
            </a:r>
          </a:p>
        </p:txBody>
      </p:sp>
      <p:sp>
        <p:nvSpPr>
          <p:cNvPr id="49" name="サブタイトル 2"/>
          <p:cNvSpPr txBox="1">
            <a:spLocks/>
          </p:cNvSpPr>
          <p:nvPr/>
        </p:nvSpPr>
        <p:spPr>
          <a:xfrm>
            <a:off x="532534" y="6462669"/>
            <a:ext cx="8714069" cy="1954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道路が狭く、古い木造の建物が密集していると・・・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地震による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崩壊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火災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の危険性が！！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0"/>
              </a:spcBef>
            </a:pP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ポイント①・②のようなエリアがある場合には、</a:t>
            </a:r>
            <a:endParaRPr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避難時は避けてまず広い道路・空地へ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300600" y="8655604"/>
            <a:ext cx="9000161" cy="4012026"/>
          </a:xfrm>
          <a:prstGeom prst="roundRect">
            <a:avLst>
              <a:gd name="adj" fmla="val 5272"/>
            </a:avLst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4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872608" y="2681202"/>
            <a:ext cx="4149589" cy="3662831"/>
            <a:chOff x="4733310" y="2819220"/>
            <a:chExt cx="4149589" cy="3662831"/>
          </a:xfrm>
        </p:grpSpPr>
        <p:sp>
          <p:nvSpPr>
            <p:cNvPr id="23" name="タイトル 1"/>
            <p:cNvSpPr txBox="1">
              <a:spLocks/>
            </p:cNvSpPr>
            <p:nvPr/>
          </p:nvSpPr>
          <p:spPr>
            <a:xfrm>
              <a:off x="4733311" y="2819220"/>
              <a:ext cx="4149588" cy="48523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ポイント②古い建物</a:t>
              </a: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33310" y="3344907"/>
              <a:ext cx="4149588" cy="3137144"/>
            </a:xfrm>
            <a:prstGeom prst="rect">
              <a:avLst/>
            </a:prstGeom>
          </p:spPr>
        </p:pic>
        <p:sp>
          <p:nvSpPr>
            <p:cNvPr id="27" name="楕円 26"/>
            <p:cNvSpPr/>
            <p:nvPr/>
          </p:nvSpPr>
          <p:spPr>
            <a:xfrm rot="1596664">
              <a:off x="5629759" y="3556173"/>
              <a:ext cx="3120051" cy="2351651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561620" y="2695948"/>
            <a:ext cx="4094964" cy="3633341"/>
            <a:chOff x="546876" y="2833966"/>
            <a:chExt cx="4094964" cy="3633341"/>
          </a:xfrm>
        </p:grpSpPr>
        <p:sp>
          <p:nvSpPr>
            <p:cNvPr id="21" name="タイトル 1"/>
            <p:cNvSpPr txBox="1">
              <a:spLocks/>
            </p:cNvSpPr>
            <p:nvPr/>
          </p:nvSpPr>
          <p:spPr>
            <a:xfrm>
              <a:off x="546876" y="2833966"/>
              <a:ext cx="4083915" cy="4704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ポイント①狭い道路</a:t>
              </a:r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876" y="3344906"/>
              <a:ext cx="4094964" cy="3122401"/>
            </a:xfrm>
            <a:prstGeom prst="rect">
              <a:avLst/>
            </a:prstGeom>
          </p:spPr>
        </p:pic>
        <p:sp>
          <p:nvSpPr>
            <p:cNvPr id="28" name="楕円 27"/>
            <p:cNvSpPr/>
            <p:nvPr/>
          </p:nvSpPr>
          <p:spPr>
            <a:xfrm rot="1596664">
              <a:off x="1350818" y="3560707"/>
              <a:ext cx="1920615" cy="2398748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タイトル 1"/>
          <p:cNvSpPr txBox="1">
            <a:spLocks/>
          </p:cNvSpPr>
          <p:nvPr/>
        </p:nvSpPr>
        <p:spPr>
          <a:xfrm>
            <a:off x="532533" y="8633048"/>
            <a:ext cx="8408065" cy="602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そのほかにも・・・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1655" y="9161538"/>
            <a:ext cx="6880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ブロック塀等の倒壊の危険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大阪府北部地震（平成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30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6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月）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避難や救助の妨げ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になることもある！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ブロック塀の所有者の方は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危険な状態で放置せずに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日頃より安全点検を行うことが必要！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5389291-B14B-42ED-8D6F-A1C0023114B0}"/>
              </a:ext>
            </a:extLst>
          </p:cNvPr>
          <p:cNvSpPr/>
          <p:nvPr/>
        </p:nvSpPr>
        <p:spPr>
          <a:xfrm>
            <a:off x="596565" y="784176"/>
            <a:ext cx="8280000" cy="962104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安全な</a:t>
            </a:r>
            <a:r>
              <a:rPr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避難ルートを確認！</a:t>
            </a:r>
            <a:endParaRPr kumimoji="1" lang="ja-JP" altLang="en-US" sz="48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07BB3A-A72A-46DA-8D70-E8374F5F0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72" y="9440062"/>
            <a:ext cx="3810330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538FBD-9D98-4814-AF5A-D53481937763}"/>
              </a:ext>
            </a:extLst>
          </p:cNvPr>
          <p:cNvSpPr/>
          <p:nvPr/>
        </p:nvSpPr>
        <p:spPr>
          <a:xfrm>
            <a:off x="67855" y="2152328"/>
            <a:ext cx="9442802" cy="9148252"/>
          </a:xfrm>
          <a:prstGeom prst="roundRect">
            <a:avLst>
              <a:gd name="adj" fmla="val 65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113574" y="321035"/>
            <a:ext cx="9420293" cy="760513"/>
            <a:chOff x="113574" y="321035"/>
            <a:chExt cx="9420293" cy="760513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13574" y="508000"/>
              <a:ext cx="9274599" cy="573548"/>
              <a:chOff x="6184176" y="490909"/>
              <a:chExt cx="9274599" cy="573548"/>
            </a:xfrm>
          </p:grpSpPr>
          <p:sp>
            <p:nvSpPr>
              <p:cNvPr id="2" name="タイトル 1"/>
              <p:cNvSpPr txBox="1">
                <a:spLocks/>
              </p:cNvSpPr>
              <p:nvPr/>
            </p:nvSpPr>
            <p:spPr>
              <a:xfrm>
                <a:off x="6338962" y="490909"/>
                <a:ext cx="8965029" cy="573548"/>
              </a:xfrm>
              <a:prstGeom prst="rect">
                <a:avLst/>
              </a:prstGeom>
            </p:spPr>
            <p:txBody>
              <a:bodyPr/>
              <a:lstStyle>
                <a:lvl1pPr algn="l" defTabSz="96012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62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defRPr/>
                </a:pPr>
                <a:endParaRPr lang="ja-JP" altLang="en-US" sz="2000" dirty="0"/>
              </a:p>
            </p:txBody>
          </p:sp>
          <p:cxnSp>
            <p:nvCxnSpPr>
              <p:cNvPr id="8" name="直線コネクタ 7"/>
              <p:cNvCxnSpPr/>
              <p:nvPr/>
            </p:nvCxnSpPr>
            <p:spPr>
              <a:xfrm>
                <a:off x="6184176" y="872516"/>
                <a:ext cx="9274599" cy="49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タイトル 1"/>
            <p:cNvSpPr txBox="1">
              <a:spLocks/>
            </p:cNvSpPr>
            <p:nvPr/>
          </p:nvSpPr>
          <p:spPr>
            <a:xfrm>
              <a:off x="568838" y="321035"/>
              <a:ext cx="8965029" cy="573548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ja-JP" altLang="en-US" sz="36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危険なコンクリートブロック塀の安全確保</a:t>
              </a:r>
              <a:endPara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784C87-B0A8-40D2-BB6B-DE3E8BBBB0AD}"/>
              </a:ext>
            </a:extLst>
          </p:cNvPr>
          <p:cNvSpPr txBox="1"/>
          <p:nvPr/>
        </p:nvSpPr>
        <p:spPr>
          <a:xfrm>
            <a:off x="502650" y="11703295"/>
            <a:ext cx="990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命を守る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のポイントをチェックしてみよう！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B0AE372-5817-453A-AABD-89FD68337168}"/>
              </a:ext>
            </a:extLst>
          </p:cNvPr>
          <p:cNvGrpSpPr/>
          <p:nvPr/>
        </p:nvGrpSpPr>
        <p:grpSpPr>
          <a:xfrm>
            <a:off x="334524" y="2520525"/>
            <a:ext cx="9053649" cy="8411857"/>
            <a:chOff x="547551" y="3022606"/>
            <a:chExt cx="9053649" cy="8411857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4A58C08-2555-488D-9AA0-BD016FE8AA92}"/>
                </a:ext>
              </a:extLst>
            </p:cNvPr>
            <p:cNvGrpSpPr/>
            <p:nvPr/>
          </p:nvGrpSpPr>
          <p:grpSpPr>
            <a:xfrm>
              <a:off x="1123070" y="3664496"/>
              <a:ext cx="8478130" cy="6886752"/>
              <a:chOff x="3953829" y="882200"/>
              <a:chExt cx="4284341" cy="3994975"/>
            </a:xfrm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5ECE32EA-18FC-44B7-B4CA-B58FD29B7B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3730" y="882200"/>
                <a:ext cx="3371850" cy="3692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A6D822A-ADCD-4818-850A-98B63293A625}"/>
                  </a:ext>
                </a:extLst>
              </p:cNvPr>
              <p:cNvSpPr txBox="1"/>
              <p:nvPr/>
            </p:nvSpPr>
            <p:spPr>
              <a:xfrm>
                <a:off x="3953829" y="4630954"/>
                <a:ext cx="428434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000" dirty="0"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出典：パンフレット「地震からわが家を守ろう」　日本建築防災協会　</a:t>
                </a:r>
                <a:r>
                  <a:rPr kumimoji="1" lang="en-US" altLang="ja-JP" sz="1000" dirty="0"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2013</a:t>
                </a:r>
                <a:r>
                  <a:rPr kumimoji="1" lang="ja-JP" altLang="en-US" sz="1000" dirty="0"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．</a:t>
                </a:r>
                <a:r>
                  <a:rPr kumimoji="1" lang="en-US" altLang="ja-JP" sz="1000" dirty="0">
                    <a:latin typeface="UD Digi Kyokasho NK-R" panose="02020400000000000000" pitchFamily="18" charset="-128"/>
                    <a:ea typeface="UD Digi Kyokasho NK-R" panose="02020400000000000000" pitchFamily="18" charset="-128"/>
                  </a:rPr>
                  <a:t>1</a:t>
                </a:r>
                <a:endParaRPr kumimoji="1" lang="ja-JP" altLang="en-US" sz="1000" dirty="0">
                  <a:latin typeface="UD Digi Kyokasho NK-R" panose="02020400000000000000" pitchFamily="18" charset="-128"/>
                  <a:ea typeface="UD Digi Kyokasho NK-R" panose="02020400000000000000" pitchFamily="18" charset="-128"/>
                </a:endParaRPr>
              </a:p>
            </p:txBody>
          </p:sp>
        </p:grpSp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55C6F4CA-AE61-4E47-B9EB-0BFE73F5A1E9}"/>
                </a:ext>
              </a:extLst>
            </p:cNvPr>
            <p:cNvSpPr/>
            <p:nvPr/>
          </p:nvSpPr>
          <p:spPr>
            <a:xfrm>
              <a:off x="7188192" y="6131809"/>
              <a:ext cx="2095566" cy="1479735"/>
            </a:xfrm>
            <a:prstGeom prst="roundRect">
              <a:avLst/>
            </a:prstGeom>
            <a:solidFill>
              <a:srgbClr val="CC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2.2</a:t>
              </a:r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ｍ以下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に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なっている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かな？</a:t>
              </a:r>
            </a:p>
          </p:txBody>
        </p:sp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8FA1D368-3DA2-47BD-A0FE-D82AA7E062FB}"/>
                </a:ext>
              </a:extLst>
            </p:cNvPr>
            <p:cNvSpPr/>
            <p:nvPr/>
          </p:nvSpPr>
          <p:spPr>
            <a:xfrm>
              <a:off x="627969" y="8368574"/>
              <a:ext cx="1584176" cy="1512168"/>
            </a:xfrm>
            <a:prstGeom prst="roundRect">
              <a:avLst/>
            </a:prstGeom>
            <a:solidFill>
              <a:srgbClr val="CC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厚さは</a:t>
              </a:r>
              <a:r>
                <a:rPr kumimoji="1" lang="en-US" altLang="ja-JP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10cm</a:t>
              </a:r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以上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かな？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1E8E40C5-01EC-40C7-8B58-518DC7DDC6AF}"/>
                </a:ext>
              </a:extLst>
            </p:cNvPr>
            <p:cNvSpPr/>
            <p:nvPr/>
          </p:nvSpPr>
          <p:spPr>
            <a:xfrm>
              <a:off x="7522969" y="8631682"/>
              <a:ext cx="1710420" cy="1252338"/>
            </a:xfrm>
            <a:prstGeom prst="roundRect">
              <a:avLst/>
            </a:prstGeom>
            <a:solidFill>
              <a:srgbClr val="CC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控え壁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は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あるかな？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584035B-808E-42E3-A5DC-BC0625BD9C4D}"/>
                </a:ext>
              </a:extLst>
            </p:cNvPr>
            <p:cNvSpPr/>
            <p:nvPr/>
          </p:nvSpPr>
          <p:spPr>
            <a:xfrm>
              <a:off x="5452259" y="9668032"/>
              <a:ext cx="1814729" cy="1766431"/>
            </a:xfrm>
            <a:prstGeom prst="roundRect">
              <a:avLst/>
            </a:prstGeom>
            <a:solidFill>
              <a:srgbClr val="CC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地面に</a:t>
              </a:r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基礎</a:t>
              </a:r>
              <a:endParaRPr kumimoji="1" lang="en-US" altLang="ja-JP" sz="20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の部分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が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あるかな？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23E32487-0DA4-4E5C-BEE7-585BFAAEF00F}"/>
                </a:ext>
              </a:extLst>
            </p:cNvPr>
            <p:cNvSpPr/>
            <p:nvPr/>
          </p:nvSpPr>
          <p:spPr>
            <a:xfrm>
              <a:off x="7292607" y="3022606"/>
              <a:ext cx="1886737" cy="1567814"/>
            </a:xfrm>
            <a:prstGeom prst="roundRect">
              <a:avLst/>
            </a:prstGeom>
            <a:solidFill>
              <a:srgbClr val="CC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傾きや</a:t>
              </a:r>
              <a:endParaRPr kumimoji="1" lang="en-US" altLang="ja-JP" sz="2000" dirty="0">
                <a:solidFill>
                  <a:srgbClr val="FF00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ひび割れ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は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ないかな？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1A3527E5-5E2A-40F4-A498-22AC90E613DC}"/>
                </a:ext>
              </a:extLst>
            </p:cNvPr>
            <p:cNvSpPr/>
            <p:nvPr/>
          </p:nvSpPr>
          <p:spPr>
            <a:xfrm>
              <a:off x="547551" y="3779802"/>
              <a:ext cx="2632730" cy="1317022"/>
            </a:xfrm>
            <a:prstGeom prst="roundRect">
              <a:avLst/>
            </a:prstGeom>
            <a:solidFill>
              <a:srgbClr val="CC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中に</a:t>
              </a:r>
              <a:r>
                <a:rPr kumimoji="1" lang="ja-JP" altLang="en-US" sz="2000" dirty="0">
                  <a:solidFill>
                    <a:srgbClr val="FF0000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鉄筋</a:t>
              </a:r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が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UD Digi Kyokasho N-R" panose="02020400000000000000" pitchFamily="17" charset="-128"/>
                  <a:ea typeface="UD Digi Kyokasho N-R" panose="02020400000000000000" pitchFamily="17" charset="-128"/>
                </a:rPr>
                <a:t>入っているかな？</a:t>
              </a:r>
              <a:endParaRPr kumimoji="1" lang="en-US" altLang="ja-JP" sz="2000" dirty="0">
                <a:solidFill>
                  <a:schemeClr val="tx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endParaRPr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9278C30-C342-4CF6-A32F-C45880F3D9A6}"/>
              </a:ext>
            </a:extLst>
          </p:cNvPr>
          <p:cNvSpPr/>
          <p:nvPr/>
        </p:nvSpPr>
        <p:spPr>
          <a:xfrm>
            <a:off x="649256" y="976756"/>
            <a:ext cx="8280000" cy="962104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身近にあるブロック塀は安全？</a:t>
            </a:r>
          </a:p>
        </p:txBody>
      </p:sp>
    </p:spTree>
    <p:extLst>
      <p:ext uri="{BB962C8B-B14F-4D97-AF65-F5344CB8AC3E}">
        <p14:creationId xmlns:p14="http://schemas.microsoft.com/office/powerpoint/2010/main" val="2944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  <a:cs typeface="+mj-cs"/>
                </a:rPr>
                <a:t>　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タイトル 1"/>
          <p:cNvSpPr txBox="1">
            <a:spLocks/>
          </p:cNvSpPr>
          <p:nvPr/>
        </p:nvSpPr>
        <p:spPr>
          <a:xfrm>
            <a:off x="238388" y="12042531"/>
            <a:ext cx="4225398" cy="398102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火災の様子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東日本大震災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60599" y="793588"/>
            <a:ext cx="8280000" cy="9621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あなたの家はだいじょうぶ？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>
          <a:xfrm>
            <a:off x="4949615" y="12352594"/>
            <a:ext cx="4234506" cy="426000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出典　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消防庁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graphicFrame>
        <p:nvGraphicFramePr>
          <p:cNvPr id="29" name="グラフ 28"/>
          <p:cNvGraphicFramePr/>
          <p:nvPr>
            <p:extLst>
              <p:ext uri="{D42A27DB-BD31-4B8C-83A1-F6EECF244321}">
                <p14:modId xmlns:p14="http://schemas.microsoft.com/office/powerpoint/2010/main" val="1449544521"/>
              </p:ext>
            </p:extLst>
          </p:nvPr>
        </p:nvGraphicFramePr>
        <p:xfrm>
          <a:off x="-23119" y="-3234741"/>
          <a:ext cx="9365287" cy="1086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タイトル 1"/>
          <p:cNvSpPr txBox="1">
            <a:spLocks/>
          </p:cNvSpPr>
          <p:nvPr/>
        </p:nvSpPr>
        <p:spPr>
          <a:xfrm>
            <a:off x="4958723" y="12042531"/>
            <a:ext cx="4225398" cy="398102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火災の様子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東日本大震災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93506B-D48C-460C-B7C5-8F6A51F9A3EA}"/>
              </a:ext>
            </a:extLst>
          </p:cNvPr>
          <p:cNvSpPr txBox="1"/>
          <p:nvPr/>
        </p:nvSpPr>
        <p:spPr>
          <a:xfrm>
            <a:off x="117955" y="7512971"/>
            <a:ext cx="9365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大切な人を守るため、</a:t>
            </a:r>
            <a:endParaRPr kumimoji="1" lang="en-US" altLang="ja-JP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電気火災対策を行いましょう！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9338269-5C48-4CBB-9041-6F6F2AFA4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3" y="9234447"/>
            <a:ext cx="3614507" cy="268173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764ACA-C5D6-49C3-A38E-6789A4E09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63" y="9248068"/>
            <a:ext cx="4017858" cy="2668109"/>
          </a:xfrm>
          <a:prstGeom prst="rect">
            <a:avLst/>
          </a:prstGeom>
        </p:spPr>
      </p:pic>
      <p:pic>
        <p:nvPicPr>
          <p:cNvPr id="2050" name="Picture 2" descr="救助服を着た消防士のイラスト">
            <a:extLst>
              <a:ext uri="{FF2B5EF4-FFF2-40B4-BE49-F238E27FC236}">
                <a16:creationId xmlns:a16="http://schemas.microsoft.com/office/drawing/2014/main" id="{D843977B-0600-4621-9821-32C61D76D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8031" y="4562530"/>
            <a:ext cx="2483314" cy="20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EA3B4A-A67D-4B35-B4A8-6D796B2FCFD5}"/>
              </a:ext>
            </a:extLst>
          </p:cNvPr>
          <p:cNvSpPr txBox="1"/>
          <p:nvPr/>
        </p:nvSpPr>
        <p:spPr>
          <a:xfrm>
            <a:off x="3817580" y="2582376"/>
            <a:ext cx="6334581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東日本大震災にて</a:t>
            </a:r>
            <a:r>
              <a:rPr kumimoji="1" lang="en-US" altLang="ja-JP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…</a:t>
            </a: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火災発生原因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の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過半数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電気関係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の火災でした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20" name="吹き出し: 四角形 19">
            <a:extLst>
              <a:ext uri="{FF2B5EF4-FFF2-40B4-BE49-F238E27FC236}">
                <a16:creationId xmlns:a16="http://schemas.microsoft.com/office/drawing/2014/main" id="{A5FA2BC2-8432-4E85-8FB4-BF084183834C}"/>
              </a:ext>
            </a:extLst>
          </p:cNvPr>
          <p:cNvSpPr/>
          <p:nvPr/>
        </p:nvSpPr>
        <p:spPr>
          <a:xfrm>
            <a:off x="4484950" y="3108196"/>
            <a:ext cx="4968323" cy="1247050"/>
          </a:xfrm>
          <a:prstGeom prst="wedgeRectCallout">
            <a:avLst>
              <a:gd name="adj1" fmla="val -8486"/>
              <a:gd name="adj2" fmla="val 73278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46">
            <a:extLst>
              <a:ext uri="{FF2B5EF4-FFF2-40B4-BE49-F238E27FC236}">
                <a16:creationId xmlns:a16="http://schemas.microsoft.com/office/drawing/2014/main" id="{6ED55CF4-1DDD-4295-97CC-7FF8C8FFAD22}"/>
              </a:ext>
            </a:extLst>
          </p:cNvPr>
          <p:cNvSpPr/>
          <p:nvPr/>
        </p:nvSpPr>
        <p:spPr>
          <a:xfrm>
            <a:off x="532577" y="8425065"/>
            <a:ext cx="8536045" cy="1650713"/>
          </a:xfrm>
          <a:prstGeom prst="roundRect">
            <a:avLst>
              <a:gd name="adj" fmla="val 5272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60F630A-1087-4131-A769-71D4F9C5CEA3}"/>
              </a:ext>
            </a:extLst>
          </p:cNvPr>
          <p:cNvSpPr/>
          <p:nvPr/>
        </p:nvSpPr>
        <p:spPr>
          <a:xfrm>
            <a:off x="606831" y="5994196"/>
            <a:ext cx="5268930" cy="569653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密集市街地での備え</a:t>
              </a:r>
            </a:p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512342" y="749214"/>
            <a:ext cx="8474371" cy="96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一人ひとりができる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電気火災対策</a:t>
            </a: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722210" y="6068895"/>
            <a:ext cx="8283761" cy="42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地震時の電気火災発生の事例①</a:t>
            </a:r>
            <a:endParaRPr kumimoji="1" lang="en-US" altLang="ja-JP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48" name="サブタイトル 2"/>
          <p:cNvSpPr txBox="1">
            <a:spLocks/>
          </p:cNvSpPr>
          <p:nvPr/>
        </p:nvSpPr>
        <p:spPr>
          <a:xfrm>
            <a:off x="1140468" y="1974574"/>
            <a:ext cx="7288169" cy="1914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電気火災</a:t>
            </a:r>
            <a:r>
              <a:rPr kumimoji="1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とは</a:t>
            </a:r>
            <a:r>
              <a:rPr kumimoji="1" lang="en-US" altLang="ja-JP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…</a:t>
            </a: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地震の揺れに伴う</a:t>
            </a: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電気機器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からの出火や、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ct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停電が復旧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したときに発生する火災。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1172563" y="1846773"/>
            <a:ext cx="7288170" cy="1552930"/>
          </a:xfrm>
          <a:prstGeom prst="roundRect">
            <a:avLst>
              <a:gd name="adj" fmla="val 5272"/>
            </a:avLst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A5BF1410-D274-45DC-827B-4C76D2374250}"/>
              </a:ext>
            </a:extLst>
          </p:cNvPr>
          <p:cNvGraphicFramePr/>
          <p:nvPr/>
        </p:nvGraphicFramePr>
        <p:xfrm>
          <a:off x="364087" y="5688325"/>
          <a:ext cx="8770883" cy="3504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430BEC-0D2D-43DD-9B87-60472D6436B4}"/>
              </a:ext>
            </a:extLst>
          </p:cNvPr>
          <p:cNvSpPr txBox="1"/>
          <p:nvPr/>
        </p:nvSpPr>
        <p:spPr>
          <a:xfrm>
            <a:off x="647373" y="8700159"/>
            <a:ext cx="696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☆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可燃物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を近くに置かない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☆住宅用消火器等を設置する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☆電熱器具やストーブ等の暖房機器周辺を整理整頓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1032" name="Picture 8" descr="燃えるストーブを消化する人のイラスト（事故）">
            <a:extLst>
              <a:ext uri="{FF2B5EF4-FFF2-40B4-BE49-F238E27FC236}">
                <a16:creationId xmlns:a16="http://schemas.microsoft.com/office/drawing/2014/main" id="{B5F0DC00-D924-4906-A1A9-1930F6D8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56" y="8213160"/>
            <a:ext cx="1751521" cy="14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A80E6AF-3EDF-4A9A-8D0F-BA1A4D81F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311" y="3516599"/>
            <a:ext cx="932164" cy="1807508"/>
          </a:xfrm>
          <a:prstGeom prst="rect">
            <a:avLst/>
          </a:prstGeom>
        </p:spPr>
      </p:pic>
      <p:pic>
        <p:nvPicPr>
          <p:cNvPr id="22" name="Picture 22" descr="スーツにジャンパーを着た人のイラスト">
            <a:extLst>
              <a:ext uri="{FF2B5EF4-FFF2-40B4-BE49-F238E27FC236}">
                <a16:creationId xmlns:a16="http://schemas.microsoft.com/office/drawing/2014/main" id="{D48E45E7-C681-4191-8627-F9D8F6B72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0704" y="4442103"/>
            <a:ext cx="1879896" cy="15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B21208C7-D266-4EA6-8D97-049178A33624}"/>
              </a:ext>
            </a:extLst>
          </p:cNvPr>
          <p:cNvSpPr/>
          <p:nvPr/>
        </p:nvSpPr>
        <p:spPr>
          <a:xfrm>
            <a:off x="2195092" y="3584444"/>
            <a:ext cx="5413838" cy="997573"/>
          </a:xfrm>
          <a:prstGeom prst="wedgeRectCallout">
            <a:avLst>
              <a:gd name="adj1" fmla="val -54538"/>
              <a:gd name="adj2" fmla="val -1526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電気火災の危険もあるのね</a:t>
            </a:r>
            <a:r>
              <a:rPr kumimoji="1" lang="en-US" altLang="ja-JP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…</a:t>
            </a: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どんな対策ができるのかしら？</a:t>
            </a:r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447588AB-3030-4125-AE3F-920828E79324}"/>
              </a:ext>
            </a:extLst>
          </p:cNvPr>
          <p:cNvSpPr/>
          <p:nvPr/>
        </p:nvSpPr>
        <p:spPr>
          <a:xfrm>
            <a:off x="2590531" y="4707874"/>
            <a:ext cx="4457962" cy="889876"/>
          </a:xfrm>
          <a:prstGeom prst="wedgeRectCallout">
            <a:avLst>
              <a:gd name="adj1" fmla="val 61108"/>
              <a:gd name="adj2" fmla="val 76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事例を見ながら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一緒に考えましょう！！</a:t>
            </a:r>
          </a:p>
        </p:txBody>
      </p:sp>
      <p:pic>
        <p:nvPicPr>
          <p:cNvPr id="27" name="Picture 2" descr="火・炎のイラスト">
            <a:extLst>
              <a:ext uri="{FF2B5EF4-FFF2-40B4-BE49-F238E27FC236}">
                <a16:creationId xmlns:a16="http://schemas.microsoft.com/office/drawing/2014/main" id="{C8F6DF3F-38AF-41F5-94CD-82C2CC99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41" y="7385000"/>
            <a:ext cx="630978" cy="6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火・炎のイラスト">
            <a:extLst>
              <a:ext uri="{FF2B5EF4-FFF2-40B4-BE49-F238E27FC236}">
                <a16:creationId xmlns:a16="http://schemas.microsoft.com/office/drawing/2014/main" id="{461CD30E-C5D4-4228-A48E-534161C8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086" y="7537260"/>
            <a:ext cx="451119" cy="4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10DAF20-9CB3-4F77-9896-D045D5F6A02D}"/>
              </a:ext>
            </a:extLst>
          </p:cNvPr>
          <p:cNvSpPr/>
          <p:nvPr/>
        </p:nvSpPr>
        <p:spPr>
          <a:xfrm>
            <a:off x="1" y="10316057"/>
            <a:ext cx="9601200" cy="2485544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　　電気火災対策とあわせて停電時の対策も大切です！！</a:t>
            </a:r>
            <a:endParaRPr kumimoji="1" lang="en-US" altLang="ja-JP" sz="25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◎生命の維持に直結するような医療用機器を設置している場合、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  停電時に対処できる</a:t>
            </a:r>
            <a:r>
              <a:rPr kumimoji="1" lang="ja-JP" altLang="en-US" sz="25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バッテリー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などを備えましょう。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◎夜間の照明確保のために、停電時に作動する</a:t>
            </a:r>
            <a:r>
              <a:rPr kumimoji="1" lang="ja-JP" altLang="en-US" sz="25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足元灯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や</a:t>
            </a:r>
            <a:r>
              <a:rPr kumimoji="1" lang="ja-JP" altLang="en-US" sz="25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懐中電灯</a:t>
            </a:r>
            <a:endParaRPr kumimoji="1" lang="en-US" altLang="ja-JP" sz="252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52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   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などの照明器具を常備しましょう。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61DC042-9B85-4F9F-B6BC-7B187DA48E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" y="10513896"/>
            <a:ext cx="388379" cy="3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8249AEC-DEDC-4EB8-B66D-8FA3868D0AA1}"/>
              </a:ext>
            </a:extLst>
          </p:cNvPr>
          <p:cNvSpPr/>
          <p:nvPr/>
        </p:nvSpPr>
        <p:spPr>
          <a:xfrm>
            <a:off x="291920" y="1862264"/>
            <a:ext cx="9080002" cy="2488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密集市街地での備え</a:t>
              </a:r>
            </a:p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endParaRP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509147" y="793588"/>
            <a:ext cx="8579142" cy="96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一人ひとりができる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電気火災対策</a:t>
            </a: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291920" y="12210018"/>
            <a:ext cx="8954108" cy="375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✔感震ブレーカーの詳しい情報はこちらからチェック！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371761" y="4574172"/>
            <a:ext cx="9000161" cy="1765984"/>
          </a:xfrm>
          <a:prstGeom prst="roundRect">
            <a:avLst>
              <a:gd name="adj" fmla="val 5272"/>
            </a:avLst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☆可燃物を近くに置かない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☆住宅用消火器等を設置する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☆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感震ブレーカー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を設置する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☆停電復旧時の火災に備えて、避難する場合にはブレーカーを落とす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933" y="11900678"/>
            <a:ext cx="864000" cy="900922"/>
          </a:xfrm>
          <a:prstGeom prst="rect">
            <a:avLst/>
          </a:prstGeom>
        </p:spPr>
      </p:pic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2D2874CA-AABB-4C78-B47B-09D036E1AD4F}"/>
              </a:ext>
            </a:extLst>
          </p:cNvPr>
          <p:cNvSpPr txBox="1">
            <a:spLocks/>
          </p:cNvSpPr>
          <p:nvPr/>
        </p:nvSpPr>
        <p:spPr>
          <a:xfrm>
            <a:off x="355172" y="1958832"/>
            <a:ext cx="4618531" cy="374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地震時の電気火災発生の事例②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6C7DB7F-21F1-4EFE-AE54-977208A8B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3"/>
          <a:stretch/>
        </p:blipFill>
        <p:spPr>
          <a:xfrm>
            <a:off x="7701075" y="4218105"/>
            <a:ext cx="1644356" cy="1382126"/>
          </a:xfrm>
          <a:prstGeom prst="rect">
            <a:avLst/>
          </a:prstGeom>
        </p:spPr>
      </p:pic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5BFC3247-6DD3-496A-AFBD-40704710F719}"/>
              </a:ext>
            </a:extLst>
          </p:cNvPr>
          <p:cNvGraphicFramePr/>
          <p:nvPr/>
        </p:nvGraphicFramePr>
        <p:xfrm>
          <a:off x="454575" y="2124381"/>
          <a:ext cx="8791453" cy="247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サブタイトル 2">
            <a:extLst>
              <a:ext uri="{FF2B5EF4-FFF2-40B4-BE49-F238E27FC236}">
                <a16:creationId xmlns:a16="http://schemas.microsoft.com/office/drawing/2014/main" id="{70F0D98E-9AFE-4ECC-ABE2-76B43BC45D0F}"/>
              </a:ext>
            </a:extLst>
          </p:cNvPr>
          <p:cNvSpPr txBox="1">
            <a:spLocks/>
          </p:cNvSpPr>
          <p:nvPr/>
        </p:nvSpPr>
        <p:spPr>
          <a:xfrm>
            <a:off x="427513" y="6416549"/>
            <a:ext cx="7448172" cy="1100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kumimoji="1"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0060" marR="0" lvl="1" indent="0" algn="l" defTabSz="960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E080C62F-B8A3-40E6-B6C2-F4940DF91B2E}"/>
              </a:ext>
            </a:extLst>
          </p:cNvPr>
          <p:cNvSpPr txBox="1">
            <a:spLocks/>
          </p:cNvSpPr>
          <p:nvPr/>
        </p:nvSpPr>
        <p:spPr>
          <a:xfrm>
            <a:off x="454575" y="7782005"/>
            <a:ext cx="3193897" cy="3753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rPr>
              <a:t>主な感震ブレーカーの種類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j-cs"/>
            </a:endParaRPr>
          </a:p>
        </p:txBody>
      </p:sp>
      <p:graphicFrame>
        <p:nvGraphicFramePr>
          <p:cNvPr id="21" name="表 2">
            <a:extLst>
              <a:ext uri="{FF2B5EF4-FFF2-40B4-BE49-F238E27FC236}">
                <a16:creationId xmlns:a16="http://schemas.microsoft.com/office/drawing/2014/main" id="{8E1359D8-ACC7-443F-8CEF-DA00296E7E62}"/>
              </a:ext>
            </a:extLst>
          </p:cNvPr>
          <p:cNvGraphicFramePr>
            <a:graphicFrameLocks noGrp="1"/>
          </p:cNvGraphicFramePr>
          <p:nvPr/>
        </p:nvGraphicFramePr>
        <p:xfrm>
          <a:off x="619818" y="8274145"/>
          <a:ext cx="8375124" cy="3609008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113168">
                  <a:extLst>
                    <a:ext uri="{9D8B030D-6E8A-4147-A177-3AD203B41FA5}">
                      <a16:colId xmlns:a16="http://schemas.microsoft.com/office/drawing/2014/main" val="3347367432"/>
                    </a:ext>
                  </a:extLst>
                </a:gridCol>
                <a:gridCol w="2113168">
                  <a:extLst>
                    <a:ext uri="{9D8B030D-6E8A-4147-A177-3AD203B41FA5}">
                      <a16:colId xmlns:a16="http://schemas.microsoft.com/office/drawing/2014/main" val="1161110838"/>
                    </a:ext>
                  </a:extLst>
                </a:gridCol>
                <a:gridCol w="2113168">
                  <a:extLst>
                    <a:ext uri="{9D8B030D-6E8A-4147-A177-3AD203B41FA5}">
                      <a16:colId xmlns:a16="http://schemas.microsoft.com/office/drawing/2014/main" val="450056961"/>
                    </a:ext>
                  </a:extLst>
                </a:gridCol>
                <a:gridCol w="2035620">
                  <a:extLst>
                    <a:ext uri="{9D8B030D-6E8A-4147-A177-3AD203B41FA5}">
                      <a16:colId xmlns:a16="http://schemas.microsoft.com/office/drawing/2014/main" val="1736253079"/>
                    </a:ext>
                  </a:extLst>
                </a:gridCol>
              </a:tblGrid>
              <a:tr h="114012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76626"/>
                  </a:ext>
                </a:extLst>
              </a:tr>
              <a:tr h="55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分電盤タイプ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(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内蔵型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分電盤タイプ</a:t>
                      </a:r>
                      <a:endPara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(</a:t>
                      </a:r>
                      <a:r>
                        <a:rPr kumimoji="1" lang="ja-JP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後付型</a:t>
                      </a:r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03362"/>
                  </a:ext>
                </a:extLst>
              </a:tr>
              <a:tr h="143053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・揺れを感知するセンサーが分電盤に内蔵されている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・ブレーカーを切って電気を遮断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・費用約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5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～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8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万円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・分電盤に感震機能を後付けする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・ブレーカーを切って電気を遮断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・費用約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2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万円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・揺れを感知するセンサーがコンセントに内蔵されているコンセントから電気を遮断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・費用約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5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千円～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2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万円　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・おもりの落下やばねの作動による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・ブレーカーに設置</a:t>
                      </a: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・費用約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2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～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4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千円</a:t>
                      </a:r>
                    </a:p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18467"/>
                  </a:ext>
                </a:extLst>
              </a:tr>
              <a:tr h="3082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電気工事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</a:rPr>
                        <a:t>必要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電気工事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</a:rPr>
                        <a:t>必要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電気工事</a:t>
                      </a:r>
                      <a:r>
                        <a:rPr kumimoji="1" lang="ja-JP" altLang="en-US" sz="1800" dirty="0">
                          <a:solidFill>
                            <a:srgbClr val="C00000"/>
                          </a:solidFill>
                        </a:rPr>
                        <a:t>必要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電気工事</a:t>
                      </a:r>
                      <a:r>
                        <a:rPr kumimoji="1" lang="ja-JP" altLang="en-US" sz="1800" dirty="0">
                          <a:solidFill>
                            <a:schemeClr val="tx2"/>
                          </a:solidFill>
                        </a:rPr>
                        <a:t>不要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59712"/>
                  </a:ext>
                </a:extLst>
              </a:tr>
            </a:tbl>
          </a:graphicData>
        </a:graphic>
      </p:graphicFrame>
      <p:pic>
        <p:nvPicPr>
          <p:cNvPr id="22" name="図 21">
            <a:extLst>
              <a:ext uri="{FF2B5EF4-FFF2-40B4-BE49-F238E27FC236}">
                <a16:creationId xmlns:a16="http://schemas.microsoft.com/office/drawing/2014/main" id="{809355CF-8CFA-4C3E-8660-B41C6F0E84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310" t="17941" r="2776" b="38877"/>
          <a:stretch/>
        </p:blipFill>
        <p:spPr>
          <a:xfrm>
            <a:off x="7154416" y="8285719"/>
            <a:ext cx="1584176" cy="108724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64938A7-F4C8-4BAD-B651-AEB9C21A1D6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881" t="17941" r="26362" b="42020"/>
          <a:stretch/>
        </p:blipFill>
        <p:spPr>
          <a:xfrm>
            <a:off x="5108726" y="8371522"/>
            <a:ext cx="1789341" cy="927806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8E7043F0-A406-46F1-B709-C4B1F61B87A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474" t="17941" r="50000" b="39160"/>
          <a:stretch/>
        </p:blipFill>
        <p:spPr>
          <a:xfrm>
            <a:off x="2895677" y="8313808"/>
            <a:ext cx="1731902" cy="92780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BF4453E-5E86-40F8-8C9B-4745EBF155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357" t="17941" r="76423" b="39160"/>
          <a:stretch/>
        </p:blipFill>
        <p:spPr>
          <a:xfrm>
            <a:off x="900711" y="8323867"/>
            <a:ext cx="1644735" cy="98684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605BD3E-2542-443A-8ECB-390696247C38}"/>
              </a:ext>
            </a:extLst>
          </p:cNvPr>
          <p:cNvSpPr txBox="1"/>
          <p:nvPr/>
        </p:nvSpPr>
        <p:spPr>
          <a:xfrm>
            <a:off x="4973703" y="9541512"/>
            <a:ext cx="191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コンセントタイプ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91A1A0E-F2F1-4891-9090-5C6D89738459}"/>
              </a:ext>
            </a:extLst>
          </p:cNvPr>
          <p:cNvSpPr txBox="1"/>
          <p:nvPr/>
        </p:nvSpPr>
        <p:spPr>
          <a:xfrm>
            <a:off x="7298432" y="95415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簡易タイプ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2B31EB90-71C5-41D1-B523-7C43A62798F7}"/>
              </a:ext>
            </a:extLst>
          </p:cNvPr>
          <p:cNvSpPr/>
          <p:nvPr/>
        </p:nvSpPr>
        <p:spPr>
          <a:xfrm rot="16200000">
            <a:off x="6138075" y="3829965"/>
            <a:ext cx="1382126" cy="197083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52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F86D8F-1990-4CBA-84CD-11CC739A3D1A}"/>
              </a:ext>
            </a:extLst>
          </p:cNvPr>
          <p:cNvSpPr txBox="1"/>
          <p:nvPr/>
        </p:nvSpPr>
        <p:spPr>
          <a:xfrm>
            <a:off x="6031522" y="4423811"/>
            <a:ext cx="1748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火災を防ぐためにはどうしたら良かったのかな？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CDA3340-BEB7-4436-8B27-A9E1395E9D0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635" y="6502857"/>
            <a:ext cx="924038" cy="154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火・炎のイラスト">
            <a:extLst>
              <a:ext uri="{FF2B5EF4-FFF2-40B4-BE49-F238E27FC236}">
                <a16:creationId xmlns:a16="http://schemas.microsoft.com/office/drawing/2014/main" id="{61A2BDD1-197F-42C3-BCD3-74BFC167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481" y="3532312"/>
            <a:ext cx="630978" cy="6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火・炎のイラスト">
            <a:extLst>
              <a:ext uri="{FF2B5EF4-FFF2-40B4-BE49-F238E27FC236}">
                <a16:creationId xmlns:a16="http://schemas.microsoft.com/office/drawing/2014/main" id="{C4E738FF-4982-4B90-93F9-6A462949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03" y="2335724"/>
            <a:ext cx="630978" cy="6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火・炎のイラスト">
            <a:extLst>
              <a:ext uri="{FF2B5EF4-FFF2-40B4-BE49-F238E27FC236}">
                <a16:creationId xmlns:a16="http://schemas.microsoft.com/office/drawing/2014/main" id="{A53CA2CD-BA1C-4A0D-9615-1F492DE1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687" y="3718757"/>
            <a:ext cx="491323" cy="5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BD4A22-EDBC-4E3B-B550-C946D134AC29}"/>
              </a:ext>
            </a:extLst>
          </p:cNvPr>
          <p:cNvSpPr txBox="1"/>
          <p:nvPr/>
        </p:nvSpPr>
        <p:spPr>
          <a:xfrm>
            <a:off x="300600" y="6537067"/>
            <a:ext cx="8557561" cy="1238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✔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感震ブレーカー</a:t>
            </a: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とは</a:t>
            </a:r>
            <a:r>
              <a:rPr kumimoji="1" lang="en-US" altLang="ja-JP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…</a:t>
            </a:r>
          </a:p>
          <a:p>
            <a:pPr marL="0" marR="0" lvl="0" indent="0" algn="l" defTabSz="1280160" rtl="0" eaLnBrk="1" fontAlgn="auto" latinLnBrk="0" hangingPunct="1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地震発生時に設定値以上の揺れを感知したときに、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ts val="2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ブレーカーやコンセントなどの電気を自動的に止める器具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AE6B232C-3240-47FF-9F5A-019ADB55571A}"/>
              </a:ext>
            </a:extLst>
          </p:cNvPr>
          <p:cNvSpPr/>
          <p:nvPr/>
        </p:nvSpPr>
        <p:spPr>
          <a:xfrm>
            <a:off x="1310612" y="8506261"/>
            <a:ext cx="5558837" cy="1497361"/>
          </a:xfrm>
          <a:prstGeom prst="wedgeRectCallout">
            <a:avLst>
              <a:gd name="adj1" fmla="val 58837"/>
              <a:gd name="adj2" fmla="val -1710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私の家は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木造住宅密集地域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にあるの。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出火したら延焼しやすいわよね？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56B34508-F518-4E4E-8155-58148F251B2D}"/>
              </a:ext>
            </a:extLst>
          </p:cNvPr>
          <p:cNvSpPr/>
          <p:nvPr/>
        </p:nvSpPr>
        <p:spPr>
          <a:xfrm>
            <a:off x="2026479" y="10356251"/>
            <a:ext cx="7308812" cy="2165229"/>
          </a:xfrm>
          <a:prstGeom prst="wedgeRectCallout">
            <a:avLst>
              <a:gd name="adj1" fmla="val -54538"/>
              <a:gd name="adj2" fmla="val -1526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延焼しやすいですね。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電気火災対策が特に重要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な地域です。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出火してしまったら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住民の方が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初期消火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を行うこと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も大切です。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52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防災訓練</a:t>
            </a:r>
            <a:r>
              <a:rPr kumimoji="1" lang="ja-JP" altLang="en-US" sz="25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などで対応の仕方を習いましょう。</a:t>
            </a:r>
            <a:endParaRPr kumimoji="1" lang="en-US" altLang="ja-JP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1044" name="Picture 20" descr="心配しているお婆さんのイラスト">
            <a:extLst>
              <a:ext uri="{FF2B5EF4-FFF2-40B4-BE49-F238E27FC236}">
                <a16:creationId xmlns:a16="http://schemas.microsoft.com/office/drawing/2014/main" id="{AB9A9E8A-579B-4D94-9BF3-D6E43E91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37" y="8585480"/>
            <a:ext cx="1703752" cy="17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スーツにジャンパーを着た人のイラスト">
            <a:extLst>
              <a:ext uri="{FF2B5EF4-FFF2-40B4-BE49-F238E27FC236}">
                <a16:creationId xmlns:a16="http://schemas.microsoft.com/office/drawing/2014/main" id="{6C9E08DE-3E1B-43D0-A73D-B96F1CBDB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9960" y="10504520"/>
            <a:ext cx="2266439" cy="18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2C9DE94-FC0C-46A0-BE9A-8F16799D0627}"/>
              </a:ext>
            </a:extLst>
          </p:cNvPr>
          <p:cNvSpPr/>
          <p:nvPr/>
        </p:nvSpPr>
        <p:spPr>
          <a:xfrm>
            <a:off x="509147" y="793588"/>
            <a:ext cx="8579142" cy="962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一人ひとりができる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電気火災対策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4784AD7-8D00-4265-8C83-0091981C0B53}"/>
              </a:ext>
            </a:extLst>
          </p:cNvPr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22" name="タイトル 1">
              <a:extLst>
                <a:ext uri="{FF2B5EF4-FFF2-40B4-BE49-F238E27FC236}">
                  <a16:creationId xmlns:a16="http://schemas.microsoft.com/office/drawing/2014/main" id="{3DA5D167-8AF2-487D-A1B1-8EB0B25A1810}"/>
                </a:ext>
              </a:extLst>
            </p:cNvPr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密集市街地での備え</a:t>
              </a:r>
            </a:p>
            <a:p>
              <a:pPr marL="0" marR="0" lvl="0" indent="0" algn="r" defTabSz="96012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78E7CF60-167C-4BE5-B70F-F39BEB2EDD11}"/>
                </a:ext>
              </a:extLst>
            </p:cNvPr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1D06EF-D086-4118-A334-B6A31983E469}"/>
              </a:ext>
            </a:extLst>
          </p:cNvPr>
          <p:cNvSpPr txBox="1"/>
          <p:nvPr/>
        </p:nvSpPr>
        <p:spPr>
          <a:xfrm>
            <a:off x="430822" y="1934889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そのスイッチ本当に押していい？？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電化製品の利用再開時にチェック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☑</a:t>
            </a: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CA7D3795-0BC2-4A2D-8E00-7491CE8DF20F}"/>
              </a:ext>
            </a:extLst>
          </p:cNvPr>
          <p:cNvGraphicFramePr>
            <a:graphicFrameLocks noGrp="1"/>
          </p:cNvGraphicFramePr>
          <p:nvPr/>
        </p:nvGraphicFramePr>
        <p:xfrm>
          <a:off x="341256" y="3029994"/>
          <a:ext cx="8959344" cy="36588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489429">
                  <a:extLst>
                    <a:ext uri="{9D8B030D-6E8A-4147-A177-3AD203B41FA5}">
                      <a16:colId xmlns:a16="http://schemas.microsoft.com/office/drawing/2014/main" val="3760536811"/>
                    </a:ext>
                  </a:extLst>
                </a:gridCol>
                <a:gridCol w="4469915">
                  <a:extLst>
                    <a:ext uri="{9D8B030D-6E8A-4147-A177-3AD203B41FA5}">
                      <a16:colId xmlns:a16="http://schemas.microsoft.com/office/drawing/2014/main" val="3485443742"/>
                    </a:ext>
                  </a:extLst>
                </a:gridCol>
              </a:tblGrid>
              <a:tr h="36588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□機器に破損はないですか？</a:t>
                      </a:r>
                      <a:endParaRPr kumimoji="1" lang="en-US" altLang="ja-JP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□近くに燃えやすいものは</a:t>
                      </a:r>
                      <a:endParaRPr kumimoji="1" lang="en-US" altLang="ja-JP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ないですか？</a:t>
                      </a:r>
                    </a:p>
                    <a:p>
                      <a:endParaRPr kumimoji="1" lang="ja-JP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642001"/>
                  </a:ext>
                </a:extLst>
              </a:tr>
            </a:tbl>
          </a:graphicData>
        </a:graphic>
      </p:graphicFrame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8B180B-57A0-4566-978C-5D7C02BBFF8B}"/>
              </a:ext>
            </a:extLst>
          </p:cNvPr>
          <p:cNvSpPr txBox="1"/>
          <p:nvPr/>
        </p:nvSpPr>
        <p:spPr>
          <a:xfrm>
            <a:off x="254186" y="7419703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利用再開後もしばらくチェック！！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□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電化製品に煙やにおいなどの異常がないですか？？</a:t>
            </a:r>
            <a:endParaRPr kumimoji="1" lang="ja-JP" altLang="en-US" sz="25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27" name="Picture 4" descr="割れたパソコンのモニタのイラスト">
            <a:extLst>
              <a:ext uri="{FF2B5EF4-FFF2-40B4-BE49-F238E27FC236}">
                <a16:creationId xmlns:a16="http://schemas.microsoft.com/office/drawing/2014/main" id="{E06AB67D-224E-478F-AA5B-5CA6C2AE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6" y="3500192"/>
            <a:ext cx="1020703" cy="91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断線したケーブルのイラスト（Lightning）">
            <a:extLst>
              <a:ext uri="{FF2B5EF4-FFF2-40B4-BE49-F238E27FC236}">
                <a16:creationId xmlns:a16="http://schemas.microsoft.com/office/drawing/2014/main" id="{D110F563-F00C-4DD3-9E42-F6031249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70" y="3579593"/>
            <a:ext cx="1273581" cy="144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ストーブからの出火のイラスト">
            <a:extLst>
              <a:ext uri="{FF2B5EF4-FFF2-40B4-BE49-F238E27FC236}">
                <a16:creationId xmlns:a16="http://schemas.microsoft.com/office/drawing/2014/main" id="{7A49C532-EA4A-45F9-A6B1-51306FD99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78" y="7420795"/>
            <a:ext cx="1165307" cy="116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角がめくれた紙のイラスト">
            <a:extLst>
              <a:ext uri="{FF2B5EF4-FFF2-40B4-BE49-F238E27FC236}">
                <a16:creationId xmlns:a16="http://schemas.microsoft.com/office/drawing/2014/main" id="{CAD97CAE-78F9-4912-81A7-15E688493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28" y="3915138"/>
            <a:ext cx="1252705" cy="12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脱ぎっぱなしの服のイラスト">
            <a:extLst>
              <a:ext uri="{FF2B5EF4-FFF2-40B4-BE49-F238E27FC236}">
                <a16:creationId xmlns:a16="http://schemas.microsoft.com/office/drawing/2014/main" id="{16FA41C5-E034-411B-894A-987D42DF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48" y="4435345"/>
            <a:ext cx="1464996" cy="14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料理用油・サラダ油のイラスト">
            <a:extLst>
              <a:ext uri="{FF2B5EF4-FFF2-40B4-BE49-F238E27FC236}">
                <a16:creationId xmlns:a16="http://schemas.microsoft.com/office/drawing/2014/main" id="{A83C3E35-01CB-43A0-93D5-1765F2942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166" y="3571686"/>
            <a:ext cx="1464996" cy="17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ヘアドライヤーのイラスト">
            <a:extLst>
              <a:ext uri="{FF2B5EF4-FFF2-40B4-BE49-F238E27FC236}">
                <a16:creationId xmlns:a16="http://schemas.microsoft.com/office/drawing/2014/main" id="{4650E7DE-1700-44C3-8F32-5DD1DBB8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1" y="5182618"/>
            <a:ext cx="1102380" cy="12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44EF5A-E346-462A-9E35-591ED493CAE6}"/>
              </a:ext>
            </a:extLst>
          </p:cNvPr>
          <p:cNvSpPr txBox="1"/>
          <p:nvPr/>
        </p:nvSpPr>
        <p:spPr>
          <a:xfrm>
            <a:off x="1823601" y="61377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電化製品やそのコードなど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329D252-043A-43C7-BDD1-B732609FDC31}"/>
              </a:ext>
            </a:extLst>
          </p:cNvPr>
          <p:cNvSpPr txBox="1"/>
          <p:nvPr/>
        </p:nvSpPr>
        <p:spPr>
          <a:xfrm>
            <a:off x="6688241" y="61308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紙類、布類や油など</a:t>
            </a:r>
          </a:p>
        </p:txBody>
      </p:sp>
      <p:sp>
        <p:nvSpPr>
          <p:cNvPr id="37" name="吹き出し: 円形 36">
            <a:extLst>
              <a:ext uri="{FF2B5EF4-FFF2-40B4-BE49-F238E27FC236}">
                <a16:creationId xmlns:a16="http://schemas.microsoft.com/office/drawing/2014/main" id="{A9F072DD-5B67-4000-A4D0-62F56F4D83DD}"/>
              </a:ext>
            </a:extLst>
          </p:cNvPr>
          <p:cNvSpPr/>
          <p:nvPr/>
        </p:nvSpPr>
        <p:spPr>
          <a:xfrm>
            <a:off x="4357677" y="6598293"/>
            <a:ext cx="4002916" cy="1035465"/>
          </a:xfrm>
          <a:prstGeom prst="wedgeEllipseCallout">
            <a:avLst>
              <a:gd name="adj1" fmla="val -31639"/>
              <a:gd name="adj2" fmla="val -55395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地震の揺れにより散らばっているかも！</a:t>
            </a:r>
            <a:endParaRPr kumimoji="1" lang="en-US" altLang="ja-JP" sz="25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38" name="Picture 18" descr="電気ストーブのイラスト">
            <a:extLst>
              <a:ext uri="{FF2B5EF4-FFF2-40B4-BE49-F238E27FC236}">
                <a16:creationId xmlns:a16="http://schemas.microsoft.com/office/drawing/2014/main" id="{3C44C7A4-E10F-470F-AB68-6C604F31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87" y="4163868"/>
            <a:ext cx="1273581" cy="9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A3 297x420 mm</PresentationFormat>
  <Paragraphs>154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</vt:i4>
      </vt:variant>
    </vt:vector>
  </HeadingPairs>
  <TitlesOfParts>
    <vt:vector size="24" baseType="lpstr">
      <vt:lpstr>Meiryo UI</vt:lpstr>
      <vt:lpstr>ＭＳ Ｐゴシック</vt:lpstr>
      <vt:lpstr>UD Digi Kyokasho NK-R</vt:lpstr>
      <vt:lpstr>UD Digi Kyokasho N-R</vt:lpstr>
      <vt:lpstr>UD デジタル 教科書体 NK-B</vt:lpstr>
      <vt:lpstr>UD デジタル 教科書体 NK-R</vt:lpstr>
      <vt:lpstr>UD デジタル 教科書体 NP-R</vt:lpstr>
      <vt:lpstr>游ゴシック</vt:lpstr>
      <vt:lpstr>游ゴシック Light</vt:lpstr>
      <vt:lpstr>Arial</vt:lpstr>
      <vt:lpstr>Calibri</vt:lpstr>
      <vt:lpstr>Calibri Light</vt:lpstr>
      <vt:lpstr>Wingdings 2</vt:lpstr>
      <vt:lpstr>Office ​​テーマ</vt:lpstr>
      <vt:lpstr>HDOfficeLightV0</vt:lpstr>
      <vt:lpstr>1_Office テーマ</vt:lpstr>
      <vt:lpstr>1_HDOfficeLightV0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2021-09-22T08:37:02Z</dcterms:created>
  <dcterms:modified xsi:type="dcterms:W3CDTF">2021-09-22T08:37:14Z</dcterms:modified>
</cp:coreProperties>
</file>