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9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3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21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2252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6251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13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802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01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404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078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828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880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50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26D7F-D31F-405E-BD50-7C0F410E0980}" type="datetimeFigureOut">
              <a:rPr kumimoji="1" lang="ja-JP" altLang="en-US" smtClean="0"/>
              <a:t>2022/10/4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A60D3-CC24-4E82-AFBE-286696075C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13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71040" y="664048"/>
            <a:ext cx="9708532" cy="894256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○農業分野における脱炭素社会実現に向けた取組み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12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生産者・流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通事業者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・消費者と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一体的に取組む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ため、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</a:t>
            </a:r>
            <a:r>
              <a:rPr lang="en-US" altLang="ja-JP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Osaka </a:t>
            </a:r>
            <a:r>
              <a:rPr lang="en-US" altLang="ja-JP" sz="1200" u="sng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AGreen</a:t>
            </a:r>
            <a:r>
              <a:rPr lang="en-US" altLang="ja-JP" sz="1200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Action</a:t>
            </a:r>
            <a:r>
              <a:rPr lang="ja-JP" altLang="en-US" sz="1200" u="sng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」</a:t>
            </a: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を「府民運動」として展開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7720" y="3166050"/>
            <a:ext cx="5356889" cy="3584996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975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75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75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75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737187" y="5093951"/>
            <a:ext cx="17768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・有機農産物等環境に配慮した農産物生産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・バイオ炭や堆肥施用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・脱プラ資材の使用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4625" indent="-174625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・太陽光等再エネを活用した栽培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03702" y="5866737"/>
            <a:ext cx="38303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・有機農産物等環境に配慮した農産物販売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・量り売り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・ガソリン車を使わない集荷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4625" indent="-174625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・ゼロカーボンに繋がる内容を取り入れた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マルシェ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4625" indent="-174625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ゼロカーボンマルシェ）運営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957044" y="3759463"/>
            <a:ext cx="24510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・エコバック持参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4625" indent="-174625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・マルシェや直売所等の身近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4625" indent="-174625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ところ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の大阪産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（もん）の購入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5523543" y="3155977"/>
            <a:ext cx="4290932" cy="3585504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975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75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75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75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835079" y="1619344"/>
            <a:ext cx="80557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Osaka </a:t>
            </a:r>
            <a:r>
              <a:rPr lang="en-US" altLang="ja-JP" sz="1200" b="1" dirty="0" err="1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AGreen</a:t>
            </a:r>
            <a:r>
              <a:rPr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Action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～農とみどりからひろげる脱炭素社会～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地球温暖化を防止するため、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大阪府は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令和元年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10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月に、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2050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年に二酸化炭素の排出量を実質ゼロにする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カーボンニュートラル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に向けて取り組むことを表明しました。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適切な地球環境を次世代につなぐため、一人ひとりの生活に直結する「食」とそれを支える「農やみどり」といった、身近な場面で今すぐできる行動に、生産者・販売事業者・消費者が一体的に取組むことを、「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Osaka </a:t>
            </a:r>
            <a:r>
              <a:rPr lang="en-US" altLang="ja-JP" sz="11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AGreen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Action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」と名付け、大阪から農業による脱炭素社会の実現に向けたムーブメントを起こします。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　このムーブメントにより、新鮮で魅力的な大阪産（もん）に新たな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価値を創造し、地球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環境の保全にも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繋げていきます。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-1145458" y="8407261"/>
            <a:ext cx="12516064" cy="2920211"/>
          </a:xfrm>
          <a:prstGeom prst="rect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975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75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75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975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532151" y="3034072"/>
            <a:ext cx="1223061" cy="30138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展開手法</a:t>
            </a:r>
          </a:p>
        </p:txBody>
      </p:sp>
      <p:sp>
        <p:nvSpPr>
          <p:cNvPr id="44" name="正方形/長方形 43"/>
          <p:cNvSpPr/>
          <p:nvPr/>
        </p:nvSpPr>
        <p:spPr>
          <a:xfrm>
            <a:off x="1" y="-3485"/>
            <a:ext cx="9906000" cy="3923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599721" y="-21409"/>
            <a:ext cx="5455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bg1"/>
                </a:solidFill>
              </a:rPr>
              <a:t>「</a:t>
            </a:r>
            <a:r>
              <a:rPr lang="en-US" altLang="ja-JP" sz="2400" b="1" dirty="0">
                <a:solidFill>
                  <a:schemeClr val="bg1"/>
                </a:solidFill>
              </a:rPr>
              <a:t>Osaka </a:t>
            </a:r>
            <a:r>
              <a:rPr lang="en-US" altLang="ja-JP" sz="2400" b="1" dirty="0" err="1" smtClean="0">
                <a:solidFill>
                  <a:schemeClr val="bg1"/>
                </a:solidFill>
              </a:rPr>
              <a:t>AGreen</a:t>
            </a:r>
            <a:r>
              <a:rPr lang="en-US" altLang="ja-JP" sz="2400" b="1" dirty="0" smtClean="0">
                <a:solidFill>
                  <a:schemeClr val="bg1"/>
                </a:solidFill>
              </a:rPr>
              <a:t> </a:t>
            </a:r>
            <a:r>
              <a:rPr lang="en-US" altLang="ja-JP" sz="2400" b="1" dirty="0">
                <a:solidFill>
                  <a:schemeClr val="bg1"/>
                </a:solidFill>
              </a:rPr>
              <a:t>Action</a:t>
            </a:r>
            <a:r>
              <a:rPr lang="ja-JP" altLang="en-US" sz="2400" b="1" dirty="0">
                <a:solidFill>
                  <a:schemeClr val="bg1"/>
                </a:solidFill>
              </a:rPr>
              <a:t>」に</a:t>
            </a:r>
            <a:r>
              <a:rPr lang="ja-JP" altLang="en-US" sz="2400" b="1" dirty="0" smtClean="0">
                <a:solidFill>
                  <a:schemeClr val="bg1"/>
                </a:solidFill>
              </a:rPr>
              <a:t>ついて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1039" y="468661"/>
            <a:ext cx="917884" cy="31517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目　的</a:t>
            </a:r>
            <a:endParaRPr lang="en-US" altLang="ja-JP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1322" y="3010234"/>
            <a:ext cx="927122" cy="27555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概　要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99986" y="3358904"/>
            <a:ext cx="56700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ja-JP" altLang="en-US" sz="12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農に関わる各事業者の脱炭素的活動をシンボルロゴを使って発信</a:t>
            </a:r>
          </a:p>
        </p:txBody>
      </p:sp>
      <p:sp>
        <p:nvSpPr>
          <p:cNvPr id="60" name="正方形/長方形 59"/>
          <p:cNvSpPr/>
          <p:nvPr/>
        </p:nvSpPr>
        <p:spPr>
          <a:xfrm>
            <a:off x="7280828" y="9371479"/>
            <a:ext cx="3998693" cy="184885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5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5563302" y="5487197"/>
            <a:ext cx="4228303" cy="2134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情報発信手法</a:t>
            </a:r>
            <a:endParaRPr lang="en-US" altLang="ja-JP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452013" y="763026"/>
            <a:ext cx="5215862" cy="520371"/>
          </a:xfrm>
          <a:prstGeom prst="rect">
            <a:avLst/>
          </a:prstGeom>
          <a:solidFill>
            <a:schemeClr val="bg2">
              <a:lumMod val="9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975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　</a:t>
            </a:r>
          </a:p>
        </p:txBody>
      </p:sp>
      <p:sp>
        <p:nvSpPr>
          <p:cNvPr id="93" name="右矢印 92"/>
          <p:cNvSpPr/>
          <p:nvPr/>
        </p:nvSpPr>
        <p:spPr>
          <a:xfrm>
            <a:off x="6479223" y="1318107"/>
            <a:ext cx="209987" cy="223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テキスト ボックス 93"/>
          <p:cNvSpPr txBox="1"/>
          <p:nvPr/>
        </p:nvSpPr>
        <p:spPr>
          <a:xfrm>
            <a:off x="6676382" y="1305539"/>
            <a:ext cx="17476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持続可能な大阪農業</a:t>
            </a:r>
          </a:p>
        </p:txBody>
      </p:sp>
      <p:sp>
        <p:nvSpPr>
          <p:cNvPr id="95" name="テキスト ボックス 94"/>
          <p:cNvSpPr txBox="1"/>
          <p:nvPr/>
        </p:nvSpPr>
        <p:spPr>
          <a:xfrm>
            <a:off x="8516246" y="1299017"/>
            <a:ext cx="1273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地球環境の保全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テキスト ボックス 96"/>
          <p:cNvSpPr txBox="1"/>
          <p:nvPr/>
        </p:nvSpPr>
        <p:spPr>
          <a:xfrm>
            <a:off x="4452011" y="804888"/>
            <a:ext cx="50983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農業者：農産物へ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新た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価値創造、農業経営の向上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消費者：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新鮮な農産物の購入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機会の増加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右矢印 97"/>
          <p:cNvSpPr/>
          <p:nvPr/>
        </p:nvSpPr>
        <p:spPr>
          <a:xfrm>
            <a:off x="4230843" y="735651"/>
            <a:ext cx="181646" cy="696007"/>
          </a:xfrm>
          <a:prstGeom prst="rightArrow">
            <a:avLst>
              <a:gd name="adj1" fmla="val 66808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4" name="図 5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857" y="4041705"/>
            <a:ext cx="1234674" cy="1183743"/>
          </a:xfrm>
          <a:prstGeom prst="rect">
            <a:avLst/>
          </a:prstGeom>
        </p:spPr>
      </p:pic>
      <p:pic>
        <p:nvPicPr>
          <p:cNvPr id="55" name="図 5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3631" y="4084885"/>
            <a:ext cx="1237172" cy="1083817"/>
          </a:xfrm>
          <a:prstGeom prst="rect">
            <a:avLst/>
          </a:prstGeom>
        </p:spPr>
      </p:pic>
      <p:sp>
        <p:nvSpPr>
          <p:cNvPr id="110" name="テキスト ボックス 109"/>
          <p:cNvSpPr txBox="1"/>
          <p:nvPr/>
        </p:nvSpPr>
        <p:spPr>
          <a:xfrm>
            <a:off x="5552614" y="3364206"/>
            <a:ext cx="42618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マルシェや販売店（インショップやエコ農産物コーナー）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直売所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などで、ロゴを掲載し、消費者へアピール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⇒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様々な場で、ロゴマークを見つけられるようにする</a:t>
            </a:r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ことで、</a:t>
            </a:r>
            <a:endParaRPr lang="en-US" altLang="ja-JP" sz="11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68288"/>
            <a:r>
              <a:rPr lang="ja-JP" altLang="en-US" sz="11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消費者</a:t>
            </a:r>
            <a:r>
              <a:rPr lang="ja-JP" altLang="en-US" sz="1100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への浸透をめざす</a:t>
            </a: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5471007" y="5762357"/>
            <a:ext cx="4398023" cy="10002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Instagram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による情報拡散を想定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○取り組む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事業者は、イベント情報や取組みに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ついて発信。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投稿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には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#osaka_agreen_action 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を付ける。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/>
            <a:endParaRPr lang="en-US" altLang="ja-JP" sz="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/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○公式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Instagram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アカウントも立ち上げ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#</a:t>
            </a:r>
            <a:r>
              <a: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osaka_agreen_action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等の投稿を拡散。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1" name="図 6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7094" y="4113955"/>
            <a:ext cx="1049915" cy="1130460"/>
          </a:xfrm>
          <a:prstGeom prst="rect">
            <a:avLst/>
          </a:prstGeom>
        </p:spPr>
      </p:pic>
      <p:grpSp>
        <p:nvGrpSpPr>
          <p:cNvPr id="3" name="グループ化 2"/>
          <p:cNvGrpSpPr/>
          <p:nvPr/>
        </p:nvGrpSpPr>
        <p:grpSpPr>
          <a:xfrm>
            <a:off x="1362457" y="3956869"/>
            <a:ext cx="2465559" cy="1909868"/>
            <a:chOff x="443527" y="3746844"/>
            <a:chExt cx="2483174" cy="1894838"/>
          </a:xfrm>
        </p:grpSpPr>
        <p:sp>
          <p:nvSpPr>
            <p:cNvPr id="17" name="ドーナツ 16"/>
            <p:cNvSpPr/>
            <p:nvPr/>
          </p:nvSpPr>
          <p:spPr>
            <a:xfrm>
              <a:off x="883061" y="3941714"/>
              <a:ext cx="1668447" cy="1699968"/>
            </a:xfrm>
            <a:prstGeom prst="donut">
              <a:avLst>
                <a:gd name="adj" fmla="val 6197"/>
              </a:avLst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00">
                <a:solidFill>
                  <a:schemeClr val="tx1"/>
                </a:solidFill>
              </a:endParaRPr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443527" y="5009521"/>
              <a:ext cx="975486" cy="540000"/>
              <a:chOff x="282936" y="3203692"/>
              <a:chExt cx="684000" cy="540000"/>
            </a:xfrm>
          </p:grpSpPr>
          <p:sp>
            <p:nvSpPr>
              <p:cNvPr id="19" name="楕円 18"/>
              <p:cNvSpPr/>
              <p:nvPr/>
            </p:nvSpPr>
            <p:spPr>
              <a:xfrm>
                <a:off x="282936" y="3203692"/>
                <a:ext cx="684000" cy="540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/>
              </a:p>
            </p:txBody>
          </p:sp>
          <p:sp>
            <p:nvSpPr>
              <p:cNvPr id="77" name="テキスト ボックス 76"/>
              <p:cNvSpPr txBox="1"/>
              <p:nvPr/>
            </p:nvSpPr>
            <p:spPr>
              <a:xfrm>
                <a:off x="410972" y="3300068"/>
                <a:ext cx="51310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流　通</a:t>
                </a:r>
                <a:endParaRPr lang="en-US" altLang="ja-JP" sz="11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r>
                  <a:rPr lang="ja-JP" altLang="en-US" sz="11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事業者</a:t>
                </a:r>
                <a:endParaRPr lang="en-US" altLang="ja-JP" sz="11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78" name="グループ化 77"/>
            <p:cNvGrpSpPr/>
            <p:nvPr/>
          </p:nvGrpSpPr>
          <p:grpSpPr>
            <a:xfrm>
              <a:off x="1933969" y="5035157"/>
              <a:ext cx="992732" cy="540000"/>
              <a:chOff x="282936" y="3203692"/>
              <a:chExt cx="766352" cy="540000"/>
            </a:xfrm>
          </p:grpSpPr>
          <p:sp>
            <p:nvSpPr>
              <p:cNvPr id="79" name="楕円 78"/>
              <p:cNvSpPr/>
              <p:nvPr/>
            </p:nvSpPr>
            <p:spPr>
              <a:xfrm>
                <a:off x="282936" y="3203692"/>
                <a:ext cx="684000" cy="540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/>
              </a:p>
            </p:txBody>
          </p:sp>
          <p:sp>
            <p:nvSpPr>
              <p:cNvPr id="80" name="テキスト ボックス 79"/>
              <p:cNvSpPr txBox="1"/>
              <p:nvPr/>
            </p:nvSpPr>
            <p:spPr>
              <a:xfrm>
                <a:off x="429490" y="3388160"/>
                <a:ext cx="619798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1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生産者</a:t>
                </a:r>
                <a:endParaRPr lang="en-US" altLang="ja-JP" sz="11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81" name="グループ化 80"/>
            <p:cNvGrpSpPr/>
            <p:nvPr/>
          </p:nvGrpSpPr>
          <p:grpSpPr>
            <a:xfrm>
              <a:off x="1146353" y="3746844"/>
              <a:ext cx="1104315" cy="540000"/>
              <a:chOff x="187418" y="3203692"/>
              <a:chExt cx="901466" cy="540000"/>
            </a:xfrm>
          </p:grpSpPr>
          <p:sp>
            <p:nvSpPr>
              <p:cNvPr id="82" name="楕円 81"/>
              <p:cNvSpPr/>
              <p:nvPr/>
            </p:nvSpPr>
            <p:spPr>
              <a:xfrm>
                <a:off x="282936" y="3203692"/>
                <a:ext cx="684000" cy="540000"/>
              </a:xfrm>
              <a:prstGeom prst="ellipse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00"/>
              </a:p>
            </p:txBody>
          </p:sp>
          <p:sp>
            <p:nvSpPr>
              <p:cNvPr id="83" name="テキスト ボックス 82"/>
              <p:cNvSpPr txBox="1"/>
              <p:nvPr/>
            </p:nvSpPr>
            <p:spPr>
              <a:xfrm>
                <a:off x="187418" y="3280248"/>
                <a:ext cx="901466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ja-JP" altLang="en-US" sz="11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府　民</a:t>
                </a:r>
                <a:endParaRPr lang="en-US" altLang="ja-JP" sz="11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lang="ja-JP" altLang="en-US" sz="11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（消費者）</a:t>
                </a:r>
                <a:endParaRPr lang="en-US" altLang="ja-JP" sz="11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35" name="二等辺三角形 34"/>
            <p:cNvSpPr/>
            <p:nvPr/>
          </p:nvSpPr>
          <p:spPr>
            <a:xfrm rot="3497512">
              <a:off x="1166055" y="4016177"/>
              <a:ext cx="288000" cy="1440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4" name="二等辺三角形 83"/>
            <p:cNvSpPr/>
            <p:nvPr/>
          </p:nvSpPr>
          <p:spPr>
            <a:xfrm rot="17917536">
              <a:off x="1905507" y="4007418"/>
              <a:ext cx="288000" cy="1440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5" name="二等辺三角形 84"/>
            <p:cNvSpPr/>
            <p:nvPr/>
          </p:nvSpPr>
          <p:spPr>
            <a:xfrm rot="10113172">
              <a:off x="835553" y="4985597"/>
              <a:ext cx="288000" cy="1440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6" name="二等辺三角形 85"/>
            <p:cNvSpPr/>
            <p:nvPr/>
          </p:nvSpPr>
          <p:spPr>
            <a:xfrm rot="12525048">
              <a:off x="2294841" y="4981463"/>
              <a:ext cx="288000" cy="1440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7" name="二等辺三角形 86"/>
            <p:cNvSpPr/>
            <p:nvPr/>
          </p:nvSpPr>
          <p:spPr>
            <a:xfrm rot="18644517">
              <a:off x="1113129" y="5336633"/>
              <a:ext cx="288000" cy="1440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88" name="二等辺三角形 87"/>
            <p:cNvSpPr/>
            <p:nvPr/>
          </p:nvSpPr>
          <p:spPr>
            <a:xfrm rot="3372228">
              <a:off x="1962625" y="5409235"/>
              <a:ext cx="288000" cy="1440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8" name="下矢印 67"/>
            <p:cNvSpPr/>
            <p:nvPr/>
          </p:nvSpPr>
          <p:spPr>
            <a:xfrm rot="18275010">
              <a:off x="1993884" y="4922933"/>
              <a:ext cx="252000" cy="252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67" name="下矢印 66"/>
            <p:cNvSpPr/>
            <p:nvPr/>
          </p:nvSpPr>
          <p:spPr>
            <a:xfrm rot="3444481">
              <a:off x="1190337" y="4952508"/>
              <a:ext cx="252000" cy="252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sp>
          <p:nvSpPr>
            <p:cNvPr id="31" name="下矢印 30"/>
            <p:cNvSpPr/>
            <p:nvPr/>
          </p:nvSpPr>
          <p:spPr>
            <a:xfrm rot="10800000">
              <a:off x="1583079" y="4279158"/>
              <a:ext cx="252000" cy="25200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600"/>
            </a:p>
          </p:txBody>
        </p:sp>
        <p:pic>
          <p:nvPicPr>
            <p:cNvPr id="2" name="図 1"/>
            <p:cNvPicPr>
              <a:picLocks noChangeAspect="1"/>
            </p:cNvPicPr>
            <p:nvPr/>
          </p:nvPicPr>
          <p:blipFill rotWithShape="1">
            <a:blip r:embed="rId5"/>
            <a:srcRect l="21206" t="18239" r="13387" b="17326"/>
            <a:stretch/>
          </p:blipFill>
          <p:spPr>
            <a:xfrm>
              <a:off x="1391574" y="4551472"/>
              <a:ext cx="605460" cy="495773"/>
            </a:xfrm>
            <a:prstGeom prst="rect">
              <a:avLst/>
            </a:prstGeom>
          </p:spPr>
        </p:pic>
      </p:grpSp>
      <p:pic>
        <p:nvPicPr>
          <p:cNvPr id="72" name="図 71"/>
          <p:cNvPicPr>
            <a:picLocks noChangeAspect="1"/>
          </p:cNvPicPr>
          <p:nvPr/>
        </p:nvPicPr>
        <p:blipFill rotWithShape="1">
          <a:blip r:embed="rId5"/>
          <a:srcRect l="21206" t="18239" r="13387" b="17326"/>
          <a:stretch/>
        </p:blipFill>
        <p:spPr>
          <a:xfrm>
            <a:off x="95774" y="1730914"/>
            <a:ext cx="1545285" cy="1141740"/>
          </a:xfrm>
          <a:prstGeom prst="rect">
            <a:avLst/>
          </a:prstGeom>
        </p:spPr>
      </p:pic>
      <p:pic>
        <p:nvPicPr>
          <p:cNvPr id="73" name="図 72"/>
          <p:cNvPicPr>
            <a:picLocks noChangeAspect="1"/>
          </p:cNvPicPr>
          <p:nvPr/>
        </p:nvPicPr>
        <p:blipFill rotWithShape="1">
          <a:blip r:embed="rId5"/>
          <a:srcRect l="21206" t="18239" r="13387" b="17326"/>
          <a:stretch/>
        </p:blipFill>
        <p:spPr>
          <a:xfrm>
            <a:off x="8712822" y="4728563"/>
            <a:ext cx="528735" cy="390658"/>
          </a:xfrm>
          <a:prstGeom prst="rect">
            <a:avLst/>
          </a:prstGeom>
        </p:spPr>
      </p:pic>
      <p:pic>
        <p:nvPicPr>
          <p:cNvPr id="74" name="図 73"/>
          <p:cNvPicPr>
            <a:picLocks noChangeAspect="1"/>
          </p:cNvPicPr>
          <p:nvPr/>
        </p:nvPicPr>
        <p:blipFill rotWithShape="1">
          <a:blip r:embed="rId5"/>
          <a:srcRect l="21206" t="18239" r="13387" b="17326"/>
          <a:stretch/>
        </p:blipFill>
        <p:spPr>
          <a:xfrm>
            <a:off x="7111570" y="4805269"/>
            <a:ext cx="434474" cy="321013"/>
          </a:xfrm>
          <a:prstGeom prst="rect">
            <a:avLst/>
          </a:prstGeom>
        </p:spPr>
      </p:pic>
      <p:pic>
        <p:nvPicPr>
          <p:cNvPr id="75" name="図 74"/>
          <p:cNvPicPr>
            <a:picLocks noChangeAspect="1"/>
          </p:cNvPicPr>
          <p:nvPr/>
        </p:nvPicPr>
        <p:blipFill rotWithShape="1">
          <a:blip r:embed="rId5"/>
          <a:srcRect l="21206" t="18239" r="13387" b="17326"/>
          <a:stretch/>
        </p:blipFill>
        <p:spPr>
          <a:xfrm>
            <a:off x="7740018" y="4782083"/>
            <a:ext cx="434475" cy="321013"/>
          </a:xfrm>
          <a:prstGeom prst="rect">
            <a:avLst/>
          </a:prstGeom>
        </p:spPr>
      </p:pic>
      <p:pic>
        <p:nvPicPr>
          <p:cNvPr id="107" name="図 106"/>
          <p:cNvPicPr>
            <a:picLocks noChangeAspect="1"/>
          </p:cNvPicPr>
          <p:nvPr/>
        </p:nvPicPr>
        <p:blipFill rotWithShape="1">
          <a:blip r:embed="rId5"/>
          <a:srcRect l="21206" t="18239" r="13387" b="17326"/>
          <a:stretch/>
        </p:blipFill>
        <p:spPr>
          <a:xfrm rot="1074202">
            <a:off x="6231183" y="4771960"/>
            <a:ext cx="359520" cy="265633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113" name="テキスト ボックス 112"/>
          <p:cNvSpPr txBox="1"/>
          <p:nvPr/>
        </p:nvSpPr>
        <p:spPr>
          <a:xfrm>
            <a:off x="5653108" y="5188178"/>
            <a:ext cx="1737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マルシェでの活用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7111570" y="5180659"/>
            <a:ext cx="14727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販売店で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の掲示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8445612" y="5201304"/>
            <a:ext cx="134440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直売所等での活用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2" name="右矢印 61"/>
          <p:cNvSpPr/>
          <p:nvPr/>
        </p:nvSpPr>
        <p:spPr>
          <a:xfrm>
            <a:off x="8306259" y="1302950"/>
            <a:ext cx="209987" cy="223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8880124" y="69218"/>
            <a:ext cx="800100" cy="409575"/>
          </a:xfrm>
          <a:prstGeom prst="rect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資料</a:t>
            </a:r>
            <a:r>
              <a:rPr lang="en-US" altLang="ja-JP" sz="1400" kern="100" dirty="0" smtClean="0">
                <a:effectLst/>
                <a:ea typeface="Meiryo UI" panose="020B0604030504040204" pitchFamily="50" charset="-128"/>
                <a:cs typeface="Times New Roman" panose="02020603050405020304" pitchFamily="18" charset="0"/>
              </a:rPr>
              <a:t>4</a:t>
            </a:r>
            <a:endParaRPr lang="ja-JP" sz="1050" kern="100" dirty="0">
              <a:effectLst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21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478</Words>
  <Application>Microsoft Office PowerPoint</Application>
  <PresentationFormat>A4 210 x 297 mm</PresentationFormat>
  <Paragraphs>57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2022-10-04T10:28:38Z</dcterms:created>
  <dcterms:modified xsi:type="dcterms:W3CDTF">2022-10-04T10:28:45Z</dcterms:modified>
</cp:coreProperties>
</file>