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304" r:id="rId2"/>
    <p:sldId id="259" r:id="rId3"/>
    <p:sldId id="307" r:id="rId4"/>
    <p:sldId id="308"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94660"/>
  </p:normalViewPr>
  <p:slideViewPr>
    <p:cSldViewPr snapToGrid="0">
      <p:cViewPr varScale="1">
        <p:scale>
          <a:sx n="82" d="100"/>
          <a:sy n="82" d="100"/>
        </p:scale>
        <p:origin x="10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solidFill>
            <a:ln>
              <a:noFill/>
            </a:ln>
            <a:effectLst/>
            <a:sp3d/>
          </c:spPr>
          <c:invertIfNegative val="0"/>
          <c:dLbls>
            <c:dLbl>
              <c:idx val="0"/>
              <c:layout>
                <c:manualLayout>
                  <c:x val="2.4999999999999949E-2"/>
                  <c:y val="-2.7777777777777776E-2"/>
                </c:manualLayout>
              </c:layout>
              <c:tx>
                <c:rich>
                  <a:bodyPr/>
                  <a:lstStyle/>
                  <a:p>
                    <a:fld id="{35AC001C-0C0B-41E5-A459-ED7755A53ABE}" type="VALUE">
                      <a:rPr lang="en-US" altLang="ja-JP"/>
                      <a:pPr/>
                      <a:t>[値]</a:t>
                    </a:fld>
                    <a:r>
                      <a:rPr lang="en-US" altLang="ja-JP"/>
                      <a:t>ha</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A6BA-4392-9E20-E3208B4E3E45}"/>
                </c:ext>
              </c:extLst>
            </c:dLbl>
            <c:dLbl>
              <c:idx val="1"/>
              <c:layout>
                <c:manualLayout>
                  <c:x val="2.5000000000000001E-2"/>
                  <c:y val="-2.7777777777777776E-2"/>
                </c:manualLayout>
              </c:layout>
              <c:tx>
                <c:rich>
                  <a:bodyPr/>
                  <a:lstStyle/>
                  <a:p>
                    <a:fld id="{5C823271-D7A9-446C-A10B-0E17A6E4EB72}" type="VALUE">
                      <a:rPr lang="en-US" altLang="ja-JP"/>
                      <a:pPr/>
                      <a:t>[値]</a:t>
                    </a:fld>
                    <a:r>
                      <a:rPr lang="en-US" altLang="ja-JP"/>
                      <a:t>ha</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6BA-4392-9E20-E3208B4E3E45}"/>
                </c:ext>
              </c:extLst>
            </c:dLbl>
            <c:dLbl>
              <c:idx val="2"/>
              <c:layout>
                <c:manualLayout>
                  <c:x val="2.5000000000000001E-2"/>
                  <c:y val="-3.7037037037037035E-2"/>
                </c:manualLayout>
              </c:layout>
              <c:tx>
                <c:rich>
                  <a:bodyPr/>
                  <a:lstStyle/>
                  <a:p>
                    <a:fld id="{3B233C94-5AC3-4F6E-9711-58069324D1E4}" type="VALUE">
                      <a:rPr lang="en-US" altLang="ja-JP"/>
                      <a:pPr/>
                      <a:t>[値]</a:t>
                    </a:fld>
                    <a:r>
                      <a:rPr lang="en-US" altLang="ja-JP"/>
                      <a:t>ha</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A6BA-4392-9E20-E3208B4E3E4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val>
            <c:numRef>
              <c:f>Sheet2!$I$25:$I$27</c:f>
              <c:numCache>
                <c:formatCode>General</c:formatCode>
                <c:ptCount val="3"/>
                <c:pt idx="0">
                  <c:v>1.33</c:v>
                </c:pt>
                <c:pt idx="1">
                  <c:v>0.63</c:v>
                </c:pt>
                <c:pt idx="2">
                  <c:v>0.23</c:v>
                </c:pt>
              </c:numCache>
            </c:numRef>
          </c:val>
          <c:extLst>
            <c:ext xmlns:c16="http://schemas.microsoft.com/office/drawing/2014/chart" uri="{C3380CC4-5D6E-409C-BE32-E72D297353CC}">
              <c16:uniqueId val="{00000003-A6BA-4392-9E20-E3208B4E3E45}"/>
            </c:ext>
          </c:extLst>
        </c:ser>
        <c:dLbls>
          <c:showLegendKey val="0"/>
          <c:showVal val="0"/>
          <c:showCatName val="0"/>
          <c:showSerName val="0"/>
          <c:showPercent val="0"/>
          <c:showBubbleSize val="0"/>
        </c:dLbls>
        <c:gapWidth val="150"/>
        <c:shape val="box"/>
        <c:axId val="1095789712"/>
        <c:axId val="1041363824"/>
        <c:axId val="0"/>
      </c:bar3DChart>
      <c:catAx>
        <c:axId val="109578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41363824"/>
        <c:crosses val="autoZero"/>
        <c:auto val="1"/>
        <c:lblAlgn val="ctr"/>
        <c:lblOffset val="100"/>
        <c:noMultiLvlLbl val="0"/>
      </c:catAx>
      <c:valAx>
        <c:axId val="104136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5789712"/>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7948875452373"/>
          <c:y val="0.15271210646193906"/>
          <c:w val="0.44935025828701686"/>
          <c:h val="0.69006516954416841"/>
        </c:manualLayout>
      </c:layout>
      <c:pieChart>
        <c:varyColors val="1"/>
        <c:ser>
          <c:idx val="0"/>
          <c:order val="0"/>
          <c:dPt>
            <c:idx val="0"/>
            <c:bubble3D val="0"/>
            <c:explosion val="14"/>
            <c:spPr>
              <a:solidFill>
                <a:srgbClr val="00B0F0"/>
              </a:solidFill>
              <a:ln w="19050">
                <a:solidFill>
                  <a:schemeClr val="lt1"/>
                </a:solidFill>
              </a:ln>
              <a:effectLst/>
            </c:spPr>
            <c:extLst>
              <c:ext xmlns:c16="http://schemas.microsoft.com/office/drawing/2014/chart" uri="{C3380CC4-5D6E-409C-BE32-E72D297353CC}">
                <c16:uniqueId val="{00000001-613B-4648-8BA9-EAE9A76DA70E}"/>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13B-4648-8BA9-EAE9A76DA70E}"/>
              </c:ext>
            </c:extLst>
          </c:dPt>
          <c:dLbls>
            <c:dLbl>
              <c:idx val="0"/>
              <c:layout/>
              <c:tx>
                <c:rich>
                  <a:bodyPr/>
                  <a:lstStyle/>
                  <a:p>
                    <a:r>
                      <a:rPr lang="en-US" altLang="ja-JP" baseline="0" dirty="0" smtClean="0"/>
                      <a:t>500</a:t>
                    </a:r>
                    <a:r>
                      <a:rPr lang="ja-JP" altLang="en-US" baseline="0" dirty="0" smtClean="0"/>
                      <a:t>万円未満</a:t>
                    </a:r>
                    <a:r>
                      <a:rPr lang="ja-JP" altLang="en-US" baseline="0" dirty="0"/>
                      <a:t>
</a:t>
                    </a:r>
                    <a:fld id="{360D297D-6E02-4918-BA99-D6A10B1F0FEC}"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13B-4648-8BA9-EAE9A76DA70E}"/>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資料用グラフ!$R$14:$R$16</c:f>
              <c:numCache>
                <c:formatCode>0%</c:formatCode>
                <c:ptCount val="2"/>
                <c:pt idx="0">
                  <c:v>0.74</c:v>
                </c:pt>
                <c:pt idx="1">
                  <c:v>0.26</c:v>
                </c:pt>
              </c:numCache>
            </c:numRef>
          </c:val>
          <c:extLst>
            <c:ext xmlns:c16="http://schemas.microsoft.com/office/drawing/2014/chart" uri="{C3380CC4-5D6E-409C-BE32-E72D297353CC}">
              <c16:uniqueId val="{00000004-613B-4648-8BA9-EAE9A76DA70E}"/>
            </c:ext>
          </c:extLst>
        </c:ser>
        <c:dLbls>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632215207728346E-2"/>
          <c:y val="2.9132319943409896E-2"/>
          <c:w val="0.93936228450014647"/>
          <c:h val="0.93773282021071902"/>
        </c:manualLayout>
      </c:layout>
      <c:lineChart>
        <c:grouping val="standard"/>
        <c:varyColors val="0"/>
        <c:ser>
          <c:idx val="0"/>
          <c:order val="0"/>
          <c:spPr>
            <a:ln w="28575" cap="rnd">
              <a:solidFill>
                <a:schemeClr val="accent1"/>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0-27B3-4B76-8C46-D032C1420607}"/>
            </c:ext>
          </c:extLst>
        </c:ser>
        <c:ser>
          <c:idx val="1"/>
          <c:order val="1"/>
          <c:spPr>
            <a:ln w="28575" cap="rnd">
              <a:solidFill>
                <a:schemeClr val="accent2"/>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1-27B3-4B76-8C46-D032C1420607}"/>
            </c:ext>
          </c:extLst>
        </c:ser>
        <c:ser>
          <c:idx val="2"/>
          <c:order val="2"/>
          <c:spPr>
            <a:ln w="28575" cap="rnd">
              <a:solidFill>
                <a:schemeClr val="accent3"/>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2-27B3-4B76-8C46-D032C1420607}"/>
            </c:ext>
          </c:extLst>
        </c:ser>
        <c:ser>
          <c:idx val="3"/>
          <c:order val="3"/>
          <c:spPr>
            <a:ln w="28575" cap="rnd">
              <a:solidFill>
                <a:schemeClr val="accent4"/>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3-27B3-4B76-8C46-D032C1420607}"/>
            </c:ext>
          </c:extLst>
        </c:ser>
        <c:ser>
          <c:idx val="4"/>
          <c:order val="4"/>
          <c:spPr>
            <a:ln w="28575" cap="rnd">
              <a:solidFill>
                <a:schemeClr val="accent5"/>
              </a:solidFill>
              <a:round/>
            </a:ln>
            <a:effectLst/>
          </c:spPr>
          <c:marker>
            <c:symbol val="none"/>
          </c:marker>
          <c:val>
            <c:numRef>
              <c:f>資料用グラフ!$D$2:$L$2</c:f>
            </c:numRef>
          </c:val>
          <c:smooth val="0"/>
          <c:extLst>
            <c:ext xmlns:c15="http://schemas.microsoft.com/office/drawing/2012/chart" uri="{02D57815-91ED-43cb-92C2-25804820EDAC}">
              <c15:filteredSeriesTitle>
                <c15:tx>
                  <c:strRef>
                    <c:extLst>
                      <c:ext uri="{02D57815-91ED-43cb-92C2-25804820EDAC}">
                        <c15:formulaRef>
                          <c15:sqref>資料用グラフ!$C$2</c15:sqref>
                        </c15:formulaRef>
                      </c:ext>
                    </c:extLst>
                    <c:strCache>
                      <c:ptCount val="1"/>
                      <c:pt idx="0">
                        <c:v>谷</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4-27B3-4B76-8C46-D032C1420607}"/>
            </c:ext>
          </c:extLst>
        </c:ser>
        <c:ser>
          <c:idx val="5"/>
          <c:order val="5"/>
          <c:spPr>
            <a:ln w="28575" cap="rnd">
              <a:solidFill>
                <a:schemeClr val="accent6"/>
              </a:solidFill>
              <a:round/>
            </a:ln>
            <a:effectLst/>
          </c:spPr>
          <c:marker>
            <c:symbol val="none"/>
          </c:marker>
          <c:val>
            <c:numRef>
              <c:f>資料用グラフ!$D$3:$L$3</c:f>
              <c:numCache>
                <c:formatCode>General</c:formatCode>
                <c:ptCount val="9"/>
                <c:pt idx="2">
                  <c:v>226</c:v>
                </c:pt>
                <c:pt idx="3">
                  <c:v>279</c:v>
                </c:pt>
                <c:pt idx="4">
                  <c:v>503</c:v>
                </c:pt>
              </c:numCache>
            </c:numRef>
          </c:val>
          <c:smooth val="0"/>
          <c:extLst>
            <c:ext xmlns:c15="http://schemas.microsoft.com/office/drawing/2012/chart" uri="{02D57815-91ED-43cb-92C2-25804820EDAC}">
              <c15:filteredSeriesTitle>
                <c15:tx>
                  <c:strRef>
                    <c:extLst>
                      <c:ext uri="{02D57815-91ED-43cb-92C2-25804820EDAC}">
                        <c15:formulaRef>
                          <c15:sqref>資料用グラフ!$C$3</c15:sqref>
                        </c15:formulaRef>
                      </c:ext>
                    </c:extLst>
                    <c:strCache>
                      <c:ptCount val="1"/>
                      <c:pt idx="0">
                        <c:v>安田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5-27B3-4B76-8C46-D032C1420607}"/>
            </c:ext>
          </c:extLst>
        </c:ser>
        <c:ser>
          <c:idx val="6"/>
          <c:order val="6"/>
          <c:spPr>
            <a:ln w="28575" cap="rnd">
              <a:solidFill>
                <a:schemeClr val="accent1">
                  <a:lumMod val="60000"/>
                </a:schemeClr>
              </a:solidFill>
              <a:round/>
            </a:ln>
            <a:effectLst/>
          </c:spPr>
          <c:marker>
            <c:symbol val="none"/>
          </c:marker>
          <c:val>
            <c:numRef>
              <c:f>資料用グラフ!$D$4:$L$4</c:f>
            </c:numRef>
          </c:val>
          <c:smooth val="0"/>
          <c:extLst>
            <c:ext xmlns:c15="http://schemas.microsoft.com/office/drawing/2012/chart" uri="{02D57815-91ED-43cb-92C2-25804820EDAC}">
              <c15:filteredSeriesTitle>
                <c15:tx>
                  <c:strRef>
                    <c:extLst>
                      <c:ext uri="{02D57815-91ED-43cb-92C2-25804820EDAC}">
                        <c15:formulaRef>
                          <c15:sqref>資料用グラフ!$C$4</c15:sqref>
                        </c15:formulaRef>
                      </c:ext>
                    </c:extLst>
                    <c:strCache>
                      <c:ptCount val="1"/>
                      <c:pt idx="0">
                        <c:v>永吉</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6-27B3-4B76-8C46-D032C1420607}"/>
            </c:ext>
          </c:extLst>
        </c:ser>
        <c:ser>
          <c:idx val="7"/>
          <c:order val="7"/>
          <c:spPr>
            <a:ln w="28575" cap="rnd">
              <a:solidFill>
                <a:schemeClr val="accent2">
                  <a:lumMod val="60000"/>
                </a:schemeClr>
              </a:solidFill>
              <a:round/>
            </a:ln>
            <a:effectLst/>
          </c:spPr>
          <c:marker>
            <c:symbol val="none"/>
          </c:marker>
          <c:val>
            <c:numRef>
              <c:f>資料用グラフ!$D$5:$L$5</c:f>
            </c:numRef>
          </c:val>
          <c:smooth val="0"/>
          <c:extLst>
            <c:ext xmlns:c15="http://schemas.microsoft.com/office/drawing/2012/chart" uri="{02D57815-91ED-43cb-92C2-25804820EDAC}">
              <c15:filteredSeriesTitle>
                <c15:tx>
                  <c:strRef>
                    <c:extLst>
                      <c:ext uri="{02D57815-91ED-43cb-92C2-25804820EDAC}">
                        <c15:formulaRef>
                          <c15:sqref>資料用グラフ!$C$5</c15:sqref>
                        </c15:formulaRef>
                      </c:ext>
                    </c:extLst>
                    <c:strCache>
                      <c:ptCount val="1"/>
                      <c:pt idx="0">
                        <c:v>橘</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7-27B3-4B76-8C46-D032C1420607}"/>
            </c:ext>
          </c:extLst>
        </c:ser>
        <c:ser>
          <c:idx val="8"/>
          <c:order val="8"/>
          <c:spPr>
            <a:ln w="28575" cap="rnd">
              <a:solidFill>
                <a:schemeClr val="accent3">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8-27B3-4B76-8C46-D032C1420607}"/>
            </c:ext>
          </c:extLst>
        </c:ser>
        <c:ser>
          <c:idx val="9"/>
          <c:order val="9"/>
          <c:spPr>
            <a:ln w="28575" cap="rnd">
              <a:solidFill>
                <a:schemeClr val="accent4">
                  <a:lumMod val="60000"/>
                </a:schemeClr>
              </a:solidFill>
              <a:round/>
            </a:ln>
            <a:effectLst/>
          </c:spPr>
          <c:marker>
            <c:symbol val="none"/>
          </c:marker>
          <c:val>
            <c:numRef>
              <c:f>資料用グラフ!$D$6:$L$6</c:f>
            </c:numRef>
          </c:val>
          <c:smooth val="0"/>
          <c:extLst>
            <c:ext xmlns:c15="http://schemas.microsoft.com/office/drawing/2012/chart" uri="{02D57815-91ED-43cb-92C2-25804820EDAC}">
              <c15:filteredSeriesTitle>
                <c15:tx>
                  <c:strRef>
                    <c:extLst>
                      <c:ext uri="{02D57815-91ED-43cb-92C2-25804820EDAC}">
                        <c15:formulaRef>
                          <c15:sqref>資料用グラフ!$C$6</c15:sqref>
                        </c15:formulaRef>
                      </c:ext>
                    </c:extLst>
                    <c:strCache>
                      <c:ptCount val="1"/>
                      <c:pt idx="0">
                        <c:v>釜谷</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9-27B3-4B76-8C46-D032C1420607}"/>
            </c:ext>
          </c:extLst>
        </c:ser>
        <c:ser>
          <c:idx val="10"/>
          <c:order val="10"/>
          <c:spPr>
            <a:ln w="28575" cap="rnd">
              <a:solidFill>
                <a:schemeClr val="accent5">
                  <a:lumMod val="60000"/>
                </a:schemeClr>
              </a:solidFill>
              <a:round/>
            </a:ln>
            <a:effectLst/>
          </c:spPr>
          <c:marker>
            <c:symbol val="none"/>
          </c:marker>
          <c:val>
            <c:numRef>
              <c:f>資料用グラフ!$D$7:$L$7</c:f>
            </c:numRef>
          </c:val>
          <c:smooth val="0"/>
          <c:extLst>
            <c:ext xmlns:c15="http://schemas.microsoft.com/office/drawing/2012/chart" uri="{02D57815-91ED-43cb-92C2-25804820EDAC}">
              <c15:filteredSeriesTitle>
                <c15:tx>
                  <c:strRef>
                    <c:extLst>
                      <c:ext uri="{02D57815-91ED-43cb-92C2-25804820EDAC}">
                        <c15:formulaRef>
                          <c15:sqref>資料用グラフ!$C$7</c15:sqref>
                        </c15:formulaRef>
                      </c:ext>
                    </c:extLst>
                    <c:strCache>
                      <c:ptCount val="1"/>
                      <c:pt idx="0">
                        <c:v>北尻</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A-27B3-4B76-8C46-D032C1420607}"/>
            </c:ext>
          </c:extLst>
        </c:ser>
        <c:ser>
          <c:idx val="11"/>
          <c:order val="11"/>
          <c:spPr>
            <a:ln w="28575" cap="rnd">
              <a:solidFill>
                <a:schemeClr val="accent6">
                  <a:lumMod val="60000"/>
                </a:schemeClr>
              </a:solidFill>
              <a:round/>
            </a:ln>
            <a:effectLst/>
          </c:spPr>
          <c:marker>
            <c:symbol val="none"/>
          </c:marker>
          <c:val>
            <c:numRef>
              <c:f>資料用グラフ!$D$8:$L$8</c:f>
            </c:numRef>
          </c:val>
          <c:smooth val="0"/>
          <c:extLst>
            <c:ext xmlns:c15="http://schemas.microsoft.com/office/drawing/2012/chart" uri="{02D57815-91ED-43cb-92C2-25804820EDAC}">
              <c15:filteredSeriesTitle>
                <c15:tx>
                  <c:strRef>
                    <c:extLst>
                      <c:ext uri="{02D57815-91ED-43cb-92C2-25804820EDAC}">
                        <c15:formulaRef>
                          <c15:sqref>資料用グラフ!$C$8</c15:sqref>
                        </c15:formulaRef>
                      </c:ext>
                    </c:extLst>
                    <c:strCache>
                      <c:ptCount val="1"/>
                      <c:pt idx="0">
                        <c:v>田中</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B-27B3-4B76-8C46-D032C1420607}"/>
            </c:ext>
          </c:extLst>
        </c:ser>
        <c:ser>
          <c:idx val="12"/>
          <c:order val="12"/>
          <c:spPr>
            <a:ln w="28575" cap="rnd">
              <a:solidFill>
                <a:schemeClr val="accent1">
                  <a:lumMod val="80000"/>
                  <a:lumOff val="20000"/>
                </a:schemeClr>
              </a:solidFill>
              <a:round/>
            </a:ln>
            <a:effectLst/>
          </c:spPr>
          <c:marker>
            <c:symbol val="none"/>
          </c:marker>
          <c:val>
            <c:numRef>
              <c:f>資料用グラフ!$D$9:$L$9</c:f>
            </c:numRef>
          </c:val>
          <c:smooth val="0"/>
          <c:extLst>
            <c:ext xmlns:c15="http://schemas.microsoft.com/office/drawing/2012/chart" uri="{02D57815-91ED-43cb-92C2-25804820EDAC}">
              <c15:filteredSeriesTitle>
                <c15:tx>
                  <c:strRef>
                    <c:extLst>
                      <c:ext uri="{02D57815-91ED-43cb-92C2-25804820EDAC}">
                        <c15:formulaRef>
                          <c15:sqref>資料用グラフ!$C$9</c15:sqref>
                        </c15:formulaRef>
                      </c:ext>
                    </c:extLst>
                    <c:strCache>
                      <c:ptCount val="1"/>
                      <c:pt idx="0">
                        <c:v>田中</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C-27B3-4B76-8C46-D032C1420607}"/>
            </c:ext>
          </c:extLst>
        </c:ser>
        <c:ser>
          <c:idx val="13"/>
          <c:order val="13"/>
          <c:spPr>
            <a:ln w="28575" cap="rnd">
              <a:solidFill>
                <a:schemeClr val="accent2">
                  <a:lumMod val="80000"/>
                  <a:lumOff val="20000"/>
                </a:schemeClr>
              </a:solidFill>
              <a:round/>
            </a:ln>
            <a:effectLst/>
          </c:spPr>
          <c:marker>
            <c:symbol val="none"/>
          </c:marker>
          <c:val>
            <c:numRef>
              <c:f>資料用グラフ!$D$10:$L$10</c:f>
            </c:numRef>
          </c:val>
          <c:smooth val="0"/>
          <c:extLst>
            <c:ext xmlns:c15="http://schemas.microsoft.com/office/drawing/2012/chart" uri="{02D57815-91ED-43cb-92C2-25804820EDAC}">
              <c15:filteredSeriesTitle>
                <c15:tx>
                  <c:strRef>
                    <c:extLst>
                      <c:ext uri="{02D57815-91ED-43cb-92C2-25804820EDAC}">
                        <c15:formulaRef>
                          <c15:sqref>資料用グラフ!$C$10</c15:sqref>
                        </c15:formulaRef>
                      </c:ext>
                    </c:extLst>
                    <c:strCache>
                      <c:ptCount val="1"/>
                      <c:pt idx="0">
                        <c:v>並川</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D-27B3-4B76-8C46-D032C1420607}"/>
            </c:ext>
          </c:extLst>
        </c:ser>
        <c:ser>
          <c:idx val="14"/>
          <c:order val="14"/>
          <c:spPr>
            <a:ln w="28575" cap="rnd">
              <a:solidFill>
                <a:schemeClr val="accent3">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E-27B3-4B76-8C46-D032C1420607}"/>
            </c:ext>
          </c:extLst>
        </c:ser>
        <c:ser>
          <c:idx val="15"/>
          <c:order val="15"/>
          <c:spPr>
            <a:ln w="28575" cap="rnd">
              <a:solidFill>
                <a:schemeClr val="accent4">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F-27B3-4B76-8C46-D032C1420607}"/>
            </c:ext>
          </c:extLst>
        </c:ser>
        <c:ser>
          <c:idx val="16"/>
          <c:order val="16"/>
          <c:spPr>
            <a:ln w="28575" cap="rnd">
              <a:solidFill>
                <a:schemeClr val="accent5">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0-27B3-4B76-8C46-D032C1420607}"/>
            </c:ext>
          </c:extLst>
        </c:ser>
        <c:ser>
          <c:idx val="17"/>
          <c:order val="17"/>
          <c:spPr>
            <a:ln w="28575" cap="rnd">
              <a:solidFill>
                <a:schemeClr val="accent6">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1-27B3-4B76-8C46-D032C1420607}"/>
            </c:ext>
          </c:extLst>
        </c:ser>
        <c:ser>
          <c:idx val="18"/>
          <c:order val="18"/>
          <c:spPr>
            <a:ln w="28575" cap="rnd">
              <a:solidFill>
                <a:schemeClr val="accent1">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2-27B3-4B76-8C46-D032C1420607}"/>
            </c:ext>
          </c:extLst>
        </c:ser>
        <c:ser>
          <c:idx val="19"/>
          <c:order val="19"/>
          <c:spPr>
            <a:ln w="28575" cap="rnd">
              <a:solidFill>
                <a:schemeClr val="accent2">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3-27B3-4B76-8C46-D032C1420607}"/>
            </c:ext>
          </c:extLst>
        </c:ser>
        <c:ser>
          <c:idx val="20"/>
          <c:order val="20"/>
          <c:spPr>
            <a:ln w="28575" cap="rnd">
              <a:solidFill>
                <a:schemeClr val="accent3">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4-27B3-4B76-8C46-D032C1420607}"/>
            </c:ext>
          </c:extLst>
        </c:ser>
        <c:ser>
          <c:idx val="21"/>
          <c:order val="21"/>
          <c:spPr>
            <a:ln w="28575" cap="rnd">
              <a:solidFill>
                <a:schemeClr val="accent4">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5-27B3-4B76-8C46-D032C1420607}"/>
            </c:ext>
          </c:extLst>
        </c:ser>
        <c:ser>
          <c:idx val="22"/>
          <c:order val="22"/>
          <c:spPr>
            <a:ln w="28575" cap="rnd">
              <a:solidFill>
                <a:schemeClr val="accent5">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6-27B3-4B76-8C46-D032C1420607}"/>
            </c:ext>
          </c:extLst>
        </c:ser>
        <c:ser>
          <c:idx val="23"/>
          <c:order val="23"/>
          <c:spPr>
            <a:ln w="28575" cap="rnd">
              <a:solidFill>
                <a:schemeClr val="accent6">
                  <a:lumMod val="80000"/>
                </a:schemeClr>
              </a:solidFill>
              <a:round/>
            </a:ln>
            <a:effectLst/>
          </c:spPr>
          <c:marker>
            <c:symbol val="none"/>
          </c:marker>
          <c:val>
            <c:numRef>
              <c:f>資料用グラフ!$D$11:$L$11</c:f>
            </c:numRef>
          </c:val>
          <c:smooth val="0"/>
          <c:extLst>
            <c:ext xmlns:c15="http://schemas.microsoft.com/office/drawing/2012/chart" uri="{02D57815-91ED-43cb-92C2-25804820EDAC}">
              <c15:filteredSeriesTitle>
                <c15:tx>
                  <c:strRef>
                    <c:extLst>
                      <c:ext uri="{02D57815-91ED-43cb-92C2-25804820EDAC}">
                        <c15:formulaRef>
                          <c15:sqref>資料用グラフ!$C$11</c15:sqref>
                        </c15:formulaRef>
                      </c:ext>
                    </c:extLst>
                    <c:strCache>
                      <c:ptCount val="1"/>
                      <c:pt idx="0">
                        <c:v>近藤</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7-27B3-4B76-8C46-D032C1420607}"/>
            </c:ext>
          </c:extLst>
        </c:ser>
        <c:ser>
          <c:idx val="24"/>
          <c:order val="24"/>
          <c:spPr>
            <a:ln w="28575" cap="rnd">
              <a:solidFill>
                <a:schemeClr val="accent1">
                  <a:lumMod val="60000"/>
                  <a:lumOff val="40000"/>
                </a:schemeClr>
              </a:solidFill>
              <a:round/>
            </a:ln>
            <a:effectLst/>
          </c:spPr>
          <c:marker>
            <c:symbol val="none"/>
          </c:marker>
          <c:val>
            <c:numRef>
              <c:f>資料用グラフ!$D$12:$L$12</c:f>
              <c:numCache>
                <c:formatCode>General</c:formatCode>
                <c:ptCount val="9"/>
                <c:pt idx="1">
                  <c:v>275</c:v>
                </c:pt>
                <c:pt idx="2">
                  <c:v>479</c:v>
                </c:pt>
                <c:pt idx="3">
                  <c:v>431</c:v>
                </c:pt>
                <c:pt idx="4">
                  <c:v>540</c:v>
                </c:pt>
              </c:numCache>
            </c:numRef>
          </c:val>
          <c:smooth val="0"/>
          <c:extLst>
            <c:ext xmlns:c15="http://schemas.microsoft.com/office/drawing/2012/chart" uri="{02D57815-91ED-43cb-92C2-25804820EDAC}">
              <c15:filteredSeriesTitle>
                <c15:tx>
                  <c:strRef>
                    <c:extLst>
                      <c:ext uri="{02D57815-91ED-43cb-92C2-25804820EDAC}">
                        <c15:formulaRef>
                          <c15:sqref>資料用グラフ!$C$12</c15:sqref>
                        </c15:formulaRef>
                      </c:ext>
                    </c:extLst>
                    <c:strCache>
                      <c:ptCount val="1"/>
                      <c:pt idx="0">
                        <c:v>中尾</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8-27B3-4B76-8C46-D032C1420607}"/>
            </c:ext>
          </c:extLst>
        </c:ser>
        <c:ser>
          <c:idx val="25"/>
          <c:order val="25"/>
          <c:spPr>
            <a:ln w="28575" cap="rnd">
              <a:solidFill>
                <a:schemeClr val="accent2">
                  <a:lumMod val="60000"/>
                  <a:lumOff val="40000"/>
                </a:schemeClr>
              </a:solidFill>
              <a:round/>
            </a:ln>
            <a:effectLst/>
          </c:spPr>
          <c:marker>
            <c:symbol val="none"/>
          </c:marker>
          <c:val>
            <c:numRef>
              <c:f>資料用グラフ!$D$13:$L$13</c:f>
            </c:numRef>
          </c:val>
          <c:smooth val="0"/>
          <c:extLst>
            <c:ext xmlns:c15="http://schemas.microsoft.com/office/drawing/2012/chart" uri="{02D57815-91ED-43cb-92C2-25804820EDAC}">
              <c15:filteredSeriesTitle>
                <c15:tx>
                  <c:strRef>
                    <c:extLst>
                      <c:ext uri="{02D57815-91ED-43cb-92C2-25804820EDAC}">
                        <c15:formulaRef>
                          <c15:sqref>資料用グラフ!$C$13</c15:sqref>
                        </c15:formulaRef>
                      </c:ext>
                    </c:extLst>
                    <c:strCache>
                      <c:ptCount val="1"/>
                      <c:pt idx="0">
                        <c:v>久　</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9-27B3-4B76-8C46-D032C1420607}"/>
            </c:ext>
          </c:extLst>
        </c:ser>
        <c:ser>
          <c:idx val="26"/>
          <c:order val="26"/>
          <c:spPr>
            <a:ln w="28575" cap="rnd">
              <a:solidFill>
                <a:schemeClr val="accent3">
                  <a:lumMod val="60000"/>
                  <a:lumOff val="40000"/>
                </a:schemeClr>
              </a:solidFill>
              <a:round/>
            </a:ln>
            <a:effectLst/>
          </c:spPr>
          <c:marker>
            <c:symbol val="none"/>
          </c:marker>
          <c:val>
            <c:numRef>
              <c:f>資料用グラフ!$D$14:$L$14</c:f>
              <c:numCache>
                <c:formatCode>General</c:formatCode>
                <c:ptCount val="9"/>
                <c:pt idx="0">
                  <c:v>0</c:v>
                </c:pt>
                <c:pt idx="1">
                  <c:v>299</c:v>
                </c:pt>
                <c:pt idx="2">
                  <c:v>414</c:v>
                </c:pt>
                <c:pt idx="3">
                  <c:v>490</c:v>
                </c:pt>
                <c:pt idx="4">
                  <c:v>523</c:v>
                </c:pt>
                <c:pt idx="5">
                  <c:v>397</c:v>
                </c:pt>
              </c:numCache>
            </c:numRef>
          </c:val>
          <c:smooth val="0"/>
          <c:extLst>
            <c:ext xmlns:c15="http://schemas.microsoft.com/office/drawing/2012/chart" uri="{02D57815-91ED-43cb-92C2-25804820EDAC}">
              <c15:filteredSeriesTitle>
                <c15:tx>
                  <c:strRef>
                    <c:extLst>
                      <c:ext uri="{02D57815-91ED-43cb-92C2-25804820EDAC}">
                        <c15:formulaRef>
                          <c15:sqref>資料用グラフ!$C$14</c15:sqref>
                        </c15:formulaRef>
                      </c:ext>
                    </c:extLst>
                    <c:strCache>
                      <c:ptCount val="1"/>
                      <c:pt idx="0">
                        <c:v>大本</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A-27B3-4B76-8C46-D032C1420607}"/>
            </c:ext>
          </c:extLst>
        </c:ser>
        <c:ser>
          <c:idx val="27"/>
          <c:order val="27"/>
          <c:spPr>
            <a:ln w="28575" cap="rnd">
              <a:solidFill>
                <a:schemeClr val="accent4">
                  <a:lumMod val="60000"/>
                  <a:lumOff val="40000"/>
                </a:schemeClr>
              </a:solidFill>
              <a:round/>
            </a:ln>
            <a:effectLst/>
          </c:spPr>
          <c:marker>
            <c:symbol val="none"/>
          </c:marker>
          <c:val>
            <c:numRef>
              <c:f>資料用グラフ!$D$15:$L$15</c:f>
            </c:numRef>
          </c:val>
          <c:smooth val="0"/>
          <c:extLst>
            <c:ext xmlns:c15="http://schemas.microsoft.com/office/drawing/2012/chart" uri="{02D57815-91ED-43cb-92C2-25804820EDAC}">
              <c15:filteredSeriesTitle>
                <c15:tx>
                  <c:strRef>
                    <c:extLst>
                      <c:ext uri="{02D57815-91ED-43cb-92C2-25804820EDAC}">
                        <c15:formulaRef>
                          <c15:sqref>資料用グラフ!$C$15</c15:sqref>
                        </c15:formulaRef>
                      </c:ext>
                    </c:extLst>
                    <c:strCache>
                      <c:ptCount val="1"/>
                      <c:pt idx="0">
                        <c:v>植田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B-27B3-4B76-8C46-D032C1420607}"/>
            </c:ext>
          </c:extLst>
        </c:ser>
        <c:ser>
          <c:idx val="28"/>
          <c:order val="28"/>
          <c:spPr>
            <a:ln w="28575" cap="rnd">
              <a:solidFill>
                <a:schemeClr val="accent5">
                  <a:lumMod val="60000"/>
                  <a:lumOff val="40000"/>
                </a:schemeClr>
              </a:solidFill>
              <a:round/>
            </a:ln>
            <a:effectLst/>
          </c:spPr>
          <c:marker>
            <c:symbol val="none"/>
          </c:marker>
          <c:val>
            <c:numRef>
              <c:f>資料用グラフ!$D$16:$L$16</c:f>
              <c:numCache>
                <c:formatCode>General</c:formatCode>
                <c:ptCount val="9"/>
                <c:pt idx="0">
                  <c:v>111</c:v>
                </c:pt>
                <c:pt idx="1">
                  <c:v>287</c:v>
                </c:pt>
                <c:pt idx="2">
                  <c:v>396</c:v>
                </c:pt>
                <c:pt idx="3">
                  <c:v>527</c:v>
                </c:pt>
                <c:pt idx="4">
                  <c:v>698</c:v>
                </c:pt>
                <c:pt idx="5">
                  <c:v>964</c:v>
                </c:pt>
                <c:pt idx="6">
                  <c:v>1009</c:v>
                </c:pt>
              </c:numCache>
            </c:numRef>
          </c:val>
          <c:smooth val="0"/>
          <c:extLst>
            <c:ext xmlns:c15="http://schemas.microsoft.com/office/drawing/2012/chart" uri="{02D57815-91ED-43cb-92C2-25804820EDAC}">
              <c15:filteredSeriesTitle>
                <c15:tx>
                  <c:strRef>
                    <c:extLst>
                      <c:ext uri="{02D57815-91ED-43cb-92C2-25804820EDAC}">
                        <c15:formulaRef>
                          <c15:sqref>資料用グラフ!$C$16</c15:sqref>
                        </c15:formulaRef>
                      </c:ext>
                    </c:extLst>
                    <c:strCache>
                      <c:ptCount val="1"/>
                      <c:pt idx="0">
                        <c:v>尾﨑</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C-27B3-4B76-8C46-D032C1420607}"/>
            </c:ext>
          </c:extLst>
        </c:ser>
        <c:ser>
          <c:idx val="29"/>
          <c:order val="29"/>
          <c:spPr>
            <a:ln w="28575" cap="rnd">
              <a:solidFill>
                <a:schemeClr val="accent6">
                  <a:lumMod val="60000"/>
                  <a:lumOff val="40000"/>
                </a:schemeClr>
              </a:solidFill>
              <a:round/>
            </a:ln>
            <a:effectLst/>
          </c:spPr>
          <c:marker>
            <c:symbol val="none"/>
          </c:marker>
          <c:val>
            <c:numRef>
              <c:f>資料用グラフ!$D$17:$L$17</c:f>
              <c:numCache>
                <c:formatCode>General</c:formatCode>
                <c:ptCount val="9"/>
                <c:pt idx="4">
                  <c:v>585</c:v>
                </c:pt>
                <c:pt idx="5">
                  <c:v>574</c:v>
                </c:pt>
                <c:pt idx="6">
                  <c:v>662</c:v>
                </c:pt>
              </c:numCache>
            </c:numRef>
          </c:val>
          <c:smooth val="0"/>
          <c:extLst>
            <c:ext xmlns:c15="http://schemas.microsoft.com/office/drawing/2012/chart" uri="{02D57815-91ED-43cb-92C2-25804820EDAC}">
              <c15:filteredSeriesTitle>
                <c15:tx>
                  <c:strRef>
                    <c:extLst>
                      <c:ext uri="{02D57815-91ED-43cb-92C2-25804820EDAC}">
                        <c15:formulaRef>
                          <c15:sqref>資料用グラフ!$C$17</c15:sqref>
                        </c15:formulaRef>
                      </c:ext>
                    </c:extLst>
                    <c:strCache>
                      <c:ptCount val="1"/>
                      <c:pt idx="0">
                        <c:v>眞</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D-27B3-4B76-8C46-D032C1420607}"/>
            </c:ext>
          </c:extLst>
        </c:ser>
        <c:ser>
          <c:idx val="30"/>
          <c:order val="30"/>
          <c:spPr>
            <a:ln w="28575" cap="rnd">
              <a:solidFill>
                <a:schemeClr val="accent1">
                  <a:lumMod val="50000"/>
                </a:schemeClr>
              </a:solidFill>
              <a:round/>
            </a:ln>
            <a:effectLst/>
          </c:spPr>
          <c:marker>
            <c:symbol val="none"/>
          </c:marker>
          <c:val>
            <c:numRef>
              <c:f>資料用グラフ!$D$18:$L$18</c:f>
            </c:numRef>
          </c:val>
          <c:smooth val="0"/>
          <c:extLst>
            <c:ext xmlns:c15="http://schemas.microsoft.com/office/drawing/2012/chart" uri="{02D57815-91ED-43cb-92C2-25804820EDAC}">
              <c15:filteredSeriesTitle>
                <c15:tx>
                  <c:strRef>
                    <c:extLst>
                      <c:ext uri="{02D57815-91ED-43cb-92C2-25804820EDAC}">
                        <c15:formulaRef>
                          <c15:sqref>資料用グラフ!$C$18</c15:sqref>
                        </c15:formulaRef>
                      </c:ext>
                    </c:extLst>
                    <c:strCache>
                      <c:ptCount val="1"/>
                      <c:pt idx="0">
                        <c:v>宮野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E-27B3-4B76-8C46-D032C1420607}"/>
            </c:ext>
          </c:extLst>
        </c:ser>
        <c:ser>
          <c:idx val="31"/>
          <c:order val="31"/>
          <c:spPr>
            <a:ln w="28575" cap="rnd">
              <a:solidFill>
                <a:schemeClr val="accent2">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F-27B3-4B76-8C46-D032C1420607}"/>
            </c:ext>
          </c:extLst>
        </c:ser>
        <c:ser>
          <c:idx val="32"/>
          <c:order val="32"/>
          <c:spPr>
            <a:ln w="28575" cap="rnd">
              <a:solidFill>
                <a:schemeClr val="accent3">
                  <a:lumMod val="50000"/>
                </a:schemeClr>
              </a:solidFill>
              <a:round/>
            </a:ln>
            <a:effectLst/>
          </c:spPr>
          <c:marker>
            <c:symbol val="none"/>
          </c:marker>
          <c:val>
            <c:numRef>
              <c:f>資料用グラフ!$D$19:$L$19</c:f>
              <c:numCache>
                <c:formatCode>General</c:formatCode>
                <c:ptCount val="9"/>
                <c:pt idx="1">
                  <c:v>256</c:v>
                </c:pt>
                <c:pt idx="2">
                  <c:v>491</c:v>
                </c:pt>
                <c:pt idx="3">
                  <c:v>385</c:v>
                </c:pt>
                <c:pt idx="4">
                  <c:v>578</c:v>
                </c:pt>
                <c:pt idx="5">
                  <c:v>448</c:v>
                </c:pt>
                <c:pt idx="6">
                  <c:v>644</c:v>
                </c:pt>
                <c:pt idx="7">
                  <c:v>575</c:v>
                </c:pt>
              </c:numCache>
            </c:numRef>
          </c:val>
          <c:smooth val="0"/>
          <c:extLst>
            <c:ext xmlns:c15="http://schemas.microsoft.com/office/drawing/2012/chart" uri="{02D57815-91ED-43cb-92C2-25804820EDAC}">
              <c15:filteredSeriesTitle>
                <c15:tx>
                  <c:strRef>
                    <c:extLst>
                      <c:ext uri="{02D57815-91ED-43cb-92C2-25804820EDAC}">
                        <c15:formulaRef>
                          <c15:sqref>資料用グラフ!$C$19</c15:sqref>
                        </c15:formulaRef>
                      </c:ext>
                    </c:extLst>
                    <c:strCache>
                      <c:ptCount val="1"/>
                      <c:pt idx="0">
                        <c:v>花野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0-27B3-4B76-8C46-D032C1420607}"/>
            </c:ext>
          </c:extLst>
        </c:ser>
        <c:ser>
          <c:idx val="33"/>
          <c:order val="33"/>
          <c:spPr>
            <a:ln w="28575" cap="rnd">
              <a:solidFill>
                <a:schemeClr val="accent4">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1-27B3-4B76-8C46-D032C1420607}"/>
            </c:ext>
          </c:extLst>
        </c:ser>
        <c:ser>
          <c:idx val="34"/>
          <c:order val="34"/>
          <c:spPr>
            <a:ln w="28575" cap="rnd">
              <a:solidFill>
                <a:schemeClr val="accent5">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2-27B3-4B76-8C46-D032C1420607}"/>
            </c:ext>
          </c:extLst>
        </c:ser>
        <c:ser>
          <c:idx val="35"/>
          <c:order val="35"/>
          <c:spPr>
            <a:ln w="28575" cap="rnd">
              <a:solidFill>
                <a:schemeClr val="accent6">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3-27B3-4B76-8C46-D032C1420607}"/>
            </c:ext>
          </c:extLst>
        </c:ser>
        <c:ser>
          <c:idx val="36"/>
          <c:order val="36"/>
          <c:spPr>
            <a:ln w="28575" cap="rnd">
              <a:solidFill>
                <a:schemeClr val="accent1">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4-27B3-4B76-8C46-D032C1420607}"/>
            </c:ext>
          </c:extLst>
        </c:ser>
        <c:ser>
          <c:idx val="37"/>
          <c:order val="37"/>
          <c:spPr>
            <a:ln w="28575" cap="rnd">
              <a:solidFill>
                <a:schemeClr val="accent2">
                  <a:lumMod val="70000"/>
                  <a:lumOff val="30000"/>
                </a:schemeClr>
              </a:solidFill>
              <a:round/>
            </a:ln>
            <a:effectLst/>
          </c:spPr>
          <c:marker>
            <c:symbol val="none"/>
          </c:marker>
          <c:val>
            <c:numRef>
              <c:f>資料用グラフ!$D$20:$L$20</c:f>
            </c:numRef>
          </c:val>
          <c:smooth val="0"/>
          <c:extLst>
            <c:ext xmlns:c15="http://schemas.microsoft.com/office/drawing/2012/chart" uri="{02D57815-91ED-43cb-92C2-25804820EDAC}">
              <c15:filteredSeriesTitle>
                <c15:tx>
                  <c:strRef>
                    <c:extLst>
                      <c:ext uri="{02D57815-91ED-43cb-92C2-25804820EDAC}">
                        <c15:formulaRef>
                          <c15:sqref>資料用グラフ!$C$20</c15:sqref>
                        </c15:formulaRef>
                      </c:ext>
                    </c:extLst>
                    <c:strCache>
                      <c:ptCount val="1"/>
                      <c:pt idx="0">
                        <c:v>谷上</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5-27B3-4B76-8C46-D032C1420607}"/>
            </c:ext>
          </c:extLst>
        </c:ser>
        <c:ser>
          <c:idx val="38"/>
          <c:order val="38"/>
          <c:spPr>
            <a:ln w="28575" cap="rnd">
              <a:solidFill>
                <a:schemeClr val="accent3">
                  <a:lumMod val="70000"/>
                  <a:lumOff val="30000"/>
                </a:schemeClr>
              </a:solidFill>
              <a:round/>
            </a:ln>
            <a:effectLst/>
          </c:spPr>
          <c:marker>
            <c:symbol val="none"/>
          </c:marker>
          <c:val>
            <c:numRef>
              <c:f>資料用グラフ!$D$21:$L$21</c:f>
            </c:numRef>
          </c:val>
          <c:smooth val="0"/>
          <c:extLst>
            <c:ext xmlns:c15="http://schemas.microsoft.com/office/drawing/2012/chart" uri="{02D57815-91ED-43cb-92C2-25804820EDAC}">
              <c15:filteredSeriesTitle>
                <c15:tx>
                  <c:strRef>
                    <c:extLst>
                      <c:ext uri="{02D57815-91ED-43cb-92C2-25804820EDAC}">
                        <c15:formulaRef>
                          <c15:sqref>資料用グラフ!$C$21</c15:sqref>
                        </c15:formulaRef>
                      </c:ext>
                    </c:extLst>
                    <c:strCache>
                      <c:ptCount val="1"/>
                      <c:pt idx="0">
                        <c:v>伊藤</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6-27B3-4B76-8C46-D032C1420607}"/>
            </c:ext>
          </c:extLst>
        </c:ser>
        <c:ser>
          <c:idx val="39"/>
          <c:order val="39"/>
          <c:spPr>
            <a:ln w="28575" cap="rnd">
              <a:solidFill>
                <a:schemeClr val="accent4">
                  <a:lumMod val="70000"/>
                  <a:lumOff val="30000"/>
                </a:schemeClr>
              </a:solidFill>
              <a:round/>
            </a:ln>
            <a:effectLst/>
          </c:spPr>
          <c:marker>
            <c:symbol val="none"/>
          </c:marker>
          <c:val>
            <c:numRef>
              <c:f>資料用グラフ!$D$22:$L$22</c:f>
            </c:numRef>
          </c:val>
          <c:smooth val="0"/>
          <c:extLst>
            <c:ext xmlns:c15="http://schemas.microsoft.com/office/drawing/2012/chart" uri="{02D57815-91ED-43cb-92C2-25804820EDAC}">
              <c15:filteredSeriesTitle>
                <c15:tx>
                  <c:strRef>
                    <c:extLst>
                      <c:ext uri="{02D57815-91ED-43cb-92C2-25804820EDAC}">
                        <c15:formulaRef>
                          <c15:sqref>資料用グラフ!$C$22</c15:sqref>
                        </c15:formulaRef>
                      </c:ext>
                    </c:extLst>
                    <c:strCache>
                      <c:ptCount val="1"/>
                      <c:pt idx="0">
                        <c:v>河崎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7-27B3-4B76-8C46-D032C1420607}"/>
            </c:ext>
          </c:extLst>
        </c:ser>
        <c:ser>
          <c:idx val="40"/>
          <c:order val="40"/>
          <c:spPr>
            <a:ln w="28575" cap="rnd">
              <a:solidFill>
                <a:schemeClr val="accent5">
                  <a:lumMod val="70000"/>
                  <a:lumOff val="30000"/>
                </a:schemeClr>
              </a:solidFill>
              <a:round/>
            </a:ln>
            <a:effectLst/>
          </c:spPr>
          <c:marker>
            <c:symbol val="none"/>
          </c:marker>
          <c:val>
            <c:numRef>
              <c:f>資料用グラフ!$D$23:$L$23</c:f>
              <c:numCache>
                <c:formatCode>General</c:formatCode>
                <c:ptCount val="9"/>
                <c:pt idx="3">
                  <c:v>29</c:v>
                </c:pt>
                <c:pt idx="4">
                  <c:v>96</c:v>
                </c:pt>
                <c:pt idx="5">
                  <c:v>177</c:v>
                </c:pt>
                <c:pt idx="6">
                  <c:v>142</c:v>
                </c:pt>
                <c:pt idx="7">
                  <c:v>194</c:v>
                </c:pt>
              </c:numCache>
            </c:numRef>
          </c:val>
          <c:smooth val="0"/>
          <c:extLst>
            <c:ext xmlns:c15="http://schemas.microsoft.com/office/drawing/2012/chart" uri="{02D57815-91ED-43cb-92C2-25804820EDAC}">
              <c15:filteredSeriesTitle>
                <c15:tx>
                  <c:strRef>
                    <c:extLst>
                      <c:ext uri="{02D57815-91ED-43cb-92C2-25804820EDAC}">
                        <c15:formulaRef>
                          <c15:sqref>資料用グラフ!$C$23</c15:sqref>
                        </c15:formulaRef>
                      </c:ext>
                    </c:extLst>
                    <c:strCache>
                      <c:ptCount val="1"/>
                      <c:pt idx="0">
                        <c:v>前田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8-27B3-4B76-8C46-D032C1420607}"/>
            </c:ext>
          </c:extLst>
        </c:ser>
        <c:ser>
          <c:idx val="41"/>
          <c:order val="41"/>
          <c:spPr>
            <a:ln w="28575" cap="rnd">
              <a:solidFill>
                <a:schemeClr val="accent6">
                  <a:lumMod val="70000"/>
                  <a:lumOff val="30000"/>
                </a:schemeClr>
              </a:solidFill>
              <a:round/>
            </a:ln>
            <a:effectLst/>
          </c:spPr>
          <c:marker>
            <c:symbol val="none"/>
          </c:marker>
          <c:val>
            <c:numRef>
              <c:f>資料用グラフ!$D$24:$L$24</c:f>
              <c:numCache>
                <c:formatCode>General</c:formatCode>
                <c:ptCount val="9"/>
                <c:pt idx="0">
                  <c:v>26</c:v>
                </c:pt>
                <c:pt idx="1">
                  <c:v>37</c:v>
                </c:pt>
                <c:pt idx="2">
                  <c:v>74</c:v>
                </c:pt>
                <c:pt idx="3">
                  <c:v>70</c:v>
                </c:pt>
                <c:pt idx="4">
                  <c:v>44</c:v>
                </c:pt>
                <c:pt idx="5">
                  <c:v>21</c:v>
                </c:pt>
                <c:pt idx="6">
                  <c:v>7</c:v>
                </c:pt>
              </c:numCache>
            </c:numRef>
          </c:val>
          <c:smooth val="0"/>
          <c:extLst>
            <c:ext xmlns:c15="http://schemas.microsoft.com/office/drawing/2012/chart" uri="{02D57815-91ED-43cb-92C2-25804820EDAC}">
              <c15:filteredSeriesTitle>
                <c15:tx>
                  <c:strRef>
                    <c:extLst>
                      <c:ext uri="{02D57815-91ED-43cb-92C2-25804820EDAC}">
                        <c15:formulaRef>
                          <c15:sqref>資料用グラフ!$C$24</c15:sqref>
                        </c15:formulaRef>
                      </c:ext>
                    </c:extLst>
                    <c:strCache>
                      <c:ptCount val="1"/>
                      <c:pt idx="0">
                        <c:v>平野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9-27B3-4B76-8C46-D032C1420607}"/>
            </c:ext>
          </c:extLst>
        </c:ser>
        <c:ser>
          <c:idx val="42"/>
          <c:order val="42"/>
          <c:spPr>
            <a:ln w="28575" cap="rnd">
              <a:solidFill>
                <a:schemeClr val="accent1">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A-27B3-4B76-8C46-D032C1420607}"/>
            </c:ext>
          </c:extLst>
        </c:ser>
        <c:ser>
          <c:idx val="43"/>
          <c:order val="43"/>
          <c:spPr>
            <a:ln w="28575" cap="rnd">
              <a:solidFill>
                <a:schemeClr val="accent2">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B-27B3-4B76-8C46-D032C1420607}"/>
            </c:ext>
          </c:extLst>
        </c:ser>
        <c:ser>
          <c:idx val="44"/>
          <c:order val="44"/>
          <c:spPr>
            <a:ln w="28575" cap="rnd">
              <a:solidFill>
                <a:schemeClr val="accent3">
                  <a:lumMod val="70000"/>
                </a:schemeClr>
              </a:solidFill>
              <a:round/>
            </a:ln>
            <a:effectLst/>
          </c:spPr>
          <c:marker>
            <c:symbol val="none"/>
          </c:marker>
          <c:val>
            <c:numRef>
              <c:f>資料用グラフ!$D$25:$L$25</c:f>
              <c:numCache>
                <c:formatCode>General</c:formatCode>
                <c:ptCount val="9"/>
                <c:pt idx="1">
                  <c:v>93</c:v>
                </c:pt>
                <c:pt idx="2">
                  <c:v>37</c:v>
                </c:pt>
                <c:pt idx="3">
                  <c:v>55</c:v>
                </c:pt>
                <c:pt idx="4">
                  <c:v>48</c:v>
                </c:pt>
                <c:pt idx="5">
                  <c:v>34</c:v>
                </c:pt>
                <c:pt idx="6">
                  <c:v>38</c:v>
                </c:pt>
                <c:pt idx="7">
                  <c:v>19</c:v>
                </c:pt>
              </c:numCache>
            </c:numRef>
          </c:val>
          <c:smooth val="0"/>
          <c:extLst>
            <c:ext xmlns:c15="http://schemas.microsoft.com/office/drawing/2012/chart" uri="{02D57815-91ED-43cb-92C2-25804820EDAC}">
              <c15:filteredSeriesTitle>
                <c15:tx>
                  <c:strRef>
                    <c:extLst>
                      <c:ext uri="{02D57815-91ED-43cb-92C2-25804820EDAC}">
                        <c15:formulaRef>
                          <c15:sqref>資料用グラフ!$C$25</c15:sqref>
                        </c15:formulaRef>
                      </c:ext>
                    </c:extLst>
                    <c:strCache>
                      <c:ptCount val="1"/>
                      <c:pt idx="0">
                        <c:v>橋本</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C-27B3-4B76-8C46-D032C1420607}"/>
            </c:ext>
          </c:extLst>
        </c:ser>
        <c:ser>
          <c:idx val="45"/>
          <c:order val="45"/>
          <c:spPr>
            <a:ln w="28575" cap="rnd">
              <a:solidFill>
                <a:schemeClr val="accent4">
                  <a:lumMod val="70000"/>
                </a:schemeClr>
              </a:solidFill>
              <a:round/>
            </a:ln>
            <a:effectLst/>
          </c:spPr>
          <c:marker>
            <c:symbol val="none"/>
          </c:marker>
          <c:val>
            <c:numRef>
              <c:f>資料用グラフ!$D$26:$L$26</c:f>
              <c:numCache>
                <c:formatCode>General</c:formatCode>
                <c:ptCount val="9"/>
                <c:pt idx="1">
                  <c:v>196</c:v>
                </c:pt>
                <c:pt idx="2">
                  <c:v>337</c:v>
                </c:pt>
                <c:pt idx="3">
                  <c:v>506</c:v>
                </c:pt>
                <c:pt idx="4">
                  <c:v>515</c:v>
                </c:pt>
                <c:pt idx="5">
                  <c:v>764</c:v>
                </c:pt>
              </c:numCache>
            </c:numRef>
          </c:val>
          <c:smooth val="0"/>
          <c:extLst>
            <c:ext xmlns:c15="http://schemas.microsoft.com/office/drawing/2012/chart" uri="{02D57815-91ED-43cb-92C2-25804820EDAC}">
              <c15:filteredSeriesTitle>
                <c15:tx>
                  <c:strRef>
                    <c:extLst>
                      <c:ext uri="{02D57815-91ED-43cb-92C2-25804820EDAC}">
                        <c15:formulaRef>
                          <c15:sqref>資料用グラフ!$C$26</c15:sqref>
                        </c15:formulaRef>
                      </c:ext>
                    </c:extLst>
                    <c:strCache>
                      <c:ptCount val="1"/>
                      <c:pt idx="0">
                        <c:v>仲野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D-27B3-4B76-8C46-D032C1420607}"/>
            </c:ext>
          </c:extLst>
        </c:ser>
        <c:ser>
          <c:idx val="46"/>
          <c:order val="46"/>
          <c:spPr>
            <a:ln w="28575" cap="rnd">
              <a:solidFill>
                <a:schemeClr val="accent5">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E-27B3-4B76-8C46-D032C1420607}"/>
            </c:ext>
          </c:extLst>
        </c:ser>
        <c:ser>
          <c:idx val="47"/>
          <c:order val="47"/>
          <c:spPr>
            <a:ln w="28575" cap="rnd">
              <a:solidFill>
                <a:schemeClr val="accent6">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F-27B3-4B76-8C46-D032C1420607}"/>
            </c:ext>
          </c:extLst>
        </c:ser>
        <c:ser>
          <c:idx val="48"/>
          <c:order val="48"/>
          <c:spPr>
            <a:ln w="28575" cap="rnd">
              <a:solidFill>
                <a:schemeClr val="accent1">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0-27B3-4B76-8C46-D032C1420607}"/>
            </c:ext>
          </c:extLst>
        </c:ser>
        <c:ser>
          <c:idx val="49"/>
          <c:order val="49"/>
          <c:spPr>
            <a:ln w="28575" cap="rnd">
              <a:solidFill>
                <a:schemeClr val="accent2">
                  <a:lumMod val="50000"/>
                  <a:lumOff val="50000"/>
                </a:schemeClr>
              </a:solidFill>
              <a:round/>
            </a:ln>
            <a:effectLst/>
          </c:spPr>
          <c:marker>
            <c:symbol val="none"/>
          </c:marker>
          <c:val>
            <c:numRef>
              <c:f>資料用グラフ!$D$27:$L$27</c:f>
            </c:numRef>
          </c:val>
          <c:smooth val="0"/>
          <c:extLst>
            <c:ext xmlns:c15="http://schemas.microsoft.com/office/drawing/2012/chart" uri="{02D57815-91ED-43cb-92C2-25804820EDAC}">
              <c15:filteredSeriesTitle>
                <c15:tx>
                  <c:strRef>
                    <c:extLst>
                      <c:ext uri="{02D57815-91ED-43cb-92C2-25804820EDAC}">
                        <c15:formulaRef>
                          <c15:sqref>資料用グラフ!$C$27</c15:sqref>
                        </c15:formulaRef>
                      </c:ext>
                    </c:extLst>
                    <c:strCache>
                      <c:ptCount val="1"/>
                      <c:pt idx="0">
                        <c:v>下川</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1-27B3-4B76-8C46-D032C1420607}"/>
            </c:ext>
          </c:extLst>
        </c:ser>
        <c:ser>
          <c:idx val="50"/>
          <c:order val="50"/>
          <c:spPr>
            <a:ln w="28575" cap="rnd">
              <a:solidFill>
                <a:schemeClr val="accent3">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2-27B3-4B76-8C46-D032C1420607}"/>
            </c:ext>
          </c:extLst>
        </c:ser>
        <c:ser>
          <c:idx val="51"/>
          <c:order val="51"/>
          <c:spPr>
            <a:ln w="28575" cap="rnd">
              <a:solidFill>
                <a:schemeClr val="accent4">
                  <a:lumMod val="50000"/>
                  <a:lumOff val="50000"/>
                </a:schemeClr>
              </a:solidFill>
              <a:round/>
            </a:ln>
            <a:effectLst/>
          </c:spPr>
          <c:marker>
            <c:symbol val="none"/>
          </c:marker>
          <c:val>
            <c:numRef>
              <c:f>資料用グラフ!$D$28:$L$28</c:f>
              <c:numCache>
                <c:formatCode>General</c:formatCode>
                <c:ptCount val="9"/>
                <c:pt idx="0">
                  <c:v>99</c:v>
                </c:pt>
                <c:pt idx="1">
                  <c:v>202</c:v>
                </c:pt>
                <c:pt idx="2">
                  <c:v>296</c:v>
                </c:pt>
                <c:pt idx="3">
                  <c:v>326</c:v>
                </c:pt>
                <c:pt idx="4">
                  <c:v>1010</c:v>
                </c:pt>
              </c:numCache>
            </c:numRef>
          </c:val>
          <c:smooth val="0"/>
          <c:extLst>
            <c:ext xmlns:c15="http://schemas.microsoft.com/office/drawing/2012/chart" uri="{02D57815-91ED-43cb-92C2-25804820EDAC}">
              <c15:filteredSeriesTitle>
                <c15:tx>
                  <c:strRef>
                    <c:extLst>
                      <c:ext uri="{02D57815-91ED-43cb-92C2-25804820EDAC}">
                        <c15:formulaRef>
                          <c15:sqref>資料用グラフ!$C$28</c15:sqref>
                        </c15:formulaRef>
                      </c:ext>
                    </c:extLst>
                    <c:strCache>
                      <c:ptCount val="1"/>
                      <c:pt idx="0">
                        <c:v>大島</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3-27B3-4B76-8C46-D032C1420607}"/>
            </c:ext>
          </c:extLst>
        </c:ser>
        <c:ser>
          <c:idx val="52"/>
          <c:order val="52"/>
          <c:spPr>
            <a:ln w="28575" cap="rnd">
              <a:solidFill>
                <a:schemeClr val="accent5">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4-27B3-4B76-8C46-D032C1420607}"/>
            </c:ext>
          </c:extLst>
        </c:ser>
        <c:ser>
          <c:idx val="53"/>
          <c:order val="53"/>
          <c:spPr>
            <a:ln w="28575" cap="rnd">
              <a:solidFill>
                <a:schemeClr val="accent6">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5-27B3-4B76-8C46-D032C1420607}"/>
            </c:ext>
          </c:extLst>
        </c:ser>
        <c:ser>
          <c:idx val="54"/>
          <c:order val="54"/>
          <c:spPr>
            <a:ln w="28575" cap="rnd">
              <a:solidFill>
                <a:schemeClr val="accent1"/>
              </a:solidFill>
              <a:round/>
            </a:ln>
            <a:effectLst/>
          </c:spPr>
          <c:marker>
            <c:symbol val="none"/>
          </c:marker>
          <c:val>
            <c:numRef>
              <c:f>資料用グラフ!$D$29:$L$29</c:f>
            </c:numRef>
          </c:val>
          <c:smooth val="0"/>
          <c:extLst>
            <c:ext xmlns:c15="http://schemas.microsoft.com/office/drawing/2012/chart" uri="{02D57815-91ED-43cb-92C2-25804820EDAC}">
              <c15:filteredSeriesTitle>
                <c15:tx>
                  <c:strRef>
                    <c:extLst>
                      <c:ext uri="{02D57815-91ED-43cb-92C2-25804820EDAC}">
                        <c15:formulaRef>
                          <c15:sqref>資料用グラフ!$C$29</c15:sqref>
                        </c15:formulaRef>
                      </c:ext>
                    </c:extLst>
                    <c:strCache>
                      <c:ptCount val="1"/>
                      <c:pt idx="0">
                        <c:v>中井</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6-27B3-4B76-8C46-D032C1420607}"/>
            </c:ext>
          </c:extLst>
        </c:ser>
        <c:ser>
          <c:idx val="55"/>
          <c:order val="55"/>
          <c:spPr>
            <a:ln w="28575" cap="rnd">
              <a:solidFill>
                <a:schemeClr val="accent2"/>
              </a:solidFill>
              <a:round/>
            </a:ln>
            <a:effectLst/>
          </c:spPr>
          <c:marker>
            <c:symbol val="none"/>
          </c:marker>
          <c:val>
            <c:numRef>
              <c:f>資料用グラフ!$D$30:$L$30</c:f>
              <c:numCache>
                <c:formatCode>General</c:formatCode>
                <c:ptCount val="9"/>
                <c:pt idx="3">
                  <c:v>37</c:v>
                </c:pt>
                <c:pt idx="4">
                  <c:v>10</c:v>
                </c:pt>
                <c:pt idx="5">
                  <c:v>98</c:v>
                </c:pt>
                <c:pt idx="6">
                  <c:v>76</c:v>
                </c:pt>
                <c:pt idx="7">
                  <c:v>72</c:v>
                </c:pt>
              </c:numCache>
            </c:numRef>
          </c:val>
          <c:smooth val="0"/>
          <c:extLst>
            <c:ext xmlns:c15="http://schemas.microsoft.com/office/drawing/2012/chart" uri="{02D57815-91ED-43cb-92C2-25804820EDAC}">
              <c15:filteredSeriesTitle>
                <c15:tx>
                  <c:strRef>
                    <c:extLst>
                      <c:ext uri="{02D57815-91ED-43cb-92C2-25804820EDAC}">
                        <c15:formulaRef>
                          <c15:sqref>資料用グラフ!$C$30</c15:sqref>
                        </c15:formulaRef>
                      </c:ext>
                    </c:extLst>
                    <c:strCache>
                      <c:ptCount val="1"/>
                      <c:pt idx="0">
                        <c:v>伊東</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7-27B3-4B76-8C46-D032C1420607}"/>
            </c:ext>
          </c:extLst>
        </c:ser>
        <c:ser>
          <c:idx val="56"/>
          <c:order val="56"/>
          <c:spPr>
            <a:ln w="28575" cap="rnd">
              <a:solidFill>
                <a:schemeClr val="accent3"/>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8-27B3-4B76-8C46-D032C1420607}"/>
            </c:ext>
          </c:extLst>
        </c:ser>
        <c:ser>
          <c:idx val="57"/>
          <c:order val="57"/>
          <c:spPr>
            <a:ln w="28575" cap="rnd">
              <a:solidFill>
                <a:schemeClr val="accent4"/>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9-27B3-4B76-8C46-D032C1420607}"/>
            </c:ext>
          </c:extLst>
        </c:ser>
        <c:ser>
          <c:idx val="58"/>
          <c:order val="58"/>
          <c:spPr>
            <a:ln w="28575" cap="rnd">
              <a:solidFill>
                <a:schemeClr val="accent5"/>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A-27B3-4B76-8C46-D032C1420607}"/>
            </c:ext>
          </c:extLst>
        </c:ser>
        <c:ser>
          <c:idx val="59"/>
          <c:order val="59"/>
          <c:spPr>
            <a:ln w="28575" cap="rnd">
              <a:solidFill>
                <a:schemeClr val="accent6"/>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B-27B3-4B76-8C46-D032C1420607}"/>
            </c:ext>
          </c:extLst>
        </c:ser>
        <c:ser>
          <c:idx val="60"/>
          <c:order val="60"/>
          <c:spPr>
            <a:ln w="28575" cap="rnd">
              <a:solidFill>
                <a:schemeClr val="accent1">
                  <a:lumMod val="60000"/>
                </a:schemeClr>
              </a:solidFill>
              <a:round/>
            </a:ln>
            <a:effectLst/>
          </c:spPr>
          <c:marker>
            <c:symbol val="none"/>
          </c:marker>
          <c:val>
            <c:numRef>
              <c:f>資料用グラフ!$D$31:$L$31</c:f>
            </c:numRef>
          </c:val>
          <c:smooth val="0"/>
          <c:extLst>
            <c:ext xmlns:c15="http://schemas.microsoft.com/office/drawing/2012/chart" uri="{02D57815-91ED-43cb-92C2-25804820EDAC}">
              <c15:filteredSeriesTitle>
                <c15:tx>
                  <c:strRef>
                    <c:extLst>
                      <c:ext uri="{02D57815-91ED-43cb-92C2-25804820EDAC}">
                        <c15:formulaRef>
                          <c15:sqref>資料用グラフ!$C$31</c15:sqref>
                        </c15:formulaRef>
                      </c:ext>
                    </c:extLst>
                    <c:strCache>
                      <c:ptCount val="1"/>
                      <c:pt idx="0">
                        <c:v>川西</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C-27B3-4B76-8C46-D032C1420607}"/>
            </c:ext>
          </c:extLst>
        </c:ser>
        <c:ser>
          <c:idx val="61"/>
          <c:order val="61"/>
          <c:spPr>
            <a:ln w="28575" cap="rnd">
              <a:solidFill>
                <a:schemeClr val="accent2">
                  <a:lumMod val="60000"/>
                </a:schemeClr>
              </a:solidFill>
              <a:round/>
            </a:ln>
            <a:effectLst/>
          </c:spPr>
          <c:marker>
            <c:symbol val="none"/>
          </c:marker>
          <c:val>
            <c:numRef>
              <c:f>資料用グラフ!$D$32:$L$32</c:f>
            </c:numRef>
          </c:val>
          <c:smooth val="0"/>
          <c:extLst>
            <c:ext xmlns:c15="http://schemas.microsoft.com/office/drawing/2012/chart" uri="{02D57815-91ED-43cb-92C2-25804820EDAC}">
              <c15:filteredSeriesTitle>
                <c15:tx>
                  <c:strRef>
                    <c:extLst>
                      <c:ext uri="{02D57815-91ED-43cb-92C2-25804820EDAC}">
                        <c15:formulaRef>
                          <c15:sqref>資料用グラフ!$C$32</c15:sqref>
                        </c15:formulaRef>
                      </c:ext>
                    </c:extLst>
                    <c:strCache>
                      <c:ptCount val="1"/>
                      <c:pt idx="0">
                        <c:v>安井</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D-27B3-4B76-8C46-D032C1420607}"/>
            </c:ext>
          </c:extLst>
        </c:ser>
        <c:ser>
          <c:idx val="62"/>
          <c:order val="62"/>
          <c:spPr>
            <a:ln w="28575" cap="rnd">
              <a:solidFill>
                <a:schemeClr val="accent3">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E-27B3-4B76-8C46-D032C1420607}"/>
            </c:ext>
          </c:extLst>
        </c:ser>
        <c:ser>
          <c:idx val="63"/>
          <c:order val="63"/>
          <c:spPr>
            <a:ln w="28575" cap="rnd">
              <a:solidFill>
                <a:schemeClr val="accent4">
                  <a:lumMod val="60000"/>
                </a:schemeClr>
              </a:solidFill>
              <a:round/>
            </a:ln>
            <a:effectLst/>
          </c:spPr>
          <c:marker>
            <c:symbol val="none"/>
          </c:marker>
          <c:val>
            <c:numRef>
              <c:f>資料用グラフ!$D$33:$L$33</c:f>
              <c:numCache>
                <c:formatCode>General</c:formatCode>
                <c:ptCount val="9"/>
                <c:pt idx="4">
                  <c:v>67</c:v>
                </c:pt>
              </c:numCache>
            </c:numRef>
          </c:val>
          <c:smooth val="0"/>
          <c:extLst>
            <c:ext xmlns:c15="http://schemas.microsoft.com/office/drawing/2012/chart" uri="{02D57815-91ED-43cb-92C2-25804820EDAC}">
              <c15:filteredSeriesTitle>
                <c15:tx>
                  <c:strRef>
                    <c:extLst>
                      <c:ext uri="{02D57815-91ED-43cb-92C2-25804820EDAC}">
                        <c15:formulaRef>
                          <c15:sqref>資料用グラフ!$C$33</c15:sqref>
                        </c15:formulaRef>
                      </c:ext>
                    </c:extLst>
                    <c:strCache>
                      <c:ptCount val="1"/>
                      <c:pt idx="0">
                        <c:v>喜田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F-27B3-4B76-8C46-D032C1420607}"/>
            </c:ext>
          </c:extLst>
        </c:ser>
        <c:ser>
          <c:idx val="64"/>
          <c:order val="64"/>
          <c:spPr>
            <a:ln w="28575" cap="rnd">
              <a:solidFill>
                <a:schemeClr val="accent5">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0-27B3-4B76-8C46-D032C1420607}"/>
            </c:ext>
          </c:extLst>
        </c:ser>
        <c:ser>
          <c:idx val="65"/>
          <c:order val="65"/>
          <c:spPr>
            <a:ln w="28575" cap="rnd">
              <a:solidFill>
                <a:schemeClr val="accent6">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1-27B3-4B76-8C46-D032C1420607}"/>
            </c:ext>
          </c:extLst>
        </c:ser>
        <c:ser>
          <c:idx val="66"/>
          <c:order val="66"/>
          <c:spPr>
            <a:ln w="28575" cap="rnd">
              <a:solidFill>
                <a:schemeClr val="accent1">
                  <a:lumMod val="80000"/>
                  <a:lumOff val="20000"/>
                </a:schemeClr>
              </a:solidFill>
              <a:round/>
            </a:ln>
            <a:effectLst/>
          </c:spPr>
          <c:marker>
            <c:symbol val="none"/>
          </c:marker>
          <c:val>
            <c:numRef>
              <c:f>資料用グラフ!$D$34:$L$34</c:f>
              <c:numCache>
                <c:formatCode>General</c:formatCode>
                <c:ptCount val="9"/>
                <c:pt idx="2">
                  <c:v>110</c:v>
                </c:pt>
                <c:pt idx="3">
                  <c:v>68</c:v>
                </c:pt>
                <c:pt idx="4">
                  <c:v>55</c:v>
                </c:pt>
                <c:pt idx="5">
                  <c:v>143</c:v>
                </c:pt>
                <c:pt idx="6">
                  <c:v>77</c:v>
                </c:pt>
                <c:pt idx="7">
                  <c:v>54</c:v>
                </c:pt>
                <c:pt idx="8">
                  <c:v>28</c:v>
                </c:pt>
              </c:numCache>
            </c:numRef>
          </c:val>
          <c:smooth val="0"/>
          <c:extLst>
            <c:ext xmlns:c15="http://schemas.microsoft.com/office/drawing/2012/chart" uri="{02D57815-91ED-43cb-92C2-25804820EDAC}">
              <c15:filteredSeriesTitle>
                <c15:tx>
                  <c:strRef>
                    <c:extLst>
                      <c:ext uri="{02D57815-91ED-43cb-92C2-25804820EDAC}">
                        <c15:formulaRef>
                          <c15:sqref>資料用グラフ!$C$34</c15:sqref>
                        </c15:formulaRef>
                      </c:ext>
                    </c:extLst>
                    <c:strCache>
                      <c:ptCount val="1"/>
                      <c:pt idx="0">
                        <c:v>伊藤</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2-27B3-4B76-8C46-D032C1420607}"/>
            </c:ext>
          </c:extLst>
        </c:ser>
        <c:ser>
          <c:idx val="67"/>
          <c:order val="67"/>
          <c:spPr>
            <a:ln w="28575" cap="rnd">
              <a:solidFill>
                <a:schemeClr val="accent2">
                  <a:lumMod val="80000"/>
                  <a:lumOff val="20000"/>
                </a:schemeClr>
              </a:solidFill>
              <a:round/>
            </a:ln>
            <a:effectLst/>
          </c:spPr>
          <c:marker>
            <c:symbol val="none"/>
          </c:marker>
          <c:val>
            <c:numRef>
              <c:f>資料用グラフ!$D$35:$L$35</c:f>
            </c:numRef>
          </c:val>
          <c:smooth val="0"/>
          <c:extLst>
            <c:ext xmlns:c15="http://schemas.microsoft.com/office/drawing/2012/chart" uri="{02D57815-91ED-43cb-92C2-25804820EDAC}">
              <c15:filteredSeriesTitle>
                <c15:tx>
                  <c:strRef>
                    <c:extLst>
                      <c:ext uri="{02D57815-91ED-43cb-92C2-25804820EDAC}">
                        <c15:formulaRef>
                          <c15:sqref>資料用グラフ!$C$35</c15:sqref>
                        </c15:formulaRef>
                      </c:ext>
                    </c:extLst>
                    <c:strCache>
                      <c:ptCount val="1"/>
                      <c:pt idx="0">
                        <c:v>井上</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3-27B3-4B76-8C46-D032C1420607}"/>
            </c:ext>
          </c:extLst>
        </c:ser>
        <c:ser>
          <c:idx val="68"/>
          <c:order val="68"/>
          <c:spPr>
            <a:ln w="28575" cap="rnd">
              <a:solidFill>
                <a:schemeClr val="accent3">
                  <a:lumMod val="80000"/>
                  <a:lumOff val="20000"/>
                </a:schemeClr>
              </a:solidFill>
              <a:round/>
            </a:ln>
            <a:effectLst/>
          </c:spPr>
          <c:marker>
            <c:symbol val="none"/>
          </c:marker>
          <c:val>
            <c:numRef>
              <c:f>資料用グラフ!$D$36:$L$36</c:f>
              <c:numCache>
                <c:formatCode>General</c:formatCode>
                <c:ptCount val="9"/>
                <c:pt idx="0">
                  <c:v>57</c:v>
                </c:pt>
                <c:pt idx="1">
                  <c:v>74</c:v>
                </c:pt>
                <c:pt idx="2">
                  <c:v>102</c:v>
                </c:pt>
                <c:pt idx="3">
                  <c:v>120</c:v>
                </c:pt>
                <c:pt idx="4">
                  <c:v>100</c:v>
                </c:pt>
                <c:pt idx="5">
                  <c:v>158</c:v>
                </c:pt>
                <c:pt idx="6">
                  <c:v>41</c:v>
                </c:pt>
                <c:pt idx="7">
                  <c:v>41</c:v>
                </c:pt>
              </c:numCache>
            </c:numRef>
          </c:val>
          <c:smooth val="0"/>
          <c:extLst>
            <c:ext xmlns:c15="http://schemas.microsoft.com/office/drawing/2012/chart" uri="{02D57815-91ED-43cb-92C2-25804820EDAC}">
              <c15:filteredSeriesTitle>
                <c15:tx>
                  <c:strRef>
                    <c:extLst>
                      <c:ext uri="{02D57815-91ED-43cb-92C2-25804820EDAC}">
                        <c15:formulaRef>
                          <c15:sqref>資料用グラフ!$C$36</c15:sqref>
                        </c15:formulaRef>
                      </c:ext>
                    </c:extLst>
                    <c:strCache>
                      <c:ptCount val="1"/>
                      <c:pt idx="0">
                        <c:v>渡辺</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4-27B3-4B76-8C46-D032C1420607}"/>
            </c:ext>
          </c:extLst>
        </c:ser>
        <c:ser>
          <c:idx val="69"/>
          <c:order val="69"/>
          <c:spPr>
            <a:ln w="28575" cap="rnd">
              <a:solidFill>
                <a:schemeClr val="accent4">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5-27B3-4B76-8C46-D032C1420607}"/>
            </c:ext>
          </c:extLst>
        </c:ser>
        <c:ser>
          <c:idx val="70"/>
          <c:order val="70"/>
          <c:spPr>
            <a:ln w="28575" cap="rnd">
              <a:solidFill>
                <a:schemeClr val="accent5">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6-27B3-4B76-8C46-D032C1420607}"/>
            </c:ext>
          </c:extLst>
        </c:ser>
        <c:ser>
          <c:idx val="71"/>
          <c:order val="71"/>
          <c:spPr>
            <a:ln w="28575" cap="rnd">
              <a:solidFill>
                <a:schemeClr val="accent6">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7-27B3-4B76-8C46-D032C1420607}"/>
            </c:ext>
          </c:extLst>
        </c:ser>
        <c:ser>
          <c:idx val="72"/>
          <c:order val="72"/>
          <c:spPr>
            <a:ln w="28575" cap="rnd">
              <a:solidFill>
                <a:schemeClr val="accent1">
                  <a:lumMod val="80000"/>
                </a:schemeClr>
              </a:solidFill>
              <a:round/>
            </a:ln>
            <a:effectLst/>
          </c:spPr>
          <c:marker>
            <c:symbol val="none"/>
          </c:marker>
          <c:val>
            <c:numRef>
              <c:f>資料用グラフ!$D$37:$L$37</c:f>
              <c:numCache>
                <c:formatCode>General</c:formatCode>
                <c:ptCount val="9"/>
                <c:pt idx="4">
                  <c:v>96</c:v>
                </c:pt>
                <c:pt idx="5">
                  <c:v>190</c:v>
                </c:pt>
                <c:pt idx="6">
                  <c:v>224</c:v>
                </c:pt>
                <c:pt idx="7">
                  <c:v>250</c:v>
                </c:pt>
              </c:numCache>
            </c:numRef>
          </c:val>
          <c:smooth val="0"/>
          <c:extLst>
            <c:ext xmlns:c15="http://schemas.microsoft.com/office/drawing/2012/chart" uri="{02D57815-91ED-43cb-92C2-25804820EDAC}">
              <c15:filteredSeriesTitle>
                <c15:tx>
                  <c:strRef>
                    <c:extLst>
                      <c:ext uri="{02D57815-91ED-43cb-92C2-25804820EDAC}">
                        <c15:formulaRef>
                          <c15:sqref>資料用グラフ!$C$37</c15:sqref>
                        </c15:formulaRef>
                      </c:ext>
                    </c:extLst>
                    <c:strCache>
                      <c:ptCount val="1"/>
                      <c:pt idx="0">
                        <c:v>廣瀬</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8-27B3-4B76-8C46-D032C1420607}"/>
            </c:ext>
          </c:extLst>
        </c:ser>
        <c:ser>
          <c:idx val="73"/>
          <c:order val="73"/>
          <c:spPr>
            <a:ln w="28575" cap="rnd">
              <a:solidFill>
                <a:schemeClr val="accent2">
                  <a:lumMod val="80000"/>
                </a:schemeClr>
              </a:solidFill>
              <a:round/>
            </a:ln>
            <a:effectLst/>
          </c:spPr>
          <c:marker>
            <c:symbol val="none"/>
          </c:marker>
          <c:val>
            <c:numRef>
              <c:f>資料用グラフ!$D$38:$L$38</c:f>
            </c:numRef>
          </c:val>
          <c:smooth val="0"/>
          <c:extLst>
            <c:ext xmlns:c15="http://schemas.microsoft.com/office/drawing/2012/chart" uri="{02D57815-91ED-43cb-92C2-25804820EDAC}">
              <c15:filteredSeriesTitle>
                <c15:tx>
                  <c:strRef>
                    <c:extLst>
                      <c:ext uri="{02D57815-91ED-43cb-92C2-25804820EDAC}">
                        <c15:formulaRef>
                          <c15:sqref>資料用グラフ!$C$38</c15:sqref>
                        </c15:formulaRef>
                      </c:ext>
                    </c:extLst>
                    <c:strCache>
                      <c:ptCount val="1"/>
                      <c:pt idx="0">
                        <c:v>小川</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9-27B3-4B76-8C46-D032C1420607}"/>
            </c:ext>
          </c:extLst>
        </c:ser>
        <c:ser>
          <c:idx val="74"/>
          <c:order val="74"/>
          <c:spPr>
            <a:ln w="28575" cap="rnd">
              <a:solidFill>
                <a:schemeClr val="accent3">
                  <a:lumMod val="80000"/>
                </a:schemeClr>
              </a:solidFill>
              <a:round/>
            </a:ln>
            <a:effectLst/>
          </c:spPr>
          <c:marker>
            <c:symbol val="none"/>
          </c:marker>
          <c:val>
            <c:numRef>
              <c:f>資料用グラフ!$D$39:$L$39</c:f>
              <c:numCache>
                <c:formatCode>General</c:formatCode>
                <c:ptCount val="9"/>
                <c:pt idx="1">
                  <c:v>506</c:v>
                </c:pt>
                <c:pt idx="2">
                  <c:v>651</c:v>
                </c:pt>
                <c:pt idx="3">
                  <c:v>892</c:v>
                </c:pt>
                <c:pt idx="4">
                  <c:v>1071</c:v>
                </c:pt>
                <c:pt idx="5">
                  <c:v>1056</c:v>
                </c:pt>
                <c:pt idx="6">
                  <c:v>1021</c:v>
                </c:pt>
              </c:numCache>
            </c:numRef>
          </c:val>
          <c:smooth val="0"/>
          <c:extLst>
            <c:ext xmlns:c15="http://schemas.microsoft.com/office/drawing/2012/chart" uri="{02D57815-91ED-43cb-92C2-25804820EDAC}">
              <c15:filteredSeriesTitle>
                <c15:tx>
                  <c:strRef>
                    <c:extLst>
                      <c:ext uri="{02D57815-91ED-43cb-92C2-25804820EDAC}">
                        <c15:formulaRef>
                          <c15:sqref>資料用グラフ!$C$39</c15:sqref>
                        </c15:formulaRef>
                      </c:ext>
                    </c:extLst>
                    <c:strCache>
                      <c:ptCount val="1"/>
                      <c:pt idx="0">
                        <c:v>奥野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A-27B3-4B76-8C46-D032C1420607}"/>
            </c:ext>
          </c:extLst>
        </c:ser>
        <c:ser>
          <c:idx val="75"/>
          <c:order val="75"/>
          <c:spPr>
            <a:ln w="28575" cap="rnd">
              <a:solidFill>
                <a:schemeClr val="accent4">
                  <a:lumMod val="80000"/>
                </a:schemeClr>
              </a:solidFill>
              <a:round/>
            </a:ln>
            <a:effectLst/>
          </c:spPr>
          <c:marker>
            <c:symbol val="none"/>
          </c:marker>
          <c:val>
            <c:numRef>
              <c:f>資料用グラフ!$D$40:$L$40</c:f>
            </c:numRef>
          </c:val>
          <c:smooth val="0"/>
          <c:extLst>
            <c:ext xmlns:c15="http://schemas.microsoft.com/office/drawing/2012/chart" uri="{02D57815-91ED-43cb-92C2-25804820EDAC}">
              <c15:filteredSeriesTitle>
                <c15:tx>
                  <c:strRef>
                    <c:extLst>
                      <c:ext uri="{02D57815-91ED-43cb-92C2-25804820EDAC}">
                        <c15:formulaRef>
                          <c15:sqref>資料用グラフ!$C$40</c15:sqref>
                        </c15:formulaRef>
                      </c:ext>
                    </c:extLst>
                    <c:strCache>
                      <c:ptCount val="1"/>
                      <c:pt idx="0">
                        <c:v>吉井</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B-27B3-4B76-8C46-D032C1420607}"/>
            </c:ext>
          </c:extLst>
        </c:ser>
        <c:ser>
          <c:idx val="76"/>
          <c:order val="76"/>
          <c:spPr>
            <a:ln w="28575" cap="rnd">
              <a:solidFill>
                <a:schemeClr val="accent5">
                  <a:lumMod val="80000"/>
                </a:schemeClr>
              </a:solidFill>
              <a:round/>
            </a:ln>
            <a:effectLst/>
          </c:spPr>
          <c:marker>
            <c:symbol val="none"/>
          </c:marker>
          <c:val>
            <c:numRef>
              <c:f>資料用グラフ!$D$41:$L$41</c:f>
            </c:numRef>
          </c:val>
          <c:smooth val="0"/>
          <c:extLst>
            <c:ext xmlns:c15="http://schemas.microsoft.com/office/drawing/2012/chart" uri="{02D57815-91ED-43cb-92C2-25804820EDAC}">
              <c15:filteredSeriesTitle>
                <c15:tx>
                  <c:strRef>
                    <c:extLst>
                      <c:ext uri="{02D57815-91ED-43cb-92C2-25804820EDAC}">
                        <c15:formulaRef>
                          <c15:sqref>資料用グラフ!$C$41</c15:sqref>
                        </c15:formulaRef>
                      </c:ext>
                    </c:extLst>
                    <c:strCache>
                      <c:ptCount val="1"/>
                      <c:pt idx="0">
                        <c:v>辻</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C-27B3-4B76-8C46-D032C1420607}"/>
            </c:ext>
          </c:extLst>
        </c:ser>
        <c:ser>
          <c:idx val="77"/>
          <c:order val="77"/>
          <c:spPr>
            <a:ln w="28575" cap="rnd">
              <a:solidFill>
                <a:schemeClr val="accent6">
                  <a:lumMod val="80000"/>
                </a:schemeClr>
              </a:solidFill>
              <a:round/>
            </a:ln>
            <a:effectLst/>
          </c:spPr>
          <c:marker>
            <c:symbol val="none"/>
          </c:marker>
          <c:val>
            <c:numRef>
              <c:f>資料用グラフ!$D$42:$L$42</c:f>
            </c:numRef>
          </c:val>
          <c:smooth val="0"/>
          <c:extLst>
            <c:ext xmlns:c15="http://schemas.microsoft.com/office/drawing/2012/chart" uri="{02D57815-91ED-43cb-92C2-25804820EDAC}">
              <c15:filteredSeriesTitle>
                <c15:tx>
                  <c:strRef>
                    <c:extLst>
                      <c:ext uri="{02D57815-91ED-43cb-92C2-25804820EDAC}">
                        <c15:formulaRef>
                          <c15:sqref>資料用グラフ!$C$42</c15:sqref>
                        </c15:formulaRef>
                      </c:ext>
                    </c:extLst>
                    <c:strCache>
                      <c:ptCount val="1"/>
                      <c:pt idx="0">
                        <c:v>中田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D-27B3-4B76-8C46-D032C1420607}"/>
            </c:ext>
          </c:extLst>
        </c:ser>
        <c:ser>
          <c:idx val="78"/>
          <c:order val="78"/>
          <c:spPr>
            <a:ln w="28575" cap="rnd">
              <a:solidFill>
                <a:schemeClr val="accent1">
                  <a:lumMod val="60000"/>
                  <a:lumOff val="40000"/>
                </a:schemeClr>
              </a:solidFill>
              <a:round/>
            </a:ln>
            <a:effectLst/>
          </c:spPr>
          <c:marker>
            <c:symbol val="none"/>
          </c:marker>
          <c:val>
            <c:numRef>
              <c:f>資料用グラフ!$D$43:$L$43</c:f>
              <c:numCache>
                <c:formatCode>General</c:formatCode>
                <c:ptCount val="9"/>
                <c:pt idx="2">
                  <c:v>91</c:v>
                </c:pt>
                <c:pt idx="3">
                  <c:v>92</c:v>
                </c:pt>
                <c:pt idx="4">
                  <c:v>82</c:v>
                </c:pt>
              </c:numCache>
            </c:numRef>
          </c:val>
          <c:smooth val="0"/>
          <c:extLst>
            <c:ext xmlns:c15="http://schemas.microsoft.com/office/drawing/2012/chart" uri="{02D57815-91ED-43cb-92C2-25804820EDAC}">
              <c15:filteredSeriesTitle>
                <c15:tx>
                  <c:strRef>
                    <c:extLst>
                      <c:ext uri="{02D57815-91ED-43cb-92C2-25804820EDAC}">
                        <c15:formulaRef>
                          <c15:sqref>資料用グラフ!$C$43</c15:sqref>
                        </c15:formulaRef>
                      </c:ext>
                    </c:extLst>
                    <c:strCache>
                      <c:ptCount val="1"/>
                      <c:pt idx="0">
                        <c:v>大西</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E-27B3-4B76-8C46-D032C1420607}"/>
            </c:ext>
          </c:extLst>
        </c:ser>
        <c:ser>
          <c:idx val="79"/>
          <c:order val="79"/>
          <c:spPr>
            <a:ln w="28575" cap="rnd">
              <a:solidFill>
                <a:schemeClr val="accent2">
                  <a:lumMod val="60000"/>
                  <a:lumOff val="40000"/>
                </a:schemeClr>
              </a:solidFill>
              <a:round/>
            </a:ln>
            <a:effectLst/>
          </c:spPr>
          <c:marker>
            <c:symbol val="none"/>
          </c:marker>
          <c:val>
            <c:numRef>
              <c:f>資料用グラフ!$D$44:$L$44</c:f>
              <c:numCache>
                <c:formatCode>General</c:formatCode>
                <c:ptCount val="9"/>
                <c:pt idx="2">
                  <c:v>139</c:v>
                </c:pt>
                <c:pt idx="3">
                  <c:v>161</c:v>
                </c:pt>
                <c:pt idx="4">
                  <c:v>85</c:v>
                </c:pt>
              </c:numCache>
            </c:numRef>
          </c:val>
          <c:smooth val="0"/>
          <c:extLst>
            <c:ext xmlns:c15="http://schemas.microsoft.com/office/drawing/2012/chart" uri="{02D57815-91ED-43cb-92C2-25804820EDAC}">
              <c15:filteredSeriesTitle>
                <c15:tx>
                  <c:strRef>
                    <c:extLst>
                      <c:ext uri="{02D57815-91ED-43cb-92C2-25804820EDAC}">
                        <c15:formulaRef>
                          <c15:sqref>資料用グラフ!$C$44</c15:sqref>
                        </c15:formulaRef>
                      </c:ext>
                    </c:extLst>
                    <c:strCache>
                      <c:ptCount val="1"/>
                      <c:pt idx="0">
                        <c:v>小池</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F-27B3-4B76-8C46-D032C1420607}"/>
            </c:ext>
          </c:extLst>
        </c:ser>
        <c:ser>
          <c:idx val="80"/>
          <c:order val="80"/>
          <c:spPr>
            <a:ln w="28575" cap="rnd">
              <a:solidFill>
                <a:schemeClr val="accent3">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0-27B3-4B76-8C46-D032C1420607}"/>
            </c:ext>
          </c:extLst>
        </c:ser>
        <c:ser>
          <c:idx val="81"/>
          <c:order val="81"/>
          <c:spPr>
            <a:ln w="28575" cap="rnd">
              <a:solidFill>
                <a:schemeClr val="accent4">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1-27B3-4B76-8C46-D032C1420607}"/>
            </c:ext>
          </c:extLst>
        </c:ser>
        <c:ser>
          <c:idx val="82"/>
          <c:order val="82"/>
          <c:spPr>
            <a:ln w="28575" cap="rnd">
              <a:solidFill>
                <a:schemeClr val="accent5">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2-27B3-4B76-8C46-D032C1420607}"/>
            </c:ext>
          </c:extLst>
        </c:ser>
        <c:ser>
          <c:idx val="83"/>
          <c:order val="83"/>
          <c:spPr>
            <a:ln w="28575" cap="rnd">
              <a:solidFill>
                <a:schemeClr val="accent6">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3-27B3-4B76-8C46-D032C1420607}"/>
            </c:ext>
          </c:extLst>
        </c:ser>
        <c:ser>
          <c:idx val="84"/>
          <c:order val="84"/>
          <c:spPr>
            <a:ln w="28575" cap="rnd">
              <a:solidFill>
                <a:schemeClr val="accent1">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4-27B3-4B76-8C46-D032C1420607}"/>
            </c:ext>
          </c:extLst>
        </c:ser>
        <c:ser>
          <c:idx val="85"/>
          <c:order val="85"/>
          <c:spPr>
            <a:ln w="28575" cap="rnd">
              <a:solidFill>
                <a:schemeClr val="accent2">
                  <a:lumMod val="50000"/>
                </a:schemeClr>
              </a:solidFill>
              <a:round/>
            </a:ln>
            <a:effectLst/>
          </c:spPr>
          <c:marker>
            <c:symbol val="none"/>
          </c:marker>
          <c:val>
            <c:numRef>
              <c:f>資料用グラフ!$D$45:$L$45</c:f>
            </c:numRef>
          </c:val>
          <c:smooth val="0"/>
          <c:extLst>
            <c:ext xmlns:c15="http://schemas.microsoft.com/office/drawing/2012/chart" uri="{02D57815-91ED-43cb-92C2-25804820EDAC}">
              <c15:filteredSeriesTitle>
                <c15:tx>
                  <c:strRef>
                    <c:extLst>
                      <c:ext uri="{02D57815-91ED-43cb-92C2-25804820EDAC}">
                        <c15:formulaRef>
                          <c15:sqref>資料用グラフ!$C$45</c15:sqref>
                        </c15:formulaRef>
                      </c:ext>
                    </c:extLst>
                    <c:strCache>
                      <c:ptCount val="1"/>
                      <c:pt idx="0">
                        <c:v>辰ノ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5-27B3-4B76-8C46-D032C1420607}"/>
            </c:ext>
          </c:extLst>
        </c:ser>
        <c:ser>
          <c:idx val="86"/>
          <c:order val="86"/>
          <c:spPr>
            <a:ln w="28575" cap="rnd">
              <a:solidFill>
                <a:schemeClr val="accent3">
                  <a:lumMod val="50000"/>
                </a:schemeClr>
              </a:solidFill>
              <a:round/>
            </a:ln>
            <a:effectLst/>
          </c:spPr>
          <c:marker>
            <c:symbol val="none"/>
          </c:marker>
          <c:val>
            <c:numRef>
              <c:f>資料用グラフ!$D$46:$L$46</c:f>
              <c:numCache>
                <c:formatCode>General</c:formatCode>
                <c:ptCount val="9"/>
                <c:pt idx="0">
                  <c:v>100</c:v>
                </c:pt>
                <c:pt idx="1">
                  <c:v>29</c:v>
                </c:pt>
                <c:pt idx="2">
                  <c:v>295</c:v>
                </c:pt>
                <c:pt idx="3">
                  <c:v>364</c:v>
                </c:pt>
                <c:pt idx="4">
                  <c:v>573</c:v>
                </c:pt>
              </c:numCache>
            </c:numRef>
          </c:val>
          <c:smooth val="0"/>
          <c:extLst>
            <c:ext xmlns:c15="http://schemas.microsoft.com/office/drawing/2012/chart" uri="{02D57815-91ED-43cb-92C2-25804820EDAC}">
              <c15:filteredSeriesTitle>
                <c15:tx>
                  <c:strRef>
                    <c:extLst>
                      <c:ext uri="{02D57815-91ED-43cb-92C2-25804820EDAC}">
                        <c15:formulaRef>
                          <c15:sqref>資料用グラフ!$C$46</c15:sqref>
                        </c15:formulaRef>
                      </c:ext>
                    </c:extLst>
                    <c:strCache>
                      <c:ptCount val="1"/>
                      <c:pt idx="0">
                        <c:v>金田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6-27B3-4B76-8C46-D032C1420607}"/>
            </c:ext>
          </c:extLst>
        </c:ser>
        <c:ser>
          <c:idx val="87"/>
          <c:order val="87"/>
          <c:spPr>
            <a:ln w="28575" cap="rnd">
              <a:solidFill>
                <a:schemeClr val="accent4">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7-27B3-4B76-8C46-D032C1420607}"/>
            </c:ext>
          </c:extLst>
        </c:ser>
        <c:ser>
          <c:idx val="88"/>
          <c:order val="88"/>
          <c:spPr>
            <a:ln w="28575" cap="rnd">
              <a:solidFill>
                <a:schemeClr val="accent5">
                  <a:lumMod val="50000"/>
                </a:schemeClr>
              </a:solidFill>
              <a:round/>
            </a:ln>
            <a:effectLst/>
          </c:spPr>
          <c:marker>
            <c:symbol val="none"/>
          </c:marker>
          <c:val>
            <c:numRef>
              <c:f>資料用グラフ!$D$47:$L$47</c:f>
            </c:numRef>
          </c:val>
          <c:smooth val="0"/>
          <c:extLst>
            <c:ext xmlns:c15="http://schemas.microsoft.com/office/drawing/2012/chart" uri="{02D57815-91ED-43cb-92C2-25804820EDAC}">
              <c15:filteredSeriesTitle>
                <c15:tx>
                  <c:strRef>
                    <c:extLst>
                      <c:ext uri="{02D57815-91ED-43cb-92C2-25804820EDAC}">
                        <c15:formulaRef>
                          <c15:sqref>資料用グラフ!$C$47</c15:sqref>
                        </c15:formulaRef>
                      </c:ext>
                    </c:extLst>
                    <c:strCache>
                      <c:ptCount val="1"/>
                      <c:pt idx="0">
                        <c:v>角田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8-27B3-4B76-8C46-D032C1420607}"/>
            </c:ext>
          </c:extLst>
        </c:ser>
        <c:ser>
          <c:idx val="89"/>
          <c:order val="89"/>
          <c:spPr>
            <a:ln w="28575" cap="rnd">
              <a:solidFill>
                <a:schemeClr val="accent6">
                  <a:lumMod val="50000"/>
                </a:schemeClr>
              </a:solidFill>
              <a:round/>
            </a:ln>
            <a:effectLst/>
          </c:spPr>
          <c:marker>
            <c:symbol val="none"/>
          </c:marker>
          <c:val>
            <c:numRef>
              <c:f>資料用グラフ!$D$48:$L$48</c:f>
            </c:numRef>
          </c:val>
          <c:smooth val="0"/>
          <c:extLst>
            <c:ext xmlns:c15="http://schemas.microsoft.com/office/drawing/2012/chart" uri="{02D57815-91ED-43cb-92C2-25804820EDAC}">
              <c15:filteredSeriesTitle>
                <c15:tx>
                  <c:strRef>
                    <c:extLst>
                      <c:ext uri="{02D57815-91ED-43cb-92C2-25804820EDAC}">
                        <c15:formulaRef>
                          <c15:sqref>資料用グラフ!$C$48</c15:sqref>
                        </c15:formulaRef>
                      </c:ext>
                    </c:extLst>
                    <c:strCache>
                      <c:ptCount val="1"/>
                      <c:pt idx="0">
                        <c:v>村上</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9-27B3-4B76-8C46-D032C1420607}"/>
            </c:ext>
          </c:extLst>
        </c:ser>
        <c:ser>
          <c:idx val="90"/>
          <c:order val="90"/>
          <c:spPr>
            <a:ln w="28575" cap="rnd">
              <a:solidFill>
                <a:schemeClr val="accent1">
                  <a:lumMod val="70000"/>
                  <a:lumOff val="30000"/>
                </a:schemeClr>
              </a:solidFill>
              <a:round/>
            </a:ln>
            <a:effectLst/>
          </c:spPr>
          <c:marker>
            <c:symbol val="none"/>
          </c:marker>
          <c:val>
            <c:numRef>
              <c:f>資料用グラフ!$D$49:$L$49</c:f>
              <c:numCache>
                <c:formatCode>General</c:formatCode>
                <c:ptCount val="9"/>
                <c:pt idx="2">
                  <c:v>283</c:v>
                </c:pt>
                <c:pt idx="3">
                  <c:v>454</c:v>
                </c:pt>
                <c:pt idx="4">
                  <c:v>561</c:v>
                </c:pt>
                <c:pt idx="5">
                  <c:v>740</c:v>
                </c:pt>
                <c:pt idx="6">
                  <c:v>810</c:v>
                </c:pt>
              </c:numCache>
            </c:numRef>
          </c:val>
          <c:smooth val="0"/>
          <c:extLst>
            <c:ext xmlns:c15="http://schemas.microsoft.com/office/drawing/2012/chart" uri="{02D57815-91ED-43cb-92C2-25804820EDAC}">
              <c15:filteredSeriesTitle>
                <c15:tx>
                  <c:strRef>
                    <c:extLst>
                      <c:ext uri="{02D57815-91ED-43cb-92C2-25804820EDAC}">
                        <c15:formulaRef>
                          <c15:sqref>資料用グラフ!$C$49</c15:sqref>
                        </c15:formulaRef>
                      </c:ext>
                    </c:extLst>
                    <c:strCache>
                      <c:ptCount val="1"/>
                      <c:pt idx="0">
                        <c:v>小林</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A-27B3-4B76-8C46-D032C1420607}"/>
            </c:ext>
          </c:extLst>
        </c:ser>
        <c:ser>
          <c:idx val="91"/>
          <c:order val="91"/>
          <c:spPr>
            <a:ln w="28575" cap="rnd">
              <a:solidFill>
                <a:schemeClr val="accent2">
                  <a:lumMod val="70000"/>
                  <a:lumOff val="30000"/>
                </a:schemeClr>
              </a:solidFill>
              <a:round/>
            </a:ln>
            <a:effectLst/>
          </c:spPr>
          <c:marker>
            <c:symbol val="none"/>
          </c:marker>
          <c:val>
            <c:numRef>
              <c:f>資料用グラフ!$D$50:$L$50</c:f>
              <c:numCache>
                <c:formatCode>General</c:formatCode>
                <c:ptCount val="9"/>
                <c:pt idx="1">
                  <c:v>9</c:v>
                </c:pt>
                <c:pt idx="2">
                  <c:v>33</c:v>
                </c:pt>
                <c:pt idx="3">
                  <c:v>44</c:v>
                </c:pt>
                <c:pt idx="4">
                  <c:v>32</c:v>
                </c:pt>
              </c:numCache>
            </c:numRef>
          </c:val>
          <c:smooth val="0"/>
          <c:extLst>
            <c:ext xmlns:c15="http://schemas.microsoft.com/office/drawing/2012/chart" uri="{02D57815-91ED-43cb-92C2-25804820EDAC}">
              <c15:filteredSeriesTitle>
                <c15:tx>
                  <c:strRef>
                    <c:extLst>
                      <c:ext uri="{02D57815-91ED-43cb-92C2-25804820EDAC}">
                        <c15:formulaRef>
                          <c15:sqref>資料用グラフ!$C$50</c15:sqref>
                        </c15:formulaRef>
                      </c:ext>
                    </c:extLst>
                    <c:strCache>
                      <c:ptCount val="1"/>
                      <c:pt idx="0">
                        <c:v>中野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B-27B3-4B76-8C46-D032C1420607}"/>
            </c:ext>
          </c:extLst>
        </c:ser>
        <c:ser>
          <c:idx val="92"/>
          <c:order val="92"/>
          <c:spPr>
            <a:ln w="28575" cap="rnd">
              <a:solidFill>
                <a:schemeClr val="accent3">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C-27B3-4B76-8C46-D032C1420607}"/>
            </c:ext>
          </c:extLst>
        </c:ser>
        <c:ser>
          <c:idx val="93"/>
          <c:order val="93"/>
          <c:spPr>
            <a:ln w="28575" cap="rnd">
              <a:solidFill>
                <a:schemeClr val="accent4">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D-27B3-4B76-8C46-D032C1420607}"/>
            </c:ext>
          </c:extLst>
        </c:ser>
        <c:ser>
          <c:idx val="94"/>
          <c:order val="94"/>
          <c:spPr>
            <a:ln w="28575" cap="rnd">
              <a:solidFill>
                <a:schemeClr val="accent5">
                  <a:lumMod val="70000"/>
                  <a:lumOff val="30000"/>
                </a:schemeClr>
              </a:solidFill>
              <a:round/>
            </a:ln>
            <a:effectLst/>
          </c:spPr>
          <c:marker>
            <c:symbol val="none"/>
          </c:marker>
          <c:val>
            <c:numRef>
              <c:f>資料用グラフ!$D$51:$L$51</c:f>
            </c:numRef>
          </c:val>
          <c:smooth val="0"/>
          <c:extLst>
            <c:ext xmlns:c15="http://schemas.microsoft.com/office/drawing/2012/chart" uri="{02D57815-91ED-43cb-92C2-25804820EDAC}">
              <c15:filteredSeriesTitle>
                <c15:tx>
                  <c:strRef>
                    <c:extLst>
                      <c:ext uri="{02D57815-91ED-43cb-92C2-25804820EDAC}">
                        <c15:formulaRef>
                          <c15:sqref>資料用グラフ!$C$51</c15:sqref>
                        </c15:formulaRef>
                      </c:ext>
                    </c:extLst>
                    <c:strCache>
                      <c:ptCount val="1"/>
                      <c:pt idx="0">
                        <c:v>大矢</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E-27B3-4B76-8C46-D032C1420607}"/>
            </c:ext>
          </c:extLst>
        </c:ser>
        <c:ser>
          <c:idx val="95"/>
          <c:order val="95"/>
          <c:spPr>
            <a:ln w="28575" cap="rnd">
              <a:solidFill>
                <a:schemeClr val="accent6">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F-27B3-4B76-8C46-D032C1420607}"/>
            </c:ext>
          </c:extLst>
        </c:ser>
        <c:ser>
          <c:idx val="96"/>
          <c:order val="96"/>
          <c:spPr>
            <a:ln w="28575" cap="rnd">
              <a:solidFill>
                <a:schemeClr val="accent1">
                  <a:lumMod val="70000"/>
                </a:schemeClr>
              </a:solidFill>
              <a:round/>
            </a:ln>
            <a:effectLst/>
          </c:spPr>
          <c:marker>
            <c:symbol val="none"/>
          </c:marker>
          <c:val>
            <c:numRef>
              <c:f>資料用グラフ!$D$52:$L$52</c:f>
            </c:numRef>
          </c:val>
          <c:smooth val="0"/>
          <c:extLst>
            <c:ext xmlns:c15="http://schemas.microsoft.com/office/drawing/2012/chart" uri="{02D57815-91ED-43cb-92C2-25804820EDAC}">
              <c15:filteredSeriesTitle>
                <c15:tx>
                  <c:strRef>
                    <c:extLst>
                      <c:ext uri="{02D57815-91ED-43cb-92C2-25804820EDAC}">
                        <c15:formulaRef>
                          <c15:sqref>資料用グラフ!$C$52</c15:sqref>
                        </c15:formulaRef>
                      </c:ext>
                    </c:extLst>
                    <c:strCache>
                      <c:ptCount val="1"/>
                      <c:pt idx="0">
                        <c:v>寺西</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0-27B3-4B76-8C46-D032C1420607}"/>
            </c:ext>
          </c:extLst>
        </c:ser>
        <c:ser>
          <c:idx val="97"/>
          <c:order val="97"/>
          <c:spPr>
            <a:ln w="28575" cap="rnd">
              <a:solidFill>
                <a:schemeClr val="accent2">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1-27B3-4B76-8C46-D032C1420607}"/>
            </c:ext>
          </c:extLst>
        </c:ser>
        <c:ser>
          <c:idx val="98"/>
          <c:order val="98"/>
          <c:spPr>
            <a:ln w="28575" cap="rnd">
              <a:solidFill>
                <a:schemeClr val="accent3">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2-27B3-4B76-8C46-D032C1420607}"/>
            </c:ext>
          </c:extLst>
        </c:ser>
        <c:ser>
          <c:idx val="99"/>
          <c:order val="99"/>
          <c:spPr>
            <a:ln w="28575" cap="rnd">
              <a:solidFill>
                <a:schemeClr val="accent4">
                  <a:lumMod val="70000"/>
                </a:schemeClr>
              </a:solidFill>
              <a:round/>
            </a:ln>
            <a:effectLst/>
          </c:spPr>
          <c:marker>
            <c:symbol val="none"/>
          </c:marker>
          <c:val>
            <c:numRef>
              <c:f>資料用グラフ!$D$53:$L$53</c:f>
              <c:numCache>
                <c:formatCode>General</c:formatCode>
                <c:ptCount val="9"/>
                <c:pt idx="1">
                  <c:v>20</c:v>
                </c:pt>
                <c:pt idx="2">
                  <c:v>18</c:v>
                </c:pt>
                <c:pt idx="3">
                  <c:v>32</c:v>
                </c:pt>
                <c:pt idx="4">
                  <c:v>65</c:v>
                </c:pt>
              </c:numCache>
            </c:numRef>
          </c:val>
          <c:smooth val="0"/>
          <c:extLst>
            <c:ext xmlns:c15="http://schemas.microsoft.com/office/drawing/2012/chart" uri="{02D57815-91ED-43cb-92C2-25804820EDAC}">
              <c15:filteredSeriesTitle>
                <c15:tx>
                  <c:strRef>
                    <c:extLst>
                      <c:ext uri="{02D57815-91ED-43cb-92C2-25804820EDAC}">
                        <c15:formulaRef>
                          <c15:sqref>資料用グラフ!$C$53</c15:sqref>
                        </c15:formulaRef>
                      </c:ext>
                    </c:extLst>
                    <c:strCache>
                      <c:ptCount val="1"/>
                      <c:pt idx="0">
                        <c:v>和田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3-27B3-4B76-8C46-D032C1420607}"/>
            </c:ext>
          </c:extLst>
        </c:ser>
        <c:ser>
          <c:idx val="100"/>
          <c:order val="100"/>
          <c:spPr>
            <a:ln w="28575" cap="rnd">
              <a:solidFill>
                <a:schemeClr val="accent5">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4-27B3-4B76-8C46-D032C1420607}"/>
            </c:ext>
          </c:extLst>
        </c:ser>
        <c:ser>
          <c:idx val="101"/>
          <c:order val="101"/>
          <c:spPr>
            <a:ln w="28575" cap="rnd">
              <a:solidFill>
                <a:schemeClr val="accent6">
                  <a:lumMod val="70000"/>
                </a:schemeClr>
              </a:solidFill>
              <a:round/>
            </a:ln>
            <a:effectLst/>
          </c:spPr>
          <c:marker>
            <c:symbol val="none"/>
          </c:marker>
          <c:val>
            <c:numRef>
              <c:f>資料用グラフ!$D$54:$L$54</c:f>
            </c:numRef>
          </c:val>
          <c:smooth val="0"/>
          <c:extLst>
            <c:ext xmlns:c15="http://schemas.microsoft.com/office/drawing/2012/chart" uri="{02D57815-91ED-43cb-92C2-25804820EDAC}">
              <c15:filteredSeriesTitle>
                <c15:tx>
                  <c:strRef>
                    <c:extLst>
                      <c:ext uri="{02D57815-91ED-43cb-92C2-25804820EDAC}">
                        <c15:formulaRef>
                          <c15:sqref>資料用グラフ!$C$54</c15:sqref>
                        </c15:formulaRef>
                      </c:ext>
                    </c:extLst>
                    <c:strCache>
                      <c:ptCount val="1"/>
                      <c:pt idx="0">
                        <c:v>柴田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5-27B3-4B76-8C46-D032C1420607}"/>
            </c:ext>
          </c:extLst>
        </c:ser>
        <c:ser>
          <c:idx val="102"/>
          <c:order val="102"/>
          <c:spPr>
            <a:ln w="28575" cap="rnd">
              <a:solidFill>
                <a:schemeClr val="accent1">
                  <a:lumMod val="50000"/>
                  <a:lumOff val="50000"/>
                </a:schemeClr>
              </a:solidFill>
              <a:round/>
            </a:ln>
            <a:effectLst/>
          </c:spPr>
          <c:marker>
            <c:symbol val="none"/>
          </c:marker>
          <c:val>
            <c:numRef>
              <c:f>資料用グラフ!$D$55:$L$55</c:f>
            </c:numRef>
          </c:val>
          <c:smooth val="0"/>
          <c:extLst>
            <c:ext xmlns:c15="http://schemas.microsoft.com/office/drawing/2012/chart" uri="{02D57815-91ED-43cb-92C2-25804820EDAC}">
              <c15:filteredSeriesTitle>
                <c15:tx>
                  <c:strRef>
                    <c:extLst>
                      <c:ext uri="{02D57815-91ED-43cb-92C2-25804820EDAC}">
                        <c15:formulaRef>
                          <c15:sqref>資料用グラフ!$C$55</c15:sqref>
                        </c15:formulaRef>
                      </c:ext>
                    </c:extLst>
                    <c:strCache>
                      <c:ptCount val="1"/>
                      <c:pt idx="0">
                        <c:v>岩﨑</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6-27B3-4B76-8C46-D032C1420607}"/>
            </c:ext>
          </c:extLst>
        </c:ser>
        <c:ser>
          <c:idx val="103"/>
          <c:order val="103"/>
          <c:spPr>
            <a:ln w="28575" cap="rnd">
              <a:solidFill>
                <a:schemeClr val="accent2">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7-27B3-4B76-8C46-D032C1420607}"/>
            </c:ext>
          </c:extLst>
        </c:ser>
        <c:ser>
          <c:idx val="104"/>
          <c:order val="104"/>
          <c:spPr>
            <a:ln w="28575" cap="rnd">
              <a:solidFill>
                <a:schemeClr val="accent3">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8-27B3-4B76-8C46-D032C1420607}"/>
            </c:ext>
          </c:extLst>
        </c:ser>
        <c:ser>
          <c:idx val="105"/>
          <c:order val="105"/>
          <c:spPr>
            <a:ln w="28575" cap="rnd">
              <a:solidFill>
                <a:schemeClr val="accent4">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9-27B3-4B76-8C46-D032C1420607}"/>
            </c:ext>
          </c:extLst>
        </c:ser>
        <c:ser>
          <c:idx val="106"/>
          <c:order val="106"/>
          <c:spPr>
            <a:ln w="28575" cap="rnd">
              <a:solidFill>
                <a:schemeClr val="accent5">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A-27B3-4B76-8C46-D032C1420607}"/>
            </c:ext>
          </c:extLst>
        </c:ser>
        <c:ser>
          <c:idx val="107"/>
          <c:order val="107"/>
          <c:spPr>
            <a:ln w="28575" cap="rnd">
              <a:solidFill>
                <a:schemeClr val="accent6">
                  <a:lumMod val="50000"/>
                  <a:lumOff val="50000"/>
                </a:schemeClr>
              </a:solidFill>
              <a:round/>
            </a:ln>
            <a:effectLst/>
          </c:spPr>
          <c:marker>
            <c:symbol val="none"/>
          </c:marker>
          <c:val>
            <c:numRef>
              <c:f>資料用グラフ!$D$56:$L$56</c:f>
              <c:numCache>
                <c:formatCode>General</c:formatCode>
                <c:ptCount val="9"/>
                <c:pt idx="1">
                  <c:v>0</c:v>
                </c:pt>
                <c:pt idx="2">
                  <c:v>307</c:v>
                </c:pt>
                <c:pt idx="3">
                  <c:v>505</c:v>
                </c:pt>
                <c:pt idx="4">
                  <c:v>560</c:v>
                </c:pt>
              </c:numCache>
            </c:numRef>
          </c:val>
          <c:smooth val="0"/>
          <c:extLst>
            <c:ext xmlns:c15="http://schemas.microsoft.com/office/drawing/2012/chart" uri="{02D57815-91ED-43cb-92C2-25804820EDAC}">
              <c15:filteredSeriesTitle>
                <c15:tx>
                  <c:strRef>
                    <c:extLst>
                      <c:ext uri="{02D57815-91ED-43cb-92C2-25804820EDAC}">
                        <c15:formulaRef>
                          <c15:sqref>資料用グラフ!$C$56</c15:sqref>
                        </c15:formulaRef>
                      </c:ext>
                    </c:extLst>
                    <c:strCache>
                      <c:ptCount val="1"/>
                      <c:pt idx="0">
                        <c:v>芝崎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B-27B3-4B76-8C46-D032C1420607}"/>
            </c:ext>
          </c:extLst>
        </c:ser>
        <c:ser>
          <c:idx val="108"/>
          <c:order val="108"/>
          <c:spPr>
            <a:ln w="28575" cap="rnd">
              <a:solidFill>
                <a:schemeClr val="accent1"/>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C-27B3-4B76-8C46-D032C1420607}"/>
            </c:ext>
          </c:extLst>
        </c:ser>
        <c:dLbls>
          <c:showLegendKey val="0"/>
          <c:showVal val="0"/>
          <c:showCatName val="0"/>
          <c:showSerName val="0"/>
          <c:showPercent val="0"/>
          <c:showBubbleSize val="0"/>
        </c:dLbls>
        <c:smooth val="0"/>
        <c:axId val="351367519"/>
        <c:axId val="18230959"/>
      </c:lineChart>
      <c:catAx>
        <c:axId val="35136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30959"/>
        <c:crosses val="autoZero"/>
        <c:auto val="1"/>
        <c:lblAlgn val="ctr"/>
        <c:lblOffset val="100"/>
        <c:noMultiLvlLbl val="0"/>
      </c:catAx>
      <c:valAx>
        <c:axId val="18230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1367519"/>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42894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420608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243804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381366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31433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140271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345039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195372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173529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205225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7C7CCA-D591-48AE-874E-0CCBC567E0B6}"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164933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C7CCA-D591-48AE-874E-0CCBC567E0B6}" type="datetimeFigureOut">
              <a:rPr kumimoji="1" lang="ja-JP" altLang="en-US" smtClean="0"/>
              <a:t>2021/9/9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C3B2A-920B-43A3-956F-D98202E46932}" type="slidenum">
              <a:rPr kumimoji="1" lang="ja-JP" altLang="en-US" smtClean="0"/>
              <a:t>‹#›</a:t>
            </a:fld>
            <a:endParaRPr kumimoji="1" lang="ja-JP" altLang="en-US"/>
          </a:p>
        </p:txBody>
      </p:sp>
    </p:spTree>
    <p:extLst>
      <p:ext uri="{BB962C8B-B14F-4D97-AF65-F5344CB8AC3E}">
        <p14:creationId xmlns:p14="http://schemas.microsoft.com/office/powerpoint/2010/main" val="3781360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D10A3F-3EB0-4F1F-9CF9-4E0EA1736C5C}"/>
              </a:ext>
            </a:extLst>
          </p:cNvPr>
          <p:cNvSpPr txBox="1"/>
          <p:nvPr/>
        </p:nvSpPr>
        <p:spPr>
          <a:xfrm>
            <a:off x="243756" y="6263450"/>
            <a:ext cx="9235095" cy="323165"/>
          </a:xfrm>
          <a:prstGeom prst="rect">
            <a:avLst/>
          </a:prstGeom>
          <a:noFill/>
          <a:ln>
            <a:solidFill>
              <a:srgbClr val="FF0000"/>
            </a:solidFill>
          </a:ln>
        </p:spPr>
        <p:txBody>
          <a:bodyPr wrap="square">
            <a:spAutoFit/>
          </a:bodyPr>
          <a:lstStyle/>
          <a:p>
            <a:pPr marL="180000" indent="-457200" algn="just">
              <a:lnSpc>
                <a:spcPts val="1800"/>
              </a:lnSpc>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⇒販売額増加につながる対象者を絞り込み、重点的に経営改善指導をしていくことが必要</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70221" y="460819"/>
            <a:ext cx="8618056" cy="323165"/>
          </a:xfrm>
          <a:prstGeom prst="rect">
            <a:avLst/>
          </a:prstGeom>
        </p:spPr>
        <p:txBody>
          <a:bodyPr wrap="square">
            <a:spAutoFit/>
          </a:bodyPr>
          <a:lstStyle/>
          <a:p>
            <a:pPr marL="180000" indent="-457200" algn="just">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①「農業ビジネス」として高めるビジネスマインドを持つ農業者（経営強化農業者）の育成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32706" y="824039"/>
            <a:ext cx="9424250" cy="1155731"/>
          </a:xfrm>
          <a:prstGeom prst="rect">
            <a:avLst/>
          </a:prstGeom>
          <a:ln>
            <a:solidFill>
              <a:schemeClr val="tx1"/>
            </a:solidFill>
          </a:ln>
        </p:spPr>
        <p:txBody>
          <a:bodyPr wrap="square">
            <a:noAutofit/>
          </a:bodyPr>
          <a:lstStyle/>
          <a:p>
            <a:pPr>
              <a:lnSpc>
                <a:spcPts val="1600"/>
              </a:lnSpc>
              <a:spcAft>
                <a:spcPts val="600"/>
              </a:spcAft>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現状</a:t>
            </a:r>
            <a:r>
              <a:rPr kumimoji="1" lang="en-US" altLang="ja-JP" sz="1400" b="1" dirty="0">
                <a:latin typeface="Meiryo UI" panose="020B0604030504040204" pitchFamily="50" charset="-128"/>
                <a:ea typeface="Meiryo UI" panose="020B0604030504040204" pitchFamily="50" charset="-128"/>
              </a:rPr>
              <a:t>】</a:t>
            </a:r>
          </a:p>
          <a:p>
            <a:pPr>
              <a:lnSpc>
                <a:spcPts val="1600"/>
              </a:lnSpc>
              <a:spcAft>
                <a:spcPts val="600"/>
              </a:spcAft>
            </a:pP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農の成長産業化推進事業（コンサル・アグリアカデミア・</a:t>
            </a:r>
            <a:r>
              <a:rPr kumimoji="1" lang="en-US" altLang="ja-JP" sz="1400" dirty="0">
                <a:latin typeface="Meiryo UI" panose="020B0604030504040204" pitchFamily="50" charset="-128"/>
                <a:ea typeface="Meiryo UI" panose="020B0604030504040204" pitchFamily="50" charset="-128"/>
              </a:rPr>
              <a:t>No-1</a:t>
            </a:r>
            <a:r>
              <a:rPr kumimoji="1" lang="ja-JP" altLang="en-US" sz="1400" dirty="0">
                <a:latin typeface="Meiryo UI" panose="020B0604030504040204" pitchFamily="50" charset="-128"/>
                <a:ea typeface="Meiryo UI" panose="020B0604030504040204" pitchFamily="50" charset="-128"/>
              </a:rPr>
              <a:t>グランプリ）を全て活用した農業者は、販売額が</a:t>
            </a:r>
            <a:r>
              <a:rPr kumimoji="1" lang="en-US" altLang="ja-JP" sz="1400" dirty="0">
                <a:latin typeface="Meiryo UI" panose="020B0604030504040204" pitchFamily="50" charset="-128"/>
                <a:ea typeface="Meiryo UI" panose="020B0604030504040204" pitchFamily="50" charset="-128"/>
              </a:rPr>
              <a:t>38.3</a:t>
            </a:r>
            <a:r>
              <a:rPr kumimoji="1" lang="ja-JP" altLang="en-US" sz="1400" dirty="0">
                <a:latin typeface="Meiryo UI" panose="020B0604030504040204" pitchFamily="50" charset="-128"/>
                <a:ea typeface="Meiryo UI" panose="020B0604030504040204" pitchFamily="50" charset="-128"/>
              </a:rPr>
              <a:t>％増額した</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endParaRPr>
          </a:p>
          <a:p>
            <a:pPr>
              <a:lnSpc>
                <a:spcPts val="1600"/>
              </a:lnSpc>
              <a:spcAft>
                <a:spcPts val="600"/>
              </a:spcAft>
            </a:pPr>
            <a:r>
              <a:rPr kumimoji="1" lang="ja-JP" altLang="en-US" sz="1400" b="1"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・販売額増加に向けた取組は単年度では成果が出ず、一人について複数年の取組が必要で時間がかかることから、個別指導で</a:t>
            </a:r>
            <a:endParaRPr kumimoji="1" lang="en-US" altLang="ja-JP" sz="1400" dirty="0">
              <a:latin typeface="Meiryo UI" panose="020B0604030504040204" pitchFamily="50" charset="-128"/>
              <a:ea typeface="Meiryo UI" panose="020B0604030504040204" pitchFamily="50" charset="-128"/>
            </a:endParaRPr>
          </a:p>
          <a:p>
            <a:pPr>
              <a:lnSpc>
                <a:spcPts val="1600"/>
              </a:lnSpc>
              <a:spcAft>
                <a:spcPts val="600"/>
              </a:spcAft>
            </a:pPr>
            <a:r>
              <a:rPr kumimoji="1" lang="ja-JP" altLang="en-US" sz="1400" dirty="0">
                <a:latin typeface="Meiryo UI" panose="020B0604030504040204" pitchFamily="50" charset="-128"/>
                <a:ea typeface="Meiryo UI" panose="020B0604030504040204" pitchFamily="50" charset="-128"/>
              </a:rPr>
              <a:t>　　きる農業者の対象人数に限度がある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24" name="角丸四角形 23"/>
          <p:cNvSpPr/>
          <p:nvPr/>
        </p:nvSpPr>
        <p:spPr>
          <a:xfrm>
            <a:off x="208493" y="2454631"/>
            <a:ext cx="3191843" cy="2156850"/>
          </a:xfrm>
          <a:prstGeom prst="roundRect">
            <a:avLst>
              <a:gd name="adj" fmla="val 1064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所在地：羽曳野市</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en-US" altLang="ja-JP" sz="1200" u="sng"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H28</a:t>
            </a:r>
            <a:r>
              <a:rPr lang="ja-JP" altLang="en-US" sz="1200" u="sng"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～継続中</a:t>
            </a:r>
            <a:endParaRPr lang="ja-JP" sz="1200" u="sng"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作　目：果樹（ぶどう）</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課　題：</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規模拡大（</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スマート農業の導入</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内　容：自動開閉装置、遠隔温度把握装置の</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導入</a:t>
            </a: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→収量の増及び品質向上による販売金　　　</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額の増加</a:t>
            </a: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販売金額の伸び率：</a:t>
            </a:r>
            <a:r>
              <a:rPr lang="en-US"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70</a:t>
            </a: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b="1"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15034B81-5B6C-493C-AB15-A2DB1D6C271D}"/>
              </a:ext>
            </a:extLst>
          </p:cNvPr>
          <p:cNvSpPr txBox="1"/>
          <p:nvPr/>
        </p:nvSpPr>
        <p:spPr>
          <a:xfrm>
            <a:off x="208491" y="2079596"/>
            <a:ext cx="5598018" cy="318694"/>
          </a:xfrm>
          <a:prstGeom prst="rect">
            <a:avLst/>
          </a:prstGeom>
          <a:noFill/>
        </p:spPr>
        <p:txBody>
          <a:bodyPr wrap="square">
            <a:noAutofit/>
          </a:bodyPr>
          <a:lstStyle/>
          <a:p>
            <a:pPr>
              <a:spcAft>
                <a:spcPts val="600"/>
              </a:spcAft>
            </a:pPr>
            <a:r>
              <a:rPr lang="ja-JP" altLang="en-US" sz="1600" b="1" dirty="0">
                <a:latin typeface="Meiryo UI" panose="020B0604030504040204" pitchFamily="50" charset="-128"/>
                <a:ea typeface="Meiryo UI" panose="020B0604030504040204" pitchFamily="50" charset="-128"/>
              </a:rPr>
              <a:t>■農の成長産業化推進事業による販売額増加につながった事例</a:t>
            </a:r>
            <a:endParaRPr lang="en-US" altLang="ja-JP" sz="1600" b="1" dirty="0">
              <a:solidFill>
                <a:srgbClr val="FF0000"/>
              </a:solidFill>
              <a:latin typeface="Meiryo UI" panose="020B0604030504040204" pitchFamily="50" charset="-128"/>
              <a:ea typeface="Meiryo UI" panose="020B0604030504040204" pitchFamily="50" charset="-128"/>
            </a:endParaRPr>
          </a:p>
        </p:txBody>
      </p:sp>
      <p:sp>
        <p:nvSpPr>
          <p:cNvPr id="30" name="角丸四角形 29"/>
          <p:cNvSpPr/>
          <p:nvPr/>
        </p:nvSpPr>
        <p:spPr>
          <a:xfrm>
            <a:off x="3447528" y="2454631"/>
            <a:ext cx="3245165" cy="2146028"/>
          </a:xfrm>
          <a:prstGeom prst="roundRect">
            <a:avLst>
              <a:gd name="adj" fmla="val 9501"/>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所在地：枚方市</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en-US" altLang="ja-JP" sz="1200" u="sng"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H30</a:t>
            </a:r>
            <a:r>
              <a:rPr lang="ja-JP" altLang="en-US" sz="1200" u="sng"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～継続中</a:t>
            </a:r>
            <a:endParaRPr lang="ja-JP" sz="1200" u="sng"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作　目：野菜（ｲﾀﾘｱﾝﾄﾏﾄほか）</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課　題：販売戦略</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雇用導入</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内　</a:t>
            </a: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容：雇用の導入</a:t>
            </a: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→品目転換、販路拡大などによる販売金　　　</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額の増加</a:t>
            </a: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販売金額の伸び率：</a:t>
            </a:r>
            <a:r>
              <a:rPr lang="en-US"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80</a:t>
            </a: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1200" kern="12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39550609"/>
              </p:ext>
            </p:extLst>
          </p:nvPr>
        </p:nvGraphicFramePr>
        <p:xfrm>
          <a:off x="6739885" y="2574041"/>
          <a:ext cx="3023040" cy="1957416"/>
        </p:xfrm>
        <a:graphic>
          <a:graphicData uri="http://schemas.openxmlformats.org/drawingml/2006/table">
            <a:tbl>
              <a:tblPr/>
              <a:tblGrid>
                <a:gridCol w="777499">
                  <a:extLst>
                    <a:ext uri="{9D8B030D-6E8A-4147-A177-3AD203B41FA5}">
                      <a16:colId xmlns:a16="http://schemas.microsoft.com/office/drawing/2014/main" val="3757402848"/>
                    </a:ext>
                  </a:extLst>
                </a:gridCol>
                <a:gridCol w="777499">
                  <a:extLst>
                    <a:ext uri="{9D8B030D-6E8A-4147-A177-3AD203B41FA5}">
                      <a16:colId xmlns:a16="http://schemas.microsoft.com/office/drawing/2014/main" val="214462492"/>
                    </a:ext>
                  </a:extLst>
                </a:gridCol>
                <a:gridCol w="725919">
                  <a:extLst>
                    <a:ext uri="{9D8B030D-6E8A-4147-A177-3AD203B41FA5}">
                      <a16:colId xmlns:a16="http://schemas.microsoft.com/office/drawing/2014/main" val="1688316196"/>
                    </a:ext>
                  </a:extLst>
                </a:gridCol>
                <a:gridCol w="742123">
                  <a:extLst>
                    <a:ext uri="{9D8B030D-6E8A-4147-A177-3AD203B41FA5}">
                      <a16:colId xmlns:a16="http://schemas.microsoft.com/office/drawing/2014/main" val="720166217"/>
                    </a:ext>
                  </a:extLst>
                </a:gridCol>
              </a:tblGrid>
              <a:tr h="238125">
                <a:tc gridSpan="4">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アカデミア・コンサル・</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No-1</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全てを活用した農業者</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09684445"/>
                  </a:ext>
                </a:extLst>
              </a:tr>
              <a:tr h="238125">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655406"/>
                  </a:ext>
                </a:extLst>
              </a:tr>
              <a:tr h="766791">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事業全てを活用した農業者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設定時の販売金額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年の販売金額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増減率</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535328"/>
                  </a:ext>
                </a:extLst>
              </a:tr>
              <a:tr h="238125">
                <a:tc>
                  <a:txBody>
                    <a:bodyPr/>
                    <a:lstStyle/>
                    <a:p>
                      <a:pPr algn="r" fontAlgn="ct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23</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人</a:t>
                      </a:r>
                      <a:endParaRPr lang="en-US" altLang="ja-JP" sz="11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FF0000"/>
                          </a:solidFill>
                          <a:effectLst/>
                          <a:latin typeface="Meiryo UI" panose="020B0604030504040204" pitchFamily="50" charset="-128"/>
                          <a:ea typeface="Meiryo UI" panose="020B0604030504040204" pitchFamily="50" charset="-128"/>
                        </a:rPr>
                        <a:t>28,660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FF0000"/>
                          </a:solidFill>
                          <a:effectLst/>
                          <a:latin typeface="Meiryo UI" panose="020B0604030504040204" pitchFamily="50" charset="-128"/>
                          <a:ea typeface="Meiryo UI" panose="020B0604030504040204" pitchFamily="50" charset="-128"/>
                        </a:rPr>
                        <a:t>39,635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FF0000"/>
                          </a:solidFill>
                          <a:effectLst/>
                          <a:latin typeface="Meiryo UI" panose="020B0604030504040204" pitchFamily="50" charset="-128"/>
                          <a:ea typeface="Meiryo UI" panose="020B0604030504040204" pitchFamily="50" charset="-128"/>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37950"/>
                  </a:ext>
                </a:extLst>
              </a:tr>
              <a:tr h="476250">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人あたり販売金額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925483"/>
                  </a:ext>
                </a:extLst>
              </a:tr>
            </a:tbl>
          </a:graphicData>
        </a:graphic>
      </p:graphicFrame>
      <p:sp>
        <p:nvSpPr>
          <p:cNvPr id="13" name="正方形/長方形 12"/>
          <p:cNvSpPr/>
          <p:nvPr/>
        </p:nvSpPr>
        <p:spPr>
          <a:xfrm>
            <a:off x="322272" y="5140395"/>
            <a:ext cx="9156579" cy="1011628"/>
          </a:xfrm>
          <a:prstGeom prst="rect">
            <a:avLst/>
          </a:prstGeom>
          <a:ln>
            <a:solidFill>
              <a:schemeClr val="tx1"/>
            </a:solidFill>
          </a:ln>
        </p:spPr>
        <p:txBody>
          <a:bodyPr wrap="square">
            <a:noAutofit/>
          </a:bodyPr>
          <a:lstStyle/>
          <a:p>
            <a:pPr>
              <a:lnSpc>
                <a:spcPts val="1600"/>
              </a:lnSpc>
              <a:spcAft>
                <a:spcPts val="600"/>
              </a:spcAft>
            </a:pPr>
            <a:r>
              <a:rPr kumimoji="1" lang="ja-JP" altLang="en-US" sz="1400" b="1" dirty="0">
                <a:latin typeface="Meiryo UI" panose="020B0604030504040204" pitchFamily="50" charset="-128"/>
                <a:ea typeface="Meiryo UI" panose="020B0604030504040204" pitchFamily="50" charset="-128"/>
              </a:rPr>
              <a:t>規模拡大、雇用導入、施設（ハウス）整備、販路開拓の課題を有する農業者に絞り込み</a:t>
            </a:r>
            <a:endParaRPr kumimoji="1" lang="en-US" altLang="ja-JP" sz="1400" b="1" dirty="0">
              <a:latin typeface="Meiryo UI" panose="020B0604030504040204" pitchFamily="50" charset="-128"/>
              <a:ea typeface="Meiryo UI" panose="020B0604030504040204" pitchFamily="50" charset="-128"/>
            </a:endParaRPr>
          </a:p>
          <a:p>
            <a:pPr>
              <a:lnSpc>
                <a:spcPts val="1600"/>
              </a:lnSpc>
            </a:pPr>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対象農業者事例</a:t>
            </a:r>
            <a:r>
              <a:rPr kumimoji="1" lang="en-US" altLang="ja-JP" sz="1400" b="1" dirty="0">
                <a:latin typeface="Meiryo UI" panose="020B0604030504040204" pitchFamily="50" charset="-128"/>
                <a:ea typeface="Meiryo UI" panose="020B0604030504040204" pitchFamily="50" charset="-128"/>
              </a:rPr>
              <a:t>】</a:t>
            </a:r>
          </a:p>
          <a:p>
            <a:pPr>
              <a:lnSpc>
                <a:spcPts val="1600"/>
              </a:lnSpc>
            </a:pPr>
            <a:r>
              <a:rPr kumimoji="1" lang="ja-JP" altLang="en-US" sz="14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○水なす栽培農業者　</a:t>
            </a:r>
            <a:r>
              <a:rPr kumimoji="1" lang="en-US" altLang="ja-JP" sz="12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1200" dirty="0">
                <a:latin typeface="Meiryo UI" panose="020B0604030504040204" pitchFamily="50" charset="-128"/>
                <a:ea typeface="Meiryo UI" panose="020B0604030504040204" pitchFamily="50" charset="-128"/>
                <a:sym typeface="Wingdings" panose="05000000000000000000" pitchFamily="2" charset="2"/>
              </a:rPr>
              <a:t>　課題：ハウス整備、雇用導入　、　販売額実績（</a:t>
            </a:r>
            <a:r>
              <a:rPr kumimoji="1" lang="en-US" altLang="ja-JP" sz="1200" dirty="0">
                <a:latin typeface="Meiryo UI" panose="020B0604030504040204" pitchFamily="50" charset="-128"/>
                <a:ea typeface="Meiryo UI" panose="020B0604030504040204" pitchFamily="50" charset="-128"/>
                <a:sym typeface="Wingdings" panose="05000000000000000000" pitchFamily="2" charset="2"/>
              </a:rPr>
              <a:t>R2</a:t>
            </a:r>
            <a:r>
              <a:rPr kumimoji="1" lang="ja-JP" altLang="en-US" sz="1200" dirty="0">
                <a:latin typeface="Meiryo UI" panose="020B0604030504040204" pitchFamily="50" charset="-128"/>
                <a:ea typeface="Meiryo UI" panose="020B0604030504040204" pitchFamily="50" charset="-128"/>
                <a:sym typeface="Wingdings" panose="05000000000000000000" pitchFamily="2" charset="2"/>
              </a:rPr>
              <a:t>）：</a:t>
            </a:r>
            <a:r>
              <a:rPr kumimoji="1" lang="en-US" altLang="ja-JP" sz="1200" dirty="0">
                <a:latin typeface="Meiryo UI" panose="020B0604030504040204" pitchFamily="50" charset="-128"/>
                <a:ea typeface="Meiryo UI" panose="020B0604030504040204" pitchFamily="50" charset="-128"/>
              </a:rPr>
              <a:t>1,140</a:t>
            </a:r>
            <a:r>
              <a:rPr kumimoji="1" lang="ja-JP" altLang="en-US" sz="1200" dirty="0">
                <a:latin typeface="Meiryo UI" panose="020B0604030504040204" pitchFamily="50" charset="-128"/>
                <a:ea typeface="Meiryo UI" panose="020B0604030504040204" pitchFamily="50" charset="-128"/>
              </a:rPr>
              <a:t>万円、　目標販売額（</a:t>
            </a:r>
            <a:r>
              <a:rPr kumimoji="1" lang="en-US" altLang="ja-JP" sz="1200" dirty="0">
                <a:latin typeface="Meiryo UI" panose="020B0604030504040204" pitchFamily="50" charset="-128"/>
                <a:ea typeface="Meiryo UI" panose="020B0604030504040204" pitchFamily="50" charset="-128"/>
              </a:rPr>
              <a:t>R3</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2,000</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pPr>
              <a:lnSpc>
                <a:spcPts val="1600"/>
              </a:lnSpc>
            </a:pPr>
            <a:r>
              <a:rPr kumimoji="1" lang="ja-JP" altLang="en-US" sz="1200" dirty="0">
                <a:latin typeface="Meiryo UI" panose="020B0604030504040204" pitchFamily="50" charset="-128"/>
                <a:ea typeface="Meiryo UI" panose="020B0604030504040204" pitchFamily="50" charset="-128"/>
              </a:rPr>
              <a:t>　○有機栽培農業者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課題：面積拡大、ハウス整備、雇用導入　、　販売額実績（</a:t>
            </a:r>
            <a:r>
              <a:rPr kumimoji="1" lang="en-US" altLang="ja-JP" sz="1200" dirty="0">
                <a:latin typeface="Meiryo UI" panose="020B0604030504040204" pitchFamily="50" charset="-128"/>
                <a:ea typeface="Meiryo UI" panose="020B0604030504040204" pitchFamily="50" charset="-128"/>
              </a:rPr>
              <a:t>R2</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700</a:t>
            </a:r>
            <a:r>
              <a:rPr kumimoji="1" lang="ja-JP" altLang="en-US" sz="1200" dirty="0">
                <a:latin typeface="Meiryo UI" panose="020B0604030504040204" pitchFamily="50" charset="-128"/>
                <a:ea typeface="Meiryo UI" panose="020B0604030504040204" pitchFamily="50" charset="-128"/>
              </a:rPr>
              <a:t>万円　、　目標販売額（</a:t>
            </a:r>
            <a:r>
              <a:rPr kumimoji="1" lang="en-US" altLang="ja-JP" sz="1200" dirty="0">
                <a:latin typeface="Meiryo UI" panose="020B0604030504040204" pitchFamily="50" charset="-128"/>
                <a:ea typeface="Meiryo UI" panose="020B0604030504040204" pitchFamily="50" charset="-128"/>
              </a:rPr>
              <a:t>R3</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1,000</a:t>
            </a:r>
            <a:r>
              <a:rPr kumimoji="1" lang="ja-JP" altLang="en-US" sz="1200" dirty="0">
                <a:latin typeface="Meiryo UI" panose="020B0604030504040204" pitchFamily="50" charset="-128"/>
                <a:ea typeface="Meiryo UI" panose="020B0604030504040204" pitchFamily="50" charset="-128"/>
              </a:rPr>
              <a:t>万円　　</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5034B81-5B6C-493C-AB15-A2DB1D6C271D}"/>
              </a:ext>
            </a:extLst>
          </p:cNvPr>
          <p:cNvSpPr txBox="1"/>
          <p:nvPr/>
        </p:nvSpPr>
        <p:spPr>
          <a:xfrm>
            <a:off x="208491" y="4807567"/>
            <a:ext cx="5598018" cy="318694"/>
          </a:xfrm>
          <a:prstGeom prst="rect">
            <a:avLst/>
          </a:prstGeom>
          <a:noFill/>
        </p:spPr>
        <p:txBody>
          <a:bodyPr wrap="square">
            <a:noAutofit/>
          </a:bodyPr>
          <a:lstStyle/>
          <a:p>
            <a:pPr>
              <a:spcAft>
                <a:spcPts val="600"/>
              </a:spcAft>
            </a:pPr>
            <a:r>
              <a:rPr lang="ja-JP" altLang="en-US" sz="1600" b="1" dirty="0">
                <a:latin typeface="Meiryo UI" panose="020B0604030504040204" pitchFamily="50" charset="-128"/>
                <a:ea typeface="Meiryo UI" panose="020B0604030504040204" pitchFamily="50" charset="-128"/>
              </a:rPr>
              <a:t>■対象農業者の絞り込み</a:t>
            </a:r>
            <a:endParaRPr lang="en-US" altLang="ja-JP" sz="1600" b="1" dirty="0">
              <a:solidFill>
                <a:srgbClr val="FF0000"/>
              </a:solidFill>
              <a:latin typeface="Meiryo UI" panose="020B0604030504040204" pitchFamily="50" charset="-128"/>
              <a:ea typeface="Meiryo UI" panose="020B0604030504040204" pitchFamily="50" charset="-128"/>
            </a:endParaRPr>
          </a:p>
        </p:txBody>
      </p:sp>
      <p:sp>
        <p:nvSpPr>
          <p:cNvPr id="18" name="タイトル 1">
            <a:extLst>
              <a:ext uri="{FF2B5EF4-FFF2-40B4-BE49-F238E27FC236}">
                <a16:creationId xmlns:a16="http://schemas.microsoft.com/office/drawing/2014/main" id="{0A1863B2-BEE4-4B29-91CA-E8C2833F342C}"/>
              </a:ext>
            </a:extLst>
          </p:cNvPr>
          <p:cNvSpPr txBox="1">
            <a:spLocks/>
          </p:cNvSpPr>
          <p:nvPr/>
        </p:nvSpPr>
        <p:spPr>
          <a:xfrm>
            <a:off x="-28030" y="4858"/>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成長と持続</a:t>
            </a:r>
            <a:r>
              <a:rPr lang="en-US" altLang="ja-JP" sz="18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主力農家（経営強化農業者）の育成、企業等の新規参入、新規就農者の育成</a:t>
            </a:r>
          </a:p>
        </p:txBody>
      </p:sp>
      <p:sp>
        <p:nvSpPr>
          <p:cNvPr id="20"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a:latin typeface="メイリオ" panose="020B0604030504040204" pitchFamily="50" charset="-128"/>
                <a:ea typeface="メイリオ" panose="020B0604030504040204" pitchFamily="50" charset="-128"/>
              </a:rPr>
              <a:t>5-1</a:t>
            </a:r>
            <a:endParaRPr kumimoji="1" lang="ja-JP" altLang="en-US" sz="1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8731497" y="97901"/>
            <a:ext cx="1044090"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latin typeface="メイリオ" panose="020B0604030504040204" pitchFamily="50" charset="-128"/>
                <a:ea typeface="メイリオ" panose="020B0604030504040204" pitchFamily="50" charset="-128"/>
              </a:rPr>
              <a:t>資料５－１</a:t>
            </a:r>
          </a:p>
        </p:txBody>
      </p:sp>
    </p:spTree>
    <p:extLst>
      <p:ext uri="{BB962C8B-B14F-4D97-AF65-F5344CB8AC3E}">
        <p14:creationId xmlns:p14="http://schemas.microsoft.com/office/powerpoint/2010/main" val="422628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298BA7E-B299-4383-B170-F6FF3DB60E59}"/>
              </a:ext>
            </a:extLst>
          </p:cNvPr>
          <p:cNvSpPr/>
          <p:nvPr/>
        </p:nvSpPr>
        <p:spPr>
          <a:xfrm>
            <a:off x="141419" y="720489"/>
            <a:ext cx="9701287" cy="1608739"/>
          </a:xfrm>
          <a:prstGeom prst="rect">
            <a:avLst/>
          </a:prstGeom>
          <a:ln>
            <a:solidFill>
              <a:schemeClr val="tx1"/>
            </a:solidFill>
          </a:ln>
        </p:spPr>
        <p:txBody>
          <a:bodyPr wrap="square">
            <a:noAutofit/>
          </a:bodyPr>
          <a:lstStyle/>
          <a:p>
            <a:pPr marL="180000" indent="-457200" algn="just">
              <a:lnSpc>
                <a:spcPts val="18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現状</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年度までに農地中間管理事業により農業参入した企業は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年度までに参入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した企業のうち８社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にヒアリングしたところ、収益追求型の企業が６社であった。）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で参入済みの企業にヒアリングを行ったところ、参入時の課題としては農地の確保や技術取得を挙げる企業が多かった。参入後の経営拡大に向けても、農地の確保や技術指導を課題とする企業があ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・大阪府ではすでに流通、販売等の農業関連ビジネスが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展開され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、大阪農業が抱える課題解決に貢献している。</a:t>
            </a:r>
            <a:br>
              <a:rPr lang="ja-JP" altLang="en-US"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E6889A29-582B-468A-9D78-A61C0B70C87A}"/>
              </a:ext>
            </a:extLst>
          </p:cNvPr>
          <p:cNvSpPr/>
          <p:nvPr/>
        </p:nvSpPr>
        <p:spPr>
          <a:xfrm>
            <a:off x="628650" y="5927902"/>
            <a:ext cx="8647752" cy="900246"/>
          </a:xfrm>
          <a:prstGeom prst="rect">
            <a:avLst/>
          </a:prstGeom>
          <a:ln>
            <a:solidFill>
              <a:srgbClr val="FF0000"/>
            </a:solidFill>
          </a:ln>
        </p:spPr>
        <p:txBody>
          <a:bodyPr wrap="square">
            <a:spAutoFit/>
          </a:bodyPr>
          <a:lstStyle/>
          <a:p>
            <a:pPr marL="180000" lvl="0" indent="-457200" algn="just">
              <a:lnSpc>
                <a:spcPts val="2100"/>
              </a:lnSpc>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⇒高収益型農業を目指す企業を誘致する施策が必要</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⇒企業に対する参入前から参入後までの農業技術・経営指導が必要</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2100"/>
              </a:lnSpc>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⇒流通や販売等の農業関連ビジネスへ参入を促す施策も必要</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正方形/長方形 1"/>
          <p:cNvSpPr/>
          <p:nvPr/>
        </p:nvSpPr>
        <p:spPr>
          <a:xfrm>
            <a:off x="-33962" y="430307"/>
            <a:ext cx="2823209" cy="323165"/>
          </a:xfrm>
          <a:prstGeom prst="rect">
            <a:avLst/>
          </a:prstGeom>
        </p:spPr>
        <p:txBody>
          <a:bodyPr wrap="none">
            <a:spAutoFit/>
          </a:bodyPr>
          <a:lstStyle/>
          <a:p>
            <a:pPr marL="180000" indent="-457200" algn="just">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②企業等の新規参入サポート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4883805" y="2438943"/>
            <a:ext cx="4775163" cy="1779090"/>
          </a:xfrm>
          <a:prstGeom prst="roundRect">
            <a:avLst>
              <a:gd name="adj" fmla="val 1272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nSpc>
                <a:spcPts val="1800"/>
              </a:lnSpc>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高収益農業を目指す企業の参入事例</a:t>
            </a:r>
            <a:endPar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参入年度：</a:t>
            </a:r>
            <a:r>
              <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R1</a:t>
            </a: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企業名：株式会社環境総合テクノス</a:t>
            </a:r>
            <a:endPar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作　目：</a:t>
            </a:r>
            <a:r>
              <a:rPr lang="ja-JP" altLang="en-US"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いちご</a:t>
            </a:r>
            <a:endParaRPr lang="en-US" altLang="ja-JP"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農地面積：</a:t>
            </a:r>
            <a:r>
              <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60a</a:t>
            </a: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（農地中間管理事業を活用）　　　　</a:t>
            </a:r>
            <a:endPar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R2</a:t>
            </a: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年販売額：</a:t>
            </a:r>
            <a:r>
              <a:rPr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1,300</a:t>
            </a:r>
            <a:r>
              <a:rPr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万円</a:t>
            </a:r>
          </a:p>
          <a:p>
            <a:pPr>
              <a:lnSpc>
                <a:spcPts val="1800"/>
              </a:lnSpc>
              <a:spcAft>
                <a:spcPts val="0"/>
              </a:spcAft>
            </a:pPr>
            <a:r>
              <a:rPr lang="ja-JP" altLang="en-US"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販路は確保しており、労働力も今後確保して生産規模拡大も検討中。</a:t>
            </a:r>
            <a:endParaRPr lang="en-US" altLang="ja-JP"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endParaRPr lang="ja-JP" sz="12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8" name="タイトル 1">
            <a:extLst>
              <a:ext uri="{FF2B5EF4-FFF2-40B4-BE49-F238E27FC236}">
                <a16:creationId xmlns:a16="http://schemas.microsoft.com/office/drawing/2014/main" id="{0A1863B2-BEE4-4B29-91CA-E8C2833F342C}"/>
              </a:ext>
            </a:extLst>
          </p:cNvPr>
          <p:cNvSpPr txBox="1">
            <a:spLocks/>
          </p:cNvSpPr>
          <p:nvPr/>
        </p:nvSpPr>
        <p:spPr>
          <a:xfrm>
            <a:off x="-28030" y="4858"/>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成長と持続</a:t>
            </a:r>
            <a:r>
              <a:rPr lang="en-US" altLang="ja-JP" sz="18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主力農家（経営強化農業者）の育成、企業等の新規参入、新規就農者の育成</a:t>
            </a:r>
          </a:p>
        </p:txBody>
      </p:sp>
      <p:sp>
        <p:nvSpPr>
          <p:cNvPr id="40"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a:latin typeface="メイリオ" panose="020B0604030504040204" pitchFamily="50" charset="-128"/>
                <a:ea typeface="メイリオ" panose="020B0604030504040204" pitchFamily="50" charset="-128"/>
              </a:rPr>
              <a:t>5-2</a:t>
            </a:r>
            <a:endParaRPr kumimoji="1" lang="ja-JP" altLang="en-US" sz="1200"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8731497" y="97901"/>
            <a:ext cx="1044090"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latin typeface="メイリオ" panose="020B0604030504040204" pitchFamily="50" charset="-128"/>
                <a:ea typeface="メイリオ" panose="020B0604030504040204" pitchFamily="50" charset="-128"/>
              </a:rPr>
              <a:t>資料５－１</a:t>
            </a:r>
          </a:p>
        </p:txBody>
      </p:sp>
      <p:sp>
        <p:nvSpPr>
          <p:cNvPr id="37" name="正方形/長方形 36">
            <a:extLst>
              <a:ext uri="{FF2B5EF4-FFF2-40B4-BE49-F238E27FC236}">
                <a16:creationId xmlns:a16="http://schemas.microsoft.com/office/drawing/2014/main" id="{6298BA7E-B299-4383-B170-F6FF3DB60E59}"/>
              </a:ext>
            </a:extLst>
          </p:cNvPr>
          <p:cNvSpPr/>
          <p:nvPr/>
        </p:nvSpPr>
        <p:spPr>
          <a:xfrm>
            <a:off x="357619" y="4207278"/>
            <a:ext cx="3959700" cy="349715"/>
          </a:xfrm>
          <a:prstGeom prst="rect">
            <a:avLst/>
          </a:prstGeom>
          <a:ln>
            <a:noFill/>
          </a:ln>
        </p:spPr>
        <p:txBody>
          <a:bodyPr wrap="square">
            <a:noAutofit/>
          </a:bodyPr>
          <a:lstStyle/>
          <a:p>
            <a:pPr marL="180000" indent="-457200">
              <a:lnSpc>
                <a:spcPts val="18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農業スタートアップ（農業関連ビジネス）参入例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r>
            <a:br>
              <a:rPr lang="ja-JP" altLang="en-US"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269457365"/>
              </p:ext>
            </p:extLst>
          </p:nvPr>
        </p:nvGraphicFramePr>
        <p:xfrm>
          <a:off x="456373" y="4508093"/>
          <a:ext cx="6473835" cy="1371600"/>
        </p:xfrm>
        <a:graphic>
          <a:graphicData uri="http://schemas.openxmlformats.org/drawingml/2006/table">
            <a:tbl>
              <a:tblPr firstRow="1" bandRow="1">
                <a:tableStyleId>{5C22544A-7EE6-4342-B048-85BDC9FD1C3A}</a:tableStyleId>
              </a:tblPr>
              <a:tblGrid>
                <a:gridCol w="644956">
                  <a:extLst>
                    <a:ext uri="{9D8B030D-6E8A-4147-A177-3AD203B41FA5}">
                      <a16:colId xmlns:a16="http://schemas.microsoft.com/office/drawing/2014/main" val="1057912483"/>
                    </a:ext>
                  </a:extLst>
                </a:gridCol>
                <a:gridCol w="971129">
                  <a:extLst>
                    <a:ext uri="{9D8B030D-6E8A-4147-A177-3AD203B41FA5}">
                      <a16:colId xmlns:a16="http://schemas.microsoft.com/office/drawing/2014/main" val="364968094"/>
                    </a:ext>
                  </a:extLst>
                </a:gridCol>
                <a:gridCol w="4857750">
                  <a:extLst>
                    <a:ext uri="{9D8B030D-6E8A-4147-A177-3AD203B41FA5}">
                      <a16:colId xmlns:a16="http://schemas.microsoft.com/office/drawing/2014/main" val="273563531"/>
                    </a:ext>
                  </a:extLst>
                </a:gridCol>
              </a:tblGrid>
              <a:tr h="259268">
                <a:tc rowSpan="2">
                  <a:txBody>
                    <a:bodyPr/>
                    <a:lstStyle/>
                    <a:p>
                      <a:pPr algn="ctr"/>
                      <a:r>
                        <a:rPr kumimoji="1" lang="ja-JP" altLang="en-US" sz="1200" b="0" dirty="0">
                          <a:solidFill>
                            <a:schemeClr val="tx1"/>
                          </a:solidFill>
                        </a:rPr>
                        <a:t>生産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たんとスープ</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自社栽培の有機野菜を使った無添加スープ・スムージー販売</a:t>
                      </a:r>
                      <a:endPar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1865315"/>
                  </a:ext>
                </a:extLst>
              </a:tr>
              <a:tr h="259268">
                <a:tc vMerge="1">
                  <a:txBody>
                    <a:bodyPr/>
                    <a:lstStyle/>
                    <a:p>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スタンドケイ</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技術を用いた高設システムでのいちご施設栽培、出張いちご狩りサービス</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734404"/>
                  </a:ext>
                </a:extLst>
              </a:tr>
              <a:tr h="259268">
                <a:tc>
                  <a:txBody>
                    <a:bodyPr/>
                    <a:lstStyle/>
                    <a:p>
                      <a:pPr algn="ctr"/>
                      <a:r>
                        <a:rPr kumimoji="1" lang="ja-JP" altLang="en-US" sz="1200" b="0" dirty="0">
                          <a:solidFill>
                            <a:schemeClr val="tx1"/>
                          </a:solidFill>
                        </a:rPr>
                        <a:t>流通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となりの畑</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大阪近郊野菜の定期宅配サービス</a:t>
                      </a:r>
                      <a:endPar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41073"/>
                  </a:ext>
                </a:extLst>
              </a:tr>
              <a:tr h="259268">
                <a:tc>
                  <a:txBody>
                    <a:bodyPr/>
                    <a:lstStyle/>
                    <a:p>
                      <a:pPr algn="ctr"/>
                      <a:r>
                        <a:rPr kumimoji="1" lang="ja-JP" altLang="en-US" sz="1200" b="0" dirty="0">
                          <a:solidFill>
                            <a:schemeClr val="tx1"/>
                          </a:solidFill>
                        </a:rPr>
                        <a:t>販売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インファーム</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スーパーや販売店の店舗内で栽培し、販売</a:t>
                      </a:r>
                      <a:endPar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298384"/>
                  </a:ext>
                </a:extLst>
              </a:tr>
              <a:tr h="259268">
                <a:tc>
                  <a:txBody>
                    <a:bodyPr/>
                    <a:lstStyle/>
                    <a:p>
                      <a:pPr algn="ctr"/>
                      <a:r>
                        <a:rPr kumimoji="1" lang="ja-JP" altLang="en-US" sz="1200" b="0" dirty="0">
                          <a:solidFill>
                            <a:schemeClr val="tx1"/>
                          </a:solidFill>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ジャスナ農園</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室内型水耕農園、屋外型土耕農園による都市型レンタル農園</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552183"/>
                  </a:ext>
                </a:extLst>
              </a:tr>
            </a:tbl>
          </a:graphicData>
        </a:graphic>
      </p:graphicFrame>
      <p:pic>
        <p:nvPicPr>
          <p:cNvPr id="8" name="図 7"/>
          <p:cNvPicPr>
            <a:picLocks noChangeAspect="1"/>
          </p:cNvPicPr>
          <p:nvPr/>
        </p:nvPicPr>
        <p:blipFill>
          <a:blip r:embed="rId2"/>
          <a:stretch>
            <a:fillRect/>
          </a:stretch>
        </p:blipFill>
        <p:spPr>
          <a:xfrm>
            <a:off x="7315381" y="4283345"/>
            <a:ext cx="1869991" cy="1402037"/>
          </a:xfrm>
          <a:prstGeom prst="rect">
            <a:avLst/>
          </a:prstGeom>
        </p:spPr>
      </p:pic>
      <p:sp>
        <p:nvSpPr>
          <p:cNvPr id="4" name="テキスト ボックス 3"/>
          <p:cNvSpPr txBox="1"/>
          <p:nvPr/>
        </p:nvSpPr>
        <p:spPr>
          <a:xfrm>
            <a:off x="7206910" y="5685382"/>
            <a:ext cx="2086932" cy="261610"/>
          </a:xfrm>
          <a:prstGeom prst="rect">
            <a:avLst/>
          </a:prstGeom>
          <a:noFill/>
        </p:spPr>
        <p:txBody>
          <a:bodyPr wrap="square" rtlCol="0">
            <a:spAutoFit/>
          </a:bodyPr>
          <a:lstStyle/>
          <a:p>
            <a:pPr algn="ctr"/>
            <a:r>
              <a:rPr kumimoji="1" lang="ja-JP" altLang="en-US" sz="1100" dirty="0"/>
              <a:t>出張いちご狩りサービス</a:t>
            </a:r>
          </a:p>
        </p:txBody>
      </p:sp>
      <p:graphicFrame>
        <p:nvGraphicFramePr>
          <p:cNvPr id="24" name="グラフ 23">
            <a:extLst>
              <a:ext uri="{FF2B5EF4-FFF2-40B4-BE49-F238E27FC236}">
                <a16:creationId xmlns:a16="http://schemas.microsoft.com/office/drawing/2014/main" id="{E527E7FE-AE6D-41DD-8CDE-E61EC87B589A}"/>
              </a:ext>
            </a:extLst>
          </p:cNvPr>
          <p:cNvGraphicFramePr>
            <a:graphicFrameLocks/>
          </p:cNvGraphicFramePr>
          <p:nvPr>
            <p:extLst>
              <p:ext uri="{D42A27DB-BD31-4B8C-83A1-F6EECF244321}">
                <p14:modId xmlns:p14="http://schemas.microsoft.com/office/powerpoint/2010/main" val="1052308857"/>
              </p:ext>
            </p:extLst>
          </p:nvPr>
        </p:nvGraphicFramePr>
        <p:xfrm>
          <a:off x="765250" y="2849836"/>
          <a:ext cx="2813803" cy="1309187"/>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5">
            <a:extLst>
              <a:ext uri="{FF2B5EF4-FFF2-40B4-BE49-F238E27FC236}">
                <a16:creationId xmlns:a16="http://schemas.microsoft.com/office/drawing/2014/main" id="{F62D1113-F995-4B4A-AEF6-6E4B802EFE71}"/>
              </a:ext>
            </a:extLst>
          </p:cNvPr>
          <p:cNvSpPr txBox="1"/>
          <p:nvPr/>
        </p:nvSpPr>
        <p:spPr>
          <a:xfrm>
            <a:off x="1276882" y="2369355"/>
            <a:ext cx="2159604"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農地中間管理事業による企業への</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平均貸付面積</a:t>
            </a:r>
          </a:p>
        </p:txBody>
      </p:sp>
      <p:sp>
        <p:nvSpPr>
          <p:cNvPr id="29" name="テキスト ボックス 28">
            <a:extLst>
              <a:ext uri="{FF2B5EF4-FFF2-40B4-BE49-F238E27FC236}">
                <a16:creationId xmlns:a16="http://schemas.microsoft.com/office/drawing/2014/main" id="{8353F11C-B6D8-48F2-854E-348DEA52C5E2}"/>
              </a:ext>
            </a:extLst>
          </p:cNvPr>
          <p:cNvSpPr txBox="1"/>
          <p:nvPr/>
        </p:nvSpPr>
        <p:spPr>
          <a:xfrm>
            <a:off x="806257" y="4061248"/>
            <a:ext cx="2821606"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資料：農林水産省・農地中間管理機構の実績等に関する資料</a:t>
            </a:r>
          </a:p>
        </p:txBody>
      </p:sp>
    </p:spTree>
    <p:extLst>
      <p:ext uri="{BB962C8B-B14F-4D97-AF65-F5344CB8AC3E}">
        <p14:creationId xmlns:p14="http://schemas.microsoft.com/office/powerpoint/2010/main" val="375875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298BA7E-B299-4383-B170-F6FF3DB60E59}"/>
              </a:ext>
            </a:extLst>
          </p:cNvPr>
          <p:cNvSpPr/>
          <p:nvPr/>
        </p:nvSpPr>
        <p:spPr>
          <a:xfrm>
            <a:off x="0" y="760619"/>
            <a:ext cx="9916765" cy="6093976"/>
          </a:xfrm>
          <a:prstGeom prst="rect">
            <a:avLst/>
          </a:prstGeom>
        </p:spPr>
        <p:txBody>
          <a:bodyPr wrap="square">
            <a:spAutoFit/>
          </a:bodyPr>
          <a:lstStyle/>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C0691E88-BF57-40FB-A330-493A1C995F4E}"/>
              </a:ext>
            </a:extLst>
          </p:cNvPr>
          <p:cNvSpPr txBox="1"/>
          <p:nvPr/>
        </p:nvSpPr>
        <p:spPr>
          <a:xfrm>
            <a:off x="0" y="457253"/>
            <a:ext cx="6735210" cy="327268"/>
          </a:xfrm>
          <a:prstGeom prst="rect">
            <a:avLst/>
          </a:prstGeom>
          <a:noFill/>
          <a:ln>
            <a:noFill/>
          </a:ln>
        </p:spPr>
        <p:txBody>
          <a:bodyPr wrap="square" rtlCol="0">
            <a:noAutofit/>
          </a:bodyPr>
          <a:lstStyle/>
          <a:p>
            <a:r>
              <a:rPr kumimoji="1" lang="ja-JP" altLang="en-US" sz="1600" dirty="0">
                <a:latin typeface="Meiryo UI" panose="020B0604030504040204" pitchFamily="50" charset="-128"/>
                <a:ea typeface="Meiryo UI" panose="020B0604030504040204" pitchFamily="50" charset="-128"/>
              </a:rPr>
              <a:t>　③新規就農者の育成　</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84C2DFA-8691-4FAD-85E0-459A30524454}"/>
              </a:ext>
            </a:extLst>
          </p:cNvPr>
          <p:cNvSpPr txBox="1"/>
          <p:nvPr/>
        </p:nvSpPr>
        <p:spPr>
          <a:xfrm>
            <a:off x="254390" y="2548317"/>
            <a:ext cx="3389050" cy="1103755"/>
          </a:xfrm>
          <a:prstGeom prst="rect">
            <a:avLst/>
          </a:prstGeom>
          <a:noFill/>
          <a:ln cmpd="sng">
            <a:solidFill>
              <a:schemeClr val="tx1"/>
            </a:solidFill>
            <a:prstDash val="solid"/>
          </a:ln>
        </p:spPr>
        <p:txBody>
          <a:bodyPr wrap="square" lIns="36000" tIns="36000" rIns="36000" bIns="36000" rtlCol="0">
            <a:spAutoFit/>
          </a:bodyPr>
          <a:lstStyle/>
          <a:p>
            <a:r>
              <a:rPr kumimoji="1" lang="ja-JP" altLang="en-US" sz="1400" dirty="0">
                <a:latin typeface="Meiryo UI" panose="020B0604030504040204" pitchFamily="50" charset="-128"/>
                <a:ea typeface="Meiryo UI" panose="020B0604030504040204" pitchFamily="50" charset="-128"/>
              </a:rPr>
              <a:t>・主力品目がなく少量多品目で、販売先や品質を確保できていない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・経営（栽培）に関するアドバイス</a:t>
            </a:r>
            <a:r>
              <a:rPr kumimoji="1" lang="ja-JP" altLang="en-US" sz="1400" dirty="0">
                <a:latin typeface="Meiryo UI" panose="020B0604030504040204" pitchFamily="50" charset="-128"/>
                <a:ea typeface="Meiryo UI" panose="020B0604030504040204" pitchFamily="50" charset="-128"/>
              </a:rPr>
              <a:t>を受け入れない。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1787D50-52AC-49D5-93D3-C2436032A147}"/>
              </a:ext>
            </a:extLst>
          </p:cNvPr>
          <p:cNvSpPr txBox="1"/>
          <p:nvPr/>
        </p:nvSpPr>
        <p:spPr>
          <a:xfrm>
            <a:off x="254390" y="5964136"/>
            <a:ext cx="9268916" cy="642090"/>
          </a:xfrm>
          <a:prstGeom prst="rect">
            <a:avLst/>
          </a:prstGeom>
          <a:noFill/>
          <a:ln>
            <a:solidFill>
              <a:srgbClr val="FF0000"/>
            </a:solidFill>
            <a:prstDash val="solid"/>
          </a:ln>
        </p:spPr>
        <p:txBody>
          <a:bodyPr wrap="square" lIns="36000" tIns="36000" rIns="36000" bIns="36000" rtlCol="0">
            <a:spAutoFit/>
          </a:bodyPr>
          <a:lstStyle/>
          <a:p>
            <a:pPr>
              <a:spcAft>
                <a:spcPts val="600"/>
              </a:spcAft>
            </a:pPr>
            <a:r>
              <a:rPr kumimoji="1" lang="ja-JP" altLang="en-US" sz="1600" b="1" dirty="0">
                <a:latin typeface="Meiryo UI" panose="020B0604030504040204" pitchFamily="50" charset="-128"/>
                <a:ea typeface="Meiryo UI" panose="020B0604030504040204" pitchFamily="50" charset="-128"/>
              </a:rPr>
              <a:t>　　</a:t>
            </a:r>
            <a:r>
              <a:rPr kumimoji="1" lang="ja-JP" altLang="en-US" sz="1600" b="1" dirty="0">
                <a:solidFill>
                  <a:srgbClr val="FF0000"/>
                </a:solidFill>
                <a:latin typeface="Meiryo UI" panose="020B0604030504040204" pitchFamily="50" charset="-128"/>
                <a:ea typeface="Meiryo UI" panose="020B0604030504040204" pitchFamily="50" charset="-128"/>
              </a:rPr>
              <a:t>⇒新規就農者のうち、規模拡大の意欲があり、雇用や販路開拓などを進める農業者を重点的に支援</a:t>
            </a:r>
            <a:endParaRPr kumimoji="1" lang="en-US" altLang="ja-JP" sz="1600" b="1" dirty="0">
              <a:solidFill>
                <a:srgbClr val="FF0000"/>
              </a:solidFill>
              <a:highlight>
                <a:srgbClr val="FFFF00"/>
              </a:highlight>
              <a:latin typeface="Meiryo UI" panose="020B0604030504040204" pitchFamily="50" charset="-128"/>
              <a:ea typeface="Meiryo UI" panose="020B0604030504040204" pitchFamily="50" charset="-128"/>
            </a:endParaRPr>
          </a:p>
          <a:p>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ja-JP" altLang="en-US" sz="1600" b="1" dirty="0" smtClean="0">
                <a:solidFill>
                  <a:srgbClr val="FF0000"/>
                </a:solidFill>
                <a:latin typeface="Meiryo UI" panose="020B0604030504040204" pitchFamily="50" charset="-128"/>
                <a:ea typeface="Meiryo UI" panose="020B0604030504040204" pitchFamily="50" charset="-128"/>
              </a:rPr>
              <a:t>⇒早期に経営を安定させるためには、関係</a:t>
            </a:r>
            <a:r>
              <a:rPr kumimoji="1" lang="ja-JP" altLang="en-US" sz="1600" b="1" dirty="0">
                <a:solidFill>
                  <a:srgbClr val="FF0000"/>
                </a:solidFill>
                <a:latin typeface="Meiryo UI" panose="020B0604030504040204" pitchFamily="50" charset="-128"/>
                <a:ea typeface="Meiryo UI" panose="020B0604030504040204" pitchFamily="50" charset="-128"/>
              </a:rPr>
              <a:t>機関が連携</a:t>
            </a:r>
            <a:r>
              <a:rPr kumimoji="1" lang="ja-JP" altLang="en-US" sz="1600" b="1" dirty="0" smtClean="0">
                <a:solidFill>
                  <a:srgbClr val="FF0000"/>
                </a:solidFill>
                <a:latin typeface="Meiryo UI" panose="020B0604030504040204" pitchFamily="50" charset="-128"/>
                <a:ea typeface="Meiryo UI" panose="020B0604030504040204" pitchFamily="50" charset="-128"/>
              </a:rPr>
              <a:t>し、地域とのつながりをもたせることが必要</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0691E88-BF57-40FB-A330-493A1C995F4E}"/>
              </a:ext>
            </a:extLst>
          </p:cNvPr>
          <p:cNvSpPr txBox="1"/>
          <p:nvPr/>
        </p:nvSpPr>
        <p:spPr>
          <a:xfrm>
            <a:off x="63805" y="2095152"/>
            <a:ext cx="2752352" cy="327268"/>
          </a:xfrm>
          <a:prstGeom prst="rect">
            <a:avLst/>
          </a:prstGeom>
          <a:noFill/>
          <a:ln>
            <a:noFill/>
          </a:ln>
        </p:spPr>
        <p:txBody>
          <a:bodyPr wrap="square" rtlCol="0">
            <a:noAutofit/>
          </a:bodyPr>
          <a:lstStyle/>
          <a:p>
            <a:r>
              <a:rPr kumimoji="1" lang="ja-JP" altLang="en-US" sz="1600" b="1" dirty="0">
                <a:latin typeface="Meiryo UI" panose="020B0604030504040204" pitchFamily="50" charset="-128"/>
                <a:ea typeface="Meiryo UI" panose="020B0604030504040204" pitchFamily="50" charset="-128"/>
              </a:rPr>
              <a:t>■販売額が伸びていない理由　　　　</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5135477-21CE-48E5-B11E-E4094744F438}"/>
              </a:ext>
            </a:extLst>
          </p:cNvPr>
          <p:cNvSpPr/>
          <p:nvPr/>
        </p:nvSpPr>
        <p:spPr>
          <a:xfrm>
            <a:off x="240956" y="760764"/>
            <a:ext cx="9563109" cy="1030007"/>
          </a:xfrm>
          <a:prstGeom prst="rect">
            <a:avLst/>
          </a:prstGeom>
          <a:ln>
            <a:solidFill>
              <a:schemeClr val="tx1"/>
            </a:solidFill>
          </a:ln>
        </p:spPr>
        <p:txBody>
          <a:bodyPr wrap="square">
            <a:noAutofit/>
          </a:bodyPr>
          <a:lstStyle/>
          <a:p>
            <a:pPr>
              <a:lnSpc>
                <a:spcPts val="1600"/>
              </a:lnSpc>
            </a:pP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現状</a:t>
            </a:r>
            <a:r>
              <a:rPr kumimoji="1" lang="en-US" altLang="ja-JP" sz="1400" b="1" dirty="0">
                <a:latin typeface="Meiryo UI" panose="020B0604030504040204" pitchFamily="50" charset="-128"/>
                <a:ea typeface="Meiryo UI" panose="020B0604030504040204" pitchFamily="50" charset="-128"/>
              </a:rPr>
              <a:t>】</a:t>
            </a:r>
          </a:p>
          <a:p>
            <a:pPr>
              <a:lnSpc>
                <a:spcPts val="1600"/>
              </a:lnSpc>
              <a:spcAft>
                <a:spcPts val="600"/>
              </a:spcAft>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H29</a:t>
            </a:r>
            <a:r>
              <a:rPr kumimoji="1" lang="ja-JP" altLang="en-US" sz="1400" dirty="0">
                <a:latin typeface="Meiryo UI" panose="020B0604030504040204" pitchFamily="50" charset="-128"/>
                <a:ea typeface="Meiryo UI" panose="020B0604030504040204" pitchFamily="50" charset="-128"/>
              </a:rPr>
              <a:t>年度から</a:t>
            </a:r>
            <a:r>
              <a:rPr kumimoji="1" lang="en-US" altLang="ja-JP" sz="1400" dirty="0">
                <a:latin typeface="Meiryo UI" panose="020B0604030504040204" pitchFamily="50" charset="-128"/>
                <a:ea typeface="Meiryo UI" panose="020B0604030504040204" pitchFamily="50" charset="-128"/>
              </a:rPr>
              <a:t>R1</a:t>
            </a:r>
            <a:r>
              <a:rPr kumimoji="1" lang="ja-JP" altLang="en-US" sz="1400" dirty="0">
                <a:latin typeface="Meiryo UI" panose="020B0604030504040204" pitchFamily="50" charset="-128"/>
                <a:ea typeface="Meiryo UI" panose="020B0604030504040204" pitchFamily="50" charset="-128"/>
              </a:rPr>
              <a:t>年度までに就農</a:t>
            </a:r>
            <a:r>
              <a:rPr kumimoji="1" lang="ja-JP" altLang="en-US" sz="1400" dirty="0" smtClean="0">
                <a:latin typeface="Meiryo UI" panose="020B0604030504040204" pitchFamily="50" charset="-128"/>
                <a:ea typeface="Meiryo UI" panose="020B0604030504040204" pitchFamily="50" charset="-128"/>
              </a:rPr>
              <a:t>した者で、</a:t>
            </a:r>
            <a:r>
              <a:rPr kumimoji="1" lang="en-US" altLang="ja-JP" sz="1400" dirty="0">
                <a:latin typeface="Meiryo UI" panose="020B0604030504040204" pitchFamily="50" charset="-128"/>
                <a:ea typeface="Meiryo UI" panose="020B0604030504040204" pitchFamily="50" charset="-128"/>
              </a:rPr>
              <a:t>R2</a:t>
            </a:r>
            <a:r>
              <a:rPr kumimoji="1" lang="ja-JP" altLang="en-US" sz="1400" dirty="0">
                <a:latin typeface="Meiryo UI" panose="020B0604030504040204" pitchFamily="50" charset="-128"/>
                <a:ea typeface="Meiryo UI" panose="020B0604030504040204" pitchFamily="50" charset="-128"/>
              </a:rPr>
              <a:t>年度の販売額を把握できている</a:t>
            </a:r>
            <a:r>
              <a:rPr kumimoji="1" lang="en-US" altLang="ja-JP" sz="1400" dirty="0">
                <a:latin typeface="Meiryo UI" panose="020B0604030504040204" pitchFamily="50" charset="-128"/>
                <a:ea typeface="Meiryo UI" panose="020B0604030504040204" pitchFamily="50" charset="-128"/>
              </a:rPr>
              <a:t>41</a:t>
            </a:r>
            <a:r>
              <a:rPr kumimoji="1" lang="ja-JP" altLang="en-US" sz="1400" dirty="0">
                <a:latin typeface="Meiryo UI" panose="020B0604030504040204" pitchFamily="50" charset="-128"/>
                <a:ea typeface="Meiryo UI" panose="020B0604030504040204" pitchFamily="50" charset="-128"/>
              </a:rPr>
              <a:t>名の平均販売額は</a:t>
            </a:r>
            <a:r>
              <a:rPr kumimoji="1" lang="en-US" altLang="ja-JP" sz="1400" dirty="0">
                <a:latin typeface="Meiryo UI" panose="020B0604030504040204" pitchFamily="50" charset="-128"/>
                <a:ea typeface="Meiryo UI" panose="020B0604030504040204" pitchFamily="50" charset="-128"/>
              </a:rPr>
              <a:t>168</a:t>
            </a:r>
            <a:r>
              <a:rPr kumimoji="1" lang="ja-JP" altLang="en-US" sz="1400" dirty="0">
                <a:latin typeface="Meiryo UI" panose="020B0604030504040204" pitchFamily="50" charset="-128"/>
                <a:ea typeface="Meiryo UI" panose="020B0604030504040204" pitchFamily="50" charset="-128"/>
              </a:rPr>
              <a:t>万円。</a:t>
            </a:r>
            <a:endParaRPr kumimoji="1" lang="en-US" altLang="ja-JP" sz="1400" dirty="0">
              <a:latin typeface="Meiryo UI" panose="020B0604030504040204" pitchFamily="50" charset="-128"/>
              <a:ea typeface="Meiryo UI" panose="020B0604030504040204" pitchFamily="50" charset="-128"/>
            </a:endParaRPr>
          </a:p>
          <a:p>
            <a:pPr>
              <a:lnSpc>
                <a:spcPts val="1600"/>
              </a:lnSpc>
              <a:spcAft>
                <a:spcPts val="600"/>
              </a:spcAft>
            </a:pPr>
            <a:r>
              <a:rPr kumimoji="1" lang="ja-JP" altLang="en-US" sz="1400" dirty="0" smtClean="0">
                <a:latin typeface="Meiryo UI" panose="020B0604030504040204" pitchFamily="50" charset="-128"/>
                <a:ea typeface="Meiryo UI" panose="020B0604030504040204" pitchFamily="50" charset="-128"/>
              </a:rPr>
              <a:t>・農業</a:t>
            </a:r>
            <a:r>
              <a:rPr kumimoji="1" lang="ja-JP" altLang="en-US" sz="1400" dirty="0">
                <a:latin typeface="Meiryo UI" panose="020B0604030504040204" pitchFamily="50" charset="-128"/>
                <a:ea typeface="Meiryo UI" panose="020B0604030504040204" pitchFamily="50" charset="-128"/>
              </a:rPr>
              <a:t>次世代人材投資事業活用者のうち、就農５年目以上で</a:t>
            </a:r>
            <a:r>
              <a:rPr kumimoji="1" lang="ja-JP" altLang="en-US" sz="1400" dirty="0" smtClean="0">
                <a:latin typeface="Meiryo UI" panose="020B0604030504040204" pitchFamily="50" charset="-128"/>
                <a:ea typeface="Meiryo UI" panose="020B0604030504040204" pitchFamily="50" charset="-128"/>
              </a:rPr>
              <a:t>、販売額</a:t>
            </a:r>
            <a:r>
              <a:rPr kumimoji="1" lang="en-US" altLang="ja-JP" sz="1400" dirty="0">
                <a:latin typeface="Meiryo UI" panose="020B0604030504040204" pitchFamily="50" charset="-128"/>
                <a:ea typeface="Meiryo UI" panose="020B0604030504040204" pitchFamily="50" charset="-128"/>
              </a:rPr>
              <a:t>500</a:t>
            </a:r>
            <a:r>
              <a:rPr kumimoji="1" lang="ja-JP" altLang="en-US" sz="1400" dirty="0" smtClean="0">
                <a:latin typeface="Meiryo UI" panose="020B0604030504040204" pitchFamily="50" charset="-128"/>
                <a:ea typeface="Meiryo UI" panose="020B0604030504040204" pitchFamily="50" charset="-128"/>
              </a:rPr>
              <a:t>万円以上の農業者は</a:t>
            </a:r>
            <a:r>
              <a:rPr kumimoji="1" lang="en-US" altLang="ja-JP" sz="1400" dirty="0" smtClean="0">
                <a:latin typeface="Meiryo UI" panose="020B0604030504040204" pitchFamily="50" charset="-128"/>
                <a:ea typeface="Meiryo UI" panose="020B0604030504040204" pitchFamily="50" charset="-128"/>
              </a:rPr>
              <a:t>26%</a:t>
            </a:r>
            <a:r>
              <a:rPr kumimoji="1" lang="ja-JP" altLang="en-US" sz="1400" dirty="0" err="1">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p>
            <a:pPr>
              <a:lnSpc>
                <a:spcPts val="1600"/>
              </a:lnSpc>
            </a:pPr>
            <a:r>
              <a:rPr kumimoji="1" lang="ja-JP" altLang="en-US" sz="1400" dirty="0">
                <a:latin typeface="Meiryo UI" panose="020B0604030504040204" pitchFamily="50" charset="-128"/>
                <a:ea typeface="Meiryo UI" panose="020B0604030504040204" pitchFamily="50" charset="-128"/>
              </a:rPr>
              <a:t>・農業者ヒアリングにより、４</a:t>
            </a:r>
            <a:r>
              <a:rPr kumimoji="1" lang="en-US" altLang="ja-JP" sz="1400" dirty="0">
                <a:latin typeface="Meiryo UI" panose="020B0604030504040204" pitchFamily="50" charset="-128"/>
                <a:ea typeface="Meiryo UI" panose="020B0604030504040204" pitchFamily="50" charset="-128"/>
              </a:rPr>
              <a:t>H</a:t>
            </a:r>
            <a:r>
              <a:rPr kumimoji="1" lang="ja-JP" altLang="en-US" sz="1400" dirty="0">
                <a:latin typeface="Meiryo UI" panose="020B0604030504040204" pitchFamily="50" charset="-128"/>
                <a:ea typeface="Meiryo UI" panose="020B0604030504040204" pitchFamily="50" charset="-128"/>
              </a:rPr>
              <a:t>といった農業者団体等の地域の人のつながりがあることで、販路の確保、技術向上につながっている。</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84C2DFA-8691-4FAD-85E0-459A30524454}"/>
              </a:ext>
            </a:extLst>
          </p:cNvPr>
          <p:cNvSpPr txBox="1"/>
          <p:nvPr/>
        </p:nvSpPr>
        <p:spPr>
          <a:xfrm>
            <a:off x="254390" y="4450005"/>
            <a:ext cx="5317340" cy="1457698"/>
          </a:xfrm>
          <a:prstGeom prst="rect">
            <a:avLst/>
          </a:prstGeom>
          <a:noFill/>
          <a:ln cmpd="sng">
            <a:solidFill>
              <a:schemeClr val="tx1"/>
            </a:solidFill>
            <a:prstDash val="solid"/>
          </a:ln>
        </p:spPr>
        <p:txBody>
          <a:bodyPr wrap="square" lIns="36000" tIns="36000" rIns="36000" bIns="36000" rtlCol="0">
            <a:spAutoFit/>
          </a:bodyPr>
          <a:lstStyle/>
          <a:p>
            <a:r>
              <a:rPr kumimoji="1" lang="ja-JP" altLang="en-US" sz="1400" dirty="0">
                <a:latin typeface="Meiryo UI" panose="020B0604030504040204" pitchFamily="50" charset="-128"/>
                <a:ea typeface="Meiryo UI" panose="020B0604030504040204" pitchFamily="50" charset="-128"/>
              </a:rPr>
              <a:t>・地域の農業者と良好な関係を築くことにより、順調な借受面積の増加や、栽培技術の向上ができた</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・農業者</a:t>
            </a:r>
            <a:r>
              <a:rPr kumimoji="1" lang="ja-JP" altLang="en-US" sz="1400" dirty="0">
                <a:latin typeface="Meiryo UI" panose="020B0604030504040204" pitchFamily="50" charset="-128"/>
                <a:ea typeface="Meiryo UI" panose="020B0604030504040204" pitchFamily="50" charset="-128"/>
              </a:rPr>
              <a:t>に</a:t>
            </a:r>
            <a:r>
              <a:rPr kumimoji="1" lang="ja-JP" altLang="en-US" sz="1400" dirty="0" smtClean="0">
                <a:latin typeface="Meiryo UI" panose="020B0604030504040204" pitchFamily="50" charset="-128"/>
                <a:ea typeface="Meiryo UI" panose="020B0604030504040204" pitchFamily="50" charset="-128"/>
              </a:rPr>
              <a:t>とって条件の良い販路</a:t>
            </a:r>
            <a:r>
              <a:rPr kumimoji="1" lang="ja-JP" altLang="en-US" sz="1400" dirty="0">
                <a:latin typeface="Meiryo UI" panose="020B0604030504040204" pitchFamily="50" charset="-128"/>
                <a:ea typeface="Meiryo UI" panose="020B0604030504040204" pitchFamily="50" charset="-128"/>
              </a:rPr>
              <a:t>を見つけ、販路拡大を進められた。</a:t>
            </a:r>
            <a:endParaRPr kumimoji="1" lang="en-US" altLang="ja-JP" sz="1400" dirty="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農の成長産業化事業による経営能力の強化や国庫事業を活用しての規模拡大など、適切な時期での事業活用ができた。</a:t>
            </a:r>
          </a:p>
        </p:txBody>
      </p:sp>
      <p:pic>
        <p:nvPicPr>
          <p:cNvPr id="4" name="図 3"/>
          <p:cNvPicPr>
            <a:picLocks noChangeAspect="1"/>
          </p:cNvPicPr>
          <p:nvPr/>
        </p:nvPicPr>
        <p:blipFill>
          <a:blip r:embed="rId2"/>
          <a:stretch>
            <a:fillRect/>
          </a:stretch>
        </p:blipFill>
        <p:spPr>
          <a:xfrm>
            <a:off x="5647299" y="4716254"/>
            <a:ext cx="4177436" cy="1088015"/>
          </a:xfrm>
          <a:prstGeom prst="rect">
            <a:avLst/>
          </a:prstGeom>
        </p:spPr>
      </p:pic>
      <p:sp>
        <p:nvSpPr>
          <p:cNvPr id="19" name="タイトル 1">
            <a:extLst>
              <a:ext uri="{FF2B5EF4-FFF2-40B4-BE49-F238E27FC236}">
                <a16:creationId xmlns:a16="http://schemas.microsoft.com/office/drawing/2014/main" id="{0A1863B2-BEE4-4B29-91CA-E8C2833F342C}"/>
              </a:ext>
            </a:extLst>
          </p:cNvPr>
          <p:cNvSpPr txBox="1">
            <a:spLocks/>
          </p:cNvSpPr>
          <p:nvPr/>
        </p:nvSpPr>
        <p:spPr>
          <a:xfrm>
            <a:off x="-28030" y="4858"/>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成長と持続</a:t>
            </a:r>
            <a:r>
              <a:rPr lang="en-US" altLang="ja-JP" sz="18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主力農家（経営強化農業者）の育成、企業の新規参入、新規就農者の育成</a:t>
            </a:r>
          </a:p>
        </p:txBody>
      </p:sp>
      <p:sp>
        <p:nvSpPr>
          <p:cNvPr id="21"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a:latin typeface="メイリオ" panose="020B0604030504040204" pitchFamily="50" charset="-128"/>
                <a:ea typeface="メイリオ" panose="020B0604030504040204" pitchFamily="50" charset="-128"/>
              </a:rPr>
              <a:t>5-3</a:t>
            </a:r>
            <a:endParaRPr kumimoji="1" lang="ja-JP" altLang="en-US" sz="12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8731497" y="97901"/>
            <a:ext cx="1044090"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latin typeface="メイリオ" panose="020B0604030504040204" pitchFamily="50" charset="-128"/>
                <a:ea typeface="メイリオ" panose="020B0604030504040204" pitchFamily="50" charset="-128"/>
              </a:rPr>
              <a:t>資料５－１</a:t>
            </a:r>
          </a:p>
        </p:txBody>
      </p:sp>
      <p:sp>
        <p:nvSpPr>
          <p:cNvPr id="25" name="テキスト ボックス 24">
            <a:extLst>
              <a:ext uri="{FF2B5EF4-FFF2-40B4-BE49-F238E27FC236}">
                <a16:creationId xmlns:a16="http://schemas.microsoft.com/office/drawing/2014/main" id="{C0691E88-BF57-40FB-A330-493A1C995F4E}"/>
              </a:ext>
            </a:extLst>
          </p:cNvPr>
          <p:cNvSpPr txBox="1"/>
          <p:nvPr/>
        </p:nvSpPr>
        <p:spPr>
          <a:xfrm>
            <a:off x="63805" y="4009343"/>
            <a:ext cx="2752352" cy="327268"/>
          </a:xfrm>
          <a:prstGeom prst="rect">
            <a:avLst/>
          </a:prstGeom>
          <a:noFill/>
          <a:ln>
            <a:noFill/>
          </a:ln>
        </p:spPr>
        <p:txBody>
          <a:bodyPr wrap="square" rtlCol="0">
            <a:noAutofit/>
          </a:bodyPr>
          <a:lstStyle/>
          <a:p>
            <a:r>
              <a:rPr kumimoji="1" lang="ja-JP" altLang="en-US" sz="1600" b="1" dirty="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販売額が</a:t>
            </a:r>
            <a:r>
              <a:rPr kumimoji="1" lang="ja-JP" altLang="en-US" sz="1600" b="1" dirty="0">
                <a:latin typeface="Meiryo UI" panose="020B0604030504040204" pitchFamily="50" charset="-128"/>
                <a:ea typeface="Meiryo UI" panose="020B0604030504040204" pitchFamily="50" charset="-128"/>
              </a:rPr>
              <a:t>伸びている理由　　　　</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586608" y="4453411"/>
            <a:ext cx="177644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露地野菜＋６次化の事例</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2805929" y="1847725"/>
            <a:ext cx="4323872" cy="2815579"/>
            <a:chOff x="6206526" y="1848332"/>
            <a:chExt cx="4572000" cy="2743200"/>
          </a:xfrm>
        </p:grpSpPr>
        <p:graphicFrame>
          <p:nvGraphicFramePr>
            <p:cNvPr id="32" name="グラフ 31"/>
            <p:cNvGraphicFramePr>
              <a:graphicFrameLocks/>
            </p:cNvGraphicFramePr>
            <p:nvPr>
              <p:extLst>
                <p:ext uri="{D42A27DB-BD31-4B8C-83A1-F6EECF244321}">
                  <p14:modId xmlns:p14="http://schemas.microsoft.com/office/powerpoint/2010/main" val="2705699973"/>
                </p:ext>
              </p:extLst>
            </p:nvPr>
          </p:nvGraphicFramePr>
          <p:xfrm>
            <a:off x="6206526" y="184833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p:cNvSpPr txBox="1"/>
            <p:nvPr/>
          </p:nvSpPr>
          <p:spPr>
            <a:xfrm>
              <a:off x="7125079" y="1886990"/>
              <a:ext cx="2914031" cy="404817"/>
            </a:xfrm>
            <a:prstGeom prst="rect">
              <a:avLst/>
            </a:prstGeom>
            <a:noFill/>
          </p:spPr>
          <p:txBody>
            <a:bodyPr wrap="none" rtlCol="0">
              <a:spAutoFit/>
            </a:bodyPr>
            <a:lstStyle/>
            <a:p>
              <a:pPr algn="ct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次</a:t>
              </a:r>
              <a:r>
                <a:rPr kumimoji="1" lang="ja-JP" altLang="en-US" sz="1050" dirty="0" smtClean="0">
                  <a:latin typeface="Meiryo UI" panose="020B0604030504040204" pitchFamily="50" charset="-128"/>
                  <a:ea typeface="Meiryo UI" panose="020B0604030504040204" pitchFamily="50" charset="-128"/>
                </a:rPr>
                <a:t>世代人材投資事業</a:t>
              </a:r>
              <a:r>
                <a:rPr kumimoji="1" lang="ja-JP" altLang="en-US" sz="1050" dirty="0">
                  <a:latin typeface="Meiryo UI" panose="020B0604030504040204" pitchFamily="50" charset="-128"/>
                  <a:ea typeface="Meiryo UI" panose="020B0604030504040204" pitchFamily="50" charset="-128"/>
                </a:rPr>
                <a:t>活用者</a:t>
              </a:r>
              <a:r>
                <a:rPr kumimoji="1" lang="ja-JP" altLang="en-US" sz="1050" dirty="0" smtClean="0">
                  <a:latin typeface="Meiryo UI" panose="020B0604030504040204" pitchFamily="50" charset="-128"/>
                  <a:ea typeface="Meiryo UI" panose="020B0604030504040204" pitchFamily="50" charset="-128"/>
                </a:rPr>
                <a:t>の販売</a:t>
              </a:r>
              <a:r>
                <a:rPr kumimoji="1" lang="ja-JP" altLang="en-US" sz="1050" dirty="0">
                  <a:latin typeface="Meiryo UI" panose="020B0604030504040204" pitchFamily="50" charset="-128"/>
                  <a:ea typeface="Meiryo UI" panose="020B0604030504040204" pitchFamily="50" charset="-128"/>
                </a:rPr>
                <a:t>額</a:t>
              </a:r>
              <a:r>
                <a:rPr kumimoji="1" lang="ja-JP" altLang="en-US" sz="1050" dirty="0" smtClean="0">
                  <a:latin typeface="Meiryo UI" panose="020B0604030504040204" pitchFamily="50" charset="-128"/>
                  <a:ea typeface="Meiryo UI" panose="020B0604030504040204" pitchFamily="50" charset="-128"/>
                </a:rPr>
                <a:t>比率</a:t>
              </a:r>
              <a:r>
                <a:rPr kumimoji="1" lang="en-US" altLang="ja-JP" sz="1050" dirty="0" smtClean="0">
                  <a:latin typeface="Meiryo UI" panose="020B0604030504040204" pitchFamily="50" charset="-128"/>
                  <a:ea typeface="Meiryo UI" panose="020B0604030504040204" pitchFamily="50" charset="-128"/>
                </a:rPr>
                <a:t>】</a:t>
              </a:r>
            </a:p>
            <a:p>
              <a:pPr algn="ctr"/>
              <a:r>
                <a:rPr kumimoji="1" lang="ja-JP" altLang="en-US" sz="1050" dirty="0">
                  <a:latin typeface="Meiryo UI" panose="020B0604030504040204" pitchFamily="50" charset="-128"/>
                  <a:ea typeface="Meiryo UI" panose="020B0604030504040204" pitchFamily="50" charset="-128"/>
                </a:rPr>
                <a:t>対象：</a:t>
              </a:r>
              <a:r>
                <a:rPr kumimoji="1" lang="en-US" altLang="ja-JP" sz="1050" dirty="0">
                  <a:latin typeface="Meiryo UI" panose="020B0604030504040204" pitchFamily="50" charset="-128"/>
                  <a:ea typeface="Meiryo UI" panose="020B0604030504040204" pitchFamily="50" charset="-128"/>
                </a:rPr>
                <a:t>H29</a:t>
              </a:r>
              <a:r>
                <a:rPr kumimoji="1" lang="ja-JP" altLang="en-US" sz="1050" dirty="0">
                  <a:latin typeface="Meiryo UI" panose="020B0604030504040204" pitchFamily="50" charset="-128"/>
                  <a:ea typeface="Meiryo UI" panose="020B0604030504040204" pitchFamily="50" charset="-128"/>
                </a:rPr>
                <a:t>年度までに就農した</a:t>
              </a:r>
              <a:r>
                <a:rPr kumimoji="1" lang="en-US" altLang="ja-JP" sz="1050" dirty="0">
                  <a:latin typeface="Meiryo UI" panose="020B0604030504040204" pitchFamily="50" charset="-128"/>
                  <a:ea typeface="Meiryo UI" panose="020B0604030504040204" pitchFamily="50" charset="-128"/>
                </a:rPr>
                <a:t>92</a:t>
              </a:r>
              <a:r>
                <a:rPr kumimoji="1" lang="ja-JP" altLang="en-US" sz="1050" dirty="0" smtClean="0">
                  <a:latin typeface="Meiryo UI" panose="020B0604030504040204" pitchFamily="50" charset="-128"/>
                  <a:ea typeface="Meiryo UI" panose="020B0604030504040204" pitchFamily="50" charset="-128"/>
                </a:rPr>
                <a:t>名</a:t>
              </a:r>
              <a:endParaRPr kumimoji="1" lang="ja-JP" altLang="en-US" sz="1050" dirty="0">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6358148" y="1875722"/>
            <a:ext cx="3433937" cy="2492198"/>
            <a:chOff x="3684453" y="1789174"/>
            <a:chExt cx="3076779" cy="2492198"/>
          </a:xfrm>
        </p:grpSpPr>
        <p:grpSp>
          <p:nvGrpSpPr>
            <p:cNvPr id="6" name="グループ化 5"/>
            <p:cNvGrpSpPr/>
            <p:nvPr/>
          </p:nvGrpSpPr>
          <p:grpSpPr>
            <a:xfrm>
              <a:off x="3684453" y="1789174"/>
              <a:ext cx="3076779" cy="2492198"/>
              <a:chOff x="3680928" y="1787325"/>
              <a:chExt cx="3076779" cy="2492198"/>
            </a:xfrm>
          </p:grpSpPr>
          <p:graphicFrame>
            <p:nvGraphicFramePr>
              <p:cNvPr id="20" name="グラフ 19">
                <a:extLst>
                  <a:ext uri="{FF2B5EF4-FFF2-40B4-BE49-F238E27FC236}">
                    <a16:creationId xmlns:a16="http://schemas.microsoft.com/office/drawing/2014/main" id="{61B17BE4-B336-4437-AC4F-F7CB84C9E0EB}"/>
                  </a:ext>
                </a:extLst>
              </p:cNvPr>
              <p:cNvGraphicFramePr>
                <a:graphicFrameLocks/>
              </p:cNvGraphicFramePr>
              <p:nvPr/>
            </p:nvGraphicFramePr>
            <p:xfrm>
              <a:off x="3680928" y="2031384"/>
              <a:ext cx="3076779" cy="2248139"/>
            </p:xfrm>
            <a:graphic>
              <a:graphicData uri="http://schemas.openxmlformats.org/drawingml/2006/chart">
                <c:chart xmlns:c="http://schemas.openxmlformats.org/drawingml/2006/chart" xmlns:r="http://schemas.openxmlformats.org/officeDocument/2006/relationships" r:id="rId4"/>
              </a:graphicData>
            </a:graphic>
          </p:graphicFrame>
          <p:sp>
            <p:nvSpPr>
              <p:cNvPr id="30" name="テキスト ボックス 29"/>
              <p:cNvSpPr txBox="1"/>
              <p:nvPr/>
            </p:nvSpPr>
            <p:spPr>
              <a:xfrm>
                <a:off x="4476966" y="1787325"/>
                <a:ext cx="122974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例</a:t>
                </a:r>
                <a:r>
                  <a:rPr kumimoji="1" lang="ja-JP" altLang="en-US" sz="1050" dirty="0" smtClean="0">
                    <a:latin typeface="Meiryo UI" panose="020B0604030504040204" pitchFamily="50" charset="-128"/>
                    <a:ea typeface="Meiryo UI" panose="020B0604030504040204" pitchFamily="50" charset="-128"/>
                  </a:rPr>
                  <a:t>：販売</a:t>
                </a:r>
                <a:r>
                  <a:rPr kumimoji="1" lang="ja-JP" altLang="en-US" sz="1050" dirty="0">
                    <a:latin typeface="Meiryo UI" panose="020B0604030504040204" pitchFamily="50" charset="-128"/>
                    <a:ea typeface="Meiryo UI" panose="020B0604030504040204" pitchFamily="50" charset="-128"/>
                  </a:rPr>
                  <a:t>額</a:t>
                </a:r>
                <a:r>
                  <a:rPr kumimoji="1" lang="ja-JP" altLang="en-US" sz="1050" dirty="0" smtClean="0">
                    <a:latin typeface="Meiryo UI" panose="020B0604030504040204" pitchFamily="50" charset="-128"/>
                    <a:ea typeface="Meiryo UI" panose="020B0604030504040204" pitchFamily="50" charset="-128"/>
                  </a:rPr>
                  <a:t>の推移</a:t>
                </a: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grpSp>
        <p:sp>
          <p:nvSpPr>
            <p:cNvPr id="7" name="テキスト ボックス 6"/>
            <p:cNvSpPr txBox="1"/>
            <p:nvPr/>
          </p:nvSpPr>
          <p:spPr>
            <a:xfrm>
              <a:off x="3740128" y="1866794"/>
              <a:ext cx="389850" cy="215444"/>
            </a:xfrm>
            <a:prstGeom prst="rect">
              <a:avLst/>
            </a:prstGeom>
            <a:noFill/>
          </p:spPr>
          <p:txBody>
            <a:bodyPr wrap="none" rtlCol="0">
              <a:spAutoFit/>
            </a:bodyPr>
            <a:lstStyle/>
            <a:p>
              <a:r>
                <a:rPr kumimoji="1" lang="ja-JP" altLang="en-US" sz="800" dirty="0"/>
                <a:t>万円</a:t>
              </a:r>
            </a:p>
          </p:txBody>
        </p:sp>
      </p:grpSp>
      <p:cxnSp>
        <p:nvCxnSpPr>
          <p:cNvPr id="14" name="直線コネクタ 13"/>
          <p:cNvCxnSpPr/>
          <p:nvPr/>
        </p:nvCxnSpPr>
        <p:spPr>
          <a:xfrm>
            <a:off x="6685523" y="3288931"/>
            <a:ext cx="313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6351203" y="3204067"/>
            <a:ext cx="334650" cy="15736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44119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298BA7E-B299-4383-B170-F6FF3DB60E59}"/>
              </a:ext>
            </a:extLst>
          </p:cNvPr>
          <p:cNvSpPr/>
          <p:nvPr/>
        </p:nvSpPr>
        <p:spPr>
          <a:xfrm>
            <a:off x="46132" y="699710"/>
            <a:ext cx="5839800" cy="2739211"/>
          </a:xfrm>
          <a:prstGeom prst="rect">
            <a:avLst/>
          </a:prstGeom>
          <a:ln>
            <a:solidFill>
              <a:schemeClr val="tx1"/>
            </a:solidFill>
          </a:ln>
        </p:spPr>
        <p:txBody>
          <a:bodyPr wrap="square">
            <a:spAutoFit/>
          </a:bodyPr>
          <a:lstStyle/>
          <a:p>
            <a:pPr marL="180000" indent="-457200" algn="just">
              <a:lnSpc>
                <a:spcPts val="18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（担い手減少）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・基幹的農業従事は、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の減少。このまま推移すれば、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年後に、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年比で </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担い手は半減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と推計。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lvl="0" defTabSz="914400" fontAlgn="ctr"/>
            <a:endParaRPr kumimoji="1" lang="en-US" altLang="ja-JP" sz="1400" dirty="0" smtClean="0">
              <a:latin typeface="Meiryo UI" panose="020B0604030504040204" pitchFamily="50" charset="-128"/>
              <a:ea typeface="Meiryo UI" panose="020B0604030504040204" pitchFamily="50" charset="-128"/>
            </a:endParaRPr>
          </a:p>
          <a:p>
            <a:pPr lvl="0" defTabSz="914400" fontAlgn="ctr"/>
            <a:r>
              <a:rPr kumimoji="1" lang="ja-JP" altLang="en-US" sz="1400" dirty="0" smtClean="0">
                <a:latin typeface="Meiryo UI" panose="020B0604030504040204" pitchFamily="50" charset="-128"/>
                <a:ea typeface="Meiryo UI" panose="020B0604030504040204" pitchFamily="50" charset="-128"/>
              </a:rPr>
              <a:t>（品質低下）</a:t>
            </a:r>
            <a:endParaRPr kumimoji="1" lang="en-US" altLang="ja-JP" sz="1400" dirty="0">
              <a:latin typeface="Meiryo UI" panose="020B0604030504040204" pitchFamily="50" charset="-128"/>
              <a:ea typeface="Meiryo UI" panose="020B0604030504040204" pitchFamily="50" charset="-128"/>
            </a:endParaRPr>
          </a:p>
          <a:p>
            <a:pPr defTabSz="914400" fontAlgn="ctr"/>
            <a:r>
              <a:rPr kumimoji="1" lang="ja-JP" altLang="en-US" sz="1400" dirty="0">
                <a:latin typeface="Meiryo UI" panose="020B0604030504040204" pitchFamily="50" charset="-128"/>
                <a:ea typeface="Meiryo UI" panose="020B0604030504040204" pitchFamily="50" charset="-128"/>
              </a:rPr>
              <a:t>　・温暖化等により施設栽培で、</a:t>
            </a:r>
            <a:r>
              <a:rPr kumimoji="1" lang="ja-JP" altLang="en-US" sz="1400" b="1" u="sng" dirty="0">
                <a:latin typeface="Meiryo UI" panose="020B0604030504040204" pitchFamily="50" charset="-128"/>
                <a:ea typeface="Meiryo UI" panose="020B0604030504040204" pitchFamily="50" charset="-128"/>
              </a:rPr>
              <a:t>着色不良</a:t>
            </a:r>
            <a:r>
              <a:rPr kumimoji="1" lang="ja-JP" altLang="en-US" sz="1400" b="1" u="sng" dirty="0" smtClean="0">
                <a:latin typeface="Meiryo UI" panose="020B0604030504040204" pitchFamily="50" charset="-128"/>
                <a:ea typeface="Meiryo UI" panose="020B0604030504040204" pitchFamily="50" charset="-128"/>
              </a:rPr>
              <a:t>や焼け果等が発生し、品質</a:t>
            </a:r>
            <a:r>
              <a:rPr kumimoji="1" lang="ja-JP" altLang="en-US" sz="1400" b="1" u="sng" dirty="0">
                <a:latin typeface="Meiryo UI" panose="020B0604030504040204" pitchFamily="50" charset="-128"/>
                <a:ea typeface="Meiryo UI" panose="020B0604030504040204" pitchFamily="50" charset="-128"/>
              </a:rPr>
              <a:t>低下</a:t>
            </a:r>
            <a:r>
              <a:rPr kumimoji="1" lang="ja-JP" altLang="en-US" sz="1400" b="1" u="sng" dirty="0" smtClean="0">
                <a:latin typeface="Meiryo UI" panose="020B0604030504040204" pitchFamily="50" charset="-128"/>
                <a:ea typeface="Meiryo UI" panose="020B0604030504040204" pitchFamily="50" charset="-128"/>
              </a:rPr>
              <a:t>。</a:t>
            </a:r>
            <a:endParaRPr kumimoji="1" lang="en-US" altLang="ja-JP" sz="1400" b="1" u="sng" dirty="0" smtClean="0">
              <a:latin typeface="Meiryo UI" panose="020B0604030504040204" pitchFamily="50" charset="-128"/>
              <a:ea typeface="Meiryo UI" panose="020B0604030504040204" pitchFamily="50" charset="-128"/>
            </a:endParaRPr>
          </a:p>
          <a:p>
            <a:pPr defTabSz="914400" fontAlgn="ct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（スマート農業技術の急速な発展）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・省力化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（ドローン、草刈機等）、自動化（環境制御、水管理等）、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情報の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簡素化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（熟練者技術継承等）、データを効率的に管理するスマート農業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急速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に発展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1722" y="4872328"/>
            <a:ext cx="5990048" cy="18902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80000" indent="-457200" algn="just">
              <a:lnSpc>
                <a:spcPts val="19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①販売額増加を図る生産者への規模拡大や品質向上等への支援</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9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農業技術</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の費用対効果実績提供、</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DIY</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によるコスト低減、最新技術</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マッチングを推進すること</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900"/>
              </a:lnSpc>
            </a:pP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地域の農業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を支える生産者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持続的農業確立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900"/>
              </a:lnSpc>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⇒省力化ロボット</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、自動開閉装置などの技術の</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導入やシェアリング進め、省力化</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等による経営の持続力強化が必要</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a:extLst>
              <a:ext uri="{FF2B5EF4-FFF2-40B4-BE49-F238E27FC236}">
                <a16:creationId xmlns:a16="http://schemas.microsoft.com/office/drawing/2014/main" id="{61B6CC90-E099-416C-BCED-CD9F0B5192A6}"/>
              </a:ext>
            </a:extLst>
          </p:cNvPr>
          <p:cNvGrpSpPr/>
          <p:nvPr/>
        </p:nvGrpSpPr>
        <p:grpSpPr>
          <a:xfrm>
            <a:off x="5828828" y="5214345"/>
            <a:ext cx="3581101" cy="1552466"/>
            <a:chOff x="179158" y="5133229"/>
            <a:chExt cx="3953857" cy="1449476"/>
          </a:xfrm>
        </p:grpSpPr>
        <p:pic>
          <p:nvPicPr>
            <p:cNvPr id="23" name="図 22">
              <a:extLst>
                <a:ext uri="{FF2B5EF4-FFF2-40B4-BE49-F238E27FC236}">
                  <a16:creationId xmlns:a16="http://schemas.microsoft.com/office/drawing/2014/main" id="{AD9D27FC-8EA8-441C-B365-574C4403BD0F}"/>
                </a:ext>
              </a:extLst>
            </p:cNvPr>
            <p:cNvPicPr>
              <a:picLocks noChangeAspect="1"/>
            </p:cNvPicPr>
            <p:nvPr/>
          </p:nvPicPr>
          <p:blipFill>
            <a:blip r:embed="rId2"/>
            <a:stretch>
              <a:fillRect/>
            </a:stretch>
          </p:blipFill>
          <p:spPr>
            <a:xfrm>
              <a:off x="1067683" y="5363656"/>
              <a:ext cx="2761382" cy="1219049"/>
            </a:xfrm>
            <a:prstGeom prst="rect">
              <a:avLst/>
            </a:prstGeom>
          </p:spPr>
        </p:pic>
        <p:sp>
          <p:nvSpPr>
            <p:cNvPr id="26" name="テキスト ボックス 25">
              <a:extLst>
                <a:ext uri="{FF2B5EF4-FFF2-40B4-BE49-F238E27FC236}">
                  <a16:creationId xmlns:a16="http://schemas.microsoft.com/office/drawing/2014/main" id="{DDEEC12E-865A-42A4-B128-720A7384D8E2}"/>
                </a:ext>
              </a:extLst>
            </p:cNvPr>
            <p:cNvSpPr txBox="1"/>
            <p:nvPr/>
          </p:nvSpPr>
          <p:spPr>
            <a:xfrm>
              <a:off x="179158" y="5133229"/>
              <a:ext cx="3953857" cy="246221"/>
            </a:xfrm>
            <a:prstGeom prst="rect">
              <a:avLst/>
            </a:prstGeom>
            <a:noFill/>
            <a:ln>
              <a:no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◆参考　スマート農業のコスト（農林水産省資料抜粋）</a:t>
              </a:r>
              <a:endParaRPr kumimoji="1" lang="en-US" altLang="ja-JP" sz="1050" dirty="0">
                <a:latin typeface="Meiryo UI" panose="020B0604030504040204" pitchFamily="50" charset="-128"/>
                <a:ea typeface="Meiryo UI" panose="020B0604030504040204" pitchFamily="50" charset="-128"/>
              </a:endParaRPr>
            </a:p>
          </p:txBody>
        </p:sp>
      </p:grpSp>
      <p:graphicFrame>
        <p:nvGraphicFramePr>
          <p:cNvPr id="8" name="表 7"/>
          <p:cNvGraphicFramePr>
            <a:graphicFrameLocks noGrp="1"/>
          </p:cNvGraphicFramePr>
          <p:nvPr>
            <p:extLst>
              <p:ext uri="{D42A27DB-BD31-4B8C-83A1-F6EECF244321}">
                <p14:modId xmlns:p14="http://schemas.microsoft.com/office/powerpoint/2010/main" val="1750787399"/>
              </p:ext>
            </p:extLst>
          </p:nvPr>
        </p:nvGraphicFramePr>
        <p:xfrm>
          <a:off x="6365645" y="4700416"/>
          <a:ext cx="2949812" cy="701126"/>
        </p:xfrm>
        <a:graphic>
          <a:graphicData uri="http://schemas.openxmlformats.org/drawingml/2006/table">
            <a:tbl>
              <a:tblPr/>
              <a:tblGrid>
                <a:gridCol w="916884">
                  <a:extLst>
                    <a:ext uri="{9D8B030D-6E8A-4147-A177-3AD203B41FA5}">
                      <a16:colId xmlns:a16="http://schemas.microsoft.com/office/drawing/2014/main" val="2850876985"/>
                    </a:ext>
                  </a:extLst>
                </a:gridCol>
                <a:gridCol w="890580">
                  <a:extLst>
                    <a:ext uri="{9D8B030D-6E8A-4147-A177-3AD203B41FA5}">
                      <a16:colId xmlns:a16="http://schemas.microsoft.com/office/drawing/2014/main" val="4168717885"/>
                    </a:ext>
                  </a:extLst>
                </a:gridCol>
                <a:gridCol w="1142348">
                  <a:extLst>
                    <a:ext uri="{9D8B030D-6E8A-4147-A177-3AD203B41FA5}">
                      <a16:colId xmlns:a16="http://schemas.microsoft.com/office/drawing/2014/main" val="3330468608"/>
                    </a:ext>
                  </a:extLst>
                </a:gridCol>
              </a:tblGrid>
              <a:tr h="191227">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運搬ロボット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草刈ロボット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農薬散布ロボット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178299326"/>
                  </a:ext>
                </a:extLst>
              </a:tr>
              <a:tr h="282816">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削減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削減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削減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420908"/>
                  </a:ext>
                </a:extLst>
              </a:tr>
              <a:tr h="227083">
                <a:tc gridSpan="3">
                  <a:txBody>
                    <a:bodyPr/>
                    <a:lstStyle/>
                    <a:p>
                      <a:pPr algn="ctr"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85450457"/>
                  </a:ext>
                </a:extLst>
              </a:tr>
            </a:tbl>
          </a:graphicData>
        </a:graphic>
      </p:graphicFrame>
      <p:sp>
        <p:nvSpPr>
          <p:cNvPr id="2" name="正方形/長方形 1"/>
          <p:cNvSpPr/>
          <p:nvPr/>
        </p:nvSpPr>
        <p:spPr>
          <a:xfrm>
            <a:off x="5953842" y="4393777"/>
            <a:ext cx="3822367" cy="253916"/>
          </a:xfrm>
          <a:prstGeom prst="rect">
            <a:avLst/>
          </a:prstGeom>
        </p:spPr>
        <p:txBody>
          <a:bodyPr wrap="square">
            <a:spAutoFit/>
          </a:bodyPr>
          <a:lstStyle/>
          <a:p>
            <a:pPr lvl="0" algn="ctr" defTabSz="914400" fontAlgn="ctr"/>
            <a:r>
              <a:rPr kumimoji="1" lang="ja-JP" altLang="en-US" sz="1050" b="1" dirty="0">
                <a:solidFill>
                  <a:srgbClr val="000000"/>
                </a:solidFill>
                <a:latin typeface="Meiryo UI" panose="020B0604030504040204" pitchFamily="50" charset="-128"/>
                <a:ea typeface="Meiryo UI" panose="020B0604030504040204" pitchFamily="50" charset="-128"/>
              </a:rPr>
              <a:t>◆ぶどうにおける人力との比較による労働力削減効果（南河内）</a:t>
            </a:r>
          </a:p>
        </p:txBody>
      </p:sp>
      <p:sp>
        <p:nvSpPr>
          <p:cNvPr id="43" name="下矢印 42"/>
          <p:cNvSpPr/>
          <p:nvPr/>
        </p:nvSpPr>
        <p:spPr>
          <a:xfrm>
            <a:off x="2842846" y="4553274"/>
            <a:ext cx="596399" cy="223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969425" y="1406776"/>
            <a:ext cx="3854372" cy="2844703"/>
            <a:chOff x="6050425" y="-793091"/>
            <a:chExt cx="3854372" cy="3041259"/>
          </a:xfrm>
        </p:grpSpPr>
        <p:grpSp>
          <p:nvGrpSpPr>
            <p:cNvPr id="20" name="グループ化 19">
              <a:extLst>
                <a:ext uri="{FF2B5EF4-FFF2-40B4-BE49-F238E27FC236}">
                  <a16:creationId xmlns:a16="http://schemas.microsoft.com/office/drawing/2014/main" id="{5223951D-3550-47C1-A82F-8508F749BA8D}"/>
                </a:ext>
              </a:extLst>
            </p:cNvPr>
            <p:cNvGrpSpPr/>
            <p:nvPr/>
          </p:nvGrpSpPr>
          <p:grpSpPr>
            <a:xfrm>
              <a:off x="6050425" y="798041"/>
              <a:ext cx="3734245" cy="1450127"/>
              <a:chOff x="6171755" y="3005086"/>
              <a:chExt cx="3734245" cy="1375611"/>
            </a:xfrm>
          </p:grpSpPr>
          <p:sp>
            <p:nvSpPr>
              <p:cNvPr id="14" name="テキスト ボックス 13">
                <a:extLst>
                  <a:ext uri="{FF2B5EF4-FFF2-40B4-BE49-F238E27FC236}">
                    <a16:creationId xmlns:a16="http://schemas.microsoft.com/office/drawing/2014/main" id="{FE5E2139-3614-4780-A162-4040EBCB90DA}"/>
                  </a:ext>
                </a:extLst>
              </p:cNvPr>
              <p:cNvSpPr txBox="1"/>
              <p:nvPr/>
            </p:nvSpPr>
            <p:spPr>
              <a:xfrm>
                <a:off x="6171755" y="3005086"/>
                <a:ext cx="3522593" cy="257511"/>
              </a:xfrm>
              <a:prstGeom prst="rect">
                <a:avLst/>
              </a:prstGeom>
              <a:noFill/>
              <a:ln>
                <a:no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◆自動冠水及びドローンによる省力化（農林水産省資料）</a:t>
                </a:r>
                <a:endParaRPr kumimoji="1" lang="en-US" altLang="ja-JP" sz="1050"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E4262829-3C22-4227-A120-F4F037651382}"/>
                  </a:ext>
                </a:extLst>
              </p:cNvPr>
              <p:cNvPicPr>
                <a:picLocks noChangeAspect="1"/>
              </p:cNvPicPr>
              <p:nvPr/>
            </p:nvPicPr>
            <p:blipFill>
              <a:blip r:embed="rId3"/>
              <a:stretch>
                <a:fillRect/>
              </a:stretch>
            </p:blipFill>
            <p:spPr>
              <a:xfrm>
                <a:off x="6430942" y="3267856"/>
                <a:ext cx="1737529" cy="1089392"/>
              </a:xfrm>
              <a:prstGeom prst="rect">
                <a:avLst/>
              </a:prstGeom>
            </p:spPr>
          </p:pic>
          <p:pic>
            <p:nvPicPr>
              <p:cNvPr id="16" name="図 15">
                <a:extLst>
                  <a:ext uri="{FF2B5EF4-FFF2-40B4-BE49-F238E27FC236}">
                    <a16:creationId xmlns:a16="http://schemas.microsoft.com/office/drawing/2014/main" id="{12AC47C7-EE54-43C9-B168-30DA3D01D402}"/>
                  </a:ext>
                </a:extLst>
              </p:cNvPr>
              <p:cNvPicPr>
                <a:picLocks noChangeAspect="1"/>
              </p:cNvPicPr>
              <p:nvPr/>
            </p:nvPicPr>
            <p:blipFill>
              <a:blip r:embed="rId4"/>
              <a:stretch>
                <a:fillRect/>
              </a:stretch>
            </p:blipFill>
            <p:spPr>
              <a:xfrm>
                <a:off x="8168471" y="3298125"/>
                <a:ext cx="1737529" cy="1082572"/>
              </a:xfrm>
              <a:prstGeom prst="rect">
                <a:avLst/>
              </a:prstGeom>
            </p:spPr>
          </p:pic>
        </p:grpSp>
        <p:sp>
          <p:nvSpPr>
            <p:cNvPr id="44" name="正方形/長方形 43"/>
            <p:cNvSpPr/>
            <p:nvPr/>
          </p:nvSpPr>
          <p:spPr>
            <a:xfrm>
              <a:off x="6082430" y="-793091"/>
              <a:ext cx="3822367" cy="271460"/>
            </a:xfrm>
            <a:prstGeom prst="rect">
              <a:avLst/>
            </a:prstGeom>
          </p:spPr>
          <p:txBody>
            <a:bodyPr wrap="square">
              <a:spAutoFit/>
            </a:bodyPr>
            <a:lstStyle/>
            <a:p>
              <a:pPr lvl="0" defTabSz="914400" fontAlgn="ctr"/>
              <a:r>
                <a:rPr kumimoji="1" lang="ja-JP" altLang="en-US" sz="1050" b="1" dirty="0">
                  <a:solidFill>
                    <a:srgbClr val="000000"/>
                  </a:solidFill>
                  <a:latin typeface="Meiryo UI" panose="020B0604030504040204" pitchFamily="50" charset="-128"/>
                  <a:ea typeface="Meiryo UI" panose="020B0604030504040204" pitchFamily="50" charset="-128"/>
                </a:rPr>
                <a:t>◆技術的課題</a:t>
              </a:r>
            </a:p>
          </p:txBody>
        </p:sp>
      </p:grpSp>
      <p:grpSp>
        <p:nvGrpSpPr>
          <p:cNvPr id="31" name="グループ化 30">
            <a:extLst>
              <a:ext uri="{FF2B5EF4-FFF2-40B4-BE49-F238E27FC236}">
                <a16:creationId xmlns:a16="http://schemas.microsoft.com/office/drawing/2014/main" id="{51366A5C-C5A2-4778-8748-A99CBE2CA3CB}"/>
              </a:ext>
            </a:extLst>
          </p:cNvPr>
          <p:cNvGrpSpPr/>
          <p:nvPr/>
        </p:nvGrpSpPr>
        <p:grpSpPr>
          <a:xfrm>
            <a:off x="5944787" y="492932"/>
            <a:ext cx="3887203" cy="1007524"/>
            <a:chOff x="6136304" y="255783"/>
            <a:chExt cx="3689782" cy="1129066"/>
          </a:xfrm>
        </p:grpSpPr>
        <p:grpSp>
          <p:nvGrpSpPr>
            <p:cNvPr id="33" name="グループ化 32">
              <a:extLst>
                <a:ext uri="{FF2B5EF4-FFF2-40B4-BE49-F238E27FC236}">
                  <a16:creationId xmlns:a16="http://schemas.microsoft.com/office/drawing/2014/main" id="{D645A519-4B8B-404B-8AC5-80E2A3DA42CF}"/>
                </a:ext>
              </a:extLst>
            </p:cNvPr>
            <p:cNvGrpSpPr/>
            <p:nvPr/>
          </p:nvGrpSpPr>
          <p:grpSpPr>
            <a:xfrm>
              <a:off x="6303493" y="262992"/>
              <a:ext cx="3522593" cy="1121857"/>
              <a:chOff x="6303493" y="262992"/>
              <a:chExt cx="3522593" cy="1121857"/>
            </a:xfrm>
          </p:grpSpPr>
          <p:pic>
            <p:nvPicPr>
              <p:cNvPr id="35" name="図 34">
                <a:extLst>
                  <a:ext uri="{FF2B5EF4-FFF2-40B4-BE49-F238E27FC236}">
                    <a16:creationId xmlns:a16="http://schemas.microsoft.com/office/drawing/2014/main" id="{E57025A1-5FC6-4BDF-9BD9-BC4F78E1B509}"/>
                  </a:ext>
                </a:extLst>
              </p:cNvPr>
              <p:cNvPicPr>
                <a:picLocks noChangeAspect="1"/>
              </p:cNvPicPr>
              <p:nvPr/>
            </p:nvPicPr>
            <p:blipFill>
              <a:blip r:embed="rId5"/>
              <a:stretch>
                <a:fillRect/>
              </a:stretch>
            </p:blipFill>
            <p:spPr>
              <a:xfrm>
                <a:off x="6303493" y="262992"/>
                <a:ext cx="3522593" cy="1121857"/>
              </a:xfrm>
              <a:prstGeom prst="rect">
                <a:avLst/>
              </a:prstGeom>
            </p:spPr>
          </p:pic>
          <p:sp>
            <p:nvSpPr>
              <p:cNvPr id="36" name="テキスト ボックス 35">
                <a:extLst>
                  <a:ext uri="{FF2B5EF4-FFF2-40B4-BE49-F238E27FC236}">
                    <a16:creationId xmlns:a16="http://schemas.microsoft.com/office/drawing/2014/main" id="{FE5E2139-3614-4780-A162-4040EBCB90DA}"/>
                  </a:ext>
                </a:extLst>
              </p:cNvPr>
              <p:cNvSpPr txBox="1"/>
              <p:nvPr/>
            </p:nvSpPr>
            <p:spPr>
              <a:xfrm>
                <a:off x="6544601" y="845562"/>
                <a:ext cx="1679292" cy="230832"/>
              </a:xfrm>
              <a:prstGeom prst="rect">
                <a:avLst/>
              </a:prstGeom>
              <a:noFill/>
              <a:ln>
                <a:noFill/>
              </a:ln>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基幹的農業従事者は半減</a:t>
                </a:r>
                <a:endParaRPr kumimoji="1" lang="en-US" altLang="ja-JP" sz="900" dirty="0">
                  <a:latin typeface="Meiryo UI" panose="020B0604030504040204" pitchFamily="50" charset="-128"/>
                  <a:ea typeface="Meiryo UI" panose="020B0604030504040204" pitchFamily="50" charset="-128"/>
                </a:endParaRPr>
              </a:p>
            </p:txBody>
          </p:sp>
          <p:sp>
            <p:nvSpPr>
              <p:cNvPr id="37" name="矢印: 下 5">
                <a:extLst>
                  <a:ext uri="{FF2B5EF4-FFF2-40B4-BE49-F238E27FC236}">
                    <a16:creationId xmlns:a16="http://schemas.microsoft.com/office/drawing/2014/main" id="{093EC0AA-8100-4454-8B3A-C2B7309DE606}"/>
                  </a:ext>
                </a:extLst>
              </p:cNvPr>
              <p:cNvSpPr/>
              <p:nvPr/>
            </p:nvSpPr>
            <p:spPr>
              <a:xfrm rot="18231982" flipH="1">
                <a:off x="8964475" y="361065"/>
                <a:ext cx="113638" cy="5130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B95AD25A-6F7D-47C1-9B99-F883FDE908C0}"/>
                </a:ext>
              </a:extLst>
            </p:cNvPr>
            <p:cNvSpPr txBox="1"/>
            <p:nvPr/>
          </p:nvSpPr>
          <p:spPr>
            <a:xfrm>
              <a:off x="6136304" y="255783"/>
              <a:ext cx="3291132" cy="190023"/>
            </a:xfrm>
            <a:prstGeom prst="rect">
              <a:avLst/>
            </a:prstGeom>
            <a:solidFill>
              <a:schemeClr val="bg1"/>
            </a:solidFill>
            <a:ln>
              <a:noFill/>
            </a:ln>
          </p:spPr>
          <p:txBody>
            <a:bodyPr wrap="square" tIns="0" bIns="0" rtlCol="0">
              <a:noAutofit/>
            </a:bodyPr>
            <a:lstStyle/>
            <a:p>
              <a:pPr algn="ctr"/>
              <a:r>
                <a:rPr kumimoji="1" lang="ja-JP" altLang="en-US" sz="1050" dirty="0" smtClean="0">
                  <a:latin typeface="Meiryo UI" panose="020B0604030504040204" pitchFamily="50" charset="-128"/>
                  <a:ea typeface="Meiryo UI" panose="020B0604030504040204" pitchFamily="50" charset="-128"/>
                </a:rPr>
                <a:t>◆大阪府</a:t>
              </a:r>
              <a:r>
                <a:rPr kumimoji="1" lang="ja-JP" altLang="en-US" sz="1050" dirty="0">
                  <a:latin typeface="Meiryo UI" panose="020B0604030504040204" pitchFamily="50" charset="-128"/>
                  <a:ea typeface="Meiryo UI" panose="020B0604030504040204" pitchFamily="50" charset="-128"/>
                </a:rPr>
                <a:t>基幹的農業従事者推移　（センサス基に推計）</a:t>
              </a:r>
              <a:endParaRPr kumimoji="1" lang="en-US" altLang="ja-JP" sz="1050" dirty="0">
                <a:latin typeface="Meiryo UI" panose="020B0604030504040204" pitchFamily="50" charset="-128"/>
                <a:ea typeface="Meiryo UI" panose="020B0604030504040204" pitchFamily="50" charset="-128"/>
              </a:endParaRPr>
            </a:p>
          </p:txBody>
        </p:sp>
      </p:grpSp>
      <p:grpSp>
        <p:nvGrpSpPr>
          <p:cNvPr id="24" name="グループ化 23"/>
          <p:cNvGrpSpPr/>
          <p:nvPr/>
        </p:nvGrpSpPr>
        <p:grpSpPr>
          <a:xfrm>
            <a:off x="5994731" y="1574056"/>
            <a:ext cx="4017542" cy="1442685"/>
            <a:chOff x="5918531" y="1535956"/>
            <a:chExt cx="4017542" cy="1442685"/>
          </a:xfrm>
        </p:grpSpPr>
        <p:sp>
          <p:nvSpPr>
            <p:cNvPr id="47" name="正方形/長方形 46"/>
            <p:cNvSpPr/>
            <p:nvPr/>
          </p:nvSpPr>
          <p:spPr>
            <a:xfrm>
              <a:off x="5918531" y="1535956"/>
              <a:ext cx="3822367" cy="253916"/>
            </a:xfrm>
            <a:prstGeom prst="rect">
              <a:avLst/>
            </a:prstGeom>
          </p:spPr>
          <p:txBody>
            <a:bodyPr wrap="square">
              <a:spAutoFit/>
            </a:bodyPr>
            <a:lstStyle/>
            <a:p>
              <a:pPr lvl="0" defTabSz="914400" fontAlgn="ctr"/>
              <a:r>
                <a:rPr kumimoji="1" lang="ja-JP" altLang="en-US" sz="1000" b="1" dirty="0">
                  <a:solidFill>
                    <a:srgbClr val="000000"/>
                  </a:solidFill>
                  <a:latin typeface="Meiryo UI" panose="020B0604030504040204" pitchFamily="50" charset="-128"/>
                  <a:ea typeface="Meiryo UI" panose="020B0604030504040204" pitchFamily="50" charset="-128"/>
                </a:rPr>
                <a:t>　　</a:t>
              </a:r>
              <a:r>
                <a:rPr kumimoji="1" lang="ja-JP" altLang="en-US" sz="1000" b="1" dirty="0">
                  <a:latin typeface="Meiryo UI" panose="020B0604030504040204" pitchFamily="50" charset="-128"/>
                  <a:ea typeface="Meiryo UI" panose="020B0604030504040204" pitchFamily="50" charset="-128"/>
                </a:rPr>
                <a:t>〇なす　焼け果　　　　　　　　　　　〇ぶどう　着色不良</a:t>
              </a:r>
            </a:p>
          </p:txBody>
        </p:sp>
        <p:sp>
          <p:nvSpPr>
            <p:cNvPr id="48" name="正方形/長方形 47"/>
            <p:cNvSpPr/>
            <p:nvPr/>
          </p:nvSpPr>
          <p:spPr>
            <a:xfrm>
              <a:off x="7010652" y="1606942"/>
              <a:ext cx="1016304" cy="1200329"/>
            </a:xfrm>
            <a:prstGeom prst="rect">
              <a:avLst/>
            </a:prstGeom>
          </p:spPr>
          <p:txBody>
            <a:bodyPr wrap="square">
              <a:spAutoFit/>
            </a:bodyPr>
            <a:lstStyle/>
            <a:p>
              <a:pPr lvl="0" defTabSz="914400" fontAlgn="ctr"/>
              <a:r>
                <a:rPr kumimoji="1" lang="ja-JP" altLang="en-US" sz="900" dirty="0">
                  <a:latin typeface="Meiryo UI" panose="020B0604030504040204" pitchFamily="50" charset="-128"/>
                  <a:ea typeface="Meiryo UI" panose="020B0604030504040204" pitchFamily="50" charset="-128"/>
                </a:rPr>
                <a:t>・焼け果</a:t>
              </a:r>
              <a:endParaRPr kumimoji="1" lang="en-US" altLang="ja-JP" sz="900" dirty="0">
                <a:latin typeface="Meiryo UI" panose="020B0604030504040204" pitchFamily="50" charset="-128"/>
                <a:ea typeface="Meiryo UI" panose="020B0604030504040204" pitchFamily="50" charset="-128"/>
              </a:endParaRPr>
            </a:p>
            <a:p>
              <a:pPr lvl="0" defTabSz="914400" fontAlgn="ct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↓自動開閉導入</a:t>
              </a:r>
              <a:endParaRPr kumimoji="1" lang="en-US" altLang="ja-JP" sz="900" dirty="0">
                <a:latin typeface="Meiryo UI" panose="020B0604030504040204" pitchFamily="50" charset="-128"/>
                <a:ea typeface="Meiryo UI" panose="020B0604030504040204" pitchFamily="50" charset="-128"/>
              </a:endParaRPr>
            </a:p>
            <a:p>
              <a:pPr lvl="0" defTabSz="914400" fontAlgn="ct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・焼け果軽減</a:t>
              </a: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rPr>
                <a:t>向上</a:t>
              </a: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・作業省力化</a:t>
              </a: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　数％</a:t>
              </a:r>
            </a:p>
          </p:txBody>
        </p:sp>
        <p:sp>
          <p:nvSpPr>
            <p:cNvPr id="49" name="正方形/長方形 48"/>
            <p:cNvSpPr/>
            <p:nvPr/>
          </p:nvSpPr>
          <p:spPr>
            <a:xfrm>
              <a:off x="8812987" y="1639813"/>
              <a:ext cx="1123086" cy="1338828"/>
            </a:xfrm>
            <a:prstGeom prst="rect">
              <a:avLst/>
            </a:prstGeom>
          </p:spPr>
          <p:txBody>
            <a:bodyPr wrap="square">
              <a:spAutoFit/>
            </a:bodyPr>
            <a:lstStyle/>
            <a:p>
              <a:pPr lvl="0" defTabSz="914400" fontAlgn="ctr"/>
              <a:r>
                <a:rPr kumimoji="1" lang="ja-JP" altLang="en-US" sz="900" dirty="0">
                  <a:latin typeface="Meiryo UI" panose="020B0604030504040204" pitchFamily="50" charset="-128"/>
                  <a:ea typeface="Meiryo UI" panose="020B0604030504040204" pitchFamily="50" charset="-128"/>
                </a:rPr>
                <a:t>・着色不良果</a:t>
              </a:r>
              <a:endParaRPr kumimoji="1" lang="en-US" altLang="ja-JP" sz="900" dirty="0">
                <a:latin typeface="Meiryo UI" panose="020B0604030504040204" pitchFamily="50" charset="-128"/>
                <a:ea typeface="Meiryo UI" panose="020B0604030504040204" pitchFamily="50" charset="-128"/>
              </a:endParaRPr>
            </a:p>
            <a:p>
              <a:pPr lvl="0" defTabSz="914400" fontAlgn="ct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↓自動開閉導入　</a:t>
              </a:r>
              <a:endParaRPr kumimoji="1" lang="en-US" altLang="ja-JP" sz="900" dirty="0">
                <a:latin typeface="Meiryo UI" panose="020B0604030504040204" pitchFamily="50" charset="-128"/>
                <a:ea typeface="Meiryo UI" panose="020B0604030504040204" pitchFamily="50" charset="-128"/>
              </a:endParaRPr>
            </a:p>
            <a:p>
              <a:pPr lvl="0" defTabSz="914400" fontAlgn="ct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・着色不良改善</a:t>
              </a: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・収穫期前倒しで</a:t>
              </a: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　収益性</a:t>
              </a:r>
              <a:r>
                <a:rPr kumimoji="1" lang="en-US" altLang="ja-JP" sz="900" dirty="0">
                  <a:latin typeface="Meiryo UI" panose="020B0604030504040204" pitchFamily="50" charset="-128"/>
                  <a:ea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rPr>
                <a:t>向上</a:t>
              </a:r>
              <a:endParaRPr kumimoji="1" lang="en-US" altLang="ja-JP" sz="900" dirty="0">
                <a:latin typeface="Meiryo UI" panose="020B0604030504040204" pitchFamily="50" charset="-128"/>
                <a:ea typeface="Meiryo UI" panose="020B0604030504040204" pitchFamily="50" charset="-128"/>
              </a:endParaRPr>
            </a:p>
            <a:p>
              <a:pPr lvl="0" defTabSz="914400" fontAlgn="ctr"/>
              <a:r>
                <a:rPr kumimoji="1" lang="ja-JP" altLang="en-US" sz="900" dirty="0">
                  <a:latin typeface="Meiryo UI" panose="020B0604030504040204" pitchFamily="50" charset="-128"/>
                  <a:ea typeface="Meiryo UI" panose="020B0604030504040204" pitchFamily="50" charset="-128"/>
                </a:rPr>
                <a:t>・作業省力化</a:t>
              </a:r>
              <a:r>
                <a:rPr kumimoji="1" lang="en-US" altLang="ja-JP" sz="900" dirty="0">
                  <a:latin typeface="Meiryo UI" panose="020B0604030504040204" pitchFamily="50" charset="-128"/>
                  <a:ea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endParaRPr>
            </a:p>
            <a:p>
              <a:pPr lvl="0" defTabSz="914400" fontAlgn="ctr"/>
              <a:endParaRPr kumimoji="1" lang="en-US" altLang="ja-JP" sz="900" dirty="0">
                <a:solidFill>
                  <a:srgbClr val="FF0000"/>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a:stretch>
              <a:fillRect/>
            </a:stretch>
          </p:blipFill>
          <p:spPr>
            <a:xfrm>
              <a:off x="6220838" y="1740226"/>
              <a:ext cx="654296" cy="771062"/>
            </a:xfrm>
            <a:prstGeom prst="rect">
              <a:avLst/>
            </a:prstGeom>
          </p:spPr>
        </p:pic>
        <p:pic>
          <p:nvPicPr>
            <p:cNvPr id="7" name="図 6"/>
            <p:cNvPicPr>
              <a:picLocks noChangeAspect="1"/>
            </p:cNvPicPr>
            <p:nvPr/>
          </p:nvPicPr>
          <p:blipFill>
            <a:blip r:embed="rId7"/>
            <a:stretch>
              <a:fillRect/>
            </a:stretch>
          </p:blipFill>
          <p:spPr>
            <a:xfrm>
              <a:off x="7988643" y="1763358"/>
              <a:ext cx="652357" cy="754533"/>
            </a:xfrm>
            <a:prstGeom prst="rect">
              <a:avLst/>
            </a:prstGeom>
          </p:spPr>
        </p:pic>
        <p:pic>
          <p:nvPicPr>
            <p:cNvPr id="15" name="図 14"/>
            <p:cNvPicPr>
              <a:picLocks noChangeAspect="1"/>
            </p:cNvPicPr>
            <p:nvPr/>
          </p:nvPicPr>
          <p:blipFill>
            <a:blip r:embed="rId8"/>
            <a:stretch>
              <a:fillRect/>
            </a:stretch>
          </p:blipFill>
          <p:spPr>
            <a:xfrm>
              <a:off x="6666674" y="2373663"/>
              <a:ext cx="437457" cy="396061"/>
            </a:xfrm>
            <a:prstGeom prst="rect">
              <a:avLst/>
            </a:prstGeom>
          </p:spPr>
        </p:pic>
        <p:pic>
          <p:nvPicPr>
            <p:cNvPr id="22" name="図 21"/>
            <p:cNvPicPr>
              <a:picLocks noChangeAspect="1"/>
            </p:cNvPicPr>
            <p:nvPr/>
          </p:nvPicPr>
          <p:blipFill>
            <a:blip r:embed="rId9"/>
            <a:stretch>
              <a:fillRect/>
            </a:stretch>
          </p:blipFill>
          <p:spPr>
            <a:xfrm>
              <a:off x="8444495" y="2302958"/>
              <a:ext cx="419333" cy="478040"/>
            </a:xfrm>
            <a:prstGeom prst="rect">
              <a:avLst/>
            </a:prstGeom>
          </p:spPr>
        </p:pic>
      </p:grpSp>
      <p:sp>
        <p:nvSpPr>
          <p:cNvPr id="41" name="タイトル 1">
            <a:extLst>
              <a:ext uri="{FF2B5EF4-FFF2-40B4-BE49-F238E27FC236}">
                <a16:creationId xmlns:a16="http://schemas.microsoft.com/office/drawing/2014/main" id="{0A1863B2-BEE4-4B29-91CA-E8C2833F342C}"/>
              </a:ext>
            </a:extLst>
          </p:cNvPr>
          <p:cNvSpPr txBox="1">
            <a:spLocks/>
          </p:cNvSpPr>
          <p:nvPr/>
        </p:nvSpPr>
        <p:spPr>
          <a:xfrm>
            <a:off x="-28030" y="4858"/>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成長と持続</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　成長と持続を支えるスマート技術</a:t>
            </a:r>
          </a:p>
        </p:txBody>
      </p:sp>
      <p:sp>
        <p:nvSpPr>
          <p:cNvPr id="42" name="テキスト ボックス 41"/>
          <p:cNvSpPr txBox="1"/>
          <p:nvPr/>
        </p:nvSpPr>
        <p:spPr>
          <a:xfrm>
            <a:off x="8731497" y="97901"/>
            <a:ext cx="1044090"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latin typeface="メイリオ" panose="020B0604030504040204" pitchFamily="50" charset="-128"/>
                <a:ea typeface="メイリオ" panose="020B0604030504040204" pitchFamily="50" charset="-128"/>
              </a:rPr>
              <a:t>資料５－２</a:t>
            </a:r>
          </a:p>
        </p:txBody>
      </p:sp>
      <p:sp>
        <p:nvSpPr>
          <p:cNvPr id="45" name="角丸四角形吹き出し 44"/>
          <p:cNvSpPr/>
          <p:nvPr/>
        </p:nvSpPr>
        <p:spPr>
          <a:xfrm>
            <a:off x="1814361" y="3756282"/>
            <a:ext cx="3651000" cy="512215"/>
          </a:xfrm>
          <a:prstGeom prst="wedgeRoundRectCallout">
            <a:avLst>
              <a:gd name="adj1" fmla="val -65014"/>
              <a:gd name="adj2" fmla="val -137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農家ヒアリングより</a:t>
            </a:r>
            <a:r>
              <a:rPr kumimoji="1" lang="en-US" altLang="ja-JP" sz="1200" dirty="0">
                <a:solidFill>
                  <a:schemeClr val="tx1"/>
                </a:solidFill>
                <a:latin typeface="メイリオ" panose="020B0604030504040204" pitchFamily="50" charset="-128"/>
                <a:ea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rPr>
              <a:t>スマート農業機器導入時のコスト負担が大きい。</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3907" y="3547636"/>
            <a:ext cx="790543" cy="1009286"/>
          </a:xfrm>
          <a:prstGeom prst="rect">
            <a:avLst/>
          </a:prstGeom>
        </p:spPr>
      </p:pic>
      <p:sp>
        <p:nvSpPr>
          <p:cNvPr id="54"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sz="1200" dirty="0">
                <a:latin typeface="メイリオ" panose="020B0604030504040204" pitchFamily="50" charset="-128"/>
                <a:ea typeface="メイリオ" panose="020B0604030504040204" pitchFamily="50" charset="-128"/>
              </a:rPr>
              <a:t>5-4</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62559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1662</Words>
  <Application>Microsoft Office PowerPoint</Application>
  <PresentationFormat>A4 210 x 297 mm</PresentationFormat>
  <Paragraphs>203</Paragraphs>
  <Slides>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Meiryo UI</vt:lpstr>
      <vt:lpstr>ＭＳ Ｐゴシック</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2021-09-08T08:09:37Z</dcterms:created>
  <dcterms:modified xsi:type="dcterms:W3CDTF">2021-09-09T01:34:00Z</dcterms:modified>
</cp:coreProperties>
</file>