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62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186" autoAdjust="0"/>
  </p:normalViewPr>
  <p:slideViewPr>
    <p:cSldViewPr snapToGrid="0">
      <p:cViewPr varScale="1">
        <p:scale>
          <a:sx n="78" d="100"/>
          <a:sy n="78" d="100"/>
        </p:scale>
        <p:origin x="9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CEE08-18E8-4B32-A820-4B57ED3FDC05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D754E-44F6-4D58-B5F6-3DC23EC95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991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6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92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50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8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34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57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55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77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75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42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40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36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>
            <a:extLst>
              <a:ext uri="{FF2B5EF4-FFF2-40B4-BE49-F238E27FC236}">
                <a16:creationId xmlns:a16="http://schemas.microsoft.com/office/drawing/2014/main" id="{35C68EEE-9B1C-4251-8F44-888441DF2633}"/>
              </a:ext>
            </a:extLst>
          </p:cNvPr>
          <p:cNvSpPr/>
          <p:nvPr/>
        </p:nvSpPr>
        <p:spPr>
          <a:xfrm>
            <a:off x="3185771" y="1628700"/>
            <a:ext cx="3413624" cy="2218513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4048F38F-05DB-45D5-829D-B1026A2278AB}"/>
              </a:ext>
            </a:extLst>
          </p:cNvPr>
          <p:cNvSpPr/>
          <p:nvPr/>
        </p:nvSpPr>
        <p:spPr>
          <a:xfrm>
            <a:off x="2192798" y="3162964"/>
            <a:ext cx="2994065" cy="2193444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>
                <a:solidFill>
                  <a:schemeClr val="tx1"/>
                </a:solidFill>
              </a:rPr>
              <a:t> </a:t>
            </a:r>
            <a:endParaRPr lang="ja-JP" altLang="ja-JP" sz="1400" dirty="0">
              <a:solidFill>
                <a:schemeClr val="tx1"/>
              </a:solidFill>
            </a:endParaRP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3540F452-9C99-41DE-99EE-2A59B6EEA1C7}"/>
              </a:ext>
            </a:extLst>
          </p:cNvPr>
          <p:cNvSpPr/>
          <p:nvPr/>
        </p:nvSpPr>
        <p:spPr>
          <a:xfrm>
            <a:off x="4576020" y="3162964"/>
            <a:ext cx="2914148" cy="2193445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D2F4F0A-3D67-46AA-8633-07AA9CFE4FDF}"/>
              </a:ext>
            </a:extLst>
          </p:cNvPr>
          <p:cNvSpPr txBox="1"/>
          <p:nvPr/>
        </p:nvSpPr>
        <p:spPr>
          <a:xfrm>
            <a:off x="3747410" y="2219962"/>
            <a:ext cx="30826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・主力農家の経営強化</a:t>
            </a:r>
            <a:endParaRPr lang="en-US" altLang="ja-JP" sz="1200" dirty="0" smtClean="0"/>
          </a:p>
          <a:p>
            <a:r>
              <a:rPr lang="ja-JP" altLang="en-US" sz="1200" dirty="0"/>
              <a:t>・</a:t>
            </a:r>
            <a:r>
              <a:rPr lang="ja-JP" altLang="en-US" sz="1200" dirty="0" smtClean="0"/>
              <a:t>新規就農者の早期自立</a:t>
            </a:r>
            <a:endParaRPr lang="en-US" altLang="ja-JP" sz="1200" dirty="0"/>
          </a:p>
          <a:p>
            <a:r>
              <a:rPr lang="ja-JP" altLang="en-US" sz="1200" dirty="0" smtClean="0"/>
              <a:t>・農業スタートアップ支援</a:t>
            </a:r>
            <a:endParaRPr lang="en-US" altLang="ja-JP" sz="1200" dirty="0" smtClean="0"/>
          </a:p>
          <a:p>
            <a:r>
              <a:rPr lang="ja-JP" altLang="en-US" sz="1200" dirty="0" smtClean="0"/>
              <a:t>・大阪産</a:t>
            </a:r>
            <a:r>
              <a:rPr lang="en-US" altLang="ja-JP" sz="1200" dirty="0" smtClean="0"/>
              <a:t>(</a:t>
            </a:r>
            <a:r>
              <a:rPr lang="ja-JP" altLang="en-US" sz="1200" dirty="0" smtClean="0"/>
              <a:t>もん</a:t>
            </a:r>
            <a:r>
              <a:rPr lang="en-US" altLang="ja-JP" sz="1200" dirty="0" smtClean="0"/>
              <a:t>)</a:t>
            </a:r>
            <a:r>
              <a:rPr lang="ja-JP" altLang="en-US" sz="1200" dirty="0" smtClean="0"/>
              <a:t>の生産振興を通じた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成長と持続</a:t>
            </a:r>
            <a:endParaRPr lang="en-US" altLang="ja-JP" sz="12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EE516F7-E329-4952-BC65-4D4F78E2AC1D}"/>
              </a:ext>
            </a:extLst>
          </p:cNvPr>
          <p:cNvSpPr/>
          <p:nvPr/>
        </p:nvSpPr>
        <p:spPr>
          <a:xfrm>
            <a:off x="2400699" y="3884045"/>
            <a:ext cx="26198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200" b="1" dirty="0"/>
          </a:p>
          <a:p>
            <a:r>
              <a:rPr lang="ja-JP" altLang="en-US" sz="1200" dirty="0" smtClean="0"/>
              <a:t>・地産地消の徹底による</a:t>
            </a:r>
            <a:endParaRPr lang="en-US" altLang="ja-JP" sz="1200" dirty="0" smtClean="0"/>
          </a:p>
          <a:p>
            <a:r>
              <a:rPr lang="ja-JP" altLang="en-US" sz="1200" dirty="0" smtClean="0"/>
              <a:t>　フードマイレージ削減</a:t>
            </a:r>
            <a:endParaRPr lang="en-US" altLang="ja-JP" sz="1200" dirty="0" smtClean="0"/>
          </a:p>
          <a:p>
            <a:r>
              <a:rPr lang="ja-JP" altLang="en-US" sz="1200" dirty="0" smtClean="0"/>
              <a:t>・脱炭素社会に貢献する農業生産</a:t>
            </a:r>
            <a:endParaRPr lang="en-US" altLang="ja-JP" sz="1200" dirty="0" smtClean="0"/>
          </a:p>
          <a:p>
            <a:r>
              <a:rPr lang="ja-JP" altLang="en-US" sz="1200" dirty="0" smtClean="0"/>
              <a:t>・都市部の農的空間の拡大</a:t>
            </a:r>
            <a:endParaRPr lang="en-US" altLang="ja-JP" sz="12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092A78E-7589-42A7-8ED1-9021423C6C00}"/>
              </a:ext>
            </a:extLst>
          </p:cNvPr>
          <p:cNvSpPr/>
          <p:nvPr/>
        </p:nvSpPr>
        <p:spPr>
          <a:xfrm>
            <a:off x="4918200" y="3714741"/>
            <a:ext cx="280392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2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r>
              <a:rPr lang="ja-JP" altLang="en-US" sz="1200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・機能性や食味など大阪産</a:t>
            </a:r>
            <a:r>
              <a:rPr lang="en-US" altLang="ja-JP" sz="1200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(</a:t>
            </a:r>
            <a:r>
              <a:rPr lang="ja-JP" altLang="en-US" sz="1200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もん</a:t>
            </a:r>
            <a:r>
              <a:rPr lang="en-US" altLang="ja-JP" sz="1200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)</a:t>
            </a:r>
            <a:r>
              <a:rPr lang="ja-JP" altLang="en-US" sz="1200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の</a:t>
            </a:r>
            <a:endParaRPr lang="en-US" altLang="ja-JP" sz="1200" kern="100" dirty="0" smtClean="0"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r>
              <a:rPr lang="ja-JP" altLang="en-US" sz="12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　</a:t>
            </a:r>
            <a:r>
              <a:rPr lang="ja-JP" altLang="en-US" sz="1200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魅力向上</a:t>
            </a:r>
            <a:endParaRPr lang="en-US" altLang="ja-JP" sz="12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r>
              <a:rPr lang="ja-JP" altLang="en-US" sz="1200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・農が溶け込んだライフスタイル</a:t>
            </a:r>
            <a:endParaRPr lang="en-US" altLang="ja-JP" sz="1200" kern="100" dirty="0" smtClean="0"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r>
              <a:rPr lang="ja-JP" altLang="en-US" sz="1200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　の創造</a:t>
            </a:r>
            <a:endParaRPr lang="en-US" altLang="ja-JP" sz="12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r>
              <a:rPr lang="ja-JP" altLang="en-US" sz="1200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・多様なつながりによる</a:t>
            </a:r>
            <a:endParaRPr lang="en-US" altLang="ja-JP" sz="1200" kern="100" dirty="0" smtClean="0"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r>
              <a:rPr lang="ja-JP" altLang="en-US" sz="12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　</a:t>
            </a:r>
            <a:r>
              <a:rPr lang="ja-JP" altLang="en-US" sz="1200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新たなコミュニティ</a:t>
            </a:r>
            <a:r>
              <a:rPr lang="ja-JP" altLang="en-US" sz="12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形成</a:t>
            </a:r>
            <a:endParaRPr lang="en-US" altLang="ja-JP" sz="12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0A1863B2-BEE4-4B29-91CA-E8C2833F342C}"/>
              </a:ext>
            </a:extLst>
          </p:cNvPr>
          <p:cNvSpPr txBox="1">
            <a:spLocks/>
          </p:cNvSpPr>
          <p:nvPr/>
        </p:nvSpPr>
        <p:spPr>
          <a:xfrm>
            <a:off x="-33962" y="160346"/>
            <a:ext cx="9950727" cy="464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　３つの視点と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将来のすがた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E745496-0390-4704-9E70-A265B9C8DF30}"/>
              </a:ext>
            </a:extLst>
          </p:cNvPr>
          <p:cNvSpPr/>
          <p:nvPr/>
        </p:nvSpPr>
        <p:spPr>
          <a:xfrm>
            <a:off x="3129264" y="1818877"/>
            <a:ext cx="33991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/>
              <a:t>１．</a:t>
            </a:r>
            <a:r>
              <a:rPr lang="ja-JP" altLang="ja-JP" b="1" dirty="0"/>
              <a:t>成長と持続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7288A1D-8652-4761-82BA-727D939E3A98}"/>
              </a:ext>
            </a:extLst>
          </p:cNvPr>
          <p:cNvSpPr/>
          <p:nvPr/>
        </p:nvSpPr>
        <p:spPr>
          <a:xfrm>
            <a:off x="2678033" y="3589798"/>
            <a:ext cx="2295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/>
              <a:t>２．環境貢献</a:t>
            </a:r>
            <a:endParaRPr lang="en-US" altLang="ja-JP" b="1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75D847B-0F4F-4442-828C-DFD5DC51810E}"/>
              </a:ext>
            </a:extLst>
          </p:cNvPr>
          <p:cNvSpPr/>
          <p:nvPr/>
        </p:nvSpPr>
        <p:spPr>
          <a:xfrm>
            <a:off x="5151996" y="3522658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b="1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３．</a:t>
            </a:r>
            <a:r>
              <a:rPr lang="ja-JP" altLang="ja-JP" b="1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価値創造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7514815" y="1649004"/>
            <a:ext cx="2317892" cy="16364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7520526" y="3497747"/>
            <a:ext cx="2317892" cy="15840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7514815" y="5336888"/>
            <a:ext cx="2317892" cy="147381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E745496-0390-4704-9E70-A265B9C8DF30}"/>
              </a:ext>
            </a:extLst>
          </p:cNvPr>
          <p:cNvSpPr/>
          <p:nvPr/>
        </p:nvSpPr>
        <p:spPr>
          <a:xfrm>
            <a:off x="7645347" y="761801"/>
            <a:ext cx="1927161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b="1" dirty="0" smtClean="0"/>
              <a:t>将来</a:t>
            </a:r>
            <a:r>
              <a:rPr lang="ja-JP" altLang="en-US" b="1" dirty="0"/>
              <a:t>の</a:t>
            </a:r>
            <a:r>
              <a:rPr lang="ja-JP" altLang="en-US" b="1" dirty="0" smtClean="0"/>
              <a:t>すがた</a:t>
            </a:r>
            <a:endParaRPr lang="en-US" altLang="ja-JP" b="1" dirty="0" smtClean="0"/>
          </a:p>
          <a:p>
            <a:pPr algn="ctr"/>
            <a:r>
              <a:rPr lang="ja-JP" altLang="en-US" dirty="0" smtClean="0"/>
              <a:t>（イメージ）</a:t>
            </a:r>
            <a:endParaRPr lang="en-US" altLang="ja-JP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E745496-0390-4704-9E70-A265B9C8DF30}"/>
              </a:ext>
            </a:extLst>
          </p:cNvPr>
          <p:cNvSpPr/>
          <p:nvPr/>
        </p:nvSpPr>
        <p:spPr>
          <a:xfrm>
            <a:off x="7412919" y="1877811"/>
            <a:ext cx="24762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 smtClean="0"/>
              <a:t>主力農家や企業の販売額倍増</a:t>
            </a:r>
            <a:endParaRPr lang="en-US" altLang="ja-JP" sz="1200" b="1" dirty="0" smtClean="0"/>
          </a:p>
          <a:p>
            <a:pPr algn="ctr"/>
            <a:r>
              <a:rPr lang="ja-JP" altLang="en-US" sz="1200" b="1" dirty="0" smtClean="0"/>
              <a:t>（スマート化、規模拡大、雇用）</a:t>
            </a:r>
          </a:p>
          <a:p>
            <a:pPr algn="ctr"/>
            <a:endParaRPr lang="en-US" altLang="ja-JP" sz="1200" b="1" dirty="0" smtClean="0"/>
          </a:p>
          <a:p>
            <a:pPr algn="ctr"/>
            <a:r>
              <a:rPr lang="ja-JP" altLang="en-US" sz="1200" b="1" dirty="0" smtClean="0"/>
              <a:t>新規就農５年で主力農家</a:t>
            </a:r>
            <a:r>
              <a:rPr lang="ja-JP" altLang="en-US" sz="1200" b="1" dirty="0"/>
              <a:t>へ</a:t>
            </a:r>
            <a:endParaRPr lang="en-US" altLang="ja-JP" sz="1200" b="1" dirty="0" smtClean="0"/>
          </a:p>
          <a:p>
            <a:pPr algn="ctr"/>
            <a:endParaRPr lang="en-US" altLang="ja-JP" sz="1200" b="1" dirty="0"/>
          </a:p>
          <a:p>
            <a:pPr algn="ctr"/>
            <a:r>
              <a:rPr lang="ja-JP" altLang="en-US" sz="1200" b="1" dirty="0" smtClean="0"/>
              <a:t>農業ベンチャーの活躍</a:t>
            </a:r>
            <a:endParaRPr lang="en-US" altLang="ja-JP" sz="1200" b="1" dirty="0" smtClean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E745496-0390-4704-9E70-A265B9C8DF30}"/>
              </a:ext>
            </a:extLst>
          </p:cNvPr>
          <p:cNvSpPr/>
          <p:nvPr/>
        </p:nvSpPr>
        <p:spPr>
          <a:xfrm>
            <a:off x="7530705" y="3800220"/>
            <a:ext cx="23178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 smtClean="0"/>
              <a:t>どこでも買える大阪産</a:t>
            </a:r>
            <a:r>
              <a:rPr lang="en-US" altLang="ja-JP" sz="1200" b="1" dirty="0" smtClean="0"/>
              <a:t>(</a:t>
            </a:r>
            <a:r>
              <a:rPr lang="ja-JP" altLang="en-US" sz="1200" b="1" dirty="0" smtClean="0"/>
              <a:t>もん</a:t>
            </a:r>
            <a:r>
              <a:rPr lang="en-US" altLang="ja-JP" sz="1200" b="1" dirty="0" smtClean="0"/>
              <a:t>)</a:t>
            </a:r>
          </a:p>
          <a:p>
            <a:pPr algn="ctr"/>
            <a:endParaRPr lang="en-US" altLang="ja-JP" sz="1200" b="1" dirty="0" smtClean="0"/>
          </a:p>
          <a:p>
            <a:pPr algn="ctr"/>
            <a:r>
              <a:rPr lang="ja-JP" altLang="en-US" sz="1200" b="1" dirty="0" smtClean="0"/>
              <a:t>機能性</a:t>
            </a:r>
            <a:r>
              <a:rPr lang="ja-JP" altLang="en-US" sz="1200" b="1" dirty="0"/>
              <a:t>野菜で健康な</a:t>
            </a:r>
            <a:r>
              <a:rPr lang="ja-JP" altLang="en-US" sz="1200" b="1" dirty="0" smtClean="0"/>
              <a:t>暮らし</a:t>
            </a:r>
            <a:endParaRPr lang="en-US" altLang="ja-JP" sz="1200" b="1" dirty="0" smtClean="0"/>
          </a:p>
          <a:p>
            <a:pPr algn="ctr"/>
            <a:endParaRPr lang="en-US" altLang="ja-JP" sz="1200" b="1" dirty="0" smtClean="0"/>
          </a:p>
          <a:p>
            <a:pPr algn="ctr"/>
            <a:r>
              <a:rPr lang="ja-JP" altLang="en-US" sz="1200" b="1" dirty="0" smtClean="0"/>
              <a:t>半農半</a:t>
            </a:r>
            <a:r>
              <a:rPr lang="en-US" altLang="ja-JP" sz="1200" b="1" dirty="0" smtClean="0"/>
              <a:t>X</a:t>
            </a:r>
            <a:r>
              <a:rPr lang="ja-JP" altLang="en-US" sz="1200" b="1" dirty="0" smtClean="0"/>
              <a:t>の定着</a:t>
            </a:r>
            <a:endParaRPr lang="en-US" altLang="ja-JP" sz="1200" b="1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E745496-0390-4704-9E70-A265B9C8DF30}"/>
              </a:ext>
            </a:extLst>
          </p:cNvPr>
          <p:cNvSpPr/>
          <p:nvPr/>
        </p:nvSpPr>
        <p:spPr>
          <a:xfrm>
            <a:off x="7530705" y="5575474"/>
            <a:ext cx="23178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 smtClean="0"/>
              <a:t>都市で実感できる農空間</a:t>
            </a:r>
            <a:endParaRPr lang="en-US" altLang="ja-JP" sz="1200" b="1" dirty="0" smtClean="0"/>
          </a:p>
          <a:p>
            <a:pPr algn="ctr"/>
            <a:endParaRPr lang="ja-JP" altLang="en-US" sz="1200" b="1" dirty="0"/>
          </a:p>
          <a:p>
            <a:pPr algn="ctr"/>
            <a:r>
              <a:rPr lang="ja-JP" altLang="en-US" sz="1200" b="1" dirty="0" smtClean="0"/>
              <a:t>農空間の関係人口の拡大</a:t>
            </a:r>
            <a:endParaRPr lang="en-US" altLang="ja-JP" sz="1200" b="1" dirty="0" smtClean="0"/>
          </a:p>
          <a:p>
            <a:pPr algn="ctr"/>
            <a:endParaRPr lang="en-US" altLang="ja-JP" sz="1200" b="1" dirty="0"/>
          </a:p>
          <a:p>
            <a:pPr algn="ctr"/>
            <a:r>
              <a:rPr lang="ja-JP" altLang="en-US" sz="1200" b="1" dirty="0"/>
              <a:t>サスティナブル農業の</a:t>
            </a:r>
            <a:r>
              <a:rPr lang="ja-JP" altLang="en-US" sz="1200" b="1" dirty="0" smtClean="0"/>
              <a:t>定着</a:t>
            </a:r>
            <a:endParaRPr lang="ja-JP" altLang="en-US" sz="1200" b="1" dirty="0"/>
          </a:p>
        </p:txBody>
      </p:sp>
      <p:sp>
        <p:nvSpPr>
          <p:cNvPr id="21" name="角丸四角形 20"/>
          <p:cNvSpPr/>
          <p:nvPr/>
        </p:nvSpPr>
        <p:spPr>
          <a:xfrm>
            <a:off x="7550035" y="1466629"/>
            <a:ext cx="1515801" cy="25510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しご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7630725" y="3421778"/>
            <a:ext cx="1515801" cy="25510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くら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7722121" y="5170127"/>
            <a:ext cx="1515801" cy="25510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2212487" y="5441765"/>
            <a:ext cx="5253668" cy="63379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「農のインフラ」のさらなる充実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●人材　●技術　</a:t>
            </a:r>
            <a:r>
              <a:rPr kumimoji="1" lang="ja-JP" altLang="en-US" sz="1200" dirty="0">
                <a:solidFill>
                  <a:schemeClr val="tx1"/>
                </a:solidFill>
              </a:rPr>
              <a:t>●農空間　●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安全安心　など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29" name="グループ化 28"/>
          <p:cNvGrpSpPr>
            <a:grpSpLocks/>
          </p:cNvGrpSpPr>
          <p:nvPr/>
        </p:nvGrpSpPr>
        <p:grpSpPr>
          <a:xfrm flipH="1">
            <a:off x="58136" y="1628700"/>
            <a:ext cx="2032503" cy="4910921"/>
            <a:chOff x="-331231" y="0"/>
            <a:chExt cx="2375765" cy="1467082"/>
          </a:xfrm>
        </p:grpSpPr>
        <p:sp>
          <p:nvSpPr>
            <p:cNvPr id="30" name="テキスト ボックス 7"/>
            <p:cNvSpPr txBox="1"/>
            <p:nvPr/>
          </p:nvSpPr>
          <p:spPr>
            <a:xfrm>
              <a:off x="69113" y="0"/>
              <a:ext cx="582341" cy="1467082"/>
            </a:xfrm>
            <a:prstGeom prst="rect">
              <a:avLst/>
            </a:prstGeom>
            <a:solidFill>
              <a:sysClr val="window" lastClr="FFFFFF">
                <a:lumMod val="95000"/>
                <a:alpha val="53000"/>
              </a:sysClr>
            </a:solidFill>
            <a:ln w="6350">
              <a:solidFill>
                <a:prstClr val="black"/>
              </a:solidFill>
              <a:prstDash val="dash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1200" kern="100" dirty="0">
                  <a:solidFill>
                    <a:srgbClr val="000000"/>
                  </a:solidFill>
                  <a:latin typeface="Century" panose="02040604050505020304" pitchFamily="18" charset="0"/>
                  <a:ea typeface="HGｺﾞｼｯｸM" panose="020B0609000000000000" pitchFamily="49" charset="-128"/>
                </a:rPr>
                <a:t>空間</a:t>
              </a:r>
              <a:endParaRPr lang="ja-JP" sz="1200" kern="100" dirty="0">
                <a:effectLst/>
                <a:latin typeface="Times New Roman" panose="02020603050405020304" pitchFamily="18" charset="0"/>
                <a:ea typeface="Meiryo UI" panose="020B0604030504040204" pitchFamily="50" charset="-128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200" kern="100" dirty="0">
                  <a:solidFill>
                    <a:srgbClr val="000000"/>
                  </a:solidFill>
                  <a:effectLst/>
                  <a:latin typeface="HGｺﾞｼｯｸM" panose="020B0609000000000000" pitchFamily="49" charset="-128"/>
                  <a:ea typeface="ＭＳ 明朝" panose="02020609040205080304" pitchFamily="17" charset="-128"/>
                </a:rPr>
                <a:t> </a:t>
              </a:r>
              <a:endParaRPr lang="ja-JP" sz="1200" kern="100" dirty="0">
                <a:effectLst/>
                <a:latin typeface="Times New Roman" panose="02020603050405020304" pitchFamily="18" charset="0"/>
                <a:ea typeface="Meiryo UI" panose="020B0604030504040204" pitchFamily="50" charset="-128"/>
              </a:endParaRPr>
            </a:p>
          </p:txBody>
        </p:sp>
        <p:sp>
          <p:nvSpPr>
            <p:cNvPr id="31" name="テキスト ボックス 8"/>
            <p:cNvSpPr txBox="1"/>
            <p:nvPr/>
          </p:nvSpPr>
          <p:spPr>
            <a:xfrm>
              <a:off x="731515" y="0"/>
              <a:ext cx="597881" cy="1467082"/>
            </a:xfrm>
            <a:prstGeom prst="rect">
              <a:avLst/>
            </a:prstGeom>
            <a:solidFill>
              <a:sysClr val="window" lastClr="FFFFFF">
                <a:lumMod val="95000"/>
                <a:alpha val="53000"/>
              </a:sysClr>
            </a:solidFill>
            <a:ln w="6350">
              <a:solidFill>
                <a:prstClr val="black"/>
              </a:solidFill>
              <a:prstDash val="dash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200" kern="100" dirty="0" smtClean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ｺﾞｼｯｸM" panose="020B0609000000000000" pitchFamily="49" charset="-128"/>
                </a:rPr>
                <a:t>もの</a:t>
              </a:r>
              <a:endParaRPr lang="ja-JP" sz="1200" kern="100" dirty="0">
                <a:effectLst/>
                <a:latin typeface="Times New Roman" panose="02020603050405020304" pitchFamily="18" charset="0"/>
                <a:ea typeface="Meiryo UI" panose="020B0604030504040204" pitchFamily="50" charset="-128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200" kern="100" dirty="0">
                  <a:solidFill>
                    <a:srgbClr val="000000"/>
                  </a:solidFill>
                  <a:effectLst/>
                  <a:latin typeface="HGｺﾞｼｯｸM" panose="020B0609000000000000" pitchFamily="49" charset="-128"/>
                  <a:ea typeface="ＭＳ 明朝" panose="02020609040205080304" pitchFamily="17" charset="-128"/>
                </a:rPr>
                <a:t> </a:t>
              </a:r>
              <a:endParaRPr lang="ja-JP" sz="1200" kern="100" dirty="0">
                <a:effectLst/>
                <a:latin typeface="Times New Roman" panose="02020603050405020304" pitchFamily="18" charset="0"/>
                <a:ea typeface="Meiryo UI" panose="020B0604030504040204" pitchFamily="50" charset="-128"/>
              </a:endParaRPr>
            </a:p>
          </p:txBody>
        </p:sp>
        <p:sp>
          <p:nvSpPr>
            <p:cNvPr id="32" name="テキスト ボックス 9"/>
            <p:cNvSpPr txBox="1"/>
            <p:nvPr/>
          </p:nvSpPr>
          <p:spPr>
            <a:xfrm>
              <a:off x="1407618" y="0"/>
              <a:ext cx="573949" cy="1467082"/>
            </a:xfrm>
            <a:prstGeom prst="rect">
              <a:avLst/>
            </a:prstGeom>
            <a:solidFill>
              <a:sysClr val="window" lastClr="FFFFFF">
                <a:lumMod val="95000"/>
                <a:alpha val="53000"/>
              </a:sysClr>
            </a:solidFill>
            <a:ln w="6350">
              <a:solidFill>
                <a:prstClr val="black"/>
              </a:solidFill>
              <a:prstDash val="dash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1200" kern="100" dirty="0" smtClean="0">
                  <a:solidFill>
                    <a:srgbClr val="000000"/>
                  </a:solidFill>
                  <a:latin typeface="Century" panose="02040604050505020304" pitchFamily="18" charset="0"/>
                  <a:ea typeface="HGｺﾞｼｯｸM" panose="020B0609000000000000" pitchFamily="49" charset="-128"/>
                </a:rPr>
                <a:t>ひ</a:t>
              </a:r>
              <a:r>
                <a:rPr lang="ja-JP" altLang="en-US" sz="1200" kern="100" dirty="0">
                  <a:solidFill>
                    <a:srgbClr val="000000"/>
                  </a:solidFill>
                  <a:latin typeface="Century" panose="02040604050505020304" pitchFamily="18" charset="0"/>
                  <a:ea typeface="HGｺﾞｼｯｸM" panose="020B0609000000000000" pitchFamily="49" charset="-128"/>
                </a:rPr>
                <a:t>と</a:t>
              </a:r>
              <a:endParaRPr lang="ja-JP" sz="1200" kern="100" dirty="0">
                <a:effectLst/>
                <a:latin typeface="Times New Roman" panose="02020603050405020304" pitchFamily="18" charset="0"/>
                <a:ea typeface="Meiryo UI" panose="020B0604030504040204" pitchFamily="50" charset="-128"/>
              </a:endParaRPr>
            </a:p>
          </p:txBody>
        </p:sp>
        <p:sp>
          <p:nvSpPr>
            <p:cNvPr id="33" name="テキスト ボックス 4"/>
            <p:cNvSpPr txBox="1"/>
            <p:nvPr/>
          </p:nvSpPr>
          <p:spPr>
            <a:xfrm flipH="1">
              <a:off x="-331230" y="138303"/>
              <a:ext cx="2375764" cy="386951"/>
            </a:xfrm>
            <a:prstGeom prst="homePlate">
              <a:avLst>
                <a:gd name="adj" fmla="val 16513"/>
              </a:avLst>
            </a:prstGeom>
            <a:solidFill>
              <a:srgbClr val="0070C0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1200" kern="100" dirty="0" smtClean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【</a:t>
              </a:r>
              <a:r>
                <a:rPr lang="ja-JP" sz="1200" kern="100" dirty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しごと】　</a:t>
              </a:r>
              <a:endParaRPr lang="en-US" altLang="ja-JP" sz="1200" kern="1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P創英角ｺﾞｼｯｸUB" panose="020B0900000000000000" pitchFamily="50" charset="-128"/>
              </a:endParaRPr>
            </a:p>
            <a:p>
              <a:pPr algn="just">
                <a:spcAft>
                  <a:spcPts val="0"/>
                </a:spcAft>
              </a:pPr>
              <a:r>
                <a:rPr lang="ja-JP" altLang="en-US" sz="1200" kern="100" dirty="0">
                  <a:solidFill>
                    <a:srgbClr val="000000"/>
                  </a:solidFill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　</a:t>
              </a:r>
              <a:r>
                <a:rPr lang="ja-JP" sz="1200" kern="100" dirty="0" smtClean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農業でかっこよく</a:t>
              </a:r>
              <a:r>
                <a:rPr lang="ja-JP" sz="1200" kern="100" dirty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働こう！　</a:t>
              </a:r>
              <a:endParaRPr lang="ja-JP" sz="1200" kern="100" dirty="0">
                <a:effectLst/>
                <a:latin typeface="Times New Roman" panose="02020603050405020304" pitchFamily="18" charset="0"/>
                <a:ea typeface="Meiryo UI" panose="020B0604030504040204" pitchFamily="50" charset="-128"/>
              </a:endParaRPr>
            </a:p>
          </p:txBody>
        </p:sp>
        <p:sp>
          <p:nvSpPr>
            <p:cNvPr id="34" name="テキスト ボックス 5"/>
            <p:cNvSpPr txBox="1"/>
            <p:nvPr/>
          </p:nvSpPr>
          <p:spPr>
            <a:xfrm flipH="1">
              <a:off x="-331231" y="564523"/>
              <a:ext cx="2368887" cy="386951"/>
            </a:xfrm>
            <a:prstGeom prst="homePlate">
              <a:avLst>
                <a:gd name="adj" fmla="val 19228"/>
              </a:avLst>
            </a:prstGeom>
            <a:solidFill>
              <a:srgbClr val="00B050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1200" kern="100" dirty="0" smtClean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【</a:t>
              </a:r>
              <a:r>
                <a:rPr lang="ja-JP" sz="1200" kern="100" dirty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くらし】　</a:t>
              </a:r>
              <a:endParaRPr lang="en-US" altLang="ja-JP" sz="1200" kern="1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P創英角ｺﾞｼｯｸUB" panose="020B0900000000000000" pitchFamily="50" charset="-128"/>
              </a:endParaRPr>
            </a:p>
            <a:p>
              <a:pPr algn="just">
                <a:spcAft>
                  <a:spcPts val="0"/>
                </a:spcAft>
              </a:pPr>
              <a:r>
                <a:rPr lang="ja-JP" altLang="en-US" sz="1200" kern="100" dirty="0">
                  <a:solidFill>
                    <a:srgbClr val="000000"/>
                  </a:solidFill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　</a:t>
              </a:r>
              <a:r>
                <a:rPr lang="ja-JP" sz="1200" kern="100" dirty="0" smtClean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農</a:t>
              </a:r>
              <a:r>
                <a:rPr lang="ja-JP" sz="1200" kern="100" dirty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でくらし</a:t>
              </a:r>
              <a:r>
                <a:rPr lang="ja-JP" sz="1200" kern="100" dirty="0" smtClean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を</a:t>
              </a:r>
              <a:r>
                <a:rPr lang="ja-JP" sz="1200" kern="100" dirty="0" err="1" smtClean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愉</a:t>
              </a:r>
              <a:r>
                <a:rPr lang="ja-JP" sz="1200" kern="100" dirty="0" err="1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し</a:t>
              </a:r>
              <a:r>
                <a:rPr lang="ja-JP" sz="1200" kern="100" dirty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もう</a:t>
              </a:r>
              <a:r>
                <a:rPr lang="ja-JP" sz="1200" kern="100" dirty="0" smtClean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！</a:t>
              </a:r>
              <a:r>
                <a:rPr lang="en-US" sz="1200" kern="100" dirty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明朝" panose="02020609040205080304" pitchFamily="17" charset="-128"/>
                </a:rPr>
                <a:t> </a:t>
              </a:r>
              <a:endParaRPr lang="ja-JP" sz="1200" kern="100" dirty="0">
                <a:effectLst/>
                <a:latin typeface="Times New Roman" panose="02020603050405020304" pitchFamily="18" charset="0"/>
                <a:ea typeface="Meiryo UI" panose="020B0604030504040204" pitchFamily="50" charset="-128"/>
              </a:endParaRPr>
            </a:p>
          </p:txBody>
        </p:sp>
        <p:sp>
          <p:nvSpPr>
            <p:cNvPr id="35" name="テキスト ボックス 6"/>
            <p:cNvSpPr txBox="1"/>
            <p:nvPr/>
          </p:nvSpPr>
          <p:spPr>
            <a:xfrm flipH="1">
              <a:off x="-289555" y="994269"/>
              <a:ext cx="2327215" cy="399850"/>
            </a:xfrm>
            <a:prstGeom prst="homePlate">
              <a:avLst>
                <a:gd name="adj" fmla="val 19345"/>
              </a:avLst>
            </a:prstGeom>
            <a:solidFill>
              <a:srgbClr val="FF0000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1200" kern="100" dirty="0" smtClean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【</a:t>
              </a:r>
              <a:r>
                <a:rPr lang="ja-JP" sz="1200" kern="100" dirty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地</a:t>
              </a:r>
              <a:r>
                <a:rPr lang="ja-JP" sz="1200" kern="1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entury" panose="02040604050505020304" pitchFamily="18" charset="0"/>
                </a:rPr>
                <a:t> </a:t>
              </a:r>
              <a:r>
                <a:rPr lang="ja-JP" sz="1200" kern="100" dirty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域】　</a:t>
              </a:r>
              <a:endParaRPr lang="en-US" altLang="ja-JP" sz="1200" kern="1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P創英角ｺﾞｼｯｸUB" panose="020B0900000000000000" pitchFamily="50" charset="-128"/>
              </a:endParaRPr>
            </a:p>
            <a:p>
              <a:pPr algn="just">
                <a:spcAft>
                  <a:spcPts val="0"/>
                </a:spcAft>
              </a:pPr>
              <a:r>
                <a:rPr lang="ja-JP" altLang="en-US" sz="1200" kern="100" dirty="0">
                  <a:solidFill>
                    <a:srgbClr val="000000"/>
                  </a:solidFill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　</a:t>
              </a:r>
              <a:r>
                <a:rPr lang="ja-JP" sz="1200" kern="100" dirty="0" smtClean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農</a:t>
              </a:r>
              <a:r>
                <a:rPr lang="ja-JP" sz="1200" kern="100" dirty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空間</a:t>
              </a:r>
              <a:r>
                <a:rPr lang="ja-JP" sz="1200" kern="100" dirty="0" smtClean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をみんなで活かそう！</a:t>
              </a:r>
              <a:endParaRPr lang="ja-JP" sz="1200" kern="100" dirty="0">
                <a:effectLst/>
                <a:latin typeface="Times New Roman" panose="02020603050405020304" pitchFamily="18" charset="0"/>
                <a:ea typeface="Meiryo UI" panose="020B0604030504040204" pitchFamily="50" charset="-128"/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2477736" y="892660"/>
            <a:ext cx="482990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将来のすがたを考える</a:t>
            </a:r>
            <a:r>
              <a:rPr kumimoji="1" lang="ja-JP" altLang="en-US" b="1" dirty="0" smtClean="0"/>
              <a:t>３つの視点</a:t>
            </a:r>
            <a:endParaRPr kumimoji="1" lang="ja-JP" altLang="en-US" b="1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0" y="775120"/>
            <a:ext cx="2054985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現プランの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 smtClean="0"/>
              <a:t>３つのテーマ</a:t>
            </a:r>
            <a:endParaRPr kumimoji="1" lang="ja-JP" altLang="en-US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120698" y="267014"/>
            <a:ext cx="7145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資料４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833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260</Words>
  <Application>Microsoft Office PowerPoint</Application>
  <PresentationFormat>A4 210 x 297 mm</PresentationFormat>
  <Paragraphs>61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5" baseType="lpstr">
      <vt:lpstr>HGP創英角ｺﾞｼｯｸUB</vt:lpstr>
      <vt:lpstr>HGｺﾞｼｯｸM</vt:lpstr>
      <vt:lpstr>Meiryo UI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Century</vt:lpstr>
      <vt:lpstr>Courier New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2021-09-08T08:09:10Z</dcterms:created>
  <dcterms:modified xsi:type="dcterms:W3CDTF">2021-09-09T01:33:09Z</dcterms:modified>
</cp:coreProperties>
</file>