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269" r:id="rId2"/>
    <p:sldId id="266" r:id="rId3"/>
    <p:sldId id="267" r:id="rId4"/>
    <p:sldId id="268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86" autoAdjust="0"/>
  </p:normalViewPr>
  <p:slideViewPr>
    <p:cSldViewPr snapToGrid="0">
      <p:cViewPr varScale="1">
        <p:scale>
          <a:sx n="78" d="100"/>
          <a:sy n="78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（図３）都市住民の市民農園の利用意欲</a:t>
            </a:r>
          </a:p>
        </c:rich>
      </c:tx>
      <c:layout>
        <c:manualLayout>
          <c:xMode val="edge"/>
          <c:yMode val="edge"/>
          <c:x val="9.2988155497009631E-2"/>
          <c:y val="8.2668967772872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585753738406102"/>
          <c:y val="0.33290938605750442"/>
          <c:w val="0.46362134003564831"/>
          <c:h val="0.64639793140765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FF66CC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3-4E33-9CA0-2B8546FD25C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3-4E33-9CA0-2B8546FD25CB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3-4E33-9CA0-2B8546FD25CB}"/>
              </c:ext>
            </c:extLst>
          </c:dPt>
          <c:dLbls>
            <c:dLbl>
              <c:idx val="0"/>
              <c:layout>
                <c:manualLayout>
                  <c:x val="-0.20062645379572849"/>
                  <c:y val="0.2451564204024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92986536970468"/>
                      <c:h val="0.27677349054231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73-4E33-9CA0-2B8546FD25CB}"/>
                </c:ext>
              </c:extLst>
            </c:dLbl>
            <c:dLbl>
              <c:idx val="1"/>
              <c:layout>
                <c:manualLayout>
                  <c:x val="-0.21260683195883562"/>
                  <c:y val="-6.08821431892164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871184887573123"/>
                      <c:h val="0.27677349054231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73-4E33-9CA0-2B8546FD25CB}"/>
                </c:ext>
              </c:extLst>
            </c:dLbl>
            <c:dLbl>
              <c:idx val="2"/>
              <c:layout>
                <c:manualLayout>
                  <c:x val="6.683935997744422E-3"/>
                  <c:y val="3.83812946839369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605519137238317"/>
                      <c:h val="0.22027792498434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73-4E33-9CA0-2B8546FD2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Sheet1!$D$5:$D$7</c:f>
              <c:numCache>
                <c:formatCode>0.0%</c:formatCode>
                <c:ptCount val="3"/>
                <c:pt idx="0">
                  <c:v>0.253</c:v>
                </c:pt>
                <c:pt idx="1">
                  <c:v>0.35899999999999999</c:v>
                </c:pt>
                <c:pt idx="2">
                  <c:v>0.38900000000000001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Sheet1!$C$5:$C$7</c15:sqref>
                        </c15:formulaRef>
                      </c:ext>
                    </c:extLst>
                    <c:strCache>
                      <c:ptCount val="3"/>
                      <c:pt idx="0">
                        <c:v>思う</c:v>
                      </c:pt>
                      <c:pt idx="1">
                        <c:v>思わない</c:v>
                      </c:pt>
                      <c:pt idx="2">
                        <c:v>どちらとも言えない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A73-4E33-9CA0-2B8546FD2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（図１）家庭菜園を始めた時期</a:t>
            </a:r>
          </a:p>
        </c:rich>
      </c:tx>
      <c:layout>
        <c:manualLayout>
          <c:xMode val="edge"/>
          <c:yMode val="edge"/>
          <c:x val="9.6468256153295517E-2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512110811323407"/>
          <c:y val="0.18457750072907553"/>
          <c:w val="0.4245439250163659"/>
          <c:h val="0.6323935549722949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rgbClr val="FF66CC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E-4A50-8B7E-A99EF05AB762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E-4A50-8B7E-A99EF05AB76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E-4A50-8B7E-A99EF05AB76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8E-4A50-8B7E-A99EF05AB762}"/>
              </c:ext>
            </c:extLst>
          </c:dPt>
          <c:dLbls>
            <c:dLbl>
              <c:idx val="0"/>
              <c:layout>
                <c:manualLayout>
                  <c:x val="-0.15562224302381783"/>
                  <c:y val="0.152302785068533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8E-4A50-8B7E-A99EF05AB762}"/>
                </c:ext>
              </c:extLst>
            </c:dLbl>
            <c:dLbl>
              <c:idx val="1"/>
              <c:layout>
                <c:manualLayout>
                  <c:x val="6.0314471180612915E-2"/>
                  <c:y val="-4.54491105278507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35962899742426"/>
                      <c:h val="0.220277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8E-4A50-8B7E-A99EF05AB762}"/>
                </c:ext>
              </c:extLst>
            </c:dLbl>
            <c:dLbl>
              <c:idx val="2"/>
              <c:layout>
                <c:manualLayout>
                  <c:x val="-1.6498234923431773E-2"/>
                  <c:y val="3.5166229221347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8E-4A50-8B7E-A99EF05AB762}"/>
                </c:ext>
              </c:extLst>
            </c:dLbl>
            <c:dLbl>
              <c:idx val="3"/>
              <c:layout>
                <c:manualLayout>
                  <c:x val="0.15637146755256992"/>
                  <c:y val="-0.100265383493729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8E-4A50-8B7E-A99EF05AB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Sheet1!$D$25:$D$28</c:f>
              <c:numCache>
                <c:formatCode>0.0%</c:formatCode>
                <c:ptCount val="4"/>
                <c:pt idx="0">
                  <c:v>0.29599999999999999</c:v>
                </c:pt>
                <c:pt idx="1">
                  <c:v>5.7000000000000002E-2</c:v>
                </c:pt>
                <c:pt idx="2">
                  <c:v>2.5000000000000001E-2</c:v>
                </c:pt>
                <c:pt idx="3">
                  <c:v>0.623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Sheet1!$C$25:$C$28</c15:sqref>
                        </c15:formulaRef>
                      </c:ext>
                    </c:extLst>
                    <c:strCache>
                      <c:ptCount val="4"/>
                      <c:pt idx="0">
                        <c:v>R2.3月以降</c:v>
                      </c:pt>
                      <c:pt idx="1">
                        <c:v>R元.9月～R2.2月</c:v>
                      </c:pt>
                      <c:pt idx="2">
                        <c:v>R元.3月～8月</c:v>
                      </c:pt>
                      <c:pt idx="3">
                        <c:v>R元.2月以前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D8E-4A50-8B7E-A99EF05AB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（図２）新型コロナウィルス感染症における都市農業果たす役割</a:t>
            </a:r>
          </a:p>
        </c:rich>
      </c:tx>
      <c:layout>
        <c:manualLayout>
          <c:xMode val="edge"/>
          <c:yMode val="edge"/>
          <c:x val="6.486698000819871E-2"/>
          <c:y val="8.6202110588622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268278858947577"/>
          <c:y val="0.35455743057023192"/>
          <c:w val="0.33664871443835032"/>
          <c:h val="0.5919282640370777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rgbClr val="FF66CC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1-442F-8E06-F2EEFACAC0D8}"/>
              </c:ext>
            </c:extLst>
          </c:dPt>
          <c:dPt>
            <c:idx val="1"/>
            <c:bubble3D val="0"/>
            <c:explosion val="6"/>
            <c:spPr>
              <a:solidFill>
                <a:srgbClr val="FF9933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1-442F-8E06-F2EEFACAC0D8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1-442F-8E06-F2EEFACAC0D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1-442F-8E06-F2EEFACAC0D8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E1-442F-8E06-F2EEFACAC0D8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E1-442F-8E06-F2EEFACAC0D8}"/>
              </c:ext>
            </c:extLst>
          </c:dPt>
          <c:dLbls>
            <c:dLbl>
              <c:idx val="0"/>
              <c:layout>
                <c:manualLayout>
                  <c:x val="9.0575159679842351E-2"/>
                  <c:y val="0.11528260969950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E1-442F-8E06-F2EEFACAC0D8}"/>
                </c:ext>
              </c:extLst>
            </c:dLbl>
            <c:dLbl>
              <c:idx val="1"/>
              <c:layout>
                <c:manualLayout>
                  <c:x val="-0.11896927781424829"/>
                  <c:y val="-9.6589978322380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68465558535397"/>
                      <c:h val="0.345453579136204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E1-442F-8E06-F2EEFACAC0D8}"/>
                </c:ext>
              </c:extLst>
            </c:dLbl>
            <c:dLbl>
              <c:idx val="2"/>
              <c:layout>
                <c:manualLayout>
                  <c:x val="0.12527187226596675"/>
                  <c:y val="-0.14004082822980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7E1-442F-8E06-F2EEFACAC0D8}"/>
                </c:ext>
              </c:extLst>
            </c:dLbl>
            <c:dLbl>
              <c:idx val="3"/>
              <c:layout>
                <c:manualLayout>
                  <c:x val="-7.9590701504222858E-2"/>
                  <c:y val="0.236752547813154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7E1-442F-8E06-F2EEFACAC0D8}"/>
                </c:ext>
              </c:extLst>
            </c:dLbl>
            <c:dLbl>
              <c:idx val="4"/>
              <c:layout>
                <c:manualLayout>
                  <c:x val="-0.15055585816567382"/>
                  <c:y val="0.128848729121088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7E1-442F-8E06-F2EEFACAC0D8}"/>
                </c:ext>
              </c:extLst>
            </c:dLbl>
            <c:dLbl>
              <c:idx val="5"/>
              <c:layout>
                <c:manualLayout>
                  <c:x val="6.2076514486543869E-3"/>
                  <c:y val="3.90342313519767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7E1-442F-8E06-F2EEFACAC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Sheet1!$D$16:$D$21</c:f>
              <c:numCache>
                <c:formatCode>0.0%</c:formatCode>
                <c:ptCount val="6"/>
                <c:pt idx="0">
                  <c:v>0.16500000000000001</c:v>
                </c:pt>
                <c:pt idx="1">
                  <c:v>0.33700000000000002</c:v>
                </c:pt>
                <c:pt idx="2">
                  <c:v>0.27500000000000002</c:v>
                </c:pt>
                <c:pt idx="3">
                  <c:v>8.6999999999999994E-2</c:v>
                </c:pt>
                <c:pt idx="4">
                  <c:v>0.03</c:v>
                </c:pt>
                <c:pt idx="5">
                  <c:v>0.108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Sheet1!$C$16:$C$21</c15:sqref>
                        </c15:formulaRef>
                      </c:ext>
                    </c:extLst>
                    <c:strCache>
                      <c:ptCount val="6"/>
                      <c:pt idx="0">
                        <c:v>大いに高まっていると思う</c:v>
                      </c:pt>
                      <c:pt idx="1">
                        <c:v>ある程度高まっていると思う</c:v>
                      </c:pt>
                      <c:pt idx="2">
                        <c:v>どちらとも言えない</c:v>
                      </c:pt>
                      <c:pt idx="3">
                        <c:v>あまり高まっていないと思う</c:v>
                      </c:pt>
                      <c:pt idx="4">
                        <c:v>全く高まっていないと思う</c:v>
                      </c:pt>
                      <c:pt idx="5">
                        <c:v>わからない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C-07E1-442F-8E06-F2EEFACAC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EE08-18E8-4B32-A820-4B57ED3FDC05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754E-44F6-4D58-B5F6-3DC23EC95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9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9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5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7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4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楕円 33">
            <a:extLst>
              <a:ext uri="{FF2B5EF4-FFF2-40B4-BE49-F238E27FC236}">
                <a16:creationId xmlns:a16="http://schemas.microsoft.com/office/drawing/2014/main" id="{3540F452-9C99-41DE-99EE-2A59B6EEA1C7}"/>
              </a:ext>
            </a:extLst>
          </p:cNvPr>
          <p:cNvSpPr/>
          <p:nvPr/>
        </p:nvSpPr>
        <p:spPr>
          <a:xfrm>
            <a:off x="4975767" y="2305614"/>
            <a:ext cx="4468484" cy="2483403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2" y="64810"/>
            <a:ext cx="9950727" cy="46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視点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価値創造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026499" y="3096940"/>
            <a:ext cx="656004" cy="9007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1201981" y="1928620"/>
            <a:ext cx="161707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/>
              <a:t>事務局案</a:t>
            </a:r>
            <a:endParaRPr lang="en-US" altLang="ja-JP" sz="1400" b="1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6285841" y="1928621"/>
            <a:ext cx="161707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/>
              <a:t>委員ご意見反映</a:t>
            </a:r>
            <a:endParaRPr lang="en-US" altLang="ja-JP" sz="1400" b="1" dirty="0"/>
          </a:p>
        </p:txBody>
      </p:sp>
      <p:sp>
        <p:nvSpPr>
          <p:cNvPr id="22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540F452-9C99-41DE-99EE-2A59B6EEA1C7}"/>
              </a:ext>
            </a:extLst>
          </p:cNvPr>
          <p:cNvSpPr/>
          <p:nvPr/>
        </p:nvSpPr>
        <p:spPr>
          <a:xfrm>
            <a:off x="272954" y="2345210"/>
            <a:ext cx="3460281" cy="2443807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092A78E-7589-42A7-8ED1-9021423C6C00}"/>
              </a:ext>
            </a:extLst>
          </p:cNvPr>
          <p:cNvSpPr/>
          <p:nvPr/>
        </p:nvSpPr>
        <p:spPr>
          <a:xfrm>
            <a:off x="600501" y="2896987"/>
            <a:ext cx="31327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・機能性や食味など大阪産</a:t>
            </a:r>
            <a:r>
              <a:rPr lang="en-US" altLang="ja-JP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もん</a:t>
            </a:r>
            <a:r>
              <a:rPr lang="en-US" altLang="ja-JP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)</a:t>
            </a:r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の</a:t>
            </a:r>
            <a:endParaRPr lang="en-US" altLang="ja-JP" sz="1400" kern="100" dirty="0" smtClean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　</a:t>
            </a:r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魅力向上</a:t>
            </a:r>
            <a:endParaRPr lang="en-US" altLang="ja-JP" sz="14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・農が溶け込んだライフスタイル</a:t>
            </a:r>
            <a:endParaRPr lang="en-US" altLang="ja-JP" sz="1400" kern="100" dirty="0" smtClean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　の創造</a:t>
            </a:r>
            <a:endParaRPr lang="en-US" altLang="ja-JP" sz="14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・多様なつながりによる</a:t>
            </a:r>
            <a:endParaRPr lang="en-US" altLang="ja-JP" sz="1400" kern="100" dirty="0" smtClean="0">
              <a:latin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　</a:t>
            </a:r>
            <a:r>
              <a:rPr lang="ja-JP" altLang="en-US" sz="1400" kern="100" dirty="0" smtClean="0">
                <a:latin typeface="游ゴシック" panose="020B0400000000000000" pitchFamily="50" charset="-128"/>
                <a:cs typeface="Courier New" panose="02070309020205020404" pitchFamily="49" charset="0"/>
              </a:rPr>
              <a:t>新たなコミュニティ</a:t>
            </a:r>
            <a:r>
              <a:rPr lang="ja-JP" altLang="en-US" sz="1400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形成</a:t>
            </a:r>
            <a:endParaRPr lang="en-US" altLang="ja-JP" sz="14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75D847B-0F4F-4442-828C-DFD5DC51810E}"/>
              </a:ext>
            </a:extLst>
          </p:cNvPr>
          <p:cNvSpPr/>
          <p:nvPr/>
        </p:nvSpPr>
        <p:spPr>
          <a:xfrm>
            <a:off x="1163111" y="26093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３．</a:t>
            </a:r>
            <a:r>
              <a:rPr lang="ja-JP" altLang="ja-JP" b="1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価値創造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75D847B-0F4F-4442-828C-DFD5DC51810E}"/>
              </a:ext>
            </a:extLst>
          </p:cNvPr>
          <p:cNvSpPr/>
          <p:nvPr/>
        </p:nvSpPr>
        <p:spPr>
          <a:xfrm>
            <a:off x="6333258" y="26093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３．</a:t>
            </a:r>
            <a:r>
              <a:rPr lang="ja-JP" altLang="ja-JP" b="1" kern="100" dirty="0">
                <a:latin typeface="游ゴシック" panose="020B0400000000000000" pitchFamily="50" charset="-128"/>
                <a:cs typeface="Courier New" panose="02070309020205020404" pitchFamily="49" charset="0"/>
              </a:rPr>
              <a:t>価値創造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121735" y="157224"/>
            <a:ext cx="714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資料３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69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54863" y="645532"/>
            <a:ext cx="701242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消費者が求める農産物の価値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3" y="69814"/>
            <a:ext cx="9950727" cy="491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価値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創造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食味や機能性など大阪産（もん）の魅力向上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4745" y="6181610"/>
            <a:ext cx="889330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⇒食味や機能性を高め、大阪産（もん）の魅力向上に向けた取組が必要</a:t>
            </a:r>
            <a:endParaRPr lang="ja-JP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00" y="2647993"/>
            <a:ext cx="69773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000" lvl="0" indent="-457200" algn="just">
              <a:lnSpc>
                <a:spcPts val="1800"/>
              </a:lnSpc>
            </a:pP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〇栽培を工夫して糖度や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美味しさ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などを高め、個人ブランドとして確立し、リピーター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確保して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いる生産者が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存在。　（柏原市のＡ農園のぶどう、堺市Ｓ氏のトマトなど）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機能性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表示食品制度の開始以降、届出数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超える。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〇健康をテーマにした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大阪・関西万博は価値のある大阪産（もん）を国内外にアピールする大きなチャンス。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2265528" y="5409508"/>
            <a:ext cx="3822237" cy="663116"/>
          </a:xfrm>
          <a:prstGeom prst="wedgeRoundRectCallout">
            <a:avLst>
              <a:gd name="adj1" fmla="val 62671"/>
              <a:gd name="adj2" fmla="val 18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流通業者ヒアリングより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販売促進には健康に良いな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の打ち出しが大切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27" y="3558664"/>
            <a:ext cx="2426879" cy="18875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67292" y="5500729"/>
            <a:ext cx="311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個人ブランドとして販売されているぶどう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950" y="1129128"/>
            <a:ext cx="2507356" cy="165148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16517" y="2662340"/>
            <a:ext cx="241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食味・機能性を高めた栽培を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アピール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イメージ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0333" y="4602802"/>
            <a:ext cx="5645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・第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の水なすにふさわしい農産物の機能性向上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・個人ブランドのオンリーワン農産物の特性把握と横展開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71045" y="157224"/>
            <a:ext cx="9652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資料３－１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9184" y="1266660"/>
            <a:ext cx="2906971" cy="124649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朝取りなどの新鮮さを求めたもの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・エコ農産物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や有機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農産物など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安全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安心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を伝えた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・伝統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野菜など希少価値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特徴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しているもの</a:t>
            </a:r>
            <a:endParaRPr kumimoji="1" lang="ja-JP" altLang="en-US" sz="1400" dirty="0"/>
          </a:p>
        </p:txBody>
      </p:sp>
      <p:sp>
        <p:nvSpPr>
          <p:cNvPr id="17" name="十字形 16"/>
          <p:cNvSpPr/>
          <p:nvPr/>
        </p:nvSpPr>
        <p:spPr>
          <a:xfrm>
            <a:off x="3221254" y="1593753"/>
            <a:ext cx="499469" cy="513855"/>
          </a:xfrm>
          <a:prstGeom prst="plus">
            <a:avLst>
              <a:gd name="adj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29381" y="1267036"/>
            <a:ext cx="3062739" cy="124649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・健康と食への関心が高まりから、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栄養素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食味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糖酸比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機能性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着目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したもの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・福祉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事業と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連携するなど、エシカル消費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に着目したもの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2083" y="960193"/>
            <a:ext cx="948833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これから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9184" y="964445"/>
            <a:ext cx="1056332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これま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</a:p>
        </p:txBody>
      </p:sp>
      <p:sp>
        <p:nvSpPr>
          <p:cNvPr id="22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58" y="5183699"/>
            <a:ext cx="711634" cy="9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9202FA3C-4D88-4EE8-A46C-C4F58C8AB5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01370" y="2841613"/>
          <a:ext cx="3712946" cy="266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E4EE3ECB-F37B-4CEB-9E78-A7712C804D4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1673" y="429633"/>
          <a:ext cx="4086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2" y="82289"/>
            <a:ext cx="9950727" cy="46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価値創造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農が溶け込んだライフ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スタイルの創造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210794" y="625448"/>
            <a:ext cx="532581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テレワークや外出自粛等により時間の使い方に変化が生じ、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 余暇時間を使った農業体験機会が増加　（図１）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コロナ禍における都市農業の果たす役割が高まっている　（図２）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都市住民の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人に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人は、市民農園利用に意欲がある　（図３）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民間企業による貸農園事業が増大　（写真１）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　（みんなのうえん、マイファーム、シェア畑、貸し農園大阪倶楽部等）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農ワーケーションなどのニューノーマルな働き方の増加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006D23-DC09-4145-AA8F-DB1AF322D4D8}"/>
              </a:ext>
            </a:extLst>
          </p:cNvPr>
          <p:cNvSpPr txBox="1"/>
          <p:nvPr/>
        </p:nvSpPr>
        <p:spPr>
          <a:xfrm>
            <a:off x="8330836" y="127936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外出自粛期間</a:t>
            </a:r>
            <a:endParaRPr kumimoji="1"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以降にスタート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987C09-EB61-4330-B7BD-E76205390A06}"/>
              </a:ext>
            </a:extLst>
          </p:cNvPr>
          <p:cNvSpPr txBox="1"/>
          <p:nvPr/>
        </p:nvSpPr>
        <p:spPr>
          <a:xfrm>
            <a:off x="7557774" y="2853819"/>
            <a:ext cx="2419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資料：令和元年 野菜と家庭菜園に関する調査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889A29-582B-468A-9D78-A61C0B70C87A}"/>
              </a:ext>
            </a:extLst>
          </p:cNvPr>
          <p:cNvSpPr/>
          <p:nvPr/>
        </p:nvSpPr>
        <p:spPr>
          <a:xfrm>
            <a:off x="324678" y="6264000"/>
            <a:ext cx="9142369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80000" lvl="0" indent="-457200" algn="just">
              <a:lnSpc>
                <a:spcPts val="1800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⇒ポストコロナ社会に、身近な農業体験や農ワーケーションなどの農のある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暮らしを実践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する場の提供により、府民の新たなライフスタイルの価値を創造　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（活動団体の実践プログラム支援、情報発信など）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440AD63-6CA9-488F-B8DA-C18F2063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46" t="30867" r="38278" b="15265"/>
          <a:stretch/>
        </p:blipFill>
        <p:spPr>
          <a:xfrm>
            <a:off x="7557774" y="3265005"/>
            <a:ext cx="1909274" cy="178597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4D0A64-773A-4BF5-B8A3-C62BB504DA9C}"/>
              </a:ext>
            </a:extLst>
          </p:cNvPr>
          <p:cNvSpPr txBox="1"/>
          <p:nvPr/>
        </p:nvSpPr>
        <p:spPr>
          <a:xfrm>
            <a:off x="8061236" y="5050982"/>
            <a:ext cx="1412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（写真１）みんなのうえん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85C798-32D6-47F7-B292-6B7306C2C48D}"/>
              </a:ext>
            </a:extLst>
          </p:cNvPr>
          <p:cNvSpPr txBox="1"/>
          <p:nvPr/>
        </p:nvSpPr>
        <p:spPr>
          <a:xfrm>
            <a:off x="1924144" y="5559148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資料：農林水産省「都市農業に関する意向調査」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（三大都市圏特定氏の都市住民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2,000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人を対象に令和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月に実施した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アンケート）</a:t>
            </a:r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ABADCAA9-1202-469B-BEC0-C42A011F57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45" y="2824246"/>
          <a:ext cx="4883702" cy="277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角丸四角形吹き出し 20"/>
          <p:cNvSpPr/>
          <p:nvPr/>
        </p:nvSpPr>
        <p:spPr>
          <a:xfrm>
            <a:off x="7431352" y="5387249"/>
            <a:ext cx="2303266" cy="753495"/>
          </a:xfrm>
          <a:prstGeom prst="wedgeRoundRectCallout">
            <a:avLst>
              <a:gd name="adj1" fmla="val -58677"/>
              <a:gd name="adj2" fmla="val 122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活動団体ヒアリングより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アフターコロナに活動を活発化したい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871045" y="157224"/>
            <a:ext cx="9652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資料３－２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0" y="5114124"/>
            <a:ext cx="852392" cy="10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2" y="71138"/>
            <a:ext cx="9950727" cy="46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価値創造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多様なつながりによる新たなコミュニティ形成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107504" y="620688"/>
            <a:ext cx="5852876" cy="1708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363538" lvl="0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条例に基づく農空間づくり協議会は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地区（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市町村）で活動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これまでの地域住民と農業者による保全活動から、大学、パン製造業、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 鉄道会社、旅行会社など新たな連携による都市住民を取り込んだ活動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 に変化が発生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3538" indent="-282575" algn="just">
              <a:lnSpc>
                <a:spcPts val="1800"/>
              </a:lnSpc>
              <a:buFont typeface="Meiryo UI" panose="020B0604030504040204" pitchFamily="50" charset="-128"/>
              <a:buChar char="○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都市住民がコーディネーターとなり、地域コミュニティの維持・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 活性化につながっている事例が増加（こがわクック、かわち夢楽など）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A3E198-82F2-48B9-AEF6-BE3C685EE8FA}"/>
              </a:ext>
            </a:extLst>
          </p:cNvPr>
          <p:cNvSpPr/>
          <p:nvPr/>
        </p:nvSpPr>
        <p:spPr>
          <a:xfrm>
            <a:off x="107503" y="6264000"/>
            <a:ext cx="9471872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80000" lvl="0" indent="-457200" algn="just">
              <a:lnSpc>
                <a:spcPts val="1800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⇒食などの新たな分野の団体との“つながり”など、農空間へ都市住民の人流を創造することにより地域を活性化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lvl="0" indent="-457200" algn="just">
              <a:lnSpc>
                <a:spcPts val="1800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（新たなつながりによる関係人口の増加）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1人、アウトドアの画像のようです">
            <a:extLst>
              <a:ext uri="{FF2B5EF4-FFF2-40B4-BE49-F238E27FC236}">
                <a16:creationId xmlns:a16="http://schemas.microsoft.com/office/drawing/2014/main" id="{181F38C8-F821-4A56-8BA1-D43C355F8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1273" y="620688"/>
            <a:ext cx="1882539" cy="21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1D8616-EC67-4E16-8AAA-E4CC80262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0" t="26503" r="57151" b="16628"/>
          <a:stretch/>
        </p:blipFill>
        <p:spPr>
          <a:xfrm>
            <a:off x="6151360" y="1248900"/>
            <a:ext cx="1530844" cy="153538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B9B24C-5A4D-4F23-9638-532A82CFFAA9}"/>
              </a:ext>
            </a:extLst>
          </p:cNvPr>
          <p:cNvSpPr txBox="1"/>
          <p:nvPr/>
        </p:nvSpPr>
        <p:spPr>
          <a:xfrm>
            <a:off x="6093200" y="2819595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〇かわち夢楽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農業体験ツアーをコーディネート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34AF36-F1C8-4BF9-8F40-2108F2634C70}"/>
              </a:ext>
            </a:extLst>
          </p:cNvPr>
          <p:cNvSpPr txBox="1"/>
          <p:nvPr/>
        </p:nvSpPr>
        <p:spPr>
          <a:xfrm>
            <a:off x="7884927" y="282069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〇こがわクック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農業体験ツアーをコーディネート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D931E8-5B22-4C88-9184-D0C6A6620426}"/>
              </a:ext>
            </a:extLst>
          </p:cNvPr>
          <p:cNvSpPr txBox="1"/>
          <p:nvPr/>
        </p:nvSpPr>
        <p:spPr>
          <a:xfrm>
            <a:off x="263303" y="4208942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〇惣代地区農空間保全協議会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南海電鉄と連携した小麦栽培体験ツアーを実施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0539CE7-7293-4B82-AD0F-2730AFEE972B}"/>
              </a:ext>
            </a:extLst>
          </p:cNvPr>
          <p:cNvGrpSpPr>
            <a:grpSpLocks noChangeAspect="1"/>
          </p:cNvGrpSpPr>
          <p:nvPr/>
        </p:nvGrpSpPr>
        <p:grpSpPr>
          <a:xfrm>
            <a:off x="263303" y="2874340"/>
            <a:ext cx="3039315" cy="1363309"/>
            <a:chOff x="5667951" y="980244"/>
            <a:chExt cx="3561507" cy="1723607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665372-44A4-46C5-92E2-48CAB5DA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951" y="985872"/>
              <a:ext cx="785858" cy="785858"/>
            </a:xfrm>
            <a:prstGeom prst="rect">
              <a:avLst/>
            </a:prstGeom>
          </p:spPr>
        </p:pic>
        <p:pic>
          <p:nvPicPr>
            <p:cNvPr id="20" name="図 19" descr="屋外, 草, 人, 岩 が含まれている画像&#10;&#10;自動的に生成された説明">
              <a:extLst>
                <a:ext uri="{FF2B5EF4-FFF2-40B4-BE49-F238E27FC236}">
                  <a16:creationId xmlns:a16="http://schemas.microsoft.com/office/drawing/2014/main" id="{20CE65D2-70EB-41EA-8ACC-22621FDF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143" y="980244"/>
              <a:ext cx="1721315" cy="1721315"/>
            </a:xfrm>
            <a:prstGeom prst="rect">
              <a:avLst/>
            </a:prstGeom>
          </p:spPr>
        </p:pic>
        <p:pic>
          <p:nvPicPr>
            <p:cNvPr id="22" name="図 21" descr="屋内, テーブル, カップ, ケーキ が含まれている画像&#10;&#10;自動的に生成された説明">
              <a:extLst>
                <a:ext uri="{FF2B5EF4-FFF2-40B4-BE49-F238E27FC236}">
                  <a16:creationId xmlns:a16="http://schemas.microsoft.com/office/drawing/2014/main" id="{82C01127-ECF8-459F-A40B-9B6E12BA8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06" y="1805722"/>
              <a:ext cx="895838" cy="895838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383EB4D-E3B2-4135-A8A3-3C4FF40C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10" y="985872"/>
              <a:ext cx="1093134" cy="819850"/>
            </a:xfrm>
            <a:prstGeom prst="rect">
              <a:avLst/>
            </a:prstGeom>
          </p:spPr>
        </p:pic>
        <p:pic>
          <p:nvPicPr>
            <p:cNvPr id="18" name="図 17" descr="草, 屋外, フィールド, 立つ が含まれている画像&#10;&#10;自動的に生成された説明">
              <a:extLst>
                <a:ext uri="{FF2B5EF4-FFF2-40B4-BE49-F238E27FC236}">
                  <a16:creationId xmlns:a16="http://schemas.microsoft.com/office/drawing/2014/main" id="{DF599519-6145-482A-8038-D37B26FC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951" y="1751351"/>
              <a:ext cx="952500" cy="952500"/>
            </a:xfrm>
            <a:prstGeom prst="rect">
              <a:avLst/>
            </a:prstGeom>
          </p:spPr>
        </p:pic>
      </p:grpSp>
      <p:pic>
        <p:nvPicPr>
          <p:cNvPr id="25" name="図 24" descr="Teams&#10;&#10;自動的に生成された説明">
            <a:extLst>
              <a:ext uri="{FF2B5EF4-FFF2-40B4-BE49-F238E27FC236}">
                <a16:creationId xmlns:a16="http://schemas.microsoft.com/office/drawing/2014/main" id="{1F060854-5CEF-4F32-949D-CA512D1B51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7" y="2880318"/>
            <a:ext cx="2162072" cy="1355518"/>
          </a:xfrm>
          <a:prstGeom prst="rect">
            <a:avLst/>
          </a:prstGeom>
        </p:spPr>
      </p:pic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32E0EBE5-4CF3-426D-A62F-300A816D86EE}"/>
              </a:ext>
            </a:extLst>
          </p:cNvPr>
          <p:cNvSpPr txBox="1"/>
          <p:nvPr/>
        </p:nvSpPr>
        <p:spPr>
          <a:xfrm>
            <a:off x="345493" y="6003644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〇大学生による農業体験リポート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1C4FA3F-124F-4506-B5D7-7602BBC6FC3B}"/>
              </a:ext>
            </a:extLst>
          </p:cNvPr>
          <p:cNvSpPr/>
          <p:nvPr/>
        </p:nvSpPr>
        <p:spPr>
          <a:xfrm>
            <a:off x="309493" y="2457582"/>
            <a:ext cx="1505539" cy="366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新たな団体との連携</a:t>
            </a:r>
            <a:endParaRPr lang="ja-JP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705DF1F8-6323-4EA9-A745-F6EF73601724}"/>
              </a:ext>
            </a:extLst>
          </p:cNvPr>
          <p:cNvSpPr/>
          <p:nvPr/>
        </p:nvSpPr>
        <p:spPr>
          <a:xfrm>
            <a:off x="6164012" y="647046"/>
            <a:ext cx="1505539" cy="421580"/>
          </a:xfrm>
          <a:prstGeom prst="roundRect">
            <a:avLst/>
          </a:prstGeom>
          <a:solidFill>
            <a:srgbClr val="CCFF99"/>
          </a:solidFill>
        </p:spPr>
        <p:txBody>
          <a:bodyPr wrap="square" anchor="ctr">
            <a:no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新たなコーディネーターによる地域活性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" name="図 1023">
            <a:extLst>
              <a:ext uri="{FF2B5EF4-FFF2-40B4-BE49-F238E27FC236}">
                <a16:creationId xmlns:a16="http://schemas.microsoft.com/office/drawing/2014/main" id="{13F359A6-E804-46F6-952C-3789ACF40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026" t="14306" r="22909" b="10111"/>
          <a:stretch/>
        </p:blipFill>
        <p:spPr>
          <a:xfrm>
            <a:off x="263303" y="4637270"/>
            <a:ext cx="1794518" cy="1360167"/>
          </a:xfrm>
          <a:prstGeom prst="rect">
            <a:avLst/>
          </a:prstGeom>
        </p:spPr>
      </p:pic>
      <p:sp>
        <p:nvSpPr>
          <p:cNvPr id="32" name="角丸四角形吹き出し 31"/>
          <p:cNvSpPr/>
          <p:nvPr/>
        </p:nvSpPr>
        <p:spPr>
          <a:xfrm>
            <a:off x="3478974" y="5093694"/>
            <a:ext cx="2303266" cy="928281"/>
          </a:xfrm>
          <a:prstGeom prst="wedgeRoundRectCallout">
            <a:avLst>
              <a:gd name="adj1" fmla="val -61012"/>
              <a:gd name="adj2" fmla="val 39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ヒアリングより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人を繋ぎ、輪を広げる支援や情報共有による相乗効果を生み出す支援が大切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2E0EBE5-4CF3-426D-A62F-300A816D86EE}"/>
              </a:ext>
            </a:extLst>
          </p:cNvPr>
          <p:cNvSpPr txBox="1"/>
          <p:nvPr/>
        </p:nvSpPr>
        <p:spPr>
          <a:xfrm>
            <a:off x="3643767" y="4202317"/>
            <a:ext cx="1505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〇高野山大学との事業連携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044" y="3654010"/>
            <a:ext cx="1203355" cy="79565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647224" y="5513577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食をテーマに地域を活性化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01276" y="4535550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飲食店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KIMIYU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Global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8998731" y="4479798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パン製造業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（フロレスタ）</a:t>
            </a:r>
            <a:endParaRPr lang="ja-JP" altLang="en-US" sz="1000" dirty="0"/>
          </a:p>
        </p:txBody>
      </p:sp>
      <p:sp>
        <p:nvSpPr>
          <p:cNvPr id="48" name="楕円 47"/>
          <p:cNvSpPr/>
          <p:nvPr/>
        </p:nvSpPr>
        <p:spPr>
          <a:xfrm>
            <a:off x="7288853" y="4831772"/>
            <a:ext cx="1276287" cy="432792"/>
          </a:xfrm>
          <a:prstGeom prst="ellipse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コミュニティ</a:t>
            </a:r>
            <a:endParaRPr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40" y="3810930"/>
            <a:ext cx="782774" cy="78277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05" y="5274682"/>
            <a:ext cx="936308" cy="924604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 rot="2820000">
            <a:off x="7053404" y="4624657"/>
            <a:ext cx="4680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四角形: 角を丸くする 26">
            <a:extLst>
              <a:ext uri="{FF2B5EF4-FFF2-40B4-BE49-F238E27FC236}">
                <a16:creationId xmlns:a16="http://schemas.microsoft.com/office/drawing/2014/main" id="{51C4FA3F-124F-4506-B5D7-7602BBC6FC3B}"/>
              </a:ext>
            </a:extLst>
          </p:cNvPr>
          <p:cNvSpPr/>
          <p:nvPr/>
        </p:nvSpPr>
        <p:spPr>
          <a:xfrm>
            <a:off x="6164011" y="3332618"/>
            <a:ext cx="1505539" cy="3666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kumimoji="1" lang="ja-JP" altLang="en-US" sz="105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食を通じた新たな展開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rot="-2520000">
            <a:off x="8329537" y="4649771"/>
            <a:ext cx="4680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6942285" y="5874067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ビール製造業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000" dirty="0" smtClean="0"/>
              <a:t>HOTANI HOP PROJECT)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7280900" y="4424595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有機野菜</a:t>
            </a:r>
            <a:endParaRPr lang="ja-JP" altLang="en-US" sz="900" dirty="0"/>
          </a:p>
        </p:txBody>
      </p:sp>
      <p:sp>
        <p:nvSpPr>
          <p:cNvPr id="54" name="正方形/長方形 53"/>
          <p:cNvSpPr/>
          <p:nvPr/>
        </p:nvSpPr>
        <p:spPr>
          <a:xfrm>
            <a:off x="8075433" y="4437840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小麦</a:t>
            </a:r>
            <a:endParaRPr lang="ja-JP" altLang="en-US" sz="900" dirty="0"/>
          </a:p>
        </p:txBody>
      </p:sp>
      <p:sp>
        <p:nvSpPr>
          <p:cNvPr id="55" name="正方形/長方形 54"/>
          <p:cNvSpPr/>
          <p:nvPr/>
        </p:nvSpPr>
        <p:spPr>
          <a:xfrm>
            <a:off x="6810814" y="5113716"/>
            <a:ext cx="4331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ホップ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rot="-120000" flipV="1">
            <a:off x="7064828" y="5252595"/>
            <a:ext cx="396000" cy="26474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871045" y="157224"/>
            <a:ext cx="9652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資料３－３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61" y="4954443"/>
            <a:ext cx="785803" cy="10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9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953</Words>
  <Application>Microsoft Office PowerPoint</Application>
  <PresentationFormat>A4 210 x 297 mm</PresentationFormat>
  <Paragraphs>122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Courier New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2021-09-09T01:28:06Z</dcterms:created>
  <dcterms:modified xsi:type="dcterms:W3CDTF">2021-09-09T01:29:15Z</dcterms:modified>
</cp:coreProperties>
</file>