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"/>
  </p:notesMasterIdLst>
  <p:sldIdLst>
    <p:sldId id="266" r:id="rId2"/>
    <p:sldId id="264" r:id="rId3"/>
    <p:sldId id="267" r:id="rId4"/>
    <p:sldId id="268" r:id="rId5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186" autoAdjust="0"/>
  </p:normalViewPr>
  <p:slideViewPr>
    <p:cSldViewPr snapToGrid="0">
      <p:cViewPr varScale="1">
        <p:scale>
          <a:sx n="82" d="100"/>
          <a:sy n="82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CEE08-18E8-4B32-A820-4B57ED3FDC05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D754E-44F6-4D58-B5F6-3DC23EC950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99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6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9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50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8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34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57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55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77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75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42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40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8F65F-BE93-4C4B-9ACB-E1DA38AD42C4}" type="datetimeFigureOut">
              <a:rPr kumimoji="1" lang="ja-JP" altLang="en-US" smtClean="0"/>
              <a:t>2021/9/9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0C032-BE14-4E2D-8444-B9CE73F19C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36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0A1863B2-BEE4-4B29-91CA-E8C2833F342C}"/>
              </a:ext>
            </a:extLst>
          </p:cNvPr>
          <p:cNvSpPr txBox="1">
            <a:spLocks/>
          </p:cNvSpPr>
          <p:nvPr/>
        </p:nvSpPr>
        <p:spPr>
          <a:xfrm>
            <a:off x="-33962" y="57314"/>
            <a:ext cx="9950727" cy="464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視点</a:t>
            </a:r>
            <a:r>
              <a:rPr lang="en-US" altLang="ja-JP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環境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貢献</a:t>
            </a:r>
            <a:r>
              <a:rPr lang="en-US" altLang="ja-JP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</a:t>
            </a:r>
            <a:endParaRPr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4026499" y="3096940"/>
            <a:ext cx="656004" cy="90075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7288A1D-8652-4761-82BA-727D939E3A98}"/>
              </a:ext>
            </a:extLst>
          </p:cNvPr>
          <p:cNvSpPr/>
          <p:nvPr/>
        </p:nvSpPr>
        <p:spPr>
          <a:xfrm>
            <a:off x="1201981" y="1928620"/>
            <a:ext cx="1617077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 smtClean="0"/>
              <a:t>事務局案</a:t>
            </a:r>
            <a:endParaRPr lang="en-US" altLang="ja-JP" sz="1400" b="1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7288A1D-8652-4761-82BA-727D939E3A98}"/>
              </a:ext>
            </a:extLst>
          </p:cNvPr>
          <p:cNvSpPr/>
          <p:nvPr/>
        </p:nvSpPr>
        <p:spPr>
          <a:xfrm>
            <a:off x="6285841" y="1928621"/>
            <a:ext cx="1617077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 smtClean="0"/>
              <a:t>委員ご意見反映</a:t>
            </a:r>
            <a:endParaRPr lang="en-US" altLang="ja-JP" sz="1400" b="1" dirty="0"/>
          </a:p>
        </p:txBody>
      </p:sp>
      <p:sp>
        <p:nvSpPr>
          <p:cNvPr id="22" name="テキスト ボックス 15"/>
          <p:cNvSpPr txBox="1"/>
          <p:nvPr/>
        </p:nvSpPr>
        <p:spPr>
          <a:xfrm>
            <a:off x="9202248" y="6559303"/>
            <a:ext cx="71451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4048F38F-05DB-45D5-829D-B1026A2278AB}"/>
              </a:ext>
            </a:extLst>
          </p:cNvPr>
          <p:cNvSpPr/>
          <p:nvPr/>
        </p:nvSpPr>
        <p:spPr>
          <a:xfrm>
            <a:off x="267907" y="2305614"/>
            <a:ext cx="3485227" cy="2483403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>
                <a:solidFill>
                  <a:schemeClr val="tx1"/>
                </a:solidFill>
              </a:rPr>
              <a:t> </a:t>
            </a:r>
            <a:endParaRPr lang="ja-JP" altLang="ja-JP" sz="14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EE516F7-E329-4952-BC65-4D4F78E2AC1D}"/>
              </a:ext>
            </a:extLst>
          </p:cNvPr>
          <p:cNvSpPr/>
          <p:nvPr/>
        </p:nvSpPr>
        <p:spPr>
          <a:xfrm>
            <a:off x="646670" y="2954955"/>
            <a:ext cx="3154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1400" b="1" dirty="0"/>
          </a:p>
          <a:p>
            <a:r>
              <a:rPr lang="ja-JP" altLang="en-US" sz="1400" dirty="0" smtClean="0"/>
              <a:t>・地産地消の徹底による</a:t>
            </a:r>
            <a:endParaRPr lang="en-US" altLang="ja-JP" sz="1400" dirty="0" smtClean="0"/>
          </a:p>
          <a:p>
            <a:r>
              <a:rPr lang="ja-JP" altLang="en-US" sz="1400" dirty="0" smtClean="0"/>
              <a:t>　フードマイレージ削減</a:t>
            </a:r>
            <a:endParaRPr lang="en-US" altLang="ja-JP" sz="1400" dirty="0" smtClean="0"/>
          </a:p>
          <a:p>
            <a:r>
              <a:rPr lang="ja-JP" altLang="en-US" sz="1400" dirty="0" smtClean="0"/>
              <a:t>・脱炭素社会に貢献する農業生産</a:t>
            </a:r>
            <a:endParaRPr lang="en-US" altLang="ja-JP" sz="1400" dirty="0" smtClean="0"/>
          </a:p>
          <a:p>
            <a:r>
              <a:rPr lang="ja-JP" altLang="en-US" sz="1400" dirty="0" smtClean="0"/>
              <a:t>・都市部の農的空間の拡大</a:t>
            </a:r>
            <a:endParaRPr lang="en-US" altLang="ja-JP" sz="1400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7288A1D-8652-4761-82BA-727D939E3A98}"/>
              </a:ext>
            </a:extLst>
          </p:cNvPr>
          <p:cNvSpPr/>
          <p:nvPr/>
        </p:nvSpPr>
        <p:spPr>
          <a:xfrm>
            <a:off x="1135279" y="2622756"/>
            <a:ext cx="2295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/>
              <a:t>２．環境貢献</a:t>
            </a:r>
            <a:endParaRPr lang="en-US" altLang="ja-JP" b="1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048F38F-05DB-45D5-829D-B1026A2278AB}"/>
              </a:ext>
            </a:extLst>
          </p:cNvPr>
          <p:cNvSpPr/>
          <p:nvPr/>
        </p:nvSpPr>
        <p:spPr>
          <a:xfrm>
            <a:off x="4907836" y="2305614"/>
            <a:ext cx="4440880" cy="2483403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>
                <a:solidFill>
                  <a:schemeClr val="tx1"/>
                </a:solidFill>
              </a:rPr>
              <a:t> </a:t>
            </a:r>
            <a:endParaRPr lang="ja-JP" altLang="ja-JP" sz="14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7288A1D-8652-4761-82BA-727D939E3A98}"/>
              </a:ext>
            </a:extLst>
          </p:cNvPr>
          <p:cNvSpPr/>
          <p:nvPr/>
        </p:nvSpPr>
        <p:spPr>
          <a:xfrm>
            <a:off x="6269112" y="2622756"/>
            <a:ext cx="2295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/>
              <a:t>２．環境貢献</a:t>
            </a:r>
            <a:endParaRPr lang="en-US" altLang="ja-JP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121735" y="157224"/>
            <a:ext cx="71451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資料２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983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0A1863B2-BEE4-4B29-91CA-E8C2833F342C}"/>
              </a:ext>
            </a:extLst>
          </p:cNvPr>
          <p:cNvSpPr txBox="1">
            <a:spLocks/>
          </p:cNvSpPr>
          <p:nvPr/>
        </p:nvSpPr>
        <p:spPr>
          <a:xfrm>
            <a:off x="-33963" y="69814"/>
            <a:ext cx="9950727" cy="4913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環境貢献</a:t>
            </a:r>
            <a:r>
              <a:rPr lang="en-US" altLang="ja-JP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フードマイレージ削減</a:t>
            </a: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につながる地産地消</a:t>
            </a:r>
            <a:endParaRPr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298BA7E-B299-4383-B170-F6FF3DB60E59}"/>
              </a:ext>
            </a:extLst>
          </p:cNvPr>
          <p:cNvSpPr/>
          <p:nvPr/>
        </p:nvSpPr>
        <p:spPr>
          <a:xfrm>
            <a:off x="268969" y="2389695"/>
            <a:ext cx="9315652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80000" indent="-457200" algn="just">
              <a:lnSpc>
                <a:spcPts val="1800"/>
              </a:lnSpc>
            </a:pP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背景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marL="180000" indent="-457200" algn="just">
              <a:lnSpc>
                <a:spcPts val="1800"/>
              </a:lnSpc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〇国は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2050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年までに、これを実質ゼロにする脱炭素社会の実現を目指している。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1800"/>
              </a:lnSpc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〇地産地消は、他県産に比べ輸送に伴って発生する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</a:t>
            </a:r>
            <a:r>
              <a:rPr lang="en-US" altLang="ja-JP" sz="1400" baseline="-25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4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の排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出量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フードマイレージ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が少なく脱炭素に貢献。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18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またインショップのように都心部で購入できる仕組みがあれば、よりカーボンフットプリントやフードマイレージの削減につながる可能性。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〇生産地と</a:t>
            </a:r>
            <a:r>
              <a:rPr lang="ja-JP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消費地が近い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ため</a:t>
            </a:r>
            <a:r>
              <a:rPr lang="ja-JP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、直売所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量販店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都心部小売店や料理店等に小規模・頻回に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直接</a:t>
            </a:r>
            <a:r>
              <a:rPr lang="ja-JP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出荷している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生産者</a:t>
            </a:r>
            <a:r>
              <a:rPr lang="ja-JP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が多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い。　　　→物流の効率化により高品質化・生産拡大がより進む可能性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 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121735" y="157224"/>
            <a:ext cx="71451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資料２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6889A29-582B-468A-9D78-A61C0B70C87A}"/>
              </a:ext>
            </a:extLst>
          </p:cNvPr>
          <p:cNvSpPr/>
          <p:nvPr/>
        </p:nvSpPr>
        <p:spPr>
          <a:xfrm>
            <a:off x="389978" y="6134296"/>
            <a:ext cx="9233444" cy="58477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⇒フードマイレージ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の削減につながる、民間企業と連携した、新たな物流形態</a:t>
            </a:r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サプライチェーン</a:t>
            </a:r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の構築や</a:t>
            </a:r>
            <a:r>
              <a:rPr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16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都心部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での農業生産を促す取組が</a:t>
            </a:r>
            <a:r>
              <a:rPr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必要</a:t>
            </a:r>
            <a:endParaRPr lang="ja-JP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1542561" y="5292103"/>
            <a:ext cx="3149821" cy="676635"/>
          </a:xfrm>
          <a:prstGeom prst="wedgeRoundRectCallout">
            <a:avLst>
              <a:gd name="adj1" fmla="val -62180"/>
              <a:gd name="adj2" fmla="val -328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農業</a:t>
            </a: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者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ヒアリングより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配送に時間がとられ、生産にかける時間が削られている。交通事故も心配。</a:t>
            </a:r>
            <a:endParaRPr kumimoji="1"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55" y="4546364"/>
            <a:ext cx="2387535" cy="153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5" y="4239583"/>
            <a:ext cx="1847050" cy="179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5887149" y="4015191"/>
            <a:ext cx="3697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効率的な物流システム（イメージ）</a:t>
            </a:r>
            <a:endParaRPr kumimoji="1" lang="ja-JP" altLang="en-US" sz="14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298BA7E-B299-4383-B170-F6FF3DB60E59}"/>
              </a:ext>
            </a:extLst>
          </p:cNvPr>
          <p:cNvSpPr/>
          <p:nvPr/>
        </p:nvSpPr>
        <p:spPr>
          <a:xfrm>
            <a:off x="516917" y="4028509"/>
            <a:ext cx="55944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試算</a:t>
            </a:r>
            <a:r>
              <a:rPr lang="ja-JP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例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）府内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か所の直売所で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10km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以内の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r>
              <a:rPr lang="ja-JP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</a:t>
            </a:r>
            <a:r>
              <a:rPr lang="ja-JP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生産者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が出荷すると仮定すると、個別出荷の場合の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₂排出量は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4,350t/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→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集配を実施した場合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174t/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年（約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96</a:t>
            </a:r>
            <a:r>
              <a:rPr lang="ja-JP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％削減</a:t>
            </a:r>
            <a:r>
              <a:rPr lang="ja-JP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  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9" y="4863761"/>
            <a:ext cx="873598" cy="1115322"/>
          </a:xfrm>
          <a:prstGeom prst="rect">
            <a:avLst/>
          </a:prstGeom>
        </p:spPr>
      </p:pic>
      <p:grpSp>
        <p:nvGrpSpPr>
          <p:cNvPr id="23" name="グループ化 22"/>
          <p:cNvGrpSpPr/>
          <p:nvPr/>
        </p:nvGrpSpPr>
        <p:grpSpPr>
          <a:xfrm>
            <a:off x="279075" y="666041"/>
            <a:ext cx="9344429" cy="1644142"/>
            <a:chOff x="240192" y="677033"/>
            <a:chExt cx="9596060" cy="1644142"/>
          </a:xfrm>
        </p:grpSpPr>
        <p:sp>
          <p:nvSpPr>
            <p:cNvPr id="21" name="正方形/長方形 20"/>
            <p:cNvSpPr/>
            <p:nvPr/>
          </p:nvSpPr>
          <p:spPr>
            <a:xfrm>
              <a:off x="240192" y="677033"/>
              <a:ext cx="9596060" cy="164414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二等辺三角形 3"/>
            <p:cNvSpPr/>
            <p:nvPr/>
          </p:nvSpPr>
          <p:spPr>
            <a:xfrm rot="5400000">
              <a:off x="3781172" y="1252648"/>
              <a:ext cx="717050" cy="448884"/>
            </a:xfrm>
            <a:prstGeom prst="triangle">
              <a:avLst>
                <a:gd name="adj" fmla="val 5106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24370" y="1138201"/>
              <a:ext cx="3002850" cy="73866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直売所を通じた地産地消の推進</a:t>
              </a:r>
              <a:endPara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586141" y="1066995"/>
              <a:ext cx="5163254" cy="116955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①　より一層身近な場所・大都市近くでの販売</a:t>
              </a:r>
              <a:endPara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　（都市の販売店、インショップ、飲食店など）</a:t>
              </a:r>
              <a:endPara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②　多様な場所で地産地消を支える効率的な物流の確保</a:t>
              </a:r>
              <a:endPara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（ハブ</a:t>
              </a:r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to</a:t>
              </a:r>
              <a:r>
                <a:rPr kumimoji="1"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ハブ）</a:t>
              </a:r>
              <a:endPara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③　北大阪・中部大阪で直売体制の強化</a:t>
              </a:r>
              <a:endPara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24370" y="697963"/>
              <a:ext cx="1084777" cy="3405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これま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で</a:t>
              </a: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4511063" y="680429"/>
            <a:ext cx="948833" cy="3405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これから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15"/>
          <p:cNvSpPr txBox="1"/>
          <p:nvPr/>
        </p:nvSpPr>
        <p:spPr>
          <a:xfrm>
            <a:off x="9202248" y="6559303"/>
            <a:ext cx="71451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45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0A1863B2-BEE4-4B29-91CA-E8C2833F342C}"/>
              </a:ext>
            </a:extLst>
          </p:cNvPr>
          <p:cNvSpPr txBox="1">
            <a:spLocks/>
          </p:cNvSpPr>
          <p:nvPr/>
        </p:nvSpPr>
        <p:spPr>
          <a:xfrm>
            <a:off x="0" y="49580"/>
            <a:ext cx="9950727" cy="5018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環境貢献</a:t>
            </a:r>
            <a:r>
              <a:rPr lang="en-US" altLang="ja-JP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脱炭素社会に貢献する農業生産　</a:t>
            </a:r>
            <a:endParaRPr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21688" t="31110" r="21250" b="8815"/>
          <a:stretch/>
        </p:blipFill>
        <p:spPr>
          <a:xfrm>
            <a:off x="1303714" y="2395981"/>
            <a:ext cx="2470245" cy="1554563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298BA7E-B299-4383-B170-F6FF3DB60E59}"/>
              </a:ext>
            </a:extLst>
          </p:cNvPr>
          <p:cNvSpPr/>
          <p:nvPr/>
        </p:nvSpPr>
        <p:spPr>
          <a:xfrm>
            <a:off x="95536" y="3958596"/>
            <a:ext cx="672157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>
              <a:lnSpc>
                <a:spcPts val="1800"/>
              </a:lnSpc>
            </a:pP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取組例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marL="180000" indent="-457200" algn="just">
              <a:lnSpc>
                <a:spcPts val="18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〇炭素固定・化学肥料低減につながる有機農産物の生産拡大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1800"/>
              </a:lnSpc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〇スマート技術を活用した肥料・燃料の節減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1450" indent="-171450" algn="just">
              <a:lnSpc>
                <a:spcPts val="1800"/>
              </a:lnSpc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〇土壌への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CO2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固定に向けた取組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1450" indent="-171450" algn="just">
              <a:lnSpc>
                <a:spcPts val="1800"/>
              </a:lnSpc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〇生産資材・包装資材の脱プラ化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1450" indent="-171450" algn="just">
              <a:lnSpc>
                <a:spcPts val="18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〇農地・農業用施設でのクリーンエネルギー活用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1450" indent="-171450" algn="just">
              <a:lnSpc>
                <a:spcPts val="1800"/>
              </a:lnSpc>
            </a:pP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1450" indent="-171450" algn="just">
              <a:lnSpc>
                <a:spcPts val="1800"/>
              </a:lnSpc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〇府民に身近な場所での農業生産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1450" indent="-171450" algn="just">
              <a:lnSpc>
                <a:spcPts val="1800"/>
              </a:lnSpc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〇遊休農地への果樹植樹による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CO2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吸収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121735" y="157224"/>
            <a:ext cx="71451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資料２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4588" y="690710"/>
            <a:ext cx="746490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背景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○脱炭素社会の実現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、農業分野を含め世界的な潮流となっている。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府でも、知事が「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2050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年に府内の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二酸化炭素の排出量・実質ゼロを目指す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」と表明。</a:t>
            </a:r>
          </a:p>
          <a:p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○農業における温室効果ガスの排出量は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5.5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</a:t>
            </a:r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t-CO2</a:t>
            </a: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府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全体の排出量に占める割合は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小さい（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2017,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府全体排出量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5,332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万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t-CO2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の約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0.1%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r="2128"/>
          <a:stretch/>
        </p:blipFill>
        <p:spPr>
          <a:xfrm>
            <a:off x="4247767" y="2395981"/>
            <a:ext cx="1778297" cy="1554563"/>
          </a:xfrm>
          <a:prstGeom prst="rect">
            <a:avLst/>
          </a:prstGeom>
        </p:spPr>
      </p:pic>
      <p:sp>
        <p:nvSpPr>
          <p:cNvPr id="16" name="角丸四角形吹き出し 15"/>
          <p:cNvSpPr/>
          <p:nvPr/>
        </p:nvSpPr>
        <p:spPr>
          <a:xfrm>
            <a:off x="7668272" y="2401639"/>
            <a:ext cx="2163361" cy="986268"/>
          </a:xfrm>
          <a:prstGeom prst="wedgeRoundRectCallout">
            <a:avLst>
              <a:gd name="adj1" fmla="val -62180"/>
              <a:gd name="adj2" fmla="val -328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飲食</a:t>
            </a: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店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ヒアリングより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有機野菜を売りにする飲食店では、ニーズが高まっていると感じている。</a:t>
            </a:r>
            <a:endParaRPr kumimoji="1"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1787D50-52AC-49D5-93D3-C2436032A147}"/>
              </a:ext>
            </a:extLst>
          </p:cNvPr>
          <p:cNvSpPr txBox="1"/>
          <p:nvPr/>
        </p:nvSpPr>
        <p:spPr>
          <a:xfrm>
            <a:off x="176084" y="6210409"/>
            <a:ext cx="7657732" cy="565146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⇒農業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分野で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の排出量は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全体と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比べるとわずかではあるが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、「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食」や「農」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という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府民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kumimoji="1" lang="en-US" altLang="ja-JP" sz="16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身近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な場面での取組みを進めることで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、大阪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農業の価値向上や府民意識の醸成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に効果</a:t>
            </a:r>
            <a:endParaRPr kumimoji="1" lang="ja-JP" altLang="en-US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10" y="642026"/>
            <a:ext cx="1498805" cy="1498805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457" y="3471973"/>
            <a:ext cx="2306906" cy="1536754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7208925" y="4750601"/>
            <a:ext cx="1258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環境制御装置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/>
          <p:cNvPicPr/>
          <p:nvPr/>
        </p:nvPicPr>
        <p:blipFill rotWithShape="1">
          <a:blip r:embed="rId6"/>
          <a:srcRect l="24342" t="33884" r="52023" b="9642"/>
          <a:stretch/>
        </p:blipFill>
        <p:spPr bwMode="auto">
          <a:xfrm>
            <a:off x="7944465" y="5027600"/>
            <a:ext cx="1276350" cy="1714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771336" y="6289533"/>
            <a:ext cx="991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紙での包装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453" y="2399432"/>
            <a:ext cx="790616" cy="1072541"/>
          </a:xfrm>
          <a:prstGeom prst="rect">
            <a:avLst/>
          </a:prstGeom>
        </p:spPr>
      </p:pic>
      <p:sp>
        <p:nvSpPr>
          <p:cNvPr id="18" name="テキスト ボックス 15"/>
          <p:cNvSpPr txBox="1"/>
          <p:nvPr/>
        </p:nvSpPr>
        <p:spPr>
          <a:xfrm>
            <a:off x="9202248" y="6559303"/>
            <a:ext cx="71451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142806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0A1863B2-BEE4-4B29-91CA-E8C2833F342C}"/>
              </a:ext>
            </a:extLst>
          </p:cNvPr>
          <p:cNvSpPr txBox="1">
            <a:spLocks/>
          </p:cNvSpPr>
          <p:nvPr/>
        </p:nvSpPr>
        <p:spPr>
          <a:xfrm>
            <a:off x="-33962" y="78458"/>
            <a:ext cx="9950727" cy="464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環境貢献</a:t>
            </a:r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zh-TW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都市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部の農的空間の拡大</a:t>
            </a:r>
            <a:endParaRPr lang="ja-JP" altLang="en-US" sz="1800" b="1" strike="dblStrike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298BA7E-B299-4383-B170-F6FF3DB60E59}"/>
              </a:ext>
            </a:extLst>
          </p:cNvPr>
          <p:cNvSpPr/>
          <p:nvPr/>
        </p:nvSpPr>
        <p:spPr>
          <a:xfrm>
            <a:off x="107504" y="620688"/>
            <a:ext cx="9627937" cy="52614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tIns="108000">
            <a:spAutoFit/>
          </a:bodyPr>
          <a:lstStyle/>
          <a:p>
            <a:pPr marL="180000" indent="-457200" algn="just">
              <a:lnSpc>
                <a:spcPts val="2000"/>
              </a:lnSpc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背景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marL="180000" indent="-457200" algn="just">
              <a:lnSpc>
                <a:spcPts val="2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○ヨーロッパやアメリカ等では、都市に農業を導入する動きがあり、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2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農業を一体化したビルの建設など、都市で持続可能な食料を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2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生産するとともに、生産から消費が近接による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</a:t>
            </a:r>
            <a:r>
              <a:rPr lang="en-US" altLang="ja-JP" sz="1600" baseline="-25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を削減するなど、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2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都市環境改善に寄与。　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2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2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○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都市農地の多様な役割は、魅力ある都市づくりの構築に向けて重要。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2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国内では人口減少社会にあって都市農地への開発圧力は低下し、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2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都市政策において都市農地を貴重な緑地として位置付け。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2000"/>
              </a:lnSpc>
            </a:pP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都市農地は「都市にあるべきもの」へと大きく転換。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2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2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○都市住民から、都市農業の多様な役割を評価し、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都市農地の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2000"/>
              </a:lnSpc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保全を求める意見が多数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2000"/>
              </a:lnSpc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2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○大阪においても、農地にフィールドを限定せず空き家跡地など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2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 都会の未利用地や屋上スペースを利用して農業を営んだり、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2000"/>
              </a:lnSpc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コミュニティ農園として活用する事例が生まれている。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2000"/>
              </a:lnSpc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2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○農地などを含む自然環境が有する様々な機能を 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2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「グリーンインフラ」ととらえ、地域課題の解決に活用する動き。</a:t>
            </a:r>
            <a:endParaRPr lang="en-US" altLang="ja-JP" sz="1600" strike="dblStrike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687" y="2056862"/>
            <a:ext cx="2524115" cy="189074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46" y="3987994"/>
            <a:ext cx="1701915" cy="113461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152" y="3973925"/>
            <a:ext cx="1159658" cy="1190088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E5E2139-3614-4780-A162-4040EBCB90DA}"/>
              </a:ext>
            </a:extLst>
          </p:cNvPr>
          <p:cNvSpPr txBox="1"/>
          <p:nvPr/>
        </p:nvSpPr>
        <p:spPr>
          <a:xfrm>
            <a:off x="6276650" y="5190336"/>
            <a:ext cx="2918569" cy="4008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kumimoji="1" lang="ja-JP" altLang="en-US" sz="1100" dirty="0"/>
              <a:t>空き家跡地を農園に再生</a:t>
            </a:r>
            <a:endParaRPr kumimoji="1" lang="en-US" altLang="ja-JP" sz="1100" dirty="0"/>
          </a:p>
          <a:p>
            <a:pPr algn="ctr">
              <a:lnSpc>
                <a:spcPts val="1200"/>
              </a:lnSpc>
            </a:pPr>
            <a:r>
              <a:rPr kumimoji="1" lang="ja-JP" altLang="en-US" sz="1100" dirty="0"/>
              <a:t>（がもよんファーム、みんなのうえん）</a:t>
            </a:r>
            <a:endParaRPr kumimoji="1" lang="en-US" altLang="ja-JP" sz="11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121735" y="157224"/>
            <a:ext cx="71451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資料２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298BA7E-B299-4383-B170-F6FF3DB60E59}"/>
              </a:ext>
            </a:extLst>
          </p:cNvPr>
          <p:cNvSpPr/>
          <p:nvPr/>
        </p:nvSpPr>
        <p:spPr>
          <a:xfrm>
            <a:off x="107503" y="5990585"/>
            <a:ext cx="9627937" cy="65659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80000" indent="-457200" algn="just">
              <a:lnSpc>
                <a:spcPts val="2200"/>
              </a:lnSpc>
            </a:pP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　大都市大阪においてこそ、魅力ある都市づくりの形成に大きな意義</a:t>
            </a:r>
            <a:endParaRPr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0000" indent="-457200" algn="just">
              <a:lnSpc>
                <a:spcPts val="2200"/>
              </a:lnSpc>
            </a:pP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都市部の農地や低未利用地において農業・農的空間を活用する取組みへの支援が必要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/>
          <a:srcRect l="11580"/>
          <a:stretch/>
        </p:blipFill>
        <p:spPr>
          <a:xfrm>
            <a:off x="7277277" y="793225"/>
            <a:ext cx="1591511" cy="101286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E5E2139-3614-4780-A162-4040EBCB90DA}"/>
              </a:ext>
            </a:extLst>
          </p:cNvPr>
          <p:cNvSpPr txBox="1"/>
          <p:nvPr/>
        </p:nvSpPr>
        <p:spPr>
          <a:xfrm>
            <a:off x="6671054" y="1857947"/>
            <a:ext cx="306438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kumimoji="1" lang="ja-JP" altLang="en-US" sz="1000" dirty="0"/>
              <a:t>建物の屋上を活用した農園（ハルカスファーム）</a:t>
            </a:r>
            <a:endParaRPr kumimoji="1" lang="en-US" altLang="ja-JP" sz="1000" dirty="0"/>
          </a:p>
        </p:txBody>
      </p:sp>
      <p:sp>
        <p:nvSpPr>
          <p:cNvPr id="21" name="テキスト ボックス 15"/>
          <p:cNvSpPr txBox="1"/>
          <p:nvPr/>
        </p:nvSpPr>
        <p:spPr>
          <a:xfrm>
            <a:off x="9202248" y="6559303"/>
            <a:ext cx="71451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</a:p>
        </p:txBody>
      </p:sp>
    </p:spTree>
    <p:extLst>
      <p:ext uri="{BB962C8B-B14F-4D97-AF65-F5344CB8AC3E}">
        <p14:creationId xmlns:p14="http://schemas.microsoft.com/office/powerpoint/2010/main" val="879588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993</Words>
  <Application>Microsoft Office PowerPoint</Application>
  <PresentationFormat>A4 210 x 297 mm</PresentationFormat>
  <Paragraphs>93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2021-09-09T01:27:32Z</dcterms:created>
  <dcterms:modified xsi:type="dcterms:W3CDTF">2021-09-09T01:27:49Z</dcterms:modified>
</cp:coreProperties>
</file>