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62" r:id="rId2"/>
    <p:sldId id="263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186" autoAdjust="0"/>
  </p:normalViewPr>
  <p:slideViewPr>
    <p:cSldViewPr snapToGrid="0">
      <p:cViewPr varScale="1">
        <p:scale>
          <a:sx n="78" d="100"/>
          <a:sy n="78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CEE08-18E8-4B32-A820-4B57ED3FDC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D754E-44F6-4D58-B5F6-3DC23EC9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99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6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92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50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8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34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57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55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77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75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42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40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36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0A1863B2-BEE4-4B29-91CA-E8C2833F342C}"/>
              </a:ext>
            </a:extLst>
          </p:cNvPr>
          <p:cNvSpPr txBox="1">
            <a:spLocks/>
          </p:cNvSpPr>
          <p:nvPr/>
        </p:nvSpPr>
        <p:spPr>
          <a:xfrm>
            <a:off x="-33962" y="160346"/>
            <a:ext cx="9950727" cy="464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○視点</a:t>
            </a:r>
            <a:r>
              <a:rPr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成長と持続</a:t>
            </a:r>
            <a:r>
              <a:rPr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8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への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委員ご意見の反映について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5"/>
          <p:cNvSpPr txBox="1"/>
          <p:nvPr/>
        </p:nvSpPr>
        <p:spPr>
          <a:xfrm>
            <a:off x="9202248" y="6559303"/>
            <a:ext cx="71451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1-2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598090" y="267014"/>
            <a:ext cx="123712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資料１別紙①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35C68EEE-9B1C-4251-8F44-888441DF2633}"/>
              </a:ext>
            </a:extLst>
          </p:cNvPr>
          <p:cNvSpPr/>
          <p:nvPr/>
        </p:nvSpPr>
        <p:spPr>
          <a:xfrm>
            <a:off x="4712694" y="2305615"/>
            <a:ext cx="4852106" cy="2483403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D2F4F0A-3D67-46AA-8633-07AA9CFE4FDF}"/>
              </a:ext>
            </a:extLst>
          </p:cNvPr>
          <p:cNvSpPr txBox="1"/>
          <p:nvPr/>
        </p:nvSpPr>
        <p:spPr>
          <a:xfrm>
            <a:off x="4861670" y="3069073"/>
            <a:ext cx="30826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・主力農家の経営強化</a:t>
            </a:r>
            <a:endParaRPr lang="en-US" altLang="ja-JP" sz="1400" dirty="0" smtClean="0"/>
          </a:p>
          <a:p>
            <a:r>
              <a:rPr lang="ja-JP" altLang="en-US" sz="1400" dirty="0"/>
              <a:t>・</a:t>
            </a:r>
            <a:r>
              <a:rPr lang="ja-JP" altLang="en-US" sz="1400" dirty="0" smtClean="0"/>
              <a:t>新規就農者の早期自立</a:t>
            </a:r>
            <a:endParaRPr lang="en-US" altLang="ja-JP" sz="1400" dirty="0"/>
          </a:p>
          <a:p>
            <a:r>
              <a:rPr lang="ja-JP" altLang="en-US" sz="1400" dirty="0" smtClean="0"/>
              <a:t>・農業スタートアップ支援</a:t>
            </a:r>
            <a:endParaRPr lang="en-US" altLang="ja-JP" sz="1400" dirty="0" smtClean="0"/>
          </a:p>
          <a:p>
            <a:r>
              <a:rPr lang="ja-JP" altLang="en-US" sz="1400" dirty="0" smtClean="0"/>
              <a:t>・大阪産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もん</a:t>
            </a:r>
            <a:r>
              <a:rPr lang="en-US" altLang="ja-JP" sz="1400" dirty="0" smtClean="0"/>
              <a:t>)</a:t>
            </a:r>
            <a:r>
              <a:rPr lang="ja-JP" altLang="en-US" sz="1400" dirty="0" smtClean="0"/>
              <a:t>の生産振興を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通じた成長と持続</a:t>
            </a:r>
            <a:endParaRPr lang="en-US" altLang="ja-JP" sz="14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E745496-0390-4704-9E70-A265B9C8DF30}"/>
              </a:ext>
            </a:extLst>
          </p:cNvPr>
          <p:cNvSpPr/>
          <p:nvPr/>
        </p:nvSpPr>
        <p:spPr>
          <a:xfrm>
            <a:off x="5312901" y="2564032"/>
            <a:ext cx="3399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/>
              <a:t>１．</a:t>
            </a:r>
            <a:r>
              <a:rPr lang="ja-JP" altLang="ja-JP" b="1" dirty="0"/>
              <a:t>成長と持続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D2F4F0A-3D67-46AA-8633-07AA9CFE4FDF}"/>
              </a:ext>
            </a:extLst>
          </p:cNvPr>
          <p:cNvSpPr txBox="1"/>
          <p:nvPr/>
        </p:nvSpPr>
        <p:spPr>
          <a:xfrm>
            <a:off x="7161812" y="3038928"/>
            <a:ext cx="2400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・家族経営を含めた多様な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lang="ja-JP" altLang="en-US" sz="1400" dirty="0" smtClean="0">
                <a:solidFill>
                  <a:srgbClr val="FF0000"/>
                </a:solidFill>
              </a:rPr>
              <a:t>担い手の経営の持続化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</a:rPr>
              <a:t>・スマート技術導入の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lang="ja-JP" altLang="en-US" sz="1400" dirty="0" smtClean="0">
                <a:solidFill>
                  <a:srgbClr val="FF0000"/>
                </a:solidFill>
              </a:rPr>
              <a:t>ための基盤整備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35C68EEE-9B1C-4251-8F44-888441DF2633}"/>
              </a:ext>
            </a:extLst>
          </p:cNvPr>
          <p:cNvSpPr/>
          <p:nvPr/>
        </p:nvSpPr>
        <p:spPr>
          <a:xfrm>
            <a:off x="452832" y="2305615"/>
            <a:ext cx="3476982" cy="2483403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D2F4F0A-3D67-46AA-8633-07AA9CFE4FDF}"/>
              </a:ext>
            </a:extLst>
          </p:cNvPr>
          <p:cNvSpPr txBox="1"/>
          <p:nvPr/>
        </p:nvSpPr>
        <p:spPr>
          <a:xfrm>
            <a:off x="1000475" y="3069073"/>
            <a:ext cx="24251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・主力農家の経営強化</a:t>
            </a:r>
            <a:endParaRPr lang="en-US" altLang="ja-JP" sz="1400" dirty="0" smtClean="0"/>
          </a:p>
          <a:p>
            <a:r>
              <a:rPr lang="ja-JP" altLang="en-US" sz="1400" dirty="0"/>
              <a:t>・</a:t>
            </a:r>
            <a:r>
              <a:rPr lang="ja-JP" altLang="en-US" sz="1400" dirty="0" smtClean="0"/>
              <a:t>新規就農者の早期自立</a:t>
            </a:r>
            <a:endParaRPr lang="en-US" altLang="ja-JP" sz="1400" dirty="0"/>
          </a:p>
          <a:p>
            <a:r>
              <a:rPr lang="ja-JP" altLang="en-US" sz="1400" dirty="0" smtClean="0"/>
              <a:t>・農業スタートアップ支援</a:t>
            </a:r>
            <a:endParaRPr lang="en-US" altLang="ja-JP" sz="1400" dirty="0" smtClean="0"/>
          </a:p>
          <a:p>
            <a:r>
              <a:rPr lang="ja-JP" altLang="en-US" sz="1400" dirty="0" smtClean="0"/>
              <a:t>・大阪産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もん</a:t>
            </a:r>
            <a:r>
              <a:rPr lang="en-US" altLang="ja-JP" sz="1400" dirty="0" smtClean="0"/>
              <a:t>)</a:t>
            </a:r>
            <a:r>
              <a:rPr lang="ja-JP" altLang="en-US" sz="1400" dirty="0" smtClean="0"/>
              <a:t>の生産振興を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通じた成長と持続</a:t>
            </a:r>
            <a:endParaRPr lang="en-US" altLang="ja-JP" sz="1400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E745496-0390-4704-9E70-A265B9C8DF30}"/>
              </a:ext>
            </a:extLst>
          </p:cNvPr>
          <p:cNvSpPr/>
          <p:nvPr/>
        </p:nvSpPr>
        <p:spPr>
          <a:xfrm>
            <a:off x="356147" y="2673216"/>
            <a:ext cx="3399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/>
              <a:t>１．</a:t>
            </a:r>
            <a:r>
              <a:rPr lang="ja-JP" altLang="ja-JP" b="1" dirty="0"/>
              <a:t>成長と持続</a:t>
            </a:r>
          </a:p>
        </p:txBody>
      </p:sp>
      <p:sp>
        <p:nvSpPr>
          <p:cNvPr id="8" name="右矢印 7"/>
          <p:cNvSpPr/>
          <p:nvPr/>
        </p:nvSpPr>
        <p:spPr>
          <a:xfrm>
            <a:off x="4026499" y="3096940"/>
            <a:ext cx="656004" cy="900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7288A1D-8652-4761-82BA-727D939E3A98}"/>
              </a:ext>
            </a:extLst>
          </p:cNvPr>
          <p:cNvSpPr/>
          <p:nvPr/>
        </p:nvSpPr>
        <p:spPr>
          <a:xfrm>
            <a:off x="1331306" y="1928621"/>
            <a:ext cx="1617077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 smtClean="0"/>
              <a:t>事務局案</a:t>
            </a:r>
            <a:endParaRPr lang="en-US" altLang="ja-JP" sz="1400" b="1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7288A1D-8652-4761-82BA-727D939E3A98}"/>
              </a:ext>
            </a:extLst>
          </p:cNvPr>
          <p:cNvSpPr/>
          <p:nvPr/>
        </p:nvSpPr>
        <p:spPr>
          <a:xfrm>
            <a:off x="6285841" y="1928621"/>
            <a:ext cx="1617077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 smtClean="0"/>
              <a:t>委員ご意見反映</a:t>
            </a:r>
            <a:endParaRPr lang="en-US" altLang="ja-JP" sz="1400" b="1" dirty="0"/>
          </a:p>
        </p:txBody>
      </p:sp>
    </p:spTree>
    <p:extLst>
      <p:ext uri="{BB962C8B-B14F-4D97-AF65-F5344CB8AC3E}">
        <p14:creationId xmlns:p14="http://schemas.microsoft.com/office/powerpoint/2010/main" val="25883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35C68EEE-9B1C-4251-8F44-888441DF2633}"/>
              </a:ext>
            </a:extLst>
          </p:cNvPr>
          <p:cNvSpPr/>
          <p:nvPr/>
        </p:nvSpPr>
        <p:spPr>
          <a:xfrm>
            <a:off x="4990453" y="1178541"/>
            <a:ext cx="4752000" cy="3467876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4048F38F-05DB-45D5-829D-B1026A2278AB}"/>
              </a:ext>
            </a:extLst>
          </p:cNvPr>
          <p:cNvSpPr/>
          <p:nvPr/>
        </p:nvSpPr>
        <p:spPr>
          <a:xfrm>
            <a:off x="95534" y="1178541"/>
            <a:ext cx="4722125" cy="3467876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tx1"/>
                </a:solidFill>
              </a:rPr>
              <a:t> </a:t>
            </a:r>
            <a:endParaRPr lang="ja-JP" altLang="ja-JP" sz="1400" dirty="0">
              <a:solidFill>
                <a:schemeClr val="tx1"/>
              </a:solidFill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3540F452-9C99-41DE-99EE-2A59B6EEA1C7}"/>
              </a:ext>
            </a:extLst>
          </p:cNvPr>
          <p:cNvSpPr/>
          <p:nvPr/>
        </p:nvSpPr>
        <p:spPr>
          <a:xfrm>
            <a:off x="2119570" y="4370745"/>
            <a:ext cx="5580000" cy="2057356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2F4F0A-3D67-46AA-8633-07AA9CFE4FDF}"/>
              </a:ext>
            </a:extLst>
          </p:cNvPr>
          <p:cNvSpPr txBox="1"/>
          <p:nvPr/>
        </p:nvSpPr>
        <p:spPr>
          <a:xfrm>
            <a:off x="2658505" y="4733715"/>
            <a:ext cx="480550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○「大阪農業つなぐセンター」による新たなパートナーシップの確保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・地域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と新規参入者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、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雇用就労等をつなぐ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lvl="0"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○農空間づくりプラットフォームを活用した都市住民の農業参画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アグリキャンパスプロジェクト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（学生による農空間活動の推進）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EE516F7-E329-4952-BC65-4D4F78E2AC1D}"/>
              </a:ext>
            </a:extLst>
          </p:cNvPr>
          <p:cNvSpPr/>
          <p:nvPr/>
        </p:nvSpPr>
        <p:spPr>
          <a:xfrm>
            <a:off x="498413" y="1696399"/>
            <a:ext cx="4319246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○「大阪産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もん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グローアッププラン」の推進を通じた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産地での生産体制の強化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（ぶどう、えだまめ、なす、水なす、いちご）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○地域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農業者が参画する新規就農者の確保育成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・「大阪産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（もん）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スタートアカデミー」（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有機、いちご、水なす）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「きらめき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農業塾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○様々な生産組織の支援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クラブ活動を通じたつながりの機会づくり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endParaRPr lang="en-US" altLang="ja-JP" sz="12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092A78E-7589-42A7-8ED1-9021423C6C00}"/>
              </a:ext>
            </a:extLst>
          </p:cNvPr>
          <p:cNvSpPr/>
          <p:nvPr/>
        </p:nvSpPr>
        <p:spPr>
          <a:xfrm>
            <a:off x="5584312" y="1964306"/>
            <a:ext cx="3959715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○農空間づくり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プランの策定による地域の活性化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多面的機能支払交付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金を活用した農空間の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維持保全活動の推進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○きめ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細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やかな基盤整備の実施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○異常気象等のリスク対策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農業用ハウスの強靭化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収入保険、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作成支援等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0A1863B2-BEE4-4B29-91CA-E8C2833F342C}"/>
              </a:ext>
            </a:extLst>
          </p:cNvPr>
          <p:cNvSpPr txBox="1">
            <a:spLocks/>
          </p:cNvSpPr>
          <p:nvPr/>
        </p:nvSpPr>
        <p:spPr>
          <a:xfrm>
            <a:off x="-33962" y="160346"/>
            <a:ext cx="9950727" cy="464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○農業の「持続」に向けた取組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745496-0390-4704-9E70-A265B9C8DF30}"/>
              </a:ext>
            </a:extLst>
          </p:cNvPr>
          <p:cNvSpPr/>
          <p:nvPr/>
        </p:nvSpPr>
        <p:spPr>
          <a:xfrm>
            <a:off x="5666861" y="791511"/>
            <a:ext cx="3399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/>
              <a:t>地域へのアプローチ</a:t>
            </a:r>
            <a:endParaRPr lang="ja-JP" altLang="ja-JP" b="1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7288A1D-8652-4761-82BA-727D939E3A98}"/>
              </a:ext>
            </a:extLst>
          </p:cNvPr>
          <p:cNvSpPr/>
          <p:nvPr/>
        </p:nvSpPr>
        <p:spPr>
          <a:xfrm>
            <a:off x="839518" y="805943"/>
            <a:ext cx="3234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/>
              <a:t>生産</a:t>
            </a:r>
            <a:r>
              <a:rPr lang="ja-JP" altLang="en-US" b="1" smtClean="0"/>
              <a:t>組織</a:t>
            </a:r>
            <a:r>
              <a:rPr lang="ja-JP" altLang="en-US" b="1" dirty="0" smtClean="0"/>
              <a:t>へのアプローチ</a:t>
            </a:r>
            <a:endParaRPr lang="en-US" altLang="ja-JP" b="1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75D847B-0F4F-4442-828C-DFD5DC51810E}"/>
              </a:ext>
            </a:extLst>
          </p:cNvPr>
          <p:cNvSpPr/>
          <p:nvPr/>
        </p:nvSpPr>
        <p:spPr>
          <a:xfrm>
            <a:off x="3694907" y="6493678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新たなつながりの確保</a:t>
            </a:r>
            <a:endParaRPr lang="ja-JP" altLang="ja-JP" b="1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13" name="テキスト ボックス 15"/>
          <p:cNvSpPr txBox="1"/>
          <p:nvPr/>
        </p:nvSpPr>
        <p:spPr>
          <a:xfrm>
            <a:off x="9202248" y="6559303"/>
            <a:ext cx="71451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1-4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666328" y="267014"/>
            <a:ext cx="11688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資料１別紙②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146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336</Words>
  <Application>Microsoft Office PowerPoint</Application>
  <PresentationFormat>A4 210 x 297 mm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Courier New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2021-09-09T01:27:07Z</dcterms:created>
  <dcterms:modified xsi:type="dcterms:W3CDTF">2021-09-09T01:27:17Z</dcterms:modified>
</cp:coreProperties>
</file>