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9"/>
  </p:notesMasterIdLst>
  <p:sldIdLst>
    <p:sldId id="267" r:id="rId2"/>
    <p:sldId id="280" r:id="rId3"/>
    <p:sldId id="272" r:id="rId4"/>
    <p:sldId id="284" r:id="rId5"/>
    <p:sldId id="289" r:id="rId6"/>
    <p:sldId id="290" r:id="rId7"/>
    <p:sldId id="291" r:id="rId8"/>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5186" autoAdjust="0"/>
  </p:normalViewPr>
  <p:slideViewPr>
    <p:cSldViewPr snapToGrid="0">
      <p:cViewPr varScale="1">
        <p:scale>
          <a:sx n="78" d="100"/>
          <a:sy n="78" d="100"/>
        </p:scale>
        <p:origin x="93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G0000sv0ns101\d10161$\doc\0200_&#25512;&#36914;&#35506;\0500_&#32207;&#21209;&#12539;&#20225;&#30011;&#12464;&#12523;&#12540;&#12503;\0002_&#20225;&#30011;&#38306;&#20418;\02_&#12450;&#12463;&#12471;&#12519;&#12531;&#12503;&#12521;&#12531;\R3\00&#26908;&#35342;PT\R30700&#23460;&#35506;&#38263;&#12524;&#12463;\&#36795;&#30000;&#20316;&#26989;&#20013;\(&#36786;&#22823;&#36039;&#26009;)&#12475;&#12531;&#12469;&#12473;&#12487;&#12540;&#12479;&#12424;&#12426;.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G0000sv0ns101\d10161$\doc\0200_&#25512;&#36914;&#35506;\0500_&#32207;&#21209;&#12539;&#20225;&#30011;&#12464;&#12523;&#12540;&#12503;\0002_&#20225;&#30011;&#38306;&#20418;\02_&#12450;&#12463;&#12471;&#12519;&#12531;&#12503;&#12521;&#12531;\R3\99&#12475;&#12531;&#12469;&#12473;&#20998;&#26512;&#12539;&#21508;G&#12487;&#12540;&#12479;\05%20&#12475;&#12531;&#12469;&#12473;&#12487;&#12540;&#12479;&#20998;&#26512;&#65288;R2&#12475;&#12531;&#12469;&#12473;&#27010;&#35201;&#21453;&#26144;&#65289;.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G0000sv0ns101\d10161$\doc\0200_&#25512;&#36914;&#35506;\0500_&#32207;&#21209;&#12539;&#20225;&#30011;&#12464;&#12523;&#12540;&#12503;\0002_&#20225;&#30011;&#38306;&#20418;\02_&#12450;&#12463;&#12471;&#12519;&#12531;&#12503;&#12521;&#12531;\R3\99&#12475;&#12531;&#12469;&#12473;&#20998;&#26512;&#12539;&#21508;G&#12487;&#12540;&#12479;\05%20&#12475;&#12531;&#12469;&#12473;&#12487;&#12540;&#12479;&#20998;&#26512;&#65288;R2&#12475;&#12531;&#12469;&#12473;&#27010;&#35201;&#21453;&#26144;&#65289;.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G0000sv0ns101\d10161$\doc\0200_&#25512;&#36914;&#35506;\0500_&#32207;&#21209;&#12539;&#20225;&#30011;&#12464;&#12523;&#12540;&#12503;\0002_&#20225;&#30011;&#38306;&#20418;\02_&#12450;&#12463;&#12471;&#12519;&#12531;&#12503;&#12521;&#12531;\R3\00&#26908;&#35342;PT\R30712&#23460;&#35506;&#38263;&#12524;&#12463;\&#36795;&#30000;&#20316;&#26989;&#20013;\&#12467;&#12500;&#12540;&#36786;&#22320;&#12464;&#12521;&#12501;&#12487;&#12540;&#12479;R2.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G0000sv0ns101\d10161$\doc\0200_&#25512;&#36914;&#35506;\0500_&#32207;&#21209;&#12539;&#20225;&#30011;&#12464;&#12523;&#12540;&#12503;\0002_&#20225;&#30011;&#38306;&#20418;\02_&#12450;&#12463;&#12471;&#12519;&#12531;&#12503;&#12521;&#12531;\R3\00&#26908;&#35342;PT\R30712&#23460;&#35506;&#38263;&#12524;&#12463;\&#36795;&#30000;&#20316;&#26989;&#20013;\&#12467;&#12500;&#12540;&#36786;&#22320;&#12464;&#12521;&#12501;&#12487;&#12540;&#12479;R2.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4.xml"/><Relationship Id="rId1" Type="http://schemas.microsoft.com/office/2011/relationships/chartStyle" Target="style14.xml"/></Relationships>
</file>

<file path=ppt/charts/_rels/chart2.xml.rels><?xml version="1.0" encoding="UTF-8" standalone="yes"?>
<Relationships xmlns="http://schemas.openxmlformats.org/package/2006/relationships"><Relationship Id="rId3" Type="http://schemas.openxmlformats.org/officeDocument/2006/relationships/oleObject" Target="file:///\\G0000sv0ns101\d10161$\doc\0200_&#25512;&#36914;&#35506;\0500_&#32207;&#21209;&#12539;&#20225;&#30011;&#12464;&#12523;&#12540;&#12503;\0002_&#20225;&#30011;&#38306;&#20418;\02_&#12450;&#12463;&#12471;&#12519;&#12531;&#12503;&#12521;&#12531;\R3\00&#26908;&#35342;PT\R30712&#23460;&#35506;&#38263;&#12524;&#12463;\&#36795;&#30000;&#20316;&#26989;&#20013;\R3.5&#12288;AP&#12288;&#38306;&#36899;&#12487;&#12540;&#12479;&#38598;&#12288;&#25285;&#12356;&#25163;&#12288;&#36786;&#26989;&#29987;&#20986;&#38989;&#12288;&#20998;&#26512;&#20182;.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file:///\\G0000SV0NS101\sHome1$\HatanakaKe\AP&#12383;&#12385;\05%20&#12475;&#12531;&#12469;&#12473;&#12487;&#12540;&#12479;&#20998;&#26512;.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G0000sv0ns101\d10161$\doc\0200_&#25512;&#36914;&#35506;\0500_&#32207;&#21209;&#12539;&#20225;&#30011;&#12464;&#12523;&#12540;&#12503;\0002_&#20225;&#30011;&#38306;&#20418;\02_&#12450;&#12463;&#12471;&#12519;&#12531;&#12503;&#12521;&#12531;\R3\99&#12475;&#12531;&#12469;&#12473;&#20998;&#26512;&#12539;&#21508;G&#12487;&#12540;&#12479;\&#36009;&#22770;&#38989;&#35215;&#27169;&#21029;&#32076;&#21942;&#20307;&#25968;&#12398;&#25512;&#31227;&#65291;&#25512;&#23450;&#36009;&#22770;&#38989;3.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G0000sv0ns101\d10161$\doc\0200_&#25512;&#36914;&#35506;\0500_&#32207;&#21209;&#12539;&#20225;&#30011;&#12464;&#12523;&#12540;&#12503;\0002_&#20225;&#30011;&#38306;&#20418;\02_&#12450;&#12463;&#12471;&#12519;&#12531;&#12503;&#12521;&#12531;\R3\99&#12475;&#12531;&#12469;&#12473;&#20998;&#26512;&#12539;&#21508;G&#12487;&#12540;&#12479;\&#36009;&#22770;&#38989;&#35215;&#27169;&#21029;&#32076;&#21942;&#20307;&#25968;&#12398;&#25512;&#31227;&#65291;&#25512;&#23450;&#36009;&#22770;&#38989;3.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G0000sv0ns101\d10161$\doc\0200_&#25512;&#36914;&#35506;\0500_&#32207;&#21209;&#12539;&#20225;&#30011;&#12464;&#12523;&#12540;&#12503;\0002_&#20225;&#30011;&#38306;&#20418;\02_&#12450;&#12463;&#12471;&#12519;&#12531;&#12503;&#12521;&#12531;\R3\99&#12475;&#12531;&#12469;&#12473;&#20998;&#26512;&#12539;&#21508;G&#12487;&#12540;&#12479;\05%20&#12475;&#12531;&#12469;&#12473;&#12487;&#12540;&#12479;&#20998;&#26512;&#65288;R2&#12475;&#12531;&#12469;&#12473;&#27010;&#35201;&#21453;&#26144;&#65289;.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G0000sv0ns101\d10161$\doc\0200_&#25512;&#36914;&#35506;\0500_&#32207;&#21209;&#12539;&#20225;&#30011;&#12464;&#12523;&#12540;&#12503;\0002_&#20225;&#30011;&#38306;&#20418;\02_&#12450;&#12463;&#12471;&#12519;&#12531;&#12503;&#12521;&#12531;\R3\99&#12475;&#12531;&#12469;&#12473;&#20998;&#26512;&#12539;&#21508;G&#12487;&#12540;&#12479;\05%20&#12475;&#12531;&#12469;&#12473;&#12487;&#12540;&#12479;&#20998;&#26512;&#65288;R2&#12475;&#12531;&#12469;&#12473;&#27010;&#35201;&#21453;&#26144;&#65289;.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G0000sv0ns101\d10161$\doc\0200_&#25512;&#36914;&#35506;\0500_&#32207;&#21209;&#12539;&#20225;&#30011;&#12464;&#12523;&#12540;&#12503;\0002_&#20225;&#30011;&#38306;&#20418;\02_&#12450;&#12463;&#12471;&#12519;&#12531;&#12503;&#12521;&#12531;\R3\99&#12475;&#12531;&#12469;&#12473;&#20998;&#26512;&#12539;&#21508;G&#12487;&#12540;&#12479;\05%20&#12475;&#12531;&#12469;&#12473;&#12487;&#12540;&#12479;&#20998;&#26512;&#65288;R2&#12475;&#12531;&#12469;&#12473;&#27010;&#35201;&#21453;&#26144;&#65289;.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G0000sv0ns101\d10161$\doc\0200_&#25512;&#36914;&#35506;\0500_&#32207;&#21209;&#12539;&#20225;&#30011;&#12464;&#12523;&#12540;&#12503;\0002_&#20225;&#30011;&#38306;&#20418;\02_&#12450;&#12463;&#12471;&#12519;&#12531;&#12503;&#12521;&#12531;\R3\99&#12475;&#12531;&#12469;&#12473;&#20998;&#26512;&#12539;&#21508;G&#12487;&#12540;&#12479;\R3.5&#12288;AP&#12288;&#38306;&#36899;&#12487;&#12540;&#12479;&#38598;&#12288;&#25285;&#12356;&#25163;&#12288;&#36786;&#26989;&#29987;&#20986;&#38989;&#12288;&#20998;&#26512;&#20182;.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sz="1400" dirty="0"/>
              <a:t>農業産出額</a:t>
            </a:r>
          </a:p>
        </c:rich>
      </c:tx>
      <c:layout>
        <c:manualLayout>
          <c:xMode val="edge"/>
          <c:yMode val="edge"/>
          <c:x val="0.29302307367172814"/>
          <c:y val="1.780081761316061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Sheet2!$B$6:$F$6</c:f>
              <c:numCache>
                <c:formatCode>General</c:formatCode>
                <c:ptCount val="5"/>
                <c:pt idx="0">
                  <c:v>341</c:v>
                </c:pt>
                <c:pt idx="1">
                  <c:v>353</c:v>
                </c:pt>
                <c:pt idx="2">
                  <c:v>357</c:v>
                </c:pt>
                <c:pt idx="3">
                  <c:v>332</c:v>
                </c:pt>
                <c:pt idx="4">
                  <c:v>320</c:v>
                </c:pt>
              </c:numCache>
            </c:numRef>
          </c:val>
          <c:extLst>
            <c:ext xmlns:c16="http://schemas.microsoft.com/office/drawing/2014/chart" uri="{C3380CC4-5D6E-409C-BE32-E72D297353CC}">
              <c16:uniqueId val="{00000000-C0AD-451F-B467-A6145E20E33D}"/>
            </c:ext>
          </c:extLst>
        </c:ser>
        <c:dLbls>
          <c:showLegendKey val="0"/>
          <c:showVal val="0"/>
          <c:showCatName val="0"/>
          <c:showSerName val="0"/>
          <c:showPercent val="0"/>
          <c:showBubbleSize val="0"/>
        </c:dLbls>
        <c:gapWidth val="219"/>
        <c:overlap val="-27"/>
        <c:axId val="121811855"/>
        <c:axId val="121812271"/>
      </c:barChart>
      <c:catAx>
        <c:axId val="1218118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121812271"/>
        <c:crosses val="autoZero"/>
        <c:auto val="1"/>
        <c:lblAlgn val="ctr"/>
        <c:lblOffset val="100"/>
        <c:noMultiLvlLbl val="0"/>
      </c:catAx>
      <c:valAx>
        <c:axId val="121812271"/>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121811855"/>
        <c:crosses val="autoZero"/>
        <c:crossBetween val="between"/>
        <c:majorUnit val="100"/>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416613563748012"/>
          <c:y val="0.14768907803795214"/>
          <c:w val="0.41980697523429472"/>
          <c:h val="0.71242575769730998"/>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16C-427F-ABE1-DC34943AEA0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16C-427F-ABE1-DC34943AEA0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16C-427F-ABE1-DC34943AEA0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16C-427F-ABE1-DC34943AEA07}"/>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val>
            <c:numRef>
              <c:f>出荷先の分析!$B$43:$E$43</c:f>
              <c:numCache>
                <c:formatCode>#,##0;@</c:formatCode>
                <c:ptCount val="4"/>
                <c:pt idx="0">
                  <c:v>87718</c:v>
                </c:pt>
                <c:pt idx="1">
                  <c:v>628783</c:v>
                </c:pt>
                <c:pt idx="2">
                  <c:v>62175</c:v>
                </c:pt>
                <c:pt idx="3">
                  <c:v>199534</c:v>
                </c:pt>
              </c:numCache>
            </c:numRef>
          </c:val>
          <c:extLst>
            <c:ext xmlns:c15="http://schemas.microsoft.com/office/drawing/2012/chart" uri="{02D57815-91ED-43cb-92C2-25804820EDAC}">
              <c15:filteredSeriesTitle>
                <c15:tx>
                  <c:strRef>
                    <c:extLst>
                      <c:ext uri="{02D57815-91ED-43cb-92C2-25804820EDAC}">
                        <c15:formulaRef>
                          <c15:sqref>出荷先の分析!$A$43</c15:sqref>
                        </c15:formulaRef>
                      </c:ext>
                    </c:extLst>
                    <c:strCache>
                      <c:ptCount val="1"/>
                      <c:pt idx="0">
                        <c:v>全国</c:v>
                      </c:pt>
                    </c:strCache>
                  </c:strRef>
                </c15:tx>
              </c15:filteredSeriesTitle>
            </c:ext>
            <c:ext xmlns:c15="http://schemas.microsoft.com/office/drawing/2012/chart" uri="{02D57815-91ED-43cb-92C2-25804820EDAC}">
              <c15:filteredCategoryTitle>
                <c15:cat>
                  <c:strRef>
                    <c:extLst>
                      <c:ext uri="{02D57815-91ED-43cb-92C2-25804820EDAC}">
                        <c15:formulaRef>
                          <c15:sqref>出荷先の分析!$B$42:$E$42</c15:sqref>
                        </c15:formulaRef>
                      </c:ext>
                    </c:extLst>
                    <c:strCache>
                      <c:ptCount val="4"/>
                      <c:pt idx="0">
                        <c:v>消費者に直接販売</c:v>
                      </c:pt>
                      <c:pt idx="1">
                        <c:v>農協</c:v>
                      </c:pt>
                      <c:pt idx="2">
                        <c:v>卸売市場</c:v>
                      </c:pt>
                      <c:pt idx="3">
                        <c:v>その他</c:v>
                      </c:pt>
                    </c:strCache>
                  </c:strRef>
                </c15:cat>
              </c15:filteredCategoryTitle>
            </c:ext>
            <c:ext xmlns:c16="http://schemas.microsoft.com/office/drawing/2014/chart" uri="{C3380CC4-5D6E-409C-BE32-E72D297353CC}">
              <c16:uniqueId val="{00000008-916C-427F-ABE1-DC34943AEA07}"/>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9.7319990573252441E-2"/>
          <c:y val="0.88203629707117082"/>
          <c:w val="0.89999986027548085"/>
          <c:h val="0.10290677707885364"/>
        </c:manualLayout>
      </c:layout>
      <c:overlay val="0"/>
      <c:spPr>
        <a:noFill/>
        <a:ln>
          <a:noFill/>
        </a:ln>
        <a:effectLst/>
      </c:spPr>
      <c:txPr>
        <a:bodyPr rot="0" spcFirstLastPara="1" vertOverflow="ellipsis" vert="horz" wrap="square" anchor="ctr" anchorCtr="1"/>
        <a:lstStyle/>
        <a:p>
          <a:pPr rtl="0">
            <a:defRPr sz="12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785839855061161"/>
          <c:y val="0.24492162438028581"/>
          <c:w val="0.58428320289877678"/>
          <c:h val="0.64177712160979883"/>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4E0-44D5-B3A1-A5802F05B0A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4E0-44D5-B3A1-A5802F05B0A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4E0-44D5-B3A1-A5802F05B0A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4E0-44D5-B3A1-A5802F05B0AD}"/>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val>
            <c:numRef>
              <c:f>出荷先の分析!$B$44:$E$44</c:f>
              <c:numCache>
                <c:formatCode>#,##0;@</c:formatCode>
                <c:ptCount val="4"/>
                <c:pt idx="0">
                  <c:v>1541</c:v>
                </c:pt>
                <c:pt idx="1">
                  <c:v>2490</c:v>
                </c:pt>
                <c:pt idx="2">
                  <c:v>492</c:v>
                </c:pt>
                <c:pt idx="3">
                  <c:v>1324</c:v>
                </c:pt>
              </c:numCache>
            </c:numRef>
          </c:val>
          <c:extLst>
            <c:ext xmlns:c15="http://schemas.microsoft.com/office/drawing/2012/chart" uri="{02D57815-91ED-43cb-92C2-25804820EDAC}">
              <c15:filteredSeriesTitle>
                <c15:tx>
                  <c:strRef>
                    <c:extLst>
                      <c:ext uri="{02D57815-91ED-43cb-92C2-25804820EDAC}">
                        <c15:formulaRef>
                          <c15:sqref>出荷先の分析!$A$44</c15:sqref>
                        </c15:formulaRef>
                      </c:ext>
                    </c:extLst>
                    <c:strCache>
                      <c:ptCount val="1"/>
                      <c:pt idx="0">
                        <c:v>大阪</c:v>
                      </c:pt>
                    </c:strCache>
                  </c:strRef>
                </c15:tx>
              </c15:filteredSeriesTitle>
            </c:ext>
            <c:ext xmlns:c15="http://schemas.microsoft.com/office/drawing/2012/chart" uri="{02D57815-91ED-43cb-92C2-25804820EDAC}">
              <c15:filteredCategoryTitle>
                <c15:cat>
                  <c:strRef>
                    <c:extLst>
                      <c:ext uri="{02D57815-91ED-43cb-92C2-25804820EDAC}">
                        <c15:formulaRef>
                          <c15:sqref>出荷先の分析!$B$42:$E$42</c15:sqref>
                        </c15:formulaRef>
                      </c:ext>
                    </c:extLst>
                    <c:strCache>
                      <c:ptCount val="4"/>
                      <c:pt idx="0">
                        <c:v>消費者に直接販売</c:v>
                      </c:pt>
                      <c:pt idx="1">
                        <c:v>農協</c:v>
                      </c:pt>
                      <c:pt idx="2">
                        <c:v>卸売市場</c:v>
                      </c:pt>
                      <c:pt idx="3">
                        <c:v>その他</c:v>
                      </c:pt>
                    </c:strCache>
                  </c:strRef>
                </c15:cat>
              </c15:filteredCategoryTitle>
            </c:ext>
            <c:ext xmlns:c16="http://schemas.microsoft.com/office/drawing/2014/chart" uri="{C3380CC4-5D6E-409C-BE32-E72D297353CC}">
              <c16:uniqueId val="{00000008-F4E0-44D5-B3A1-A5802F05B0AD}"/>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a:t>耕地面積の推移</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104580927384077"/>
          <c:y val="0.15881999125109361"/>
          <c:w val="0.86486351706036746"/>
          <c:h val="0.73378062117235343"/>
        </c:manualLayout>
      </c:layout>
      <c:barChart>
        <c:barDir val="col"/>
        <c:grouping val="stacked"/>
        <c:varyColors val="0"/>
        <c:ser>
          <c:idx val="2"/>
          <c:order val="0"/>
          <c:spPr>
            <a:solidFill>
              <a:schemeClr val="accent4">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Sheet1!$E$4:$E$14</c:f>
              <c:numCache>
                <c:formatCode>General</c:formatCode>
                <c:ptCount val="6"/>
                <c:pt idx="0">
                  <c:v>9420</c:v>
                </c:pt>
                <c:pt idx="1">
                  <c:v>9320</c:v>
                </c:pt>
                <c:pt idx="2">
                  <c:v>9140</c:v>
                </c:pt>
                <c:pt idx="3">
                  <c:v>9020</c:v>
                </c:pt>
                <c:pt idx="4">
                  <c:v>8880</c:v>
                </c:pt>
                <c:pt idx="5">
                  <c:v>8750</c:v>
                </c:pt>
              </c:numCache>
            </c:numRef>
          </c:val>
          <c:extLst>
            <c:ext xmlns:c15="http://schemas.microsoft.com/office/drawing/2012/chart" uri="{02D57815-91ED-43cb-92C2-25804820EDAC}">
              <c15:filteredSeriesTitle>
                <c15:tx>
                  <c:strRef>
                    <c:extLst>
                      <c:ext uri="{02D57815-91ED-43cb-92C2-25804820EDAC}">
                        <c15:formulaRef>
                          <c15:sqref>Sheet1!$E$3</c15:sqref>
                        </c15:formulaRef>
                      </c:ext>
                    </c:extLst>
                    <c:strCache>
                      <c:ptCount val="1"/>
                      <c:pt idx="0">
                        <c:v>田</c:v>
                      </c:pt>
                    </c:strCache>
                  </c:strRef>
                </c15:tx>
              </c15:filteredSeriesTitle>
            </c:ext>
            <c:ext xmlns:c15="http://schemas.microsoft.com/office/drawing/2012/chart" uri="{02D57815-91ED-43cb-92C2-25804820EDAC}">
              <c15:filteredCategoryTitle>
                <c15:cat>
                  <c:strRef>
                    <c:extLst>
                      <c:ext uri="{02D57815-91ED-43cb-92C2-25804820EDAC}">
                        <c15:formulaRef>
                          <c15:sqref>Sheet1!$A$4:$A$14</c15:sqref>
                        </c15:formulaRef>
                      </c:ext>
                    </c:extLst>
                    <c:strCache>
                      <c:ptCount val="6"/>
                      <c:pt idx="0">
                        <c:v>H27</c:v>
                      </c:pt>
                      <c:pt idx="1">
                        <c:v>H28</c:v>
                      </c:pt>
                      <c:pt idx="2">
                        <c:v>H29</c:v>
                      </c:pt>
                      <c:pt idx="3">
                        <c:v>H30</c:v>
                      </c:pt>
                      <c:pt idx="4">
                        <c:v>R1</c:v>
                      </c:pt>
                      <c:pt idx="5">
                        <c:v>R2</c:v>
                      </c:pt>
                    </c:strCache>
                  </c:strRef>
                </c15:cat>
              </c15:filteredCategoryTitle>
            </c:ext>
            <c:ext xmlns:c16="http://schemas.microsoft.com/office/drawing/2014/chart" uri="{C3380CC4-5D6E-409C-BE32-E72D297353CC}">
              <c16:uniqueId val="{00000000-9D59-4C2F-8364-F08247D84638}"/>
            </c:ext>
          </c:extLst>
        </c:ser>
        <c:ser>
          <c:idx val="1"/>
          <c:order val="1"/>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Sheet1!$D$4:$D$14</c:f>
              <c:numCache>
                <c:formatCode>General</c:formatCode>
                <c:ptCount val="6"/>
                <c:pt idx="0">
                  <c:v>3800</c:v>
                </c:pt>
                <c:pt idx="1">
                  <c:v>3760</c:v>
                </c:pt>
                <c:pt idx="2">
                  <c:v>3790</c:v>
                </c:pt>
                <c:pt idx="3">
                  <c:v>3810</c:v>
                </c:pt>
                <c:pt idx="4">
                  <c:v>3810</c:v>
                </c:pt>
                <c:pt idx="5">
                  <c:v>3780</c:v>
                </c:pt>
              </c:numCache>
            </c:numRef>
          </c:val>
          <c:extLst>
            <c:ext xmlns:c15="http://schemas.microsoft.com/office/drawing/2012/chart" uri="{02D57815-91ED-43cb-92C2-25804820EDAC}">
              <c15:filteredSeriesTitle>
                <c15:tx>
                  <c:strRef>
                    <c:extLst>
                      <c:ext uri="{02D57815-91ED-43cb-92C2-25804820EDAC}">
                        <c15:formulaRef>
                          <c15:sqref>Sheet1!$D$3</c15:sqref>
                        </c15:formulaRef>
                      </c:ext>
                    </c:extLst>
                    <c:strCache>
                      <c:ptCount val="1"/>
                      <c:pt idx="0">
                        <c:v>畑</c:v>
                      </c:pt>
                    </c:strCache>
                  </c:strRef>
                </c15:tx>
              </c15:filteredSeriesTitle>
            </c:ext>
            <c:ext xmlns:c15="http://schemas.microsoft.com/office/drawing/2012/chart" uri="{02D57815-91ED-43cb-92C2-25804820EDAC}">
              <c15:filteredCategoryTitle>
                <c15:cat>
                  <c:strRef>
                    <c:extLst>
                      <c:ext uri="{02D57815-91ED-43cb-92C2-25804820EDAC}">
                        <c15:formulaRef>
                          <c15:sqref>Sheet1!$A$4:$A$14</c15:sqref>
                        </c15:formulaRef>
                      </c:ext>
                    </c:extLst>
                    <c:strCache>
                      <c:ptCount val="6"/>
                      <c:pt idx="0">
                        <c:v>H27</c:v>
                      </c:pt>
                      <c:pt idx="1">
                        <c:v>H28</c:v>
                      </c:pt>
                      <c:pt idx="2">
                        <c:v>H29</c:v>
                      </c:pt>
                      <c:pt idx="3">
                        <c:v>H30</c:v>
                      </c:pt>
                      <c:pt idx="4">
                        <c:v>R1</c:v>
                      </c:pt>
                      <c:pt idx="5">
                        <c:v>R2</c:v>
                      </c:pt>
                    </c:strCache>
                  </c:strRef>
                </c15:cat>
              </c15:filteredCategoryTitle>
            </c:ext>
            <c:ext xmlns:c16="http://schemas.microsoft.com/office/drawing/2014/chart" uri="{C3380CC4-5D6E-409C-BE32-E72D297353CC}">
              <c16:uniqueId val="{00000001-9D59-4C2F-8364-F08247D84638}"/>
            </c:ext>
          </c:extLst>
        </c:ser>
        <c:ser>
          <c:idx val="0"/>
          <c:order val="2"/>
          <c:spPr>
            <a:solidFill>
              <a:schemeClr val="accent1"/>
            </a:solidFill>
            <a:ln>
              <a:noFill/>
            </a:ln>
            <a:effectLst/>
          </c:spPr>
          <c:invertIfNegative val="0"/>
          <c:val>
            <c:numRef>
              <c:f>Sheet1!$C$4:$C$14</c:f>
              <c:numCache>
                <c:formatCode>General</c:formatCode>
                <c:ptCount val="6"/>
              </c:numCache>
            </c:numRef>
          </c:val>
          <c:extLst>
            <c:ext xmlns:c15="http://schemas.microsoft.com/office/drawing/2012/chart" uri="{02D57815-91ED-43cb-92C2-25804820EDAC}">
              <c15:filteredSeriesTitle>
                <c15:tx>
                  <c:strRef>
                    <c:extLst>
                      <c:ext uri="{02D57815-91ED-43cb-92C2-25804820EDAC}">
                        <c15:formulaRef>
                          <c15:sqref>Sheet1!$E$3</c15:sqref>
                        </c15:formulaRef>
                      </c:ext>
                    </c:extLst>
                    <c:strCache>
                      <c:ptCount val="1"/>
                      <c:pt idx="0">
                        <c:v>田</c:v>
                      </c:pt>
                    </c:strCache>
                  </c:strRef>
                </c15:tx>
              </c15:filteredSeriesTitle>
            </c:ext>
            <c:ext xmlns:c15="http://schemas.microsoft.com/office/drawing/2012/chart" uri="{02D57815-91ED-43cb-92C2-25804820EDAC}">
              <c15:filteredCategoryTitle>
                <c15:cat>
                  <c:strRef>
                    <c:extLst>
                      <c:ext uri="{02D57815-91ED-43cb-92C2-25804820EDAC}">
                        <c15:formulaRef>
                          <c15:sqref>Sheet1!$A$4:$A$14</c15:sqref>
                        </c15:formulaRef>
                      </c:ext>
                    </c:extLst>
                    <c:strCache>
                      <c:ptCount val="6"/>
                      <c:pt idx="0">
                        <c:v>H27</c:v>
                      </c:pt>
                      <c:pt idx="1">
                        <c:v>H28</c:v>
                      </c:pt>
                      <c:pt idx="2">
                        <c:v>H29</c:v>
                      </c:pt>
                      <c:pt idx="3">
                        <c:v>H30</c:v>
                      </c:pt>
                      <c:pt idx="4">
                        <c:v>R1</c:v>
                      </c:pt>
                      <c:pt idx="5">
                        <c:v>R2</c:v>
                      </c:pt>
                    </c:strCache>
                  </c:strRef>
                </c15:cat>
              </c15:filteredCategoryTitle>
            </c:ext>
            <c:ext xmlns:c16="http://schemas.microsoft.com/office/drawing/2014/chart" uri="{C3380CC4-5D6E-409C-BE32-E72D297353CC}">
              <c16:uniqueId val="{00000002-9D59-4C2F-8364-F08247D84638}"/>
            </c:ext>
          </c:extLst>
        </c:ser>
        <c:dLbls>
          <c:showLegendKey val="0"/>
          <c:showVal val="0"/>
          <c:showCatName val="0"/>
          <c:showSerName val="0"/>
          <c:showPercent val="0"/>
          <c:showBubbleSize val="0"/>
        </c:dLbls>
        <c:gapWidth val="150"/>
        <c:overlap val="100"/>
        <c:axId val="955935471"/>
        <c:axId val="955937551"/>
      </c:barChart>
      <c:catAx>
        <c:axId val="9559354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crossAx val="955937551"/>
        <c:crosses val="autoZero"/>
        <c:auto val="1"/>
        <c:lblAlgn val="ctr"/>
        <c:lblOffset val="100"/>
        <c:noMultiLvlLbl val="0"/>
      </c:catAx>
      <c:valAx>
        <c:axId val="95593755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crossAx val="955935471"/>
        <c:crosses val="autoZero"/>
        <c:crossBetween val="between"/>
      </c:valAx>
      <c:spPr>
        <a:noFill/>
        <a:ln>
          <a:noFill/>
        </a:ln>
        <a:effectLst/>
      </c:spPr>
    </c:plotArea>
    <c:legend>
      <c:legendPos val="t"/>
      <c:legendEntry>
        <c:idx val="2"/>
        <c:delete val="1"/>
      </c:legendEntry>
      <c:layout>
        <c:manualLayout>
          <c:xMode val="edge"/>
          <c:yMode val="edge"/>
          <c:x val="0.70334506578658651"/>
          <c:y val="2.4345547710779784E-2"/>
          <c:w val="0.24886526684164478"/>
          <c:h val="7.8125546806649182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a:t>経営耕地面積</a:t>
            </a:r>
          </a:p>
        </c:rich>
      </c:tx>
      <c:layout>
        <c:manualLayout>
          <c:xMode val="edge"/>
          <c:yMode val="edge"/>
          <c:x val="0.36360120433035636"/>
          <c:y val="3.2790084038794402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12511582035950108"/>
          <c:y val="0.18385888461177724"/>
          <c:w val="0.84401348234061313"/>
          <c:h val="0.68529330936285182"/>
        </c:manualLayout>
      </c:layout>
      <c:barChart>
        <c:barDir val="col"/>
        <c:grouping val="stacked"/>
        <c:varyColors val="0"/>
        <c:ser>
          <c:idx val="0"/>
          <c:order val="0"/>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Sheet1!$B$35:$B$37</c:f>
              <c:numCache>
                <c:formatCode>General</c:formatCode>
                <c:ptCount val="3"/>
                <c:pt idx="0">
                  <c:v>6568</c:v>
                </c:pt>
                <c:pt idx="1">
                  <c:v>5794</c:v>
                </c:pt>
                <c:pt idx="2">
                  <c:v>4835</c:v>
                </c:pt>
              </c:numCache>
            </c:numRef>
          </c:val>
          <c:extLst>
            <c:ext xmlns:c15="http://schemas.microsoft.com/office/drawing/2012/chart" uri="{02D57815-91ED-43cb-92C2-25804820EDAC}">
              <c15:filteredSeriesTitle>
                <c15:tx>
                  <c:strRef>
                    <c:extLst>
                      <c:ext uri="{02D57815-91ED-43cb-92C2-25804820EDAC}">
                        <c15:formulaRef>
                          <c15:sqref>Sheet1!$B$34</c15:sqref>
                        </c15:formulaRef>
                      </c:ext>
                    </c:extLst>
                    <c:strCache>
                      <c:ptCount val="1"/>
                      <c:pt idx="0">
                        <c:v>販売農家</c:v>
                      </c:pt>
                    </c:strCache>
                  </c:strRef>
                </c15:tx>
              </c15:filteredSeriesTitle>
            </c:ext>
            <c:ext xmlns:c15="http://schemas.microsoft.com/office/drawing/2012/chart" uri="{02D57815-91ED-43cb-92C2-25804820EDAC}">
              <c15:filteredCategoryTitle>
                <c15:cat>
                  <c:strRef>
                    <c:extLst>
                      <c:ext uri="{02D57815-91ED-43cb-92C2-25804820EDAC}">
                        <c15:formulaRef>
                          <c15:sqref>Sheet1!$A$35:$A$37</c15:sqref>
                        </c15:formulaRef>
                      </c:ext>
                    </c:extLst>
                    <c:strCache>
                      <c:ptCount val="3"/>
                      <c:pt idx="0">
                        <c:v>H22</c:v>
                      </c:pt>
                      <c:pt idx="1">
                        <c:v>H27</c:v>
                      </c:pt>
                      <c:pt idx="2">
                        <c:v>R2</c:v>
                      </c:pt>
                    </c:strCache>
                  </c:strRef>
                </c15:cat>
              </c15:filteredCategoryTitle>
            </c:ext>
            <c:ext xmlns:c16="http://schemas.microsoft.com/office/drawing/2014/chart" uri="{C3380CC4-5D6E-409C-BE32-E72D297353CC}">
              <c16:uniqueId val="{00000000-9C34-44E3-9E52-685D06C19E7F}"/>
            </c:ext>
          </c:extLst>
        </c:ser>
        <c: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Sheet1!$C$35:$C$37</c:f>
              <c:numCache>
                <c:formatCode>General</c:formatCode>
                <c:ptCount val="3"/>
                <c:pt idx="0">
                  <c:v>2841</c:v>
                </c:pt>
                <c:pt idx="1">
                  <c:v>2662</c:v>
                </c:pt>
                <c:pt idx="2">
                  <c:v>2377</c:v>
                </c:pt>
              </c:numCache>
            </c:numRef>
          </c:val>
          <c:extLst>
            <c:ext xmlns:c15="http://schemas.microsoft.com/office/drawing/2012/chart" uri="{02D57815-91ED-43cb-92C2-25804820EDAC}">
              <c15:filteredSeriesTitle>
                <c15:tx>
                  <c:strRef>
                    <c:extLst>
                      <c:ext uri="{02D57815-91ED-43cb-92C2-25804820EDAC}">
                        <c15:formulaRef>
                          <c15:sqref>Sheet1!$C$34</c15:sqref>
                        </c15:formulaRef>
                      </c:ext>
                    </c:extLst>
                    <c:strCache>
                      <c:ptCount val="1"/>
                      <c:pt idx="0">
                        <c:v>自給的農家</c:v>
                      </c:pt>
                    </c:strCache>
                  </c:strRef>
                </c15:tx>
              </c15:filteredSeriesTitle>
            </c:ext>
            <c:ext xmlns:c15="http://schemas.microsoft.com/office/drawing/2012/chart" uri="{02D57815-91ED-43cb-92C2-25804820EDAC}">
              <c15:filteredCategoryTitle>
                <c15:cat>
                  <c:strRef>
                    <c:extLst>
                      <c:ext uri="{02D57815-91ED-43cb-92C2-25804820EDAC}">
                        <c15:formulaRef>
                          <c15:sqref>Sheet1!$A$35:$A$37</c15:sqref>
                        </c15:formulaRef>
                      </c:ext>
                    </c:extLst>
                    <c:strCache>
                      <c:ptCount val="3"/>
                      <c:pt idx="0">
                        <c:v>H22</c:v>
                      </c:pt>
                      <c:pt idx="1">
                        <c:v>H27</c:v>
                      </c:pt>
                      <c:pt idx="2">
                        <c:v>R2</c:v>
                      </c:pt>
                    </c:strCache>
                  </c:strRef>
                </c15:cat>
              </c15:filteredCategoryTitle>
            </c:ext>
            <c:ext xmlns:c16="http://schemas.microsoft.com/office/drawing/2014/chart" uri="{C3380CC4-5D6E-409C-BE32-E72D297353CC}">
              <c16:uniqueId val="{00000001-9C34-44E3-9E52-685D06C19E7F}"/>
            </c:ext>
          </c:extLst>
        </c:ser>
        <c:ser>
          <c:idx val="2"/>
          <c:order val="2"/>
          <c:spPr>
            <a:solidFill>
              <a:schemeClr val="accent6">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Sheet1!$D$35:$D$37</c:f>
              <c:numCache>
                <c:formatCode>General</c:formatCode>
                <c:ptCount val="3"/>
                <c:pt idx="0">
                  <c:v>389</c:v>
                </c:pt>
                <c:pt idx="1">
                  <c:v>334</c:v>
                </c:pt>
                <c:pt idx="2">
                  <c:v>298</c:v>
                </c:pt>
              </c:numCache>
            </c:numRef>
          </c:val>
          <c:extLst>
            <c:ext xmlns:c15="http://schemas.microsoft.com/office/drawing/2012/chart" uri="{02D57815-91ED-43cb-92C2-25804820EDAC}">
              <c15:filteredSeriesTitle>
                <c15:tx>
                  <c:strRef>
                    <c:extLst>
                      <c:ext uri="{02D57815-91ED-43cb-92C2-25804820EDAC}">
                        <c15:formulaRef>
                          <c15:sqref>Sheet1!$D$34</c15:sqref>
                        </c15:formulaRef>
                      </c:ext>
                    </c:extLst>
                    <c:strCache>
                      <c:ptCount val="1"/>
                      <c:pt idx="0">
                        <c:v>土地持ち非農家農地</c:v>
                      </c:pt>
                    </c:strCache>
                  </c:strRef>
                </c15:tx>
              </c15:filteredSeriesTitle>
            </c:ext>
            <c:ext xmlns:c15="http://schemas.microsoft.com/office/drawing/2012/chart" uri="{02D57815-91ED-43cb-92C2-25804820EDAC}">
              <c15:filteredCategoryTitle>
                <c15:cat>
                  <c:strRef>
                    <c:extLst>
                      <c:ext uri="{02D57815-91ED-43cb-92C2-25804820EDAC}">
                        <c15:formulaRef>
                          <c15:sqref>Sheet1!$A$35:$A$37</c15:sqref>
                        </c15:formulaRef>
                      </c:ext>
                    </c:extLst>
                    <c:strCache>
                      <c:ptCount val="3"/>
                      <c:pt idx="0">
                        <c:v>H22</c:v>
                      </c:pt>
                      <c:pt idx="1">
                        <c:v>H27</c:v>
                      </c:pt>
                      <c:pt idx="2">
                        <c:v>R2</c:v>
                      </c:pt>
                    </c:strCache>
                  </c:strRef>
                </c15:cat>
              </c15:filteredCategoryTitle>
            </c:ext>
            <c:ext xmlns:c16="http://schemas.microsoft.com/office/drawing/2014/chart" uri="{C3380CC4-5D6E-409C-BE32-E72D297353CC}">
              <c16:uniqueId val="{00000002-9C34-44E3-9E52-685D06C19E7F}"/>
            </c:ext>
          </c:extLst>
        </c:ser>
        <c:dLbls>
          <c:showLegendKey val="0"/>
          <c:showVal val="0"/>
          <c:showCatName val="0"/>
          <c:showSerName val="0"/>
          <c:showPercent val="0"/>
          <c:showBubbleSize val="0"/>
        </c:dLbls>
        <c:gapWidth val="150"/>
        <c:overlap val="100"/>
        <c:serLines>
          <c:spPr>
            <a:ln w="9525" cap="flat" cmpd="sng" algn="ctr">
              <a:solidFill>
                <a:schemeClr val="tx1">
                  <a:lumMod val="35000"/>
                  <a:lumOff val="65000"/>
                </a:schemeClr>
              </a:solidFill>
              <a:round/>
            </a:ln>
            <a:effectLst/>
          </c:spPr>
        </c:serLines>
        <c:axId val="1751361167"/>
        <c:axId val="1751364079"/>
      </c:barChart>
      <c:catAx>
        <c:axId val="17513611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crossAx val="1751364079"/>
        <c:crosses val="autoZero"/>
        <c:auto val="1"/>
        <c:lblAlgn val="ctr"/>
        <c:lblOffset val="100"/>
        <c:noMultiLvlLbl val="0"/>
      </c:catAx>
      <c:valAx>
        <c:axId val="175136407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crossAx val="1751361167"/>
        <c:crosses val="autoZero"/>
        <c:crossBetween val="between"/>
      </c:valAx>
      <c:spPr>
        <a:noFill/>
        <a:ln>
          <a:noFill/>
        </a:ln>
        <a:effectLst/>
      </c:spPr>
    </c:plotArea>
    <c:legend>
      <c:legendPos val="b"/>
      <c:layout>
        <c:manualLayout>
          <c:xMode val="edge"/>
          <c:yMode val="edge"/>
          <c:x val="0.62235922398536059"/>
          <c:y val="2.3320388311307543E-2"/>
          <c:w val="0.37327180997085957"/>
          <c:h val="0.28530918182694687"/>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chemeClr val="accent1"/>
              </a:solidFill>
              <a:round/>
            </a:ln>
            <a:effectLst/>
          </c:spPr>
          <c:marker>
            <c:symbol val="circle"/>
            <c:size val="5"/>
            <c:spPr>
              <a:solidFill>
                <a:schemeClr val="accent1"/>
              </a:solidFill>
              <a:ln w="9525">
                <a:solidFill>
                  <a:schemeClr val="accent1"/>
                </a:solidFill>
              </a:ln>
              <a:effectLst/>
            </c:spPr>
          </c:marker>
          <c:val>
            <c:numRef>
              <c:f>Sheet1!$B$2:$B$13</c:f>
              <c:numCache>
                <c:formatCode>General</c:formatCode>
                <c:ptCount val="12"/>
                <c:pt idx="0">
                  <c:v>474</c:v>
                </c:pt>
                <c:pt idx="1">
                  <c:v>432</c:v>
                </c:pt>
                <c:pt idx="2">
                  <c:v>472</c:v>
                </c:pt>
                <c:pt idx="3">
                  <c:v>457</c:v>
                </c:pt>
                <c:pt idx="4">
                  <c:v>503</c:v>
                </c:pt>
                <c:pt idx="5">
                  <c:v>525</c:v>
                </c:pt>
                <c:pt idx="6">
                  <c:v>551</c:v>
                </c:pt>
                <c:pt idx="7">
                  <c:v>541</c:v>
                </c:pt>
                <c:pt idx="8">
                  <c:v>597</c:v>
                </c:pt>
                <c:pt idx="9">
                  <c:v>584</c:v>
                </c:pt>
                <c:pt idx="10">
                  <c:v>649</c:v>
                </c:pt>
                <c:pt idx="11">
                  <c:v>851</c:v>
                </c:pt>
              </c:numCache>
            </c:numRef>
          </c:val>
          <c:smooth val="0"/>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平成30年</c:v>
                      </c:pt>
                    </c:strCache>
                  </c:strRef>
                </c15:tx>
              </c15:filteredSeriesTitle>
            </c:ext>
            <c:ext xmlns:c15="http://schemas.microsoft.com/office/drawing/2012/chart" uri="{02D57815-91ED-43cb-92C2-25804820EDAC}">
              <c15:filteredCategoryTitle>
                <c15:cat>
                  <c:strRef>
                    <c:extLst>
                      <c:ext uri="{02D57815-91ED-43cb-92C2-25804820EDAC}">
                        <c15:formulaRef>
                          <c15:sqref>Sheet1!$A$2:$A$13</c15:sqref>
                        </c15:formulaRef>
                      </c:ext>
                    </c:extLst>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15:cat>
              </c15:filteredCategoryTitle>
            </c:ext>
            <c:ext xmlns:c16="http://schemas.microsoft.com/office/drawing/2014/chart" uri="{C3380CC4-5D6E-409C-BE32-E72D297353CC}">
              <c16:uniqueId val="{00000000-C29E-4F72-89DD-ECB4DFDCC0C9}"/>
            </c:ext>
          </c:extLst>
        </c:ser>
        <c:ser>
          <c:idx val="1"/>
          <c:order val="1"/>
          <c:spPr>
            <a:ln w="28575" cap="rnd">
              <a:solidFill>
                <a:schemeClr val="accent2"/>
              </a:solidFill>
              <a:round/>
            </a:ln>
            <a:effectLst/>
          </c:spPr>
          <c:marker>
            <c:symbol val="circle"/>
            <c:size val="5"/>
            <c:spPr>
              <a:solidFill>
                <a:schemeClr val="accent2"/>
              </a:solidFill>
              <a:ln w="9525">
                <a:solidFill>
                  <a:schemeClr val="accent2"/>
                </a:solidFill>
              </a:ln>
              <a:effectLst/>
            </c:spPr>
          </c:marker>
          <c:val>
            <c:numRef>
              <c:f>Sheet1!$C$2:$C$13</c:f>
              <c:numCache>
                <c:formatCode>General</c:formatCode>
                <c:ptCount val="12"/>
                <c:pt idx="0">
                  <c:v>623</c:v>
                </c:pt>
                <c:pt idx="1">
                  <c:v>611</c:v>
                </c:pt>
                <c:pt idx="2">
                  <c:v>599</c:v>
                </c:pt>
                <c:pt idx="3">
                  <c:v>616</c:v>
                </c:pt>
                <c:pt idx="4">
                  <c:v>622</c:v>
                </c:pt>
                <c:pt idx="5">
                  <c:v>619</c:v>
                </c:pt>
                <c:pt idx="6">
                  <c:v>601</c:v>
                </c:pt>
                <c:pt idx="7">
                  <c:v>617</c:v>
                </c:pt>
                <c:pt idx="8">
                  <c:v>633</c:v>
                </c:pt>
                <c:pt idx="9">
                  <c:v>599</c:v>
                </c:pt>
                <c:pt idx="10">
                  <c:v>644</c:v>
                </c:pt>
                <c:pt idx="11">
                  <c:v>900</c:v>
                </c:pt>
              </c:numCache>
            </c:numRef>
          </c:val>
          <c:smooth val="0"/>
          <c:extLst>
            <c:ext xmlns:c15="http://schemas.microsoft.com/office/drawing/2012/chart" uri="{02D57815-91ED-43cb-92C2-25804820EDAC}">
              <c15:filteredSeriesTitle>
                <c15:tx>
                  <c:strRef>
                    <c:extLst>
                      <c:ext uri="{02D57815-91ED-43cb-92C2-25804820EDAC}">
                        <c15:formulaRef>
                          <c15:sqref>Sheet1!$C$1</c15:sqref>
                        </c15:formulaRef>
                      </c:ext>
                    </c:extLst>
                    <c:strCache>
                      <c:ptCount val="1"/>
                      <c:pt idx="0">
                        <c:v>令和元年</c:v>
                      </c:pt>
                    </c:strCache>
                  </c:strRef>
                </c15:tx>
              </c15:filteredSeriesTitle>
            </c:ext>
            <c:ext xmlns:c15="http://schemas.microsoft.com/office/drawing/2012/chart" uri="{02D57815-91ED-43cb-92C2-25804820EDAC}">
              <c15:filteredCategoryTitle>
                <c15:cat>
                  <c:strRef>
                    <c:extLst>
                      <c:ext uri="{02D57815-91ED-43cb-92C2-25804820EDAC}">
                        <c15:formulaRef>
                          <c15:sqref>Sheet1!$A$2:$A$13</c15:sqref>
                        </c15:formulaRef>
                      </c:ext>
                    </c:extLst>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15:cat>
              </c15:filteredCategoryTitle>
            </c:ext>
            <c:ext xmlns:c16="http://schemas.microsoft.com/office/drawing/2014/chart" uri="{C3380CC4-5D6E-409C-BE32-E72D297353CC}">
              <c16:uniqueId val="{00000001-C29E-4F72-89DD-ECB4DFDCC0C9}"/>
            </c:ext>
          </c:extLst>
        </c:ser>
        <c:ser>
          <c:idx val="2"/>
          <c:order val="2"/>
          <c:spPr>
            <a:ln w="28575" cap="rnd">
              <a:solidFill>
                <a:schemeClr val="accent3"/>
              </a:solidFill>
              <a:round/>
            </a:ln>
            <a:effectLst/>
          </c:spPr>
          <c:marker>
            <c:symbol val="circle"/>
            <c:size val="5"/>
            <c:spPr>
              <a:solidFill>
                <a:schemeClr val="accent3"/>
              </a:solidFill>
              <a:ln w="9525">
                <a:solidFill>
                  <a:schemeClr val="accent3"/>
                </a:solidFill>
              </a:ln>
              <a:effectLst/>
            </c:spPr>
          </c:marker>
          <c:val>
            <c:numRef>
              <c:f>Sheet1!$D$2:$D$13</c:f>
              <c:numCache>
                <c:formatCode>General</c:formatCode>
                <c:ptCount val="12"/>
                <c:pt idx="0">
                  <c:v>687</c:v>
                </c:pt>
                <c:pt idx="1">
                  <c:v>679</c:v>
                </c:pt>
                <c:pt idx="2">
                  <c:v>757</c:v>
                </c:pt>
                <c:pt idx="3">
                  <c:v>1007</c:v>
                </c:pt>
                <c:pt idx="4">
                  <c:v>1113</c:v>
                </c:pt>
                <c:pt idx="5">
                  <c:v>1068</c:v>
                </c:pt>
                <c:pt idx="6">
                  <c:v>1007</c:v>
                </c:pt>
                <c:pt idx="7">
                  <c:v>979</c:v>
                </c:pt>
                <c:pt idx="8">
                  <c:v>978</c:v>
                </c:pt>
                <c:pt idx="9">
                  <c:v>998</c:v>
                </c:pt>
                <c:pt idx="10">
                  <c:v>1127</c:v>
                </c:pt>
                <c:pt idx="11">
                  <c:v>1477</c:v>
                </c:pt>
              </c:numCache>
            </c:numRef>
          </c:val>
          <c:smooth val="0"/>
          <c:extLst>
            <c:ext xmlns:c15="http://schemas.microsoft.com/office/drawing/2012/chart" uri="{02D57815-91ED-43cb-92C2-25804820EDAC}">
              <c15:filteredSeriesTitle>
                <c15:tx>
                  <c:strRef>
                    <c:extLst>
                      <c:ext uri="{02D57815-91ED-43cb-92C2-25804820EDAC}">
                        <c15:formulaRef>
                          <c15:sqref>Sheet1!$D$1</c15:sqref>
                        </c15:formulaRef>
                      </c:ext>
                    </c:extLst>
                    <c:strCache>
                      <c:ptCount val="1"/>
                      <c:pt idx="0">
                        <c:v>令和２年</c:v>
                      </c:pt>
                    </c:strCache>
                  </c:strRef>
                </c15:tx>
              </c15:filteredSeriesTitle>
            </c:ext>
            <c:ext xmlns:c15="http://schemas.microsoft.com/office/drawing/2012/chart" uri="{02D57815-91ED-43cb-92C2-25804820EDAC}">
              <c15:filteredCategoryTitle>
                <c15:cat>
                  <c:strRef>
                    <c:extLst>
                      <c:ext uri="{02D57815-91ED-43cb-92C2-25804820EDAC}">
                        <c15:formulaRef>
                          <c15:sqref>Sheet1!$A$2:$A$13</c15:sqref>
                        </c15:formulaRef>
                      </c:ext>
                    </c:extLst>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15:cat>
              </c15:filteredCategoryTitle>
            </c:ext>
            <c:ext xmlns:c16="http://schemas.microsoft.com/office/drawing/2014/chart" uri="{C3380CC4-5D6E-409C-BE32-E72D297353CC}">
              <c16:uniqueId val="{00000002-C29E-4F72-89DD-ECB4DFDCC0C9}"/>
            </c:ext>
          </c:extLst>
        </c:ser>
        <c:ser>
          <c:idx val="3"/>
          <c:order val="3"/>
          <c:spPr>
            <a:ln w="28575" cap="rnd">
              <a:solidFill>
                <a:schemeClr val="accent4"/>
              </a:solidFill>
              <a:round/>
            </a:ln>
            <a:effectLst/>
          </c:spPr>
          <c:marker>
            <c:symbol val="circle"/>
            <c:size val="5"/>
            <c:spPr>
              <a:solidFill>
                <a:schemeClr val="accent4"/>
              </a:solidFill>
              <a:ln w="9525">
                <a:solidFill>
                  <a:schemeClr val="accent4"/>
                </a:solidFill>
              </a:ln>
              <a:effectLst/>
            </c:spPr>
          </c:marker>
          <c:val>
            <c:numRef>
              <c:f>Sheet1!$E$2:$E$13</c:f>
              <c:numCache>
                <c:formatCode>General</c:formatCode>
                <c:ptCount val="12"/>
                <c:pt idx="0">
                  <c:v>1204</c:v>
                </c:pt>
                <c:pt idx="1">
                  <c:v>1168</c:v>
                </c:pt>
              </c:numCache>
            </c:numRef>
          </c:val>
          <c:smooth val="0"/>
          <c:extLst>
            <c:ext xmlns:c15="http://schemas.microsoft.com/office/drawing/2012/chart" uri="{02D57815-91ED-43cb-92C2-25804820EDAC}">
              <c15:filteredSeriesTitle>
                <c15:tx>
                  <c:strRef>
                    <c:extLst>
                      <c:ext uri="{02D57815-91ED-43cb-92C2-25804820EDAC}">
                        <c15:formulaRef>
                          <c15:sqref>Sheet1!$E$1</c15:sqref>
                        </c15:formulaRef>
                      </c:ext>
                    </c:extLst>
                    <c:strCache>
                      <c:ptCount val="1"/>
                      <c:pt idx="0">
                        <c:v>令和３年</c:v>
                      </c:pt>
                    </c:strCache>
                  </c:strRef>
                </c15:tx>
              </c15:filteredSeriesTitle>
            </c:ext>
            <c:ext xmlns:c15="http://schemas.microsoft.com/office/drawing/2012/chart" uri="{02D57815-91ED-43cb-92C2-25804820EDAC}">
              <c15:filteredCategoryTitle>
                <c15:cat>
                  <c:strRef>
                    <c:extLst>
                      <c:ext uri="{02D57815-91ED-43cb-92C2-25804820EDAC}">
                        <c15:formulaRef>
                          <c15:sqref>Sheet1!$A$2:$A$13</c15:sqref>
                        </c15:formulaRef>
                      </c:ext>
                    </c:extLst>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15:cat>
              </c15:filteredCategoryTitle>
            </c:ext>
            <c:ext xmlns:c16="http://schemas.microsoft.com/office/drawing/2014/chart" uri="{C3380CC4-5D6E-409C-BE32-E72D297353CC}">
              <c16:uniqueId val="{00000003-C29E-4F72-89DD-ECB4DFDCC0C9}"/>
            </c:ext>
          </c:extLst>
        </c:ser>
        <c:dLbls>
          <c:showLegendKey val="0"/>
          <c:showVal val="0"/>
          <c:showCatName val="0"/>
          <c:showSerName val="0"/>
          <c:showPercent val="0"/>
          <c:showBubbleSize val="0"/>
        </c:dLbls>
        <c:marker val="1"/>
        <c:smooth val="0"/>
        <c:axId val="612227583"/>
        <c:axId val="612225087"/>
      </c:lineChart>
      <c:catAx>
        <c:axId val="6122275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612225087"/>
        <c:crosses val="autoZero"/>
        <c:auto val="1"/>
        <c:lblAlgn val="ctr"/>
        <c:lblOffset val="100"/>
        <c:noMultiLvlLbl val="0"/>
      </c:catAx>
      <c:valAx>
        <c:axId val="61222508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612227583"/>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a:t>野菜産出額</a:t>
            </a:r>
          </a:p>
        </c:rich>
      </c:tx>
      <c:layout>
        <c:manualLayout>
          <c:xMode val="edge"/>
          <c:yMode val="edge"/>
          <c:x val="0.29053357756262338"/>
          <c:y val="4.925912423874599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14450507885910033"/>
          <c:y val="0.25868822868409158"/>
          <c:w val="0.811184749942511"/>
          <c:h val="0.52216892704659623"/>
        </c:manualLayout>
      </c:layout>
      <c:barChart>
        <c:barDir val="col"/>
        <c:grouping val="clustered"/>
        <c:varyColors val="0"/>
        <c:ser>
          <c:idx val="0"/>
          <c:order val="0"/>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農業算出額!$K$10:$K$14</c:f>
              <c:numCache>
                <c:formatCode>General</c:formatCode>
                <c:ptCount val="5"/>
                <c:pt idx="0">
                  <c:v>153</c:v>
                </c:pt>
                <c:pt idx="1">
                  <c:v>160</c:v>
                </c:pt>
                <c:pt idx="2">
                  <c:v>159</c:v>
                </c:pt>
                <c:pt idx="3">
                  <c:v>150</c:v>
                </c:pt>
                <c:pt idx="4">
                  <c:v>136</c:v>
                </c:pt>
              </c:numCache>
            </c:numRef>
          </c:val>
          <c:extLst>
            <c:ext xmlns:c15="http://schemas.microsoft.com/office/drawing/2012/chart" uri="{02D57815-91ED-43cb-92C2-25804820EDAC}">
              <c15:filteredSeriesTitle>
                <c15:tx>
                  <c:strRef>
                    <c:extLst>
                      <c:ext uri="{02D57815-91ED-43cb-92C2-25804820EDAC}">
                        <c15:formulaRef>
                          <c15:sqref>農業算出額!$K$8</c15:sqref>
                        </c15:formulaRef>
                      </c:ext>
                    </c:extLst>
                    <c:strCache>
                      <c:ptCount val="1"/>
                      <c:pt idx="0">
                        <c:v>野菜産出額</c:v>
                      </c:pt>
                    </c:strCache>
                  </c:strRef>
                </c15:tx>
              </c15:filteredSeriesTitle>
            </c:ext>
            <c:ext xmlns:c15="http://schemas.microsoft.com/office/drawing/2012/chart" uri="{02D57815-91ED-43cb-92C2-25804820EDAC}">
              <c15:filteredCategoryTitle>
                <c15:cat>
                  <c:strRef>
                    <c:extLst>
                      <c:ext uri="{02D57815-91ED-43cb-92C2-25804820EDAC}">
                        <c15:formulaRef>
                          <c15:sqref>農業算出額!$J$10:$J$14</c15:sqref>
                        </c15:formulaRef>
                      </c:ext>
                    </c:extLst>
                    <c:strCache>
                      <c:ptCount val="5"/>
                      <c:pt idx="0">
                        <c:v>H27</c:v>
                      </c:pt>
                      <c:pt idx="1">
                        <c:v>H28</c:v>
                      </c:pt>
                      <c:pt idx="2">
                        <c:v>H29</c:v>
                      </c:pt>
                      <c:pt idx="3">
                        <c:v>H30</c:v>
                      </c:pt>
                      <c:pt idx="4">
                        <c:v>R1</c:v>
                      </c:pt>
                    </c:strCache>
                  </c:strRef>
                </c15:cat>
              </c15:filteredCategoryTitle>
            </c:ext>
            <c:ext xmlns:c16="http://schemas.microsoft.com/office/drawing/2014/chart" uri="{C3380CC4-5D6E-409C-BE32-E72D297353CC}">
              <c16:uniqueId val="{00000000-656D-4482-9F95-66FC13474B92}"/>
            </c:ext>
          </c:extLst>
        </c:ser>
        <c:dLbls>
          <c:showLegendKey val="0"/>
          <c:showVal val="0"/>
          <c:showCatName val="0"/>
          <c:showSerName val="0"/>
          <c:showPercent val="0"/>
          <c:showBubbleSize val="0"/>
        </c:dLbls>
        <c:gapWidth val="219"/>
        <c:overlap val="-27"/>
        <c:axId val="469052304"/>
        <c:axId val="469055584"/>
      </c:barChart>
      <c:catAx>
        <c:axId val="469052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crossAx val="469055584"/>
        <c:crosses val="autoZero"/>
        <c:auto val="1"/>
        <c:lblAlgn val="ctr"/>
        <c:lblOffset val="100"/>
        <c:noMultiLvlLbl val="0"/>
      </c:catAx>
      <c:valAx>
        <c:axId val="469055584"/>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469052304"/>
        <c:crosses val="autoZero"/>
        <c:crossBetween val="between"/>
        <c:majorUnit val="30"/>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480052438334983"/>
          <c:y val="0.1720932837964306"/>
          <c:w val="0.79469804858108195"/>
          <c:h val="0.68035674847534167"/>
        </c:manualLayout>
      </c:layout>
      <c:barChart>
        <c:barDir val="col"/>
        <c:grouping val="clustered"/>
        <c:varyColors val="0"/>
        <c:ser>
          <c:idx val="0"/>
          <c:order val="0"/>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0-F9A8-4B9F-928A-AE473E72D316}"/>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Sheet2!$B$9:$C$9</c:f>
              <c:numCache>
                <c:formatCode>#,##0_);[Red]\(#,##0\)</c:formatCode>
                <c:ptCount val="2"/>
                <c:pt idx="0">
                  <c:v>9293</c:v>
                </c:pt>
                <c:pt idx="1">
                  <c:v>7673</c:v>
                </c:pt>
              </c:numCache>
            </c:numRef>
          </c:val>
          <c:extLst>
            <c:ext xmlns:c16="http://schemas.microsoft.com/office/drawing/2014/chart" uri="{C3380CC4-5D6E-409C-BE32-E72D297353CC}">
              <c16:uniqueId val="{00000000-A54C-4062-B68F-2F92F8188510}"/>
            </c:ext>
          </c:extLst>
        </c:ser>
        <c:dLbls>
          <c:dLblPos val="outEnd"/>
          <c:showLegendKey val="0"/>
          <c:showVal val="1"/>
          <c:showCatName val="0"/>
          <c:showSerName val="0"/>
          <c:showPercent val="0"/>
          <c:showBubbleSize val="0"/>
        </c:dLbls>
        <c:gapWidth val="219"/>
        <c:overlap val="-27"/>
        <c:axId val="117999375"/>
        <c:axId val="118000207"/>
      </c:barChart>
      <c:catAx>
        <c:axId val="1179993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118000207"/>
        <c:crosses val="autoZero"/>
        <c:auto val="1"/>
        <c:lblAlgn val="ctr"/>
        <c:lblOffset val="100"/>
        <c:noMultiLvlLbl val="0"/>
      </c:catAx>
      <c:valAx>
        <c:axId val="118000207"/>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117999375"/>
        <c:crosses val="autoZero"/>
        <c:crossBetween val="between"/>
        <c:majorUnit val="5000"/>
      </c:valAx>
      <c:spPr>
        <a:noFill/>
        <a:ln>
          <a:noFill/>
        </a:ln>
        <a:effectLst/>
      </c:spPr>
    </c:plotArea>
    <c:plotVisOnly val="1"/>
    <c:dispBlanksAs val="gap"/>
    <c:showDLblsOverMax val="0"/>
  </c:chart>
  <c:spPr>
    <a:noFill/>
    <a:ln>
      <a:noFill/>
    </a:ln>
    <a:effectLst/>
  </c:spPr>
  <c:txPr>
    <a:bodyPr/>
    <a:lstStyle/>
    <a:p>
      <a:pPr>
        <a:defRPr sz="1400"/>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dirty="0"/>
              <a:t>農産物販売規模別農業経営体数</a:t>
            </a:r>
          </a:p>
        </c:rich>
      </c:tx>
      <c:layout>
        <c:manualLayout>
          <c:xMode val="edge"/>
          <c:yMode val="edge"/>
          <c:x val="0.25444828900403993"/>
          <c:y val="2.6733825513342628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9.1393418079173755E-2"/>
          <c:y val="0.17078538890625147"/>
          <c:w val="0.88934738449675299"/>
          <c:h val="0.56103108535133994"/>
        </c:manualLayout>
      </c:layout>
      <c:barChart>
        <c:barDir val="col"/>
        <c:grouping val="clustered"/>
        <c:varyColors val="0"/>
        <c:ser>
          <c:idx val="0"/>
          <c:order val="0"/>
          <c:spPr>
            <a:solidFill>
              <a:schemeClr val="accent1"/>
            </a:solidFill>
            <a:ln>
              <a:noFill/>
            </a:ln>
            <a:effectLst/>
          </c:spPr>
          <c:invertIfNegative val="0"/>
          <c:dLbls>
            <c:numFmt formatCode="#,##0_);[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全国・近畿の経営体数との比較!$W$74:$AB$74</c:f>
              <c:numCache>
                <c:formatCode>General</c:formatCode>
                <c:ptCount val="6"/>
                <c:pt idx="0">
                  <c:v>2084</c:v>
                </c:pt>
                <c:pt idx="1">
                  <c:v>6086</c:v>
                </c:pt>
                <c:pt idx="2">
                  <c:v>376</c:v>
                </c:pt>
                <c:pt idx="3">
                  <c:v>421</c:v>
                </c:pt>
                <c:pt idx="4">
                  <c:v>293</c:v>
                </c:pt>
                <c:pt idx="5">
                  <c:v>33</c:v>
                </c:pt>
              </c:numCache>
            </c:numRef>
          </c:val>
          <c:extLst>
            <c:ext xmlns:c15="http://schemas.microsoft.com/office/drawing/2012/chart" uri="{02D57815-91ED-43cb-92C2-25804820EDAC}">
              <c15:filteredSeriesTitle>
                <c15:tx>
                  <c:strRef>
                    <c:extLst>
                      <c:ext uri="{02D57815-91ED-43cb-92C2-25804820EDAC}">
                        <c15:formulaRef>
                          <c15:sqref>全国・近畿の経営体数との比較!$V$74</c15:sqref>
                        </c15:formulaRef>
                      </c:ext>
                    </c:extLst>
                    <c:strCache>
                      <c:ptCount val="1"/>
                      <c:pt idx="0">
                        <c:v>H27</c:v>
                      </c:pt>
                    </c:strCache>
                  </c:strRef>
                </c15:tx>
              </c15:filteredSeriesTitle>
            </c:ext>
            <c:ext xmlns:c15="http://schemas.microsoft.com/office/drawing/2012/chart" uri="{02D57815-91ED-43cb-92C2-25804820EDAC}">
              <c15:filteredCategoryTitle>
                <c15:cat>
                  <c:strRef>
                    <c:extLst>
                      <c:ext uri="{02D57815-91ED-43cb-92C2-25804820EDAC}">
                        <c15:formulaRef>
                          <c15:sqref>全国・近畿の経営体数との比較!$W$73:$AB$73</c15:sqref>
                        </c15:formulaRef>
                      </c:ext>
                    </c:extLst>
                    <c:strCache>
                      <c:ptCount val="6"/>
                      <c:pt idx="0">
                        <c:v>販売無し</c:v>
                      </c:pt>
                      <c:pt idx="1">
                        <c:v>300万円
以下</c:v>
                      </c:pt>
                      <c:pt idx="2">
                        <c:v>300
～
500万円</c:v>
                      </c:pt>
                      <c:pt idx="3">
                        <c:v>500
～
1000万円</c:v>
                      </c:pt>
                      <c:pt idx="4">
                        <c:v>1,000
～
5,000万円</c:v>
                      </c:pt>
                      <c:pt idx="5">
                        <c:v>5,000万円
以上</c:v>
                      </c:pt>
                    </c:strCache>
                  </c:strRef>
                </c15:cat>
              </c15:filteredCategoryTitle>
            </c:ext>
            <c:ext xmlns:c16="http://schemas.microsoft.com/office/drawing/2014/chart" uri="{C3380CC4-5D6E-409C-BE32-E72D297353CC}">
              <c16:uniqueId val="{00000000-74C9-45F4-AB78-DE91CD00329D}"/>
            </c:ext>
          </c:extLst>
        </c:ser>
        <c:ser>
          <c:idx val="1"/>
          <c:order val="1"/>
          <c:spPr>
            <a:solidFill>
              <a:schemeClr val="accent2"/>
            </a:solidFill>
            <a:ln>
              <a:noFill/>
            </a:ln>
            <a:effectLst/>
          </c:spPr>
          <c:invertIfNegative val="0"/>
          <c:dLbls>
            <c:numFmt formatCode="#,##0_);[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全国・近畿の経営体数との比較!$W$75:$AB$75</c:f>
              <c:numCache>
                <c:formatCode>General</c:formatCode>
                <c:ptCount val="6"/>
                <c:pt idx="0">
                  <c:v>1826</c:v>
                </c:pt>
                <c:pt idx="1">
                  <c:v>4831</c:v>
                </c:pt>
                <c:pt idx="2">
                  <c:v>367</c:v>
                </c:pt>
                <c:pt idx="3">
                  <c:v>358</c:v>
                </c:pt>
                <c:pt idx="4">
                  <c:v>254</c:v>
                </c:pt>
                <c:pt idx="5">
                  <c:v>37</c:v>
                </c:pt>
              </c:numCache>
            </c:numRef>
          </c:val>
          <c:extLst>
            <c:ext xmlns:c15="http://schemas.microsoft.com/office/drawing/2012/chart" uri="{02D57815-91ED-43cb-92C2-25804820EDAC}">
              <c15:filteredSeriesTitle>
                <c15:tx>
                  <c:strRef>
                    <c:extLst>
                      <c:ext uri="{02D57815-91ED-43cb-92C2-25804820EDAC}">
                        <c15:formulaRef>
                          <c15:sqref>全国・近畿の経営体数との比較!$V$75</c15:sqref>
                        </c15:formulaRef>
                      </c:ext>
                    </c:extLst>
                    <c:strCache>
                      <c:ptCount val="1"/>
                      <c:pt idx="0">
                        <c:v>R2</c:v>
                      </c:pt>
                    </c:strCache>
                  </c:strRef>
                </c15:tx>
              </c15:filteredSeriesTitle>
            </c:ext>
            <c:ext xmlns:c15="http://schemas.microsoft.com/office/drawing/2012/chart" uri="{02D57815-91ED-43cb-92C2-25804820EDAC}">
              <c15:filteredCategoryTitle>
                <c15:cat>
                  <c:strRef>
                    <c:extLst>
                      <c:ext uri="{02D57815-91ED-43cb-92C2-25804820EDAC}">
                        <c15:formulaRef>
                          <c15:sqref>全国・近畿の経営体数との比較!$W$73:$AB$73</c15:sqref>
                        </c15:formulaRef>
                      </c:ext>
                    </c:extLst>
                    <c:strCache>
                      <c:ptCount val="6"/>
                      <c:pt idx="0">
                        <c:v>販売無し</c:v>
                      </c:pt>
                      <c:pt idx="1">
                        <c:v>300万円
以下</c:v>
                      </c:pt>
                      <c:pt idx="2">
                        <c:v>300
～
500万円</c:v>
                      </c:pt>
                      <c:pt idx="3">
                        <c:v>500
～
1000万円</c:v>
                      </c:pt>
                      <c:pt idx="4">
                        <c:v>1,000
～
5,000万円</c:v>
                      </c:pt>
                      <c:pt idx="5">
                        <c:v>5,000万円
以上</c:v>
                      </c:pt>
                    </c:strCache>
                  </c:strRef>
                </c15:cat>
              </c15:filteredCategoryTitle>
            </c:ext>
            <c:ext xmlns:c16="http://schemas.microsoft.com/office/drawing/2014/chart" uri="{C3380CC4-5D6E-409C-BE32-E72D297353CC}">
              <c16:uniqueId val="{00000001-74C9-45F4-AB78-DE91CD00329D}"/>
            </c:ext>
          </c:extLst>
        </c:ser>
        <c:dLbls>
          <c:showLegendKey val="0"/>
          <c:showVal val="0"/>
          <c:showCatName val="0"/>
          <c:showSerName val="0"/>
          <c:showPercent val="0"/>
          <c:showBubbleSize val="0"/>
        </c:dLbls>
        <c:gapWidth val="219"/>
        <c:overlap val="-27"/>
        <c:axId val="545108159"/>
        <c:axId val="545108991"/>
      </c:barChart>
      <c:catAx>
        <c:axId val="5451081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crossAx val="545108991"/>
        <c:crosses val="autoZero"/>
        <c:auto val="1"/>
        <c:lblAlgn val="ctr"/>
        <c:lblOffset val="100"/>
        <c:noMultiLvlLbl val="0"/>
      </c:catAx>
      <c:valAx>
        <c:axId val="545108991"/>
        <c:scaling>
          <c:orientation val="minMax"/>
          <c:max val="62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crossAx val="545108159"/>
        <c:crosses val="autoZero"/>
        <c:crossBetween val="between"/>
      </c:valAx>
      <c:spPr>
        <a:noFill/>
        <a:ln>
          <a:noFill/>
        </a:ln>
        <a:effectLst/>
      </c:spPr>
    </c:plotArea>
    <c:legend>
      <c:legendPos val="b"/>
      <c:layout>
        <c:manualLayout>
          <c:xMode val="edge"/>
          <c:yMode val="edge"/>
          <c:x val="0.8253019046758483"/>
          <c:y val="2.9282604819882613E-2"/>
          <c:w val="0.16303786730000047"/>
          <c:h val="0.12521701231750709"/>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555555555555555E-2"/>
          <c:y val="0"/>
          <c:w val="0.93888888888888888"/>
          <c:h val="1"/>
        </c:manualLayout>
      </c:layout>
      <c:barChart>
        <c:barDir val="bar"/>
        <c:grouping val="percentStacked"/>
        <c:varyColors val="0"/>
        <c:ser>
          <c:idx val="0"/>
          <c:order val="0"/>
          <c:spPr>
            <a:solidFill>
              <a:schemeClr val="accent1">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経営体分類から金額推定!$F$45</c:f>
              <c:numCache>
                <c:formatCode>0%</c:formatCode>
                <c:ptCount val="1"/>
                <c:pt idx="0">
                  <c:v>0.17803950565120946</c:v>
                </c:pt>
              </c:numCache>
            </c:numRef>
          </c:val>
          <c:extLst>
            <c:ext xmlns:c15="http://schemas.microsoft.com/office/drawing/2012/chart" uri="{02D57815-91ED-43cb-92C2-25804820EDAC}">
              <c15:filteredSeriesTitle>
                <c15:tx>
                  <c:strRef>
                    <c:extLst>
                      <c:ext uri="{02D57815-91ED-43cb-92C2-25804820EDAC}">
                        <c15:formulaRef>
                          <c15:sqref>経営体分類から金額推定!$F$44</c15:sqref>
                        </c15:formulaRef>
                      </c:ext>
                    </c:extLst>
                    <c:strCache>
                      <c:ptCount val="1"/>
                      <c:pt idx="0">
                        <c:v>300万円
以下</c:v>
                      </c:pt>
                    </c:strCache>
                  </c:strRef>
                </c15:tx>
              </c15:filteredSeriesTitle>
            </c:ext>
            <c:ext xmlns:c15="http://schemas.microsoft.com/office/drawing/2012/chart" uri="{02D57815-91ED-43cb-92C2-25804820EDAC}">
              <c15:filteredCategoryTitle>
                <c15:cat>
                  <c:strRef>
                    <c:extLst>
                      <c:ext uri="{02D57815-91ED-43cb-92C2-25804820EDAC}">
                        <c15:formulaRef>
                          <c15:sqref>経営体分類から金額推定!$E$45</c15:sqref>
                        </c15:formulaRef>
                      </c:ext>
                    </c:extLst>
                    <c:strCache>
                      <c:ptCount val="1"/>
                      <c:pt idx="0">
                        <c:v>R2</c:v>
                      </c:pt>
                    </c:strCache>
                  </c:strRef>
                </c15:cat>
              </c15:filteredCategoryTitle>
            </c:ext>
            <c:ext xmlns:c16="http://schemas.microsoft.com/office/drawing/2014/chart" uri="{C3380CC4-5D6E-409C-BE32-E72D297353CC}">
              <c16:uniqueId val="{00000000-F51C-4216-B1D8-0B7F37BC8535}"/>
            </c:ext>
          </c:extLst>
        </c:ser>
        <c:ser>
          <c:idx val="1"/>
          <c:order val="1"/>
          <c:spPr>
            <a:solidFill>
              <a:schemeClr val="accent2">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経営体分類から金額推定!$G$45</c:f>
              <c:numCache>
                <c:formatCode>0%</c:formatCode>
                <c:ptCount val="1"/>
                <c:pt idx="0">
                  <c:v>7.7532481250660187E-2</c:v>
                </c:pt>
              </c:numCache>
            </c:numRef>
          </c:val>
          <c:extLst>
            <c:ext xmlns:c15="http://schemas.microsoft.com/office/drawing/2012/chart" uri="{02D57815-91ED-43cb-92C2-25804820EDAC}">
              <c15:filteredSeriesTitle>
                <c15:tx>
                  <c:strRef>
                    <c:extLst>
                      <c:ext uri="{02D57815-91ED-43cb-92C2-25804820EDAC}">
                        <c15:formulaRef>
                          <c15:sqref>経営体分類から金額推定!$G$44</c15:sqref>
                        </c15:formulaRef>
                      </c:ext>
                    </c:extLst>
                    <c:strCache>
                      <c:ptCount val="1"/>
                      <c:pt idx="0">
                        <c:v>300
～
500万円</c:v>
                      </c:pt>
                    </c:strCache>
                  </c:strRef>
                </c15:tx>
              </c15:filteredSeriesTitle>
            </c:ext>
            <c:ext xmlns:c15="http://schemas.microsoft.com/office/drawing/2012/chart" uri="{02D57815-91ED-43cb-92C2-25804820EDAC}">
              <c15:filteredCategoryTitle>
                <c15:cat>
                  <c:strRef>
                    <c:extLst>
                      <c:ext uri="{02D57815-91ED-43cb-92C2-25804820EDAC}">
                        <c15:formulaRef>
                          <c15:sqref>経営体分類から金額推定!$E$45</c15:sqref>
                        </c15:formulaRef>
                      </c:ext>
                    </c:extLst>
                    <c:strCache>
                      <c:ptCount val="1"/>
                      <c:pt idx="0">
                        <c:v>R2</c:v>
                      </c:pt>
                    </c:strCache>
                  </c:strRef>
                </c15:cat>
              </c15:filteredCategoryTitle>
            </c:ext>
            <c:ext xmlns:c16="http://schemas.microsoft.com/office/drawing/2014/chart" uri="{C3380CC4-5D6E-409C-BE32-E72D297353CC}">
              <c16:uniqueId val="{00000001-F51C-4216-B1D8-0B7F37BC8535}"/>
            </c:ext>
          </c:extLst>
        </c:ser>
        <c:ser>
          <c:idx val="2"/>
          <c:order val="2"/>
          <c:spPr>
            <a:solidFill>
              <a:schemeClr val="accent3">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経営体分類から金額推定!$H$45</c:f>
              <c:numCache>
                <c:formatCode>0%</c:formatCode>
                <c:ptCount val="1"/>
                <c:pt idx="0">
                  <c:v>0.14180838702862575</c:v>
                </c:pt>
              </c:numCache>
            </c:numRef>
          </c:val>
          <c:extLst>
            <c:ext xmlns:c15="http://schemas.microsoft.com/office/drawing/2012/chart" uri="{02D57815-91ED-43cb-92C2-25804820EDAC}">
              <c15:filteredSeriesTitle>
                <c15:tx>
                  <c:strRef>
                    <c:extLst>
                      <c:ext uri="{02D57815-91ED-43cb-92C2-25804820EDAC}">
                        <c15:formulaRef>
                          <c15:sqref>経営体分類から金額推定!$H$44</c15:sqref>
                        </c15:formulaRef>
                      </c:ext>
                    </c:extLst>
                    <c:strCache>
                      <c:ptCount val="1"/>
                      <c:pt idx="0">
                        <c:v>500
～
1000万円</c:v>
                      </c:pt>
                    </c:strCache>
                  </c:strRef>
                </c15:tx>
              </c15:filteredSeriesTitle>
            </c:ext>
            <c:ext xmlns:c15="http://schemas.microsoft.com/office/drawing/2012/chart" uri="{02D57815-91ED-43cb-92C2-25804820EDAC}">
              <c15:filteredCategoryTitle>
                <c15:cat>
                  <c:strRef>
                    <c:extLst>
                      <c:ext uri="{02D57815-91ED-43cb-92C2-25804820EDAC}">
                        <c15:formulaRef>
                          <c15:sqref>経営体分類から金額推定!$E$45</c15:sqref>
                        </c15:formulaRef>
                      </c:ext>
                    </c:extLst>
                    <c:strCache>
                      <c:ptCount val="1"/>
                      <c:pt idx="0">
                        <c:v>R2</c:v>
                      </c:pt>
                    </c:strCache>
                  </c:strRef>
                </c15:cat>
              </c15:filteredCategoryTitle>
            </c:ext>
            <c:ext xmlns:c16="http://schemas.microsoft.com/office/drawing/2014/chart" uri="{C3380CC4-5D6E-409C-BE32-E72D297353CC}">
              <c16:uniqueId val="{00000002-F51C-4216-B1D8-0B7F37BC8535}"/>
            </c:ext>
          </c:extLst>
        </c:ser>
        <c:ser>
          <c:idx val="3"/>
          <c:order val="3"/>
          <c:spPr>
            <a:solidFill>
              <a:schemeClr val="accent4">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経営体分類から金額推定!$I$45</c:f>
              <c:numCache>
                <c:formatCode>0%</c:formatCode>
                <c:ptCount val="1"/>
                <c:pt idx="0">
                  <c:v>0.29893313615717754</c:v>
                </c:pt>
              </c:numCache>
            </c:numRef>
          </c:val>
          <c:extLst>
            <c:ext xmlns:c15="http://schemas.microsoft.com/office/drawing/2012/chart" uri="{02D57815-91ED-43cb-92C2-25804820EDAC}">
              <c15:filteredSeriesTitle>
                <c15:tx>
                  <c:strRef>
                    <c:extLst>
                      <c:ext uri="{02D57815-91ED-43cb-92C2-25804820EDAC}">
                        <c15:formulaRef>
                          <c15:sqref>経営体分類から金額推定!$I$44</c15:sqref>
                        </c15:formulaRef>
                      </c:ext>
                    </c:extLst>
                    <c:strCache>
                      <c:ptCount val="1"/>
                      <c:pt idx="0">
                        <c:v>1,000
～
5,000万円</c:v>
                      </c:pt>
                    </c:strCache>
                  </c:strRef>
                </c15:tx>
              </c15:filteredSeriesTitle>
            </c:ext>
            <c:ext xmlns:c15="http://schemas.microsoft.com/office/drawing/2012/chart" uri="{02D57815-91ED-43cb-92C2-25804820EDAC}">
              <c15:filteredCategoryTitle>
                <c15:cat>
                  <c:strRef>
                    <c:extLst>
                      <c:ext uri="{02D57815-91ED-43cb-92C2-25804820EDAC}">
                        <c15:formulaRef>
                          <c15:sqref>経営体分類から金額推定!$E$45</c15:sqref>
                        </c15:formulaRef>
                      </c:ext>
                    </c:extLst>
                    <c:strCache>
                      <c:ptCount val="1"/>
                      <c:pt idx="0">
                        <c:v>R2</c:v>
                      </c:pt>
                    </c:strCache>
                  </c:strRef>
                </c15:cat>
              </c15:filteredCategoryTitle>
            </c:ext>
            <c:ext xmlns:c16="http://schemas.microsoft.com/office/drawing/2014/chart" uri="{C3380CC4-5D6E-409C-BE32-E72D297353CC}">
              <c16:uniqueId val="{00000003-F51C-4216-B1D8-0B7F37BC8535}"/>
            </c:ext>
          </c:extLst>
        </c:ser>
        <c:ser>
          <c:idx val="4"/>
          <c:order val="4"/>
          <c:spPr>
            <a:solidFill>
              <a:schemeClr val="accent6">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経営体分類から金額推定!$J$45</c:f>
              <c:numCache>
                <c:formatCode>0%</c:formatCode>
                <c:ptCount val="1"/>
                <c:pt idx="0">
                  <c:v>0.30368648991232705</c:v>
                </c:pt>
              </c:numCache>
            </c:numRef>
          </c:val>
          <c:extLst>
            <c:ext xmlns:c15="http://schemas.microsoft.com/office/drawing/2012/chart" uri="{02D57815-91ED-43cb-92C2-25804820EDAC}">
              <c15:filteredSeriesTitle>
                <c15:tx>
                  <c:strRef>
                    <c:extLst>
                      <c:ext uri="{02D57815-91ED-43cb-92C2-25804820EDAC}">
                        <c15:formulaRef>
                          <c15:sqref>経営体分類から金額推定!$J$44</c15:sqref>
                        </c15:formulaRef>
                      </c:ext>
                    </c:extLst>
                    <c:strCache>
                      <c:ptCount val="1"/>
                      <c:pt idx="0">
                        <c:v>5,000万円
以上</c:v>
                      </c:pt>
                    </c:strCache>
                  </c:strRef>
                </c15:tx>
              </c15:filteredSeriesTitle>
            </c:ext>
            <c:ext xmlns:c15="http://schemas.microsoft.com/office/drawing/2012/chart" uri="{02D57815-91ED-43cb-92C2-25804820EDAC}">
              <c15:filteredCategoryTitle>
                <c15:cat>
                  <c:strRef>
                    <c:extLst>
                      <c:ext uri="{02D57815-91ED-43cb-92C2-25804820EDAC}">
                        <c15:formulaRef>
                          <c15:sqref>経営体分類から金額推定!$E$45</c15:sqref>
                        </c15:formulaRef>
                      </c:ext>
                    </c:extLst>
                    <c:strCache>
                      <c:ptCount val="1"/>
                      <c:pt idx="0">
                        <c:v>R2</c:v>
                      </c:pt>
                    </c:strCache>
                  </c:strRef>
                </c15:cat>
              </c15:filteredCategoryTitle>
            </c:ext>
            <c:ext xmlns:c16="http://schemas.microsoft.com/office/drawing/2014/chart" uri="{C3380CC4-5D6E-409C-BE32-E72D297353CC}">
              <c16:uniqueId val="{00000004-F51C-4216-B1D8-0B7F37BC8535}"/>
            </c:ext>
          </c:extLst>
        </c:ser>
        <c:dLbls>
          <c:showLegendKey val="0"/>
          <c:showVal val="0"/>
          <c:showCatName val="0"/>
          <c:showSerName val="0"/>
          <c:showPercent val="0"/>
          <c:showBubbleSize val="0"/>
        </c:dLbls>
        <c:gapWidth val="150"/>
        <c:overlap val="100"/>
        <c:axId val="420683263"/>
        <c:axId val="420684095"/>
      </c:barChart>
      <c:catAx>
        <c:axId val="420683263"/>
        <c:scaling>
          <c:orientation val="minMax"/>
        </c:scaling>
        <c:delete val="1"/>
        <c:axPos val="l"/>
        <c:numFmt formatCode="General" sourceLinked="1"/>
        <c:majorTickMark val="none"/>
        <c:minorTickMark val="none"/>
        <c:tickLblPos val="nextTo"/>
        <c:crossAx val="420684095"/>
        <c:crosses val="autoZero"/>
        <c:auto val="1"/>
        <c:lblAlgn val="ctr"/>
        <c:lblOffset val="100"/>
        <c:noMultiLvlLbl val="0"/>
      </c:catAx>
      <c:valAx>
        <c:axId val="420684095"/>
        <c:scaling>
          <c:orientation val="minMax"/>
        </c:scaling>
        <c:delete val="1"/>
        <c:axPos val="b"/>
        <c:numFmt formatCode="0%" sourceLinked="1"/>
        <c:majorTickMark val="none"/>
        <c:minorTickMark val="none"/>
        <c:tickLblPos val="nextTo"/>
        <c:crossAx val="42068326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ja-JP"/>
              <a:t>1ha</a:t>
            </a:r>
            <a:r>
              <a:rPr lang="ja-JP" altLang="en-US"/>
              <a:t>あたりの農業産出額（畜産除く）</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spPr>
            <a:solidFill>
              <a:schemeClr val="accent1"/>
            </a:solidFill>
            <a:ln>
              <a:noFill/>
            </a:ln>
            <a:effectLst/>
          </c:spPr>
          <c:invertIfNegative val="0"/>
          <c:dLbls>
            <c:numFmt formatCode="#,##0_);[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ランキング産出額÷耕地面積!$N$58:$P$58</c:f>
              <c:numCache>
                <c:formatCode>General</c:formatCode>
                <c:ptCount val="3"/>
                <c:pt idx="0">
                  <c:v>153.34626616202016</c:v>
                </c:pt>
                <c:pt idx="1">
                  <c:v>164.56880076860583</c:v>
                </c:pt>
                <c:pt idx="2">
                  <c:v>176.45632224228802</c:v>
                </c:pt>
              </c:numCache>
            </c:numRef>
          </c:val>
          <c:extLst>
            <c:ext xmlns:c15="http://schemas.microsoft.com/office/drawing/2012/chart" uri="{02D57815-91ED-43cb-92C2-25804820EDAC}">
              <c15:filteredSeriesTitle>
                <c15:tx>
                  <c:strRef>
                    <c:extLst>
                      <c:ext uri="{02D57815-91ED-43cb-92C2-25804820EDAC}">
                        <c15:formulaRef>
                          <c15:sqref>ランキング産出額÷耕地面積!$K$58</c15:sqref>
                        </c15:formulaRef>
                      </c:ext>
                    </c:extLst>
                    <c:strCache>
                      <c:ptCount val="1"/>
                      <c:pt idx="0">
                        <c:v>全国</c:v>
                      </c:pt>
                    </c:strCache>
                  </c:strRef>
                </c15:tx>
              </c15:filteredSeriesTitle>
            </c:ext>
            <c:ext xmlns:c15="http://schemas.microsoft.com/office/drawing/2012/chart" uri="{02D57815-91ED-43cb-92C2-25804820EDAC}">
              <c15:filteredCategoryTitle>
                <c15:cat>
                  <c:strRef>
                    <c:extLst>
                      <c:ext uri="{02D57815-91ED-43cb-92C2-25804820EDAC}">
                        <c15:formulaRef>
                          <c15:sqref>ランキング産出額÷耕地面積!$N$57:$P$57</c15:sqref>
                        </c15:formulaRef>
                      </c:ext>
                    </c:extLst>
                    <c:strCache>
                      <c:ptCount val="3"/>
                      <c:pt idx="0">
                        <c:v>H22</c:v>
                      </c:pt>
                      <c:pt idx="1">
                        <c:v>H27</c:v>
                      </c:pt>
                      <c:pt idx="2">
                        <c:v>R2</c:v>
                      </c:pt>
                    </c:strCache>
                  </c:strRef>
                </c15:cat>
              </c15:filteredCategoryTitle>
            </c:ext>
            <c:ext xmlns:c16="http://schemas.microsoft.com/office/drawing/2014/chart" uri="{C3380CC4-5D6E-409C-BE32-E72D297353CC}">
              <c16:uniqueId val="{00000000-7F3F-47BC-8E5B-54C9730E6238}"/>
            </c:ext>
          </c:extLst>
        </c:ser>
        <c:ser>
          <c:idx val="1"/>
          <c:order val="1"/>
          <c:spPr>
            <a:solidFill>
              <a:schemeClr val="accent2"/>
            </a:solidFill>
            <a:ln>
              <a:noFill/>
            </a:ln>
            <a:effectLst/>
          </c:spPr>
          <c:invertIfNegative val="0"/>
          <c:dLbls>
            <c:numFmt formatCode="#,##0_);[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ランキング産出額÷耕地面積!$N$59:$P$59</c:f>
              <c:numCache>
                <c:formatCode>General</c:formatCode>
                <c:ptCount val="3"/>
                <c:pt idx="0">
                  <c:v>452.05276419149254</c:v>
                </c:pt>
                <c:pt idx="1">
                  <c:v>527.19108598037587</c:v>
                </c:pt>
                <c:pt idx="2">
                  <c:v>589.61802154750239</c:v>
                </c:pt>
              </c:numCache>
            </c:numRef>
          </c:val>
          <c:extLst>
            <c:ext xmlns:c15="http://schemas.microsoft.com/office/drawing/2012/chart" uri="{02D57815-91ED-43cb-92C2-25804820EDAC}">
              <c15:filteredSeriesTitle>
                <c15:tx>
                  <c:strRef>
                    <c:extLst>
                      <c:ext uri="{02D57815-91ED-43cb-92C2-25804820EDAC}">
                        <c15:formulaRef>
                          <c15:sqref>ランキング産出額÷耕地面積!$K$59</c15:sqref>
                        </c15:formulaRef>
                      </c:ext>
                    </c:extLst>
                    <c:strCache>
                      <c:ptCount val="1"/>
                      <c:pt idx="0">
                        <c:v>大阪</c:v>
                      </c:pt>
                    </c:strCache>
                  </c:strRef>
                </c15:tx>
              </c15:filteredSeriesTitle>
            </c:ext>
            <c:ext xmlns:c15="http://schemas.microsoft.com/office/drawing/2012/chart" uri="{02D57815-91ED-43cb-92C2-25804820EDAC}">
              <c15:filteredCategoryTitle>
                <c15:cat>
                  <c:strRef>
                    <c:extLst>
                      <c:ext uri="{02D57815-91ED-43cb-92C2-25804820EDAC}">
                        <c15:formulaRef>
                          <c15:sqref>ランキング産出額÷耕地面積!$N$57:$P$57</c15:sqref>
                        </c15:formulaRef>
                      </c:ext>
                    </c:extLst>
                    <c:strCache>
                      <c:ptCount val="3"/>
                      <c:pt idx="0">
                        <c:v>H22</c:v>
                      </c:pt>
                      <c:pt idx="1">
                        <c:v>H27</c:v>
                      </c:pt>
                      <c:pt idx="2">
                        <c:v>R2</c:v>
                      </c:pt>
                    </c:strCache>
                  </c:strRef>
                </c15:cat>
              </c15:filteredCategoryTitle>
            </c:ext>
            <c:ext xmlns:c16="http://schemas.microsoft.com/office/drawing/2014/chart" uri="{C3380CC4-5D6E-409C-BE32-E72D297353CC}">
              <c16:uniqueId val="{00000001-7F3F-47BC-8E5B-54C9730E6238}"/>
            </c:ext>
          </c:extLst>
        </c:ser>
        <c:dLbls>
          <c:showLegendKey val="0"/>
          <c:showVal val="0"/>
          <c:showCatName val="0"/>
          <c:showSerName val="0"/>
          <c:showPercent val="0"/>
          <c:showBubbleSize val="0"/>
        </c:dLbls>
        <c:gapWidth val="219"/>
        <c:overlap val="-27"/>
        <c:axId val="306857727"/>
        <c:axId val="304022639"/>
      </c:barChart>
      <c:catAx>
        <c:axId val="3068577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ja-JP"/>
          </a:p>
        </c:txPr>
        <c:crossAx val="304022639"/>
        <c:crosses val="autoZero"/>
        <c:auto val="1"/>
        <c:lblAlgn val="ctr"/>
        <c:lblOffset val="100"/>
        <c:noMultiLvlLbl val="0"/>
      </c:catAx>
      <c:valAx>
        <c:axId val="30402263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crossAx val="306857727"/>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ja-JP"/>
              <a:t>1</a:t>
            </a:r>
            <a:r>
              <a:rPr lang="ja-JP" altLang="en-US"/>
              <a:t>戸あたりの経営耕地面積</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lineChart>
        <c:grouping val="standard"/>
        <c:varyColors val="0"/>
        <c:ser>
          <c:idx val="0"/>
          <c:order val="0"/>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1.1111111111111112E-2"/>
                  <c:y val="-4.166666666666670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FD23-4EE8-B6B9-396F021E3487}"/>
                </c:ext>
              </c:extLst>
            </c:dLbl>
            <c:dLbl>
              <c:idx val="1"/>
              <c:layout>
                <c:manualLayout>
                  <c:x val="-3.888888888888889E-2"/>
                  <c:y val="-0.1018518518518518"/>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FD23-4EE8-B6B9-396F021E3487}"/>
                </c:ext>
              </c:extLst>
            </c:dLbl>
            <c:dLbl>
              <c:idx val="2"/>
              <c:layout>
                <c:manualLayout>
                  <c:x val="-4.7222222222222325E-2"/>
                  <c:y val="-7.87037037037037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FD23-4EE8-B6B9-396F021E3487}"/>
                </c:ext>
              </c:extLst>
            </c:dLbl>
            <c:numFmt formatCode="#,##0.00_);[Red]\(#,##0.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'ランキング産出額÷耕地面積 (2)'!$D$60:$F$60</c:f>
              <c:numCache>
                <c:formatCode>General</c:formatCode>
                <c:ptCount val="3"/>
                <c:pt idx="0">
                  <c:v>2.2263190547361891</c:v>
                </c:pt>
                <c:pt idx="1">
                  <c:v>2.5958689551899794</c:v>
                </c:pt>
                <c:pt idx="2">
                  <c:v>3.1449782661991725</c:v>
                </c:pt>
              </c:numCache>
            </c:numRef>
          </c:val>
          <c:smooth val="0"/>
          <c:extLst>
            <c:ext xmlns:c15="http://schemas.microsoft.com/office/drawing/2012/chart" uri="{02D57815-91ED-43cb-92C2-25804820EDAC}">
              <c15:filteredSeriesTitle>
                <c15:tx>
                  <c:strRef>
                    <c:extLst>
                      <c:ext uri="{02D57815-91ED-43cb-92C2-25804820EDAC}">
                        <c15:formulaRef>
                          <c15:sqref>'ランキング産出額÷耕地面積 (2)'!$A$60</c15:sqref>
                        </c15:formulaRef>
                      </c:ext>
                    </c:extLst>
                    <c:strCache>
                      <c:ptCount val="1"/>
                      <c:pt idx="0">
                        <c:v>全国</c:v>
                      </c:pt>
                    </c:strCache>
                  </c:strRef>
                </c15:tx>
              </c15:filteredSeriesTitle>
            </c:ext>
            <c:ext xmlns:c15="http://schemas.microsoft.com/office/drawing/2012/chart" uri="{02D57815-91ED-43cb-92C2-25804820EDAC}">
              <c15:filteredCategoryTitle>
                <c15:cat>
                  <c:strRef>
                    <c:extLst>
                      <c:ext uri="{02D57815-91ED-43cb-92C2-25804820EDAC}">
                        <c15:formulaRef>
                          <c15:sqref>'ランキング産出額÷耕地面積 (2)'!$D$59:$F$59</c15:sqref>
                        </c15:formulaRef>
                      </c:ext>
                    </c:extLst>
                    <c:strCache>
                      <c:ptCount val="3"/>
                      <c:pt idx="0">
                        <c:v>H22</c:v>
                      </c:pt>
                      <c:pt idx="1">
                        <c:v>H27</c:v>
                      </c:pt>
                      <c:pt idx="2">
                        <c:v>R2</c:v>
                      </c:pt>
                    </c:strCache>
                  </c:strRef>
                </c15:cat>
              </c15:filteredCategoryTitle>
            </c:ext>
            <c:ext xmlns:c16="http://schemas.microsoft.com/office/drawing/2014/chart" uri="{C3380CC4-5D6E-409C-BE32-E72D297353CC}">
              <c16:uniqueId val="{00000000-FD23-4EE8-B6B9-396F021E3487}"/>
            </c:ext>
          </c:extLst>
        </c:ser>
        <c:ser>
          <c:idx val="1"/>
          <c:order val="1"/>
          <c:spPr>
            <a:ln w="28575" cap="rnd">
              <a:solidFill>
                <a:schemeClr val="accent2"/>
              </a:solidFill>
              <a:round/>
            </a:ln>
            <a:effectLst/>
          </c:spPr>
          <c:marker>
            <c:symbol val="diamond"/>
            <c:size val="5"/>
            <c:spPr>
              <a:solidFill>
                <a:schemeClr val="accent2"/>
              </a:solidFill>
              <a:ln w="9525" cap="sq">
                <a:solidFill>
                  <a:schemeClr val="accent2"/>
                </a:solidFill>
              </a:ln>
              <a:effectLst/>
            </c:spPr>
          </c:marker>
          <c:dLbls>
            <c:dLbl>
              <c:idx val="0"/>
              <c:layout>
                <c:manualLayout>
                  <c:x val="-8.3333333333333332E-3"/>
                  <c:y val="-6.944444444444444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FD23-4EE8-B6B9-396F021E3487}"/>
                </c:ext>
              </c:extLst>
            </c:dLbl>
            <c:dLbl>
              <c:idx val="1"/>
              <c:layout>
                <c:manualLayout>
                  <c:x val="5.5555555555555558E-3"/>
                  <c:y val="-6.481481481481481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FD23-4EE8-B6B9-396F021E3487}"/>
                </c:ext>
              </c:extLst>
            </c:dLbl>
            <c:dLbl>
              <c:idx val="2"/>
              <c:layout>
                <c:manualLayout>
                  <c:x val="-6.3888888888888995E-2"/>
                  <c:y val="-9.259259259259267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FD23-4EE8-B6B9-396F021E3487}"/>
                </c:ext>
              </c:extLst>
            </c:dLbl>
            <c:numFmt formatCode="#,##0.00_);[Red]\(#,##0.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'ランキング産出額÷耕地面積 (2)'!$D$61:$F$61</c:f>
              <c:numCache>
                <c:formatCode>General</c:formatCode>
                <c:ptCount val="3"/>
                <c:pt idx="0">
                  <c:v>0.64275507287796518</c:v>
                </c:pt>
                <c:pt idx="1">
                  <c:v>0.66603898980948162</c:v>
                </c:pt>
                <c:pt idx="2">
                  <c:v>0.68865506542560362</c:v>
                </c:pt>
              </c:numCache>
            </c:numRef>
          </c:val>
          <c:smooth val="0"/>
          <c:extLst>
            <c:ext xmlns:c15="http://schemas.microsoft.com/office/drawing/2012/chart" uri="{02D57815-91ED-43cb-92C2-25804820EDAC}">
              <c15:filteredSeriesTitle>
                <c15:tx>
                  <c:strRef>
                    <c:extLst>
                      <c:ext uri="{02D57815-91ED-43cb-92C2-25804820EDAC}">
                        <c15:formulaRef>
                          <c15:sqref>'ランキング産出額÷耕地面積 (2)'!$A$61</c15:sqref>
                        </c15:formulaRef>
                      </c:ext>
                    </c:extLst>
                    <c:strCache>
                      <c:ptCount val="1"/>
                      <c:pt idx="0">
                        <c:v>大阪</c:v>
                      </c:pt>
                    </c:strCache>
                  </c:strRef>
                </c15:tx>
              </c15:filteredSeriesTitle>
            </c:ext>
            <c:ext xmlns:c15="http://schemas.microsoft.com/office/drawing/2012/chart" uri="{02D57815-91ED-43cb-92C2-25804820EDAC}">
              <c15:filteredCategoryTitle>
                <c15:cat>
                  <c:strRef>
                    <c:extLst>
                      <c:ext uri="{02D57815-91ED-43cb-92C2-25804820EDAC}">
                        <c15:formulaRef>
                          <c15:sqref>'ランキング産出額÷耕地面積 (2)'!$D$59:$F$59</c15:sqref>
                        </c15:formulaRef>
                      </c:ext>
                    </c:extLst>
                    <c:strCache>
                      <c:ptCount val="3"/>
                      <c:pt idx="0">
                        <c:v>H22</c:v>
                      </c:pt>
                      <c:pt idx="1">
                        <c:v>H27</c:v>
                      </c:pt>
                      <c:pt idx="2">
                        <c:v>R2</c:v>
                      </c:pt>
                    </c:strCache>
                  </c:strRef>
                </c15:cat>
              </c15:filteredCategoryTitle>
            </c:ext>
            <c:ext xmlns:c16="http://schemas.microsoft.com/office/drawing/2014/chart" uri="{C3380CC4-5D6E-409C-BE32-E72D297353CC}">
              <c16:uniqueId val="{00000001-FD23-4EE8-B6B9-396F021E3487}"/>
            </c:ext>
          </c:extLst>
        </c:ser>
        <c:dLbls>
          <c:showLegendKey val="0"/>
          <c:showVal val="0"/>
          <c:showCatName val="0"/>
          <c:showSerName val="0"/>
          <c:showPercent val="0"/>
          <c:showBubbleSize val="0"/>
        </c:dLbls>
        <c:marker val="1"/>
        <c:smooth val="0"/>
        <c:axId val="306810127"/>
        <c:axId val="304032623"/>
      </c:lineChart>
      <c:catAx>
        <c:axId val="3068101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ja-JP"/>
          </a:p>
        </c:txPr>
        <c:crossAx val="304032623"/>
        <c:crosses val="autoZero"/>
        <c:auto val="1"/>
        <c:lblAlgn val="ctr"/>
        <c:lblOffset val="100"/>
        <c:noMultiLvlLbl val="0"/>
      </c:catAx>
      <c:valAx>
        <c:axId val="3040326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crossAx val="306810127"/>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ja-JP" dirty="0"/>
              <a:t>1</a:t>
            </a:r>
            <a:r>
              <a:rPr lang="ja-JP" altLang="en-US" dirty="0"/>
              <a:t>戸あたりの農業産出額（畜産除く）</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'（参考）1戸あたり畜産除く産出額 (2)'!$H$21:$J$21</c:f>
              <c:numCache>
                <c:formatCode>#,##0_);[Red]\(#,##0\)</c:formatCode>
                <c:ptCount val="3"/>
                <c:pt idx="0">
                  <c:v>357.32641381952158</c:v>
                </c:pt>
                <c:pt idx="1">
                  <c:v>447.10609008872854</c:v>
                </c:pt>
                <c:pt idx="2">
                  <c:v>582.43753216307391</c:v>
                </c:pt>
              </c:numCache>
            </c:numRef>
          </c:val>
          <c:extLst>
            <c:ext xmlns:c15="http://schemas.microsoft.com/office/drawing/2012/chart" uri="{02D57815-91ED-43cb-92C2-25804820EDAC}">
              <c15:filteredSeriesTitle>
                <c15:tx>
                  <c:strRef>
                    <c:extLst>
                      <c:ext uri="{02D57815-91ED-43cb-92C2-25804820EDAC}">
                        <c15:formulaRef>
                          <c15:sqref>'（参考）1戸あたり畜産除く産出額 (2)'!$G$21</c15:sqref>
                        </c15:formulaRef>
                      </c:ext>
                    </c:extLst>
                    <c:strCache>
                      <c:ptCount val="1"/>
                      <c:pt idx="0">
                        <c:v>全国</c:v>
                      </c:pt>
                    </c:strCache>
                  </c:strRef>
                </c15:tx>
              </c15:filteredSeriesTitle>
            </c:ext>
            <c:ext xmlns:c15="http://schemas.microsoft.com/office/drawing/2012/chart" uri="{02D57815-91ED-43cb-92C2-25804820EDAC}">
              <c15:filteredCategoryTitle>
                <c15:cat>
                  <c:strRef>
                    <c:extLst>
                      <c:ext uri="{02D57815-91ED-43cb-92C2-25804820EDAC}">
                        <c15:formulaRef>
                          <c15:sqref>'（参考）1戸あたり畜産除く産出額 (2)'!$H$20:$J$20</c15:sqref>
                        </c15:formulaRef>
                      </c:ext>
                    </c:extLst>
                    <c:strCache>
                      <c:ptCount val="3"/>
                      <c:pt idx="0">
                        <c:v>H22</c:v>
                      </c:pt>
                      <c:pt idx="1">
                        <c:v>H27</c:v>
                      </c:pt>
                      <c:pt idx="2">
                        <c:v>R2</c:v>
                      </c:pt>
                    </c:strCache>
                  </c:strRef>
                </c15:cat>
              </c15:filteredCategoryTitle>
            </c:ext>
            <c:ext xmlns:c16="http://schemas.microsoft.com/office/drawing/2014/chart" uri="{C3380CC4-5D6E-409C-BE32-E72D297353CC}">
              <c16:uniqueId val="{00000000-3FAF-4B63-8144-B7192FA03945}"/>
            </c:ext>
          </c:extLst>
        </c:ser>
        <c: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'（参考）1戸あたり畜産除く産出額 (2)'!$H$22:$J$22</c:f>
              <c:numCache>
                <c:formatCode>#,##0_);[Red]\(#,##0\)</c:formatCode>
                <c:ptCount val="3"/>
                <c:pt idx="0">
                  <c:v>292.39766081871346</c:v>
                </c:pt>
                <c:pt idx="1">
                  <c:v>353.12465188815861</c:v>
                </c:pt>
                <c:pt idx="2">
                  <c:v>408.30168204015195</c:v>
                </c:pt>
              </c:numCache>
            </c:numRef>
          </c:val>
          <c:extLst>
            <c:ext xmlns:c15="http://schemas.microsoft.com/office/drawing/2012/chart" uri="{02D57815-91ED-43cb-92C2-25804820EDAC}">
              <c15:filteredSeriesTitle>
                <c15:tx>
                  <c:strRef>
                    <c:extLst>
                      <c:ext uri="{02D57815-91ED-43cb-92C2-25804820EDAC}">
                        <c15:formulaRef>
                          <c15:sqref>'（参考）1戸あたり畜産除く産出額 (2)'!$G$22</c15:sqref>
                        </c15:formulaRef>
                      </c:ext>
                    </c:extLst>
                    <c:strCache>
                      <c:ptCount val="1"/>
                      <c:pt idx="0">
                        <c:v>大阪</c:v>
                      </c:pt>
                    </c:strCache>
                  </c:strRef>
                </c15:tx>
              </c15:filteredSeriesTitle>
            </c:ext>
            <c:ext xmlns:c15="http://schemas.microsoft.com/office/drawing/2012/chart" uri="{02D57815-91ED-43cb-92C2-25804820EDAC}">
              <c15:filteredCategoryTitle>
                <c15:cat>
                  <c:strRef>
                    <c:extLst>
                      <c:ext uri="{02D57815-91ED-43cb-92C2-25804820EDAC}">
                        <c15:formulaRef>
                          <c15:sqref>'（参考）1戸あたり畜産除く産出額 (2)'!$H$20:$J$20</c15:sqref>
                        </c15:formulaRef>
                      </c:ext>
                    </c:extLst>
                    <c:strCache>
                      <c:ptCount val="3"/>
                      <c:pt idx="0">
                        <c:v>H22</c:v>
                      </c:pt>
                      <c:pt idx="1">
                        <c:v>H27</c:v>
                      </c:pt>
                      <c:pt idx="2">
                        <c:v>R2</c:v>
                      </c:pt>
                    </c:strCache>
                  </c:strRef>
                </c15:cat>
              </c15:filteredCategoryTitle>
            </c:ext>
            <c:ext xmlns:c16="http://schemas.microsoft.com/office/drawing/2014/chart" uri="{C3380CC4-5D6E-409C-BE32-E72D297353CC}">
              <c16:uniqueId val="{00000001-3FAF-4B63-8144-B7192FA03945}"/>
            </c:ext>
          </c:extLst>
        </c:ser>
        <c:dLbls>
          <c:showLegendKey val="0"/>
          <c:showVal val="0"/>
          <c:showCatName val="0"/>
          <c:showSerName val="0"/>
          <c:showPercent val="0"/>
          <c:showBubbleSize val="0"/>
        </c:dLbls>
        <c:gapWidth val="219"/>
        <c:overlap val="-27"/>
        <c:axId val="302108687"/>
        <c:axId val="304054671"/>
      </c:barChart>
      <c:catAx>
        <c:axId val="3021086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ja-JP"/>
          </a:p>
        </c:txPr>
        <c:crossAx val="304054671"/>
        <c:crosses val="autoZero"/>
        <c:auto val="1"/>
        <c:lblAlgn val="ctr"/>
        <c:lblOffset val="100"/>
        <c:noMultiLvlLbl val="0"/>
      </c:catAx>
      <c:valAx>
        <c:axId val="304054671"/>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ja-JP"/>
          </a:p>
        </c:txPr>
        <c:crossAx val="302108687"/>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sz="1400" dirty="0" smtClean="0"/>
              <a:t>〇直売所</a:t>
            </a:r>
            <a:r>
              <a:rPr lang="ja-JP" altLang="en-US" sz="1400" dirty="0"/>
              <a:t>販売額と出荷者数の推移</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Sheet1!$C$3:$F$3</c:f>
              <c:numCache>
                <c:formatCode>General</c:formatCode>
                <c:ptCount val="4"/>
                <c:pt idx="0">
                  <c:v>51</c:v>
                </c:pt>
                <c:pt idx="1">
                  <c:v>83</c:v>
                </c:pt>
                <c:pt idx="2">
                  <c:v>91</c:v>
                </c:pt>
                <c:pt idx="3">
                  <c:v>88</c:v>
                </c:pt>
              </c:numCache>
            </c:numRef>
          </c:val>
          <c:extLst>
            <c:ext xmlns:c15="http://schemas.microsoft.com/office/drawing/2012/chart" uri="{02D57815-91ED-43cb-92C2-25804820EDAC}">
              <c15:filteredSeriesTitle>
                <c15:tx>
                  <c:strRef>
                    <c:extLst>
                      <c:ext uri="{02D57815-91ED-43cb-92C2-25804820EDAC}">
                        <c15:formulaRef>
                          <c15:sqref>Sheet1!$B$3</c15:sqref>
                        </c15:formulaRef>
                      </c:ext>
                    </c:extLst>
                    <c:strCache>
                      <c:ptCount val="1"/>
                      <c:pt idx="0">
                        <c:v>販売金額 (億円)</c:v>
                      </c:pt>
                    </c:strCache>
                  </c:strRef>
                </c15:tx>
              </c15:filteredSeriesTitle>
            </c:ext>
            <c:ext xmlns:c15="http://schemas.microsoft.com/office/drawing/2012/chart" uri="{02D57815-91ED-43cb-92C2-25804820EDAC}">
              <c15:filteredCategoryTitle>
                <c15:cat>
                  <c:strRef>
                    <c:extLst>
                      <c:ext uri="{02D57815-91ED-43cb-92C2-25804820EDAC}">
                        <c15:formulaRef>
                          <c15:sqref>Sheet1!$C$2:$F$2</c15:sqref>
                        </c15:formulaRef>
                      </c:ext>
                    </c:extLst>
                    <c:strCache>
                      <c:ptCount val="4"/>
                      <c:pt idx="0">
                        <c:v>H21</c:v>
                      </c:pt>
                      <c:pt idx="1">
                        <c:v>H27</c:v>
                      </c:pt>
                      <c:pt idx="2">
                        <c:v>H29</c:v>
                      </c:pt>
                      <c:pt idx="3">
                        <c:v>R1</c:v>
                      </c:pt>
                    </c:strCache>
                  </c:strRef>
                </c15:cat>
              </c15:filteredCategoryTitle>
            </c:ext>
            <c:ext xmlns:c16="http://schemas.microsoft.com/office/drawing/2014/chart" uri="{C3380CC4-5D6E-409C-BE32-E72D297353CC}">
              <c16:uniqueId val="{00000000-37F5-45F1-AFD2-79F6771DCB96}"/>
            </c:ext>
          </c:extLst>
        </c:ser>
        <c:dLbls>
          <c:showLegendKey val="0"/>
          <c:showVal val="0"/>
          <c:showCatName val="0"/>
          <c:showSerName val="0"/>
          <c:showPercent val="0"/>
          <c:showBubbleSize val="0"/>
        </c:dLbls>
        <c:gapWidth val="219"/>
        <c:axId val="640486319"/>
        <c:axId val="622176767"/>
      </c:barChart>
      <c:lineChart>
        <c:grouping val="standard"/>
        <c:varyColors val="0"/>
        <c:ser>
          <c:idx val="1"/>
          <c:order val="1"/>
          <c:spPr>
            <a:ln w="28575" cap="rnd">
              <a:solidFill>
                <a:schemeClr val="accent2"/>
              </a:solidFill>
              <a:round/>
            </a:ln>
            <a:effectLst/>
          </c:spPr>
          <c:marker>
            <c:symbol val="diamond"/>
            <c:size val="5"/>
            <c:spPr>
              <a:solidFill>
                <a:schemeClr val="accent2"/>
              </a:solidFill>
              <a:ln w="9525">
                <a:solidFill>
                  <a:schemeClr val="accent2"/>
                </a:solidFill>
              </a:ln>
              <a:effectLst/>
            </c:spPr>
          </c:marker>
          <c:val>
            <c:numRef>
              <c:f>Sheet1!$C$4:$F$4</c:f>
              <c:numCache>
                <c:formatCode>#,##0</c:formatCode>
                <c:ptCount val="4"/>
                <c:pt idx="0">
                  <c:v>6569</c:v>
                </c:pt>
                <c:pt idx="1">
                  <c:v>10131</c:v>
                </c:pt>
                <c:pt idx="2">
                  <c:v>10393</c:v>
                </c:pt>
                <c:pt idx="3">
                  <c:v>10364</c:v>
                </c:pt>
              </c:numCache>
            </c:numRef>
          </c:val>
          <c:smooth val="0"/>
          <c:extLst>
            <c:ext xmlns:c15="http://schemas.microsoft.com/office/drawing/2012/chart" uri="{02D57815-91ED-43cb-92C2-25804820EDAC}">
              <c15:filteredSeriesTitle>
                <c15:tx>
                  <c:strRef>
                    <c:extLst>
                      <c:ext uri="{02D57815-91ED-43cb-92C2-25804820EDAC}">
                        <c15:formulaRef>
                          <c15:sqref>Sheet1!$B$4</c15:sqref>
                        </c15:formulaRef>
                      </c:ext>
                    </c:extLst>
                    <c:strCache>
                      <c:ptCount val="1"/>
                      <c:pt idx="0">
                        <c:v>出荷者数 (人)</c:v>
                      </c:pt>
                    </c:strCache>
                  </c:strRef>
                </c15:tx>
              </c15:filteredSeriesTitle>
            </c:ext>
            <c:ext xmlns:c15="http://schemas.microsoft.com/office/drawing/2012/chart" uri="{02D57815-91ED-43cb-92C2-25804820EDAC}">
              <c15:filteredCategoryTitle>
                <c15:cat>
                  <c:strRef>
                    <c:extLst>
                      <c:ext uri="{02D57815-91ED-43cb-92C2-25804820EDAC}">
                        <c15:formulaRef>
                          <c15:sqref>Sheet1!$C$2:$F$2</c15:sqref>
                        </c15:formulaRef>
                      </c:ext>
                    </c:extLst>
                    <c:strCache>
                      <c:ptCount val="4"/>
                      <c:pt idx="0">
                        <c:v>H21</c:v>
                      </c:pt>
                      <c:pt idx="1">
                        <c:v>H27</c:v>
                      </c:pt>
                      <c:pt idx="2">
                        <c:v>H29</c:v>
                      </c:pt>
                      <c:pt idx="3">
                        <c:v>R1</c:v>
                      </c:pt>
                    </c:strCache>
                  </c:strRef>
                </c15:cat>
              </c15:filteredCategoryTitle>
            </c:ext>
            <c:ext xmlns:c16="http://schemas.microsoft.com/office/drawing/2014/chart" uri="{C3380CC4-5D6E-409C-BE32-E72D297353CC}">
              <c16:uniqueId val="{00000001-37F5-45F1-AFD2-79F6771DCB96}"/>
            </c:ext>
          </c:extLst>
        </c:ser>
        <c:dLbls>
          <c:showLegendKey val="0"/>
          <c:showVal val="0"/>
          <c:showCatName val="0"/>
          <c:showSerName val="0"/>
          <c:showPercent val="0"/>
          <c:showBubbleSize val="0"/>
        </c:dLbls>
        <c:marker val="1"/>
        <c:smooth val="0"/>
        <c:axId val="649548287"/>
        <c:axId val="622164703"/>
      </c:lineChart>
      <c:catAx>
        <c:axId val="6404863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ja-JP"/>
          </a:p>
        </c:txPr>
        <c:crossAx val="622176767"/>
        <c:crosses val="autoZero"/>
        <c:auto val="1"/>
        <c:lblAlgn val="ctr"/>
        <c:lblOffset val="100"/>
        <c:noMultiLvlLbl val="0"/>
      </c:catAx>
      <c:valAx>
        <c:axId val="62217676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640486319"/>
        <c:crosses val="autoZero"/>
        <c:crossBetween val="between"/>
        <c:majorUnit val="20"/>
      </c:valAx>
      <c:valAx>
        <c:axId val="622164703"/>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649548287"/>
        <c:crosses val="max"/>
        <c:crossBetween val="between"/>
      </c:valAx>
      <c:catAx>
        <c:axId val="649548287"/>
        <c:scaling>
          <c:orientation val="minMax"/>
        </c:scaling>
        <c:delete val="1"/>
        <c:axPos val="b"/>
        <c:numFmt formatCode="General" sourceLinked="1"/>
        <c:majorTickMark val="out"/>
        <c:minorTickMark val="none"/>
        <c:tickLblPos val="nextTo"/>
        <c:crossAx val="622164703"/>
        <c:crosses val="autoZero"/>
        <c:auto val="1"/>
        <c:lblAlgn val="ctr"/>
        <c:lblOffset val="100"/>
        <c:noMultiLvlLbl val="0"/>
      </c:catAx>
      <c:spPr>
        <a:noFill/>
        <a:ln>
          <a:noFill/>
        </a:ln>
        <a:effectLst/>
      </c:spPr>
    </c:plotArea>
    <c:legend>
      <c:legendPos val="b"/>
      <c:layout>
        <c:manualLayout>
          <c:xMode val="edge"/>
          <c:yMode val="edge"/>
          <c:x val="7.3123754508154018E-2"/>
          <c:y val="0.89378580042798117"/>
          <c:w val="0.58625065668869303"/>
          <c:h val="9.5974224039936606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0.67414</cdr:x>
      <cdr:y>0.07882</cdr:y>
    </cdr:from>
    <cdr:to>
      <cdr:x>0.91586</cdr:x>
      <cdr:y>0.20089</cdr:y>
    </cdr:to>
    <cdr:sp macro="" textlink="">
      <cdr:nvSpPr>
        <cdr:cNvPr id="2" name="テキスト ボックス 15"/>
        <cdr:cNvSpPr txBox="1"/>
      </cdr:nvSpPr>
      <cdr:spPr>
        <a:xfrm xmlns:a="http://schemas.openxmlformats.org/drawingml/2006/main">
          <a:off x="2125417" y="173179"/>
          <a:ext cx="762090" cy="268215"/>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kumimoji="1" lang="ja-JP" altLang="en-US" sz="1100" dirty="0"/>
            <a:t>▲約</a:t>
          </a:r>
          <a:r>
            <a:rPr kumimoji="1" lang="en-US" altLang="ja-JP" sz="1100" dirty="0"/>
            <a:t>12%</a:t>
          </a:r>
          <a:endParaRPr kumimoji="1" lang="ja-JP" altLang="en-US" sz="1100" dirty="0"/>
        </a:p>
      </cdr:txBody>
    </cdr:sp>
  </cdr:relSizeAnchor>
  <cdr:relSizeAnchor xmlns:cdr="http://schemas.openxmlformats.org/drawingml/2006/chartDrawing">
    <cdr:from>
      <cdr:x>0</cdr:x>
      <cdr:y>0.10573</cdr:y>
    </cdr:from>
    <cdr:to>
      <cdr:x>0.16314</cdr:x>
      <cdr:y>0.22479</cdr:y>
    </cdr:to>
    <cdr:sp macro="" textlink="">
      <cdr:nvSpPr>
        <cdr:cNvPr id="3" name="テキスト ボックス 16"/>
        <cdr:cNvSpPr txBox="1"/>
      </cdr:nvSpPr>
      <cdr:spPr>
        <a:xfrm xmlns:a="http://schemas.openxmlformats.org/drawingml/2006/main">
          <a:off x="-208380" y="232302"/>
          <a:ext cx="514335" cy="26161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algn="ctr"/>
          <a:r>
            <a:rPr kumimoji="1" lang="ja-JP" altLang="en-US" sz="1100" dirty="0"/>
            <a:t>億円</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286CEE08-18E8-4B32-A820-4B57ED3FDC05}" type="datetimeFigureOut">
              <a:rPr kumimoji="1" lang="ja-JP" altLang="en-US" smtClean="0"/>
              <a:t>2021/9/9</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EBD754E-44F6-4D58-B5F6-3DC23EC95078}" type="slidenum">
              <a:rPr kumimoji="1" lang="ja-JP" altLang="en-US" smtClean="0"/>
              <a:t>‹#›</a:t>
            </a:fld>
            <a:endParaRPr kumimoji="1" lang="ja-JP" altLang="en-US"/>
          </a:p>
        </p:txBody>
      </p:sp>
    </p:spTree>
    <p:extLst>
      <p:ext uri="{BB962C8B-B14F-4D97-AF65-F5344CB8AC3E}">
        <p14:creationId xmlns:p14="http://schemas.microsoft.com/office/powerpoint/2010/main" val="10879914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EBD754E-44F6-4D58-B5F6-3DC23EC95078}" type="slidenum">
              <a:rPr kumimoji="1" lang="ja-JP" altLang="en-US" smtClean="0"/>
              <a:t>1</a:t>
            </a:fld>
            <a:endParaRPr kumimoji="1" lang="ja-JP" altLang="en-US"/>
          </a:p>
        </p:txBody>
      </p:sp>
    </p:spTree>
    <p:extLst>
      <p:ext uri="{BB962C8B-B14F-4D97-AF65-F5344CB8AC3E}">
        <p14:creationId xmlns:p14="http://schemas.microsoft.com/office/powerpoint/2010/main" val="4230400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B58F65F-BE93-4C4B-9ACB-E1DA38AD42C4}" type="datetimeFigureOut">
              <a:rPr kumimoji="1" lang="ja-JP" altLang="en-US" smtClean="0"/>
              <a:t>2021/9/9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70C032-BE14-4E2D-8444-B9CE73F19C2D}" type="slidenum">
              <a:rPr kumimoji="1" lang="ja-JP" altLang="en-US" smtClean="0"/>
              <a:t>‹#›</a:t>
            </a:fld>
            <a:endParaRPr kumimoji="1" lang="ja-JP" altLang="en-US"/>
          </a:p>
        </p:txBody>
      </p:sp>
    </p:spTree>
    <p:extLst>
      <p:ext uri="{BB962C8B-B14F-4D97-AF65-F5344CB8AC3E}">
        <p14:creationId xmlns:p14="http://schemas.microsoft.com/office/powerpoint/2010/main" val="2984654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58F65F-BE93-4C4B-9ACB-E1DA38AD42C4}" type="datetimeFigureOut">
              <a:rPr kumimoji="1" lang="ja-JP" altLang="en-US" smtClean="0"/>
              <a:t>2021/9/9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70C032-BE14-4E2D-8444-B9CE73F19C2D}" type="slidenum">
              <a:rPr kumimoji="1" lang="ja-JP" altLang="en-US" smtClean="0"/>
              <a:t>‹#›</a:t>
            </a:fld>
            <a:endParaRPr kumimoji="1" lang="ja-JP" altLang="en-US"/>
          </a:p>
        </p:txBody>
      </p:sp>
    </p:spTree>
    <p:extLst>
      <p:ext uri="{BB962C8B-B14F-4D97-AF65-F5344CB8AC3E}">
        <p14:creationId xmlns:p14="http://schemas.microsoft.com/office/powerpoint/2010/main" val="4033925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58F65F-BE93-4C4B-9ACB-E1DA38AD42C4}" type="datetimeFigureOut">
              <a:rPr kumimoji="1" lang="ja-JP" altLang="en-US" smtClean="0"/>
              <a:t>2021/9/9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70C032-BE14-4E2D-8444-B9CE73F19C2D}" type="slidenum">
              <a:rPr kumimoji="1" lang="ja-JP" altLang="en-US" smtClean="0"/>
              <a:t>‹#›</a:t>
            </a:fld>
            <a:endParaRPr kumimoji="1" lang="ja-JP" altLang="en-US"/>
          </a:p>
        </p:txBody>
      </p:sp>
    </p:spTree>
    <p:extLst>
      <p:ext uri="{BB962C8B-B14F-4D97-AF65-F5344CB8AC3E}">
        <p14:creationId xmlns:p14="http://schemas.microsoft.com/office/powerpoint/2010/main" val="3403508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58F65F-BE93-4C4B-9ACB-E1DA38AD42C4}" type="datetimeFigureOut">
              <a:rPr kumimoji="1" lang="ja-JP" altLang="en-US" smtClean="0"/>
              <a:t>2021/9/9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70C032-BE14-4E2D-8444-B9CE73F19C2D}" type="slidenum">
              <a:rPr kumimoji="1" lang="ja-JP" altLang="en-US" smtClean="0"/>
              <a:t>‹#›</a:t>
            </a:fld>
            <a:endParaRPr kumimoji="1" lang="ja-JP" altLang="en-US"/>
          </a:p>
        </p:txBody>
      </p:sp>
    </p:spTree>
    <p:extLst>
      <p:ext uri="{BB962C8B-B14F-4D97-AF65-F5344CB8AC3E}">
        <p14:creationId xmlns:p14="http://schemas.microsoft.com/office/powerpoint/2010/main" val="289984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B58F65F-BE93-4C4B-9ACB-E1DA38AD42C4}" type="datetimeFigureOut">
              <a:rPr kumimoji="1" lang="ja-JP" altLang="en-US" smtClean="0"/>
              <a:t>2021/9/9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70C032-BE14-4E2D-8444-B9CE73F19C2D}" type="slidenum">
              <a:rPr kumimoji="1" lang="ja-JP" altLang="en-US" smtClean="0"/>
              <a:t>‹#›</a:t>
            </a:fld>
            <a:endParaRPr kumimoji="1" lang="ja-JP" altLang="en-US"/>
          </a:p>
        </p:txBody>
      </p:sp>
    </p:spTree>
    <p:extLst>
      <p:ext uri="{BB962C8B-B14F-4D97-AF65-F5344CB8AC3E}">
        <p14:creationId xmlns:p14="http://schemas.microsoft.com/office/powerpoint/2010/main" val="2942349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B58F65F-BE93-4C4B-9ACB-E1DA38AD42C4}" type="datetimeFigureOut">
              <a:rPr kumimoji="1" lang="ja-JP" altLang="en-US" smtClean="0"/>
              <a:t>2021/9/9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70C032-BE14-4E2D-8444-B9CE73F19C2D}" type="slidenum">
              <a:rPr kumimoji="1" lang="ja-JP" altLang="en-US" smtClean="0"/>
              <a:t>‹#›</a:t>
            </a:fld>
            <a:endParaRPr kumimoji="1" lang="ja-JP" altLang="en-US"/>
          </a:p>
        </p:txBody>
      </p:sp>
    </p:spTree>
    <p:extLst>
      <p:ext uri="{BB962C8B-B14F-4D97-AF65-F5344CB8AC3E}">
        <p14:creationId xmlns:p14="http://schemas.microsoft.com/office/powerpoint/2010/main" val="2967571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B58F65F-BE93-4C4B-9ACB-E1DA38AD42C4}" type="datetimeFigureOut">
              <a:rPr kumimoji="1" lang="ja-JP" altLang="en-US" smtClean="0"/>
              <a:t>2021/9/9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A70C032-BE14-4E2D-8444-B9CE73F19C2D}" type="slidenum">
              <a:rPr kumimoji="1" lang="ja-JP" altLang="en-US" smtClean="0"/>
              <a:t>‹#›</a:t>
            </a:fld>
            <a:endParaRPr kumimoji="1" lang="ja-JP" altLang="en-US"/>
          </a:p>
        </p:txBody>
      </p:sp>
    </p:spTree>
    <p:extLst>
      <p:ext uri="{BB962C8B-B14F-4D97-AF65-F5344CB8AC3E}">
        <p14:creationId xmlns:p14="http://schemas.microsoft.com/office/powerpoint/2010/main" val="481554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B58F65F-BE93-4C4B-9ACB-E1DA38AD42C4}" type="datetimeFigureOut">
              <a:rPr kumimoji="1" lang="ja-JP" altLang="en-US" smtClean="0"/>
              <a:t>2021/9/9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A70C032-BE14-4E2D-8444-B9CE73F19C2D}" type="slidenum">
              <a:rPr kumimoji="1" lang="ja-JP" altLang="en-US" smtClean="0"/>
              <a:t>‹#›</a:t>
            </a:fld>
            <a:endParaRPr kumimoji="1" lang="ja-JP" altLang="en-US"/>
          </a:p>
        </p:txBody>
      </p:sp>
    </p:spTree>
    <p:extLst>
      <p:ext uri="{BB962C8B-B14F-4D97-AF65-F5344CB8AC3E}">
        <p14:creationId xmlns:p14="http://schemas.microsoft.com/office/powerpoint/2010/main" val="651772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58F65F-BE93-4C4B-9ACB-E1DA38AD42C4}" type="datetimeFigureOut">
              <a:rPr kumimoji="1" lang="ja-JP" altLang="en-US" smtClean="0"/>
              <a:t>2021/9/9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A70C032-BE14-4E2D-8444-B9CE73F19C2D}" type="slidenum">
              <a:rPr kumimoji="1" lang="ja-JP" altLang="en-US" smtClean="0"/>
              <a:t>‹#›</a:t>
            </a:fld>
            <a:endParaRPr kumimoji="1" lang="ja-JP" altLang="en-US"/>
          </a:p>
        </p:txBody>
      </p:sp>
    </p:spTree>
    <p:extLst>
      <p:ext uri="{BB962C8B-B14F-4D97-AF65-F5344CB8AC3E}">
        <p14:creationId xmlns:p14="http://schemas.microsoft.com/office/powerpoint/2010/main" val="920753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B58F65F-BE93-4C4B-9ACB-E1DA38AD42C4}" type="datetimeFigureOut">
              <a:rPr kumimoji="1" lang="ja-JP" altLang="en-US" smtClean="0"/>
              <a:t>2021/9/9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70C032-BE14-4E2D-8444-B9CE73F19C2D}" type="slidenum">
              <a:rPr kumimoji="1" lang="ja-JP" altLang="en-US" smtClean="0"/>
              <a:t>‹#›</a:t>
            </a:fld>
            <a:endParaRPr kumimoji="1" lang="ja-JP" altLang="en-US"/>
          </a:p>
        </p:txBody>
      </p:sp>
    </p:spTree>
    <p:extLst>
      <p:ext uri="{BB962C8B-B14F-4D97-AF65-F5344CB8AC3E}">
        <p14:creationId xmlns:p14="http://schemas.microsoft.com/office/powerpoint/2010/main" val="3832421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B58F65F-BE93-4C4B-9ACB-E1DA38AD42C4}" type="datetimeFigureOut">
              <a:rPr kumimoji="1" lang="ja-JP" altLang="en-US" smtClean="0"/>
              <a:t>2021/9/9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70C032-BE14-4E2D-8444-B9CE73F19C2D}" type="slidenum">
              <a:rPr kumimoji="1" lang="ja-JP" altLang="en-US" smtClean="0"/>
              <a:t>‹#›</a:t>
            </a:fld>
            <a:endParaRPr kumimoji="1" lang="ja-JP" altLang="en-US"/>
          </a:p>
        </p:txBody>
      </p:sp>
    </p:spTree>
    <p:extLst>
      <p:ext uri="{BB962C8B-B14F-4D97-AF65-F5344CB8AC3E}">
        <p14:creationId xmlns:p14="http://schemas.microsoft.com/office/powerpoint/2010/main" val="3369400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58F65F-BE93-4C4B-9ACB-E1DA38AD42C4}" type="datetimeFigureOut">
              <a:rPr kumimoji="1" lang="ja-JP" altLang="en-US" smtClean="0"/>
              <a:t>2021/9/9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70C032-BE14-4E2D-8444-B9CE73F19C2D}" type="slidenum">
              <a:rPr kumimoji="1" lang="ja-JP" altLang="en-US" smtClean="0"/>
              <a:t>‹#›</a:t>
            </a:fld>
            <a:endParaRPr kumimoji="1" lang="ja-JP" altLang="en-US"/>
          </a:p>
        </p:txBody>
      </p:sp>
    </p:spTree>
    <p:extLst>
      <p:ext uri="{BB962C8B-B14F-4D97-AF65-F5344CB8AC3E}">
        <p14:creationId xmlns:p14="http://schemas.microsoft.com/office/powerpoint/2010/main" val="26983627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1.xml"/><Relationship Id="rId4" Type="http://schemas.openxmlformats.org/officeDocument/2006/relationships/chart" Target="../charts/chart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chart" Target="../charts/chart9.xml"/><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chart" Target="../charts/chart11.xml"/><Relationship Id="rId4" Type="http://schemas.openxmlformats.org/officeDocument/2006/relationships/chart" Target="../charts/chart10.xml"/></Relationships>
</file>

<file path=ppt/slides/_rels/slide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chart" Target="../charts/char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a:extLst>
              <a:ext uri="{FF2B5EF4-FFF2-40B4-BE49-F238E27FC236}">
                <a16:creationId xmlns:a16="http://schemas.microsoft.com/office/drawing/2014/main" id="{0A1863B2-BEE4-4B29-91CA-E8C2833F342C}"/>
              </a:ext>
            </a:extLst>
          </p:cNvPr>
          <p:cNvSpPr txBox="1">
            <a:spLocks/>
          </p:cNvSpPr>
          <p:nvPr/>
        </p:nvSpPr>
        <p:spPr>
          <a:xfrm>
            <a:off x="-33962" y="160346"/>
            <a:ext cx="9950727" cy="464942"/>
          </a:xfrm>
          <a:prstGeom prst="rect">
            <a:avLst/>
          </a:prstGeom>
          <a:solidFill>
            <a:schemeClr val="accent6">
              <a:lumMod val="60000"/>
              <a:lumOff val="40000"/>
            </a:schemeClr>
          </a:solidFill>
        </p:spPr>
        <p:txBody>
          <a:bodyPr vert="horz" lIns="91440" tIns="45720" rIns="91440" bIns="45720" rtlCol="0" anchor="b">
            <a:noAutofit/>
          </a:bodyPr>
          <a:lst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a:lstStyle>
          <a:p>
            <a:r>
              <a:rPr lang="ja-JP" altLang="en-US" sz="1800" b="1" dirty="0">
                <a:latin typeface="メイリオ" panose="020B0604030504040204" pitchFamily="50" charset="-128"/>
                <a:ea typeface="メイリオ" panose="020B0604030504040204" pitchFamily="50" charset="-128"/>
              </a:rPr>
              <a:t>　〇大阪農業の現状について</a:t>
            </a:r>
            <a:r>
              <a:rPr lang="en-US" altLang="ja-JP" sz="1800" b="1" dirty="0">
                <a:latin typeface="メイリオ" panose="020B0604030504040204" pitchFamily="50" charset="-128"/>
                <a:ea typeface="メイリオ" panose="020B0604030504040204" pitchFamily="50" charset="-128"/>
              </a:rPr>
              <a:t>(</a:t>
            </a:r>
            <a:r>
              <a:rPr lang="ja-JP" altLang="en-US" sz="1800" b="1" dirty="0">
                <a:latin typeface="メイリオ" panose="020B0604030504040204" pitchFamily="50" charset="-128"/>
                <a:ea typeface="メイリオ" panose="020B0604030504040204" pitchFamily="50" charset="-128"/>
              </a:rPr>
              <a:t>農業経営体数・農業産出額の推移）</a:t>
            </a:r>
            <a:endParaRPr lang="en-US" altLang="ja-JP" sz="1800" b="1"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3694532" y="4798046"/>
            <a:ext cx="6104980" cy="2031325"/>
          </a:xfrm>
          <a:prstGeom prst="rect">
            <a:avLst/>
          </a:prstGeom>
          <a:solidFill>
            <a:schemeClr val="accent4">
              <a:lumMod val="20000"/>
              <a:lumOff val="80000"/>
            </a:schemeClr>
          </a:solidFill>
          <a:ln>
            <a:solidFill>
              <a:schemeClr val="tx1"/>
            </a:solidFill>
            <a:prstDash val="sysDot"/>
          </a:ln>
        </p:spPr>
        <p:txBody>
          <a:bodyPr wrap="square" rtlCol="0">
            <a:spAutoFit/>
          </a:bodyPr>
          <a:lstStyle/>
          <a:p>
            <a:pPr>
              <a:lnSpc>
                <a:spcPct val="150000"/>
              </a:lnSpc>
            </a:pPr>
            <a:r>
              <a:rPr kumimoji="1" lang="ja-JP" altLang="en-US" sz="1200" b="1" dirty="0">
                <a:solidFill>
                  <a:srgbClr val="FF0000"/>
                </a:solidFill>
                <a:latin typeface="Meiryo UI" panose="020B0604030504040204" pitchFamily="50" charset="-128"/>
                <a:ea typeface="Meiryo UI" panose="020B0604030504040204" pitchFamily="50" charset="-128"/>
              </a:rPr>
              <a:t>〇農業経営体数、農業産出額ともに</a:t>
            </a:r>
            <a:r>
              <a:rPr kumimoji="1" lang="en-US" altLang="ja-JP" sz="1200" b="1" dirty="0">
                <a:solidFill>
                  <a:srgbClr val="FF0000"/>
                </a:solidFill>
                <a:latin typeface="Meiryo UI" panose="020B0604030504040204" pitchFamily="50" charset="-128"/>
                <a:ea typeface="Meiryo UI" panose="020B0604030504040204" pitchFamily="50" charset="-128"/>
              </a:rPr>
              <a:t>H27</a:t>
            </a:r>
            <a:r>
              <a:rPr kumimoji="1" lang="ja-JP" altLang="en-US" sz="1200" b="1" dirty="0">
                <a:solidFill>
                  <a:srgbClr val="FF0000"/>
                </a:solidFill>
                <a:latin typeface="Meiryo UI" panose="020B0604030504040204" pitchFamily="50" charset="-128"/>
                <a:ea typeface="Meiryo UI" panose="020B0604030504040204" pitchFamily="50" charset="-128"/>
              </a:rPr>
              <a:t>→</a:t>
            </a:r>
            <a:r>
              <a:rPr kumimoji="1" lang="en-US" altLang="ja-JP" sz="1200" b="1" dirty="0">
                <a:solidFill>
                  <a:srgbClr val="FF0000"/>
                </a:solidFill>
                <a:latin typeface="Meiryo UI" panose="020B0604030504040204" pitchFamily="50" charset="-128"/>
                <a:ea typeface="Meiryo UI" panose="020B0604030504040204" pitchFamily="50" charset="-128"/>
              </a:rPr>
              <a:t>R2</a:t>
            </a:r>
            <a:r>
              <a:rPr kumimoji="1" lang="ja-JP" altLang="en-US" sz="1200" b="1" dirty="0">
                <a:solidFill>
                  <a:srgbClr val="FF0000"/>
                </a:solidFill>
                <a:latin typeface="Meiryo UI" panose="020B0604030504040204" pitchFamily="50" charset="-128"/>
                <a:ea typeface="Meiryo UI" panose="020B0604030504040204" pitchFamily="50" charset="-128"/>
              </a:rPr>
              <a:t>で減少</a:t>
            </a:r>
            <a:endParaRPr kumimoji="1" lang="en-US" altLang="ja-JP" sz="1200" b="1" dirty="0">
              <a:solidFill>
                <a:srgbClr val="FF0000"/>
              </a:solidFill>
              <a:latin typeface="Meiryo UI" panose="020B0604030504040204" pitchFamily="50" charset="-128"/>
              <a:ea typeface="Meiryo UI" panose="020B0604030504040204" pitchFamily="50" charset="-128"/>
            </a:endParaRPr>
          </a:p>
          <a:p>
            <a:pPr>
              <a:lnSpc>
                <a:spcPct val="150000"/>
              </a:lnSpc>
            </a:pPr>
            <a:r>
              <a:rPr kumimoji="1" lang="ja-JP" altLang="en-US" sz="1200" b="1" dirty="0">
                <a:solidFill>
                  <a:srgbClr val="FF0000"/>
                </a:solidFill>
                <a:latin typeface="Meiryo UI" panose="020B0604030504040204" pitchFamily="50" charset="-128"/>
                <a:ea typeface="Meiryo UI" panose="020B0604030504040204" pitchFamily="50" charset="-128"/>
              </a:rPr>
              <a:t>　         （経営体数：約</a:t>
            </a:r>
            <a:r>
              <a:rPr kumimoji="1" lang="en-US" altLang="ja-JP" sz="1200" b="1" dirty="0">
                <a:solidFill>
                  <a:srgbClr val="FF0000"/>
                </a:solidFill>
                <a:latin typeface="Meiryo UI" panose="020B0604030504040204" pitchFamily="50" charset="-128"/>
                <a:ea typeface="Meiryo UI" panose="020B0604030504040204" pitchFamily="50" charset="-128"/>
              </a:rPr>
              <a:t>17</a:t>
            </a:r>
            <a:r>
              <a:rPr kumimoji="1" lang="ja-JP" altLang="en-US" sz="1200" b="1" dirty="0">
                <a:solidFill>
                  <a:srgbClr val="FF0000"/>
                </a:solidFill>
                <a:latin typeface="Meiryo UI" panose="020B0604030504040204" pitchFamily="50" charset="-128"/>
                <a:ea typeface="Meiryo UI" panose="020B0604030504040204" pitchFamily="50" charset="-128"/>
              </a:rPr>
              <a:t>％（</a:t>
            </a:r>
            <a:r>
              <a:rPr kumimoji="1" lang="en-US" altLang="ja-JP" sz="1200" b="1" dirty="0">
                <a:solidFill>
                  <a:srgbClr val="FF0000"/>
                </a:solidFill>
                <a:latin typeface="Meiryo UI" panose="020B0604030504040204" pitchFamily="50" charset="-128"/>
                <a:ea typeface="Meiryo UI" panose="020B0604030504040204" pitchFamily="50" charset="-128"/>
              </a:rPr>
              <a:t>1,620</a:t>
            </a:r>
            <a:r>
              <a:rPr kumimoji="1" lang="ja-JP" altLang="en-US" sz="1200" b="1" dirty="0">
                <a:solidFill>
                  <a:srgbClr val="FF0000"/>
                </a:solidFill>
                <a:latin typeface="Meiryo UI" panose="020B0604030504040204" pitchFamily="50" charset="-128"/>
                <a:ea typeface="Meiryo UI" panose="020B0604030504040204" pitchFamily="50" charset="-128"/>
              </a:rPr>
              <a:t>経営体）減、産出額：約６％減）</a:t>
            </a:r>
            <a:endParaRPr kumimoji="1" lang="en-US" altLang="ja-JP" sz="1200" b="1" dirty="0">
              <a:solidFill>
                <a:srgbClr val="FF0000"/>
              </a:solidFill>
              <a:latin typeface="Meiryo UI" panose="020B0604030504040204" pitchFamily="50" charset="-128"/>
              <a:ea typeface="Meiryo UI" panose="020B0604030504040204" pitchFamily="50" charset="-128"/>
            </a:endParaRPr>
          </a:p>
          <a:p>
            <a:pPr>
              <a:lnSpc>
                <a:spcPct val="150000"/>
              </a:lnSpc>
            </a:pPr>
            <a:r>
              <a:rPr kumimoji="1" lang="ja-JP" altLang="en-US" sz="1200" b="1" dirty="0">
                <a:solidFill>
                  <a:srgbClr val="FF0000"/>
                </a:solidFill>
                <a:latin typeface="Meiryo UI" panose="020B0604030504040204" pitchFamily="50" charset="-128"/>
                <a:ea typeface="Meiryo UI" panose="020B0604030504040204" pitchFamily="50" charset="-128"/>
              </a:rPr>
              <a:t>　⇒産出額が減少した一因として、</a:t>
            </a:r>
            <a:r>
              <a:rPr kumimoji="1" lang="en-US" altLang="ja-JP" sz="1200" b="1" dirty="0">
                <a:solidFill>
                  <a:srgbClr val="FF0000"/>
                </a:solidFill>
                <a:latin typeface="Meiryo UI" panose="020B0604030504040204" pitchFamily="50" charset="-128"/>
                <a:ea typeface="Meiryo UI" panose="020B0604030504040204" pitchFamily="50" charset="-128"/>
              </a:rPr>
              <a:t>H30</a:t>
            </a:r>
            <a:r>
              <a:rPr kumimoji="1" lang="ja-JP" altLang="en-US" sz="1200" b="1" dirty="0">
                <a:solidFill>
                  <a:srgbClr val="FF0000"/>
                </a:solidFill>
                <a:latin typeface="Meiryo UI" panose="020B0604030504040204" pitchFamily="50" charset="-128"/>
                <a:ea typeface="Meiryo UI" panose="020B0604030504040204" pitchFamily="50" charset="-128"/>
              </a:rPr>
              <a:t>の台風があげられ、特に被害の大きかった野菜の</a:t>
            </a:r>
            <a:endParaRPr kumimoji="1" lang="en-US" altLang="ja-JP" sz="1200" b="1" dirty="0">
              <a:solidFill>
                <a:srgbClr val="FF0000"/>
              </a:solidFill>
              <a:latin typeface="Meiryo UI" panose="020B0604030504040204" pitchFamily="50" charset="-128"/>
              <a:ea typeface="Meiryo UI" panose="020B0604030504040204" pitchFamily="50" charset="-128"/>
            </a:endParaRPr>
          </a:p>
          <a:p>
            <a:pPr>
              <a:lnSpc>
                <a:spcPct val="150000"/>
              </a:lnSpc>
            </a:pPr>
            <a:r>
              <a:rPr kumimoji="1" lang="ja-JP" altLang="en-US" sz="1200" b="1" dirty="0">
                <a:solidFill>
                  <a:srgbClr val="FF0000"/>
                </a:solidFill>
                <a:latin typeface="Meiryo UI" panose="020B0604030504040204" pitchFamily="50" charset="-128"/>
                <a:ea typeface="Meiryo UI" panose="020B0604030504040204" pitchFamily="50" charset="-128"/>
              </a:rPr>
              <a:t>　　産出額は約</a:t>
            </a:r>
            <a:r>
              <a:rPr kumimoji="1" lang="en-US" altLang="ja-JP" sz="1200" b="1" dirty="0">
                <a:solidFill>
                  <a:srgbClr val="FF0000"/>
                </a:solidFill>
                <a:latin typeface="Meiryo UI" panose="020B0604030504040204" pitchFamily="50" charset="-128"/>
                <a:ea typeface="Meiryo UI" panose="020B0604030504040204" pitchFamily="50" charset="-128"/>
              </a:rPr>
              <a:t>12</a:t>
            </a:r>
            <a:r>
              <a:rPr kumimoji="1" lang="ja-JP" altLang="en-US" sz="1200" b="1" dirty="0">
                <a:solidFill>
                  <a:srgbClr val="FF0000"/>
                </a:solidFill>
                <a:latin typeface="Meiryo UI" panose="020B0604030504040204" pitchFamily="50" charset="-128"/>
                <a:ea typeface="Meiryo UI" panose="020B0604030504040204" pitchFamily="50" charset="-128"/>
              </a:rPr>
              <a:t>％</a:t>
            </a:r>
            <a:r>
              <a:rPr kumimoji="1" lang="ja-JP" altLang="en-US" sz="1200" b="1" dirty="0" smtClean="0">
                <a:solidFill>
                  <a:srgbClr val="FF0000"/>
                </a:solidFill>
                <a:latin typeface="Meiryo UI" panose="020B0604030504040204" pitchFamily="50" charset="-128"/>
                <a:ea typeface="Meiryo UI" panose="020B0604030504040204" pitchFamily="50" charset="-128"/>
              </a:rPr>
              <a:t>減少</a:t>
            </a:r>
            <a:endParaRPr kumimoji="1" lang="en-US" altLang="ja-JP" sz="1200" b="1" dirty="0" smtClean="0">
              <a:solidFill>
                <a:srgbClr val="FF0000"/>
              </a:solidFill>
              <a:latin typeface="Meiryo UI" panose="020B0604030504040204" pitchFamily="50" charset="-128"/>
              <a:ea typeface="Meiryo UI" panose="020B0604030504040204" pitchFamily="50" charset="-128"/>
            </a:endParaRPr>
          </a:p>
          <a:p>
            <a:pPr>
              <a:lnSpc>
                <a:spcPct val="150000"/>
              </a:lnSpc>
            </a:pPr>
            <a:r>
              <a:rPr kumimoji="1" lang="ja-JP" altLang="en-US" sz="1200" b="1" dirty="0" smtClean="0">
                <a:solidFill>
                  <a:srgbClr val="FF0000"/>
                </a:solidFill>
                <a:latin typeface="Meiryo UI" panose="020B0604030504040204" pitchFamily="50" charset="-128"/>
                <a:ea typeface="Meiryo UI" panose="020B0604030504040204" pitchFamily="50" charset="-128"/>
              </a:rPr>
              <a:t>〇全体経営体の約３％の主力農家が農産物販売額の約６割を占める。</a:t>
            </a:r>
            <a:endParaRPr kumimoji="1" lang="en-US" altLang="ja-JP" sz="1200" b="1" dirty="0">
              <a:solidFill>
                <a:srgbClr val="FF0000"/>
              </a:solidFill>
              <a:latin typeface="Meiryo UI" panose="020B0604030504040204" pitchFamily="50" charset="-128"/>
              <a:ea typeface="Meiryo UI" panose="020B0604030504040204" pitchFamily="50" charset="-128"/>
            </a:endParaRPr>
          </a:p>
          <a:p>
            <a:pPr>
              <a:lnSpc>
                <a:spcPct val="150000"/>
              </a:lnSpc>
            </a:pPr>
            <a:r>
              <a:rPr kumimoji="1" lang="ja-JP" altLang="en-US" sz="1200" b="1" dirty="0" smtClean="0">
                <a:solidFill>
                  <a:srgbClr val="FF0000"/>
                </a:solidFill>
                <a:latin typeface="Meiryo UI" panose="020B0604030504040204" pitchFamily="50" charset="-128"/>
                <a:ea typeface="Meiryo UI" panose="020B0604030504040204" pitchFamily="50" charset="-128"/>
              </a:rPr>
              <a:t>  ⇒主力</a:t>
            </a:r>
            <a:r>
              <a:rPr kumimoji="1" lang="ja-JP" altLang="en-US" sz="1200" b="1" dirty="0">
                <a:solidFill>
                  <a:srgbClr val="FF0000"/>
                </a:solidFill>
                <a:latin typeface="Meiryo UI" panose="020B0604030504040204" pitchFamily="50" charset="-128"/>
                <a:ea typeface="Meiryo UI" panose="020B0604030504040204" pitchFamily="50" charset="-128"/>
              </a:rPr>
              <a:t>農家</a:t>
            </a:r>
            <a:r>
              <a:rPr kumimoji="1" lang="ja-JP" altLang="en-US" sz="1200" b="1" dirty="0" smtClean="0">
                <a:solidFill>
                  <a:srgbClr val="FF0000"/>
                </a:solidFill>
                <a:latin typeface="Meiryo UI" panose="020B0604030504040204" pitchFamily="50" charset="-128"/>
                <a:ea typeface="Meiryo UI" panose="020B0604030504040204" pitchFamily="50" charset="-128"/>
              </a:rPr>
              <a:t>の成長</a:t>
            </a:r>
            <a:r>
              <a:rPr kumimoji="1" lang="ja-JP" altLang="en-US" sz="1200" b="1" dirty="0">
                <a:solidFill>
                  <a:srgbClr val="FF0000"/>
                </a:solidFill>
                <a:latin typeface="Meiryo UI" panose="020B0604030504040204" pitchFamily="50" charset="-128"/>
                <a:ea typeface="Meiryo UI" panose="020B0604030504040204" pitchFamily="50" charset="-128"/>
              </a:rPr>
              <a:t>促進及び、担い手の中でも減少幅の大きい販売額</a:t>
            </a:r>
            <a:r>
              <a:rPr kumimoji="1" lang="en-US" altLang="ja-JP" sz="1200" b="1" dirty="0">
                <a:solidFill>
                  <a:srgbClr val="FF0000"/>
                </a:solidFill>
                <a:latin typeface="Meiryo UI" panose="020B0604030504040204" pitchFamily="50" charset="-128"/>
                <a:ea typeface="Meiryo UI" panose="020B0604030504040204" pitchFamily="50" charset="-128"/>
              </a:rPr>
              <a:t>500</a:t>
            </a:r>
            <a:r>
              <a:rPr kumimoji="1" lang="ja-JP" altLang="en-US" sz="1200" b="1" dirty="0">
                <a:solidFill>
                  <a:srgbClr val="FF0000"/>
                </a:solidFill>
                <a:latin typeface="Meiryo UI" panose="020B0604030504040204" pitchFamily="50" charset="-128"/>
                <a:ea typeface="Meiryo UI" panose="020B0604030504040204" pitchFamily="50" charset="-128"/>
              </a:rPr>
              <a:t>万円以上の</a:t>
            </a:r>
            <a:r>
              <a:rPr kumimoji="1" lang="ja-JP" altLang="en-US" sz="1200" b="1" dirty="0" smtClean="0">
                <a:solidFill>
                  <a:srgbClr val="FF0000"/>
                </a:solidFill>
                <a:latin typeface="Meiryo UI" panose="020B0604030504040204" pitchFamily="50" charset="-128"/>
                <a:ea typeface="Meiryo UI" panose="020B0604030504040204" pitchFamily="50" charset="-128"/>
              </a:rPr>
              <a:t>経営</a:t>
            </a:r>
            <a:endParaRPr kumimoji="1" lang="en-US" altLang="ja-JP" sz="1200" b="1" dirty="0" smtClean="0">
              <a:solidFill>
                <a:srgbClr val="FF0000"/>
              </a:solidFill>
              <a:latin typeface="Meiryo UI" panose="020B0604030504040204" pitchFamily="50" charset="-128"/>
              <a:ea typeface="Meiryo UI" panose="020B0604030504040204" pitchFamily="50" charset="-128"/>
            </a:endParaRPr>
          </a:p>
          <a:p>
            <a:pPr>
              <a:lnSpc>
                <a:spcPct val="150000"/>
              </a:lnSpc>
            </a:pPr>
            <a:r>
              <a:rPr kumimoji="1" lang="en-US" altLang="ja-JP" sz="1200" b="1" dirty="0">
                <a:solidFill>
                  <a:srgbClr val="FF0000"/>
                </a:solidFill>
                <a:latin typeface="Meiryo UI" panose="020B0604030504040204" pitchFamily="50" charset="-128"/>
                <a:ea typeface="Meiryo UI" panose="020B0604030504040204" pitchFamily="50" charset="-128"/>
              </a:rPr>
              <a:t> </a:t>
            </a:r>
            <a:r>
              <a:rPr kumimoji="1" lang="en-US" altLang="ja-JP" sz="1200" b="1" dirty="0" smtClean="0">
                <a:solidFill>
                  <a:srgbClr val="FF0000"/>
                </a:solidFill>
                <a:latin typeface="Meiryo UI" panose="020B0604030504040204" pitchFamily="50" charset="-128"/>
                <a:ea typeface="Meiryo UI" panose="020B0604030504040204" pitchFamily="50" charset="-128"/>
              </a:rPr>
              <a:t>   </a:t>
            </a:r>
            <a:r>
              <a:rPr kumimoji="1" lang="ja-JP" altLang="en-US" sz="1200" b="1" dirty="0" smtClean="0">
                <a:solidFill>
                  <a:srgbClr val="FF0000"/>
                </a:solidFill>
                <a:latin typeface="Meiryo UI" panose="020B0604030504040204" pitchFamily="50" charset="-128"/>
                <a:ea typeface="Meiryo UI" panose="020B0604030504040204" pitchFamily="50" charset="-128"/>
              </a:rPr>
              <a:t>体の</a:t>
            </a:r>
            <a:r>
              <a:rPr kumimoji="1" lang="ja-JP" altLang="en-US" sz="1200" b="1" dirty="0">
                <a:solidFill>
                  <a:srgbClr val="FF0000"/>
                </a:solidFill>
                <a:latin typeface="Meiryo UI" panose="020B0604030504040204" pitchFamily="50" charset="-128"/>
                <a:ea typeface="Meiryo UI" panose="020B0604030504040204" pitchFamily="50" charset="-128"/>
              </a:rPr>
              <a:t>増加が必要。</a:t>
            </a:r>
            <a:endParaRPr kumimoji="1" lang="en-US" altLang="ja-JP" sz="1200" b="1" dirty="0">
              <a:solidFill>
                <a:srgbClr val="FF0000"/>
              </a:solidFill>
              <a:latin typeface="Meiryo UI" panose="020B0604030504040204" pitchFamily="50" charset="-128"/>
              <a:ea typeface="Meiryo UI" panose="020B0604030504040204" pitchFamily="50" charset="-128"/>
            </a:endParaRPr>
          </a:p>
        </p:txBody>
      </p:sp>
      <p:grpSp>
        <p:nvGrpSpPr>
          <p:cNvPr id="31" name="グループ化 30"/>
          <p:cNvGrpSpPr/>
          <p:nvPr/>
        </p:nvGrpSpPr>
        <p:grpSpPr>
          <a:xfrm>
            <a:off x="263752" y="2630825"/>
            <a:ext cx="3131260" cy="2030300"/>
            <a:chOff x="191560" y="2724609"/>
            <a:chExt cx="3131260" cy="2030300"/>
          </a:xfrm>
        </p:grpSpPr>
        <p:graphicFrame>
          <p:nvGraphicFramePr>
            <p:cNvPr id="15" name="グラフ 14"/>
            <p:cNvGraphicFramePr>
              <a:graphicFrameLocks/>
            </p:cNvGraphicFramePr>
            <p:nvPr>
              <p:extLst>
                <p:ext uri="{D42A27DB-BD31-4B8C-83A1-F6EECF244321}">
                  <p14:modId xmlns:p14="http://schemas.microsoft.com/office/powerpoint/2010/main" val="949789218"/>
                </p:ext>
              </p:extLst>
            </p:nvPr>
          </p:nvGraphicFramePr>
          <p:xfrm>
            <a:off x="232978" y="2724609"/>
            <a:ext cx="3089842" cy="2030300"/>
          </p:xfrm>
          <a:graphic>
            <a:graphicData uri="http://schemas.openxmlformats.org/drawingml/2006/chart">
              <c:chart xmlns:c="http://schemas.openxmlformats.org/drawingml/2006/chart" xmlns:r="http://schemas.openxmlformats.org/officeDocument/2006/relationships" r:id="rId3"/>
            </a:graphicData>
          </a:graphic>
        </p:graphicFrame>
        <p:sp>
          <p:nvSpPr>
            <p:cNvPr id="16" name="テキスト ボックス 15"/>
            <p:cNvSpPr txBox="1"/>
            <p:nvPr/>
          </p:nvSpPr>
          <p:spPr>
            <a:xfrm>
              <a:off x="2333797" y="2805364"/>
              <a:ext cx="672127" cy="268215"/>
            </a:xfrm>
            <a:prstGeom prst="rect">
              <a:avLst/>
            </a:prstGeom>
            <a:noFill/>
            <a:ln>
              <a:noFill/>
            </a:ln>
          </p:spPr>
          <p:txBody>
            <a:bodyPr wrap="square" rtlCol="0">
              <a:spAutoFit/>
            </a:bodyPr>
            <a:lstStyle/>
            <a:p>
              <a:r>
                <a:rPr kumimoji="1" lang="ja-JP" altLang="en-US" sz="1143" dirty="0"/>
                <a:t>▲約</a:t>
              </a:r>
              <a:r>
                <a:rPr kumimoji="1" lang="en-US" altLang="ja-JP" sz="1143" dirty="0"/>
                <a:t>6%</a:t>
              </a:r>
              <a:endParaRPr kumimoji="1" lang="ja-JP" altLang="en-US" sz="1143" dirty="0"/>
            </a:p>
          </p:txBody>
        </p:sp>
        <p:sp>
          <p:nvSpPr>
            <p:cNvPr id="17" name="テキスト ボックス 16"/>
            <p:cNvSpPr txBox="1"/>
            <p:nvPr/>
          </p:nvSpPr>
          <p:spPr>
            <a:xfrm>
              <a:off x="191560" y="2956911"/>
              <a:ext cx="514335" cy="261610"/>
            </a:xfrm>
            <a:prstGeom prst="rect">
              <a:avLst/>
            </a:prstGeom>
            <a:noFill/>
          </p:spPr>
          <p:txBody>
            <a:bodyPr wrap="square" rtlCol="0">
              <a:spAutoFit/>
            </a:bodyPr>
            <a:lstStyle/>
            <a:p>
              <a:pPr algn="ctr"/>
              <a:r>
                <a:rPr kumimoji="1" lang="ja-JP" altLang="en-US" sz="1100" dirty="0"/>
                <a:t>億円</a:t>
              </a:r>
            </a:p>
          </p:txBody>
        </p:sp>
      </p:grpSp>
      <p:graphicFrame>
        <p:nvGraphicFramePr>
          <p:cNvPr id="19" name="グラフ 18">
            <a:extLst>
              <a:ext uri="{FF2B5EF4-FFF2-40B4-BE49-F238E27FC236}">
                <a16:creationId xmlns:a16="http://schemas.microsoft.com/office/drawing/2014/main" id="{D07C70D8-4000-4925-BEA2-4F833355840E}"/>
              </a:ext>
            </a:extLst>
          </p:cNvPr>
          <p:cNvGraphicFramePr>
            <a:graphicFrameLocks/>
          </p:cNvGraphicFramePr>
          <p:nvPr>
            <p:extLst>
              <p:ext uri="{D42A27DB-BD31-4B8C-83A1-F6EECF244321}">
                <p14:modId xmlns:p14="http://schemas.microsoft.com/office/powerpoint/2010/main" val="2090514701"/>
              </p:ext>
            </p:extLst>
          </p:nvPr>
        </p:nvGraphicFramePr>
        <p:xfrm>
          <a:off x="280572" y="4621864"/>
          <a:ext cx="3152775" cy="2197197"/>
        </p:xfrm>
        <a:graphic>
          <a:graphicData uri="http://schemas.openxmlformats.org/drawingml/2006/chart">
            <c:chart xmlns:c="http://schemas.openxmlformats.org/drawingml/2006/chart" xmlns:r="http://schemas.openxmlformats.org/officeDocument/2006/relationships" r:id="rId4"/>
          </a:graphicData>
        </a:graphic>
      </p:graphicFrame>
      <p:grpSp>
        <p:nvGrpSpPr>
          <p:cNvPr id="32" name="グループ化 31"/>
          <p:cNvGrpSpPr/>
          <p:nvPr/>
        </p:nvGrpSpPr>
        <p:grpSpPr>
          <a:xfrm>
            <a:off x="275475" y="656741"/>
            <a:ext cx="2972519" cy="2009254"/>
            <a:chOff x="250175" y="714372"/>
            <a:chExt cx="2972519" cy="1967504"/>
          </a:xfrm>
        </p:grpSpPr>
        <p:graphicFrame>
          <p:nvGraphicFramePr>
            <p:cNvPr id="10" name="グラフ 9"/>
            <p:cNvGraphicFramePr>
              <a:graphicFrameLocks/>
            </p:cNvGraphicFramePr>
            <p:nvPr>
              <p:extLst>
                <p:ext uri="{D42A27DB-BD31-4B8C-83A1-F6EECF244321}">
                  <p14:modId xmlns:p14="http://schemas.microsoft.com/office/powerpoint/2010/main" val="1900775744"/>
                </p:ext>
              </p:extLst>
            </p:nvPr>
          </p:nvGraphicFramePr>
          <p:xfrm>
            <a:off x="250175" y="891814"/>
            <a:ext cx="2972519" cy="1790062"/>
          </p:xfrm>
          <a:graphic>
            <a:graphicData uri="http://schemas.openxmlformats.org/drawingml/2006/chart">
              <c:chart xmlns:c="http://schemas.openxmlformats.org/drawingml/2006/chart" xmlns:r="http://schemas.openxmlformats.org/officeDocument/2006/relationships" r:id="rId5"/>
            </a:graphicData>
          </a:graphic>
        </p:graphicFrame>
        <p:sp>
          <p:nvSpPr>
            <p:cNvPr id="12" name="テキスト ボックス 11"/>
            <p:cNvSpPr txBox="1"/>
            <p:nvPr/>
          </p:nvSpPr>
          <p:spPr>
            <a:xfrm>
              <a:off x="2350994" y="757706"/>
              <a:ext cx="726831" cy="268215"/>
            </a:xfrm>
            <a:prstGeom prst="rect">
              <a:avLst/>
            </a:prstGeom>
            <a:noFill/>
            <a:ln>
              <a:noFill/>
            </a:ln>
          </p:spPr>
          <p:txBody>
            <a:bodyPr wrap="square" rtlCol="0">
              <a:spAutoFit/>
            </a:bodyPr>
            <a:lstStyle/>
            <a:p>
              <a:r>
                <a:rPr kumimoji="1" lang="ja-JP" altLang="en-US" sz="1143" dirty="0"/>
                <a:t>▲約</a:t>
              </a:r>
              <a:r>
                <a:rPr kumimoji="1" lang="en-US" altLang="ja-JP" sz="1143" dirty="0"/>
                <a:t>17%</a:t>
              </a:r>
              <a:endParaRPr kumimoji="1" lang="ja-JP" altLang="en-US" sz="1143" dirty="0"/>
            </a:p>
          </p:txBody>
        </p:sp>
        <p:sp>
          <p:nvSpPr>
            <p:cNvPr id="23" name="テキスト ボックス 22"/>
            <p:cNvSpPr txBox="1"/>
            <p:nvPr/>
          </p:nvSpPr>
          <p:spPr>
            <a:xfrm>
              <a:off x="955538" y="714372"/>
              <a:ext cx="1378259" cy="307777"/>
            </a:xfrm>
            <a:prstGeom prst="rect">
              <a:avLst/>
            </a:prstGeom>
            <a:noFill/>
          </p:spPr>
          <p:txBody>
            <a:bodyPr wrap="square" rtlCol="0">
              <a:spAutoFit/>
            </a:bodyPr>
            <a:lstStyle/>
            <a:p>
              <a:pPr algn="ctr"/>
              <a:r>
                <a:rPr kumimoji="1" lang="ja-JP" altLang="en-US" sz="1400" dirty="0"/>
                <a:t>農業経営体数</a:t>
              </a:r>
              <a:endParaRPr kumimoji="1" lang="en-US" altLang="ja-JP" sz="1400" dirty="0"/>
            </a:p>
          </p:txBody>
        </p:sp>
      </p:grpSp>
      <p:graphicFrame>
        <p:nvGraphicFramePr>
          <p:cNvPr id="27" name="グラフ 26"/>
          <p:cNvGraphicFramePr>
            <a:graphicFrameLocks/>
          </p:cNvGraphicFramePr>
          <p:nvPr>
            <p:extLst>
              <p:ext uri="{D42A27DB-BD31-4B8C-83A1-F6EECF244321}">
                <p14:modId xmlns:p14="http://schemas.microsoft.com/office/powerpoint/2010/main" val="2530662948"/>
              </p:ext>
            </p:extLst>
          </p:nvPr>
        </p:nvGraphicFramePr>
        <p:xfrm>
          <a:off x="3887365" y="605016"/>
          <a:ext cx="4725581" cy="3561705"/>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8" name="グラフ 27"/>
          <p:cNvGraphicFramePr>
            <a:graphicFrameLocks/>
          </p:cNvGraphicFramePr>
          <p:nvPr>
            <p:extLst>
              <p:ext uri="{D42A27DB-BD31-4B8C-83A1-F6EECF244321}">
                <p14:modId xmlns:p14="http://schemas.microsoft.com/office/powerpoint/2010/main" val="1184406692"/>
              </p:ext>
            </p:extLst>
          </p:nvPr>
        </p:nvGraphicFramePr>
        <p:xfrm>
          <a:off x="5234070" y="3779620"/>
          <a:ext cx="4572000" cy="1321130"/>
        </p:xfrm>
        <a:graphic>
          <a:graphicData uri="http://schemas.openxmlformats.org/drawingml/2006/chart">
            <c:chart xmlns:c="http://schemas.openxmlformats.org/drawingml/2006/chart" xmlns:r="http://schemas.openxmlformats.org/officeDocument/2006/relationships" r:id="rId7"/>
          </a:graphicData>
        </a:graphic>
      </p:graphicFrame>
      <p:sp>
        <p:nvSpPr>
          <p:cNvPr id="30" name="テキスト ボックス 29"/>
          <p:cNvSpPr txBox="1"/>
          <p:nvPr/>
        </p:nvSpPr>
        <p:spPr>
          <a:xfrm>
            <a:off x="3774821" y="4185231"/>
            <a:ext cx="1471371" cy="523220"/>
          </a:xfrm>
          <a:prstGeom prst="rect">
            <a:avLst/>
          </a:prstGeom>
          <a:noFill/>
        </p:spPr>
        <p:txBody>
          <a:bodyPr wrap="square" rtlCol="0">
            <a:spAutoFit/>
          </a:bodyPr>
          <a:lstStyle/>
          <a:p>
            <a:pPr algn="ctr"/>
            <a:r>
              <a:rPr kumimoji="1" lang="en-US" altLang="ja-JP" sz="1400" dirty="0"/>
              <a:t>R2</a:t>
            </a:r>
            <a:r>
              <a:rPr kumimoji="1" lang="ja-JP" altLang="en-US" sz="1400" dirty="0"/>
              <a:t>農産物販売額</a:t>
            </a:r>
            <a:endParaRPr kumimoji="1" lang="en-US" altLang="ja-JP" sz="1400" dirty="0"/>
          </a:p>
          <a:p>
            <a:pPr algn="ctr"/>
            <a:r>
              <a:rPr kumimoji="1" lang="en-US" altLang="ja-JP" sz="1400" dirty="0"/>
              <a:t>(</a:t>
            </a:r>
            <a:r>
              <a:rPr kumimoji="1" lang="ja-JP" altLang="en-US" sz="1400" dirty="0"/>
              <a:t>約</a:t>
            </a:r>
            <a:r>
              <a:rPr kumimoji="1" lang="en-US" altLang="ja-JP" sz="1400" dirty="0"/>
              <a:t>189</a:t>
            </a:r>
            <a:r>
              <a:rPr kumimoji="1" lang="ja-JP" altLang="en-US" sz="1400" dirty="0"/>
              <a:t>億円</a:t>
            </a:r>
            <a:r>
              <a:rPr kumimoji="1" lang="en-US" altLang="ja-JP" sz="1400" dirty="0"/>
              <a:t>)</a:t>
            </a:r>
          </a:p>
        </p:txBody>
      </p:sp>
      <p:cxnSp>
        <p:nvCxnSpPr>
          <p:cNvPr id="34" name="直線コネクタ 33"/>
          <p:cNvCxnSpPr>
            <a:cxnSpLocks/>
          </p:cNvCxnSpPr>
          <p:nvPr/>
        </p:nvCxnSpPr>
        <p:spPr>
          <a:xfrm>
            <a:off x="7068134" y="2008795"/>
            <a:ext cx="0" cy="2699656"/>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43" name="正方形/長方形 42"/>
          <p:cNvSpPr/>
          <p:nvPr/>
        </p:nvSpPr>
        <p:spPr>
          <a:xfrm>
            <a:off x="7148887" y="2079135"/>
            <a:ext cx="2992327" cy="792048"/>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Meiryo UI" panose="020B0604030504040204" pitchFamily="50" charset="-128"/>
                <a:ea typeface="Meiryo UI" panose="020B0604030504040204" pitchFamily="50" charset="-128"/>
              </a:rPr>
              <a:t>＜主力農家：</a:t>
            </a:r>
            <a:r>
              <a:rPr kumimoji="1" lang="en-US" altLang="ja-JP" sz="1100" dirty="0">
                <a:solidFill>
                  <a:schemeClr val="tx1"/>
                </a:solidFill>
                <a:latin typeface="Meiryo UI" panose="020B0604030504040204" pitchFamily="50" charset="-128"/>
                <a:ea typeface="Meiryo UI" panose="020B0604030504040204" pitchFamily="50" charset="-128"/>
              </a:rPr>
              <a:t>1,000</a:t>
            </a:r>
            <a:r>
              <a:rPr kumimoji="1" lang="ja-JP" altLang="en-US" sz="1100" dirty="0">
                <a:solidFill>
                  <a:schemeClr val="tx1"/>
                </a:solidFill>
                <a:latin typeface="Meiryo UI" panose="020B0604030504040204" pitchFamily="50" charset="-128"/>
                <a:ea typeface="Meiryo UI" panose="020B0604030504040204" pitchFamily="50" charset="-128"/>
              </a:rPr>
              <a:t>万円～＞</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・全経営体数の約</a:t>
            </a:r>
            <a:r>
              <a:rPr kumimoji="1" lang="en-US" altLang="ja-JP" sz="1100" dirty="0">
                <a:solidFill>
                  <a:schemeClr val="tx1"/>
                </a:solidFill>
                <a:latin typeface="Meiryo UI" panose="020B0604030504040204" pitchFamily="50" charset="-128"/>
                <a:ea typeface="Meiryo UI" panose="020B0604030504040204" pitchFamily="50" charset="-128"/>
              </a:rPr>
              <a:t>3</a:t>
            </a:r>
            <a:r>
              <a:rPr kumimoji="1" lang="ja-JP" altLang="en-US" sz="1100" dirty="0">
                <a:solidFill>
                  <a:schemeClr val="tx1"/>
                </a:solidFill>
                <a:latin typeface="Meiryo UI" panose="020B0604030504040204" pitchFamily="50" charset="-128"/>
                <a:ea typeface="Meiryo UI" panose="020B0604030504040204" pitchFamily="50" charset="-128"/>
              </a:rPr>
              <a:t>％</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H27</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R2</a:t>
            </a:r>
            <a:r>
              <a:rPr kumimoji="1" lang="ja-JP" altLang="en-US" sz="1100" dirty="0">
                <a:solidFill>
                  <a:schemeClr val="tx1"/>
                </a:solidFill>
                <a:latin typeface="Meiryo UI" panose="020B0604030504040204" pitchFamily="50" charset="-128"/>
                <a:ea typeface="Meiryo UI" panose="020B0604030504040204" pitchFamily="50" charset="-128"/>
              </a:rPr>
              <a:t>　約</a:t>
            </a:r>
            <a:r>
              <a:rPr kumimoji="1" lang="en-US" altLang="ja-JP" sz="1100" dirty="0">
                <a:solidFill>
                  <a:schemeClr val="tx1"/>
                </a:solidFill>
                <a:latin typeface="Meiryo UI" panose="020B0604030504040204" pitchFamily="50" charset="-128"/>
                <a:ea typeface="Meiryo UI" panose="020B0604030504040204" pitchFamily="50" charset="-128"/>
              </a:rPr>
              <a:t>10%</a:t>
            </a:r>
            <a:r>
              <a:rPr kumimoji="1" lang="ja-JP" altLang="en-US" sz="1100" dirty="0" smtClean="0">
                <a:solidFill>
                  <a:schemeClr val="tx1"/>
                </a:solidFill>
                <a:latin typeface="Meiryo UI" panose="020B0604030504040204" pitchFamily="50" charset="-128"/>
                <a:ea typeface="Meiryo UI" panose="020B0604030504040204" pitchFamily="50" charset="-128"/>
              </a:rPr>
              <a:t>減少（全国　約１％増）</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・全販売額の約</a:t>
            </a:r>
            <a:r>
              <a:rPr kumimoji="1" lang="en-US" altLang="ja-JP" sz="1100" dirty="0">
                <a:solidFill>
                  <a:schemeClr val="tx1"/>
                </a:solidFill>
                <a:latin typeface="Meiryo UI" panose="020B0604030504040204" pitchFamily="50" charset="-128"/>
                <a:ea typeface="Meiryo UI" panose="020B0604030504040204" pitchFamily="50" charset="-128"/>
              </a:rPr>
              <a:t>60</a:t>
            </a:r>
            <a:r>
              <a:rPr kumimoji="1" lang="ja-JP" altLang="en-US" sz="1100" dirty="0">
                <a:solidFill>
                  <a:schemeClr val="tx1"/>
                </a:solidFill>
                <a:latin typeface="Meiryo UI" panose="020B0604030504040204" pitchFamily="50" charset="-128"/>
                <a:ea typeface="Meiryo UI" panose="020B0604030504040204" pitchFamily="50" charset="-128"/>
              </a:rPr>
              <a:t>％を占める</a:t>
            </a:r>
          </a:p>
        </p:txBody>
      </p:sp>
      <p:cxnSp>
        <p:nvCxnSpPr>
          <p:cNvPr id="25" name="直線コネクタ 24">
            <a:extLst>
              <a:ext uri="{FF2B5EF4-FFF2-40B4-BE49-F238E27FC236}">
                <a16:creationId xmlns:a16="http://schemas.microsoft.com/office/drawing/2014/main" id="{8B35F23A-3657-430D-A590-282879E7D86B}"/>
              </a:ext>
            </a:extLst>
          </p:cNvPr>
          <p:cNvCxnSpPr>
            <a:cxnSpLocks/>
          </p:cNvCxnSpPr>
          <p:nvPr/>
        </p:nvCxnSpPr>
        <p:spPr>
          <a:xfrm>
            <a:off x="6474946" y="1097277"/>
            <a:ext cx="0" cy="3611174"/>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35" name="正方形/長方形 34">
            <a:extLst>
              <a:ext uri="{FF2B5EF4-FFF2-40B4-BE49-F238E27FC236}">
                <a16:creationId xmlns:a16="http://schemas.microsoft.com/office/drawing/2014/main" id="{91A490AB-0754-42D6-A7AC-5D917342CB06}"/>
              </a:ext>
            </a:extLst>
          </p:cNvPr>
          <p:cNvSpPr/>
          <p:nvPr/>
        </p:nvSpPr>
        <p:spPr>
          <a:xfrm>
            <a:off x="6584630" y="1156849"/>
            <a:ext cx="2812556" cy="62556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Meiryo UI" panose="020B0604030504040204" pitchFamily="50" charset="-128"/>
                <a:ea typeface="Meiryo UI" panose="020B0604030504040204" pitchFamily="50" charset="-128"/>
              </a:rPr>
              <a:t>＜大阪農業の担い手：</a:t>
            </a:r>
            <a:r>
              <a:rPr kumimoji="1" lang="en-US" altLang="ja-JP" sz="1100" dirty="0">
                <a:solidFill>
                  <a:schemeClr val="tx1"/>
                </a:solidFill>
                <a:latin typeface="Meiryo UI" panose="020B0604030504040204" pitchFamily="50" charset="-128"/>
                <a:ea typeface="Meiryo UI" panose="020B0604030504040204" pitchFamily="50" charset="-128"/>
              </a:rPr>
              <a:t>500</a:t>
            </a:r>
            <a:r>
              <a:rPr kumimoji="1" lang="ja-JP" altLang="en-US" sz="1100" dirty="0">
                <a:solidFill>
                  <a:schemeClr val="tx1"/>
                </a:solidFill>
                <a:latin typeface="Meiryo UI" panose="020B0604030504040204" pitchFamily="50" charset="-128"/>
                <a:ea typeface="Meiryo UI" panose="020B0604030504040204" pitchFamily="50" charset="-128"/>
              </a:rPr>
              <a:t>万円～＞</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・全経営体数の約８％</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H27</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R2</a:t>
            </a:r>
            <a:r>
              <a:rPr kumimoji="1" lang="ja-JP" altLang="en-US" sz="1100" dirty="0">
                <a:solidFill>
                  <a:schemeClr val="tx1"/>
                </a:solidFill>
                <a:latin typeface="Meiryo UI" panose="020B0604030504040204" pitchFamily="50" charset="-128"/>
                <a:ea typeface="Meiryo UI" panose="020B0604030504040204" pitchFamily="50" charset="-128"/>
              </a:rPr>
              <a:t>　約</a:t>
            </a:r>
            <a:r>
              <a:rPr kumimoji="1" lang="en-US" altLang="ja-JP" sz="1100" dirty="0">
                <a:solidFill>
                  <a:schemeClr val="tx1"/>
                </a:solidFill>
                <a:latin typeface="Meiryo UI" panose="020B0604030504040204" pitchFamily="50" charset="-128"/>
                <a:ea typeface="Meiryo UI" panose="020B0604030504040204" pitchFamily="50" charset="-128"/>
              </a:rPr>
              <a:t>15</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100</a:t>
            </a:r>
            <a:r>
              <a:rPr kumimoji="1" lang="ja-JP" altLang="en-US" sz="1100" dirty="0">
                <a:solidFill>
                  <a:schemeClr val="tx1"/>
                </a:solidFill>
                <a:latin typeface="Meiryo UI" panose="020B0604030504040204" pitchFamily="50" charset="-128"/>
                <a:ea typeface="Meiryo UI" panose="020B0604030504040204" pitchFamily="50" charset="-128"/>
              </a:rPr>
              <a:t>経営体）減少</a:t>
            </a:r>
            <a:endParaRPr kumimoji="1" lang="en-US" altLang="ja-JP" sz="1100" dirty="0">
              <a:solidFill>
                <a:schemeClr val="tx1"/>
              </a:solidFill>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8966580" y="267014"/>
            <a:ext cx="868636" cy="276999"/>
          </a:xfrm>
          <a:prstGeom prst="rect">
            <a:avLst/>
          </a:prstGeom>
          <a:solidFill>
            <a:schemeClr val="bg1"/>
          </a:solidFill>
          <a:ln>
            <a:solidFill>
              <a:schemeClr val="tx1"/>
            </a:solidFill>
          </a:ln>
        </p:spPr>
        <p:txBody>
          <a:bodyPr wrap="square" rtlCol="0" anchor="ctr">
            <a:spAutoFit/>
          </a:bodyPr>
          <a:lstStyle/>
          <a:p>
            <a:pPr algn="ctr"/>
            <a:r>
              <a:rPr kumimoji="1" lang="ja-JP" altLang="en-US" sz="1200" dirty="0" smtClean="0">
                <a:latin typeface="メイリオ" panose="020B0604030504040204" pitchFamily="50" charset="-128"/>
                <a:ea typeface="メイリオ" panose="020B0604030504040204" pitchFamily="50" charset="-128"/>
              </a:rPr>
              <a:t>参考資料</a:t>
            </a:r>
            <a:endParaRPr kumimoji="1" lang="ja-JP" altLang="en-US" sz="1200" dirty="0">
              <a:latin typeface="メイリオ" panose="020B0604030504040204" pitchFamily="50" charset="-128"/>
              <a:ea typeface="メイリオ" panose="020B0604030504040204" pitchFamily="50" charset="-128"/>
            </a:endParaRPr>
          </a:p>
        </p:txBody>
      </p:sp>
      <p:sp>
        <p:nvSpPr>
          <p:cNvPr id="21" name="テキスト ボックス 20">
            <a:extLst>
              <a:ext uri="{FF2B5EF4-FFF2-40B4-BE49-F238E27FC236}">
                <a16:creationId xmlns:a16="http://schemas.microsoft.com/office/drawing/2014/main" id="{FE5E2139-3614-4780-A162-4040EBCB90DA}"/>
              </a:ext>
            </a:extLst>
          </p:cNvPr>
          <p:cNvSpPr txBox="1"/>
          <p:nvPr/>
        </p:nvSpPr>
        <p:spPr>
          <a:xfrm>
            <a:off x="0" y="6606195"/>
            <a:ext cx="3687974" cy="261610"/>
          </a:xfrm>
          <a:prstGeom prst="rect">
            <a:avLst/>
          </a:prstGeom>
          <a:noFill/>
          <a:ln>
            <a:noFill/>
          </a:ln>
        </p:spPr>
        <p:txBody>
          <a:bodyPr wrap="square" rtlCol="0">
            <a:spAutoFit/>
          </a:bodyPr>
          <a:lstStyle/>
          <a:p>
            <a:pPr lvl="0" algn="ctr">
              <a:defRPr/>
            </a:pPr>
            <a:r>
              <a:rPr kumimoji="1" lang="ja-JP" altLang="en-US"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（農林業センサス、</a:t>
            </a:r>
            <a:r>
              <a:rPr kumimoji="1" lang="zh-TW" altLang="en-US" sz="1100" dirty="0" smtClean="0">
                <a:solidFill>
                  <a:prstClr val="black"/>
                </a:solidFill>
                <a:ea typeface="游ゴシック" panose="020B0400000000000000" pitchFamily="50" charset="-128"/>
              </a:rPr>
              <a:t>生産</a:t>
            </a:r>
            <a:r>
              <a:rPr kumimoji="1" lang="zh-TW" altLang="en-US" sz="1100" dirty="0">
                <a:solidFill>
                  <a:prstClr val="black"/>
                </a:solidFill>
                <a:ea typeface="游ゴシック" panose="020B0400000000000000" pitchFamily="50" charset="-128"/>
              </a:rPr>
              <a:t>農業所得統計</a:t>
            </a:r>
            <a:r>
              <a:rPr kumimoji="1" lang="ja-JP" altLang="en-US"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より）</a:t>
            </a:r>
            <a:endParaRPr kumimoji="1" lang="en-US" altLang="ja-JP"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2" name="テキスト ボックス 15"/>
          <p:cNvSpPr txBox="1"/>
          <p:nvPr/>
        </p:nvSpPr>
        <p:spPr>
          <a:xfrm>
            <a:off x="9202248" y="6559303"/>
            <a:ext cx="714517" cy="276999"/>
          </a:xfrm>
          <a:prstGeom prst="rect">
            <a:avLst/>
          </a:prstGeom>
          <a:noFill/>
          <a:ln>
            <a:noFill/>
          </a:ln>
        </p:spPr>
        <p:txBody>
          <a:bodyPr wrap="squar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kumimoji="1" lang="ja-JP" altLang="en-US" sz="1200" dirty="0" smtClean="0">
                <a:latin typeface="メイリオ" panose="020B0604030504040204" pitchFamily="50" charset="-128"/>
                <a:ea typeface="メイリオ" panose="020B0604030504040204" pitchFamily="50" charset="-128"/>
              </a:rPr>
              <a:t>参考１</a:t>
            </a:r>
            <a:endParaRPr kumimoji="1" lang="ja-JP" altLang="en-US"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266371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a:extLst>
              <a:ext uri="{FF2B5EF4-FFF2-40B4-BE49-F238E27FC236}">
                <a16:creationId xmlns:a16="http://schemas.microsoft.com/office/drawing/2014/main" id="{0A1863B2-BEE4-4B29-91CA-E8C2833F342C}"/>
              </a:ext>
            </a:extLst>
          </p:cNvPr>
          <p:cNvSpPr txBox="1">
            <a:spLocks/>
          </p:cNvSpPr>
          <p:nvPr/>
        </p:nvSpPr>
        <p:spPr>
          <a:xfrm>
            <a:off x="-33962" y="160346"/>
            <a:ext cx="9950727" cy="464942"/>
          </a:xfrm>
          <a:prstGeom prst="rect">
            <a:avLst/>
          </a:prstGeom>
          <a:solidFill>
            <a:schemeClr val="accent6">
              <a:lumMod val="60000"/>
              <a:lumOff val="40000"/>
            </a:schemeClr>
          </a:solidFill>
        </p:spPr>
        <p:txBody>
          <a:bodyPr vert="horz" lIns="91440" tIns="45720" rIns="91440" bIns="45720" rtlCol="0" anchor="b">
            <a:noAutofit/>
          </a:bodyPr>
          <a:lst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a:lstStyle>
          <a:p>
            <a:r>
              <a:rPr lang="ja-JP" altLang="en-US" sz="1800" b="1" dirty="0">
                <a:latin typeface="メイリオ" panose="020B0604030504040204" pitchFamily="50" charset="-128"/>
                <a:ea typeface="メイリオ" panose="020B0604030504040204" pitchFamily="50" charset="-128"/>
              </a:rPr>
              <a:t>　〇大阪農業の現状について</a:t>
            </a:r>
            <a:r>
              <a:rPr lang="en-US" altLang="ja-JP" sz="1800" b="1" dirty="0" smtClean="0">
                <a:latin typeface="メイリオ" panose="020B0604030504040204" pitchFamily="50" charset="-128"/>
                <a:ea typeface="メイリオ" panose="020B0604030504040204" pitchFamily="50" charset="-128"/>
              </a:rPr>
              <a:t>(</a:t>
            </a:r>
            <a:r>
              <a:rPr lang="ja-JP" altLang="en-US" sz="1800" b="1" dirty="0" smtClean="0">
                <a:latin typeface="メイリオ" panose="020B0604030504040204" pitchFamily="50" charset="-128"/>
                <a:ea typeface="メイリオ" panose="020B0604030504040204" pitchFamily="50" charset="-128"/>
              </a:rPr>
              <a:t>販売農家１戸</a:t>
            </a:r>
            <a:r>
              <a:rPr lang="ja-JP" altLang="en-US" sz="1800" b="1" dirty="0">
                <a:latin typeface="メイリオ" panose="020B0604030504040204" pitchFamily="50" charset="-128"/>
                <a:ea typeface="メイリオ" panose="020B0604030504040204" pitchFamily="50" charset="-128"/>
              </a:rPr>
              <a:t>あたりの産出額等）</a:t>
            </a:r>
            <a:endParaRPr lang="en-US" altLang="ja-JP" sz="1800" b="1" dirty="0">
              <a:latin typeface="メイリオ" panose="020B0604030504040204" pitchFamily="50" charset="-128"/>
              <a:ea typeface="メイリオ" panose="020B0604030504040204" pitchFamily="50" charset="-128"/>
            </a:endParaRPr>
          </a:p>
        </p:txBody>
      </p:sp>
      <p:graphicFrame>
        <p:nvGraphicFramePr>
          <p:cNvPr id="15" name="グラフ 14">
            <a:extLst>
              <a:ext uri="{FF2B5EF4-FFF2-40B4-BE49-F238E27FC236}">
                <a16:creationId xmlns:a16="http://schemas.microsoft.com/office/drawing/2014/main" id="{E62BA901-1381-4E50-B6D3-A868A9978BB4}"/>
              </a:ext>
            </a:extLst>
          </p:cNvPr>
          <p:cNvGraphicFramePr>
            <a:graphicFrameLocks/>
          </p:cNvGraphicFramePr>
          <p:nvPr>
            <p:extLst>
              <p:ext uri="{D42A27DB-BD31-4B8C-83A1-F6EECF244321}">
                <p14:modId xmlns:p14="http://schemas.microsoft.com/office/powerpoint/2010/main" val="1702059692"/>
              </p:ext>
            </p:extLst>
          </p:nvPr>
        </p:nvGraphicFramePr>
        <p:xfrm>
          <a:off x="5086552" y="860552"/>
          <a:ext cx="4572000" cy="304348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 name="グラフ 15">
            <a:extLst>
              <a:ext uri="{FF2B5EF4-FFF2-40B4-BE49-F238E27FC236}">
                <a16:creationId xmlns:a16="http://schemas.microsoft.com/office/drawing/2014/main" id="{9D09AB0C-218F-456D-9A76-719639A4E4D1}"/>
              </a:ext>
            </a:extLst>
          </p:cNvPr>
          <p:cNvGraphicFramePr>
            <a:graphicFrameLocks/>
          </p:cNvGraphicFramePr>
          <p:nvPr>
            <p:extLst>
              <p:ext uri="{D42A27DB-BD31-4B8C-83A1-F6EECF244321}">
                <p14:modId xmlns:p14="http://schemas.microsoft.com/office/powerpoint/2010/main" val="1781246329"/>
              </p:ext>
            </p:extLst>
          </p:nvPr>
        </p:nvGraphicFramePr>
        <p:xfrm>
          <a:off x="138064" y="842772"/>
          <a:ext cx="4572000" cy="300296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グラフ 16">
            <a:extLst>
              <a:ext uri="{FF2B5EF4-FFF2-40B4-BE49-F238E27FC236}">
                <a16:creationId xmlns:a16="http://schemas.microsoft.com/office/drawing/2014/main" id="{1CF63E21-8FBD-4292-8242-F9E2409C801F}"/>
              </a:ext>
            </a:extLst>
          </p:cNvPr>
          <p:cNvGraphicFramePr>
            <a:graphicFrameLocks/>
          </p:cNvGraphicFramePr>
          <p:nvPr>
            <p:extLst>
              <p:ext uri="{D42A27DB-BD31-4B8C-83A1-F6EECF244321}">
                <p14:modId xmlns:p14="http://schemas.microsoft.com/office/powerpoint/2010/main" val="3778077902"/>
              </p:ext>
            </p:extLst>
          </p:nvPr>
        </p:nvGraphicFramePr>
        <p:xfrm>
          <a:off x="191480" y="3852056"/>
          <a:ext cx="4572000" cy="2845598"/>
        </p:xfrm>
        <a:graphic>
          <a:graphicData uri="http://schemas.openxmlformats.org/drawingml/2006/chart">
            <c:chart xmlns:c="http://schemas.openxmlformats.org/drawingml/2006/chart" xmlns:r="http://schemas.openxmlformats.org/officeDocument/2006/relationships" r:id="rId4"/>
          </a:graphicData>
        </a:graphic>
      </p:graphicFrame>
      <p:sp>
        <p:nvSpPr>
          <p:cNvPr id="18" name="テキスト ボックス 17">
            <a:extLst>
              <a:ext uri="{FF2B5EF4-FFF2-40B4-BE49-F238E27FC236}">
                <a16:creationId xmlns:a16="http://schemas.microsoft.com/office/drawing/2014/main" id="{BACDB828-5FD4-4DC1-94D8-5065D5DC00E3}"/>
              </a:ext>
            </a:extLst>
          </p:cNvPr>
          <p:cNvSpPr txBox="1"/>
          <p:nvPr/>
        </p:nvSpPr>
        <p:spPr>
          <a:xfrm>
            <a:off x="4710064" y="4778658"/>
            <a:ext cx="5031813" cy="1477328"/>
          </a:xfrm>
          <a:prstGeom prst="rect">
            <a:avLst/>
          </a:prstGeom>
          <a:solidFill>
            <a:schemeClr val="accent4">
              <a:lumMod val="20000"/>
              <a:lumOff val="80000"/>
            </a:schemeClr>
          </a:solidFill>
          <a:ln>
            <a:solidFill>
              <a:schemeClr val="tx1"/>
            </a:solidFill>
            <a:prstDash val="sysDot"/>
          </a:ln>
        </p:spPr>
        <p:txBody>
          <a:bodyPr wrap="square" rtlCol="0">
            <a:spAutoFit/>
          </a:bodyPr>
          <a:lstStyle/>
          <a:p>
            <a:pPr>
              <a:lnSpc>
                <a:spcPct val="150000"/>
              </a:lnSpc>
            </a:pPr>
            <a:r>
              <a:rPr kumimoji="1" lang="ja-JP" altLang="en-US" sz="1200" b="1" dirty="0">
                <a:solidFill>
                  <a:srgbClr val="FF0000"/>
                </a:solidFill>
                <a:latin typeface="Meiryo UI" panose="020B0604030504040204" pitchFamily="50" charset="-128"/>
                <a:ea typeface="Meiryo UI" panose="020B0604030504040204" pitchFamily="50" charset="-128"/>
              </a:rPr>
              <a:t>〇大阪</a:t>
            </a:r>
            <a:r>
              <a:rPr kumimoji="1" lang="ja-JP" altLang="en-US" sz="1200" b="1" dirty="0" smtClean="0">
                <a:solidFill>
                  <a:srgbClr val="FF0000"/>
                </a:solidFill>
                <a:latin typeface="Meiryo UI" panose="020B0604030504040204" pitchFamily="50" charset="-128"/>
                <a:ea typeface="Meiryo UI" panose="020B0604030504040204" pitchFamily="50" charset="-128"/>
              </a:rPr>
              <a:t>の販売農家１戸</a:t>
            </a:r>
            <a:r>
              <a:rPr kumimoji="1" lang="ja-JP" altLang="en-US" sz="1200" b="1" dirty="0">
                <a:solidFill>
                  <a:srgbClr val="FF0000"/>
                </a:solidFill>
                <a:latin typeface="Meiryo UI" panose="020B0604030504040204" pitchFamily="50" charset="-128"/>
                <a:ea typeface="Meiryo UI" panose="020B0604030504040204" pitchFamily="50" charset="-128"/>
              </a:rPr>
              <a:t>あたりの経営耕地面積は</a:t>
            </a:r>
            <a:r>
              <a:rPr kumimoji="1" lang="en-US" altLang="ja-JP" sz="1200" b="1" dirty="0">
                <a:solidFill>
                  <a:srgbClr val="FF0000"/>
                </a:solidFill>
                <a:latin typeface="Meiryo UI" panose="020B0604030504040204" pitchFamily="50" charset="-128"/>
                <a:ea typeface="Meiryo UI" panose="020B0604030504040204" pitchFamily="50" charset="-128"/>
              </a:rPr>
              <a:t>H27</a:t>
            </a:r>
            <a:r>
              <a:rPr kumimoji="1" lang="ja-JP" altLang="en-US" sz="1200" b="1" dirty="0">
                <a:solidFill>
                  <a:srgbClr val="FF0000"/>
                </a:solidFill>
                <a:latin typeface="Meiryo UI" panose="020B0604030504040204" pitchFamily="50" charset="-128"/>
                <a:ea typeface="Meiryo UI" panose="020B0604030504040204" pitchFamily="50" charset="-128"/>
              </a:rPr>
              <a:t>→</a:t>
            </a:r>
            <a:r>
              <a:rPr kumimoji="1" lang="en-US" altLang="ja-JP" sz="1200" b="1" dirty="0">
                <a:solidFill>
                  <a:srgbClr val="FF0000"/>
                </a:solidFill>
                <a:latin typeface="Meiryo UI" panose="020B0604030504040204" pitchFamily="50" charset="-128"/>
                <a:ea typeface="Meiryo UI" panose="020B0604030504040204" pitchFamily="50" charset="-128"/>
              </a:rPr>
              <a:t>R2</a:t>
            </a:r>
            <a:r>
              <a:rPr kumimoji="1" lang="ja-JP" altLang="en-US" sz="1200" b="1" dirty="0">
                <a:solidFill>
                  <a:srgbClr val="FF0000"/>
                </a:solidFill>
                <a:latin typeface="Meiryo UI" panose="020B0604030504040204" pitchFamily="50" charset="-128"/>
                <a:ea typeface="Meiryo UI" panose="020B0604030504040204" pitchFamily="50" charset="-128"/>
              </a:rPr>
              <a:t>で微増した。</a:t>
            </a:r>
            <a:endParaRPr kumimoji="1" lang="en-US" altLang="ja-JP" sz="1200" b="1" dirty="0">
              <a:solidFill>
                <a:srgbClr val="FF0000"/>
              </a:solidFill>
              <a:latin typeface="Meiryo UI" panose="020B0604030504040204" pitchFamily="50" charset="-128"/>
              <a:ea typeface="Meiryo UI" panose="020B0604030504040204" pitchFamily="50" charset="-128"/>
            </a:endParaRPr>
          </a:p>
          <a:p>
            <a:pPr>
              <a:lnSpc>
                <a:spcPct val="150000"/>
              </a:lnSpc>
            </a:pPr>
            <a:r>
              <a:rPr kumimoji="1" lang="ja-JP" altLang="en-US" sz="1200" b="1" dirty="0">
                <a:solidFill>
                  <a:srgbClr val="FF0000"/>
                </a:solidFill>
                <a:latin typeface="Meiryo UI" panose="020B0604030504040204" pitchFamily="50" charset="-128"/>
                <a:ea typeface="Meiryo UI" panose="020B0604030504040204" pitchFamily="50" charset="-128"/>
              </a:rPr>
              <a:t>〇全国と比較すると１戸あたりの経営耕地面積は</a:t>
            </a:r>
            <a:r>
              <a:rPr kumimoji="1" lang="en-US" altLang="ja-JP" sz="1200" b="1" dirty="0">
                <a:solidFill>
                  <a:srgbClr val="FF0000"/>
                </a:solidFill>
                <a:latin typeface="Meiryo UI" panose="020B0604030504040204" pitchFamily="50" charset="-128"/>
                <a:ea typeface="Meiryo UI" panose="020B0604030504040204" pitchFamily="50" charset="-128"/>
              </a:rPr>
              <a:t>1/5</a:t>
            </a:r>
            <a:r>
              <a:rPr kumimoji="1" lang="ja-JP" altLang="en-US" sz="1200" b="1" dirty="0">
                <a:solidFill>
                  <a:srgbClr val="FF0000"/>
                </a:solidFill>
                <a:latin typeface="Meiryo UI" panose="020B0604030504040204" pitchFamily="50" charset="-128"/>
                <a:ea typeface="Meiryo UI" panose="020B0604030504040204" pitchFamily="50" charset="-128"/>
              </a:rPr>
              <a:t>程度で</a:t>
            </a:r>
            <a:r>
              <a:rPr kumimoji="1" lang="ja-JP" altLang="en-US" sz="1200" b="1" dirty="0" smtClean="0">
                <a:solidFill>
                  <a:srgbClr val="FF0000"/>
                </a:solidFill>
                <a:latin typeface="Meiryo UI" panose="020B0604030504040204" pitchFamily="50" charset="-128"/>
                <a:ea typeface="Meiryo UI" panose="020B0604030504040204" pitchFamily="50" charset="-128"/>
              </a:rPr>
              <a:t>あるが、</a:t>
            </a:r>
            <a:endParaRPr kumimoji="1" lang="en-US" altLang="ja-JP" sz="1200" b="1" dirty="0" smtClean="0">
              <a:solidFill>
                <a:srgbClr val="FF0000"/>
              </a:solidFill>
              <a:latin typeface="Meiryo UI" panose="020B0604030504040204" pitchFamily="50" charset="-128"/>
              <a:ea typeface="Meiryo UI" panose="020B0604030504040204" pitchFamily="50" charset="-128"/>
            </a:endParaRPr>
          </a:p>
          <a:p>
            <a:pPr>
              <a:lnSpc>
                <a:spcPct val="150000"/>
              </a:lnSpc>
            </a:pPr>
            <a:r>
              <a:rPr kumimoji="1" lang="ja-JP" altLang="en-US" sz="1200" b="1" dirty="0">
                <a:solidFill>
                  <a:srgbClr val="FF0000"/>
                </a:solidFill>
                <a:latin typeface="Meiryo UI" panose="020B0604030504040204" pitchFamily="50" charset="-128"/>
                <a:ea typeface="Meiryo UI" panose="020B0604030504040204" pitchFamily="50" charset="-128"/>
              </a:rPr>
              <a:t>　</a:t>
            </a:r>
            <a:r>
              <a:rPr kumimoji="1" lang="en-US" altLang="ja-JP" sz="1200" b="1" dirty="0" smtClean="0">
                <a:solidFill>
                  <a:srgbClr val="FF0000"/>
                </a:solidFill>
                <a:latin typeface="Meiryo UI" panose="020B0604030504040204" pitchFamily="50" charset="-128"/>
                <a:ea typeface="Meiryo UI" panose="020B0604030504040204" pitchFamily="50" charset="-128"/>
              </a:rPr>
              <a:t>1ha</a:t>
            </a:r>
            <a:r>
              <a:rPr kumimoji="1" lang="ja-JP" altLang="en-US" sz="1200" b="1" dirty="0">
                <a:solidFill>
                  <a:srgbClr val="FF0000"/>
                </a:solidFill>
                <a:latin typeface="Meiryo UI" panose="020B0604030504040204" pitchFamily="50" charset="-128"/>
                <a:ea typeface="Meiryo UI" panose="020B0604030504040204" pitchFamily="50" charset="-128"/>
              </a:rPr>
              <a:t>あたりの農業産出額は約３倍</a:t>
            </a:r>
            <a:r>
              <a:rPr kumimoji="1" lang="ja-JP" altLang="en-US" sz="1200" b="1" dirty="0" smtClean="0">
                <a:solidFill>
                  <a:srgbClr val="FF0000"/>
                </a:solidFill>
                <a:latin typeface="Meiryo UI" panose="020B0604030504040204" pitchFamily="50" charset="-128"/>
                <a:ea typeface="Meiryo UI" panose="020B0604030504040204" pitchFamily="50" charset="-128"/>
              </a:rPr>
              <a:t>あり、全国４位。</a:t>
            </a:r>
            <a:endParaRPr kumimoji="1" lang="en-US" altLang="ja-JP" sz="1200" b="1" dirty="0">
              <a:solidFill>
                <a:srgbClr val="FF0000"/>
              </a:solidFill>
              <a:latin typeface="Meiryo UI" panose="020B0604030504040204" pitchFamily="50" charset="-128"/>
              <a:ea typeface="Meiryo UI" panose="020B0604030504040204" pitchFamily="50" charset="-128"/>
            </a:endParaRPr>
          </a:p>
          <a:p>
            <a:pPr>
              <a:lnSpc>
                <a:spcPct val="150000"/>
              </a:lnSpc>
            </a:pPr>
            <a:r>
              <a:rPr kumimoji="1" lang="ja-JP" altLang="en-US" sz="1200" b="1" dirty="0">
                <a:solidFill>
                  <a:srgbClr val="FF0000"/>
                </a:solidFill>
                <a:latin typeface="Meiryo UI" panose="020B0604030504040204" pitchFamily="50" charset="-128"/>
                <a:ea typeface="Meiryo UI" panose="020B0604030504040204" pitchFamily="50" charset="-128"/>
              </a:rPr>
              <a:t>〇１戸あたり及び１</a:t>
            </a:r>
            <a:r>
              <a:rPr kumimoji="1" lang="en-US" altLang="ja-JP" sz="1200" b="1" dirty="0">
                <a:solidFill>
                  <a:srgbClr val="FF0000"/>
                </a:solidFill>
                <a:latin typeface="Meiryo UI" panose="020B0604030504040204" pitchFamily="50" charset="-128"/>
                <a:ea typeface="Meiryo UI" panose="020B0604030504040204" pitchFamily="50" charset="-128"/>
              </a:rPr>
              <a:t>ha</a:t>
            </a:r>
            <a:r>
              <a:rPr kumimoji="1" lang="ja-JP" altLang="en-US" sz="1200" b="1" dirty="0">
                <a:solidFill>
                  <a:srgbClr val="FF0000"/>
                </a:solidFill>
                <a:latin typeface="Meiryo UI" panose="020B0604030504040204" pitchFamily="50" charset="-128"/>
                <a:ea typeface="Meiryo UI" panose="020B0604030504040204" pitchFamily="50" charset="-128"/>
              </a:rPr>
              <a:t>あたりの農業産出額はどちらも</a:t>
            </a:r>
            <a:r>
              <a:rPr kumimoji="1" lang="en-US" altLang="ja-JP" sz="1200" b="1" dirty="0">
                <a:solidFill>
                  <a:srgbClr val="FF0000"/>
                </a:solidFill>
                <a:latin typeface="Meiryo UI" panose="020B0604030504040204" pitchFamily="50" charset="-128"/>
                <a:ea typeface="Meiryo UI" panose="020B0604030504040204" pitchFamily="50" charset="-128"/>
              </a:rPr>
              <a:t>H27</a:t>
            </a:r>
            <a:r>
              <a:rPr kumimoji="1" lang="ja-JP" altLang="en-US" sz="1200" b="1" dirty="0">
                <a:solidFill>
                  <a:srgbClr val="FF0000"/>
                </a:solidFill>
                <a:latin typeface="Meiryo UI" panose="020B0604030504040204" pitchFamily="50" charset="-128"/>
                <a:ea typeface="Meiryo UI" panose="020B0604030504040204" pitchFamily="50" charset="-128"/>
              </a:rPr>
              <a:t>より</a:t>
            </a:r>
            <a:r>
              <a:rPr kumimoji="1" lang="ja-JP" altLang="en-US" sz="1200" b="1" dirty="0" smtClean="0">
                <a:solidFill>
                  <a:srgbClr val="FF0000"/>
                </a:solidFill>
                <a:latin typeface="Meiryo UI" panose="020B0604030504040204" pitchFamily="50" charset="-128"/>
                <a:ea typeface="Meiryo UI" panose="020B0604030504040204" pitchFamily="50" charset="-128"/>
              </a:rPr>
              <a:t>も　</a:t>
            </a:r>
            <a:endParaRPr kumimoji="1" lang="en-US" altLang="ja-JP" sz="1200" b="1" dirty="0" smtClean="0">
              <a:solidFill>
                <a:srgbClr val="FF0000"/>
              </a:solidFill>
              <a:latin typeface="Meiryo UI" panose="020B0604030504040204" pitchFamily="50" charset="-128"/>
              <a:ea typeface="Meiryo UI" panose="020B0604030504040204" pitchFamily="50" charset="-128"/>
            </a:endParaRPr>
          </a:p>
          <a:p>
            <a:pPr>
              <a:lnSpc>
                <a:spcPct val="150000"/>
              </a:lnSpc>
            </a:pPr>
            <a:r>
              <a:rPr kumimoji="1" lang="ja-JP" altLang="en-US" sz="1200" b="1" dirty="0">
                <a:solidFill>
                  <a:srgbClr val="FF0000"/>
                </a:solidFill>
                <a:latin typeface="Meiryo UI" panose="020B0604030504040204" pitchFamily="50" charset="-128"/>
                <a:ea typeface="Meiryo UI" panose="020B0604030504040204" pitchFamily="50" charset="-128"/>
              </a:rPr>
              <a:t>　</a:t>
            </a:r>
            <a:r>
              <a:rPr kumimoji="1" lang="ja-JP" altLang="en-US" sz="1200" b="1" dirty="0" smtClean="0">
                <a:solidFill>
                  <a:srgbClr val="FF0000"/>
                </a:solidFill>
                <a:latin typeface="Meiryo UI" panose="020B0604030504040204" pitchFamily="50" charset="-128"/>
                <a:ea typeface="Meiryo UI" panose="020B0604030504040204" pitchFamily="50" charset="-128"/>
              </a:rPr>
              <a:t>増加して</a:t>
            </a:r>
            <a:r>
              <a:rPr kumimoji="1" lang="ja-JP" altLang="en-US" sz="1200" b="1" dirty="0">
                <a:solidFill>
                  <a:srgbClr val="FF0000"/>
                </a:solidFill>
                <a:latin typeface="Meiryo UI" panose="020B0604030504040204" pitchFamily="50" charset="-128"/>
                <a:ea typeface="Meiryo UI" panose="020B0604030504040204" pitchFamily="50" charset="-128"/>
              </a:rPr>
              <a:t>おり、より高収益型の農業が進んでいる</a:t>
            </a:r>
            <a:r>
              <a:rPr kumimoji="1" lang="ja-JP" altLang="en-US" sz="1200" b="1" dirty="0" smtClean="0">
                <a:solidFill>
                  <a:srgbClr val="FF0000"/>
                </a:solidFill>
                <a:latin typeface="Meiryo UI" panose="020B0604030504040204" pitchFamily="50" charset="-128"/>
                <a:ea typeface="Meiryo UI" panose="020B0604030504040204" pitchFamily="50" charset="-128"/>
              </a:rPr>
              <a:t>。</a:t>
            </a:r>
            <a:endParaRPr kumimoji="1" lang="en-US" altLang="ja-JP" sz="1200" b="1" dirty="0" smtClean="0">
              <a:solidFill>
                <a:srgbClr val="FF0000"/>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F040A403-2193-4AFD-A8E6-24C684787383}"/>
              </a:ext>
            </a:extLst>
          </p:cNvPr>
          <p:cNvSpPr txBox="1"/>
          <p:nvPr/>
        </p:nvSpPr>
        <p:spPr>
          <a:xfrm>
            <a:off x="166709" y="971780"/>
            <a:ext cx="568661" cy="276999"/>
          </a:xfrm>
          <a:prstGeom prst="rect">
            <a:avLst/>
          </a:prstGeom>
          <a:noFill/>
        </p:spPr>
        <p:txBody>
          <a:bodyPr wrap="square" rtlCol="0">
            <a:spAutoFit/>
          </a:bodyPr>
          <a:lstStyle/>
          <a:p>
            <a:r>
              <a:rPr kumimoji="1" lang="en-US" altLang="ja-JP" sz="1200" dirty="0"/>
              <a:t>ha</a:t>
            </a:r>
            <a:endParaRPr kumimoji="1" lang="ja-JP" altLang="en-US" sz="1200" dirty="0"/>
          </a:p>
        </p:txBody>
      </p:sp>
      <p:sp>
        <p:nvSpPr>
          <p:cNvPr id="20" name="テキスト ボックス 19">
            <a:extLst>
              <a:ext uri="{FF2B5EF4-FFF2-40B4-BE49-F238E27FC236}">
                <a16:creationId xmlns:a16="http://schemas.microsoft.com/office/drawing/2014/main" id="{07C516C7-42ED-4173-87A0-D4169C26D3F4}"/>
              </a:ext>
            </a:extLst>
          </p:cNvPr>
          <p:cNvSpPr txBox="1"/>
          <p:nvPr/>
        </p:nvSpPr>
        <p:spPr>
          <a:xfrm>
            <a:off x="138064" y="4037636"/>
            <a:ext cx="568661" cy="276999"/>
          </a:xfrm>
          <a:prstGeom prst="rect">
            <a:avLst/>
          </a:prstGeom>
          <a:noFill/>
        </p:spPr>
        <p:txBody>
          <a:bodyPr wrap="square" rtlCol="0">
            <a:spAutoFit/>
          </a:bodyPr>
          <a:lstStyle/>
          <a:p>
            <a:r>
              <a:rPr kumimoji="1" lang="ja-JP" altLang="en-US" sz="1200" dirty="0"/>
              <a:t>万円</a:t>
            </a:r>
          </a:p>
        </p:txBody>
      </p:sp>
      <p:sp>
        <p:nvSpPr>
          <p:cNvPr id="21" name="テキスト ボックス 20">
            <a:extLst>
              <a:ext uri="{FF2B5EF4-FFF2-40B4-BE49-F238E27FC236}">
                <a16:creationId xmlns:a16="http://schemas.microsoft.com/office/drawing/2014/main" id="{A78BE19E-34B2-4F28-919C-F3B94CA7CC4D}"/>
              </a:ext>
            </a:extLst>
          </p:cNvPr>
          <p:cNvSpPr txBox="1"/>
          <p:nvPr/>
        </p:nvSpPr>
        <p:spPr>
          <a:xfrm>
            <a:off x="5056071" y="964493"/>
            <a:ext cx="568661" cy="276999"/>
          </a:xfrm>
          <a:prstGeom prst="rect">
            <a:avLst/>
          </a:prstGeom>
          <a:noFill/>
        </p:spPr>
        <p:txBody>
          <a:bodyPr wrap="square" rtlCol="0">
            <a:spAutoFit/>
          </a:bodyPr>
          <a:lstStyle/>
          <a:p>
            <a:r>
              <a:rPr kumimoji="1" lang="ja-JP" altLang="en-US" sz="1200" dirty="0"/>
              <a:t>万円</a:t>
            </a:r>
          </a:p>
        </p:txBody>
      </p:sp>
      <p:sp>
        <p:nvSpPr>
          <p:cNvPr id="11" name="テキスト ボックス 10">
            <a:extLst>
              <a:ext uri="{FF2B5EF4-FFF2-40B4-BE49-F238E27FC236}">
                <a16:creationId xmlns:a16="http://schemas.microsoft.com/office/drawing/2014/main" id="{FE5E2139-3614-4780-A162-4040EBCB90DA}"/>
              </a:ext>
            </a:extLst>
          </p:cNvPr>
          <p:cNvSpPr txBox="1"/>
          <p:nvPr/>
        </p:nvSpPr>
        <p:spPr>
          <a:xfrm>
            <a:off x="8135664" y="3900844"/>
            <a:ext cx="2168769" cy="261610"/>
          </a:xfrm>
          <a:prstGeom prst="rect">
            <a:avLst/>
          </a:prstGeom>
          <a:noFill/>
          <a:ln>
            <a:noFill/>
          </a:ln>
        </p:spPr>
        <p:txBody>
          <a:bodyPr wrap="square" rtlCol="0">
            <a:spAutoFit/>
          </a:bodyPr>
          <a:lstStyle/>
          <a:p>
            <a:pPr lvl="0">
              <a:defRPr/>
            </a:pPr>
            <a:r>
              <a:rPr kumimoji="1" lang="ja-JP" altLang="en-US"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（農林業センサスより）</a:t>
            </a:r>
            <a:endParaRPr kumimoji="1" lang="en-US" altLang="ja-JP"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3" name="テキスト ボックス 15"/>
          <p:cNvSpPr txBox="1"/>
          <p:nvPr/>
        </p:nvSpPr>
        <p:spPr>
          <a:xfrm>
            <a:off x="9202248" y="6559303"/>
            <a:ext cx="714517" cy="276999"/>
          </a:xfrm>
          <a:prstGeom prst="rect">
            <a:avLst/>
          </a:prstGeom>
          <a:noFill/>
          <a:ln>
            <a:noFill/>
          </a:ln>
        </p:spPr>
        <p:txBody>
          <a:bodyPr wrap="squar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kumimoji="1" lang="ja-JP" altLang="en-US" sz="1200" dirty="0" smtClean="0">
                <a:latin typeface="メイリオ" panose="020B0604030504040204" pitchFamily="50" charset="-128"/>
                <a:ea typeface="メイリオ" panose="020B0604030504040204" pitchFamily="50" charset="-128"/>
              </a:rPr>
              <a:t>参考２</a:t>
            </a:r>
            <a:endParaRPr kumimoji="1" lang="ja-JP" altLang="en-US" sz="1200"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8966580" y="267014"/>
            <a:ext cx="868636" cy="276999"/>
          </a:xfrm>
          <a:prstGeom prst="rect">
            <a:avLst/>
          </a:prstGeom>
          <a:solidFill>
            <a:schemeClr val="bg1"/>
          </a:solidFill>
          <a:ln>
            <a:solidFill>
              <a:schemeClr val="tx1"/>
            </a:solidFill>
          </a:ln>
        </p:spPr>
        <p:txBody>
          <a:bodyPr wrap="square" rtlCol="0" anchor="ctr">
            <a:spAutoFit/>
          </a:bodyPr>
          <a:lstStyle/>
          <a:p>
            <a:pPr algn="ctr"/>
            <a:r>
              <a:rPr kumimoji="1" lang="ja-JP" altLang="en-US" sz="1200" dirty="0" smtClean="0">
                <a:latin typeface="メイリオ" panose="020B0604030504040204" pitchFamily="50" charset="-128"/>
                <a:ea typeface="メイリオ" panose="020B0604030504040204" pitchFamily="50" charset="-128"/>
              </a:rPr>
              <a:t>参考資料</a:t>
            </a:r>
            <a:endParaRPr kumimoji="1" lang="ja-JP" altLang="en-US"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5683576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3619387303"/>
              </p:ext>
            </p:extLst>
          </p:nvPr>
        </p:nvGraphicFramePr>
        <p:xfrm>
          <a:off x="371624" y="4365479"/>
          <a:ext cx="5630591" cy="914088"/>
        </p:xfrm>
        <a:graphic>
          <a:graphicData uri="http://schemas.openxmlformats.org/drawingml/2006/table">
            <a:tbl>
              <a:tblPr firstRow="1" bandRow="1">
                <a:tableStyleId>{5C22544A-7EE6-4342-B048-85BDC9FD1C3A}</a:tableStyleId>
              </a:tblPr>
              <a:tblGrid>
                <a:gridCol w="1364565">
                  <a:extLst>
                    <a:ext uri="{9D8B030D-6E8A-4147-A177-3AD203B41FA5}">
                      <a16:colId xmlns:a16="http://schemas.microsoft.com/office/drawing/2014/main" val="20000"/>
                    </a:ext>
                  </a:extLst>
                </a:gridCol>
                <a:gridCol w="797169">
                  <a:extLst>
                    <a:ext uri="{9D8B030D-6E8A-4147-A177-3AD203B41FA5}">
                      <a16:colId xmlns:a16="http://schemas.microsoft.com/office/drawing/2014/main" val="20001"/>
                    </a:ext>
                  </a:extLst>
                </a:gridCol>
                <a:gridCol w="844061">
                  <a:extLst>
                    <a:ext uri="{9D8B030D-6E8A-4147-A177-3AD203B41FA5}">
                      <a16:colId xmlns:a16="http://schemas.microsoft.com/office/drawing/2014/main" val="20002"/>
                    </a:ext>
                  </a:extLst>
                </a:gridCol>
                <a:gridCol w="820616">
                  <a:extLst>
                    <a:ext uri="{9D8B030D-6E8A-4147-A177-3AD203B41FA5}">
                      <a16:colId xmlns:a16="http://schemas.microsoft.com/office/drawing/2014/main" val="20003"/>
                    </a:ext>
                  </a:extLst>
                </a:gridCol>
                <a:gridCol w="890954">
                  <a:extLst>
                    <a:ext uri="{9D8B030D-6E8A-4147-A177-3AD203B41FA5}">
                      <a16:colId xmlns:a16="http://schemas.microsoft.com/office/drawing/2014/main" val="20004"/>
                    </a:ext>
                  </a:extLst>
                </a:gridCol>
                <a:gridCol w="913226">
                  <a:extLst>
                    <a:ext uri="{9D8B030D-6E8A-4147-A177-3AD203B41FA5}">
                      <a16:colId xmlns:a16="http://schemas.microsoft.com/office/drawing/2014/main" val="20005"/>
                    </a:ext>
                  </a:extLst>
                </a:gridCol>
              </a:tblGrid>
              <a:tr h="275605">
                <a:tc>
                  <a:txBody>
                    <a:bodyPr/>
                    <a:lstStyle/>
                    <a:p>
                      <a:pPr algn="ctr"/>
                      <a:r>
                        <a:rPr kumimoji="1" lang="ja-JP" altLang="en-US" sz="1400" dirty="0"/>
                        <a:t>地域</a:t>
                      </a:r>
                    </a:p>
                  </a:txBody>
                  <a:tcPr marL="91427" marR="91427" marT="45668" marB="45668"/>
                </a:tc>
                <a:tc>
                  <a:txBody>
                    <a:bodyPr/>
                    <a:lstStyle/>
                    <a:p>
                      <a:pPr algn="ctr"/>
                      <a:r>
                        <a:rPr kumimoji="1" lang="ja-JP" altLang="en-US" sz="1400" dirty="0"/>
                        <a:t>北部</a:t>
                      </a:r>
                    </a:p>
                  </a:txBody>
                  <a:tcPr marL="91427" marR="91427" marT="45668" marB="45668"/>
                </a:tc>
                <a:tc>
                  <a:txBody>
                    <a:bodyPr/>
                    <a:lstStyle/>
                    <a:p>
                      <a:pPr algn="ctr"/>
                      <a:r>
                        <a:rPr kumimoji="1" lang="ja-JP" altLang="en-US" sz="1400" dirty="0"/>
                        <a:t>中部</a:t>
                      </a:r>
                    </a:p>
                  </a:txBody>
                  <a:tcPr marL="91427" marR="91427" marT="45668" marB="45668"/>
                </a:tc>
                <a:tc>
                  <a:txBody>
                    <a:bodyPr/>
                    <a:lstStyle/>
                    <a:p>
                      <a:pPr algn="ctr"/>
                      <a:r>
                        <a:rPr kumimoji="1" lang="ja-JP" altLang="en-US" sz="1400" dirty="0"/>
                        <a:t>南河内</a:t>
                      </a:r>
                    </a:p>
                  </a:txBody>
                  <a:tcPr marL="91427" marR="91427" marT="45668" marB="45668"/>
                </a:tc>
                <a:tc>
                  <a:txBody>
                    <a:bodyPr/>
                    <a:lstStyle/>
                    <a:p>
                      <a:pPr algn="ctr"/>
                      <a:r>
                        <a:rPr kumimoji="1" lang="ja-JP" altLang="en-US" sz="1400" dirty="0"/>
                        <a:t>泉州</a:t>
                      </a:r>
                    </a:p>
                  </a:txBody>
                  <a:tcPr marL="91427" marR="91427" marT="45668" marB="45668"/>
                </a:tc>
                <a:tc>
                  <a:txBody>
                    <a:bodyPr/>
                    <a:lstStyle/>
                    <a:p>
                      <a:pPr algn="ctr"/>
                      <a:r>
                        <a:rPr kumimoji="1" lang="ja-JP" altLang="en-US" sz="1400" dirty="0"/>
                        <a:t>合計</a:t>
                      </a:r>
                    </a:p>
                  </a:txBody>
                  <a:tcPr marL="91427" marR="91427" marT="45668" marB="45668"/>
                </a:tc>
                <a:extLst>
                  <a:ext uri="{0D108BD9-81ED-4DB2-BD59-A6C34878D82A}">
                    <a16:rowId xmlns:a16="http://schemas.microsoft.com/office/drawing/2014/main" val="10000"/>
                  </a:ext>
                </a:extLst>
              </a:tr>
              <a:tr h="275605">
                <a:tc>
                  <a:txBody>
                    <a:bodyPr/>
                    <a:lstStyle/>
                    <a:p>
                      <a:pPr algn="ctr"/>
                      <a:r>
                        <a:rPr kumimoji="1" lang="ja-JP" altLang="en-US" sz="1400" dirty="0"/>
                        <a:t>店舗数</a:t>
                      </a:r>
                    </a:p>
                  </a:txBody>
                  <a:tcPr marL="91427" marR="91427" marT="45668" marB="45668"/>
                </a:tc>
                <a:tc>
                  <a:txBody>
                    <a:bodyPr/>
                    <a:lstStyle/>
                    <a:p>
                      <a:pPr algn="ctr"/>
                      <a:r>
                        <a:rPr kumimoji="1" lang="en-US" altLang="ja-JP" sz="1400" dirty="0"/>
                        <a:t>46</a:t>
                      </a:r>
                      <a:endParaRPr kumimoji="1" lang="ja-JP" altLang="en-US" sz="1400" dirty="0"/>
                    </a:p>
                  </a:txBody>
                  <a:tcPr marL="91427" marR="91427" marT="45668" marB="45668"/>
                </a:tc>
                <a:tc>
                  <a:txBody>
                    <a:bodyPr/>
                    <a:lstStyle/>
                    <a:p>
                      <a:pPr algn="ctr"/>
                      <a:r>
                        <a:rPr kumimoji="1" lang="en-US" altLang="ja-JP" sz="1400" dirty="0"/>
                        <a:t>54</a:t>
                      </a:r>
                      <a:endParaRPr kumimoji="1" lang="ja-JP" altLang="en-US" sz="1400" dirty="0"/>
                    </a:p>
                  </a:txBody>
                  <a:tcPr marL="91427" marR="91427" marT="45668" marB="45668"/>
                </a:tc>
                <a:tc>
                  <a:txBody>
                    <a:bodyPr/>
                    <a:lstStyle/>
                    <a:p>
                      <a:pPr algn="ctr"/>
                      <a:r>
                        <a:rPr kumimoji="1" lang="en-US" altLang="ja-JP" sz="1400" dirty="0"/>
                        <a:t>17</a:t>
                      </a:r>
                      <a:endParaRPr kumimoji="1" lang="ja-JP" altLang="en-US" sz="1400" dirty="0"/>
                    </a:p>
                  </a:txBody>
                  <a:tcPr marL="91427" marR="91427" marT="45668" marB="45668"/>
                </a:tc>
                <a:tc>
                  <a:txBody>
                    <a:bodyPr/>
                    <a:lstStyle/>
                    <a:p>
                      <a:pPr algn="ctr"/>
                      <a:r>
                        <a:rPr kumimoji="1" lang="en-US" altLang="ja-JP" sz="1400" dirty="0"/>
                        <a:t>44</a:t>
                      </a:r>
                      <a:endParaRPr kumimoji="1" lang="ja-JP" altLang="en-US" sz="1400" dirty="0"/>
                    </a:p>
                  </a:txBody>
                  <a:tcPr marL="91427" marR="91427" marT="45668" marB="45668"/>
                </a:tc>
                <a:tc>
                  <a:txBody>
                    <a:bodyPr/>
                    <a:lstStyle/>
                    <a:p>
                      <a:pPr algn="ctr"/>
                      <a:r>
                        <a:rPr kumimoji="1" lang="en-US" altLang="ja-JP" sz="1400" dirty="0"/>
                        <a:t>161</a:t>
                      </a:r>
                      <a:endParaRPr kumimoji="1" lang="ja-JP" altLang="en-US" sz="1400" dirty="0"/>
                    </a:p>
                  </a:txBody>
                  <a:tcPr marL="91427" marR="91427" marT="45668" marB="45668"/>
                </a:tc>
                <a:extLst>
                  <a:ext uri="{0D108BD9-81ED-4DB2-BD59-A6C34878D82A}">
                    <a16:rowId xmlns:a16="http://schemas.microsoft.com/office/drawing/2014/main" val="10001"/>
                  </a:ext>
                </a:extLst>
              </a:tr>
              <a:tr h="256132">
                <a:tc>
                  <a:txBody>
                    <a:bodyPr/>
                    <a:lstStyle/>
                    <a:p>
                      <a:pPr algn="ctr"/>
                      <a:r>
                        <a:rPr kumimoji="1" lang="ja-JP" altLang="en-US" sz="1400" dirty="0"/>
                        <a:t>販売金額</a:t>
                      </a:r>
                      <a:r>
                        <a:rPr kumimoji="1" lang="en-US" altLang="ja-JP" sz="1400" dirty="0"/>
                        <a:t>(</a:t>
                      </a:r>
                      <a:r>
                        <a:rPr kumimoji="1" lang="ja-JP" altLang="en-US" sz="1400" dirty="0"/>
                        <a:t>万円</a:t>
                      </a:r>
                      <a:r>
                        <a:rPr kumimoji="1" lang="en-US" altLang="ja-JP" sz="1400" dirty="0"/>
                        <a:t>)</a:t>
                      </a:r>
                      <a:endParaRPr kumimoji="1" lang="ja-JP" altLang="en-US" sz="1400" dirty="0"/>
                    </a:p>
                  </a:txBody>
                  <a:tcPr marL="91427" marR="91427" marT="45668" marB="45668"/>
                </a:tc>
                <a:tc>
                  <a:txBody>
                    <a:bodyPr/>
                    <a:lstStyle/>
                    <a:p>
                      <a:pPr algn="ctr"/>
                      <a:r>
                        <a:rPr kumimoji="1" lang="en-US" altLang="ja-JP" sz="1400" dirty="0"/>
                        <a:t>80,156</a:t>
                      </a:r>
                      <a:endParaRPr kumimoji="1" lang="ja-JP" altLang="en-US" sz="1400" dirty="0"/>
                    </a:p>
                  </a:txBody>
                  <a:tcPr marL="91427" marR="91427" marT="45668" marB="45668"/>
                </a:tc>
                <a:tc>
                  <a:txBody>
                    <a:bodyPr/>
                    <a:lstStyle/>
                    <a:p>
                      <a:pPr algn="ctr"/>
                      <a:r>
                        <a:rPr kumimoji="1" lang="en-US" altLang="ja-JP" sz="1400" dirty="0"/>
                        <a:t>73,667</a:t>
                      </a:r>
                      <a:endParaRPr kumimoji="1" lang="ja-JP" altLang="en-US" sz="1400" dirty="0"/>
                    </a:p>
                  </a:txBody>
                  <a:tcPr marL="91427" marR="91427" marT="45668" marB="45668"/>
                </a:tc>
                <a:tc>
                  <a:txBody>
                    <a:bodyPr/>
                    <a:lstStyle/>
                    <a:p>
                      <a:pPr algn="ctr"/>
                      <a:r>
                        <a:rPr kumimoji="1" lang="en-US" altLang="ja-JP" sz="1400" dirty="0"/>
                        <a:t>235,565</a:t>
                      </a:r>
                      <a:endParaRPr kumimoji="1" lang="ja-JP" altLang="en-US" sz="1400" dirty="0"/>
                    </a:p>
                  </a:txBody>
                  <a:tcPr marL="91427" marR="91427" marT="45668" marB="45668"/>
                </a:tc>
                <a:tc>
                  <a:txBody>
                    <a:bodyPr/>
                    <a:lstStyle/>
                    <a:p>
                      <a:pPr algn="ctr"/>
                      <a:r>
                        <a:rPr kumimoji="1" lang="en-US" altLang="ja-JP" sz="1400" dirty="0"/>
                        <a:t>491,798</a:t>
                      </a:r>
                      <a:endParaRPr kumimoji="1" lang="ja-JP" altLang="en-US" sz="1400" dirty="0"/>
                    </a:p>
                  </a:txBody>
                  <a:tcPr marL="91427" marR="91427" marT="45668" marB="45668"/>
                </a:tc>
                <a:tc>
                  <a:txBody>
                    <a:bodyPr/>
                    <a:lstStyle/>
                    <a:p>
                      <a:pPr algn="ctr"/>
                      <a:r>
                        <a:rPr kumimoji="1" lang="en-US" altLang="ja-JP" sz="1400" dirty="0"/>
                        <a:t>881,186</a:t>
                      </a:r>
                      <a:endParaRPr kumimoji="1" lang="ja-JP" altLang="en-US" sz="1400" dirty="0"/>
                    </a:p>
                  </a:txBody>
                  <a:tcPr marL="91427" marR="91427" marT="45668" marB="45668"/>
                </a:tc>
                <a:extLst>
                  <a:ext uri="{0D108BD9-81ED-4DB2-BD59-A6C34878D82A}">
                    <a16:rowId xmlns:a16="http://schemas.microsoft.com/office/drawing/2014/main" val="10002"/>
                  </a:ext>
                </a:extLst>
              </a:tr>
            </a:tbl>
          </a:graphicData>
        </a:graphic>
      </p:graphicFrame>
      <p:sp>
        <p:nvSpPr>
          <p:cNvPr id="11" name="タイトル 1"/>
          <p:cNvSpPr txBox="1">
            <a:spLocks/>
          </p:cNvSpPr>
          <p:nvPr/>
        </p:nvSpPr>
        <p:spPr bwMode="auto">
          <a:xfrm>
            <a:off x="278781" y="4029276"/>
            <a:ext cx="5005387" cy="450850"/>
          </a:xfrm>
          <a:prstGeom prst="rect">
            <a:avLst/>
          </a:prstGeom>
          <a:noFill/>
          <a:ln>
            <a:noFill/>
          </a:ln>
          <a:effectLst/>
        </p:spPr>
        <p:txBody>
          <a:bodyPr/>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5pPr>
            <a:lvl6pPr marL="457200" algn="l" rtl="0" fontAlgn="base">
              <a:spcBef>
                <a:spcPct val="0"/>
              </a:spcBef>
              <a:spcAft>
                <a:spcPct val="0"/>
              </a:spcAft>
              <a:defRPr kumimoji="1" sz="4400">
                <a:solidFill>
                  <a:schemeClr val="tx2"/>
                </a:solidFill>
                <a:latin typeface="Tahoma" pitchFamily="34" charset="0"/>
                <a:ea typeface="ＭＳ Ｐゴシック" pitchFamily="50" charset="-128"/>
              </a:defRPr>
            </a:lvl6pPr>
            <a:lvl7pPr marL="914400" algn="l" rtl="0" fontAlgn="base">
              <a:spcBef>
                <a:spcPct val="0"/>
              </a:spcBef>
              <a:spcAft>
                <a:spcPct val="0"/>
              </a:spcAft>
              <a:defRPr kumimoji="1" sz="4400">
                <a:solidFill>
                  <a:schemeClr val="tx2"/>
                </a:solidFill>
                <a:latin typeface="Tahoma" pitchFamily="34" charset="0"/>
                <a:ea typeface="ＭＳ Ｐゴシック" pitchFamily="50" charset="-128"/>
              </a:defRPr>
            </a:lvl7pPr>
            <a:lvl8pPr marL="1371600" algn="l" rtl="0" fontAlgn="base">
              <a:spcBef>
                <a:spcPct val="0"/>
              </a:spcBef>
              <a:spcAft>
                <a:spcPct val="0"/>
              </a:spcAft>
              <a:defRPr kumimoji="1" sz="4400">
                <a:solidFill>
                  <a:schemeClr val="tx2"/>
                </a:solidFill>
                <a:latin typeface="Tahoma" pitchFamily="34" charset="0"/>
                <a:ea typeface="ＭＳ Ｐゴシック" pitchFamily="50" charset="-128"/>
              </a:defRPr>
            </a:lvl8pPr>
            <a:lvl9pPr marL="1828800" algn="l" rtl="0" fontAlgn="base">
              <a:spcBef>
                <a:spcPct val="0"/>
              </a:spcBef>
              <a:spcAft>
                <a:spcPct val="0"/>
              </a:spcAft>
              <a:defRPr kumimoji="1" sz="4400">
                <a:solidFill>
                  <a:schemeClr val="tx2"/>
                </a:solidFill>
                <a:latin typeface="Tahoma" pitchFamily="34" charset="0"/>
                <a:ea typeface="ＭＳ Ｐゴシック" pitchFamily="50" charset="-128"/>
              </a:defRPr>
            </a:lvl9pPr>
          </a:lstStyle>
          <a:p>
            <a:pPr>
              <a:defRPr/>
            </a:pPr>
            <a:r>
              <a:rPr lang="ja-JP" altLang="en-US" sz="1400" kern="0" dirty="0">
                <a:solidFill>
                  <a:schemeClr val="tx1"/>
                </a:solidFill>
              </a:rPr>
              <a:t>〇地域別店舗数と販売金額（</a:t>
            </a:r>
            <a:r>
              <a:rPr lang="en-US" altLang="ja-JP" sz="1400" kern="0" dirty="0">
                <a:solidFill>
                  <a:schemeClr val="tx1"/>
                </a:solidFill>
              </a:rPr>
              <a:t>R1</a:t>
            </a:r>
            <a:r>
              <a:rPr lang="ja-JP" altLang="en-US" sz="1400" kern="0" dirty="0">
                <a:solidFill>
                  <a:schemeClr val="tx1"/>
                </a:solidFill>
              </a:rPr>
              <a:t>）</a:t>
            </a:r>
          </a:p>
        </p:txBody>
      </p:sp>
      <p:sp>
        <p:nvSpPr>
          <p:cNvPr id="14" name="タイトル 1">
            <a:extLst>
              <a:ext uri="{FF2B5EF4-FFF2-40B4-BE49-F238E27FC236}">
                <a16:creationId xmlns:a16="http://schemas.microsoft.com/office/drawing/2014/main" id="{0A1863B2-BEE4-4B29-91CA-E8C2833F342C}"/>
              </a:ext>
            </a:extLst>
          </p:cNvPr>
          <p:cNvSpPr txBox="1">
            <a:spLocks/>
          </p:cNvSpPr>
          <p:nvPr/>
        </p:nvSpPr>
        <p:spPr>
          <a:xfrm>
            <a:off x="-33962" y="160346"/>
            <a:ext cx="9950727" cy="464942"/>
          </a:xfrm>
          <a:prstGeom prst="rect">
            <a:avLst/>
          </a:prstGeom>
          <a:solidFill>
            <a:schemeClr val="accent6">
              <a:lumMod val="60000"/>
              <a:lumOff val="40000"/>
            </a:schemeClr>
          </a:solidFill>
        </p:spPr>
        <p:txBody>
          <a:bodyPr vert="horz" lIns="91440" tIns="45720" rIns="91440" bIns="45720" rtlCol="0" anchor="b">
            <a:noAutofit/>
          </a:bodyPr>
          <a:lst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a:lstStyle>
          <a:p>
            <a:r>
              <a:rPr lang="ja-JP" altLang="en-US" sz="1800" b="1" dirty="0">
                <a:latin typeface="メイリオ" panose="020B0604030504040204" pitchFamily="50" charset="-128"/>
                <a:ea typeface="メイリオ" panose="020B0604030504040204" pitchFamily="50" charset="-128"/>
              </a:rPr>
              <a:t>　〇大阪農業の現状について</a:t>
            </a:r>
            <a:r>
              <a:rPr lang="en-US" altLang="ja-JP" sz="1800" b="1" dirty="0">
                <a:latin typeface="メイリオ" panose="020B0604030504040204" pitchFamily="50" charset="-128"/>
                <a:ea typeface="メイリオ" panose="020B0604030504040204" pitchFamily="50" charset="-128"/>
              </a:rPr>
              <a:t>(</a:t>
            </a:r>
            <a:r>
              <a:rPr lang="ja-JP" altLang="en-US" sz="1800" b="1" dirty="0">
                <a:latin typeface="メイリオ" panose="020B0604030504040204" pitchFamily="50" charset="-128"/>
                <a:ea typeface="メイリオ" panose="020B0604030504040204" pitchFamily="50" charset="-128"/>
              </a:rPr>
              <a:t>農産物</a:t>
            </a:r>
            <a:r>
              <a:rPr lang="ja-JP" altLang="en-US" sz="1800" b="1" dirty="0" smtClean="0">
                <a:latin typeface="メイリオ" panose="020B0604030504040204" pitchFamily="50" charset="-128"/>
                <a:ea typeface="メイリオ" panose="020B0604030504040204" pitchFamily="50" charset="-128"/>
              </a:rPr>
              <a:t>直売所）</a:t>
            </a:r>
            <a:endParaRPr lang="en-US" altLang="ja-JP" sz="1800" b="1" dirty="0">
              <a:latin typeface="メイリオ" panose="020B0604030504040204" pitchFamily="50" charset="-128"/>
              <a:ea typeface="メイリオ" panose="020B0604030504040204" pitchFamily="50" charset="-128"/>
            </a:endParaRPr>
          </a:p>
        </p:txBody>
      </p:sp>
      <p:graphicFrame>
        <p:nvGraphicFramePr>
          <p:cNvPr id="18" name="グラフ 17">
            <a:extLst>
              <a:ext uri="{FF2B5EF4-FFF2-40B4-BE49-F238E27FC236}">
                <a16:creationId xmlns:a16="http://schemas.microsoft.com/office/drawing/2014/main" id="{BC1F313A-A64E-4827-9776-B2DC97980839}"/>
              </a:ext>
            </a:extLst>
          </p:cNvPr>
          <p:cNvGraphicFramePr>
            <a:graphicFrameLocks/>
          </p:cNvGraphicFramePr>
          <p:nvPr>
            <p:extLst>
              <p:ext uri="{D42A27DB-BD31-4B8C-83A1-F6EECF244321}">
                <p14:modId xmlns:p14="http://schemas.microsoft.com/office/powerpoint/2010/main" val="2204387378"/>
              </p:ext>
            </p:extLst>
          </p:nvPr>
        </p:nvGraphicFramePr>
        <p:xfrm>
          <a:off x="187340" y="666059"/>
          <a:ext cx="4511270" cy="3186589"/>
        </p:xfrm>
        <a:graphic>
          <a:graphicData uri="http://schemas.openxmlformats.org/drawingml/2006/chart">
            <c:chart xmlns:c="http://schemas.openxmlformats.org/drawingml/2006/chart" xmlns:r="http://schemas.openxmlformats.org/officeDocument/2006/relationships" r:id="rId2"/>
          </a:graphicData>
        </a:graphic>
      </p:graphicFrame>
      <p:sp>
        <p:nvSpPr>
          <p:cNvPr id="16" name="正方形/長方形 15"/>
          <p:cNvSpPr/>
          <p:nvPr/>
        </p:nvSpPr>
        <p:spPr>
          <a:xfrm>
            <a:off x="3275846" y="1109674"/>
            <a:ext cx="691240" cy="2470555"/>
          </a:xfrm>
          <a:prstGeom prst="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6" name="直線矢印コネクタ 5"/>
          <p:cNvCxnSpPr>
            <a:cxnSpLocks/>
            <a:stCxn id="16" idx="2"/>
          </p:cNvCxnSpPr>
          <p:nvPr/>
        </p:nvCxnSpPr>
        <p:spPr>
          <a:xfrm flipH="1">
            <a:off x="2652520" y="3580229"/>
            <a:ext cx="968946" cy="420189"/>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6983F5DA-BA81-4803-810C-A67326B42F90}"/>
              </a:ext>
            </a:extLst>
          </p:cNvPr>
          <p:cNvSpPr txBox="1"/>
          <p:nvPr/>
        </p:nvSpPr>
        <p:spPr>
          <a:xfrm>
            <a:off x="187340" y="5485788"/>
            <a:ext cx="9308352" cy="1200329"/>
          </a:xfrm>
          <a:prstGeom prst="rect">
            <a:avLst/>
          </a:prstGeom>
          <a:solidFill>
            <a:schemeClr val="accent4">
              <a:lumMod val="20000"/>
              <a:lumOff val="80000"/>
            </a:schemeClr>
          </a:solidFill>
          <a:ln>
            <a:solidFill>
              <a:schemeClr val="tx1"/>
            </a:solidFill>
            <a:prstDash val="sysDot"/>
          </a:ln>
        </p:spPr>
        <p:txBody>
          <a:bodyPr wrap="square" rtlCol="0">
            <a:spAutoFit/>
          </a:bodyPr>
          <a:lstStyle/>
          <a:p>
            <a:pPr>
              <a:lnSpc>
                <a:spcPct val="150000"/>
              </a:lnSpc>
            </a:pPr>
            <a:r>
              <a:rPr kumimoji="1" lang="ja-JP" altLang="en-US" sz="1200" b="1" dirty="0">
                <a:solidFill>
                  <a:srgbClr val="FF0000"/>
                </a:solidFill>
                <a:latin typeface="Meiryo UI" panose="020B0604030504040204" pitchFamily="50" charset="-128"/>
                <a:ea typeface="Meiryo UI" panose="020B0604030504040204" pitchFamily="50" charset="-128"/>
              </a:rPr>
              <a:t>〇直売所出荷者数は</a:t>
            </a:r>
            <a:r>
              <a:rPr kumimoji="1" lang="en-US" altLang="ja-JP" sz="1200" b="1" dirty="0">
                <a:solidFill>
                  <a:srgbClr val="FF0000"/>
                </a:solidFill>
                <a:latin typeface="Meiryo UI" panose="020B0604030504040204" pitchFamily="50" charset="-128"/>
                <a:ea typeface="Meiryo UI" panose="020B0604030504040204" pitchFamily="50" charset="-128"/>
              </a:rPr>
              <a:t>H27</a:t>
            </a:r>
            <a:r>
              <a:rPr kumimoji="1" lang="ja-JP" altLang="en-US" sz="1200" b="1" dirty="0">
                <a:solidFill>
                  <a:srgbClr val="FF0000"/>
                </a:solidFill>
                <a:latin typeface="Meiryo UI" panose="020B0604030504040204" pitchFamily="50" charset="-128"/>
                <a:ea typeface="Meiryo UI" panose="020B0604030504040204" pitchFamily="50" charset="-128"/>
              </a:rPr>
              <a:t>よりほぼ横ばい。直売所販売額は</a:t>
            </a:r>
            <a:r>
              <a:rPr kumimoji="1" lang="en-US" altLang="ja-JP" sz="1200" b="1" dirty="0">
                <a:solidFill>
                  <a:srgbClr val="FF0000"/>
                </a:solidFill>
                <a:latin typeface="Meiryo UI" panose="020B0604030504040204" pitchFamily="50" charset="-128"/>
                <a:ea typeface="Meiryo UI" panose="020B0604030504040204" pitchFamily="50" charset="-128"/>
              </a:rPr>
              <a:t>H27</a:t>
            </a:r>
            <a:r>
              <a:rPr kumimoji="1" lang="ja-JP" altLang="en-US" sz="1200" b="1" dirty="0" smtClean="0">
                <a:solidFill>
                  <a:srgbClr val="FF0000"/>
                </a:solidFill>
                <a:latin typeface="Meiryo UI" panose="020B0604030504040204" pitchFamily="50" charset="-128"/>
                <a:ea typeface="Meiryo UI" panose="020B0604030504040204" pitchFamily="50" charset="-128"/>
              </a:rPr>
              <a:t>より増加したが、</a:t>
            </a:r>
            <a:r>
              <a:rPr kumimoji="1" lang="en-US" altLang="ja-JP" sz="1200" b="1" dirty="0">
                <a:solidFill>
                  <a:srgbClr val="FF0000"/>
                </a:solidFill>
                <a:latin typeface="Meiryo UI" panose="020B0604030504040204" pitchFamily="50" charset="-128"/>
                <a:ea typeface="Meiryo UI" panose="020B0604030504040204" pitchFamily="50" charset="-128"/>
              </a:rPr>
              <a:t>H29</a:t>
            </a:r>
            <a:r>
              <a:rPr kumimoji="1" lang="ja-JP" altLang="en-US" sz="1200" b="1" dirty="0">
                <a:solidFill>
                  <a:srgbClr val="FF0000"/>
                </a:solidFill>
                <a:latin typeface="Meiryo UI" panose="020B0604030504040204" pitchFamily="50" charset="-128"/>
                <a:ea typeface="Meiryo UI" panose="020B0604030504040204" pitchFamily="50" charset="-128"/>
              </a:rPr>
              <a:t>よりやや減少</a:t>
            </a:r>
            <a:r>
              <a:rPr kumimoji="1" lang="ja-JP" altLang="en-US" sz="1200" b="1" dirty="0" smtClean="0">
                <a:solidFill>
                  <a:srgbClr val="FF0000"/>
                </a:solidFill>
                <a:latin typeface="Meiryo UI" panose="020B0604030504040204" pitchFamily="50" charset="-128"/>
                <a:ea typeface="Meiryo UI" panose="020B0604030504040204" pitchFamily="50" charset="-128"/>
              </a:rPr>
              <a:t>。</a:t>
            </a:r>
            <a:endParaRPr kumimoji="1" lang="en-US" altLang="ja-JP" sz="1200" b="1" dirty="0" smtClean="0">
              <a:solidFill>
                <a:srgbClr val="FF0000"/>
              </a:solidFill>
              <a:latin typeface="Meiryo UI" panose="020B0604030504040204" pitchFamily="50" charset="-128"/>
              <a:ea typeface="Meiryo UI" panose="020B0604030504040204" pitchFamily="50" charset="-128"/>
            </a:endParaRPr>
          </a:p>
          <a:p>
            <a:pPr>
              <a:lnSpc>
                <a:spcPct val="150000"/>
              </a:lnSpc>
            </a:pPr>
            <a:r>
              <a:rPr kumimoji="1" lang="ja-JP" altLang="en-US" sz="1200" b="1" dirty="0" smtClean="0">
                <a:solidFill>
                  <a:srgbClr val="FF0000"/>
                </a:solidFill>
                <a:latin typeface="Meiryo UI" panose="020B0604030504040204" pitchFamily="50" charset="-128"/>
                <a:ea typeface="Meiryo UI" panose="020B0604030504040204" pitchFamily="50" charset="-128"/>
              </a:rPr>
              <a:t>　</a:t>
            </a:r>
            <a:r>
              <a:rPr kumimoji="1" lang="en-US" altLang="ja-JP" sz="1200" b="1" dirty="0" smtClean="0">
                <a:solidFill>
                  <a:srgbClr val="FF0000"/>
                </a:solidFill>
                <a:latin typeface="Meiryo UI" panose="020B0604030504040204" pitchFamily="50" charset="-128"/>
                <a:ea typeface="Meiryo UI" panose="020B0604030504040204" pitchFamily="50" charset="-128"/>
              </a:rPr>
              <a:t>※</a:t>
            </a:r>
            <a:r>
              <a:rPr kumimoji="1" lang="ja-JP" altLang="en-US" sz="1200" b="1" dirty="0" smtClean="0">
                <a:solidFill>
                  <a:srgbClr val="FF0000"/>
                </a:solidFill>
                <a:latin typeface="Meiryo UI" panose="020B0604030504040204" pitchFamily="50" charset="-128"/>
                <a:ea typeface="Meiryo UI" panose="020B0604030504040204" pitchFamily="50" charset="-128"/>
              </a:rPr>
              <a:t>ただし府直売所調査で集計できない民間の農産物直売所数は増加傾向。</a:t>
            </a:r>
            <a:r>
              <a:rPr kumimoji="1" lang="ja-JP" altLang="en-US" sz="1100" b="1" dirty="0" smtClean="0">
                <a:solidFill>
                  <a:srgbClr val="FF0000"/>
                </a:solidFill>
                <a:latin typeface="Meiryo UI" panose="020B0604030504040204" pitchFamily="50" charset="-128"/>
                <a:ea typeface="Meiryo UI" panose="020B0604030504040204" pitchFamily="50" charset="-128"/>
              </a:rPr>
              <a:t>（例：某民間の農産物直売所府内店舗数　</a:t>
            </a:r>
            <a:r>
              <a:rPr kumimoji="1" lang="en-US" altLang="ja-JP" sz="1100" b="1" dirty="0" smtClean="0">
                <a:solidFill>
                  <a:srgbClr val="FF0000"/>
                </a:solidFill>
                <a:latin typeface="Meiryo UI" panose="020B0604030504040204" pitchFamily="50" charset="-128"/>
                <a:ea typeface="Meiryo UI" panose="020B0604030504040204" pitchFamily="50" charset="-128"/>
              </a:rPr>
              <a:t>H27:2</a:t>
            </a:r>
            <a:r>
              <a:rPr kumimoji="1" lang="ja-JP" altLang="en-US" sz="1100" b="1" dirty="0" smtClean="0">
                <a:solidFill>
                  <a:srgbClr val="FF0000"/>
                </a:solidFill>
                <a:latin typeface="Meiryo UI" panose="020B0604030504040204" pitchFamily="50" charset="-128"/>
                <a:ea typeface="Meiryo UI" panose="020B0604030504040204" pitchFamily="50" charset="-128"/>
              </a:rPr>
              <a:t>店舗⇒</a:t>
            </a:r>
            <a:r>
              <a:rPr kumimoji="1" lang="en-US" altLang="ja-JP" sz="1100" b="1" dirty="0" smtClean="0">
                <a:solidFill>
                  <a:srgbClr val="FF0000"/>
                </a:solidFill>
                <a:latin typeface="Meiryo UI" panose="020B0604030504040204" pitchFamily="50" charset="-128"/>
                <a:ea typeface="Meiryo UI" panose="020B0604030504040204" pitchFamily="50" charset="-128"/>
              </a:rPr>
              <a:t>R2:9</a:t>
            </a:r>
            <a:r>
              <a:rPr kumimoji="1" lang="ja-JP" altLang="en-US" sz="1100" b="1" dirty="0" smtClean="0">
                <a:solidFill>
                  <a:srgbClr val="FF0000"/>
                </a:solidFill>
                <a:latin typeface="Meiryo UI" panose="020B0604030504040204" pitchFamily="50" charset="-128"/>
                <a:ea typeface="Meiryo UI" panose="020B0604030504040204" pitchFamily="50" charset="-128"/>
              </a:rPr>
              <a:t>店舗）</a:t>
            </a:r>
            <a:endParaRPr kumimoji="1" lang="en-US" altLang="ja-JP" sz="1100" b="1" dirty="0" smtClean="0">
              <a:solidFill>
                <a:srgbClr val="FF0000"/>
              </a:solidFill>
              <a:latin typeface="Meiryo UI" panose="020B0604030504040204" pitchFamily="50" charset="-128"/>
              <a:ea typeface="Meiryo UI" panose="020B0604030504040204" pitchFamily="50" charset="-128"/>
            </a:endParaRPr>
          </a:p>
          <a:p>
            <a:pPr>
              <a:lnSpc>
                <a:spcPct val="150000"/>
              </a:lnSpc>
            </a:pPr>
            <a:r>
              <a:rPr kumimoji="1" lang="ja-JP" altLang="en-US" sz="1200" b="1" dirty="0" smtClean="0">
                <a:solidFill>
                  <a:srgbClr val="FF0000"/>
                </a:solidFill>
                <a:latin typeface="Meiryo UI" panose="020B0604030504040204" pitchFamily="50" charset="-128"/>
                <a:ea typeface="Meiryo UI" panose="020B0604030504040204" pitchFamily="50" charset="-128"/>
              </a:rPr>
              <a:t>〇農産物の売上１位の出荷先別経営体数の割合では、全国と比較して大阪は「消費者への直接販売」の割合が高い。</a:t>
            </a:r>
            <a:endParaRPr kumimoji="1" lang="en-US" altLang="ja-JP" sz="1200" b="1" dirty="0" smtClean="0">
              <a:solidFill>
                <a:srgbClr val="FF0000"/>
              </a:solidFill>
              <a:latin typeface="Meiryo UI" panose="020B0604030504040204" pitchFamily="50" charset="-128"/>
              <a:ea typeface="Meiryo UI" panose="020B0604030504040204" pitchFamily="50" charset="-128"/>
            </a:endParaRPr>
          </a:p>
          <a:p>
            <a:pPr>
              <a:lnSpc>
                <a:spcPct val="150000"/>
              </a:lnSpc>
            </a:pPr>
            <a:r>
              <a:rPr kumimoji="1" lang="ja-JP" altLang="en-US" sz="1200" b="1" dirty="0" smtClean="0">
                <a:solidFill>
                  <a:srgbClr val="FF0000"/>
                </a:solidFill>
                <a:latin typeface="Meiryo UI" panose="020B0604030504040204" pitchFamily="50" charset="-128"/>
                <a:ea typeface="Meiryo UI" panose="020B0604030504040204" pitchFamily="50" charset="-128"/>
              </a:rPr>
              <a:t>〇コロナ禍において</a:t>
            </a:r>
            <a:r>
              <a:rPr kumimoji="1" lang="en-US" altLang="ja-JP" sz="1200" b="1" dirty="0" smtClean="0">
                <a:solidFill>
                  <a:srgbClr val="FF0000"/>
                </a:solidFill>
                <a:latin typeface="Meiryo UI" panose="020B0604030504040204" pitchFamily="50" charset="-128"/>
                <a:ea typeface="Meiryo UI" panose="020B0604030504040204" pitchFamily="50" charset="-128"/>
              </a:rPr>
              <a:t>EC</a:t>
            </a:r>
            <a:r>
              <a:rPr kumimoji="1" lang="ja-JP" altLang="en-US" sz="1200" b="1" dirty="0" smtClean="0">
                <a:solidFill>
                  <a:srgbClr val="FF0000"/>
                </a:solidFill>
                <a:latin typeface="Meiryo UI" panose="020B0604030504040204" pitchFamily="50" charset="-128"/>
                <a:ea typeface="Meiryo UI" panose="020B0604030504040204" pitchFamily="50" charset="-128"/>
              </a:rPr>
              <a:t>サイト等のインターネット販売の需要が高まっている。</a:t>
            </a:r>
            <a:endParaRPr kumimoji="1" lang="en-US" altLang="ja-JP" sz="1200" b="1" dirty="0" smtClean="0">
              <a:solidFill>
                <a:srgbClr val="FF0000"/>
              </a:solidFill>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3"/>
          <a:stretch>
            <a:fillRect/>
          </a:stretch>
        </p:blipFill>
        <p:spPr>
          <a:xfrm>
            <a:off x="4703162" y="3541778"/>
            <a:ext cx="951879" cy="735387"/>
          </a:xfrm>
          <a:prstGeom prst="rect">
            <a:avLst/>
          </a:prstGeom>
        </p:spPr>
      </p:pic>
      <p:grpSp>
        <p:nvGrpSpPr>
          <p:cNvPr id="7" name="グループ化 6"/>
          <p:cNvGrpSpPr/>
          <p:nvPr/>
        </p:nvGrpSpPr>
        <p:grpSpPr>
          <a:xfrm>
            <a:off x="4517712" y="654432"/>
            <a:ext cx="5574898" cy="2742538"/>
            <a:chOff x="4401323" y="392817"/>
            <a:chExt cx="5688252" cy="2850846"/>
          </a:xfrm>
        </p:grpSpPr>
        <p:graphicFrame>
          <p:nvGraphicFramePr>
            <p:cNvPr id="19" name="グラフ 18"/>
            <p:cNvGraphicFramePr>
              <a:graphicFrameLocks/>
            </p:cNvGraphicFramePr>
            <p:nvPr>
              <p:extLst>
                <p:ext uri="{D42A27DB-BD31-4B8C-83A1-F6EECF244321}">
                  <p14:modId xmlns:p14="http://schemas.microsoft.com/office/powerpoint/2010/main" val="4269334465"/>
                </p:ext>
              </p:extLst>
            </p:nvPr>
          </p:nvGraphicFramePr>
          <p:xfrm>
            <a:off x="4401323" y="713266"/>
            <a:ext cx="5385768" cy="253039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 name="グラフ 19"/>
            <p:cNvGraphicFramePr>
              <a:graphicFrameLocks/>
            </p:cNvGraphicFramePr>
            <p:nvPr>
              <p:extLst>
                <p:ext uri="{D42A27DB-BD31-4B8C-83A1-F6EECF244321}">
                  <p14:modId xmlns:p14="http://schemas.microsoft.com/office/powerpoint/2010/main" val="1722097316"/>
                </p:ext>
              </p:extLst>
            </p:nvPr>
          </p:nvGraphicFramePr>
          <p:xfrm>
            <a:off x="7076442" y="392817"/>
            <a:ext cx="3013133" cy="2743200"/>
          </p:xfrm>
          <a:graphic>
            <a:graphicData uri="http://schemas.openxmlformats.org/drawingml/2006/chart">
              <c:chart xmlns:c="http://schemas.openxmlformats.org/drawingml/2006/chart" xmlns:r="http://schemas.openxmlformats.org/officeDocument/2006/relationships" r:id="rId5"/>
            </a:graphicData>
          </a:graphic>
        </p:graphicFrame>
      </p:grpSp>
      <p:sp>
        <p:nvSpPr>
          <p:cNvPr id="8" name="正方形/長方形 7"/>
          <p:cNvSpPr/>
          <p:nvPr/>
        </p:nvSpPr>
        <p:spPr>
          <a:xfrm>
            <a:off x="5876253" y="679326"/>
            <a:ext cx="3416320" cy="307777"/>
          </a:xfrm>
          <a:prstGeom prst="rect">
            <a:avLst/>
          </a:prstGeom>
        </p:spPr>
        <p:txBody>
          <a:bodyPr wrap="none">
            <a:spAutoFit/>
          </a:bodyPr>
          <a:lstStyle/>
          <a:p>
            <a:r>
              <a:rPr lang="ja-JP" altLang="en-US" sz="1400" dirty="0" smtClean="0"/>
              <a:t>〇農産物</a:t>
            </a:r>
            <a:r>
              <a:rPr lang="ja-JP" altLang="en-US" sz="1400" dirty="0"/>
              <a:t>の売上１位の出荷先別経営体数</a:t>
            </a:r>
          </a:p>
        </p:txBody>
      </p:sp>
      <p:sp>
        <p:nvSpPr>
          <p:cNvPr id="21" name="正方形/長方形 20"/>
          <p:cNvSpPr/>
          <p:nvPr/>
        </p:nvSpPr>
        <p:spPr>
          <a:xfrm>
            <a:off x="6391895" y="3359368"/>
            <a:ext cx="3514105" cy="323165"/>
          </a:xfrm>
          <a:prstGeom prst="rect">
            <a:avLst/>
          </a:prstGeom>
        </p:spPr>
        <p:txBody>
          <a:bodyPr wrap="square">
            <a:spAutoFit/>
          </a:bodyPr>
          <a:lstStyle/>
          <a:p>
            <a:pPr marL="180000" indent="-457200" algn="just">
              <a:lnSpc>
                <a:spcPts val="1800"/>
              </a:lnSpc>
            </a:pP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消費者に直接販売＝農産物直売所、インターネット販売等</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pic>
        <p:nvPicPr>
          <p:cNvPr id="12" name="図 11"/>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6958646" y="4363809"/>
            <a:ext cx="724437" cy="1053727"/>
          </a:xfrm>
          <a:prstGeom prst="rect">
            <a:avLst/>
          </a:prstGeom>
        </p:spPr>
      </p:pic>
      <p:pic>
        <p:nvPicPr>
          <p:cNvPr id="13" name="図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675647" y="4210372"/>
            <a:ext cx="1963540" cy="1079437"/>
          </a:xfrm>
          <a:prstGeom prst="rect">
            <a:avLst/>
          </a:prstGeom>
        </p:spPr>
      </p:pic>
      <p:sp>
        <p:nvSpPr>
          <p:cNvPr id="4" name="正方形/長方形 3"/>
          <p:cNvSpPr/>
          <p:nvPr/>
        </p:nvSpPr>
        <p:spPr>
          <a:xfrm>
            <a:off x="7683083" y="4276271"/>
            <a:ext cx="1956104" cy="784830"/>
          </a:xfrm>
          <a:prstGeom prst="rect">
            <a:avLst/>
          </a:prstGeom>
        </p:spPr>
        <p:txBody>
          <a:bodyPr wrap="square">
            <a:spAutoFit/>
          </a:bodyPr>
          <a:lstStyle/>
          <a:p>
            <a:pPr marL="180000" indent="-457200" algn="ctr">
              <a:lnSpc>
                <a:spcPts val="18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コロナ前と比べて</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ctr">
              <a:lnSpc>
                <a:spcPts val="18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売上約</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42</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倍！</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ctr">
              <a:lnSpc>
                <a:spcPts val="18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（某</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EC</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サイトヒアリング）</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6209205" y="3926041"/>
            <a:ext cx="3419013" cy="307777"/>
          </a:xfrm>
          <a:prstGeom prst="rect">
            <a:avLst/>
          </a:prstGeom>
        </p:spPr>
        <p:txBody>
          <a:bodyPr wrap="none">
            <a:spAutoFit/>
          </a:bodyPr>
          <a:lstStyle/>
          <a:p>
            <a:r>
              <a:rPr lang="ja-JP" altLang="en-US" sz="1400" dirty="0" smtClean="0"/>
              <a:t>〇</a:t>
            </a:r>
            <a:r>
              <a:rPr lang="en-US" altLang="ja-JP" sz="1400" dirty="0" smtClean="0"/>
              <a:t>EC</a:t>
            </a:r>
            <a:r>
              <a:rPr lang="ja-JP" altLang="en-US" sz="1400" dirty="0" smtClean="0"/>
              <a:t>サイトの農産物販売は全国的に増加</a:t>
            </a:r>
            <a:endParaRPr lang="ja-JP" altLang="en-US" sz="1400" dirty="0"/>
          </a:p>
        </p:txBody>
      </p:sp>
      <p:sp>
        <p:nvSpPr>
          <p:cNvPr id="25" name="テキスト ボックス 24">
            <a:extLst>
              <a:ext uri="{FF2B5EF4-FFF2-40B4-BE49-F238E27FC236}">
                <a16:creationId xmlns:a16="http://schemas.microsoft.com/office/drawing/2014/main" id="{FE5E2139-3614-4780-A162-4040EBCB90DA}"/>
              </a:ext>
            </a:extLst>
          </p:cNvPr>
          <p:cNvSpPr txBox="1"/>
          <p:nvPr/>
        </p:nvSpPr>
        <p:spPr>
          <a:xfrm>
            <a:off x="3505200" y="3731843"/>
            <a:ext cx="1245457" cy="261610"/>
          </a:xfrm>
          <a:prstGeom prst="rect">
            <a:avLst/>
          </a:prstGeom>
          <a:noFill/>
          <a:ln>
            <a:noFill/>
          </a:ln>
        </p:spPr>
        <p:txBody>
          <a:bodyPr wrap="square" rtlCol="0">
            <a:spAutoFit/>
          </a:bodyPr>
          <a:lstStyle/>
          <a:p>
            <a:pPr lvl="0">
              <a:defRPr/>
            </a:pPr>
            <a:r>
              <a:rPr kumimoji="1" lang="ja-JP" altLang="en-US"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（大阪府調べ）</a:t>
            </a:r>
            <a:endParaRPr kumimoji="1" lang="en-US" altLang="ja-JP"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6" name="テキスト ボックス 25">
            <a:extLst>
              <a:ext uri="{FF2B5EF4-FFF2-40B4-BE49-F238E27FC236}">
                <a16:creationId xmlns:a16="http://schemas.microsoft.com/office/drawing/2014/main" id="{FE5E2139-3614-4780-A162-4040EBCB90DA}"/>
              </a:ext>
            </a:extLst>
          </p:cNvPr>
          <p:cNvSpPr txBox="1"/>
          <p:nvPr/>
        </p:nvSpPr>
        <p:spPr>
          <a:xfrm>
            <a:off x="8229601" y="3625571"/>
            <a:ext cx="1849822" cy="261610"/>
          </a:xfrm>
          <a:prstGeom prst="rect">
            <a:avLst/>
          </a:prstGeom>
          <a:noFill/>
          <a:ln>
            <a:noFill/>
          </a:ln>
        </p:spPr>
        <p:txBody>
          <a:bodyPr wrap="square" rtlCol="0">
            <a:spAutoFit/>
          </a:bodyPr>
          <a:lstStyle/>
          <a:p>
            <a:pPr lvl="0">
              <a:defRPr/>
            </a:pPr>
            <a:r>
              <a:rPr kumimoji="1" lang="ja-JP" altLang="en-US"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（農林業センサスより）</a:t>
            </a:r>
            <a:endParaRPr kumimoji="1" lang="en-US" altLang="ja-JP"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7" name="テキスト ボックス 15"/>
          <p:cNvSpPr txBox="1"/>
          <p:nvPr/>
        </p:nvSpPr>
        <p:spPr>
          <a:xfrm>
            <a:off x="9202248" y="6559303"/>
            <a:ext cx="714517" cy="276999"/>
          </a:xfrm>
          <a:prstGeom prst="rect">
            <a:avLst/>
          </a:prstGeom>
          <a:noFill/>
          <a:ln>
            <a:noFill/>
          </a:ln>
        </p:spPr>
        <p:txBody>
          <a:bodyPr wrap="squar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kumimoji="1" lang="ja-JP" altLang="en-US" sz="1200" dirty="0" smtClean="0">
                <a:latin typeface="メイリオ" panose="020B0604030504040204" pitchFamily="50" charset="-128"/>
                <a:ea typeface="メイリオ" panose="020B0604030504040204" pitchFamily="50" charset="-128"/>
              </a:rPr>
              <a:t>参考３</a:t>
            </a:r>
            <a:endParaRPr kumimoji="1" lang="ja-JP" altLang="en-US" sz="1200" dirty="0">
              <a:latin typeface="メイリオ" panose="020B0604030504040204" pitchFamily="50" charset="-128"/>
              <a:ea typeface="メイリオ" panose="020B0604030504040204" pitchFamily="50" charset="-128"/>
            </a:endParaRPr>
          </a:p>
        </p:txBody>
      </p:sp>
      <p:sp>
        <p:nvSpPr>
          <p:cNvPr id="28" name="テキスト ボックス 27"/>
          <p:cNvSpPr txBox="1"/>
          <p:nvPr/>
        </p:nvSpPr>
        <p:spPr>
          <a:xfrm>
            <a:off x="8966580" y="267014"/>
            <a:ext cx="868636" cy="276999"/>
          </a:xfrm>
          <a:prstGeom prst="rect">
            <a:avLst/>
          </a:prstGeom>
          <a:solidFill>
            <a:schemeClr val="bg1"/>
          </a:solidFill>
          <a:ln>
            <a:solidFill>
              <a:schemeClr val="tx1"/>
            </a:solidFill>
          </a:ln>
        </p:spPr>
        <p:txBody>
          <a:bodyPr wrap="square" rtlCol="0" anchor="ctr">
            <a:spAutoFit/>
          </a:bodyPr>
          <a:lstStyle/>
          <a:p>
            <a:pPr algn="ctr"/>
            <a:r>
              <a:rPr kumimoji="1" lang="ja-JP" altLang="en-US" sz="1200" dirty="0" smtClean="0">
                <a:latin typeface="メイリオ" panose="020B0604030504040204" pitchFamily="50" charset="-128"/>
                <a:ea typeface="メイリオ" panose="020B0604030504040204" pitchFamily="50" charset="-128"/>
              </a:rPr>
              <a:t>参考資料</a:t>
            </a:r>
            <a:endParaRPr kumimoji="1" lang="ja-JP" altLang="en-US"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5148920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タイトル 1">
            <a:extLst>
              <a:ext uri="{FF2B5EF4-FFF2-40B4-BE49-F238E27FC236}">
                <a16:creationId xmlns:a16="http://schemas.microsoft.com/office/drawing/2014/main" id="{0A1863B2-BEE4-4B29-91CA-E8C2833F342C}"/>
              </a:ext>
            </a:extLst>
          </p:cNvPr>
          <p:cNvSpPr txBox="1">
            <a:spLocks/>
          </p:cNvSpPr>
          <p:nvPr/>
        </p:nvSpPr>
        <p:spPr>
          <a:xfrm>
            <a:off x="-33962" y="160346"/>
            <a:ext cx="9950727" cy="464942"/>
          </a:xfrm>
          <a:prstGeom prst="rect">
            <a:avLst/>
          </a:prstGeom>
          <a:solidFill>
            <a:schemeClr val="accent6">
              <a:lumMod val="60000"/>
              <a:lumOff val="40000"/>
            </a:schemeClr>
          </a:solidFill>
        </p:spPr>
        <p:txBody>
          <a:bodyPr vert="horz" lIns="91440" tIns="45720" rIns="91440" bIns="45720" rtlCol="0" anchor="b">
            <a:noAutofit/>
          </a:bodyPr>
          <a:lst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a:lstStyle>
          <a:p>
            <a:r>
              <a:rPr lang="ja-JP" altLang="en-US" sz="1800" b="1" dirty="0">
                <a:latin typeface="メイリオ" panose="020B0604030504040204" pitchFamily="50" charset="-128"/>
                <a:ea typeface="メイリオ" panose="020B0604030504040204" pitchFamily="50" charset="-128"/>
              </a:rPr>
              <a:t>　〇大阪農業の現状について</a:t>
            </a:r>
            <a:r>
              <a:rPr lang="en-US" altLang="ja-JP" sz="1800" b="1" dirty="0">
                <a:latin typeface="メイリオ" panose="020B0604030504040204" pitchFamily="50" charset="-128"/>
                <a:ea typeface="メイリオ" panose="020B0604030504040204" pitchFamily="50" charset="-128"/>
              </a:rPr>
              <a:t>(</a:t>
            </a:r>
            <a:r>
              <a:rPr lang="ja-JP" altLang="en-US" sz="1800" b="1" dirty="0">
                <a:latin typeface="メイリオ" panose="020B0604030504040204" pitchFamily="50" charset="-128"/>
                <a:ea typeface="メイリオ" panose="020B0604030504040204" pitchFamily="50" charset="-128"/>
              </a:rPr>
              <a:t>耕地</a:t>
            </a:r>
            <a:r>
              <a:rPr lang="ja-JP" altLang="en-US" sz="1800" b="1" dirty="0" smtClean="0">
                <a:latin typeface="メイリオ" panose="020B0604030504040204" pitchFamily="50" charset="-128"/>
                <a:ea typeface="メイリオ" panose="020B0604030504040204" pitchFamily="50" charset="-128"/>
              </a:rPr>
              <a:t>面積および経営耕地面積の</a:t>
            </a:r>
            <a:r>
              <a:rPr lang="ja-JP" altLang="en-US" sz="1800" b="1" dirty="0">
                <a:latin typeface="メイリオ" panose="020B0604030504040204" pitchFamily="50" charset="-128"/>
                <a:ea typeface="メイリオ" panose="020B0604030504040204" pitchFamily="50" charset="-128"/>
              </a:rPr>
              <a:t>推移）</a:t>
            </a:r>
            <a:endParaRPr lang="en-US" altLang="ja-JP" sz="1800" b="1" dirty="0">
              <a:latin typeface="メイリオ" panose="020B0604030504040204" pitchFamily="50" charset="-128"/>
              <a:ea typeface="メイリオ" panose="020B0604030504040204" pitchFamily="50" charset="-128"/>
            </a:endParaRPr>
          </a:p>
        </p:txBody>
      </p:sp>
      <p:sp>
        <p:nvSpPr>
          <p:cNvPr id="9" name="テキスト ボックス 8">
            <a:extLst>
              <a:ext uri="{FF2B5EF4-FFF2-40B4-BE49-F238E27FC236}">
                <a16:creationId xmlns:a16="http://schemas.microsoft.com/office/drawing/2014/main" id="{6B04BCB5-5533-469A-A7E3-DD97769AE124}"/>
              </a:ext>
            </a:extLst>
          </p:cNvPr>
          <p:cNvSpPr txBox="1"/>
          <p:nvPr/>
        </p:nvSpPr>
        <p:spPr>
          <a:xfrm>
            <a:off x="699972" y="4839190"/>
            <a:ext cx="8997090" cy="1477328"/>
          </a:xfrm>
          <a:prstGeom prst="rect">
            <a:avLst/>
          </a:prstGeom>
          <a:solidFill>
            <a:schemeClr val="accent4">
              <a:lumMod val="20000"/>
              <a:lumOff val="80000"/>
            </a:schemeClr>
          </a:solidFill>
          <a:ln>
            <a:solidFill>
              <a:schemeClr val="tx1"/>
            </a:solidFill>
            <a:prstDash val="sysDot"/>
          </a:ln>
        </p:spPr>
        <p:txBody>
          <a:bodyPr wrap="square" rtlCol="0">
            <a:spAutoFit/>
          </a:bodyPr>
          <a:lstStyle/>
          <a:p>
            <a:pPr>
              <a:lnSpc>
                <a:spcPct val="150000"/>
              </a:lnSpc>
            </a:pPr>
            <a:r>
              <a:rPr kumimoji="1" lang="ja-JP" altLang="en-US" sz="1200" b="1" dirty="0">
                <a:solidFill>
                  <a:srgbClr val="FF0000"/>
                </a:solidFill>
                <a:latin typeface="Meiryo UI" panose="020B0604030504040204" pitchFamily="50" charset="-128"/>
                <a:ea typeface="Meiryo UI" panose="020B0604030504040204" pitchFamily="50" charset="-128"/>
              </a:rPr>
              <a:t>〇耕地面積</a:t>
            </a:r>
            <a:r>
              <a:rPr kumimoji="1" lang="ja-JP" altLang="en-US" sz="1200" b="1" dirty="0" smtClean="0">
                <a:solidFill>
                  <a:srgbClr val="FF0000"/>
                </a:solidFill>
                <a:latin typeface="Meiryo UI" panose="020B0604030504040204" pitchFamily="50" charset="-128"/>
                <a:ea typeface="Meiryo UI" panose="020B0604030504040204" pitchFamily="50" charset="-128"/>
              </a:rPr>
              <a:t>は</a:t>
            </a:r>
            <a:r>
              <a:rPr kumimoji="1" lang="en-US" altLang="ja-JP" sz="1200" b="1" dirty="0" smtClean="0">
                <a:solidFill>
                  <a:srgbClr val="FF0000"/>
                </a:solidFill>
                <a:latin typeface="Meiryo UI" panose="020B0604030504040204" pitchFamily="50" charset="-128"/>
                <a:ea typeface="Meiryo UI" panose="020B0604030504040204" pitchFamily="50" charset="-128"/>
              </a:rPr>
              <a:t>H27</a:t>
            </a:r>
            <a:r>
              <a:rPr kumimoji="1" lang="ja-JP" altLang="en-US" sz="1200" b="1" dirty="0">
                <a:solidFill>
                  <a:srgbClr val="FF0000"/>
                </a:solidFill>
                <a:latin typeface="Meiryo UI" panose="020B0604030504040204" pitchFamily="50" charset="-128"/>
                <a:ea typeface="Meiryo UI" panose="020B0604030504040204" pitchFamily="50" charset="-128"/>
              </a:rPr>
              <a:t>→</a:t>
            </a:r>
            <a:r>
              <a:rPr kumimoji="1" lang="en-US" altLang="ja-JP" sz="1200" b="1" dirty="0">
                <a:solidFill>
                  <a:srgbClr val="FF0000"/>
                </a:solidFill>
                <a:latin typeface="Meiryo UI" panose="020B0604030504040204" pitchFamily="50" charset="-128"/>
                <a:ea typeface="Meiryo UI" panose="020B0604030504040204" pitchFamily="50" charset="-128"/>
              </a:rPr>
              <a:t>R2</a:t>
            </a:r>
            <a:r>
              <a:rPr kumimoji="1" lang="ja-JP" altLang="en-US" sz="1200" b="1" dirty="0">
                <a:solidFill>
                  <a:srgbClr val="FF0000"/>
                </a:solidFill>
                <a:latin typeface="Meiryo UI" panose="020B0604030504040204" pitchFamily="50" charset="-128"/>
                <a:ea typeface="Meiryo UI" panose="020B0604030504040204" pitchFamily="50" charset="-128"/>
              </a:rPr>
              <a:t>で</a:t>
            </a:r>
            <a:r>
              <a:rPr kumimoji="1" lang="ja-JP" altLang="en-US" sz="1200" b="1" dirty="0" smtClean="0">
                <a:solidFill>
                  <a:srgbClr val="FF0000"/>
                </a:solidFill>
                <a:latin typeface="Meiryo UI" panose="020B0604030504040204" pitchFamily="50" charset="-128"/>
                <a:ea typeface="Meiryo UI" panose="020B0604030504040204" pitchFamily="50" charset="-128"/>
              </a:rPr>
              <a:t>約</a:t>
            </a:r>
            <a:r>
              <a:rPr kumimoji="1" lang="en-US" altLang="ja-JP" sz="1200" b="1" dirty="0" smtClean="0">
                <a:solidFill>
                  <a:srgbClr val="FF0000"/>
                </a:solidFill>
                <a:latin typeface="Meiryo UI" panose="020B0604030504040204" pitchFamily="50" charset="-128"/>
                <a:ea typeface="Meiryo UI" panose="020B0604030504040204" pitchFamily="50" charset="-128"/>
              </a:rPr>
              <a:t>5</a:t>
            </a:r>
            <a:r>
              <a:rPr kumimoji="1" lang="ja-JP" altLang="en-US" sz="1200" b="1" dirty="0" smtClean="0">
                <a:solidFill>
                  <a:srgbClr val="FF0000"/>
                </a:solidFill>
                <a:latin typeface="Meiryo UI" panose="020B0604030504040204" pitchFamily="50" charset="-128"/>
                <a:ea typeface="Meiryo UI" panose="020B0604030504040204" pitchFamily="50" charset="-128"/>
              </a:rPr>
              <a:t>％</a:t>
            </a:r>
            <a:r>
              <a:rPr kumimoji="1" lang="ja-JP" altLang="en-US" sz="1200" b="1" dirty="0">
                <a:solidFill>
                  <a:srgbClr val="FF0000"/>
                </a:solidFill>
                <a:latin typeface="Meiryo UI" panose="020B0604030504040204" pitchFamily="50" charset="-128"/>
                <a:ea typeface="Meiryo UI" panose="020B0604030504040204" pitchFamily="50" charset="-128"/>
              </a:rPr>
              <a:t>減少した。</a:t>
            </a:r>
            <a:endParaRPr kumimoji="1" lang="en-US" altLang="ja-JP" sz="1200" b="1" dirty="0">
              <a:solidFill>
                <a:srgbClr val="FF0000"/>
              </a:solidFill>
              <a:latin typeface="Meiryo UI" panose="020B0604030504040204" pitchFamily="50" charset="-128"/>
              <a:ea typeface="Meiryo UI" panose="020B0604030504040204" pitchFamily="50" charset="-128"/>
            </a:endParaRPr>
          </a:p>
          <a:p>
            <a:pPr>
              <a:lnSpc>
                <a:spcPct val="150000"/>
              </a:lnSpc>
            </a:pPr>
            <a:r>
              <a:rPr kumimoji="1" lang="ja-JP" altLang="en-US" sz="1200" b="1" dirty="0" smtClean="0">
                <a:solidFill>
                  <a:srgbClr val="FF0000"/>
                </a:solidFill>
                <a:latin typeface="Meiryo UI" panose="020B0604030504040204" pitchFamily="50" charset="-128"/>
                <a:ea typeface="Meiryo UI" panose="020B0604030504040204" pitchFamily="50" charset="-128"/>
              </a:rPr>
              <a:t>〇</a:t>
            </a:r>
            <a:r>
              <a:rPr kumimoji="1" lang="ja-JP" altLang="en-US" sz="1200" b="1" dirty="0">
                <a:solidFill>
                  <a:srgbClr val="FF0000"/>
                </a:solidFill>
                <a:latin typeface="Meiryo UI" panose="020B0604030504040204" pitchFamily="50" charset="-128"/>
                <a:ea typeface="Meiryo UI" panose="020B0604030504040204" pitchFamily="50" charset="-128"/>
              </a:rPr>
              <a:t>経営</a:t>
            </a:r>
            <a:r>
              <a:rPr kumimoji="1" lang="ja-JP" altLang="en-US" sz="1200" b="1" dirty="0" smtClean="0">
                <a:solidFill>
                  <a:srgbClr val="FF0000"/>
                </a:solidFill>
                <a:latin typeface="Meiryo UI" panose="020B0604030504040204" pitchFamily="50" charset="-128"/>
                <a:ea typeface="Meiryo UI" panose="020B0604030504040204" pitchFamily="50" charset="-128"/>
              </a:rPr>
              <a:t>耕地面積は</a:t>
            </a:r>
            <a:r>
              <a:rPr kumimoji="1" lang="en-US" altLang="ja-JP" sz="1200" b="1" dirty="0" smtClean="0">
                <a:solidFill>
                  <a:srgbClr val="FF0000"/>
                </a:solidFill>
                <a:latin typeface="Meiryo UI" panose="020B0604030504040204" pitchFamily="50" charset="-128"/>
                <a:ea typeface="Meiryo UI" panose="020B0604030504040204" pitchFamily="50" charset="-128"/>
              </a:rPr>
              <a:t>H27</a:t>
            </a:r>
            <a:r>
              <a:rPr kumimoji="1" lang="ja-JP" altLang="en-US" sz="1200" b="1" dirty="0" smtClean="0">
                <a:solidFill>
                  <a:srgbClr val="FF0000"/>
                </a:solidFill>
                <a:latin typeface="Meiryo UI" panose="020B0604030504040204" pitchFamily="50" charset="-128"/>
                <a:ea typeface="Meiryo UI" panose="020B0604030504040204" pitchFamily="50" charset="-128"/>
              </a:rPr>
              <a:t>→</a:t>
            </a:r>
            <a:r>
              <a:rPr kumimoji="1" lang="en-US" altLang="ja-JP" sz="1200" b="1" dirty="0" smtClean="0">
                <a:solidFill>
                  <a:srgbClr val="FF0000"/>
                </a:solidFill>
                <a:latin typeface="Meiryo UI" panose="020B0604030504040204" pitchFamily="50" charset="-128"/>
                <a:ea typeface="Meiryo UI" panose="020B0604030504040204" pitchFamily="50" charset="-128"/>
              </a:rPr>
              <a:t>R2</a:t>
            </a:r>
            <a:r>
              <a:rPr kumimoji="1" lang="ja-JP" altLang="en-US" sz="1200" b="1" dirty="0" smtClean="0">
                <a:solidFill>
                  <a:srgbClr val="FF0000"/>
                </a:solidFill>
                <a:latin typeface="Meiryo UI" panose="020B0604030504040204" pitchFamily="50" charset="-128"/>
                <a:ea typeface="Meiryo UI" panose="020B0604030504040204" pitchFamily="50" charset="-128"/>
              </a:rPr>
              <a:t>で約</a:t>
            </a:r>
            <a:r>
              <a:rPr kumimoji="1" lang="en-US" altLang="ja-JP" sz="1200" b="1" dirty="0" smtClean="0">
                <a:solidFill>
                  <a:srgbClr val="FF0000"/>
                </a:solidFill>
                <a:latin typeface="Meiryo UI" panose="020B0604030504040204" pitchFamily="50" charset="-128"/>
                <a:ea typeface="Meiryo UI" panose="020B0604030504040204" pitchFamily="50" charset="-128"/>
              </a:rPr>
              <a:t>15</a:t>
            </a:r>
            <a:r>
              <a:rPr kumimoji="1" lang="ja-JP" altLang="en-US" sz="1200" b="1" dirty="0" smtClean="0">
                <a:solidFill>
                  <a:srgbClr val="FF0000"/>
                </a:solidFill>
                <a:latin typeface="Meiryo UI" panose="020B0604030504040204" pitchFamily="50" charset="-128"/>
                <a:ea typeface="Meiryo UI" panose="020B0604030504040204" pitchFamily="50" charset="-128"/>
              </a:rPr>
              <a:t>％減少した。</a:t>
            </a:r>
            <a:endParaRPr kumimoji="1" lang="en-US" altLang="ja-JP" sz="1200" b="1" dirty="0" smtClean="0">
              <a:solidFill>
                <a:srgbClr val="FF0000"/>
              </a:solidFill>
              <a:latin typeface="Meiryo UI" panose="020B0604030504040204" pitchFamily="50" charset="-128"/>
              <a:ea typeface="Meiryo UI" panose="020B0604030504040204" pitchFamily="50" charset="-128"/>
            </a:endParaRPr>
          </a:p>
          <a:p>
            <a:pPr>
              <a:lnSpc>
                <a:spcPct val="150000"/>
              </a:lnSpc>
            </a:pPr>
            <a:r>
              <a:rPr kumimoji="1" lang="ja-JP" altLang="en-US" sz="1200" b="1" dirty="0" smtClean="0">
                <a:solidFill>
                  <a:srgbClr val="FF0000"/>
                </a:solidFill>
                <a:latin typeface="Meiryo UI" panose="020B0604030504040204" pitchFamily="50" charset="-128"/>
                <a:ea typeface="Meiryo UI" panose="020B0604030504040204" pitchFamily="50" charset="-128"/>
              </a:rPr>
              <a:t>〇また、そのうち</a:t>
            </a:r>
            <a:r>
              <a:rPr kumimoji="1" lang="ja-JP" altLang="en-US" sz="1200" b="1" dirty="0">
                <a:solidFill>
                  <a:srgbClr val="FF0000"/>
                </a:solidFill>
                <a:latin typeface="Meiryo UI" panose="020B0604030504040204" pitchFamily="50" charset="-128"/>
                <a:ea typeface="Meiryo UI" panose="020B0604030504040204" pitchFamily="50" charset="-128"/>
              </a:rPr>
              <a:t>販売農家が占める割合は</a:t>
            </a:r>
            <a:r>
              <a:rPr kumimoji="1" lang="en-US" altLang="ja-JP" sz="1200" b="1" dirty="0">
                <a:solidFill>
                  <a:srgbClr val="FF0000"/>
                </a:solidFill>
                <a:latin typeface="Meiryo UI" panose="020B0604030504040204" pitchFamily="50" charset="-128"/>
                <a:ea typeface="Meiryo UI" panose="020B0604030504040204" pitchFamily="50" charset="-128"/>
              </a:rPr>
              <a:t>H27</a:t>
            </a:r>
            <a:r>
              <a:rPr kumimoji="1" lang="ja-JP" altLang="en-US" sz="1200" b="1" dirty="0">
                <a:solidFill>
                  <a:srgbClr val="FF0000"/>
                </a:solidFill>
                <a:latin typeface="Meiryo UI" panose="020B0604030504040204" pitchFamily="50" charset="-128"/>
                <a:ea typeface="Meiryo UI" panose="020B0604030504040204" pitchFamily="50" charset="-128"/>
              </a:rPr>
              <a:t>（</a:t>
            </a:r>
            <a:r>
              <a:rPr kumimoji="1" lang="ja-JP" altLang="en-US" sz="1200" b="1" dirty="0" smtClean="0">
                <a:solidFill>
                  <a:srgbClr val="FF0000"/>
                </a:solidFill>
                <a:latin typeface="Meiryo UI" panose="020B0604030504040204" pitchFamily="50" charset="-128"/>
                <a:ea typeface="Meiryo UI" panose="020B0604030504040204" pitchFamily="50" charset="-128"/>
              </a:rPr>
              <a:t>約</a:t>
            </a:r>
            <a:r>
              <a:rPr kumimoji="1" lang="en-US" altLang="ja-JP" sz="1200" b="1" dirty="0" smtClean="0">
                <a:solidFill>
                  <a:srgbClr val="FF0000"/>
                </a:solidFill>
                <a:latin typeface="Meiryo UI" panose="020B0604030504040204" pitchFamily="50" charset="-128"/>
                <a:ea typeface="Meiryo UI" panose="020B0604030504040204" pitchFamily="50" charset="-128"/>
              </a:rPr>
              <a:t>66</a:t>
            </a:r>
            <a:r>
              <a:rPr kumimoji="1" lang="ja-JP" altLang="en-US" sz="1200" b="1" dirty="0" smtClean="0">
                <a:solidFill>
                  <a:srgbClr val="FF0000"/>
                </a:solidFill>
                <a:latin typeface="Meiryo UI" panose="020B0604030504040204" pitchFamily="50" charset="-128"/>
                <a:ea typeface="Meiryo UI" panose="020B0604030504040204" pitchFamily="50" charset="-128"/>
              </a:rPr>
              <a:t>％</a:t>
            </a:r>
            <a:r>
              <a:rPr kumimoji="1" lang="ja-JP" altLang="en-US" sz="1200" b="1" dirty="0">
                <a:solidFill>
                  <a:srgbClr val="FF0000"/>
                </a:solidFill>
                <a:latin typeface="Meiryo UI" panose="020B0604030504040204" pitchFamily="50" charset="-128"/>
                <a:ea typeface="Meiryo UI" panose="020B0604030504040204" pitchFamily="50" charset="-128"/>
              </a:rPr>
              <a:t>）→</a:t>
            </a:r>
            <a:r>
              <a:rPr kumimoji="1" lang="en-US" altLang="ja-JP" sz="1200" b="1" dirty="0">
                <a:solidFill>
                  <a:srgbClr val="FF0000"/>
                </a:solidFill>
                <a:latin typeface="Meiryo UI" panose="020B0604030504040204" pitchFamily="50" charset="-128"/>
                <a:ea typeface="Meiryo UI" panose="020B0604030504040204" pitchFamily="50" charset="-128"/>
              </a:rPr>
              <a:t>R2</a:t>
            </a:r>
            <a:r>
              <a:rPr kumimoji="1" lang="ja-JP" altLang="en-US" sz="1200" b="1" dirty="0">
                <a:solidFill>
                  <a:srgbClr val="FF0000"/>
                </a:solidFill>
                <a:latin typeface="Meiryo UI" panose="020B0604030504040204" pitchFamily="50" charset="-128"/>
                <a:ea typeface="Meiryo UI" panose="020B0604030504040204" pitchFamily="50" charset="-128"/>
              </a:rPr>
              <a:t>（</a:t>
            </a:r>
            <a:r>
              <a:rPr kumimoji="1" lang="ja-JP" altLang="en-US" sz="1200" b="1" dirty="0" smtClean="0">
                <a:solidFill>
                  <a:srgbClr val="FF0000"/>
                </a:solidFill>
                <a:latin typeface="Meiryo UI" panose="020B0604030504040204" pitchFamily="50" charset="-128"/>
                <a:ea typeface="Meiryo UI" panose="020B0604030504040204" pitchFamily="50" charset="-128"/>
              </a:rPr>
              <a:t>約</a:t>
            </a:r>
            <a:r>
              <a:rPr kumimoji="1" lang="en-US" altLang="ja-JP" sz="1200" b="1" dirty="0" smtClean="0">
                <a:solidFill>
                  <a:srgbClr val="FF0000"/>
                </a:solidFill>
                <a:latin typeface="Meiryo UI" panose="020B0604030504040204" pitchFamily="50" charset="-128"/>
                <a:ea typeface="Meiryo UI" panose="020B0604030504040204" pitchFamily="50" charset="-128"/>
              </a:rPr>
              <a:t>64</a:t>
            </a:r>
            <a:r>
              <a:rPr kumimoji="1" lang="ja-JP" altLang="en-US" sz="1200" b="1" dirty="0" smtClean="0">
                <a:solidFill>
                  <a:srgbClr val="FF0000"/>
                </a:solidFill>
                <a:latin typeface="Meiryo UI" panose="020B0604030504040204" pitchFamily="50" charset="-128"/>
                <a:ea typeface="Meiryo UI" panose="020B0604030504040204" pitchFamily="50" charset="-128"/>
              </a:rPr>
              <a:t>％</a:t>
            </a:r>
            <a:r>
              <a:rPr kumimoji="1" lang="ja-JP" altLang="en-US" sz="1200" b="1" dirty="0">
                <a:solidFill>
                  <a:srgbClr val="FF0000"/>
                </a:solidFill>
                <a:latin typeface="Meiryo UI" panose="020B0604030504040204" pitchFamily="50" charset="-128"/>
                <a:ea typeface="Meiryo UI" panose="020B0604030504040204" pitchFamily="50" charset="-128"/>
              </a:rPr>
              <a:t>）</a:t>
            </a:r>
            <a:r>
              <a:rPr kumimoji="1" lang="ja-JP" altLang="en-US" sz="1200" b="1" dirty="0" smtClean="0">
                <a:solidFill>
                  <a:srgbClr val="FF0000"/>
                </a:solidFill>
                <a:latin typeface="Meiryo UI" panose="020B0604030504040204" pitchFamily="50" charset="-128"/>
                <a:ea typeface="Meiryo UI" panose="020B0604030504040204" pitchFamily="50" charset="-128"/>
              </a:rPr>
              <a:t>と減少</a:t>
            </a:r>
            <a:r>
              <a:rPr kumimoji="1" lang="ja-JP" altLang="en-US" sz="1200" b="1" dirty="0">
                <a:solidFill>
                  <a:srgbClr val="FF0000"/>
                </a:solidFill>
                <a:latin typeface="Meiryo UI" panose="020B0604030504040204" pitchFamily="50" charset="-128"/>
                <a:ea typeface="Meiryo UI" panose="020B0604030504040204" pitchFamily="50" charset="-128"/>
              </a:rPr>
              <a:t>し</a:t>
            </a:r>
            <a:r>
              <a:rPr kumimoji="1" lang="ja-JP" altLang="en-US" sz="1200" b="1" dirty="0" smtClean="0">
                <a:solidFill>
                  <a:srgbClr val="FF0000"/>
                </a:solidFill>
                <a:latin typeface="Meiryo UI" panose="020B0604030504040204" pitchFamily="50" charset="-128"/>
                <a:ea typeface="Meiryo UI" panose="020B0604030504040204" pitchFamily="50" charset="-128"/>
              </a:rPr>
              <a:t>、自給的農家および土地持ち非農家が</a:t>
            </a:r>
            <a:r>
              <a:rPr kumimoji="1" lang="ja-JP" altLang="en-US" sz="1200" b="1" dirty="0">
                <a:solidFill>
                  <a:srgbClr val="FF0000"/>
                </a:solidFill>
                <a:latin typeface="Meiryo UI" panose="020B0604030504040204" pitchFamily="50" charset="-128"/>
                <a:ea typeface="Meiryo UI" panose="020B0604030504040204" pitchFamily="50" charset="-128"/>
              </a:rPr>
              <a:t>持つ農地</a:t>
            </a:r>
            <a:r>
              <a:rPr kumimoji="1" lang="ja-JP" altLang="en-US" sz="1200" b="1" dirty="0" smtClean="0">
                <a:solidFill>
                  <a:srgbClr val="FF0000"/>
                </a:solidFill>
                <a:latin typeface="Meiryo UI" panose="020B0604030504040204" pitchFamily="50" charset="-128"/>
                <a:ea typeface="Meiryo UI" panose="020B0604030504040204" pitchFamily="50" charset="-128"/>
              </a:rPr>
              <a:t>の　</a:t>
            </a:r>
            <a:endParaRPr kumimoji="1" lang="en-US" altLang="ja-JP" sz="1200" b="1" dirty="0" smtClean="0">
              <a:solidFill>
                <a:srgbClr val="FF0000"/>
              </a:solidFill>
              <a:latin typeface="Meiryo UI" panose="020B0604030504040204" pitchFamily="50" charset="-128"/>
              <a:ea typeface="Meiryo UI" panose="020B0604030504040204" pitchFamily="50" charset="-128"/>
            </a:endParaRPr>
          </a:p>
          <a:p>
            <a:pPr>
              <a:lnSpc>
                <a:spcPct val="150000"/>
              </a:lnSpc>
            </a:pPr>
            <a:r>
              <a:rPr kumimoji="1" lang="ja-JP" altLang="en-US" sz="1200" b="1" dirty="0">
                <a:solidFill>
                  <a:srgbClr val="FF0000"/>
                </a:solidFill>
                <a:latin typeface="Meiryo UI" panose="020B0604030504040204" pitchFamily="50" charset="-128"/>
                <a:ea typeface="Meiryo UI" panose="020B0604030504040204" pitchFamily="50" charset="-128"/>
              </a:rPr>
              <a:t>　</a:t>
            </a:r>
            <a:r>
              <a:rPr kumimoji="1" lang="ja-JP" altLang="en-US" sz="1200" b="1" dirty="0" smtClean="0">
                <a:solidFill>
                  <a:srgbClr val="FF0000"/>
                </a:solidFill>
                <a:latin typeface="Meiryo UI" panose="020B0604030504040204" pitchFamily="50" charset="-128"/>
                <a:ea typeface="Meiryo UI" panose="020B0604030504040204" pitchFamily="50" charset="-128"/>
              </a:rPr>
              <a:t>割合が微増して</a:t>
            </a:r>
            <a:r>
              <a:rPr kumimoji="1" lang="ja-JP" altLang="en-US" sz="1200" b="1" dirty="0">
                <a:solidFill>
                  <a:srgbClr val="FF0000"/>
                </a:solidFill>
                <a:latin typeface="Meiryo UI" panose="020B0604030504040204" pitchFamily="50" charset="-128"/>
                <a:ea typeface="Meiryo UI" panose="020B0604030504040204" pitchFamily="50" charset="-128"/>
              </a:rPr>
              <a:t>いる。</a:t>
            </a:r>
            <a:endParaRPr kumimoji="1" lang="en-US" altLang="ja-JP" sz="1200" b="1" dirty="0">
              <a:solidFill>
                <a:srgbClr val="FF0000"/>
              </a:solidFill>
              <a:latin typeface="Meiryo UI" panose="020B0604030504040204" pitchFamily="50" charset="-128"/>
              <a:ea typeface="Meiryo UI" panose="020B0604030504040204" pitchFamily="50" charset="-128"/>
            </a:endParaRPr>
          </a:p>
          <a:p>
            <a:pPr>
              <a:lnSpc>
                <a:spcPct val="150000"/>
              </a:lnSpc>
            </a:pPr>
            <a:r>
              <a:rPr kumimoji="1" lang="ja-JP" altLang="en-US" sz="1200" b="1" dirty="0">
                <a:solidFill>
                  <a:srgbClr val="FF0000"/>
                </a:solidFill>
                <a:latin typeface="Meiryo UI" panose="020B0604030504040204" pitchFamily="50" charset="-128"/>
                <a:ea typeface="Meiryo UI" panose="020B0604030504040204" pitchFamily="50" charset="-128"/>
              </a:rPr>
              <a:t>⇒大阪農業を維持するためには、販売農家に農地を集積し、１経営体が管理する農地を増やす必要</a:t>
            </a:r>
            <a:r>
              <a:rPr kumimoji="1" lang="ja-JP" altLang="en-US" sz="1200" b="1" dirty="0" smtClean="0">
                <a:solidFill>
                  <a:srgbClr val="FF0000"/>
                </a:solidFill>
                <a:latin typeface="Meiryo UI" panose="020B0604030504040204" pitchFamily="50" charset="-128"/>
                <a:ea typeface="Meiryo UI" panose="020B0604030504040204" pitchFamily="50" charset="-128"/>
              </a:rPr>
              <a:t>がある</a:t>
            </a:r>
            <a:r>
              <a:rPr kumimoji="1" lang="ja-JP" altLang="en-US" sz="1200" b="1" dirty="0">
                <a:solidFill>
                  <a:srgbClr val="FF0000"/>
                </a:solidFill>
                <a:latin typeface="Meiryo UI" panose="020B0604030504040204" pitchFamily="50" charset="-128"/>
                <a:ea typeface="Meiryo UI" panose="020B0604030504040204" pitchFamily="50" charset="-128"/>
              </a:rPr>
              <a:t>。</a:t>
            </a:r>
            <a:endParaRPr kumimoji="1" lang="en-US" altLang="ja-JP" sz="1200" b="1" dirty="0">
              <a:solidFill>
                <a:srgbClr val="FF0000"/>
              </a:solidFill>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5064370" y="1243582"/>
            <a:ext cx="736086" cy="307777"/>
          </a:xfrm>
          <a:prstGeom prst="rect">
            <a:avLst/>
          </a:prstGeom>
          <a:noFill/>
        </p:spPr>
        <p:txBody>
          <a:bodyPr wrap="square" rtlCol="0">
            <a:spAutoFit/>
          </a:bodyPr>
          <a:lstStyle/>
          <a:p>
            <a:r>
              <a:rPr kumimoji="1" lang="ja-JP" altLang="en-US" sz="1400" dirty="0"/>
              <a:t>（</a:t>
            </a:r>
            <a:r>
              <a:rPr kumimoji="1" lang="en-US" altLang="ja-JP" sz="1400" dirty="0"/>
              <a:t>ha</a:t>
            </a:r>
            <a:r>
              <a:rPr kumimoji="1" lang="ja-JP" altLang="en-US" sz="1400" dirty="0"/>
              <a:t>）</a:t>
            </a:r>
          </a:p>
        </p:txBody>
      </p:sp>
      <p:graphicFrame>
        <p:nvGraphicFramePr>
          <p:cNvPr id="12" name="グラフ 11">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536156417"/>
              </p:ext>
            </p:extLst>
          </p:nvPr>
        </p:nvGraphicFramePr>
        <p:xfrm>
          <a:off x="384241" y="1010102"/>
          <a:ext cx="4557160" cy="335708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グラフ 12"/>
          <p:cNvGraphicFramePr>
            <a:graphicFrameLocks/>
          </p:cNvGraphicFramePr>
          <p:nvPr>
            <p:extLst>
              <p:ext uri="{D42A27DB-BD31-4B8C-83A1-F6EECF244321}">
                <p14:modId xmlns:p14="http://schemas.microsoft.com/office/powerpoint/2010/main" val="1792928288"/>
              </p:ext>
            </p:extLst>
          </p:nvPr>
        </p:nvGraphicFramePr>
        <p:xfrm>
          <a:off x="5111262" y="1010102"/>
          <a:ext cx="4723953" cy="3376507"/>
        </p:xfrm>
        <a:graphic>
          <a:graphicData uri="http://schemas.openxmlformats.org/drawingml/2006/chart">
            <c:chart xmlns:c="http://schemas.openxmlformats.org/drawingml/2006/chart" xmlns:r="http://schemas.openxmlformats.org/officeDocument/2006/relationships" r:id="rId3"/>
          </a:graphicData>
        </a:graphic>
      </p:graphicFrame>
      <p:sp>
        <p:nvSpPr>
          <p:cNvPr id="14" name="テキスト ボックス 13"/>
          <p:cNvSpPr txBox="1"/>
          <p:nvPr/>
        </p:nvSpPr>
        <p:spPr>
          <a:xfrm>
            <a:off x="9120698" y="267014"/>
            <a:ext cx="714517" cy="276999"/>
          </a:xfrm>
          <a:prstGeom prst="rect">
            <a:avLst/>
          </a:prstGeom>
          <a:solidFill>
            <a:schemeClr val="bg1"/>
          </a:solidFill>
          <a:ln>
            <a:solidFill>
              <a:schemeClr val="tx1"/>
            </a:solidFill>
          </a:ln>
        </p:spPr>
        <p:txBody>
          <a:bodyPr wrap="square" rtlCol="0" anchor="ctr">
            <a:spAutoFit/>
          </a:bodyPr>
          <a:lstStyle/>
          <a:p>
            <a:pPr algn="ctr"/>
            <a:r>
              <a:rPr kumimoji="1" lang="ja-JP" altLang="en-US" sz="1200" dirty="0" smtClean="0">
                <a:latin typeface="メイリオ" panose="020B0604030504040204" pitchFamily="50" charset="-128"/>
                <a:ea typeface="メイリオ" panose="020B0604030504040204" pitchFamily="50" charset="-128"/>
              </a:rPr>
              <a:t>資３</a:t>
            </a:r>
            <a:endParaRPr kumimoji="1" lang="ja-JP" altLang="en-US" sz="1200" dirty="0">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214380" y="1149544"/>
            <a:ext cx="736086" cy="307777"/>
          </a:xfrm>
          <a:prstGeom prst="rect">
            <a:avLst/>
          </a:prstGeom>
          <a:noFill/>
        </p:spPr>
        <p:txBody>
          <a:bodyPr wrap="square" rtlCol="0">
            <a:spAutoFit/>
          </a:bodyPr>
          <a:lstStyle/>
          <a:p>
            <a:r>
              <a:rPr kumimoji="1" lang="ja-JP" altLang="en-US" sz="1400" dirty="0"/>
              <a:t>（</a:t>
            </a:r>
            <a:r>
              <a:rPr kumimoji="1" lang="en-US" altLang="ja-JP" sz="1400" dirty="0"/>
              <a:t>ha</a:t>
            </a:r>
            <a:r>
              <a:rPr kumimoji="1" lang="ja-JP" altLang="en-US" sz="1400" dirty="0"/>
              <a:t>）</a:t>
            </a:r>
          </a:p>
        </p:txBody>
      </p:sp>
      <p:sp>
        <p:nvSpPr>
          <p:cNvPr id="16" name="テキスト ボックス 15"/>
          <p:cNvSpPr txBox="1"/>
          <p:nvPr/>
        </p:nvSpPr>
        <p:spPr>
          <a:xfrm>
            <a:off x="950466" y="1397470"/>
            <a:ext cx="736086" cy="261610"/>
          </a:xfrm>
          <a:prstGeom prst="rect">
            <a:avLst/>
          </a:prstGeom>
          <a:noFill/>
        </p:spPr>
        <p:txBody>
          <a:bodyPr wrap="square" rtlCol="0">
            <a:spAutoFit/>
          </a:bodyPr>
          <a:lstStyle/>
          <a:p>
            <a:r>
              <a:rPr kumimoji="1" lang="en-US" altLang="ja-JP" sz="1100" dirty="0" smtClean="0">
                <a:solidFill>
                  <a:srgbClr val="FF0000"/>
                </a:solidFill>
              </a:rPr>
              <a:t>13,220</a:t>
            </a:r>
            <a:endParaRPr kumimoji="1" lang="ja-JP" altLang="en-US" sz="1100" dirty="0">
              <a:solidFill>
                <a:srgbClr val="FF0000"/>
              </a:solidFill>
            </a:endParaRPr>
          </a:p>
        </p:txBody>
      </p:sp>
      <p:sp>
        <p:nvSpPr>
          <p:cNvPr id="17" name="テキスト ボックス 16"/>
          <p:cNvSpPr txBox="1"/>
          <p:nvPr/>
        </p:nvSpPr>
        <p:spPr>
          <a:xfrm>
            <a:off x="4217039" y="1397470"/>
            <a:ext cx="736086" cy="430887"/>
          </a:xfrm>
          <a:prstGeom prst="rect">
            <a:avLst/>
          </a:prstGeom>
          <a:noFill/>
        </p:spPr>
        <p:txBody>
          <a:bodyPr wrap="square" rtlCol="0">
            <a:spAutoFit/>
          </a:bodyPr>
          <a:lstStyle/>
          <a:p>
            <a:r>
              <a:rPr kumimoji="1" lang="ja-JP" altLang="en-US" sz="1100" dirty="0" smtClean="0">
                <a:solidFill>
                  <a:srgbClr val="FF0000"/>
                </a:solidFill>
              </a:rPr>
              <a:t>▲</a:t>
            </a:r>
            <a:r>
              <a:rPr kumimoji="1" lang="en-US" altLang="ja-JP" sz="1100" dirty="0" smtClean="0">
                <a:solidFill>
                  <a:srgbClr val="FF0000"/>
                </a:solidFill>
              </a:rPr>
              <a:t>5%</a:t>
            </a:r>
          </a:p>
          <a:p>
            <a:r>
              <a:rPr kumimoji="1" lang="en-US" altLang="ja-JP" sz="1100" dirty="0" smtClean="0">
                <a:solidFill>
                  <a:srgbClr val="FF0000"/>
                </a:solidFill>
              </a:rPr>
              <a:t>12,530</a:t>
            </a:r>
            <a:endParaRPr kumimoji="1" lang="ja-JP" altLang="en-US" sz="1100" dirty="0">
              <a:solidFill>
                <a:srgbClr val="FF0000"/>
              </a:solidFill>
            </a:endParaRPr>
          </a:p>
        </p:txBody>
      </p:sp>
      <p:sp>
        <p:nvSpPr>
          <p:cNvPr id="18" name="テキスト ボックス 17"/>
          <p:cNvSpPr txBox="1"/>
          <p:nvPr/>
        </p:nvSpPr>
        <p:spPr>
          <a:xfrm>
            <a:off x="1593861" y="1444000"/>
            <a:ext cx="736086" cy="261610"/>
          </a:xfrm>
          <a:prstGeom prst="rect">
            <a:avLst/>
          </a:prstGeom>
          <a:noFill/>
        </p:spPr>
        <p:txBody>
          <a:bodyPr wrap="square" rtlCol="0">
            <a:spAutoFit/>
          </a:bodyPr>
          <a:lstStyle/>
          <a:p>
            <a:r>
              <a:rPr kumimoji="1" lang="en-US" altLang="ja-JP" sz="1100" dirty="0" smtClean="0"/>
              <a:t>13,080</a:t>
            </a:r>
            <a:endParaRPr kumimoji="1" lang="ja-JP" altLang="en-US" sz="1100" dirty="0"/>
          </a:p>
        </p:txBody>
      </p:sp>
      <p:sp>
        <p:nvSpPr>
          <p:cNvPr id="19" name="テキスト ボックス 18"/>
          <p:cNvSpPr txBox="1"/>
          <p:nvPr/>
        </p:nvSpPr>
        <p:spPr>
          <a:xfrm>
            <a:off x="2917173" y="1517690"/>
            <a:ext cx="736086" cy="261610"/>
          </a:xfrm>
          <a:prstGeom prst="rect">
            <a:avLst/>
          </a:prstGeom>
          <a:noFill/>
        </p:spPr>
        <p:txBody>
          <a:bodyPr wrap="square" rtlCol="0">
            <a:spAutoFit/>
          </a:bodyPr>
          <a:lstStyle/>
          <a:p>
            <a:r>
              <a:rPr kumimoji="1" lang="en-US" altLang="ja-JP" sz="1100" dirty="0" smtClean="0"/>
              <a:t>12,830</a:t>
            </a:r>
            <a:endParaRPr kumimoji="1" lang="ja-JP" altLang="en-US" sz="1100" dirty="0"/>
          </a:p>
        </p:txBody>
      </p:sp>
      <p:sp>
        <p:nvSpPr>
          <p:cNvPr id="20" name="テキスト ボックス 19"/>
          <p:cNvSpPr txBox="1"/>
          <p:nvPr/>
        </p:nvSpPr>
        <p:spPr>
          <a:xfrm>
            <a:off x="2237256" y="1482108"/>
            <a:ext cx="736086" cy="261610"/>
          </a:xfrm>
          <a:prstGeom prst="rect">
            <a:avLst/>
          </a:prstGeom>
          <a:noFill/>
        </p:spPr>
        <p:txBody>
          <a:bodyPr wrap="square" rtlCol="0">
            <a:spAutoFit/>
          </a:bodyPr>
          <a:lstStyle/>
          <a:p>
            <a:r>
              <a:rPr kumimoji="1" lang="en-US" altLang="ja-JP" sz="1100" dirty="0" smtClean="0"/>
              <a:t>12,930</a:t>
            </a:r>
            <a:endParaRPr kumimoji="1" lang="ja-JP" altLang="en-US" sz="1100" dirty="0"/>
          </a:p>
        </p:txBody>
      </p:sp>
      <p:sp>
        <p:nvSpPr>
          <p:cNvPr id="22" name="テキスト ボックス 21"/>
          <p:cNvSpPr txBox="1"/>
          <p:nvPr/>
        </p:nvSpPr>
        <p:spPr>
          <a:xfrm>
            <a:off x="3573644" y="1517690"/>
            <a:ext cx="736086" cy="261610"/>
          </a:xfrm>
          <a:prstGeom prst="rect">
            <a:avLst/>
          </a:prstGeom>
          <a:noFill/>
        </p:spPr>
        <p:txBody>
          <a:bodyPr wrap="square" rtlCol="0">
            <a:spAutoFit/>
          </a:bodyPr>
          <a:lstStyle/>
          <a:p>
            <a:r>
              <a:rPr kumimoji="1" lang="en-US" altLang="ja-JP" sz="1100" dirty="0" smtClean="0"/>
              <a:t>12,690</a:t>
            </a:r>
            <a:endParaRPr kumimoji="1" lang="ja-JP" altLang="en-US" sz="1100" dirty="0"/>
          </a:p>
        </p:txBody>
      </p:sp>
      <p:sp>
        <p:nvSpPr>
          <p:cNvPr id="23" name="テキスト ボックス 22"/>
          <p:cNvSpPr txBox="1"/>
          <p:nvPr/>
        </p:nvSpPr>
        <p:spPr>
          <a:xfrm>
            <a:off x="6104131" y="1779300"/>
            <a:ext cx="736086" cy="261610"/>
          </a:xfrm>
          <a:prstGeom prst="rect">
            <a:avLst/>
          </a:prstGeom>
          <a:noFill/>
        </p:spPr>
        <p:txBody>
          <a:bodyPr wrap="square" rtlCol="0">
            <a:spAutoFit/>
          </a:bodyPr>
          <a:lstStyle/>
          <a:p>
            <a:r>
              <a:rPr kumimoji="1" lang="en-US" altLang="ja-JP" sz="1100" dirty="0" smtClean="0"/>
              <a:t>9,798</a:t>
            </a:r>
            <a:endParaRPr kumimoji="1" lang="ja-JP" altLang="en-US" sz="1100" dirty="0"/>
          </a:p>
        </p:txBody>
      </p:sp>
      <p:sp>
        <p:nvSpPr>
          <p:cNvPr id="25" name="テキスト ボックス 24"/>
          <p:cNvSpPr txBox="1"/>
          <p:nvPr/>
        </p:nvSpPr>
        <p:spPr>
          <a:xfrm>
            <a:off x="7453320" y="2003455"/>
            <a:ext cx="736086" cy="261610"/>
          </a:xfrm>
          <a:prstGeom prst="rect">
            <a:avLst/>
          </a:prstGeom>
          <a:noFill/>
        </p:spPr>
        <p:txBody>
          <a:bodyPr wrap="square" rtlCol="0">
            <a:spAutoFit/>
          </a:bodyPr>
          <a:lstStyle/>
          <a:p>
            <a:r>
              <a:rPr kumimoji="1" lang="en-US" altLang="ja-JP" sz="1100" dirty="0" smtClean="0">
                <a:solidFill>
                  <a:srgbClr val="FF0000"/>
                </a:solidFill>
              </a:rPr>
              <a:t>8,790</a:t>
            </a:r>
            <a:endParaRPr kumimoji="1" lang="ja-JP" altLang="en-US" sz="1100" dirty="0">
              <a:solidFill>
                <a:srgbClr val="FF0000"/>
              </a:solidFill>
            </a:endParaRPr>
          </a:p>
        </p:txBody>
      </p:sp>
      <p:sp>
        <p:nvSpPr>
          <p:cNvPr id="26" name="テキスト ボックス 25"/>
          <p:cNvSpPr txBox="1"/>
          <p:nvPr/>
        </p:nvSpPr>
        <p:spPr>
          <a:xfrm>
            <a:off x="8752655" y="2109807"/>
            <a:ext cx="736086" cy="430887"/>
          </a:xfrm>
          <a:prstGeom prst="rect">
            <a:avLst/>
          </a:prstGeom>
          <a:noFill/>
        </p:spPr>
        <p:txBody>
          <a:bodyPr wrap="square" rtlCol="0">
            <a:spAutoFit/>
          </a:bodyPr>
          <a:lstStyle/>
          <a:p>
            <a:r>
              <a:rPr kumimoji="1" lang="ja-JP" altLang="en-US" sz="1100" dirty="0" smtClean="0">
                <a:solidFill>
                  <a:srgbClr val="FF0000"/>
                </a:solidFill>
              </a:rPr>
              <a:t>▲</a:t>
            </a:r>
            <a:r>
              <a:rPr kumimoji="1" lang="en-US" altLang="ja-JP" sz="1100" dirty="0" smtClean="0">
                <a:solidFill>
                  <a:srgbClr val="FF0000"/>
                </a:solidFill>
              </a:rPr>
              <a:t>15%</a:t>
            </a:r>
          </a:p>
          <a:p>
            <a:r>
              <a:rPr kumimoji="1" lang="en-US" altLang="ja-JP" sz="1100" dirty="0" smtClean="0">
                <a:solidFill>
                  <a:srgbClr val="FF0000"/>
                </a:solidFill>
              </a:rPr>
              <a:t>7,510</a:t>
            </a:r>
            <a:endParaRPr kumimoji="1" lang="ja-JP" altLang="en-US" sz="1100" dirty="0">
              <a:solidFill>
                <a:srgbClr val="FF0000"/>
              </a:solidFill>
            </a:endParaRPr>
          </a:p>
        </p:txBody>
      </p:sp>
      <p:sp>
        <p:nvSpPr>
          <p:cNvPr id="24" name="テキスト ボックス 23">
            <a:extLst>
              <a:ext uri="{FF2B5EF4-FFF2-40B4-BE49-F238E27FC236}">
                <a16:creationId xmlns:a16="http://schemas.microsoft.com/office/drawing/2014/main" id="{FE5E2139-3614-4780-A162-4040EBCB90DA}"/>
              </a:ext>
            </a:extLst>
          </p:cNvPr>
          <p:cNvSpPr txBox="1"/>
          <p:nvPr/>
        </p:nvSpPr>
        <p:spPr>
          <a:xfrm>
            <a:off x="8143530" y="4261207"/>
            <a:ext cx="1849822" cy="261610"/>
          </a:xfrm>
          <a:prstGeom prst="rect">
            <a:avLst/>
          </a:prstGeom>
          <a:noFill/>
          <a:ln>
            <a:noFill/>
          </a:ln>
        </p:spPr>
        <p:txBody>
          <a:bodyPr wrap="square" rtlCol="0">
            <a:spAutoFit/>
          </a:bodyPr>
          <a:lstStyle/>
          <a:p>
            <a:pPr lvl="0">
              <a:defRPr/>
            </a:pPr>
            <a:r>
              <a:rPr kumimoji="1" lang="ja-JP" altLang="en-US"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（農林業センサスより）</a:t>
            </a:r>
            <a:endParaRPr kumimoji="1" lang="en-US" altLang="ja-JP"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7" name="テキスト ボックス 26">
            <a:extLst>
              <a:ext uri="{FF2B5EF4-FFF2-40B4-BE49-F238E27FC236}">
                <a16:creationId xmlns:a16="http://schemas.microsoft.com/office/drawing/2014/main" id="{FE5E2139-3614-4780-A162-4040EBCB90DA}"/>
              </a:ext>
            </a:extLst>
          </p:cNvPr>
          <p:cNvSpPr txBox="1"/>
          <p:nvPr/>
        </p:nvSpPr>
        <p:spPr>
          <a:xfrm>
            <a:off x="3348695" y="4261207"/>
            <a:ext cx="1849822" cy="261610"/>
          </a:xfrm>
          <a:prstGeom prst="rect">
            <a:avLst/>
          </a:prstGeom>
          <a:noFill/>
          <a:ln>
            <a:noFill/>
          </a:ln>
        </p:spPr>
        <p:txBody>
          <a:bodyPr wrap="square" rtlCol="0">
            <a:spAutoFit/>
          </a:bodyPr>
          <a:lstStyle/>
          <a:p>
            <a:pPr lvl="0">
              <a:defRPr/>
            </a:pPr>
            <a:r>
              <a:rPr kumimoji="1" lang="ja-JP" altLang="en-US"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100" dirty="0" smtClean="0">
                <a:solidFill>
                  <a:prstClr val="black"/>
                </a:solidFill>
                <a:latin typeface="Calibri" panose="020F0502020204030204"/>
                <a:ea typeface="游ゴシック" panose="020B0400000000000000" pitchFamily="50" charset="-128"/>
              </a:rPr>
              <a:t>作物統計</a:t>
            </a:r>
            <a:r>
              <a:rPr kumimoji="1" lang="ja-JP" altLang="en-US" sz="1100" dirty="0">
                <a:solidFill>
                  <a:prstClr val="black"/>
                </a:solidFill>
                <a:latin typeface="Calibri" panose="020F0502020204030204"/>
                <a:ea typeface="游ゴシック" panose="020B0400000000000000" pitchFamily="50" charset="-128"/>
              </a:rPr>
              <a:t>調査</a:t>
            </a:r>
            <a:r>
              <a:rPr kumimoji="1" lang="ja-JP" altLang="en-US"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より）</a:t>
            </a:r>
            <a:endParaRPr kumimoji="1" lang="en-US" altLang="ja-JP"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8" name="テキスト ボックス 15"/>
          <p:cNvSpPr txBox="1"/>
          <p:nvPr/>
        </p:nvSpPr>
        <p:spPr>
          <a:xfrm>
            <a:off x="9202248" y="6559303"/>
            <a:ext cx="714517" cy="276999"/>
          </a:xfrm>
          <a:prstGeom prst="rect">
            <a:avLst/>
          </a:prstGeom>
          <a:noFill/>
          <a:ln>
            <a:noFill/>
          </a:ln>
        </p:spPr>
        <p:txBody>
          <a:bodyPr wrap="squar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kumimoji="1" lang="ja-JP" altLang="en-US" sz="1200" dirty="0" smtClean="0">
                <a:latin typeface="メイリオ" panose="020B0604030504040204" pitchFamily="50" charset="-128"/>
                <a:ea typeface="メイリオ" panose="020B0604030504040204" pitchFamily="50" charset="-128"/>
              </a:rPr>
              <a:t>参考４</a:t>
            </a:r>
            <a:endParaRPr kumimoji="1" lang="ja-JP" altLang="en-US" sz="1200" dirty="0">
              <a:latin typeface="メイリオ" panose="020B0604030504040204" pitchFamily="50" charset="-128"/>
              <a:ea typeface="メイリオ" panose="020B0604030504040204" pitchFamily="50" charset="-128"/>
            </a:endParaRPr>
          </a:p>
        </p:txBody>
      </p:sp>
      <p:sp>
        <p:nvSpPr>
          <p:cNvPr id="29" name="テキスト ボックス 28"/>
          <p:cNvSpPr txBox="1"/>
          <p:nvPr/>
        </p:nvSpPr>
        <p:spPr>
          <a:xfrm>
            <a:off x="8966580" y="267014"/>
            <a:ext cx="868636" cy="276999"/>
          </a:xfrm>
          <a:prstGeom prst="rect">
            <a:avLst/>
          </a:prstGeom>
          <a:solidFill>
            <a:schemeClr val="bg1"/>
          </a:solidFill>
          <a:ln>
            <a:solidFill>
              <a:schemeClr val="tx1"/>
            </a:solidFill>
          </a:ln>
        </p:spPr>
        <p:txBody>
          <a:bodyPr wrap="square" rtlCol="0" anchor="ctr">
            <a:spAutoFit/>
          </a:bodyPr>
          <a:lstStyle/>
          <a:p>
            <a:pPr algn="ctr"/>
            <a:r>
              <a:rPr kumimoji="1" lang="ja-JP" altLang="en-US" sz="1200" dirty="0" smtClean="0">
                <a:latin typeface="メイリオ" panose="020B0604030504040204" pitchFamily="50" charset="-128"/>
                <a:ea typeface="メイリオ" panose="020B0604030504040204" pitchFamily="50" charset="-128"/>
              </a:rPr>
              <a:t>参考資料</a:t>
            </a:r>
            <a:endParaRPr kumimoji="1" lang="ja-JP" altLang="en-US"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44182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a:extLst>
              <a:ext uri="{FF2B5EF4-FFF2-40B4-BE49-F238E27FC236}">
                <a16:creationId xmlns:a16="http://schemas.microsoft.com/office/drawing/2014/main" id="{0A1863B2-BEE4-4B29-91CA-E8C2833F342C}"/>
              </a:ext>
            </a:extLst>
          </p:cNvPr>
          <p:cNvSpPr txBox="1">
            <a:spLocks/>
          </p:cNvSpPr>
          <p:nvPr/>
        </p:nvSpPr>
        <p:spPr>
          <a:xfrm>
            <a:off x="-37458" y="155746"/>
            <a:ext cx="9950727" cy="464942"/>
          </a:xfrm>
          <a:prstGeom prst="rect">
            <a:avLst/>
          </a:prstGeom>
          <a:solidFill>
            <a:schemeClr val="accent6">
              <a:lumMod val="60000"/>
              <a:lumOff val="40000"/>
            </a:schemeClr>
          </a:solidFill>
        </p:spPr>
        <p:txBody>
          <a:bodyPr vert="horz" lIns="91440" tIns="45720" rIns="91440" bIns="45720" rtlCol="0" anchor="b">
            <a:noAutofit/>
          </a:bodyPr>
          <a:lst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a:lstStyle>
          <a:p>
            <a:pPr marL="0" marR="0" lvl="0" indent="0" algn="l" defTabSz="1280160" rtl="0" eaLnBrk="1" fontAlgn="auto" latinLnBrk="0" hangingPunct="1">
              <a:lnSpc>
                <a:spcPct val="9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j-cs"/>
              </a:rPr>
              <a:t>○　</a:t>
            </a:r>
            <a:r>
              <a:rPr kumimoji="1" lang="ja-JP" altLang="en-US" sz="18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j-cs"/>
              </a:rPr>
              <a:t>新型コロナウイルス感染症による影響（個別データ）</a:t>
            </a:r>
            <a:endParaRPr kumimoji="1" lang="ja-JP" altLang="en-US" sz="1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j-cs"/>
            </a:endParaRPr>
          </a:p>
        </p:txBody>
      </p:sp>
      <p:sp>
        <p:nvSpPr>
          <p:cNvPr id="28" name="正方形/長方形 27">
            <a:extLst>
              <a:ext uri="{FF2B5EF4-FFF2-40B4-BE49-F238E27FC236}">
                <a16:creationId xmlns:a16="http://schemas.microsoft.com/office/drawing/2014/main" id="{6298BA7E-B299-4383-B170-F6FF3DB60E59}"/>
              </a:ext>
            </a:extLst>
          </p:cNvPr>
          <p:cNvSpPr/>
          <p:nvPr/>
        </p:nvSpPr>
        <p:spPr>
          <a:xfrm>
            <a:off x="404217" y="706490"/>
            <a:ext cx="4444509" cy="553998"/>
          </a:xfrm>
          <a:prstGeom prst="rect">
            <a:avLst/>
          </a:prstGeom>
          <a:solidFill>
            <a:schemeClr val="accent6">
              <a:lumMod val="50000"/>
            </a:schemeClr>
          </a:solidFill>
        </p:spPr>
        <p:txBody>
          <a:bodyPr wrap="square">
            <a:spAutoFit/>
          </a:bodyPr>
          <a:lstStyle/>
          <a:p>
            <a:pPr marL="180000" marR="0" lvl="0" indent="-457200" algn="just" defTabSz="457200" rtl="0" eaLnBrk="1" fontAlgn="auto" latinLnBrk="0" hangingPunct="1">
              <a:lnSpc>
                <a:spcPts val="1800"/>
              </a:lnSpc>
              <a:spcBef>
                <a:spcPts val="0"/>
              </a:spcBef>
              <a:spcAft>
                <a:spcPts val="0"/>
              </a:spcAft>
              <a:buClrTx/>
              <a:buSzTx/>
              <a:buFontTx/>
              <a:buNone/>
              <a:tabLst/>
              <a:defRPr/>
            </a:pPr>
            <a:r>
              <a:rPr kumimoji="0" lang="ja-JP" altLang="en-US" sz="1600" b="0"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外食への支出は減少、</a:t>
            </a:r>
            <a:endParaRPr kumimoji="0" lang="en-US" altLang="ja-JP" sz="1600" b="0"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0000" marR="0" lvl="0" indent="-457200" algn="just" defTabSz="457200" rtl="0" eaLnBrk="1" fontAlgn="auto" latinLnBrk="0" hangingPunct="1">
              <a:lnSpc>
                <a:spcPts val="1800"/>
              </a:lnSpc>
              <a:spcBef>
                <a:spcPts val="0"/>
              </a:spcBef>
              <a:spcAft>
                <a:spcPts val="0"/>
              </a:spcAft>
              <a:buClrTx/>
              <a:buSzTx/>
              <a:buFontTx/>
              <a:buNone/>
              <a:tabLst/>
              <a:defRPr/>
            </a:pPr>
            <a:r>
              <a:rPr kumimoji="0" lang="ja-JP" altLang="en-US" sz="1600" b="0"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生鮮食品や調理食品の支出は増加</a:t>
            </a:r>
            <a:endParaRPr kumimoji="0" lang="en-US" altLang="ja-JP" sz="160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pic>
        <p:nvPicPr>
          <p:cNvPr id="60" name="図 59"/>
          <p:cNvPicPr>
            <a:picLocks noChangeAspect="1"/>
          </p:cNvPicPr>
          <p:nvPr/>
        </p:nvPicPr>
        <p:blipFill rotWithShape="1">
          <a:blip r:embed="rId2"/>
          <a:srcRect b="22601"/>
          <a:stretch/>
        </p:blipFill>
        <p:spPr>
          <a:xfrm>
            <a:off x="57011" y="1260488"/>
            <a:ext cx="4202168" cy="2411183"/>
          </a:xfrm>
          <a:prstGeom prst="rect">
            <a:avLst/>
          </a:prstGeom>
        </p:spPr>
      </p:pic>
      <p:pic>
        <p:nvPicPr>
          <p:cNvPr id="62" name="図 61"/>
          <p:cNvPicPr>
            <a:picLocks noChangeAspect="1"/>
          </p:cNvPicPr>
          <p:nvPr/>
        </p:nvPicPr>
        <p:blipFill>
          <a:blip r:embed="rId3"/>
          <a:stretch>
            <a:fillRect/>
          </a:stretch>
        </p:blipFill>
        <p:spPr>
          <a:xfrm>
            <a:off x="5231899" y="1312244"/>
            <a:ext cx="4163563" cy="2331284"/>
          </a:xfrm>
          <a:prstGeom prst="rect">
            <a:avLst/>
          </a:prstGeom>
        </p:spPr>
      </p:pic>
      <p:sp>
        <p:nvSpPr>
          <p:cNvPr id="45" name="テキスト ボックス 44">
            <a:extLst>
              <a:ext uri="{FF2B5EF4-FFF2-40B4-BE49-F238E27FC236}">
                <a16:creationId xmlns:a16="http://schemas.microsoft.com/office/drawing/2014/main" id="{FE5E2139-3614-4780-A162-4040EBCB90DA}"/>
              </a:ext>
            </a:extLst>
          </p:cNvPr>
          <p:cNvSpPr txBox="1"/>
          <p:nvPr/>
        </p:nvSpPr>
        <p:spPr>
          <a:xfrm>
            <a:off x="7136419" y="3699436"/>
            <a:ext cx="2643384" cy="230832"/>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令和３年度食料・農業・農村白書より</a:t>
            </a:r>
            <a:endPar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 name="正方形/長方形 1"/>
          <p:cNvSpPr/>
          <p:nvPr/>
        </p:nvSpPr>
        <p:spPr>
          <a:xfrm>
            <a:off x="404217" y="1260488"/>
            <a:ext cx="4444510" cy="26697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a:extLst>
              <a:ext uri="{FF2B5EF4-FFF2-40B4-BE49-F238E27FC236}">
                <a16:creationId xmlns:a16="http://schemas.microsoft.com/office/drawing/2014/main" id="{6298BA7E-B299-4383-B170-F6FF3DB60E59}"/>
              </a:ext>
            </a:extLst>
          </p:cNvPr>
          <p:cNvSpPr/>
          <p:nvPr/>
        </p:nvSpPr>
        <p:spPr>
          <a:xfrm>
            <a:off x="5068592" y="731956"/>
            <a:ext cx="4444510" cy="323165"/>
          </a:xfrm>
          <a:prstGeom prst="rect">
            <a:avLst/>
          </a:prstGeom>
          <a:solidFill>
            <a:schemeClr val="accent6">
              <a:lumMod val="50000"/>
            </a:schemeClr>
          </a:solidFill>
        </p:spPr>
        <p:txBody>
          <a:bodyPr wrap="square">
            <a:spAutoFit/>
          </a:bodyPr>
          <a:lstStyle/>
          <a:p>
            <a:pPr marL="180000" marR="0" lvl="0" indent="-457200" algn="just" defTabSz="457200" rtl="0" eaLnBrk="1" fontAlgn="auto" latinLnBrk="0" hangingPunct="1">
              <a:lnSpc>
                <a:spcPts val="1800"/>
              </a:lnSpc>
              <a:spcBef>
                <a:spcPts val="0"/>
              </a:spcBef>
              <a:spcAft>
                <a:spcPts val="0"/>
              </a:spcAft>
              <a:buClrTx/>
              <a:buSzTx/>
              <a:buFontTx/>
              <a:buNone/>
              <a:tabLst/>
              <a:defRPr/>
            </a:pPr>
            <a:r>
              <a:rPr kumimoji="0" lang="ja-JP" altLang="en-US" sz="1600" b="0"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国内産地との取引を増やしたい意向が増加</a:t>
            </a:r>
            <a:endParaRPr kumimoji="0" lang="en-US" altLang="ja-JP" sz="160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正方形/長方形 47"/>
          <p:cNvSpPr/>
          <p:nvPr/>
        </p:nvSpPr>
        <p:spPr>
          <a:xfrm>
            <a:off x="5068591" y="1033309"/>
            <a:ext cx="4444510" cy="289695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テキスト ボックス 48">
            <a:extLst>
              <a:ext uri="{FF2B5EF4-FFF2-40B4-BE49-F238E27FC236}">
                <a16:creationId xmlns:a16="http://schemas.microsoft.com/office/drawing/2014/main" id="{FE5E2139-3614-4780-A162-4040EBCB90DA}"/>
              </a:ext>
            </a:extLst>
          </p:cNvPr>
          <p:cNvSpPr txBox="1"/>
          <p:nvPr/>
        </p:nvSpPr>
        <p:spPr>
          <a:xfrm>
            <a:off x="2506727" y="3654407"/>
            <a:ext cx="2643384" cy="230832"/>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令和３年度食料・農業・農村白書より</a:t>
            </a:r>
            <a:endPar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50" name="正方形/長方形 49">
            <a:extLst>
              <a:ext uri="{FF2B5EF4-FFF2-40B4-BE49-F238E27FC236}">
                <a16:creationId xmlns:a16="http://schemas.microsoft.com/office/drawing/2014/main" id="{6298BA7E-B299-4383-B170-F6FF3DB60E59}"/>
              </a:ext>
            </a:extLst>
          </p:cNvPr>
          <p:cNvSpPr/>
          <p:nvPr/>
        </p:nvSpPr>
        <p:spPr>
          <a:xfrm>
            <a:off x="404216" y="4020486"/>
            <a:ext cx="4444510" cy="323165"/>
          </a:xfrm>
          <a:prstGeom prst="rect">
            <a:avLst/>
          </a:prstGeom>
          <a:solidFill>
            <a:schemeClr val="accent6">
              <a:lumMod val="50000"/>
            </a:schemeClr>
          </a:solidFill>
        </p:spPr>
        <p:txBody>
          <a:bodyPr wrap="square">
            <a:spAutoFit/>
          </a:bodyPr>
          <a:lstStyle/>
          <a:p>
            <a:pPr marL="180000" marR="0" lvl="0" indent="-457200" algn="just" defTabSz="457200" rtl="0" eaLnBrk="1" fontAlgn="auto" latinLnBrk="0" hangingPunct="1">
              <a:lnSpc>
                <a:spcPts val="1800"/>
              </a:lnSpc>
              <a:spcBef>
                <a:spcPts val="0"/>
              </a:spcBef>
              <a:spcAft>
                <a:spcPts val="0"/>
              </a:spcAft>
              <a:buClrTx/>
              <a:buSzTx/>
              <a:buFontTx/>
              <a:buNone/>
              <a:tabLst/>
              <a:defRPr/>
            </a:pPr>
            <a:r>
              <a:rPr kumimoji="0" lang="ja-JP" altLang="en-US" sz="1600" b="0"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健康や健康食品への意識の高まり</a:t>
            </a:r>
            <a:endParaRPr kumimoji="0" lang="en-US" altLang="ja-JP" sz="160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正方形/長方形 50"/>
          <p:cNvSpPr/>
          <p:nvPr/>
        </p:nvSpPr>
        <p:spPr>
          <a:xfrm>
            <a:off x="404216" y="4343650"/>
            <a:ext cx="4444510" cy="241572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a:extLst>
              <a:ext uri="{FF2B5EF4-FFF2-40B4-BE49-F238E27FC236}">
                <a16:creationId xmlns:a16="http://schemas.microsoft.com/office/drawing/2014/main" id="{FE5E2139-3614-4780-A162-4040EBCB90DA}"/>
              </a:ext>
            </a:extLst>
          </p:cNvPr>
          <p:cNvSpPr txBox="1"/>
          <p:nvPr/>
        </p:nvSpPr>
        <p:spPr>
          <a:xfrm>
            <a:off x="2822055" y="6518675"/>
            <a:ext cx="2643384" cy="230832"/>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株式会社マクロミル調べ</a:t>
            </a:r>
            <a:endPar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53" name="正方形/長方形 52">
            <a:extLst>
              <a:ext uri="{FF2B5EF4-FFF2-40B4-BE49-F238E27FC236}">
                <a16:creationId xmlns:a16="http://schemas.microsoft.com/office/drawing/2014/main" id="{6298BA7E-B299-4383-B170-F6FF3DB60E59}"/>
              </a:ext>
            </a:extLst>
          </p:cNvPr>
          <p:cNvSpPr/>
          <p:nvPr/>
        </p:nvSpPr>
        <p:spPr>
          <a:xfrm>
            <a:off x="5068591" y="4022902"/>
            <a:ext cx="4444510" cy="323165"/>
          </a:xfrm>
          <a:prstGeom prst="rect">
            <a:avLst/>
          </a:prstGeom>
          <a:solidFill>
            <a:schemeClr val="accent6">
              <a:lumMod val="50000"/>
            </a:schemeClr>
          </a:solidFill>
        </p:spPr>
        <p:txBody>
          <a:bodyPr wrap="square">
            <a:spAutoFit/>
          </a:bodyPr>
          <a:lstStyle/>
          <a:p>
            <a:pPr marL="180000" marR="0" lvl="0" indent="-457200" algn="just" defTabSz="457200" rtl="0" eaLnBrk="1" fontAlgn="auto" latinLnBrk="0" hangingPunct="1">
              <a:lnSpc>
                <a:spcPts val="1800"/>
              </a:lnSpc>
              <a:spcBef>
                <a:spcPts val="0"/>
              </a:spcBef>
              <a:spcAft>
                <a:spcPts val="0"/>
              </a:spcAft>
              <a:buClrTx/>
              <a:buSzTx/>
              <a:buFontTx/>
              <a:buNone/>
              <a:tabLst/>
              <a:defRPr/>
            </a:pPr>
            <a:r>
              <a:rPr kumimoji="0" lang="ja-JP" altLang="en-US" sz="1600" b="0"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インターネット通販での食料支出が増加</a:t>
            </a:r>
            <a:endParaRPr kumimoji="0" lang="en-US" altLang="ja-JP" sz="160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正方形/長方形 53"/>
          <p:cNvSpPr/>
          <p:nvPr/>
        </p:nvSpPr>
        <p:spPr>
          <a:xfrm>
            <a:off x="5068591" y="4346066"/>
            <a:ext cx="4444510" cy="241572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a:extLst>
              <a:ext uri="{FF2B5EF4-FFF2-40B4-BE49-F238E27FC236}">
                <a16:creationId xmlns:a16="http://schemas.microsoft.com/office/drawing/2014/main" id="{FE5E2139-3614-4780-A162-4040EBCB90DA}"/>
              </a:ext>
            </a:extLst>
          </p:cNvPr>
          <p:cNvSpPr txBox="1"/>
          <p:nvPr/>
        </p:nvSpPr>
        <p:spPr>
          <a:xfrm>
            <a:off x="7044802" y="6509825"/>
            <a:ext cx="2643384" cy="230832"/>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総務省「家計消費状況調査」より</a:t>
            </a:r>
            <a:endPar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aphicFrame>
        <p:nvGraphicFramePr>
          <p:cNvPr id="8" name="グラフ 7"/>
          <p:cNvGraphicFramePr/>
          <p:nvPr>
            <p:extLst/>
          </p:nvPr>
        </p:nvGraphicFramePr>
        <p:xfrm>
          <a:off x="5068591" y="4388936"/>
          <a:ext cx="4399685" cy="2140618"/>
        </p:xfrm>
        <a:graphic>
          <a:graphicData uri="http://schemas.openxmlformats.org/drawingml/2006/chart">
            <c:chart xmlns:c="http://schemas.openxmlformats.org/drawingml/2006/chart" xmlns:r="http://schemas.openxmlformats.org/officeDocument/2006/relationships" r:id="rId4"/>
          </a:graphicData>
        </a:graphic>
      </p:graphicFrame>
      <p:pic>
        <p:nvPicPr>
          <p:cNvPr id="10" name="図 9"/>
          <p:cNvPicPr>
            <a:picLocks noChangeAspect="1"/>
          </p:cNvPicPr>
          <p:nvPr/>
        </p:nvPicPr>
        <p:blipFill>
          <a:blip r:embed="rId5"/>
          <a:stretch>
            <a:fillRect/>
          </a:stretch>
        </p:blipFill>
        <p:spPr>
          <a:xfrm>
            <a:off x="506778" y="4657588"/>
            <a:ext cx="2015939" cy="2023405"/>
          </a:xfrm>
          <a:prstGeom prst="rect">
            <a:avLst/>
          </a:prstGeom>
        </p:spPr>
      </p:pic>
      <p:sp>
        <p:nvSpPr>
          <p:cNvPr id="58" name="テキスト ボックス 57">
            <a:extLst>
              <a:ext uri="{FF2B5EF4-FFF2-40B4-BE49-F238E27FC236}">
                <a16:creationId xmlns:a16="http://schemas.microsoft.com/office/drawing/2014/main" id="{FE5E2139-3614-4780-A162-4040EBCB90DA}"/>
              </a:ext>
            </a:extLst>
          </p:cNvPr>
          <p:cNvSpPr txBox="1"/>
          <p:nvPr/>
        </p:nvSpPr>
        <p:spPr>
          <a:xfrm>
            <a:off x="343570" y="4405877"/>
            <a:ext cx="2643384" cy="253916"/>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1" dirty="0" smtClean="0">
                <a:solidFill>
                  <a:prstClr val="black"/>
                </a:solidFill>
                <a:latin typeface="Calibri" panose="020F0502020204030204"/>
                <a:ea typeface="游ゴシック" panose="020B0400000000000000" pitchFamily="50" charset="-128"/>
              </a:rPr>
              <a:t>緊急事態宣言解除後の健康意識の高まり</a:t>
            </a:r>
            <a:endParaRPr kumimoji="1" lang="en-US" altLang="ja-JP" sz="105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endParaRPr>
          </a:p>
        </p:txBody>
      </p:sp>
      <p:sp>
        <p:nvSpPr>
          <p:cNvPr id="12" name="円 11"/>
          <p:cNvSpPr/>
          <p:nvPr/>
        </p:nvSpPr>
        <p:spPr>
          <a:xfrm>
            <a:off x="806116" y="5161277"/>
            <a:ext cx="1515979" cy="1519716"/>
          </a:xfrm>
          <a:prstGeom prst="pie">
            <a:avLst>
              <a:gd name="adj1" fmla="val 16202932"/>
              <a:gd name="adj2" fmla="val 3816639"/>
            </a:avLst>
          </a:prstGeom>
          <a:no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5" name="テキスト ボックス 64">
            <a:extLst>
              <a:ext uri="{FF2B5EF4-FFF2-40B4-BE49-F238E27FC236}">
                <a16:creationId xmlns:a16="http://schemas.microsoft.com/office/drawing/2014/main" id="{FE5E2139-3614-4780-A162-4040EBCB90DA}"/>
              </a:ext>
            </a:extLst>
          </p:cNvPr>
          <p:cNvSpPr txBox="1"/>
          <p:nvPr/>
        </p:nvSpPr>
        <p:spPr>
          <a:xfrm>
            <a:off x="2583363" y="4783577"/>
            <a:ext cx="2140648" cy="1815882"/>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400" dirty="0" smtClean="0">
                <a:solidFill>
                  <a:prstClr val="black"/>
                </a:solidFill>
                <a:latin typeface="Calibri" panose="020F0502020204030204"/>
                <a:ea typeface="游ゴシック" panose="020B0400000000000000" pitchFamily="50" charset="-128"/>
              </a:rPr>
              <a:t>民間会社の調査では、</a:t>
            </a:r>
            <a:endParaRPr kumimoji="1" lang="en-US" altLang="ja-JP" sz="1400" dirty="0" smtClean="0">
              <a:solidFill>
                <a:prstClr val="black"/>
              </a:solidFill>
              <a:latin typeface="Calibri" panose="020F0502020204030204"/>
              <a:ea typeface="游ゴシック" panose="020B0400000000000000" pitchFamily="50" charset="-128"/>
            </a:endParaRPr>
          </a:p>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400" dirty="0" smtClean="0">
                <a:solidFill>
                  <a:prstClr val="black"/>
                </a:solidFill>
                <a:latin typeface="Calibri" panose="020F0502020204030204"/>
                <a:ea typeface="游ゴシック" panose="020B0400000000000000" pitchFamily="50" charset="-128"/>
              </a:rPr>
              <a:t>健康意識が高まった人は</a:t>
            </a:r>
            <a:endParaRPr kumimoji="1" lang="en-US" altLang="ja-JP" sz="1400" dirty="0" smtClean="0">
              <a:solidFill>
                <a:prstClr val="black"/>
              </a:solidFill>
              <a:latin typeface="Calibri" panose="020F0502020204030204"/>
              <a:ea typeface="游ゴシック" panose="020B0400000000000000" pitchFamily="50" charset="-128"/>
            </a:endParaRPr>
          </a:p>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prstClr val="black"/>
                </a:solidFill>
                <a:latin typeface="Calibri" panose="020F0502020204030204"/>
                <a:ea typeface="游ゴシック" panose="020B0400000000000000" pitchFamily="50" charset="-128"/>
              </a:rPr>
              <a:t>約４割</a:t>
            </a:r>
            <a:endParaRPr kumimoji="1" lang="en-US" altLang="ja-JP" sz="1400" b="1" dirty="0" smtClean="0">
              <a:solidFill>
                <a:prstClr val="black"/>
              </a:solidFill>
              <a:latin typeface="Calibri" panose="020F0502020204030204"/>
              <a:ea typeface="游ゴシック" panose="020B0400000000000000" pitchFamily="50" charset="-128"/>
            </a:endParaRPr>
          </a:p>
          <a:p>
            <a:pPr marL="0" marR="0" lvl="0" indent="0" defTabSz="457200" rtl="0" eaLnBrk="1" fontAlgn="auto" latinLnBrk="0" hangingPunct="1">
              <a:lnSpc>
                <a:spcPct val="100000"/>
              </a:lnSpc>
              <a:spcBef>
                <a:spcPts val="0"/>
              </a:spcBef>
              <a:spcAft>
                <a:spcPts val="0"/>
              </a:spcAft>
              <a:buClrTx/>
              <a:buSzTx/>
              <a:buFontTx/>
              <a:buNone/>
              <a:tabLst/>
              <a:defRPr/>
            </a:pPr>
            <a:endParaRPr kumimoji="1" lang="en-US" altLang="ja-JP" sz="1400" dirty="0" smtClean="0">
              <a:solidFill>
                <a:prstClr val="black"/>
              </a:solidFill>
              <a:latin typeface="Calibri" panose="020F0502020204030204"/>
              <a:ea typeface="游ゴシック" panose="020B0400000000000000" pitchFamily="50" charset="-128"/>
            </a:endParaRPr>
          </a:p>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400" dirty="0" smtClean="0">
                <a:solidFill>
                  <a:prstClr val="black"/>
                </a:solidFill>
                <a:latin typeface="Calibri" panose="020F0502020204030204"/>
                <a:ea typeface="游ゴシック" panose="020B0400000000000000" pitchFamily="50" charset="-128"/>
              </a:rPr>
              <a:t>うち</a:t>
            </a:r>
            <a:r>
              <a:rPr kumimoji="1" lang="ja-JP" altLang="en-US" sz="1400" b="1" dirty="0" smtClean="0">
                <a:solidFill>
                  <a:prstClr val="black"/>
                </a:solidFill>
                <a:latin typeface="Calibri" panose="020F0502020204030204"/>
                <a:ea typeface="游ゴシック" panose="020B0400000000000000" pitchFamily="50" charset="-128"/>
              </a:rPr>
              <a:t>約４割</a:t>
            </a:r>
            <a:r>
              <a:rPr kumimoji="1" lang="ja-JP" altLang="en-US" sz="1400" dirty="0" smtClean="0">
                <a:solidFill>
                  <a:prstClr val="black"/>
                </a:solidFill>
                <a:latin typeface="Calibri" panose="020F0502020204030204"/>
                <a:ea typeface="游ゴシック" panose="020B0400000000000000" pitchFamily="50" charset="-128"/>
              </a:rPr>
              <a:t>が、</a:t>
            </a:r>
            <a:endParaRPr kumimoji="1" lang="en-US" altLang="ja-JP" sz="1400" dirty="0" smtClean="0">
              <a:solidFill>
                <a:prstClr val="black"/>
              </a:solidFill>
              <a:latin typeface="Calibri" panose="020F0502020204030204"/>
              <a:ea typeface="游ゴシック" panose="020B0400000000000000" pitchFamily="50" charset="-128"/>
            </a:endParaRPr>
          </a:p>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prstClr val="black"/>
                </a:solidFill>
                <a:latin typeface="Calibri" panose="020F0502020204030204"/>
                <a:ea typeface="游ゴシック" panose="020B0400000000000000" pitchFamily="50" charset="-128"/>
              </a:rPr>
              <a:t>免疫力を高める食事を</a:t>
            </a:r>
            <a:endParaRPr kumimoji="1" lang="en-US" altLang="ja-JP" sz="1400" b="1" dirty="0" smtClean="0">
              <a:solidFill>
                <a:prstClr val="black"/>
              </a:solidFill>
              <a:latin typeface="Calibri" panose="020F0502020204030204"/>
              <a:ea typeface="游ゴシック" panose="020B0400000000000000" pitchFamily="50" charset="-128"/>
            </a:endParaRPr>
          </a:p>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prstClr val="black"/>
                </a:solidFill>
                <a:latin typeface="Calibri" panose="020F0502020204030204"/>
                <a:ea typeface="游ゴシック" panose="020B0400000000000000" pitchFamily="50" charset="-128"/>
              </a:rPr>
              <a:t>心がけている</a:t>
            </a:r>
            <a:r>
              <a:rPr kumimoji="1" lang="ja-JP" altLang="en-US" sz="1400" dirty="0" smtClean="0">
                <a:solidFill>
                  <a:prstClr val="black"/>
                </a:solidFill>
                <a:latin typeface="Calibri" panose="020F0502020204030204"/>
                <a:ea typeface="游ゴシック" panose="020B0400000000000000" pitchFamily="50" charset="-128"/>
              </a:rPr>
              <a:t>と回答</a:t>
            </a:r>
            <a:endParaRPr kumimoji="1" lang="en-US" altLang="ja-JP" sz="1400" dirty="0" smtClean="0">
              <a:solidFill>
                <a:prstClr val="black"/>
              </a:solidFill>
              <a:latin typeface="Calibri" panose="020F0502020204030204"/>
              <a:ea typeface="游ゴシック" panose="020B0400000000000000" pitchFamily="50" charset="-128"/>
            </a:endParaRPr>
          </a:p>
          <a:p>
            <a:pPr marL="0" marR="0" lvl="0" indent="0" defTabSz="457200" rtl="0" eaLnBrk="1" fontAlgn="auto" latinLnBrk="0" hangingPunct="1">
              <a:lnSpc>
                <a:spcPct val="100000"/>
              </a:lnSpc>
              <a:spcBef>
                <a:spcPts val="0"/>
              </a:spcBef>
              <a:spcAft>
                <a:spcPts val="0"/>
              </a:spcAft>
              <a:buClrTx/>
              <a:buSzTx/>
              <a:buFontTx/>
              <a:buNone/>
              <a:tabLst/>
              <a:defRPr/>
            </a:pPr>
            <a:endParaRPr kumimoji="1" lang="en-US" altLang="ja-JP"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endParaRPr>
          </a:p>
        </p:txBody>
      </p:sp>
      <p:sp>
        <p:nvSpPr>
          <p:cNvPr id="33" name="テキスト ボックス 15"/>
          <p:cNvSpPr txBox="1"/>
          <p:nvPr/>
        </p:nvSpPr>
        <p:spPr>
          <a:xfrm>
            <a:off x="9202248" y="6559303"/>
            <a:ext cx="714517" cy="276999"/>
          </a:xfrm>
          <a:prstGeom prst="rect">
            <a:avLst/>
          </a:prstGeom>
          <a:noFill/>
          <a:ln>
            <a:noFill/>
          </a:ln>
        </p:spPr>
        <p:txBody>
          <a:bodyPr wrap="squar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kumimoji="1" lang="ja-JP" altLang="en-US" sz="1200" dirty="0" smtClean="0">
                <a:latin typeface="メイリオ" panose="020B0604030504040204" pitchFamily="50" charset="-128"/>
                <a:ea typeface="メイリオ" panose="020B0604030504040204" pitchFamily="50" charset="-128"/>
              </a:rPr>
              <a:t>参考５</a:t>
            </a:r>
            <a:endParaRPr kumimoji="1" lang="ja-JP" altLang="en-US" sz="1200" dirty="0">
              <a:latin typeface="メイリオ" panose="020B0604030504040204" pitchFamily="50" charset="-128"/>
              <a:ea typeface="メイリオ" panose="020B0604030504040204" pitchFamily="50" charset="-128"/>
            </a:endParaRPr>
          </a:p>
        </p:txBody>
      </p:sp>
      <p:sp>
        <p:nvSpPr>
          <p:cNvPr id="34" name="テキスト ボックス 33"/>
          <p:cNvSpPr txBox="1"/>
          <p:nvPr/>
        </p:nvSpPr>
        <p:spPr>
          <a:xfrm>
            <a:off x="8966580" y="267014"/>
            <a:ext cx="868636" cy="276999"/>
          </a:xfrm>
          <a:prstGeom prst="rect">
            <a:avLst/>
          </a:prstGeom>
          <a:solidFill>
            <a:schemeClr val="bg1"/>
          </a:solidFill>
          <a:ln>
            <a:solidFill>
              <a:schemeClr val="tx1"/>
            </a:solidFill>
          </a:ln>
        </p:spPr>
        <p:txBody>
          <a:bodyPr wrap="square" rtlCol="0" anchor="ctr">
            <a:spAutoFit/>
          </a:bodyPr>
          <a:lstStyle/>
          <a:p>
            <a:pPr algn="ctr"/>
            <a:r>
              <a:rPr kumimoji="1" lang="ja-JP" altLang="en-US" sz="1200" dirty="0" smtClean="0">
                <a:latin typeface="メイリオ" panose="020B0604030504040204" pitchFamily="50" charset="-128"/>
                <a:ea typeface="メイリオ" panose="020B0604030504040204" pitchFamily="50" charset="-128"/>
              </a:rPr>
              <a:t>参考資料</a:t>
            </a:r>
            <a:endParaRPr kumimoji="1" lang="ja-JP" altLang="en-US"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83899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a:extLst>
              <a:ext uri="{FF2B5EF4-FFF2-40B4-BE49-F238E27FC236}">
                <a16:creationId xmlns:a16="http://schemas.microsoft.com/office/drawing/2014/main" id="{0A1863B2-BEE4-4B29-91CA-E8C2833F342C}"/>
              </a:ext>
            </a:extLst>
          </p:cNvPr>
          <p:cNvSpPr txBox="1">
            <a:spLocks/>
          </p:cNvSpPr>
          <p:nvPr/>
        </p:nvSpPr>
        <p:spPr>
          <a:xfrm>
            <a:off x="-33962" y="160346"/>
            <a:ext cx="9950727" cy="464942"/>
          </a:xfrm>
          <a:prstGeom prst="rect">
            <a:avLst/>
          </a:prstGeom>
          <a:solidFill>
            <a:schemeClr val="accent6">
              <a:lumMod val="60000"/>
              <a:lumOff val="40000"/>
            </a:schemeClr>
          </a:solidFill>
        </p:spPr>
        <p:txBody>
          <a:bodyPr vert="horz" lIns="91440" tIns="45720" rIns="91440" bIns="45720" rtlCol="0" anchor="b">
            <a:noAutofit/>
          </a:bodyPr>
          <a:lst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a:lstStyle>
          <a:p>
            <a:r>
              <a:rPr lang="ja-JP" altLang="en-US" sz="1800" b="1" dirty="0" smtClean="0">
                <a:latin typeface="メイリオ" panose="020B0604030504040204" pitchFamily="50" charset="-128"/>
                <a:ea typeface="メイリオ" panose="020B0604030504040204" pitchFamily="50" charset="-128"/>
              </a:rPr>
              <a:t>〇</a:t>
            </a:r>
            <a:r>
              <a:rPr lang="ja-JP" altLang="en-US" sz="1800" b="1" dirty="0">
                <a:latin typeface="メイリオ" panose="020B0604030504040204" pitchFamily="50" charset="-128"/>
                <a:ea typeface="メイリオ" panose="020B0604030504040204" pitchFamily="50" charset="-128"/>
              </a:rPr>
              <a:t>　</a:t>
            </a:r>
            <a:r>
              <a:rPr lang="ja-JP" altLang="en-US" sz="1800" b="1" dirty="0" smtClean="0">
                <a:latin typeface="メイリオ" panose="020B0604030504040204" pitchFamily="50" charset="-128"/>
                <a:ea typeface="メイリオ" panose="020B0604030504040204" pitchFamily="50" charset="-128"/>
              </a:rPr>
              <a:t>ポストおおさか農政アクションプラン検討に係るヒアリング概要</a:t>
            </a:r>
            <a:endParaRPr lang="en-US" altLang="ja-JP" sz="1800" b="1" dirty="0">
              <a:latin typeface="メイリオ" panose="020B0604030504040204" pitchFamily="50" charset="-128"/>
              <a:ea typeface="メイリオ" panose="020B0604030504040204" pitchFamily="50" charset="-128"/>
            </a:endParaRPr>
          </a:p>
        </p:txBody>
      </p:sp>
      <p:graphicFrame>
        <p:nvGraphicFramePr>
          <p:cNvPr id="2" name="表 1"/>
          <p:cNvGraphicFramePr>
            <a:graphicFrameLocks noGrp="1"/>
          </p:cNvGraphicFramePr>
          <p:nvPr>
            <p:extLst/>
          </p:nvPr>
        </p:nvGraphicFramePr>
        <p:xfrm>
          <a:off x="363539" y="688405"/>
          <a:ext cx="9108831" cy="1219200"/>
        </p:xfrm>
        <a:graphic>
          <a:graphicData uri="http://schemas.openxmlformats.org/drawingml/2006/table">
            <a:tbl>
              <a:tblPr firstRow="1" bandRow="1">
                <a:tableStyleId>{69CF1AB2-1976-4502-BF36-3FF5EA218861}</a:tableStyleId>
              </a:tblPr>
              <a:tblGrid>
                <a:gridCol w="984740">
                  <a:extLst>
                    <a:ext uri="{9D8B030D-6E8A-4147-A177-3AD203B41FA5}">
                      <a16:colId xmlns:a16="http://schemas.microsoft.com/office/drawing/2014/main" val="2733700312"/>
                    </a:ext>
                  </a:extLst>
                </a:gridCol>
                <a:gridCol w="8124091">
                  <a:extLst>
                    <a:ext uri="{9D8B030D-6E8A-4147-A177-3AD203B41FA5}">
                      <a16:colId xmlns:a16="http://schemas.microsoft.com/office/drawing/2014/main" val="2695747065"/>
                    </a:ext>
                  </a:extLst>
                </a:gridCol>
              </a:tblGrid>
              <a:tr h="405668">
                <a:tc>
                  <a:txBody>
                    <a:bodyPr/>
                    <a:lstStyle/>
                    <a:p>
                      <a:pPr algn="ctr"/>
                      <a:r>
                        <a:rPr kumimoji="1" lang="ja-JP" altLang="en-US" sz="1200" b="0" dirty="0" smtClean="0"/>
                        <a:t>目　　的</a:t>
                      </a:r>
                      <a:endParaRPr kumimoji="1" lang="ja-JP" altLang="en-US" sz="1200" b="0" dirty="0"/>
                    </a:p>
                  </a:txBody>
                  <a:tcPr anchor="ctr"/>
                </a:tc>
                <a:tc>
                  <a:txBody>
                    <a:bodyPr/>
                    <a:lstStyle/>
                    <a:p>
                      <a:r>
                        <a:rPr kumimoji="1" lang="ja-JP" altLang="en-US" sz="1200" b="0" dirty="0" smtClean="0"/>
                        <a:t>次期アクションプラン策定に向け、生産者、新規参入企業、流通事業者等の営農に向けた課題を抽出、整理するため、様々な業種の方々にヒアリングを実施する</a:t>
                      </a:r>
                    </a:p>
                  </a:txBody>
                  <a:tcPr anchor="ctr"/>
                </a:tc>
                <a:extLst>
                  <a:ext uri="{0D108BD9-81ED-4DB2-BD59-A6C34878D82A}">
                    <a16:rowId xmlns:a16="http://schemas.microsoft.com/office/drawing/2014/main" val="2437787104"/>
                  </a:ext>
                </a:extLst>
              </a:tr>
              <a:tr h="243401">
                <a:tc>
                  <a:txBody>
                    <a:bodyPr/>
                    <a:lstStyle/>
                    <a:p>
                      <a:pPr algn="ctr"/>
                      <a:r>
                        <a:rPr kumimoji="1" lang="ja-JP" altLang="en-US" sz="1200" b="0" dirty="0" smtClean="0"/>
                        <a:t>実施時期</a:t>
                      </a:r>
                      <a:endParaRPr kumimoji="1" lang="ja-JP" altLang="en-US" sz="1200" b="0" dirty="0"/>
                    </a:p>
                  </a:txBody>
                  <a:tcPr anchor="ctr"/>
                </a:tc>
                <a:tc>
                  <a:txBody>
                    <a:bodyPr/>
                    <a:lstStyle/>
                    <a:p>
                      <a:r>
                        <a:rPr kumimoji="1" lang="ja-JP" altLang="en-US" sz="1200" b="0" dirty="0" smtClean="0"/>
                        <a:t>令和３年４月～７月</a:t>
                      </a:r>
                      <a:endParaRPr kumimoji="1" lang="ja-JP" altLang="en-US" sz="1200" b="0" dirty="0"/>
                    </a:p>
                  </a:txBody>
                  <a:tcPr anchor="ctr"/>
                </a:tc>
                <a:extLst>
                  <a:ext uri="{0D108BD9-81ED-4DB2-BD59-A6C34878D82A}">
                    <a16:rowId xmlns:a16="http://schemas.microsoft.com/office/drawing/2014/main" val="746081692"/>
                  </a:ext>
                </a:extLst>
              </a:tr>
              <a:tr h="432712">
                <a:tc>
                  <a:txBody>
                    <a:bodyPr/>
                    <a:lstStyle/>
                    <a:p>
                      <a:pPr algn="ctr"/>
                      <a:r>
                        <a:rPr kumimoji="1" lang="ja-JP" altLang="en-US" sz="1200" b="0" dirty="0" smtClean="0"/>
                        <a:t>対　　象</a:t>
                      </a:r>
                      <a:endParaRPr kumimoji="1" lang="ja-JP" altLang="en-US" sz="1200" b="0" dirty="0"/>
                    </a:p>
                  </a:txBody>
                  <a:tcPr anchor="ctr"/>
                </a:tc>
                <a:tc>
                  <a:txBody>
                    <a:bodyPr/>
                    <a:lstStyle/>
                    <a:p>
                      <a:r>
                        <a:rPr kumimoji="1" lang="ja-JP" altLang="en-US" sz="1200" b="0" dirty="0" smtClean="0"/>
                        <a:t>生産者（主力農家、新規就農者、参入企業等）、流通関係事業者（市場、</a:t>
                      </a:r>
                      <a:r>
                        <a:rPr kumimoji="1" lang="en-US" altLang="ja-JP" sz="1200" b="0" dirty="0" smtClean="0"/>
                        <a:t>EC</a:t>
                      </a:r>
                      <a:r>
                        <a:rPr kumimoji="1" lang="ja-JP" altLang="en-US" sz="1200" b="0" dirty="0" smtClean="0"/>
                        <a:t>サイト等）、農業・食関係企業、その他（農業大学校生徒、農空間づくり協議会等）　</a:t>
                      </a:r>
                      <a:r>
                        <a:rPr kumimoji="1" lang="ja-JP" altLang="en-US" sz="1400" b="1" u="sng" dirty="0" smtClean="0"/>
                        <a:t>計</a:t>
                      </a:r>
                      <a:r>
                        <a:rPr kumimoji="1" lang="en-US" altLang="ja-JP" sz="1400" b="1" u="sng" dirty="0" smtClean="0"/>
                        <a:t>119</a:t>
                      </a:r>
                      <a:r>
                        <a:rPr kumimoji="1" lang="ja-JP" altLang="en-US" sz="1400" b="1" u="sng" dirty="0" smtClean="0"/>
                        <a:t>名（企業は１名としてカウント）</a:t>
                      </a:r>
                      <a:endParaRPr kumimoji="1" lang="ja-JP" altLang="en-US" sz="1400" b="1" u="sng" dirty="0"/>
                    </a:p>
                  </a:txBody>
                  <a:tcPr anchor="ctr"/>
                </a:tc>
                <a:extLst>
                  <a:ext uri="{0D108BD9-81ED-4DB2-BD59-A6C34878D82A}">
                    <a16:rowId xmlns:a16="http://schemas.microsoft.com/office/drawing/2014/main" val="3897151565"/>
                  </a:ext>
                </a:extLst>
              </a:tr>
            </a:tbl>
          </a:graphicData>
        </a:graphic>
      </p:graphicFrame>
      <p:sp>
        <p:nvSpPr>
          <p:cNvPr id="5" name="正方形/長方形 4">
            <a:extLst>
              <a:ext uri="{FF2B5EF4-FFF2-40B4-BE49-F238E27FC236}">
                <a16:creationId xmlns:a16="http://schemas.microsoft.com/office/drawing/2014/main" id="{8DA06AD7-F771-4BD8-9D31-917B4DA3D9EF}"/>
              </a:ext>
            </a:extLst>
          </p:cNvPr>
          <p:cNvSpPr/>
          <p:nvPr/>
        </p:nvSpPr>
        <p:spPr>
          <a:xfrm>
            <a:off x="164123" y="1961029"/>
            <a:ext cx="9753600" cy="4926990"/>
          </a:xfrm>
          <a:prstGeom prst="rect">
            <a:avLst/>
          </a:prstGeom>
        </p:spPr>
        <p:txBody>
          <a:bodyPr wrap="square">
            <a:spAutoFit/>
          </a:bodyPr>
          <a:lstStyle/>
          <a:p>
            <a:pPr marL="180000" indent="-457200" algn="just">
              <a:lnSpc>
                <a:spcPts val="1800"/>
              </a:lnSpc>
            </a:pP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〇ヒアリング内容</a:t>
            </a:r>
            <a:endParaRPr lang="en-US" altLang="ja-JP" sz="1400" b="1" u="sng"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700"/>
              </a:lnSpc>
            </a:pP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農家の販売額増に向けた課題</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・農家：労働力確保（通年で雇用ができない、良い人材の確保（見つけ方、継続雇用）、労務管理）。配送に係る労力削減。</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規模拡大（農地を集約しにくい。規模拡大に係る施設や機械の導入に対する補助）</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・コンサル専門家：農家の目指すべき方向の見える化。販売ルートの支援。農地集約支援。労務管理に対する支援。</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7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大阪農業の持続に向けた課題</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・コンサル専門家：新規参入の促進と支援（生産から販売までのトータル支援、目指すべき目標の明確化、優良事例の横展開・共有）</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経営継承支援（技術継承、離農・就農を併せた支援）、ブランド化の取組み</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・農家：新規就農者及び後継者の確保（経営継承、スマート農業による生育環境等の数値化を活用した技術伝承）</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700"/>
              </a:lnSpc>
            </a:pP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スマート農業</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・農家：労力削減が活用の一番の目的（ぶどうハウスの自動開閉装置導入者は全ハウスに導入したい意向の者が多い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コストがネック。導入してどこまで便利になるのかがわからないので、導入の</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ふんぎりが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つかない。</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7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有機農業</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・農家：環境や消費者だけでなく自分自身の健康にやさしいのがメリット。</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労力</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生産、</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JAS</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申請</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わりに高値で売れない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、差別化</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など付加価値が</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つかない。</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・市場：オリンピックで注目は高まったが需要は変化なし。ネックとなるのは価格。ニーズは一部意識高い系の消費者のほか学校給食。</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EC</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サイト：健康志向の一定層にニーズはあるが、需要が増えている印象はない。サイト利用者は</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で人気のある出展者の商品を選んだりする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7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行政への期待</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・農家：担い手への支援（技術習得・経営の安定化など新規就農者の支援、既存農家が後継者のことを自分事として考えていける仕組みづくりなどの支援）</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農地の支援（水、電気、車が横付けできる等条件の整った農地の整備、農地貸借の流動化、ハウスが整備された農地の紹介など</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15"/>
          <p:cNvSpPr txBox="1"/>
          <p:nvPr/>
        </p:nvSpPr>
        <p:spPr>
          <a:xfrm>
            <a:off x="9202248" y="6559303"/>
            <a:ext cx="714517" cy="276999"/>
          </a:xfrm>
          <a:prstGeom prst="rect">
            <a:avLst/>
          </a:prstGeom>
          <a:noFill/>
          <a:ln>
            <a:noFill/>
          </a:ln>
        </p:spPr>
        <p:txBody>
          <a:bodyPr wrap="squar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kumimoji="1" lang="ja-JP" altLang="en-US" sz="1200" dirty="0" smtClean="0">
                <a:latin typeface="メイリオ" panose="020B0604030504040204" pitchFamily="50" charset="-128"/>
                <a:ea typeface="メイリオ" panose="020B0604030504040204" pitchFamily="50" charset="-128"/>
              </a:rPr>
              <a:t>参考６</a:t>
            </a:r>
            <a:endParaRPr kumimoji="1" lang="ja-JP" altLang="en-US" sz="1200"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8966580" y="267014"/>
            <a:ext cx="868636" cy="276999"/>
          </a:xfrm>
          <a:prstGeom prst="rect">
            <a:avLst/>
          </a:prstGeom>
          <a:solidFill>
            <a:schemeClr val="bg1"/>
          </a:solidFill>
          <a:ln>
            <a:solidFill>
              <a:schemeClr val="tx1"/>
            </a:solidFill>
          </a:ln>
        </p:spPr>
        <p:txBody>
          <a:bodyPr wrap="square" rtlCol="0" anchor="ctr">
            <a:spAutoFit/>
          </a:bodyPr>
          <a:lstStyle/>
          <a:p>
            <a:pPr algn="ctr"/>
            <a:r>
              <a:rPr kumimoji="1" lang="ja-JP" altLang="en-US" sz="1200" dirty="0" smtClean="0">
                <a:latin typeface="メイリオ" panose="020B0604030504040204" pitchFamily="50" charset="-128"/>
                <a:ea typeface="メイリオ" panose="020B0604030504040204" pitchFamily="50" charset="-128"/>
              </a:rPr>
              <a:t>参考資料</a:t>
            </a:r>
            <a:endParaRPr kumimoji="1" lang="ja-JP" altLang="en-US"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38343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a:extLst>
              <a:ext uri="{FF2B5EF4-FFF2-40B4-BE49-F238E27FC236}">
                <a16:creationId xmlns:a16="http://schemas.microsoft.com/office/drawing/2014/main" id="{0A1863B2-BEE4-4B29-91CA-E8C2833F342C}"/>
              </a:ext>
            </a:extLst>
          </p:cNvPr>
          <p:cNvSpPr txBox="1">
            <a:spLocks/>
          </p:cNvSpPr>
          <p:nvPr/>
        </p:nvSpPr>
        <p:spPr>
          <a:xfrm>
            <a:off x="-33962" y="207238"/>
            <a:ext cx="9950727" cy="464942"/>
          </a:xfrm>
          <a:prstGeom prst="rect">
            <a:avLst/>
          </a:prstGeom>
          <a:solidFill>
            <a:schemeClr val="accent6">
              <a:lumMod val="60000"/>
              <a:lumOff val="40000"/>
            </a:schemeClr>
          </a:solidFill>
        </p:spPr>
        <p:txBody>
          <a:bodyPr vert="horz" lIns="91440" tIns="45720" rIns="91440" bIns="45720" rtlCol="0" anchor="b">
            <a:noAutofit/>
          </a:bodyPr>
          <a:lst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a:lstStyle>
          <a:p>
            <a:r>
              <a:rPr lang="ja-JP" altLang="en-US" sz="1800" b="1" dirty="0">
                <a:latin typeface="メイリオ" panose="020B0604030504040204" pitchFamily="50" charset="-128"/>
                <a:ea typeface="メイリオ" panose="020B0604030504040204" pitchFamily="50" charset="-128"/>
              </a:rPr>
              <a:t>〇　ポストおおさか農政アクションプラン検討</a:t>
            </a:r>
            <a:r>
              <a:rPr lang="ja-JP" altLang="en-US" sz="1800" b="1" dirty="0" smtClean="0">
                <a:latin typeface="メイリオ" panose="020B0604030504040204" pitchFamily="50" charset="-128"/>
                <a:ea typeface="メイリオ" panose="020B0604030504040204" pitchFamily="50" charset="-128"/>
              </a:rPr>
              <a:t>に係るヒアリング概要</a:t>
            </a:r>
            <a:endParaRPr lang="en-US" altLang="ja-JP" sz="1800" b="1" dirty="0">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8DA06AD7-F771-4BD8-9D31-917B4DA3D9EF}"/>
              </a:ext>
            </a:extLst>
          </p:cNvPr>
          <p:cNvSpPr/>
          <p:nvPr/>
        </p:nvSpPr>
        <p:spPr>
          <a:xfrm>
            <a:off x="-13522" y="676386"/>
            <a:ext cx="9907800" cy="6299160"/>
          </a:xfrm>
          <a:prstGeom prst="rect">
            <a:avLst/>
          </a:prstGeom>
        </p:spPr>
        <p:txBody>
          <a:bodyPr wrap="square">
            <a:spAutoFit/>
          </a:bodyPr>
          <a:lstStyle/>
          <a:p>
            <a:pPr marL="180000" indent="-457200" algn="just">
              <a:lnSpc>
                <a:spcPts val="1800"/>
              </a:lnSpc>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コロナの影響</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・農家：屋外のアクティビティが流行ったこと、贈答用としての需要が拡大したことにより追い風になった（果樹）</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飲食店との取引は３割以下に落ち込んでいる。ただし、</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飲食店の分を別の出荷先</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に回すことで、所得減が最小限になるよう努めている（野菜）</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・市場：取引量について、ネット需要は増、スーパーは変化なし、デパ地下は低迷、飲食店は大幅減。</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EC</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サイト：登録している生産者</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(EC</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サイト</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倍</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消費者</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(EC</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サイト</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：６倍</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売り上げ</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(EC</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サイト</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B</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42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倍</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すべて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向上</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000"/>
              </a:lnSpc>
            </a:pP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000"/>
              </a:lnSpc>
            </a:pP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000"/>
              </a:lnSpc>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企業参入</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・参入済みの企業は府内業者が大半で市場が大きく、近いことが参入にあたっての府の魅力。参入時・参入後も、農業技術、農地の確保、資金は企業に</a:t>
            </a:r>
          </a:p>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とって</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課題であり、それに対する支援施策のほか販路の紹介や施設整備に係る法的緩和などを行政に期待している。</a:t>
            </a:r>
          </a:p>
          <a:p>
            <a:pPr marL="180000" indent="-457200" algn="just">
              <a:lnSpc>
                <a:spcPts val="10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流通</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・大阪産（もん）だからという理由で農産物を求める消費者は少ない。消費者が求めるのは“新鮮さ”“色・形”“内容量”などで“新鮮さ”をアピールするのが良い。</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・働き方改革による流通業界への影響が大きいため、今後業界にも変化が生じると考える。７時間以内で動ける範囲での配送のバリエーションが求められる。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過去にトラック業界で、中継地点で折り返す方法、地点を回る方法等を検討したが、時間を合わせたり、１か所の遅れが他に響くことから、実現困難だった。</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0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食分野（飲食店）</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p>
          <a:p>
            <a:pPr marL="180000" indent="-457200" algn="just">
              <a:lnSpc>
                <a:spcPts val="18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・大阪産（もん）にこだわっている店は多くない。大阪産（もん）をどこで購入できるのかを知らない飲食店が多い。</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今後</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、有機農産物に興味を持つ飲食店が増えると考える。有機農産物はスーパーでは価格帯が合わないため取扱量を増やせないので、飲食店と組むべき。</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0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農のある暮らし</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p>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・地域を盛り上げ、リピータを増やす活動としてマルシェや農業体験ツアーを実施する事例、田舎暮らしを体験したい人への</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Day</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キャンプや収穫体験を実施する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事例、障害</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がある人もない人</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も</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利用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できる農園</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のある交流施設を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運営する事例、長屋跡地</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市民農園を中心として地域交流を生んでいる事例が見られる。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・行政に望まれることは、人を繋ぎ、輪を広げる支援や情報共有による相乗効果を生み出す支援、スタートアップ時の整備支援等。</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0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lvl="0" indent="-457200" algn="just">
              <a:lnSpc>
                <a:spcPts val="1800"/>
              </a:lnSpc>
            </a:pP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農空間づくり</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p>
          <a:p>
            <a:pPr marL="180000" lvl="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・担い手</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の若返り、営農</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環境の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改善を図る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ため協</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議会を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設立し、教育機関やまちのパン屋さん等の多様</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な</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メンバー</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で</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、食育</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イベントや収穫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祭に取り組んでいる。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lvl="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・高齢化が進む地域において、ため池改修や有害</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鳥獣対策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などをきっかけに地域課題解決と将来を考える協</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議会を設立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。営農</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継続が困難な農地を地域住民</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で</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lvl="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管理</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するための</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NPO</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法人も設立し、南海電鉄やパン製造業者と連携した小麦栽培体験イベントを開催し</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、都市</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住民との交流による地域の活性化を進めている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15"/>
          <p:cNvSpPr txBox="1"/>
          <p:nvPr/>
        </p:nvSpPr>
        <p:spPr>
          <a:xfrm>
            <a:off x="9202248" y="6559303"/>
            <a:ext cx="714517" cy="276999"/>
          </a:xfrm>
          <a:prstGeom prst="rect">
            <a:avLst/>
          </a:prstGeom>
          <a:noFill/>
          <a:ln>
            <a:noFill/>
          </a:ln>
        </p:spPr>
        <p:txBody>
          <a:bodyPr wrap="squar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kumimoji="1" lang="ja-JP" altLang="en-US" sz="1200" dirty="0" smtClean="0">
                <a:latin typeface="メイリオ" panose="020B0604030504040204" pitchFamily="50" charset="-128"/>
                <a:ea typeface="メイリオ" panose="020B0604030504040204" pitchFamily="50" charset="-128"/>
              </a:rPr>
              <a:t>参考７</a:t>
            </a:r>
            <a:endParaRPr kumimoji="1" lang="ja-JP" altLang="en-US" sz="1200"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8966580" y="267014"/>
            <a:ext cx="868636" cy="276999"/>
          </a:xfrm>
          <a:prstGeom prst="rect">
            <a:avLst/>
          </a:prstGeom>
          <a:solidFill>
            <a:schemeClr val="bg1"/>
          </a:solidFill>
          <a:ln>
            <a:solidFill>
              <a:schemeClr val="tx1"/>
            </a:solidFill>
          </a:ln>
        </p:spPr>
        <p:txBody>
          <a:bodyPr wrap="square" rtlCol="0" anchor="ctr">
            <a:spAutoFit/>
          </a:bodyPr>
          <a:lstStyle/>
          <a:p>
            <a:pPr algn="ctr"/>
            <a:r>
              <a:rPr kumimoji="1" lang="ja-JP" altLang="en-US" sz="1200" dirty="0" smtClean="0">
                <a:latin typeface="メイリオ" panose="020B0604030504040204" pitchFamily="50" charset="-128"/>
                <a:ea typeface="メイリオ" panose="020B0604030504040204" pitchFamily="50" charset="-128"/>
              </a:rPr>
              <a:t>参考資料</a:t>
            </a:r>
            <a:endParaRPr kumimoji="1" lang="ja-JP" altLang="en-US"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6178701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2197</Words>
  <Application>Microsoft Office PowerPoint</Application>
  <PresentationFormat>A4 210 x 297 mm</PresentationFormat>
  <Paragraphs>197</Paragraphs>
  <Slides>7</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7</vt:i4>
      </vt:variant>
    </vt:vector>
  </HeadingPairs>
  <TitlesOfParts>
    <vt:vector size="15" baseType="lpstr">
      <vt:lpstr>Meiryo UI</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2021-09-08T07:57:23Z</dcterms:created>
  <dcterms:modified xsi:type="dcterms:W3CDTF">2021-09-09T01:31:10Z</dcterms:modified>
</cp:coreProperties>
</file>