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332" r:id="rId2"/>
    <p:sldId id="324" r:id="rId3"/>
    <p:sldId id="325" r:id="rId4"/>
    <p:sldId id="326" r:id="rId5"/>
    <p:sldId id="327" r:id="rId6"/>
    <p:sldId id="328" r:id="rId7"/>
    <p:sldId id="329" r:id="rId8"/>
    <p:sldId id="330" r:id="rId9"/>
    <p:sldId id="331"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6" autoAdjust="0"/>
    <p:restoredTop sz="94660"/>
  </p:normalViewPr>
  <p:slideViewPr>
    <p:cSldViewPr snapToGrid="0">
      <p:cViewPr varScale="1">
        <p:scale>
          <a:sx n="78" d="100"/>
          <a:sy n="78" d="100"/>
        </p:scale>
        <p:origin x="11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sHome1$\HatanakaKe\AP&#12383;&#12385;\05%20&#12475;&#12531;&#12469;&#12473;&#12487;&#12540;&#12479;&#20998;&#2651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______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sHome3$\TsujitaN\&#27700;&#33540;&#23376;&#22770;&#12426;&#19978;&#12370;&#65300;&#24180;&#38291;&#25512;&#31227;&#65288;&#26681;&#26469;&#6528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sHome3$\TsujitaN\&#27700;&#33540;&#23376;&#22770;&#12426;&#19978;&#12370;&#65300;&#24180;&#38291;&#25512;&#31227;&#65288;&#26681;&#26469;&#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0161$\doc\0200_&#25512;&#36914;&#35506;\0500_&#32207;&#21209;&#12539;&#20225;&#30011;&#12464;&#12523;&#12540;&#12503;\0002_&#20225;&#30011;&#38306;&#20418;\02_&#12450;&#12463;&#12471;&#12519;&#12531;&#12503;&#12521;&#12531;\R3\99&#12475;&#12531;&#12469;&#12473;&#20998;&#26512;&#12539;&#21508;G&#12487;&#12540;&#12479;\&#12304;&#20182;&#24220;&#30476;&#12305;&#32076;&#21942;&#32789;&#22320;&#38754;&#31309;&#35215;&#27169;&#21029;&#32076;&#21942;&#20307;&#2596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sHome3$\TsujitaN\&#27700;&#33540;&#23376;&#22770;&#12426;&#19978;&#12370;&#65300;&#24180;&#38291;&#25512;&#31227;&#65288;&#26681;&#26469;&#6528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0052438334983"/>
          <c:y val="0.1720932837964306"/>
          <c:w val="0.79469804858108195"/>
          <c:h val="0.6803567484753416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03F-4CA8-9A73-1A57FC2BC55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Sheet2!$B$9:$C$9</c:f>
              <c:numCache>
                <c:formatCode>#,##0_);[Red]\(#,##0\)</c:formatCode>
                <c:ptCount val="2"/>
                <c:pt idx="0">
                  <c:v>9293</c:v>
                </c:pt>
                <c:pt idx="1">
                  <c:v>7673</c:v>
                </c:pt>
              </c:numCache>
            </c:numRef>
          </c:val>
          <c:extLst>
            <c:ext xmlns:c15="http://schemas.microsoft.com/office/drawing/2012/chart" uri="{02D57815-91ED-43cb-92C2-25804820EDAC}">
              <c15:filteredCategoryTitle>
                <c15:cat>
                  <c:strRef>
                    <c:extLst>
                      <c:ext uri="{02D57815-91ED-43cb-92C2-25804820EDAC}">
                        <c15:formulaRef>
                          <c15:sqref>Sheet2!$B$7:$C$7</c15:sqref>
                        </c15:formulaRef>
                      </c:ext>
                    </c:extLst>
                    <c:strCache>
                      <c:ptCount val="2"/>
                      <c:pt idx="0">
                        <c:v>H27</c:v>
                      </c:pt>
                      <c:pt idx="1">
                        <c:v>R2</c:v>
                      </c:pt>
                    </c:strCache>
                  </c:strRef>
                </c15:cat>
              </c15:filteredCategoryTitle>
            </c:ext>
            <c:ext xmlns:c16="http://schemas.microsoft.com/office/drawing/2014/chart" uri="{C3380CC4-5D6E-409C-BE32-E72D297353CC}">
              <c16:uniqueId val="{00000002-403F-4CA8-9A73-1A57FC2BC554}"/>
            </c:ext>
          </c:extLst>
        </c:ser>
        <c:dLbls>
          <c:dLblPos val="outEnd"/>
          <c:showLegendKey val="0"/>
          <c:showVal val="1"/>
          <c:showCatName val="0"/>
          <c:showSerName val="0"/>
          <c:showPercent val="0"/>
          <c:showBubbleSize val="0"/>
        </c:dLbls>
        <c:gapWidth val="219"/>
        <c:overlap val="-27"/>
        <c:axId val="117999375"/>
        <c:axId val="118000207"/>
      </c:barChart>
      <c:catAx>
        <c:axId val="11799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8000207"/>
        <c:crosses val="autoZero"/>
        <c:auto val="1"/>
        <c:lblAlgn val="ctr"/>
        <c:lblOffset val="100"/>
        <c:noMultiLvlLbl val="0"/>
      </c:catAx>
      <c:valAx>
        <c:axId val="11800020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7999375"/>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solidFill>
            <a:ln>
              <a:noFill/>
            </a:ln>
            <a:effectLst/>
            <a:sp3d/>
          </c:spPr>
          <c:invertIfNegative val="0"/>
          <c:dLbls>
            <c:dLbl>
              <c:idx val="0"/>
              <c:layout>
                <c:manualLayout>
                  <c:x val="2.4999999999999949E-2"/>
                  <c:y val="-2.7777777777777776E-2"/>
                </c:manualLayout>
              </c:layout>
              <c:tx>
                <c:rich>
                  <a:bodyPr/>
                  <a:lstStyle/>
                  <a:p>
                    <a:fld id="{35AC001C-0C0B-41E5-A459-ED7755A53ABE}" type="VALUE">
                      <a:rPr lang="en-US" altLang="ja-JP"/>
                      <a:pPr/>
                      <a:t>[値]</a:t>
                    </a:fld>
                    <a:r>
                      <a:rPr lang="en-US" altLang="ja-JP"/>
                      <a:t>ha</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69B-42D9-92D4-6F78F088A244}"/>
                </c:ext>
              </c:extLst>
            </c:dLbl>
            <c:dLbl>
              <c:idx val="1"/>
              <c:layout>
                <c:manualLayout>
                  <c:x val="2.5000000000000001E-2"/>
                  <c:y val="-2.7777777777777776E-2"/>
                </c:manualLayout>
              </c:layout>
              <c:tx>
                <c:rich>
                  <a:bodyPr/>
                  <a:lstStyle/>
                  <a:p>
                    <a:fld id="{5C823271-D7A9-446C-A10B-0E17A6E4EB72}" type="VALUE">
                      <a:rPr lang="en-US" altLang="ja-JP"/>
                      <a:pPr/>
                      <a:t>[値]</a:t>
                    </a:fld>
                    <a:r>
                      <a:rPr lang="en-US" altLang="ja-JP"/>
                      <a:t>ha</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69B-42D9-92D4-6F78F088A244}"/>
                </c:ext>
              </c:extLst>
            </c:dLbl>
            <c:dLbl>
              <c:idx val="2"/>
              <c:layout>
                <c:manualLayout>
                  <c:x val="2.5000000000000001E-2"/>
                  <c:y val="-3.7037037037037035E-2"/>
                </c:manualLayout>
              </c:layout>
              <c:tx>
                <c:rich>
                  <a:bodyPr/>
                  <a:lstStyle/>
                  <a:p>
                    <a:fld id="{3B233C94-5AC3-4F6E-9711-58069324D1E4}" type="VALUE">
                      <a:rPr lang="en-US" altLang="ja-JP"/>
                      <a:pPr/>
                      <a:t>[値]</a:t>
                    </a:fld>
                    <a:r>
                      <a:rPr lang="en-US" altLang="ja-JP"/>
                      <a:t>ha</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69B-42D9-92D4-6F78F088A2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val>
            <c:numRef>
              <c:f>Sheet2!$I$25:$I$27</c:f>
              <c:numCache>
                <c:formatCode>General</c:formatCode>
                <c:ptCount val="3"/>
                <c:pt idx="0">
                  <c:v>1.33</c:v>
                </c:pt>
                <c:pt idx="1">
                  <c:v>0.63</c:v>
                </c:pt>
                <c:pt idx="2">
                  <c:v>0.23</c:v>
                </c:pt>
              </c:numCache>
            </c:numRef>
          </c:val>
          <c:extLst>
            <c:ext xmlns:c15="http://schemas.microsoft.com/office/drawing/2012/chart" uri="{02D57815-91ED-43cb-92C2-25804820EDAC}">
              <c15:filteredCategoryTitle>
                <c15:cat>
                  <c:strRef>
                    <c:extLst>
                      <c:ext uri="{02D57815-91ED-43cb-92C2-25804820EDAC}">
                        <c15:formulaRef>
                          <c15:sqref>Sheet2!$H$25:$H$27</c15:sqref>
                        </c15:formulaRef>
                      </c:ext>
                    </c:extLst>
                    <c:strCache>
                      <c:ptCount val="3"/>
                      <c:pt idx="0">
                        <c:v>全国</c:v>
                      </c:pt>
                      <c:pt idx="1">
                        <c:v>近畿</c:v>
                      </c:pt>
                      <c:pt idx="2">
                        <c:v>大阪</c:v>
                      </c:pt>
                    </c:strCache>
                  </c:strRef>
                </c15:cat>
              </c15:filteredCategoryTitle>
            </c:ext>
            <c:ext xmlns:c16="http://schemas.microsoft.com/office/drawing/2014/chart" uri="{C3380CC4-5D6E-409C-BE32-E72D297353CC}">
              <c16:uniqueId val="{00000003-969B-42D9-92D4-6F78F088A244}"/>
            </c:ext>
          </c:extLst>
        </c:ser>
        <c:dLbls>
          <c:showLegendKey val="0"/>
          <c:showVal val="0"/>
          <c:showCatName val="0"/>
          <c:showSerName val="0"/>
          <c:showPercent val="0"/>
          <c:showBubbleSize val="0"/>
        </c:dLbls>
        <c:gapWidth val="150"/>
        <c:shape val="box"/>
        <c:axId val="1095789712"/>
        <c:axId val="1041363824"/>
        <c:axId val="0"/>
      </c:bar3DChart>
      <c:catAx>
        <c:axId val="109578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41363824"/>
        <c:crosses val="autoZero"/>
        <c:auto val="1"/>
        <c:lblAlgn val="ctr"/>
        <c:lblOffset val="100"/>
        <c:noMultiLvlLbl val="0"/>
      </c:catAx>
      <c:valAx>
        <c:axId val="104136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5789712"/>
        <c:crosses val="autoZero"/>
        <c:crossBetween val="between"/>
        <c:majorUnit val="0.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en-US" sz="1100" dirty="0">
                <a:solidFill>
                  <a:schemeClr val="tx1"/>
                </a:solidFill>
                <a:latin typeface="Meiryo UI" panose="020B0604030504040204" pitchFamily="50" charset="-128"/>
                <a:ea typeface="Meiryo UI" panose="020B0604030504040204" pitchFamily="50" charset="-128"/>
              </a:rPr>
              <a:t>H27</a:t>
            </a:r>
            <a:r>
              <a:rPr lang="ja-JP" sz="1100" dirty="0">
                <a:solidFill>
                  <a:schemeClr val="tx1"/>
                </a:solidFill>
                <a:latin typeface="Meiryo UI" panose="020B0604030504040204" pitchFamily="50" charset="-128"/>
                <a:ea typeface="Meiryo UI" panose="020B0604030504040204" pitchFamily="50" charset="-128"/>
              </a:rPr>
              <a:t>に対する</a:t>
            </a:r>
            <a:r>
              <a:rPr lang="en-US" sz="1100" dirty="0">
                <a:solidFill>
                  <a:schemeClr val="tx1"/>
                </a:solidFill>
                <a:latin typeface="Meiryo UI" panose="020B0604030504040204" pitchFamily="50" charset="-128"/>
                <a:ea typeface="Meiryo UI" panose="020B0604030504040204" pitchFamily="50" charset="-128"/>
              </a:rPr>
              <a:t>R2</a:t>
            </a:r>
            <a:r>
              <a:rPr lang="ja-JP" sz="1100" dirty="0">
                <a:solidFill>
                  <a:schemeClr val="tx1"/>
                </a:solidFill>
                <a:latin typeface="Meiryo UI" panose="020B0604030504040204" pitchFamily="50" charset="-128"/>
                <a:ea typeface="Meiryo UI" panose="020B0604030504040204" pitchFamily="50" charset="-128"/>
              </a:rPr>
              <a:t>販売規模別経営体の増減率</a:t>
            </a:r>
          </a:p>
        </c:rich>
      </c:tx>
      <c:layout>
        <c:manualLayout>
          <c:xMode val="edge"/>
          <c:yMode val="edge"/>
          <c:x val="0.20720974962210764"/>
          <c:y val="6.9804072256871935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1707370410066671"/>
          <c:y val="0.19215312147972788"/>
          <c:w val="0.76635692415022671"/>
          <c:h val="0.60435189973483017"/>
        </c:manualLayout>
      </c:layout>
      <c:barChart>
        <c:barDir val="col"/>
        <c:grouping val="clustered"/>
        <c:varyColors val="0"/>
        <c:ser>
          <c:idx val="1"/>
          <c:order val="0"/>
          <c:spPr>
            <a:solidFill>
              <a:schemeClr val="accent1"/>
            </a:solidFill>
            <a:ln>
              <a:solidFill>
                <a:schemeClr val="accent1"/>
              </a:solidFill>
            </a:ln>
            <a:effectLst/>
          </c:spPr>
          <c:invertIfNegative val="0"/>
          <c:dLbls>
            <c:dLbl>
              <c:idx val="0"/>
              <c:layout>
                <c:manualLayout>
                  <c:x val="0"/>
                  <c:y val="2.13687617307350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A02-4538-9E1E-151DCD2CE02C}"/>
                </c:ext>
              </c:extLst>
            </c:dLbl>
            <c:dLbl>
              <c:idx val="2"/>
              <c:layout>
                <c:manualLayout>
                  <c:x val="-1.6961342891569844E-16"/>
                  <c:y val="3.20531425961026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A02-4538-9E1E-151DCD2CE02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'全国・近畿の経営体数との比較 (2)'!$B$41:$D$41</c:f>
              <c:numCache>
                <c:formatCode>0%</c:formatCode>
                <c:ptCount val="3"/>
                <c:pt idx="0">
                  <c:v>-0.17797800140416564</c:v>
                </c:pt>
                <c:pt idx="1">
                  <c:v>-0.14662756598240467</c:v>
                </c:pt>
                <c:pt idx="2">
                  <c:v>1.538461538461533E-2</c:v>
                </c:pt>
              </c:numCache>
            </c:numRef>
          </c:val>
          <c:extLst>
            <c:ext xmlns:c15="http://schemas.microsoft.com/office/drawing/2012/chart" uri="{02D57815-91ED-43cb-92C2-25804820EDAC}">
              <c15:filteredSeriesTitle>
                <c15:tx>
                  <c:strRef>
                    <c:extLst>
                      <c:ext uri="{02D57815-91ED-43cb-92C2-25804820EDAC}">
                        <c15:formulaRef>
                          <c15:sqref>'全国・近畿の経営体数との比較 (2)'!$A$41</c15:sqref>
                        </c15:formulaRef>
                      </c:ext>
                    </c:extLst>
                    <c:strCache>
                      <c:ptCount val="1"/>
                      <c:pt idx="0">
                        <c:v>大阪</c:v>
                      </c:pt>
                    </c:strCache>
                  </c:strRef>
                </c15:tx>
              </c15:filteredSeriesTitle>
            </c:ext>
            <c:ext xmlns:c15="http://schemas.microsoft.com/office/drawing/2012/chart" uri="{02D57815-91ED-43cb-92C2-25804820EDAC}">
              <c15:filteredCategoryTitle>
                <c15:cat>
                  <c:strRef>
                    <c:extLst>
                      <c:ext uri="{02D57815-91ED-43cb-92C2-25804820EDAC}">
                        <c15:formulaRef>
                          <c15:sqref>'全国・近畿の経営体数との比較 (2)'!$B$39:$D$39</c15:sqref>
                        </c15:formulaRef>
                      </c:ext>
                    </c:extLst>
                    <c:strCache>
                      <c:ptCount val="3"/>
                      <c:pt idx="0">
                        <c:v>販売無
～500万円</c:v>
                      </c:pt>
                      <c:pt idx="1">
                        <c:v>500
～3,000万円</c:v>
                      </c:pt>
                      <c:pt idx="2">
                        <c:v>3,000万円以上</c:v>
                      </c:pt>
                    </c:strCache>
                  </c:strRef>
                </c15:cat>
              </c15:filteredCategoryTitle>
            </c:ext>
            <c:ext xmlns:c16="http://schemas.microsoft.com/office/drawing/2014/chart" uri="{C3380CC4-5D6E-409C-BE32-E72D297353CC}">
              <c16:uniqueId val="{00000002-4A02-4538-9E1E-151DCD2CE02C}"/>
            </c:ext>
          </c:extLst>
        </c:ser>
        <c:ser>
          <c:idx val="0"/>
          <c:order val="1"/>
          <c:spPr>
            <a:pattFill prst="pct60">
              <a:fgClr>
                <a:schemeClr val="accent6"/>
              </a:fgClr>
              <a:bgClr>
                <a:schemeClr val="bg1"/>
              </a:bgClr>
            </a:pattFill>
            <a:ln>
              <a:solidFill>
                <a:schemeClr val="bg2"/>
              </a:solidFill>
            </a:ln>
            <a:effectLst/>
          </c:spPr>
          <c:invertIfNegative val="0"/>
          <c:dLbls>
            <c:dLbl>
              <c:idx val="0"/>
              <c:layout>
                <c:manualLayout>
                  <c:x val="4.6257896980736613E-3"/>
                  <c:y val="4.26116815219885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02-4538-9E1E-151DCD2CE02C}"/>
                </c:ext>
              </c:extLst>
            </c:dLbl>
            <c:dLbl>
              <c:idx val="2"/>
              <c:layout>
                <c:manualLayout>
                  <c:x val="3.0764311460796095E-3"/>
                  <c:y val="2.11103277424509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A02-4538-9E1E-151DCD2CE02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'全国・近畿の経営体数との比較 (2)'!$B$40:$D$40</c:f>
              <c:numCache>
                <c:formatCode>0%</c:formatCode>
                <c:ptCount val="3"/>
                <c:pt idx="0">
                  <c:v>-0.25756842007687752</c:v>
                </c:pt>
                <c:pt idx="1">
                  <c:v>-5.2942963590719372E-2</c:v>
                </c:pt>
                <c:pt idx="2">
                  <c:v>0.16013127369433588</c:v>
                </c:pt>
              </c:numCache>
            </c:numRef>
          </c:val>
          <c:extLst>
            <c:ext xmlns:c15="http://schemas.microsoft.com/office/drawing/2012/chart" uri="{02D57815-91ED-43cb-92C2-25804820EDAC}">
              <c15:filteredSeriesTitle>
                <c15:tx>
                  <c:strRef>
                    <c:extLst>
                      <c:ext uri="{02D57815-91ED-43cb-92C2-25804820EDAC}">
                        <c15:formulaRef>
                          <c15:sqref>'全国・近畿の経営体数との比較 (2)'!$A$40</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'全国・近畿の経営体数との比較 (2)'!$B$39:$D$39</c15:sqref>
                        </c15:formulaRef>
                      </c:ext>
                    </c:extLst>
                    <c:strCache>
                      <c:ptCount val="3"/>
                      <c:pt idx="0">
                        <c:v>販売無
～500万円</c:v>
                      </c:pt>
                      <c:pt idx="1">
                        <c:v>500
～3,000万円</c:v>
                      </c:pt>
                      <c:pt idx="2">
                        <c:v>3,000万円以上</c:v>
                      </c:pt>
                    </c:strCache>
                  </c:strRef>
                </c15:cat>
              </c15:filteredCategoryTitle>
            </c:ext>
            <c:ext xmlns:c16="http://schemas.microsoft.com/office/drawing/2014/chart" uri="{C3380CC4-5D6E-409C-BE32-E72D297353CC}">
              <c16:uniqueId val="{00000005-4A02-4538-9E1E-151DCD2CE02C}"/>
            </c:ext>
          </c:extLst>
        </c:ser>
        <c:dLbls>
          <c:showLegendKey val="0"/>
          <c:showVal val="0"/>
          <c:showCatName val="0"/>
          <c:showSerName val="0"/>
          <c:showPercent val="0"/>
          <c:showBubbleSize val="0"/>
        </c:dLbls>
        <c:gapWidth val="150"/>
        <c:axId val="951744944"/>
        <c:axId val="951750768"/>
      </c:barChart>
      <c:catAx>
        <c:axId val="951744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lnSpc>
                <a:spcPts val="900"/>
              </a:lnSpc>
              <a:defRPr sz="900" b="0" i="0" u="none" strike="noStrike" kern="1200" baseline="0">
                <a:solidFill>
                  <a:schemeClr val="tx1">
                    <a:lumMod val="65000"/>
                    <a:lumOff val="35000"/>
                  </a:schemeClr>
                </a:solidFill>
                <a:latin typeface="+mn-lt"/>
                <a:ea typeface="+mn-ea"/>
                <a:cs typeface="+mn-cs"/>
              </a:defRPr>
            </a:pPr>
            <a:endParaRPr lang="ja-JP"/>
          </a:p>
        </c:txPr>
        <c:crossAx val="951750768"/>
        <c:crosses val="autoZero"/>
        <c:auto val="1"/>
        <c:lblAlgn val="ctr"/>
        <c:lblOffset val="100"/>
        <c:noMultiLvlLbl val="0"/>
      </c:catAx>
      <c:valAx>
        <c:axId val="951750768"/>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51744944"/>
        <c:crosses val="autoZero"/>
        <c:crossBetween val="between"/>
        <c:majorUnit val="0.15000000000000002"/>
      </c:valAx>
      <c:spPr>
        <a:noFill/>
        <a:ln>
          <a:noFill/>
        </a:ln>
        <a:effectLst/>
      </c:spPr>
    </c:plotArea>
    <c:legend>
      <c:legendPos val="r"/>
      <c:layout>
        <c:manualLayout>
          <c:xMode val="edge"/>
          <c:yMode val="edge"/>
          <c:x val="0.86428408782605315"/>
          <c:y val="0.39481314964701858"/>
          <c:w val="0.12236054135872917"/>
          <c:h val="0.17681867310138663"/>
        </c:manualLayout>
      </c:layout>
      <c:overlay val="0"/>
      <c:spPr>
        <a:noFill/>
        <a:ln>
          <a:noFill/>
        </a:ln>
        <a:effectLst/>
      </c:spPr>
      <c:txPr>
        <a:bodyPr rot="0" spcFirstLastPara="1" vertOverflow="ellipsis" vert="horz" wrap="square" anchor="ctr" anchorCtr="1"/>
        <a:lstStyle/>
        <a:p>
          <a:pPr>
            <a:lnSpc>
              <a:spcPts val="900"/>
            </a:lnSpc>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900"/>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dirty="0" smtClean="0"/>
              <a:t>販売額</a:t>
            </a:r>
            <a:r>
              <a:rPr lang="en-US" altLang="ja-JP" sz="1100" dirty="0" smtClean="0"/>
              <a:t>500</a:t>
            </a:r>
            <a:r>
              <a:rPr lang="ja-JP" altLang="en-US" sz="1100" dirty="0" smtClean="0"/>
              <a:t>～</a:t>
            </a:r>
            <a:r>
              <a:rPr lang="en-US" altLang="ja-JP" sz="1100" dirty="0" smtClean="0"/>
              <a:t>3,000</a:t>
            </a:r>
            <a:r>
              <a:rPr lang="ja-JP" altLang="en-US" sz="1100" dirty="0" smtClean="0"/>
              <a:t>万円経営体数の推移</a:t>
            </a:r>
            <a:endParaRPr lang="ja-JP" altLang="en-US" sz="1100" dirty="0"/>
          </a:p>
        </c:rich>
      </c:tx>
      <c:layout>
        <c:manualLayout>
          <c:xMode val="edge"/>
          <c:yMode val="edge"/>
          <c:x val="6.4544191991255509E-2"/>
          <c:y val="4.101448963334553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Sheet2!$C$49:$C$52</c:f>
              <c:numCache>
                <c:formatCode>#,##0_ </c:formatCode>
                <c:ptCount val="4"/>
                <c:pt idx="0">
                  <c:v>46</c:v>
                </c:pt>
                <c:pt idx="1">
                  <c:v>77</c:v>
                </c:pt>
                <c:pt idx="2">
                  <c:v>153</c:v>
                </c:pt>
                <c:pt idx="3">
                  <c:v>406</c:v>
                </c:pt>
              </c:numCache>
            </c:numRef>
          </c:val>
          <c:extLst>
            <c:ext xmlns:c15="http://schemas.microsoft.com/office/drawing/2012/chart" uri="{02D57815-91ED-43cb-92C2-25804820EDAC}">
              <c15:filteredSeriesTitle>
                <c15:tx>
                  <c:strRef>
                    <c:extLst>
                      <c:ext uri="{02D57815-91ED-43cb-92C2-25804820EDAC}">
                        <c15:formulaRef>
                          <c15:sqref>Sheet2!$C$48</c15:sqref>
                        </c15:formulaRef>
                      </c:ext>
                    </c:extLst>
                    <c:strCache>
                      <c:ptCount val="1"/>
                      <c:pt idx="0">
                        <c:v>H27</c:v>
                      </c:pt>
                    </c:strCache>
                  </c:strRef>
                </c15:tx>
              </c15:filteredSeriesTitle>
            </c:ext>
            <c:ext xmlns:c15="http://schemas.microsoft.com/office/drawing/2012/chart" uri="{02D57815-91ED-43cb-92C2-25804820EDAC}">
              <c15:filteredCategoryTitle>
                <c15:cat>
                  <c:strRef>
                    <c:extLst>
                      <c:ext uri="{02D57815-91ED-43cb-92C2-25804820EDAC}">
                        <c15:formulaRef>
                          <c15:sqref>Sheet2!$A$49:$A$52</c15:sqref>
                        </c15:formulaRef>
                      </c:ext>
                    </c:extLst>
                    <c:strCache>
                      <c:ptCount val="4"/>
                      <c:pt idx="0">
                        <c:v>北部</c:v>
                      </c:pt>
                      <c:pt idx="1">
                        <c:v>中部</c:v>
                      </c:pt>
                      <c:pt idx="2">
                        <c:v>南河内</c:v>
                      </c:pt>
                      <c:pt idx="3">
                        <c:v>泉州</c:v>
                      </c:pt>
                    </c:strCache>
                  </c:strRef>
                </c15:cat>
              </c15:filteredCategoryTitle>
            </c:ext>
            <c:ext xmlns:c16="http://schemas.microsoft.com/office/drawing/2014/chart" uri="{C3380CC4-5D6E-409C-BE32-E72D297353CC}">
              <c16:uniqueId val="{00000000-8683-42D9-8A6D-6908CE94CAD6}"/>
            </c:ext>
          </c:extLst>
        </c:ser>
        <c:ser>
          <c:idx val="0"/>
          <c:order val="1"/>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Sheet2!$B$49:$B$52</c:f>
              <c:numCache>
                <c:formatCode>#,##0_ </c:formatCode>
                <c:ptCount val="4"/>
                <c:pt idx="0">
                  <c:v>41</c:v>
                </c:pt>
                <c:pt idx="1">
                  <c:v>77</c:v>
                </c:pt>
                <c:pt idx="2">
                  <c:v>141</c:v>
                </c:pt>
                <c:pt idx="3">
                  <c:v>324</c:v>
                </c:pt>
              </c:numCache>
            </c:numRef>
          </c:val>
          <c:extLst>
            <c:ext xmlns:c15="http://schemas.microsoft.com/office/drawing/2012/chart" uri="{02D57815-91ED-43cb-92C2-25804820EDAC}">
              <c15:filteredSeriesTitle>
                <c15:tx>
                  <c:strRef>
                    <c:extLst>
                      <c:ext uri="{02D57815-91ED-43cb-92C2-25804820EDAC}">
                        <c15:formulaRef>
                          <c15:sqref>Sheet2!$B$48</c15:sqref>
                        </c15:formulaRef>
                      </c:ext>
                    </c:extLst>
                    <c:strCache>
                      <c:ptCount val="1"/>
                      <c:pt idx="0">
                        <c:v>R2</c:v>
                      </c:pt>
                    </c:strCache>
                  </c:strRef>
                </c15:tx>
              </c15:filteredSeriesTitle>
            </c:ext>
            <c:ext xmlns:c15="http://schemas.microsoft.com/office/drawing/2012/chart" uri="{02D57815-91ED-43cb-92C2-25804820EDAC}">
              <c15:filteredCategoryTitle>
                <c15:cat>
                  <c:strRef>
                    <c:extLst>
                      <c:ext uri="{02D57815-91ED-43cb-92C2-25804820EDAC}">
                        <c15:formulaRef>
                          <c15:sqref>Sheet2!$A$49:$A$52</c15:sqref>
                        </c15:formulaRef>
                      </c:ext>
                    </c:extLst>
                    <c:strCache>
                      <c:ptCount val="4"/>
                      <c:pt idx="0">
                        <c:v>北部</c:v>
                      </c:pt>
                      <c:pt idx="1">
                        <c:v>中部</c:v>
                      </c:pt>
                      <c:pt idx="2">
                        <c:v>南河内</c:v>
                      </c:pt>
                      <c:pt idx="3">
                        <c:v>泉州</c:v>
                      </c:pt>
                    </c:strCache>
                  </c:strRef>
                </c15:cat>
              </c15:filteredCategoryTitle>
            </c:ext>
            <c:ext xmlns:c16="http://schemas.microsoft.com/office/drawing/2014/chart" uri="{C3380CC4-5D6E-409C-BE32-E72D297353CC}">
              <c16:uniqueId val="{00000001-8683-42D9-8A6D-6908CE94CAD6}"/>
            </c:ext>
          </c:extLst>
        </c:ser>
        <c:dLbls>
          <c:showLegendKey val="0"/>
          <c:showVal val="0"/>
          <c:showCatName val="0"/>
          <c:showSerName val="0"/>
          <c:showPercent val="0"/>
          <c:showBubbleSize val="0"/>
        </c:dLbls>
        <c:gapWidth val="219"/>
        <c:overlap val="-27"/>
        <c:axId val="626935792"/>
        <c:axId val="626947024"/>
      </c:barChart>
      <c:catAx>
        <c:axId val="62693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6947024"/>
        <c:crosses val="autoZero"/>
        <c:auto val="1"/>
        <c:lblAlgn val="ctr"/>
        <c:lblOffset val="100"/>
        <c:noMultiLvlLbl val="0"/>
      </c:catAx>
      <c:valAx>
        <c:axId val="62694702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6935792"/>
        <c:crosses val="autoZero"/>
        <c:crossBetween val="between"/>
      </c:valAx>
      <c:spPr>
        <a:noFill/>
        <a:ln>
          <a:noFill/>
        </a:ln>
        <a:effectLst/>
      </c:spPr>
    </c:plotArea>
    <c:legend>
      <c:legendPos val="b"/>
      <c:layout>
        <c:manualLayout>
          <c:xMode val="edge"/>
          <c:yMode val="edge"/>
          <c:x val="0.42531167765738542"/>
          <c:y val="0.80945270953990567"/>
          <c:w val="0.21444325823951677"/>
          <c:h val="0.115354059465627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水なす販売金額</a:t>
            </a:r>
            <a:r>
              <a:rPr lang="en-US" altLang="ja-JP"/>
              <a:t>(</a:t>
            </a:r>
            <a:r>
              <a:rPr lang="ja-JP" altLang="en-US"/>
              <a:t>千円</a:t>
            </a:r>
            <a:r>
              <a:rPr lang="en-US" altLang="ja-JP"/>
              <a:t>)</a:t>
            </a:r>
            <a:endParaRPr lang="ja-JP"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'ハウス＋露地'!$I$13:$L$13</c:f>
              <c:numCache>
                <c:formatCode>#,##0_);[Red]\(#,##0\)</c:formatCode>
                <c:ptCount val="4"/>
                <c:pt idx="0">
                  <c:v>244058</c:v>
                </c:pt>
                <c:pt idx="1">
                  <c:v>249228</c:v>
                </c:pt>
                <c:pt idx="2">
                  <c:v>247252</c:v>
                </c:pt>
                <c:pt idx="3">
                  <c:v>235117</c:v>
                </c:pt>
              </c:numCache>
            </c:numRef>
          </c:val>
          <c:extLst>
            <c:ext xmlns:c15="http://schemas.microsoft.com/office/drawing/2012/chart" uri="{02D57815-91ED-43cb-92C2-25804820EDAC}">
              <c15:filteredSeriesTitle>
                <c15:tx>
                  <c:strRef>
                    <c:extLst>
                      <c:ext uri="{02D57815-91ED-43cb-92C2-25804820EDAC}">
                        <c15:formulaRef>
                          <c15:sqref>'ハウス＋露地'!$H$13</c15:sqref>
                        </c15:formulaRef>
                      </c:ext>
                    </c:extLst>
                    <c:strCache>
                      <c:ptCount val="1"/>
                      <c:pt idx="0">
                        <c:v>ハウス</c:v>
                      </c:pt>
                    </c:strCache>
                  </c:strRef>
                </c15:tx>
              </c15:filteredSeriesTitle>
            </c:ext>
            <c:ext xmlns:c15="http://schemas.microsoft.com/office/drawing/2012/chart" uri="{02D57815-91ED-43cb-92C2-25804820EDAC}">
              <c15:filteredCategoryTitle>
                <c15:cat>
                  <c:strRef>
                    <c:extLst>
                      <c:ext uri="{02D57815-91ED-43cb-92C2-25804820EDAC}">
                        <c15:formulaRef>
                          <c15:sqref>'ハウス＋露地'!$I$12:$L$12</c15:sqref>
                        </c15:formulaRef>
                      </c:ext>
                    </c:extLst>
                    <c:strCache>
                      <c:ptCount val="4"/>
                      <c:pt idx="0">
                        <c:v>H28</c:v>
                      </c:pt>
                      <c:pt idx="1">
                        <c:v>H29</c:v>
                      </c:pt>
                      <c:pt idx="2">
                        <c:v>H30</c:v>
                      </c:pt>
                      <c:pt idx="3">
                        <c:v>H31(R1)</c:v>
                      </c:pt>
                    </c:strCache>
                  </c:strRef>
                </c15:cat>
              </c15:filteredCategoryTitle>
            </c:ext>
            <c:ext xmlns:c16="http://schemas.microsoft.com/office/drawing/2014/chart" uri="{C3380CC4-5D6E-409C-BE32-E72D297353CC}">
              <c16:uniqueId val="{00000000-BF91-4FC0-A2F8-A9F487B6E041}"/>
            </c:ext>
          </c:extLst>
        </c:ser>
        <c:ser>
          <c:idx val="1"/>
          <c:order val="1"/>
          <c:spPr>
            <a:pattFill prst="pct75">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'ハウス＋露地'!$I$14:$L$14</c:f>
              <c:numCache>
                <c:formatCode>#,##0_);[Red]\(#,##0\)</c:formatCode>
                <c:ptCount val="4"/>
                <c:pt idx="0">
                  <c:v>153543</c:v>
                </c:pt>
                <c:pt idx="1">
                  <c:v>145546</c:v>
                </c:pt>
                <c:pt idx="2">
                  <c:v>125121</c:v>
                </c:pt>
                <c:pt idx="3">
                  <c:v>141614</c:v>
                </c:pt>
              </c:numCache>
            </c:numRef>
          </c:val>
          <c:extLst>
            <c:ext xmlns:c15="http://schemas.microsoft.com/office/drawing/2012/chart" uri="{02D57815-91ED-43cb-92C2-25804820EDAC}">
              <c15:filteredSeriesTitle>
                <c15:tx>
                  <c:strRef>
                    <c:extLst>
                      <c:ext uri="{02D57815-91ED-43cb-92C2-25804820EDAC}">
                        <c15:formulaRef>
                          <c15:sqref>'ハウス＋露地'!$H$14</c15:sqref>
                        </c15:formulaRef>
                      </c:ext>
                    </c:extLst>
                    <c:strCache>
                      <c:ptCount val="1"/>
                      <c:pt idx="0">
                        <c:v>露地</c:v>
                      </c:pt>
                    </c:strCache>
                  </c:strRef>
                </c15:tx>
              </c15:filteredSeriesTitle>
            </c:ext>
            <c:ext xmlns:c15="http://schemas.microsoft.com/office/drawing/2012/chart" uri="{02D57815-91ED-43cb-92C2-25804820EDAC}">
              <c15:filteredCategoryTitle>
                <c15:cat>
                  <c:strRef>
                    <c:extLst>
                      <c:ext uri="{02D57815-91ED-43cb-92C2-25804820EDAC}">
                        <c15:formulaRef>
                          <c15:sqref>'ハウス＋露地'!$I$12:$L$12</c15:sqref>
                        </c15:formulaRef>
                      </c:ext>
                    </c:extLst>
                    <c:strCache>
                      <c:ptCount val="4"/>
                      <c:pt idx="0">
                        <c:v>H28</c:v>
                      </c:pt>
                      <c:pt idx="1">
                        <c:v>H29</c:v>
                      </c:pt>
                      <c:pt idx="2">
                        <c:v>H30</c:v>
                      </c:pt>
                      <c:pt idx="3">
                        <c:v>H31(R1)</c:v>
                      </c:pt>
                    </c:strCache>
                  </c:strRef>
                </c15:cat>
              </c15:filteredCategoryTitle>
            </c:ext>
            <c:ext xmlns:c16="http://schemas.microsoft.com/office/drawing/2014/chart" uri="{C3380CC4-5D6E-409C-BE32-E72D297353CC}">
              <c16:uniqueId val="{00000001-BF91-4FC0-A2F8-A9F487B6E041}"/>
            </c:ext>
          </c:extLst>
        </c:ser>
        <c:dLbls>
          <c:showLegendKey val="0"/>
          <c:showVal val="0"/>
          <c:showCatName val="0"/>
          <c:showSerName val="0"/>
          <c:showPercent val="0"/>
          <c:showBubbleSize val="0"/>
        </c:dLbls>
        <c:gapWidth val="150"/>
        <c:overlap val="100"/>
        <c:axId val="144596448"/>
        <c:axId val="144597280"/>
      </c:barChart>
      <c:catAx>
        <c:axId val="14459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597280"/>
        <c:crosses val="autoZero"/>
        <c:auto val="1"/>
        <c:lblAlgn val="ctr"/>
        <c:lblOffset val="100"/>
        <c:noMultiLvlLbl val="0"/>
      </c:catAx>
      <c:valAx>
        <c:axId val="144597280"/>
        <c:scaling>
          <c:orientation val="minMax"/>
          <c:max val="4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596448"/>
        <c:crosses val="autoZero"/>
        <c:crossBetween val="between"/>
        <c:majorUnit val="10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水なす出荷量</a:t>
            </a:r>
            <a:r>
              <a:rPr lang="en-US" altLang="ja-JP"/>
              <a:t>(kg)</a:t>
            </a:r>
            <a:endParaRPr lang="ja-JP" alt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'ハウス＋露地'!$B$13:$E$13</c:f>
              <c:numCache>
                <c:formatCode>#,##0_);[Red]\(#,##0\)</c:formatCode>
                <c:ptCount val="4"/>
                <c:pt idx="0">
                  <c:v>936.23655000000008</c:v>
                </c:pt>
                <c:pt idx="1">
                  <c:v>929.25750000000028</c:v>
                </c:pt>
                <c:pt idx="2">
                  <c:v>888.35497999999995</c:v>
                </c:pt>
                <c:pt idx="3">
                  <c:v>822.88732999999979</c:v>
                </c:pt>
              </c:numCache>
            </c:numRef>
          </c:val>
          <c:extLst>
            <c:ext xmlns:c15="http://schemas.microsoft.com/office/drawing/2012/chart" uri="{02D57815-91ED-43cb-92C2-25804820EDAC}">
              <c15:filteredSeriesTitle>
                <c15:tx>
                  <c:strRef>
                    <c:extLst>
                      <c:ext uri="{02D57815-91ED-43cb-92C2-25804820EDAC}">
                        <c15:formulaRef>
                          <c15:sqref>'ハウス＋露地'!$A$13</c15:sqref>
                        </c15:formulaRef>
                      </c:ext>
                    </c:extLst>
                    <c:strCache>
                      <c:ptCount val="1"/>
                      <c:pt idx="0">
                        <c:v>ハウス</c:v>
                      </c:pt>
                    </c:strCache>
                  </c:strRef>
                </c15:tx>
              </c15:filteredSeriesTitle>
            </c:ext>
            <c:ext xmlns:c15="http://schemas.microsoft.com/office/drawing/2012/chart" uri="{02D57815-91ED-43cb-92C2-25804820EDAC}">
              <c15:filteredCategoryTitle>
                <c15:cat>
                  <c:strRef>
                    <c:extLst>
                      <c:ext uri="{02D57815-91ED-43cb-92C2-25804820EDAC}">
                        <c15:formulaRef>
                          <c15:sqref>'ハウス＋露地'!$B$12:$E$12</c15:sqref>
                        </c15:formulaRef>
                      </c:ext>
                    </c:extLst>
                    <c:strCache>
                      <c:ptCount val="4"/>
                      <c:pt idx="0">
                        <c:v>H28</c:v>
                      </c:pt>
                      <c:pt idx="1">
                        <c:v>H29</c:v>
                      </c:pt>
                      <c:pt idx="2">
                        <c:v>H30</c:v>
                      </c:pt>
                      <c:pt idx="3">
                        <c:v>H31(R1)</c:v>
                      </c:pt>
                    </c:strCache>
                  </c:strRef>
                </c15:cat>
              </c15:filteredCategoryTitle>
            </c:ext>
            <c:ext xmlns:c16="http://schemas.microsoft.com/office/drawing/2014/chart" uri="{C3380CC4-5D6E-409C-BE32-E72D297353CC}">
              <c16:uniqueId val="{00000000-B45D-421A-BFF2-92BB2343B3E1}"/>
            </c:ext>
          </c:extLst>
        </c:ser>
        <c:ser>
          <c:idx val="1"/>
          <c:order val="1"/>
          <c:spPr>
            <a:pattFill prst="pct75">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'ハウス＋露地'!$B$14:$E$14</c:f>
              <c:numCache>
                <c:formatCode>#,##0_);[Red]\(#,##0\)</c:formatCode>
                <c:ptCount val="4"/>
                <c:pt idx="0">
                  <c:v>806.20031999999992</c:v>
                </c:pt>
                <c:pt idx="1">
                  <c:v>767.65462000000002</c:v>
                </c:pt>
                <c:pt idx="2">
                  <c:v>523.09866000000011</c:v>
                </c:pt>
                <c:pt idx="3">
                  <c:v>722.41980999999987</c:v>
                </c:pt>
              </c:numCache>
            </c:numRef>
          </c:val>
          <c:extLst>
            <c:ext xmlns:c15="http://schemas.microsoft.com/office/drawing/2012/chart" uri="{02D57815-91ED-43cb-92C2-25804820EDAC}">
              <c15:filteredSeriesTitle>
                <c15:tx>
                  <c:strRef>
                    <c:extLst>
                      <c:ext uri="{02D57815-91ED-43cb-92C2-25804820EDAC}">
                        <c15:formulaRef>
                          <c15:sqref>'ハウス＋露地'!$A$14</c15:sqref>
                        </c15:formulaRef>
                      </c:ext>
                    </c:extLst>
                    <c:strCache>
                      <c:ptCount val="1"/>
                      <c:pt idx="0">
                        <c:v>露地</c:v>
                      </c:pt>
                    </c:strCache>
                  </c:strRef>
                </c15:tx>
              </c15:filteredSeriesTitle>
            </c:ext>
            <c:ext xmlns:c15="http://schemas.microsoft.com/office/drawing/2012/chart" uri="{02D57815-91ED-43cb-92C2-25804820EDAC}">
              <c15:filteredCategoryTitle>
                <c15:cat>
                  <c:strRef>
                    <c:extLst>
                      <c:ext uri="{02D57815-91ED-43cb-92C2-25804820EDAC}">
                        <c15:formulaRef>
                          <c15:sqref>'ハウス＋露地'!$B$12:$E$12</c15:sqref>
                        </c15:formulaRef>
                      </c:ext>
                    </c:extLst>
                    <c:strCache>
                      <c:ptCount val="4"/>
                      <c:pt idx="0">
                        <c:v>H28</c:v>
                      </c:pt>
                      <c:pt idx="1">
                        <c:v>H29</c:v>
                      </c:pt>
                      <c:pt idx="2">
                        <c:v>H30</c:v>
                      </c:pt>
                      <c:pt idx="3">
                        <c:v>H31(R1)</c:v>
                      </c:pt>
                    </c:strCache>
                  </c:strRef>
                </c15:cat>
              </c15:filteredCategoryTitle>
            </c:ext>
            <c:ext xmlns:c16="http://schemas.microsoft.com/office/drawing/2014/chart" uri="{C3380CC4-5D6E-409C-BE32-E72D297353CC}">
              <c16:uniqueId val="{00000001-B45D-421A-BFF2-92BB2343B3E1}"/>
            </c:ext>
          </c:extLst>
        </c:ser>
        <c:dLbls>
          <c:showLegendKey val="0"/>
          <c:showVal val="0"/>
          <c:showCatName val="0"/>
          <c:showSerName val="0"/>
          <c:showPercent val="0"/>
          <c:showBubbleSize val="0"/>
        </c:dLbls>
        <c:gapWidth val="150"/>
        <c:overlap val="100"/>
        <c:axId val="2078778960"/>
        <c:axId val="2078777296"/>
      </c:barChart>
      <c:catAx>
        <c:axId val="207877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78777296"/>
        <c:crosses val="autoZero"/>
        <c:auto val="1"/>
        <c:lblAlgn val="ctr"/>
        <c:lblOffset val="100"/>
        <c:noMultiLvlLbl val="0"/>
      </c:catAx>
      <c:valAx>
        <c:axId val="207877729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78778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altLang="ja-JP" sz="900"/>
              <a:t>1</a:t>
            </a:r>
            <a:r>
              <a:rPr lang="ja-JP" altLang="en-US" sz="900"/>
              <a:t>経営体あたりの経営耕地面積（</a:t>
            </a:r>
            <a:r>
              <a:rPr lang="en-US" altLang="ja-JP" sz="900"/>
              <a:t>ha</a:t>
            </a:r>
            <a:r>
              <a:rPr lang="ja-JP" altLang="en-US" sz="900"/>
              <a:t>）</a:t>
            </a:r>
            <a:endParaRPr lang="en-US" altLang="ja-JP" sz="900"/>
          </a:p>
        </c:rich>
      </c:tx>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経営耕地面積の推移!$X$98:$X$99</c:f>
              <c:numCache>
                <c:formatCode>0.00</c:formatCode>
                <c:ptCount val="2"/>
                <c:pt idx="0">
                  <c:v>0.65146262188515713</c:v>
                </c:pt>
                <c:pt idx="1">
                  <c:v>0.66871888917998423</c:v>
                </c:pt>
              </c:numCache>
            </c:numRef>
          </c:val>
          <c:extLst>
            <c:ext xmlns:c15="http://schemas.microsoft.com/office/drawing/2012/chart" uri="{02D57815-91ED-43cb-92C2-25804820EDAC}">
              <c15:filteredSeriesTitle>
                <c15:tx>
                  <c:strRef>
                    <c:extLst>
                      <c:ext uri="{02D57815-91ED-43cb-92C2-25804820EDAC}">
                        <c15:formulaRef>
                          <c15:sqref>経営耕地面積の推移!$X$97</c15:sqref>
                        </c15:formulaRef>
                      </c:ext>
                    </c:extLst>
                    <c:strCache>
                      <c:ptCount val="1"/>
                      <c:pt idx="0">
                        <c:v>ha</c:v>
                      </c:pt>
                    </c:strCache>
                  </c:strRef>
                </c15:tx>
              </c15:filteredSeriesTitle>
            </c:ext>
            <c:ext xmlns:c15="http://schemas.microsoft.com/office/drawing/2012/chart" uri="{02D57815-91ED-43cb-92C2-25804820EDAC}">
              <c15:filteredCategoryTitle>
                <c15:cat>
                  <c:strRef>
                    <c:extLst>
                      <c:ext uri="{02D57815-91ED-43cb-92C2-25804820EDAC}">
                        <c15:formulaRef>
                          <c15:sqref>経営耕地面積の推移!$W$98:$W$99</c15:sqref>
                        </c15:formulaRef>
                      </c:ext>
                    </c:extLst>
                    <c:strCache>
                      <c:ptCount val="2"/>
                      <c:pt idx="0">
                        <c:v>H27</c:v>
                      </c:pt>
                      <c:pt idx="1">
                        <c:v>R2</c:v>
                      </c:pt>
                    </c:strCache>
                  </c:strRef>
                </c15:cat>
              </c15:filteredCategoryTitle>
            </c:ext>
            <c:ext xmlns:c16="http://schemas.microsoft.com/office/drawing/2014/chart" uri="{C3380CC4-5D6E-409C-BE32-E72D297353CC}">
              <c16:uniqueId val="{00000000-7DBB-4A10-A714-3404C605B64F}"/>
            </c:ext>
          </c:extLst>
        </c:ser>
        <c:dLbls>
          <c:showLegendKey val="0"/>
          <c:showVal val="0"/>
          <c:showCatName val="0"/>
          <c:showSerName val="0"/>
          <c:showPercent val="0"/>
          <c:showBubbleSize val="0"/>
        </c:dLbls>
        <c:gapWidth val="219"/>
        <c:overlap val="-27"/>
        <c:axId val="1057061663"/>
        <c:axId val="1057055839"/>
      </c:barChart>
      <c:catAx>
        <c:axId val="105706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7055839"/>
        <c:crosses val="autoZero"/>
        <c:auto val="1"/>
        <c:lblAlgn val="ctr"/>
        <c:lblOffset val="100"/>
        <c:noMultiLvlLbl val="0"/>
      </c:catAx>
      <c:valAx>
        <c:axId val="10570558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70616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baseline="0"/>
              <a:t>参入企業・新規就農者数</a:t>
            </a:r>
            <a:endParaRPr lang="en-US" altLang="ja-JP" sz="1200" baseline="0"/>
          </a:p>
        </c:rich>
      </c:tx>
      <c:layout>
        <c:manualLayout>
          <c:xMode val="edge"/>
          <c:yMode val="edge"/>
          <c:x val="0.17657943379228577"/>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4723904393227888E-2"/>
          <c:y val="0.18521158238023433"/>
          <c:w val="0.70074490053754357"/>
          <c:h val="0.660013215944252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Sheet1!$B$2:$E$2</c:f>
              <c:numCache>
                <c:formatCode>General</c:formatCode>
                <c:ptCount val="4"/>
                <c:pt idx="0">
                  <c:v>6</c:v>
                </c:pt>
                <c:pt idx="1">
                  <c:v>8</c:v>
                </c:pt>
                <c:pt idx="2">
                  <c:v>7</c:v>
                </c:pt>
                <c:pt idx="3">
                  <c:v>11</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企業</c:v>
                      </c:pt>
                    </c:strCache>
                  </c:strRef>
                </c15:tx>
              </c15:filteredSeriesTitle>
            </c:ext>
            <c:ext xmlns:c15="http://schemas.microsoft.com/office/drawing/2012/chart" uri="{02D57815-91ED-43cb-92C2-25804820EDAC}">
              <c15:filteredCategoryTitle>
                <c15:cat>
                  <c:strRef>
                    <c:extLst>
                      <c:ext uri="{02D57815-91ED-43cb-92C2-25804820EDAC}">
                        <c15:formulaRef>
                          <c15:sqref>Sheet1!$B$1:$E$1</c15:sqref>
                        </c15:formulaRef>
                      </c:ext>
                    </c:extLst>
                    <c:strCache>
                      <c:ptCount val="4"/>
                      <c:pt idx="0">
                        <c:v>H29</c:v>
                      </c:pt>
                      <c:pt idx="1">
                        <c:v>H30</c:v>
                      </c:pt>
                      <c:pt idx="2">
                        <c:v>R1(H31)</c:v>
                      </c:pt>
                      <c:pt idx="3">
                        <c:v>R2</c:v>
                      </c:pt>
                    </c:strCache>
                  </c:strRef>
                </c15:cat>
              </c15:filteredCategoryTitle>
            </c:ext>
            <c:ext xmlns:c16="http://schemas.microsoft.com/office/drawing/2014/chart" uri="{C3380CC4-5D6E-409C-BE32-E72D297353CC}">
              <c16:uniqueId val="{00000000-9A71-47C5-9736-DB471BA1258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Sheet1!$B$3:$E$3</c:f>
              <c:numCache>
                <c:formatCode>General</c:formatCode>
                <c:ptCount val="4"/>
                <c:pt idx="0">
                  <c:v>17</c:v>
                </c:pt>
                <c:pt idx="1">
                  <c:v>26</c:v>
                </c:pt>
                <c:pt idx="2">
                  <c:v>34</c:v>
                </c:pt>
                <c:pt idx="3">
                  <c:v>36</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新規就農者</c:v>
                      </c:pt>
                    </c:strCache>
                  </c:strRef>
                </c15:tx>
              </c15:filteredSeriesTitle>
            </c:ext>
            <c:ext xmlns:c15="http://schemas.microsoft.com/office/drawing/2012/chart" uri="{02D57815-91ED-43cb-92C2-25804820EDAC}">
              <c15:filteredCategoryTitle>
                <c15:cat>
                  <c:strRef>
                    <c:extLst>
                      <c:ext uri="{02D57815-91ED-43cb-92C2-25804820EDAC}">
                        <c15:formulaRef>
                          <c15:sqref>Sheet1!$B$1:$E$1</c15:sqref>
                        </c15:formulaRef>
                      </c:ext>
                    </c:extLst>
                    <c:strCache>
                      <c:ptCount val="4"/>
                      <c:pt idx="0">
                        <c:v>H29</c:v>
                      </c:pt>
                      <c:pt idx="1">
                        <c:v>H30</c:v>
                      </c:pt>
                      <c:pt idx="2">
                        <c:v>R1(H31)</c:v>
                      </c:pt>
                      <c:pt idx="3">
                        <c:v>R2</c:v>
                      </c:pt>
                    </c:strCache>
                  </c:strRef>
                </c15:cat>
              </c15:filteredCategoryTitle>
            </c:ext>
            <c:ext xmlns:c16="http://schemas.microsoft.com/office/drawing/2014/chart" uri="{C3380CC4-5D6E-409C-BE32-E72D297353CC}">
              <c16:uniqueId val="{00000001-9A71-47C5-9736-DB471BA12584}"/>
            </c:ext>
          </c:extLst>
        </c:ser>
        <c:dLbls>
          <c:dLblPos val="outEnd"/>
          <c:showLegendKey val="0"/>
          <c:showVal val="1"/>
          <c:showCatName val="0"/>
          <c:showSerName val="0"/>
          <c:showPercent val="0"/>
          <c:showBubbleSize val="0"/>
        </c:dLbls>
        <c:gapWidth val="219"/>
        <c:overlap val="-27"/>
        <c:axId val="462472928"/>
        <c:axId val="462470016"/>
      </c:barChart>
      <c:catAx>
        <c:axId val="46247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470016"/>
        <c:crosses val="autoZero"/>
        <c:auto val="1"/>
        <c:lblAlgn val="ctr"/>
        <c:lblOffset val="100"/>
        <c:noMultiLvlLbl val="0"/>
      </c:catAx>
      <c:valAx>
        <c:axId val="46247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472928"/>
        <c:crosses val="autoZero"/>
        <c:crossBetween val="between"/>
        <c:majorUnit val="10"/>
      </c:valAx>
      <c:spPr>
        <a:noFill/>
        <a:ln>
          <a:noFill/>
        </a:ln>
        <a:effectLst/>
      </c:spPr>
    </c:plotArea>
    <c:legend>
      <c:legendPos val="b"/>
      <c:layout>
        <c:manualLayout>
          <c:xMode val="edge"/>
          <c:yMode val="edge"/>
          <c:x val="0.75831339550034704"/>
          <c:y val="0.33004283097314374"/>
          <c:w val="0.1545509440719133"/>
          <c:h val="0.334559602213516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47948875452373"/>
          <c:y val="0.15271210646193906"/>
          <c:w val="0.44935025828701686"/>
          <c:h val="0.69006516954416841"/>
        </c:manualLayout>
      </c:layout>
      <c:pieChart>
        <c:varyColors val="1"/>
        <c:ser>
          <c:idx val="0"/>
          <c:order val="0"/>
          <c:dPt>
            <c:idx val="0"/>
            <c:bubble3D val="0"/>
            <c:explosion val="14"/>
            <c:spPr>
              <a:solidFill>
                <a:srgbClr val="00B0F0"/>
              </a:solidFill>
              <a:ln w="19050">
                <a:solidFill>
                  <a:schemeClr val="lt1"/>
                </a:solidFill>
              </a:ln>
              <a:effectLst/>
            </c:spPr>
            <c:extLst>
              <c:ext xmlns:c16="http://schemas.microsoft.com/office/drawing/2014/chart" uri="{C3380CC4-5D6E-409C-BE32-E72D297353CC}">
                <c16:uniqueId val="{00000001-E9FC-4168-94B2-AC7A32BDDE96}"/>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E9FC-4168-94B2-AC7A32BDDE96}"/>
              </c:ext>
            </c:extLst>
          </c:dPt>
          <c:dLbls>
            <c:dLbl>
              <c:idx val="0"/>
              <c:layout/>
              <c:tx>
                <c:rich>
                  <a:bodyPr/>
                  <a:lstStyle/>
                  <a:p>
                    <a:r>
                      <a:rPr lang="en-US" altLang="ja-JP" baseline="0" dirty="0" smtClean="0"/>
                      <a:t>500</a:t>
                    </a:r>
                    <a:r>
                      <a:rPr lang="ja-JP" altLang="en-US" baseline="0" dirty="0" smtClean="0"/>
                      <a:t>万円未満</a:t>
                    </a:r>
                    <a:r>
                      <a:rPr lang="ja-JP" altLang="en-US" baseline="0" dirty="0"/>
                      <a:t>
</a:t>
                    </a:r>
                    <a:fld id="{360D297D-6E02-4918-BA99-D6A10B1F0FEC}" type="PERCENTAGE">
                      <a:rPr lang="en-US" altLang="ja-JP" baseline="0"/>
                      <a:pPr/>
                      <a:t>[パーセンテージ]</a:t>
                    </a:fld>
                    <a:endParaRPr lang="ja-JP" alt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9FC-4168-94B2-AC7A32BDDE96}"/>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資料用グラフ!$R$14:$R$16</c:f>
              <c:numCache>
                <c:formatCode>0%</c:formatCode>
                <c:ptCount val="2"/>
                <c:pt idx="0">
                  <c:v>0.74</c:v>
                </c:pt>
                <c:pt idx="1">
                  <c:v>0.26</c:v>
                </c:pt>
              </c:numCache>
            </c:numRef>
          </c:val>
          <c:extLst>
            <c:ext xmlns:c15="http://schemas.microsoft.com/office/drawing/2012/chart" uri="{02D57815-91ED-43cb-92C2-25804820EDAC}">
              <c15:filteredCategoryTitle>
                <c15:cat>
                  <c:strRef>
                    <c:extLst>
                      <c:ext uri="{02D57815-91ED-43cb-92C2-25804820EDAC}">
                        <c15:formulaRef>
                          <c15:sqref>資料用グラフ!$Q$14:$Q$16</c15:sqref>
                        </c15:formulaRef>
                      </c:ext>
                    </c:extLst>
                    <c:strCache>
                      <c:ptCount val="2"/>
                      <c:pt idx="0">
                        <c:v>499万円以下</c:v>
                      </c:pt>
                      <c:pt idx="1">
                        <c:v>500万円以上</c:v>
                      </c:pt>
                    </c:strCache>
                  </c:strRef>
                </c15:cat>
              </c15:filteredCategoryTitle>
            </c:ext>
            <c:ext xmlns:c16="http://schemas.microsoft.com/office/drawing/2014/chart" uri="{C3380CC4-5D6E-409C-BE32-E72D297353CC}">
              <c16:uniqueId val="{00000004-E9FC-4168-94B2-AC7A32BDDE96}"/>
            </c:ext>
          </c:extLst>
        </c:ser>
        <c:dLbls>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632215207728346E-2"/>
          <c:y val="2.9132319943409896E-2"/>
          <c:w val="0.93936228450014647"/>
          <c:h val="0.93773282021071902"/>
        </c:manualLayout>
      </c:layout>
      <c:lineChart>
        <c:grouping val="standard"/>
        <c:varyColors val="0"/>
        <c:ser>
          <c:idx val="0"/>
          <c:order val="0"/>
          <c:spPr>
            <a:ln w="28575" cap="rnd">
              <a:solidFill>
                <a:schemeClr val="accent1"/>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0-64CB-4BAE-B681-3205605A9431}"/>
            </c:ext>
          </c:extLst>
        </c:ser>
        <c:ser>
          <c:idx val="1"/>
          <c:order val="1"/>
          <c:spPr>
            <a:ln w="28575" cap="rnd">
              <a:solidFill>
                <a:schemeClr val="accent2"/>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1-64CB-4BAE-B681-3205605A9431}"/>
            </c:ext>
          </c:extLst>
        </c:ser>
        <c:ser>
          <c:idx val="2"/>
          <c:order val="2"/>
          <c:spPr>
            <a:ln w="28575" cap="rnd">
              <a:solidFill>
                <a:schemeClr val="accent3"/>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2-64CB-4BAE-B681-3205605A9431}"/>
            </c:ext>
          </c:extLst>
        </c:ser>
        <c:ser>
          <c:idx val="3"/>
          <c:order val="3"/>
          <c:spPr>
            <a:ln w="28575" cap="rnd">
              <a:solidFill>
                <a:schemeClr val="accent4"/>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3-64CB-4BAE-B681-3205605A9431}"/>
            </c:ext>
          </c:extLst>
        </c:ser>
        <c:ser>
          <c:idx val="4"/>
          <c:order val="4"/>
          <c:spPr>
            <a:ln w="28575" cap="rnd">
              <a:solidFill>
                <a:schemeClr val="accent5"/>
              </a:solidFill>
              <a:round/>
            </a:ln>
            <a:effectLst/>
          </c:spPr>
          <c:marker>
            <c:symbol val="none"/>
          </c:marker>
          <c:val>
            <c:numRef>
              <c:f>資料用グラフ!$D$2:$L$2</c:f>
            </c:numRef>
          </c:val>
          <c:smooth val="0"/>
          <c:extLst>
            <c:ext xmlns:c15="http://schemas.microsoft.com/office/drawing/2012/chart" uri="{02D57815-91ED-43cb-92C2-25804820EDAC}">
              <c15:filteredSeriesTitle>
                <c15:tx>
                  <c:strRef>
                    <c:extLst>
                      <c:ext uri="{02D57815-91ED-43cb-92C2-25804820EDAC}">
                        <c15:formulaRef>
                          <c15:sqref>資料用グラフ!$C$2</c15:sqref>
                        </c15:formulaRef>
                      </c:ext>
                    </c:extLst>
                    <c:strCache>
                      <c:ptCount val="1"/>
                      <c:pt idx="0">
                        <c:v>谷</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4-64CB-4BAE-B681-3205605A9431}"/>
            </c:ext>
          </c:extLst>
        </c:ser>
        <c:ser>
          <c:idx val="5"/>
          <c:order val="5"/>
          <c:spPr>
            <a:ln w="28575" cap="rnd">
              <a:solidFill>
                <a:schemeClr val="accent6"/>
              </a:solidFill>
              <a:round/>
            </a:ln>
            <a:effectLst/>
          </c:spPr>
          <c:marker>
            <c:symbol val="none"/>
          </c:marker>
          <c:val>
            <c:numRef>
              <c:f>資料用グラフ!$D$3:$L$3</c:f>
              <c:numCache>
                <c:formatCode>General</c:formatCode>
                <c:ptCount val="9"/>
                <c:pt idx="2">
                  <c:v>226</c:v>
                </c:pt>
                <c:pt idx="3">
                  <c:v>279</c:v>
                </c:pt>
                <c:pt idx="4">
                  <c:v>503</c:v>
                </c:pt>
              </c:numCache>
            </c:numRef>
          </c:val>
          <c:smooth val="0"/>
          <c:extLst>
            <c:ext xmlns:c15="http://schemas.microsoft.com/office/drawing/2012/chart" uri="{02D57815-91ED-43cb-92C2-25804820EDAC}">
              <c15:filteredSeriesTitle>
                <c15:tx>
                  <c:strRef>
                    <c:extLst>
                      <c:ext uri="{02D57815-91ED-43cb-92C2-25804820EDAC}">
                        <c15:formulaRef>
                          <c15:sqref>資料用グラフ!$C$3</c15:sqref>
                        </c15:formulaRef>
                      </c:ext>
                    </c:extLst>
                    <c:strCache>
                      <c:ptCount val="1"/>
                      <c:pt idx="0">
                        <c:v>安田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5-64CB-4BAE-B681-3205605A9431}"/>
            </c:ext>
          </c:extLst>
        </c:ser>
        <c:ser>
          <c:idx val="6"/>
          <c:order val="6"/>
          <c:spPr>
            <a:ln w="28575" cap="rnd">
              <a:solidFill>
                <a:schemeClr val="accent1">
                  <a:lumMod val="60000"/>
                </a:schemeClr>
              </a:solidFill>
              <a:round/>
            </a:ln>
            <a:effectLst/>
          </c:spPr>
          <c:marker>
            <c:symbol val="none"/>
          </c:marker>
          <c:val>
            <c:numRef>
              <c:f>資料用グラフ!$D$4:$L$4</c:f>
            </c:numRef>
          </c:val>
          <c:smooth val="0"/>
          <c:extLst>
            <c:ext xmlns:c15="http://schemas.microsoft.com/office/drawing/2012/chart" uri="{02D57815-91ED-43cb-92C2-25804820EDAC}">
              <c15:filteredSeriesTitle>
                <c15:tx>
                  <c:strRef>
                    <c:extLst>
                      <c:ext uri="{02D57815-91ED-43cb-92C2-25804820EDAC}">
                        <c15:formulaRef>
                          <c15:sqref>資料用グラフ!$C$4</c15:sqref>
                        </c15:formulaRef>
                      </c:ext>
                    </c:extLst>
                    <c:strCache>
                      <c:ptCount val="1"/>
                      <c:pt idx="0">
                        <c:v>永吉</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6-64CB-4BAE-B681-3205605A9431}"/>
            </c:ext>
          </c:extLst>
        </c:ser>
        <c:ser>
          <c:idx val="7"/>
          <c:order val="7"/>
          <c:spPr>
            <a:ln w="28575" cap="rnd">
              <a:solidFill>
                <a:schemeClr val="accent2">
                  <a:lumMod val="60000"/>
                </a:schemeClr>
              </a:solidFill>
              <a:round/>
            </a:ln>
            <a:effectLst/>
          </c:spPr>
          <c:marker>
            <c:symbol val="none"/>
          </c:marker>
          <c:val>
            <c:numRef>
              <c:f>資料用グラフ!$D$5:$L$5</c:f>
            </c:numRef>
          </c:val>
          <c:smooth val="0"/>
          <c:extLst>
            <c:ext xmlns:c15="http://schemas.microsoft.com/office/drawing/2012/chart" uri="{02D57815-91ED-43cb-92C2-25804820EDAC}">
              <c15:filteredSeriesTitle>
                <c15:tx>
                  <c:strRef>
                    <c:extLst>
                      <c:ext uri="{02D57815-91ED-43cb-92C2-25804820EDAC}">
                        <c15:formulaRef>
                          <c15:sqref>資料用グラフ!$C$5</c15:sqref>
                        </c15:formulaRef>
                      </c:ext>
                    </c:extLst>
                    <c:strCache>
                      <c:ptCount val="1"/>
                      <c:pt idx="0">
                        <c:v>橘</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7-64CB-4BAE-B681-3205605A9431}"/>
            </c:ext>
          </c:extLst>
        </c:ser>
        <c:ser>
          <c:idx val="8"/>
          <c:order val="8"/>
          <c:spPr>
            <a:ln w="28575" cap="rnd">
              <a:solidFill>
                <a:schemeClr val="accent3">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8-64CB-4BAE-B681-3205605A9431}"/>
            </c:ext>
          </c:extLst>
        </c:ser>
        <c:ser>
          <c:idx val="9"/>
          <c:order val="9"/>
          <c:spPr>
            <a:ln w="28575" cap="rnd">
              <a:solidFill>
                <a:schemeClr val="accent4">
                  <a:lumMod val="60000"/>
                </a:schemeClr>
              </a:solidFill>
              <a:round/>
            </a:ln>
            <a:effectLst/>
          </c:spPr>
          <c:marker>
            <c:symbol val="none"/>
          </c:marker>
          <c:val>
            <c:numRef>
              <c:f>資料用グラフ!$D$6:$L$6</c:f>
            </c:numRef>
          </c:val>
          <c:smooth val="0"/>
          <c:extLst>
            <c:ext xmlns:c15="http://schemas.microsoft.com/office/drawing/2012/chart" uri="{02D57815-91ED-43cb-92C2-25804820EDAC}">
              <c15:filteredSeriesTitle>
                <c15:tx>
                  <c:strRef>
                    <c:extLst>
                      <c:ext uri="{02D57815-91ED-43cb-92C2-25804820EDAC}">
                        <c15:formulaRef>
                          <c15:sqref>資料用グラフ!$C$6</c15:sqref>
                        </c15:formulaRef>
                      </c:ext>
                    </c:extLst>
                    <c:strCache>
                      <c:ptCount val="1"/>
                      <c:pt idx="0">
                        <c:v>釜谷</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9-64CB-4BAE-B681-3205605A9431}"/>
            </c:ext>
          </c:extLst>
        </c:ser>
        <c:ser>
          <c:idx val="10"/>
          <c:order val="10"/>
          <c:spPr>
            <a:ln w="28575" cap="rnd">
              <a:solidFill>
                <a:schemeClr val="accent5">
                  <a:lumMod val="60000"/>
                </a:schemeClr>
              </a:solidFill>
              <a:round/>
            </a:ln>
            <a:effectLst/>
          </c:spPr>
          <c:marker>
            <c:symbol val="none"/>
          </c:marker>
          <c:val>
            <c:numRef>
              <c:f>資料用グラフ!$D$7:$L$7</c:f>
            </c:numRef>
          </c:val>
          <c:smooth val="0"/>
          <c:extLst>
            <c:ext xmlns:c15="http://schemas.microsoft.com/office/drawing/2012/chart" uri="{02D57815-91ED-43cb-92C2-25804820EDAC}">
              <c15:filteredSeriesTitle>
                <c15:tx>
                  <c:strRef>
                    <c:extLst>
                      <c:ext uri="{02D57815-91ED-43cb-92C2-25804820EDAC}">
                        <c15:formulaRef>
                          <c15:sqref>資料用グラフ!$C$7</c15:sqref>
                        </c15:formulaRef>
                      </c:ext>
                    </c:extLst>
                    <c:strCache>
                      <c:ptCount val="1"/>
                      <c:pt idx="0">
                        <c:v>北尻</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A-64CB-4BAE-B681-3205605A9431}"/>
            </c:ext>
          </c:extLst>
        </c:ser>
        <c:ser>
          <c:idx val="11"/>
          <c:order val="11"/>
          <c:spPr>
            <a:ln w="28575" cap="rnd">
              <a:solidFill>
                <a:schemeClr val="accent6">
                  <a:lumMod val="60000"/>
                </a:schemeClr>
              </a:solidFill>
              <a:round/>
            </a:ln>
            <a:effectLst/>
          </c:spPr>
          <c:marker>
            <c:symbol val="none"/>
          </c:marker>
          <c:val>
            <c:numRef>
              <c:f>資料用グラフ!$D$8:$L$8</c:f>
            </c:numRef>
          </c:val>
          <c:smooth val="0"/>
          <c:extLst>
            <c:ext xmlns:c15="http://schemas.microsoft.com/office/drawing/2012/chart" uri="{02D57815-91ED-43cb-92C2-25804820EDAC}">
              <c15:filteredSeriesTitle>
                <c15:tx>
                  <c:strRef>
                    <c:extLst>
                      <c:ext uri="{02D57815-91ED-43cb-92C2-25804820EDAC}">
                        <c15:formulaRef>
                          <c15:sqref>資料用グラフ!$C$8</c15:sqref>
                        </c15:formulaRef>
                      </c:ext>
                    </c:extLst>
                    <c:strCache>
                      <c:ptCount val="1"/>
                      <c:pt idx="0">
                        <c:v>田中</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B-64CB-4BAE-B681-3205605A9431}"/>
            </c:ext>
          </c:extLst>
        </c:ser>
        <c:ser>
          <c:idx val="12"/>
          <c:order val="12"/>
          <c:spPr>
            <a:ln w="28575" cap="rnd">
              <a:solidFill>
                <a:schemeClr val="accent1">
                  <a:lumMod val="80000"/>
                  <a:lumOff val="20000"/>
                </a:schemeClr>
              </a:solidFill>
              <a:round/>
            </a:ln>
            <a:effectLst/>
          </c:spPr>
          <c:marker>
            <c:symbol val="none"/>
          </c:marker>
          <c:val>
            <c:numRef>
              <c:f>資料用グラフ!$D$9:$L$9</c:f>
            </c:numRef>
          </c:val>
          <c:smooth val="0"/>
          <c:extLst>
            <c:ext xmlns:c15="http://schemas.microsoft.com/office/drawing/2012/chart" uri="{02D57815-91ED-43cb-92C2-25804820EDAC}">
              <c15:filteredSeriesTitle>
                <c15:tx>
                  <c:strRef>
                    <c:extLst>
                      <c:ext uri="{02D57815-91ED-43cb-92C2-25804820EDAC}">
                        <c15:formulaRef>
                          <c15:sqref>資料用グラフ!$C$9</c15:sqref>
                        </c15:formulaRef>
                      </c:ext>
                    </c:extLst>
                    <c:strCache>
                      <c:ptCount val="1"/>
                      <c:pt idx="0">
                        <c:v>田中</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C-64CB-4BAE-B681-3205605A9431}"/>
            </c:ext>
          </c:extLst>
        </c:ser>
        <c:ser>
          <c:idx val="13"/>
          <c:order val="13"/>
          <c:spPr>
            <a:ln w="28575" cap="rnd">
              <a:solidFill>
                <a:schemeClr val="accent2">
                  <a:lumMod val="80000"/>
                  <a:lumOff val="20000"/>
                </a:schemeClr>
              </a:solidFill>
              <a:round/>
            </a:ln>
            <a:effectLst/>
          </c:spPr>
          <c:marker>
            <c:symbol val="none"/>
          </c:marker>
          <c:val>
            <c:numRef>
              <c:f>資料用グラフ!$D$10:$L$10</c:f>
            </c:numRef>
          </c:val>
          <c:smooth val="0"/>
          <c:extLst>
            <c:ext xmlns:c15="http://schemas.microsoft.com/office/drawing/2012/chart" uri="{02D57815-91ED-43cb-92C2-25804820EDAC}">
              <c15:filteredSeriesTitle>
                <c15:tx>
                  <c:strRef>
                    <c:extLst>
                      <c:ext uri="{02D57815-91ED-43cb-92C2-25804820EDAC}">
                        <c15:formulaRef>
                          <c15:sqref>資料用グラフ!$C$10</c15:sqref>
                        </c15:formulaRef>
                      </c:ext>
                    </c:extLst>
                    <c:strCache>
                      <c:ptCount val="1"/>
                      <c:pt idx="0">
                        <c:v>並川</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D-64CB-4BAE-B681-3205605A9431}"/>
            </c:ext>
          </c:extLst>
        </c:ser>
        <c:ser>
          <c:idx val="14"/>
          <c:order val="14"/>
          <c:spPr>
            <a:ln w="28575" cap="rnd">
              <a:solidFill>
                <a:schemeClr val="accent3">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E-64CB-4BAE-B681-3205605A9431}"/>
            </c:ext>
          </c:extLst>
        </c:ser>
        <c:ser>
          <c:idx val="15"/>
          <c:order val="15"/>
          <c:spPr>
            <a:ln w="28575" cap="rnd">
              <a:solidFill>
                <a:schemeClr val="accent4">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0F-64CB-4BAE-B681-3205605A9431}"/>
            </c:ext>
          </c:extLst>
        </c:ser>
        <c:ser>
          <c:idx val="16"/>
          <c:order val="16"/>
          <c:spPr>
            <a:ln w="28575" cap="rnd">
              <a:solidFill>
                <a:schemeClr val="accent5">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0-64CB-4BAE-B681-3205605A9431}"/>
            </c:ext>
          </c:extLst>
        </c:ser>
        <c:ser>
          <c:idx val="17"/>
          <c:order val="17"/>
          <c:spPr>
            <a:ln w="28575" cap="rnd">
              <a:solidFill>
                <a:schemeClr val="accent6">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1-64CB-4BAE-B681-3205605A9431}"/>
            </c:ext>
          </c:extLst>
        </c:ser>
        <c:ser>
          <c:idx val="18"/>
          <c:order val="18"/>
          <c:spPr>
            <a:ln w="28575" cap="rnd">
              <a:solidFill>
                <a:schemeClr val="accent1">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2-64CB-4BAE-B681-3205605A9431}"/>
            </c:ext>
          </c:extLst>
        </c:ser>
        <c:ser>
          <c:idx val="19"/>
          <c:order val="19"/>
          <c:spPr>
            <a:ln w="28575" cap="rnd">
              <a:solidFill>
                <a:schemeClr val="accent2">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3-64CB-4BAE-B681-3205605A9431}"/>
            </c:ext>
          </c:extLst>
        </c:ser>
        <c:ser>
          <c:idx val="20"/>
          <c:order val="20"/>
          <c:spPr>
            <a:ln w="28575" cap="rnd">
              <a:solidFill>
                <a:schemeClr val="accent3">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4-64CB-4BAE-B681-3205605A9431}"/>
            </c:ext>
          </c:extLst>
        </c:ser>
        <c:ser>
          <c:idx val="21"/>
          <c:order val="21"/>
          <c:spPr>
            <a:ln w="28575" cap="rnd">
              <a:solidFill>
                <a:schemeClr val="accent4">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5-64CB-4BAE-B681-3205605A9431}"/>
            </c:ext>
          </c:extLst>
        </c:ser>
        <c:ser>
          <c:idx val="22"/>
          <c:order val="22"/>
          <c:spPr>
            <a:ln w="28575" cap="rnd">
              <a:solidFill>
                <a:schemeClr val="accent5">
                  <a:lumMod val="8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6-64CB-4BAE-B681-3205605A9431}"/>
            </c:ext>
          </c:extLst>
        </c:ser>
        <c:ser>
          <c:idx val="23"/>
          <c:order val="23"/>
          <c:spPr>
            <a:ln w="28575" cap="rnd">
              <a:solidFill>
                <a:schemeClr val="accent6">
                  <a:lumMod val="80000"/>
                </a:schemeClr>
              </a:solidFill>
              <a:round/>
            </a:ln>
            <a:effectLst/>
          </c:spPr>
          <c:marker>
            <c:symbol val="none"/>
          </c:marker>
          <c:val>
            <c:numRef>
              <c:f>資料用グラフ!$D$11:$L$11</c:f>
            </c:numRef>
          </c:val>
          <c:smooth val="0"/>
          <c:extLst>
            <c:ext xmlns:c15="http://schemas.microsoft.com/office/drawing/2012/chart" uri="{02D57815-91ED-43cb-92C2-25804820EDAC}">
              <c15:filteredSeriesTitle>
                <c15:tx>
                  <c:strRef>
                    <c:extLst>
                      <c:ext uri="{02D57815-91ED-43cb-92C2-25804820EDAC}">
                        <c15:formulaRef>
                          <c15:sqref>資料用グラフ!$C$11</c15:sqref>
                        </c15:formulaRef>
                      </c:ext>
                    </c:extLst>
                    <c:strCache>
                      <c:ptCount val="1"/>
                      <c:pt idx="0">
                        <c:v>近藤</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7-64CB-4BAE-B681-3205605A9431}"/>
            </c:ext>
          </c:extLst>
        </c:ser>
        <c:ser>
          <c:idx val="24"/>
          <c:order val="24"/>
          <c:spPr>
            <a:ln w="28575" cap="rnd">
              <a:solidFill>
                <a:schemeClr val="accent1">
                  <a:lumMod val="60000"/>
                  <a:lumOff val="40000"/>
                </a:schemeClr>
              </a:solidFill>
              <a:round/>
            </a:ln>
            <a:effectLst/>
          </c:spPr>
          <c:marker>
            <c:symbol val="none"/>
          </c:marker>
          <c:val>
            <c:numRef>
              <c:f>資料用グラフ!$D$12:$L$12</c:f>
              <c:numCache>
                <c:formatCode>General</c:formatCode>
                <c:ptCount val="9"/>
                <c:pt idx="1">
                  <c:v>275</c:v>
                </c:pt>
                <c:pt idx="2">
                  <c:v>479</c:v>
                </c:pt>
                <c:pt idx="3">
                  <c:v>431</c:v>
                </c:pt>
                <c:pt idx="4">
                  <c:v>540</c:v>
                </c:pt>
              </c:numCache>
            </c:numRef>
          </c:val>
          <c:smooth val="0"/>
          <c:extLst>
            <c:ext xmlns:c15="http://schemas.microsoft.com/office/drawing/2012/chart" uri="{02D57815-91ED-43cb-92C2-25804820EDAC}">
              <c15:filteredSeriesTitle>
                <c15:tx>
                  <c:strRef>
                    <c:extLst>
                      <c:ext uri="{02D57815-91ED-43cb-92C2-25804820EDAC}">
                        <c15:formulaRef>
                          <c15:sqref>資料用グラフ!$C$12</c15:sqref>
                        </c15:formulaRef>
                      </c:ext>
                    </c:extLst>
                    <c:strCache>
                      <c:ptCount val="1"/>
                      <c:pt idx="0">
                        <c:v>中尾</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8-64CB-4BAE-B681-3205605A9431}"/>
            </c:ext>
          </c:extLst>
        </c:ser>
        <c:ser>
          <c:idx val="25"/>
          <c:order val="25"/>
          <c:spPr>
            <a:ln w="28575" cap="rnd">
              <a:solidFill>
                <a:schemeClr val="accent2">
                  <a:lumMod val="60000"/>
                  <a:lumOff val="40000"/>
                </a:schemeClr>
              </a:solidFill>
              <a:round/>
            </a:ln>
            <a:effectLst/>
          </c:spPr>
          <c:marker>
            <c:symbol val="none"/>
          </c:marker>
          <c:val>
            <c:numRef>
              <c:f>資料用グラフ!$D$13:$L$13</c:f>
            </c:numRef>
          </c:val>
          <c:smooth val="0"/>
          <c:extLst>
            <c:ext xmlns:c15="http://schemas.microsoft.com/office/drawing/2012/chart" uri="{02D57815-91ED-43cb-92C2-25804820EDAC}">
              <c15:filteredSeriesTitle>
                <c15:tx>
                  <c:strRef>
                    <c:extLst>
                      <c:ext uri="{02D57815-91ED-43cb-92C2-25804820EDAC}">
                        <c15:formulaRef>
                          <c15:sqref>資料用グラフ!$C$13</c15:sqref>
                        </c15:formulaRef>
                      </c:ext>
                    </c:extLst>
                    <c:strCache>
                      <c:ptCount val="1"/>
                      <c:pt idx="0">
                        <c:v>久　</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9-64CB-4BAE-B681-3205605A9431}"/>
            </c:ext>
          </c:extLst>
        </c:ser>
        <c:ser>
          <c:idx val="26"/>
          <c:order val="26"/>
          <c:spPr>
            <a:ln w="28575" cap="rnd">
              <a:solidFill>
                <a:schemeClr val="accent3">
                  <a:lumMod val="60000"/>
                  <a:lumOff val="40000"/>
                </a:schemeClr>
              </a:solidFill>
              <a:round/>
            </a:ln>
            <a:effectLst/>
          </c:spPr>
          <c:marker>
            <c:symbol val="none"/>
          </c:marker>
          <c:val>
            <c:numRef>
              <c:f>資料用グラフ!$D$14:$L$14</c:f>
              <c:numCache>
                <c:formatCode>General</c:formatCode>
                <c:ptCount val="9"/>
                <c:pt idx="0">
                  <c:v>0</c:v>
                </c:pt>
                <c:pt idx="1">
                  <c:v>299</c:v>
                </c:pt>
                <c:pt idx="2">
                  <c:v>414</c:v>
                </c:pt>
                <c:pt idx="3">
                  <c:v>490</c:v>
                </c:pt>
                <c:pt idx="4">
                  <c:v>523</c:v>
                </c:pt>
                <c:pt idx="5">
                  <c:v>397</c:v>
                </c:pt>
              </c:numCache>
            </c:numRef>
          </c:val>
          <c:smooth val="0"/>
          <c:extLst>
            <c:ext xmlns:c15="http://schemas.microsoft.com/office/drawing/2012/chart" uri="{02D57815-91ED-43cb-92C2-25804820EDAC}">
              <c15:filteredSeriesTitle>
                <c15:tx>
                  <c:strRef>
                    <c:extLst>
                      <c:ext uri="{02D57815-91ED-43cb-92C2-25804820EDAC}">
                        <c15:formulaRef>
                          <c15:sqref>資料用グラフ!$C$14</c15:sqref>
                        </c15:formulaRef>
                      </c:ext>
                    </c:extLst>
                    <c:strCache>
                      <c:ptCount val="1"/>
                      <c:pt idx="0">
                        <c:v>大本</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A-64CB-4BAE-B681-3205605A9431}"/>
            </c:ext>
          </c:extLst>
        </c:ser>
        <c:ser>
          <c:idx val="27"/>
          <c:order val="27"/>
          <c:spPr>
            <a:ln w="28575" cap="rnd">
              <a:solidFill>
                <a:schemeClr val="accent4">
                  <a:lumMod val="60000"/>
                  <a:lumOff val="40000"/>
                </a:schemeClr>
              </a:solidFill>
              <a:round/>
            </a:ln>
            <a:effectLst/>
          </c:spPr>
          <c:marker>
            <c:symbol val="none"/>
          </c:marker>
          <c:val>
            <c:numRef>
              <c:f>資料用グラフ!$D$15:$L$15</c:f>
            </c:numRef>
          </c:val>
          <c:smooth val="0"/>
          <c:extLst>
            <c:ext xmlns:c15="http://schemas.microsoft.com/office/drawing/2012/chart" uri="{02D57815-91ED-43cb-92C2-25804820EDAC}">
              <c15:filteredSeriesTitle>
                <c15:tx>
                  <c:strRef>
                    <c:extLst>
                      <c:ext uri="{02D57815-91ED-43cb-92C2-25804820EDAC}">
                        <c15:formulaRef>
                          <c15:sqref>資料用グラフ!$C$15</c15:sqref>
                        </c15:formulaRef>
                      </c:ext>
                    </c:extLst>
                    <c:strCache>
                      <c:ptCount val="1"/>
                      <c:pt idx="0">
                        <c:v>植田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B-64CB-4BAE-B681-3205605A9431}"/>
            </c:ext>
          </c:extLst>
        </c:ser>
        <c:ser>
          <c:idx val="28"/>
          <c:order val="28"/>
          <c:spPr>
            <a:ln w="28575" cap="rnd">
              <a:solidFill>
                <a:schemeClr val="accent5">
                  <a:lumMod val="60000"/>
                  <a:lumOff val="40000"/>
                </a:schemeClr>
              </a:solidFill>
              <a:round/>
            </a:ln>
            <a:effectLst/>
          </c:spPr>
          <c:marker>
            <c:symbol val="none"/>
          </c:marker>
          <c:val>
            <c:numRef>
              <c:f>資料用グラフ!$D$16:$L$16</c:f>
              <c:numCache>
                <c:formatCode>General</c:formatCode>
                <c:ptCount val="9"/>
                <c:pt idx="0">
                  <c:v>111</c:v>
                </c:pt>
                <c:pt idx="1">
                  <c:v>287</c:v>
                </c:pt>
                <c:pt idx="2">
                  <c:v>396</c:v>
                </c:pt>
                <c:pt idx="3">
                  <c:v>527</c:v>
                </c:pt>
                <c:pt idx="4">
                  <c:v>698</c:v>
                </c:pt>
                <c:pt idx="5">
                  <c:v>964</c:v>
                </c:pt>
                <c:pt idx="6">
                  <c:v>1009</c:v>
                </c:pt>
              </c:numCache>
            </c:numRef>
          </c:val>
          <c:smooth val="0"/>
          <c:extLst>
            <c:ext xmlns:c15="http://schemas.microsoft.com/office/drawing/2012/chart" uri="{02D57815-91ED-43cb-92C2-25804820EDAC}">
              <c15:filteredSeriesTitle>
                <c15:tx>
                  <c:strRef>
                    <c:extLst>
                      <c:ext uri="{02D57815-91ED-43cb-92C2-25804820EDAC}">
                        <c15:formulaRef>
                          <c15:sqref>資料用グラフ!$C$16</c15:sqref>
                        </c15:formulaRef>
                      </c:ext>
                    </c:extLst>
                    <c:strCache>
                      <c:ptCount val="1"/>
                      <c:pt idx="0">
                        <c:v>尾﨑</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C-64CB-4BAE-B681-3205605A9431}"/>
            </c:ext>
          </c:extLst>
        </c:ser>
        <c:ser>
          <c:idx val="29"/>
          <c:order val="29"/>
          <c:spPr>
            <a:ln w="28575" cap="rnd">
              <a:solidFill>
                <a:schemeClr val="accent6">
                  <a:lumMod val="60000"/>
                  <a:lumOff val="40000"/>
                </a:schemeClr>
              </a:solidFill>
              <a:round/>
            </a:ln>
            <a:effectLst/>
          </c:spPr>
          <c:marker>
            <c:symbol val="none"/>
          </c:marker>
          <c:val>
            <c:numRef>
              <c:f>資料用グラフ!$D$17:$L$17</c:f>
              <c:numCache>
                <c:formatCode>General</c:formatCode>
                <c:ptCount val="9"/>
                <c:pt idx="4">
                  <c:v>585</c:v>
                </c:pt>
                <c:pt idx="5">
                  <c:v>574</c:v>
                </c:pt>
                <c:pt idx="6">
                  <c:v>662</c:v>
                </c:pt>
              </c:numCache>
            </c:numRef>
          </c:val>
          <c:smooth val="0"/>
          <c:extLst>
            <c:ext xmlns:c15="http://schemas.microsoft.com/office/drawing/2012/chart" uri="{02D57815-91ED-43cb-92C2-25804820EDAC}">
              <c15:filteredSeriesTitle>
                <c15:tx>
                  <c:strRef>
                    <c:extLst>
                      <c:ext uri="{02D57815-91ED-43cb-92C2-25804820EDAC}">
                        <c15:formulaRef>
                          <c15:sqref>資料用グラフ!$C$17</c15:sqref>
                        </c15:formulaRef>
                      </c:ext>
                    </c:extLst>
                    <c:strCache>
                      <c:ptCount val="1"/>
                      <c:pt idx="0">
                        <c:v>眞</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D-64CB-4BAE-B681-3205605A9431}"/>
            </c:ext>
          </c:extLst>
        </c:ser>
        <c:ser>
          <c:idx val="30"/>
          <c:order val="30"/>
          <c:spPr>
            <a:ln w="28575" cap="rnd">
              <a:solidFill>
                <a:schemeClr val="accent1">
                  <a:lumMod val="50000"/>
                </a:schemeClr>
              </a:solidFill>
              <a:round/>
            </a:ln>
            <a:effectLst/>
          </c:spPr>
          <c:marker>
            <c:symbol val="none"/>
          </c:marker>
          <c:val>
            <c:numRef>
              <c:f>資料用グラフ!$D$18:$L$18</c:f>
            </c:numRef>
          </c:val>
          <c:smooth val="0"/>
          <c:extLst>
            <c:ext xmlns:c15="http://schemas.microsoft.com/office/drawing/2012/chart" uri="{02D57815-91ED-43cb-92C2-25804820EDAC}">
              <c15:filteredSeriesTitle>
                <c15:tx>
                  <c:strRef>
                    <c:extLst>
                      <c:ext uri="{02D57815-91ED-43cb-92C2-25804820EDAC}">
                        <c15:formulaRef>
                          <c15:sqref>資料用グラフ!$C$18</c15:sqref>
                        </c15:formulaRef>
                      </c:ext>
                    </c:extLst>
                    <c:strCache>
                      <c:ptCount val="1"/>
                      <c:pt idx="0">
                        <c:v>宮野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E-64CB-4BAE-B681-3205605A9431}"/>
            </c:ext>
          </c:extLst>
        </c:ser>
        <c:ser>
          <c:idx val="31"/>
          <c:order val="31"/>
          <c:spPr>
            <a:ln w="28575" cap="rnd">
              <a:solidFill>
                <a:schemeClr val="accent2">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1F-64CB-4BAE-B681-3205605A9431}"/>
            </c:ext>
          </c:extLst>
        </c:ser>
        <c:ser>
          <c:idx val="32"/>
          <c:order val="32"/>
          <c:spPr>
            <a:ln w="28575" cap="rnd">
              <a:solidFill>
                <a:schemeClr val="accent3">
                  <a:lumMod val="50000"/>
                </a:schemeClr>
              </a:solidFill>
              <a:round/>
            </a:ln>
            <a:effectLst/>
          </c:spPr>
          <c:marker>
            <c:symbol val="none"/>
          </c:marker>
          <c:val>
            <c:numRef>
              <c:f>資料用グラフ!$D$19:$L$19</c:f>
              <c:numCache>
                <c:formatCode>General</c:formatCode>
                <c:ptCount val="9"/>
                <c:pt idx="1">
                  <c:v>256</c:v>
                </c:pt>
                <c:pt idx="2">
                  <c:v>491</c:v>
                </c:pt>
                <c:pt idx="3">
                  <c:v>385</c:v>
                </c:pt>
                <c:pt idx="4">
                  <c:v>578</c:v>
                </c:pt>
                <c:pt idx="5">
                  <c:v>448</c:v>
                </c:pt>
                <c:pt idx="6">
                  <c:v>644</c:v>
                </c:pt>
                <c:pt idx="7">
                  <c:v>575</c:v>
                </c:pt>
              </c:numCache>
            </c:numRef>
          </c:val>
          <c:smooth val="0"/>
          <c:extLst>
            <c:ext xmlns:c15="http://schemas.microsoft.com/office/drawing/2012/chart" uri="{02D57815-91ED-43cb-92C2-25804820EDAC}">
              <c15:filteredSeriesTitle>
                <c15:tx>
                  <c:strRef>
                    <c:extLst>
                      <c:ext uri="{02D57815-91ED-43cb-92C2-25804820EDAC}">
                        <c15:formulaRef>
                          <c15:sqref>資料用グラフ!$C$19</c15:sqref>
                        </c15:formulaRef>
                      </c:ext>
                    </c:extLst>
                    <c:strCache>
                      <c:ptCount val="1"/>
                      <c:pt idx="0">
                        <c:v>花野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0-64CB-4BAE-B681-3205605A9431}"/>
            </c:ext>
          </c:extLst>
        </c:ser>
        <c:ser>
          <c:idx val="33"/>
          <c:order val="33"/>
          <c:spPr>
            <a:ln w="28575" cap="rnd">
              <a:solidFill>
                <a:schemeClr val="accent4">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1-64CB-4BAE-B681-3205605A9431}"/>
            </c:ext>
          </c:extLst>
        </c:ser>
        <c:ser>
          <c:idx val="34"/>
          <c:order val="34"/>
          <c:spPr>
            <a:ln w="28575" cap="rnd">
              <a:solidFill>
                <a:schemeClr val="accent5">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2-64CB-4BAE-B681-3205605A9431}"/>
            </c:ext>
          </c:extLst>
        </c:ser>
        <c:ser>
          <c:idx val="35"/>
          <c:order val="35"/>
          <c:spPr>
            <a:ln w="28575" cap="rnd">
              <a:solidFill>
                <a:schemeClr val="accent6">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3-64CB-4BAE-B681-3205605A9431}"/>
            </c:ext>
          </c:extLst>
        </c:ser>
        <c:ser>
          <c:idx val="36"/>
          <c:order val="36"/>
          <c:spPr>
            <a:ln w="28575" cap="rnd">
              <a:solidFill>
                <a:schemeClr val="accent1">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4-64CB-4BAE-B681-3205605A9431}"/>
            </c:ext>
          </c:extLst>
        </c:ser>
        <c:ser>
          <c:idx val="37"/>
          <c:order val="37"/>
          <c:spPr>
            <a:ln w="28575" cap="rnd">
              <a:solidFill>
                <a:schemeClr val="accent2">
                  <a:lumMod val="70000"/>
                  <a:lumOff val="30000"/>
                </a:schemeClr>
              </a:solidFill>
              <a:round/>
            </a:ln>
            <a:effectLst/>
          </c:spPr>
          <c:marker>
            <c:symbol val="none"/>
          </c:marker>
          <c:val>
            <c:numRef>
              <c:f>資料用グラフ!$D$20:$L$20</c:f>
            </c:numRef>
          </c:val>
          <c:smooth val="0"/>
          <c:extLst>
            <c:ext xmlns:c15="http://schemas.microsoft.com/office/drawing/2012/chart" uri="{02D57815-91ED-43cb-92C2-25804820EDAC}">
              <c15:filteredSeriesTitle>
                <c15:tx>
                  <c:strRef>
                    <c:extLst>
                      <c:ext uri="{02D57815-91ED-43cb-92C2-25804820EDAC}">
                        <c15:formulaRef>
                          <c15:sqref>資料用グラフ!$C$20</c15:sqref>
                        </c15:formulaRef>
                      </c:ext>
                    </c:extLst>
                    <c:strCache>
                      <c:ptCount val="1"/>
                      <c:pt idx="0">
                        <c:v>谷上</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5-64CB-4BAE-B681-3205605A9431}"/>
            </c:ext>
          </c:extLst>
        </c:ser>
        <c:ser>
          <c:idx val="38"/>
          <c:order val="38"/>
          <c:spPr>
            <a:ln w="28575" cap="rnd">
              <a:solidFill>
                <a:schemeClr val="accent3">
                  <a:lumMod val="70000"/>
                  <a:lumOff val="30000"/>
                </a:schemeClr>
              </a:solidFill>
              <a:round/>
            </a:ln>
            <a:effectLst/>
          </c:spPr>
          <c:marker>
            <c:symbol val="none"/>
          </c:marker>
          <c:val>
            <c:numRef>
              <c:f>資料用グラフ!$D$21:$L$21</c:f>
            </c:numRef>
          </c:val>
          <c:smooth val="0"/>
          <c:extLst>
            <c:ext xmlns:c15="http://schemas.microsoft.com/office/drawing/2012/chart" uri="{02D57815-91ED-43cb-92C2-25804820EDAC}">
              <c15:filteredSeriesTitle>
                <c15:tx>
                  <c:strRef>
                    <c:extLst>
                      <c:ext uri="{02D57815-91ED-43cb-92C2-25804820EDAC}">
                        <c15:formulaRef>
                          <c15:sqref>資料用グラフ!$C$21</c15:sqref>
                        </c15:formulaRef>
                      </c:ext>
                    </c:extLst>
                    <c:strCache>
                      <c:ptCount val="1"/>
                      <c:pt idx="0">
                        <c:v>伊藤</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6-64CB-4BAE-B681-3205605A9431}"/>
            </c:ext>
          </c:extLst>
        </c:ser>
        <c:ser>
          <c:idx val="39"/>
          <c:order val="39"/>
          <c:spPr>
            <a:ln w="28575" cap="rnd">
              <a:solidFill>
                <a:schemeClr val="accent4">
                  <a:lumMod val="70000"/>
                  <a:lumOff val="30000"/>
                </a:schemeClr>
              </a:solidFill>
              <a:round/>
            </a:ln>
            <a:effectLst/>
          </c:spPr>
          <c:marker>
            <c:symbol val="none"/>
          </c:marker>
          <c:val>
            <c:numRef>
              <c:f>資料用グラフ!$D$22:$L$22</c:f>
            </c:numRef>
          </c:val>
          <c:smooth val="0"/>
          <c:extLst>
            <c:ext xmlns:c15="http://schemas.microsoft.com/office/drawing/2012/chart" uri="{02D57815-91ED-43cb-92C2-25804820EDAC}">
              <c15:filteredSeriesTitle>
                <c15:tx>
                  <c:strRef>
                    <c:extLst>
                      <c:ext uri="{02D57815-91ED-43cb-92C2-25804820EDAC}">
                        <c15:formulaRef>
                          <c15:sqref>資料用グラフ!$C$22</c15:sqref>
                        </c15:formulaRef>
                      </c:ext>
                    </c:extLst>
                    <c:strCache>
                      <c:ptCount val="1"/>
                      <c:pt idx="0">
                        <c:v>河崎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7-64CB-4BAE-B681-3205605A9431}"/>
            </c:ext>
          </c:extLst>
        </c:ser>
        <c:ser>
          <c:idx val="40"/>
          <c:order val="40"/>
          <c:spPr>
            <a:ln w="28575" cap="rnd">
              <a:solidFill>
                <a:schemeClr val="accent5">
                  <a:lumMod val="70000"/>
                  <a:lumOff val="30000"/>
                </a:schemeClr>
              </a:solidFill>
              <a:round/>
            </a:ln>
            <a:effectLst/>
          </c:spPr>
          <c:marker>
            <c:symbol val="none"/>
          </c:marker>
          <c:val>
            <c:numRef>
              <c:f>資料用グラフ!$D$23:$L$23</c:f>
              <c:numCache>
                <c:formatCode>General</c:formatCode>
                <c:ptCount val="9"/>
                <c:pt idx="3">
                  <c:v>29</c:v>
                </c:pt>
                <c:pt idx="4">
                  <c:v>96</c:v>
                </c:pt>
                <c:pt idx="5">
                  <c:v>177</c:v>
                </c:pt>
                <c:pt idx="6">
                  <c:v>142</c:v>
                </c:pt>
                <c:pt idx="7">
                  <c:v>194</c:v>
                </c:pt>
              </c:numCache>
            </c:numRef>
          </c:val>
          <c:smooth val="0"/>
          <c:extLst>
            <c:ext xmlns:c15="http://schemas.microsoft.com/office/drawing/2012/chart" uri="{02D57815-91ED-43cb-92C2-25804820EDAC}">
              <c15:filteredSeriesTitle>
                <c15:tx>
                  <c:strRef>
                    <c:extLst>
                      <c:ext uri="{02D57815-91ED-43cb-92C2-25804820EDAC}">
                        <c15:formulaRef>
                          <c15:sqref>資料用グラフ!$C$23</c15:sqref>
                        </c15:formulaRef>
                      </c:ext>
                    </c:extLst>
                    <c:strCache>
                      <c:ptCount val="1"/>
                      <c:pt idx="0">
                        <c:v>前田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8-64CB-4BAE-B681-3205605A9431}"/>
            </c:ext>
          </c:extLst>
        </c:ser>
        <c:ser>
          <c:idx val="41"/>
          <c:order val="41"/>
          <c:spPr>
            <a:ln w="28575" cap="rnd">
              <a:solidFill>
                <a:schemeClr val="accent6">
                  <a:lumMod val="70000"/>
                  <a:lumOff val="30000"/>
                </a:schemeClr>
              </a:solidFill>
              <a:round/>
            </a:ln>
            <a:effectLst/>
          </c:spPr>
          <c:marker>
            <c:symbol val="none"/>
          </c:marker>
          <c:val>
            <c:numRef>
              <c:f>資料用グラフ!$D$24:$L$24</c:f>
              <c:numCache>
                <c:formatCode>General</c:formatCode>
                <c:ptCount val="9"/>
                <c:pt idx="0">
                  <c:v>26</c:v>
                </c:pt>
                <c:pt idx="1">
                  <c:v>37</c:v>
                </c:pt>
                <c:pt idx="2">
                  <c:v>74</c:v>
                </c:pt>
                <c:pt idx="3">
                  <c:v>70</c:v>
                </c:pt>
                <c:pt idx="4">
                  <c:v>44</c:v>
                </c:pt>
                <c:pt idx="5">
                  <c:v>21</c:v>
                </c:pt>
                <c:pt idx="6">
                  <c:v>7</c:v>
                </c:pt>
              </c:numCache>
            </c:numRef>
          </c:val>
          <c:smooth val="0"/>
          <c:extLst>
            <c:ext xmlns:c15="http://schemas.microsoft.com/office/drawing/2012/chart" uri="{02D57815-91ED-43cb-92C2-25804820EDAC}">
              <c15:filteredSeriesTitle>
                <c15:tx>
                  <c:strRef>
                    <c:extLst>
                      <c:ext uri="{02D57815-91ED-43cb-92C2-25804820EDAC}">
                        <c15:formulaRef>
                          <c15:sqref>資料用グラフ!$C$24</c15:sqref>
                        </c15:formulaRef>
                      </c:ext>
                    </c:extLst>
                    <c:strCache>
                      <c:ptCount val="1"/>
                      <c:pt idx="0">
                        <c:v>平野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9-64CB-4BAE-B681-3205605A9431}"/>
            </c:ext>
          </c:extLst>
        </c:ser>
        <c:ser>
          <c:idx val="42"/>
          <c:order val="42"/>
          <c:spPr>
            <a:ln w="28575" cap="rnd">
              <a:solidFill>
                <a:schemeClr val="accent1">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A-64CB-4BAE-B681-3205605A9431}"/>
            </c:ext>
          </c:extLst>
        </c:ser>
        <c:ser>
          <c:idx val="43"/>
          <c:order val="43"/>
          <c:spPr>
            <a:ln w="28575" cap="rnd">
              <a:solidFill>
                <a:schemeClr val="accent2">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B-64CB-4BAE-B681-3205605A9431}"/>
            </c:ext>
          </c:extLst>
        </c:ser>
        <c:ser>
          <c:idx val="44"/>
          <c:order val="44"/>
          <c:spPr>
            <a:ln w="28575" cap="rnd">
              <a:solidFill>
                <a:schemeClr val="accent3">
                  <a:lumMod val="70000"/>
                </a:schemeClr>
              </a:solidFill>
              <a:round/>
            </a:ln>
            <a:effectLst/>
          </c:spPr>
          <c:marker>
            <c:symbol val="none"/>
          </c:marker>
          <c:val>
            <c:numRef>
              <c:f>資料用グラフ!$D$25:$L$25</c:f>
              <c:numCache>
                <c:formatCode>General</c:formatCode>
                <c:ptCount val="9"/>
                <c:pt idx="1">
                  <c:v>93</c:v>
                </c:pt>
                <c:pt idx="2">
                  <c:v>37</c:v>
                </c:pt>
                <c:pt idx="3">
                  <c:v>55</c:v>
                </c:pt>
                <c:pt idx="4">
                  <c:v>48</c:v>
                </c:pt>
                <c:pt idx="5">
                  <c:v>34</c:v>
                </c:pt>
                <c:pt idx="6">
                  <c:v>38</c:v>
                </c:pt>
                <c:pt idx="7">
                  <c:v>19</c:v>
                </c:pt>
              </c:numCache>
            </c:numRef>
          </c:val>
          <c:smooth val="0"/>
          <c:extLst>
            <c:ext xmlns:c15="http://schemas.microsoft.com/office/drawing/2012/chart" uri="{02D57815-91ED-43cb-92C2-25804820EDAC}">
              <c15:filteredSeriesTitle>
                <c15:tx>
                  <c:strRef>
                    <c:extLst>
                      <c:ext uri="{02D57815-91ED-43cb-92C2-25804820EDAC}">
                        <c15:formulaRef>
                          <c15:sqref>資料用グラフ!$C$25</c15:sqref>
                        </c15:formulaRef>
                      </c:ext>
                    </c:extLst>
                    <c:strCache>
                      <c:ptCount val="1"/>
                      <c:pt idx="0">
                        <c:v>橋本</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C-64CB-4BAE-B681-3205605A9431}"/>
            </c:ext>
          </c:extLst>
        </c:ser>
        <c:ser>
          <c:idx val="45"/>
          <c:order val="45"/>
          <c:spPr>
            <a:ln w="28575" cap="rnd">
              <a:solidFill>
                <a:schemeClr val="accent4">
                  <a:lumMod val="70000"/>
                </a:schemeClr>
              </a:solidFill>
              <a:round/>
            </a:ln>
            <a:effectLst/>
          </c:spPr>
          <c:marker>
            <c:symbol val="none"/>
          </c:marker>
          <c:val>
            <c:numRef>
              <c:f>資料用グラフ!$D$26:$L$26</c:f>
              <c:numCache>
                <c:formatCode>General</c:formatCode>
                <c:ptCount val="9"/>
                <c:pt idx="1">
                  <c:v>196</c:v>
                </c:pt>
                <c:pt idx="2">
                  <c:v>337</c:v>
                </c:pt>
                <c:pt idx="3">
                  <c:v>506</c:v>
                </c:pt>
                <c:pt idx="4">
                  <c:v>515</c:v>
                </c:pt>
                <c:pt idx="5">
                  <c:v>764</c:v>
                </c:pt>
              </c:numCache>
            </c:numRef>
          </c:val>
          <c:smooth val="0"/>
          <c:extLst>
            <c:ext xmlns:c15="http://schemas.microsoft.com/office/drawing/2012/chart" uri="{02D57815-91ED-43cb-92C2-25804820EDAC}">
              <c15:filteredSeriesTitle>
                <c15:tx>
                  <c:strRef>
                    <c:extLst>
                      <c:ext uri="{02D57815-91ED-43cb-92C2-25804820EDAC}">
                        <c15:formulaRef>
                          <c15:sqref>資料用グラフ!$C$26</c15:sqref>
                        </c15:formulaRef>
                      </c:ext>
                    </c:extLst>
                    <c:strCache>
                      <c:ptCount val="1"/>
                      <c:pt idx="0">
                        <c:v>仲野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D-64CB-4BAE-B681-3205605A9431}"/>
            </c:ext>
          </c:extLst>
        </c:ser>
        <c:ser>
          <c:idx val="46"/>
          <c:order val="46"/>
          <c:spPr>
            <a:ln w="28575" cap="rnd">
              <a:solidFill>
                <a:schemeClr val="accent5">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E-64CB-4BAE-B681-3205605A9431}"/>
            </c:ext>
          </c:extLst>
        </c:ser>
        <c:ser>
          <c:idx val="47"/>
          <c:order val="47"/>
          <c:spPr>
            <a:ln w="28575" cap="rnd">
              <a:solidFill>
                <a:schemeClr val="accent6">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2F-64CB-4BAE-B681-3205605A9431}"/>
            </c:ext>
          </c:extLst>
        </c:ser>
        <c:ser>
          <c:idx val="48"/>
          <c:order val="48"/>
          <c:spPr>
            <a:ln w="28575" cap="rnd">
              <a:solidFill>
                <a:schemeClr val="accent1">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0-64CB-4BAE-B681-3205605A9431}"/>
            </c:ext>
          </c:extLst>
        </c:ser>
        <c:ser>
          <c:idx val="49"/>
          <c:order val="49"/>
          <c:spPr>
            <a:ln w="28575" cap="rnd">
              <a:solidFill>
                <a:schemeClr val="accent2">
                  <a:lumMod val="50000"/>
                  <a:lumOff val="50000"/>
                </a:schemeClr>
              </a:solidFill>
              <a:round/>
            </a:ln>
            <a:effectLst/>
          </c:spPr>
          <c:marker>
            <c:symbol val="none"/>
          </c:marker>
          <c:val>
            <c:numRef>
              <c:f>資料用グラフ!$D$27:$L$27</c:f>
            </c:numRef>
          </c:val>
          <c:smooth val="0"/>
          <c:extLst>
            <c:ext xmlns:c15="http://schemas.microsoft.com/office/drawing/2012/chart" uri="{02D57815-91ED-43cb-92C2-25804820EDAC}">
              <c15:filteredSeriesTitle>
                <c15:tx>
                  <c:strRef>
                    <c:extLst>
                      <c:ext uri="{02D57815-91ED-43cb-92C2-25804820EDAC}">
                        <c15:formulaRef>
                          <c15:sqref>資料用グラフ!$C$27</c15:sqref>
                        </c15:formulaRef>
                      </c:ext>
                    </c:extLst>
                    <c:strCache>
                      <c:ptCount val="1"/>
                      <c:pt idx="0">
                        <c:v>下川</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1-64CB-4BAE-B681-3205605A9431}"/>
            </c:ext>
          </c:extLst>
        </c:ser>
        <c:ser>
          <c:idx val="50"/>
          <c:order val="50"/>
          <c:spPr>
            <a:ln w="28575" cap="rnd">
              <a:solidFill>
                <a:schemeClr val="accent3">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2-64CB-4BAE-B681-3205605A9431}"/>
            </c:ext>
          </c:extLst>
        </c:ser>
        <c:ser>
          <c:idx val="51"/>
          <c:order val="51"/>
          <c:spPr>
            <a:ln w="28575" cap="rnd">
              <a:solidFill>
                <a:schemeClr val="accent4">
                  <a:lumMod val="50000"/>
                  <a:lumOff val="50000"/>
                </a:schemeClr>
              </a:solidFill>
              <a:round/>
            </a:ln>
            <a:effectLst/>
          </c:spPr>
          <c:marker>
            <c:symbol val="none"/>
          </c:marker>
          <c:val>
            <c:numRef>
              <c:f>資料用グラフ!$D$28:$L$28</c:f>
              <c:numCache>
                <c:formatCode>General</c:formatCode>
                <c:ptCount val="9"/>
                <c:pt idx="0">
                  <c:v>99</c:v>
                </c:pt>
                <c:pt idx="1">
                  <c:v>202</c:v>
                </c:pt>
                <c:pt idx="2">
                  <c:v>296</c:v>
                </c:pt>
                <c:pt idx="3">
                  <c:v>326</c:v>
                </c:pt>
                <c:pt idx="4">
                  <c:v>1010</c:v>
                </c:pt>
              </c:numCache>
            </c:numRef>
          </c:val>
          <c:smooth val="0"/>
          <c:extLst>
            <c:ext xmlns:c15="http://schemas.microsoft.com/office/drawing/2012/chart" uri="{02D57815-91ED-43cb-92C2-25804820EDAC}">
              <c15:filteredSeriesTitle>
                <c15:tx>
                  <c:strRef>
                    <c:extLst>
                      <c:ext uri="{02D57815-91ED-43cb-92C2-25804820EDAC}">
                        <c15:formulaRef>
                          <c15:sqref>資料用グラフ!$C$28</c15:sqref>
                        </c15:formulaRef>
                      </c:ext>
                    </c:extLst>
                    <c:strCache>
                      <c:ptCount val="1"/>
                      <c:pt idx="0">
                        <c:v>大島</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3-64CB-4BAE-B681-3205605A9431}"/>
            </c:ext>
          </c:extLst>
        </c:ser>
        <c:ser>
          <c:idx val="52"/>
          <c:order val="52"/>
          <c:spPr>
            <a:ln w="28575" cap="rnd">
              <a:solidFill>
                <a:schemeClr val="accent5">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4-64CB-4BAE-B681-3205605A9431}"/>
            </c:ext>
          </c:extLst>
        </c:ser>
        <c:ser>
          <c:idx val="53"/>
          <c:order val="53"/>
          <c:spPr>
            <a:ln w="28575" cap="rnd">
              <a:solidFill>
                <a:schemeClr val="accent6">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5-64CB-4BAE-B681-3205605A9431}"/>
            </c:ext>
          </c:extLst>
        </c:ser>
        <c:ser>
          <c:idx val="54"/>
          <c:order val="54"/>
          <c:spPr>
            <a:ln w="28575" cap="rnd">
              <a:solidFill>
                <a:schemeClr val="accent1"/>
              </a:solidFill>
              <a:round/>
            </a:ln>
            <a:effectLst/>
          </c:spPr>
          <c:marker>
            <c:symbol val="none"/>
          </c:marker>
          <c:val>
            <c:numRef>
              <c:f>資料用グラフ!$D$29:$L$29</c:f>
            </c:numRef>
          </c:val>
          <c:smooth val="0"/>
          <c:extLst>
            <c:ext xmlns:c15="http://schemas.microsoft.com/office/drawing/2012/chart" uri="{02D57815-91ED-43cb-92C2-25804820EDAC}">
              <c15:filteredSeriesTitle>
                <c15:tx>
                  <c:strRef>
                    <c:extLst>
                      <c:ext uri="{02D57815-91ED-43cb-92C2-25804820EDAC}">
                        <c15:formulaRef>
                          <c15:sqref>資料用グラフ!$C$29</c15:sqref>
                        </c15:formulaRef>
                      </c:ext>
                    </c:extLst>
                    <c:strCache>
                      <c:ptCount val="1"/>
                      <c:pt idx="0">
                        <c:v>中井</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6-64CB-4BAE-B681-3205605A9431}"/>
            </c:ext>
          </c:extLst>
        </c:ser>
        <c:ser>
          <c:idx val="55"/>
          <c:order val="55"/>
          <c:spPr>
            <a:ln w="28575" cap="rnd">
              <a:solidFill>
                <a:schemeClr val="accent2"/>
              </a:solidFill>
              <a:round/>
            </a:ln>
            <a:effectLst/>
          </c:spPr>
          <c:marker>
            <c:symbol val="none"/>
          </c:marker>
          <c:val>
            <c:numRef>
              <c:f>資料用グラフ!$D$30:$L$30</c:f>
              <c:numCache>
                <c:formatCode>General</c:formatCode>
                <c:ptCount val="9"/>
                <c:pt idx="3">
                  <c:v>37</c:v>
                </c:pt>
                <c:pt idx="4">
                  <c:v>10</c:v>
                </c:pt>
                <c:pt idx="5">
                  <c:v>98</c:v>
                </c:pt>
                <c:pt idx="6">
                  <c:v>76</c:v>
                </c:pt>
                <c:pt idx="7">
                  <c:v>72</c:v>
                </c:pt>
              </c:numCache>
            </c:numRef>
          </c:val>
          <c:smooth val="0"/>
          <c:extLst>
            <c:ext xmlns:c15="http://schemas.microsoft.com/office/drawing/2012/chart" uri="{02D57815-91ED-43cb-92C2-25804820EDAC}">
              <c15:filteredSeriesTitle>
                <c15:tx>
                  <c:strRef>
                    <c:extLst>
                      <c:ext uri="{02D57815-91ED-43cb-92C2-25804820EDAC}">
                        <c15:formulaRef>
                          <c15:sqref>資料用グラフ!$C$30</c15:sqref>
                        </c15:formulaRef>
                      </c:ext>
                    </c:extLst>
                    <c:strCache>
                      <c:ptCount val="1"/>
                      <c:pt idx="0">
                        <c:v>伊東</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7-64CB-4BAE-B681-3205605A9431}"/>
            </c:ext>
          </c:extLst>
        </c:ser>
        <c:ser>
          <c:idx val="56"/>
          <c:order val="56"/>
          <c:spPr>
            <a:ln w="28575" cap="rnd">
              <a:solidFill>
                <a:schemeClr val="accent3"/>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8-64CB-4BAE-B681-3205605A9431}"/>
            </c:ext>
          </c:extLst>
        </c:ser>
        <c:ser>
          <c:idx val="57"/>
          <c:order val="57"/>
          <c:spPr>
            <a:ln w="28575" cap="rnd">
              <a:solidFill>
                <a:schemeClr val="accent4"/>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9-64CB-4BAE-B681-3205605A9431}"/>
            </c:ext>
          </c:extLst>
        </c:ser>
        <c:ser>
          <c:idx val="58"/>
          <c:order val="58"/>
          <c:spPr>
            <a:ln w="28575" cap="rnd">
              <a:solidFill>
                <a:schemeClr val="accent5"/>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A-64CB-4BAE-B681-3205605A9431}"/>
            </c:ext>
          </c:extLst>
        </c:ser>
        <c:ser>
          <c:idx val="59"/>
          <c:order val="59"/>
          <c:spPr>
            <a:ln w="28575" cap="rnd">
              <a:solidFill>
                <a:schemeClr val="accent6"/>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B-64CB-4BAE-B681-3205605A9431}"/>
            </c:ext>
          </c:extLst>
        </c:ser>
        <c:ser>
          <c:idx val="60"/>
          <c:order val="60"/>
          <c:spPr>
            <a:ln w="28575" cap="rnd">
              <a:solidFill>
                <a:schemeClr val="accent1">
                  <a:lumMod val="60000"/>
                </a:schemeClr>
              </a:solidFill>
              <a:round/>
            </a:ln>
            <a:effectLst/>
          </c:spPr>
          <c:marker>
            <c:symbol val="none"/>
          </c:marker>
          <c:val>
            <c:numRef>
              <c:f>資料用グラフ!$D$31:$L$31</c:f>
            </c:numRef>
          </c:val>
          <c:smooth val="0"/>
          <c:extLst>
            <c:ext xmlns:c15="http://schemas.microsoft.com/office/drawing/2012/chart" uri="{02D57815-91ED-43cb-92C2-25804820EDAC}">
              <c15:filteredSeriesTitle>
                <c15:tx>
                  <c:strRef>
                    <c:extLst>
                      <c:ext uri="{02D57815-91ED-43cb-92C2-25804820EDAC}">
                        <c15:formulaRef>
                          <c15:sqref>資料用グラフ!$C$31</c15:sqref>
                        </c15:formulaRef>
                      </c:ext>
                    </c:extLst>
                    <c:strCache>
                      <c:ptCount val="1"/>
                      <c:pt idx="0">
                        <c:v>川西</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C-64CB-4BAE-B681-3205605A9431}"/>
            </c:ext>
          </c:extLst>
        </c:ser>
        <c:ser>
          <c:idx val="61"/>
          <c:order val="61"/>
          <c:spPr>
            <a:ln w="28575" cap="rnd">
              <a:solidFill>
                <a:schemeClr val="accent2">
                  <a:lumMod val="60000"/>
                </a:schemeClr>
              </a:solidFill>
              <a:round/>
            </a:ln>
            <a:effectLst/>
          </c:spPr>
          <c:marker>
            <c:symbol val="none"/>
          </c:marker>
          <c:val>
            <c:numRef>
              <c:f>資料用グラフ!$D$32:$L$32</c:f>
            </c:numRef>
          </c:val>
          <c:smooth val="0"/>
          <c:extLst>
            <c:ext xmlns:c15="http://schemas.microsoft.com/office/drawing/2012/chart" uri="{02D57815-91ED-43cb-92C2-25804820EDAC}">
              <c15:filteredSeriesTitle>
                <c15:tx>
                  <c:strRef>
                    <c:extLst>
                      <c:ext uri="{02D57815-91ED-43cb-92C2-25804820EDAC}">
                        <c15:formulaRef>
                          <c15:sqref>資料用グラフ!$C$32</c15:sqref>
                        </c15:formulaRef>
                      </c:ext>
                    </c:extLst>
                    <c:strCache>
                      <c:ptCount val="1"/>
                      <c:pt idx="0">
                        <c:v>安井</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D-64CB-4BAE-B681-3205605A9431}"/>
            </c:ext>
          </c:extLst>
        </c:ser>
        <c:ser>
          <c:idx val="62"/>
          <c:order val="62"/>
          <c:spPr>
            <a:ln w="28575" cap="rnd">
              <a:solidFill>
                <a:schemeClr val="accent3">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E-64CB-4BAE-B681-3205605A9431}"/>
            </c:ext>
          </c:extLst>
        </c:ser>
        <c:ser>
          <c:idx val="63"/>
          <c:order val="63"/>
          <c:spPr>
            <a:ln w="28575" cap="rnd">
              <a:solidFill>
                <a:schemeClr val="accent4">
                  <a:lumMod val="60000"/>
                </a:schemeClr>
              </a:solidFill>
              <a:round/>
            </a:ln>
            <a:effectLst/>
          </c:spPr>
          <c:marker>
            <c:symbol val="none"/>
          </c:marker>
          <c:val>
            <c:numRef>
              <c:f>資料用グラフ!$D$33:$L$33</c:f>
              <c:numCache>
                <c:formatCode>General</c:formatCode>
                <c:ptCount val="9"/>
                <c:pt idx="4">
                  <c:v>67</c:v>
                </c:pt>
              </c:numCache>
            </c:numRef>
          </c:val>
          <c:smooth val="0"/>
          <c:extLst>
            <c:ext xmlns:c15="http://schemas.microsoft.com/office/drawing/2012/chart" uri="{02D57815-91ED-43cb-92C2-25804820EDAC}">
              <c15:filteredSeriesTitle>
                <c15:tx>
                  <c:strRef>
                    <c:extLst>
                      <c:ext uri="{02D57815-91ED-43cb-92C2-25804820EDAC}">
                        <c15:formulaRef>
                          <c15:sqref>資料用グラフ!$C$33</c15:sqref>
                        </c15:formulaRef>
                      </c:ext>
                    </c:extLst>
                    <c:strCache>
                      <c:ptCount val="1"/>
                      <c:pt idx="0">
                        <c:v>喜田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3F-64CB-4BAE-B681-3205605A9431}"/>
            </c:ext>
          </c:extLst>
        </c:ser>
        <c:ser>
          <c:idx val="64"/>
          <c:order val="64"/>
          <c:spPr>
            <a:ln w="28575" cap="rnd">
              <a:solidFill>
                <a:schemeClr val="accent5">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0-64CB-4BAE-B681-3205605A9431}"/>
            </c:ext>
          </c:extLst>
        </c:ser>
        <c:ser>
          <c:idx val="65"/>
          <c:order val="65"/>
          <c:spPr>
            <a:ln w="28575" cap="rnd">
              <a:solidFill>
                <a:schemeClr val="accent6">
                  <a:lumMod val="6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1-64CB-4BAE-B681-3205605A9431}"/>
            </c:ext>
          </c:extLst>
        </c:ser>
        <c:ser>
          <c:idx val="66"/>
          <c:order val="66"/>
          <c:spPr>
            <a:ln w="28575" cap="rnd">
              <a:solidFill>
                <a:schemeClr val="accent1">
                  <a:lumMod val="80000"/>
                  <a:lumOff val="20000"/>
                </a:schemeClr>
              </a:solidFill>
              <a:round/>
            </a:ln>
            <a:effectLst/>
          </c:spPr>
          <c:marker>
            <c:symbol val="none"/>
          </c:marker>
          <c:val>
            <c:numRef>
              <c:f>資料用グラフ!$D$34:$L$34</c:f>
              <c:numCache>
                <c:formatCode>General</c:formatCode>
                <c:ptCount val="9"/>
                <c:pt idx="2">
                  <c:v>110</c:v>
                </c:pt>
                <c:pt idx="3">
                  <c:v>68</c:v>
                </c:pt>
                <c:pt idx="4">
                  <c:v>55</c:v>
                </c:pt>
                <c:pt idx="5">
                  <c:v>143</c:v>
                </c:pt>
                <c:pt idx="6">
                  <c:v>77</c:v>
                </c:pt>
                <c:pt idx="7">
                  <c:v>54</c:v>
                </c:pt>
                <c:pt idx="8">
                  <c:v>28</c:v>
                </c:pt>
              </c:numCache>
            </c:numRef>
          </c:val>
          <c:smooth val="0"/>
          <c:extLst>
            <c:ext xmlns:c15="http://schemas.microsoft.com/office/drawing/2012/chart" uri="{02D57815-91ED-43cb-92C2-25804820EDAC}">
              <c15:filteredSeriesTitle>
                <c15:tx>
                  <c:strRef>
                    <c:extLst>
                      <c:ext uri="{02D57815-91ED-43cb-92C2-25804820EDAC}">
                        <c15:formulaRef>
                          <c15:sqref>資料用グラフ!$C$34</c15:sqref>
                        </c15:formulaRef>
                      </c:ext>
                    </c:extLst>
                    <c:strCache>
                      <c:ptCount val="1"/>
                      <c:pt idx="0">
                        <c:v>伊藤</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2-64CB-4BAE-B681-3205605A9431}"/>
            </c:ext>
          </c:extLst>
        </c:ser>
        <c:ser>
          <c:idx val="67"/>
          <c:order val="67"/>
          <c:spPr>
            <a:ln w="28575" cap="rnd">
              <a:solidFill>
                <a:schemeClr val="accent2">
                  <a:lumMod val="80000"/>
                  <a:lumOff val="20000"/>
                </a:schemeClr>
              </a:solidFill>
              <a:round/>
            </a:ln>
            <a:effectLst/>
          </c:spPr>
          <c:marker>
            <c:symbol val="none"/>
          </c:marker>
          <c:val>
            <c:numRef>
              <c:f>資料用グラフ!$D$35:$L$35</c:f>
            </c:numRef>
          </c:val>
          <c:smooth val="0"/>
          <c:extLst>
            <c:ext xmlns:c15="http://schemas.microsoft.com/office/drawing/2012/chart" uri="{02D57815-91ED-43cb-92C2-25804820EDAC}">
              <c15:filteredSeriesTitle>
                <c15:tx>
                  <c:strRef>
                    <c:extLst>
                      <c:ext uri="{02D57815-91ED-43cb-92C2-25804820EDAC}">
                        <c15:formulaRef>
                          <c15:sqref>資料用グラフ!$C$35</c15:sqref>
                        </c15:formulaRef>
                      </c:ext>
                    </c:extLst>
                    <c:strCache>
                      <c:ptCount val="1"/>
                      <c:pt idx="0">
                        <c:v>井上</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3-64CB-4BAE-B681-3205605A9431}"/>
            </c:ext>
          </c:extLst>
        </c:ser>
        <c:ser>
          <c:idx val="68"/>
          <c:order val="68"/>
          <c:spPr>
            <a:ln w="28575" cap="rnd">
              <a:solidFill>
                <a:schemeClr val="accent3">
                  <a:lumMod val="80000"/>
                  <a:lumOff val="20000"/>
                </a:schemeClr>
              </a:solidFill>
              <a:round/>
            </a:ln>
            <a:effectLst/>
          </c:spPr>
          <c:marker>
            <c:symbol val="none"/>
          </c:marker>
          <c:val>
            <c:numRef>
              <c:f>資料用グラフ!$D$36:$L$36</c:f>
              <c:numCache>
                <c:formatCode>General</c:formatCode>
                <c:ptCount val="9"/>
                <c:pt idx="0">
                  <c:v>57</c:v>
                </c:pt>
                <c:pt idx="1">
                  <c:v>74</c:v>
                </c:pt>
                <c:pt idx="2">
                  <c:v>102</c:v>
                </c:pt>
                <c:pt idx="3">
                  <c:v>120</c:v>
                </c:pt>
                <c:pt idx="4">
                  <c:v>100</c:v>
                </c:pt>
                <c:pt idx="5">
                  <c:v>158</c:v>
                </c:pt>
                <c:pt idx="6">
                  <c:v>41</c:v>
                </c:pt>
                <c:pt idx="7">
                  <c:v>41</c:v>
                </c:pt>
              </c:numCache>
            </c:numRef>
          </c:val>
          <c:smooth val="0"/>
          <c:extLst>
            <c:ext xmlns:c15="http://schemas.microsoft.com/office/drawing/2012/chart" uri="{02D57815-91ED-43cb-92C2-25804820EDAC}">
              <c15:filteredSeriesTitle>
                <c15:tx>
                  <c:strRef>
                    <c:extLst>
                      <c:ext uri="{02D57815-91ED-43cb-92C2-25804820EDAC}">
                        <c15:formulaRef>
                          <c15:sqref>資料用グラフ!$C$36</c15:sqref>
                        </c15:formulaRef>
                      </c:ext>
                    </c:extLst>
                    <c:strCache>
                      <c:ptCount val="1"/>
                      <c:pt idx="0">
                        <c:v>渡辺</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4-64CB-4BAE-B681-3205605A9431}"/>
            </c:ext>
          </c:extLst>
        </c:ser>
        <c:ser>
          <c:idx val="69"/>
          <c:order val="69"/>
          <c:spPr>
            <a:ln w="28575" cap="rnd">
              <a:solidFill>
                <a:schemeClr val="accent4">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5-64CB-4BAE-B681-3205605A9431}"/>
            </c:ext>
          </c:extLst>
        </c:ser>
        <c:ser>
          <c:idx val="70"/>
          <c:order val="70"/>
          <c:spPr>
            <a:ln w="28575" cap="rnd">
              <a:solidFill>
                <a:schemeClr val="accent5">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6-64CB-4BAE-B681-3205605A9431}"/>
            </c:ext>
          </c:extLst>
        </c:ser>
        <c:ser>
          <c:idx val="71"/>
          <c:order val="71"/>
          <c:spPr>
            <a:ln w="28575" cap="rnd">
              <a:solidFill>
                <a:schemeClr val="accent6">
                  <a:lumMod val="80000"/>
                  <a:lumOff val="2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7-64CB-4BAE-B681-3205605A9431}"/>
            </c:ext>
          </c:extLst>
        </c:ser>
        <c:ser>
          <c:idx val="72"/>
          <c:order val="72"/>
          <c:spPr>
            <a:ln w="28575" cap="rnd">
              <a:solidFill>
                <a:schemeClr val="accent1">
                  <a:lumMod val="80000"/>
                </a:schemeClr>
              </a:solidFill>
              <a:round/>
            </a:ln>
            <a:effectLst/>
          </c:spPr>
          <c:marker>
            <c:symbol val="none"/>
          </c:marker>
          <c:val>
            <c:numRef>
              <c:f>資料用グラフ!$D$37:$L$37</c:f>
              <c:numCache>
                <c:formatCode>General</c:formatCode>
                <c:ptCount val="9"/>
                <c:pt idx="4">
                  <c:v>96</c:v>
                </c:pt>
                <c:pt idx="5">
                  <c:v>190</c:v>
                </c:pt>
                <c:pt idx="6">
                  <c:v>224</c:v>
                </c:pt>
                <c:pt idx="7">
                  <c:v>250</c:v>
                </c:pt>
              </c:numCache>
            </c:numRef>
          </c:val>
          <c:smooth val="0"/>
          <c:extLst>
            <c:ext xmlns:c15="http://schemas.microsoft.com/office/drawing/2012/chart" uri="{02D57815-91ED-43cb-92C2-25804820EDAC}">
              <c15:filteredSeriesTitle>
                <c15:tx>
                  <c:strRef>
                    <c:extLst>
                      <c:ext uri="{02D57815-91ED-43cb-92C2-25804820EDAC}">
                        <c15:formulaRef>
                          <c15:sqref>資料用グラフ!$C$37</c15:sqref>
                        </c15:formulaRef>
                      </c:ext>
                    </c:extLst>
                    <c:strCache>
                      <c:ptCount val="1"/>
                      <c:pt idx="0">
                        <c:v>廣瀬</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8-64CB-4BAE-B681-3205605A9431}"/>
            </c:ext>
          </c:extLst>
        </c:ser>
        <c:ser>
          <c:idx val="73"/>
          <c:order val="73"/>
          <c:spPr>
            <a:ln w="28575" cap="rnd">
              <a:solidFill>
                <a:schemeClr val="accent2">
                  <a:lumMod val="80000"/>
                </a:schemeClr>
              </a:solidFill>
              <a:round/>
            </a:ln>
            <a:effectLst/>
          </c:spPr>
          <c:marker>
            <c:symbol val="none"/>
          </c:marker>
          <c:val>
            <c:numRef>
              <c:f>資料用グラフ!$D$38:$L$38</c:f>
            </c:numRef>
          </c:val>
          <c:smooth val="0"/>
          <c:extLst>
            <c:ext xmlns:c15="http://schemas.microsoft.com/office/drawing/2012/chart" uri="{02D57815-91ED-43cb-92C2-25804820EDAC}">
              <c15:filteredSeriesTitle>
                <c15:tx>
                  <c:strRef>
                    <c:extLst>
                      <c:ext uri="{02D57815-91ED-43cb-92C2-25804820EDAC}">
                        <c15:formulaRef>
                          <c15:sqref>資料用グラフ!$C$38</c15:sqref>
                        </c15:formulaRef>
                      </c:ext>
                    </c:extLst>
                    <c:strCache>
                      <c:ptCount val="1"/>
                      <c:pt idx="0">
                        <c:v>小川</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9-64CB-4BAE-B681-3205605A9431}"/>
            </c:ext>
          </c:extLst>
        </c:ser>
        <c:ser>
          <c:idx val="74"/>
          <c:order val="74"/>
          <c:spPr>
            <a:ln w="28575" cap="rnd">
              <a:solidFill>
                <a:schemeClr val="accent3">
                  <a:lumMod val="80000"/>
                </a:schemeClr>
              </a:solidFill>
              <a:round/>
            </a:ln>
            <a:effectLst/>
          </c:spPr>
          <c:marker>
            <c:symbol val="none"/>
          </c:marker>
          <c:val>
            <c:numRef>
              <c:f>資料用グラフ!$D$39:$L$39</c:f>
              <c:numCache>
                <c:formatCode>General</c:formatCode>
                <c:ptCount val="9"/>
                <c:pt idx="1">
                  <c:v>506</c:v>
                </c:pt>
                <c:pt idx="2">
                  <c:v>651</c:v>
                </c:pt>
                <c:pt idx="3">
                  <c:v>892</c:v>
                </c:pt>
                <c:pt idx="4">
                  <c:v>1071</c:v>
                </c:pt>
                <c:pt idx="5">
                  <c:v>1056</c:v>
                </c:pt>
                <c:pt idx="6">
                  <c:v>1021</c:v>
                </c:pt>
              </c:numCache>
            </c:numRef>
          </c:val>
          <c:smooth val="0"/>
          <c:extLst>
            <c:ext xmlns:c15="http://schemas.microsoft.com/office/drawing/2012/chart" uri="{02D57815-91ED-43cb-92C2-25804820EDAC}">
              <c15:filteredSeriesTitle>
                <c15:tx>
                  <c:strRef>
                    <c:extLst>
                      <c:ext uri="{02D57815-91ED-43cb-92C2-25804820EDAC}">
                        <c15:formulaRef>
                          <c15:sqref>資料用グラフ!$C$39</c15:sqref>
                        </c15:formulaRef>
                      </c:ext>
                    </c:extLst>
                    <c:strCache>
                      <c:ptCount val="1"/>
                      <c:pt idx="0">
                        <c:v>奥野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A-64CB-4BAE-B681-3205605A9431}"/>
            </c:ext>
          </c:extLst>
        </c:ser>
        <c:ser>
          <c:idx val="75"/>
          <c:order val="75"/>
          <c:spPr>
            <a:ln w="28575" cap="rnd">
              <a:solidFill>
                <a:schemeClr val="accent4">
                  <a:lumMod val="80000"/>
                </a:schemeClr>
              </a:solidFill>
              <a:round/>
            </a:ln>
            <a:effectLst/>
          </c:spPr>
          <c:marker>
            <c:symbol val="none"/>
          </c:marker>
          <c:val>
            <c:numRef>
              <c:f>資料用グラフ!$D$40:$L$40</c:f>
            </c:numRef>
          </c:val>
          <c:smooth val="0"/>
          <c:extLst>
            <c:ext xmlns:c15="http://schemas.microsoft.com/office/drawing/2012/chart" uri="{02D57815-91ED-43cb-92C2-25804820EDAC}">
              <c15:filteredSeriesTitle>
                <c15:tx>
                  <c:strRef>
                    <c:extLst>
                      <c:ext uri="{02D57815-91ED-43cb-92C2-25804820EDAC}">
                        <c15:formulaRef>
                          <c15:sqref>資料用グラフ!$C$40</c15:sqref>
                        </c15:formulaRef>
                      </c:ext>
                    </c:extLst>
                    <c:strCache>
                      <c:ptCount val="1"/>
                      <c:pt idx="0">
                        <c:v>吉井</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B-64CB-4BAE-B681-3205605A9431}"/>
            </c:ext>
          </c:extLst>
        </c:ser>
        <c:ser>
          <c:idx val="76"/>
          <c:order val="76"/>
          <c:spPr>
            <a:ln w="28575" cap="rnd">
              <a:solidFill>
                <a:schemeClr val="accent5">
                  <a:lumMod val="80000"/>
                </a:schemeClr>
              </a:solidFill>
              <a:round/>
            </a:ln>
            <a:effectLst/>
          </c:spPr>
          <c:marker>
            <c:symbol val="none"/>
          </c:marker>
          <c:val>
            <c:numRef>
              <c:f>資料用グラフ!$D$41:$L$41</c:f>
            </c:numRef>
          </c:val>
          <c:smooth val="0"/>
          <c:extLst>
            <c:ext xmlns:c15="http://schemas.microsoft.com/office/drawing/2012/chart" uri="{02D57815-91ED-43cb-92C2-25804820EDAC}">
              <c15:filteredSeriesTitle>
                <c15:tx>
                  <c:strRef>
                    <c:extLst>
                      <c:ext uri="{02D57815-91ED-43cb-92C2-25804820EDAC}">
                        <c15:formulaRef>
                          <c15:sqref>資料用グラフ!$C$41</c15:sqref>
                        </c15:formulaRef>
                      </c:ext>
                    </c:extLst>
                    <c:strCache>
                      <c:ptCount val="1"/>
                      <c:pt idx="0">
                        <c:v>辻</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C-64CB-4BAE-B681-3205605A9431}"/>
            </c:ext>
          </c:extLst>
        </c:ser>
        <c:ser>
          <c:idx val="77"/>
          <c:order val="77"/>
          <c:spPr>
            <a:ln w="28575" cap="rnd">
              <a:solidFill>
                <a:schemeClr val="accent6">
                  <a:lumMod val="80000"/>
                </a:schemeClr>
              </a:solidFill>
              <a:round/>
            </a:ln>
            <a:effectLst/>
          </c:spPr>
          <c:marker>
            <c:symbol val="none"/>
          </c:marker>
          <c:val>
            <c:numRef>
              <c:f>資料用グラフ!$D$42:$L$42</c:f>
            </c:numRef>
          </c:val>
          <c:smooth val="0"/>
          <c:extLst>
            <c:ext xmlns:c15="http://schemas.microsoft.com/office/drawing/2012/chart" uri="{02D57815-91ED-43cb-92C2-25804820EDAC}">
              <c15:filteredSeriesTitle>
                <c15:tx>
                  <c:strRef>
                    <c:extLst>
                      <c:ext uri="{02D57815-91ED-43cb-92C2-25804820EDAC}">
                        <c15:formulaRef>
                          <c15:sqref>資料用グラフ!$C$42</c15:sqref>
                        </c15:formulaRef>
                      </c:ext>
                    </c:extLst>
                    <c:strCache>
                      <c:ptCount val="1"/>
                      <c:pt idx="0">
                        <c:v>中田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D-64CB-4BAE-B681-3205605A9431}"/>
            </c:ext>
          </c:extLst>
        </c:ser>
        <c:ser>
          <c:idx val="78"/>
          <c:order val="78"/>
          <c:spPr>
            <a:ln w="28575" cap="rnd">
              <a:solidFill>
                <a:schemeClr val="accent1">
                  <a:lumMod val="60000"/>
                  <a:lumOff val="40000"/>
                </a:schemeClr>
              </a:solidFill>
              <a:round/>
            </a:ln>
            <a:effectLst/>
          </c:spPr>
          <c:marker>
            <c:symbol val="none"/>
          </c:marker>
          <c:val>
            <c:numRef>
              <c:f>資料用グラフ!$D$43:$L$43</c:f>
              <c:numCache>
                <c:formatCode>General</c:formatCode>
                <c:ptCount val="9"/>
                <c:pt idx="2">
                  <c:v>91</c:v>
                </c:pt>
                <c:pt idx="3">
                  <c:v>92</c:v>
                </c:pt>
                <c:pt idx="4">
                  <c:v>82</c:v>
                </c:pt>
              </c:numCache>
            </c:numRef>
          </c:val>
          <c:smooth val="0"/>
          <c:extLst>
            <c:ext xmlns:c15="http://schemas.microsoft.com/office/drawing/2012/chart" uri="{02D57815-91ED-43cb-92C2-25804820EDAC}">
              <c15:filteredSeriesTitle>
                <c15:tx>
                  <c:strRef>
                    <c:extLst>
                      <c:ext uri="{02D57815-91ED-43cb-92C2-25804820EDAC}">
                        <c15:formulaRef>
                          <c15:sqref>資料用グラフ!$C$43</c15:sqref>
                        </c15:formulaRef>
                      </c:ext>
                    </c:extLst>
                    <c:strCache>
                      <c:ptCount val="1"/>
                      <c:pt idx="0">
                        <c:v>大西</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E-64CB-4BAE-B681-3205605A9431}"/>
            </c:ext>
          </c:extLst>
        </c:ser>
        <c:ser>
          <c:idx val="79"/>
          <c:order val="79"/>
          <c:spPr>
            <a:ln w="28575" cap="rnd">
              <a:solidFill>
                <a:schemeClr val="accent2">
                  <a:lumMod val="60000"/>
                  <a:lumOff val="40000"/>
                </a:schemeClr>
              </a:solidFill>
              <a:round/>
            </a:ln>
            <a:effectLst/>
          </c:spPr>
          <c:marker>
            <c:symbol val="none"/>
          </c:marker>
          <c:val>
            <c:numRef>
              <c:f>資料用グラフ!$D$44:$L$44</c:f>
              <c:numCache>
                <c:formatCode>General</c:formatCode>
                <c:ptCount val="9"/>
                <c:pt idx="2">
                  <c:v>139</c:v>
                </c:pt>
                <c:pt idx="3">
                  <c:v>161</c:v>
                </c:pt>
                <c:pt idx="4">
                  <c:v>85</c:v>
                </c:pt>
              </c:numCache>
            </c:numRef>
          </c:val>
          <c:smooth val="0"/>
          <c:extLst>
            <c:ext xmlns:c15="http://schemas.microsoft.com/office/drawing/2012/chart" uri="{02D57815-91ED-43cb-92C2-25804820EDAC}">
              <c15:filteredSeriesTitle>
                <c15:tx>
                  <c:strRef>
                    <c:extLst>
                      <c:ext uri="{02D57815-91ED-43cb-92C2-25804820EDAC}">
                        <c15:formulaRef>
                          <c15:sqref>資料用グラフ!$C$44</c15:sqref>
                        </c15:formulaRef>
                      </c:ext>
                    </c:extLst>
                    <c:strCache>
                      <c:ptCount val="1"/>
                      <c:pt idx="0">
                        <c:v>小池</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4F-64CB-4BAE-B681-3205605A9431}"/>
            </c:ext>
          </c:extLst>
        </c:ser>
        <c:ser>
          <c:idx val="80"/>
          <c:order val="80"/>
          <c:spPr>
            <a:ln w="28575" cap="rnd">
              <a:solidFill>
                <a:schemeClr val="accent3">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0-64CB-4BAE-B681-3205605A9431}"/>
            </c:ext>
          </c:extLst>
        </c:ser>
        <c:ser>
          <c:idx val="81"/>
          <c:order val="81"/>
          <c:spPr>
            <a:ln w="28575" cap="rnd">
              <a:solidFill>
                <a:schemeClr val="accent4">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1-64CB-4BAE-B681-3205605A9431}"/>
            </c:ext>
          </c:extLst>
        </c:ser>
        <c:ser>
          <c:idx val="82"/>
          <c:order val="82"/>
          <c:spPr>
            <a:ln w="28575" cap="rnd">
              <a:solidFill>
                <a:schemeClr val="accent5">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2-64CB-4BAE-B681-3205605A9431}"/>
            </c:ext>
          </c:extLst>
        </c:ser>
        <c:ser>
          <c:idx val="83"/>
          <c:order val="83"/>
          <c:spPr>
            <a:ln w="28575" cap="rnd">
              <a:solidFill>
                <a:schemeClr val="accent6">
                  <a:lumMod val="60000"/>
                  <a:lumOff val="4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3-64CB-4BAE-B681-3205605A9431}"/>
            </c:ext>
          </c:extLst>
        </c:ser>
        <c:ser>
          <c:idx val="84"/>
          <c:order val="84"/>
          <c:spPr>
            <a:ln w="28575" cap="rnd">
              <a:solidFill>
                <a:schemeClr val="accent1">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4-64CB-4BAE-B681-3205605A9431}"/>
            </c:ext>
          </c:extLst>
        </c:ser>
        <c:ser>
          <c:idx val="85"/>
          <c:order val="85"/>
          <c:spPr>
            <a:ln w="28575" cap="rnd">
              <a:solidFill>
                <a:schemeClr val="accent2">
                  <a:lumMod val="50000"/>
                </a:schemeClr>
              </a:solidFill>
              <a:round/>
            </a:ln>
            <a:effectLst/>
          </c:spPr>
          <c:marker>
            <c:symbol val="none"/>
          </c:marker>
          <c:val>
            <c:numRef>
              <c:f>資料用グラフ!$D$45:$L$45</c:f>
            </c:numRef>
          </c:val>
          <c:smooth val="0"/>
          <c:extLst>
            <c:ext xmlns:c15="http://schemas.microsoft.com/office/drawing/2012/chart" uri="{02D57815-91ED-43cb-92C2-25804820EDAC}">
              <c15:filteredSeriesTitle>
                <c15:tx>
                  <c:strRef>
                    <c:extLst>
                      <c:ext uri="{02D57815-91ED-43cb-92C2-25804820EDAC}">
                        <c15:formulaRef>
                          <c15:sqref>資料用グラフ!$C$45</c15:sqref>
                        </c15:formulaRef>
                      </c:ext>
                    </c:extLst>
                    <c:strCache>
                      <c:ptCount val="1"/>
                      <c:pt idx="0">
                        <c:v>辰ノ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5-64CB-4BAE-B681-3205605A9431}"/>
            </c:ext>
          </c:extLst>
        </c:ser>
        <c:ser>
          <c:idx val="86"/>
          <c:order val="86"/>
          <c:spPr>
            <a:ln w="28575" cap="rnd">
              <a:solidFill>
                <a:schemeClr val="accent3">
                  <a:lumMod val="50000"/>
                </a:schemeClr>
              </a:solidFill>
              <a:round/>
            </a:ln>
            <a:effectLst/>
          </c:spPr>
          <c:marker>
            <c:symbol val="none"/>
          </c:marker>
          <c:val>
            <c:numRef>
              <c:f>資料用グラフ!$D$46:$L$46</c:f>
              <c:numCache>
                <c:formatCode>General</c:formatCode>
                <c:ptCount val="9"/>
                <c:pt idx="0">
                  <c:v>100</c:v>
                </c:pt>
                <c:pt idx="1">
                  <c:v>29</c:v>
                </c:pt>
                <c:pt idx="2">
                  <c:v>295</c:v>
                </c:pt>
                <c:pt idx="3">
                  <c:v>364</c:v>
                </c:pt>
                <c:pt idx="4">
                  <c:v>573</c:v>
                </c:pt>
              </c:numCache>
            </c:numRef>
          </c:val>
          <c:smooth val="0"/>
          <c:extLst>
            <c:ext xmlns:c15="http://schemas.microsoft.com/office/drawing/2012/chart" uri="{02D57815-91ED-43cb-92C2-25804820EDAC}">
              <c15:filteredSeriesTitle>
                <c15:tx>
                  <c:strRef>
                    <c:extLst>
                      <c:ext uri="{02D57815-91ED-43cb-92C2-25804820EDAC}">
                        <c15:formulaRef>
                          <c15:sqref>資料用グラフ!$C$46</c15:sqref>
                        </c15:formulaRef>
                      </c:ext>
                    </c:extLst>
                    <c:strCache>
                      <c:ptCount val="1"/>
                      <c:pt idx="0">
                        <c:v>金田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6-64CB-4BAE-B681-3205605A9431}"/>
            </c:ext>
          </c:extLst>
        </c:ser>
        <c:ser>
          <c:idx val="87"/>
          <c:order val="87"/>
          <c:spPr>
            <a:ln w="28575" cap="rnd">
              <a:solidFill>
                <a:schemeClr val="accent4">
                  <a:lumMod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7-64CB-4BAE-B681-3205605A9431}"/>
            </c:ext>
          </c:extLst>
        </c:ser>
        <c:ser>
          <c:idx val="88"/>
          <c:order val="88"/>
          <c:spPr>
            <a:ln w="28575" cap="rnd">
              <a:solidFill>
                <a:schemeClr val="accent5">
                  <a:lumMod val="50000"/>
                </a:schemeClr>
              </a:solidFill>
              <a:round/>
            </a:ln>
            <a:effectLst/>
          </c:spPr>
          <c:marker>
            <c:symbol val="none"/>
          </c:marker>
          <c:val>
            <c:numRef>
              <c:f>資料用グラフ!$D$47:$L$47</c:f>
            </c:numRef>
          </c:val>
          <c:smooth val="0"/>
          <c:extLst>
            <c:ext xmlns:c15="http://schemas.microsoft.com/office/drawing/2012/chart" uri="{02D57815-91ED-43cb-92C2-25804820EDAC}">
              <c15:filteredSeriesTitle>
                <c15:tx>
                  <c:strRef>
                    <c:extLst>
                      <c:ext uri="{02D57815-91ED-43cb-92C2-25804820EDAC}">
                        <c15:formulaRef>
                          <c15:sqref>資料用グラフ!$C$47</c15:sqref>
                        </c15:formulaRef>
                      </c:ext>
                    </c:extLst>
                    <c:strCache>
                      <c:ptCount val="1"/>
                      <c:pt idx="0">
                        <c:v>角田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8-64CB-4BAE-B681-3205605A9431}"/>
            </c:ext>
          </c:extLst>
        </c:ser>
        <c:ser>
          <c:idx val="89"/>
          <c:order val="89"/>
          <c:spPr>
            <a:ln w="28575" cap="rnd">
              <a:solidFill>
                <a:schemeClr val="accent6">
                  <a:lumMod val="50000"/>
                </a:schemeClr>
              </a:solidFill>
              <a:round/>
            </a:ln>
            <a:effectLst/>
          </c:spPr>
          <c:marker>
            <c:symbol val="none"/>
          </c:marker>
          <c:val>
            <c:numRef>
              <c:f>資料用グラフ!$D$48:$L$48</c:f>
            </c:numRef>
          </c:val>
          <c:smooth val="0"/>
          <c:extLst>
            <c:ext xmlns:c15="http://schemas.microsoft.com/office/drawing/2012/chart" uri="{02D57815-91ED-43cb-92C2-25804820EDAC}">
              <c15:filteredSeriesTitle>
                <c15:tx>
                  <c:strRef>
                    <c:extLst>
                      <c:ext uri="{02D57815-91ED-43cb-92C2-25804820EDAC}">
                        <c15:formulaRef>
                          <c15:sqref>資料用グラフ!$C$48</c15:sqref>
                        </c15:formulaRef>
                      </c:ext>
                    </c:extLst>
                    <c:strCache>
                      <c:ptCount val="1"/>
                      <c:pt idx="0">
                        <c:v>村上</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9-64CB-4BAE-B681-3205605A9431}"/>
            </c:ext>
          </c:extLst>
        </c:ser>
        <c:ser>
          <c:idx val="90"/>
          <c:order val="90"/>
          <c:spPr>
            <a:ln w="28575" cap="rnd">
              <a:solidFill>
                <a:schemeClr val="accent1">
                  <a:lumMod val="70000"/>
                  <a:lumOff val="30000"/>
                </a:schemeClr>
              </a:solidFill>
              <a:round/>
            </a:ln>
            <a:effectLst/>
          </c:spPr>
          <c:marker>
            <c:symbol val="none"/>
          </c:marker>
          <c:val>
            <c:numRef>
              <c:f>資料用グラフ!$D$49:$L$49</c:f>
              <c:numCache>
                <c:formatCode>General</c:formatCode>
                <c:ptCount val="9"/>
                <c:pt idx="2">
                  <c:v>283</c:v>
                </c:pt>
                <c:pt idx="3">
                  <c:v>454</c:v>
                </c:pt>
                <c:pt idx="4">
                  <c:v>561</c:v>
                </c:pt>
                <c:pt idx="5">
                  <c:v>740</c:v>
                </c:pt>
                <c:pt idx="6">
                  <c:v>810</c:v>
                </c:pt>
              </c:numCache>
            </c:numRef>
          </c:val>
          <c:smooth val="0"/>
          <c:extLst>
            <c:ext xmlns:c15="http://schemas.microsoft.com/office/drawing/2012/chart" uri="{02D57815-91ED-43cb-92C2-25804820EDAC}">
              <c15:filteredSeriesTitle>
                <c15:tx>
                  <c:strRef>
                    <c:extLst>
                      <c:ext uri="{02D57815-91ED-43cb-92C2-25804820EDAC}">
                        <c15:formulaRef>
                          <c15:sqref>資料用グラフ!$C$49</c15:sqref>
                        </c15:formulaRef>
                      </c:ext>
                    </c:extLst>
                    <c:strCache>
                      <c:ptCount val="1"/>
                      <c:pt idx="0">
                        <c:v>小林</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A-64CB-4BAE-B681-3205605A9431}"/>
            </c:ext>
          </c:extLst>
        </c:ser>
        <c:ser>
          <c:idx val="91"/>
          <c:order val="91"/>
          <c:spPr>
            <a:ln w="28575" cap="rnd">
              <a:solidFill>
                <a:schemeClr val="accent2">
                  <a:lumMod val="70000"/>
                  <a:lumOff val="30000"/>
                </a:schemeClr>
              </a:solidFill>
              <a:round/>
            </a:ln>
            <a:effectLst/>
          </c:spPr>
          <c:marker>
            <c:symbol val="none"/>
          </c:marker>
          <c:val>
            <c:numRef>
              <c:f>資料用グラフ!$D$50:$L$50</c:f>
              <c:numCache>
                <c:formatCode>General</c:formatCode>
                <c:ptCount val="9"/>
                <c:pt idx="1">
                  <c:v>9</c:v>
                </c:pt>
                <c:pt idx="2">
                  <c:v>33</c:v>
                </c:pt>
                <c:pt idx="3">
                  <c:v>44</c:v>
                </c:pt>
                <c:pt idx="4">
                  <c:v>32</c:v>
                </c:pt>
              </c:numCache>
            </c:numRef>
          </c:val>
          <c:smooth val="0"/>
          <c:extLst>
            <c:ext xmlns:c15="http://schemas.microsoft.com/office/drawing/2012/chart" uri="{02D57815-91ED-43cb-92C2-25804820EDAC}">
              <c15:filteredSeriesTitle>
                <c15:tx>
                  <c:strRef>
                    <c:extLst>
                      <c:ext uri="{02D57815-91ED-43cb-92C2-25804820EDAC}">
                        <c15:formulaRef>
                          <c15:sqref>資料用グラフ!$C$50</c15:sqref>
                        </c15:formulaRef>
                      </c:ext>
                    </c:extLst>
                    <c:strCache>
                      <c:ptCount val="1"/>
                      <c:pt idx="0">
                        <c:v>中野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B-64CB-4BAE-B681-3205605A9431}"/>
            </c:ext>
          </c:extLst>
        </c:ser>
        <c:ser>
          <c:idx val="92"/>
          <c:order val="92"/>
          <c:spPr>
            <a:ln w="28575" cap="rnd">
              <a:solidFill>
                <a:schemeClr val="accent3">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C-64CB-4BAE-B681-3205605A9431}"/>
            </c:ext>
          </c:extLst>
        </c:ser>
        <c:ser>
          <c:idx val="93"/>
          <c:order val="93"/>
          <c:spPr>
            <a:ln w="28575" cap="rnd">
              <a:solidFill>
                <a:schemeClr val="accent4">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D-64CB-4BAE-B681-3205605A9431}"/>
            </c:ext>
          </c:extLst>
        </c:ser>
        <c:ser>
          <c:idx val="94"/>
          <c:order val="94"/>
          <c:spPr>
            <a:ln w="28575" cap="rnd">
              <a:solidFill>
                <a:schemeClr val="accent5">
                  <a:lumMod val="70000"/>
                  <a:lumOff val="30000"/>
                </a:schemeClr>
              </a:solidFill>
              <a:round/>
            </a:ln>
            <a:effectLst/>
          </c:spPr>
          <c:marker>
            <c:symbol val="none"/>
          </c:marker>
          <c:val>
            <c:numRef>
              <c:f>資料用グラフ!$D$51:$L$51</c:f>
            </c:numRef>
          </c:val>
          <c:smooth val="0"/>
          <c:extLst>
            <c:ext xmlns:c15="http://schemas.microsoft.com/office/drawing/2012/chart" uri="{02D57815-91ED-43cb-92C2-25804820EDAC}">
              <c15:filteredSeriesTitle>
                <c15:tx>
                  <c:strRef>
                    <c:extLst>
                      <c:ext uri="{02D57815-91ED-43cb-92C2-25804820EDAC}">
                        <c15:formulaRef>
                          <c15:sqref>資料用グラフ!$C$51</c15:sqref>
                        </c15:formulaRef>
                      </c:ext>
                    </c:extLst>
                    <c:strCache>
                      <c:ptCount val="1"/>
                      <c:pt idx="0">
                        <c:v>大矢</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E-64CB-4BAE-B681-3205605A9431}"/>
            </c:ext>
          </c:extLst>
        </c:ser>
        <c:ser>
          <c:idx val="95"/>
          <c:order val="95"/>
          <c:spPr>
            <a:ln w="28575" cap="rnd">
              <a:solidFill>
                <a:schemeClr val="accent6">
                  <a:lumMod val="70000"/>
                  <a:lumOff val="3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5F-64CB-4BAE-B681-3205605A9431}"/>
            </c:ext>
          </c:extLst>
        </c:ser>
        <c:ser>
          <c:idx val="96"/>
          <c:order val="96"/>
          <c:spPr>
            <a:ln w="28575" cap="rnd">
              <a:solidFill>
                <a:schemeClr val="accent1">
                  <a:lumMod val="70000"/>
                </a:schemeClr>
              </a:solidFill>
              <a:round/>
            </a:ln>
            <a:effectLst/>
          </c:spPr>
          <c:marker>
            <c:symbol val="none"/>
          </c:marker>
          <c:val>
            <c:numRef>
              <c:f>資料用グラフ!$D$52:$L$52</c:f>
            </c:numRef>
          </c:val>
          <c:smooth val="0"/>
          <c:extLst>
            <c:ext xmlns:c15="http://schemas.microsoft.com/office/drawing/2012/chart" uri="{02D57815-91ED-43cb-92C2-25804820EDAC}">
              <c15:filteredSeriesTitle>
                <c15:tx>
                  <c:strRef>
                    <c:extLst>
                      <c:ext uri="{02D57815-91ED-43cb-92C2-25804820EDAC}">
                        <c15:formulaRef>
                          <c15:sqref>資料用グラフ!$C$52</c15:sqref>
                        </c15:formulaRef>
                      </c:ext>
                    </c:extLst>
                    <c:strCache>
                      <c:ptCount val="1"/>
                      <c:pt idx="0">
                        <c:v>寺西</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0-64CB-4BAE-B681-3205605A9431}"/>
            </c:ext>
          </c:extLst>
        </c:ser>
        <c:ser>
          <c:idx val="97"/>
          <c:order val="97"/>
          <c:spPr>
            <a:ln w="28575" cap="rnd">
              <a:solidFill>
                <a:schemeClr val="accent2">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1-64CB-4BAE-B681-3205605A9431}"/>
            </c:ext>
          </c:extLst>
        </c:ser>
        <c:ser>
          <c:idx val="98"/>
          <c:order val="98"/>
          <c:spPr>
            <a:ln w="28575" cap="rnd">
              <a:solidFill>
                <a:schemeClr val="accent3">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2-64CB-4BAE-B681-3205605A9431}"/>
            </c:ext>
          </c:extLst>
        </c:ser>
        <c:ser>
          <c:idx val="99"/>
          <c:order val="99"/>
          <c:spPr>
            <a:ln w="28575" cap="rnd">
              <a:solidFill>
                <a:schemeClr val="accent4">
                  <a:lumMod val="70000"/>
                </a:schemeClr>
              </a:solidFill>
              <a:round/>
            </a:ln>
            <a:effectLst/>
          </c:spPr>
          <c:marker>
            <c:symbol val="none"/>
          </c:marker>
          <c:val>
            <c:numRef>
              <c:f>資料用グラフ!$D$53:$L$53</c:f>
              <c:numCache>
                <c:formatCode>General</c:formatCode>
                <c:ptCount val="9"/>
                <c:pt idx="1">
                  <c:v>20</c:v>
                </c:pt>
                <c:pt idx="2">
                  <c:v>18</c:v>
                </c:pt>
                <c:pt idx="3">
                  <c:v>32</c:v>
                </c:pt>
                <c:pt idx="4">
                  <c:v>65</c:v>
                </c:pt>
              </c:numCache>
            </c:numRef>
          </c:val>
          <c:smooth val="0"/>
          <c:extLst>
            <c:ext xmlns:c15="http://schemas.microsoft.com/office/drawing/2012/chart" uri="{02D57815-91ED-43cb-92C2-25804820EDAC}">
              <c15:filteredSeriesTitle>
                <c15:tx>
                  <c:strRef>
                    <c:extLst>
                      <c:ext uri="{02D57815-91ED-43cb-92C2-25804820EDAC}">
                        <c15:formulaRef>
                          <c15:sqref>資料用グラフ!$C$53</c15:sqref>
                        </c15:formulaRef>
                      </c:ext>
                    </c:extLst>
                    <c:strCache>
                      <c:ptCount val="1"/>
                      <c:pt idx="0">
                        <c:v>和田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3-64CB-4BAE-B681-3205605A9431}"/>
            </c:ext>
          </c:extLst>
        </c:ser>
        <c:ser>
          <c:idx val="100"/>
          <c:order val="100"/>
          <c:spPr>
            <a:ln w="28575" cap="rnd">
              <a:solidFill>
                <a:schemeClr val="accent5">
                  <a:lumMod val="7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4-64CB-4BAE-B681-3205605A9431}"/>
            </c:ext>
          </c:extLst>
        </c:ser>
        <c:ser>
          <c:idx val="101"/>
          <c:order val="101"/>
          <c:spPr>
            <a:ln w="28575" cap="rnd">
              <a:solidFill>
                <a:schemeClr val="accent6">
                  <a:lumMod val="70000"/>
                </a:schemeClr>
              </a:solidFill>
              <a:round/>
            </a:ln>
            <a:effectLst/>
          </c:spPr>
          <c:marker>
            <c:symbol val="none"/>
          </c:marker>
          <c:val>
            <c:numRef>
              <c:f>資料用グラフ!$D$54:$L$54</c:f>
            </c:numRef>
          </c:val>
          <c:smooth val="0"/>
          <c:extLst>
            <c:ext xmlns:c15="http://schemas.microsoft.com/office/drawing/2012/chart" uri="{02D57815-91ED-43cb-92C2-25804820EDAC}">
              <c15:filteredSeriesTitle>
                <c15:tx>
                  <c:strRef>
                    <c:extLst>
                      <c:ext uri="{02D57815-91ED-43cb-92C2-25804820EDAC}">
                        <c15:formulaRef>
                          <c15:sqref>資料用グラフ!$C$54</c15:sqref>
                        </c15:formulaRef>
                      </c:ext>
                    </c:extLst>
                    <c:strCache>
                      <c:ptCount val="1"/>
                      <c:pt idx="0">
                        <c:v>柴田</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5-64CB-4BAE-B681-3205605A9431}"/>
            </c:ext>
          </c:extLst>
        </c:ser>
        <c:ser>
          <c:idx val="102"/>
          <c:order val="102"/>
          <c:spPr>
            <a:ln w="28575" cap="rnd">
              <a:solidFill>
                <a:schemeClr val="accent1">
                  <a:lumMod val="50000"/>
                  <a:lumOff val="50000"/>
                </a:schemeClr>
              </a:solidFill>
              <a:round/>
            </a:ln>
            <a:effectLst/>
          </c:spPr>
          <c:marker>
            <c:symbol val="none"/>
          </c:marker>
          <c:val>
            <c:numRef>
              <c:f>資料用グラフ!$D$55:$L$55</c:f>
            </c:numRef>
          </c:val>
          <c:smooth val="0"/>
          <c:extLst>
            <c:ext xmlns:c15="http://schemas.microsoft.com/office/drawing/2012/chart" uri="{02D57815-91ED-43cb-92C2-25804820EDAC}">
              <c15:filteredSeriesTitle>
                <c15:tx>
                  <c:strRef>
                    <c:extLst>
                      <c:ext uri="{02D57815-91ED-43cb-92C2-25804820EDAC}">
                        <c15:formulaRef>
                          <c15:sqref>資料用グラフ!$C$55</c15:sqref>
                        </c15:formulaRef>
                      </c:ext>
                    </c:extLst>
                    <c:strCache>
                      <c:ptCount val="1"/>
                      <c:pt idx="0">
                        <c:v>岩﨑</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6-64CB-4BAE-B681-3205605A9431}"/>
            </c:ext>
          </c:extLst>
        </c:ser>
        <c:ser>
          <c:idx val="103"/>
          <c:order val="103"/>
          <c:spPr>
            <a:ln w="28575" cap="rnd">
              <a:solidFill>
                <a:schemeClr val="accent2">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7-64CB-4BAE-B681-3205605A9431}"/>
            </c:ext>
          </c:extLst>
        </c:ser>
        <c:ser>
          <c:idx val="104"/>
          <c:order val="104"/>
          <c:spPr>
            <a:ln w="28575" cap="rnd">
              <a:solidFill>
                <a:schemeClr val="accent3">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8-64CB-4BAE-B681-3205605A9431}"/>
            </c:ext>
          </c:extLst>
        </c:ser>
        <c:ser>
          <c:idx val="105"/>
          <c:order val="105"/>
          <c:spPr>
            <a:ln w="28575" cap="rnd">
              <a:solidFill>
                <a:schemeClr val="accent4">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9-64CB-4BAE-B681-3205605A9431}"/>
            </c:ext>
          </c:extLst>
        </c:ser>
        <c:ser>
          <c:idx val="106"/>
          <c:order val="106"/>
          <c:spPr>
            <a:ln w="28575" cap="rnd">
              <a:solidFill>
                <a:schemeClr val="accent5">
                  <a:lumMod val="50000"/>
                  <a:lumOff val="50000"/>
                </a:schemeClr>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A-64CB-4BAE-B681-3205605A9431}"/>
            </c:ext>
          </c:extLst>
        </c:ser>
        <c:ser>
          <c:idx val="107"/>
          <c:order val="107"/>
          <c:spPr>
            <a:ln w="28575" cap="rnd">
              <a:solidFill>
                <a:schemeClr val="accent6">
                  <a:lumMod val="50000"/>
                  <a:lumOff val="50000"/>
                </a:schemeClr>
              </a:solidFill>
              <a:round/>
            </a:ln>
            <a:effectLst/>
          </c:spPr>
          <c:marker>
            <c:symbol val="none"/>
          </c:marker>
          <c:val>
            <c:numRef>
              <c:f>資料用グラフ!$D$56:$L$56</c:f>
              <c:numCache>
                <c:formatCode>General</c:formatCode>
                <c:ptCount val="9"/>
                <c:pt idx="1">
                  <c:v>0</c:v>
                </c:pt>
                <c:pt idx="2">
                  <c:v>307</c:v>
                </c:pt>
                <c:pt idx="3">
                  <c:v>505</c:v>
                </c:pt>
                <c:pt idx="4">
                  <c:v>560</c:v>
                </c:pt>
              </c:numCache>
            </c:numRef>
          </c:val>
          <c:smooth val="0"/>
          <c:extLst>
            <c:ext xmlns:c15="http://schemas.microsoft.com/office/drawing/2012/chart" uri="{02D57815-91ED-43cb-92C2-25804820EDAC}">
              <c15:filteredSeriesTitle>
                <c15:tx>
                  <c:strRef>
                    <c:extLst>
                      <c:ext uri="{02D57815-91ED-43cb-92C2-25804820EDAC}">
                        <c15:formulaRef>
                          <c15:sqref>資料用グラフ!$C$56</c15:sqref>
                        </c15:formulaRef>
                      </c:ext>
                    </c:extLst>
                    <c:strCache>
                      <c:ptCount val="1"/>
                      <c:pt idx="0">
                        <c:v>芝崎</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B-64CB-4BAE-B681-3205605A9431}"/>
            </c:ext>
          </c:extLst>
        </c:ser>
        <c:ser>
          <c:idx val="108"/>
          <c:order val="108"/>
          <c:spPr>
            <a:ln w="28575" cap="rnd">
              <a:solidFill>
                <a:schemeClr val="accent1"/>
              </a:solidFill>
              <a:round/>
            </a:ln>
            <a:effectLst/>
          </c:spPr>
          <c:marker>
            <c:symbol val="none"/>
          </c:marker>
          <c:val>
            <c:numRef>
              <c:f>資料用グラフ!#REF!</c:f>
              <c:numCache>
                <c:formatCode>General</c:formatCode>
                <c:ptCount val="1"/>
                <c:pt idx="0">
                  <c:v>1</c:v>
                </c:pt>
              </c:numCache>
            </c:numRef>
          </c:val>
          <c:smooth val="0"/>
          <c:extLst>
            <c:ext xmlns:c15="http://schemas.microsoft.com/office/drawing/2012/chart" uri="{02D57815-91ED-43cb-92C2-25804820EDAC}">
              <c15:filteredSeriesTitle>
                <c15:tx>
                  <c:strRef>
                    <c:extLst>
                      <c:ext uri="{02D57815-91ED-43cb-92C2-25804820EDAC}">
                        <c15:formulaRef>
                          <c15:sqref>資料用グラフ!#REF!</c15:sqref>
                        </c15:formulaRef>
                      </c:ext>
                    </c:extLst>
                    <c:strCache>
                      <c:ptCount val="1"/>
                      <c:pt idx="0">
                        <c:v>#REF!</c:v>
                      </c:pt>
                    </c:strCache>
                  </c:strRef>
                </c15:tx>
              </c15:filteredSeriesTitle>
            </c:ext>
            <c:ext xmlns:c15="http://schemas.microsoft.com/office/drawing/2012/chart" uri="{02D57815-91ED-43cb-92C2-25804820EDAC}">
              <c15:filteredCategoryTitle>
                <c15:cat>
                  <c:strRef>
                    <c:extLst>
                      <c:ext uri="{02D57815-91ED-43cb-92C2-25804820EDAC}">
                        <c15:formulaRef>
                          <c15:sqref>資料用グラフ!$D$1:$L$1</c15:sqref>
                        </c15:formulaRef>
                      </c:ext>
                    </c:extLst>
                    <c:strCache>
                      <c:ptCount val="9"/>
                      <c:pt idx="0">
                        <c:v>1年目</c:v>
                      </c:pt>
                      <c:pt idx="1">
                        <c:v>2年目</c:v>
                      </c:pt>
                      <c:pt idx="2">
                        <c:v>3年目</c:v>
                      </c:pt>
                      <c:pt idx="3">
                        <c:v>4年目</c:v>
                      </c:pt>
                      <c:pt idx="4">
                        <c:v>5年目</c:v>
                      </c:pt>
                      <c:pt idx="5">
                        <c:v>6年目</c:v>
                      </c:pt>
                      <c:pt idx="6">
                        <c:v>7年目</c:v>
                      </c:pt>
                      <c:pt idx="7">
                        <c:v>8年目</c:v>
                      </c:pt>
                      <c:pt idx="8">
                        <c:v>9年目</c:v>
                      </c:pt>
                    </c:strCache>
                  </c:strRef>
                </c15:cat>
              </c15:filteredCategoryTitle>
            </c:ext>
            <c:ext xmlns:c16="http://schemas.microsoft.com/office/drawing/2014/chart" uri="{C3380CC4-5D6E-409C-BE32-E72D297353CC}">
              <c16:uniqueId val="{0000006C-64CB-4BAE-B681-3205605A9431}"/>
            </c:ext>
          </c:extLst>
        </c:ser>
        <c:dLbls>
          <c:showLegendKey val="0"/>
          <c:showVal val="0"/>
          <c:showCatName val="0"/>
          <c:showSerName val="0"/>
          <c:showPercent val="0"/>
          <c:showBubbleSize val="0"/>
        </c:dLbls>
        <c:smooth val="0"/>
        <c:axId val="351367519"/>
        <c:axId val="18230959"/>
      </c:lineChart>
      <c:catAx>
        <c:axId val="35136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30959"/>
        <c:crosses val="autoZero"/>
        <c:auto val="1"/>
        <c:lblAlgn val="ctr"/>
        <c:lblOffset val="100"/>
        <c:noMultiLvlLbl val="0"/>
      </c:catAx>
      <c:valAx>
        <c:axId val="18230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1367519"/>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0.5424</cdr:x>
      <cdr:y>0.33453</cdr:y>
    </cdr:from>
    <cdr:to>
      <cdr:x>0.8091</cdr:x>
      <cdr:y>0.4712</cdr:y>
    </cdr:to>
    <cdr:sp macro="" textlink="">
      <cdr:nvSpPr>
        <cdr:cNvPr id="2" name="テキスト ボックス 16"/>
        <cdr:cNvSpPr txBox="1"/>
      </cdr:nvSpPr>
      <cdr:spPr>
        <a:xfrm xmlns:a="http://schemas.openxmlformats.org/drawingml/2006/main">
          <a:off x="1613390" y="621521"/>
          <a:ext cx="793326"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smtClean="0"/>
            <a:t>▲</a:t>
          </a:r>
          <a:r>
            <a:rPr kumimoji="1" lang="en-US" altLang="ja-JP" sz="1000" dirty="0"/>
            <a:t>9</a:t>
          </a:r>
          <a:r>
            <a:rPr kumimoji="1" lang="en-US" altLang="ja-JP" sz="1000" dirty="0" smtClean="0"/>
            <a:t>%</a:t>
          </a:r>
          <a:endParaRPr kumimoji="1" lang="ja-JP" altLang="en-US" sz="1000" dirty="0"/>
        </a:p>
      </cdr:txBody>
    </cdr:sp>
  </cdr:relSizeAnchor>
  <cdr:relSizeAnchor xmlns:cdr="http://schemas.openxmlformats.org/drawingml/2006/chartDrawing">
    <cdr:from>
      <cdr:x>0.7333</cdr:x>
      <cdr:y>0.16677</cdr:y>
    </cdr:from>
    <cdr:to>
      <cdr:x>1</cdr:x>
      <cdr:y>0.30344</cdr:y>
    </cdr:to>
    <cdr:sp macro="" textlink="">
      <cdr:nvSpPr>
        <cdr:cNvPr id="3" name="テキスト ボックス 16"/>
        <cdr:cNvSpPr txBox="1"/>
      </cdr:nvSpPr>
      <cdr:spPr>
        <a:xfrm xmlns:a="http://schemas.openxmlformats.org/drawingml/2006/main">
          <a:off x="2181220" y="309844"/>
          <a:ext cx="793326"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solidFill>
                <a:srgbClr val="FF0000"/>
              </a:solidFill>
            </a:rPr>
            <a:t>▲</a:t>
          </a:r>
          <a:r>
            <a:rPr kumimoji="1" lang="en-US" altLang="ja-JP" sz="1000" dirty="0" smtClean="0">
              <a:solidFill>
                <a:srgbClr val="FF0000"/>
              </a:solidFill>
            </a:rPr>
            <a:t>20%</a:t>
          </a:r>
          <a:endParaRPr kumimoji="1" lang="ja-JP" altLang="en-US" sz="10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8564777-0996-4719-A79D-17D8F11977A6}" type="datetimeFigureOut">
              <a:rPr kumimoji="1" lang="ja-JP" altLang="en-US" smtClean="0"/>
              <a:t>2021/11/24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7C4A8F1-784E-4D21-8C37-07BF0C6EA395}" type="slidenum">
              <a:rPr kumimoji="1" lang="ja-JP" altLang="en-US" smtClean="0"/>
              <a:t>‹#›</a:t>
            </a:fld>
            <a:endParaRPr kumimoji="1" lang="ja-JP" altLang="en-US"/>
          </a:p>
        </p:txBody>
      </p:sp>
    </p:spTree>
    <p:extLst>
      <p:ext uri="{BB962C8B-B14F-4D97-AF65-F5344CB8AC3E}">
        <p14:creationId xmlns:p14="http://schemas.microsoft.com/office/powerpoint/2010/main" val="52582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E2321F-E261-455A-B737-AC0CAFDA846E}" type="datetime1">
              <a:rPr kumimoji="1" lang="ja-JP" altLang="en-US" smtClean="0"/>
              <a:t>2021/11/24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6690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DDB910-C926-4220-BED9-263BCECF8B36}" type="datetime1">
              <a:rPr kumimoji="1" lang="ja-JP" altLang="en-US" smtClean="0"/>
              <a:t>2021/11/24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40593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718359-E118-44F9-AD9C-0CFD5BBB117C}" type="datetime1">
              <a:rPr kumimoji="1" lang="ja-JP" altLang="en-US" smtClean="0"/>
              <a:t>2021/11/24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24092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43DC2E-A977-4B89-9A8A-B94434F992B0}" type="datetime1">
              <a:rPr kumimoji="1" lang="ja-JP" altLang="en-US" smtClean="0"/>
              <a:t>2021/11/24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0683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5D739AD-556B-4D78-B130-457055E9B31C}" type="datetime1">
              <a:rPr kumimoji="1" lang="ja-JP" altLang="en-US" smtClean="0"/>
              <a:t>2021/11/24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1387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06CC10-DA81-4B96-8F97-F174681CCFD2}" type="datetime1">
              <a:rPr kumimoji="1" lang="ja-JP" altLang="en-US" smtClean="0"/>
              <a:t>2021/11/24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94561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F9F460E-49EF-4362-9DAC-6F06CEDF1AAE}" type="datetime1">
              <a:rPr kumimoji="1" lang="ja-JP" altLang="en-US" smtClean="0"/>
              <a:t>2021/11/24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6912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639EFF-CEDB-4CF5-A6BB-EED65B60B76A}" type="datetime1">
              <a:rPr kumimoji="1" lang="ja-JP" altLang="en-US" smtClean="0"/>
              <a:t>2021/11/24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35338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127F8-EFB9-44F8-A497-737616051215}" type="datetime1">
              <a:rPr kumimoji="1" lang="ja-JP" altLang="en-US" smtClean="0"/>
              <a:t>2021/11/24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12966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B55F79-9D82-41FD-8149-73D0C40439E9}" type="datetime1">
              <a:rPr kumimoji="1" lang="ja-JP" altLang="en-US" smtClean="0"/>
              <a:t>2021/11/24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05539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0F2DE9-44A0-46E4-8DF8-5C0DC4B92280}" type="datetime1">
              <a:rPr kumimoji="1" lang="ja-JP" altLang="en-US" smtClean="0"/>
              <a:t>2021/11/24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84428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A28C4-E6F5-4EAD-9829-A20439DC5995}" type="datetime1">
              <a:rPr kumimoji="1" lang="ja-JP" altLang="en-US" smtClean="0"/>
              <a:t>2021/11/24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64033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465EC1BD-92F6-4D88-93E6-4A53E28996EC}"/>
              </a:ext>
            </a:extLst>
          </p:cNvPr>
          <p:cNvSpPr>
            <a:spLocks noGrp="1"/>
          </p:cNvSpPr>
          <p:nvPr>
            <p:ph type="ctrTitle"/>
          </p:nvPr>
        </p:nvSpPr>
        <p:spPr>
          <a:xfrm>
            <a:off x="742950" y="2280532"/>
            <a:ext cx="8420100" cy="4801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参考資料</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6E1BCA32-20C4-4D3C-AD64-52FB6008BB1E}"/>
              </a:ext>
            </a:extLst>
          </p:cNvPr>
          <p:cNvSpPr/>
          <p:nvPr/>
        </p:nvSpPr>
        <p:spPr>
          <a:xfrm>
            <a:off x="114300" y="27559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5">
            <a:extLst>
              <a:ext uri="{FF2B5EF4-FFF2-40B4-BE49-F238E27FC236}">
                <a16:creationId xmlns:a16="http://schemas.microsoft.com/office/drawing/2014/main" id="{465EC1BD-92F6-4D88-93E6-4A53E28996EC}"/>
              </a:ext>
            </a:extLst>
          </p:cNvPr>
          <p:cNvSpPr txBox="1">
            <a:spLocks/>
          </p:cNvSpPr>
          <p:nvPr/>
        </p:nvSpPr>
        <p:spPr>
          <a:xfrm>
            <a:off x="114300" y="3088040"/>
            <a:ext cx="9690100" cy="480131"/>
          </a:xfrm>
          <a:prstGeom prst="rect">
            <a:avLst/>
          </a:prstGeom>
        </p:spPr>
        <p:txBody>
          <a:bodyPr vert="horz" wrap="square" lIns="91440" tIns="45720" rIns="91440" bIns="45720" rtlCol="0" anchor="b">
            <a:spAutoFit/>
          </a:bodyPr>
          <a:lstStyle>
            <a:defPPr>
              <a:defRPr lang="ja-JP"/>
            </a:defPPr>
            <a:lvl1pPr marL="0" algn="l" defTabSz="914400" rtl="0" eaLnBrk="1" latinLnBrk="0" hangingPunct="1">
              <a:lnSpc>
                <a:spcPct val="90000"/>
              </a:lnSpc>
              <a:spcBef>
                <a:spcPct val="0"/>
              </a:spcBef>
              <a:buNone/>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「新たなおおさか農政アクションプラン」</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の成果と課題　補足説明</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598090" y="267014"/>
            <a:ext cx="1237125"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参考資料２</a:t>
            </a:r>
            <a:endParaRPr kumimoji="1" lang="ja-JP" altLang="en-US" sz="1200" dirty="0">
              <a:latin typeface="メイリオ" panose="020B0604030504040204" pitchFamily="50" charset="-128"/>
              <a:ea typeface="メイリオ" panose="020B0604030504040204" pitchFamily="50" charset="-128"/>
            </a:endParaRPr>
          </a:p>
        </p:txBody>
      </p:sp>
      <p:sp>
        <p:nvSpPr>
          <p:cNvPr id="9"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参考１</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7934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14" y="477366"/>
            <a:ext cx="6268255" cy="307777"/>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しごと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「重要な産業」としての大阪農業の</a:t>
            </a:r>
            <a:r>
              <a:rPr lang="ja-JP" altLang="en-US" sz="1400" b="1" dirty="0" smtClean="0">
                <a:latin typeface="メイリオ" panose="020B0604030504040204" pitchFamily="50" charset="-128"/>
                <a:ea typeface="メイリオ" panose="020B0604030504040204" pitchFamily="50" charset="-128"/>
              </a:rPr>
              <a:t>振興（課題の深堀り）</a:t>
            </a:r>
            <a:endParaRPr lang="ja-JP" altLang="en-US" sz="14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98BA7E-B299-4383-B170-F6FF3DB60E59}"/>
              </a:ext>
            </a:extLst>
          </p:cNvPr>
          <p:cNvSpPr/>
          <p:nvPr/>
        </p:nvSpPr>
        <p:spPr>
          <a:xfrm>
            <a:off x="57150" y="785143"/>
            <a:ext cx="9804400" cy="913070"/>
          </a:xfrm>
          <a:prstGeom prst="rect">
            <a:avLst/>
          </a:prstGeom>
        </p:spPr>
        <p:txBody>
          <a:bodyPr wrap="square">
            <a:sp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年からの５年間で約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％農業経営体が減少している。特に、販売額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万円から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万円の主力的な農業経営体は全国よりも減少率が大きい。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・特に、泉州管内市町村の経営体数の減少率が高く、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年の台風をきっかけとした離農が要因として考えられる。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・水なすの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JA</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出荷量・販売金額はともに台風があった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は露地が大幅に減少した（ハウスはある程度収穫した後だったので、減少幅が小さい）。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）年はハウスの復旧が間に合わなかったものが露地に回り、露地の出荷量・販売金額は回復したが、ハウスの出荷量は落ち込んだ。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310028" y="2143804"/>
            <a:ext cx="2705263" cy="1849800"/>
            <a:chOff x="250175" y="668737"/>
            <a:chExt cx="2972519" cy="2013139"/>
          </a:xfrm>
        </p:grpSpPr>
        <p:graphicFrame>
          <p:nvGraphicFramePr>
            <p:cNvPr id="9" name="グラフ 8"/>
            <p:cNvGraphicFramePr>
              <a:graphicFrameLocks/>
            </p:cNvGraphicFramePr>
            <p:nvPr>
              <p:extLst/>
            </p:nvPr>
          </p:nvGraphicFramePr>
          <p:xfrm>
            <a:off x="250175" y="891814"/>
            <a:ext cx="2972519" cy="1790062"/>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350994" y="757706"/>
              <a:ext cx="871700" cy="291899"/>
            </a:xfrm>
            <a:prstGeom prst="rect">
              <a:avLst/>
            </a:prstGeom>
            <a:noFill/>
            <a:ln>
              <a:noFill/>
            </a:ln>
          </p:spPr>
          <p:txBody>
            <a:bodyPr wrap="square" rtlCol="0">
              <a:spAutoFit/>
            </a:bodyPr>
            <a:lstStyle/>
            <a:p>
              <a:r>
                <a:rPr kumimoji="1" lang="ja-JP" altLang="en-US" sz="1143" dirty="0"/>
                <a:t>▲約</a:t>
              </a:r>
              <a:r>
                <a:rPr kumimoji="1" lang="en-US" altLang="ja-JP" sz="1143" dirty="0"/>
                <a:t>17%</a:t>
              </a:r>
              <a:endParaRPr kumimoji="1" lang="ja-JP" altLang="en-US" sz="1143" dirty="0"/>
            </a:p>
          </p:txBody>
        </p:sp>
        <p:sp>
          <p:nvSpPr>
            <p:cNvPr id="11" name="テキスト ボックス 10"/>
            <p:cNvSpPr txBox="1"/>
            <p:nvPr/>
          </p:nvSpPr>
          <p:spPr>
            <a:xfrm>
              <a:off x="972736" y="668737"/>
              <a:ext cx="1378259" cy="286122"/>
            </a:xfrm>
            <a:prstGeom prst="rect">
              <a:avLst/>
            </a:prstGeom>
            <a:noFill/>
          </p:spPr>
          <p:txBody>
            <a:bodyPr wrap="square" rtlCol="0">
              <a:spAutoFit/>
            </a:bodyPr>
            <a:lstStyle/>
            <a:p>
              <a:pPr algn="ctr"/>
              <a:r>
                <a:rPr kumimoji="1" lang="ja-JP" altLang="en-US" sz="1100" dirty="0"/>
                <a:t>農業経営体数</a:t>
              </a:r>
              <a:endParaRPr kumimoji="1" lang="en-US" altLang="ja-JP" sz="1100" dirty="0"/>
            </a:p>
          </p:txBody>
        </p:sp>
      </p:grpSp>
      <p:graphicFrame>
        <p:nvGraphicFramePr>
          <p:cNvPr id="12" name="グラフ 11">
            <a:extLst>
              <a:ext uri="{FF2B5EF4-FFF2-40B4-BE49-F238E27FC236}">
                <a16:creationId xmlns:a16="http://schemas.microsoft.com/office/drawing/2014/main" id="{00000000-0008-0000-0000-000003000000}"/>
              </a:ext>
            </a:extLst>
          </p:cNvPr>
          <p:cNvGraphicFramePr>
            <a:graphicFrameLocks/>
          </p:cNvGraphicFramePr>
          <p:nvPr>
            <p:extLst/>
          </p:nvPr>
        </p:nvGraphicFramePr>
        <p:xfrm>
          <a:off x="3000979" y="1966873"/>
          <a:ext cx="4128160" cy="2363014"/>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3512649" y="2850179"/>
            <a:ext cx="775269" cy="246221"/>
          </a:xfrm>
          <a:prstGeom prst="rect">
            <a:avLst/>
          </a:prstGeom>
          <a:noFill/>
        </p:spPr>
        <p:txBody>
          <a:bodyPr wrap="square" rtlCol="0">
            <a:spAutoFit/>
          </a:bodyPr>
          <a:lstStyle/>
          <a:p>
            <a:r>
              <a:rPr kumimoji="1" lang="ja-JP" altLang="en-US" sz="1000" dirty="0" smtClean="0"/>
              <a:t>▲</a:t>
            </a:r>
            <a:r>
              <a:rPr kumimoji="1" lang="en-US" altLang="ja-JP" sz="1000" dirty="0" smtClean="0"/>
              <a:t>1,522</a:t>
            </a:r>
            <a:endParaRPr kumimoji="1" lang="ja-JP" altLang="en-US" sz="1000" dirty="0"/>
          </a:p>
        </p:txBody>
      </p:sp>
      <p:sp>
        <p:nvSpPr>
          <p:cNvPr id="14" name="テキスト ボックス 13"/>
          <p:cNvSpPr txBox="1"/>
          <p:nvPr/>
        </p:nvSpPr>
        <p:spPr>
          <a:xfrm>
            <a:off x="4626605" y="2871432"/>
            <a:ext cx="775269" cy="246221"/>
          </a:xfrm>
          <a:prstGeom prst="rect">
            <a:avLst/>
          </a:prstGeom>
          <a:noFill/>
        </p:spPr>
        <p:txBody>
          <a:bodyPr wrap="square" rtlCol="0">
            <a:spAutoFit/>
          </a:bodyPr>
          <a:lstStyle/>
          <a:p>
            <a:r>
              <a:rPr kumimoji="1" lang="ja-JP" altLang="en-US" sz="1000" dirty="0" smtClean="0"/>
              <a:t>▲</a:t>
            </a:r>
            <a:r>
              <a:rPr kumimoji="1" lang="en-US" altLang="ja-JP" sz="1000" dirty="0"/>
              <a:t>99</a:t>
            </a:r>
            <a:endParaRPr kumimoji="1" lang="ja-JP" altLang="en-US" sz="1000" dirty="0"/>
          </a:p>
        </p:txBody>
      </p:sp>
      <p:sp>
        <p:nvSpPr>
          <p:cNvPr id="15" name="テキスト ボックス 14"/>
          <p:cNvSpPr txBox="1"/>
          <p:nvPr/>
        </p:nvSpPr>
        <p:spPr>
          <a:xfrm>
            <a:off x="5791381" y="2727068"/>
            <a:ext cx="775269" cy="246221"/>
          </a:xfrm>
          <a:prstGeom prst="rect">
            <a:avLst/>
          </a:prstGeom>
          <a:noFill/>
        </p:spPr>
        <p:txBody>
          <a:bodyPr wrap="square" rtlCol="0">
            <a:spAutoFit/>
          </a:bodyPr>
          <a:lstStyle/>
          <a:p>
            <a:r>
              <a:rPr kumimoji="1" lang="en-US" altLang="ja-JP" sz="1000" dirty="0" smtClean="0"/>
              <a:t>+1</a:t>
            </a:r>
            <a:endParaRPr kumimoji="1" lang="ja-JP" altLang="en-US" sz="1000" dirty="0"/>
          </a:p>
        </p:txBody>
      </p:sp>
      <p:graphicFrame>
        <p:nvGraphicFramePr>
          <p:cNvPr id="16" name="グラフ 15"/>
          <p:cNvGraphicFramePr>
            <a:graphicFrameLocks/>
          </p:cNvGraphicFramePr>
          <p:nvPr>
            <p:extLst/>
          </p:nvPr>
        </p:nvGraphicFramePr>
        <p:xfrm>
          <a:off x="6956157" y="2339854"/>
          <a:ext cx="3116811" cy="1857880"/>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7511490" y="3048009"/>
            <a:ext cx="793326" cy="253916"/>
          </a:xfrm>
          <a:prstGeom prst="rect">
            <a:avLst/>
          </a:prstGeom>
          <a:noFill/>
          <a:ln>
            <a:noFill/>
          </a:ln>
        </p:spPr>
        <p:txBody>
          <a:bodyPr wrap="square" rtlCol="0">
            <a:spAutoFit/>
          </a:bodyPr>
          <a:lstStyle/>
          <a:p>
            <a:r>
              <a:rPr kumimoji="1" lang="ja-JP" altLang="en-US" sz="1000" dirty="0" smtClean="0"/>
              <a:t>▲</a:t>
            </a:r>
            <a:r>
              <a:rPr kumimoji="1" lang="en-US" altLang="ja-JP" sz="1000" dirty="0" smtClean="0"/>
              <a:t>11%</a:t>
            </a:r>
            <a:endParaRPr kumimoji="1" lang="ja-JP" altLang="en-US" sz="1000" dirty="0"/>
          </a:p>
        </p:txBody>
      </p:sp>
      <p:graphicFrame>
        <p:nvGraphicFramePr>
          <p:cNvPr id="18" name="グラフ 17"/>
          <p:cNvGraphicFramePr>
            <a:graphicFrameLocks/>
          </p:cNvGraphicFramePr>
          <p:nvPr>
            <p:extLst/>
          </p:nvPr>
        </p:nvGraphicFramePr>
        <p:xfrm>
          <a:off x="4788025" y="4409990"/>
          <a:ext cx="3611859" cy="20288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p:cNvGraphicFramePr>
            <a:graphicFrameLocks/>
          </p:cNvGraphicFramePr>
          <p:nvPr>
            <p:extLst/>
          </p:nvPr>
        </p:nvGraphicFramePr>
        <p:xfrm>
          <a:off x="214493" y="4377406"/>
          <a:ext cx="3757005" cy="2026834"/>
        </p:xfrm>
        <a:graphic>
          <a:graphicData uri="http://schemas.openxmlformats.org/drawingml/2006/chart">
            <c:chart xmlns:c="http://schemas.openxmlformats.org/drawingml/2006/chart" xmlns:r="http://schemas.openxmlformats.org/officeDocument/2006/relationships" r:id="rId6"/>
          </a:graphicData>
        </a:graphic>
      </p:graphicFrame>
      <p:sp>
        <p:nvSpPr>
          <p:cNvPr id="22"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参考２</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736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14" y="477366"/>
            <a:ext cx="6268255" cy="307777"/>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しごと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「重要な産業」としての大阪農業の</a:t>
            </a:r>
            <a:r>
              <a:rPr lang="ja-JP" altLang="en-US" sz="1400" b="1" dirty="0" smtClean="0">
                <a:latin typeface="メイリオ" panose="020B0604030504040204" pitchFamily="50" charset="-128"/>
                <a:ea typeface="メイリオ" panose="020B0604030504040204" pitchFamily="50" charset="-128"/>
              </a:rPr>
              <a:t>振興（課題の深堀り）</a:t>
            </a:r>
            <a:endParaRPr lang="ja-JP" altLang="en-US" sz="14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98BA7E-B299-4383-B170-F6FF3DB60E59}"/>
              </a:ext>
            </a:extLst>
          </p:cNvPr>
          <p:cNvSpPr/>
          <p:nvPr/>
        </p:nvSpPr>
        <p:spPr>
          <a:xfrm>
            <a:off x="57150" y="785143"/>
            <a:ext cx="9724057" cy="1015663"/>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農業従事者の高齢化と減少に伴い、耕地利用率の</a:t>
            </a:r>
            <a:r>
              <a:rPr kumimoji="1" lang="ja-JP" altLang="en-US" sz="1200" dirty="0" smtClean="0">
                <a:latin typeface="Meiryo UI" panose="020B0604030504040204" pitchFamily="50" charset="-128"/>
                <a:ea typeface="Meiryo UI" panose="020B0604030504040204" pitchFamily="50" charset="-128"/>
              </a:rPr>
              <a:t>低下（</a:t>
            </a:r>
            <a:r>
              <a:rPr kumimoji="1" lang="en-US" altLang="ja-JP" sz="1200" dirty="0" smtClean="0">
                <a:latin typeface="Meiryo UI" panose="020B0604030504040204" pitchFamily="50" charset="-128"/>
                <a:ea typeface="Meiryo UI" panose="020B0604030504040204" pitchFamily="50" charset="-128"/>
              </a:rPr>
              <a:t>H22:84.2%</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H27:83.3%</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R2:79.9%</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重量野菜を中心とした作付面積の</a:t>
            </a:r>
            <a:r>
              <a:rPr kumimoji="1" lang="ja-JP" altLang="en-US" sz="1200" dirty="0" smtClean="0">
                <a:latin typeface="Meiryo UI" panose="020B0604030504040204" pitchFamily="50" charset="-128"/>
                <a:ea typeface="Meiryo UI" panose="020B0604030504040204" pitchFamily="50" charset="-128"/>
              </a:rPr>
              <a:t>減少（</a:t>
            </a:r>
            <a:r>
              <a:rPr kumimoji="1" lang="en-US" altLang="ja-JP" sz="1200" dirty="0" smtClean="0">
                <a:latin typeface="Meiryo UI" panose="020B0604030504040204" pitchFamily="50" charset="-128"/>
                <a:ea typeface="Meiryo UI" panose="020B0604030504040204" pitchFamily="50" charset="-128"/>
              </a:rPr>
              <a:t>H27:11,000ha</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R2:9,990ha</a:t>
            </a:r>
            <a:r>
              <a:rPr kumimoji="1" lang="ja-JP" altLang="en-US" sz="1200" dirty="0" smtClean="0">
                <a:latin typeface="Meiryo UI" panose="020B0604030504040204" pitchFamily="50" charset="-128"/>
                <a:ea typeface="Meiryo UI" panose="020B0604030504040204" pitchFamily="50" charset="-128"/>
              </a:rPr>
              <a:t>）、開発</a:t>
            </a:r>
            <a:r>
              <a:rPr kumimoji="1" lang="ja-JP" altLang="en-US" sz="1200" dirty="0">
                <a:latin typeface="Meiryo UI" panose="020B0604030504040204" pitchFamily="50" charset="-128"/>
                <a:ea typeface="Meiryo UI" panose="020B0604030504040204" pitchFamily="50" charset="-128"/>
              </a:rPr>
              <a:t>等</a:t>
            </a:r>
            <a:r>
              <a:rPr kumimoji="1" lang="ja-JP" altLang="en-US" sz="1200" dirty="0" smtClean="0">
                <a:latin typeface="Meiryo UI" panose="020B0604030504040204" pitchFamily="50" charset="-128"/>
                <a:ea typeface="Meiryo UI" panose="020B0604030504040204" pitchFamily="50" charset="-128"/>
              </a:rPr>
              <a:t>による農地</a:t>
            </a:r>
            <a:r>
              <a:rPr kumimoji="1"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改廃（</a:t>
            </a:r>
            <a:r>
              <a:rPr kumimoji="1" lang="en-US" altLang="ja-JP" sz="1200" dirty="0" smtClean="0">
                <a:latin typeface="Meiryo UI" panose="020B0604030504040204" pitchFamily="50" charset="-128"/>
                <a:ea typeface="Meiryo UI" panose="020B0604030504040204" pitchFamily="50" charset="-128"/>
              </a:rPr>
              <a:t>H27</a:t>
            </a:r>
            <a:r>
              <a:rPr kumimoji="1" lang="ja-JP" altLang="en-US" sz="1200" dirty="0" smtClean="0">
                <a:latin typeface="Meiryo UI" panose="020B0604030504040204" pitchFamily="50" charset="-128"/>
                <a:ea typeface="Meiryo UI" panose="020B0604030504040204" pitchFamily="50" charset="-128"/>
              </a:rPr>
              <a:t>比▲</a:t>
            </a:r>
            <a:r>
              <a:rPr kumimoji="1" lang="en-US" altLang="ja-JP" sz="1200" dirty="0" smtClean="0">
                <a:latin typeface="Meiryo UI" panose="020B0604030504040204" pitchFamily="50" charset="-128"/>
                <a:ea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rPr>
              <a:t>）など</a:t>
            </a:r>
            <a:r>
              <a:rPr kumimoji="1" lang="ja-JP" altLang="en-US" sz="1200" dirty="0">
                <a:latin typeface="Meiryo UI" panose="020B0604030504040204" pitchFamily="50" charset="-128"/>
                <a:ea typeface="Meiryo UI" panose="020B0604030504040204" pitchFamily="50" charset="-128"/>
              </a:rPr>
              <a:t>が進み、大阪産（もん）の生産力が低下</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・基幹的農業従事者は</a:t>
            </a:r>
            <a:r>
              <a:rPr kumimoji="1" lang="en-US" altLang="ja-JP" sz="1200" dirty="0" smtClean="0">
                <a:latin typeface="Meiryo UI" panose="020B0604030504040204" pitchFamily="50" charset="-128"/>
                <a:ea typeface="Meiryo UI" panose="020B0604030504040204" pitchFamily="50" charset="-128"/>
              </a:rPr>
              <a:t>H27</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10,702</a:t>
            </a:r>
            <a:r>
              <a:rPr kumimoji="1" lang="ja-JP" altLang="en-US" sz="1200" dirty="0" smtClean="0">
                <a:latin typeface="Meiryo UI" panose="020B0604030504040204" pitchFamily="50" charset="-128"/>
                <a:ea typeface="Meiryo UI" panose="020B0604030504040204" pitchFamily="50" charset="-128"/>
              </a:rPr>
              <a:t>人）から</a:t>
            </a:r>
            <a:r>
              <a:rPr kumimoji="1" lang="en-US" altLang="ja-JP" sz="1200" dirty="0" smtClean="0">
                <a:latin typeface="Meiryo UI" panose="020B0604030504040204" pitchFamily="50" charset="-128"/>
                <a:ea typeface="Meiryo UI" panose="020B0604030504040204" pitchFamily="50" charset="-128"/>
              </a:rPr>
              <a:t>R2</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8,326</a:t>
            </a:r>
            <a:r>
              <a:rPr kumimoji="1" lang="ja-JP" altLang="en-US" sz="1200" dirty="0" smtClean="0">
                <a:latin typeface="Meiryo UI" panose="020B0604030504040204" pitchFamily="50" charset="-128"/>
                <a:ea typeface="Meiryo UI" panose="020B0604030504040204" pitchFamily="50" charset="-128"/>
              </a:rPr>
              <a:t>人）と</a:t>
            </a:r>
            <a:r>
              <a:rPr kumimoji="1" lang="en-US" altLang="ja-JP" sz="1200" dirty="0" smtClean="0">
                <a:latin typeface="Meiryo UI" panose="020B0604030504040204" pitchFamily="50" charset="-128"/>
                <a:ea typeface="Meiryo UI" panose="020B0604030504040204" pitchFamily="50" charset="-128"/>
              </a:rPr>
              <a:t>22</a:t>
            </a:r>
            <a:r>
              <a:rPr kumimoji="1" lang="ja-JP" altLang="en-US" sz="1200" dirty="0" smtClean="0">
                <a:latin typeface="Meiryo UI" panose="020B0604030504040204" pitchFamily="50" charset="-128"/>
                <a:ea typeface="Meiryo UI" panose="020B0604030504040204" pitchFamily="50" charset="-128"/>
              </a:rPr>
              <a:t>％減少。このままいくと</a:t>
            </a:r>
            <a:r>
              <a:rPr kumimoji="1" lang="en-US" altLang="ja-JP" sz="1200" dirty="0" smtClean="0">
                <a:latin typeface="Meiryo UI" panose="020B0604030504040204" pitchFamily="50" charset="-128"/>
                <a:ea typeface="Meiryo UI" panose="020B0604030504040204" pitchFamily="50" charset="-128"/>
              </a:rPr>
              <a:t>2030</a:t>
            </a:r>
            <a:r>
              <a:rPr kumimoji="1" lang="ja-JP" altLang="en-US" sz="1200" dirty="0" smtClean="0">
                <a:latin typeface="Meiryo UI" panose="020B0604030504040204" pitchFamily="50" charset="-128"/>
                <a:ea typeface="Meiryo UI" panose="020B0604030504040204" pitchFamily="50" charset="-128"/>
              </a:rPr>
              <a:t>年には半減すると予想される。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H27</a:t>
            </a:r>
            <a:r>
              <a:rPr kumimoji="1" lang="ja-JP" altLang="en-US" sz="1200" dirty="0" smtClean="0">
                <a:latin typeface="Meiryo UI" panose="020B0604030504040204" pitchFamily="50" charset="-128"/>
                <a:ea typeface="Meiryo UI" panose="020B0604030504040204" pitchFamily="50" charset="-128"/>
              </a:rPr>
              <a:t>から</a:t>
            </a:r>
            <a:r>
              <a:rPr kumimoji="1" lang="en-US" altLang="ja-JP" sz="1200" dirty="0" smtClean="0">
                <a:latin typeface="Meiryo UI" panose="020B0604030504040204" pitchFamily="50" charset="-128"/>
                <a:ea typeface="Meiryo UI" panose="020B0604030504040204" pitchFamily="50" charset="-128"/>
              </a:rPr>
              <a:t>R2</a:t>
            </a:r>
            <a:r>
              <a:rPr kumimoji="1" lang="ja-JP" altLang="en-US" sz="1200" dirty="0" smtClean="0">
                <a:latin typeface="Meiryo UI" panose="020B0604030504040204" pitchFamily="50" charset="-128"/>
                <a:ea typeface="Meiryo UI" panose="020B0604030504040204" pitchFamily="50" charset="-128"/>
              </a:rPr>
              <a:t>で経営耕地面積は約</a:t>
            </a:r>
            <a:r>
              <a:rPr kumimoji="1" lang="en-US" altLang="ja-JP" sz="1200" dirty="0" smtClean="0">
                <a:latin typeface="Meiryo UI" panose="020B0604030504040204" pitchFamily="50" charset="-128"/>
                <a:ea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rPr>
              <a:t>％減少した。同様に農業経営体数も５年で</a:t>
            </a:r>
            <a:r>
              <a:rPr kumimoji="1" lang="en-US" altLang="ja-JP" sz="1200" dirty="0" smtClean="0">
                <a:latin typeface="Meiryo UI" panose="020B0604030504040204" pitchFamily="50" charset="-128"/>
                <a:ea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rPr>
              <a:t>％減少しているが、１経営体あたりの経営耕地面積は微増にとどまっていることから、離農した経営体の持つ農地は</a:t>
            </a:r>
            <a:r>
              <a:rPr kumimoji="1" lang="ja-JP" altLang="en-US" sz="1200" dirty="0">
                <a:latin typeface="Meiryo UI" panose="020B0604030504040204" pitchFamily="50" charset="-128"/>
                <a:ea typeface="Meiryo UI" panose="020B0604030504040204" pitchFamily="50" charset="-128"/>
              </a:rPr>
              <a:t>新</a:t>
            </a:r>
            <a:r>
              <a:rPr kumimoji="1" lang="ja-JP" altLang="en-US" sz="1200" dirty="0" smtClean="0">
                <a:latin typeface="Meiryo UI" panose="020B0604030504040204" pitchFamily="50" charset="-128"/>
                <a:ea typeface="Meiryo UI" panose="020B0604030504040204" pitchFamily="50" charset="-128"/>
              </a:rPr>
              <a:t>たな担い手に引き継がれていないことが考えられる。</a:t>
            </a:r>
            <a:endParaRPr kumimoji="1" lang="en-US" altLang="ja-JP" sz="12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6369915" y="4306092"/>
            <a:ext cx="3149922" cy="2264370"/>
          </a:xfrm>
          <a:prstGeom prst="rect">
            <a:avLst/>
          </a:prstGeom>
        </p:spPr>
      </p:pic>
      <p:pic>
        <p:nvPicPr>
          <p:cNvPr id="13" name="図 12"/>
          <p:cNvPicPr>
            <a:picLocks noChangeAspect="1"/>
          </p:cNvPicPr>
          <p:nvPr/>
        </p:nvPicPr>
        <p:blipFill>
          <a:blip r:embed="rId3"/>
          <a:stretch>
            <a:fillRect/>
          </a:stretch>
        </p:blipFill>
        <p:spPr>
          <a:xfrm>
            <a:off x="54264" y="1911537"/>
            <a:ext cx="5012416" cy="2225648"/>
          </a:xfrm>
          <a:prstGeom prst="rect">
            <a:avLst/>
          </a:prstGeom>
        </p:spPr>
      </p:pic>
      <p:graphicFrame>
        <p:nvGraphicFramePr>
          <p:cNvPr id="9" name="表 8"/>
          <p:cNvGraphicFramePr>
            <a:graphicFrameLocks noGrp="1"/>
          </p:cNvGraphicFramePr>
          <p:nvPr>
            <p:extLst/>
          </p:nvPr>
        </p:nvGraphicFramePr>
        <p:xfrm>
          <a:off x="68093" y="4352866"/>
          <a:ext cx="6211811" cy="2170822"/>
        </p:xfrm>
        <a:graphic>
          <a:graphicData uri="http://schemas.openxmlformats.org/drawingml/2006/table">
            <a:tbl>
              <a:tblPr firstRow="1" bandRow="1">
                <a:tableStyleId>{5C22544A-7EE6-4342-B048-85BDC9FD1C3A}</a:tableStyleId>
              </a:tblPr>
              <a:tblGrid>
                <a:gridCol w="2189333">
                  <a:extLst>
                    <a:ext uri="{9D8B030D-6E8A-4147-A177-3AD203B41FA5}">
                      <a16:colId xmlns:a16="http://schemas.microsoft.com/office/drawing/2014/main" val="710261717"/>
                    </a:ext>
                  </a:extLst>
                </a:gridCol>
                <a:gridCol w="609600">
                  <a:extLst>
                    <a:ext uri="{9D8B030D-6E8A-4147-A177-3AD203B41FA5}">
                      <a16:colId xmlns:a16="http://schemas.microsoft.com/office/drawing/2014/main" val="3753150585"/>
                    </a:ext>
                  </a:extLst>
                </a:gridCol>
                <a:gridCol w="666750">
                  <a:extLst>
                    <a:ext uri="{9D8B030D-6E8A-4147-A177-3AD203B41FA5}">
                      <a16:colId xmlns:a16="http://schemas.microsoft.com/office/drawing/2014/main" val="2179428463"/>
                    </a:ext>
                  </a:extLst>
                </a:gridCol>
                <a:gridCol w="722976">
                  <a:extLst>
                    <a:ext uri="{9D8B030D-6E8A-4147-A177-3AD203B41FA5}">
                      <a16:colId xmlns:a16="http://schemas.microsoft.com/office/drawing/2014/main" val="2563171081"/>
                    </a:ext>
                  </a:extLst>
                </a:gridCol>
                <a:gridCol w="652761">
                  <a:extLst>
                    <a:ext uri="{9D8B030D-6E8A-4147-A177-3AD203B41FA5}">
                      <a16:colId xmlns:a16="http://schemas.microsoft.com/office/drawing/2014/main" val="2415856707"/>
                    </a:ext>
                  </a:extLst>
                </a:gridCol>
                <a:gridCol w="653088">
                  <a:extLst>
                    <a:ext uri="{9D8B030D-6E8A-4147-A177-3AD203B41FA5}">
                      <a16:colId xmlns:a16="http://schemas.microsoft.com/office/drawing/2014/main" val="1128679060"/>
                    </a:ext>
                  </a:extLst>
                </a:gridCol>
                <a:gridCol w="717303">
                  <a:extLst>
                    <a:ext uri="{9D8B030D-6E8A-4147-A177-3AD203B41FA5}">
                      <a16:colId xmlns:a16="http://schemas.microsoft.com/office/drawing/2014/main" val="608440668"/>
                    </a:ext>
                  </a:extLst>
                </a:gridCol>
              </a:tblGrid>
              <a:tr h="253023">
                <a:tc>
                  <a:txBody>
                    <a:bodyPr/>
                    <a:lstStyle/>
                    <a:p>
                      <a:endParaRPr kumimoji="1" lang="ja-JP" altLang="en-US" sz="1100" dirty="0"/>
                    </a:p>
                  </a:txBody>
                  <a:tcPr marT="45703" marB="45703"/>
                </a:tc>
                <a:tc>
                  <a:txBody>
                    <a:bodyPr/>
                    <a:lstStyle/>
                    <a:p>
                      <a:pPr algn="ctr"/>
                      <a:r>
                        <a:rPr kumimoji="1" lang="en-US" altLang="ja-JP" sz="1100" dirty="0" smtClean="0"/>
                        <a:t>H27</a:t>
                      </a:r>
                      <a:endParaRPr kumimoji="1" lang="ja-JP" altLang="en-US" sz="1100" dirty="0"/>
                    </a:p>
                  </a:txBody>
                  <a:tcPr marT="45703" marB="45703"/>
                </a:tc>
                <a:tc>
                  <a:txBody>
                    <a:bodyPr/>
                    <a:lstStyle/>
                    <a:p>
                      <a:pPr algn="ctr"/>
                      <a:r>
                        <a:rPr kumimoji="1" lang="en-US" altLang="ja-JP" sz="1100" dirty="0" smtClean="0"/>
                        <a:t>H28</a:t>
                      </a:r>
                      <a:endParaRPr kumimoji="1" lang="ja-JP" altLang="en-US" sz="1100" dirty="0"/>
                    </a:p>
                  </a:txBody>
                  <a:tcPr marT="45703" marB="45703"/>
                </a:tc>
                <a:tc>
                  <a:txBody>
                    <a:bodyPr/>
                    <a:lstStyle/>
                    <a:p>
                      <a:pPr algn="ctr"/>
                      <a:r>
                        <a:rPr kumimoji="1" lang="en-US" altLang="ja-JP" sz="1100" dirty="0" smtClean="0"/>
                        <a:t>H29</a:t>
                      </a:r>
                      <a:endParaRPr kumimoji="1" lang="ja-JP" altLang="en-US" sz="1100" dirty="0"/>
                    </a:p>
                  </a:txBody>
                  <a:tcPr marT="45703" marB="45703"/>
                </a:tc>
                <a:tc>
                  <a:txBody>
                    <a:bodyPr/>
                    <a:lstStyle/>
                    <a:p>
                      <a:pPr algn="ctr"/>
                      <a:r>
                        <a:rPr kumimoji="1" lang="en-US" altLang="ja-JP" sz="1100" dirty="0" smtClean="0"/>
                        <a:t>H30</a:t>
                      </a:r>
                      <a:endParaRPr kumimoji="1" lang="ja-JP" altLang="en-US" sz="1100" dirty="0"/>
                    </a:p>
                  </a:txBody>
                  <a:tcPr marT="45703" marB="45703"/>
                </a:tc>
                <a:tc>
                  <a:txBody>
                    <a:bodyPr/>
                    <a:lstStyle/>
                    <a:p>
                      <a:pPr algn="ctr"/>
                      <a:r>
                        <a:rPr kumimoji="1" lang="en-US" altLang="ja-JP" sz="1100" dirty="0" smtClean="0"/>
                        <a:t>R1</a:t>
                      </a:r>
                      <a:endParaRPr kumimoji="1" lang="ja-JP" altLang="en-US" sz="1100" dirty="0"/>
                    </a:p>
                  </a:txBody>
                  <a:tcPr marT="45703" marB="45703"/>
                </a:tc>
                <a:tc>
                  <a:txBody>
                    <a:bodyPr/>
                    <a:lstStyle/>
                    <a:p>
                      <a:pPr algn="ctr"/>
                      <a:r>
                        <a:rPr kumimoji="1" lang="en-US" altLang="ja-JP" sz="1100" dirty="0" smtClean="0"/>
                        <a:t>R2</a:t>
                      </a:r>
                      <a:endParaRPr kumimoji="1" lang="ja-JP" altLang="en-US" sz="1100" dirty="0"/>
                    </a:p>
                  </a:txBody>
                  <a:tcPr marT="45703" marB="45703"/>
                </a:tc>
                <a:extLst>
                  <a:ext uri="{0D108BD9-81ED-4DB2-BD59-A6C34878D82A}">
                    <a16:rowId xmlns:a16="http://schemas.microsoft.com/office/drawing/2014/main" val="2687358536"/>
                  </a:ext>
                </a:extLst>
              </a:tr>
              <a:tr h="430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t>JA</a:t>
                      </a:r>
                      <a:r>
                        <a:rPr kumimoji="1" lang="ja-JP" altLang="en-US" sz="1100" b="1" dirty="0" smtClean="0"/>
                        <a:t>出荷額＋大型直売所の</a:t>
                      </a:r>
                      <a:endParaRPr kumimoji="1" lang="en-US" altLang="ja-JP"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府内産農産物販売額（百万円）</a:t>
                      </a:r>
                    </a:p>
                  </a:txBody>
                  <a:tcPr marT="45703" marB="45703" anchor="ctr"/>
                </a:tc>
                <a:tc>
                  <a:txBody>
                    <a:bodyPr/>
                    <a:lstStyle/>
                    <a:p>
                      <a:pPr algn="r"/>
                      <a:r>
                        <a:rPr kumimoji="1" lang="en-US" altLang="ja-JP" sz="1100" b="1" dirty="0" smtClean="0"/>
                        <a:t>9,324</a:t>
                      </a:r>
                    </a:p>
                    <a:p>
                      <a:pPr algn="r"/>
                      <a:r>
                        <a:rPr kumimoji="1" lang="en-US" altLang="ja-JP" sz="1100" b="1" dirty="0" smtClean="0"/>
                        <a:t>100%</a:t>
                      </a:r>
                      <a:endParaRPr kumimoji="1" lang="ja-JP" altLang="en-US" sz="1100" b="1" dirty="0"/>
                    </a:p>
                  </a:txBody>
                  <a:tcPr marT="45703" marB="45703"/>
                </a:tc>
                <a:tc>
                  <a:txBody>
                    <a:bodyPr/>
                    <a:lstStyle/>
                    <a:p>
                      <a:pPr algn="r"/>
                      <a:r>
                        <a:rPr kumimoji="1" lang="en-US" altLang="ja-JP" sz="1100" b="1" dirty="0" smtClean="0"/>
                        <a:t>9,242</a:t>
                      </a:r>
                    </a:p>
                    <a:p>
                      <a:pPr algn="r"/>
                      <a:r>
                        <a:rPr kumimoji="1" lang="en-US" altLang="ja-JP" sz="1100" b="1" dirty="0" smtClean="0"/>
                        <a:t>99%</a:t>
                      </a:r>
                      <a:endParaRPr kumimoji="1" lang="ja-JP" altLang="en-US" sz="1100" b="1" dirty="0"/>
                    </a:p>
                  </a:txBody>
                  <a:tcPr marT="45703" marB="45703"/>
                </a:tc>
                <a:tc>
                  <a:txBody>
                    <a:bodyPr/>
                    <a:lstStyle/>
                    <a:p>
                      <a:pPr algn="r"/>
                      <a:r>
                        <a:rPr kumimoji="1" lang="en-US" altLang="ja-JP" sz="1100" b="1" dirty="0" smtClean="0"/>
                        <a:t>9,494</a:t>
                      </a:r>
                    </a:p>
                    <a:p>
                      <a:pPr algn="r"/>
                      <a:r>
                        <a:rPr kumimoji="1" lang="en-US" altLang="ja-JP" sz="1100" b="1" dirty="0" smtClean="0"/>
                        <a:t>102%</a:t>
                      </a:r>
                      <a:endParaRPr kumimoji="1" lang="ja-JP" altLang="en-US" sz="1100" b="1" dirty="0"/>
                    </a:p>
                  </a:txBody>
                  <a:tcPr marT="45703" marB="45703"/>
                </a:tc>
                <a:tc>
                  <a:txBody>
                    <a:bodyPr/>
                    <a:lstStyle/>
                    <a:p>
                      <a:pPr algn="r"/>
                      <a:r>
                        <a:rPr kumimoji="1" lang="en-US" altLang="ja-JP" sz="1100" b="1" dirty="0" smtClean="0"/>
                        <a:t>8,352</a:t>
                      </a:r>
                    </a:p>
                    <a:p>
                      <a:pPr algn="r"/>
                      <a:r>
                        <a:rPr kumimoji="1" lang="en-US" altLang="ja-JP" sz="1100" b="1" dirty="0" smtClean="0"/>
                        <a:t>90%</a:t>
                      </a:r>
                      <a:endParaRPr kumimoji="1" lang="ja-JP" altLang="en-US" sz="1100" b="1" dirty="0" smtClean="0"/>
                    </a:p>
                  </a:txBody>
                  <a:tcPr marT="45703" marB="45703" anchor="ctr"/>
                </a:tc>
                <a:tc>
                  <a:txBody>
                    <a:bodyPr/>
                    <a:lstStyle/>
                    <a:p>
                      <a:pPr algn="r"/>
                      <a:r>
                        <a:rPr kumimoji="1" lang="en-US" altLang="ja-JP" sz="1100" b="1" dirty="0" smtClean="0"/>
                        <a:t>8,201</a:t>
                      </a:r>
                    </a:p>
                    <a:p>
                      <a:pPr algn="r"/>
                      <a:r>
                        <a:rPr kumimoji="1" lang="en-US" altLang="ja-JP" sz="1100" b="1" dirty="0" smtClean="0"/>
                        <a:t>88%</a:t>
                      </a:r>
                      <a:endParaRPr kumimoji="1" lang="ja-JP" altLang="en-US" sz="1100" b="1" dirty="0" smtClean="0"/>
                    </a:p>
                  </a:txBody>
                  <a:tcPr marT="45703" marB="457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solidFill>
                            <a:srgbClr val="FF0000"/>
                          </a:solidFill>
                        </a:rPr>
                        <a:t>-</a:t>
                      </a:r>
                      <a:endParaRPr kumimoji="1" lang="ja-JP" altLang="en-US" sz="1100" b="1" dirty="0" smtClean="0">
                        <a:solidFill>
                          <a:srgbClr val="FF0000"/>
                        </a:solidFill>
                      </a:endParaRPr>
                    </a:p>
                  </a:txBody>
                  <a:tcPr marT="45703" marB="45703" anchor="ctr"/>
                </a:tc>
                <a:extLst>
                  <a:ext uri="{0D108BD9-81ED-4DB2-BD59-A6C34878D82A}">
                    <a16:rowId xmlns:a16="http://schemas.microsoft.com/office/drawing/2014/main" val="463282728"/>
                  </a:ext>
                </a:extLst>
              </a:tr>
              <a:tr h="430159">
                <a:tc>
                  <a:txBody>
                    <a:bodyPr/>
                    <a:lstStyle/>
                    <a:p>
                      <a:r>
                        <a:rPr kumimoji="1" lang="ja-JP" altLang="en-US" sz="1100" b="1" dirty="0" smtClean="0"/>
                        <a:t>主力野菜の供給量</a:t>
                      </a:r>
                      <a:r>
                        <a:rPr kumimoji="1" lang="en-US" altLang="ja-JP" sz="1100" b="1" dirty="0" smtClean="0"/>
                        <a:t>(t)</a:t>
                      </a:r>
                      <a:endParaRPr kumimoji="1" lang="ja-JP" altLang="en-US" sz="1100" b="1" dirty="0"/>
                    </a:p>
                  </a:txBody>
                  <a:tcPr marT="45703" marB="45703" anchor="ctr"/>
                </a:tc>
                <a:tc>
                  <a:txBody>
                    <a:bodyPr/>
                    <a:lstStyle/>
                    <a:p>
                      <a:pPr algn="r"/>
                      <a:r>
                        <a:rPr kumimoji="1" lang="en-US" altLang="ja-JP" sz="1100" b="1" dirty="0" smtClean="0"/>
                        <a:t>16,497</a:t>
                      </a:r>
                    </a:p>
                    <a:p>
                      <a:pPr algn="r"/>
                      <a:r>
                        <a:rPr kumimoji="1" lang="en-US" altLang="ja-JP" sz="1100" b="1" dirty="0" smtClean="0"/>
                        <a:t>100%</a:t>
                      </a:r>
                      <a:endParaRPr kumimoji="1" lang="ja-JP" altLang="en-US" sz="1100" b="1" dirty="0"/>
                    </a:p>
                  </a:txBody>
                  <a:tcPr marT="45703" marB="45703"/>
                </a:tc>
                <a:tc>
                  <a:txBody>
                    <a:bodyPr/>
                    <a:lstStyle/>
                    <a:p>
                      <a:pPr algn="r"/>
                      <a:r>
                        <a:rPr kumimoji="1" lang="en-US" altLang="ja-JP" sz="1100" b="1" dirty="0" smtClean="0"/>
                        <a:t>15,885</a:t>
                      </a:r>
                    </a:p>
                    <a:p>
                      <a:pPr algn="r"/>
                      <a:r>
                        <a:rPr kumimoji="1" lang="en-US" altLang="ja-JP" sz="1100" b="1" dirty="0" smtClean="0"/>
                        <a:t>96%</a:t>
                      </a:r>
                      <a:endParaRPr kumimoji="1" lang="ja-JP" altLang="en-US" sz="1100" b="1" dirty="0"/>
                    </a:p>
                  </a:txBody>
                  <a:tcPr marT="45703" marB="45703"/>
                </a:tc>
                <a:tc>
                  <a:txBody>
                    <a:bodyPr/>
                    <a:lstStyle/>
                    <a:p>
                      <a:pPr algn="r"/>
                      <a:r>
                        <a:rPr kumimoji="1" lang="en-US" altLang="ja-JP" sz="1100" b="1" dirty="0" smtClean="0"/>
                        <a:t>15,263</a:t>
                      </a:r>
                    </a:p>
                    <a:p>
                      <a:pPr algn="r"/>
                      <a:r>
                        <a:rPr kumimoji="1" lang="en-US" altLang="ja-JP" sz="1100" b="1" dirty="0" smtClean="0"/>
                        <a:t>93%</a:t>
                      </a:r>
                      <a:endParaRPr kumimoji="1" lang="ja-JP" altLang="en-US" sz="1100" b="1" dirty="0"/>
                    </a:p>
                  </a:txBody>
                  <a:tcPr marT="45703" marB="45703"/>
                </a:tc>
                <a:tc>
                  <a:txBody>
                    <a:bodyPr/>
                    <a:lstStyle/>
                    <a:p>
                      <a:pPr algn="r"/>
                      <a:r>
                        <a:rPr kumimoji="1" lang="en-US" altLang="ja-JP" sz="1100" b="1" dirty="0" smtClean="0"/>
                        <a:t>13,928</a:t>
                      </a:r>
                    </a:p>
                    <a:p>
                      <a:pPr algn="r"/>
                      <a:r>
                        <a:rPr kumimoji="1" lang="en-US" altLang="ja-JP" sz="1100" b="1" dirty="0" smtClean="0"/>
                        <a:t>84%</a:t>
                      </a:r>
                      <a:endParaRPr kumimoji="1" lang="ja-JP" altLang="en-US" sz="1100" b="1" dirty="0"/>
                    </a:p>
                  </a:txBody>
                  <a:tcPr marT="45703" marB="45703"/>
                </a:tc>
                <a:tc>
                  <a:txBody>
                    <a:bodyPr/>
                    <a:lstStyle/>
                    <a:p>
                      <a:pPr algn="r"/>
                      <a:r>
                        <a:rPr kumimoji="1" lang="en-US" altLang="ja-JP" sz="1100" b="1" dirty="0" smtClean="0">
                          <a:solidFill>
                            <a:srgbClr val="FF0000"/>
                          </a:solidFill>
                        </a:rPr>
                        <a:t>14,158</a:t>
                      </a:r>
                    </a:p>
                    <a:p>
                      <a:pPr algn="r"/>
                      <a:r>
                        <a:rPr kumimoji="1" lang="en-US" altLang="ja-JP" sz="1100" b="1" dirty="0" smtClean="0">
                          <a:solidFill>
                            <a:srgbClr val="FF0000"/>
                          </a:solidFill>
                        </a:rPr>
                        <a:t>86%</a:t>
                      </a:r>
                      <a:endParaRPr kumimoji="1" lang="ja-JP" altLang="en-US" sz="1100" b="1" dirty="0">
                        <a:solidFill>
                          <a:srgbClr val="FF0000"/>
                        </a:solidFill>
                      </a:endParaRPr>
                    </a:p>
                  </a:txBody>
                  <a:tcPr marT="45703" marB="45703" anchor="ctr"/>
                </a:tc>
                <a:tc>
                  <a:txBody>
                    <a:bodyPr/>
                    <a:lstStyle/>
                    <a:p>
                      <a:pPr algn="r"/>
                      <a:r>
                        <a:rPr kumimoji="1" lang="en-US" altLang="ja-JP" sz="1100" b="1" dirty="0" smtClean="0">
                          <a:solidFill>
                            <a:srgbClr val="FF0000"/>
                          </a:solidFill>
                        </a:rPr>
                        <a:t>14,239</a:t>
                      </a:r>
                    </a:p>
                    <a:p>
                      <a:pPr algn="r"/>
                      <a:r>
                        <a:rPr kumimoji="1" lang="en-US" altLang="ja-JP" sz="1100" b="1" dirty="0" smtClean="0">
                          <a:solidFill>
                            <a:srgbClr val="FF0000"/>
                          </a:solidFill>
                        </a:rPr>
                        <a:t>86%</a:t>
                      </a:r>
                      <a:endParaRPr kumimoji="1" lang="ja-JP" altLang="en-US" sz="1100" b="1" dirty="0" smtClean="0">
                        <a:solidFill>
                          <a:srgbClr val="FF0000"/>
                        </a:solidFill>
                      </a:endParaRPr>
                    </a:p>
                  </a:txBody>
                  <a:tcPr marT="45703" marB="45703" anchor="ctr"/>
                </a:tc>
                <a:extLst>
                  <a:ext uri="{0D108BD9-81ED-4DB2-BD59-A6C34878D82A}">
                    <a16:rowId xmlns:a16="http://schemas.microsoft.com/office/drawing/2014/main" val="224878891"/>
                  </a:ext>
                </a:extLst>
              </a:tr>
              <a:tr h="20873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t>（参考）</a:t>
                      </a:r>
                      <a:endParaRPr kumimoji="1" lang="en-US" altLang="ja-JP" sz="900" dirty="0" smtClean="0"/>
                    </a:p>
                  </a:txBody>
                  <a:tcPr marT="45703" marB="45703"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p>
                  </a:txBody>
                  <a:tcPr marT="45703" marB="45703" anchor="ctr"/>
                </a:tc>
                <a:extLst>
                  <a:ext uri="{0D108BD9-81ED-4DB2-BD59-A6C34878D82A}">
                    <a16:rowId xmlns:a16="http://schemas.microsoft.com/office/drawing/2014/main" val="770323045"/>
                  </a:ext>
                </a:extLst>
              </a:tr>
              <a:tr h="379549">
                <a:tc>
                  <a:txBody>
                    <a:bodyPr/>
                    <a:lstStyle/>
                    <a:p>
                      <a:r>
                        <a:rPr kumimoji="1" lang="en-US" altLang="ja-JP" sz="1050" dirty="0" smtClean="0"/>
                        <a:t>JA</a:t>
                      </a:r>
                      <a:r>
                        <a:rPr kumimoji="1" lang="ja-JP" altLang="en-US" sz="1050" dirty="0" smtClean="0"/>
                        <a:t>出荷額</a:t>
                      </a:r>
                      <a:r>
                        <a:rPr kumimoji="1" lang="en-US" altLang="ja-JP" sz="1050" dirty="0" smtClean="0"/>
                        <a:t>(</a:t>
                      </a:r>
                      <a:r>
                        <a:rPr kumimoji="1" lang="ja-JP" altLang="en-US" sz="1050" dirty="0" smtClean="0"/>
                        <a:t>百万円</a:t>
                      </a:r>
                      <a:r>
                        <a:rPr kumimoji="1" lang="en-US" altLang="ja-JP" sz="1050" dirty="0" smtClean="0"/>
                        <a:t>)</a:t>
                      </a:r>
                      <a:endParaRPr kumimoji="1" lang="ja-JP" altLang="en-US" sz="1050" dirty="0"/>
                    </a:p>
                  </a:txBody>
                  <a:tcPr marT="45703" marB="45703" anchor="ctr"/>
                </a:tc>
                <a:tc>
                  <a:txBody>
                    <a:bodyPr/>
                    <a:lstStyle/>
                    <a:p>
                      <a:pPr algn="r"/>
                      <a:r>
                        <a:rPr kumimoji="1" lang="en-US" altLang="ja-JP" sz="1050" dirty="0" smtClean="0"/>
                        <a:t>4,223</a:t>
                      </a:r>
                    </a:p>
                    <a:p>
                      <a:pPr algn="r"/>
                      <a:r>
                        <a:rPr kumimoji="1" lang="en-US" altLang="ja-JP" sz="1050" dirty="0" smtClean="0"/>
                        <a:t>100%</a:t>
                      </a:r>
                      <a:endParaRPr kumimoji="1" lang="ja-JP" altLang="en-US" sz="1050" dirty="0"/>
                    </a:p>
                  </a:txBody>
                  <a:tcPr marT="45703" marB="45703"/>
                </a:tc>
                <a:tc>
                  <a:txBody>
                    <a:bodyPr/>
                    <a:lstStyle/>
                    <a:p>
                      <a:pPr algn="r"/>
                      <a:r>
                        <a:rPr kumimoji="1" lang="en-US" altLang="ja-JP" sz="1050" dirty="0" smtClean="0"/>
                        <a:t>4,135</a:t>
                      </a:r>
                    </a:p>
                    <a:p>
                      <a:pPr algn="r"/>
                      <a:r>
                        <a:rPr kumimoji="1" lang="en-US" altLang="ja-JP" sz="1050" dirty="0" smtClean="0"/>
                        <a:t>98%</a:t>
                      </a:r>
                      <a:endParaRPr kumimoji="1" lang="ja-JP" altLang="en-US" sz="1050" dirty="0"/>
                    </a:p>
                  </a:txBody>
                  <a:tcPr marT="45703" marB="45703"/>
                </a:tc>
                <a:tc>
                  <a:txBody>
                    <a:bodyPr/>
                    <a:lstStyle/>
                    <a:p>
                      <a:pPr algn="r"/>
                      <a:r>
                        <a:rPr kumimoji="1" lang="en-US" altLang="ja-JP" sz="1050" dirty="0" smtClean="0"/>
                        <a:t>4,312</a:t>
                      </a:r>
                    </a:p>
                    <a:p>
                      <a:pPr algn="r"/>
                      <a:r>
                        <a:rPr kumimoji="1" lang="en-US" altLang="ja-JP" sz="1050" dirty="0" smtClean="0"/>
                        <a:t>102%</a:t>
                      </a:r>
                      <a:endParaRPr kumimoji="1" lang="ja-JP" altLang="en-US" sz="1050" dirty="0"/>
                    </a:p>
                  </a:txBody>
                  <a:tcPr marT="45703" marB="45703"/>
                </a:tc>
                <a:tc>
                  <a:txBody>
                    <a:bodyPr/>
                    <a:lstStyle/>
                    <a:p>
                      <a:pPr algn="r"/>
                      <a:r>
                        <a:rPr kumimoji="1" lang="en-US" altLang="ja-JP" sz="1050" dirty="0" smtClean="0"/>
                        <a:t>3,538</a:t>
                      </a:r>
                    </a:p>
                    <a:p>
                      <a:pPr algn="r"/>
                      <a:r>
                        <a:rPr kumimoji="1" lang="en-US" altLang="ja-JP" sz="1050" dirty="0" smtClean="0"/>
                        <a:t>84%</a:t>
                      </a:r>
                      <a:endParaRPr kumimoji="1" lang="ja-JP" altLang="en-US" sz="1050" dirty="0"/>
                    </a:p>
                  </a:txBody>
                  <a:tcPr marT="45703" marB="45703"/>
                </a:tc>
                <a:tc>
                  <a:txBody>
                    <a:bodyPr/>
                    <a:lstStyle/>
                    <a:p>
                      <a:pPr algn="r"/>
                      <a:r>
                        <a:rPr kumimoji="1" lang="en-US" altLang="ja-JP" sz="1050" dirty="0" smtClean="0"/>
                        <a:t>3,357</a:t>
                      </a:r>
                    </a:p>
                    <a:p>
                      <a:pPr algn="r"/>
                      <a:r>
                        <a:rPr kumimoji="1" lang="en-US" altLang="ja-JP" sz="1050" dirty="0" smtClean="0"/>
                        <a:t>79%</a:t>
                      </a:r>
                      <a:endParaRPr kumimoji="1" lang="ja-JP" altLang="en-US" sz="1050" dirty="0"/>
                    </a:p>
                  </a:txBody>
                  <a:tcPr marT="45703" marB="45703"/>
                </a:tc>
                <a:tc>
                  <a:txBody>
                    <a:bodyPr/>
                    <a:lstStyle/>
                    <a:p>
                      <a:pPr algn="r"/>
                      <a:r>
                        <a:rPr kumimoji="1" lang="en-US" altLang="ja-JP" sz="1050" dirty="0" smtClean="0"/>
                        <a:t>3,272</a:t>
                      </a:r>
                    </a:p>
                    <a:p>
                      <a:pPr algn="r"/>
                      <a:r>
                        <a:rPr kumimoji="1" lang="en-US" altLang="ja-JP" sz="1050" dirty="0" smtClean="0"/>
                        <a:t>77%</a:t>
                      </a:r>
                      <a:endParaRPr kumimoji="1" lang="ja-JP" altLang="en-US" sz="1050" dirty="0"/>
                    </a:p>
                  </a:txBody>
                  <a:tcPr marT="45703" marB="45703"/>
                </a:tc>
                <a:extLst>
                  <a:ext uri="{0D108BD9-81ED-4DB2-BD59-A6C34878D82A}">
                    <a16:rowId xmlns:a16="http://schemas.microsoft.com/office/drawing/2014/main" val="2181956893"/>
                  </a:ext>
                </a:extLst>
              </a:tr>
              <a:tr h="379549">
                <a:tc>
                  <a:txBody>
                    <a:bodyPr/>
                    <a:lstStyle/>
                    <a:p>
                      <a:r>
                        <a:rPr kumimoji="1" lang="ja-JP" altLang="en-US" sz="1050" dirty="0" smtClean="0"/>
                        <a:t>大型直売所の府内産農産物</a:t>
                      </a:r>
                      <a:endParaRPr kumimoji="1" lang="en-US" altLang="ja-JP" sz="1050" dirty="0" smtClean="0"/>
                    </a:p>
                    <a:p>
                      <a:r>
                        <a:rPr kumimoji="1" lang="ja-JP" altLang="en-US" sz="1050" dirty="0" smtClean="0"/>
                        <a:t>販売額（百万円）</a:t>
                      </a:r>
                      <a:endParaRPr kumimoji="1" lang="ja-JP" altLang="en-US" sz="1050" dirty="0"/>
                    </a:p>
                  </a:txBody>
                  <a:tcPr marT="45703" marB="45703" anchor="ctr"/>
                </a:tc>
                <a:tc>
                  <a:txBody>
                    <a:bodyPr/>
                    <a:lstStyle/>
                    <a:p>
                      <a:pPr algn="r"/>
                      <a:r>
                        <a:rPr kumimoji="1" lang="en-US" altLang="ja-JP" sz="1050" dirty="0" smtClean="0"/>
                        <a:t>5,101</a:t>
                      </a:r>
                    </a:p>
                    <a:p>
                      <a:pPr algn="r"/>
                      <a:r>
                        <a:rPr kumimoji="1" lang="en-US" altLang="ja-JP" sz="1050" dirty="0" smtClean="0"/>
                        <a:t>100%</a:t>
                      </a:r>
                      <a:endParaRPr kumimoji="1" lang="ja-JP" altLang="en-US" sz="1050" dirty="0"/>
                    </a:p>
                  </a:txBody>
                  <a:tcPr marT="45703" marB="45703"/>
                </a:tc>
                <a:tc>
                  <a:txBody>
                    <a:bodyPr/>
                    <a:lstStyle/>
                    <a:p>
                      <a:pPr algn="r"/>
                      <a:r>
                        <a:rPr kumimoji="1" lang="en-US" altLang="ja-JP" sz="1050" dirty="0" smtClean="0"/>
                        <a:t>5,107</a:t>
                      </a:r>
                    </a:p>
                    <a:p>
                      <a:pPr algn="r"/>
                      <a:r>
                        <a:rPr kumimoji="1" lang="en-US" altLang="ja-JP" sz="1050" dirty="0" smtClean="0"/>
                        <a:t>100%</a:t>
                      </a:r>
                      <a:endParaRPr kumimoji="1" lang="ja-JP" altLang="en-US" sz="1050" dirty="0"/>
                    </a:p>
                  </a:txBody>
                  <a:tcPr marT="45703" marB="45703"/>
                </a:tc>
                <a:tc>
                  <a:txBody>
                    <a:bodyPr/>
                    <a:lstStyle/>
                    <a:p>
                      <a:pPr algn="r"/>
                      <a:r>
                        <a:rPr kumimoji="1" lang="en-US" altLang="ja-JP" sz="1050" dirty="0" smtClean="0"/>
                        <a:t>5,182</a:t>
                      </a:r>
                    </a:p>
                    <a:p>
                      <a:pPr algn="r"/>
                      <a:r>
                        <a:rPr kumimoji="1" lang="en-US" altLang="ja-JP" sz="1050" dirty="0" smtClean="0"/>
                        <a:t>102%</a:t>
                      </a:r>
                      <a:endParaRPr kumimoji="1" lang="ja-JP" altLang="en-US" sz="1050" dirty="0"/>
                    </a:p>
                  </a:txBody>
                  <a:tcPr marT="45703" marB="45703"/>
                </a:tc>
                <a:tc>
                  <a:txBody>
                    <a:bodyPr/>
                    <a:lstStyle/>
                    <a:p>
                      <a:pPr algn="r"/>
                      <a:r>
                        <a:rPr kumimoji="1" lang="en-US" altLang="ja-JP" sz="1050" dirty="0" smtClean="0"/>
                        <a:t>4,814</a:t>
                      </a:r>
                    </a:p>
                    <a:p>
                      <a:pPr algn="r"/>
                      <a:r>
                        <a:rPr kumimoji="1" lang="en-US" altLang="ja-JP" sz="1050" dirty="0" smtClean="0"/>
                        <a:t>94%</a:t>
                      </a:r>
                      <a:endParaRPr kumimoji="1" lang="ja-JP" altLang="en-US" sz="1050" dirty="0" smtClean="0"/>
                    </a:p>
                  </a:txBody>
                  <a:tcPr marT="45703" marB="45703" anchor="ctr"/>
                </a:tc>
                <a:tc>
                  <a:txBody>
                    <a:bodyPr/>
                    <a:lstStyle/>
                    <a:p>
                      <a:pPr algn="r"/>
                      <a:r>
                        <a:rPr kumimoji="1" lang="en-US" altLang="ja-JP" sz="1050" dirty="0" smtClean="0"/>
                        <a:t>4,844</a:t>
                      </a:r>
                    </a:p>
                    <a:p>
                      <a:pPr algn="r"/>
                      <a:r>
                        <a:rPr kumimoji="1" lang="en-US" altLang="ja-JP" sz="1050" dirty="0" smtClean="0"/>
                        <a:t>95%</a:t>
                      </a:r>
                      <a:endParaRPr kumimoji="1" lang="ja-JP" altLang="en-US" sz="1050" dirty="0" smtClean="0"/>
                    </a:p>
                  </a:txBody>
                  <a:tcPr marT="45703" marB="457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smtClean="0">
                          <a:solidFill>
                            <a:srgbClr val="FF0000"/>
                          </a:solidFill>
                        </a:rPr>
                        <a:t>-</a:t>
                      </a:r>
                      <a:endParaRPr kumimoji="1" lang="ja-JP" altLang="en-US" sz="1050" b="1" dirty="0" smtClean="0">
                        <a:solidFill>
                          <a:srgbClr val="FF0000"/>
                        </a:solidFill>
                      </a:endParaRPr>
                    </a:p>
                  </a:txBody>
                  <a:tcPr marT="45703" marB="45703" anchor="ctr"/>
                </a:tc>
                <a:extLst>
                  <a:ext uri="{0D108BD9-81ED-4DB2-BD59-A6C34878D82A}">
                    <a16:rowId xmlns:a16="http://schemas.microsoft.com/office/drawing/2014/main" val="3690084612"/>
                  </a:ext>
                </a:extLst>
              </a:tr>
            </a:tbl>
          </a:graphicData>
        </a:graphic>
      </p:graphicFrame>
      <p:graphicFrame>
        <p:nvGraphicFramePr>
          <p:cNvPr id="11" name="グラフ 10"/>
          <p:cNvGraphicFramePr>
            <a:graphicFrameLocks/>
          </p:cNvGraphicFramePr>
          <p:nvPr>
            <p:extLst/>
          </p:nvPr>
        </p:nvGraphicFramePr>
        <p:xfrm>
          <a:off x="7895317" y="2304967"/>
          <a:ext cx="2087914" cy="177165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グループ化 9"/>
          <p:cNvGrpSpPr/>
          <p:nvPr/>
        </p:nvGrpSpPr>
        <p:grpSpPr>
          <a:xfrm>
            <a:off x="5073158" y="1930565"/>
            <a:ext cx="2919705" cy="2111558"/>
            <a:chOff x="5736440" y="1611977"/>
            <a:chExt cx="2919705" cy="2111558"/>
          </a:xfrm>
        </p:grpSpPr>
        <p:pic>
          <p:nvPicPr>
            <p:cNvPr id="2" name="図 1"/>
            <p:cNvPicPr>
              <a:picLocks noChangeAspect="1"/>
            </p:cNvPicPr>
            <p:nvPr/>
          </p:nvPicPr>
          <p:blipFill>
            <a:blip r:embed="rId5"/>
            <a:stretch>
              <a:fillRect/>
            </a:stretch>
          </p:blipFill>
          <p:spPr>
            <a:xfrm>
              <a:off x="5736440" y="1611977"/>
              <a:ext cx="2871718" cy="2111558"/>
            </a:xfrm>
            <a:prstGeom prst="rect">
              <a:avLst/>
            </a:prstGeom>
          </p:spPr>
        </p:pic>
        <p:sp>
          <p:nvSpPr>
            <p:cNvPr id="12" name="テキスト ボックス 11"/>
            <p:cNvSpPr txBox="1"/>
            <p:nvPr/>
          </p:nvSpPr>
          <p:spPr>
            <a:xfrm>
              <a:off x="6054664" y="1885458"/>
              <a:ext cx="465579" cy="184666"/>
            </a:xfrm>
            <a:prstGeom prst="rect">
              <a:avLst/>
            </a:prstGeom>
            <a:noFill/>
          </p:spPr>
          <p:txBody>
            <a:bodyPr wrap="square" rtlCol="0">
              <a:spAutoFit/>
            </a:bodyPr>
            <a:lstStyle/>
            <a:p>
              <a:r>
                <a:rPr kumimoji="1" lang="en-US" altLang="ja-JP" sz="600" dirty="0" smtClean="0">
                  <a:solidFill>
                    <a:srgbClr val="FF0000"/>
                  </a:solidFill>
                </a:rPr>
                <a:t>13,220</a:t>
              </a:r>
              <a:endParaRPr kumimoji="1" lang="ja-JP" altLang="en-US" sz="600" dirty="0">
                <a:solidFill>
                  <a:srgbClr val="FF0000"/>
                </a:solidFill>
              </a:endParaRPr>
            </a:p>
          </p:txBody>
        </p:sp>
        <p:sp>
          <p:nvSpPr>
            <p:cNvPr id="14" name="テキスト ボックス 13"/>
            <p:cNvSpPr txBox="1"/>
            <p:nvPr/>
          </p:nvSpPr>
          <p:spPr>
            <a:xfrm>
              <a:off x="8147919" y="1874787"/>
              <a:ext cx="508226" cy="276999"/>
            </a:xfrm>
            <a:prstGeom prst="rect">
              <a:avLst/>
            </a:prstGeom>
            <a:noFill/>
          </p:spPr>
          <p:txBody>
            <a:bodyPr wrap="square" rtlCol="0">
              <a:spAutoFit/>
            </a:bodyPr>
            <a:lstStyle/>
            <a:p>
              <a:r>
                <a:rPr kumimoji="1" lang="ja-JP" altLang="en-US" sz="600" dirty="0" smtClean="0">
                  <a:solidFill>
                    <a:srgbClr val="FF0000"/>
                  </a:solidFill>
                </a:rPr>
                <a:t>▲</a:t>
              </a:r>
              <a:r>
                <a:rPr kumimoji="1" lang="en-US" altLang="ja-JP" sz="600" dirty="0" smtClean="0">
                  <a:solidFill>
                    <a:srgbClr val="FF0000"/>
                  </a:solidFill>
                </a:rPr>
                <a:t>5%</a:t>
              </a:r>
            </a:p>
            <a:p>
              <a:r>
                <a:rPr kumimoji="1" lang="en-US" altLang="ja-JP" sz="600" dirty="0" smtClean="0">
                  <a:solidFill>
                    <a:srgbClr val="FF0000"/>
                  </a:solidFill>
                </a:rPr>
                <a:t>12,530</a:t>
              </a:r>
              <a:endParaRPr kumimoji="1" lang="ja-JP" altLang="en-US" sz="600" dirty="0">
                <a:solidFill>
                  <a:srgbClr val="FF0000"/>
                </a:solidFill>
              </a:endParaRPr>
            </a:p>
          </p:txBody>
        </p:sp>
        <p:sp>
          <p:nvSpPr>
            <p:cNvPr id="15" name="テキスト ボックス 14"/>
            <p:cNvSpPr txBox="1"/>
            <p:nvPr/>
          </p:nvSpPr>
          <p:spPr>
            <a:xfrm>
              <a:off x="6485163" y="1894046"/>
              <a:ext cx="527953" cy="184666"/>
            </a:xfrm>
            <a:prstGeom prst="rect">
              <a:avLst/>
            </a:prstGeom>
            <a:noFill/>
          </p:spPr>
          <p:txBody>
            <a:bodyPr wrap="square" rtlCol="0">
              <a:spAutoFit/>
            </a:bodyPr>
            <a:lstStyle/>
            <a:p>
              <a:r>
                <a:rPr kumimoji="1" lang="en-US" altLang="ja-JP" sz="600" dirty="0" smtClean="0"/>
                <a:t>13,080</a:t>
              </a:r>
              <a:endParaRPr kumimoji="1" lang="ja-JP" altLang="en-US" sz="600" dirty="0"/>
            </a:p>
          </p:txBody>
        </p:sp>
        <p:sp>
          <p:nvSpPr>
            <p:cNvPr id="16" name="テキスト ボックス 15"/>
            <p:cNvSpPr txBox="1"/>
            <p:nvPr/>
          </p:nvSpPr>
          <p:spPr>
            <a:xfrm>
              <a:off x="7306495" y="1920954"/>
              <a:ext cx="465579" cy="184666"/>
            </a:xfrm>
            <a:prstGeom prst="rect">
              <a:avLst/>
            </a:prstGeom>
            <a:noFill/>
          </p:spPr>
          <p:txBody>
            <a:bodyPr wrap="square" rtlCol="0">
              <a:spAutoFit/>
            </a:bodyPr>
            <a:lstStyle/>
            <a:p>
              <a:r>
                <a:rPr kumimoji="1" lang="en-US" altLang="ja-JP" sz="600" dirty="0" smtClean="0"/>
                <a:t>12,830</a:t>
              </a:r>
              <a:endParaRPr kumimoji="1" lang="ja-JP" altLang="en-US" sz="600" dirty="0"/>
            </a:p>
          </p:txBody>
        </p:sp>
        <p:sp>
          <p:nvSpPr>
            <p:cNvPr id="17" name="テキスト ボックス 16"/>
            <p:cNvSpPr txBox="1"/>
            <p:nvPr/>
          </p:nvSpPr>
          <p:spPr>
            <a:xfrm>
              <a:off x="6893213" y="1920954"/>
              <a:ext cx="457428" cy="184666"/>
            </a:xfrm>
            <a:prstGeom prst="rect">
              <a:avLst/>
            </a:prstGeom>
            <a:noFill/>
          </p:spPr>
          <p:txBody>
            <a:bodyPr wrap="square" rtlCol="0">
              <a:spAutoFit/>
            </a:bodyPr>
            <a:lstStyle/>
            <a:p>
              <a:r>
                <a:rPr kumimoji="1" lang="en-US" altLang="ja-JP" sz="600" dirty="0" smtClean="0"/>
                <a:t>12,930</a:t>
              </a:r>
              <a:endParaRPr kumimoji="1" lang="ja-JP" altLang="en-US" sz="600" dirty="0"/>
            </a:p>
          </p:txBody>
        </p:sp>
        <p:sp>
          <p:nvSpPr>
            <p:cNvPr id="18" name="テキスト ボックス 17"/>
            <p:cNvSpPr txBox="1"/>
            <p:nvPr/>
          </p:nvSpPr>
          <p:spPr>
            <a:xfrm>
              <a:off x="7723611" y="1953708"/>
              <a:ext cx="477155" cy="184666"/>
            </a:xfrm>
            <a:prstGeom prst="rect">
              <a:avLst/>
            </a:prstGeom>
            <a:noFill/>
          </p:spPr>
          <p:txBody>
            <a:bodyPr wrap="square" rtlCol="0">
              <a:spAutoFit/>
            </a:bodyPr>
            <a:lstStyle/>
            <a:p>
              <a:r>
                <a:rPr kumimoji="1" lang="en-US" altLang="ja-JP" sz="600" dirty="0" smtClean="0"/>
                <a:t>12,690</a:t>
              </a:r>
              <a:endParaRPr kumimoji="1" lang="ja-JP" altLang="en-US" sz="600" dirty="0"/>
            </a:p>
          </p:txBody>
        </p:sp>
      </p:grpSp>
      <p:sp>
        <p:nvSpPr>
          <p:cNvPr id="20"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参考３</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1848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14" y="477366"/>
            <a:ext cx="6268255" cy="307777"/>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しごと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「重要な産業」としての大阪農業の</a:t>
            </a:r>
            <a:r>
              <a:rPr lang="ja-JP" altLang="en-US" sz="1400" b="1" dirty="0" smtClean="0">
                <a:latin typeface="メイリオ" panose="020B0604030504040204" pitchFamily="50" charset="-128"/>
                <a:ea typeface="メイリオ" panose="020B0604030504040204" pitchFamily="50" charset="-128"/>
              </a:rPr>
              <a:t>振興（課題の深堀り）</a:t>
            </a:r>
            <a:endParaRPr lang="ja-JP" altLang="en-US" sz="14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98BA7E-B299-4383-B170-F6FF3DB60E59}"/>
              </a:ext>
            </a:extLst>
          </p:cNvPr>
          <p:cNvSpPr/>
          <p:nvPr/>
        </p:nvSpPr>
        <p:spPr>
          <a:xfrm>
            <a:off x="101600" y="906044"/>
            <a:ext cx="9804400" cy="707886"/>
          </a:xfrm>
          <a:prstGeom prst="rect">
            <a:avLst/>
          </a:prstGeom>
        </p:spPr>
        <p:txBody>
          <a:bodyPr wrap="square">
            <a:sp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・農業ビジネススクールやコンサル派遣による個別農業者への指導を中心とした農の成長産業化推進事業は、経営改善意欲の高い農業者の平均販売額増加に一定成果があった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コンサル・アカデミア・</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No-1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活用した者＝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38.3%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増加した</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が、農業者への指導は</a:t>
            </a:r>
            <a:r>
              <a:rPr kumimoji="1" lang="ja-JP" altLang="en-US" sz="1200" i="1" dirty="0">
                <a:latin typeface="Meiryo UI" panose="020B0604030504040204" pitchFamily="50" charset="-128"/>
                <a:ea typeface="Meiryo UI" panose="020B0604030504040204" pitchFamily="50" charset="-128"/>
              </a:rPr>
              <a:t>単年度では成果が出ず</a:t>
            </a:r>
            <a:r>
              <a:rPr kumimoji="1" lang="ja-JP" altLang="en-US" sz="1200" i="1" dirty="0" smtClean="0">
                <a:latin typeface="Meiryo UI" panose="020B0604030504040204" pitchFamily="50" charset="-128"/>
                <a:ea typeface="Meiryo UI" panose="020B0604030504040204" pitchFamily="50" charset="-128"/>
              </a:rPr>
              <a:t>、複</a:t>
            </a:r>
            <a:r>
              <a:rPr kumimoji="1" lang="ja-JP" altLang="en-US" sz="1200" i="1" dirty="0">
                <a:latin typeface="Meiryo UI" panose="020B0604030504040204" pitchFamily="50" charset="-128"/>
                <a:ea typeface="Meiryo UI" panose="020B0604030504040204" pitchFamily="50" charset="-128"/>
              </a:rPr>
              <a:t>数年の取組が必要</a:t>
            </a:r>
            <a:r>
              <a:rPr kumimoji="1" lang="ja-JP" altLang="en-US" sz="1200" i="1" dirty="0" smtClean="0">
                <a:latin typeface="Meiryo UI" panose="020B0604030504040204" pitchFamily="50" charset="-128"/>
                <a:ea typeface="Meiryo UI" panose="020B0604030504040204" pitchFamily="50" charset="-128"/>
              </a:rPr>
              <a:t>で時間</a:t>
            </a:r>
            <a:r>
              <a:rPr kumimoji="1" lang="ja-JP" altLang="en-US" sz="1200" i="1" dirty="0">
                <a:latin typeface="Meiryo UI" panose="020B0604030504040204" pitchFamily="50" charset="-128"/>
                <a:ea typeface="Meiryo UI" panose="020B0604030504040204" pitchFamily="50" charset="-128"/>
              </a:rPr>
              <a:t>を</a:t>
            </a:r>
            <a:r>
              <a:rPr kumimoji="1" lang="ja-JP" altLang="en-US" sz="1200" i="1" dirty="0" smtClean="0">
                <a:latin typeface="Meiryo UI" panose="020B0604030504040204" pitchFamily="50" charset="-128"/>
                <a:ea typeface="Meiryo UI" panose="020B0604030504040204" pitchFamily="50" charset="-128"/>
              </a:rPr>
              <a:t>要するた</a:t>
            </a:r>
            <a:r>
              <a:rPr kumimoji="1" lang="ja-JP" altLang="en-US" sz="1200" i="1" dirty="0">
                <a:latin typeface="Meiryo UI" panose="020B0604030504040204" pitchFamily="50" charset="-128"/>
                <a:ea typeface="Meiryo UI" panose="020B0604030504040204" pitchFamily="50" charset="-128"/>
              </a:rPr>
              <a:t>め</a:t>
            </a:r>
            <a:r>
              <a:rPr kumimoji="1" lang="ja-JP" altLang="en-US" sz="1200" i="1" dirty="0" smtClean="0">
                <a:latin typeface="Meiryo UI" panose="020B0604030504040204" pitchFamily="50" charset="-128"/>
                <a:ea typeface="Meiryo UI" panose="020B0604030504040204" pitchFamily="50" charset="-128"/>
              </a:rPr>
              <a:t>、対象者の絞り込みが必要。</a:t>
            </a:r>
            <a:endParaRPr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114300" y="1586869"/>
            <a:ext cx="9522994" cy="1287532"/>
          </a:xfrm>
          <a:prstGeom prst="rect">
            <a:avLst/>
          </a:prstGeom>
        </p:spPr>
        <p:txBody>
          <a:bodyPr wrap="square">
            <a:spAutoFit/>
          </a:bodyPr>
          <a:lstStyle/>
          <a:p>
            <a:pPr>
              <a:lnSpc>
                <a:spcPct val="100000"/>
              </a:lnSpc>
            </a:pPr>
            <a:r>
              <a:rPr kumimoji="1" lang="ja-JP" altLang="en-US" sz="1100" b="1" u="sng" dirty="0">
                <a:latin typeface="Meiryo UI" panose="020B0604030504040204" pitchFamily="50" charset="-128"/>
                <a:ea typeface="Meiryo UI" panose="020B0604030504040204" pitchFamily="50" charset="-128"/>
              </a:rPr>
              <a:t>〇</a:t>
            </a:r>
            <a:r>
              <a:rPr kumimoji="1" lang="en-US" altLang="ja-JP" sz="1100" b="1" u="sng" dirty="0">
                <a:latin typeface="Meiryo UI" panose="020B0604030504040204" pitchFamily="50" charset="-128"/>
                <a:ea typeface="Meiryo UI" panose="020B0604030504040204" pitchFamily="50" charset="-128"/>
              </a:rPr>
              <a:t>182</a:t>
            </a:r>
            <a:r>
              <a:rPr kumimoji="1" lang="ja-JP" altLang="en-US" sz="1100" b="1" u="sng" dirty="0">
                <a:latin typeface="Meiryo UI" panose="020B0604030504040204" pitchFamily="50" charset="-128"/>
                <a:ea typeface="Meiryo UI" panose="020B0604030504040204" pitchFamily="50" charset="-128"/>
              </a:rPr>
              <a:t>名の対象者への指導（達成率約６０％）</a:t>
            </a:r>
            <a:endParaRPr kumimoji="1" lang="en-US" altLang="ja-JP" sz="1100" b="1" u="sng" dirty="0">
              <a:latin typeface="Meiryo UI" panose="020B0604030504040204" pitchFamily="50" charset="-128"/>
              <a:ea typeface="Meiryo UI" panose="020B0604030504040204" pitchFamily="50" charset="-128"/>
            </a:endParaRPr>
          </a:p>
          <a:p>
            <a:pPr>
              <a:lnSpc>
                <a:spcPct val="100000"/>
              </a:lnSpc>
            </a:pPr>
            <a:r>
              <a:rPr kumimoji="1" lang="ja-JP" altLang="en-US" sz="1100" i="1" dirty="0">
                <a:latin typeface="Meiryo UI" panose="020B0604030504040204" pitchFamily="50" charset="-128"/>
                <a:ea typeface="Meiryo UI" panose="020B0604030504040204" pitchFamily="50" charset="-128"/>
              </a:rPr>
              <a:t>（要因）・販売額増加に向けた取組は単年度では成果が出ず、一人に対して複数年の取組が</a:t>
            </a:r>
            <a:r>
              <a:rPr kumimoji="1" lang="ja-JP" altLang="en-US" sz="1100" i="1" dirty="0" smtClean="0">
                <a:latin typeface="Meiryo UI" panose="020B0604030504040204" pitchFamily="50" charset="-128"/>
                <a:ea typeface="Meiryo UI" panose="020B0604030504040204" pitchFamily="50" charset="-128"/>
              </a:rPr>
              <a:t>必要で時間を要することもあり、</a:t>
            </a:r>
            <a:r>
              <a:rPr kumimoji="1" lang="en-US" altLang="ja-JP" sz="1100" dirty="0" smtClean="0">
                <a:latin typeface="Meiryo UI" panose="020B0604030504040204" pitchFamily="50" charset="-128"/>
                <a:ea typeface="Meiryo UI" panose="020B0604030504040204" pitchFamily="50" charset="-128"/>
              </a:rPr>
              <a:t>300</a:t>
            </a:r>
            <a:r>
              <a:rPr kumimoji="1" lang="ja-JP" altLang="en-US" sz="1100" dirty="0" smtClean="0">
                <a:latin typeface="Meiryo UI" panose="020B0604030504040204" pitchFamily="50" charset="-128"/>
                <a:ea typeface="Meiryo UI" panose="020B0604030504040204" pitchFamily="50" charset="-128"/>
              </a:rPr>
              <a:t>人</a:t>
            </a:r>
            <a:r>
              <a:rPr kumimoji="1" lang="ja-JP" altLang="en-US" sz="1100" i="1" dirty="0" smtClean="0">
                <a:latin typeface="Meiryo UI" panose="020B0604030504040204" pitchFamily="50" charset="-128"/>
                <a:ea typeface="Meiryo UI" panose="020B0604030504040204" pitchFamily="50" charset="-128"/>
              </a:rPr>
              <a:t>に指導を実施できなかった。　</a:t>
            </a:r>
            <a:endParaRPr kumimoji="1" lang="en-US" altLang="ja-JP" sz="1100" i="1" dirty="0" smtClean="0">
              <a:latin typeface="Meiryo UI" panose="020B0604030504040204" pitchFamily="50" charset="-128"/>
              <a:ea typeface="Meiryo UI" panose="020B0604030504040204" pitchFamily="50" charset="-128"/>
            </a:endParaRPr>
          </a:p>
          <a:p>
            <a:pPr>
              <a:lnSpc>
                <a:spcPts val="700"/>
              </a:lnSpc>
            </a:pPr>
            <a:r>
              <a:rPr kumimoji="1" lang="ja-JP" altLang="en-US" sz="1100" i="1" dirty="0">
                <a:latin typeface="Meiryo UI" panose="020B0604030504040204" pitchFamily="50" charset="-128"/>
                <a:ea typeface="Meiryo UI" panose="020B0604030504040204" pitchFamily="50" charset="-128"/>
              </a:rPr>
              <a:t>　　　</a:t>
            </a:r>
            <a:endParaRPr kumimoji="1" lang="en-US" altLang="ja-JP" sz="1100" i="1" dirty="0">
              <a:latin typeface="Meiryo UI" panose="020B0604030504040204" pitchFamily="50" charset="-128"/>
              <a:ea typeface="Meiryo UI" panose="020B0604030504040204" pitchFamily="50" charset="-128"/>
            </a:endParaRPr>
          </a:p>
          <a:p>
            <a:pPr>
              <a:lnSpc>
                <a:spcPct val="100000"/>
              </a:lnSpc>
            </a:pPr>
            <a:r>
              <a:rPr kumimoji="1" lang="ja-JP" altLang="en-US" sz="1100" i="1" dirty="0">
                <a:latin typeface="Meiryo UI" panose="020B0604030504040204" pitchFamily="50" charset="-128"/>
                <a:ea typeface="Meiryo UI" panose="020B0604030504040204" pitchFamily="50" charset="-128"/>
              </a:rPr>
              <a:t>　　　　　　・対象農業者の</a:t>
            </a:r>
            <a:r>
              <a:rPr kumimoji="1" lang="en-US" altLang="ja-JP" sz="1100" dirty="0">
                <a:latin typeface="Meiryo UI" panose="020B0604030504040204" pitchFamily="50" charset="-128"/>
                <a:ea typeface="Meiryo UI" panose="020B0604030504040204" pitchFamily="50" charset="-128"/>
              </a:rPr>
              <a:t>2/3</a:t>
            </a:r>
            <a:r>
              <a:rPr kumimoji="1" lang="ja-JP" altLang="en-US" sz="1100" i="1" dirty="0">
                <a:latin typeface="Meiryo UI" panose="020B0604030504040204" pitchFamily="50" charset="-128"/>
                <a:ea typeface="Meiryo UI" panose="020B0604030504040204" pitchFamily="50" charset="-128"/>
              </a:rPr>
              <a:t>を有する泉州地域では</a:t>
            </a:r>
            <a:r>
              <a:rPr kumimoji="1" lang="en-US" altLang="ja-JP" sz="1100" dirty="0">
                <a:latin typeface="Meiryo UI" panose="020B0604030504040204" pitchFamily="50" charset="-128"/>
                <a:ea typeface="Meiryo UI" panose="020B0604030504040204" pitchFamily="50" charset="-128"/>
              </a:rPr>
              <a:t>H30</a:t>
            </a:r>
            <a:r>
              <a:rPr kumimoji="1" lang="ja-JP" altLang="en-US" sz="1100" dirty="0">
                <a:latin typeface="Meiryo UI" panose="020B0604030504040204" pitchFamily="50" charset="-128"/>
                <a:ea typeface="Meiryo UI" panose="020B0604030504040204" pitchFamily="50" charset="-128"/>
              </a:rPr>
              <a:t>年</a:t>
            </a:r>
            <a:r>
              <a:rPr kumimoji="1" lang="ja-JP" altLang="en-US" sz="1100" i="1" dirty="0">
                <a:latin typeface="Meiryo UI" panose="020B0604030504040204" pitchFamily="50" charset="-128"/>
                <a:ea typeface="Meiryo UI" panose="020B0604030504040204" pitchFamily="50" charset="-128"/>
              </a:rPr>
              <a:t>の台風被害の影響が甚大で農業者</a:t>
            </a:r>
            <a:r>
              <a:rPr kumimoji="1" lang="ja-JP" altLang="en-US" sz="1100" i="1" dirty="0" smtClean="0">
                <a:latin typeface="Meiryo UI" panose="020B0604030504040204" pitchFamily="50" charset="-128"/>
                <a:ea typeface="Meiryo UI" panose="020B0604030504040204" pitchFamily="50" charset="-128"/>
              </a:rPr>
              <a:t>、泉州</a:t>
            </a:r>
            <a:r>
              <a:rPr kumimoji="1" lang="ja-JP" altLang="en-US" sz="1100" i="1" dirty="0">
                <a:latin typeface="Meiryo UI" panose="020B0604030504040204" pitchFamily="50" charset="-128"/>
                <a:ea typeface="Meiryo UI" panose="020B0604030504040204" pitchFamily="50" charset="-128"/>
              </a:rPr>
              <a:t>事務所ともにその復旧を最優先に取り組んだ。</a:t>
            </a:r>
            <a:r>
              <a:rPr kumimoji="1" lang="ja-JP" altLang="en-US" sz="1100" dirty="0">
                <a:latin typeface="Meiryo UI" panose="020B0604030504040204" pitchFamily="50" charset="-128"/>
                <a:ea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endParaRPr>
          </a:p>
          <a:p>
            <a:pPr>
              <a:lnSpc>
                <a:spcPts val="700"/>
              </a:lnSpc>
            </a:pPr>
            <a:r>
              <a:rPr kumimoji="1" lang="ja-JP" altLang="en-US" sz="1100" dirty="0">
                <a:latin typeface="Meiryo UI" panose="020B0604030504040204" pitchFamily="50" charset="-128"/>
                <a:ea typeface="Meiryo UI" panose="020B0604030504040204" pitchFamily="50" charset="-128"/>
              </a:rPr>
              <a:t>　　　　</a:t>
            </a:r>
            <a:endParaRPr kumimoji="1" lang="en-US" altLang="zh-TW" sz="1100" b="1" u="sng" dirty="0">
              <a:latin typeface="Meiryo UI" panose="020B0604030504040204" pitchFamily="50" charset="-128"/>
              <a:ea typeface="Meiryo UI" panose="020B0604030504040204" pitchFamily="50" charset="-128"/>
            </a:endParaRPr>
          </a:p>
          <a:p>
            <a:pPr lvl="0" defTabSz="914400">
              <a:defRPr/>
            </a:pPr>
            <a:r>
              <a:rPr kumimoji="1" lang="ja-JP" altLang="en-US" sz="1100" b="1" u="sng" dirty="0">
                <a:latin typeface="Meiryo UI" panose="020B0604030504040204" pitchFamily="50" charset="-128"/>
                <a:ea typeface="Meiryo UI" panose="020B0604030504040204" pitchFamily="50" charset="-128"/>
              </a:rPr>
              <a:t>〇平均販売額増加割合約</a:t>
            </a:r>
            <a:r>
              <a:rPr kumimoji="1" lang="en-US" altLang="ja-JP" sz="1100" b="1" u="sng" dirty="0">
                <a:latin typeface="Meiryo UI" panose="020B0604030504040204" pitchFamily="50" charset="-128"/>
                <a:ea typeface="Meiryo UI" panose="020B0604030504040204" pitchFamily="50" charset="-128"/>
              </a:rPr>
              <a:t>15</a:t>
            </a:r>
            <a:r>
              <a:rPr kumimoji="1" lang="ja-JP" altLang="en-US" sz="1100" b="1" u="sng" dirty="0">
                <a:latin typeface="Meiryo UI" panose="020B0604030504040204" pitchFamily="50" charset="-128"/>
                <a:ea typeface="Meiryo UI" panose="020B0604030504040204" pitchFamily="50" charset="-128"/>
              </a:rPr>
              <a:t>％（達成率約</a:t>
            </a:r>
            <a:r>
              <a:rPr kumimoji="1" lang="en-US" altLang="ja-JP" sz="1100" b="1" u="sng" dirty="0">
                <a:latin typeface="Meiryo UI" panose="020B0604030504040204" pitchFamily="50" charset="-128"/>
                <a:ea typeface="Meiryo UI" panose="020B0604030504040204" pitchFamily="50" charset="-128"/>
              </a:rPr>
              <a:t>50%</a:t>
            </a:r>
            <a:r>
              <a:rPr kumimoji="1" lang="ja-JP" altLang="en-US" sz="1100" b="1" u="sng" dirty="0" smtClean="0">
                <a:latin typeface="Meiryo UI" panose="020B0604030504040204" pitchFamily="50" charset="-128"/>
                <a:ea typeface="Meiryo UI" panose="020B0604030504040204" pitchFamily="50" charset="-128"/>
              </a:rPr>
              <a:t>）</a:t>
            </a:r>
            <a:r>
              <a:rPr kumimoji="1" lang="ja-JP" altLang="en-US" sz="1100" b="1" u="sng" dirty="0" smtClean="0">
                <a:solidFill>
                  <a:srgbClr val="FF0000"/>
                </a:solidFill>
                <a:latin typeface="Meiryo UI" panose="020B0604030504040204" pitchFamily="50" charset="-128"/>
                <a:ea typeface="Meiryo UI" panose="020B0604030504040204" pitchFamily="50" charset="-128"/>
              </a:rPr>
              <a:t>販売増加額</a:t>
            </a:r>
            <a:r>
              <a:rPr kumimoji="1" lang="ja-JP" altLang="en-US" sz="1100" b="1" u="sng" dirty="0">
                <a:solidFill>
                  <a:srgbClr val="FF0000"/>
                </a:solidFill>
                <a:latin typeface="Meiryo UI" panose="020B0604030504040204" pitchFamily="50" charset="-128"/>
                <a:ea typeface="Meiryo UI" panose="020B0604030504040204" pitchFamily="50" charset="-128"/>
              </a:rPr>
              <a:t>約</a:t>
            </a:r>
            <a:r>
              <a:rPr kumimoji="1" lang="en-US" altLang="zh-TW" sz="1100" b="1" u="sng" dirty="0">
                <a:solidFill>
                  <a:srgbClr val="FF0000"/>
                </a:solidFill>
                <a:latin typeface="Meiryo UI" panose="020B0604030504040204" pitchFamily="50" charset="-128"/>
                <a:ea typeface="Meiryo UI" panose="020B0604030504040204" pitchFamily="50" charset="-128"/>
              </a:rPr>
              <a:t>4</a:t>
            </a:r>
            <a:r>
              <a:rPr kumimoji="1" lang="zh-TW" altLang="en-US" sz="1100" b="1" u="sng" dirty="0">
                <a:solidFill>
                  <a:srgbClr val="FF0000"/>
                </a:solidFill>
                <a:latin typeface="Meiryo UI" panose="020B0604030504040204" pitchFamily="50" charset="-128"/>
                <a:ea typeface="Meiryo UI" panose="020B0604030504040204" pitchFamily="50" charset="-128"/>
              </a:rPr>
              <a:t>億円</a:t>
            </a:r>
            <a:r>
              <a:rPr kumimoji="1" lang="zh-TW" altLang="en-US" sz="1100" b="1" u="sng" dirty="0">
                <a:latin typeface="Meiryo UI" panose="020B0604030504040204" pitchFamily="50" charset="-128"/>
                <a:ea typeface="Meiryo UI" panose="020B0604030504040204" pitchFamily="50" charset="-128"/>
              </a:rPr>
              <a:t>（達成率</a:t>
            </a:r>
            <a:r>
              <a:rPr kumimoji="1" lang="en-US" altLang="zh-TW" sz="1100" b="1" u="sng" dirty="0">
                <a:latin typeface="Meiryo UI" panose="020B0604030504040204" pitchFamily="50" charset="-128"/>
                <a:ea typeface="Meiryo UI" panose="020B0604030504040204" pitchFamily="50" charset="-128"/>
              </a:rPr>
              <a:t>36</a:t>
            </a:r>
            <a:r>
              <a:rPr kumimoji="1" lang="zh-TW" altLang="en-US" sz="1100" b="1" u="sng" dirty="0">
                <a:latin typeface="Meiryo UI" panose="020B0604030504040204" pitchFamily="50" charset="-128"/>
                <a:ea typeface="Meiryo UI" panose="020B0604030504040204" pitchFamily="50" charset="-128"/>
              </a:rPr>
              <a:t>％）</a:t>
            </a:r>
            <a:endParaRPr kumimoji="1" lang="en-US" altLang="zh-TW" sz="1100" b="1" u="sng" dirty="0">
              <a:latin typeface="Meiryo UI" panose="020B0604030504040204" pitchFamily="50" charset="-128"/>
              <a:ea typeface="Meiryo UI" panose="020B0604030504040204" pitchFamily="50" charset="-128"/>
            </a:endParaRPr>
          </a:p>
          <a:p>
            <a:pPr lvl="0" defTabSz="914400">
              <a:defRPr/>
            </a:pPr>
            <a:r>
              <a:rPr kumimoji="1" lang="ja-JP" altLang="en-US" sz="1100" dirty="0">
                <a:latin typeface="Meiryo UI" panose="020B0604030504040204" pitchFamily="50" charset="-128"/>
                <a:ea typeface="Meiryo UI" panose="020B0604030504040204" pitchFamily="50" charset="-128"/>
              </a:rPr>
              <a:t>（要因）・府内の対象農業者の</a:t>
            </a:r>
            <a:r>
              <a:rPr kumimoji="1" lang="en-US" altLang="ja-JP" sz="1100" dirty="0">
                <a:latin typeface="Meiryo UI" panose="020B0604030504040204" pitchFamily="50" charset="-128"/>
                <a:ea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rPr>
              <a:t>を有する泉州地域では</a:t>
            </a:r>
            <a:r>
              <a:rPr kumimoji="1" lang="en-US" altLang="ja-JP" sz="1100" dirty="0">
                <a:latin typeface="Meiryo UI" panose="020B0604030504040204" pitchFamily="50" charset="-128"/>
                <a:ea typeface="Meiryo UI" panose="020B0604030504040204" pitchFamily="50" charset="-128"/>
              </a:rPr>
              <a:t>H30</a:t>
            </a:r>
            <a:r>
              <a:rPr kumimoji="1" lang="ja-JP" altLang="en-US" sz="1100" dirty="0">
                <a:latin typeface="Meiryo UI" panose="020B0604030504040204" pitchFamily="50" charset="-128"/>
                <a:ea typeface="Meiryo UI" panose="020B0604030504040204" pitchFamily="50" charset="-128"/>
              </a:rPr>
              <a:t>年の台風被害の影響が甚大で</a:t>
            </a:r>
            <a:r>
              <a:rPr kumimoji="1" lang="ja-JP" altLang="en-US" sz="1100" dirty="0" smtClean="0">
                <a:latin typeface="Meiryo UI" panose="020B0604030504040204" pitchFamily="50" charset="-128"/>
                <a:ea typeface="Meiryo UI" panose="020B0604030504040204" pitchFamily="50" charset="-128"/>
              </a:rPr>
              <a:t>、農業者</a:t>
            </a:r>
            <a:r>
              <a:rPr kumimoji="1" lang="ja-JP" altLang="en-US" sz="1100" dirty="0">
                <a:latin typeface="Meiryo UI" panose="020B0604030504040204" pitchFamily="50" charset="-128"/>
                <a:ea typeface="Meiryo UI" panose="020B0604030504040204" pitchFamily="50" charset="-128"/>
              </a:rPr>
              <a:t>、泉州事務所ともにその復旧を最優先に取り組んだ。（再掲）</a:t>
            </a:r>
            <a:endParaRPr kumimoji="1" lang="en-US" altLang="ja-JP" sz="1100" dirty="0">
              <a:latin typeface="Meiryo UI" panose="020B0604030504040204" pitchFamily="50" charset="-128"/>
              <a:ea typeface="Meiryo UI" panose="020B0604030504040204" pitchFamily="50" charset="-128"/>
            </a:endParaRPr>
          </a:p>
          <a:p>
            <a:pPr>
              <a:lnSpc>
                <a:spcPct val="100000"/>
              </a:lnSpc>
              <a:spcAft>
                <a:spcPts val="0"/>
              </a:spcAft>
            </a:pPr>
            <a:r>
              <a:rPr kumimoji="1" lang="ja-JP" altLang="en-US" sz="1100" dirty="0">
                <a:latin typeface="Meiryo UI" panose="020B0604030504040204" pitchFamily="50" charset="-128"/>
                <a:ea typeface="Meiryo UI" panose="020B0604030504040204" pitchFamily="50" charset="-128"/>
              </a:rPr>
              <a:t>　　　　　　・対象農業者の中には、販売額増加ではなく、労務管理といった質的な改善を目標に</a:t>
            </a:r>
            <a:r>
              <a:rPr kumimoji="1" lang="ja-JP" altLang="en-US" sz="1100" dirty="0" smtClean="0">
                <a:latin typeface="Meiryo UI" panose="020B0604030504040204" pitchFamily="50" charset="-128"/>
                <a:ea typeface="Meiryo UI" panose="020B0604030504040204" pitchFamily="50" charset="-128"/>
              </a:rPr>
              <a:t>する農業者</a:t>
            </a:r>
            <a:r>
              <a:rPr kumimoji="1" lang="ja-JP" altLang="en-US" sz="1100" dirty="0">
                <a:latin typeface="Meiryo UI" panose="020B0604030504040204" pitchFamily="50" charset="-128"/>
                <a:ea typeface="Meiryo UI" panose="020B0604030504040204" pitchFamily="50" charset="-128"/>
              </a:rPr>
              <a:t>も見られた。　</a:t>
            </a:r>
            <a:endParaRPr kumimoji="1" lang="en-US" altLang="ja-JP" sz="1100" dirty="0">
              <a:latin typeface="Meiryo UI" panose="020B0604030504040204" pitchFamily="50" charset="-128"/>
              <a:ea typeface="Meiryo UI" panose="020B0604030504040204" pitchFamily="50" charset="-128"/>
            </a:endParaRPr>
          </a:p>
        </p:txBody>
      </p:sp>
      <p:sp>
        <p:nvSpPr>
          <p:cNvPr id="11" name="角丸四角形 10"/>
          <p:cNvSpPr/>
          <p:nvPr/>
        </p:nvSpPr>
        <p:spPr>
          <a:xfrm>
            <a:off x="226773" y="3320462"/>
            <a:ext cx="3191843" cy="2156850"/>
          </a:xfrm>
          <a:prstGeom prst="roundRect">
            <a:avLst>
              <a:gd name="adj" fmla="val 1064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所在地：羽曳野市</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en-US" altLang="ja-JP" sz="1200" u="sng"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H28</a:t>
            </a:r>
            <a:r>
              <a:rPr lang="ja-JP" altLang="en-US" sz="1200" u="sng"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～継続中</a:t>
            </a:r>
            <a:endParaRPr lang="ja-JP" sz="1200" u="sng"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作　目：果樹（ぶどう）</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課　題：</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規模拡大（</a:t>
            </a: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スマート農業の導入</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内　容：自動開閉装置、遠隔温度把握装置の</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導入</a:t>
            </a: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→収量の増及び品質向上による販売金　　　</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額の増加</a:t>
            </a: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販売金額の伸び率：</a:t>
            </a:r>
            <a:r>
              <a:rPr lang="en-US"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70</a:t>
            </a: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b="1"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15034B81-5B6C-493C-AB15-A2DB1D6C271D}"/>
              </a:ext>
            </a:extLst>
          </p:cNvPr>
          <p:cNvSpPr txBox="1"/>
          <p:nvPr/>
        </p:nvSpPr>
        <p:spPr>
          <a:xfrm>
            <a:off x="226773" y="2956249"/>
            <a:ext cx="5598018" cy="318694"/>
          </a:xfrm>
          <a:prstGeom prst="rect">
            <a:avLst/>
          </a:prstGeom>
          <a:noFill/>
        </p:spPr>
        <p:txBody>
          <a:bodyPr wrap="square">
            <a:noAutofit/>
          </a:bodyPr>
          <a:lstStyle/>
          <a:p>
            <a:pPr>
              <a:spcAft>
                <a:spcPts val="600"/>
              </a:spcAft>
            </a:pPr>
            <a:r>
              <a:rPr lang="ja-JP" altLang="en-US" sz="1200" b="1" dirty="0">
                <a:latin typeface="Meiryo UI" panose="020B0604030504040204" pitchFamily="50" charset="-128"/>
                <a:ea typeface="Meiryo UI" panose="020B0604030504040204" pitchFamily="50" charset="-128"/>
              </a:rPr>
              <a:t>■農の成長産業化推進事業による販売額増加につながった事例</a:t>
            </a:r>
            <a:endParaRPr lang="en-US" altLang="ja-JP" sz="1200" b="1" dirty="0">
              <a:solidFill>
                <a:srgbClr val="FF0000"/>
              </a:solidFill>
              <a:latin typeface="Meiryo UI" panose="020B0604030504040204" pitchFamily="50" charset="-128"/>
              <a:ea typeface="Meiryo UI" panose="020B0604030504040204" pitchFamily="50" charset="-128"/>
            </a:endParaRPr>
          </a:p>
        </p:txBody>
      </p:sp>
      <p:sp>
        <p:nvSpPr>
          <p:cNvPr id="13" name="角丸四角形 12"/>
          <p:cNvSpPr/>
          <p:nvPr/>
        </p:nvSpPr>
        <p:spPr>
          <a:xfrm>
            <a:off x="3465810" y="3331284"/>
            <a:ext cx="3245165" cy="2146028"/>
          </a:xfrm>
          <a:prstGeom prst="roundRect">
            <a:avLst>
              <a:gd name="adj" fmla="val 9501"/>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所在地：枚方市</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en-US" altLang="ja-JP" sz="1200" u="sng"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H30</a:t>
            </a:r>
            <a:r>
              <a:rPr lang="ja-JP" altLang="en-US" sz="1200" u="sng" dirty="0">
                <a:solidFill>
                  <a:schemeClr val="tx1"/>
                </a:solidFill>
                <a:latin typeface="Meiryo UI" panose="020B0604030504040204" pitchFamily="50" charset="-128"/>
                <a:ea typeface="Meiryo UI" panose="020B0604030504040204" pitchFamily="50" charset="-128"/>
                <a:cs typeface="ＭＳ Ｐゴシック" panose="020B0600070205080204" pitchFamily="50" charset="-128"/>
              </a:rPr>
              <a:t>～継続中</a:t>
            </a:r>
            <a:endParaRPr lang="ja-JP" sz="1200" u="sng"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作　目：野菜（ｲﾀﾘｱﾝﾄﾏﾄほか）</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課　題：販売戦略</a:t>
            </a: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雇用導入</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altLang="en-US"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内　</a:t>
            </a: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容：雇用の導入</a:t>
            </a: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→品目転換、販路拡大などによる販売金　　　</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額の増加</a:t>
            </a:r>
          </a:p>
          <a:p>
            <a:pPr>
              <a:lnSpc>
                <a:spcPts val="1800"/>
              </a:lnSpc>
              <a:spcAft>
                <a:spcPts val="0"/>
              </a:spcAft>
            </a:pPr>
            <a:r>
              <a:rPr 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販売金額の伸び率：</a:t>
            </a:r>
            <a:r>
              <a:rPr lang="en-US"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80</a:t>
            </a:r>
            <a:r>
              <a:rPr lang="ja-JP" sz="12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1200" kern="12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aphicFrame>
        <p:nvGraphicFramePr>
          <p:cNvPr id="14" name="表 13"/>
          <p:cNvGraphicFramePr>
            <a:graphicFrameLocks noGrp="1"/>
          </p:cNvGraphicFramePr>
          <p:nvPr>
            <p:extLst/>
          </p:nvPr>
        </p:nvGraphicFramePr>
        <p:xfrm>
          <a:off x="6758167" y="3450694"/>
          <a:ext cx="3023040" cy="1957416"/>
        </p:xfrm>
        <a:graphic>
          <a:graphicData uri="http://schemas.openxmlformats.org/drawingml/2006/table">
            <a:tbl>
              <a:tblPr/>
              <a:tblGrid>
                <a:gridCol w="777499">
                  <a:extLst>
                    <a:ext uri="{9D8B030D-6E8A-4147-A177-3AD203B41FA5}">
                      <a16:colId xmlns:a16="http://schemas.microsoft.com/office/drawing/2014/main" val="3757402848"/>
                    </a:ext>
                  </a:extLst>
                </a:gridCol>
                <a:gridCol w="777499">
                  <a:extLst>
                    <a:ext uri="{9D8B030D-6E8A-4147-A177-3AD203B41FA5}">
                      <a16:colId xmlns:a16="http://schemas.microsoft.com/office/drawing/2014/main" val="214462492"/>
                    </a:ext>
                  </a:extLst>
                </a:gridCol>
                <a:gridCol w="725919">
                  <a:extLst>
                    <a:ext uri="{9D8B030D-6E8A-4147-A177-3AD203B41FA5}">
                      <a16:colId xmlns:a16="http://schemas.microsoft.com/office/drawing/2014/main" val="1688316196"/>
                    </a:ext>
                  </a:extLst>
                </a:gridCol>
                <a:gridCol w="742123">
                  <a:extLst>
                    <a:ext uri="{9D8B030D-6E8A-4147-A177-3AD203B41FA5}">
                      <a16:colId xmlns:a16="http://schemas.microsoft.com/office/drawing/2014/main" val="720166217"/>
                    </a:ext>
                  </a:extLst>
                </a:gridCol>
              </a:tblGrid>
              <a:tr h="238125">
                <a:tc gridSpan="4">
                  <a:txBody>
                    <a:bodyPr/>
                    <a:lstStyle/>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アカデミア・コンサル・</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No-1</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全てを活用した農業者</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09684445"/>
                  </a:ext>
                </a:extLst>
              </a:tr>
              <a:tr h="238125">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655406"/>
                  </a:ext>
                </a:extLst>
              </a:tr>
              <a:tr h="766791">
                <a:tc>
                  <a:txBody>
                    <a:bodyPr/>
                    <a:lstStyle/>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事業全てを活用した農業者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設定時の販売金額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R2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年の販売金額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増減率</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535328"/>
                  </a:ext>
                </a:extLst>
              </a:tr>
              <a:tr h="238125">
                <a:tc>
                  <a:txBody>
                    <a:bodyPr/>
                    <a:lstStyle/>
                    <a:p>
                      <a:pPr algn="r" fontAlgn="ctr"/>
                      <a:r>
                        <a:rPr lang="en-US" altLang="ja-JP" sz="1100" b="1" i="0" u="none" strike="noStrike" dirty="0">
                          <a:solidFill>
                            <a:srgbClr val="FF0000"/>
                          </a:solidFill>
                          <a:effectLst/>
                          <a:latin typeface="Meiryo UI" panose="020B0604030504040204" pitchFamily="50" charset="-128"/>
                          <a:ea typeface="Meiryo UI" panose="020B0604030504040204" pitchFamily="50" charset="-128"/>
                        </a:rPr>
                        <a:t>23</a:t>
                      </a:r>
                      <a:r>
                        <a:rPr lang="ja-JP" altLang="en-US" sz="1100" b="1" i="0" u="none" strike="noStrike" dirty="0">
                          <a:solidFill>
                            <a:srgbClr val="FF0000"/>
                          </a:solidFill>
                          <a:effectLst/>
                          <a:latin typeface="Meiryo UI" panose="020B0604030504040204" pitchFamily="50" charset="-128"/>
                          <a:ea typeface="Meiryo UI" panose="020B0604030504040204" pitchFamily="50" charset="-128"/>
                        </a:rPr>
                        <a:t>人</a:t>
                      </a:r>
                      <a:endParaRPr lang="en-US" altLang="ja-JP" sz="11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FF0000"/>
                          </a:solidFill>
                          <a:effectLst/>
                          <a:latin typeface="Meiryo UI" panose="020B0604030504040204" pitchFamily="50" charset="-128"/>
                          <a:ea typeface="Meiryo UI" panose="020B0604030504040204" pitchFamily="50" charset="-128"/>
                        </a:rPr>
                        <a:t>28,660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FF0000"/>
                          </a:solidFill>
                          <a:effectLst/>
                          <a:latin typeface="Meiryo UI" panose="020B0604030504040204" pitchFamily="50" charset="-128"/>
                          <a:ea typeface="Meiryo UI" panose="020B0604030504040204" pitchFamily="50" charset="-128"/>
                        </a:rPr>
                        <a:t>39,635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FF0000"/>
                          </a:solidFill>
                          <a:effectLst/>
                          <a:latin typeface="Meiryo UI" panose="020B0604030504040204" pitchFamily="50" charset="-128"/>
                          <a:ea typeface="Meiryo UI" panose="020B0604030504040204" pitchFamily="50" charset="-128"/>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37950"/>
                  </a:ext>
                </a:extLst>
              </a:tr>
              <a:tr h="476250">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人あたり販売金額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925483"/>
                  </a:ext>
                </a:extLst>
              </a:tr>
            </a:tbl>
          </a:graphicData>
        </a:graphic>
      </p:graphicFrame>
      <p:sp>
        <p:nvSpPr>
          <p:cNvPr id="15"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参考４</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60835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14" y="477366"/>
            <a:ext cx="6268255" cy="307777"/>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しごと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「重要な産業」としての大阪農業の</a:t>
            </a:r>
            <a:r>
              <a:rPr lang="ja-JP" altLang="en-US" sz="1400" b="1" dirty="0" smtClean="0">
                <a:latin typeface="メイリオ" panose="020B0604030504040204" pitchFamily="50" charset="-128"/>
                <a:ea typeface="メイリオ" panose="020B0604030504040204" pitchFamily="50" charset="-128"/>
              </a:rPr>
              <a:t>振興（課題の深堀り）</a:t>
            </a:r>
            <a:endParaRPr lang="ja-JP" altLang="en-US" sz="14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98BA7E-B299-4383-B170-F6FF3DB60E59}"/>
              </a:ext>
            </a:extLst>
          </p:cNvPr>
          <p:cNvSpPr/>
          <p:nvPr/>
        </p:nvSpPr>
        <p:spPr>
          <a:xfrm>
            <a:off x="20335" y="767491"/>
            <a:ext cx="9804400" cy="276742"/>
          </a:xfrm>
          <a:prstGeom prst="rect">
            <a:avLst/>
          </a:prstGeom>
        </p:spPr>
        <p:txBody>
          <a:bodyPr wrap="square">
            <a:sp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・新規就農者数は増加しているが、その後自立の目安となる販売額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万円に到達するまで時間を要している。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nvPr>
        </p:nvGraphicFramePr>
        <p:xfrm>
          <a:off x="6964120" y="568463"/>
          <a:ext cx="3194513" cy="1719530"/>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a:extLst>
              <a:ext uri="{FF2B5EF4-FFF2-40B4-BE49-F238E27FC236}">
                <a16:creationId xmlns:a16="http://schemas.microsoft.com/office/drawing/2014/main" id="{384C2DFA-8691-4FAD-85E0-459A30524454}"/>
              </a:ext>
            </a:extLst>
          </p:cNvPr>
          <p:cNvSpPr txBox="1"/>
          <p:nvPr/>
        </p:nvSpPr>
        <p:spPr>
          <a:xfrm>
            <a:off x="254390" y="3270224"/>
            <a:ext cx="3389050" cy="788284"/>
          </a:xfrm>
          <a:prstGeom prst="rect">
            <a:avLst/>
          </a:prstGeom>
          <a:noFill/>
          <a:ln cmpd="sng">
            <a:solidFill>
              <a:schemeClr val="tx1"/>
            </a:solidFill>
            <a:prstDash val="solid"/>
          </a:ln>
        </p:spPr>
        <p:txBody>
          <a:bodyPr wrap="square" lIns="36000" tIns="36000" rIns="36000" bIns="36000" rtlCol="0">
            <a:spAutoFit/>
          </a:bodyPr>
          <a:lstStyle/>
          <a:p>
            <a:r>
              <a:rPr kumimoji="1" lang="ja-JP" altLang="en-US" sz="1200" dirty="0">
                <a:latin typeface="Meiryo UI" panose="020B0604030504040204" pitchFamily="50" charset="-128"/>
                <a:ea typeface="Meiryo UI" panose="020B0604030504040204" pitchFamily="50" charset="-128"/>
              </a:rPr>
              <a:t>・主力品目がなく少量多品目で、販売先や品質を確保できていない</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・経営（栽培）に関するアドバイス</a:t>
            </a:r>
            <a:r>
              <a:rPr kumimoji="1" lang="ja-JP" altLang="en-US" sz="1200" dirty="0">
                <a:latin typeface="Meiryo UI" panose="020B0604030504040204" pitchFamily="50" charset="-128"/>
                <a:ea typeface="Meiryo UI" panose="020B0604030504040204" pitchFamily="50" charset="-128"/>
              </a:rPr>
              <a:t>を受け入れない。　　</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0691E88-BF57-40FB-A330-493A1C995F4E}"/>
              </a:ext>
            </a:extLst>
          </p:cNvPr>
          <p:cNvSpPr txBox="1"/>
          <p:nvPr/>
        </p:nvSpPr>
        <p:spPr>
          <a:xfrm>
            <a:off x="63805" y="2817059"/>
            <a:ext cx="2752352" cy="327268"/>
          </a:xfrm>
          <a:prstGeom prst="rect">
            <a:avLst/>
          </a:prstGeom>
          <a:noFill/>
          <a:ln>
            <a:noFill/>
          </a:ln>
        </p:spPr>
        <p:txBody>
          <a:bodyPr wrap="square" rtlCol="0">
            <a:noAutofit/>
          </a:bodyPr>
          <a:lstStyle/>
          <a:p>
            <a:r>
              <a:rPr kumimoji="1" lang="ja-JP" altLang="en-US" sz="1400" b="1" dirty="0">
                <a:latin typeface="Meiryo UI" panose="020B0604030504040204" pitchFamily="50" charset="-128"/>
                <a:ea typeface="Meiryo UI" panose="020B0604030504040204" pitchFamily="50" charset="-128"/>
              </a:rPr>
              <a:t>■販売額が伸びていない理由　　　　</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5135477-21CE-48E5-B11E-E4094744F438}"/>
              </a:ext>
            </a:extLst>
          </p:cNvPr>
          <p:cNvSpPr/>
          <p:nvPr/>
        </p:nvSpPr>
        <p:spPr>
          <a:xfrm>
            <a:off x="35152" y="1461653"/>
            <a:ext cx="8018698" cy="1030007"/>
          </a:xfrm>
          <a:prstGeom prst="rect">
            <a:avLst/>
          </a:prstGeom>
          <a:ln>
            <a:noFill/>
          </a:ln>
        </p:spPr>
        <p:txBody>
          <a:bodyPr wrap="square">
            <a:noAutofit/>
          </a:bodyPr>
          <a:lstStyle/>
          <a:p>
            <a:pPr>
              <a:lnSpc>
                <a:spcPts val="1600"/>
              </a:lnSpc>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現状</a:t>
            </a:r>
            <a:r>
              <a:rPr kumimoji="1" lang="en-US" altLang="ja-JP" sz="1200" b="1" dirty="0">
                <a:latin typeface="Meiryo UI" panose="020B0604030504040204" pitchFamily="50" charset="-128"/>
                <a:ea typeface="Meiryo UI" panose="020B0604030504040204" pitchFamily="50" charset="-128"/>
              </a:rPr>
              <a:t>】</a:t>
            </a:r>
          </a:p>
          <a:p>
            <a:pPr>
              <a:lnSpc>
                <a:spcPts val="1600"/>
              </a:lnSpc>
              <a:spcAft>
                <a:spcPts val="600"/>
              </a:spcAft>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H29</a:t>
            </a:r>
            <a:r>
              <a:rPr kumimoji="1" lang="ja-JP" altLang="en-US" sz="1200" dirty="0">
                <a:latin typeface="Meiryo UI" panose="020B0604030504040204" pitchFamily="50" charset="-128"/>
                <a:ea typeface="Meiryo UI" panose="020B0604030504040204" pitchFamily="50" charset="-128"/>
              </a:rPr>
              <a:t>年度から</a:t>
            </a:r>
            <a:r>
              <a:rPr kumimoji="1" lang="en-US" altLang="ja-JP" sz="1200" dirty="0">
                <a:latin typeface="Meiryo UI" panose="020B0604030504040204" pitchFamily="50" charset="-128"/>
                <a:ea typeface="Meiryo UI" panose="020B0604030504040204" pitchFamily="50" charset="-128"/>
              </a:rPr>
              <a:t>R1</a:t>
            </a:r>
            <a:r>
              <a:rPr kumimoji="1" lang="ja-JP" altLang="en-US" sz="1200" dirty="0">
                <a:latin typeface="Meiryo UI" panose="020B0604030504040204" pitchFamily="50" charset="-128"/>
                <a:ea typeface="Meiryo UI" panose="020B0604030504040204" pitchFamily="50" charset="-128"/>
              </a:rPr>
              <a:t>年度までに就農</a:t>
            </a:r>
            <a:r>
              <a:rPr kumimoji="1" lang="ja-JP" altLang="en-US" sz="1200" dirty="0" smtClean="0">
                <a:latin typeface="Meiryo UI" panose="020B0604030504040204" pitchFamily="50" charset="-128"/>
                <a:ea typeface="Meiryo UI" panose="020B0604030504040204" pitchFamily="50" charset="-128"/>
              </a:rPr>
              <a:t>した者で、</a:t>
            </a:r>
            <a:r>
              <a:rPr kumimoji="1" lang="en-US" altLang="ja-JP" sz="1200" dirty="0">
                <a:latin typeface="Meiryo UI" panose="020B0604030504040204" pitchFamily="50" charset="-128"/>
                <a:ea typeface="Meiryo UI" panose="020B0604030504040204" pitchFamily="50" charset="-128"/>
              </a:rPr>
              <a:t>R2</a:t>
            </a:r>
            <a:r>
              <a:rPr kumimoji="1" lang="ja-JP" altLang="en-US" sz="1200" dirty="0">
                <a:latin typeface="Meiryo UI" panose="020B0604030504040204" pitchFamily="50" charset="-128"/>
                <a:ea typeface="Meiryo UI" panose="020B0604030504040204" pitchFamily="50" charset="-128"/>
              </a:rPr>
              <a:t>年度の販売額を把握できている</a:t>
            </a:r>
            <a:r>
              <a:rPr kumimoji="1" lang="en-US" altLang="ja-JP" sz="1200" dirty="0">
                <a:latin typeface="Meiryo UI" panose="020B0604030504040204" pitchFamily="50" charset="-128"/>
                <a:ea typeface="Meiryo UI" panose="020B0604030504040204" pitchFamily="50" charset="-128"/>
              </a:rPr>
              <a:t>41</a:t>
            </a:r>
            <a:r>
              <a:rPr kumimoji="1" lang="ja-JP" altLang="en-US" sz="1200" dirty="0">
                <a:latin typeface="Meiryo UI" panose="020B0604030504040204" pitchFamily="50" charset="-128"/>
                <a:ea typeface="Meiryo UI" panose="020B0604030504040204" pitchFamily="50" charset="-128"/>
              </a:rPr>
              <a:t>名の平均販売額は</a:t>
            </a:r>
            <a:r>
              <a:rPr kumimoji="1" lang="en-US" altLang="ja-JP" sz="1200" dirty="0">
                <a:latin typeface="Meiryo UI" panose="020B0604030504040204" pitchFamily="50" charset="-128"/>
                <a:ea typeface="Meiryo UI" panose="020B0604030504040204" pitchFamily="50" charset="-128"/>
              </a:rPr>
              <a:t>168</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pPr>
              <a:lnSpc>
                <a:spcPts val="1600"/>
              </a:lnSpc>
              <a:spcAft>
                <a:spcPts val="600"/>
              </a:spcAft>
            </a:pPr>
            <a:r>
              <a:rPr kumimoji="1" lang="ja-JP" altLang="en-US" sz="1200" dirty="0" smtClean="0">
                <a:latin typeface="Meiryo UI" panose="020B0604030504040204" pitchFamily="50" charset="-128"/>
                <a:ea typeface="Meiryo UI" panose="020B0604030504040204" pitchFamily="50" charset="-128"/>
              </a:rPr>
              <a:t>・農業</a:t>
            </a:r>
            <a:r>
              <a:rPr kumimoji="1" lang="ja-JP" altLang="en-US" sz="1200" dirty="0">
                <a:latin typeface="Meiryo UI" panose="020B0604030504040204" pitchFamily="50" charset="-128"/>
                <a:ea typeface="Meiryo UI" panose="020B0604030504040204" pitchFamily="50" charset="-128"/>
              </a:rPr>
              <a:t>次世代人材投資事業活用者のうち、就農５年目以上で</a:t>
            </a:r>
            <a:r>
              <a:rPr kumimoji="1" lang="ja-JP" altLang="en-US" sz="1200" dirty="0" smtClean="0">
                <a:latin typeface="Meiryo UI" panose="020B0604030504040204" pitchFamily="50" charset="-128"/>
                <a:ea typeface="Meiryo UI" panose="020B0604030504040204" pitchFamily="50" charset="-128"/>
              </a:rPr>
              <a:t>、販売額</a:t>
            </a:r>
            <a:r>
              <a:rPr kumimoji="1" lang="en-US" altLang="ja-JP" sz="1200" dirty="0">
                <a:latin typeface="Meiryo UI" panose="020B0604030504040204" pitchFamily="50" charset="-128"/>
                <a:ea typeface="Meiryo UI" panose="020B0604030504040204" pitchFamily="50" charset="-128"/>
              </a:rPr>
              <a:t>500</a:t>
            </a:r>
            <a:r>
              <a:rPr kumimoji="1" lang="ja-JP" altLang="en-US" sz="1200" dirty="0" smtClean="0">
                <a:latin typeface="Meiryo UI" panose="020B0604030504040204" pitchFamily="50" charset="-128"/>
                <a:ea typeface="Meiryo UI" panose="020B0604030504040204" pitchFamily="50" charset="-128"/>
              </a:rPr>
              <a:t>万円以上の農業者は</a:t>
            </a:r>
            <a:r>
              <a:rPr kumimoji="1" lang="en-US" altLang="ja-JP" sz="1200" dirty="0" smtClean="0">
                <a:latin typeface="Meiryo UI" panose="020B0604030504040204" pitchFamily="50" charset="-128"/>
                <a:ea typeface="Meiryo UI" panose="020B0604030504040204" pitchFamily="50" charset="-128"/>
              </a:rPr>
              <a:t>26%</a:t>
            </a:r>
            <a:r>
              <a:rPr kumimoji="1" lang="ja-JP" altLang="en-US" sz="1200" dirty="0" err="1">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p>
            <a:pPr>
              <a:lnSpc>
                <a:spcPts val="1600"/>
              </a:lnSpc>
            </a:pPr>
            <a:r>
              <a:rPr kumimoji="1" lang="ja-JP" altLang="en-US" sz="1200" dirty="0">
                <a:latin typeface="Meiryo UI" panose="020B0604030504040204" pitchFamily="50" charset="-128"/>
                <a:ea typeface="Meiryo UI" panose="020B0604030504040204" pitchFamily="50" charset="-128"/>
              </a:rPr>
              <a:t>・農業者ヒアリングにより、４</a:t>
            </a:r>
            <a:r>
              <a:rPr kumimoji="1" lang="en-US" altLang="ja-JP" sz="1200" dirty="0">
                <a:latin typeface="Meiryo UI" panose="020B0604030504040204" pitchFamily="50" charset="-128"/>
                <a:ea typeface="Meiryo UI" panose="020B0604030504040204" pitchFamily="50" charset="-128"/>
              </a:rPr>
              <a:t>H</a:t>
            </a:r>
            <a:r>
              <a:rPr kumimoji="1" lang="ja-JP" altLang="en-US" sz="1200" dirty="0">
                <a:latin typeface="Meiryo UI" panose="020B0604030504040204" pitchFamily="50" charset="-128"/>
                <a:ea typeface="Meiryo UI" panose="020B0604030504040204" pitchFamily="50" charset="-128"/>
              </a:rPr>
              <a:t>といった農業者団体等の地域の人のつながりがあることで、販路の確保、技術向上につながっている。</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84C2DFA-8691-4FAD-85E0-459A30524454}"/>
              </a:ext>
            </a:extLst>
          </p:cNvPr>
          <p:cNvSpPr txBox="1"/>
          <p:nvPr/>
        </p:nvSpPr>
        <p:spPr>
          <a:xfrm>
            <a:off x="254390" y="5171912"/>
            <a:ext cx="5317340" cy="1273032"/>
          </a:xfrm>
          <a:prstGeom prst="rect">
            <a:avLst/>
          </a:prstGeom>
          <a:noFill/>
          <a:ln cmpd="sng">
            <a:solidFill>
              <a:schemeClr val="tx1"/>
            </a:solidFill>
            <a:prstDash val="solid"/>
          </a:ln>
        </p:spPr>
        <p:txBody>
          <a:bodyPr wrap="square" lIns="36000" tIns="36000" rIns="36000" bIns="36000" rtlCol="0">
            <a:spAutoFit/>
          </a:bodyPr>
          <a:lstStyle/>
          <a:p>
            <a:r>
              <a:rPr kumimoji="1" lang="ja-JP" altLang="en-US" sz="1200" dirty="0">
                <a:latin typeface="Meiryo UI" panose="020B0604030504040204" pitchFamily="50" charset="-128"/>
                <a:ea typeface="Meiryo UI" panose="020B0604030504040204" pitchFamily="50" charset="-128"/>
              </a:rPr>
              <a:t>・地域の農業者と良好な関係を築くことにより、順調な借受面積の増加や、栽培技術の向上ができた</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・農業者</a:t>
            </a:r>
            <a:r>
              <a:rPr kumimoji="1" lang="ja-JP" altLang="en-US" sz="1200" dirty="0">
                <a:latin typeface="Meiryo UI" panose="020B0604030504040204" pitchFamily="50" charset="-128"/>
                <a:ea typeface="Meiryo UI" panose="020B0604030504040204" pitchFamily="50" charset="-128"/>
              </a:rPr>
              <a:t>に</a:t>
            </a:r>
            <a:r>
              <a:rPr kumimoji="1" lang="ja-JP" altLang="en-US" sz="1200" dirty="0" smtClean="0">
                <a:latin typeface="Meiryo UI" panose="020B0604030504040204" pitchFamily="50" charset="-128"/>
                <a:ea typeface="Meiryo UI" panose="020B0604030504040204" pitchFamily="50" charset="-128"/>
              </a:rPr>
              <a:t>とって条件の良い販路</a:t>
            </a:r>
            <a:r>
              <a:rPr kumimoji="1" lang="ja-JP" altLang="en-US" sz="1200" dirty="0">
                <a:latin typeface="Meiryo UI" panose="020B0604030504040204" pitchFamily="50" charset="-128"/>
                <a:ea typeface="Meiryo UI" panose="020B0604030504040204" pitchFamily="50" charset="-128"/>
              </a:rPr>
              <a:t>を見つけ、販路拡大を進められた。</a:t>
            </a:r>
            <a:endParaRPr kumimoji="1" lang="en-US" altLang="ja-JP" sz="1200" dirty="0">
              <a:latin typeface="Meiryo UI" panose="020B0604030504040204" pitchFamily="50" charset="-128"/>
              <a:ea typeface="Meiryo UI" panose="020B0604030504040204" pitchFamily="50" charset="-128"/>
            </a:endParaRPr>
          </a:p>
          <a:p>
            <a:endParaRPr kumimoji="1" lang="en-US" altLang="ja-JP" sz="9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農の成長産業化事業による経営能力の強化や国庫事業を活用しての規模拡大など、適切な時期での事業活用ができた。</a:t>
            </a:r>
          </a:p>
        </p:txBody>
      </p:sp>
      <p:pic>
        <p:nvPicPr>
          <p:cNvPr id="14" name="図 13"/>
          <p:cNvPicPr>
            <a:picLocks noChangeAspect="1"/>
          </p:cNvPicPr>
          <p:nvPr/>
        </p:nvPicPr>
        <p:blipFill>
          <a:blip r:embed="rId3"/>
          <a:stretch>
            <a:fillRect/>
          </a:stretch>
        </p:blipFill>
        <p:spPr>
          <a:xfrm>
            <a:off x="5647299" y="5438161"/>
            <a:ext cx="4177436" cy="1088015"/>
          </a:xfrm>
          <a:prstGeom prst="rect">
            <a:avLst/>
          </a:prstGeom>
        </p:spPr>
      </p:pic>
      <p:sp>
        <p:nvSpPr>
          <p:cNvPr id="15" name="テキスト ボックス 14">
            <a:extLst>
              <a:ext uri="{FF2B5EF4-FFF2-40B4-BE49-F238E27FC236}">
                <a16:creationId xmlns:a16="http://schemas.microsoft.com/office/drawing/2014/main" id="{C0691E88-BF57-40FB-A330-493A1C995F4E}"/>
              </a:ext>
            </a:extLst>
          </p:cNvPr>
          <p:cNvSpPr txBox="1"/>
          <p:nvPr/>
        </p:nvSpPr>
        <p:spPr>
          <a:xfrm>
            <a:off x="63805" y="4731250"/>
            <a:ext cx="2752352" cy="327268"/>
          </a:xfrm>
          <a:prstGeom prst="rect">
            <a:avLst/>
          </a:prstGeom>
          <a:noFill/>
          <a:ln>
            <a:noFill/>
          </a:ln>
        </p:spPr>
        <p:txBody>
          <a:bodyPr wrap="square" rtlCol="0">
            <a:noAutofit/>
          </a:bodyPr>
          <a:lstStyle/>
          <a:p>
            <a:r>
              <a:rPr kumimoji="1" lang="ja-JP" altLang="en-US" sz="1400" b="1" dirty="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販売額が</a:t>
            </a:r>
            <a:r>
              <a:rPr kumimoji="1" lang="ja-JP" altLang="en-US" sz="1400" b="1" dirty="0">
                <a:latin typeface="Meiryo UI" panose="020B0604030504040204" pitchFamily="50" charset="-128"/>
                <a:ea typeface="Meiryo UI" panose="020B0604030504040204" pitchFamily="50" charset="-128"/>
              </a:rPr>
              <a:t>伸びている理由　　　　</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586608" y="5175318"/>
            <a:ext cx="1699504"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露地野菜＋６次化の事例</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2805929" y="2569632"/>
            <a:ext cx="4323872" cy="2815579"/>
            <a:chOff x="6206526" y="1848332"/>
            <a:chExt cx="4572000" cy="2743200"/>
          </a:xfrm>
        </p:grpSpPr>
        <p:graphicFrame>
          <p:nvGraphicFramePr>
            <p:cNvPr id="18" name="グラフ 17"/>
            <p:cNvGraphicFramePr>
              <a:graphicFrameLocks/>
            </p:cNvGraphicFramePr>
            <p:nvPr>
              <p:extLst/>
            </p:nvPr>
          </p:nvGraphicFramePr>
          <p:xfrm>
            <a:off x="6206526" y="184833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7208981" y="1886990"/>
              <a:ext cx="2746226" cy="389825"/>
            </a:xfrm>
            <a:prstGeom prst="rect">
              <a:avLst/>
            </a:prstGeom>
            <a:noFill/>
          </p:spPr>
          <p:txBody>
            <a:bodyPr wrap="none" rtlCol="0">
              <a:spAutoFit/>
            </a:bodyPr>
            <a:lstStyle/>
            <a:p>
              <a:pPr algn="ct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次</a:t>
              </a:r>
              <a:r>
                <a:rPr kumimoji="1" lang="ja-JP" altLang="en-US" sz="1000" dirty="0" smtClean="0">
                  <a:latin typeface="Meiryo UI" panose="020B0604030504040204" pitchFamily="50" charset="-128"/>
                  <a:ea typeface="Meiryo UI" panose="020B0604030504040204" pitchFamily="50" charset="-128"/>
                </a:rPr>
                <a:t>世代人材投資事業</a:t>
              </a:r>
              <a:r>
                <a:rPr kumimoji="1" lang="ja-JP" altLang="en-US" sz="1000" dirty="0">
                  <a:latin typeface="Meiryo UI" panose="020B0604030504040204" pitchFamily="50" charset="-128"/>
                  <a:ea typeface="Meiryo UI" panose="020B0604030504040204" pitchFamily="50" charset="-128"/>
                </a:rPr>
                <a:t>活用者</a:t>
              </a:r>
              <a:r>
                <a:rPr kumimoji="1" lang="ja-JP" altLang="en-US" sz="1000" dirty="0" smtClean="0">
                  <a:latin typeface="Meiryo UI" panose="020B0604030504040204" pitchFamily="50" charset="-128"/>
                  <a:ea typeface="Meiryo UI" panose="020B0604030504040204" pitchFamily="50" charset="-128"/>
                </a:rPr>
                <a:t>の販売</a:t>
              </a:r>
              <a:r>
                <a:rPr kumimoji="1" lang="ja-JP" altLang="en-US" sz="1000" dirty="0">
                  <a:latin typeface="Meiryo UI" panose="020B0604030504040204" pitchFamily="50" charset="-128"/>
                  <a:ea typeface="Meiryo UI" panose="020B0604030504040204" pitchFamily="50" charset="-128"/>
                </a:rPr>
                <a:t>額</a:t>
              </a:r>
              <a:r>
                <a:rPr kumimoji="1" lang="ja-JP" altLang="en-US" sz="1000" dirty="0" smtClean="0">
                  <a:latin typeface="Meiryo UI" panose="020B0604030504040204" pitchFamily="50" charset="-128"/>
                  <a:ea typeface="Meiryo UI" panose="020B0604030504040204" pitchFamily="50" charset="-128"/>
                </a:rPr>
                <a:t>比率</a:t>
              </a:r>
              <a:r>
                <a:rPr kumimoji="1" lang="en-US" altLang="ja-JP" sz="1000" dirty="0" smtClean="0">
                  <a:latin typeface="Meiryo UI" panose="020B0604030504040204" pitchFamily="50" charset="-128"/>
                  <a:ea typeface="Meiryo UI" panose="020B0604030504040204" pitchFamily="50" charset="-128"/>
                </a:rPr>
                <a:t>】</a:t>
              </a:r>
            </a:p>
            <a:p>
              <a:pPr algn="ctr"/>
              <a:r>
                <a:rPr kumimoji="1" lang="ja-JP" altLang="en-US" sz="1000" dirty="0">
                  <a:latin typeface="Meiryo UI" panose="020B0604030504040204" pitchFamily="50" charset="-128"/>
                  <a:ea typeface="Meiryo UI" panose="020B0604030504040204" pitchFamily="50" charset="-128"/>
                </a:rPr>
                <a:t>対象：</a:t>
              </a:r>
              <a:r>
                <a:rPr kumimoji="1" lang="en-US" altLang="ja-JP" sz="1000" dirty="0">
                  <a:latin typeface="Meiryo UI" panose="020B0604030504040204" pitchFamily="50" charset="-128"/>
                  <a:ea typeface="Meiryo UI" panose="020B0604030504040204" pitchFamily="50" charset="-128"/>
                </a:rPr>
                <a:t>H29</a:t>
              </a:r>
              <a:r>
                <a:rPr kumimoji="1" lang="ja-JP" altLang="en-US" sz="1000" dirty="0">
                  <a:latin typeface="Meiryo UI" panose="020B0604030504040204" pitchFamily="50" charset="-128"/>
                  <a:ea typeface="Meiryo UI" panose="020B0604030504040204" pitchFamily="50" charset="-128"/>
                </a:rPr>
                <a:t>年度までに就農した</a:t>
              </a:r>
              <a:r>
                <a:rPr kumimoji="1" lang="en-US" altLang="ja-JP" sz="1000" dirty="0">
                  <a:latin typeface="Meiryo UI" panose="020B0604030504040204" pitchFamily="50" charset="-128"/>
                  <a:ea typeface="Meiryo UI" panose="020B0604030504040204" pitchFamily="50" charset="-128"/>
                </a:rPr>
                <a:t>92</a:t>
              </a:r>
              <a:r>
                <a:rPr kumimoji="1" lang="ja-JP" altLang="en-US" sz="1000" dirty="0" smtClean="0">
                  <a:latin typeface="Meiryo UI" panose="020B0604030504040204" pitchFamily="50" charset="-128"/>
                  <a:ea typeface="Meiryo UI" panose="020B0604030504040204" pitchFamily="50" charset="-128"/>
                </a:rPr>
                <a:t>名</a:t>
              </a:r>
              <a:endParaRPr kumimoji="1" lang="ja-JP" altLang="en-US" sz="1000" dirty="0">
                <a:latin typeface="Meiryo UI" panose="020B0604030504040204" pitchFamily="50" charset="-128"/>
                <a:ea typeface="Meiryo UI" panose="020B0604030504040204" pitchFamily="50" charset="-128"/>
              </a:endParaRPr>
            </a:p>
          </p:txBody>
        </p:sp>
      </p:grpSp>
      <p:grpSp>
        <p:nvGrpSpPr>
          <p:cNvPr id="20" name="グループ化 19"/>
          <p:cNvGrpSpPr/>
          <p:nvPr/>
        </p:nvGrpSpPr>
        <p:grpSpPr>
          <a:xfrm>
            <a:off x="6358148" y="2597629"/>
            <a:ext cx="3433937" cy="2492198"/>
            <a:chOff x="3684453" y="1789174"/>
            <a:chExt cx="3076779" cy="2492198"/>
          </a:xfrm>
        </p:grpSpPr>
        <p:grpSp>
          <p:nvGrpSpPr>
            <p:cNvPr id="21" name="グループ化 20"/>
            <p:cNvGrpSpPr/>
            <p:nvPr/>
          </p:nvGrpSpPr>
          <p:grpSpPr>
            <a:xfrm>
              <a:off x="3684453" y="1789174"/>
              <a:ext cx="3076779" cy="2492198"/>
              <a:chOff x="3680928" y="1787325"/>
              <a:chExt cx="3076779" cy="2492198"/>
            </a:xfrm>
          </p:grpSpPr>
          <p:graphicFrame>
            <p:nvGraphicFramePr>
              <p:cNvPr id="23" name="グラフ 22">
                <a:extLst>
                  <a:ext uri="{FF2B5EF4-FFF2-40B4-BE49-F238E27FC236}">
                    <a16:creationId xmlns:a16="http://schemas.microsoft.com/office/drawing/2014/main" id="{61B17BE4-B336-4437-AC4F-F7CB84C9E0EB}"/>
                  </a:ext>
                </a:extLst>
              </p:cNvPr>
              <p:cNvGraphicFramePr>
                <a:graphicFrameLocks/>
              </p:cNvGraphicFramePr>
              <p:nvPr/>
            </p:nvGraphicFramePr>
            <p:xfrm>
              <a:off x="3680928" y="2031384"/>
              <a:ext cx="3076779" cy="2248139"/>
            </p:xfrm>
            <a:graphic>
              <a:graphicData uri="http://schemas.openxmlformats.org/drawingml/2006/chart">
                <c:chart xmlns:c="http://schemas.openxmlformats.org/drawingml/2006/chart" xmlns:r="http://schemas.openxmlformats.org/officeDocument/2006/relationships" r:id="rId5"/>
              </a:graphicData>
            </a:graphic>
          </p:graphicFrame>
          <p:sp>
            <p:nvSpPr>
              <p:cNvPr id="24" name="テキスト ボックス 23"/>
              <p:cNvSpPr txBox="1"/>
              <p:nvPr/>
            </p:nvSpPr>
            <p:spPr>
              <a:xfrm>
                <a:off x="4476966" y="1787325"/>
                <a:ext cx="1178036"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例</a:t>
                </a:r>
                <a:r>
                  <a:rPr kumimoji="1" lang="ja-JP" altLang="en-US" sz="1000" dirty="0" smtClean="0">
                    <a:latin typeface="Meiryo UI" panose="020B0604030504040204" pitchFamily="50" charset="-128"/>
                    <a:ea typeface="Meiryo UI" panose="020B0604030504040204" pitchFamily="50" charset="-128"/>
                  </a:rPr>
                  <a:t>：販売</a:t>
                </a:r>
                <a:r>
                  <a:rPr kumimoji="1" lang="ja-JP" altLang="en-US" sz="1000" dirty="0">
                    <a:latin typeface="Meiryo UI" panose="020B0604030504040204" pitchFamily="50" charset="-128"/>
                    <a:ea typeface="Meiryo UI" panose="020B0604030504040204" pitchFamily="50" charset="-128"/>
                  </a:rPr>
                  <a:t>額</a:t>
                </a:r>
                <a:r>
                  <a:rPr kumimoji="1" lang="ja-JP" altLang="en-US" sz="1000" dirty="0" smtClean="0">
                    <a:latin typeface="Meiryo UI" panose="020B0604030504040204" pitchFamily="50" charset="-128"/>
                    <a:ea typeface="Meiryo UI" panose="020B0604030504040204" pitchFamily="50" charset="-128"/>
                  </a:rPr>
                  <a:t>の推移</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22" name="テキスト ボックス 21"/>
            <p:cNvSpPr txBox="1"/>
            <p:nvPr/>
          </p:nvSpPr>
          <p:spPr>
            <a:xfrm>
              <a:off x="3740128" y="1866794"/>
              <a:ext cx="326322" cy="200055"/>
            </a:xfrm>
            <a:prstGeom prst="rect">
              <a:avLst/>
            </a:prstGeom>
            <a:noFill/>
          </p:spPr>
          <p:txBody>
            <a:bodyPr wrap="none" rtlCol="0">
              <a:spAutoFit/>
            </a:bodyPr>
            <a:lstStyle/>
            <a:p>
              <a:r>
                <a:rPr kumimoji="1" lang="ja-JP" altLang="en-US" sz="700" dirty="0"/>
                <a:t>万円</a:t>
              </a:r>
            </a:p>
          </p:txBody>
        </p:sp>
      </p:grpSp>
      <p:cxnSp>
        <p:nvCxnSpPr>
          <p:cNvPr id="25" name="直線コネクタ 24"/>
          <p:cNvCxnSpPr/>
          <p:nvPr/>
        </p:nvCxnSpPr>
        <p:spPr>
          <a:xfrm>
            <a:off x="6685523" y="4010838"/>
            <a:ext cx="313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6351203" y="3925974"/>
            <a:ext cx="334650" cy="157361"/>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27"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参考５</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4625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14" y="477366"/>
            <a:ext cx="6268255" cy="307777"/>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しごと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「重要な産業」としての大阪農業の</a:t>
            </a:r>
            <a:r>
              <a:rPr lang="ja-JP" altLang="en-US" sz="1400" b="1" dirty="0" smtClean="0">
                <a:latin typeface="メイリオ" panose="020B0604030504040204" pitchFamily="50" charset="-128"/>
                <a:ea typeface="メイリオ" panose="020B0604030504040204" pitchFamily="50" charset="-128"/>
              </a:rPr>
              <a:t>振興（課題の深堀り）</a:t>
            </a:r>
            <a:endParaRPr lang="ja-JP" altLang="en-US" sz="14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98BA7E-B299-4383-B170-F6FF3DB60E59}"/>
              </a:ext>
            </a:extLst>
          </p:cNvPr>
          <p:cNvSpPr/>
          <p:nvPr/>
        </p:nvSpPr>
        <p:spPr>
          <a:xfrm>
            <a:off x="123475" y="849474"/>
            <a:ext cx="9657731" cy="1118255"/>
          </a:xfrm>
          <a:prstGeom prst="rect">
            <a:avLst/>
          </a:prstGeom>
        </p:spPr>
        <p:txBody>
          <a:bodyPr wrap="square">
            <a:sp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・農業参入企業について、農地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確保や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技術習得などが課題となり、新規就農者と同様販売額が伸び悩んでいる。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・農業に参入する企業は、１地元の協力が得られるか、２まとまった農地を確保できるかを重視し、それにプラス</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となる魅力があるか（工場の排熱を利用できる、水が十分に使えるなど）で参入場所を選ぶ（ヒアリングより）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⇒まとまった農地の確保が難しい大阪において参入することに、どのようなメリットを感じてもらうか検討が必要。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6298BA7E-B299-4383-B170-F6FF3DB60E59}"/>
              </a:ext>
            </a:extLst>
          </p:cNvPr>
          <p:cNvSpPr/>
          <p:nvPr/>
        </p:nvSpPr>
        <p:spPr>
          <a:xfrm>
            <a:off x="351457" y="2255205"/>
            <a:ext cx="5511780" cy="2297341"/>
          </a:xfrm>
          <a:prstGeom prst="rect">
            <a:avLst/>
          </a:prstGeom>
          <a:ln>
            <a:noFill/>
          </a:ln>
        </p:spPr>
        <p:txBody>
          <a:bodyPr wrap="square">
            <a:noAutofit/>
          </a:bodyPr>
          <a:lstStyle/>
          <a:p>
            <a:pPr marL="180000" indent="-457200" algn="just">
              <a:lnSpc>
                <a:spcPts val="1800"/>
              </a:lnSpc>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現状</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8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年度から令和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年度までに農地中間管理事業により農業参入した企業は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R1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年度までに参入</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した企業のうち８社</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にヒアリングしたところ、収益追求型の企業が６社であった。）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で参入済みの企業にヒアリングを行ったところ、参入時の課題としては農地の確保や技術取得を挙げる企業が多かった。参入後の経営拡大に向けても、農地の確保や技術指導を課題とする企業があっ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・大阪府ではすでに流通、販売等の農業関連ビジネスが</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展開され</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おり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、大阪農業が抱える課題解決に貢献している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r>
            <a:br>
              <a:rPr lang="ja-JP" altLang="en-US" sz="11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6722659" y="4607375"/>
            <a:ext cx="3058548" cy="2024315"/>
          </a:xfrm>
          <a:prstGeom prst="roundRect">
            <a:avLst>
              <a:gd name="adj" fmla="val 1272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nSpc>
                <a:spcPts val="1800"/>
              </a:lnSpc>
              <a:spcAft>
                <a:spcPts val="0"/>
              </a:spcAft>
            </a:pP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高収益農業を目指す企業の参入事例</a:t>
            </a:r>
            <a:endPar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参入年度：</a:t>
            </a:r>
            <a:r>
              <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R1</a:t>
            </a: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企業名：株式会社環境総合テクノス</a:t>
            </a:r>
            <a:endPar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作　目：</a:t>
            </a:r>
            <a:r>
              <a:rPr lang="ja-JP" altLang="en-US"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いちご</a:t>
            </a:r>
            <a:endParaRPr lang="en-US" altLang="ja-JP"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農地面積：</a:t>
            </a:r>
            <a:r>
              <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60a</a:t>
            </a: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（農地中間管理事業を活用）　　　　</a:t>
            </a:r>
            <a:endPar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R2</a:t>
            </a: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年販売額：</a:t>
            </a:r>
            <a:r>
              <a:rPr lang="en-US" altLang="ja-JP"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1,300</a:t>
            </a:r>
            <a:r>
              <a:rPr lang="ja-JP" altLang="en-US" sz="105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万円</a:t>
            </a:r>
          </a:p>
          <a:p>
            <a:pPr>
              <a:lnSpc>
                <a:spcPts val="1800"/>
              </a:lnSpc>
              <a:spcAft>
                <a:spcPts val="0"/>
              </a:spcAft>
            </a:pPr>
            <a:r>
              <a:rPr lang="ja-JP" altLang="en-US"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販路は確保しており、労働力も今後確保して生産規模拡大も検討中。</a:t>
            </a:r>
            <a:endParaRPr lang="en-US" altLang="ja-JP"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nSpc>
                <a:spcPts val="1800"/>
              </a:lnSpc>
              <a:spcAft>
                <a:spcPts val="0"/>
              </a:spcAft>
            </a:pPr>
            <a:endParaRPr lang="ja-JP" sz="105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800"/>
              </a:lnSpc>
              <a:spcAft>
                <a:spcPts val="0"/>
              </a:spcAft>
            </a:pPr>
            <a:r>
              <a:rPr lang="ja-JP" sz="1050"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3" name="正方形/長方形 12">
            <a:extLst>
              <a:ext uri="{FF2B5EF4-FFF2-40B4-BE49-F238E27FC236}">
                <a16:creationId xmlns:a16="http://schemas.microsoft.com/office/drawing/2014/main" id="{6298BA7E-B299-4383-B170-F6FF3DB60E59}"/>
              </a:ext>
            </a:extLst>
          </p:cNvPr>
          <p:cNvSpPr/>
          <p:nvPr/>
        </p:nvSpPr>
        <p:spPr>
          <a:xfrm>
            <a:off x="245194" y="4833685"/>
            <a:ext cx="3959700" cy="349715"/>
          </a:xfrm>
          <a:prstGeom prst="rect">
            <a:avLst/>
          </a:prstGeom>
          <a:ln>
            <a:noFill/>
          </a:ln>
        </p:spPr>
        <p:txBody>
          <a:bodyPr wrap="square">
            <a:noAutofit/>
          </a:bodyPr>
          <a:lstStyle/>
          <a:p>
            <a:pPr marL="180000" indent="-457200">
              <a:lnSpc>
                <a:spcPts val="18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農業スタートアップ（農業関連ビジネス）参入例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r>
            <a:br>
              <a:rPr lang="ja-JP" altLang="en-US" sz="11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nvPr>
        </p:nvGraphicFramePr>
        <p:xfrm>
          <a:off x="123476" y="5260090"/>
          <a:ext cx="6473835" cy="1371600"/>
        </p:xfrm>
        <a:graphic>
          <a:graphicData uri="http://schemas.openxmlformats.org/drawingml/2006/table">
            <a:tbl>
              <a:tblPr firstRow="1" bandRow="1">
                <a:tableStyleId>{5C22544A-7EE6-4342-B048-85BDC9FD1C3A}</a:tableStyleId>
              </a:tblPr>
              <a:tblGrid>
                <a:gridCol w="644956">
                  <a:extLst>
                    <a:ext uri="{9D8B030D-6E8A-4147-A177-3AD203B41FA5}">
                      <a16:colId xmlns:a16="http://schemas.microsoft.com/office/drawing/2014/main" val="1057912483"/>
                    </a:ext>
                  </a:extLst>
                </a:gridCol>
                <a:gridCol w="971129">
                  <a:extLst>
                    <a:ext uri="{9D8B030D-6E8A-4147-A177-3AD203B41FA5}">
                      <a16:colId xmlns:a16="http://schemas.microsoft.com/office/drawing/2014/main" val="364968094"/>
                    </a:ext>
                  </a:extLst>
                </a:gridCol>
                <a:gridCol w="4857750">
                  <a:extLst>
                    <a:ext uri="{9D8B030D-6E8A-4147-A177-3AD203B41FA5}">
                      <a16:colId xmlns:a16="http://schemas.microsoft.com/office/drawing/2014/main" val="273563531"/>
                    </a:ext>
                  </a:extLst>
                </a:gridCol>
              </a:tblGrid>
              <a:tr h="259268">
                <a:tc rowSpan="2">
                  <a:txBody>
                    <a:bodyPr/>
                    <a:lstStyle/>
                    <a:p>
                      <a:pPr algn="ctr"/>
                      <a:r>
                        <a:rPr kumimoji="1" lang="ja-JP" altLang="en-US" sz="1200" b="0" dirty="0">
                          <a:solidFill>
                            <a:schemeClr val="tx1"/>
                          </a:solidFill>
                        </a:rPr>
                        <a:t>生産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たんとスープ</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自社栽培の有機野菜を使った無添加スープ・スムージー販売</a:t>
                      </a:r>
                      <a:endPar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1865315"/>
                  </a:ext>
                </a:extLst>
              </a:tr>
              <a:tr h="259268">
                <a:tc vMerge="1">
                  <a:txBody>
                    <a:bodyPr/>
                    <a:lstStyle/>
                    <a:p>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スタンドケイ</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技術を用いた高設システムでのいちご施設栽培、出張いちご狩りサービス</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734404"/>
                  </a:ext>
                </a:extLst>
              </a:tr>
              <a:tr h="259268">
                <a:tc>
                  <a:txBody>
                    <a:bodyPr/>
                    <a:lstStyle/>
                    <a:p>
                      <a:pPr algn="ctr"/>
                      <a:r>
                        <a:rPr kumimoji="1" lang="ja-JP" altLang="en-US" sz="1200" b="0" dirty="0">
                          <a:solidFill>
                            <a:schemeClr val="tx1"/>
                          </a:solidFill>
                        </a:rPr>
                        <a:t>流通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となりの畑</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大阪近郊野菜の定期宅配サービス</a:t>
                      </a:r>
                      <a:endPar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41073"/>
                  </a:ext>
                </a:extLst>
              </a:tr>
              <a:tr h="259268">
                <a:tc>
                  <a:txBody>
                    <a:bodyPr/>
                    <a:lstStyle/>
                    <a:p>
                      <a:pPr algn="ctr"/>
                      <a:r>
                        <a:rPr kumimoji="1" lang="ja-JP" altLang="en-US" sz="1200" b="0" dirty="0">
                          <a:solidFill>
                            <a:schemeClr val="tx1"/>
                          </a:solidFill>
                        </a:rPr>
                        <a:t>販売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インファーム</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スーパーや販売店の店舗内で栽培し、販売</a:t>
                      </a:r>
                      <a:endParaRPr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298384"/>
                  </a:ext>
                </a:extLst>
              </a:tr>
              <a:tr h="259268">
                <a:tc>
                  <a:txBody>
                    <a:bodyPr/>
                    <a:lstStyle/>
                    <a:p>
                      <a:pPr algn="ctr"/>
                      <a:r>
                        <a:rPr kumimoji="1" lang="ja-JP" altLang="en-US" sz="1200" b="0" dirty="0">
                          <a:solidFill>
                            <a:schemeClr val="tx1"/>
                          </a:solidFill>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ジャスナ農園</a:t>
                      </a:r>
                      <a:endParaRPr kumimoji="1"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室内型水耕農園、屋外型土耕農園による都市型レンタル農園</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552183"/>
                  </a:ext>
                </a:extLst>
              </a:tr>
            </a:tbl>
          </a:graphicData>
        </a:graphic>
      </p:graphicFrame>
      <p:graphicFrame>
        <p:nvGraphicFramePr>
          <p:cNvPr id="17" name="グラフ 16">
            <a:extLst>
              <a:ext uri="{FF2B5EF4-FFF2-40B4-BE49-F238E27FC236}">
                <a16:creationId xmlns:a16="http://schemas.microsoft.com/office/drawing/2014/main" id="{E527E7FE-AE6D-41DD-8CDE-E61EC87B589A}"/>
              </a:ext>
            </a:extLst>
          </p:cNvPr>
          <p:cNvGraphicFramePr>
            <a:graphicFrameLocks/>
          </p:cNvGraphicFramePr>
          <p:nvPr>
            <p:extLst/>
          </p:nvPr>
        </p:nvGraphicFramePr>
        <p:xfrm>
          <a:off x="6722659" y="3045099"/>
          <a:ext cx="2813803" cy="1309187"/>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a:extLst>
              <a:ext uri="{FF2B5EF4-FFF2-40B4-BE49-F238E27FC236}">
                <a16:creationId xmlns:a16="http://schemas.microsoft.com/office/drawing/2014/main" id="{F62D1113-F995-4B4A-AEF6-6E4B802EFE71}"/>
              </a:ext>
            </a:extLst>
          </p:cNvPr>
          <p:cNvSpPr txBox="1"/>
          <p:nvPr/>
        </p:nvSpPr>
        <p:spPr>
          <a:xfrm>
            <a:off x="6149711" y="2835073"/>
            <a:ext cx="3959700"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農地中間管理事業による企業へ</a:t>
            </a:r>
            <a:r>
              <a:rPr kumimoji="1" lang="ja-JP" altLang="en-US" sz="1000" dirty="0" smtClean="0">
                <a:latin typeface="Meiryo UI" panose="020B0604030504040204" pitchFamily="50" charset="-128"/>
                <a:ea typeface="Meiryo UI" panose="020B0604030504040204" pitchFamily="50" charset="-128"/>
              </a:rPr>
              <a:t>の平均</a:t>
            </a:r>
            <a:r>
              <a:rPr kumimoji="1" lang="ja-JP" altLang="en-US" sz="1000" dirty="0">
                <a:latin typeface="Meiryo UI" panose="020B0604030504040204" pitchFamily="50" charset="-128"/>
                <a:ea typeface="Meiryo UI" panose="020B0604030504040204" pitchFamily="50" charset="-128"/>
              </a:rPr>
              <a:t>貸付面積</a:t>
            </a:r>
          </a:p>
        </p:txBody>
      </p:sp>
      <p:sp>
        <p:nvSpPr>
          <p:cNvPr id="19" name="テキスト ボックス 18">
            <a:extLst>
              <a:ext uri="{FF2B5EF4-FFF2-40B4-BE49-F238E27FC236}">
                <a16:creationId xmlns:a16="http://schemas.microsoft.com/office/drawing/2014/main" id="{8353F11C-B6D8-48F2-854E-348DEA52C5E2}"/>
              </a:ext>
            </a:extLst>
          </p:cNvPr>
          <p:cNvSpPr txBox="1"/>
          <p:nvPr/>
        </p:nvSpPr>
        <p:spPr>
          <a:xfrm>
            <a:off x="6934949" y="4234359"/>
            <a:ext cx="2164375"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資料：農林水産省・農地中間管理機構の実績等に関する資料</a:t>
            </a:r>
          </a:p>
        </p:txBody>
      </p:sp>
      <p:sp>
        <p:nvSpPr>
          <p:cNvPr id="15"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参考６</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0621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14" y="477366"/>
            <a:ext cx="6268255" cy="307777"/>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しごと</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「重要な産業」としての大阪農業の</a:t>
            </a:r>
            <a:r>
              <a:rPr lang="ja-JP" altLang="en-US" sz="1400" b="1" dirty="0" smtClean="0">
                <a:latin typeface="メイリオ" panose="020B0604030504040204" pitchFamily="50" charset="-128"/>
                <a:ea typeface="メイリオ" panose="020B0604030504040204" pitchFamily="50" charset="-128"/>
              </a:rPr>
              <a:t>振興（課題の深堀り）</a:t>
            </a:r>
            <a:endParaRPr lang="ja-JP" altLang="en-US" sz="14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98BA7E-B299-4383-B170-F6FF3DB60E59}"/>
              </a:ext>
            </a:extLst>
          </p:cNvPr>
          <p:cNvSpPr/>
          <p:nvPr/>
        </p:nvSpPr>
        <p:spPr>
          <a:xfrm>
            <a:off x="-38880" y="823330"/>
            <a:ext cx="6967470" cy="2964914"/>
          </a:xfrm>
          <a:prstGeom prst="rect">
            <a:avLst/>
          </a:prstGeom>
        </p:spPr>
        <p:txBody>
          <a:bodyPr wrap="square">
            <a:sp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・自然災害（台風・豪雨）の頻発やコロナ禍など、農業に関連する危機事象が増加している。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・大雨の発生回数は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年前より平均して２割程度増加。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・自然災害による被害額（地震除く）は、過去５年平均で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億円となり、その前の５年平均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(2,269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よりも</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増加している。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・自然災害に対しては、既存の農業用ハウスなどの保守管理や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部品交換を行う等の強靭化対策や収入保険へ加入するなど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・また流通面においては、コロナによる飲食店の休業などが生じたこと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から、複数の販路を持ちリスク分散する必要がある。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2"/>
          <a:srcRect l="26359" t="26644" r="23152" b="23355"/>
          <a:stretch/>
        </p:blipFill>
        <p:spPr>
          <a:xfrm>
            <a:off x="4160285" y="1209675"/>
            <a:ext cx="5644115" cy="3142511"/>
          </a:xfrm>
          <a:prstGeom prst="rect">
            <a:avLst/>
          </a:prstGeom>
        </p:spPr>
      </p:pic>
      <p:pic>
        <p:nvPicPr>
          <p:cNvPr id="3" name="図 2"/>
          <p:cNvPicPr>
            <a:picLocks noChangeAspect="1"/>
          </p:cNvPicPr>
          <p:nvPr/>
        </p:nvPicPr>
        <p:blipFill rotWithShape="1">
          <a:blip r:embed="rId3"/>
          <a:srcRect l="23308" t="30921" r="22412" b="25987"/>
          <a:stretch/>
        </p:blipFill>
        <p:spPr>
          <a:xfrm>
            <a:off x="0" y="4439773"/>
            <a:ext cx="5293894" cy="2362863"/>
          </a:xfrm>
          <a:prstGeom prst="rect">
            <a:avLst/>
          </a:prstGeom>
        </p:spPr>
      </p:pic>
      <p:pic>
        <p:nvPicPr>
          <p:cNvPr id="9" name="図 8"/>
          <p:cNvPicPr>
            <a:picLocks noChangeAspect="1"/>
          </p:cNvPicPr>
          <p:nvPr/>
        </p:nvPicPr>
        <p:blipFill rotWithShape="1">
          <a:blip r:embed="rId4"/>
          <a:srcRect l="24971" t="29276" r="21488" b="19902"/>
          <a:stretch/>
        </p:blipFill>
        <p:spPr>
          <a:xfrm>
            <a:off x="5187294" y="4439773"/>
            <a:ext cx="4718706" cy="2518274"/>
          </a:xfrm>
          <a:prstGeom prst="rect">
            <a:avLst/>
          </a:prstGeom>
        </p:spPr>
      </p:pic>
      <p:sp>
        <p:nvSpPr>
          <p:cNvPr id="11"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参考７</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893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298BA7E-B299-4383-B170-F6FF3DB60E59}"/>
              </a:ext>
            </a:extLst>
          </p:cNvPr>
          <p:cNvSpPr/>
          <p:nvPr/>
        </p:nvSpPr>
        <p:spPr>
          <a:xfrm>
            <a:off x="46183" y="843008"/>
            <a:ext cx="9735023" cy="2631490"/>
          </a:xfrm>
          <a:prstGeom prst="rect">
            <a:avLst/>
          </a:prstGeom>
        </p:spPr>
        <p:txBody>
          <a:bodyPr wrap="square">
            <a:spAutoFit/>
          </a:bodyPr>
          <a:lstStyle/>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コロナ禍により農業・農空間にふれあう機会は大きく減少。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動画を活用するなど、より分かりやすく多様な年代への情報発信が必要。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農産物を直売する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サイトの登録者数や販売額が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増加（コロナ前と比べて売上</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倍）し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、デリバリーサービスが普及がするなど、購入方法が多様化。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直売所数の増加はピークアウト。府南部と比較して北・中部の直売所数が少ない。また、直売所の会員や組織の高齢化、施設・設備の老朽化が進んでいる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ただし府直売所調査で集計できない民間の農産物直売所数は増加傾向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例：某民間の農産物直売所府内店舗数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H27:2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店舗⇒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店舗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・国の６次産業化総合調査における直売所関係の調査では、年間販売金額は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までは、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右肩上がりであったが、それ以降はほぼ横ばいとなっている。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14300" y="586629"/>
            <a:ext cx="6268255" cy="307777"/>
          </a:xfrm>
          <a:prstGeom prst="rect">
            <a:avLst/>
          </a:prstGeom>
        </p:spPr>
        <p:txBody>
          <a:bodyPr wrap="square">
            <a:spAutoFit/>
          </a:bodyPr>
          <a:lstStyle/>
          <a:p>
            <a:r>
              <a:rPr lang="en-US" altLang="ja-JP" sz="1400" b="1" dirty="0" smtClean="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くら</a:t>
            </a:r>
            <a:r>
              <a:rPr lang="ja-JP" altLang="en-US" sz="1400" b="1" dirty="0">
                <a:latin typeface="メイリオ" panose="020B0604030504040204" pitchFamily="50" charset="-128"/>
                <a:ea typeface="メイリオ" panose="020B0604030504040204" pitchFamily="50" charset="-128"/>
              </a:rPr>
              <a:t>し</a:t>
            </a:r>
            <a:r>
              <a:rPr lang="en-US" altLang="ja-JP" sz="1400" b="1" dirty="0" smtClean="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農を身近に感じ愉しめる機会の</a:t>
            </a:r>
            <a:r>
              <a:rPr lang="ja-JP" altLang="en-US" sz="1400" b="1" dirty="0" smtClean="0">
                <a:latin typeface="メイリオ" panose="020B0604030504040204" pitchFamily="50" charset="-128"/>
                <a:ea typeface="メイリオ" panose="020B0604030504040204" pitchFamily="50" charset="-128"/>
              </a:rPr>
              <a:t>充実（課題の深堀り）</a:t>
            </a:r>
            <a:endParaRPr lang="ja-JP" altLang="en-US" sz="1400" b="1" dirty="0">
              <a:latin typeface="メイリオ" panose="020B0604030504040204" pitchFamily="50" charset="-128"/>
              <a:ea typeface="メイリオ" panose="020B0604030504040204" pitchFamily="50" charset="-128"/>
            </a:endParaRPr>
          </a:p>
        </p:txBody>
      </p:sp>
      <p:pic>
        <p:nvPicPr>
          <p:cNvPr id="35" name="図 34"/>
          <p:cNvPicPr>
            <a:picLocks noChangeAspect="1"/>
          </p:cNvPicPr>
          <p:nvPr/>
        </p:nvPicPr>
        <p:blipFill>
          <a:blip r:embed="rId2"/>
          <a:stretch>
            <a:fillRect/>
          </a:stretch>
        </p:blipFill>
        <p:spPr>
          <a:xfrm>
            <a:off x="336180" y="3650543"/>
            <a:ext cx="3872258" cy="3096999"/>
          </a:xfrm>
          <a:prstGeom prst="rect">
            <a:avLst/>
          </a:prstGeom>
        </p:spPr>
      </p:pic>
      <p:pic>
        <p:nvPicPr>
          <p:cNvPr id="42" name="図 41"/>
          <p:cNvPicPr>
            <a:picLocks noChangeAspect="1"/>
          </p:cNvPicPr>
          <p:nvPr/>
        </p:nvPicPr>
        <p:blipFill>
          <a:blip r:embed="rId3"/>
          <a:stretch>
            <a:fillRect/>
          </a:stretch>
        </p:blipFill>
        <p:spPr>
          <a:xfrm>
            <a:off x="5431502" y="4440588"/>
            <a:ext cx="4069085" cy="2388086"/>
          </a:xfrm>
          <a:prstGeom prst="rect">
            <a:avLst/>
          </a:prstGeom>
        </p:spPr>
      </p:pic>
      <p:pic>
        <p:nvPicPr>
          <p:cNvPr id="46" name="図 45"/>
          <p:cNvPicPr>
            <a:picLocks noChangeAspect="1"/>
          </p:cNvPicPr>
          <p:nvPr/>
        </p:nvPicPr>
        <p:blipFill>
          <a:blip r:embed="rId4"/>
          <a:stretch>
            <a:fillRect/>
          </a:stretch>
        </p:blipFill>
        <p:spPr>
          <a:xfrm>
            <a:off x="6072646" y="2241029"/>
            <a:ext cx="3455977" cy="2077263"/>
          </a:xfrm>
          <a:prstGeom prst="rect">
            <a:avLst/>
          </a:prstGeom>
        </p:spPr>
      </p:pic>
      <p:sp>
        <p:nvSpPr>
          <p:cNvPr id="11"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参考８</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2742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997" y="3072019"/>
            <a:ext cx="3036071" cy="1822862"/>
          </a:xfrm>
          <a:prstGeom prst="rect">
            <a:avLst/>
          </a:prstGeom>
        </p:spPr>
      </p:pic>
      <p:sp>
        <p:nvSpPr>
          <p:cNvPr id="4" name="正方形/長方形 3">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２．「新たなおおさか農政アクションプラン」の成果と課題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114" y="477366"/>
            <a:ext cx="6268255" cy="307777"/>
          </a:xfrm>
          <a:prstGeom prst="rect">
            <a:avLst/>
          </a:prstGeom>
        </p:spPr>
        <p:txBody>
          <a:bodyPr wrap="square">
            <a:spAutoFit/>
          </a:bodyPr>
          <a:lstStyle/>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地　域</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大阪農空間の多様な機能の発揮</a:t>
            </a:r>
            <a:r>
              <a:rPr lang="ja-JP" altLang="en-US" sz="1400" b="1" dirty="0" smtClean="0">
                <a:latin typeface="メイリオ" panose="020B0604030504040204" pitchFamily="50" charset="-128"/>
                <a:ea typeface="メイリオ" panose="020B0604030504040204" pitchFamily="50" charset="-128"/>
              </a:rPr>
              <a:t>促進（課題の深堀り）</a:t>
            </a:r>
            <a:endParaRPr lang="ja-JP" altLang="en-US" sz="1400" b="1"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298BA7E-B299-4383-B170-F6FF3DB60E59}"/>
              </a:ext>
            </a:extLst>
          </p:cNvPr>
          <p:cNvSpPr/>
          <p:nvPr/>
        </p:nvSpPr>
        <p:spPr>
          <a:xfrm>
            <a:off x="-1" y="743904"/>
            <a:ext cx="7253417" cy="1938992"/>
          </a:xfrm>
          <a:prstGeom prst="rect">
            <a:avLst/>
          </a:prstGeom>
        </p:spPr>
        <p:txBody>
          <a:bodyPr wrap="square">
            <a:sp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・高石市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において新たに農空間づくりの取組が始まったほか、大阪市、泉大津市、島本町において防災水利協定を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結び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、農業用水を活用した防災に取組み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。寝屋川市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や太子町、岬町などにおいても、市町村等とともに地域へ農空間づくりの働きかけを行ってきたが、危機意識の共有不足やリーダー人材の不足などの要因により将来像の話し合いが始まるまでには至らず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、全市町村での農空間づくりの展開は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年度の条例改正により新たな「農空間保全地域制度」を開始。令和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年度末時点で協議会は高石市内を含む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地区設立済み。牧・高山（豊能町）、伏見堂（富田林市）、北加納（河南町）において、協議会での話し合いから、集落営農法人の設立や公募による新たな担い手を確保し、農地中間管理事業を活用した</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場整備につながっているほか、各地の協議会で地域の実情を踏まえた取組が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行われており、優良事例の横展開が必要。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7567293" y="618334"/>
            <a:ext cx="2044284" cy="2577527"/>
            <a:chOff x="412731" y="2600286"/>
            <a:chExt cx="2044284" cy="2577527"/>
          </a:xfrm>
        </p:grpSpPr>
        <p:pic>
          <p:nvPicPr>
            <p:cNvPr id="20" name="図 19"/>
            <p:cNvPicPr>
              <a:picLocks noChangeAspect="1"/>
            </p:cNvPicPr>
            <p:nvPr/>
          </p:nvPicPr>
          <p:blipFill rotWithShape="1">
            <a:blip r:embed="rId3"/>
            <a:srcRect l="3854" t="4574" r="4397" b="4427"/>
            <a:stretch/>
          </p:blipFill>
          <p:spPr>
            <a:xfrm>
              <a:off x="662171" y="2600286"/>
              <a:ext cx="1794844" cy="2518152"/>
            </a:xfrm>
            <a:prstGeom prst="rect">
              <a:avLst/>
            </a:prstGeom>
          </p:spPr>
        </p:pic>
        <p:sp>
          <p:nvSpPr>
            <p:cNvPr id="21" name="テキスト ボックス 1"/>
            <p:cNvSpPr txBox="1">
              <a:spLocks noChangeArrowheads="1"/>
            </p:cNvSpPr>
            <p:nvPr/>
          </p:nvSpPr>
          <p:spPr bwMode="auto">
            <a:xfrm>
              <a:off x="1020438" y="4946981"/>
              <a:ext cx="14365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900" i="0" dirty="0" smtClean="0"/>
                <a:t>農空間づくり実施市町村</a:t>
              </a:r>
              <a:endParaRPr lang="ja-JP" altLang="en-US" sz="900" i="0" dirty="0"/>
            </a:p>
          </p:txBody>
        </p:sp>
        <p:sp>
          <p:nvSpPr>
            <p:cNvPr id="22" name="正方形/長方形 21"/>
            <p:cNvSpPr/>
            <p:nvPr/>
          </p:nvSpPr>
          <p:spPr>
            <a:xfrm>
              <a:off x="412731" y="3588360"/>
              <a:ext cx="288758" cy="2155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12731" y="3297538"/>
              <a:ext cx="288758" cy="2155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1"/>
            <p:cNvSpPr txBox="1">
              <a:spLocks noChangeArrowheads="1"/>
            </p:cNvSpPr>
            <p:nvPr/>
          </p:nvSpPr>
          <p:spPr bwMode="auto">
            <a:xfrm>
              <a:off x="687411" y="3318969"/>
              <a:ext cx="69853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en-US" altLang="ja-JP" sz="900" i="0" dirty="0" smtClean="0"/>
                <a:t>H28</a:t>
              </a:r>
              <a:r>
                <a:rPr lang="ja-JP" altLang="en-US" sz="900" i="0" dirty="0" smtClean="0"/>
                <a:t>以降</a:t>
              </a:r>
              <a:endParaRPr lang="ja-JP" altLang="en-US" sz="900" i="0" dirty="0"/>
            </a:p>
          </p:txBody>
        </p:sp>
        <p:sp>
          <p:nvSpPr>
            <p:cNvPr id="25" name="テキスト ボックス 1"/>
            <p:cNvSpPr txBox="1">
              <a:spLocks noChangeArrowheads="1"/>
            </p:cNvSpPr>
            <p:nvPr/>
          </p:nvSpPr>
          <p:spPr bwMode="auto">
            <a:xfrm>
              <a:off x="687411" y="3588360"/>
              <a:ext cx="9335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en-US" altLang="ja-JP" sz="900" i="0" dirty="0" smtClean="0"/>
                <a:t>H28</a:t>
              </a:r>
              <a:r>
                <a:rPr lang="ja-JP" altLang="en-US" sz="900" i="0" dirty="0" smtClean="0"/>
                <a:t>以前より</a:t>
              </a:r>
              <a:endParaRPr lang="ja-JP" altLang="en-US" sz="900" i="0" dirty="0"/>
            </a:p>
          </p:txBody>
        </p:sp>
      </p:grpSp>
      <p:grpSp>
        <p:nvGrpSpPr>
          <p:cNvPr id="3" name="グループ化 2"/>
          <p:cNvGrpSpPr/>
          <p:nvPr/>
        </p:nvGrpSpPr>
        <p:grpSpPr>
          <a:xfrm>
            <a:off x="110089" y="2825863"/>
            <a:ext cx="3297511" cy="2567429"/>
            <a:chOff x="6626992" y="616539"/>
            <a:chExt cx="3297511" cy="2567429"/>
          </a:xfrm>
        </p:grpSpPr>
        <p:sp>
          <p:nvSpPr>
            <p:cNvPr id="26" name="テキスト ボックス 1"/>
            <p:cNvSpPr txBox="1">
              <a:spLocks noChangeArrowheads="1"/>
            </p:cNvSpPr>
            <p:nvPr/>
          </p:nvSpPr>
          <p:spPr bwMode="auto">
            <a:xfrm>
              <a:off x="6631203" y="616539"/>
              <a:ext cx="3162300" cy="23083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ctr"/>
              <a:r>
                <a:rPr lang="ja-JP" altLang="en-US" sz="900" i="0" dirty="0" smtClean="0"/>
                <a:t>牧農空間づくり協議会の取組</a:t>
              </a:r>
              <a:endParaRPr lang="ja-JP" altLang="en-US" sz="900" i="0" dirty="0"/>
            </a:p>
          </p:txBody>
        </p:sp>
        <p:pic>
          <p:nvPicPr>
            <p:cNvPr id="27"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0056" y="1843258"/>
              <a:ext cx="3284447" cy="134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6712549" y="849432"/>
              <a:ext cx="2986536" cy="707886"/>
            </a:xfrm>
            <a:prstGeom prst="rect">
              <a:avLst/>
            </a:prstGeom>
          </p:spPr>
          <p:txBody>
            <a:bodyPr wrap="square">
              <a:spAutoFit/>
            </a:bodyPr>
            <a:lstStyle/>
            <a:p>
              <a:r>
                <a:rPr lang="ja-JP" altLang="en-US" sz="1000" dirty="0" smtClean="0"/>
                <a:t>〇地元農家が牧</a:t>
              </a:r>
              <a:r>
                <a:rPr lang="ja-JP" altLang="en-US" sz="1000" dirty="0"/>
                <a:t>の</a:t>
              </a:r>
              <a:r>
                <a:rPr lang="ja-JP" altLang="en-US" sz="1000" dirty="0" err="1"/>
                <a:t>さ</a:t>
              </a:r>
              <a:r>
                <a:rPr lang="ja-JP" altLang="en-US" sz="1000" dirty="0"/>
                <a:t>とやま合同会社を設立（</a:t>
              </a:r>
              <a:r>
                <a:rPr lang="en-US" altLang="ja-JP" sz="1000" dirty="0" smtClean="0"/>
                <a:t>R1.10</a:t>
              </a:r>
              <a:r>
                <a:rPr lang="ja-JP" altLang="en-US" sz="1000" dirty="0" smtClean="0"/>
                <a:t>）</a:t>
              </a:r>
              <a:r>
                <a:rPr lang="ja-JP" altLang="en-US" sz="1000" dirty="0"/>
                <a:t>し</a:t>
              </a:r>
              <a:r>
                <a:rPr lang="ja-JP" altLang="en-US" sz="1000" dirty="0" smtClean="0"/>
                <a:t>、農地</a:t>
              </a:r>
              <a:r>
                <a:rPr lang="ja-JP" altLang="en-US" sz="1000" dirty="0"/>
                <a:t>中間管理事業で農地を集約化</a:t>
              </a:r>
            </a:p>
            <a:p>
              <a:r>
                <a:rPr lang="ja-JP" altLang="en-US" sz="1000" dirty="0" err="1"/>
                <a:t>〇ほ</a:t>
              </a:r>
              <a:r>
                <a:rPr lang="ja-JP" altLang="en-US" sz="1000" dirty="0"/>
                <a:t>場整備事業を導入し、生産性を向上</a:t>
              </a:r>
            </a:p>
            <a:p>
              <a:r>
                <a:rPr lang="ja-JP" altLang="en-US" sz="1000" dirty="0"/>
                <a:t>〇法人経営により、高収益化を目指す</a:t>
              </a:r>
            </a:p>
          </p:txBody>
        </p:sp>
        <p:sp>
          <p:nvSpPr>
            <p:cNvPr id="29" name="テキスト ボックス 28"/>
            <p:cNvSpPr txBox="1"/>
            <p:nvPr/>
          </p:nvSpPr>
          <p:spPr>
            <a:xfrm>
              <a:off x="6626992" y="1722926"/>
              <a:ext cx="423388" cy="230832"/>
            </a:xfrm>
            <a:prstGeom prst="rect">
              <a:avLst/>
            </a:prstGeom>
            <a:solidFill>
              <a:srgbClr val="FFFF00"/>
            </a:solidFill>
            <a:ln>
              <a:solidFill>
                <a:schemeClr val="tx1"/>
              </a:solidFill>
            </a:ln>
          </p:spPr>
          <p:txBody>
            <a:bodyPr wrap="square" rtlCol="0">
              <a:spAutoFit/>
            </a:bodyPr>
            <a:lstStyle/>
            <a:p>
              <a:pPr algn="ctr"/>
              <a:r>
                <a:rPr kumimoji="1" lang="ja-JP" altLang="en-US" sz="900" dirty="0"/>
                <a:t>現状</a:t>
              </a:r>
            </a:p>
          </p:txBody>
        </p:sp>
        <p:sp>
          <p:nvSpPr>
            <p:cNvPr id="30" name="テキスト ボックス 29"/>
            <p:cNvSpPr txBox="1"/>
            <p:nvPr/>
          </p:nvSpPr>
          <p:spPr>
            <a:xfrm>
              <a:off x="8015326" y="1716292"/>
              <a:ext cx="533906" cy="230832"/>
            </a:xfrm>
            <a:prstGeom prst="rect">
              <a:avLst/>
            </a:prstGeom>
            <a:solidFill>
              <a:srgbClr val="FFFF00"/>
            </a:solidFill>
            <a:ln>
              <a:solidFill>
                <a:schemeClr val="tx1"/>
              </a:solidFill>
            </a:ln>
          </p:spPr>
          <p:txBody>
            <a:bodyPr wrap="square" rtlCol="0">
              <a:spAutoFit/>
            </a:bodyPr>
            <a:lstStyle/>
            <a:p>
              <a:pPr algn="ctr"/>
              <a:r>
                <a:rPr kumimoji="1" lang="ja-JP" altLang="en-US" sz="900" dirty="0"/>
                <a:t>将来像</a:t>
              </a:r>
            </a:p>
          </p:txBody>
        </p:sp>
      </p:grpSp>
      <p:cxnSp>
        <p:nvCxnSpPr>
          <p:cNvPr id="73" name="直線矢印コネクタ 72"/>
          <p:cNvCxnSpPr/>
          <p:nvPr/>
        </p:nvCxnSpPr>
        <p:spPr bwMode="auto">
          <a:xfrm flipH="1" flipV="1">
            <a:off x="5477702" y="3864387"/>
            <a:ext cx="1568449" cy="11053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79" idx="0"/>
          </p:cNvCxnSpPr>
          <p:nvPr/>
        </p:nvCxnSpPr>
        <p:spPr bwMode="auto">
          <a:xfrm flipH="1" flipV="1">
            <a:off x="4493037" y="3486295"/>
            <a:ext cx="465090" cy="15038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stCxn id="79" idx="0"/>
          </p:cNvCxnSpPr>
          <p:nvPr/>
        </p:nvCxnSpPr>
        <p:spPr bwMode="auto">
          <a:xfrm flipV="1">
            <a:off x="4958127" y="4095204"/>
            <a:ext cx="1398668" cy="89490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4"/>
          <p:cNvSpPr txBox="1">
            <a:spLocks noChangeArrowheads="1"/>
          </p:cNvSpPr>
          <p:nvPr/>
        </p:nvSpPr>
        <p:spPr bwMode="auto">
          <a:xfrm>
            <a:off x="4007676" y="4400961"/>
            <a:ext cx="792162" cy="2889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800" i="0">
                <a:solidFill>
                  <a:schemeClr val="bg1"/>
                </a:solidFill>
              </a:rPr>
              <a:t>南海　滝谷駅</a:t>
            </a:r>
          </a:p>
        </p:txBody>
      </p:sp>
      <p:sp>
        <p:nvSpPr>
          <p:cNvPr id="77" name="角丸四角形 8"/>
          <p:cNvSpPr>
            <a:spLocks noChangeArrowheads="1"/>
          </p:cNvSpPr>
          <p:nvPr/>
        </p:nvSpPr>
        <p:spPr bwMode="auto">
          <a:xfrm>
            <a:off x="5739638" y="3078574"/>
            <a:ext cx="1079500" cy="250825"/>
          </a:xfrm>
          <a:prstGeom prst="roundRect">
            <a:avLst>
              <a:gd name="adj" fmla="val 4157"/>
            </a:avLst>
          </a:prstGeom>
          <a:solidFill>
            <a:schemeClr val="bg1"/>
          </a:solidFill>
          <a:ln w="9525">
            <a:solidFill>
              <a:schemeClr val="tx1"/>
            </a:solidFill>
            <a:round/>
            <a:headEnd/>
            <a:tailEnd/>
          </a:ln>
        </p:spPr>
        <p:txBody>
          <a:bodyPr wrap="none" lIns="91396" tIns="45700" rIns="91396" bIns="45700" anchor="ct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a:latin typeface="Meiryo UI" panose="020B0604030504040204" pitchFamily="50" charset="-128"/>
                <a:ea typeface="Meiryo UI" panose="020B0604030504040204" pitchFamily="50" charset="-128"/>
              </a:rPr>
              <a:t>駅から徒歩圏内</a:t>
            </a:r>
          </a:p>
        </p:txBody>
      </p:sp>
      <p:sp>
        <p:nvSpPr>
          <p:cNvPr id="78" name="テキスト ボックス 1"/>
          <p:cNvSpPr txBox="1">
            <a:spLocks noChangeArrowheads="1"/>
          </p:cNvSpPr>
          <p:nvPr/>
        </p:nvSpPr>
        <p:spPr bwMode="auto">
          <a:xfrm>
            <a:off x="3756739" y="2825862"/>
            <a:ext cx="3711823" cy="230832"/>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algn="ctr"/>
            <a:r>
              <a:rPr lang="ja-JP" altLang="en-US" sz="900" i="0" dirty="0"/>
              <a:t>須賀</a:t>
            </a:r>
            <a:r>
              <a:rPr lang="ja-JP" altLang="en-US" sz="900" i="0" dirty="0" smtClean="0"/>
              <a:t>農空間づくり協議会の取組</a:t>
            </a:r>
            <a:endParaRPr lang="ja-JP" altLang="en-US" sz="900" i="0" dirty="0"/>
          </a:p>
        </p:txBody>
      </p:sp>
      <p:sp>
        <p:nvSpPr>
          <p:cNvPr id="79" name="角丸四角形 208"/>
          <p:cNvSpPr>
            <a:spLocks noChangeArrowheads="1"/>
          </p:cNvSpPr>
          <p:nvPr/>
        </p:nvSpPr>
        <p:spPr bwMode="auto">
          <a:xfrm>
            <a:off x="3771138" y="4990108"/>
            <a:ext cx="2373978" cy="407807"/>
          </a:xfrm>
          <a:prstGeom prst="roundRect">
            <a:avLst>
              <a:gd name="adj" fmla="val 4787"/>
            </a:avLst>
          </a:prstGeom>
          <a:solidFill>
            <a:srgbClr val="FFCC99"/>
          </a:solidFill>
          <a:ln>
            <a:noFill/>
          </a:ln>
          <a:effectLst/>
          <a:extLst>
            <a:ext uri="{91240B29-F687-4F45-9708-019B960494DF}">
              <a14:hiddenLine xmlns:a14="http://schemas.microsoft.com/office/drawing/2010/main" w="9525" algn="ctr">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6" tIns="45700" rIns="91396" bIns="45700" anchor="b">
            <a:spAutoFit/>
          </a:bodyPr>
          <a:lstStyle>
            <a:lvl1pPr>
              <a:defRPr kumimoji="1" sz="1200" b="1" i="1">
                <a:solidFill>
                  <a:schemeClr val="tx1"/>
                </a:solidFill>
                <a:latin typeface="Arial" charset="0"/>
                <a:ea typeface="ＭＳ Ｐゴシック" pitchFamily="50" charset="-128"/>
              </a:defRPr>
            </a:lvl1pPr>
            <a:lvl2pPr marL="742950" indent="-285750">
              <a:defRPr kumimoji="1" sz="1200" b="1" i="1">
                <a:solidFill>
                  <a:schemeClr val="tx1"/>
                </a:solidFill>
                <a:latin typeface="Arial" charset="0"/>
                <a:ea typeface="ＭＳ Ｐゴシック" pitchFamily="50" charset="-128"/>
              </a:defRPr>
            </a:lvl2pPr>
            <a:lvl3pPr marL="1143000" indent="-228600">
              <a:defRPr kumimoji="1" sz="1200" b="1" i="1">
                <a:solidFill>
                  <a:schemeClr val="tx1"/>
                </a:solidFill>
                <a:latin typeface="Arial" charset="0"/>
                <a:ea typeface="ＭＳ Ｐゴシック" pitchFamily="50" charset="-128"/>
              </a:defRPr>
            </a:lvl3pPr>
            <a:lvl4pPr marL="1600200" indent="-228600">
              <a:defRPr kumimoji="1" sz="1200" b="1" i="1">
                <a:solidFill>
                  <a:schemeClr val="tx1"/>
                </a:solidFill>
                <a:latin typeface="Arial" charset="0"/>
                <a:ea typeface="ＭＳ Ｐゴシック" pitchFamily="50" charset="-128"/>
              </a:defRPr>
            </a:lvl4pPr>
            <a:lvl5pPr marL="2057400" indent="-228600">
              <a:defRPr kumimoji="1" sz="1200" b="1" 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9pPr>
          </a:lstStyle>
          <a:p>
            <a:pPr>
              <a:defRPr/>
            </a:pPr>
            <a:r>
              <a:rPr lang="en-US" altLang="ja-JP" sz="1000" dirty="0">
                <a:latin typeface="メイリオ" pitchFamily="50" charset="-128"/>
                <a:ea typeface="メイリオ" pitchFamily="50" charset="-128"/>
              </a:rPr>
              <a:t>【</a:t>
            </a:r>
            <a:r>
              <a:rPr lang="ja-JP" altLang="en-US" sz="1000" dirty="0" smtClean="0">
                <a:latin typeface="メイリオ" pitchFamily="50" charset="-128"/>
                <a:ea typeface="メイリオ" pitchFamily="50" charset="-128"/>
              </a:rPr>
              <a:t>㈱フロレスタ</a:t>
            </a:r>
            <a:r>
              <a:rPr lang="en-US" altLang="ja-JP" sz="1000" dirty="0" smtClean="0">
                <a:latin typeface="メイリオ" pitchFamily="50" charset="-128"/>
                <a:ea typeface="メイリオ" pitchFamily="50" charset="-128"/>
              </a:rPr>
              <a:t>】</a:t>
            </a:r>
            <a:r>
              <a:rPr lang="ja-JP" altLang="en-US" sz="1000" dirty="0" smtClean="0">
                <a:latin typeface="メイリオ" pitchFamily="50" charset="-128"/>
                <a:ea typeface="メイリオ" pitchFamily="50" charset="-128"/>
              </a:rPr>
              <a:t>ドーナツ製造販売</a:t>
            </a:r>
            <a:endParaRPr lang="en-US" altLang="ja-JP" sz="1000" dirty="0" smtClean="0">
              <a:latin typeface="メイリオ" pitchFamily="50" charset="-128"/>
              <a:ea typeface="メイリオ" pitchFamily="50" charset="-128"/>
            </a:endParaRPr>
          </a:p>
          <a:p>
            <a:pPr>
              <a:defRPr/>
            </a:pPr>
            <a:r>
              <a:rPr lang="ja-JP" altLang="en-US" sz="1000" b="0" dirty="0" smtClean="0">
                <a:latin typeface="メイリオ" pitchFamily="50" charset="-128"/>
                <a:ea typeface="メイリオ" pitchFamily="50" charset="-128"/>
              </a:rPr>
              <a:t>　</a:t>
            </a:r>
            <a:r>
              <a:rPr lang="zh-CN" altLang="en-US" sz="1000" b="0" dirty="0" smtClean="0">
                <a:latin typeface="メイリオ" pitchFamily="50" charset="-128"/>
                <a:ea typeface="メイリオ" pitchFamily="50" charset="-128"/>
              </a:rPr>
              <a:t>自社産</a:t>
            </a:r>
            <a:r>
              <a:rPr lang="zh-CN" altLang="en-US" sz="1000" b="0" dirty="0">
                <a:latin typeface="メイリオ" pitchFamily="50" charset="-128"/>
                <a:ea typeface="メイリオ" pitchFamily="50" charset="-128"/>
              </a:rPr>
              <a:t>自然</a:t>
            </a:r>
            <a:r>
              <a:rPr lang="zh-CN" altLang="en-US" sz="1000" b="0" dirty="0" smtClean="0">
                <a:latin typeface="メイリオ" pitchFamily="50" charset="-128"/>
                <a:ea typeface="メイリオ" pitchFamily="50" charset="-128"/>
              </a:rPr>
              <a:t>小麦</a:t>
            </a:r>
            <a:r>
              <a:rPr lang="ja-JP" altLang="en-US" sz="1000" b="0" dirty="0">
                <a:latin typeface="メイリオ" pitchFamily="50" charset="-128"/>
                <a:ea typeface="メイリオ" pitchFamily="50" charset="-128"/>
              </a:rPr>
              <a:t>等</a:t>
            </a:r>
            <a:r>
              <a:rPr lang="ja-JP" altLang="en-US" sz="1000" b="0" dirty="0" smtClean="0">
                <a:latin typeface="メイリオ" pitchFamily="50" charset="-128"/>
                <a:ea typeface="メイリオ" pitchFamily="50" charset="-128"/>
              </a:rPr>
              <a:t>を原料に使用</a:t>
            </a:r>
            <a:endParaRPr lang="en-US" altLang="ja-JP" sz="1000" b="0" dirty="0" smtClean="0">
              <a:latin typeface="メイリオ" pitchFamily="50" charset="-128"/>
              <a:ea typeface="メイリオ" pitchFamily="50" charset="-128"/>
            </a:endParaRPr>
          </a:p>
        </p:txBody>
      </p:sp>
      <p:sp>
        <p:nvSpPr>
          <p:cNvPr id="81" name="角丸四角形 208"/>
          <p:cNvSpPr>
            <a:spLocks noChangeArrowheads="1"/>
          </p:cNvSpPr>
          <p:nvPr/>
        </p:nvSpPr>
        <p:spPr bwMode="auto">
          <a:xfrm>
            <a:off x="6181077" y="4977751"/>
            <a:ext cx="2533078" cy="407807"/>
          </a:xfrm>
          <a:prstGeom prst="roundRect">
            <a:avLst>
              <a:gd name="adj" fmla="val 4787"/>
            </a:avLst>
          </a:prstGeom>
          <a:solidFill>
            <a:srgbClr val="FFCC99"/>
          </a:solidFill>
          <a:ln>
            <a:noFill/>
          </a:ln>
          <a:effectLst/>
          <a:extLst>
            <a:ext uri="{91240B29-F687-4F45-9708-019B960494DF}">
              <a14:hiddenLine xmlns:a14="http://schemas.microsoft.com/office/drawing/2010/main" w="9525" algn="ctr">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6" tIns="45700" rIns="91396" bIns="45700" anchor="b">
            <a:spAutoFit/>
          </a:bodyPr>
          <a:lstStyle>
            <a:lvl1pPr>
              <a:defRPr kumimoji="1" sz="1200" b="1" i="1">
                <a:solidFill>
                  <a:schemeClr val="tx1"/>
                </a:solidFill>
                <a:latin typeface="Arial" charset="0"/>
                <a:ea typeface="ＭＳ Ｐゴシック" pitchFamily="50" charset="-128"/>
              </a:defRPr>
            </a:lvl1pPr>
            <a:lvl2pPr marL="742950" indent="-285750">
              <a:defRPr kumimoji="1" sz="1200" b="1" i="1">
                <a:solidFill>
                  <a:schemeClr val="tx1"/>
                </a:solidFill>
                <a:latin typeface="Arial" charset="0"/>
                <a:ea typeface="ＭＳ Ｐゴシック" pitchFamily="50" charset="-128"/>
              </a:defRPr>
            </a:lvl2pPr>
            <a:lvl3pPr marL="1143000" indent="-228600">
              <a:defRPr kumimoji="1" sz="1200" b="1" i="1">
                <a:solidFill>
                  <a:schemeClr val="tx1"/>
                </a:solidFill>
                <a:latin typeface="Arial" charset="0"/>
                <a:ea typeface="ＭＳ Ｐゴシック" pitchFamily="50" charset="-128"/>
              </a:defRPr>
            </a:lvl3pPr>
            <a:lvl4pPr marL="1600200" indent="-228600">
              <a:defRPr kumimoji="1" sz="1200" b="1" i="1">
                <a:solidFill>
                  <a:schemeClr val="tx1"/>
                </a:solidFill>
                <a:latin typeface="Arial" charset="0"/>
                <a:ea typeface="ＭＳ Ｐゴシック" pitchFamily="50" charset="-128"/>
              </a:defRPr>
            </a:lvl4pPr>
            <a:lvl5pPr marL="2057400" indent="-228600">
              <a:defRPr kumimoji="1" sz="1200" b="1" 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200" b="1" i="1">
                <a:solidFill>
                  <a:schemeClr val="tx1"/>
                </a:solidFill>
                <a:latin typeface="Arial" charset="0"/>
                <a:ea typeface="ＭＳ Ｐゴシック" pitchFamily="50" charset="-128"/>
              </a:defRPr>
            </a:lvl9pPr>
          </a:lstStyle>
          <a:p>
            <a:pPr>
              <a:defRPr/>
            </a:pPr>
            <a:r>
              <a:rPr lang="en-US" altLang="ja-JP" sz="1000" dirty="0" smtClean="0">
                <a:latin typeface="メイリオ" pitchFamily="50" charset="-128"/>
                <a:ea typeface="メイリオ" pitchFamily="50" charset="-128"/>
              </a:rPr>
              <a:t>【</a:t>
            </a:r>
            <a:r>
              <a:rPr lang="ja-JP" altLang="en-US" sz="1000" dirty="0" smtClean="0">
                <a:latin typeface="メイリオ" pitchFamily="50" charset="-128"/>
                <a:ea typeface="メイリオ" pitchFamily="50" charset="-128"/>
              </a:rPr>
              <a:t>アグリイノベーション大学</a:t>
            </a:r>
            <a:r>
              <a:rPr lang="en-US" altLang="ja-JP" sz="1000" dirty="0" smtClean="0">
                <a:latin typeface="メイリオ" pitchFamily="50" charset="-128"/>
                <a:ea typeface="メイリオ" pitchFamily="50" charset="-128"/>
              </a:rPr>
              <a:t>】</a:t>
            </a:r>
          </a:p>
          <a:p>
            <a:pPr>
              <a:defRPr/>
            </a:pPr>
            <a:r>
              <a:rPr lang="ja-JP" altLang="en-US" sz="1000" b="0" dirty="0" smtClean="0">
                <a:latin typeface="メイリオ" pitchFamily="50" charset="-128"/>
                <a:ea typeface="メイリオ" pitchFamily="50" charset="-128"/>
              </a:rPr>
              <a:t>仕事を続けながら栽培研修、就農準備</a:t>
            </a:r>
            <a:endParaRPr lang="en-US" altLang="ja-JP" sz="1000" b="0" dirty="0" smtClean="0">
              <a:latin typeface="メイリオ" pitchFamily="50" charset="-128"/>
              <a:ea typeface="メイリオ" pitchFamily="50" charset="-128"/>
            </a:endParaRPr>
          </a:p>
        </p:txBody>
      </p:sp>
      <p:sp>
        <p:nvSpPr>
          <p:cNvPr id="87" name="正方形/長方形 86"/>
          <p:cNvSpPr/>
          <p:nvPr/>
        </p:nvSpPr>
        <p:spPr>
          <a:xfrm>
            <a:off x="6819138" y="4056037"/>
            <a:ext cx="2161644" cy="707886"/>
          </a:xfrm>
          <a:prstGeom prst="rect">
            <a:avLst/>
          </a:prstGeom>
        </p:spPr>
        <p:txBody>
          <a:bodyPr wrap="square">
            <a:spAutoFit/>
          </a:bodyPr>
          <a:lstStyle/>
          <a:p>
            <a:r>
              <a:rPr lang="ja-JP" altLang="en-US" sz="1000" dirty="0"/>
              <a:t>〇地域で</a:t>
            </a:r>
            <a:r>
              <a:rPr lang="ja-JP" altLang="en-US" sz="1000" dirty="0" smtClean="0"/>
              <a:t>話し合い、</a:t>
            </a:r>
            <a:endParaRPr lang="en-US" altLang="ja-JP" sz="1000" dirty="0" smtClean="0"/>
          </a:p>
          <a:p>
            <a:r>
              <a:rPr lang="ja-JP" altLang="en-US" sz="1000" dirty="0"/>
              <a:t>　</a:t>
            </a:r>
            <a:r>
              <a:rPr lang="ja-JP" altLang="en-US" sz="1000" dirty="0" smtClean="0"/>
              <a:t>将来</a:t>
            </a:r>
            <a:r>
              <a:rPr lang="ja-JP" altLang="en-US" sz="1000" dirty="0"/>
              <a:t>の農地利用プランを策定</a:t>
            </a:r>
          </a:p>
          <a:p>
            <a:r>
              <a:rPr lang="ja-JP" altLang="en-US" sz="1000" dirty="0"/>
              <a:t>〇民間の研修農場</a:t>
            </a:r>
            <a:r>
              <a:rPr lang="ja-JP" altLang="en-US" sz="1000" dirty="0" smtClean="0"/>
              <a:t>や</a:t>
            </a:r>
            <a:endParaRPr lang="en-US" altLang="ja-JP" sz="1000" dirty="0" smtClean="0"/>
          </a:p>
          <a:p>
            <a:r>
              <a:rPr lang="ja-JP" altLang="en-US" sz="1000" dirty="0"/>
              <a:t>　</a:t>
            </a:r>
            <a:r>
              <a:rPr lang="ja-JP" altLang="en-US" sz="1000" dirty="0" smtClean="0"/>
              <a:t>企業</a:t>
            </a:r>
            <a:r>
              <a:rPr lang="ja-JP" altLang="en-US" sz="1000" dirty="0"/>
              <a:t>参入を受け入れ</a:t>
            </a:r>
          </a:p>
        </p:txBody>
      </p:sp>
      <p:sp>
        <p:nvSpPr>
          <p:cNvPr id="88" name="正方形/長方形 87">
            <a:extLst>
              <a:ext uri="{FF2B5EF4-FFF2-40B4-BE49-F238E27FC236}">
                <a16:creationId xmlns:a16="http://schemas.microsoft.com/office/drawing/2014/main" id="{6298BA7E-B299-4383-B170-F6FF3DB60E59}"/>
              </a:ext>
            </a:extLst>
          </p:cNvPr>
          <p:cNvSpPr/>
          <p:nvPr/>
        </p:nvSpPr>
        <p:spPr>
          <a:xfrm>
            <a:off x="74139" y="5605090"/>
            <a:ext cx="5251623" cy="913070"/>
          </a:xfrm>
          <a:prstGeom prst="rect">
            <a:avLst/>
          </a:prstGeom>
        </p:spPr>
        <p:txBody>
          <a:bodyPr wrap="square">
            <a:spAutoFit/>
          </a:bodyPr>
          <a:lstStyle/>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・これまでの地域住民と農業者による保全活動から、大学、パン製造業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、鉄道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会社、旅行会社など新たな連携による都市住民を取り込んだ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活動への変化が生じた。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住民がコーディネーターとなり、地域コミュニティの維持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につながっている事例が増加（こがわクック、かわち夢楽など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B5D931E8-5B22-4C88-9184-D0C6A6620426}"/>
              </a:ext>
            </a:extLst>
          </p:cNvPr>
          <p:cNvSpPr txBox="1"/>
          <p:nvPr/>
        </p:nvSpPr>
        <p:spPr>
          <a:xfrm>
            <a:off x="5544616" y="6342479"/>
            <a:ext cx="2082621"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南海</a:t>
            </a:r>
            <a:r>
              <a:rPr kumimoji="1" lang="ja-JP" altLang="en-US" sz="900" dirty="0">
                <a:latin typeface="Meiryo UI" panose="020B0604030504040204" pitchFamily="50" charset="-128"/>
                <a:ea typeface="Meiryo UI" panose="020B0604030504040204" pitchFamily="50" charset="-128"/>
              </a:rPr>
              <a:t>電鉄と連携した小麦栽培体験</a:t>
            </a:r>
            <a:r>
              <a:rPr kumimoji="1" lang="ja-JP" altLang="en-US" sz="900" dirty="0" smtClean="0">
                <a:latin typeface="Meiryo UI" panose="020B0604030504040204" pitchFamily="50" charset="-128"/>
                <a:ea typeface="Meiryo UI" panose="020B0604030504040204" pitchFamily="50" charset="-128"/>
              </a:rPr>
              <a:t>ツアー</a:t>
            </a:r>
            <a:endParaRPr kumimoji="1" lang="ja-JP" altLang="en-US" sz="900" dirty="0">
              <a:latin typeface="Meiryo UI" panose="020B0604030504040204" pitchFamily="50" charset="-128"/>
              <a:ea typeface="Meiryo UI" panose="020B0604030504040204" pitchFamily="50" charset="-128"/>
            </a:endParaRPr>
          </a:p>
        </p:txBody>
      </p:sp>
      <p:sp>
        <p:nvSpPr>
          <p:cNvPr id="104" name="テキスト ボックス 103">
            <a:extLst>
              <a:ext uri="{FF2B5EF4-FFF2-40B4-BE49-F238E27FC236}">
                <a16:creationId xmlns:a16="http://schemas.microsoft.com/office/drawing/2014/main" id="{A9B9B24C-5A4D-4F23-9638-532A82CFFAA9}"/>
              </a:ext>
            </a:extLst>
          </p:cNvPr>
          <p:cNvSpPr txBox="1"/>
          <p:nvPr/>
        </p:nvSpPr>
        <p:spPr>
          <a:xfrm>
            <a:off x="8070597" y="6354851"/>
            <a:ext cx="1604927"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農業</a:t>
            </a:r>
            <a:r>
              <a:rPr kumimoji="1" lang="ja-JP" altLang="en-US" sz="900" dirty="0">
                <a:latin typeface="Meiryo UI" panose="020B0604030504040204" pitchFamily="50" charset="-128"/>
                <a:ea typeface="Meiryo UI" panose="020B0604030504040204" pitchFamily="50" charset="-128"/>
              </a:rPr>
              <a:t>体験ツアーをコーディネート</a:t>
            </a: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5156" y="5476013"/>
            <a:ext cx="1902117" cy="853514"/>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098" y="5442545"/>
            <a:ext cx="896190" cy="896190"/>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0482" y="5446367"/>
            <a:ext cx="786384" cy="896112"/>
          </a:xfrm>
          <a:prstGeom prst="rect">
            <a:avLst/>
          </a:prstGeom>
        </p:spPr>
      </p:pic>
      <p:sp>
        <p:nvSpPr>
          <p:cNvPr id="37" name="テキスト ボックス 15"/>
          <p:cNvSpPr txBox="1"/>
          <p:nvPr/>
        </p:nvSpPr>
        <p:spPr>
          <a:xfrm>
            <a:off x="9202248" y="6559303"/>
            <a:ext cx="714517" cy="276999"/>
          </a:xfrm>
          <a:prstGeom prst="rect">
            <a:avLst/>
          </a:prstGeom>
          <a:noFill/>
          <a:ln>
            <a:no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ja-JP" altLang="en-US" sz="1200" dirty="0" smtClean="0">
                <a:latin typeface="メイリオ" panose="020B0604030504040204" pitchFamily="50" charset="-128"/>
                <a:ea typeface="メイリオ" panose="020B0604030504040204" pitchFamily="50" charset="-128"/>
              </a:rPr>
              <a:t>参考９</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8954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2859</Words>
  <Application>Microsoft Office PowerPoint</Application>
  <PresentationFormat>A4 210 x 297 mm</PresentationFormat>
  <Paragraphs>284</Paragraphs>
  <Slides>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Meiryo UI</vt:lpstr>
      <vt:lpstr>ＭＳ Ｐゴシック</vt:lpstr>
      <vt:lpstr>メイリオ</vt:lpstr>
      <vt:lpstr>游ゴシック</vt:lpstr>
      <vt:lpstr>游ゴシック Light</vt:lpstr>
      <vt:lpstr>Arial</vt:lpstr>
      <vt:lpstr>Calibri</vt:lpstr>
      <vt:lpstr>Calibri Light</vt:lpstr>
      <vt:lpstr>Times New Roman</vt:lpstr>
      <vt:lpstr>Office テーマ</vt:lpstr>
      <vt:lpstr>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2021-11-24T07:20:42Z</dcterms:created>
  <dcterms:modified xsi:type="dcterms:W3CDTF">2021-11-24T07:20:53Z</dcterms:modified>
</cp:coreProperties>
</file>