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6" r:id="rId2"/>
  </p:sldIdLst>
  <p:sldSz cx="12801600" cy="9601200" type="A3"/>
  <p:notesSz cx="6807200" cy="99393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4472C4"/>
    <a:srgbClr val="FFFF85"/>
    <a:srgbClr val="FF99CC"/>
    <a:srgbClr val="92D050"/>
    <a:srgbClr val="BDD7EE"/>
    <a:srgbClr val="FFFFFF"/>
    <a:srgbClr val="FFB7B7"/>
    <a:srgbClr val="B4DE86"/>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3537" autoAdjust="0"/>
  </p:normalViewPr>
  <p:slideViewPr>
    <p:cSldViewPr snapToGrid="0">
      <p:cViewPr>
        <p:scale>
          <a:sx n="80" d="100"/>
          <a:sy n="80" d="100"/>
        </p:scale>
        <p:origin x="3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7E397CDA-5885-455E-9374-469547E49349}" type="datetimeFigureOut">
              <a:rPr kumimoji="1" lang="ja-JP" altLang="en-US" smtClean="0"/>
              <a:t>2022/1/19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1FE6D31F-BEAB-4E4D-9344-481A7F2891A3}" type="slidenum">
              <a:rPr kumimoji="1" lang="ja-JP" altLang="en-US" smtClean="0"/>
              <a:t>‹#›</a:t>
            </a:fld>
            <a:endParaRPr kumimoji="1" lang="ja-JP" altLang="en-US"/>
          </a:p>
        </p:txBody>
      </p:sp>
    </p:spTree>
    <p:extLst>
      <p:ext uri="{BB962C8B-B14F-4D97-AF65-F5344CB8AC3E}">
        <p14:creationId xmlns:p14="http://schemas.microsoft.com/office/powerpoint/2010/main" val="297494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48497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79506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7392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25689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934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6688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2"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1062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887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216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25055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141096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0BBADA3-5AA8-46D3-AE79-99E0622FE9FA}" type="datetimeFigureOut">
              <a:rPr kumimoji="1" lang="ja-JP" altLang="en-US" smtClean="0"/>
              <a:t>2022/1/19</a:t>
            </a:fld>
            <a:endParaRPr kumimoji="1" lang="ja-JP" altLang="en-US"/>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743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31"/>
          <p:cNvSpPr>
            <a:spLocks noChangeArrowheads="1"/>
          </p:cNvSpPr>
          <p:nvPr/>
        </p:nvSpPr>
        <p:spPr bwMode="auto">
          <a:xfrm>
            <a:off x="0" y="486467"/>
            <a:ext cx="8297886" cy="45719"/>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9" name="Rectangle 32"/>
          <p:cNvSpPr>
            <a:spLocks noChangeArrowheads="1"/>
          </p:cNvSpPr>
          <p:nvPr/>
        </p:nvSpPr>
        <p:spPr bwMode="auto">
          <a:xfrm>
            <a:off x="8292011" y="485913"/>
            <a:ext cx="539750" cy="45719"/>
          </a:xfrm>
          <a:prstGeom prst="rect">
            <a:avLst/>
          </a:prstGeom>
          <a:solidFill>
            <a:srgbClr val="008000"/>
          </a:solidFill>
          <a:ln w="9525">
            <a:solidFill>
              <a:srgbClr val="0080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7" name="Rectangle 30"/>
          <p:cNvSpPr>
            <a:spLocks noChangeArrowheads="1"/>
          </p:cNvSpPr>
          <p:nvPr/>
        </p:nvSpPr>
        <p:spPr bwMode="auto">
          <a:xfrm>
            <a:off x="8292011" y="225607"/>
            <a:ext cx="545624" cy="260377"/>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40" name="Rectangle 29"/>
          <p:cNvSpPr>
            <a:spLocks noChangeArrowheads="1"/>
          </p:cNvSpPr>
          <p:nvPr/>
        </p:nvSpPr>
        <p:spPr bwMode="auto">
          <a:xfrm>
            <a:off x="0" y="230445"/>
            <a:ext cx="8297885" cy="254858"/>
          </a:xfrm>
          <a:prstGeom prst="rect">
            <a:avLst/>
          </a:prstGeom>
          <a:solidFill>
            <a:srgbClr val="008000"/>
          </a:solidFill>
          <a:ln w="9525">
            <a:solidFill>
              <a:srgbClr val="008000"/>
            </a:solidFill>
            <a:miter lim="800000"/>
            <a:headEnd/>
            <a:tailEnd/>
          </a:ln>
        </p:spPr>
        <p:txBody>
          <a:bodyPr lIns="74295" tIns="8890" rIns="74295" bIns="8890" anchor="ct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lvl="0" eaLnBrk="1" hangingPunct="1"/>
            <a:r>
              <a:rPr lang="ja-JP" altLang="en-US" sz="1600" i="0" dirty="0">
                <a:solidFill>
                  <a:srgbClr val="FFFFFF"/>
                </a:solidFill>
                <a:latin typeface="HGP創英角ｺﾞｼｯｸUB" pitchFamily="50" charset="-128"/>
                <a:ea typeface="ＭＳ Ｐゴシック"/>
              </a:rPr>
              <a:t>　　　次期おおさか農政</a:t>
            </a:r>
            <a:r>
              <a:rPr lang="ja-JP" altLang="en-US" sz="1600" i="0" dirty="0" smtClean="0">
                <a:solidFill>
                  <a:srgbClr val="FFFFFF"/>
                </a:solidFill>
                <a:latin typeface="HGP創英角ｺﾞｼｯｸUB" pitchFamily="50" charset="-128"/>
                <a:ea typeface="ＭＳ Ｐゴシック"/>
              </a:rPr>
              <a:t>アクションプラン（素案）概要</a:t>
            </a:r>
            <a:r>
              <a:rPr lang="ja-JP" altLang="en-US" sz="1600" i="0" dirty="0">
                <a:solidFill>
                  <a:srgbClr val="FFFFFF"/>
                </a:solidFill>
                <a:latin typeface="HGP創英角ｺﾞｼｯｸUB" pitchFamily="50" charset="-128"/>
                <a:ea typeface="ＭＳ Ｐゴシック"/>
              </a:rPr>
              <a:t>　</a:t>
            </a:r>
            <a:endParaRPr lang="ja-JP" altLang="ja-JP" sz="1600" i="0" dirty="0">
              <a:solidFill>
                <a:prstClr val="black"/>
              </a:solidFill>
              <a:latin typeface="Calibri"/>
              <a:ea typeface="ＭＳ Ｐゴシック"/>
            </a:endParaRPr>
          </a:p>
        </p:txBody>
      </p:sp>
      <p:sp>
        <p:nvSpPr>
          <p:cNvPr id="110" name="角丸四角形 109"/>
          <p:cNvSpPr/>
          <p:nvPr/>
        </p:nvSpPr>
        <p:spPr>
          <a:xfrm>
            <a:off x="4867236" y="816618"/>
            <a:ext cx="7705764" cy="3029503"/>
          </a:xfrm>
          <a:prstGeom prst="roundRect">
            <a:avLst>
              <a:gd name="adj" fmla="val 0"/>
            </a:avLst>
          </a:prstGeom>
          <a:noFill/>
          <a:ln w="12700">
            <a:solidFill>
              <a:srgbClr val="BDD7E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rPr>
              <a:t>．力強い大阪農業の実現　～成長し、持続する農業へ～</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9671291" y="209858"/>
            <a:ext cx="1836306" cy="371155"/>
            <a:chOff x="13184131" y="2088190"/>
            <a:chExt cx="1836306" cy="371155"/>
          </a:xfrm>
        </p:grpSpPr>
        <p:pic>
          <p:nvPicPr>
            <p:cNvPr id="84" name="図 83"/>
            <p:cNvPicPr>
              <a:picLocks noChangeAspect="1"/>
            </p:cNvPicPr>
            <p:nvPr/>
          </p:nvPicPr>
          <p:blipFill>
            <a:blip r:embed="rId2"/>
            <a:stretch>
              <a:fillRect/>
            </a:stretch>
          </p:blipFill>
          <p:spPr>
            <a:xfrm>
              <a:off x="13184131" y="2094932"/>
              <a:ext cx="360000" cy="360000"/>
            </a:xfrm>
            <a:prstGeom prst="rect">
              <a:avLst/>
            </a:prstGeom>
          </p:spPr>
        </p:pic>
        <p:pic>
          <p:nvPicPr>
            <p:cNvPr id="85" name="図 84"/>
            <p:cNvPicPr>
              <a:picLocks noChangeAspect="1"/>
            </p:cNvPicPr>
            <p:nvPr/>
          </p:nvPicPr>
          <p:blipFill>
            <a:blip r:embed="rId3"/>
            <a:stretch>
              <a:fillRect/>
            </a:stretch>
          </p:blipFill>
          <p:spPr>
            <a:xfrm>
              <a:off x="13926569" y="2088190"/>
              <a:ext cx="360000" cy="362150"/>
            </a:xfrm>
            <a:prstGeom prst="rect">
              <a:avLst/>
            </a:prstGeom>
          </p:spPr>
        </p:pic>
        <p:pic>
          <p:nvPicPr>
            <p:cNvPr id="86" name="図 85"/>
            <p:cNvPicPr>
              <a:picLocks noChangeAspect="1"/>
            </p:cNvPicPr>
            <p:nvPr/>
          </p:nvPicPr>
          <p:blipFill>
            <a:blip r:embed="rId4"/>
            <a:stretch>
              <a:fillRect/>
            </a:stretch>
          </p:blipFill>
          <p:spPr>
            <a:xfrm>
              <a:off x="14288078" y="2092442"/>
              <a:ext cx="360000" cy="360000"/>
            </a:xfrm>
            <a:prstGeom prst="rect">
              <a:avLst/>
            </a:prstGeom>
          </p:spPr>
        </p:pic>
        <p:pic>
          <p:nvPicPr>
            <p:cNvPr id="90" name="図 89"/>
            <p:cNvPicPr>
              <a:picLocks noChangeAspect="1"/>
            </p:cNvPicPr>
            <p:nvPr/>
          </p:nvPicPr>
          <p:blipFill>
            <a:blip r:embed="rId5"/>
            <a:stretch>
              <a:fillRect/>
            </a:stretch>
          </p:blipFill>
          <p:spPr>
            <a:xfrm>
              <a:off x="13561366" y="2090340"/>
              <a:ext cx="360000" cy="360000"/>
            </a:xfrm>
            <a:prstGeom prst="rect">
              <a:avLst/>
            </a:prstGeom>
          </p:spPr>
        </p:pic>
        <p:pic>
          <p:nvPicPr>
            <p:cNvPr id="93" name="図 92"/>
            <p:cNvPicPr>
              <a:picLocks noChangeAspect="1"/>
            </p:cNvPicPr>
            <p:nvPr/>
          </p:nvPicPr>
          <p:blipFill>
            <a:blip r:embed="rId6"/>
            <a:stretch>
              <a:fillRect/>
            </a:stretch>
          </p:blipFill>
          <p:spPr>
            <a:xfrm>
              <a:off x="14660437" y="2099345"/>
              <a:ext cx="360000" cy="360000"/>
            </a:xfrm>
            <a:prstGeom prst="rect">
              <a:avLst/>
            </a:prstGeom>
          </p:spPr>
        </p:pic>
      </p:grpSp>
      <p:sp>
        <p:nvSpPr>
          <p:cNvPr id="88" name="角丸四角形 87"/>
          <p:cNvSpPr/>
          <p:nvPr/>
        </p:nvSpPr>
        <p:spPr>
          <a:xfrm>
            <a:off x="4791119" y="673813"/>
            <a:ext cx="7858081" cy="7979326"/>
          </a:xfrm>
          <a:prstGeom prst="roundRect">
            <a:avLst>
              <a:gd name="adj" fmla="val 1383"/>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45FAADF-40E5-47FD-99D0-4E1A7E90F8A3}"/>
              </a:ext>
            </a:extLst>
          </p:cNvPr>
          <p:cNvSpPr txBox="1"/>
          <p:nvPr/>
        </p:nvSpPr>
        <p:spPr>
          <a:xfrm>
            <a:off x="4867235" y="570870"/>
            <a:ext cx="1256839" cy="230832"/>
          </a:xfrm>
          <a:prstGeom prst="rect">
            <a:avLst/>
          </a:prstGeom>
          <a:solidFill>
            <a:schemeClr val="accent1"/>
          </a:solidFill>
          <a:ln>
            <a:noFill/>
          </a:ln>
        </p:spPr>
        <p:txBody>
          <a:bodyPr wrap="square" bIns="0" rtlCol="0">
            <a:spAutoFit/>
          </a:bodyPr>
          <a:lstStyle/>
          <a:p>
            <a:r>
              <a:rPr kumimoji="1" lang="ja-JP" altLang="en-US" sz="1200" b="1" dirty="0" smtClean="0">
                <a:solidFill>
                  <a:schemeClr val="bg1"/>
                </a:solidFill>
                <a:latin typeface="メイリオ" panose="020B0604030504040204" pitchFamily="50" charset="-128"/>
                <a:ea typeface="メイリオ" panose="020B0604030504040204" pitchFamily="50" charset="-128"/>
              </a:rPr>
              <a:t>取</a:t>
            </a:r>
            <a:r>
              <a:rPr kumimoji="1" lang="ja-JP" altLang="en-US" sz="1200" b="1" dirty="0">
                <a:solidFill>
                  <a:schemeClr val="bg1"/>
                </a:solidFill>
                <a:latin typeface="メイリオ" panose="020B0604030504040204" pitchFamily="50" charset="-128"/>
                <a:ea typeface="メイリオ" panose="020B0604030504040204" pitchFamily="50" charset="-128"/>
              </a:rPr>
              <a:t>り</a:t>
            </a:r>
            <a:r>
              <a:rPr kumimoji="1" lang="ja-JP" altLang="en-US" sz="1200" b="1" dirty="0" smtClean="0">
                <a:solidFill>
                  <a:schemeClr val="bg1"/>
                </a:solidFill>
                <a:latin typeface="メイリオ" panose="020B0604030504040204" pitchFamily="50" charset="-128"/>
                <a:ea typeface="メイリオ" panose="020B0604030504040204" pitchFamily="50" charset="-128"/>
              </a:rPr>
              <a:t>組む</a:t>
            </a:r>
            <a:r>
              <a:rPr kumimoji="1" lang="ja-JP" altLang="en-US" sz="1200" b="1" dirty="0">
                <a:solidFill>
                  <a:schemeClr val="bg1"/>
                </a:solidFill>
                <a:latin typeface="メイリオ" panose="020B0604030504040204" pitchFamily="50" charset="-128"/>
                <a:ea typeface="メイリオ" panose="020B0604030504040204" pitchFamily="50" charset="-128"/>
              </a:rPr>
              <a:t>施策</a:t>
            </a:r>
          </a:p>
        </p:txBody>
      </p:sp>
      <p:sp>
        <p:nvSpPr>
          <p:cNvPr id="89" name="角丸四角形 88"/>
          <p:cNvSpPr/>
          <p:nvPr/>
        </p:nvSpPr>
        <p:spPr>
          <a:xfrm>
            <a:off x="4867236" y="3886893"/>
            <a:ext cx="7705764" cy="2475957"/>
          </a:xfrm>
          <a:prstGeom prst="roundRect">
            <a:avLst>
              <a:gd name="adj" fmla="val 0"/>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２</a:t>
            </a:r>
            <a:r>
              <a:rPr kumimoji="1" lang="ja-JP" altLang="en-US"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豊かな</a:t>
            </a:r>
            <a:r>
              <a:rPr kumimoji="1" lang="ja-JP" altLang="en-US" sz="1200" b="1" dirty="0" smtClean="0">
                <a:solidFill>
                  <a:schemeClr val="tx1"/>
                </a:solidFill>
                <a:latin typeface="Meiryo UI" panose="020B0604030504040204" pitchFamily="50" charset="-128"/>
                <a:ea typeface="Meiryo UI" panose="020B0604030504040204" pitchFamily="50" charset="-128"/>
              </a:rPr>
              <a:t>食や農に接する機会の充実　～農を通じ</a:t>
            </a:r>
            <a:r>
              <a:rPr kumimoji="1" lang="ja-JP" altLang="en-US" sz="1200" b="1" dirty="0">
                <a:solidFill>
                  <a:schemeClr val="tx1"/>
                </a:solidFill>
                <a:latin typeface="Meiryo UI" panose="020B0604030504040204" pitchFamily="50" charset="-128"/>
                <a:ea typeface="Meiryo UI" panose="020B0604030504040204" pitchFamily="50" charset="-128"/>
              </a:rPr>
              <a:t>た</a:t>
            </a:r>
            <a:r>
              <a:rPr kumimoji="1" lang="ja-JP" altLang="en-US" sz="1200" b="1" dirty="0" smtClean="0">
                <a:solidFill>
                  <a:schemeClr val="tx1"/>
                </a:solidFill>
                <a:latin typeface="Meiryo UI" panose="020B0604030504040204" pitchFamily="50" charset="-128"/>
                <a:ea typeface="Meiryo UI" panose="020B0604030504040204" pitchFamily="50" charset="-128"/>
              </a:rPr>
              <a:t>脱炭素社会への貢献～</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94" name="角丸四角形 93"/>
          <p:cNvSpPr/>
          <p:nvPr/>
        </p:nvSpPr>
        <p:spPr>
          <a:xfrm>
            <a:off x="4867236" y="6403622"/>
            <a:ext cx="7705764" cy="2186017"/>
          </a:xfrm>
          <a:prstGeom prst="roundRect">
            <a:avLst>
              <a:gd name="adj" fmla="val 0"/>
            </a:avLst>
          </a:prstGeom>
          <a:noFill/>
          <a:ln w="127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３</a:t>
            </a:r>
            <a:r>
              <a:rPr kumimoji="1" lang="ja-JP" altLang="en-US" sz="1200" b="1" dirty="0" smtClean="0">
                <a:solidFill>
                  <a:schemeClr val="tx1"/>
                </a:solidFill>
                <a:latin typeface="Meiryo UI" panose="020B0604030504040204" pitchFamily="50" charset="-128"/>
                <a:ea typeface="Meiryo UI" panose="020B0604030504040204" pitchFamily="50" charset="-128"/>
              </a:rPr>
              <a:t>．農業・農空間を活かした新たな価値創造　～ポストコロナの新たなライフスタイルを実現～</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角丸四角形 164"/>
          <p:cNvSpPr/>
          <p:nvPr/>
        </p:nvSpPr>
        <p:spPr>
          <a:xfrm>
            <a:off x="4798319" y="8817972"/>
            <a:ext cx="7858081" cy="671376"/>
          </a:xfrm>
          <a:prstGeom prst="roundRect">
            <a:avLst>
              <a:gd name="adj" fmla="val 1193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66" name="テキスト ボックス 165">
            <a:extLst>
              <a:ext uri="{FF2B5EF4-FFF2-40B4-BE49-F238E27FC236}">
                <a16:creationId xmlns:a16="http://schemas.microsoft.com/office/drawing/2014/main" id="{245FAADF-40E5-47FD-99D0-4E1A7E90F8A3}"/>
              </a:ext>
            </a:extLst>
          </p:cNvPr>
          <p:cNvSpPr txBox="1"/>
          <p:nvPr/>
        </p:nvSpPr>
        <p:spPr>
          <a:xfrm>
            <a:off x="4846408" y="8693911"/>
            <a:ext cx="1267598"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推進にあたって</a:t>
            </a:r>
          </a:p>
        </p:txBody>
      </p:sp>
      <p:sp>
        <p:nvSpPr>
          <p:cNvPr id="169" name="正方形/長方形 168">
            <a:extLst>
              <a:ext uri="{FF2B5EF4-FFF2-40B4-BE49-F238E27FC236}">
                <a16:creationId xmlns:a16="http://schemas.microsoft.com/office/drawing/2014/main" id="{9A43B394-B848-4B12-AEDB-2C2E5AAD522A}"/>
              </a:ext>
            </a:extLst>
          </p:cNvPr>
          <p:cNvSpPr/>
          <p:nvPr/>
        </p:nvSpPr>
        <p:spPr>
          <a:xfrm>
            <a:off x="8877136" y="1160326"/>
            <a:ext cx="3559687" cy="2310889"/>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a:t>
            </a:r>
            <a:r>
              <a:rPr kumimoji="1" lang="ja-JP" altLang="en-US" sz="1000" b="1" dirty="0" smtClean="0">
                <a:latin typeface="Meiryo UI" panose="020B0604030504040204" pitchFamily="50" charset="-128"/>
                <a:ea typeface="Meiryo UI" panose="020B0604030504040204" pitchFamily="50" charset="-128"/>
              </a:rPr>
              <a:t>等</a:t>
            </a:r>
            <a:endParaRPr kumimoji="1" lang="en-US" altLang="ja-JP" sz="1000" b="1" dirty="0" smtClean="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農業関連ビジネススタートアップ促進</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☆スマート農業導入加速化事業（</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2,849</a:t>
            </a:r>
            <a:r>
              <a:rPr kumimoji="1" lang="ja-JP" altLang="en-US" sz="1000" dirty="0">
                <a:latin typeface="Meiryo UI" panose="020B0604030504040204" pitchFamily="50" charset="-128"/>
                <a:ea typeface="Meiryo UI" panose="020B0604030504040204" pitchFamily="50" charset="-128"/>
              </a:rPr>
              <a:t>千円）</a:t>
            </a: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正方形/長方形 189">
            <a:extLst>
              <a:ext uri="{FF2B5EF4-FFF2-40B4-BE49-F238E27FC236}">
                <a16:creationId xmlns:a16="http://schemas.microsoft.com/office/drawing/2014/main" id="{9A43B394-B848-4B12-AEDB-2C2E5AAD522A}"/>
              </a:ext>
            </a:extLst>
          </p:cNvPr>
          <p:cNvSpPr/>
          <p:nvPr/>
        </p:nvSpPr>
        <p:spPr>
          <a:xfrm>
            <a:off x="4904268" y="8905693"/>
            <a:ext cx="7616780" cy="592470"/>
          </a:xfrm>
          <a:prstGeom prst="rect">
            <a:avLst/>
          </a:prstGeom>
        </p:spPr>
        <p:txBody>
          <a:bodyPr wrap="square">
            <a:spAutoFit/>
          </a:bodyPr>
          <a:lstStyle/>
          <a:p>
            <a:pPr defTabSz="914400">
              <a:lnSpc>
                <a:spcPts val="1300"/>
              </a:lnSpc>
              <a:defRPr/>
            </a:pPr>
            <a:r>
              <a:rPr kumimoji="1" lang="ja-JP" altLang="en-US" sz="1000" dirty="0" smtClean="0">
                <a:latin typeface="Meiryo UI" panose="020B0604030504040204" pitchFamily="50" charset="-128"/>
                <a:ea typeface="Meiryo UI" panose="020B0604030504040204" pitchFamily="50" charset="-128"/>
              </a:rPr>
              <a:t>〇農業者や農業団体、関係機関に加え、府民や企業など幅広い主体がそれぞれの役割を果たしつつ、協働で取り組みます。</a:t>
            </a:r>
            <a:endParaRPr kumimoji="1" lang="en-US" altLang="ja-JP" sz="1000" dirty="0">
              <a:latin typeface="Meiryo UI" panose="020B0604030504040204" pitchFamily="50" charset="-128"/>
              <a:ea typeface="Meiryo UI" panose="020B0604030504040204" pitchFamily="50" charset="-128"/>
            </a:endParaRPr>
          </a:p>
          <a:p>
            <a:pPr defTabSz="914400">
              <a:lnSpc>
                <a:spcPts val="1300"/>
              </a:lnSpc>
              <a:defRPr/>
            </a:pPr>
            <a:r>
              <a:rPr kumimoji="1" lang="ja-JP" altLang="en-US" sz="1000" dirty="0" smtClean="0">
                <a:latin typeface="Meiryo UI" panose="020B0604030504040204" pitchFamily="50" charset="-128"/>
                <a:ea typeface="Meiryo UI" panose="020B0604030504040204" pitchFamily="50" charset="-128"/>
              </a:rPr>
              <a:t>〇大学や研究機関、他産業の企業等が持つ知見を取り込み、柔軟に施策の見直しを実施します。</a:t>
            </a:r>
            <a:endParaRPr kumimoji="1" lang="ja-JP" altLang="en-US" sz="1000" dirty="0">
              <a:latin typeface="Meiryo UI" panose="020B0604030504040204" pitchFamily="50" charset="-128"/>
              <a:ea typeface="Meiryo UI" panose="020B0604030504040204" pitchFamily="50" charset="-128"/>
            </a:endParaRPr>
          </a:p>
          <a:p>
            <a:pPr defTabSz="914400">
              <a:lnSpc>
                <a:spcPts val="1300"/>
              </a:lnSpc>
              <a:defRPr/>
            </a:pPr>
            <a:r>
              <a:rPr kumimoji="1" lang="ja-JP" altLang="en-US" sz="1000" dirty="0" smtClean="0">
                <a:latin typeface="Meiryo UI" panose="020B0604030504040204" pitchFamily="50" charset="-128"/>
                <a:ea typeface="Meiryo UI" panose="020B0604030504040204" pitchFamily="50" charset="-128"/>
              </a:rPr>
              <a:t>〇各施策・事業についてはその取り組み状況を個別に把握し、毎年度</a:t>
            </a:r>
            <a:r>
              <a:rPr kumimoji="1" lang="en-US" altLang="ja-JP" sz="1000" dirty="0" smtClean="0">
                <a:latin typeface="Meiryo UI" panose="020B0604030504040204" pitchFamily="50" charset="-128"/>
                <a:ea typeface="Meiryo UI" panose="020B0604030504040204" pitchFamily="50" charset="-128"/>
              </a:rPr>
              <a:t>PDCA</a:t>
            </a:r>
            <a:r>
              <a:rPr kumimoji="1" lang="ja-JP" altLang="en-US" sz="1000" dirty="0" smtClean="0">
                <a:latin typeface="Meiryo UI" panose="020B0604030504040204" pitchFamily="50" charset="-128"/>
                <a:ea typeface="Meiryo UI" panose="020B0604030504040204" pitchFamily="50" charset="-128"/>
              </a:rPr>
              <a:t>サイクルによって進行管理を行います。</a:t>
            </a:r>
            <a:endParaRPr kumimoji="1" lang="ja-JP" altLang="en-US" sz="1000" dirty="0">
              <a:latin typeface="Meiryo UI" panose="020B0604030504040204" pitchFamily="50" charset="-128"/>
              <a:ea typeface="Meiryo UI" panose="020B0604030504040204" pitchFamily="50" charset="-128"/>
            </a:endParaRPr>
          </a:p>
        </p:txBody>
      </p:sp>
      <p:sp>
        <p:nvSpPr>
          <p:cNvPr id="95" name="正方形/長方形 94">
            <a:extLst>
              <a:ext uri="{FF2B5EF4-FFF2-40B4-BE49-F238E27FC236}">
                <a16:creationId xmlns:a16="http://schemas.microsoft.com/office/drawing/2014/main" id="{9A43B394-B848-4B12-AEDB-2C2E5AAD522A}"/>
              </a:ext>
            </a:extLst>
          </p:cNvPr>
          <p:cNvSpPr/>
          <p:nvPr/>
        </p:nvSpPr>
        <p:spPr>
          <a:xfrm>
            <a:off x="8875818" y="6728586"/>
            <a:ext cx="3661016" cy="1477328"/>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a:t>
            </a:r>
            <a:r>
              <a:rPr kumimoji="1" lang="ja-JP" altLang="en-US" sz="1000" b="1" dirty="0" smtClean="0">
                <a:latin typeface="Meiryo UI" panose="020B0604030504040204" pitchFamily="50" charset="-128"/>
                <a:ea typeface="Meiryo UI" panose="020B0604030504040204" pitchFamily="50" charset="-128"/>
              </a:rPr>
              <a:t>施策</a:t>
            </a:r>
            <a:endParaRPr kumimoji="1" lang="en-US" altLang="ja-JP" sz="1000" b="1" dirty="0" smtClean="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☆農空間ライフステーション事業</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新規　</a:t>
            </a:r>
            <a:r>
              <a:rPr kumimoji="1" lang="en-US" altLang="ja-JP" sz="1000" dirty="0">
                <a:latin typeface="Meiryo UI" panose="020B0604030504040204" pitchFamily="50" charset="-128"/>
                <a:ea typeface="Meiryo UI" panose="020B0604030504040204" pitchFamily="50" charset="-128"/>
              </a:rPr>
              <a:t>2,500</a:t>
            </a:r>
            <a:r>
              <a:rPr kumimoji="1" lang="ja-JP" altLang="en-US" sz="1000" dirty="0">
                <a:latin typeface="Meiryo UI" panose="020B0604030504040204" pitchFamily="50" charset="-128"/>
                <a:ea typeface="Meiryo UI" panose="020B0604030504040204" pitchFamily="50" charset="-128"/>
              </a:rPr>
              <a:t>千円）　　</a:t>
            </a:r>
            <a:endParaRPr kumimoji="1" lang="en-US" altLang="ja-JP" sz="10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9A43B394-B848-4B12-AEDB-2C2E5AAD522A}"/>
              </a:ext>
            </a:extLst>
          </p:cNvPr>
          <p:cNvSpPr/>
          <p:nvPr/>
        </p:nvSpPr>
        <p:spPr>
          <a:xfrm>
            <a:off x="8817548" y="4312838"/>
            <a:ext cx="3831570" cy="1631216"/>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a:t>
            </a:r>
            <a:r>
              <a:rPr kumimoji="1" lang="ja-JP" altLang="en-US" sz="1000" b="1" dirty="0" smtClean="0">
                <a:latin typeface="Meiryo UI" panose="020B0604030504040204" pitchFamily="50" charset="-128"/>
                <a:ea typeface="Meiryo UI" panose="020B0604030504040204" pitchFamily="50" charset="-128"/>
              </a:rPr>
              <a:t>施策</a:t>
            </a:r>
            <a:endParaRPr kumimoji="1" lang="en-US" altLang="ja-JP" sz="1000" b="1" dirty="0" smtClean="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☆大阪農産物魅力向上・価値創造事業（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4,975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smtClean="0">
              <a:solidFill>
                <a:prstClr val="black"/>
              </a:solidFill>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Osaka A</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Green </a:t>
            </a:r>
            <a:r>
              <a:rPr kumimoji="1" lang="en-US" altLang="ja-JP" sz="1000" dirty="0" smtClean="0">
                <a:latin typeface="Meiryo UI" panose="020B0604030504040204" pitchFamily="50" charset="-128"/>
                <a:ea typeface="Meiryo UI" panose="020B0604030504040204" pitchFamily="50" charset="-128"/>
              </a:rPr>
              <a:t>Action </a:t>
            </a:r>
            <a:endParaRPr kumimoji="1" lang="en-US" altLang="ja-JP" sz="1000" dirty="0">
              <a:latin typeface="Meiryo UI" panose="020B0604030504040204" pitchFamily="50" charset="-128"/>
              <a:ea typeface="Meiryo UI" panose="020B0604030504040204" pitchFamily="50" charset="-128"/>
            </a:endParaRPr>
          </a:p>
        </p:txBody>
      </p:sp>
      <p:sp>
        <p:nvSpPr>
          <p:cNvPr id="155" name="正方形/長方形 154">
            <a:extLst>
              <a:ext uri="{FF2B5EF4-FFF2-40B4-BE49-F238E27FC236}">
                <a16:creationId xmlns:a16="http://schemas.microsoft.com/office/drawing/2014/main" id="{DF6BF1BE-B4F5-4E30-B392-43950B79FC45}"/>
              </a:ext>
            </a:extLst>
          </p:cNvPr>
          <p:cNvSpPr/>
          <p:nvPr/>
        </p:nvSpPr>
        <p:spPr>
          <a:xfrm>
            <a:off x="10626346" y="1939071"/>
            <a:ext cx="1928606"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800" b="1" dirty="0">
                <a:solidFill>
                  <a:schemeClr val="tx1"/>
                </a:solidFill>
              </a:rPr>
              <a:t>・農業</a:t>
            </a:r>
            <a:r>
              <a:rPr kumimoji="1" lang="ja-JP" altLang="en-US" sz="800" b="1" dirty="0" smtClean="0">
                <a:solidFill>
                  <a:schemeClr val="tx1"/>
                </a:solidFill>
              </a:rPr>
              <a:t>ビジネスの起業を目指す方</a:t>
            </a:r>
            <a:endParaRPr kumimoji="1" lang="en-US" altLang="ja-JP" sz="800" b="1" dirty="0" smtClean="0">
              <a:solidFill>
                <a:schemeClr val="tx1"/>
              </a:solidFill>
            </a:endParaRPr>
          </a:p>
          <a:p>
            <a:pPr>
              <a:lnSpc>
                <a:spcPct val="150000"/>
              </a:lnSpc>
            </a:pPr>
            <a:r>
              <a:rPr kumimoji="1" lang="en-US" altLang="ja-JP" sz="800" b="1" dirty="0">
                <a:solidFill>
                  <a:schemeClr val="tx1"/>
                </a:solidFill>
              </a:rPr>
              <a:t> </a:t>
            </a:r>
            <a:r>
              <a:rPr kumimoji="1" lang="en-US" altLang="ja-JP" sz="800" b="1" dirty="0" smtClean="0">
                <a:solidFill>
                  <a:schemeClr val="tx1"/>
                </a:solidFill>
              </a:rPr>
              <a:t>   </a:t>
            </a:r>
            <a:r>
              <a:rPr kumimoji="1" lang="ja-JP" altLang="en-US" sz="800" b="1" dirty="0" smtClean="0">
                <a:solidFill>
                  <a:schemeClr val="tx1"/>
                </a:solidFill>
              </a:rPr>
              <a:t>を対象</a:t>
            </a:r>
            <a:r>
              <a:rPr kumimoji="1" lang="ja-JP" altLang="en-US" sz="800" b="1" dirty="0">
                <a:solidFill>
                  <a:schemeClr val="tx1"/>
                </a:solidFill>
              </a:rPr>
              <a:t>としたセミナーの開催</a:t>
            </a:r>
            <a:endParaRPr kumimoji="1" lang="en-US" altLang="ja-JP" sz="800" b="1" dirty="0">
              <a:solidFill>
                <a:schemeClr val="tx1"/>
              </a:solidFill>
            </a:endParaRPr>
          </a:p>
          <a:p>
            <a:pPr>
              <a:lnSpc>
                <a:spcPct val="150000"/>
              </a:lnSpc>
            </a:pPr>
            <a:r>
              <a:rPr kumimoji="1" lang="ja-JP" altLang="en-US" sz="800" b="1" dirty="0">
                <a:solidFill>
                  <a:schemeClr val="tx1"/>
                </a:solidFill>
              </a:rPr>
              <a:t>・コンテストの実施</a:t>
            </a:r>
            <a:endParaRPr kumimoji="1" lang="en-US" altLang="ja-JP" sz="800" b="1" dirty="0">
              <a:solidFill>
                <a:schemeClr val="tx1"/>
              </a:solidFill>
            </a:endParaRPr>
          </a:p>
        </p:txBody>
      </p:sp>
      <p:sp>
        <p:nvSpPr>
          <p:cNvPr id="157" name="正方形/長方形 156">
            <a:extLst>
              <a:ext uri="{FF2B5EF4-FFF2-40B4-BE49-F238E27FC236}">
                <a16:creationId xmlns:a16="http://schemas.microsoft.com/office/drawing/2014/main" id="{DF6BF1BE-B4F5-4E30-B392-43950B79FC45}"/>
              </a:ext>
            </a:extLst>
          </p:cNvPr>
          <p:cNvSpPr/>
          <p:nvPr/>
        </p:nvSpPr>
        <p:spPr>
          <a:xfrm>
            <a:off x="10386977" y="4984706"/>
            <a:ext cx="1915528" cy="52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・食味や機能性を高める生産技術</a:t>
            </a:r>
            <a:r>
              <a:rPr kumimoji="1" lang="ja-JP" altLang="en-US" sz="800" b="1" dirty="0" smtClean="0">
                <a:solidFill>
                  <a:schemeClr val="tx1"/>
                </a:solidFill>
              </a:rPr>
              <a:t>の</a:t>
            </a:r>
            <a:endParaRPr kumimoji="1" lang="en-US" altLang="ja-JP" sz="800" b="1" dirty="0" smtClean="0">
              <a:solidFill>
                <a:schemeClr val="tx1"/>
              </a:solidFill>
            </a:endParaRPr>
          </a:p>
          <a:p>
            <a:r>
              <a:rPr kumimoji="1" lang="ja-JP" altLang="en-US" sz="800" b="1" dirty="0">
                <a:solidFill>
                  <a:schemeClr val="tx1"/>
                </a:solidFill>
              </a:rPr>
              <a:t>　</a:t>
            </a:r>
            <a:r>
              <a:rPr kumimoji="1" lang="ja-JP" altLang="en-US" sz="800" b="1" dirty="0" smtClean="0">
                <a:solidFill>
                  <a:schemeClr val="tx1"/>
                </a:solidFill>
              </a:rPr>
              <a:t>現地実証</a:t>
            </a:r>
            <a:endParaRPr kumimoji="1" lang="en-US" altLang="ja-JP" sz="800" b="1" dirty="0" smtClean="0">
              <a:solidFill>
                <a:schemeClr val="tx1"/>
              </a:solidFill>
            </a:endParaRPr>
          </a:p>
          <a:p>
            <a:endParaRPr kumimoji="1" lang="en-US" altLang="ja-JP" sz="800" b="1" dirty="0">
              <a:solidFill>
                <a:schemeClr val="tx1"/>
              </a:solidFill>
            </a:endParaRPr>
          </a:p>
          <a:p>
            <a:r>
              <a:rPr kumimoji="1" lang="ja-JP" altLang="en-US" sz="800" b="1" dirty="0">
                <a:solidFill>
                  <a:schemeClr val="tx1"/>
                </a:solidFill>
              </a:rPr>
              <a:t>・生産技術の普及による価値向上</a:t>
            </a:r>
            <a:endParaRPr kumimoji="1" lang="en-US" altLang="ja-JP" sz="800" b="1" dirty="0">
              <a:solidFill>
                <a:schemeClr val="tx1"/>
              </a:solidFill>
            </a:endParaRPr>
          </a:p>
        </p:txBody>
      </p:sp>
      <p:pic>
        <p:nvPicPr>
          <p:cNvPr id="11" name="図 10"/>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9307897" y="4903510"/>
            <a:ext cx="887874" cy="665906"/>
          </a:xfrm>
          <a:prstGeom prst="rect">
            <a:avLst/>
          </a:prstGeom>
          <a:ln>
            <a:noFill/>
          </a:ln>
        </p:spPr>
      </p:pic>
      <p:pic>
        <p:nvPicPr>
          <p:cNvPr id="13" name="図 12"/>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9194120" y="1669000"/>
            <a:ext cx="619270" cy="869659"/>
          </a:xfrm>
          <a:prstGeom prst="rect">
            <a:avLst/>
          </a:prstGeom>
        </p:spPr>
      </p:pic>
      <p:pic>
        <p:nvPicPr>
          <p:cNvPr id="304" name="図 8"/>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867394" y="1754104"/>
            <a:ext cx="432585" cy="35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5" name="図 9"/>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311343" y="2074687"/>
            <a:ext cx="264277" cy="3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3" name="正方形/長方形 272"/>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75" name="図 67"/>
          <p:cNvPicPr>
            <a:picLocks noChangeAspect="1"/>
          </p:cNvPicPr>
          <p:nvPr/>
        </p:nvPicPr>
        <p:blipFill rotWithShape="1">
          <a:blip r:embed="rId11" cstate="hqprint">
            <a:extLst>
              <a:ext uri="{28A0092B-C50C-407E-A947-70E740481C1C}">
                <a14:useLocalDpi xmlns:a14="http://schemas.microsoft.com/office/drawing/2010/main" val="0"/>
              </a:ext>
            </a:extLst>
          </a:blip>
          <a:srcRect t="-1" b="5223"/>
          <a:stretch/>
        </p:blipFill>
        <p:spPr bwMode="auto">
          <a:xfrm>
            <a:off x="9194120" y="2931728"/>
            <a:ext cx="919517" cy="5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 name="正方形/長方形 276">
            <a:extLst>
              <a:ext uri="{FF2B5EF4-FFF2-40B4-BE49-F238E27FC236}">
                <a16:creationId xmlns:a16="http://schemas.microsoft.com/office/drawing/2014/main" id="{DF6BF1BE-B4F5-4E30-B392-43950B79FC45}"/>
              </a:ext>
            </a:extLst>
          </p:cNvPr>
          <p:cNvSpPr/>
          <p:nvPr/>
        </p:nvSpPr>
        <p:spPr>
          <a:xfrm>
            <a:off x="10212750" y="3000648"/>
            <a:ext cx="2420421" cy="302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kumimoji="1" lang="ja-JP" altLang="en-US" sz="800" b="1" dirty="0">
                <a:solidFill>
                  <a:schemeClr val="tx1"/>
                </a:solidFill>
              </a:rPr>
              <a:t>・施設園芸における</a:t>
            </a:r>
            <a:r>
              <a:rPr kumimoji="1" lang="en-US" altLang="ja-JP" sz="800" b="1" dirty="0">
                <a:solidFill>
                  <a:schemeClr val="tx1"/>
                </a:solidFill>
              </a:rPr>
              <a:t>ICT</a:t>
            </a:r>
            <a:r>
              <a:rPr kumimoji="1" lang="ja-JP" altLang="en-US" sz="800" b="1" dirty="0">
                <a:solidFill>
                  <a:schemeClr val="tx1"/>
                </a:solidFill>
              </a:rPr>
              <a:t>を活用した品質向上や</a:t>
            </a:r>
            <a:endParaRPr kumimoji="1" lang="en-US" altLang="ja-JP" sz="800" b="1" dirty="0">
              <a:solidFill>
                <a:schemeClr val="tx1"/>
              </a:solidFill>
            </a:endParaRPr>
          </a:p>
          <a:p>
            <a:pPr>
              <a:lnSpc>
                <a:spcPts val="1200"/>
              </a:lnSpc>
            </a:pPr>
            <a:r>
              <a:rPr kumimoji="1" lang="ja-JP" altLang="en-US" sz="800" b="1" dirty="0">
                <a:solidFill>
                  <a:schemeClr val="tx1"/>
                </a:solidFill>
              </a:rPr>
              <a:t>　収量増による収益性向上</a:t>
            </a:r>
            <a:endParaRPr kumimoji="1" lang="en-US" altLang="ja-JP" sz="800" b="1" dirty="0">
              <a:solidFill>
                <a:schemeClr val="tx1"/>
              </a:solidFill>
            </a:endParaRPr>
          </a:p>
          <a:p>
            <a:pPr>
              <a:lnSpc>
                <a:spcPts val="1200"/>
              </a:lnSpc>
            </a:pPr>
            <a:r>
              <a:rPr kumimoji="1" lang="ja-JP" altLang="en-US" sz="800" b="1" dirty="0">
                <a:solidFill>
                  <a:schemeClr val="tx1"/>
                </a:solidFill>
              </a:rPr>
              <a:t>・</a:t>
            </a:r>
            <a:r>
              <a:rPr kumimoji="1" lang="en-US" altLang="ja-JP" sz="800" b="1" dirty="0">
                <a:solidFill>
                  <a:schemeClr val="tx1"/>
                </a:solidFill>
              </a:rPr>
              <a:t>AI</a:t>
            </a:r>
            <a:r>
              <a:rPr kumimoji="1" lang="ja-JP" altLang="en-US" sz="800" b="1" dirty="0">
                <a:solidFill>
                  <a:schemeClr val="tx1"/>
                </a:solidFill>
              </a:rPr>
              <a:t>を使った自動灌水設備による省力化</a:t>
            </a:r>
            <a:endParaRPr kumimoji="1" lang="en-US" altLang="ja-JP" sz="800" b="1" dirty="0">
              <a:solidFill>
                <a:schemeClr val="tx1"/>
              </a:solidFill>
            </a:endParaRPr>
          </a:p>
        </p:txBody>
      </p:sp>
      <p:sp>
        <p:nvSpPr>
          <p:cNvPr id="269" name="正方形/長方形 268">
            <a:extLst>
              <a:ext uri="{FF2B5EF4-FFF2-40B4-BE49-F238E27FC236}">
                <a16:creationId xmlns:a16="http://schemas.microsoft.com/office/drawing/2014/main" id="{DF6BF1BE-B4F5-4E30-B392-43950B79FC45}"/>
              </a:ext>
            </a:extLst>
          </p:cNvPr>
          <p:cNvSpPr/>
          <p:nvPr/>
        </p:nvSpPr>
        <p:spPr>
          <a:xfrm>
            <a:off x="10134531" y="3441890"/>
            <a:ext cx="2420421" cy="160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b="1" dirty="0">
                <a:solidFill>
                  <a:schemeClr val="tx1"/>
                </a:solidFill>
              </a:rPr>
              <a:t>※</a:t>
            </a:r>
            <a:r>
              <a:rPr kumimoji="1" lang="ja-JP" altLang="en-US" sz="800" b="1" dirty="0">
                <a:solidFill>
                  <a:schemeClr val="tx1"/>
                </a:solidFill>
              </a:rPr>
              <a:t>革新技術の開発・導入ロードマップの改訂</a:t>
            </a:r>
            <a:endParaRPr kumimoji="1" lang="en-US" altLang="ja-JP" sz="800" b="1" dirty="0">
              <a:solidFill>
                <a:schemeClr val="tx1"/>
              </a:solidFill>
            </a:endParaRPr>
          </a:p>
        </p:txBody>
      </p:sp>
      <p:sp>
        <p:nvSpPr>
          <p:cNvPr id="100" name="正方形/長方形 99"/>
          <p:cNvSpPr/>
          <p:nvPr/>
        </p:nvSpPr>
        <p:spPr>
          <a:xfrm>
            <a:off x="10431087" y="7555220"/>
            <a:ext cx="2341796" cy="830997"/>
          </a:xfrm>
          <a:prstGeom prst="rect">
            <a:avLst/>
          </a:prstGeom>
        </p:spPr>
        <p:txBody>
          <a:bodyPr wrap="square">
            <a:spAutoFit/>
          </a:bodyPr>
          <a:lstStyle/>
          <a:p>
            <a:pPr marL="85725" indent="-85725" defTabSz="914400" fontAlgn="base">
              <a:lnSpc>
                <a:spcPct val="150000"/>
              </a:lnSpc>
              <a:spcBef>
                <a:spcPct val="0"/>
              </a:spcBef>
              <a:spcAft>
                <a:spcPct val="0"/>
              </a:spcAft>
              <a:buFont typeface="Arial" panose="020B0604020202020204" pitchFamily="34" charset="0"/>
              <a:buChar char="•"/>
              <a:defRPr/>
            </a:pPr>
            <a:r>
              <a:rPr kumimoji="1" lang="ja-JP" altLang="en-US" sz="800" b="1" dirty="0">
                <a:latin typeface="+mn-ea"/>
              </a:rPr>
              <a:t>府民と農空間のつながりを生み出す</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都市部での情報発信</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➢直売所・マルシェでの農家との交流</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➢農を楽しむマイクロツーリズム　等</a:t>
            </a:r>
            <a:endParaRPr kumimoji="1" lang="en-US" altLang="ja-JP" sz="800" b="1" dirty="0">
              <a:latin typeface="+mn-ea"/>
            </a:endParaRPr>
          </a:p>
        </p:txBody>
      </p:sp>
      <p:pic>
        <p:nvPicPr>
          <p:cNvPr id="101" name="図 39"/>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048206" y="7555037"/>
            <a:ext cx="1407257" cy="82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角丸四角形 111"/>
          <p:cNvSpPr/>
          <p:nvPr/>
        </p:nvSpPr>
        <p:spPr>
          <a:xfrm>
            <a:off x="11767504" y="894094"/>
            <a:ext cx="780841" cy="272415"/>
          </a:xfrm>
          <a:prstGeom prst="roundRect">
            <a:avLst/>
          </a:prstGeom>
          <a:solidFill>
            <a:srgbClr val="BDD7EE"/>
          </a:solidFill>
        </p:spPr>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しごと</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112"/>
          <p:cNvSpPr/>
          <p:nvPr/>
        </p:nvSpPr>
        <p:spPr>
          <a:xfrm>
            <a:off x="11779018" y="3970060"/>
            <a:ext cx="757815" cy="272415"/>
          </a:xfrm>
          <a:prstGeom prst="roundRect">
            <a:avLst/>
          </a:prstGeom>
          <a:solidFill>
            <a:srgbClr val="92D050"/>
          </a:solidFill>
        </p:spPr>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くらし</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角丸四角形 113"/>
          <p:cNvSpPr/>
          <p:nvPr/>
        </p:nvSpPr>
        <p:spPr>
          <a:xfrm>
            <a:off x="11779018" y="6479878"/>
            <a:ext cx="758317" cy="272415"/>
          </a:xfrm>
          <a:prstGeom prst="roundRect">
            <a:avLst/>
          </a:prstGeom>
          <a:solidFill>
            <a:srgbClr val="FF99CC"/>
          </a:solidFill>
        </p:spPr>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963935" y="1093948"/>
            <a:ext cx="3445250" cy="411257"/>
          </a:xfrm>
          <a:prstGeom prst="rect">
            <a:avLst/>
          </a:prstGeom>
          <a:noFill/>
          <a:ln>
            <a:solidFill>
              <a:schemeClr val="accent6">
                <a:lumMod val="50000"/>
              </a:schemeClr>
            </a:solidFill>
          </a:ln>
        </p:spPr>
        <p:txBody>
          <a:bodyPr wrap="square" lIns="36000" tIns="36000" rIns="36000" bIns="36000" rtlCol="0">
            <a:spAutoFit/>
          </a:bodyPr>
          <a:lstStyle/>
          <a:p>
            <a:r>
              <a:rPr kumimoji="1" lang="ja-JP" altLang="en-US" sz="1100" dirty="0" smtClean="0"/>
              <a:t>＜</a:t>
            </a:r>
            <a:r>
              <a:rPr kumimoji="1" lang="en-US" altLang="ja-JP" sz="1100" dirty="0" smtClean="0"/>
              <a:t>5</a:t>
            </a:r>
            <a:r>
              <a:rPr kumimoji="1" lang="ja-JP" altLang="en-US" sz="1100" dirty="0" smtClean="0"/>
              <a:t>年後目標＞</a:t>
            </a:r>
            <a:endParaRPr kumimoji="1" lang="en-US" altLang="ja-JP" sz="1100" dirty="0" smtClean="0"/>
          </a:p>
          <a:p>
            <a:r>
              <a:rPr kumimoji="1" lang="ja-JP" altLang="en-US" sz="1100" dirty="0" smtClean="0"/>
              <a:t>　農業</a:t>
            </a:r>
            <a:r>
              <a:rPr kumimoji="1" lang="ja-JP" altLang="en-US" sz="1100" dirty="0"/>
              <a:t>産出</a:t>
            </a:r>
            <a:r>
              <a:rPr kumimoji="1" lang="ja-JP" altLang="en-US" sz="1100" dirty="0" smtClean="0"/>
              <a:t>額の増加 </a:t>
            </a:r>
            <a:r>
              <a:rPr kumimoji="1" lang="en-US" altLang="ja-JP" sz="800" dirty="0" smtClean="0"/>
              <a:t>(</a:t>
            </a:r>
            <a:r>
              <a:rPr kumimoji="1" lang="ja-JP" altLang="en-US" sz="800" dirty="0"/>
              <a:t>米・畜産除く</a:t>
            </a:r>
            <a:r>
              <a:rPr kumimoji="1" lang="en-US" altLang="ja-JP" sz="800" dirty="0" smtClean="0"/>
              <a:t>)</a:t>
            </a:r>
            <a:r>
              <a:rPr kumimoji="1" lang="ja-JP" altLang="en-US" sz="1100" dirty="0"/>
              <a:t>　</a:t>
            </a:r>
            <a:r>
              <a:rPr kumimoji="1" lang="en-US" altLang="ja-JP" sz="1100" dirty="0" smtClean="0"/>
              <a:t>227</a:t>
            </a:r>
            <a:r>
              <a:rPr kumimoji="1" lang="ja-JP" altLang="en-US" sz="1100" dirty="0" smtClean="0"/>
              <a:t>億円➡ </a:t>
            </a:r>
            <a:r>
              <a:rPr kumimoji="1" lang="en-US" altLang="ja-JP" sz="1100" dirty="0" smtClean="0"/>
              <a:t>249</a:t>
            </a:r>
            <a:r>
              <a:rPr kumimoji="1" lang="ja-JP" altLang="en-US" sz="1100" dirty="0" smtClean="0"/>
              <a:t>億円</a:t>
            </a:r>
          </a:p>
        </p:txBody>
      </p:sp>
      <p:sp>
        <p:nvSpPr>
          <p:cNvPr id="119" name="テキスト ボックス 118"/>
          <p:cNvSpPr txBox="1"/>
          <p:nvPr/>
        </p:nvSpPr>
        <p:spPr>
          <a:xfrm>
            <a:off x="4968772" y="4158099"/>
            <a:ext cx="3907046" cy="430887"/>
          </a:xfrm>
          <a:prstGeom prst="rect">
            <a:avLst/>
          </a:prstGeom>
          <a:noFill/>
          <a:ln>
            <a:solidFill>
              <a:schemeClr val="accent6">
                <a:lumMod val="50000"/>
              </a:schemeClr>
            </a:solidFill>
          </a:ln>
        </p:spPr>
        <p:txBody>
          <a:bodyPr wrap="square" rtlCol="0">
            <a:spAutoFit/>
          </a:bodyPr>
          <a:lstStyle/>
          <a:p>
            <a:r>
              <a:rPr kumimoji="1" lang="ja-JP" altLang="en-US" sz="1100" dirty="0" smtClean="0"/>
              <a:t>＜</a:t>
            </a:r>
            <a:r>
              <a:rPr kumimoji="1" lang="en-US" altLang="ja-JP" sz="1100" dirty="0" smtClean="0"/>
              <a:t>5</a:t>
            </a:r>
            <a:r>
              <a:rPr kumimoji="1" lang="ja-JP" altLang="en-US" sz="1100" dirty="0" smtClean="0"/>
              <a:t>年後目標＞</a:t>
            </a:r>
            <a:endParaRPr kumimoji="1" lang="en-US" altLang="ja-JP" sz="1100" dirty="0" smtClean="0"/>
          </a:p>
          <a:p>
            <a:r>
              <a:rPr kumimoji="1" lang="ja-JP" altLang="en-US" sz="1100" dirty="0" smtClean="0"/>
              <a:t>　大阪産</a:t>
            </a:r>
            <a:r>
              <a:rPr kumimoji="1" lang="en-US" altLang="ja-JP" sz="1100" dirty="0"/>
              <a:t>(</a:t>
            </a:r>
            <a:r>
              <a:rPr kumimoji="1" lang="ja-JP" altLang="en-US" sz="1100" dirty="0"/>
              <a:t>もん</a:t>
            </a:r>
            <a:r>
              <a:rPr kumimoji="1" lang="en-US" altLang="ja-JP" sz="1100" dirty="0"/>
              <a:t>)</a:t>
            </a:r>
            <a:r>
              <a:rPr kumimoji="1" lang="ja-JP" altLang="en-US" sz="1100" dirty="0" smtClean="0"/>
              <a:t>を日常的に購入</a:t>
            </a:r>
            <a:r>
              <a:rPr kumimoji="1" lang="ja-JP" altLang="en-US" sz="1100" dirty="0"/>
              <a:t>している人の割合　５</a:t>
            </a:r>
            <a:r>
              <a:rPr kumimoji="1" lang="ja-JP" altLang="en-US" sz="1100" dirty="0" smtClean="0"/>
              <a:t>割以上</a:t>
            </a:r>
            <a:r>
              <a:rPr kumimoji="1" lang="ja-JP" altLang="en-US" sz="800" dirty="0" smtClean="0"/>
              <a:t>　</a:t>
            </a:r>
            <a:endParaRPr kumimoji="1" lang="ja-JP" altLang="en-US" sz="800" dirty="0"/>
          </a:p>
        </p:txBody>
      </p:sp>
      <p:sp>
        <p:nvSpPr>
          <p:cNvPr id="120" name="テキスト ボックス 119"/>
          <p:cNvSpPr txBox="1"/>
          <p:nvPr/>
        </p:nvSpPr>
        <p:spPr>
          <a:xfrm>
            <a:off x="4963524" y="6688793"/>
            <a:ext cx="3541220" cy="430887"/>
          </a:xfrm>
          <a:prstGeom prst="rect">
            <a:avLst/>
          </a:prstGeom>
          <a:noFill/>
          <a:ln>
            <a:solidFill>
              <a:schemeClr val="accent6">
                <a:lumMod val="50000"/>
              </a:schemeClr>
            </a:solidFill>
          </a:ln>
        </p:spPr>
        <p:txBody>
          <a:bodyPr wrap="square" rtlCol="0">
            <a:spAutoFit/>
          </a:bodyPr>
          <a:lstStyle/>
          <a:p>
            <a:r>
              <a:rPr kumimoji="1" lang="ja-JP" altLang="en-US" sz="1100" dirty="0" smtClean="0"/>
              <a:t>＜</a:t>
            </a:r>
            <a:r>
              <a:rPr kumimoji="1" lang="en-US" altLang="ja-JP" sz="1100" dirty="0" smtClean="0"/>
              <a:t>5</a:t>
            </a:r>
            <a:r>
              <a:rPr kumimoji="1" lang="ja-JP" altLang="en-US" sz="1100" dirty="0" smtClean="0"/>
              <a:t>年後目標＞</a:t>
            </a:r>
            <a:endParaRPr kumimoji="1" lang="en-US" altLang="ja-JP" sz="1100" dirty="0" smtClean="0"/>
          </a:p>
          <a:p>
            <a:r>
              <a:rPr kumimoji="1" lang="ja-JP" altLang="en-US" sz="1100" dirty="0" smtClean="0"/>
              <a:t>　農に関わる人の数</a:t>
            </a:r>
            <a:r>
              <a:rPr kumimoji="1" lang="ja-JP" altLang="en-US" sz="1100" dirty="0"/>
              <a:t>　</a:t>
            </a:r>
            <a:r>
              <a:rPr kumimoji="1" lang="ja-JP" altLang="en-US" sz="1100" dirty="0" smtClean="0"/>
              <a:t>１００万人以上</a:t>
            </a:r>
            <a:endParaRPr kumimoji="1" lang="ja-JP" altLang="en-US" sz="1100" dirty="0"/>
          </a:p>
        </p:txBody>
      </p:sp>
      <p:sp>
        <p:nvSpPr>
          <p:cNvPr id="121" name="正方形/長方形 120"/>
          <p:cNvSpPr/>
          <p:nvPr/>
        </p:nvSpPr>
        <p:spPr>
          <a:xfrm>
            <a:off x="4730420" y="1482327"/>
            <a:ext cx="4042769" cy="2402384"/>
          </a:xfrm>
          <a:prstGeom prst="rect">
            <a:avLst/>
          </a:prstGeom>
        </p:spPr>
        <p:txBody>
          <a:bodyPr wrap="square" tIns="36000">
            <a:spAutoFit/>
          </a:bodyPr>
          <a:lstStyle/>
          <a:p>
            <a:pPr>
              <a:lnSpc>
                <a:spcPct val="150000"/>
              </a:lnSpc>
            </a:pPr>
            <a:r>
              <a:rPr kumimoji="1" lang="ja-JP" altLang="en-US" sz="1050" b="1" dirty="0" smtClean="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意欲の高い</a:t>
            </a:r>
            <a:r>
              <a:rPr kumimoji="1" lang="ja-JP" altLang="en-US" sz="1050" b="1" dirty="0">
                <a:latin typeface="Meiryo UI" panose="020B0604030504040204" pitchFamily="50" charset="-128"/>
                <a:ea typeface="Meiryo UI" panose="020B0604030504040204" pitchFamily="50" charset="-128"/>
              </a:rPr>
              <a:t>農業者の</a:t>
            </a:r>
            <a:r>
              <a:rPr kumimoji="1" lang="ja-JP" altLang="en-US" sz="1050" b="1" dirty="0" smtClean="0">
                <a:latin typeface="Meiryo UI" panose="020B0604030504040204" pitchFamily="50" charset="-128"/>
                <a:ea typeface="Meiryo UI" panose="020B0604030504040204" pitchFamily="50" charset="-128"/>
              </a:rPr>
              <a:t>経営改善支援</a:t>
            </a:r>
            <a:endParaRPr kumimoji="1" lang="en-US" altLang="ja-JP" sz="1050" b="1" dirty="0" smtClean="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・経営拡大意向を有する</a:t>
            </a:r>
            <a:r>
              <a:rPr kumimoji="1" lang="ja-JP" altLang="en-US" sz="900" dirty="0" smtClean="0">
                <a:latin typeface="Meiryo UI" panose="020B0604030504040204" pitchFamily="50" charset="-128"/>
                <a:ea typeface="Meiryo UI" panose="020B0604030504040204" pitchFamily="50" charset="-128"/>
              </a:rPr>
              <a:t>農業者等へ</a:t>
            </a:r>
            <a:r>
              <a:rPr kumimoji="1" lang="ja-JP" altLang="en-US" sz="900" dirty="0">
                <a:latin typeface="Meiryo UI" panose="020B0604030504040204" pitchFamily="50" charset="-128"/>
                <a:ea typeface="Meiryo UI" panose="020B0604030504040204" pitchFamily="50" charset="-128"/>
              </a:rPr>
              <a:t>の集中的な支援</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(2)</a:t>
            </a:r>
            <a:r>
              <a:rPr kumimoji="1" lang="ja-JP" altLang="en-US" sz="1050" b="1" dirty="0" smtClean="0">
                <a:latin typeface="Meiryo UI" panose="020B0604030504040204" pitchFamily="50" charset="-128"/>
                <a:ea typeface="Meiryo UI" panose="020B0604030504040204" pitchFamily="50" charset="-128"/>
              </a:rPr>
              <a:t>新規就農者・企業の確保育成</a:t>
            </a:r>
            <a:endParaRPr kumimoji="1" lang="en-US" altLang="ja-JP" sz="1050" b="1" dirty="0" smtClean="0">
              <a:latin typeface="Meiryo UI" panose="020B0604030504040204" pitchFamily="50" charset="-128"/>
              <a:ea typeface="Meiryo UI" panose="020B0604030504040204" pitchFamily="50" charset="-128"/>
            </a:endParaRPr>
          </a:p>
          <a:p>
            <a:pPr lvl="0"/>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　・地域密着型の新規就農者確保対策や高収益を目指す企業の参入促進</a:t>
            </a:r>
          </a:p>
          <a:p>
            <a:r>
              <a:rPr kumimoji="1" lang="ja-JP" altLang="en-US" sz="10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u="sng" dirty="0" smtClean="0">
                <a:latin typeface="Meiryo UI" panose="020B0604030504040204" pitchFamily="50" charset="-128"/>
                <a:ea typeface="Meiryo UI" panose="020B0604030504040204" pitchFamily="50" charset="-128"/>
              </a:rPr>
              <a:t>・農業関連ビジネスのスタートアップ支援（食品産業等）</a:t>
            </a:r>
            <a:endParaRPr kumimoji="1" lang="en-US" altLang="ja-JP" sz="900" u="sng" dirty="0" smtClean="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3</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マーケットインの発想による重点品目の生産振興</a:t>
            </a:r>
            <a:endParaRPr kumimoji="1" lang="en-US" altLang="ja-JP" sz="1050" b="1" dirty="0" smtClean="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・生産技術と生産体制の強化による地域農業の活性化</a:t>
            </a:r>
            <a:endParaRPr kumimoji="1" lang="ja-JP" altLang="en-US" sz="900" dirty="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・重点品目：いちご、えだまめ、ぶどう、なす、きくな</a:t>
            </a:r>
            <a:endParaRPr kumimoji="1" lang="en-US" altLang="ja-JP" sz="900" dirty="0" smtClean="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4</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成長を</a:t>
            </a:r>
            <a:r>
              <a:rPr kumimoji="1" lang="ja-JP" altLang="en-US" sz="1050" b="1" dirty="0">
                <a:latin typeface="Meiryo UI" panose="020B0604030504040204" pitchFamily="50" charset="-128"/>
                <a:ea typeface="Meiryo UI" panose="020B0604030504040204" pitchFamily="50" charset="-128"/>
              </a:rPr>
              <a:t>支える生産基盤の整備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smtClean="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・農地の集積集約を進める基盤整備の推進</a:t>
            </a:r>
            <a:endParaRPr kumimoji="1" lang="en-US" altLang="ja-JP" sz="900" dirty="0" smtClean="0">
              <a:latin typeface="Meiryo UI" panose="020B0604030504040204" pitchFamily="50" charset="-128"/>
              <a:ea typeface="Meiryo UI" panose="020B0604030504040204" pitchFamily="50" charset="-128"/>
            </a:endParaRPr>
          </a:p>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5</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スマート</a:t>
            </a:r>
            <a:r>
              <a:rPr kumimoji="1" lang="ja-JP" altLang="en-US" sz="1050" b="1" dirty="0">
                <a:latin typeface="Meiryo UI" panose="020B0604030504040204" pitchFamily="50" charset="-128"/>
                <a:ea typeface="Meiryo UI" panose="020B0604030504040204" pitchFamily="50" charset="-128"/>
              </a:rPr>
              <a:t>技術導入の</a:t>
            </a:r>
            <a:r>
              <a:rPr kumimoji="1" lang="ja-JP" altLang="en-US" sz="1050" b="1" dirty="0" smtClean="0">
                <a:latin typeface="Meiryo UI" panose="020B0604030504040204" pitchFamily="50" charset="-128"/>
                <a:ea typeface="Meiryo UI" panose="020B0604030504040204" pitchFamily="50" charset="-128"/>
              </a:rPr>
              <a:t>推進</a:t>
            </a:r>
            <a:endParaRPr kumimoji="1" lang="en-US" altLang="ja-JP" sz="1050" b="1" dirty="0" smtClean="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u="sng" dirty="0" smtClean="0">
                <a:latin typeface="Meiryo UI" panose="020B0604030504040204" pitchFamily="50" charset="-128"/>
                <a:ea typeface="Meiryo UI" panose="020B0604030504040204" pitchFamily="50" charset="-128"/>
              </a:rPr>
              <a:t>・高品質化や省力化・労務管理等による収益性向上・経営拡大支援</a:t>
            </a:r>
            <a:endParaRPr kumimoji="1" lang="en-US" altLang="ja-JP" sz="900" u="sng" dirty="0" smtClean="0">
              <a:latin typeface="Meiryo UI" panose="020B0604030504040204" pitchFamily="50" charset="-128"/>
              <a:ea typeface="Meiryo UI" panose="020B0604030504040204" pitchFamily="50" charset="-128"/>
            </a:endParaRPr>
          </a:p>
        </p:txBody>
      </p:sp>
      <p:sp>
        <p:nvSpPr>
          <p:cNvPr id="122" name="正方形/長方形 121"/>
          <p:cNvSpPr/>
          <p:nvPr/>
        </p:nvSpPr>
        <p:spPr>
          <a:xfrm>
            <a:off x="4929553" y="7150784"/>
            <a:ext cx="4837971" cy="1438855"/>
          </a:xfrm>
          <a:prstGeom prst="rect">
            <a:avLst/>
          </a:prstGeom>
        </p:spPr>
        <p:txBody>
          <a:bodyPr wrap="square">
            <a:spAutoFit/>
          </a:bodyPr>
          <a:lstStyle/>
          <a:p>
            <a:pPr>
              <a:lnSpc>
                <a:spcPts val="1500"/>
              </a:lnSpc>
            </a:pP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農業・農</a:t>
            </a:r>
            <a:r>
              <a:rPr kumimoji="1" lang="ja-JP" altLang="en-US" sz="1050" b="1" dirty="0" smtClean="0">
                <a:latin typeface="Meiryo UI" panose="020B0604030504040204" pitchFamily="50" charset="-128"/>
                <a:ea typeface="Meiryo UI" panose="020B0604030504040204" pitchFamily="50" charset="-128"/>
              </a:rPr>
              <a:t>空間と府民をつなぐ機能の充実</a:t>
            </a:r>
            <a:endParaRPr kumimoji="1" lang="en-US" altLang="ja-JP" sz="1050" b="1" dirty="0" smtClean="0">
              <a:latin typeface="Meiryo UI" panose="020B0604030504040204" pitchFamily="50" charset="-128"/>
              <a:ea typeface="Meiryo UI" panose="020B0604030504040204" pitchFamily="50" charset="-128"/>
            </a:endParaRPr>
          </a:p>
          <a:p>
            <a:pPr>
              <a:lnSpc>
                <a:spcPts val="1500"/>
              </a:lnSpc>
            </a:pP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多様な</a:t>
            </a:r>
            <a:r>
              <a:rPr kumimoji="1" lang="ja-JP" altLang="en-US" sz="900" dirty="0" smtClean="0">
                <a:latin typeface="Meiryo UI" panose="020B0604030504040204" pitchFamily="50" charset="-128"/>
                <a:ea typeface="Meiryo UI" panose="020B0604030504040204" pitchFamily="50" charset="-128"/>
              </a:rPr>
              <a:t>担い手のマッチングや、府民が農空間づくりに気軽に参加できる機能の充実</a:t>
            </a:r>
          </a:p>
          <a:p>
            <a:pPr>
              <a:lnSpc>
                <a:spcPts val="1500"/>
              </a:lnSpc>
            </a:pP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(2)</a:t>
            </a:r>
            <a:r>
              <a:rPr kumimoji="1" lang="ja-JP" altLang="en-US" sz="1050" b="1" dirty="0" smtClean="0">
                <a:latin typeface="Meiryo UI" panose="020B0604030504040204" pitchFamily="50" charset="-128"/>
                <a:ea typeface="Meiryo UI" panose="020B0604030504040204" pitchFamily="50" charset="-128"/>
              </a:rPr>
              <a:t>農を活かした地域づくりの推進</a:t>
            </a:r>
            <a:r>
              <a:rPr kumimoji="1" lang="ja-JP" altLang="en-US" sz="900" dirty="0" smtClean="0">
                <a:latin typeface="Meiryo UI" panose="020B0604030504040204" pitchFamily="50" charset="-128"/>
                <a:ea typeface="Meiryo UI" panose="020B0604030504040204" pitchFamily="50" charset="-128"/>
              </a:rPr>
              <a:t>　</a:t>
            </a:r>
            <a:endParaRPr kumimoji="1" lang="en-US" altLang="ja-JP" sz="900" dirty="0" smtClean="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・地域の農空間を活用する将来像</a:t>
            </a:r>
            <a:r>
              <a:rPr kumimoji="1" lang="ja-JP" altLang="en-US" sz="900" dirty="0">
                <a:latin typeface="Meiryo UI" panose="020B0604030504040204" pitchFamily="50" charset="-128"/>
                <a:ea typeface="Meiryo UI" panose="020B0604030504040204" pitchFamily="50" charset="-128"/>
              </a:rPr>
              <a:t>の検討と</a:t>
            </a:r>
            <a:r>
              <a:rPr kumimoji="1" lang="ja-JP" altLang="en-US" sz="900" dirty="0" smtClean="0">
                <a:latin typeface="Meiryo UI" panose="020B0604030504040204" pitchFamily="50" charset="-128"/>
                <a:ea typeface="Meiryo UI" panose="020B0604030504040204" pitchFamily="50" charset="-128"/>
              </a:rPr>
              <a:t>実現、</a:t>
            </a:r>
            <a:r>
              <a:rPr kumimoji="1" lang="ja-JP" altLang="en-US" sz="900" dirty="0">
                <a:latin typeface="Meiryo UI" panose="020B0604030504040204" pitchFamily="50" charset="-128"/>
                <a:ea typeface="Meiryo UI" panose="020B0604030504040204" pitchFamily="50" charset="-128"/>
              </a:rPr>
              <a:t>きめ細やかな基盤整備</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(3)</a:t>
            </a:r>
            <a:r>
              <a:rPr kumimoji="1" lang="ja-JP" altLang="en-US" sz="1050" b="1" dirty="0" smtClean="0">
                <a:latin typeface="Meiryo UI" panose="020B0604030504040204" pitchFamily="50" charset="-128"/>
                <a:ea typeface="Meiryo UI" panose="020B0604030504040204" pitchFamily="50" charset="-128"/>
              </a:rPr>
              <a:t>農を知り、農に参画する機会の拡大</a:t>
            </a:r>
            <a:endParaRPr kumimoji="1" lang="en-US" altLang="ja-JP" sz="1050" b="1" dirty="0" smtClean="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a:t>
            </a:r>
            <a:r>
              <a:rPr kumimoji="1" lang="ja-JP" altLang="en-US" sz="900" u="sng" dirty="0" smtClean="0">
                <a:latin typeface="Meiryo UI" panose="020B0604030504040204" pitchFamily="50" charset="-128"/>
                <a:ea typeface="Meiryo UI" panose="020B0604030504040204" pitchFamily="50" charset="-128"/>
              </a:rPr>
              <a:t>民間</a:t>
            </a:r>
            <a:r>
              <a:rPr kumimoji="1" lang="ja-JP" altLang="en-US" sz="900" u="sng" dirty="0">
                <a:latin typeface="Meiryo UI" panose="020B0604030504040204" pitchFamily="50" charset="-128"/>
                <a:ea typeface="Meiryo UI" panose="020B0604030504040204" pitchFamily="50" charset="-128"/>
              </a:rPr>
              <a:t>活力による農の体験</a:t>
            </a:r>
            <a:r>
              <a:rPr kumimoji="1" lang="ja-JP" altLang="en-US" sz="900" u="sng" dirty="0" smtClean="0">
                <a:latin typeface="Meiryo UI" panose="020B0604030504040204" pitchFamily="50" charset="-128"/>
                <a:ea typeface="Meiryo UI" panose="020B0604030504040204" pitchFamily="50" charset="-128"/>
              </a:rPr>
              <a:t>機会の創出</a:t>
            </a:r>
            <a:endParaRPr kumimoji="1" lang="en-US" altLang="ja-JP" sz="900" b="1" dirty="0" smtClean="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・ハートフルアグリや副業</a:t>
            </a:r>
            <a:r>
              <a:rPr kumimoji="1" lang="ja-JP" altLang="en-US" sz="900" dirty="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半農半</a:t>
            </a:r>
            <a:r>
              <a:rPr kumimoji="1" lang="en-US" altLang="ja-JP" sz="900" dirty="0" smtClean="0">
                <a:latin typeface="Meiryo UI" panose="020B0604030504040204" pitchFamily="50" charset="-128"/>
                <a:ea typeface="Meiryo UI" panose="020B0604030504040204" pitchFamily="50" charset="-128"/>
              </a:rPr>
              <a:t>X</a:t>
            </a:r>
            <a:r>
              <a:rPr kumimoji="1" lang="ja-JP" altLang="en-US" sz="900" dirty="0" smtClean="0">
                <a:latin typeface="Meiryo UI" panose="020B0604030504040204" pitchFamily="50" charset="-128"/>
                <a:ea typeface="Meiryo UI" panose="020B0604030504040204" pitchFamily="50" charset="-128"/>
              </a:rPr>
              <a:t>等を通じた農業参画の促進</a:t>
            </a:r>
            <a:r>
              <a:rPr kumimoji="1" lang="ja-JP" altLang="en-US" sz="900" dirty="0">
                <a:latin typeface="Meiryo UI" panose="020B0604030504040204" pitchFamily="50" charset="-128"/>
                <a:ea typeface="Meiryo UI" panose="020B0604030504040204" pitchFamily="50" charset="-128"/>
              </a:rPr>
              <a:t>　</a:t>
            </a:r>
            <a:endParaRPr kumimoji="1" lang="en-US" altLang="ja-JP" sz="900" dirty="0" smtClean="0">
              <a:latin typeface="Meiryo UI" panose="020B0604030504040204" pitchFamily="50" charset="-128"/>
              <a:ea typeface="Meiryo UI" panose="020B0604030504040204" pitchFamily="50" charset="-128"/>
            </a:endParaRPr>
          </a:p>
        </p:txBody>
      </p:sp>
      <p:sp>
        <p:nvSpPr>
          <p:cNvPr id="123" name="正方形/長方形 122"/>
          <p:cNvSpPr/>
          <p:nvPr/>
        </p:nvSpPr>
        <p:spPr>
          <a:xfrm>
            <a:off x="4920575" y="4604589"/>
            <a:ext cx="4471075" cy="1772280"/>
          </a:xfrm>
          <a:prstGeom prst="rect">
            <a:avLst/>
          </a:prstGeom>
        </p:spPr>
        <p:txBody>
          <a:bodyPr wrap="square">
            <a:spAutoFit/>
          </a:bodyPr>
          <a:lstStyle/>
          <a:p>
            <a:pPr lvl="0">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購入拠点の</a:t>
            </a:r>
            <a:r>
              <a:rPr kumimoji="1" lang="ja-JP" altLang="en-US" sz="1050" b="1" dirty="0" smtClean="0">
                <a:latin typeface="Meiryo UI" panose="020B0604030504040204" pitchFamily="50" charset="-128"/>
                <a:ea typeface="Meiryo UI" panose="020B0604030504040204" pitchFamily="50" charset="-128"/>
              </a:rPr>
              <a:t>充実</a:t>
            </a:r>
            <a:endParaRPr kumimoji="1" lang="en-US" altLang="ja-JP" sz="1050" b="1" dirty="0">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・購入機会の飛躍的拡大（都心部でのインショップ、</a:t>
            </a:r>
            <a:r>
              <a:rPr kumimoji="1" lang="en-US" altLang="ja-JP" sz="900" dirty="0">
                <a:solidFill>
                  <a:prstClr val="black"/>
                </a:solidFill>
                <a:latin typeface="Meiryo UI" panose="020B0604030504040204" pitchFamily="50" charset="-128"/>
                <a:ea typeface="Meiryo UI" panose="020B0604030504040204" pitchFamily="50" charset="-128"/>
              </a:rPr>
              <a:t>EC</a:t>
            </a:r>
            <a:r>
              <a:rPr kumimoji="1" lang="ja-JP" altLang="en-US" sz="900" dirty="0">
                <a:solidFill>
                  <a:prstClr val="black"/>
                </a:solidFill>
                <a:latin typeface="Meiryo UI" panose="020B0604030504040204" pitchFamily="50" charset="-128"/>
                <a:ea typeface="Meiryo UI" panose="020B0604030504040204" pitchFamily="50" charset="-128"/>
              </a:rPr>
              <a:t>サイト等での販売拡大）</a:t>
            </a:r>
            <a:endParaRPr kumimoji="1" lang="en-US" altLang="ja-JP" sz="900" dirty="0">
              <a:solidFill>
                <a:prstClr val="black"/>
              </a:solidFill>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smtClean="0">
                <a:solidFill>
                  <a:prstClr val="black"/>
                </a:solidFill>
                <a:latin typeface="Meiryo UI" panose="020B0604030504040204" pitchFamily="50" charset="-128"/>
                <a:ea typeface="Meiryo UI" panose="020B0604030504040204" pitchFamily="50" charset="-128"/>
              </a:rPr>
              <a:t>・フードマイレージ</a:t>
            </a:r>
            <a:r>
              <a:rPr kumimoji="1" lang="ja-JP" altLang="en-US" sz="900" dirty="0">
                <a:solidFill>
                  <a:prstClr val="black"/>
                </a:solidFill>
                <a:latin typeface="Meiryo UI" panose="020B0604030504040204" pitchFamily="50" charset="-128"/>
                <a:ea typeface="Meiryo UI" panose="020B0604030504040204" pitchFamily="50" charset="-128"/>
              </a:rPr>
              <a:t>の削減につながる</a:t>
            </a:r>
            <a:r>
              <a:rPr kumimoji="1" lang="ja-JP" altLang="en-US" sz="900" dirty="0">
                <a:latin typeface="Meiryo UI" panose="020B0604030504040204" pitchFamily="50" charset="-128"/>
                <a:ea typeface="Meiryo UI" panose="020B0604030504040204" pitchFamily="50" charset="-128"/>
              </a:rPr>
              <a:t>効率的</a:t>
            </a:r>
            <a:r>
              <a:rPr kumimoji="1" lang="ja-JP" altLang="en-US" sz="900" dirty="0" smtClean="0">
                <a:latin typeface="Meiryo UI" panose="020B0604030504040204" pitchFamily="50" charset="-128"/>
                <a:ea typeface="Meiryo UI" panose="020B0604030504040204" pitchFamily="50" charset="-128"/>
              </a:rPr>
              <a:t>なサプライチェーンの</a:t>
            </a:r>
            <a:r>
              <a:rPr kumimoji="1" lang="ja-JP" altLang="en-US" sz="900" dirty="0">
                <a:latin typeface="Meiryo UI" panose="020B0604030504040204" pitchFamily="50" charset="-128"/>
                <a:ea typeface="Meiryo UI" panose="020B0604030504040204" pitchFamily="50" charset="-128"/>
              </a:rPr>
              <a:t>構築</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食と農の連携による大阪産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の魅力向上</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u="sng" dirty="0" smtClean="0">
                <a:latin typeface="Meiryo UI" panose="020B0604030504040204" pitchFamily="50" charset="-128"/>
                <a:ea typeface="Meiryo UI" panose="020B0604030504040204" pitchFamily="50" charset="-128"/>
              </a:rPr>
              <a:t>・万博を見据えた食味や機能性（健康増進等）を高める技術の実証と生産拡大</a:t>
            </a:r>
            <a:endParaRPr kumimoji="1" lang="en-US" altLang="ja-JP" sz="900" u="sng" dirty="0" smtClean="0">
              <a:latin typeface="Meiryo UI" panose="020B0604030504040204" pitchFamily="50" charset="-128"/>
              <a:ea typeface="Meiryo UI" panose="020B0604030504040204" pitchFamily="50" charset="-128"/>
            </a:endParaRPr>
          </a:p>
          <a:p>
            <a:pPr>
              <a:lnSpc>
                <a:spcPts val="1500"/>
              </a:lnSpc>
            </a:pPr>
            <a:r>
              <a:rPr kumimoji="1" lang="ja-JP" altLang="en-US" sz="900" dirty="0" smtClean="0">
                <a:latin typeface="Meiryo UI" panose="020B0604030504040204" pitchFamily="50" charset="-128"/>
                <a:ea typeface="Meiryo UI" panose="020B0604030504040204" pitchFamily="50" charset="-128"/>
              </a:rPr>
              <a:t>　　　 ・食農連携等による販売促進や６次産業化の推進</a:t>
            </a:r>
            <a:endParaRPr kumimoji="1" lang="en-US" altLang="ja-JP" sz="900" b="1" dirty="0" smtClean="0">
              <a:latin typeface="Meiryo UI" panose="020B0604030504040204" pitchFamily="50" charset="-128"/>
              <a:ea typeface="Meiryo UI" panose="020B0604030504040204" pitchFamily="50" charset="-128"/>
            </a:endParaRPr>
          </a:p>
          <a:p>
            <a:pPr>
              <a:lnSpc>
                <a:spcPts val="1500"/>
              </a:lnSpc>
            </a:pP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(3)</a:t>
            </a:r>
            <a:r>
              <a:rPr kumimoji="1" lang="ja-JP" altLang="en-US" sz="1050" b="1" dirty="0" smtClean="0">
                <a:latin typeface="Meiryo UI" panose="020B0604030504040204" pitchFamily="50" charset="-128"/>
                <a:ea typeface="Meiryo UI" panose="020B0604030504040204" pitchFamily="50" charset="-128"/>
              </a:rPr>
              <a:t>農分野での脱炭素社会への貢献</a:t>
            </a:r>
            <a:endParaRPr kumimoji="1" lang="en-US" altLang="ja-JP" sz="1050" b="1" dirty="0" smtClean="0">
              <a:latin typeface="Meiryo UI" panose="020B0604030504040204" pitchFamily="50" charset="-128"/>
              <a:ea typeface="Meiryo UI" panose="020B0604030504040204" pitchFamily="50" charset="-128"/>
            </a:endParaRPr>
          </a:p>
          <a:p>
            <a:pPr>
              <a:lnSpc>
                <a:spcPts val="1300"/>
              </a:lnSpc>
            </a:pPr>
            <a:r>
              <a:rPr kumimoji="1" lang="ja-JP" altLang="en-US" sz="900" dirty="0" smtClean="0">
                <a:latin typeface="Meiryo UI" panose="020B0604030504040204" pitchFamily="50" charset="-128"/>
                <a:ea typeface="Meiryo UI" panose="020B0604030504040204" pitchFamily="50" charset="-128"/>
              </a:rPr>
              <a:t>　　　 ・有機農業の推進</a:t>
            </a:r>
            <a:endParaRPr kumimoji="1" lang="en-US" altLang="ja-JP" sz="900" dirty="0" smtClean="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u="sng" dirty="0" smtClean="0">
                <a:latin typeface="Meiryo UI" panose="020B0604030504040204" pitchFamily="50" charset="-128"/>
                <a:ea typeface="Meiryo UI" panose="020B0604030504040204" pitchFamily="50" charset="-128"/>
              </a:rPr>
              <a:t>・事業者や消費者</a:t>
            </a:r>
            <a:r>
              <a:rPr kumimoji="1" lang="ja-JP" altLang="en-US" sz="900" u="sng" dirty="0">
                <a:latin typeface="Meiryo UI" panose="020B0604030504040204" pitchFamily="50" charset="-128"/>
                <a:ea typeface="Meiryo UI" panose="020B0604030504040204" pitchFamily="50" charset="-128"/>
              </a:rPr>
              <a:t>の行動変革</a:t>
            </a:r>
            <a:r>
              <a:rPr kumimoji="1" lang="ja-JP" altLang="en-US" sz="900" u="sng" dirty="0" smtClean="0">
                <a:latin typeface="Meiryo UI" panose="020B0604030504040204" pitchFamily="50" charset="-128"/>
                <a:ea typeface="Meiryo UI" panose="020B0604030504040204" pitchFamily="50" charset="-128"/>
              </a:rPr>
              <a:t>を促す脱炭素活動の推進</a:t>
            </a:r>
            <a:endParaRPr kumimoji="1" lang="en-US" altLang="ja-JP" sz="900" b="1" u="sng" dirty="0" smtClean="0">
              <a:latin typeface="Meiryo UI" panose="020B0604030504040204" pitchFamily="50" charset="-128"/>
              <a:ea typeface="Meiryo UI" panose="020B0604030504040204" pitchFamily="50" charset="-128"/>
            </a:endParaRPr>
          </a:p>
        </p:txBody>
      </p:sp>
      <p:sp>
        <p:nvSpPr>
          <p:cNvPr id="124" name="角丸四角形 123"/>
          <p:cNvSpPr/>
          <p:nvPr/>
        </p:nvSpPr>
        <p:spPr>
          <a:xfrm>
            <a:off x="46467" y="691670"/>
            <a:ext cx="4670511" cy="936463"/>
          </a:xfrm>
          <a:prstGeom prst="roundRect">
            <a:avLst>
              <a:gd name="adj" fmla="val 1117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endParaRPr kumimoji="1" lang="ja-JP" altLang="en-US" dirty="0"/>
          </a:p>
        </p:txBody>
      </p:sp>
      <p:sp>
        <p:nvSpPr>
          <p:cNvPr id="125" name="テキスト ボックス 124">
            <a:extLst>
              <a:ext uri="{FF2B5EF4-FFF2-40B4-BE49-F238E27FC236}">
                <a16:creationId xmlns:a16="http://schemas.microsoft.com/office/drawing/2014/main" id="{245FAADF-40E5-47FD-99D0-4E1A7E90F8A3}"/>
              </a:ext>
            </a:extLst>
          </p:cNvPr>
          <p:cNvSpPr txBox="1"/>
          <p:nvPr/>
        </p:nvSpPr>
        <p:spPr>
          <a:xfrm>
            <a:off x="50317" y="596716"/>
            <a:ext cx="1535794" cy="230832"/>
          </a:xfrm>
          <a:prstGeom prst="rect">
            <a:avLst/>
          </a:prstGeom>
          <a:solidFill>
            <a:schemeClr val="accent1"/>
          </a:solidFill>
          <a:ln>
            <a:noFill/>
          </a:ln>
        </p:spPr>
        <p:txBody>
          <a:bodyPr wrap="square" bIns="0" rtlCol="0">
            <a:spAutoFit/>
          </a:bodyPr>
          <a:lstStyle/>
          <a:p>
            <a:r>
              <a:rPr kumimoji="1" lang="ja-JP" altLang="en-US" sz="1200" b="1" dirty="0" smtClean="0">
                <a:solidFill>
                  <a:schemeClr val="bg1"/>
                </a:solidFill>
                <a:latin typeface="メイリオ" panose="020B0604030504040204" pitchFamily="50" charset="-128"/>
                <a:ea typeface="メイリオ" panose="020B0604030504040204" pitchFamily="50" charset="-128"/>
              </a:rPr>
              <a:t>プラン策定の目的</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26" name="角丸四角形 125"/>
          <p:cNvSpPr/>
          <p:nvPr/>
        </p:nvSpPr>
        <p:spPr>
          <a:xfrm>
            <a:off x="37525" y="1860870"/>
            <a:ext cx="4681531" cy="2631825"/>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6785" y="6428841"/>
            <a:ext cx="4637139" cy="669414"/>
          </a:xfrm>
          <a:prstGeom prst="rect">
            <a:avLst/>
          </a:prstGeom>
        </p:spPr>
        <p:txBody>
          <a:bodyPr wrap="square">
            <a:spAutoFit/>
          </a:bodyPr>
          <a:lstStyle/>
          <a:p>
            <a:pPr marL="85725" indent="-85725">
              <a:lnSpc>
                <a:spcPts val="15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将来像の実現のため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、農業の持続的成長の実現、環境貢献への社会的要請、新たな価値の創造、の視点をもって、３つ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向性で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施策を展開し、農業イノベーションを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生み出していく。</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51823" y="4862876"/>
            <a:ext cx="4637139" cy="276742"/>
          </a:xfrm>
          <a:prstGeom prst="rect">
            <a:avLst/>
          </a:prstGeom>
        </p:spPr>
        <p:txBody>
          <a:bodyPr wrap="square">
            <a:spAutoFit/>
          </a:bodyPr>
          <a:lstStyle/>
          <a:p>
            <a:pPr marL="85725" indent="-85725">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〇将来像（現プランから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継承）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45972" y="784803"/>
            <a:ext cx="4637139" cy="854080"/>
          </a:xfrm>
          <a:prstGeom prst="rect">
            <a:avLst/>
          </a:prstGeom>
        </p:spPr>
        <p:txBody>
          <a:bodyPr wrap="square">
            <a:spAutoFit/>
          </a:bodyPr>
          <a:lstStyle/>
          <a:p>
            <a:pPr>
              <a:lnSpc>
                <a:spcPct val="1500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目的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現プランの計画期間の終了に伴い、目指すべき将来像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継承しつつ、</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これまでの取組成果や社会情勢を踏まえ、施策の充実を図る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計画期間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令和４年度～令和８年度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の５年間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楕円 133"/>
          <p:cNvSpPr/>
          <p:nvPr/>
        </p:nvSpPr>
        <p:spPr>
          <a:xfrm>
            <a:off x="234390" y="7783404"/>
            <a:ext cx="4406589" cy="11001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805101" y="7984291"/>
            <a:ext cx="3215270" cy="7305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0" name="角丸四角形 149"/>
          <p:cNvSpPr/>
          <p:nvPr/>
        </p:nvSpPr>
        <p:spPr>
          <a:xfrm>
            <a:off x="1605846" y="8452543"/>
            <a:ext cx="1145292" cy="561856"/>
          </a:xfrm>
          <a:prstGeom prst="roundRect">
            <a:avLst/>
          </a:prstGeom>
          <a:solidFill>
            <a:srgbClr val="92D050"/>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豊かな食や農に接する機会の充実</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角丸四角形 155"/>
          <p:cNvSpPr/>
          <p:nvPr/>
        </p:nvSpPr>
        <p:spPr>
          <a:xfrm>
            <a:off x="998099" y="7582260"/>
            <a:ext cx="1236542" cy="561856"/>
          </a:xfrm>
          <a:prstGeom prst="roundRect">
            <a:avLst/>
          </a:prstGeom>
          <a:solidFill>
            <a:srgbClr val="BDD7EE"/>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力強い大阪農業</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の実現</a:t>
            </a:r>
          </a:p>
        </p:txBody>
      </p:sp>
      <p:sp>
        <p:nvSpPr>
          <p:cNvPr id="158" name="角丸四角形 157"/>
          <p:cNvSpPr/>
          <p:nvPr/>
        </p:nvSpPr>
        <p:spPr>
          <a:xfrm>
            <a:off x="2442563" y="7547416"/>
            <a:ext cx="1232916" cy="561856"/>
          </a:xfrm>
          <a:prstGeom prst="roundRect">
            <a:avLst/>
          </a:prstGeom>
          <a:solidFill>
            <a:srgbClr val="FF99CC"/>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農業・農空間を活かした新たな価値創造</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2" name="Picture 2" descr="\\172.23.5.1\kyoutuu\0020 地域政策室\写真\151002　牧\★採用\⑧　間引き作業.jpg"/>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t="9882"/>
          <a:stretch/>
        </p:blipFill>
        <p:spPr bwMode="auto">
          <a:xfrm>
            <a:off x="3636264" y="7310657"/>
            <a:ext cx="1031172" cy="696913"/>
          </a:xfrm>
          <a:prstGeom prst="rect">
            <a:avLst/>
          </a:prstGeom>
          <a:noFill/>
          <a:extLst>
            <a:ext uri="{909E8E84-426E-40DD-AFC4-6F175D3DCCD1}">
              <a14:hiddenFill xmlns:a14="http://schemas.microsoft.com/office/drawing/2010/main">
                <a:solidFill>
                  <a:srgbClr val="FFFFFF"/>
                </a:solidFill>
              </a14:hiddenFill>
            </a:ext>
          </a:extLst>
        </p:spPr>
      </p:pic>
      <p:sp>
        <p:nvSpPr>
          <p:cNvPr id="159" name="正方形/長方形 158"/>
          <p:cNvSpPr/>
          <p:nvPr/>
        </p:nvSpPr>
        <p:spPr>
          <a:xfrm>
            <a:off x="88503" y="5220215"/>
            <a:ext cx="4565106" cy="1102891"/>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60" name="テキスト ボックス 159">
            <a:extLst>
              <a:ext uri="{FF2B5EF4-FFF2-40B4-BE49-F238E27FC236}">
                <a16:creationId xmlns:a16="http://schemas.microsoft.com/office/drawing/2014/main" id="{245FAADF-40E5-47FD-99D0-4E1A7E90F8A3}"/>
              </a:ext>
            </a:extLst>
          </p:cNvPr>
          <p:cNvSpPr txBox="1"/>
          <p:nvPr/>
        </p:nvSpPr>
        <p:spPr>
          <a:xfrm>
            <a:off x="88672" y="5212547"/>
            <a:ext cx="4567966" cy="323165"/>
          </a:xfrm>
          <a:prstGeom prst="rect">
            <a:avLst/>
          </a:prstGeom>
          <a:solidFill>
            <a:srgbClr val="92D050"/>
          </a:solidFill>
          <a:ln>
            <a:noFill/>
          </a:ln>
        </p:spPr>
        <p:txBody>
          <a:bodyPr wrap="square" bIns="0" rtlCol="0">
            <a:spAutoFit/>
          </a:bodyPr>
          <a:lstStyle/>
          <a:p>
            <a:pPr algn="ctr">
              <a:lnSpc>
                <a:spcPct val="150000"/>
              </a:lnSpc>
            </a:pPr>
            <a:r>
              <a:rPr kumimoji="1" lang="ja-JP" altLang="en-US" sz="1200" b="1" dirty="0">
                <a:latin typeface="メイリオ" panose="020B0604030504040204" pitchFamily="50" charset="-128"/>
                <a:ea typeface="メイリオ" panose="020B0604030504040204" pitchFamily="50" charset="-128"/>
              </a:rPr>
              <a:t>府民とともに未来へつむぐ豊かな「農」</a:t>
            </a:r>
          </a:p>
        </p:txBody>
      </p:sp>
      <p:sp>
        <p:nvSpPr>
          <p:cNvPr id="161" name="テキスト ボックス 160">
            <a:extLst>
              <a:ext uri="{FF2B5EF4-FFF2-40B4-BE49-F238E27FC236}">
                <a16:creationId xmlns:a16="http://schemas.microsoft.com/office/drawing/2014/main" id="{245FAADF-40E5-47FD-99D0-4E1A7E90F8A3}"/>
              </a:ext>
            </a:extLst>
          </p:cNvPr>
          <p:cNvSpPr txBox="1"/>
          <p:nvPr/>
        </p:nvSpPr>
        <p:spPr>
          <a:xfrm>
            <a:off x="37525" y="1758954"/>
            <a:ext cx="2921129" cy="230832"/>
          </a:xfrm>
          <a:prstGeom prst="rect">
            <a:avLst/>
          </a:prstGeom>
          <a:solidFill>
            <a:srgbClr val="4472C4"/>
          </a:solidFill>
          <a:ln>
            <a:noFill/>
          </a:ln>
        </p:spPr>
        <p:txBody>
          <a:bodyPr wrap="square" bIns="0" rtlCol="0">
            <a:spAutoFit/>
          </a:bodyPr>
          <a:lstStyle/>
          <a:p>
            <a:r>
              <a:rPr kumimoji="1" lang="ja-JP" altLang="en-US" sz="1200" b="1" dirty="0" smtClean="0">
                <a:solidFill>
                  <a:schemeClr val="bg1"/>
                </a:solidFill>
                <a:latin typeface="メイリオ" panose="020B0604030504040204" pitchFamily="50" charset="-128"/>
                <a:ea typeface="メイリオ" panose="020B0604030504040204" pitchFamily="50" charset="-128"/>
              </a:rPr>
              <a:t>これまでの取組成果と課題・社会情勢</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67" name="角丸四角形 166"/>
          <p:cNvSpPr/>
          <p:nvPr/>
        </p:nvSpPr>
        <p:spPr>
          <a:xfrm>
            <a:off x="45943" y="4675776"/>
            <a:ext cx="4681531" cy="4812089"/>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245FAADF-40E5-47FD-99D0-4E1A7E90F8A3}"/>
              </a:ext>
            </a:extLst>
          </p:cNvPr>
          <p:cNvSpPr txBox="1"/>
          <p:nvPr/>
        </p:nvSpPr>
        <p:spPr>
          <a:xfrm>
            <a:off x="42914" y="4573292"/>
            <a:ext cx="2244429" cy="232691"/>
          </a:xfrm>
          <a:prstGeom prst="rect">
            <a:avLst/>
          </a:prstGeom>
          <a:solidFill>
            <a:srgbClr val="4472C4"/>
          </a:solidFill>
          <a:ln>
            <a:noFill/>
          </a:ln>
        </p:spPr>
        <p:txBody>
          <a:bodyPr wrap="square" bIns="0" rtlCol="0">
            <a:spAutoFit/>
          </a:bodyPr>
          <a:lstStyle/>
          <a:p>
            <a:r>
              <a:rPr kumimoji="1" lang="ja-JP" altLang="en-US" sz="1200" b="1" dirty="0" smtClean="0">
                <a:solidFill>
                  <a:schemeClr val="bg1"/>
                </a:solidFill>
                <a:latin typeface="メイリオ" panose="020B0604030504040204" pitchFamily="50" charset="-128"/>
                <a:ea typeface="メイリオ" panose="020B0604030504040204" pitchFamily="50" charset="-128"/>
              </a:rPr>
              <a:t>めざす将来像と取組の方向性</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graphicFrame>
        <p:nvGraphicFramePr>
          <p:cNvPr id="170" name="表 169"/>
          <p:cNvGraphicFramePr>
            <a:graphicFrameLocks noGrp="1"/>
          </p:cNvGraphicFramePr>
          <p:nvPr>
            <p:extLst>
              <p:ext uri="{D42A27DB-BD31-4B8C-83A1-F6EECF244321}">
                <p14:modId xmlns:p14="http://schemas.microsoft.com/office/powerpoint/2010/main" val="1305493334"/>
              </p:ext>
            </p:extLst>
          </p:nvPr>
        </p:nvGraphicFramePr>
        <p:xfrm>
          <a:off x="251345" y="2022645"/>
          <a:ext cx="4428822" cy="396240"/>
        </p:xfrm>
        <a:graphic>
          <a:graphicData uri="http://schemas.openxmlformats.org/drawingml/2006/table">
            <a:tbl>
              <a:tblPr firstRow="1" bandRow="1">
                <a:tableStyleId>{5940675A-B579-460E-94D1-54222C63F5DA}</a:tableStyleId>
              </a:tblPr>
              <a:tblGrid>
                <a:gridCol w="2014964">
                  <a:extLst>
                    <a:ext uri="{9D8B030D-6E8A-4147-A177-3AD203B41FA5}">
                      <a16:colId xmlns:a16="http://schemas.microsoft.com/office/drawing/2014/main" val="2416807781"/>
                    </a:ext>
                  </a:extLst>
                </a:gridCol>
                <a:gridCol w="2413858">
                  <a:extLst>
                    <a:ext uri="{9D8B030D-6E8A-4147-A177-3AD203B41FA5}">
                      <a16:colId xmlns:a16="http://schemas.microsoft.com/office/drawing/2014/main" val="327853397"/>
                    </a:ext>
                  </a:extLst>
                </a:gridCol>
              </a:tblGrid>
              <a:tr h="35239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経営改善をめざす農家の経営強化や新規参入の確保に一定の成果。</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府</a:t>
                      </a:r>
                      <a:r>
                        <a:rPr lang="ja-JP" altLang="en-US" sz="1000" dirty="0">
                          <a:solidFill>
                            <a:schemeClr val="tx1"/>
                          </a:solidFill>
                          <a:latin typeface="Meiryo UI" panose="020B0604030504040204" pitchFamily="50" charset="-128"/>
                          <a:ea typeface="Meiryo UI" panose="020B0604030504040204" pitchFamily="50" charset="-128"/>
                        </a:rPr>
                        <a:t>全体</a:t>
                      </a:r>
                      <a:r>
                        <a:rPr lang="ja-JP" altLang="en-US" sz="1000" dirty="0" smtClean="0">
                          <a:solidFill>
                            <a:schemeClr val="tx1"/>
                          </a:solidFill>
                          <a:latin typeface="Meiryo UI" panose="020B0604030504040204" pitchFamily="50" charset="-128"/>
                          <a:ea typeface="Meiryo UI" panose="020B0604030504040204" pitchFamily="50" charset="-128"/>
                        </a:rPr>
                        <a:t>の産出額は減少、更なる経営力強化と企業・新規就農者の確保が必要。</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9298043"/>
                  </a:ext>
                </a:extLst>
              </a:tr>
            </a:tbl>
          </a:graphicData>
        </a:graphic>
      </p:graphicFrame>
      <p:graphicFrame>
        <p:nvGraphicFramePr>
          <p:cNvPr id="171" name="表 170"/>
          <p:cNvGraphicFramePr>
            <a:graphicFrameLocks noGrp="1"/>
          </p:cNvGraphicFramePr>
          <p:nvPr>
            <p:extLst>
              <p:ext uri="{D42A27DB-BD31-4B8C-83A1-F6EECF244321}">
                <p14:modId xmlns:p14="http://schemas.microsoft.com/office/powerpoint/2010/main" val="3709026864"/>
              </p:ext>
            </p:extLst>
          </p:nvPr>
        </p:nvGraphicFramePr>
        <p:xfrm>
          <a:off x="251987" y="2515228"/>
          <a:ext cx="4378367" cy="399989"/>
        </p:xfrm>
        <a:graphic>
          <a:graphicData uri="http://schemas.openxmlformats.org/drawingml/2006/table">
            <a:tbl>
              <a:tblPr firstRow="1" bandRow="1">
                <a:tableStyleId>{5940675A-B579-460E-94D1-54222C63F5DA}</a:tableStyleId>
              </a:tblPr>
              <a:tblGrid>
                <a:gridCol w="1947689">
                  <a:extLst>
                    <a:ext uri="{9D8B030D-6E8A-4147-A177-3AD203B41FA5}">
                      <a16:colId xmlns:a16="http://schemas.microsoft.com/office/drawing/2014/main" val="2416807781"/>
                    </a:ext>
                  </a:extLst>
                </a:gridCol>
                <a:gridCol w="2430678">
                  <a:extLst>
                    <a:ext uri="{9D8B030D-6E8A-4147-A177-3AD203B41FA5}">
                      <a16:colId xmlns:a16="http://schemas.microsoft.com/office/drawing/2014/main" val="327853397"/>
                    </a:ext>
                  </a:extLst>
                </a:gridCol>
              </a:tblGrid>
              <a:tr h="39998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地産地消の</a:t>
                      </a:r>
                      <a:r>
                        <a:rPr lang="ja-JP" altLang="en-US" sz="1000" dirty="0" smtClean="0">
                          <a:solidFill>
                            <a:schemeClr val="tx1"/>
                          </a:solidFill>
                          <a:latin typeface="Meiryo UI" panose="020B0604030504040204" pitchFamily="50" charset="-128"/>
                          <a:ea typeface="Meiryo UI" panose="020B0604030504040204" pitchFamily="50" charset="-128"/>
                        </a:rPr>
                        <a:t>拠点数は増加、</a:t>
                      </a:r>
                      <a:r>
                        <a:rPr lang="ja-JP" altLang="en-US" sz="1000" dirty="0">
                          <a:solidFill>
                            <a:schemeClr val="tx1"/>
                          </a:solidFill>
                          <a:latin typeface="Meiryo UI" panose="020B0604030504040204" pitchFamily="50" charset="-128"/>
                          <a:ea typeface="Meiryo UI" panose="020B0604030504040204" pitchFamily="50" charset="-128"/>
                        </a:rPr>
                        <a:t>大阪産</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もん</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認知度も上昇</a:t>
                      </a:r>
                      <a:r>
                        <a:rPr lang="ja-JP" altLang="en-US" sz="1000" dirty="0">
                          <a:solidFill>
                            <a:schemeClr val="tx1"/>
                          </a:solidFill>
                          <a:latin typeface="Meiryo UI" panose="020B0604030504040204" pitchFamily="50" charset="-128"/>
                          <a:ea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購入</a:t>
                      </a:r>
                      <a:r>
                        <a:rPr kumimoji="1" lang="ja-JP" altLang="en-US" sz="1000" dirty="0">
                          <a:solidFill>
                            <a:schemeClr val="tx1"/>
                          </a:solidFill>
                          <a:latin typeface="Meiryo UI" panose="020B0604030504040204" pitchFamily="50" charset="-128"/>
                          <a:ea typeface="Meiryo UI" panose="020B0604030504040204" pitchFamily="50" charset="-128"/>
                        </a:rPr>
                        <a:t>手段の</a:t>
                      </a:r>
                      <a:r>
                        <a:rPr kumimoji="1" lang="ja-JP" altLang="en-US" sz="1000" dirty="0" smtClean="0">
                          <a:solidFill>
                            <a:schemeClr val="tx1"/>
                          </a:solidFill>
                          <a:latin typeface="Meiryo UI" panose="020B0604030504040204" pitchFamily="50" charset="-128"/>
                          <a:ea typeface="Meiryo UI" panose="020B0604030504040204" pitchFamily="50" charset="-128"/>
                        </a:rPr>
                        <a:t>多様化等を踏まえた大阪産</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もん</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の購入機会の拡大が必要。</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9192538"/>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1400361852"/>
              </p:ext>
            </p:extLst>
          </p:nvPr>
        </p:nvGraphicFramePr>
        <p:xfrm>
          <a:off x="270735" y="3001831"/>
          <a:ext cx="4474980" cy="447813"/>
        </p:xfrm>
        <a:graphic>
          <a:graphicData uri="http://schemas.openxmlformats.org/drawingml/2006/table">
            <a:tbl>
              <a:tblPr firstRow="1" bandRow="1">
                <a:tableStyleId>{5940675A-B579-460E-94D1-54222C63F5DA}</a:tableStyleId>
              </a:tblPr>
              <a:tblGrid>
                <a:gridCol w="1956983">
                  <a:extLst>
                    <a:ext uri="{9D8B030D-6E8A-4147-A177-3AD203B41FA5}">
                      <a16:colId xmlns:a16="http://schemas.microsoft.com/office/drawing/2014/main" val="2416807781"/>
                    </a:ext>
                  </a:extLst>
                </a:gridCol>
                <a:gridCol w="2517997">
                  <a:extLst>
                    <a:ext uri="{9D8B030D-6E8A-4147-A177-3AD203B41FA5}">
                      <a16:colId xmlns:a16="http://schemas.microsoft.com/office/drawing/2014/main" val="327853397"/>
                    </a:ext>
                  </a:extLst>
                </a:gridCol>
              </a:tblGrid>
              <a:tr h="447813">
                <a:tc>
                  <a:txBody>
                    <a:bodyPr/>
                    <a:lstStyle/>
                    <a:p>
                      <a:r>
                        <a:rPr lang="ja-JP" altLang="en-US" sz="1000" dirty="0">
                          <a:solidFill>
                            <a:schemeClr val="tx1"/>
                          </a:solidFill>
                          <a:latin typeface="Meiryo UI" panose="020B0604030504040204" pitchFamily="50" charset="-128"/>
                          <a:ea typeface="Meiryo UI" panose="020B0604030504040204" pitchFamily="50" charset="-128"/>
                        </a:rPr>
                        <a:t>農空間づくり</a:t>
                      </a:r>
                      <a:r>
                        <a:rPr lang="ja-JP" altLang="en-US" sz="1000" dirty="0" smtClean="0">
                          <a:solidFill>
                            <a:schemeClr val="tx1"/>
                          </a:solidFill>
                          <a:latin typeface="Meiryo UI" panose="020B0604030504040204" pitchFamily="50" charset="-128"/>
                          <a:ea typeface="Meiryo UI" panose="020B0604030504040204" pitchFamily="50" charset="-128"/>
                        </a:rPr>
                        <a:t>活動への参加数は約</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万人</a:t>
                      </a:r>
                      <a:r>
                        <a:rPr lang="ja-JP" altLang="en-US" sz="1000" dirty="0" smtClean="0">
                          <a:solidFill>
                            <a:schemeClr val="tx1"/>
                          </a:solidFill>
                          <a:latin typeface="Meiryo UI" panose="020B0604030504040204" pitchFamily="50" charset="-128"/>
                          <a:ea typeface="Meiryo UI" panose="020B0604030504040204" pitchFamily="50" charset="-128"/>
                        </a:rPr>
                        <a:t>増加</a:t>
                      </a:r>
                      <a:r>
                        <a:rPr lang="en-US" altLang="ja-JP" sz="1000" dirty="0" smtClean="0">
                          <a:solidFill>
                            <a:schemeClr val="tx1"/>
                          </a:solidFill>
                          <a:latin typeface="Meiryo UI" panose="020B0604030504040204" pitchFamily="50" charset="-128"/>
                          <a:ea typeface="Meiryo UI" panose="020B0604030504040204" pitchFamily="50" charset="-128"/>
                        </a:rPr>
                        <a:t>(R1)</a:t>
                      </a:r>
                      <a:r>
                        <a:rPr lang="ja-JP" altLang="en-US" sz="1000" dirty="0" err="1"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※R2</a:t>
                      </a:r>
                      <a:r>
                        <a:rPr lang="ja-JP" altLang="en-US" sz="800" dirty="0" smtClean="0">
                          <a:solidFill>
                            <a:schemeClr val="tx1"/>
                          </a:solidFill>
                          <a:latin typeface="Meiryo UI" panose="020B0604030504040204" pitchFamily="50" charset="-128"/>
                          <a:ea typeface="Meiryo UI" panose="020B0604030504040204" pitchFamily="50" charset="-128"/>
                        </a:rPr>
                        <a:t>は減少</a:t>
                      </a:r>
                      <a:r>
                        <a:rPr lang="ja-JP" altLang="en-US" sz="8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農家数が減少する中</a:t>
                      </a:r>
                      <a:r>
                        <a:rPr kumimoji="1" lang="ja-JP" altLang="en-US" sz="1000" dirty="0" smtClean="0">
                          <a:solidFill>
                            <a:schemeClr val="tx1"/>
                          </a:solidFill>
                          <a:latin typeface="Meiryo UI" panose="020B0604030504040204" pitchFamily="50" charset="-128"/>
                          <a:ea typeface="Meiryo UI" panose="020B0604030504040204" pitchFamily="50" charset="-128"/>
                        </a:rPr>
                        <a:t>、多様な交流による活性化等、地域</a:t>
                      </a:r>
                      <a:r>
                        <a:rPr kumimoji="1" lang="ja-JP" altLang="en-US" sz="1000" dirty="0">
                          <a:solidFill>
                            <a:schemeClr val="tx1"/>
                          </a:solidFill>
                          <a:latin typeface="Meiryo UI" panose="020B0604030504040204" pitchFamily="50" charset="-128"/>
                          <a:ea typeface="Meiryo UI" panose="020B0604030504040204" pitchFamily="50" charset="-128"/>
                        </a:rPr>
                        <a:t>の「農」を支える仕組みが必要。</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3331569"/>
                  </a:ext>
                </a:extLst>
              </a:tr>
            </a:tbl>
          </a:graphicData>
        </a:graphic>
      </p:graphicFrame>
      <p:sp>
        <p:nvSpPr>
          <p:cNvPr id="173" name="テキスト ボックス 172"/>
          <p:cNvSpPr txBox="1"/>
          <p:nvPr/>
        </p:nvSpPr>
        <p:spPr>
          <a:xfrm>
            <a:off x="107336" y="2035016"/>
            <a:ext cx="138499" cy="393447"/>
          </a:xfrm>
          <a:prstGeom prst="rect">
            <a:avLst/>
          </a:prstGeom>
          <a:solidFill>
            <a:srgbClr val="BDD7EE"/>
          </a:solidFill>
        </p:spPr>
        <p:txBody>
          <a:bodyPr vert="eaVert" wrap="square" lIns="0" tIns="0" rIns="0" bIns="0" rtlCol="0">
            <a:spAutoFit/>
          </a:bodyPr>
          <a:lstStyle/>
          <a:p>
            <a:pPr algn="ctr"/>
            <a:r>
              <a:rPr kumimoji="1" lang="ja-JP" altLang="en-US" sz="900" b="1" dirty="0" smtClean="0"/>
              <a:t>しごと</a:t>
            </a:r>
            <a:endParaRPr kumimoji="1" lang="ja-JP" altLang="en-US" sz="900" b="1" dirty="0"/>
          </a:p>
        </p:txBody>
      </p:sp>
      <p:sp>
        <p:nvSpPr>
          <p:cNvPr id="174" name="テキスト ボックス 173"/>
          <p:cNvSpPr txBox="1"/>
          <p:nvPr/>
        </p:nvSpPr>
        <p:spPr>
          <a:xfrm>
            <a:off x="107336" y="2533824"/>
            <a:ext cx="138499" cy="393447"/>
          </a:xfrm>
          <a:prstGeom prst="rect">
            <a:avLst/>
          </a:prstGeom>
          <a:solidFill>
            <a:srgbClr val="92D050"/>
          </a:solidFill>
        </p:spPr>
        <p:txBody>
          <a:bodyPr vert="eaVert" wrap="square" lIns="0" tIns="0" rIns="0" bIns="0" rtlCol="0">
            <a:spAutoFit/>
          </a:bodyPr>
          <a:lstStyle/>
          <a:p>
            <a:pPr algn="ctr"/>
            <a:r>
              <a:rPr kumimoji="1" lang="ja-JP" altLang="en-US" sz="900" b="1" dirty="0"/>
              <a:t>くらし</a:t>
            </a:r>
          </a:p>
        </p:txBody>
      </p:sp>
      <p:sp>
        <p:nvSpPr>
          <p:cNvPr id="175" name="テキスト ボックス 174"/>
          <p:cNvSpPr txBox="1"/>
          <p:nvPr/>
        </p:nvSpPr>
        <p:spPr>
          <a:xfrm>
            <a:off x="104463" y="3012614"/>
            <a:ext cx="138499" cy="393447"/>
          </a:xfrm>
          <a:prstGeom prst="rect">
            <a:avLst/>
          </a:prstGeom>
          <a:solidFill>
            <a:srgbClr val="FF99CC"/>
          </a:solidFill>
        </p:spPr>
        <p:txBody>
          <a:bodyPr vert="eaVert" wrap="square" lIns="0" tIns="0" rIns="0" bIns="0" rtlCol="0">
            <a:spAutoFit/>
          </a:bodyPr>
          <a:lstStyle/>
          <a:p>
            <a:pPr algn="ctr"/>
            <a:r>
              <a:rPr kumimoji="1" lang="ja-JP" altLang="en-US" sz="900" b="1" dirty="0" smtClean="0"/>
              <a:t>地　域</a:t>
            </a:r>
            <a:endParaRPr kumimoji="1" lang="ja-JP" altLang="en-US" sz="900" b="1" dirty="0"/>
          </a:p>
        </p:txBody>
      </p:sp>
      <p:sp>
        <p:nvSpPr>
          <p:cNvPr id="176" name="二等辺三角形 175">
            <a:extLst>
              <a:ext uri="{FF2B5EF4-FFF2-40B4-BE49-F238E27FC236}">
                <a16:creationId xmlns:a16="http://schemas.microsoft.com/office/drawing/2014/main" id="{F6A83A65-0ADF-45E2-8CFE-550EB803586E}"/>
              </a:ext>
            </a:extLst>
          </p:cNvPr>
          <p:cNvSpPr/>
          <p:nvPr/>
        </p:nvSpPr>
        <p:spPr>
          <a:xfrm rot="5400000">
            <a:off x="2088752" y="2185218"/>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二等辺三角形 176">
            <a:extLst>
              <a:ext uri="{FF2B5EF4-FFF2-40B4-BE49-F238E27FC236}">
                <a16:creationId xmlns:a16="http://schemas.microsoft.com/office/drawing/2014/main" id="{F6A83A65-0ADF-45E2-8CFE-550EB803586E}"/>
              </a:ext>
            </a:extLst>
          </p:cNvPr>
          <p:cNvSpPr/>
          <p:nvPr/>
        </p:nvSpPr>
        <p:spPr>
          <a:xfrm rot="5400000">
            <a:off x="2088751" y="2683945"/>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二等辺三角形 177">
            <a:extLst>
              <a:ext uri="{FF2B5EF4-FFF2-40B4-BE49-F238E27FC236}">
                <a16:creationId xmlns:a16="http://schemas.microsoft.com/office/drawing/2014/main" id="{F6A83A65-0ADF-45E2-8CFE-550EB803586E}"/>
              </a:ext>
            </a:extLst>
          </p:cNvPr>
          <p:cNvSpPr/>
          <p:nvPr/>
        </p:nvSpPr>
        <p:spPr>
          <a:xfrm rot="5400000">
            <a:off x="2088751" y="3162087"/>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p:cNvSpPr txBox="1"/>
          <p:nvPr/>
        </p:nvSpPr>
        <p:spPr>
          <a:xfrm>
            <a:off x="41627" y="3399071"/>
            <a:ext cx="4661502" cy="1061829"/>
          </a:xfrm>
          <a:prstGeom prst="rect">
            <a:avLst/>
          </a:prstGeom>
          <a:noFill/>
        </p:spPr>
        <p:txBody>
          <a:bodyPr wrap="square" rtlCol="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〇社会情勢の変化への対応</a:t>
            </a:r>
            <a:endParaRPr kumimoji="1" lang="en-US" altLang="ja-JP" sz="1050" b="1"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SDG</a:t>
            </a:r>
            <a:r>
              <a:rPr kumimoji="1" lang="ja-JP" altLang="en-US" sz="1050" dirty="0" err="1">
                <a:latin typeface="Meiryo UI" panose="020B0604030504040204" pitchFamily="50" charset="-128"/>
                <a:ea typeface="Meiryo UI" panose="020B0604030504040204" pitchFamily="50" charset="-128"/>
              </a:rPr>
              <a:t>ｓ</a:t>
            </a:r>
            <a:r>
              <a:rPr kumimoji="1" lang="ja-JP" altLang="en-US" sz="1050" dirty="0">
                <a:latin typeface="Meiryo UI" panose="020B0604030504040204" pitchFamily="50" charset="-128"/>
                <a:ea typeface="Meiryo UI" panose="020B0604030504040204" pitchFamily="50" charset="-128"/>
              </a:rPr>
              <a:t>や脱炭素社会の実現に向けた農業分野での貢献が求められる。</a:t>
            </a:r>
            <a:endParaRPr kumimoji="1"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2025</a:t>
            </a:r>
            <a:r>
              <a:rPr lang="ja-JP" altLang="en-US" sz="1050" dirty="0" smtClean="0">
                <a:latin typeface="Meiryo UI" panose="020B0604030504040204" pitchFamily="50" charset="-128"/>
                <a:ea typeface="Meiryo UI" panose="020B0604030504040204" pitchFamily="50" charset="-128"/>
              </a:rPr>
              <a:t>大阪・関西万博での</a:t>
            </a:r>
            <a:r>
              <a:rPr lang="en-US" altLang="ja-JP" sz="1050" dirty="0" smtClean="0">
                <a:latin typeface="Meiryo UI" panose="020B0604030504040204" pitchFamily="50" charset="-128"/>
                <a:ea typeface="Meiryo UI" panose="020B0604030504040204" pitchFamily="50" charset="-128"/>
              </a:rPr>
              <a:t>PR</a:t>
            </a:r>
            <a:r>
              <a:rPr lang="ja-JP" altLang="en-US" sz="1050" dirty="0" smtClean="0">
                <a:latin typeface="Meiryo UI" panose="020B0604030504040204" pitchFamily="50" charset="-128"/>
                <a:ea typeface="Meiryo UI" panose="020B0604030504040204" pitchFamily="50" charset="-128"/>
              </a:rPr>
              <a:t>に向けた大阪産</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もん</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のさらなる魅力向上が必要。</a:t>
            </a:r>
            <a:endParaRPr lang="en-US" altLang="ja-JP" sz="1050" b="1" u="sng"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・コロナ</a:t>
            </a:r>
            <a:r>
              <a:rPr lang="ja-JP" altLang="en-US" sz="1050" dirty="0" smtClean="0">
                <a:latin typeface="Meiryo UI" panose="020B0604030504040204" pitchFamily="50" charset="-128"/>
                <a:ea typeface="Meiryo UI" panose="020B0604030504040204" pitchFamily="50" charset="-128"/>
              </a:rPr>
              <a:t>禍における価値観</a:t>
            </a:r>
            <a:r>
              <a:rPr lang="ja-JP" altLang="en-US" sz="1050" dirty="0">
                <a:latin typeface="Meiryo UI" panose="020B0604030504040204" pitchFamily="50" charset="-128"/>
                <a:ea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rPr>
              <a:t>変化より関心が高まった農</a:t>
            </a:r>
            <a:r>
              <a:rPr lang="ja-JP" altLang="en-US" sz="1050" dirty="0">
                <a:latin typeface="Meiryo UI" panose="020B0604030504040204" pitchFamily="50" charset="-128"/>
                <a:ea typeface="Meiryo UI" panose="020B0604030504040204" pitchFamily="50" charset="-128"/>
              </a:rPr>
              <a:t>ある</a:t>
            </a:r>
            <a:r>
              <a:rPr lang="ja-JP" altLang="en-US" sz="1050" dirty="0" smtClean="0">
                <a:latin typeface="Meiryo UI" panose="020B0604030504040204" pitchFamily="50" charset="-128"/>
                <a:ea typeface="Meiryo UI" panose="020B0604030504040204" pitchFamily="50" charset="-128"/>
              </a:rPr>
              <a:t>ライフスタイルの定着</a:t>
            </a:r>
            <a:r>
              <a:rPr lang="ja-JP" altLang="en-US" sz="1050" dirty="0">
                <a:latin typeface="Meiryo UI" panose="020B0604030504040204" pitchFamily="50" charset="-128"/>
                <a:ea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rPr>
              <a:t>必要</a:t>
            </a:r>
            <a:r>
              <a:rPr lang="ja-JP" altLang="en-US" sz="1050" dirty="0">
                <a:latin typeface="Meiryo UI" panose="020B0604030504040204" pitchFamily="50" charset="-128"/>
                <a:ea typeface="Meiryo UI" panose="020B0604030504040204" pitchFamily="50" charset="-128"/>
              </a:rPr>
              <a:t>。</a:t>
            </a:r>
          </a:p>
        </p:txBody>
      </p:sp>
      <p:pic>
        <p:nvPicPr>
          <p:cNvPr id="151" name="図 1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9304" y="7238989"/>
            <a:ext cx="1024774" cy="768581"/>
          </a:xfrm>
          <a:prstGeom prst="rect">
            <a:avLst/>
          </a:prstGeom>
        </p:spPr>
      </p:pic>
      <p:pic>
        <p:nvPicPr>
          <p:cNvPr id="154" name="図 153">
            <a:extLst>
              <a:ext uri="{FF2B5EF4-FFF2-40B4-BE49-F238E27FC236}">
                <a16:creationId xmlns:a16="http://schemas.microsoft.com/office/drawing/2014/main" id="{76777942-2EE0-4B13-B7D6-91549CE06D53}"/>
              </a:ext>
            </a:extLst>
          </p:cNvPr>
          <p:cNvPicPr>
            <a:picLocks noChangeAspect="1"/>
          </p:cNvPicPr>
          <p:nvPr/>
        </p:nvPicPr>
        <p:blipFill>
          <a:blip r:embed="rId15"/>
          <a:stretch>
            <a:fillRect/>
          </a:stretch>
        </p:blipFill>
        <p:spPr>
          <a:xfrm>
            <a:off x="2759163" y="8637741"/>
            <a:ext cx="1253182" cy="742481"/>
          </a:xfrm>
          <a:prstGeom prst="rect">
            <a:avLst/>
          </a:prstGeom>
        </p:spPr>
      </p:pic>
      <p:sp>
        <p:nvSpPr>
          <p:cNvPr id="87" name="正方形/長方形 86"/>
          <p:cNvSpPr/>
          <p:nvPr/>
        </p:nvSpPr>
        <p:spPr>
          <a:xfrm>
            <a:off x="30297" y="5557075"/>
            <a:ext cx="4637139" cy="707886"/>
          </a:xfrm>
          <a:prstGeom prst="rect">
            <a:avLst/>
          </a:prstGeom>
        </p:spPr>
        <p:txBody>
          <a:bodyPr wrap="square">
            <a:spAutoFit/>
          </a:bodyPr>
          <a:lstStyle/>
          <a:p>
            <a:pPr marL="85725" indent="-857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大阪らしい豊かな府民生活が実現できるよう、府民とともに農を活かし、農業・農空間が有する農産物の生産・供給を基礎として多様な機能が発揮され、次代に継承していくことを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めざす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11696779" y="221159"/>
            <a:ext cx="976404" cy="369332"/>
          </a:xfrm>
          <a:prstGeom prst="rect">
            <a:avLst/>
          </a:prstGeom>
          <a:noFill/>
          <a:ln>
            <a:solidFill>
              <a:schemeClr val="tx1"/>
            </a:solidFill>
          </a:ln>
        </p:spPr>
        <p:txBody>
          <a:bodyPr wrap="square" rtlCol="0" anchor="ctr">
            <a:spAutoFit/>
          </a:bodyPr>
          <a:lstStyle/>
          <a:p>
            <a:pPr algn="ctr"/>
            <a:r>
              <a:rPr kumimoji="1" lang="ja-JP" altLang="en-US" b="1" dirty="0" smtClean="0">
                <a:latin typeface="メイリオ" panose="020B0604030504040204" pitchFamily="50" charset="-128"/>
                <a:ea typeface="メイリオ" panose="020B0604030504040204" pitchFamily="50" charset="-128"/>
              </a:rPr>
              <a:t>資料２</a:t>
            </a:r>
            <a:endParaRPr kumimoji="1" lang="ja-JP" altLang="en-US" b="1"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16"/>
          <a:stretch>
            <a:fillRect/>
          </a:stretch>
        </p:blipFill>
        <p:spPr>
          <a:xfrm>
            <a:off x="11286519" y="5711090"/>
            <a:ext cx="931977" cy="620002"/>
          </a:xfrm>
          <a:prstGeom prst="rect">
            <a:avLst/>
          </a:prstGeom>
        </p:spPr>
      </p:pic>
      <p:sp>
        <p:nvSpPr>
          <p:cNvPr id="82" name="正方形/長方形 81">
            <a:extLst>
              <a:ext uri="{FF2B5EF4-FFF2-40B4-BE49-F238E27FC236}">
                <a16:creationId xmlns:a16="http://schemas.microsoft.com/office/drawing/2014/main" id="{DF6BF1BE-B4F5-4E30-B392-43950B79FC45}"/>
              </a:ext>
            </a:extLst>
          </p:cNvPr>
          <p:cNvSpPr/>
          <p:nvPr/>
        </p:nvSpPr>
        <p:spPr>
          <a:xfrm>
            <a:off x="9057206" y="5906649"/>
            <a:ext cx="2078031" cy="427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smtClean="0">
                <a:solidFill>
                  <a:schemeClr val="tx1"/>
                </a:solidFill>
              </a:rPr>
              <a:t>・</a:t>
            </a:r>
            <a:r>
              <a:rPr kumimoji="1" lang="ja-JP" altLang="en-US" sz="800" b="1" dirty="0">
                <a:solidFill>
                  <a:schemeClr val="tx1"/>
                </a:solidFill>
              </a:rPr>
              <a:t>農に</a:t>
            </a:r>
            <a:r>
              <a:rPr kumimoji="1" lang="ja-JP" altLang="en-US" sz="800" b="1" dirty="0" smtClean="0">
                <a:solidFill>
                  <a:schemeClr val="tx1"/>
                </a:solidFill>
              </a:rPr>
              <a:t>関わる生産者や事業者の脱炭素</a:t>
            </a:r>
            <a:endParaRPr kumimoji="1" lang="en-US" altLang="ja-JP" sz="800" b="1" dirty="0" smtClean="0">
              <a:solidFill>
                <a:schemeClr val="tx1"/>
              </a:solidFill>
            </a:endParaRPr>
          </a:p>
          <a:p>
            <a:r>
              <a:rPr kumimoji="1" lang="ja-JP" altLang="en-US" sz="800" b="1" dirty="0">
                <a:solidFill>
                  <a:schemeClr val="tx1"/>
                </a:solidFill>
              </a:rPr>
              <a:t>　</a:t>
            </a:r>
            <a:r>
              <a:rPr kumimoji="1" lang="ja-JP" altLang="en-US" sz="800" b="1" dirty="0" smtClean="0">
                <a:solidFill>
                  <a:schemeClr val="tx1"/>
                </a:solidFill>
              </a:rPr>
              <a:t>に繋がる活動をシンボルロゴで発信</a:t>
            </a:r>
            <a:endParaRPr kumimoji="1" lang="en-US" altLang="ja-JP" sz="800" b="1" dirty="0" smtClean="0">
              <a:solidFill>
                <a:schemeClr val="tx1"/>
              </a:solidFill>
            </a:endParaRPr>
          </a:p>
          <a:p>
            <a:r>
              <a:rPr kumimoji="1" lang="ja-JP" altLang="en-US" sz="800" b="1" dirty="0" smtClean="0">
                <a:solidFill>
                  <a:schemeClr val="tx1"/>
                </a:solidFill>
              </a:rPr>
              <a:t>（ゼロカーボンマルシェ　等）</a:t>
            </a:r>
            <a:endParaRPr kumimoji="1" lang="en-US" altLang="ja-JP" sz="800" b="1" dirty="0" smtClean="0">
              <a:solidFill>
                <a:schemeClr val="tx1"/>
              </a:solidFill>
            </a:endParaRPr>
          </a:p>
        </p:txBody>
      </p:sp>
    </p:spTree>
    <p:extLst>
      <p:ext uri="{BB962C8B-B14F-4D97-AF65-F5344CB8AC3E}">
        <p14:creationId xmlns:p14="http://schemas.microsoft.com/office/powerpoint/2010/main" val="352463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1348</Words>
  <Application>Microsoft Office PowerPoint</Application>
  <PresentationFormat>A3 297x420 mm</PresentationFormat>
  <Paragraphs>142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2022-01-19T10:22:48Z</dcterms:created>
  <dcterms:modified xsi:type="dcterms:W3CDTF">2022-01-19T10:23:15Z</dcterms:modified>
</cp:coreProperties>
</file>