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19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9441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93154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384090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330965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7029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347679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241622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54936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232258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294877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2D3B8D-5E2D-45B5-8491-9878DCB14055}"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808545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962D3B8D-5E2D-45B5-8491-9878DCB14055}" type="datetimeFigureOut">
              <a:rPr kumimoji="1" lang="ja-JP" altLang="en-US" smtClean="0"/>
              <a:t>2021/11/24</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E4DA3B9D-E422-4CE4-9C2A-FA9078BDB6D9}" type="slidenum">
              <a:rPr kumimoji="1" lang="ja-JP" altLang="en-US" smtClean="0"/>
              <a:t>‹#›</a:t>
            </a:fld>
            <a:endParaRPr kumimoji="1" lang="ja-JP" altLang="en-US"/>
          </a:p>
        </p:txBody>
      </p:sp>
    </p:spTree>
    <p:extLst>
      <p:ext uri="{BB962C8B-B14F-4D97-AF65-F5344CB8AC3E}">
        <p14:creationId xmlns:p14="http://schemas.microsoft.com/office/powerpoint/2010/main" val="309470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005830C-EFB5-4B16-A394-DD11286A1182}"/>
              </a:ext>
            </a:extLst>
          </p:cNvPr>
          <p:cNvSpPr/>
          <p:nvPr/>
        </p:nvSpPr>
        <p:spPr>
          <a:xfrm>
            <a:off x="0" y="2935"/>
            <a:ext cx="8106032"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７．</a:t>
            </a:r>
            <a:r>
              <a:rPr lang="ja-JP" altLang="en-US" dirty="0">
                <a:latin typeface="Meiryo UI" panose="020B0604030504040204" pitchFamily="50" charset="-128"/>
                <a:ea typeface="Meiryo UI" panose="020B0604030504040204" pitchFamily="50" charset="-128"/>
                <a:cs typeface="Meiryo UI" panose="020B0604030504040204" pitchFamily="50" charset="-128"/>
              </a:rPr>
              <a:t>取り組む方向性と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095930295"/>
              </p:ext>
            </p:extLst>
          </p:nvPr>
        </p:nvGraphicFramePr>
        <p:xfrm>
          <a:off x="55223" y="986233"/>
          <a:ext cx="9428671" cy="4411980"/>
        </p:xfrm>
        <a:graphic>
          <a:graphicData uri="http://schemas.openxmlformats.org/drawingml/2006/table">
            <a:tbl>
              <a:tblPr firstRow="1" bandRow="1">
                <a:tableStyleId>{93296810-A885-4BE3-A3E7-6D5BEEA58F35}</a:tableStyleId>
              </a:tblPr>
              <a:tblGrid>
                <a:gridCol w="2906973">
                  <a:extLst>
                    <a:ext uri="{9D8B030D-6E8A-4147-A177-3AD203B41FA5}">
                      <a16:colId xmlns:a16="http://schemas.microsoft.com/office/drawing/2014/main" val="4234921118"/>
                    </a:ext>
                  </a:extLst>
                </a:gridCol>
                <a:gridCol w="4128922">
                  <a:extLst>
                    <a:ext uri="{9D8B030D-6E8A-4147-A177-3AD203B41FA5}">
                      <a16:colId xmlns:a16="http://schemas.microsoft.com/office/drawing/2014/main" val="3327331410"/>
                    </a:ext>
                  </a:extLst>
                </a:gridCol>
                <a:gridCol w="2392776">
                  <a:extLst>
                    <a:ext uri="{9D8B030D-6E8A-4147-A177-3AD203B41FA5}">
                      <a16:colId xmlns:a16="http://schemas.microsoft.com/office/drawing/2014/main" val="1996106848"/>
                    </a:ext>
                  </a:extLst>
                </a:gridCol>
              </a:tblGrid>
              <a:tr h="124569">
                <a:tc>
                  <a:txBody>
                    <a:bodyPr/>
                    <a:lstStyle/>
                    <a:p>
                      <a:r>
                        <a:rPr kumimoji="1" lang="ja-JP" altLang="en-US" sz="1050" dirty="0" smtClean="0">
                          <a:latin typeface="Meiryo UI" panose="020B0604030504040204" pitchFamily="50" charset="-128"/>
                          <a:ea typeface="Meiryo UI" panose="020B0604030504040204" pitchFamily="50" charset="-128"/>
                        </a:rPr>
                        <a:t>項目</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重点的な取組</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ベースとなる取組</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11315065"/>
                  </a:ext>
                </a:extLst>
              </a:tr>
              <a:tr h="124569">
                <a:tc>
                  <a:txBody>
                    <a:bodyPr/>
                    <a:lstStyle/>
                    <a:p>
                      <a:r>
                        <a:rPr kumimoji="1" lang="ja-JP" altLang="en-US" sz="1050" dirty="0" smtClean="0">
                          <a:latin typeface="Meiryo UI" panose="020B0604030504040204" pitchFamily="50" charset="-128"/>
                          <a:ea typeface="Meiryo UI" panose="020B0604030504040204" pitchFamily="50" charset="-128"/>
                        </a:rPr>
                        <a:t>①経営改善意欲の高い農業者の経営拡大支援</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拡大経営意向を有する農業者への集中的な支援</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農繁期の産地に必要な労働力を提供できるシステムの確立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endParaRPr kumimoji="1" lang="en-US" altLang="ja-JP" sz="1050" dirty="0" smtClean="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農業生産現場の巡回指導、講習会</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農業者団体のネットワーク活動の推進</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・農業用施設・機械の導入支援</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・農業経営の法人化の推進　　　　　など</a:t>
                      </a:r>
                    </a:p>
                  </a:txBody>
                  <a:tcPr/>
                </a:tc>
                <a:extLst>
                  <a:ext uri="{0D108BD9-81ED-4DB2-BD59-A6C34878D82A}">
                    <a16:rowId xmlns:a16="http://schemas.microsoft.com/office/drawing/2014/main" val="1588353089"/>
                  </a:ext>
                </a:extLst>
              </a:tr>
              <a:tr h="124569">
                <a:tc>
                  <a:txBody>
                    <a:bodyPr/>
                    <a:lstStyle/>
                    <a:p>
                      <a:r>
                        <a:rPr kumimoji="1" lang="ja-JP" altLang="en-US" sz="1050" dirty="0" smtClean="0">
                          <a:latin typeface="Meiryo UI" panose="020B0604030504040204" pitchFamily="50" charset="-128"/>
                          <a:ea typeface="Meiryo UI" panose="020B0604030504040204" pitchFamily="50" charset="-128"/>
                        </a:rPr>
                        <a:t>②新規就農者の確保育成</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地域密着型の新規就農者確保対策</a:t>
                      </a: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新規就農者支援体制整備と取組みの具体化</a:t>
                      </a:r>
                    </a:p>
                    <a:p>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　大阪での新規就農経営モデルの作成</a:t>
                      </a:r>
                    </a:p>
                  </a:txBody>
                  <a:tcPr/>
                </a:tc>
                <a:tc>
                  <a:txBody>
                    <a:bodyPr/>
                    <a:lstStyle/>
                    <a:p>
                      <a:r>
                        <a:rPr kumimoji="1" lang="ja-JP" altLang="en-US" sz="1050" dirty="0" smtClean="0">
                          <a:latin typeface="Meiryo UI" panose="020B0604030504040204" pitchFamily="50" charset="-128"/>
                          <a:ea typeface="Meiryo UI" panose="020B0604030504040204" pitchFamily="50" charset="-128"/>
                        </a:rPr>
                        <a:t>・大阪農業つなぐセンターでの就農相談</a:t>
                      </a:r>
                    </a:p>
                    <a:p>
                      <a:r>
                        <a:rPr kumimoji="1" lang="ja-JP" altLang="en-US" sz="1050" dirty="0" smtClean="0">
                          <a:latin typeface="Meiryo UI" panose="020B0604030504040204" pitchFamily="50" charset="-128"/>
                          <a:ea typeface="Meiryo UI" panose="020B0604030504040204" pitchFamily="50" charset="-128"/>
                        </a:rPr>
                        <a:t>・農地中間管理事業による農地確保</a:t>
                      </a:r>
                    </a:p>
                    <a:p>
                      <a:r>
                        <a:rPr kumimoji="1" lang="ja-JP" altLang="en-US" sz="1050" dirty="0" smtClean="0">
                          <a:latin typeface="Meiryo UI" panose="020B0604030504040204" pitchFamily="50" charset="-128"/>
                          <a:ea typeface="Meiryo UI" panose="020B0604030504040204" pitchFamily="50" charset="-128"/>
                        </a:rPr>
                        <a:t>・農業大学校と連携した新規参入促進</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6687534"/>
                  </a:ext>
                </a:extLst>
              </a:tr>
              <a:tr h="124569">
                <a:tc>
                  <a:txBody>
                    <a:bodyPr/>
                    <a:lstStyle/>
                    <a:p>
                      <a:r>
                        <a:rPr kumimoji="1" lang="ja-JP" altLang="en-US" sz="1050" dirty="0" smtClean="0">
                          <a:latin typeface="Meiryo UI" panose="020B0604030504040204" pitchFamily="50" charset="-128"/>
                          <a:ea typeface="Meiryo UI" panose="020B0604030504040204" pitchFamily="50" charset="-128"/>
                        </a:rPr>
                        <a:t>③新規参入企業の確保育成</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拡大経営意向のある企業の参入促進</a:t>
                      </a: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農業関連ビジネスを展開する起業化</a:t>
                      </a:r>
                    </a:p>
                  </a:txBody>
                  <a:tcPr/>
                </a:tc>
                <a:tc>
                  <a:txBody>
                    <a:bodyPr/>
                    <a:lstStyle/>
                    <a:p>
                      <a:r>
                        <a:rPr kumimoji="1" lang="ja-JP" altLang="en-US" sz="1050" dirty="0" smtClean="0">
                          <a:latin typeface="Meiryo UI" panose="020B0604030504040204" pitchFamily="50" charset="-128"/>
                          <a:ea typeface="Meiryo UI" panose="020B0604030504040204" pitchFamily="50" charset="-128"/>
                        </a:rPr>
                        <a:t>・ハートフル企業の参入促進</a:t>
                      </a:r>
                    </a:p>
                    <a:p>
                      <a:r>
                        <a:rPr kumimoji="1" lang="ja-JP" altLang="en-US" sz="1050" dirty="0" smtClean="0">
                          <a:latin typeface="Meiryo UI" panose="020B0604030504040204" pitchFamily="50" charset="-128"/>
                          <a:ea typeface="Meiryo UI" panose="020B0604030504040204" pitchFamily="50" charset="-128"/>
                        </a:rPr>
                        <a:t>・アグリパートナー制度の推進</a:t>
                      </a:r>
                    </a:p>
                  </a:txBody>
                  <a:tcPr/>
                </a:tc>
                <a:extLst>
                  <a:ext uri="{0D108BD9-81ED-4DB2-BD59-A6C34878D82A}">
                    <a16:rowId xmlns:a16="http://schemas.microsoft.com/office/drawing/2014/main" val="734266091"/>
                  </a:ext>
                </a:extLst>
              </a:tr>
              <a:tr h="124569">
                <a:tc>
                  <a:txBody>
                    <a:bodyPr/>
                    <a:lstStyle/>
                    <a:p>
                      <a:r>
                        <a:rPr kumimoji="1" lang="ja-JP" altLang="en-US" sz="1050" dirty="0" smtClean="0">
                          <a:latin typeface="Meiryo UI" panose="020B0604030504040204" pitchFamily="50" charset="-128"/>
                          <a:ea typeface="Meiryo UI" panose="020B0604030504040204" pitchFamily="50" charset="-128"/>
                        </a:rPr>
                        <a:t>④大阪産（もん）の生産振興を通じた成長と持続</a:t>
                      </a:r>
                    </a:p>
                  </a:txBody>
                  <a:tcPr/>
                </a:tc>
                <a:tc>
                  <a:txBody>
                    <a:bodyPr/>
                    <a:lstStyle/>
                    <a:p>
                      <a:r>
                        <a:rPr kumimoji="1" lang="ja-JP" altLang="en-US" sz="1050" dirty="0" smtClean="0">
                          <a:latin typeface="Meiryo UI" panose="020B0604030504040204" pitchFamily="50" charset="-128"/>
                          <a:ea typeface="Meiryo UI" panose="020B0604030504040204" pitchFamily="50" charset="-128"/>
                        </a:rPr>
                        <a:t>〇重点品目の生産振興</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意欲のある農業者の生産体制構築</a:t>
                      </a: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高品質・省力化技術向上にむけた取組み</a:t>
                      </a:r>
                    </a:p>
                    <a:p>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　単価向上（販売戦略）にむけた取組み</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・大阪版認定農業者の育成</a:t>
                      </a:r>
                    </a:p>
                    <a:p>
                      <a:r>
                        <a:rPr kumimoji="1" lang="ja-JP" altLang="en-US" sz="1050" dirty="0" smtClean="0">
                          <a:latin typeface="Meiryo UI" panose="020B0604030504040204" pitchFamily="50" charset="-128"/>
                          <a:ea typeface="Meiryo UI" panose="020B0604030504040204" pitchFamily="50" charset="-128"/>
                        </a:rPr>
                        <a:t>・高品質な農産物の安定供給</a:t>
                      </a:r>
                      <a:endParaRPr kumimoji="1" lang="en-US" altLang="ja-JP" sz="105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1561292"/>
                  </a:ext>
                </a:extLst>
              </a:tr>
              <a:tr h="124569">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⑤成長を支える生産基盤の整備</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tc>
                  <a:txBody>
                    <a:bodyPr/>
                    <a:lstStyle/>
                    <a:p>
                      <a:pPr marL="228600" indent="-228600">
                        <a:buAutoNum type="arabicParenBoth"/>
                      </a:pPr>
                      <a:r>
                        <a:rPr kumimoji="1" lang="ja-JP" altLang="en-US" sz="1050" dirty="0" smtClean="0">
                          <a:solidFill>
                            <a:schemeClr val="tx1"/>
                          </a:solidFill>
                          <a:latin typeface="Meiryo UI" panose="020B0604030504040204" pitchFamily="50" charset="-128"/>
                          <a:ea typeface="Meiryo UI" panose="020B0604030504040204" pitchFamily="50" charset="-128"/>
                        </a:rPr>
                        <a:t>　農地集積集約に資する基盤整備の推進</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　スマート農業導入を広げるための基盤整備</a:t>
                      </a:r>
                    </a:p>
                  </a:txBody>
                  <a:tcPr/>
                </a:tc>
                <a:tc>
                  <a:txBody>
                    <a:bodyPr/>
                    <a:lstStyle/>
                    <a:p>
                      <a:endParaRPr kumimoji="1" lang="ja-JP" altLang="en-US" sz="105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15582640"/>
                  </a:ext>
                </a:extLst>
              </a:tr>
              <a:tr h="124569">
                <a:tc>
                  <a:txBody>
                    <a:bodyPr/>
                    <a:lstStyle/>
                    <a:p>
                      <a:r>
                        <a:rPr kumimoji="1" lang="ja-JP" altLang="en-US" sz="1050" dirty="0" smtClean="0">
                          <a:latin typeface="Meiryo UI" panose="020B0604030504040204" pitchFamily="50" charset="-128"/>
                          <a:ea typeface="Meiryo UI" panose="020B0604030504040204" pitchFamily="50" charset="-128"/>
                        </a:rPr>
                        <a:t>⑥スマート技術導入の推進</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農作業の省力化、効率化に向けた取組み</a:t>
                      </a: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地域の担い手減少に対応した持続可能な農業の展開</a:t>
                      </a:r>
                    </a:p>
                    <a:p>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　スマート技術による生産者・産地と消費者等とのコミュニケーション強化</a:t>
                      </a:r>
                    </a:p>
                    <a:p>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　スマート農業導入を広げるための基盤整備（再掲）</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39162605"/>
                  </a:ext>
                </a:extLst>
              </a:tr>
              <a:tr h="124569">
                <a:tc>
                  <a:txBody>
                    <a:bodyPr/>
                    <a:lstStyle/>
                    <a:p>
                      <a:r>
                        <a:rPr kumimoji="1" lang="ja-JP" altLang="en-US" sz="1050" dirty="0" smtClean="0">
                          <a:latin typeface="Meiryo UI" panose="020B0604030504040204" pitchFamily="50" charset="-128"/>
                          <a:ea typeface="Meiryo UI" panose="020B0604030504040204" pitchFamily="50" charset="-128"/>
                        </a:rPr>
                        <a:t>⑦食と農の連携による大阪産</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もん</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の魅力向上</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機能性の高い農産物の生産拡大</a:t>
                      </a: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食農連携等による販売促進</a:t>
                      </a:r>
                    </a:p>
                    <a:p>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　６次産業化の推進</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・大阪産</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もん</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を知る機会の充実</a:t>
                      </a:r>
                      <a:endParaRPr kumimoji="1" lang="en-US" altLang="ja-JP" sz="1050" dirty="0" smtClean="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62346967"/>
                  </a:ext>
                </a:extLst>
              </a:tr>
            </a:tbl>
          </a:graphicData>
        </a:graphic>
      </p:graphicFrame>
      <p:sp>
        <p:nvSpPr>
          <p:cNvPr id="6" name="正方形/長方形 5">
            <a:extLst>
              <a:ext uri="{FF2B5EF4-FFF2-40B4-BE49-F238E27FC236}">
                <a16:creationId xmlns:a16="http://schemas.microsoft.com/office/drawing/2014/main" id="{D005830C-EFB5-4B16-A394-DD11286A1182}"/>
              </a:ext>
            </a:extLst>
          </p:cNvPr>
          <p:cNvSpPr/>
          <p:nvPr/>
        </p:nvSpPr>
        <p:spPr>
          <a:xfrm>
            <a:off x="-1" y="5334839"/>
            <a:ext cx="6549081" cy="358111"/>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新たなライフスタイルの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創造</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717999474"/>
              </p:ext>
            </p:extLst>
          </p:nvPr>
        </p:nvGraphicFramePr>
        <p:xfrm>
          <a:off x="55224" y="5713638"/>
          <a:ext cx="9374150" cy="1485900"/>
        </p:xfrm>
        <a:graphic>
          <a:graphicData uri="http://schemas.openxmlformats.org/drawingml/2006/table">
            <a:tbl>
              <a:tblPr firstRow="1" bandRow="1">
                <a:tableStyleId>{93296810-A885-4BE3-A3E7-6D5BEEA58F35}</a:tableStyleId>
              </a:tblPr>
              <a:tblGrid>
                <a:gridCol w="2968674">
                  <a:extLst>
                    <a:ext uri="{9D8B030D-6E8A-4147-A177-3AD203B41FA5}">
                      <a16:colId xmlns:a16="http://schemas.microsoft.com/office/drawing/2014/main" val="4234921118"/>
                    </a:ext>
                  </a:extLst>
                </a:gridCol>
                <a:gridCol w="4074064">
                  <a:extLst>
                    <a:ext uri="{9D8B030D-6E8A-4147-A177-3AD203B41FA5}">
                      <a16:colId xmlns:a16="http://schemas.microsoft.com/office/drawing/2014/main" val="3327331410"/>
                    </a:ext>
                  </a:extLst>
                </a:gridCol>
                <a:gridCol w="2331412">
                  <a:extLst>
                    <a:ext uri="{9D8B030D-6E8A-4147-A177-3AD203B41FA5}">
                      <a16:colId xmlns:a16="http://schemas.microsoft.com/office/drawing/2014/main" val="1996106848"/>
                    </a:ext>
                  </a:extLst>
                </a:gridCol>
              </a:tblGrid>
              <a:tr h="124569">
                <a:tc>
                  <a:txBody>
                    <a:bodyPr/>
                    <a:lstStyle/>
                    <a:p>
                      <a:r>
                        <a:rPr kumimoji="1" lang="ja-JP" altLang="en-US" sz="1050" dirty="0" smtClean="0">
                          <a:latin typeface="Meiryo UI" panose="020B0604030504040204" pitchFamily="50" charset="-128"/>
                          <a:ea typeface="Meiryo UI" panose="020B0604030504040204" pitchFamily="50" charset="-128"/>
                        </a:rPr>
                        <a:t>項目</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重点的な取組</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ベースとなる取組</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11315065"/>
                  </a:ext>
                </a:extLst>
              </a:tr>
              <a:tr h="124569">
                <a:tc>
                  <a:txBody>
                    <a:bodyPr/>
                    <a:lstStyle/>
                    <a:p>
                      <a:r>
                        <a:rPr kumimoji="1" lang="ja-JP" altLang="en-US" sz="1050" dirty="0" smtClean="0">
                          <a:latin typeface="Meiryo UI" panose="020B0604030504040204" pitchFamily="50" charset="-128"/>
                          <a:ea typeface="Meiryo UI" panose="020B0604030504040204" pitchFamily="50" charset="-128"/>
                        </a:rPr>
                        <a:t>①農が溶け込んだライフスタイルの創造</a:t>
                      </a:r>
                    </a:p>
                  </a:txBody>
                  <a:tcPr/>
                </a:tc>
                <a:tc>
                  <a:txBody>
                    <a:bodyPr/>
                    <a:lstStyle/>
                    <a:p>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持続可能な地域活動への支援</a:t>
                      </a: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農のある暮らしを実践する新たなライフスタイルの提供</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　府民・消費者目線での情報発信</a:t>
                      </a:r>
                    </a:p>
                  </a:txBody>
                  <a:tcPr/>
                </a:tc>
                <a:tc>
                  <a:txBody>
                    <a:bodyPr/>
                    <a:lstStyle/>
                    <a:p>
                      <a:r>
                        <a:rPr kumimoji="1" lang="ja-JP" altLang="en-US" sz="1050" dirty="0" smtClean="0">
                          <a:latin typeface="Meiryo UI" panose="020B0604030504040204" pitchFamily="50" charset="-128"/>
                          <a:ea typeface="Meiryo UI" panose="020B0604030504040204" pitchFamily="50" charset="-128"/>
                        </a:rPr>
                        <a:t>・多面的機能を知り、学ぶ機会の充実</a:t>
                      </a:r>
                      <a:endParaRPr kumimoji="1" lang="en-US" altLang="ja-JP" sz="105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88353089"/>
                  </a:ext>
                </a:extLst>
              </a:tr>
              <a:tr h="124569">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②</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「農が標準装備」された都市空間の形成</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調整中</a:t>
                      </a:r>
                    </a:p>
                  </a:txBody>
                  <a:tcPr/>
                </a:tc>
                <a:tc>
                  <a:txBody>
                    <a:bodyPr/>
                    <a:lstStyle/>
                    <a:p>
                      <a:r>
                        <a:rPr kumimoji="1" lang="ja-JP" altLang="en-US" sz="1050" dirty="0" smtClean="0">
                          <a:latin typeface="Meiryo UI" panose="020B0604030504040204" pitchFamily="50" charset="-128"/>
                          <a:ea typeface="Meiryo UI" panose="020B0604030504040204" pitchFamily="50" charset="-128"/>
                        </a:rPr>
                        <a:t>調整中</a:t>
                      </a:r>
                      <a:endParaRPr kumimoji="1" lang="en-US" altLang="ja-JP" sz="105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56988103"/>
                  </a:ext>
                </a:extLst>
              </a:tr>
              <a:tr h="124569">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③多様なつながりによる農空間コミュニティの形成</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050" dirty="0" smtClean="0">
                          <a:solidFill>
                            <a:schemeClr val="tx1"/>
                          </a:solidFill>
                          <a:latin typeface="Meiryo UI" panose="020B0604030504040204" pitchFamily="50" charset="-128"/>
                          <a:ea typeface="Meiryo UI" panose="020B0604030504040204" pitchFamily="50" charset="-128"/>
                        </a:rPr>
                        <a:t>(1)</a:t>
                      </a:r>
                      <a:r>
                        <a:rPr kumimoji="1" lang="ja-JP" altLang="en-US" sz="1050" dirty="0" smtClean="0">
                          <a:solidFill>
                            <a:schemeClr val="tx1"/>
                          </a:solidFill>
                          <a:latin typeface="Meiryo UI" panose="020B0604030504040204" pitchFamily="50" charset="-128"/>
                          <a:ea typeface="Meiryo UI" panose="020B0604030504040204" pitchFamily="50" charset="-128"/>
                        </a:rPr>
                        <a:t>　農空間づくり協議会の設立促進と農空間づくりプランの着実な推進</a:t>
                      </a:r>
                    </a:p>
                    <a:p>
                      <a:r>
                        <a:rPr kumimoji="1" lang="en-US" altLang="ja-JP" sz="1050" dirty="0" smtClean="0">
                          <a:solidFill>
                            <a:schemeClr val="tx1"/>
                          </a:solidFill>
                          <a:latin typeface="Meiryo UI" panose="020B0604030504040204" pitchFamily="50" charset="-128"/>
                          <a:ea typeface="Meiryo UI" panose="020B0604030504040204" pitchFamily="50" charset="-128"/>
                        </a:rPr>
                        <a:t>(2)</a:t>
                      </a:r>
                      <a:r>
                        <a:rPr kumimoji="1" lang="ja-JP" altLang="en-US" sz="1050" dirty="0" smtClean="0">
                          <a:solidFill>
                            <a:schemeClr val="tx1"/>
                          </a:solidFill>
                          <a:latin typeface="Meiryo UI" panose="020B0604030504040204" pitchFamily="50" charset="-128"/>
                          <a:ea typeface="Meiryo UI" panose="020B0604030504040204" pitchFamily="50" charset="-128"/>
                        </a:rPr>
                        <a:t>　他産業や人材を農に繋ぐ取組</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・多面的機能支払交付金の活用等、農空間の多面的機能の理解促進</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6687534"/>
                  </a:ext>
                </a:extLst>
              </a:tr>
            </a:tbl>
          </a:graphicData>
        </a:graphic>
      </p:graphicFrame>
      <p:sp>
        <p:nvSpPr>
          <p:cNvPr id="8" name="正方形/長方形 7">
            <a:extLst>
              <a:ext uri="{FF2B5EF4-FFF2-40B4-BE49-F238E27FC236}">
                <a16:creationId xmlns:a16="http://schemas.microsoft.com/office/drawing/2014/main" id="{D005830C-EFB5-4B16-A394-DD11286A1182}"/>
              </a:ext>
            </a:extLst>
          </p:cNvPr>
          <p:cNvSpPr/>
          <p:nvPr/>
        </p:nvSpPr>
        <p:spPr>
          <a:xfrm>
            <a:off x="-1" y="7149038"/>
            <a:ext cx="6735952"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サスティナブルな</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社会の実現</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11214726"/>
              </p:ext>
            </p:extLst>
          </p:nvPr>
        </p:nvGraphicFramePr>
        <p:xfrm>
          <a:off x="55223" y="7527758"/>
          <a:ext cx="9346185" cy="2286000"/>
        </p:xfrm>
        <a:graphic>
          <a:graphicData uri="http://schemas.openxmlformats.org/drawingml/2006/table">
            <a:tbl>
              <a:tblPr firstRow="1" bandRow="1">
                <a:tableStyleId>{93296810-A885-4BE3-A3E7-6D5BEEA58F35}</a:tableStyleId>
              </a:tblPr>
              <a:tblGrid>
                <a:gridCol w="3124669">
                  <a:extLst>
                    <a:ext uri="{9D8B030D-6E8A-4147-A177-3AD203B41FA5}">
                      <a16:colId xmlns:a16="http://schemas.microsoft.com/office/drawing/2014/main" val="4234921118"/>
                    </a:ext>
                  </a:extLst>
                </a:gridCol>
                <a:gridCol w="4135271">
                  <a:extLst>
                    <a:ext uri="{9D8B030D-6E8A-4147-A177-3AD203B41FA5}">
                      <a16:colId xmlns:a16="http://schemas.microsoft.com/office/drawing/2014/main" val="3327331410"/>
                    </a:ext>
                  </a:extLst>
                </a:gridCol>
                <a:gridCol w="2086245">
                  <a:extLst>
                    <a:ext uri="{9D8B030D-6E8A-4147-A177-3AD203B41FA5}">
                      <a16:colId xmlns:a16="http://schemas.microsoft.com/office/drawing/2014/main" val="1996106848"/>
                    </a:ext>
                  </a:extLst>
                </a:gridCol>
              </a:tblGrid>
              <a:tr h="124569">
                <a:tc>
                  <a:txBody>
                    <a:bodyPr/>
                    <a:lstStyle/>
                    <a:p>
                      <a:r>
                        <a:rPr kumimoji="1" lang="ja-JP" altLang="en-US" sz="1050" dirty="0" smtClean="0">
                          <a:latin typeface="Meiryo UI" panose="020B0604030504040204" pitchFamily="50" charset="-128"/>
                          <a:ea typeface="Meiryo UI" panose="020B0604030504040204" pitchFamily="50" charset="-128"/>
                        </a:rPr>
                        <a:t>項目</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重点的な取組</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ベースとなる取組</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11315065"/>
                  </a:ext>
                </a:extLst>
              </a:tr>
              <a:tr h="124569">
                <a:tc>
                  <a:txBody>
                    <a:bodyPr/>
                    <a:lstStyle/>
                    <a:p>
                      <a:r>
                        <a:rPr kumimoji="1" lang="ja-JP" altLang="en-US" sz="1050" dirty="0" smtClean="0">
                          <a:latin typeface="Meiryo UI" panose="020B0604030504040204" pitchFamily="50" charset="-128"/>
                          <a:ea typeface="Meiryo UI" panose="020B0604030504040204" pitchFamily="50" charset="-128"/>
                        </a:rPr>
                        <a:t>①地産地消の徹底によるフードマイレージ削減</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身近なところで大阪産を購入できる機会の増加</a:t>
                      </a: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地産地消を支える効率的な物流の確保</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　エシカル消費につなげる府民向けの意識啓発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大阪産（もん）サイトでのＰＲ</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・直売所の魅力向上</a:t>
                      </a:r>
                    </a:p>
                  </a:txBody>
                  <a:tcPr/>
                </a:tc>
                <a:extLst>
                  <a:ext uri="{0D108BD9-81ED-4DB2-BD59-A6C34878D82A}">
                    <a16:rowId xmlns:a16="http://schemas.microsoft.com/office/drawing/2014/main" val="1588353089"/>
                  </a:ext>
                </a:extLst>
              </a:tr>
              <a:tr h="124569">
                <a:tc>
                  <a:txBody>
                    <a:bodyPr/>
                    <a:lstStyle/>
                    <a:p>
                      <a:r>
                        <a:rPr kumimoji="1" lang="ja-JP" altLang="en-US" sz="1050" dirty="0" smtClean="0">
                          <a:latin typeface="Meiryo UI" panose="020B0604030504040204" pitchFamily="50" charset="-128"/>
                          <a:ea typeface="Meiryo UI" panose="020B0604030504040204" pitchFamily="50" charset="-128"/>
                        </a:rPr>
                        <a:t>②脱炭素社会に貢献する農業生産</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府民ニーズに合った有機農業の推進と販路拡大</a:t>
                      </a: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農業生産に伴う</a:t>
                      </a:r>
                      <a:r>
                        <a:rPr kumimoji="1" lang="en-US" altLang="ja-JP" sz="1050" dirty="0" smtClean="0">
                          <a:latin typeface="Meiryo UI" panose="020B0604030504040204" pitchFamily="50" charset="-128"/>
                          <a:ea typeface="Meiryo UI" panose="020B0604030504040204" pitchFamily="50" charset="-128"/>
                        </a:rPr>
                        <a:t>CO2</a:t>
                      </a:r>
                      <a:r>
                        <a:rPr kumimoji="1" lang="ja-JP" altLang="en-US" sz="1050" dirty="0" smtClean="0">
                          <a:latin typeface="Meiryo UI" panose="020B0604030504040204" pitchFamily="50" charset="-128"/>
                          <a:ea typeface="Meiryo UI" panose="020B0604030504040204" pitchFamily="50" charset="-128"/>
                        </a:rPr>
                        <a:t>の吸収・抑制</a:t>
                      </a:r>
                    </a:p>
                    <a:p>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　農業・農地でのクリーンエネルギーの活用</a:t>
                      </a:r>
                    </a:p>
                    <a:p>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　農分野からの脱炭素意識の啓発</a:t>
                      </a:r>
                      <a:endParaRPr kumimoji="1" lang="en-US" altLang="ja-JP" sz="1050" dirty="0" smtClean="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6687534"/>
                  </a:ext>
                </a:extLst>
              </a:tr>
              <a:tr h="1245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③</a:t>
                      </a:r>
                      <a:r>
                        <a:rPr kumimoji="1" lang="en-US" altLang="ja-JP" sz="1050" dirty="0" smtClean="0">
                          <a:latin typeface="Meiryo UI" panose="020B0604030504040204" pitchFamily="50" charset="-128"/>
                          <a:ea typeface="Meiryo UI" panose="020B0604030504040204" pitchFamily="50" charset="-128"/>
                        </a:rPr>
                        <a:t>2025</a:t>
                      </a:r>
                      <a:r>
                        <a:rPr kumimoji="1" lang="ja-JP" altLang="en-US" sz="1050" dirty="0" smtClean="0">
                          <a:latin typeface="Meiryo UI" panose="020B0604030504040204" pitchFamily="50" charset="-128"/>
                          <a:ea typeface="Meiryo UI" panose="020B0604030504040204" pitchFamily="50" charset="-128"/>
                        </a:rPr>
                        <a:t>大阪・関西万博をめざした産官学連携による</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大阪農業モデルの展示</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「万博エディブルシティ」のモデル実施</a:t>
                      </a:r>
                    </a:p>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　最先端の機能性大阪産（もん）野菜の開発・展示</a:t>
                      </a:r>
                    </a:p>
                    <a:p>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　都市農業にふさわしい都市近接型スマートグリーンハウスのモデル展示</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万博事務局等、関係機関との調整を踏まえて実施</a:t>
                      </a:r>
                    </a:p>
                  </a:txBody>
                  <a:tcPr/>
                </a:tc>
                <a:tc>
                  <a:txBody>
                    <a:bodyPr/>
                    <a:lstStyle/>
                    <a:p>
                      <a:endParaRPr kumimoji="1" lang="ja-JP" altLang="en-US" sz="105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34266091"/>
                  </a:ext>
                </a:extLst>
              </a:tr>
            </a:tbl>
          </a:graphicData>
        </a:graphic>
      </p:graphicFrame>
      <p:sp>
        <p:nvSpPr>
          <p:cNvPr id="10" name="正方形/長方形 9">
            <a:extLst>
              <a:ext uri="{FF2B5EF4-FFF2-40B4-BE49-F238E27FC236}">
                <a16:creationId xmlns:a16="http://schemas.microsoft.com/office/drawing/2014/main" id="{D005830C-EFB5-4B16-A394-DD11286A1182}"/>
              </a:ext>
            </a:extLst>
          </p:cNvPr>
          <p:cNvSpPr/>
          <p:nvPr/>
        </p:nvSpPr>
        <p:spPr>
          <a:xfrm>
            <a:off x="27964" y="9813758"/>
            <a:ext cx="5544616" cy="358111"/>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農インフラの充実</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046996600"/>
              </p:ext>
            </p:extLst>
          </p:nvPr>
        </p:nvGraphicFramePr>
        <p:xfrm>
          <a:off x="55224" y="10192557"/>
          <a:ext cx="9346185" cy="2468880"/>
        </p:xfrm>
        <a:graphic>
          <a:graphicData uri="http://schemas.openxmlformats.org/drawingml/2006/table">
            <a:tbl>
              <a:tblPr firstRow="1" bandRow="1">
                <a:tableStyleId>{93296810-A885-4BE3-A3E7-6D5BEEA58F35}</a:tableStyleId>
              </a:tblPr>
              <a:tblGrid>
                <a:gridCol w="2720883">
                  <a:extLst>
                    <a:ext uri="{9D8B030D-6E8A-4147-A177-3AD203B41FA5}">
                      <a16:colId xmlns:a16="http://schemas.microsoft.com/office/drawing/2014/main" val="4234921118"/>
                    </a:ext>
                  </a:extLst>
                </a:gridCol>
                <a:gridCol w="6625302">
                  <a:extLst>
                    <a:ext uri="{9D8B030D-6E8A-4147-A177-3AD203B41FA5}">
                      <a16:colId xmlns:a16="http://schemas.microsoft.com/office/drawing/2014/main" val="3327331410"/>
                    </a:ext>
                  </a:extLst>
                </a:gridCol>
              </a:tblGrid>
              <a:tr h="124569">
                <a:tc>
                  <a:txBody>
                    <a:bodyPr/>
                    <a:lstStyle/>
                    <a:p>
                      <a:r>
                        <a:rPr kumimoji="1" lang="ja-JP" altLang="en-US" sz="1050" dirty="0" smtClean="0">
                          <a:latin typeface="Meiryo UI" panose="020B0604030504040204" pitchFamily="50" charset="-128"/>
                          <a:ea typeface="Meiryo UI" panose="020B0604030504040204" pitchFamily="50" charset="-128"/>
                        </a:rPr>
                        <a:t>項目</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rPr>
                        <a:t>ベースとなる取組</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11315065"/>
                  </a:ext>
                </a:extLst>
              </a:tr>
              <a:tr h="124569">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①人材・技術</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050" dirty="0" smtClean="0">
                          <a:solidFill>
                            <a:schemeClr val="tx1"/>
                          </a:solidFill>
                          <a:latin typeface="Meiryo UI" panose="020B0604030504040204" pitchFamily="50" charset="-128"/>
                          <a:ea typeface="Meiryo UI" panose="020B0604030504040204" pitchFamily="50" charset="-128"/>
                        </a:rPr>
                        <a:t>(1)</a:t>
                      </a:r>
                      <a:r>
                        <a:rPr kumimoji="1" lang="ja-JP" altLang="en-US" sz="1050" dirty="0" smtClean="0">
                          <a:solidFill>
                            <a:schemeClr val="tx1"/>
                          </a:solidFill>
                          <a:latin typeface="Meiryo UI" panose="020B0604030504040204" pitchFamily="50" charset="-128"/>
                          <a:ea typeface="Meiryo UI" panose="020B0604030504040204" pitchFamily="50" charset="-128"/>
                        </a:rPr>
                        <a:t>　農業普及指導活動</a:t>
                      </a:r>
                    </a:p>
                    <a:p>
                      <a:r>
                        <a:rPr kumimoji="1" lang="en-US" altLang="ja-JP" sz="1050" dirty="0" smtClean="0">
                          <a:solidFill>
                            <a:schemeClr val="tx1"/>
                          </a:solidFill>
                          <a:latin typeface="Meiryo UI" panose="020B0604030504040204" pitchFamily="50" charset="-128"/>
                          <a:ea typeface="Meiryo UI" panose="020B0604030504040204" pitchFamily="50" charset="-128"/>
                        </a:rPr>
                        <a:t>(2)</a:t>
                      </a:r>
                      <a:r>
                        <a:rPr kumimoji="1" lang="ja-JP" altLang="en-US" sz="1050" dirty="0" smtClean="0">
                          <a:solidFill>
                            <a:schemeClr val="tx1"/>
                          </a:solidFill>
                          <a:latin typeface="Meiryo UI" panose="020B0604030504040204" pitchFamily="50" charset="-128"/>
                          <a:ea typeface="Meiryo UI" panose="020B0604030504040204" pitchFamily="50" charset="-128"/>
                        </a:rPr>
                        <a:t>　農家と専門家・普及指導員の伴走支援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Meiryo UI" panose="020B0604030504040204" pitchFamily="50" charset="-128"/>
                          <a:ea typeface="Meiryo UI" panose="020B0604030504040204" pitchFamily="50" charset="-128"/>
                        </a:rPr>
                        <a:t>(3)</a:t>
                      </a:r>
                      <a:r>
                        <a:rPr kumimoji="1" lang="ja-JP" altLang="en-US" sz="1050" dirty="0" smtClean="0">
                          <a:solidFill>
                            <a:schemeClr val="tx1"/>
                          </a:solidFill>
                          <a:latin typeface="Meiryo UI" panose="020B0604030504040204" pitchFamily="50" charset="-128"/>
                          <a:ea typeface="Meiryo UI" panose="020B0604030504040204" pitchFamily="50" charset="-128"/>
                        </a:rPr>
                        <a:t>　農業用施設・機械の導入支援</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01266045"/>
                  </a:ext>
                </a:extLst>
              </a:tr>
              <a:tr h="124569">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②販売・流通</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調整中</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96301345"/>
                  </a:ext>
                </a:extLst>
              </a:tr>
              <a:tr h="124569">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③農空間</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050" dirty="0" smtClean="0">
                          <a:solidFill>
                            <a:schemeClr val="tx1"/>
                          </a:solidFill>
                          <a:latin typeface="Meiryo UI" panose="020B0604030504040204" pitchFamily="50" charset="-128"/>
                          <a:ea typeface="Meiryo UI" panose="020B0604030504040204" pitchFamily="50" charset="-128"/>
                        </a:rPr>
                        <a:t>(1)</a:t>
                      </a:r>
                      <a:r>
                        <a:rPr kumimoji="1" lang="ja-JP" altLang="en-US" sz="1050" dirty="0" smtClean="0">
                          <a:solidFill>
                            <a:schemeClr val="tx1"/>
                          </a:solidFill>
                          <a:latin typeface="Meiryo UI" panose="020B0604030504040204" pitchFamily="50" charset="-128"/>
                          <a:ea typeface="Meiryo UI" panose="020B0604030504040204" pitchFamily="50" charset="-128"/>
                        </a:rPr>
                        <a:t>　きめ細やかな基盤整備の推進</a:t>
                      </a:r>
                    </a:p>
                    <a:p>
                      <a:r>
                        <a:rPr kumimoji="1" lang="en-US" altLang="ja-JP" sz="1050" dirty="0" smtClean="0">
                          <a:solidFill>
                            <a:schemeClr val="tx1"/>
                          </a:solidFill>
                          <a:latin typeface="Meiryo UI" panose="020B0604030504040204" pitchFamily="50" charset="-128"/>
                          <a:ea typeface="Meiryo UI" panose="020B0604030504040204" pitchFamily="50" charset="-128"/>
                        </a:rPr>
                        <a:t>(2)</a:t>
                      </a:r>
                      <a:r>
                        <a:rPr kumimoji="1" lang="ja-JP" altLang="en-US" sz="1050" dirty="0" smtClean="0">
                          <a:solidFill>
                            <a:schemeClr val="tx1"/>
                          </a:solidFill>
                          <a:latin typeface="Meiryo UI" panose="020B0604030504040204" pitchFamily="50" charset="-128"/>
                          <a:ea typeface="Meiryo UI" panose="020B0604030504040204" pitchFamily="50" charset="-128"/>
                        </a:rPr>
                        <a:t>　農業用施設のファシリティマネジメントの推進</a:t>
                      </a:r>
                    </a:p>
                    <a:p>
                      <a:r>
                        <a:rPr kumimoji="1" lang="en-US" altLang="ja-JP" sz="1050" dirty="0" smtClean="0">
                          <a:solidFill>
                            <a:schemeClr val="tx1"/>
                          </a:solidFill>
                          <a:latin typeface="Meiryo UI" panose="020B0604030504040204" pitchFamily="50" charset="-128"/>
                          <a:ea typeface="Meiryo UI" panose="020B0604030504040204" pitchFamily="50" charset="-128"/>
                        </a:rPr>
                        <a:t>(3)</a:t>
                      </a:r>
                      <a:r>
                        <a:rPr kumimoji="1" lang="ja-JP" altLang="en-US" sz="1050" dirty="0" smtClean="0">
                          <a:solidFill>
                            <a:schemeClr val="tx1"/>
                          </a:solidFill>
                          <a:latin typeface="Meiryo UI" panose="020B0604030504040204" pitchFamily="50" charset="-128"/>
                          <a:ea typeface="Meiryo UI" panose="020B0604030504040204" pitchFamily="50" charset="-128"/>
                        </a:rPr>
                        <a:t>　地域協働による農空間保全活動の支援</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6687534"/>
                  </a:ext>
                </a:extLst>
              </a:tr>
              <a:tr h="1245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④安全・安心</a:t>
                      </a:r>
                    </a:p>
                    <a:p>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tc>
                  <a:txBody>
                    <a:bodyPr/>
                    <a:lstStyle/>
                    <a:p>
                      <a:pPr marL="228600" indent="-228600">
                        <a:buAutoNum type="arabicParenBoth"/>
                      </a:pPr>
                      <a:r>
                        <a:rPr kumimoji="1" lang="ja-JP" altLang="en-US" sz="1050" dirty="0" smtClean="0">
                          <a:solidFill>
                            <a:schemeClr val="tx1"/>
                          </a:solidFill>
                          <a:latin typeface="Meiryo UI" panose="020B0604030504040204" pitchFamily="50" charset="-128"/>
                          <a:ea typeface="Meiryo UI" panose="020B0604030504040204" pitchFamily="50" charset="-128"/>
                        </a:rPr>
                        <a:t>　総合的な防災減災対策の推進</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　地域防災力の向上</a:t>
                      </a:r>
                    </a:p>
                    <a:p>
                      <a:r>
                        <a:rPr kumimoji="1" lang="en-US" altLang="ja-JP" sz="1050" dirty="0" smtClean="0">
                          <a:solidFill>
                            <a:schemeClr val="tx1"/>
                          </a:solidFill>
                          <a:latin typeface="Meiryo UI" panose="020B0604030504040204" pitchFamily="50" charset="-128"/>
                          <a:ea typeface="Meiryo UI" panose="020B0604030504040204" pitchFamily="50" charset="-128"/>
                        </a:rPr>
                        <a:t>(3)</a:t>
                      </a:r>
                      <a:r>
                        <a:rPr kumimoji="1" lang="ja-JP" altLang="en-US" sz="1050" dirty="0" smtClean="0">
                          <a:solidFill>
                            <a:schemeClr val="tx1"/>
                          </a:solidFill>
                          <a:latin typeface="Meiryo UI" panose="020B0604030504040204" pitchFamily="50" charset="-128"/>
                          <a:ea typeface="Meiryo UI" panose="020B0604030504040204" pitchFamily="50" charset="-128"/>
                        </a:rPr>
                        <a:t>　ハウス等農業用施設の強靭化対策</a:t>
                      </a:r>
                    </a:p>
                  </a:txBody>
                  <a:tcPr/>
                </a:tc>
                <a:extLst>
                  <a:ext uri="{0D108BD9-81ED-4DB2-BD59-A6C34878D82A}">
                    <a16:rowId xmlns:a16="http://schemas.microsoft.com/office/drawing/2014/main" val="734266091"/>
                  </a:ext>
                </a:extLst>
              </a:tr>
              <a:tr h="124569">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⑤次代を支える農インフラ整備の検討</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Meiryo UI" panose="020B0604030504040204" pitchFamily="50" charset="-128"/>
                          <a:ea typeface="Meiryo UI" panose="020B0604030504040204" pitchFamily="50" charset="-128"/>
                        </a:rPr>
                        <a:t>(1)</a:t>
                      </a:r>
                      <a:r>
                        <a:rPr kumimoji="1" lang="ja-JP" altLang="en-US" sz="1050" dirty="0" smtClean="0">
                          <a:solidFill>
                            <a:schemeClr val="tx1"/>
                          </a:solidFill>
                          <a:latin typeface="Meiryo UI" panose="020B0604030504040204" pitchFamily="50" charset="-128"/>
                          <a:ea typeface="Meiryo UI" panose="020B0604030504040204" pitchFamily="50" charset="-128"/>
                        </a:rPr>
                        <a:t>　農空間整備中期計画（仮）の策定</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99893518"/>
                  </a:ext>
                </a:extLst>
              </a:tr>
            </a:tbl>
          </a:graphicData>
        </a:graphic>
      </p:graphicFrame>
      <p:sp>
        <p:nvSpPr>
          <p:cNvPr id="12" name="正方形/長方形 11">
            <a:extLst>
              <a:ext uri="{FF2B5EF4-FFF2-40B4-BE49-F238E27FC236}">
                <a16:creationId xmlns:a16="http://schemas.microsoft.com/office/drawing/2014/main" id="{D005830C-EFB5-4B16-A394-DD11286A1182}"/>
              </a:ext>
            </a:extLst>
          </p:cNvPr>
          <p:cNvSpPr/>
          <p:nvPr/>
        </p:nvSpPr>
        <p:spPr>
          <a:xfrm>
            <a:off x="27964" y="599252"/>
            <a:ext cx="8106032"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力強い大阪農業の実現</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51272985-71D8-4CA0-A820-4C10E5E37541}"/>
              </a:ext>
            </a:extLst>
          </p:cNvPr>
          <p:cNvSpPr/>
          <p:nvPr/>
        </p:nvSpPr>
        <p:spPr>
          <a:xfrm>
            <a:off x="-1" y="491472"/>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7"/>
          <p:cNvSpPr txBox="1"/>
          <p:nvPr/>
        </p:nvSpPr>
        <p:spPr>
          <a:xfrm>
            <a:off x="7720685" y="56475"/>
            <a:ext cx="1790966" cy="369332"/>
          </a:xfrm>
          <a:prstGeom prst="rect">
            <a:avLst/>
          </a:prstGeom>
          <a:noFill/>
          <a:ln>
            <a:solidFill>
              <a:schemeClr val="tx1"/>
            </a:solid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b="1" dirty="0" smtClean="0">
                <a:latin typeface="メイリオ" panose="020B0604030504040204" pitchFamily="50" charset="-128"/>
                <a:ea typeface="メイリオ" panose="020B0604030504040204" pitchFamily="50" charset="-128"/>
              </a:rPr>
              <a:t>資料２</a:t>
            </a:r>
            <a:endParaRPr kumimoji="1" lang="ja-JP" altLang="en-US"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637428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931</Words>
  <Application>Microsoft Office PowerPoint</Application>
  <PresentationFormat>A3 297x420 mm</PresentationFormat>
  <Paragraphs>102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2021-11-24T07:12:10Z</dcterms:created>
  <dcterms:modified xsi:type="dcterms:W3CDTF">2021-11-24T07:12:17Z</dcterms:modified>
</cp:coreProperties>
</file>