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9"/>
  </p:notesMasterIdLst>
  <p:sldIdLst>
    <p:sldId id="256" r:id="rId2"/>
    <p:sldId id="257" r:id="rId3"/>
    <p:sldId id="272" r:id="rId4"/>
    <p:sldId id="309" r:id="rId5"/>
    <p:sldId id="302" r:id="rId6"/>
    <p:sldId id="275" r:id="rId7"/>
    <p:sldId id="310" r:id="rId8"/>
    <p:sldId id="341" r:id="rId9"/>
    <p:sldId id="283" r:id="rId10"/>
    <p:sldId id="285" r:id="rId11"/>
    <p:sldId id="336" r:id="rId12"/>
    <p:sldId id="343" r:id="rId13"/>
    <p:sldId id="344" r:id="rId14"/>
    <p:sldId id="345" r:id="rId15"/>
    <p:sldId id="346" r:id="rId16"/>
    <p:sldId id="311" r:id="rId17"/>
    <p:sldId id="289" r:id="rId1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4660"/>
  </p:normalViewPr>
  <p:slideViewPr>
    <p:cSldViewPr snapToGrid="0">
      <p:cViewPr varScale="1">
        <p:scale>
          <a:sx n="78" d="100"/>
          <a:sy n="78" d="100"/>
        </p:scale>
        <p:origin x="112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40&#12450;&#12531;&#12465;&#12540;&#12488;&#65288;Q&#12493;&#12483;&#12488;&#65289;\030831&#32080;&#26524;&#36895;&#22577;\&#36786;&#26989;&#65288;&#21336;&#32020;&#38598;&#35336;&#12289;&#12463;&#12525;&#12473;&#38598;&#35336;&#12289;&#33258;&#30001;&#35352;&#36848;&#65289;\01&#21336;&#32020;&#38598;&#3533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___.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5.xml.rels><?xml version="1.0" encoding="UTF-8" standalone="yes"?>
<Relationships xmlns="http://schemas.openxmlformats.org/package/2006/relationships"><Relationship Id="rId3" Type="http://schemas.openxmlformats.org/officeDocument/2006/relationships/oleObject" Target="file:///\\G0000sv0ns101\d10161$\doc\0200_&#25512;&#36914;&#35506;\0500_&#32207;&#21209;&#12539;&#20225;&#30011;&#12464;&#12523;&#12540;&#12503;\0002_&#20225;&#30011;&#38306;&#20418;\02_&#12450;&#12463;&#12471;&#12519;&#12531;&#12503;&#12521;&#12531;\R3\40&#12450;&#12531;&#12465;&#12540;&#12488;&#65288;Q&#12493;&#12483;&#12488;&#65289;\030831&#32080;&#26524;&#36895;&#22577;\&#36786;&#26989;&#65288;&#21336;&#32020;&#38598;&#35336;&#12289;&#12463;&#12525;&#12473;&#38598;&#35336;&#12289;&#33258;&#30001;&#35352;&#36848;&#65289;\01&#21336;&#32020;&#38598;&#35336;.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00" b="1" i="0" u="none" strike="noStrike" kern="1200" spc="0" baseline="0">
                <a:solidFill>
                  <a:schemeClr val="tx1">
                    <a:lumMod val="65000"/>
                    <a:lumOff val="35000"/>
                  </a:schemeClr>
                </a:solidFill>
                <a:latin typeface="+mn-lt"/>
                <a:ea typeface="+mn-ea"/>
                <a:cs typeface="+mn-cs"/>
              </a:defRPr>
            </a:pPr>
            <a:r>
              <a:rPr lang="ja-JP" altLang="en-US" sz="900" b="1"/>
              <a:t>大阪産</a:t>
            </a:r>
            <a:r>
              <a:rPr lang="en-US" altLang="ja-JP" sz="900" b="1"/>
              <a:t>(</a:t>
            </a:r>
            <a:r>
              <a:rPr lang="ja-JP" altLang="en-US" sz="900" b="1"/>
              <a:t>もん</a:t>
            </a:r>
            <a:r>
              <a:rPr lang="en-US" altLang="ja-JP" sz="900" b="1"/>
              <a:t>)</a:t>
            </a:r>
            <a:r>
              <a:rPr lang="ja-JP" altLang="en-US" sz="900" b="1"/>
              <a:t>の購入について</a:t>
            </a:r>
          </a:p>
        </c:rich>
      </c:tx>
      <c:layout/>
      <c:overlay val="0"/>
      <c:spPr>
        <a:noFill/>
        <a:ln>
          <a:noFill/>
        </a:ln>
        <a:effectLst/>
      </c:spPr>
      <c:txPr>
        <a:bodyPr rot="0" spcFirstLastPara="1" vertOverflow="ellipsis" vert="horz" wrap="square" anchor="ctr" anchorCtr="1"/>
        <a:lstStyle/>
        <a:p>
          <a:pPr>
            <a:defRPr sz="9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3C8-4DC4-9B41-08AC2E1B1B4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3C8-4DC4-9B41-08AC2E1B1B4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3C8-4DC4-9B41-08AC2E1B1B4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3C8-4DC4-9B41-08AC2E1B1B4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3C8-4DC4-9B41-08AC2E1B1B40}"/>
              </c:ext>
            </c:extLst>
          </c:dPt>
          <c:dLbls>
            <c:dLbl>
              <c:idx val="0"/>
              <c:layout>
                <c:manualLayout>
                  <c:x val="0.16013194055541582"/>
                  <c:y val="0.12791048218016318"/>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3C8-4DC4-9B41-08AC2E1B1B40}"/>
                </c:ext>
              </c:extLst>
            </c:dLbl>
            <c:dLbl>
              <c:idx val="1"/>
              <c:layout>
                <c:manualLayout>
                  <c:x val="0.1174441867456346"/>
                  <c:y val="-0.10121910968257648"/>
                </c:manualLayout>
              </c:layout>
              <c:showLegendKey val="0"/>
              <c:showVal val="0"/>
              <c:showCatName val="1"/>
              <c:showSerName val="0"/>
              <c:showPercent val="1"/>
              <c:showBubbleSize val="0"/>
              <c:extLst>
                <c:ext xmlns:c15="http://schemas.microsoft.com/office/drawing/2012/chart" uri="{CE6537A1-D6FC-4f65-9D91-7224C49458BB}">
                  <c15:layout>
                    <c:manualLayout>
                      <c:w val="0.22641720063126172"/>
                      <c:h val="0.33944618245807273"/>
                    </c:manualLayout>
                  </c15:layout>
                </c:ext>
                <c:ext xmlns:c16="http://schemas.microsoft.com/office/drawing/2014/chart" uri="{C3380CC4-5D6E-409C-BE32-E72D297353CC}">
                  <c16:uniqueId val="{00000003-D3C8-4DC4-9B41-08AC2E1B1B40}"/>
                </c:ext>
              </c:extLst>
            </c:dLbl>
            <c:dLbl>
              <c:idx val="2"/>
              <c:layout>
                <c:manualLayout>
                  <c:x val="-2.353103572224299E-2"/>
                  <c:y val="0"/>
                </c:manualLayout>
              </c:layout>
              <c:showLegendKey val="0"/>
              <c:showVal val="0"/>
              <c:showCatName val="1"/>
              <c:showSerName val="0"/>
              <c:showPercent val="1"/>
              <c:showBubbleSize val="0"/>
              <c:extLst>
                <c:ext xmlns:c15="http://schemas.microsoft.com/office/drawing/2012/chart" uri="{CE6537A1-D6FC-4f65-9D91-7224C49458BB}">
                  <c15:layout>
                    <c:manualLayout>
                      <c:w val="0.24119311615299063"/>
                      <c:h val="0.33747265814145599"/>
                    </c:manualLayout>
                  </c15:layout>
                </c:ext>
                <c:ext xmlns:c16="http://schemas.microsoft.com/office/drawing/2014/chart" uri="{C3380CC4-5D6E-409C-BE32-E72D297353CC}">
                  <c16:uniqueId val="{00000005-D3C8-4DC4-9B41-08AC2E1B1B40}"/>
                </c:ext>
              </c:extLst>
            </c:dLbl>
            <c:dLbl>
              <c:idx val="3"/>
              <c:layout>
                <c:manualLayout>
                  <c:x val="-3.7194785559540713E-2"/>
                  <c:y val="-0.19731637987887846"/>
                </c:manualLayout>
              </c:layout>
              <c:spPr>
                <a:noFill/>
                <a:ln>
                  <a:noFill/>
                </a:ln>
                <a:effectLst/>
              </c:spPr>
              <c:txPr>
                <a:bodyPr rot="0" spcFirstLastPara="1" vertOverflow="ellipsis" vert="horz" wrap="square" lIns="38100" tIns="19050" rIns="38100" bIns="19050" anchor="ctr" anchorCtr="1">
                  <a:noAutofit/>
                </a:bodyPr>
                <a:lstStyle/>
                <a:p>
                  <a:pPr>
                    <a:lnSpc>
                      <a:spcPts val="8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22353094308037005"/>
                      <c:h val="0.19735243166167019"/>
                    </c:manualLayout>
                  </c15:layout>
                </c:ext>
                <c:ext xmlns:c16="http://schemas.microsoft.com/office/drawing/2014/chart" uri="{C3380CC4-5D6E-409C-BE32-E72D297353CC}">
                  <c16:uniqueId val="{00000007-D3C8-4DC4-9B41-08AC2E1B1B40}"/>
                </c:ext>
              </c:extLst>
            </c:dLbl>
            <c:dLbl>
              <c:idx val="4"/>
              <c:layout>
                <c:manualLayout>
                  <c:x val="0.1000069018195327"/>
                  <c:y val="0.11382231568059861"/>
                </c:manualLayout>
              </c:layout>
              <c:showLegendKey val="0"/>
              <c:showVal val="0"/>
              <c:showCatName val="1"/>
              <c:showSerName val="0"/>
              <c:showPercent val="1"/>
              <c:showBubbleSize val="0"/>
              <c:extLst>
                <c:ext xmlns:c15="http://schemas.microsoft.com/office/drawing/2012/chart" uri="{CE6537A1-D6FC-4f65-9D91-7224C49458BB}">
                  <c15:layout>
                    <c:manualLayout>
                      <c:w val="0.33972932823988317"/>
                      <c:h val="0.40259896058980715"/>
                    </c:manualLayout>
                  </c15:layout>
                </c:ext>
                <c:ext xmlns:c16="http://schemas.microsoft.com/office/drawing/2014/chart" uri="{C3380CC4-5D6E-409C-BE32-E72D297353CC}">
                  <c16:uniqueId val="{00000009-D3C8-4DC4-9B41-08AC2E1B1B40}"/>
                </c:ext>
              </c:extLst>
            </c:dLbl>
            <c:spPr>
              <a:noFill/>
              <a:ln>
                <a:noFill/>
              </a:ln>
              <a:effectLst/>
            </c:spPr>
            <c:txPr>
              <a:bodyPr rot="0" spcFirstLastPara="1" vertOverflow="ellipsis" vert="horz" wrap="square" lIns="38100" tIns="19050" rIns="38100" bIns="19050" anchor="ctr" anchorCtr="1">
                <a:spAutoFit/>
              </a:bodyPr>
              <a:lstStyle/>
              <a:p>
                <a:pPr>
                  <a:lnSpc>
                    <a:spcPts val="800"/>
                  </a:lnSpc>
                  <a:defRPr sz="7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'ＧＴ表 (グラフ)'!$D$197:$D$201</c:f>
              <c:numCache>
                <c:formatCode>0\ </c:formatCode>
                <c:ptCount val="5"/>
                <c:pt idx="0">
                  <c:v>124</c:v>
                </c:pt>
                <c:pt idx="1">
                  <c:v>413</c:v>
                </c:pt>
                <c:pt idx="2">
                  <c:v>116</c:v>
                </c:pt>
                <c:pt idx="3">
                  <c:v>74</c:v>
                </c:pt>
                <c:pt idx="4">
                  <c:v>273</c:v>
                </c:pt>
              </c:numCache>
            </c:numRef>
          </c:val>
          <c:extLst>
            <c:ext xmlns:c16="http://schemas.microsoft.com/office/drawing/2014/chart" uri="{C3380CC4-5D6E-409C-BE32-E72D297353CC}">
              <c16:uniqueId val="{0000000A-D3C8-4DC4-9B41-08AC2E1B1B4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en-US" sz="1000" dirty="0">
                <a:solidFill>
                  <a:schemeClr val="tx1"/>
                </a:solidFill>
                <a:latin typeface="Meiryo UI" panose="020B0604030504040204" pitchFamily="50" charset="-128"/>
                <a:ea typeface="Meiryo UI" panose="020B0604030504040204" pitchFamily="50" charset="-128"/>
              </a:rPr>
              <a:t>H27</a:t>
            </a:r>
            <a:r>
              <a:rPr lang="ja-JP" sz="1000" dirty="0">
                <a:solidFill>
                  <a:schemeClr val="tx1"/>
                </a:solidFill>
                <a:latin typeface="Meiryo UI" panose="020B0604030504040204" pitchFamily="50" charset="-128"/>
                <a:ea typeface="Meiryo UI" panose="020B0604030504040204" pitchFamily="50" charset="-128"/>
              </a:rPr>
              <a:t>に対する</a:t>
            </a:r>
            <a:r>
              <a:rPr lang="en-US" sz="1000" dirty="0">
                <a:solidFill>
                  <a:schemeClr val="tx1"/>
                </a:solidFill>
                <a:latin typeface="Meiryo UI" panose="020B0604030504040204" pitchFamily="50" charset="-128"/>
                <a:ea typeface="Meiryo UI" panose="020B0604030504040204" pitchFamily="50" charset="-128"/>
              </a:rPr>
              <a:t>R2</a:t>
            </a:r>
            <a:r>
              <a:rPr lang="ja-JP" sz="1000" dirty="0">
                <a:solidFill>
                  <a:schemeClr val="tx1"/>
                </a:solidFill>
                <a:latin typeface="Meiryo UI" panose="020B0604030504040204" pitchFamily="50" charset="-128"/>
                <a:ea typeface="Meiryo UI" panose="020B0604030504040204" pitchFamily="50" charset="-128"/>
              </a:rPr>
              <a:t>販売規模別経営体の増減率</a:t>
            </a:r>
          </a:p>
        </c:rich>
      </c:tx>
      <c:layout>
        <c:manualLayout>
          <c:xMode val="edge"/>
          <c:yMode val="edge"/>
          <c:x val="9.645825911780441E-2"/>
          <c:y val="1.068458496565778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0.11707370410066671"/>
          <c:y val="0.19215312147972788"/>
          <c:w val="0.68636962250309996"/>
          <c:h val="0.51836002789369395"/>
        </c:manualLayout>
      </c:layout>
      <c:barChart>
        <c:barDir val="col"/>
        <c:grouping val="clustered"/>
        <c:varyColors val="0"/>
        <c:ser>
          <c:idx val="1"/>
          <c:order val="0"/>
          <c:spPr>
            <a:solidFill>
              <a:schemeClr val="accent1"/>
            </a:solidFill>
            <a:ln>
              <a:solidFill>
                <a:schemeClr val="accent1"/>
              </a:solidFill>
            </a:ln>
            <a:effectLst/>
          </c:spPr>
          <c:invertIfNegative val="0"/>
          <c:dLbls>
            <c:dLbl>
              <c:idx val="0"/>
              <c:layout>
                <c:manualLayout>
                  <c:x val="0"/>
                  <c:y val="2.13687617307350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B4C-47D9-85A9-CEC8BADE61E7}"/>
                </c:ext>
              </c:extLst>
            </c:dLbl>
            <c:dLbl>
              <c:idx val="2"/>
              <c:layout>
                <c:manualLayout>
                  <c:x val="-1.6961342891569844E-16"/>
                  <c:y val="3.205314259610261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B4C-47D9-85A9-CEC8BADE61E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'全国・近畿の経営体数との比較 (2)'!$B$41:$D$41</c:f>
              <c:numCache>
                <c:formatCode>0%</c:formatCode>
                <c:ptCount val="3"/>
                <c:pt idx="0">
                  <c:v>-0.17797800140416564</c:v>
                </c:pt>
                <c:pt idx="1">
                  <c:v>-0.14662756598240467</c:v>
                </c:pt>
                <c:pt idx="2">
                  <c:v>1.538461538461533E-2</c:v>
                </c:pt>
              </c:numCache>
            </c:numRef>
          </c:val>
          <c:extLst>
            <c:ext xmlns:c15="http://schemas.microsoft.com/office/drawing/2012/chart" uri="{02D57815-91ED-43cb-92C2-25804820EDAC}">
              <c15:filteredSeriesTitle>
                <c15:tx>
                  <c:strRef>
                    <c:extLst>
                      <c:ext uri="{02D57815-91ED-43cb-92C2-25804820EDAC}">
                        <c15:formulaRef>
                          <c15:sqref>'全国・近畿の経営体数との比較 (2)'!$A$41</c15:sqref>
                        </c15:formulaRef>
                      </c:ext>
                    </c:extLst>
                    <c:strCache>
                      <c:ptCount val="1"/>
                      <c:pt idx="0">
                        <c:v>大阪</c:v>
                      </c:pt>
                    </c:strCache>
                  </c:strRef>
                </c15:tx>
              </c15:filteredSeriesTitle>
            </c:ext>
            <c:ext xmlns:c15="http://schemas.microsoft.com/office/drawing/2012/chart" uri="{02D57815-91ED-43cb-92C2-25804820EDAC}">
              <c15:filteredCategoryTitle>
                <c15:cat>
                  <c:strRef>
                    <c:extLst>
                      <c:ext uri="{02D57815-91ED-43cb-92C2-25804820EDAC}">
                        <c15:formulaRef>
                          <c15:sqref>'全国・近畿の経営体数との比較 (2)'!$B$39:$D$39</c15:sqref>
                        </c15:formulaRef>
                      </c:ext>
                    </c:extLst>
                    <c:strCache>
                      <c:ptCount val="3"/>
                      <c:pt idx="0">
                        <c:v>販売無
～500万円</c:v>
                      </c:pt>
                      <c:pt idx="1">
                        <c:v>500
～3,000万円</c:v>
                      </c:pt>
                      <c:pt idx="2">
                        <c:v>3,000万円以上</c:v>
                      </c:pt>
                    </c:strCache>
                  </c:strRef>
                </c15:cat>
              </c15:filteredCategoryTitle>
            </c:ext>
            <c:ext xmlns:c16="http://schemas.microsoft.com/office/drawing/2014/chart" uri="{C3380CC4-5D6E-409C-BE32-E72D297353CC}">
              <c16:uniqueId val="{00000002-9B4C-47D9-85A9-CEC8BADE61E7}"/>
            </c:ext>
          </c:extLst>
        </c:ser>
        <c:ser>
          <c:idx val="0"/>
          <c:order val="1"/>
          <c:spPr>
            <a:pattFill prst="pct60">
              <a:fgClr>
                <a:schemeClr val="accent6"/>
              </a:fgClr>
              <a:bgClr>
                <a:schemeClr val="bg1"/>
              </a:bgClr>
            </a:pattFill>
            <a:ln>
              <a:solidFill>
                <a:schemeClr val="bg2"/>
              </a:solidFill>
            </a:ln>
            <a:effectLst/>
          </c:spPr>
          <c:invertIfNegative val="0"/>
          <c:dLbls>
            <c:dLbl>
              <c:idx val="0"/>
              <c:layout>
                <c:manualLayout>
                  <c:x val="4.6258742264864445E-3"/>
                  <c:y val="6.41088090617010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9B4C-47D9-85A9-CEC8BADE61E7}"/>
                </c:ext>
              </c:extLst>
            </c:dLbl>
            <c:dLbl>
              <c:idx val="2"/>
              <c:layout>
                <c:manualLayout>
                  <c:x val="0"/>
                  <c:y val="6.41062851922052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B4C-47D9-85A9-CEC8BADE61E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'全国・近畿の経営体数との比較 (2)'!$B$40:$D$40</c:f>
              <c:numCache>
                <c:formatCode>0%</c:formatCode>
                <c:ptCount val="3"/>
                <c:pt idx="0">
                  <c:v>-0.25756842007687752</c:v>
                </c:pt>
                <c:pt idx="1">
                  <c:v>-5.2942963590719372E-2</c:v>
                </c:pt>
                <c:pt idx="2">
                  <c:v>0.16013127369433588</c:v>
                </c:pt>
              </c:numCache>
            </c:numRef>
          </c:val>
          <c:extLst>
            <c:ext xmlns:c15="http://schemas.microsoft.com/office/drawing/2012/chart" uri="{02D57815-91ED-43cb-92C2-25804820EDAC}">
              <c15:filteredSeriesTitle>
                <c15:tx>
                  <c:strRef>
                    <c:extLst>
                      <c:ext uri="{02D57815-91ED-43cb-92C2-25804820EDAC}">
                        <c15:formulaRef>
                          <c15:sqref>'全国・近畿の経営体数との比較 (2)'!$A$40</c15:sqref>
                        </c15:formulaRef>
                      </c:ext>
                    </c:extLst>
                    <c:strCache>
                      <c:ptCount val="1"/>
                      <c:pt idx="0">
                        <c:v>全国</c:v>
                      </c:pt>
                    </c:strCache>
                  </c:strRef>
                </c15:tx>
              </c15:filteredSeriesTitle>
            </c:ext>
            <c:ext xmlns:c15="http://schemas.microsoft.com/office/drawing/2012/chart" uri="{02D57815-91ED-43cb-92C2-25804820EDAC}">
              <c15:filteredCategoryTitle>
                <c15:cat>
                  <c:strRef>
                    <c:extLst>
                      <c:ext uri="{02D57815-91ED-43cb-92C2-25804820EDAC}">
                        <c15:formulaRef>
                          <c15:sqref>'全国・近畿の経営体数との比較 (2)'!$B$39:$D$39</c15:sqref>
                        </c15:formulaRef>
                      </c:ext>
                    </c:extLst>
                    <c:strCache>
                      <c:ptCount val="3"/>
                      <c:pt idx="0">
                        <c:v>販売無
～500万円</c:v>
                      </c:pt>
                      <c:pt idx="1">
                        <c:v>500
～3,000万円</c:v>
                      </c:pt>
                      <c:pt idx="2">
                        <c:v>3,000万円以上</c:v>
                      </c:pt>
                    </c:strCache>
                  </c:strRef>
                </c15:cat>
              </c15:filteredCategoryTitle>
            </c:ext>
            <c:ext xmlns:c16="http://schemas.microsoft.com/office/drawing/2014/chart" uri="{C3380CC4-5D6E-409C-BE32-E72D297353CC}">
              <c16:uniqueId val="{00000005-9B4C-47D9-85A9-CEC8BADE61E7}"/>
            </c:ext>
          </c:extLst>
        </c:ser>
        <c:dLbls>
          <c:showLegendKey val="0"/>
          <c:showVal val="0"/>
          <c:showCatName val="0"/>
          <c:showSerName val="0"/>
          <c:showPercent val="0"/>
          <c:showBubbleSize val="0"/>
        </c:dLbls>
        <c:gapWidth val="150"/>
        <c:axId val="951744944"/>
        <c:axId val="951750768"/>
      </c:barChart>
      <c:catAx>
        <c:axId val="95174494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b" anchorCtr="1"/>
          <a:lstStyle/>
          <a:p>
            <a:pPr>
              <a:lnSpc>
                <a:spcPts val="900"/>
              </a:lnSpc>
              <a:defRPr sz="900" b="0" i="0" u="none" strike="noStrike" kern="1200" baseline="0">
                <a:solidFill>
                  <a:schemeClr val="tx1">
                    <a:lumMod val="65000"/>
                    <a:lumOff val="35000"/>
                  </a:schemeClr>
                </a:solidFill>
                <a:latin typeface="+mn-lt"/>
                <a:ea typeface="+mn-ea"/>
                <a:cs typeface="+mn-cs"/>
              </a:defRPr>
            </a:pPr>
            <a:endParaRPr lang="ja-JP"/>
          </a:p>
        </c:txPr>
        <c:crossAx val="951750768"/>
        <c:crosses val="autoZero"/>
        <c:auto val="1"/>
        <c:lblAlgn val="ctr"/>
        <c:lblOffset val="100"/>
        <c:noMultiLvlLbl val="0"/>
      </c:catAx>
      <c:valAx>
        <c:axId val="951750768"/>
        <c:scaling>
          <c:orientation val="minMax"/>
          <c:max val="0.300000000000000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51744944"/>
        <c:crosses val="autoZero"/>
        <c:crossBetween val="between"/>
        <c:majorUnit val="0.15000000000000002"/>
      </c:valAx>
      <c:spPr>
        <a:noFill/>
        <a:ln>
          <a:noFill/>
        </a:ln>
        <a:effectLst/>
      </c:spPr>
    </c:plotArea>
    <c:legend>
      <c:legendPos val="r"/>
      <c:layout>
        <c:manualLayout>
          <c:xMode val="edge"/>
          <c:yMode val="edge"/>
          <c:x val="0.79044968714663599"/>
          <c:y val="0.34106833554391947"/>
          <c:w val="0.12236054135872917"/>
          <c:h val="0.3058062850318985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sz="900"/>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872576296438227"/>
          <c:y val="0.3411896635923094"/>
          <c:w val="0.39348070910864796"/>
          <c:h val="0.37333661685270952"/>
        </c:manualLayout>
      </c:layout>
      <c:pieChart>
        <c:varyColors val="1"/>
        <c:ser>
          <c:idx val="0"/>
          <c:order val="0"/>
          <c:dPt>
            <c:idx val="0"/>
            <c:bubble3D val="0"/>
            <c:explosion val="14"/>
            <c:spPr>
              <a:solidFill>
                <a:srgbClr val="00B0F0"/>
              </a:solidFill>
              <a:ln w="19050">
                <a:solidFill>
                  <a:schemeClr val="lt1"/>
                </a:solidFill>
              </a:ln>
              <a:effectLst/>
            </c:spPr>
            <c:extLst>
              <c:ext xmlns:c16="http://schemas.microsoft.com/office/drawing/2014/chart" uri="{C3380CC4-5D6E-409C-BE32-E72D297353CC}">
                <c16:uniqueId val="{00000001-3C85-4AC0-9F16-D194C7F42704}"/>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3C85-4AC0-9F16-D194C7F42704}"/>
              </c:ext>
            </c:extLst>
          </c:dPt>
          <c:dLbls>
            <c:dLbl>
              <c:idx val="0"/>
              <c:layout>
                <c:manualLayout>
                  <c:x val="-0.18089466560630196"/>
                  <c:y val="-0.17342083819716236"/>
                </c:manualLayout>
              </c:layout>
              <c:tx>
                <c:rich>
                  <a:bodyPr rot="0" spcFirstLastPara="1" vertOverflow="ellipsis" vert="horz" wrap="square" lIns="38100" tIns="19050" rIns="38100" bIns="19050" anchor="ctr" anchorCtr="1">
                    <a:spAutoFit/>
                  </a:bodyPr>
                  <a:lstStyle/>
                  <a:p>
                    <a:pPr>
                      <a:lnSpc>
                        <a:spcPts val="960"/>
                      </a:lnSpc>
                      <a:defRPr sz="800" b="1" i="0" u="none" strike="noStrike" kern="1200" baseline="0">
                        <a:solidFill>
                          <a:schemeClr val="tx1">
                            <a:lumMod val="75000"/>
                            <a:lumOff val="25000"/>
                          </a:schemeClr>
                        </a:solidFill>
                        <a:latin typeface="+mn-lt"/>
                        <a:ea typeface="+mn-ea"/>
                        <a:cs typeface="+mn-cs"/>
                      </a:defRPr>
                    </a:pPr>
                    <a:r>
                      <a:rPr lang="en-US" altLang="ja-JP" sz="800" b="1" baseline="0" dirty="0"/>
                      <a:t>500</a:t>
                    </a:r>
                    <a:r>
                      <a:rPr lang="ja-JP" altLang="en-US" sz="800" b="1" baseline="0" dirty="0"/>
                      <a:t>万円未満
</a:t>
                    </a:r>
                    <a:fld id="{360D297D-6E02-4918-BA99-D6A10B1F0FEC}" type="PERCENTAGE">
                      <a:rPr lang="en-US" altLang="ja-JP" sz="800" b="1" baseline="0"/>
                      <a:pPr>
                        <a:lnSpc>
                          <a:spcPts val="960"/>
                        </a:lnSpc>
                        <a:defRPr sz="800" b="1"/>
                      </a:pPr>
                      <a:t>[パーセンテージ]</a:t>
                    </a:fld>
                    <a:endParaRPr lang="ja-JP" altLang="en-US" sz="800" b="1" baseline="0" dirty="0"/>
                  </a:p>
                </c:rich>
              </c:tx>
              <c:spPr>
                <a:noFill/>
                <a:ln>
                  <a:noFill/>
                </a:ln>
                <a:effectLst/>
              </c:spPr>
              <c:txPr>
                <a:bodyPr rot="0" spcFirstLastPara="1" vertOverflow="ellipsis" vert="horz" wrap="square" lIns="38100" tIns="19050" rIns="38100" bIns="19050" anchor="ctr" anchorCtr="1">
                  <a:spAutoFit/>
                </a:bodyPr>
                <a:lstStyle/>
                <a:p>
                  <a:pPr>
                    <a:lnSpc>
                      <a:spcPts val="960"/>
                    </a:lnSpc>
                    <a:defRPr sz="8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3C85-4AC0-9F16-D194C7F42704}"/>
                </c:ext>
              </c:extLst>
            </c:dLbl>
            <c:dLbl>
              <c:idx val="1"/>
              <c:layout>
                <c:manualLayout>
                  <c:x val="8.4382577888658772E-2"/>
                  <c:y val="0.16131077351461323"/>
                </c:manualLayout>
              </c:layout>
              <c:tx>
                <c:rich>
                  <a:bodyPr rot="0" spcFirstLastPara="1" vertOverflow="ellipsis" vert="horz" wrap="square" lIns="38100" tIns="19050" rIns="38100" bIns="19050" anchor="ctr" anchorCtr="1">
                    <a:spAutoFit/>
                  </a:bodyPr>
                  <a:lstStyle/>
                  <a:p>
                    <a:pPr>
                      <a:lnSpc>
                        <a:spcPts val="960"/>
                      </a:lnSpc>
                      <a:defRPr sz="800" b="1" i="0" u="none" strike="noStrike" kern="1200" baseline="0">
                        <a:solidFill>
                          <a:schemeClr val="tx1">
                            <a:lumMod val="75000"/>
                            <a:lumOff val="25000"/>
                          </a:schemeClr>
                        </a:solidFill>
                        <a:latin typeface="+mn-lt"/>
                        <a:ea typeface="+mn-ea"/>
                        <a:cs typeface="+mn-cs"/>
                      </a:defRPr>
                    </a:pPr>
                    <a:r>
                      <a:rPr lang="en-US" altLang="ja-JP" sz="800" b="1" baseline="0" dirty="0"/>
                      <a:t>500</a:t>
                    </a:r>
                    <a:r>
                      <a:rPr lang="ja-JP" altLang="en-US" sz="800" b="1" baseline="0" dirty="0"/>
                      <a:t>万円以上
</a:t>
                    </a:r>
                    <a:fld id="{2BE28580-2DB3-437E-8F88-51724AE22C68}" type="PERCENTAGE">
                      <a:rPr lang="en-US" altLang="ja-JP" sz="800" b="1" baseline="0"/>
                      <a:pPr>
                        <a:lnSpc>
                          <a:spcPts val="960"/>
                        </a:lnSpc>
                        <a:defRPr sz="800" b="1"/>
                      </a:pPr>
                      <a:t>[パーセンテージ]</a:t>
                    </a:fld>
                    <a:endParaRPr lang="ja-JP" altLang="en-US" sz="800" b="1" baseline="0" dirty="0"/>
                  </a:p>
                </c:rich>
              </c:tx>
              <c:spPr>
                <a:noFill/>
                <a:ln>
                  <a:noFill/>
                </a:ln>
                <a:effectLst/>
              </c:spPr>
              <c:txPr>
                <a:bodyPr rot="0" spcFirstLastPara="1" vertOverflow="ellipsis" vert="horz" wrap="square" lIns="38100" tIns="19050" rIns="38100" bIns="19050" anchor="ctr" anchorCtr="1">
                  <a:spAutoFit/>
                </a:bodyPr>
                <a:lstStyle/>
                <a:p>
                  <a:pPr>
                    <a:lnSpc>
                      <a:spcPts val="960"/>
                    </a:lnSpc>
                    <a:defRPr sz="8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3C85-4AC0-9F16-D194C7F42704}"/>
                </c:ext>
              </c:extLst>
            </c:dLbl>
            <c:spPr>
              <a:solidFill>
                <a:sysClr val="window" lastClr="FFFFFF"/>
              </a:solidFill>
              <a:ln>
                <a:noFill/>
              </a:ln>
              <a:effectLst/>
            </c:spPr>
            <c:txPr>
              <a:bodyPr rot="0" spcFirstLastPara="1" vertOverflow="ellipsis" vert="horz" wrap="square" lIns="38100" tIns="19050" rIns="38100" bIns="19050" anchor="ctr" anchorCtr="1">
                <a:spAutoFit/>
              </a:bodyPr>
              <a:lstStyle/>
              <a:p>
                <a:pPr>
                  <a:lnSpc>
                    <a:spcPts val="960"/>
                  </a:lnSpc>
                  <a:defRPr sz="8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資料用グラフ!$R$14:$R$16</c:f>
              <c:numCache>
                <c:formatCode>0%</c:formatCode>
                <c:ptCount val="2"/>
                <c:pt idx="0">
                  <c:v>0.74</c:v>
                </c:pt>
                <c:pt idx="1">
                  <c:v>0.26</c:v>
                </c:pt>
              </c:numCache>
            </c:numRef>
          </c:val>
          <c:extLst>
            <c:ext xmlns:c16="http://schemas.microsoft.com/office/drawing/2014/chart" uri="{C3380CC4-5D6E-409C-BE32-E72D297353CC}">
              <c16:uniqueId val="{00000004-3C85-4AC0-9F16-D194C7F42704}"/>
            </c:ext>
          </c:extLst>
        </c:ser>
        <c:dLbls>
          <c:showLegendKey val="0"/>
          <c:showVal val="0"/>
          <c:showCatName val="1"/>
          <c:showSerName val="0"/>
          <c:showPercent val="1"/>
          <c:showBubbleSize val="0"/>
          <c:showLeaderLines val="1"/>
        </c:dLbls>
        <c:firstSliceAng val="0"/>
      </c:pieChart>
      <c:spPr>
        <a:noFill/>
        <a:ln w="25400">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49543132332896"/>
          <c:y val="0.12774041494976032"/>
          <c:w val="0.78229195349838565"/>
          <c:h val="0.57607570082919368"/>
        </c:manualLayout>
      </c:layout>
      <c:barChart>
        <c:barDir val="col"/>
        <c:grouping val="clustered"/>
        <c:varyColors val="0"/>
        <c:ser>
          <c:idx val="0"/>
          <c:order val="0"/>
          <c:spPr>
            <a:solidFill>
              <a:schemeClr val="accent1"/>
            </a:solidFill>
            <a:ln>
              <a:no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Sheet1!$B$2:$B$6</c:f>
              <c:numCache>
                <c:formatCode>General</c:formatCode>
                <c:ptCount val="5"/>
                <c:pt idx="0">
                  <c:v>35805</c:v>
                </c:pt>
                <c:pt idx="1">
                  <c:v>40941</c:v>
                </c:pt>
                <c:pt idx="2">
                  <c:v>49588</c:v>
                </c:pt>
                <c:pt idx="3">
                  <c:v>46155</c:v>
                </c:pt>
                <c:pt idx="4">
                  <c:v>23685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系列 1</c:v>
                      </c:pt>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H28</c:v>
                      </c:pt>
                      <c:pt idx="1">
                        <c:v>H29</c:v>
                      </c:pt>
                      <c:pt idx="2">
                        <c:v>H30</c:v>
                      </c:pt>
                      <c:pt idx="3">
                        <c:v>R1</c:v>
                      </c:pt>
                      <c:pt idx="4">
                        <c:v>R2</c:v>
                      </c:pt>
                    </c:strCache>
                  </c:strRef>
                </c15:cat>
              </c15:filteredCategoryTitle>
            </c:ext>
            <c:ext xmlns:c16="http://schemas.microsoft.com/office/drawing/2014/chart" uri="{C3380CC4-5D6E-409C-BE32-E72D297353CC}">
              <c16:uniqueId val="{00000000-E3BB-4181-AC9E-2AB27CFE2869}"/>
            </c:ext>
          </c:extLst>
        </c:ser>
        <c:dLbls>
          <c:showLegendKey val="0"/>
          <c:showVal val="0"/>
          <c:showCatName val="0"/>
          <c:showSerName val="0"/>
          <c:showPercent val="0"/>
          <c:showBubbleSize val="0"/>
        </c:dLbls>
        <c:gapWidth val="219"/>
        <c:overlap val="-27"/>
        <c:axId val="552402624"/>
        <c:axId val="1"/>
      </c:barChart>
      <c:catAx>
        <c:axId val="552402624"/>
        <c:scaling>
          <c:orientation val="minMax"/>
        </c:scaling>
        <c:delete val="0"/>
        <c:axPos val="b"/>
        <c:numFmt formatCode="General" sourceLinked="1"/>
        <c:majorTickMark val="none"/>
        <c:minorTickMark val="none"/>
        <c:tickLblPos val="nextTo"/>
        <c:spPr>
          <a:noFill/>
          <a:ln w="7348" cap="flat" cmpd="sng" algn="ctr">
            <a:solidFill>
              <a:schemeClr val="tx1">
                <a:lumMod val="15000"/>
                <a:lumOff val="85000"/>
              </a:schemeClr>
            </a:solidFill>
            <a:round/>
          </a:ln>
          <a:effectLst/>
        </c:spPr>
        <c:txPr>
          <a:bodyPr rot="-60000000" spcFirstLastPara="1" vertOverflow="ellipsis" vert="horz" wrap="square" anchor="ctr" anchorCtr="1"/>
          <a:lstStyle/>
          <a:p>
            <a:pPr>
              <a:defRPr sz="923" b="0" i="0" u="none" strike="noStrike" kern="1200" baseline="0">
                <a:solidFill>
                  <a:schemeClr val="tx1">
                    <a:lumMod val="65000"/>
                    <a:lumOff val="35000"/>
                  </a:schemeClr>
                </a:solidFill>
                <a:latin typeface="+mn-lt"/>
                <a:ea typeface="+mn-ea"/>
                <a:cs typeface="+mn-cs"/>
              </a:defRPr>
            </a:pPr>
            <a:endParaRPr lang="ja-JP"/>
          </a:p>
        </c:txPr>
        <c:crossAx val="1"/>
        <c:crosses val="autoZero"/>
        <c:auto val="1"/>
        <c:lblAlgn val="ctr"/>
        <c:lblOffset val="100"/>
        <c:noMultiLvlLbl val="0"/>
      </c:catAx>
      <c:valAx>
        <c:axId val="1"/>
        <c:scaling>
          <c:orientation val="minMax"/>
        </c:scaling>
        <c:delete val="0"/>
        <c:axPos val="l"/>
        <c:majorGridlines>
          <c:spPr>
            <a:ln w="7348"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23" b="0" i="0" u="none" strike="noStrike" kern="1200" baseline="0">
                <a:solidFill>
                  <a:schemeClr val="tx1">
                    <a:lumMod val="65000"/>
                    <a:lumOff val="35000"/>
                  </a:schemeClr>
                </a:solidFill>
                <a:latin typeface="+mn-lt"/>
                <a:ea typeface="+mn-ea"/>
                <a:cs typeface="+mn-cs"/>
              </a:defRPr>
            </a:pPr>
            <a:endParaRPr lang="ja-JP"/>
          </a:p>
        </c:txPr>
        <c:crossAx val="552402624"/>
        <c:crosses val="autoZero"/>
        <c:crossBetween val="between"/>
      </c:valAx>
      <c:spPr>
        <a:noFill/>
        <a:ln w="19595">
          <a:noFill/>
        </a:ln>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nSpc>
                <a:spcPts val="1000"/>
              </a:lnSpc>
              <a:defRPr sz="900" b="1" i="0" u="none" strike="noStrike" kern="1200" spc="0" baseline="0">
                <a:solidFill>
                  <a:schemeClr val="tx1">
                    <a:lumMod val="65000"/>
                    <a:lumOff val="35000"/>
                  </a:schemeClr>
                </a:solidFill>
                <a:latin typeface="+mn-lt"/>
                <a:ea typeface="+mn-ea"/>
                <a:cs typeface="+mn-cs"/>
              </a:defRPr>
            </a:pPr>
            <a:r>
              <a:rPr lang="ja-JP" altLang="en-US" sz="900" b="1" dirty="0" smtClean="0"/>
              <a:t>新型コロナの感染拡大がきっかけで</a:t>
            </a:r>
            <a:endParaRPr lang="en-US" altLang="ja-JP" sz="900" b="1" dirty="0" smtClean="0"/>
          </a:p>
          <a:p>
            <a:pPr>
              <a:lnSpc>
                <a:spcPts val="1000"/>
              </a:lnSpc>
              <a:defRPr sz="900" b="1"/>
            </a:pPr>
            <a:r>
              <a:rPr lang="ja-JP" altLang="en-US" sz="900" b="1" dirty="0" smtClean="0"/>
              <a:t>農業への関心が高まったか</a:t>
            </a:r>
            <a:endParaRPr lang="en-US" altLang="ja-JP" sz="900" b="1" dirty="0"/>
          </a:p>
        </c:rich>
      </c:tx>
      <c:layout>
        <c:manualLayout>
          <c:xMode val="edge"/>
          <c:yMode val="edge"/>
          <c:x val="0.10165995231885848"/>
          <c:y val="0.14665859617120405"/>
        </c:manualLayout>
      </c:layout>
      <c:overlay val="0"/>
      <c:spPr>
        <a:noFill/>
        <a:ln>
          <a:noFill/>
        </a:ln>
        <a:effectLst/>
      </c:spPr>
      <c:txPr>
        <a:bodyPr rot="0" spcFirstLastPara="1" vertOverflow="ellipsis" vert="horz" wrap="square" anchor="ctr" anchorCtr="1"/>
        <a:lstStyle/>
        <a:p>
          <a:pPr>
            <a:lnSpc>
              <a:spcPts val="1000"/>
            </a:lnSpc>
            <a:defRPr sz="9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A7B-4E19-8AF9-E28BE99871F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A7B-4E19-8AF9-E28BE99871F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A7B-4E19-8AF9-E28BE99871F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A7B-4E19-8AF9-E28BE99871FD}"/>
              </c:ext>
            </c:extLst>
          </c:dPt>
          <c:dLbls>
            <c:dLbl>
              <c:idx val="0"/>
              <c:layout>
                <c:manualLayout>
                  <c:x val="3.9325361199866155E-2"/>
                  <c:y val="0.23433390258723027"/>
                </c:manualLayout>
              </c:layout>
              <c:spPr>
                <a:noFill/>
                <a:ln>
                  <a:noFill/>
                </a:ln>
                <a:effectLst/>
              </c:spPr>
              <c:txPr>
                <a:bodyPr rot="0" spcFirstLastPara="1" vertOverflow="ellipsis" vert="horz" wrap="square" lIns="38100" tIns="19050" rIns="38100" bIns="19050" anchor="ctr" anchorCtr="1">
                  <a:no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17269454082138025"/>
                      <c:h val="0.33985218934848282"/>
                    </c:manualLayout>
                  </c15:layout>
                </c:ext>
                <c:ext xmlns:c16="http://schemas.microsoft.com/office/drawing/2014/chart" uri="{C3380CC4-5D6E-409C-BE32-E72D297353CC}">
                  <c16:uniqueId val="{00000001-BA7B-4E19-8AF9-E28BE99871FD}"/>
                </c:ext>
              </c:extLst>
            </c:dLbl>
            <c:dLbl>
              <c:idx val="1"/>
              <c:layout>
                <c:manualLayout>
                  <c:x val="-8.1681151362393747E-2"/>
                  <c:y val="-4.1572087929353171E-2"/>
                </c:manualLayout>
              </c:layout>
              <c:showLegendKey val="0"/>
              <c:showVal val="0"/>
              <c:showCatName val="1"/>
              <c:showSerName val="0"/>
              <c:showPercent val="1"/>
              <c:showBubbleSize val="0"/>
              <c:extLst>
                <c:ext xmlns:c15="http://schemas.microsoft.com/office/drawing/2012/chart" uri="{CE6537A1-D6FC-4f65-9D91-7224C49458BB}">
                  <c15:layout>
                    <c:manualLayout>
                      <c:w val="0.2595535286622821"/>
                      <c:h val="0.32218359707263261"/>
                    </c:manualLayout>
                  </c15:layout>
                </c:ext>
                <c:ext xmlns:c16="http://schemas.microsoft.com/office/drawing/2014/chart" uri="{C3380CC4-5D6E-409C-BE32-E72D297353CC}">
                  <c16:uniqueId val="{00000003-BA7B-4E19-8AF9-E28BE99871FD}"/>
                </c:ext>
              </c:extLst>
            </c:dLbl>
            <c:dLbl>
              <c:idx val="2"/>
              <c:layout>
                <c:manualLayout>
                  <c:x val="0.11390268426613927"/>
                  <c:y val="4.3579759743932814E-3"/>
                </c:manualLayout>
              </c:layout>
              <c:showLegendKey val="0"/>
              <c:showVal val="0"/>
              <c:showCatName val="1"/>
              <c:showSerName val="0"/>
              <c:showPercent val="1"/>
              <c:showBubbleSize val="0"/>
              <c:extLst>
                <c:ext xmlns:c15="http://schemas.microsoft.com/office/drawing/2012/chart" uri="{CE6537A1-D6FC-4f65-9D91-7224C49458BB}">
                  <c15:layout>
                    <c:manualLayout>
                      <c:w val="0.31006796615411081"/>
                      <c:h val="0.40532777293133898"/>
                    </c:manualLayout>
                  </c15:layout>
                </c:ext>
                <c:ext xmlns:c16="http://schemas.microsoft.com/office/drawing/2014/chart" uri="{C3380CC4-5D6E-409C-BE32-E72D297353CC}">
                  <c16:uniqueId val="{00000005-BA7B-4E19-8AF9-E28BE99871FD}"/>
                </c:ext>
              </c:extLst>
            </c:dLbl>
            <c:dLbl>
              <c:idx val="3"/>
              <c:layout>
                <c:manualLayout>
                  <c:x val="-5.484195319732571E-2"/>
                  <c:y val="0.15122198453758701"/>
                </c:manualLayout>
              </c:layout>
              <c:showLegendKey val="0"/>
              <c:showVal val="0"/>
              <c:showCatName val="1"/>
              <c:showSerName val="0"/>
              <c:showPercent val="1"/>
              <c:showBubbleSize val="0"/>
              <c:extLst>
                <c:ext xmlns:c15="http://schemas.microsoft.com/office/drawing/2012/chart" uri="{CE6537A1-D6FC-4f65-9D91-7224C49458BB}">
                  <c15:layout>
                    <c:manualLayout>
                      <c:w val="0.25100740117237547"/>
                      <c:h val="0.2442359657406786"/>
                    </c:manualLayout>
                  </c15:layout>
                </c:ext>
                <c:ext xmlns:c16="http://schemas.microsoft.com/office/drawing/2014/chart" uri="{C3380CC4-5D6E-409C-BE32-E72D297353CC}">
                  <c16:uniqueId val="{00000007-BA7B-4E19-8AF9-E28BE99871FD}"/>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'ＧＴ表 (グラフ)'!$D$168:$D$171</c:f>
              <c:numCache>
                <c:formatCode>0\ </c:formatCode>
                <c:ptCount val="4"/>
                <c:pt idx="0">
                  <c:v>37</c:v>
                </c:pt>
                <c:pt idx="1">
                  <c:v>158</c:v>
                </c:pt>
                <c:pt idx="2">
                  <c:v>100</c:v>
                </c:pt>
                <c:pt idx="3">
                  <c:v>43</c:v>
                </c:pt>
              </c:numCache>
            </c:numRef>
          </c:val>
          <c:extLst>
            <c:ext xmlns:c16="http://schemas.microsoft.com/office/drawing/2014/chart" uri="{C3380CC4-5D6E-409C-BE32-E72D297353CC}">
              <c16:uniqueId val="{00000008-BA7B-4E19-8AF9-E28BE99871F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D8564777-0996-4719-A79D-17D8F11977A6}" type="datetimeFigureOut">
              <a:rPr kumimoji="1" lang="ja-JP" altLang="en-US" smtClean="0"/>
              <a:t>2021/11/24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2021/11/24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2021/11/24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2021/11/24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2021/11/24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2021/11/24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2021/11/24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C47A1A9-74E3-479F-989B-79D681A11A50}"/>
              </a:ext>
            </a:extLst>
          </p:cNvPr>
          <p:cNvSpPr/>
          <p:nvPr/>
        </p:nvSpPr>
        <p:spPr>
          <a:xfrm>
            <a:off x="2333092" y="5349875"/>
            <a:ext cx="5544616" cy="883832"/>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ts val="33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令和４年３月策定</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大　阪　府</a:t>
            </a:r>
          </a:p>
        </p:txBody>
      </p:sp>
      <p:sp>
        <p:nvSpPr>
          <p:cNvPr id="6" name="タイトル 5">
            <a:extLst>
              <a:ext uri="{FF2B5EF4-FFF2-40B4-BE49-F238E27FC236}">
                <a16:creationId xmlns:a16="http://schemas.microsoft.com/office/drawing/2014/main" id="{465EC1BD-92F6-4D88-93E6-4A53E28996EC}"/>
              </a:ext>
            </a:extLst>
          </p:cNvPr>
          <p:cNvSpPr>
            <a:spLocks noGrp="1"/>
          </p:cNvSpPr>
          <p:nvPr>
            <p:ph type="ctrTitle"/>
          </p:nvPr>
        </p:nvSpPr>
        <p:spPr>
          <a:xfrm>
            <a:off x="742950" y="2280532"/>
            <a:ext cx="8420100" cy="480131"/>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a:solidFill>
                  <a:prstClr val="black"/>
                </a:solidFill>
                <a:latin typeface="Meiryo UI" panose="020B0604030504040204" pitchFamily="50" charset="-128"/>
                <a:ea typeface="Meiryo UI" panose="020B0604030504040204" pitchFamily="50" charset="-128"/>
                <a:cs typeface="Meiryo UI" panose="020B0604030504040204" pitchFamily="50" charset="-128"/>
              </a:rPr>
              <a:t>次期</a:t>
            </a:r>
            <a:r>
              <a:rPr lang="ja-JP" altLang="en-US" sz="28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農政</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アクションプラン（骨子）</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6E1BCA32-20C4-4D3C-AD64-52FB6008BB1E}"/>
              </a:ext>
            </a:extLst>
          </p:cNvPr>
          <p:cNvSpPr/>
          <p:nvPr/>
        </p:nvSpPr>
        <p:spPr>
          <a:xfrm>
            <a:off x="114300" y="27559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p:txBody>
          <a:bodyPr/>
          <a:lstStyle/>
          <a:p>
            <a:fld id="{24BF8691-B551-4A97-871C-1FDA0DECA438}" type="slidenum">
              <a:rPr kumimoji="1" lang="ja-JP" altLang="en-US" sz="1400" smtClean="0">
                <a:solidFill>
                  <a:schemeClr val="tx1"/>
                </a:solidFill>
              </a:rPr>
              <a:t>1</a:t>
            </a:fld>
            <a:endParaRPr kumimoji="1" lang="ja-JP" altLang="en-US" sz="1400" dirty="0">
              <a:solidFill>
                <a:schemeClr val="tx1"/>
              </a:solidFill>
            </a:endParaRPr>
          </a:p>
        </p:txBody>
      </p:sp>
      <p:sp>
        <p:nvSpPr>
          <p:cNvPr id="8" name="テキスト ボックス 7"/>
          <p:cNvSpPr txBox="1"/>
          <p:nvPr/>
        </p:nvSpPr>
        <p:spPr>
          <a:xfrm>
            <a:off x="8044250" y="387506"/>
            <a:ext cx="1790966" cy="369332"/>
          </a:xfrm>
          <a:prstGeom prst="rect">
            <a:avLst/>
          </a:prstGeom>
          <a:noFill/>
          <a:ln>
            <a:solidFill>
              <a:schemeClr val="tx1"/>
            </a:solidFill>
          </a:ln>
        </p:spPr>
        <p:txBody>
          <a:bodyPr wrap="square" rtlCol="0" anchor="ctr">
            <a:spAutoFit/>
          </a:bodyPr>
          <a:lstStyle/>
          <a:p>
            <a:pPr algn="ctr"/>
            <a:r>
              <a:rPr kumimoji="1" lang="ja-JP" altLang="en-US" b="1" dirty="0" smtClean="0">
                <a:latin typeface="メイリオ" panose="020B0604030504040204" pitchFamily="50" charset="-128"/>
                <a:ea typeface="メイリオ" panose="020B0604030504040204" pitchFamily="50" charset="-128"/>
              </a:rPr>
              <a:t>資料２</a:t>
            </a:r>
            <a:endParaRPr kumimoji="1" lang="ja-JP" altLang="en-US"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5239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６．めざす将来像と実現に向けた視点</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82AB9D19-08F8-47D5-B8FD-6577ACB22449}"/>
              </a:ext>
            </a:extLst>
          </p:cNvPr>
          <p:cNvSpPr txBox="1"/>
          <p:nvPr/>
        </p:nvSpPr>
        <p:spPr>
          <a:xfrm>
            <a:off x="114748" y="708410"/>
            <a:ext cx="9690100" cy="6021573"/>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13" name="角丸四角形 15">
            <a:extLst>
              <a:ext uri="{FF2B5EF4-FFF2-40B4-BE49-F238E27FC236}">
                <a16:creationId xmlns:a16="http://schemas.microsoft.com/office/drawing/2014/main" id="{FD6AE01A-EABB-46C5-AEEE-E2EBCFA6B11F}"/>
              </a:ext>
            </a:extLst>
          </p:cNvPr>
          <p:cNvSpPr/>
          <p:nvPr/>
        </p:nvSpPr>
        <p:spPr>
          <a:xfrm>
            <a:off x="114300" y="564161"/>
            <a:ext cx="2343150" cy="267038"/>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将来像の実現に向けた視点</a:t>
            </a:r>
          </a:p>
        </p:txBody>
      </p:sp>
      <p:sp>
        <p:nvSpPr>
          <p:cNvPr id="47" name="正方形/長方形 46">
            <a:extLst>
              <a:ext uri="{FF2B5EF4-FFF2-40B4-BE49-F238E27FC236}">
                <a16:creationId xmlns:a16="http://schemas.microsoft.com/office/drawing/2014/main" id="{B0F971B7-57B3-439A-874C-186DFDF84822}"/>
              </a:ext>
            </a:extLst>
          </p:cNvPr>
          <p:cNvSpPr/>
          <p:nvPr/>
        </p:nvSpPr>
        <p:spPr>
          <a:xfrm>
            <a:off x="228076" y="4600225"/>
            <a:ext cx="9241406" cy="2169825"/>
          </a:xfrm>
          <a:prstGeom prst="rect">
            <a:avLst/>
          </a:prstGeom>
        </p:spPr>
        <p:txBody>
          <a:bodyPr wrap="square">
            <a:spAutoFit/>
          </a:bodyPr>
          <a:lstStyle/>
          <a:p>
            <a:pPr marL="355600" indent="-355600" algn="just">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◆人口減少社会の進展が避けられない中、主力農家の経営強化と規模拡大を促しつつ、企業や新規就農者の参入促進と早期自立に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担い手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確保し、農業スタートアップにより大阪農業の新たな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価値</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をもたらすとともに、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「食と農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」の連携から大阪産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魅力を向上することにより、</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力強い大阪農業</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実現</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◆都市と農の近接性を生かして府民に農のある暮らしの定着を図り、多様なつながりにより農空間への人流を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増加することにより、</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新たなライフスタイルを創造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します。</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lnSpc>
                <a:spcPts val="18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355600" indent="-3556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◆フードマイレージの削減につながる地産地消や、有機農業をはじめとした脱炭素に貢献する農業生産の推進、都市部の農的空間の拡大等の取組を、大阪農業の成長・持続に繋げて取り組むことにより、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の目標で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ある</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サスティナブルな社会を実現</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498673" y="6430413"/>
            <a:ext cx="2228850" cy="365125"/>
          </a:xfrm>
        </p:spPr>
        <p:txBody>
          <a:bodyPr/>
          <a:lstStyle/>
          <a:p>
            <a:fld id="{24BF8691-B551-4A97-871C-1FDA0DECA438}" type="slidenum">
              <a:rPr kumimoji="1" lang="ja-JP" altLang="en-US" sz="1400" smtClean="0">
                <a:solidFill>
                  <a:schemeClr val="tx1"/>
                </a:solidFill>
              </a:rPr>
              <a:t>10</a:t>
            </a:fld>
            <a:endParaRPr kumimoji="1" lang="ja-JP" altLang="en-US" sz="1400" dirty="0">
              <a:solidFill>
                <a:schemeClr val="tx1"/>
              </a:solidFill>
            </a:endParaRPr>
          </a:p>
        </p:txBody>
      </p:sp>
      <p:sp>
        <p:nvSpPr>
          <p:cNvPr id="30" name="正方形/長方形 29">
            <a:extLst>
              <a:ext uri="{FF2B5EF4-FFF2-40B4-BE49-F238E27FC236}">
                <a16:creationId xmlns:a16="http://schemas.microsoft.com/office/drawing/2014/main" id="{B0F971B7-57B3-439A-874C-186DFDF84822}"/>
              </a:ext>
            </a:extLst>
          </p:cNvPr>
          <p:cNvSpPr/>
          <p:nvPr/>
        </p:nvSpPr>
        <p:spPr>
          <a:xfrm>
            <a:off x="276005" y="847498"/>
            <a:ext cx="9366691" cy="323165"/>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○「三つの視点」が重なりあって実現されるように取組みます。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314497" y="1165097"/>
            <a:ext cx="9211343" cy="3304017"/>
            <a:chOff x="644699" y="949563"/>
            <a:chExt cx="9211343" cy="3304017"/>
          </a:xfrm>
        </p:grpSpPr>
        <p:sp>
          <p:nvSpPr>
            <p:cNvPr id="31" name="角丸四角形 30">
              <a:extLst>
                <a:ext uri="{FF2B5EF4-FFF2-40B4-BE49-F238E27FC236}">
                  <a16:creationId xmlns:a16="http://schemas.microsoft.com/office/drawing/2014/main" id="{35C68EEE-9B1C-4251-8F44-888441DF2633}"/>
                </a:ext>
              </a:extLst>
            </p:cNvPr>
            <p:cNvSpPr/>
            <p:nvPr/>
          </p:nvSpPr>
          <p:spPr>
            <a:xfrm>
              <a:off x="1330325" y="949563"/>
              <a:ext cx="7840087" cy="3001035"/>
            </a:xfrm>
            <a:prstGeom prst="roundRect">
              <a:avLst>
                <a:gd name="adj" fmla="val 17857"/>
              </a:avLst>
            </a:prstGeom>
            <a:solidFill>
              <a:schemeClr val="accent1">
                <a:lumMod val="60000"/>
                <a:lumOff val="40000"/>
                <a:alpha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2" name="角丸四角形 31">
              <a:extLst>
                <a:ext uri="{FF2B5EF4-FFF2-40B4-BE49-F238E27FC236}">
                  <a16:creationId xmlns:a16="http://schemas.microsoft.com/office/drawing/2014/main" id="{4048F38F-05DB-45D5-829D-B1026A2278AB}"/>
                </a:ext>
              </a:extLst>
            </p:cNvPr>
            <p:cNvSpPr/>
            <p:nvPr/>
          </p:nvSpPr>
          <p:spPr>
            <a:xfrm>
              <a:off x="644699" y="1351995"/>
              <a:ext cx="8210378" cy="2901585"/>
            </a:xfrm>
            <a:prstGeom prst="roundRect">
              <a:avLst>
                <a:gd name="adj" fmla="val 12121"/>
              </a:avLst>
            </a:prstGeom>
            <a:solidFill>
              <a:schemeClr val="accent6">
                <a:lumMod val="60000"/>
                <a:lumOff val="40000"/>
                <a:alpha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 </a:t>
              </a:r>
              <a:endParaRPr lang="ja-JP" altLang="ja-JP" sz="1400" dirty="0">
                <a:solidFill>
                  <a:schemeClr val="tx1"/>
                </a:solidFill>
              </a:endParaRPr>
            </a:p>
          </p:txBody>
        </p:sp>
        <p:sp>
          <p:nvSpPr>
            <p:cNvPr id="33" name="角丸四角形 32">
              <a:extLst>
                <a:ext uri="{FF2B5EF4-FFF2-40B4-BE49-F238E27FC236}">
                  <a16:creationId xmlns:a16="http://schemas.microsoft.com/office/drawing/2014/main" id="{3540F452-9C99-41DE-99EE-2A59B6EEA1C7}"/>
                </a:ext>
              </a:extLst>
            </p:cNvPr>
            <p:cNvSpPr/>
            <p:nvPr/>
          </p:nvSpPr>
          <p:spPr>
            <a:xfrm>
              <a:off x="1730377" y="1351995"/>
              <a:ext cx="8125665" cy="2901585"/>
            </a:xfrm>
            <a:prstGeom prst="roundRect">
              <a:avLst>
                <a:gd name="adj" fmla="val 11585"/>
              </a:avLst>
            </a:prstGeom>
            <a:solidFill>
              <a:schemeClr val="accent2">
                <a:lumMod val="60000"/>
                <a:lumOff val="40000"/>
                <a:alpha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4" name="テキスト ボックス 33">
              <a:extLst>
                <a:ext uri="{FF2B5EF4-FFF2-40B4-BE49-F238E27FC236}">
                  <a16:creationId xmlns:a16="http://schemas.microsoft.com/office/drawing/2014/main" id="{CD2F4F0A-3D67-46AA-8633-07AA9CFE4FDF}"/>
                </a:ext>
              </a:extLst>
            </p:cNvPr>
            <p:cNvSpPr txBox="1"/>
            <p:nvPr/>
          </p:nvSpPr>
          <p:spPr>
            <a:xfrm>
              <a:off x="3333685" y="1486066"/>
              <a:ext cx="2946077" cy="646331"/>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主力</a:t>
              </a:r>
              <a:r>
                <a:rPr lang="ja-JP" altLang="en-US" sz="1200" b="1" dirty="0">
                  <a:latin typeface="Meiryo UI" panose="020B0604030504040204" pitchFamily="50" charset="-128"/>
                  <a:ea typeface="Meiryo UI" panose="020B0604030504040204" pitchFamily="50" charset="-128"/>
                </a:rPr>
                <a:t>農家の経営強化</a:t>
              </a:r>
              <a:endParaRPr lang="en-US" altLang="ja-JP" sz="1200" b="1" dirty="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○新規就農者</a:t>
              </a:r>
              <a:r>
                <a:rPr lang="ja-JP" altLang="en-US" sz="1200" b="1" dirty="0">
                  <a:latin typeface="Meiryo UI" panose="020B0604030504040204" pitchFamily="50" charset="-128"/>
                  <a:ea typeface="Meiryo UI" panose="020B0604030504040204" pitchFamily="50" charset="-128"/>
                </a:rPr>
                <a:t>の早期</a:t>
              </a:r>
              <a:r>
                <a:rPr lang="ja-JP" altLang="en-US" sz="1200" b="1" dirty="0" smtClean="0">
                  <a:latin typeface="Meiryo UI" panose="020B0604030504040204" pitchFamily="50" charset="-128"/>
                  <a:ea typeface="Meiryo UI" panose="020B0604030504040204" pitchFamily="50" charset="-128"/>
                </a:rPr>
                <a:t>自立</a:t>
              </a:r>
              <a:endParaRPr lang="en-US" altLang="ja-JP" sz="1200" b="1"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FEE516F7-E329-4952-BC65-4D4F78E2AC1D}"/>
                </a:ext>
              </a:extLst>
            </p:cNvPr>
            <p:cNvSpPr/>
            <p:nvPr/>
          </p:nvSpPr>
          <p:spPr>
            <a:xfrm>
              <a:off x="1894591" y="2834458"/>
              <a:ext cx="3419158" cy="1015663"/>
            </a:xfrm>
            <a:prstGeom prst="rect">
              <a:avLst/>
            </a:prstGeom>
          </p:spPr>
          <p:txBody>
            <a:bodyPr wrap="square">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フードマイレージ削減につながる地産地消</a:t>
              </a:r>
              <a:endParaRPr lang="en-US" altLang="ja-JP" sz="1200" b="1" dirty="0" smtClean="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脱炭素</a:t>
              </a:r>
              <a:r>
                <a:rPr lang="ja-JP" altLang="en-US" sz="1200" b="1" dirty="0">
                  <a:latin typeface="Meiryo UI" panose="020B0604030504040204" pitchFamily="50" charset="-128"/>
                  <a:ea typeface="Meiryo UI" panose="020B0604030504040204" pitchFamily="50" charset="-128"/>
                </a:rPr>
                <a:t>社会に貢献する農業</a:t>
              </a:r>
              <a:r>
                <a:rPr lang="ja-JP" altLang="en-US" sz="1200" b="1" dirty="0" smtClean="0">
                  <a:latin typeface="Meiryo UI" panose="020B0604030504040204" pitchFamily="50" charset="-128"/>
                  <a:ea typeface="Meiryo UI" panose="020B0604030504040204" pitchFamily="50" charset="-128"/>
                </a:rPr>
                <a:t>生産</a:t>
              </a:r>
              <a:endParaRPr lang="en-US" altLang="ja-JP" sz="1200" b="1"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都市部</a:t>
              </a:r>
              <a:r>
                <a:rPr lang="ja-JP" altLang="en-US" sz="1200" b="1" dirty="0">
                  <a:latin typeface="Meiryo UI" panose="020B0604030504040204" pitchFamily="50" charset="-128"/>
                  <a:ea typeface="Meiryo UI" panose="020B0604030504040204" pitchFamily="50" charset="-128"/>
                </a:rPr>
                <a:t>の農的空間の</a:t>
              </a:r>
              <a:r>
                <a:rPr lang="ja-JP" altLang="en-US" sz="1200" b="1" dirty="0" smtClean="0">
                  <a:latin typeface="Meiryo UI" panose="020B0604030504040204" pitchFamily="50" charset="-128"/>
                  <a:ea typeface="Meiryo UI" panose="020B0604030504040204" pitchFamily="50" charset="-128"/>
                </a:rPr>
                <a:t>拡大</a:t>
              </a:r>
              <a:endParaRPr lang="en-US" altLang="ja-JP" sz="1200" b="1" dirty="0">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5092A78E-7589-42A7-8ED1-9021423C6C00}"/>
                </a:ext>
              </a:extLst>
            </p:cNvPr>
            <p:cNvSpPr/>
            <p:nvPr/>
          </p:nvSpPr>
          <p:spPr>
            <a:xfrm>
              <a:off x="5894288" y="2832946"/>
              <a:ext cx="3049012" cy="830997"/>
            </a:xfrm>
            <a:prstGeom prst="rect">
              <a:avLst/>
            </a:prstGeom>
          </p:spPr>
          <p:txBody>
            <a:bodyPr wrap="square">
              <a:spAutoFit/>
            </a:bodyPr>
            <a:lstStyle/>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200" b="1" kern="100" dirty="0" smtClean="0">
                  <a:latin typeface="Meiryo UI" panose="020B0604030504040204" pitchFamily="50" charset="-128"/>
                  <a:ea typeface="Meiryo UI" panose="020B0604030504040204" pitchFamily="50" charset="-128"/>
                  <a:cs typeface="Courier New" panose="02070309020205020404" pitchFamily="49" charset="0"/>
                </a:rPr>
                <a:t>農</a:t>
              </a:r>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が</a:t>
              </a:r>
              <a:r>
                <a:rPr lang="ja-JP" altLang="en-US" sz="1200" b="1" kern="100" dirty="0" smtClean="0">
                  <a:latin typeface="Meiryo UI" panose="020B0604030504040204" pitchFamily="50" charset="-128"/>
                  <a:ea typeface="Meiryo UI" panose="020B0604030504040204" pitchFamily="50" charset="-128"/>
                  <a:cs typeface="Courier New" panose="02070309020205020404" pitchFamily="49" charset="0"/>
                </a:rPr>
                <a:t>溶け込んだライフスタイルの創造</a:t>
              </a:r>
              <a:endParaRPr lang="en-US" altLang="ja-JP" sz="1200" b="1" kern="100" dirty="0" smtClean="0">
                <a:latin typeface="Meiryo UI" panose="020B0604030504040204" pitchFamily="50" charset="-128"/>
                <a:ea typeface="Meiryo UI" panose="020B0604030504040204" pitchFamily="50" charset="-128"/>
                <a:cs typeface="Courier New" panose="02070309020205020404" pitchFamily="49" charset="0"/>
              </a:endParaRPr>
            </a:p>
            <a:p>
              <a:endParaRPr lang="en-US" altLang="ja-JP" sz="1200" b="1" kern="100" dirty="0">
                <a:latin typeface="Meiryo UI" panose="020B0604030504040204" pitchFamily="50" charset="-128"/>
                <a:ea typeface="Meiryo UI" panose="020B0604030504040204" pitchFamily="50" charset="-128"/>
                <a:cs typeface="Courier New" panose="02070309020205020404" pitchFamily="49" charset="0"/>
              </a:endParaRP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○多様なつながりによる</a:t>
              </a:r>
              <a:endParaRPr lang="en-US" altLang="ja-JP" sz="1200" b="1" kern="100" dirty="0">
                <a:latin typeface="Meiryo UI" panose="020B0604030504040204" pitchFamily="50" charset="-128"/>
                <a:ea typeface="Meiryo UI" panose="020B0604030504040204" pitchFamily="50" charset="-128"/>
                <a:cs typeface="Courier New" panose="02070309020205020404" pitchFamily="49" charset="0"/>
              </a:endParaRPr>
            </a:p>
            <a:p>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　新たなコミュニティ</a:t>
              </a:r>
              <a:r>
                <a:rPr lang="ja-JP" altLang="en-US" sz="1200" b="1" kern="100" dirty="0" smtClean="0">
                  <a:latin typeface="Meiryo UI" panose="020B0604030504040204" pitchFamily="50" charset="-128"/>
                  <a:ea typeface="Meiryo UI" panose="020B0604030504040204" pitchFamily="50" charset="-128"/>
                  <a:cs typeface="Courier New" panose="02070309020205020404" pitchFamily="49" charset="0"/>
                </a:rPr>
                <a:t>形成</a:t>
              </a:r>
              <a:endParaRPr lang="en-US" altLang="ja-JP" sz="1200" b="1" kern="100" dirty="0">
                <a:latin typeface="Meiryo UI" panose="020B0604030504040204" pitchFamily="50" charset="-128"/>
                <a:ea typeface="Meiryo UI" panose="020B0604030504040204" pitchFamily="50" charset="-128"/>
                <a:cs typeface="Courier New" panose="02070309020205020404" pitchFamily="49" charset="0"/>
              </a:endParaRPr>
            </a:p>
          </p:txBody>
        </p:sp>
        <p:sp>
          <p:nvSpPr>
            <p:cNvPr id="41" name="テキスト ボックス 40">
              <a:extLst>
                <a:ext uri="{FF2B5EF4-FFF2-40B4-BE49-F238E27FC236}">
                  <a16:creationId xmlns:a16="http://schemas.microsoft.com/office/drawing/2014/main" id="{CD2F4F0A-3D67-46AA-8633-07AA9CFE4FDF}"/>
                </a:ext>
              </a:extLst>
            </p:cNvPr>
            <p:cNvSpPr txBox="1"/>
            <p:nvPr/>
          </p:nvSpPr>
          <p:spPr>
            <a:xfrm>
              <a:off x="5289552" y="1479716"/>
              <a:ext cx="3082697" cy="646331"/>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rPr>
                <a:t>○農業スタートアップ支援</a:t>
              </a:r>
              <a:endParaRPr lang="en-US" altLang="ja-JP" sz="1200" b="1" dirty="0" smtClean="0">
                <a:latin typeface="Meiryo UI" panose="020B0604030504040204" pitchFamily="50" charset="-128"/>
                <a:ea typeface="Meiryo UI" panose="020B0604030504040204" pitchFamily="50" charset="-128"/>
              </a:endParaRPr>
            </a:p>
            <a:p>
              <a:endParaRPr lang="en-US" altLang="ja-JP" sz="12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スマート</a:t>
              </a:r>
              <a:r>
                <a:rPr lang="ja-JP" altLang="en-US" sz="1200" b="1" dirty="0">
                  <a:latin typeface="Meiryo UI" panose="020B0604030504040204" pitchFamily="50" charset="-128"/>
                  <a:ea typeface="Meiryo UI" panose="020B0604030504040204" pitchFamily="50" charset="-128"/>
                </a:rPr>
                <a:t>農業技術</a:t>
              </a:r>
              <a:r>
                <a:rPr lang="ja-JP" altLang="en-US" sz="1200" b="1" dirty="0" smtClean="0">
                  <a:latin typeface="Meiryo UI" panose="020B0604030504040204" pitchFamily="50" charset="-128"/>
                  <a:ea typeface="Meiryo UI" panose="020B0604030504040204" pitchFamily="50" charset="-128"/>
                </a:rPr>
                <a:t>の導入</a:t>
              </a:r>
              <a:endParaRPr lang="en-US" altLang="ja-JP" sz="1200" b="1" dirty="0" smtClean="0">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CD2F4F0A-3D67-46AA-8633-07AA9CFE4FDF}"/>
                </a:ext>
              </a:extLst>
            </p:cNvPr>
            <p:cNvSpPr txBox="1"/>
            <p:nvPr/>
          </p:nvSpPr>
          <p:spPr>
            <a:xfrm>
              <a:off x="5289552" y="2221346"/>
              <a:ext cx="3508066"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大阪産</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もん</a:t>
              </a:r>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の生産振興を通じた成長と持続</a:t>
              </a:r>
              <a:endParaRPr lang="en-US" altLang="ja-JP" sz="1200" b="1" dirty="0">
                <a:latin typeface="Meiryo UI" panose="020B0604030504040204" pitchFamily="50" charset="-128"/>
                <a:ea typeface="Meiryo UI" panose="020B0604030504040204" pitchFamily="50" charset="-128"/>
              </a:endParaRPr>
            </a:p>
          </p:txBody>
        </p:sp>
      </p:grpSp>
      <p:sp>
        <p:nvSpPr>
          <p:cNvPr id="50" name="正方形/長方形 49">
            <a:extLst>
              <a:ext uri="{FF2B5EF4-FFF2-40B4-BE49-F238E27FC236}">
                <a16:creationId xmlns:a16="http://schemas.microsoft.com/office/drawing/2014/main" id="{5092A78E-7589-42A7-8ED1-9021423C6C00}"/>
              </a:ext>
            </a:extLst>
          </p:cNvPr>
          <p:cNvSpPr/>
          <p:nvPr/>
        </p:nvSpPr>
        <p:spPr>
          <a:xfrm>
            <a:off x="1564389" y="2436881"/>
            <a:ext cx="3910358" cy="276999"/>
          </a:xfrm>
          <a:prstGeom prst="rect">
            <a:avLst/>
          </a:prstGeom>
        </p:spPr>
        <p:txBody>
          <a:bodyPr wrap="square">
            <a:spAutoFit/>
          </a:bodyPr>
          <a:lstStyle/>
          <a:p>
            <a:r>
              <a:rPr lang="ja-JP" altLang="en-US" sz="1200" b="1" kern="100" dirty="0" smtClean="0">
                <a:latin typeface="Meiryo UI" panose="020B0604030504040204" pitchFamily="50" charset="-128"/>
                <a:ea typeface="Meiryo UI" panose="020B0604030504040204" pitchFamily="50" charset="-128"/>
                <a:cs typeface="Courier New" panose="02070309020205020404" pitchFamily="49" charset="0"/>
              </a:rPr>
              <a:t>○食</a:t>
            </a:r>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と農の連携による</a:t>
            </a:r>
            <a:r>
              <a:rPr lang="ja-JP" altLang="en-US" sz="1200" b="1" kern="100" dirty="0" smtClean="0">
                <a:latin typeface="Meiryo UI" panose="020B0604030504040204" pitchFamily="50" charset="-128"/>
                <a:ea typeface="Meiryo UI" panose="020B0604030504040204" pitchFamily="50" charset="-128"/>
                <a:cs typeface="Courier New" panose="02070309020205020404" pitchFamily="49" charset="0"/>
              </a:rPr>
              <a:t>大阪産</a:t>
            </a:r>
            <a:r>
              <a:rPr lang="en-US" altLang="ja-JP" sz="1200" b="1" kern="100" dirty="0" smtClean="0">
                <a:latin typeface="Meiryo UI" panose="020B0604030504040204" pitchFamily="50" charset="-128"/>
                <a:ea typeface="Meiryo UI" panose="020B0604030504040204" pitchFamily="50" charset="-128"/>
                <a:cs typeface="Courier New" panose="02070309020205020404" pitchFamily="49" charset="0"/>
              </a:rPr>
              <a:t>(</a:t>
            </a:r>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もん</a:t>
            </a:r>
            <a:r>
              <a:rPr lang="en-US" altLang="ja-JP" sz="1200" b="1" kern="100" dirty="0">
                <a:latin typeface="Meiryo UI" panose="020B0604030504040204" pitchFamily="50" charset="-128"/>
                <a:ea typeface="Meiryo UI" panose="020B0604030504040204" pitchFamily="50" charset="-128"/>
                <a:cs typeface="Courier New" panose="02070309020205020404" pitchFamily="49" charset="0"/>
              </a:rPr>
              <a:t>)</a:t>
            </a:r>
            <a:r>
              <a:rPr lang="ja-JP" altLang="en-US" sz="1200" b="1" kern="100" dirty="0">
                <a:latin typeface="Meiryo UI" panose="020B0604030504040204" pitchFamily="50" charset="-128"/>
                <a:ea typeface="Meiryo UI" panose="020B0604030504040204" pitchFamily="50" charset="-128"/>
                <a:cs typeface="Courier New" panose="02070309020205020404" pitchFamily="49" charset="0"/>
              </a:rPr>
              <a:t>の魅力</a:t>
            </a:r>
            <a:r>
              <a:rPr lang="ja-JP" altLang="en-US" sz="1200" b="1" kern="100" dirty="0" smtClean="0">
                <a:latin typeface="Meiryo UI" panose="020B0604030504040204" pitchFamily="50" charset="-128"/>
                <a:ea typeface="Meiryo UI" panose="020B0604030504040204" pitchFamily="50" charset="-128"/>
                <a:cs typeface="Courier New" panose="02070309020205020404" pitchFamily="49" charset="0"/>
              </a:rPr>
              <a:t>向上</a:t>
            </a:r>
            <a:endParaRPr lang="ja-JP" altLang="en-US" sz="1200" b="1" kern="100" dirty="0">
              <a:latin typeface="Meiryo UI" panose="020B0604030504040204" pitchFamily="50" charset="-128"/>
              <a:ea typeface="Meiryo UI" panose="020B0604030504040204" pitchFamily="50" charset="-128"/>
              <a:cs typeface="Courier New" panose="02070309020205020404" pitchFamily="49" charset="0"/>
            </a:endParaRPr>
          </a:p>
        </p:txBody>
      </p:sp>
      <p:sp>
        <p:nvSpPr>
          <p:cNvPr id="19" name="正方形/長方形 18">
            <a:extLst>
              <a:ext uri="{FF2B5EF4-FFF2-40B4-BE49-F238E27FC236}">
                <a16:creationId xmlns:a16="http://schemas.microsoft.com/office/drawing/2014/main" id="{DE745496-0390-4704-9E70-A265B9C8DF30}"/>
              </a:ext>
            </a:extLst>
          </p:cNvPr>
          <p:cNvSpPr/>
          <p:nvPr/>
        </p:nvSpPr>
        <p:spPr>
          <a:xfrm>
            <a:off x="3220576" y="1233631"/>
            <a:ext cx="3399183" cy="369332"/>
          </a:xfrm>
          <a:prstGeom prst="rect">
            <a:avLst/>
          </a:prstGeom>
          <a:ln>
            <a:noFill/>
          </a:ln>
        </p:spPr>
        <p:txBody>
          <a:bodyPr wrap="square">
            <a:spAutoFit/>
          </a:bodyPr>
          <a:lstStyle/>
          <a:p>
            <a:pPr algn="ctr"/>
            <a:r>
              <a:rPr lang="ja-JP" altLang="ja-JP" b="1" dirty="0" smtClean="0"/>
              <a:t>成長</a:t>
            </a:r>
            <a:r>
              <a:rPr lang="ja-JP" altLang="ja-JP" b="1" dirty="0"/>
              <a:t>と持続</a:t>
            </a:r>
          </a:p>
        </p:txBody>
      </p:sp>
      <p:sp>
        <p:nvSpPr>
          <p:cNvPr id="20" name="正方形/長方形 19">
            <a:extLst>
              <a:ext uri="{FF2B5EF4-FFF2-40B4-BE49-F238E27FC236}">
                <a16:creationId xmlns:a16="http://schemas.microsoft.com/office/drawing/2014/main" id="{A75D847B-0F4F-4442-828C-DFD5DC51810E}"/>
              </a:ext>
            </a:extLst>
          </p:cNvPr>
          <p:cNvSpPr/>
          <p:nvPr/>
        </p:nvSpPr>
        <p:spPr>
          <a:xfrm>
            <a:off x="9019047" y="2703533"/>
            <a:ext cx="461665" cy="1015663"/>
          </a:xfrm>
          <a:prstGeom prst="rect">
            <a:avLst/>
          </a:prstGeom>
        </p:spPr>
        <p:txBody>
          <a:bodyPr vert="eaVert" wrap="none">
            <a:spAutoFit/>
          </a:bodyPr>
          <a:lstStyle/>
          <a:p>
            <a:pPr algn="ctr"/>
            <a:r>
              <a:rPr lang="ja-JP" altLang="ja-JP" b="1" kern="100" dirty="0" smtClean="0">
                <a:latin typeface="游ゴシック" panose="020B0400000000000000" pitchFamily="50" charset="-128"/>
                <a:cs typeface="Courier New" panose="02070309020205020404" pitchFamily="49" charset="0"/>
              </a:rPr>
              <a:t>価値</a:t>
            </a:r>
            <a:r>
              <a:rPr lang="ja-JP" altLang="ja-JP" b="1" kern="100" dirty="0">
                <a:latin typeface="游ゴシック" panose="020B0400000000000000" pitchFamily="50" charset="-128"/>
                <a:cs typeface="Courier New" panose="02070309020205020404" pitchFamily="49" charset="0"/>
              </a:rPr>
              <a:t>創造</a:t>
            </a:r>
          </a:p>
        </p:txBody>
      </p:sp>
      <p:sp>
        <p:nvSpPr>
          <p:cNvPr id="21" name="正方形/長方形 20">
            <a:extLst>
              <a:ext uri="{FF2B5EF4-FFF2-40B4-BE49-F238E27FC236}">
                <a16:creationId xmlns:a16="http://schemas.microsoft.com/office/drawing/2014/main" id="{07288A1D-8652-4761-82BA-727D939E3A98}"/>
              </a:ext>
            </a:extLst>
          </p:cNvPr>
          <p:cNvSpPr/>
          <p:nvPr/>
        </p:nvSpPr>
        <p:spPr>
          <a:xfrm>
            <a:off x="403975" y="2734176"/>
            <a:ext cx="461665" cy="1200329"/>
          </a:xfrm>
          <a:prstGeom prst="rect">
            <a:avLst/>
          </a:prstGeom>
        </p:spPr>
        <p:txBody>
          <a:bodyPr vert="eaVert" wrap="square">
            <a:spAutoFit/>
          </a:bodyPr>
          <a:lstStyle/>
          <a:p>
            <a:r>
              <a:rPr lang="ja-JP" altLang="en-US" b="1" dirty="0" smtClean="0"/>
              <a:t>環境</a:t>
            </a:r>
            <a:r>
              <a:rPr lang="ja-JP" altLang="en-US" b="1" dirty="0"/>
              <a:t>貢献</a:t>
            </a:r>
            <a:endParaRPr lang="en-US" altLang="ja-JP" b="1" dirty="0"/>
          </a:p>
        </p:txBody>
      </p:sp>
    </p:spTree>
    <p:extLst>
      <p:ext uri="{BB962C8B-B14F-4D97-AF65-F5344CB8AC3E}">
        <p14:creationId xmlns:p14="http://schemas.microsoft.com/office/powerpoint/2010/main" val="541783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ADDE0901-49A3-49CB-86AD-C72D45A6CB7B}"/>
              </a:ext>
            </a:extLst>
          </p:cNvPr>
          <p:cNvSpPr txBox="1"/>
          <p:nvPr/>
        </p:nvSpPr>
        <p:spPr>
          <a:xfrm>
            <a:off x="114300" y="731216"/>
            <a:ext cx="9690100" cy="3333490"/>
          </a:xfrm>
          <a:prstGeom prst="rect">
            <a:avLst/>
          </a:prstGeom>
          <a:no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45515" y="557321"/>
            <a:ext cx="3198596" cy="281596"/>
          </a:xfrm>
          <a:prstGeom prst="rect">
            <a:avLst/>
          </a:prstGeom>
          <a:solidFill>
            <a:srgbClr val="FFFF00"/>
          </a:solidFill>
          <a:ln>
            <a:solidFill>
              <a:schemeClr val="tx1"/>
            </a:solidFill>
          </a:ln>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力強い大阪農業の実現</a:t>
            </a:r>
            <a:endParaRPr kumimoji="1" lang="ja-JP" altLang="en-US" sz="1200"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845B44CA-8834-469F-A878-E5907EB386B9}"/>
              </a:ext>
            </a:extLst>
          </p:cNvPr>
          <p:cNvSpPr/>
          <p:nvPr/>
        </p:nvSpPr>
        <p:spPr>
          <a:xfrm>
            <a:off x="839300" y="949651"/>
            <a:ext cx="8812015" cy="2631490"/>
          </a:xfrm>
          <a:prstGeom prst="rect">
            <a:avLst/>
          </a:prstGeom>
        </p:spPr>
        <p:txBody>
          <a:bodyPr wrap="square">
            <a:spAutoFit/>
          </a:bodyPr>
          <a:lstStyle/>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企業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や新規就農者の参入を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図りつつ、個別</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農業者育成と主要品目の産地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支援、スマート農業技術を駆使した省力化、品質向上に取組み、レジリエントな成長産業化を実現します。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のフードバリューチェーンにおける価値向上を図るため、農業と関連事業を含めた「農業ビジネス」を振興します。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経営改善意欲の高い農業者の経営拡大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②新規就農者の確保育成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新規参入企業の確保育成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④大阪産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の生産振興を通じた成長と持続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⑤成長を支える生産基盤の整備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⑥スマート技術導入の推進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⑦食と農の連携による大阪産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の魅力向上</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327195" y="3672058"/>
            <a:ext cx="7580165" cy="276999"/>
          </a:xfrm>
          <a:prstGeom prst="rect">
            <a:avLst/>
          </a:prstGeom>
          <a:solidFill>
            <a:srgbClr val="FF99CC"/>
          </a:solid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rPr>
              <a:t>　</a:t>
            </a:r>
            <a:r>
              <a:rPr kumimoji="1" lang="en-US" altLang="ja-JP" sz="1200" b="1" dirty="0" smtClean="0">
                <a:latin typeface="Meiryo UI" panose="020B0604030504040204" pitchFamily="50" charset="-128"/>
                <a:ea typeface="Meiryo UI" panose="020B0604030504040204" pitchFamily="50" charset="-128"/>
              </a:rPr>
              <a:t>5</a:t>
            </a:r>
            <a:r>
              <a:rPr kumimoji="1" lang="ja-JP" altLang="en-US" sz="1200" b="1" dirty="0" smtClean="0">
                <a:latin typeface="Meiryo UI" panose="020B0604030504040204" pitchFamily="50" charset="-128"/>
                <a:ea typeface="Meiryo UI" panose="020B0604030504040204" pitchFamily="50" charset="-128"/>
              </a:rPr>
              <a:t>年後の達成目標（</a:t>
            </a:r>
            <a:r>
              <a:rPr kumimoji="1" lang="en-US" altLang="ja-JP" sz="1200" b="1" dirty="0" smtClean="0">
                <a:latin typeface="Meiryo UI" panose="020B0604030504040204" pitchFamily="50" charset="-128"/>
                <a:ea typeface="Meiryo UI" panose="020B0604030504040204" pitchFamily="50" charset="-128"/>
              </a:rPr>
              <a:t>KGI</a:t>
            </a:r>
            <a:r>
              <a:rPr kumimoji="1" lang="ja-JP" altLang="en-US" sz="1200" b="1"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：農業産出額の増加（○億円（</a:t>
            </a:r>
            <a:r>
              <a:rPr kumimoji="1" lang="en-US" altLang="ja-JP" sz="1200" dirty="0" smtClean="0">
                <a:latin typeface="Meiryo UI" panose="020B0604030504040204" pitchFamily="50" charset="-128"/>
                <a:ea typeface="Meiryo UI" panose="020B0604030504040204" pitchFamily="50" charset="-128"/>
              </a:rPr>
              <a:t>R3</a:t>
            </a:r>
            <a:r>
              <a:rPr kumimoji="1" lang="ja-JP" altLang="en-US" sz="1200" dirty="0" smtClean="0">
                <a:latin typeface="Meiryo UI" panose="020B0604030504040204" pitchFamily="50" charset="-128"/>
                <a:ea typeface="Meiryo UI" panose="020B0604030504040204" pitchFamily="50" charset="-128"/>
              </a:rPr>
              <a:t>）　⇒○億円（</a:t>
            </a:r>
            <a:r>
              <a:rPr kumimoji="1" lang="en-US" altLang="ja-JP" sz="1200" dirty="0" smtClean="0">
                <a:latin typeface="Meiryo UI" panose="020B0604030504040204" pitchFamily="50" charset="-128"/>
                <a:ea typeface="Meiryo UI" panose="020B0604030504040204" pitchFamily="50" charset="-128"/>
              </a:rPr>
              <a:t>R8</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pic>
        <p:nvPicPr>
          <p:cNvPr id="27" name="図 26" descr="http://www.unic.or.jp/files/sdg_icon_02_ja.png"/>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84190" y="100544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41" name="図 40" descr="https://imacocollabo.or.jp/wp-content/uploads/2018/02/sdg_icon_08_ja-300x300.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5018" y="1622069"/>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p:txBody>
          <a:bodyPr/>
          <a:lstStyle/>
          <a:p>
            <a:fld id="{24BF8691-B551-4A97-871C-1FDA0DECA438}" type="slidenum">
              <a:rPr kumimoji="1" lang="ja-JP" altLang="en-US" sz="1400" smtClean="0">
                <a:solidFill>
                  <a:schemeClr val="tx1"/>
                </a:solidFill>
              </a:rPr>
              <a:t>11</a:t>
            </a:fld>
            <a:endParaRPr kumimoji="1" lang="ja-JP" altLang="en-US" sz="1400">
              <a:solidFill>
                <a:schemeClr val="tx1"/>
              </a:solidFill>
            </a:endParaRPr>
          </a:p>
        </p:txBody>
      </p:sp>
    </p:spTree>
    <p:extLst>
      <p:ext uri="{BB962C8B-B14F-4D97-AF65-F5344CB8AC3E}">
        <p14:creationId xmlns:p14="http://schemas.microsoft.com/office/powerpoint/2010/main" val="2277675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ADDE0901-49A3-49CB-86AD-C72D45A6CB7B}"/>
              </a:ext>
            </a:extLst>
          </p:cNvPr>
          <p:cNvSpPr txBox="1"/>
          <p:nvPr/>
        </p:nvSpPr>
        <p:spPr>
          <a:xfrm>
            <a:off x="114300" y="758932"/>
            <a:ext cx="9690100" cy="2593868"/>
          </a:xfrm>
          <a:prstGeom prst="rect">
            <a:avLst/>
          </a:prstGeom>
          <a:no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16" name="テキスト ボックス 15"/>
          <p:cNvSpPr txBox="1"/>
          <p:nvPr/>
        </p:nvSpPr>
        <p:spPr>
          <a:xfrm>
            <a:off x="45515" y="568983"/>
            <a:ext cx="3198596" cy="276999"/>
          </a:xfrm>
          <a:prstGeom prst="rect">
            <a:avLst/>
          </a:prstGeom>
          <a:solidFill>
            <a:srgbClr val="FFFF00"/>
          </a:solidFill>
          <a:ln>
            <a:solidFill>
              <a:schemeClr val="tx1"/>
            </a:solidFill>
          </a:ln>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新たなライフスタイル</a:t>
            </a:r>
            <a:r>
              <a:rPr kumimoji="1" lang="ja-JP" altLang="en-US" sz="1200" b="1" dirty="0" smtClean="0">
                <a:latin typeface="Meiryo UI" panose="020B0604030504040204" pitchFamily="50" charset="-128"/>
                <a:ea typeface="Meiryo UI" panose="020B0604030504040204" pitchFamily="50" charset="-128"/>
              </a:rPr>
              <a:t>の創造</a:t>
            </a:r>
            <a:endParaRPr kumimoji="1" lang="en-US" altLang="ja-JP" sz="1200" b="1" dirty="0" smtClean="0">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845B44CA-8834-469F-A878-E5907EB386B9}"/>
              </a:ext>
            </a:extLst>
          </p:cNvPr>
          <p:cNvSpPr/>
          <p:nvPr/>
        </p:nvSpPr>
        <p:spPr>
          <a:xfrm>
            <a:off x="839300" y="953427"/>
            <a:ext cx="8812015" cy="2169825"/>
          </a:xfrm>
          <a:prstGeom prst="rect">
            <a:avLst/>
          </a:prstGeom>
        </p:spPr>
        <p:txBody>
          <a:bodyPr wrap="square">
            <a:spAutoFit/>
          </a:bodyPr>
          <a:lstStyle/>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　農が大都市大阪におけるライフスタイルやビジネススタイルの選択に重要な要素になるよう、都心を含めた農空間の質的充実を目ざします。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農空間が持つ公益的機能を十分に発揮し、豊かな府民生活に寄与するよう、農業・農空間での様々な活動や体験への参加を促し、都市住民と農空間の交流・関係人口を増加する取組を推進します。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地域が取組む農空間づくり活動を支援し、計画的な農地利用を進めます。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溶け込んだライフスタイル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創造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②「農が標準装備」された都市空間の形成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多様なつながり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よる農空間コミュニティの形成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38" name="図 37" descr="https://imacocollabo.or.jp/wp-content/uploads/2018/02/sdg_icon_11_ja-300x300.png"/>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84190" y="923538"/>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39" name="図 38"/>
          <p:cNvPicPr>
            <a:picLocks noChangeAspect="1"/>
          </p:cNvPicPr>
          <p:nvPr/>
        </p:nvPicPr>
        <p:blipFill>
          <a:blip r:embed="rId3"/>
          <a:stretch>
            <a:fillRect/>
          </a:stretch>
        </p:blipFill>
        <p:spPr>
          <a:xfrm>
            <a:off x="184190" y="1509277"/>
            <a:ext cx="540000" cy="540000"/>
          </a:xfrm>
          <a:prstGeom prst="rect">
            <a:avLst/>
          </a:prstGeom>
        </p:spPr>
      </p:pic>
      <p:sp>
        <p:nvSpPr>
          <p:cNvPr id="26" name="テキスト ボックス 25"/>
          <p:cNvSpPr txBox="1"/>
          <p:nvPr/>
        </p:nvSpPr>
        <p:spPr>
          <a:xfrm>
            <a:off x="1203370" y="2940898"/>
            <a:ext cx="7580165" cy="276999"/>
          </a:xfrm>
          <a:prstGeom prst="rect">
            <a:avLst/>
          </a:prstGeom>
          <a:solidFill>
            <a:srgbClr val="FF99CC"/>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5</a:t>
            </a:r>
            <a:r>
              <a:rPr kumimoji="1" lang="ja-JP" altLang="en-US" sz="1200" b="1" dirty="0">
                <a:latin typeface="Meiryo UI" panose="020B0604030504040204" pitchFamily="50" charset="-128"/>
                <a:ea typeface="Meiryo UI" panose="020B0604030504040204" pitchFamily="50" charset="-128"/>
              </a:rPr>
              <a:t>年後の</a:t>
            </a:r>
            <a:r>
              <a:rPr kumimoji="1" lang="ja-JP" altLang="en-US" sz="1200" b="1" dirty="0" smtClean="0">
                <a:latin typeface="Meiryo UI" panose="020B0604030504040204" pitchFamily="50" charset="-128"/>
                <a:ea typeface="Meiryo UI" panose="020B0604030504040204" pitchFamily="50" charset="-128"/>
              </a:rPr>
              <a:t>達成目標（</a:t>
            </a:r>
            <a:r>
              <a:rPr kumimoji="1" lang="en-US" altLang="ja-JP" sz="1200" b="1" dirty="0" smtClean="0">
                <a:latin typeface="Meiryo UI" panose="020B0604030504040204" pitchFamily="50" charset="-128"/>
                <a:ea typeface="Meiryo UI" panose="020B0604030504040204" pitchFamily="50" charset="-128"/>
              </a:rPr>
              <a:t>KGI</a:t>
            </a:r>
            <a:r>
              <a:rPr kumimoji="1" lang="ja-JP" altLang="en-US" sz="1200" b="1"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農空間</a:t>
            </a:r>
            <a:r>
              <a:rPr kumimoji="1" lang="ja-JP" altLang="en-US" sz="1200" dirty="0" smtClean="0">
                <a:latin typeface="Meiryo UI" panose="020B0604030504040204" pitchFamily="50" charset="-128"/>
                <a:ea typeface="Meiryo UI" panose="020B0604030504040204" pitchFamily="50" charset="-128"/>
              </a:rPr>
              <a:t>の保全活用面積の増加（○</a:t>
            </a:r>
            <a:r>
              <a:rPr kumimoji="1" lang="en-US" altLang="ja-JP" sz="1200" dirty="0" smtClean="0">
                <a:latin typeface="Meiryo UI" panose="020B0604030504040204" pitchFamily="50" charset="-128"/>
                <a:ea typeface="Meiryo UI" panose="020B0604030504040204" pitchFamily="50" charset="-128"/>
              </a:rPr>
              <a:t>ha</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R3</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ha</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R8</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24BF8691-B551-4A97-871C-1FDA0DECA438}" type="slidenum">
              <a:rPr kumimoji="1" lang="ja-JP" altLang="en-US" sz="1400" smtClean="0">
                <a:solidFill>
                  <a:schemeClr val="tx1"/>
                </a:solidFill>
              </a:rPr>
              <a:t>12</a:t>
            </a:fld>
            <a:endParaRPr kumimoji="1" lang="ja-JP" altLang="en-US" sz="1400">
              <a:solidFill>
                <a:schemeClr val="tx1"/>
              </a:solidFill>
            </a:endParaRPr>
          </a:p>
        </p:txBody>
      </p:sp>
    </p:spTree>
    <p:extLst>
      <p:ext uri="{BB962C8B-B14F-4D97-AF65-F5344CB8AC3E}">
        <p14:creationId xmlns:p14="http://schemas.microsoft.com/office/powerpoint/2010/main" val="3306872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a:extLst>
              <a:ext uri="{FF2B5EF4-FFF2-40B4-BE49-F238E27FC236}">
                <a16:creationId xmlns:a16="http://schemas.microsoft.com/office/drawing/2014/main" id="{ADDE0901-49A3-49CB-86AD-C72D45A6CB7B}"/>
              </a:ext>
            </a:extLst>
          </p:cNvPr>
          <p:cNvSpPr txBox="1"/>
          <p:nvPr/>
        </p:nvSpPr>
        <p:spPr>
          <a:xfrm>
            <a:off x="116507" y="838438"/>
            <a:ext cx="9690100" cy="2133361"/>
          </a:xfrm>
          <a:prstGeom prst="rect">
            <a:avLst/>
          </a:prstGeom>
          <a:no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4" name="テキスト ボックス 33"/>
          <p:cNvSpPr txBox="1"/>
          <p:nvPr/>
        </p:nvSpPr>
        <p:spPr>
          <a:xfrm>
            <a:off x="49264" y="574080"/>
            <a:ext cx="3194847" cy="287072"/>
          </a:xfrm>
          <a:prstGeom prst="rect">
            <a:avLst/>
          </a:prstGeom>
          <a:solidFill>
            <a:srgbClr val="FFFF00"/>
          </a:solidFill>
          <a:ln>
            <a:solidFill>
              <a:schemeClr val="tx1"/>
            </a:solidFill>
          </a:ln>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サスティナブルな社会の</a:t>
            </a:r>
            <a:r>
              <a:rPr kumimoji="1" lang="ja-JP" altLang="en-US" sz="1200" b="1" dirty="0">
                <a:latin typeface="Meiryo UI" panose="020B0604030504040204" pitchFamily="50" charset="-128"/>
                <a:ea typeface="Meiryo UI" panose="020B0604030504040204" pitchFamily="50" charset="-128"/>
              </a:rPr>
              <a:t>実現</a:t>
            </a:r>
          </a:p>
        </p:txBody>
      </p:sp>
      <p:sp>
        <p:nvSpPr>
          <p:cNvPr id="36" name="正方形/長方形 35">
            <a:extLst>
              <a:ext uri="{FF2B5EF4-FFF2-40B4-BE49-F238E27FC236}">
                <a16:creationId xmlns:a16="http://schemas.microsoft.com/office/drawing/2014/main" id="{845B44CA-8834-469F-A878-E5907EB386B9}"/>
              </a:ext>
            </a:extLst>
          </p:cNvPr>
          <p:cNvSpPr/>
          <p:nvPr/>
        </p:nvSpPr>
        <p:spPr>
          <a:xfrm>
            <a:off x="839300" y="918100"/>
            <a:ext cx="8814222" cy="1938992"/>
          </a:xfrm>
          <a:prstGeom prst="rect">
            <a:avLst/>
          </a:prstGeom>
        </p:spPr>
        <p:txBody>
          <a:bodyPr wrap="square">
            <a:spAutoFit/>
          </a:bodyPr>
          <a:lstStyle/>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SDG</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や脱炭素社会の実現に向け、地産地消や有機農業の推進、クリーンエネルギーの活用などに取組み、府民の意識啓発と大阪産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の価値向上につなげます。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①地産地消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の徹底によるフードマイレージ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削減</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②脱炭素社会に貢献する農業生産</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③</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大阪・関西万博を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視野に入れた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産官学連携による大阪農業モデルの構築</a:t>
            </a:r>
          </a:p>
          <a:p>
            <a:pPr marL="180000" indent="-457200" algn="just">
              <a:lnSpc>
                <a:spcPts val="18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1203370" y="2567563"/>
            <a:ext cx="7580165" cy="276999"/>
          </a:xfrm>
          <a:prstGeom prst="rect">
            <a:avLst/>
          </a:prstGeom>
          <a:solidFill>
            <a:srgbClr val="FF99CC"/>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5</a:t>
            </a:r>
            <a:r>
              <a:rPr kumimoji="1" lang="ja-JP" altLang="en-US" sz="1200" b="1" dirty="0">
                <a:latin typeface="Meiryo UI" panose="020B0604030504040204" pitchFamily="50" charset="-128"/>
                <a:ea typeface="Meiryo UI" panose="020B0604030504040204" pitchFamily="50" charset="-128"/>
              </a:rPr>
              <a:t>年後の</a:t>
            </a:r>
            <a:r>
              <a:rPr kumimoji="1" lang="ja-JP" altLang="en-US" sz="1200" b="1" dirty="0" smtClean="0">
                <a:latin typeface="Meiryo UI" panose="020B0604030504040204" pitchFamily="50" charset="-128"/>
                <a:ea typeface="Meiryo UI" panose="020B0604030504040204" pitchFamily="50" charset="-128"/>
              </a:rPr>
              <a:t>達成目標（</a:t>
            </a:r>
            <a:r>
              <a:rPr kumimoji="1" lang="en-US" altLang="ja-JP" sz="1200" b="1" dirty="0" smtClean="0">
                <a:latin typeface="Meiryo UI" panose="020B0604030504040204" pitchFamily="50" charset="-128"/>
                <a:ea typeface="Meiryo UI" panose="020B0604030504040204" pitchFamily="50" charset="-128"/>
              </a:rPr>
              <a:t>KGI</a:t>
            </a:r>
            <a:r>
              <a:rPr kumimoji="1" lang="ja-JP" altLang="en-US" sz="1200" b="1"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：検討中</a:t>
            </a:r>
            <a:endParaRPr kumimoji="1" lang="en-US" altLang="ja-JP" sz="1200" dirty="0" smtClean="0">
              <a:latin typeface="Meiryo UI" panose="020B0604030504040204" pitchFamily="50" charset="-128"/>
              <a:ea typeface="Meiryo UI" panose="020B0604030504040204" pitchFamily="50" charset="-128"/>
            </a:endParaRPr>
          </a:p>
        </p:txBody>
      </p:sp>
      <p:pic>
        <p:nvPicPr>
          <p:cNvPr id="28" name="図 27" descr="https://imacocollabo.or.jp/wp-content/uploads/2018/02/sdg_icon_12_ja-300x300.png"/>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84190" y="891497"/>
            <a:ext cx="543780" cy="540000"/>
          </a:xfrm>
          <a:prstGeom prst="rect">
            <a:avLst/>
          </a:prstGeom>
          <a:noFill/>
          <a:extLst>
            <a:ext uri="{909E8E84-426E-40DD-AFC4-6F175D3DCCD1}">
              <a14:hiddenFill xmlns:a14="http://schemas.microsoft.com/office/drawing/2010/main">
                <a:solidFill>
                  <a:srgbClr val="FFFFFF"/>
                </a:solidFill>
              </a14:hiddenFill>
            </a:ext>
          </a:extLst>
        </p:spPr>
      </p:pic>
      <p:pic>
        <p:nvPicPr>
          <p:cNvPr id="40" name="図 39" descr="https://imacocollabo.or.jp/wp-content/uploads/2018/02/sdg_icon_13_ja-300x300.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5018" y="1480952"/>
            <a:ext cx="540000" cy="540000"/>
          </a:xfrm>
          <a:prstGeom prst="rect">
            <a:avLst/>
          </a:prstGeom>
          <a:noFill/>
          <a:extLst>
            <a:ext uri="{909E8E84-426E-40DD-AFC4-6F175D3DCCD1}">
              <a14:hiddenFill xmlns:a14="http://schemas.microsoft.com/office/drawing/2010/main">
                <a:solidFill>
                  <a:srgbClr val="FFFFFF"/>
                </a:solidFill>
              </a14:hiddenFill>
            </a:ext>
          </a:extLst>
        </p:spPr>
      </p:pic>
      <p:sp>
        <p:nvSpPr>
          <p:cNvPr id="2" name="スライド番号プレースホルダー 1"/>
          <p:cNvSpPr>
            <a:spLocks noGrp="1"/>
          </p:cNvSpPr>
          <p:nvPr>
            <p:ph type="sldNum" sz="quarter" idx="12"/>
          </p:nvPr>
        </p:nvSpPr>
        <p:spPr/>
        <p:txBody>
          <a:bodyPr/>
          <a:lstStyle/>
          <a:p>
            <a:fld id="{24BF8691-B551-4A97-871C-1FDA0DECA438}" type="slidenum">
              <a:rPr kumimoji="1" lang="ja-JP" altLang="en-US" sz="1400" smtClean="0">
                <a:solidFill>
                  <a:schemeClr val="tx1"/>
                </a:solidFill>
              </a:rPr>
              <a:t>13</a:t>
            </a:fld>
            <a:endParaRPr kumimoji="1" lang="ja-JP" altLang="en-US" sz="1400" dirty="0">
              <a:solidFill>
                <a:schemeClr val="tx1"/>
              </a:solidFill>
            </a:endParaRPr>
          </a:p>
        </p:txBody>
      </p:sp>
    </p:spTree>
    <p:extLst>
      <p:ext uri="{BB962C8B-B14F-4D97-AF65-F5344CB8AC3E}">
        <p14:creationId xmlns:p14="http://schemas.microsoft.com/office/powerpoint/2010/main" val="7778659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取り組む方向性と施策</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ADDE0901-49A3-49CB-86AD-C72D45A6CB7B}"/>
              </a:ext>
            </a:extLst>
          </p:cNvPr>
          <p:cNvSpPr txBox="1"/>
          <p:nvPr/>
        </p:nvSpPr>
        <p:spPr>
          <a:xfrm>
            <a:off x="114300" y="682631"/>
            <a:ext cx="9690100" cy="2674718"/>
          </a:xfrm>
          <a:prstGeom prst="rect">
            <a:avLst/>
          </a:prstGeom>
          <a:no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44" name="テキスト ボックス 43"/>
          <p:cNvSpPr txBox="1"/>
          <p:nvPr/>
        </p:nvSpPr>
        <p:spPr>
          <a:xfrm>
            <a:off x="47057" y="570672"/>
            <a:ext cx="3194847" cy="259675"/>
          </a:xfrm>
          <a:prstGeom prst="roundRect">
            <a:avLst>
              <a:gd name="adj" fmla="val 50000"/>
            </a:avLst>
          </a:prstGeom>
          <a:solidFill>
            <a:srgbClr val="00B050"/>
          </a:solidFill>
          <a:ln>
            <a:solidFill>
              <a:schemeClr val="tx1"/>
            </a:solidFill>
          </a:ln>
        </p:spPr>
        <p:txBody>
          <a:bodyPr wrap="square" lIns="0" tIns="0" rIns="0" bIns="0" rtlCol="0">
            <a:spAutoFit/>
          </a:bodyP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農インフラの充実</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845B44CA-8834-469F-A878-E5907EB386B9}"/>
              </a:ext>
            </a:extLst>
          </p:cNvPr>
          <p:cNvSpPr/>
          <p:nvPr/>
        </p:nvSpPr>
        <p:spPr>
          <a:xfrm>
            <a:off x="946194" y="844842"/>
            <a:ext cx="8447946" cy="2862322"/>
          </a:xfrm>
          <a:prstGeom prst="rect">
            <a:avLst/>
          </a:prstGeom>
        </p:spPr>
        <p:txBody>
          <a:bodyPr wrap="square">
            <a:spAutoFit/>
          </a:bodyPr>
          <a:lstStyle/>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　主力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農家や法人経営体、家族経営、ハートフルアグリ事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業者や半農半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X</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農業ボランティア等、多様な人材を確保し、育成します。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　農産物直売所やマルシェ、インショップ等、農産物の販売チャンネルを充実し、また生産地から売場への効率的な物流を構築します。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農業基盤の整備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により、収益性を向上させるとともに、あらゆる人の活動フィールドを広げ、関係人口の増加を図ります。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農空間を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グリーンインフラとして、地域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の安全安心に生かします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①人材・技術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②販売・流通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③農空間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④安全・安心</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⑤</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次代を支える農インフラ整備の検討</a:t>
            </a:r>
          </a:p>
          <a:p>
            <a:pPr marL="177800" indent="-1778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52" name="図 51"/>
          <p:cNvPicPr>
            <a:picLocks noChangeAspect="1"/>
          </p:cNvPicPr>
          <p:nvPr/>
        </p:nvPicPr>
        <p:blipFill>
          <a:blip r:embed="rId2"/>
          <a:stretch>
            <a:fillRect/>
          </a:stretch>
        </p:blipFill>
        <p:spPr>
          <a:xfrm>
            <a:off x="237017" y="989444"/>
            <a:ext cx="540000" cy="540000"/>
          </a:xfrm>
          <a:prstGeom prst="rect">
            <a:avLst/>
          </a:prstGeom>
        </p:spPr>
      </p:pic>
      <p:sp>
        <p:nvSpPr>
          <p:cNvPr id="2" name="スライド番号プレースホルダー 1"/>
          <p:cNvSpPr>
            <a:spLocks noGrp="1"/>
          </p:cNvSpPr>
          <p:nvPr>
            <p:ph type="sldNum" sz="quarter" idx="12"/>
          </p:nvPr>
        </p:nvSpPr>
        <p:spPr/>
        <p:txBody>
          <a:bodyPr/>
          <a:lstStyle/>
          <a:p>
            <a:fld id="{24BF8691-B551-4A97-871C-1FDA0DECA438}" type="slidenum">
              <a:rPr kumimoji="1" lang="ja-JP" altLang="en-US" sz="1400" smtClean="0">
                <a:solidFill>
                  <a:schemeClr val="tx1"/>
                </a:solidFill>
              </a:rPr>
              <a:t>14</a:t>
            </a:fld>
            <a:endParaRPr kumimoji="1" lang="ja-JP" altLang="en-US" sz="1400" dirty="0">
              <a:solidFill>
                <a:schemeClr val="tx1"/>
              </a:solidFill>
            </a:endParaRPr>
          </a:p>
        </p:txBody>
      </p:sp>
    </p:spTree>
    <p:extLst>
      <p:ext uri="{BB962C8B-B14F-4D97-AF65-F5344CB8AC3E}">
        <p14:creationId xmlns:p14="http://schemas.microsoft.com/office/powerpoint/2010/main" val="575393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環状矢印 1"/>
          <p:cNvSpPr/>
          <p:nvPr/>
        </p:nvSpPr>
        <p:spPr>
          <a:xfrm flipH="1">
            <a:off x="5650383" y="1425180"/>
            <a:ext cx="3712691" cy="3638550"/>
          </a:xfrm>
          <a:prstGeom prst="circularArrow">
            <a:avLst>
              <a:gd name="adj1" fmla="val 12500"/>
              <a:gd name="adj2" fmla="val 1142319"/>
              <a:gd name="adj3" fmla="val 20457681"/>
              <a:gd name="adj4" fmla="val 2656734"/>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005830C-EFB5-4B16-A394-DD11286A1182}"/>
              </a:ext>
            </a:extLst>
          </p:cNvPr>
          <p:cNvSpPr/>
          <p:nvPr/>
        </p:nvSpPr>
        <p:spPr>
          <a:xfrm>
            <a:off x="0" y="2935"/>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８</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．リーディングプロジェクト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C9A383F9-C3CC-4F29-BDF1-6D623DAC053B}"/>
              </a:ext>
            </a:extLst>
          </p:cNvPr>
          <p:cNvSpPr/>
          <p:nvPr/>
        </p:nvSpPr>
        <p:spPr>
          <a:xfrm>
            <a:off x="276004" y="1497559"/>
            <a:ext cx="9366691" cy="3924151"/>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産</a:t>
            </a:r>
            <a:r>
              <a:rPr kumimoji="1" lang="ja-JP" altLang="en-US" b="1" dirty="0">
                <a:latin typeface="Meiryo UI" panose="020B0604030504040204" pitchFamily="50" charset="-128"/>
                <a:ea typeface="Meiryo UI" panose="020B0604030504040204" pitchFamily="50" charset="-128"/>
              </a:rPr>
              <a:t>官学</a:t>
            </a:r>
            <a:r>
              <a:rPr kumimoji="1" lang="ja-JP" altLang="en-US" b="1" dirty="0" smtClean="0">
                <a:latin typeface="Meiryo UI" panose="020B0604030504040204" pitchFamily="50" charset="-128"/>
                <a:ea typeface="Meiryo UI" panose="020B0604030504040204" pitchFamily="50" charset="-128"/>
              </a:rPr>
              <a:t>連携プロジェクト（エディブルタウン構想）</a:t>
            </a:r>
            <a:endParaRPr kumimoji="1" lang="en-US" altLang="ja-JP" b="1" dirty="0">
              <a:latin typeface="Meiryo UI" panose="020B0604030504040204" pitchFamily="50" charset="-128"/>
              <a:ea typeface="Meiryo UI" panose="020B0604030504040204" pitchFamily="50" charset="-128"/>
            </a:endParaRPr>
          </a:p>
          <a:p>
            <a:endParaRPr kumimoji="1" lang="en-US" altLang="ja-JP" b="1" dirty="0" smtClean="0">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■民間企業と連携した新たな</a:t>
            </a:r>
            <a:r>
              <a:rPr kumimoji="1" lang="ja-JP" altLang="en-US" b="1" dirty="0" smtClean="0">
                <a:latin typeface="Meiryo UI" panose="020B0604030504040204" pitchFamily="50" charset="-128"/>
                <a:ea typeface="Meiryo UI" panose="020B0604030504040204" pitchFamily="50" charset="-128"/>
              </a:rPr>
              <a:t>サプライチェーン構築プロジェクト</a:t>
            </a:r>
            <a:endParaRPr kumimoji="1" lang="en-US" altLang="ja-JP" b="1" dirty="0" smtClean="0">
              <a:latin typeface="Meiryo UI" panose="020B0604030504040204" pitchFamily="50" charset="-128"/>
              <a:ea typeface="Meiryo UI" panose="020B0604030504040204" pitchFamily="50" charset="-128"/>
            </a:endParaRPr>
          </a:p>
          <a:p>
            <a:endParaRPr kumimoji="1" lang="en-US" altLang="ja-JP" b="1" dirty="0">
              <a:latin typeface="Meiryo UI" panose="020B0604030504040204" pitchFamily="50" charset="-128"/>
              <a:ea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テーマ型６次産業化プロジェクト</a:t>
            </a:r>
            <a:endParaRPr kumimoji="1" lang="en-US" altLang="ja-JP" b="1"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■農業分野からの脱炭素社会実現に向けた府民運動</a:t>
            </a:r>
            <a:r>
              <a:rPr kumimoji="1" lang="ja-JP" altLang="en-US" b="1" dirty="0" smtClean="0">
                <a:latin typeface="Meiryo UI" panose="020B0604030504040204" pitchFamily="50" charset="-128"/>
                <a:ea typeface="Meiryo UI" panose="020B0604030504040204" pitchFamily="50" charset="-128"/>
              </a:rPr>
              <a:t>プロジェクト</a:t>
            </a:r>
            <a:endParaRPr kumimoji="1" lang="en-US" altLang="ja-JP" b="1" dirty="0">
              <a:latin typeface="Meiryo UI" panose="020B0604030504040204" pitchFamily="50" charset="-128"/>
              <a:ea typeface="Meiryo UI" panose="020B0604030504040204" pitchFamily="50" charset="-128"/>
            </a:endParaRPr>
          </a:p>
          <a:p>
            <a:endParaRPr kumimoji="1" lang="en-US" altLang="ja-JP" b="1" dirty="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■農業関連ビジネスの活性化を</a:t>
            </a:r>
            <a:r>
              <a:rPr kumimoji="1" lang="ja-JP" altLang="en-US" b="1" dirty="0">
                <a:latin typeface="Meiryo UI" panose="020B0604030504040204" pitchFamily="50" charset="-128"/>
                <a:ea typeface="Meiryo UI" panose="020B0604030504040204" pitchFamily="50" charset="-128"/>
              </a:rPr>
              <a:t>図る</a:t>
            </a:r>
            <a:r>
              <a:rPr kumimoji="1" lang="ja-JP" altLang="en-US" b="1" dirty="0" smtClean="0">
                <a:latin typeface="Meiryo UI" panose="020B0604030504040204" pitchFamily="50" charset="-128"/>
                <a:ea typeface="Meiryo UI" panose="020B0604030504040204" pitchFamily="50" charset="-128"/>
              </a:rPr>
              <a:t>農業スタートアップ推進プロジェクト</a:t>
            </a:r>
            <a:endParaRPr kumimoji="1" lang="en-US" altLang="ja-JP" dirty="0" smtClean="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大阪産（もん）魅力</a:t>
            </a:r>
            <a:r>
              <a:rPr kumimoji="1" lang="en-US" altLang="ja-JP" b="1" dirty="0" smtClean="0">
                <a:latin typeface="Meiryo UI" panose="020B0604030504040204" pitchFamily="50" charset="-128"/>
                <a:ea typeface="Meiryo UI" panose="020B0604030504040204" pitchFamily="50" charset="-128"/>
              </a:rPr>
              <a:t>UP</a:t>
            </a:r>
            <a:r>
              <a:rPr kumimoji="1" lang="ja-JP" altLang="en-US" b="1" dirty="0" smtClean="0">
                <a:latin typeface="Meiryo UI" panose="020B0604030504040204" pitchFamily="50" charset="-128"/>
                <a:ea typeface="Meiryo UI" panose="020B0604030504040204" pitchFamily="50" charset="-128"/>
              </a:rPr>
              <a:t>プロジェクト</a:t>
            </a:r>
            <a:endParaRPr kumimoji="1" lang="en-US" altLang="ja-JP" b="1" dirty="0" smtClean="0">
              <a:latin typeface="Meiryo UI" panose="020B0604030504040204" pitchFamily="50" charset="-128"/>
              <a:ea typeface="Meiryo UI" panose="020B0604030504040204" pitchFamily="50" charset="-128"/>
            </a:endParaRPr>
          </a:p>
          <a:p>
            <a:endParaRPr kumimoji="1" lang="en-US" altLang="ja-JP" b="1" dirty="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■いちごやきくななど、新たな産地強化プロジェクト</a:t>
            </a:r>
            <a:endParaRPr kumimoji="1" lang="en-US" altLang="ja-JP" b="1" dirty="0" smtClean="0">
              <a:latin typeface="Meiryo UI" panose="020B0604030504040204" pitchFamily="50" charset="-128"/>
              <a:ea typeface="Meiryo UI" panose="020B0604030504040204" pitchFamily="50" charset="-128"/>
            </a:endParaRPr>
          </a:p>
          <a:p>
            <a:pPr marL="180000" indent="-457200" algn="just">
              <a:lnSpc>
                <a:spcPts val="1800"/>
              </a:lnSpc>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AE83A6AA-8D69-434B-B372-C5F460227AB8}"/>
              </a:ext>
            </a:extLst>
          </p:cNvPr>
          <p:cNvSpPr txBox="1"/>
          <p:nvPr/>
        </p:nvSpPr>
        <p:spPr>
          <a:xfrm>
            <a:off x="114300" y="721454"/>
            <a:ext cx="9690100" cy="576006"/>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12" name="角丸四角形 15">
            <a:extLst>
              <a:ext uri="{FF2B5EF4-FFF2-40B4-BE49-F238E27FC236}">
                <a16:creationId xmlns:a16="http://schemas.microsoft.com/office/drawing/2014/main" id="{5D815D69-EDEB-47BD-8D6C-ABFD547844B5}"/>
              </a:ext>
            </a:extLst>
          </p:cNvPr>
          <p:cNvSpPr/>
          <p:nvPr/>
        </p:nvSpPr>
        <p:spPr>
          <a:xfrm>
            <a:off x="114299" y="568873"/>
            <a:ext cx="2554760" cy="312429"/>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リーディングプロジェクトの設定</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3" name="正方形/長方形 12">
            <a:extLst>
              <a:ext uri="{FF2B5EF4-FFF2-40B4-BE49-F238E27FC236}">
                <a16:creationId xmlns:a16="http://schemas.microsoft.com/office/drawing/2014/main" id="{C9A383F9-C3CC-4F29-BDF1-6D623DAC053B}"/>
              </a:ext>
            </a:extLst>
          </p:cNvPr>
          <p:cNvSpPr/>
          <p:nvPr/>
        </p:nvSpPr>
        <p:spPr>
          <a:xfrm>
            <a:off x="218581" y="892370"/>
            <a:ext cx="9366691" cy="295978"/>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○本プランをけん引するリーディングプロジェクトを設定します。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8239455" y="3081839"/>
            <a:ext cx="1762125"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連動して展開</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4BF8691-B551-4A97-871C-1FDA0DECA438}" type="slidenum">
              <a:rPr kumimoji="1" lang="ja-JP" altLang="en-US" sz="1400" smtClean="0">
                <a:solidFill>
                  <a:schemeClr val="tx1"/>
                </a:solidFill>
              </a:rPr>
              <a:t>15</a:t>
            </a:fld>
            <a:endParaRPr kumimoji="1" lang="ja-JP" altLang="en-US" sz="1400">
              <a:solidFill>
                <a:schemeClr val="tx1"/>
              </a:solidFill>
            </a:endParaRPr>
          </a:p>
        </p:txBody>
      </p:sp>
    </p:spTree>
    <p:extLst>
      <p:ext uri="{BB962C8B-B14F-4D97-AF65-F5344CB8AC3E}">
        <p14:creationId xmlns:p14="http://schemas.microsoft.com/office/powerpoint/2010/main" val="10628633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９．アクションプランの推進に向けた</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各主体</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の役割</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5663086-DAA1-4DCB-B2C9-EC9EACD80AEA}"/>
              </a:ext>
            </a:extLst>
          </p:cNvPr>
          <p:cNvSpPr/>
          <p:nvPr/>
        </p:nvSpPr>
        <p:spPr>
          <a:xfrm>
            <a:off x="107504" y="620688"/>
            <a:ext cx="9582596" cy="526811"/>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本プラン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による施策を進めていくためには、大阪府をはじめ、関係機関、農業団体、農業者はもとより府民、企業、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など幅広い主体がそれぞれの役割を果たしつつ、協働して取り組むことが大切です。そこで、以下に各主体の役割や期待されることについて記載しています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Rectangle 74">
            <a:extLst>
              <a:ext uri="{FF2B5EF4-FFF2-40B4-BE49-F238E27FC236}">
                <a16:creationId xmlns:a16="http://schemas.microsoft.com/office/drawing/2014/main" id="{32E5B55E-B775-4210-B837-3AFE96F44644}"/>
              </a:ext>
            </a:extLst>
          </p:cNvPr>
          <p:cNvSpPr>
            <a:spLocks noChangeArrowheads="1"/>
          </p:cNvSpPr>
          <p:nvPr/>
        </p:nvSpPr>
        <p:spPr bwMode="auto">
          <a:xfrm>
            <a:off x="9145398" y="1662474"/>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1" name="フローチャート: 端子 60">
            <a:extLst>
              <a:ext uri="{FF2B5EF4-FFF2-40B4-BE49-F238E27FC236}">
                <a16:creationId xmlns:a16="http://schemas.microsoft.com/office/drawing/2014/main" id="{F5B5B2BC-132C-4482-A38B-1109E45F6675}"/>
              </a:ext>
            </a:extLst>
          </p:cNvPr>
          <p:cNvSpPr/>
          <p:nvPr/>
        </p:nvSpPr>
        <p:spPr>
          <a:xfrm>
            <a:off x="1690915" y="1883817"/>
            <a:ext cx="6604466" cy="4442956"/>
          </a:xfrm>
          <a:prstGeom prst="flowChartTerminator">
            <a:avLst/>
          </a:prstGeom>
          <a:noFill/>
          <a:ln w="381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角丸四角形 62"/>
          <p:cNvSpPr/>
          <p:nvPr/>
        </p:nvSpPr>
        <p:spPr>
          <a:xfrm>
            <a:off x="6200786" y="1394782"/>
            <a:ext cx="2065003" cy="1400219"/>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3600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農業者</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rPr>
              <a:t>大阪農業の成長と持続を目指し、大阪産</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もん</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の生産と生産を通じた農</a:t>
            </a:r>
            <a:r>
              <a:rPr kumimoji="1" lang="ja-JP" altLang="en-US" sz="1200" dirty="0">
                <a:solidFill>
                  <a:schemeClr val="tx1"/>
                </a:solidFill>
                <a:latin typeface="Meiryo UI" panose="020B0604030504040204" pitchFamily="50" charset="-128"/>
                <a:ea typeface="Meiryo UI" panose="020B0604030504040204" pitchFamily="50" charset="-128"/>
              </a:rPr>
              <a:t>空間の多面的機能の</a:t>
            </a:r>
            <a:r>
              <a:rPr kumimoji="1" lang="ja-JP" altLang="en-US" sz="1200" dirty="0" smtClean="0">
                <a:solidFill>
                  <a:schemeClr val="tx1"/>
                </a:solidFill>
                <a:latin typeface="Meiryo UI" panose="020B0604030504040204" pitchFamily="50" charset="-128"/>
                <a:ea typeface="Meiryo UI" panose="020B0604030504040204" pitchFamily="50" charset="-128"/>
              </a:rPr>
              <a:t>発揮により、</a:t>
            </a:r>
            <a:r>
              <a:rPr kumimoji="1" lang="ja-JP" altLang="en-US" sz="1200" dirty="0">
                <a:solidFill>
                  <a:schemeClr val="tx1"/>
                </a:solidFill>
                <a:latin typeface="Meiryo UI" panose="020B0604030504040204" pitchFamily="50" charset="-128"/>
                <a:ea typeface="Meiryo UI" panose="020B0604030504040204" pitchFamily="50" charset="-128"/>
              </a:rPr>
              <a:t>府民に安全・安心を提</a:t>
            </a:r>
            <a:r>
              <a:rPr kumimoji="1" lang="ja-JP" altLang="en-US" sz="1200" dirty="0" smtClean="0">
                <a:solidFill>
                  <a:schemeClr val="tx1"/>
                </a:solidFill>
                <a:latin typeface="Meiryo UI" panose="020B0604030504040204" pitchFamily="50" charset="-128"/>
                <a:ea typeface="Meiryo UI" panose="020B0604030504040204" pitchFamily="50" charset="-128"/>
              </a:rPr>
              <a:t>供する</a:t>
            </a:r>
            <a:r>
              <a:rPr kumimoji="1" lang="ja-JP" altLang="en-US" sz="1200" dirty="0">
                <a:solidFill>
                  <a:schemeClr val="tx1"/>
                </a:solidFill>
                <a:latin typeface="Meiryo UI" panose="020B0604030504040204" pitchFamily="50" charset="-128"/>
                <a:ea typeface="Meiryo UI" panose="020B0604030504040204" pitchFamily="50" charset="-128"/>
              </a:rPr>
              <a:t>。</a:t>
            </a:r>
          </a:p>
        </p:txBody>
      </p:sp>
      <p:sp>
        <p:nvSpPr>
          <p:cNvPr id="64" name="角丸四角形 63"/>
          <p:cNvSpPr/>
          <p:nvPr/>
        </p:nvSpPr>
        <p:spPr>
          <a:xfrm>
            <a:off x="1433033" y="1492745"/>
            <a:ext cx="2248310" cy="1154733"/>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企業</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r>
              <a:rPr kumimoji="1" lang="ja-JP" altLang="en-US" sz="1200" dirty="0" smtClean="0">
                <a:solidFill>
                  <a:schemeClr val="tx1"/>
                </a:solidFill>
                <a:latin typeface="Meiryo UI" panose="020B0604030504040204" pitchFamily="50" charset="-128"/>
                <a:ea typeface="Meiryo UI" panose="020B0604030504040204" pitchFamily="50" charset="-128"/>
              </a:rPr>
              <a:t>様々な分野からの農業参入や農業関連ビジネス</a:t>
            </a:r>
            <a:r>
              <a:rPr kumimoji="1" lang="ja-JP" altLang="en-US" sz="1200" dirty="0">
                <a:solidFill>
                  <a:schemeClr val="tx1"/>
                </a:solidFill>
                <a:latin typeface="Meiryo UI" panose="020B0604030504040204" pitchFamily="50" charset="-128"/>
                <a:ea typeface="Meiryo UI" panose="020B0604030504040204" pitchFamily="50" charset="-128"/>
              </a:rPr>
              <a:t>の</a:t>
            </a:r>
            <a:r>
              <a:rPr kumimoji="1" lang="ja-JP" altLang="en-US" sz="1200" dirty="0" smtClean="0">
                <a:solidFill>
                  <a:schemeClr val="tx1"/>
                </a:solidFill>
                <a:latin typeface="Meiryo UI" panose="020B0604030504040204" pitchFamily="50" charset="-128"/>
                <a:ea typeface="Meiryo UI" panose="020B0604030504040204" pitchFamily="50" charset="-128"/>
              </a:rPr>
              <a:t>展開</a:t>
            </a:r>
            <a:r>
              <a:rPr kumimoji="1" lang="ja-JP" altLang="en-US" sz="1200" dirty="0">
                <a:solidFill>
                  <a:schemeClr val="tx1"/>
                </a:solidFill>
                <a:latin typeface="Meiryo UI" panose="020B0604030504040204" pitchFamily="50" charset="-128"/>
                <a:ea typeface="Meiryo UI" panose="020B0604030504040204" pitchFamily="50" charset="-128"/>
              </a:rPr>
              <a:t>により</a:t>
            </a:r>
            <a:r>
              <a:rPr kumimoji="1" lang="ja-JP" altLang="en-US" sz="1200" dirty="0" smtClean="0">
                <a:solidFill>
                  <a:schemeClr val="tx1"/>
                </a:solidFill>
                <a:latin typeface="Meiryo UI" panose="020B0604030504040204" pitchFamily="50" charset="-128"/>
                <a:ea typeface="Meiryo UI" panose="020B0604030504040204" pitchFamily="50" charset="-128"/>
              </a:rPr>
              <a:t>、農分野への投資を活性化し、企業ノウハウを生かしたイノベーションを創造する。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5" name="角丸四角形 64"/>
          <p:cNvSpPr/>
          <p:nvPr/>
        </p:nvSpPr>
        <p:spPr>
          <a:xfrm>
            <a:off x="5984886" y="4501769"/>
            <a:ext cx="3384197" cy="2261726"/>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大学・研究機関</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r>
              <a:rPr kumimoji="1" lang="ja-JP" altLang="en-US" sz="1200" b="1" dirty="0" smtClean="0">
                <a:solidFill>
                  <a:schemeClr val="tx1"/>
                </a:solidFill>
                <a:latin typeface="Meiryo UI" panose="020B0604030504040204" pitchFamily="50" charset="-128"/>
                <a:ea typeface="Meiryo UI" panose="020B0604030504040204" pitchFamily="50" charset="-128"/>
              </a:rPr>
              <a:t>■大学</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高等教育機関との連携により、シンクタンク機能を生かして農業イノベーションを生み出す。</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大阪公立大学等、農業関連学域を持つ大学においては、農業分野の研究</a:t>
            </a:r>
            <a:r>
              <a:rPr kumimoji="1" lang="ja-JP" altLang="en-US" sz="1200" dirty="0">
                <a:solidFill>
                  <a:schemeClr val="tx1"/>
                </a:solidFill>
                <a:latin typeface="Meiryo UI" panose="020B0604030504040204" pitchFamily="50" charset="-128"/>
                <a:ea typeface="Meiryo UI" panose="020B0604030504040204" pitchFamily="50" charset="-128"/>
              </a:rPr>
              <a:t>・開発、高度技術者の育成のほか、農業・農空間に関わる地域づくりなどの域学連携に取り組む</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地独</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大阪府立環境農林水産総合研究所</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府内唯一の農業に関する研究機関として、大阪農業の発展に資する研究・開発に取り組む。</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6" name="角丸四角形 65"/>
          <p:cNvSpPr/>
          <p:nvPr/>
        </p:nvSpPr>
        <p:spPr>
          <a:xfrm>
            <a:off x="411776" y="2793775"/>
            <a:ext cx="3354316" cy="1806780"/>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3600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rPr>
              <a:t>農業関係団体・機関</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r>
              <a:rPr kumimoji="1" lang="ja-JP" altLang="en-US" sz="1200" b="1" dirty="0" smtClean="0">
                <a:solidFill>
                  <a:schemeClr val="tx1"/>
                </a:solidFill>
                <a:latin typeface="Meiryo UI" panose="020B0604030504040204" pitchFamily="50" charset="-128"/>
                <a:ea typeface="Meiryo UI" panose="020B0604030504040204" pitchFamily="50" charset="-128"/>
              </a:rPr>
              <a:t>■</a:t>
            </a:r>
            <a:r>
              <a:rPr kumimoji="1" lang="en-US" altLang="ja-JP" sz="1200" b="1" dirty="0" smtClean="0">
                <a:solidFill>
                  <a:schemeClr val="tx1"/>
                </a:solidFill>
                <a:latin typeface="Meiryo UI" panose="020B0604030504040204" pitchFamily="50" charset="-128"/>
                <a:ea typeface="Meiryo UI" panose="020B0604030504040204" pitchFamily="50" charset="-128"/>
              </a:rPr>
              <a:t>JA</a:t>
            </a:r>
            <a:r>
              <a:rPr kumimoji="1" lang="ja-JP" altLang="en-US" sz="1200" b="1" dirty="0" smtClean="0">
                <a:solidFill>
                  <a:schemeClr val="tx1"/>
                </a:solidFill>
                <a:latin typeface="Meiryo UI" panose="020B0604030504040204" pitchFamily="50" charset="-128"/>
                <a:ea typeface="Meiryo UI" panose="020B0604030504040204" pitchFamily="50" charset="-128"/>
              </a:rPr>
              <a:t>グループ</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■土地改良区・大阪土地改良事業団体連合会</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■農業委員会・ネットワーク機構</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一社</a:t>
            </a:r>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大阪府農業会議）</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■（一財）大阪府みどり公社</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環境への貢献などの社会の要請を踏まえ、関係団体・機関が協力し、それぞれの役割を果たすことで大阪農業の発展に貢献する。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7" name="角丸四角形 66"/>
          <p:cNvSpPr/>
          <p:nvPr/>
        </p:nvSpPr>
        <p:spPr>
          <a:xfrm>
            <a:off x="3938524" y="1204248"/>
            <a:ext cx="2005081" cy="1198606"/>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府民・</a:t>
            </a:r>
            <a:r>
              <a:rPr kumimoji="1" lang="en-US" altLang="ja-JP" sz="1400" b="1" dirty="0">
                <a:solidFill>
                  <a:schemeClr val="tx1"/>
                </a:solidFill>
                <a:latin typeface="Meiryo UI" panose="020B0604030504040204" pitchFamily="50" charset="-128"/>
                <a:ea typeface="Meiryo UI" panose="020B0604030504040204" pitchFamily="50" charset="-128"/>
              </a:rPr>
              <a:t>NPO】</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大阪産</a:t>
            </a:r>
            <a:r>
              <a:rPr kumimoji="1" lang="ja-JP" altLang="en-US" sz="1200" dirty="0">
                <a:solidFill>
                  <a:schemeClr val="tx1"/>
                </a:solidFill>
                <a:latin typeface="Meiryo UI" panose="020B0604030504040204" pitchFamily="50" charset="-128"/>
                <a:ea typeface="Meiryo UI" panose="020B0604030504040204" pitchFamily="50" charset="-128"/>
              </a:rPr>
              <a:t>（もん）</a:t>
            </a:r>
            <a:r>
              <a:rPr kumimoji="1" lang="ja-JP" altLang="en-US" sz="1200" dirty="0" smtClean="0">
                <a:solidFill>
                  <a:schemeClr val="tx1"/>
                </a:solidFill>
                <a:latin typeface="Meiryo UI" panose="020B0604030504040204" pitchFamily="50" charset="-128"/>
                <a:ea typeface="Meiryo UI" panose="020B0604030504040204" pitchFamily="50" charset="-128"/>
              </a:rPr>
              <a:t>を</a:t>
            </a:r>
            <a:r>
              <a:rPr kumimoji="1" lang="ja-JP" altLang="en-US" sz="1200" dirty="0">
                <a:solidFill>
                  <a:schemeClr val="tx1"/>
                </a:solidFill>
                <a:latin typeface="Meiryo UI" panose="020B0604030504040204" pitchFamily="50" charset="-128"/>
                <a:ea typeface="Meiryo UI" panose="020B0604030504040204" pitchFamily="50" charset="-128"/>
              </a:rPr>
              <a:t>積極的</a:t>
            </a:r>
            <a:r>
              <a:rPr kumimoji="1" lang="ja-JP" altLang="en-US" sz="1200" dirty="0" smtClean="0">
                <a:solidFill>
                  <a:schemeClr val="tx1"/>
                </a:solidFill>
                <a:latin typeface="Meiryo UI" panose="020B0604030504040204" pitchFamily="50" charset="-128"/>
                <a:ea typeface="Meiryo UI" panose="020B0604030504040204" pitchFamily="50" charset="-128"/>
              </a:rPr>
              <a:t>に食べ、</a:t>
            </a:r>
            <a:r>
              <a:rPr kumimoji="1" lang="ja-JP" altLang="en-US" sz="1200" dirty="0">
                <a:solidFill>
                  <a:schemeClr val="tx1"/>
                </a:solidFill>
                <a:latin typeface="Meiryo UI" panose="020B0604030504040204" pitchFamily="50" charset="-128"/>
                <a:ea typeface="Meiryo UI" panose="020B0604030504040204" pitchFamily="50" charset="-128"/>
              </a:rPr>
              <a:t>農空間</a:t>
            </a:r>
            <a:r>
              <a:rPr kumimoji="1" lang="ja-JP" altLang="en-US" sz="1200" dirty="0" smtClean="0">
                <a:solidFill>
                  <a:schemeClr val="tx1"/>
                </a:solidFill>
                <a:latin typeface="Meiryo UI" panose="020B0604030504040204" pitchFamily="50" charset="-128"/>
                <a:ea typeface="Meiryo UI" panose="020B0604030504040204" pitchFamily="50" charset="-128"/>
              </a:rPr>
              <a:t>を愉</a:t>
            </a:r>
            <a:r>
              <a:rPr kumimoji="1" lang="ja-JP" altLang="en-US" sz="1200" dirty="0">
                <a:solidFill>
                  <a:schemeClr val="tx1"/>
                </a:solidFill>
                <a:latin typeface="Meiryo UI" panose="020B0604030504040204" pitchFamily="50" charset="-128"/>
                <a:ea typeface="Meiryo UI" panose="020B0604030504040204" pitchFamily="50" charset="-128"/>
              </a:rPr>
              <a:t>しむことで、農業・農空間を支える</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農と健康や環境、福祉の連携を広げる。</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7145956" y="2965222"/>
            <a:ext cx="2223127" cy="1260284"/>
          </a:xfrm>
          <a:prstGeom prst="roundRect">
            <a:avLst/>
          </a:prstGeom>
          <a:solidFill>
            <a:schemeClr val="accent6">
              <a:lumMod val="20000"/>
              <a:lumOff val="80000"/>
            </a:schemeClr>
          </a:solidFill>
          <a:ln w="25400">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学校</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r>
              <a:rPr kumimoji="1" lang="ja-JP" altLang="en-US" sz="1200" dirty="0">
                <a:solidFill>
                  <a:schemeClr val="tx1"/>
                </a:solidFill>
                <a:latin typeface="Meiryo UI" panose="020B0604030504040204" pitchFamily="50" charset="-128"/>
                <a:ea typeface="Meiryo UI" panose="020B0604030504040204" pitchFamily="50" charset="-128"/>
              </a:rPr>
              <a:t>大阪産（もん）の学校給食へ</a:t>
            </a:r>
            <a:r>
              <a:rPr kumimoji="1" lang="ja-JP" altLang="en-US" sz="1200" dirty="0" smtClean="0">
                <a:solidFill>
                  <a:schemeClr val="tx1"/>
                </a:solidFill>
                <a:latin typeface="Meiryo UI" panose="020B0604030504040204" pitchFamily="50" charset="-128"/>
                <a:ea typeface="Meiryo UI" panose="020B0604030504040204" pitchFamily="50" charset="-128"/>
              </a:rPr>
              <a:t>の活用</a:t>
            </a:r>
            <a:r>
              <a:rPr kumimoji="1" lang="ja-JP" altLang="en-US" sz="1200" dirty="0">
                <a:solidFill>
                  <a:schemeClr val="tx1"/>
                </a:solidFill>
                <a:latin typeface="Meiryo UI" panose="020B0604030504040204" pitchFamily="50" charset="-128"/>
                <a:ea typeface="Meiryo UI" panose="020B0604030504040204" pitchFamily="50" charset="-128"/>
              </a:rPr>
              <a:t>や農業体験・食育・花育等を通じて、子どもたちの農業・農空間への理解を促し、未来へ継承していく</a:t>
            </a:r>
            <a:r>
              <a:rPr kumimoji="1" lang="ja-JP" altLang="en-US" sz="1200" dirty="0" smtClean="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 name="楕円 1"/>
          <p:cNvSpPr/>
          <p:nvPr/>
        </p:nvSpPr>
        <p:spPr>
          <a:xfrm>
            <a:off x="3938524" y="2996401"/>
            <a:ext cx="2447750" cy="1156904"/>
          </a:xfrm>
          <a:prstGeom prst="ellipse">
            <a:avLst/>
          </a:prstGeom>
          <a:solidFill>
            <a:schemeClr val="accent1">
              <a:lumMod val="60000"/>
              <a:lumOff val="4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農業・農空間</a:t>
            </a:r>
            <a:endParaRPr kumimoji="1" lang="ja-JP" altLang="en-US" sz="2000" b="1" dirty="0"/>
          </a:p>
        </p:txBody>
      </p:sp>
      <p:sp>
        <p:nvSpPr>
          <p:cNvPr id="20" name="角丸四角形 19"/>
          <p:cNvSpPr/>
          <p:nvPr/>
        </p:nvSpPr>
        <p:spPr>
          <a:xfrm>
            <a:off x="1875973" y="4746852"/>
            <a:ext cx="3780238" cy="2016643"/>
          </a:xfrm>
          <a:prstGeom prst="roundRect">
            <a:avLst/>
          </a:prstGeom>
          <a:solidFill>
            <a:schemeClr val="accent6">
              <a:lumMod val="20000"/>
              <a:lumOff val="80000"/>
            </a:schemeClr>
          </a:solid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36000" numCol="1" spcCol="0" rtlCol="0" fromWordArt="0" anchor="ctr" anchorCtr="0" forceAA="0" compatLnSpc="1">
            <a:prstTxWarp prst="textNoShape">
              <a:avLst/>
            </a:prstTxWarp>
            <a:noAutofit/>
          </a:bodyPr>
          <a:lstStyle/>
          <a:p>
            <a:pPr algn="ctr"/>
            <a:r>
              <a:rPr kumimoji="1" lang="en-US" altLang="ja-JP" sz="1400" b="1" dirty="0" smtClean="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行政</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r>
              <a:rPr kumimoji="1" lang="ja-JP" altLang="en-US" sz="1200" b="1" dirty="0">
                <a:solidFill>
                  <a:schemeClr val="tx1"/>
                </a:solidFill>
                <a:latin typeface="Meiryo UI" panose="020B0604030504040204" pitchFamily="50" charset="-128"/>
                <a:ea typeface="Meiryo UI" panose="020B0604030504040204" pitchFamily="50" charset="-128"/>
              </a:rPr>
              <a:t>■大阪府</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施策</a:t>
            </a:r>
            <a:r>
              <a:rPr kumimoji="1" lang="ja-JP" altLang="en-US" sz="1200" dirty="0">
                <a:solidFill>
                  <a:schemeClr val="tx1"/>
                </a:solidFill>
                <a:latin typeface="Meiryo UI" panose="020B0604030504040204" pitchFamily="50" charset="-128"/>
                <a:ea typeface="Meiryo UI" panose="020B0604030504040204" pitchFamily="50" charset="-128"/>
              </a:rPr>
              <a:t>の企画・立案や地域・市町村に対するプランニングや技術支援などアクションプランの実現に取り組む</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■国</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法整備や新制度の創設、財源の措置などにより、地域の実状に応じた取組みを推進する</a:t>
            </a:r>
            <a:r>
              <a:rPr kumimoji="1" lang="ja-JP" altLang="en-US" sz="1200" dirty="0" smtClean="0">
                <a:solidFill>
                  <a:schemeClr val="tx1"/>
                </a:solidFill>
                <a:latin typeface="Meiryo UI" panose="020B0604030504040204" pitchFamily="50" charset="-128"/>
                <a:ea typeface="Meiryo UI" panose="020B0604030504040204" pitchFamily="50" charset="-128"/>
              </a:rPr>
              <a:t>。</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■市町村</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rPr>
              <a:t>大阪府と連携し、地域</a:t>
            </a:r>
            <a:r>
              <a:rPr kumimoji="1" lang="ja-JP" altLang="en-US" sz="1200" dirty="0">
                <a:solidFill>
                  <a:schemeClr val="tx1"/>
                </a:solidFill>
                <a:latin typeface="Meiryo UI" panose="020B0604030504040204" pitchFamily="50" charset="-128"/>
                <a:ea typeface="Meiryo UI" panose="020B0604030504040204" pitchFamily="50" charset="-128"/>
              </a:rPr>
              <a:t>の実情に応じた農業振興や農空間の</a:t>
            </a:r>
            <a:r>
              <a:rPr kumimoji="1" lang="ja-JP" altLang="en-US" sz="1200" dirty="0" smtClean="0">
                <a:solidFill>
                  <a:schemeClr val="tx1"/>
                </a:solidFill>
                <a:latin typeface="Meiryo UI" panose="020B0604030504040204" pitchFamily="50" charset="-128"/>
                <a:ea typeface="Meiryo UI" panose="020B0604030504040204" pitchFamily="50" charset="-128"/>
              </a:rPr>
              <a:t>保全に取り組むことでアクションプランを推進する。</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575550" y="6420473"/>
            <a:ext cx="2228850" cy="365125"/>
          </a:xfrm>
        </p:spPr>
        <p:txBody>
          <a:bodyPr/>
          <a:lstStyle/>
          <a:p>
            <a:fld id="{24BF8691-B551-4A97-871C-1FDA0DECA438}" type="slidenum">
              <a:rPr kumimoji="1" lang="ja-JP" altLang="en-US" sz="1400" smtClean="0">
                <a:solidFill>
                  <a:schemeClr val="tx1"/>
                </a:solidFill>
              </a:rPr>
              <a:t>16</a:t>
            </a:fld>
            <a:endParaRPr kumimoji="1" lang="ja-JP" altLang="en-US" sz="1400" dirty="0">
              <a:solidFill>
                <a:schemeClr val="tx1"/>
              </a:solidFill>
            </a:endParaRPr>
          </a:p>
        </p:txBody>
      </p:sp>
    </p:spTree>
    <p:extLst>
      <p:ext uri="{BB962C8B-B14F-4D97-AF65-F5344CB8AC3E}">
        <p14:creationId xmlns:p14="http://schemas.microsoft.com/office/powerpoint/2010/main" val="2062608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10</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プランの進行管理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5663086-DAA1-4DCB-B2C9-EC9EACD80AEA}"/>
              </a:ext>
            </a:extLst>
          </p:cNvPr>
          <p:cNvSpPr/>
          <p:nvPr/>
        </p:nvSpPr>
        <p:spPr>
          <a:xfrm>
            <a:off x="107504" y="620688"/>
            <a:ext cx="9582596" cy="1477328"/>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毎年、本プランの目標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に対する実績の検証を行います。検証には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農業振興地域整備審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議会」に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評価･点検するための部会を設置し、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外部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の有識者等の意見も含めた評価・点検を行うとともに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、社会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情勢の変化も踏まえ、必要に応じて、施策の見直しや新たな施策の検討などを行います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オープンイノベーションによる施策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改善を目指し、大学や研究機関、他産業等と積極的に交流し、施策の見直しにつなげます。</a:t>
            </a: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国の食料・農業・農村基本計画や都市農業振興基本計画、みどりの食料システム戦略等に基づき、今後示される制度や施策についても、このサイクルの中で検討し、適宜取り込んでいきます。</a:t>
            </a:r>
          </a:p>
          <a:p>
            <a:pPr marL="180000" indent="-457200" algn="just">
              <a:lnSpc>
                <a:spcPts val="18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Rectangle 3">
            <a:extLst>
              <a:ext uri="{FF2B5EF4-FFF2-40B4-BE49-F238E27FC236}">
                <a16:creationId xmlns:a16="http://schemas.microsoft.com/office/drawing/2014/main" id="{9CE6D6D3-22B4-4344-A6B9-44E0E9A8F5BA}"/>
              </a:ext>
            </a:extLst>
          </p:cNvPr>
          <p:cNvSpPr>
            <a:spLocks noChangeArrowheads="1"/>
          </p:cNvSpPr>
          <p:nvPr/>
        </p:nvSpPr>
        <p:spPr bwMode="auto">
          <a:xfrm>
            <a:off x="3019245" y="4930355"/>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7" name="Rectangle 74">
            <a:extLst>
              <a:ext uri="{FF2B5EF4-FFF2-40B4-BE49-F238E27FC236}">
                <a16:creationId xmlns:a16="http://schemas.microsoft.com/office/drawing/2014/main" id="{32E5B55E-B775-4210-B837-3AFE96F44644}"/>
              </a:ext>
            </a:extLst>
          </p:cNvPr>
          <p:cNvSpPr>
            <a:spLocks noChangeArrowheads="1"/>
          </p:cNvSpPr>
          <p:nvPr/>
        </p:nvSpPr>
        <p:spPr bwMode="auto">
          <a:xfrm>
            <a:off x="9145398" y="1662474"/>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角丸四角形 5"/>
          <p:cNvSpPr/>
          <p:nvPr/>
        </p:nvSpPr>
        <p:spPr>
          <a:xfrm>
            <a:off x="3441700" y="1806925"/>
            <a:ext cx="2988000" cy="1021058"/>
          </a:xfrm>
          <a:prstGeom prst="roundRect">
            <a:avLst/>
          </a:prstGeom>
          <a:solidFill>
            <a:schemeClr val="accent6">
              <a:lumMod val="40000"/>
              <a:lumOff val="6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テキスト ボックス 22"/>
          <p:cNvSpPr txBox="1">
            <a:spLocks noChangeArrowheads="1"/>
          </p:cNvSpPr>
          <p:nvPr/>
        </p:nvSpPr>
        <p:spPr bwMode="auto">
          <a:xfrm>
            <a:off x="3565345" y="1933315"/>
            <a:ext cx="2708455" cy="810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2000"/>
              </a:lnSpc>
              <a:spcAft>
                <a:spcPts val="0"/>
              </a:spcAft>
            </a:pPr>
            <a:r>
              <a:rPr lang="en-US" sz="20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PLAN</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105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spcAft>
                <a:spcPts val="0"/>
              </a:spcAft>
            </a:pP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アクションプラン</a:t>
            </a:r>
            <a:r>
              <a:rPr lang="ja-JP" altLang="en-US"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による</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計画</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5" name="角丸四角形 84"/>
          <p:cNvSpPr/>
          <p:nvPr/>
        </p:nvSpPr>
        <p:spPr>
          <a:xfrm>
            <a:off x="6248400" y="3370368"/>
            <a:ext cx="3009900" cy="1021058"/>
          </a:xfrm>
          <a:prstGeom prst="roundRect">
            <a:avLst/>
          </a:prstGeom>
          <a:solidFill>
            <a:schemeClr val="accent6">
              <a:lumMod val="40000"/>
              <a:lumOff val="6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31"/>
          <p:cNvSpPr txBox="1"/>
          <p:nvPr/>
        </p:nvSpPr>
        <p:spPr>
          <a:xfrm>
            <a:off x="6777421" y="3491752"/>
            <a:ext cx="2067461" cy="766709"/>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900"/>
              </a:lnSpc>
              <a:spcAft>
                <a:spcPts val="0"/>
              </a:spcAft>
            </a:pPr>
            <a:r>
              <a:rPr lang="en-US" sz="20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DO</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プランに基づく取組み</a:t>
            </a:r>
            <a:r>
              <a:rPr 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7" name="角丸四角形 86"/>
          <p:cNvSpPr/>
          <p:nvPr/>
        </p:nvSpPr>
        <p:spPr>
          <a:xfrm>
            <a:off x="3441700" y="4857406"/>
            <a:ext cx="2988000" cy="1021058"/>
          </a:xfrm>
          <a:prstGeom prst="roundRect">
            <a:avLst/>
          </a:prstGeom>
          <a:solidFill>
            <a:schemeClr val="accent6">
              <a:lumMod val="40000"/>
              <a:lumOff val="6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25"/>
          <p:cNvSpPr txBox="1"/>
          <p:nvPr/>
        </p:nvSpPr>
        <p:spPr>
          <a:xfrm>
            <a:off x="3606282" y="4925022"/>
            <a:ext cx="2667518" cy="912574"/>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000"/>
              </a:lnSpc>
              <a:spcAft>
                <a:spcPts val="0"/>
              </a:spcAft>
            </a:pPr>
            <a:r>
              <a:rPr lang="en-US" sz="20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CHECK</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500"/>
              </a:lnSpc>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目標に対する各施策の</a:t>
            </a:r>
            <a:r>
              <a:rPr lang="ja-JP" altLang="en-US"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進捗状況を把握</a:t>
            </a:r>
            <a:endParaRPr lang="en-US" alt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spcAft>
                <a:spcPts val="0"/>
              </a:spcAft>
            </a:pPr>
            <a:r>
              <a:rPr lang="ja-JP" altLang="en-US"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社会情勢に応じた施策の見直し検討</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9" name="角丸四角形 88"/>
          <p:cNvSpPr/>
          <p:nvPr/>
        </p:nvSpPr>
        <p:spPr>
          <a:xfrm>
            <a:off x="672404" y="3382544"/>
            <a:ext cx="3009900" cy="1021058"/>
          </a:xfrm>
          <a:prstGeom prst="roundRect">
            <a:avLst/>
          </a:prstGeom>
          <a:solidFill>
            <a:schemeClr val="accent6">
              <a:lumMod val="40000"/>
              <a:lumOff val="60000"/>
            </a:schemeClr>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28"/>
          <p:cNvSpPr txBox="1"/>
          <p:nvPr/>
        </p:nvSpPr>
        <p:spPr>
          <a:xfrm>
            <a:off x="805150" y="3462340"/>
            <a:ext cx="2744407" cy="88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000"/>
              </a:lnSpc>
              <a:spcAft>
                <a:spcPts val="0"/>
              </a:spcAft>
            </a:pPr>
            <a:r>
              <a:rPr lang="en-US" sz="2000" b="1"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ACT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en-US" sz="105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評価を踏まえた取組み</a:t>
            </a:r>
            <a:r>
              <a:rPr 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の見直し</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400"/>
              </a:lnSpc>
              <a:spcAft>
                <a:spcPts val="0"/>
              </a:spcAft>
            </a:pPr>
            <a:r>
              <a:rPr lang="ja-JP" sz="12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新たな取り組み・計画等</a:t>
            </a:r>
            <a:r>
              <a:rPr lang="ja-JP" sz="12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反映</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en-US" sz="105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1" name="曲折矢印 90"/>
          <p:cNvSpPr>
            <a:spLocks/>
          </p:cNvSpPr>
          <p:nvPr/>
        </p:nvSpPr>
        <p:spPr>
          <a:xfrm>
            <a:off x="2132834" y="2142584"/>
            <a:ext cx="933450" cy="933450"/>
          </a:xfrm>
          <a:prstGeom prst="bentArrow">
            <a:avLst/>
          </a:prstGeom>
          <a:solidFill>
            <a:schemeClr val="accent6">
              <a:lumMod val="75000"/>
            </a:schemeClr>
          </a:solidFill>
          <a:ln w="25400" cap="flat" cmpd="sng" algn="ctr">
            <a:solidFill>
              <a:schemeClr val="accent6">
                <a:lumMod val="75000"/>
              </a:schemeClr>
            </a:solidFill>
            <a:prstDash val="solid"/>
          </a:ln>
          <a:effectLst/>
          <a:scene3d>
            <a:camera prst="orthographicFront">
              <a:rot lat="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2" name="曲折矢印 91"/>
          <p:cNvSpPr>
            <a:spLocks/>
          </p:cNvSpPr>
          <p:nvPr/>
        </p:nvSpPr>
        <p:spPr>
          <a:xfrm rot="5400000">
            <a:off x="7105379" y="2193344"/>
            <a:ext cx="933450" cy="933450"/>
          </a:xfrm>
          <a:prstGeom prst="bentArrow">
            <a:avLst/>
          </a:prstGeom>
          <a:solidFill>
            <a:schemeClr val="accent6">
              <a:lumMod val="75000"/>
            </a:schemeClr>
          </a:solidFill>
          <a:ln w="25400" cap="flat" cmpd="sng" algn="ctr">
            <a:solidFill>
              <a:schemeClr val="accent6">
                <a:lumMod val="75000"/>
              </a:schemeClr>
            </a:solidFill>
            <a:prstDash val="solid"/>
          </a:ln>
          <a:effectLst/>
          <a:scene3d>
            <a:camera prst="orthographicFront">
              <a:rot lat="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3" name="曲折矢印 16"/>
          <p:cNvSpPr>
            <a:spLocks/>
          </p:cNvSpPr>
          <p:nvPr/>
        </p:nvSpPr>
        <p:spPr bwMode="auto">
          <a:xfrm rot="10800000">
            <a:off x="7038795" y="4625814"/>
            <a:ext cx="933450" cy="933450"/>
          </a:xfrm>
          <a:custGeom>
            <a:avLst/>
            <a:gdLst>
              <a:gd name="T0" fmla="*/ 0 w 933450"/>
              <a:gd name="T1" fmla="*/ 933450 h 933450"/>
              <a:gd name="T2" fmla="*/ 0 w 933450"/>
              <a:gd name="T3" fmla="*/ 525066 h 933450"/>
              <a:gd name="T4" fmla="*/ 408384 w 933450"/>
              <a:gd name="T5" fmla="*/ 116682 h 933450"/>
              <a:gd name="T6" fmla="*/ 700088 w 933450"/>
              <a:gd name="T7" fmla="*/ 116681 h 933450"/>
              <a:gd name="T8" fmla="*/ 700088 w 933450"/>
              <a:gd name="T9" fmla="*/ 0 h 933450"/>
              <a:gd name="T10" fmla="*/ 933450 w 933450"/>
              <a:gd name="T11" fmla="*/ 233363 h 933450"/>
              <a:gd name="T12" fmla="*/ 700088 w 933450"/>
              <a:gd name="T13" fmla="*/ 466725 h 933450"/>
              <a:gd name="T14" fmla="*/ 700088 w 933450"/>
              <a:gd name="T15" fmla="*/ 350044 h 933450"/>
              <a:gd name="T16" fmla="*/ 408384 w 933450"/>
              <a:gd name="T17" fmla="*/ 350044 h 933450"/>
              <a:gd name="T18" fmla="*/ 233362 w 933450"/>
              <a:gd name="T19" fmla="*/ 525066 h 933450"/>
              <a:gd name="T20" fmla="*/ 233363 w 933450"/>
              <a:gd name="T21" fmla="*/ 933450 h 933450"/>
              <a:gd name="T22" fmla="*/ 0 w 933450"/>
              <a:gd name="T23" fmla="*/ 933450 h 9334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33450" h="933450">
                <a:moveTo>
                  <a:pt x="0" y="933450"/>
                </a:moveTo>
                <a:lnTo>
                  <a:pt x="0" y="525066"/>
                </a:lnTo>
                <a:cubicBezTo>
                  <a:pt x="0" y="299522"/>
                  <a:pt x="182840" y="116682"/>
                  <a:pt x="408384" y="116682"/>
                </a:cubicBezTo>
                <a:lnTo>
                  <a:pt x="700088" y="116681"/>
                </a:lnTo>
                <a:lnTo>
                  <a:pt x="700088" y="0"/>
                </a:lnTo>
                <a:lnTo>
                  <a:pt x="933450" y="233363"/>
                </a:lnTo>
                <a:lnTo>
                  <a:pt x="700088" y="466725"/>
                </a:lnTo>
                <a:lnTo>
                  <a:pt x="700088" y="350044"/>
                </a:lnTo>
                <a:lnTo>
                  <a:pt x="408384" y="350044"/>
                </a:lnTo>
                <a:cubicBezTo>
                  <a:pt x="311722" y="350044"/>
                  <a:pt x="233362" y="428404"/>
                  <a:pt x="233362" y="525066"/>
                </a:cubicBezTo>
                <a:cubicBezTo>
                  <a:pt x="233362" y="661194"/>
                  <a:pt x="233363" y="797322"/>
                  <a:pt x="233363" y="933450"/>
                </a:cubicBezTo>
                <a:lnTo>
                  <a:pt x="0" y="933450"/>
                </a:lnTo>
                <a:close/>
              </a:path>
            </a:pathLst>
          </a:custGeom>
          <a:solidFill>
            <a:schemeClr val="accent6">
              <a:lumMod val="75000"/>
            </a:schemeClr>
          </a:solidFill>
          <a:ln w="25400" cap="flat" cmpd="sng" algn="ctr">
            <a:solidFill>
              <a:schemeClr val="accent6">
                <a:lumMod val="75000"/>
              </a:schemeClr>
            </a:solidFill>
            <a:prstDash val="solid"/>
            <a:round/>
            <a:headEnd/>
            <a:tailEnd/>
          </a:ln>
        </p:spPr>
        <p:txBody>
          <a:bodyPr rot="0" vert="horz" wrap="square" lIns="91440" tIns="45720" rIns="91440" bIns="45720" anchor="ctr" anchorCtr="0" upright="1">
            <a:noAutofit/>
          </a:bodyPr>
          <a:lstStyle/>
          <a:p>
            <a:endParaRPr lang="ja-JP" altLang="en-US"/>
          </a:p>
        </p:txBody>
      </p:sp>
      <p:sp>
        <p:nvSpPr>
          <p:cNvPr id="94" name="曲折矢印 93"/>
          <p:cNvSpPr>
            <a:spLocks/>
          </p:cNvSpPr>
          <p:nvPr/>
        </p:nvSpPr>
        <p:spPr>
          <a:xfrm rot="16200000">
            <a:off x="2013268" y="4566274"/>
            <a:ext cx="933450" cy="933450"/>
          </a:xfrm>
          <a:prstGeom prst="bentArrow">
            <a:avLst/>
          </a:prstGeom>
          <a:solidFill>
            <a:schemeClr val="accent6">
              <a:lumMod val="75000"/>
            </a:schemeClr>
          </a:solidFill>
          <a:ln w="25400" cap="flat" cmpd="sng" algn="ctr">
            <a:solidFill>
              <a:schemeClr val="accent6">
                <a:lumMod val="75000"/>
              </a:schemeClr>
            </a:solidFill>
            <a:prstDash val="solid"/>
          </a:ln>
          <a:effectLst/>
          <a:scene3d>
            <a:camera prst="orthographicFront">
              <a:rot lat="0" lon="0" rev="0"/>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 name="スライド番号プレースホルダー 1"/>
          <p:cNvSpPr>
            <a:spLocks noGrp="1"/>
          </p:cNvSpPr>
          <p:nvPr>
            <p:ph type="sldNum" sz="quarter" idx="12"/>
          </p:nvPr>
        </p:nvSpPr>
        <p:spPr/>
        <p:txBody>
          <a:bodyPr/>
          <a:lstStyle/>
          <a:p>
            <a:fld id="{24BF8691-B551-4A97-871C-1FDA0DECA438}" type="slidenum">
              <a:rPr kumimoji="1" lang="ja-JP" altLang="en-US" sz="1400" smtClean="0">
                <a:solidFill>
                  <a:schemeClr val="tx1"/>
                </a:solidFill>
              </a:rPr>
              <a:t>17</a:t>
            </a:fld>
            <a:endParaRPr kumimoji="1" lang="ja-JP" altLang="en-US" sz="1400" dirty="0">
              <a:solidFill>
                <a:schemeClr val="tx1"/>
              </a:solidFill>
            </a:endParaRPr>
          </a:p>
        </p:txBody>
      </p:sp>
      <p:sp>
        <p:nvSpPr>
          <p:cNvPr id="10" name="上矢印吹き出し 9"/>
          <p:cNvSpPr/>
          <p:nvPr/>
        </p:nvSpPr>
        <p:spPr>
          <a:xfrm>
            <a:off x="3441700" y="5837596"/>
            <a:ext cx="2988000" cy="766404"/>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有識者による部会での評価・点検</a:t>
            </a:r>
            <a:endParaRPr kumimoji="1" lang="ja-JP" altLang="en-US" sz="1400" dirty="0">
              <a:latin typeface="Meiryo UI" panose="020B0604030504040204" pitchFamily="50" charset="-128"/>
              <a:ea typeface="Meiryo UI" panose="020B0604030504040204" pitchFamily="50" charset="-128"/>
            </a:endParaRPr>
          </a:p>
        </p:txBody>
      </p:sp>
      <p:sp>
        <p:nvSpPr>
          <p:cNvPr id="41" name="四方向矢印吹き出し 40"/>
          <p:cNvSpPr/>
          <p:nvPr/>
        </p:nvSpPr>
        <p:spPr>
          <a:xfrm>
            <a:off x="3709270" y="2786786"/>
            <a:ext cx="2568757" cy="2070620"/>
          </a:xfrm>
          <a:prstGeom prst="quadArrowCallout">
            <a:avLst>
              <a:gd name="adj1" fmla="val 14934"/>
              <a:gd name="adj2" fmla="val 15531"/>
              <a:gd name="adj3" fmla="val 9564"/>
              <a:gd name="adj4" fmla="val 624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オープン</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イノベーション</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による施策改善の</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検討</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24215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目　次</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Rectangle 3">
            <a:extLst>
              <a:ext uri="{FF2B5EF4-FFF2-40B4-BE49-F238E27FC236}">
                <a16:creationId xmlns:a16="http://schemas.microsoft.com/office/drawing/2014/main" id="{1935866D-D4CC-49DB-86BE-EB31C266E544}"/>
              </a:ext>
            </a:extLst>
          </p:cNvPr>
          <p:cNvSpPr txBox="1">
            <a:spLocks noChangeArrowheads="1"/>
          </p:cNvSpPr>
          <p:nvPr/>
        </p:nvSpPr>
        <p:spPr>
          <a:xfrm>
            <a:off x="540675" y="1262047"/>
            <a:ext cx="9032942" cy="3785652"/>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ct val="1500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１．プランの位置づけ　　　　　　　　　　　　　　　　　　　　　　</a:t>
            </a:r>
            <a:endParaRPr lang="en-US" altLang="ja-JP"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２．大阪農業の現状</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「新たなおおさか農政アクションプラン」の成果と課題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．大阪農政をとりまく社会情勢</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Font typeface="Wingdings" pitchFamily="2" charset="2"/>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５．これ</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までの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取組みと</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これからの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方向性</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６</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．３つ</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の視点とめざす</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将来像</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Font typeface="Wingdings" pitchFamily="2" charset="2"/>
              <a:buNone/>
              <a:tabLst>
                <a:tab pos="8256588" algn="r"/>
              </a:tabLst>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７</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取り組む方向性と</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施策</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８．リーディングプロジェクト</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None/>
              <a:tabLst>
                <a:tab pos="8256588" algn="r"/>
              </a:tabLst>
              <a:defRPr/>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９．</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各主体の役割</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defTabSz="647700">
              <a:lnSpc>
                <a:spcPct val="150000"/>
              </a:lnSpc>
              <a:spcBef>
                <a:spcPct val="0"/>
              </a:spcBef>
              <a:buFont typeface="Wingdings" pitchFamily="2" charset="2"/>
              <a:buNone/>
              <a:tabLst>
                <a:tab pos="8256588" algn="r"/>
              </a:tabLst>
              <a:defRPr/>
            </a:pP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600" b="1"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進捗</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24BF8691-B551-4A97-871C-1FDA0DECA438}" type="slidenum">
              <a:rPr kumimoji="1" lang="ja-JP" altLang="en-US" sz="1400" smtClean="0">
                <a:solidFill>
                  <a:schemeClr val="tx1"/>
                </a:solidFill>
              </a:rPr>
              <a:t>2</a:t>
            </a:fld>
            <a:endParaRPr kumimoji="1" lang="ja-JP" altLang="en-US" sz="1400" dirty="0">
              <a:solidFill>
                <a:schemeClr val="tx1"/>
              </a:solidFill>
            </a:endParaRPr>
          </a:p>
        </p:txBody>
      </p:sp>
    </p:spTree>
    <p:extLst>
      <p:ext uri="{BB962C8B-B14F-4D97-AF65-F5344CB8AC3E}">
        <p14:creationId xmlns:p14="http://schemas.microsoft.com/office/powerpoint/2010/main" val="850263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矢印: 右 18">
            <a:extLst>
              <a:ext uri="{FF2B5EF4-FFF2-40B4-BE49-F238E27FC236}">
                <a16:creationId xmlns:a16="http://schemas.microsoft.com/office/drawing/2014/main" id="{B583F789-9AC3-48A6-9B8A-E8A5A65FA8CA}"/>
              </a:ext>
            </a:extLst>
          </p:cNvPr>
          <p:cNvSpPr/>
          <p:nvPr/>
        </p:nvSpPr>
        <p:spPr>
          <a:xfrm>
            <a:off x="6319127" y="4104554"/>
            <a:ext cx="2696282" cy="291622"/>
          </a:xfrm>
          <a:prstGeom prst="homePlat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40BD0F51-0653-4106-A1E9-4A2792C8B968}"/>
              </a:ext>
            </a:extLst>
          </p:cNvPr>
          <p:cNvSpPr txBox="1"/>
          <p:nvPr/>
        </p:nvSpPr>
        <p:spPr>
          <a:xfrm>
            <a:off x="2244077" y="3188894"/>
            <a:ext cx="1168010" cy="253916"/>
          </a:xfrm>
          <a:prstGeom prst="rect">
            <a:avLst/>
          </a:prstGeom>
          <a:solidFill>
            <a:schemeClr val="bg1"/>
          </a:solidFill>
        </p:spPr>
        <p:txBody>
          <a:bodyPr wrap="square" rtlCol="0">
            <a:spAutoFit/>
          </a:bodyPr>
          <a:lstStyle/>
          <a:p>
            <a:r>
              <a:rPr kumimoji="1" lang="en-US" altLang="ja-JP" sz="1050" dirty="0"/>
              <a:t>R3</a:t>
            </a:r>
            <a:r>
              <a:rPr kumimoji="1" lang="ja-JP" altLang="en-US" sz="1050" dirty="0"/>
              <a:t>年度　</a:t>
            </a:r>
            <a:r>
              <a:rPr kumimoji="1" lang="en-US" altLang="ja-JP" sz="1050" dirty="0"/>
              <a:t>R4</a:t>
            </a:r>
            <a:r>
              <a:rPr kumimoji="1" lang="ja-JP" altLang="en-US" sz="1050" dirty="0"/>
              <a:t>年度</a:t>
            </a:r>
          </a:p>
        </p:txBody>
      </p:sp>
      <p:sp>
        <p:nvSpPr>
          <p:cNvPr id="62" name="テキスト ボックス 61">
            <a:extLst>
              <a:ext uri="{FF2B5EF4-FFF2-40B4-BE49-F238E27FC236}">
                <a16:creationId xmlns:a16="http://schemas.microsoft.com/office/drawing/2014/main" id="{40BD0F51-0653-4106-A1E9-4A2792C8B968}"/>
              </a:ext>
            </a:extLst>
          </p:cNvPr>
          <p:cNvSpPr txBox="1"/>
          <p:nvPr/>
        </p:nvSpPr>
        <p:spPr>
          <a:xfrm>
            <a:off x="8532848" y="3188894"/>
            <a:ext cx="1168010" cy="253916"/>
          </a:xfrm>
          <a:prstGeom prst="rect">
            <a:avLst/>
          </a:prstGeom>
          <a:solidFill>
            <a:schemeClr val="bg1"/>
          </a:solidFill>
        </p:spPr>
        <p:txBody>
          <a:bodyPr wrap="square" rtlCol="0">
            <a:spAutoFit/>
          </a:bodyPr>
          <a:lstStyle/>
          <a:p>
            <a:r>
              <a:rPr kumimoji="1" lang="en-US" altLang="ja-JP" sz="1050" dirty="0" smtClean="0"/>
              <a:t>R32</a:t>
            </a:r>
            <a:r>
              <a:rPr kumimoji="1" lang="ja-JP" altLang="en-US" sz="1050" dirty="0" smtClean="0"/>
              <a:t>年度</a:t>
            </a:r>
            <a:endParaRPr kumimoji="1" lang="ja-JP" altLang="en-US" sz="1050" dirty="0"/>
          </a:p>
        </p:txBody>
      </p:sp>
      <p:sp>
        <p:nvSpPr>
          <p:cNvPr id="66" name="テキスト ボックス 65">
            <a:extLst>
              <a:ext uri="{FF2B5EF4-FFF2-40B4-BE49-F238E27FC236}">
                <a16:creationId xmlns:a16="http://schemas.microsoft.com/office/drawing/2014/main" id="{40BD0F51-0653-4106-A1E9-4A2792C8B968}"/>
              </a:ext>
            </a:extLst>
          </p:cNvPr>
          <p:cNvSpPr txBox="1"/>
          <p:nvPr/>
        </p:nvSpPr>
        <p:spPr>
          <a:xfrm>
            <a:off x="1020045" y="3188894"/>
            <a:ext cx="1168010" cy="253916"/>
          </a:xfrm>
          <a:prstGeom prst="rect">
            <a:avLst/>
          </a:prstGeom>
          <a:solidFill>
            <a:schemeClr val="bg1"/>
          </a:solidFill>
        </p:spPr>
        <p:txBody>
          <a:bodyPr wrap="square" rtlCol="0">
            <a:spAutoFit/>
          </a:bodyPr>
          <a:lstStyle/>
          <a:p>
            <a:r>
              <a:rPr kumimoji="1" lang="en-US" altLang="ja-JP" sz="1050" dirty="0" smtClean="0"/>
              <a:t>H29</a:t>
            </a:r>
            <a:r>
              <a:rPr kumimoji="1" lang="ja-JP" altLang="en-US" sz="1050" dirty="0" smtClean="0"/>
              <a:t>年度</a:t>
            </a:r>
            <a:endParaRPr kumimoji="1" lang="ja-JP" altLang="en-US" sz="1050" dirty="0"/>
          </a:p>
        </p:txBody>
      </p:sp>
      <p:sp>
        <p:nvSpPr>
          <p:cNvPr id="72" name="テキスト ボックス 71">
            <a:extLst>
              <a:ext uri="{FF2B5EF4-FFF2-40B4-BE49-F238E27FC236}">
                <a16:creationId xmlns:a16="http://schemas.microsoft.com/office/drawing/2014/main" id="{40BD0F51-0653-4106-A1E9-4A2792C8B968}"/>
              </a:ext>
            </a:extLst>
          </p:cNvPr>
          <p:cNvSpPr txBox="1"/>
          <p:nvPr/>
        </p:nvSpPr>
        <p:spPr>
          <a:xfrm>
            <a:off x="4057971" y="3188894"/>
            <a:ext cx="1168010" cy="253916"/>
          </a:xfrm>
          <a:prstGeom prst="rect">
            <a:avLst/>
          </a:prstGeom>
          <a:solidFill>
            <a:schemeClr val="bg1"/>
          </a:solidFill>
        </p:spPr>
        <p:txBody>
          <a:bodyPr wrap="square" rtlCol="0">
            <a:spAutoFit/>
          </a:bodyPr>
          <a:lstStyle/>
          <a:p>
            <a:r>
              <a:rPr kumimoji="1" lang="en-US" altLang="ja-JP" sz="1050" dirty="0" smtClean="0"/>
              <a:t>R8</a:t>
            </a:r>
            <a:r>
              <a:rPr kumimoji="1" lang="ja-JP" altLang="en-US" sz="1050" dirty="0" smtClean="0"/>
              <a:t>年度</a:t>
            </a:r>
            <a:r>
              <a:rPr kumimoji="1" lang="ja-JP" altLang="en-US" sz="1050" dirty="0"/>
              <a:t>　</a:t>
            </a:r>
            <a:r>
              <a:rPr kumimoji="1" lang="en-US" altLang="ja-JP" sz="1050" dirty="0" smtClean="0"/>
              <a:t>R9</a:t>
            </a:r>
            <a:r>
              <a:rPr kumimoji="1" lang="ja-JP" altLang="en-US" sz="1050" dirty="0" smtClean="0"/>
              <a:t>年度</a:t>
            </a:r>
            <a:endParaRPr kumimoji="1" lang="ja-JP" altLang="en-US" sz="1050" dirty="0"/>
          </a:p>
        </p:txBody>
      </p:sp>
      <p:sp>
        <p:nvSpPr>
          <p:cNvPr id="73" name="テキスト ボックス 72">
            <a:extLst>
              <a:ext uri="{FF2B5EF4-FFF2-40B4-BE49-F238E27FC236}">
                <a16:creationId xmlns:a16="http://schemas.microsoft.com/office/drawing/2014/main" id="{40BD0F51-0653-4106-A1E9-4A2792C8B968}"/>
              </a:ext>
            </a:extLst>
          </p:cNvPr>
          <p:cNvSpPr txBox="1"/>
          <p:nvPr/>
        </p:nvSpPr>
        <p:spPr>
          <a:xfrm>
            <a:off x="5848777" y="3188894"/>
            <a:ext cx="1360440" cy="253916"/>
          </a:xfrm>
          <a:prstGeom prst="rect">
            <a:avLst/>
          </a:prstGeom>
          <a:solidFill>
            <a:schemeClr val="bg1"/>
          </a:solidFill>
        </p:spPr>
        <p:txBody>
          <a:bodyPr wrap="square" rtlCol="0">
            <a:spAutoFit/>
          </a:bodyPr>
          <a:lstStyle/>
          <a:p>
            <a:r>
              <a:rPr kumimoji="1" lang="en-US" altLang="ja-JP" sz="1050" dirty="0" smtClean="0"/>
              <a:t>R13</a:t>
            </a:r>
            <a:r>
              <a:rPr kumimoji="1" lang="ja-JP" altLang="en-US" sz="1050" dirty="0" smtClean="0"/>
              <a:t>年度</a:t>
            </a:r>
            <a:r>
              <a:rPr kumimoji="1" lang="ja-JP" altLang="en-US" sz="1050" dirty="0"/>
              <a:t>　</a:t>
            </a:r>
            <a:r>
              <a:rPr kumimoji="1" lang="en-US" altLang="ja-JP" sz="1050" dirty="0" smtClean="0"/>
              <a:t>R14</a:t>
            </a:r>
            <a:r>
              <a:rPr kumimoji="1" lang="ja-JP" altLang="en-US" sz="1050" dirty="0" smtClean="0"/>
              <a:t>年度</a:t>
            </a:r>
            <a:endParaRPr kumimoji="1" lang="ja-JP" altLang="en-US" sz="1050" dirty="0"/>
          </a:p>
        </p:txBody>
      </p:sp>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１．プランの位置づけ</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AE83A6AA-8D69-434B-B372-C5F460227AB8}"/>
              </a:ext>
            </a:extLst>
          </p:cNvPr>
          <p:cNvSpPr txBox="1"/>
          <p:nvPr/>
        </p:nvSpPr>
        <p:spPr>
          <a:xfrm>
            <a:off x="114300" y="721453"/>
            <a:ext cx="9690100" cy="1682015"/>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0" name="角丸四角形 15">
            <a:extLst>
              <a:ext uri="{FF2B5EF4-FFF2-40B4-BE49-F238E27FC236}">
                <a16:creationId xmlns:a16="http://schemas.microsoft.com/office/drawing/2014/main" id="{5D815D69-EDEB-47BD-8D6C-ABFD547844B5}"/>
              </a:ext>
            </a:extLst>
          </p:cNvPr>
          <p:cNvSpPr/>
          <p:nvPr/>
        </p:nvSpPr>
        <p:spPr>
          <a:xfrm>
            <a:off x="114299" y="568874"/>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プラン</a:t>
            </a:r>
            <a:r>
              <a:rPr kumimoji="1" lang="ja-JP" altLang="en-US" sz="1400" b="1" kern="0" dirty="0" smtClean="0">
                <a:solidFill>
                  <a:prstClr val="white"/>
                </a:solidFill>
                <a:latin typeface="Meiryo UI" pitchFamily="50" charset="-128"/>
                <a:ea typeface="Meiryo UI" pitchFamily="50" charset="-128"/>
                <a:cs typeface="Meiryo UI" pitchFamily="50" charset="-128"/>
              </a:rPr>
              <a:t>の</a:t>
            </a:r>
            <a:r>
              <a:rPr kumimoji="1" lang="ja-JP" altLang="en-US" sz="1400" b="1" kern="0" dirty="0">
                <a:solidFill>
                  <a:prstClr val="white"/>
                </a:solidFill>
                <a:latin typeface="Meiryo UI" pitchFamily="50" charset="-128"/>
                <a:ea typeface="Meiryo UI" pitchFamily="50" charset="-128"/>
                <a:cs typeface="Meiryo UI" pitchFamily="50" charset="-128"/>
              </a:rPr>
              <a:t>位置づけ</a:t>
            </a:r>
          </a:p>
        </p:txBody>
      </p:sp>
      <p:sp>
        <p:nvSpPr>
          <p:cNvPr id="32" name="正方形/長方形 31">
            <a:extLst>
              <a:ext uri="{FF2B5EF4-FFF2-40B4-BE49-F238E27FC236}">
                <a16:creationId xmlns:a16="http://schemas.microsoft.com/office/drawing/2014/main" id="{C9A383F9-C3CC-4F29-BDF1-6D623DAC053B}"/>
              </a:ext>
            </a:extLst>
          </p:cNvPr>
          <p:cNvSpPr/>
          <p:nvPr/>
        </p:nvSpPr>
        <p:spPr>
          <a:xfrm>
            <a:off x="218581" y="892370"/>
            <a:ext cx="9366691" cy="1477328"/>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○本プランは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、大阪農業の振興と府民の豊かな暮らしの実現を目的として、農業分野の施策を計画的に推進するために策定するものです。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○これまで大阪府では、平成２９年８月に策定した「新たなおおさか農政アクションプラン」に掲げた「府民とともに未来へつむぐ豊かな「農」」を実現するため、プランに設定した施策の推進に取り組んで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きました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間、人口減少社会の進展、ポストコロナ社会の到来や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ｓ、脱炭素社会への要請、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大阪・関西万博の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開催決定と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いった社会情勢の変化がありました。</a:t>
            </a: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〇本プランでは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、これまでの取組成果と課題、社会情勢の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見とおしを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見極めながら、</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１０年後に実現を目指す将来像を設定し</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その実現に向け</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５年後</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を目標年次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とした取組みを示します。</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（計画期間　令和４年度～令和８年度</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AE83A6AA-8D69-434B-B372-C5F460227AB8}"/>
              </a:ext>
            </a:extLst>
          </p:cNvPr>
          <p:cNvSpPr txBox="1"/>
          <p:nvPr/>
        </p:nvSpPr>
        <p:spPr>
          <a:xfrm>
            <a:off x="115378" y="2514118"/>
            <a:ext cx="9690100" cy="496265"/>
          </a:xfrm>
          <a:prstGeom prst="rect">
            <a:avLst/>
          </a:prstGeom>
          <a:solidFill>
            <a:srgbClr val="FFFF00"/>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47" name="正方形/長方形 46">
            <a:extLst>
              <a:ext uri="{FF2B5EF4-FFF2-40B4-BE49-F238E27FC236}">
                <a16:creationId xmlns:a16="http://schemas.microsoft.com/office/drawing/2014/main" id="{C9A383F9-C3CC-4F29-BDF1-6D623DAC053B}"/>
              </a:ext>
            </a:extLst>
          </p:cNvPr>
          <p:cNvSpPr/>
          <p:nvPr/>
        </p:nvSpPr>
        <p:spPr>
          <a:xfrm>
            <a:off x="277082" y="2480810"/>
            <a:ext cx="9628918" cy="553998"/>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○本計画は大阪農政の方向性と取り組む施策を示すものであり、具体的な年次目標等は個別計画・プランにおいて定めるものとします。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（大阪府普及指導計画、大阪産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グローアッププラン、大阪スマート農業推進指針、ため池防災減災アクションプラン、大阪府グリーンアグリ戦略　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0E3693A7-8501-44D9-A4FD-6608276C0F2C}"/>
              </a:ext>
            </a:extLst>
          </p:cNvPr>
          <p:cNvSpPr txBox="1"/>
          <p:nvPr/>
        </p:nvSpPr>
        <p:spPr>
          <a:xfrm>
            <a:off x="2799784" y="3706836"/>
            <a:ext cx="1695625" cy="415498"/>
          </a:xfrm>
          <a:prstGeom prst="rect">
            <a:avLst/>
          </a:prstGeom>
          <a:solidFill>
            <a:schemeClr val="bg1"/>
          </a:solidFill>
        </p:spPr>
        <p:txBody>
          <a:bodyPr wrap="square" rtlCol="0">
            <a:spAutoFit/>
          </a:bodyPr>
          <a:lstStyle/>
          <a:p>
            <a:r>
              <a:rPr kumimoji="1" lang="ja-JP" altLang="en-US" sz="1050" b="1" dirty="0" smtClean="0"/>
              <a:t>おおさ</a:t>
            </a:r>
            <a:r>
              <a:rPr kumimoji="1" lang="ja-JP" altLang="en-US" sz="1050" b="1" dirty="0"/>
              <a:t>か</a:t>
            </a:r>
            <a:r>
              <a:rPr kumimoji="1" lang="ja-JP" altLang="en-US" sz="1050" b="1" dirty="0" smtClean="0"/>
              <a:t>農政</a:t>
            </a:r>
            <a:endParaRPr kumimoji="1" lang="en-US" altLang="ja-JP" sz="1050" b="1" dirty="0" smtClean="0"/>
          </a:p>
          <a:p>
            <a:r>
              <a:rPr kumimoji="1" lang="ja-JP" altLang="en-US" sz="1050" b="1" dirty="0" smtClean="0"/>
              <a:t>アクションプラン</a:t>
            </a:r>
            <a:endParaRPr kumimoji="1" lang="ja-JP" altLang="en-US" sz="1050" b="1" dirty="0"/>
          </a:p>
        </p:txBody>
      </p:sp>
      <p:cxnSp>
        <p:nvCxnSpPr>
          <p:cNvPr id="53" name="直線コネクタ 52">
            <a:extLst>
              <a:ext uri="{FF2B5EF4-FFF2-40B4-BE49-F238E27FC236}">
                <a16:creationId xmlns:a16="http://schemas.microsoft.com/office/drawing/2014/main" id="{41BB2F2F-72A0-4294-AA11-2FDC838C4EFA}"/>
              </a:ext>
            </a:extLst>
          </p:cNvPr>
          <p:cNvCxnSpPr/>
          <p:nvPr/>
        </p:nvCxnSpPr>
        <p:spPr>
          <a:xfrm>
            <a:off x="2824451" y="3223363"/>
            <a:ext cx="14685" cy="200172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088C4FFD-9F89-40D0-BD27-2EE3217D14EB}"/>
              </a:ext>
            </a:extLst>
          </p:cNvPr>
          <p:cNvSpPr txBox="1"/>
          <p:nvPr/>
        </p:nvSpPr>
        <p:spPr>
          <a:xfrm>
            <a:off x="5362730" y="4754584"/>
            <a:ext cx="1316106" cy="415498"/>
          </a:xfrm>
          <a:prstGeom prst="rect">
            <a:avLst/>
          </a:prstGeom>
          <a:solidFill>
            <a:schemeClr val="bg1"/>
          </a:solidFill>
        </p:spPr>
        <p:txBody>
          <a:bodyPr wrap="square" rtlCol="0">
            <a:spAutoFit/>
          </a:bodyPr>
          <a:lstStyle/>
          <a:p>
            <a:r>
              <a:rPr kumimoji="1" lang="en-US" altLang="ja-JP" sz="1050" dirty="0" smtClean="0"/>
              <a:t>SDG</a:t>
            </a:r>
            <a:r>
              <a:rPr kumimoji="1" lang="ja-JP" altLang="en-US" sz="1050" dirty="0" err="1" smtClean="0"/>
              <a:t>ｓ</a:t>
            </a:r>
            <a:r>
              <a:rPr kumimoji="1" lang="ja-JP" altLang="en-US" sz="1050" dirty="0" smtClean="0"/>
              <a:t>達成目標</a:t>
            </a:r>
            <a:endParaRPr kumimoji="1" lang="en-US" altLang="ja-JP" sz="1050" dirty="0" smtClean="0"/>
          </a:p>
          <a:p>
            <a:r>
              <a:rPr kumimoji="1" lang="ja-JP" altLang="en-US" sz="1050" dirty="0" smtClean="0"/>
              <a:t>令和</a:t>
            </a:r>
            <a:r>
              <a:rPr kumimoji="1" lang="en-US" altLang="ja-JP" sz="1050" dirty="0" smtClean="0"/>
              <a:t>12</a:t>
            </a:r>
            <a:r>
              <a:rPr kumimoji="1" lang="ja-JP" altLang="en-US" sz="1050" dirty="0" smtClean="0"/>
              <a:t>年（</a:t>
            </a:r>
            <a:r>
              <a:rPr kumimoji="1" lang="en-US" altLang="ja-JP" sz="1050" dirty="0" smtClean="0"/>
              <a:t>2030</a:t>
            </a:r>
            <a:r>
              <a:rPr kumimoji="1" lang="ja-JP" altLang="en-US" sz="1050" dirty="0" smtClean="0"/>
              <a:t>）</a:t>
            </a:r>
            <a:endParaRPr kumimoji="1" lang="ja-JP" altLang="en-US" sz="1050" dirty="0"/>
          </a:p>
        </p:txBody>
      </p:sp>
      <p:sp>
        <p:nvSpPr>
          <p:cNvPr id="56" name="二等辺三角形 55"/>
          <p:cNvSpPr/>
          <p:nvPr/>
        </p:nvSpPr>
        <p:spPr>
          <a:xfrm>
            <a:off x="4114515" y="4367068"/>
            <a:ext cx="157444" cy="351972"/>
          </a:xfrm>
          <a:prstGeom prst="triangle">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088C4FFD-9F89-40D0-BD27-2EE3217D14EB}"/>
              </a:ext>
            </a:extLst>
          </p:cNvPr>
          <p:cNvSpPr txBox="1"/>
          <p:nvPr/>
        </p:nvSpPr>
        <p:spPr>
          <a:xfrm>
            <a:off x="3554470" y="4761517"/>
            <a:ext cx="1316106" cy="415498"/>
          </a:xfrm>
          <a:prstGeom prst="rect">
            <a:avLst/>
          </a:prstGeom>
          <a:solidFill>
            <a:schemeClr val="bg1"/>
          </a:solidFill>
        </p:spPr>
        <p:txBody>
          <a:bodyPr wrap="square" rtlCol="0">
            <a:spAutoFit/>
          </a:bodyPr>
          <a:lstStyle/>
          <a:p>
            <a:r>
              <a:rPr kumimoji="1" lang="ja-JP" altLang="en-US" sz="1050" b="1" dirty="0" smtClean="0"/>
              <a:t>大阪・関西万博</a:t>
            </a:r>
            <a:endParaRPr kumimoji="1" lang="en-US" altLang="ja-JP" sz="1050" b="1" dirty="0" smtClean="0"/>
          </a:p>
          <a:p>
            <a:r>
              <a:rPr kumimoji="1" lang="ja-JP" altLang="en-US" sz="1050" b="1" dirty="0" smtClean="0"/>
              <a:t>令和</a:t>
            </a:r>
            <a:r>
              <a:rPr kumimoji="1" lang="en-US" altLang="ja-JP" sz="1050" b="1" dirty="0" smtClean="0"/>
              <a:t>7</a:t>
            </a:r>
            <a:r>
              <a:rPr kumimoji="1" lang="ja-JP" altLang="en-US" sz="1050" b="1" dirty="0" smtClean="0"/>
              <a:t>年（</a:t>
            </a:r>
            <a:r>
              <a:rPr kumimoji="1" lang="en-US" altLang="ja-JP" sz="1050" b="1" dirty="0" smtClean="0"/>
              <a:t>2025</a:t>
            </a:r>
            <a:r>
              <a:rPr kumimoji="1" lang="ja-JP" altLang="en-US" sz="1050" b="1" dirty="0" smtClean="0"/>
              <a:t>）</a:t>
            </a:r>
            <a:endParaRPr kumimoji="1" lang="ja-JP" altLang="en-US" sz="1050" b="1" dirty="0"/>
          </a:p>
        </p:txBody>
      </p:sp>
      <p:sp>
        <p:nvSpPr>
          <p:cNvPr id="58" name="矢印: 右 19">
            <a:extLst>
              <a:ext uri="{FF2B5EF4-FFF2-40B4-BE49-F238E27FC236}">
                <a16:creationId xmlns:a16="http://schemas.microsoft.com/office/drawing/2014/main" id="{8EBF9FF4-FDDE-47E1-B520-EF56574518C4}"/>
              </a:ext>
            </a:extLst>
          </p:cNvPr>
          <p:cNvSpPr/>
          <p:nvPr/>
        </p:nvSpPr>
        <p:spPr>
          <a:xfrm>
            <a:off x="1002437" y="4110818"/>
            <a:ext cx="1795422" cy="234657"/>
          </a:xfrm>
          <a:prstGeom prst="homePlat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矢印: 右 18">
            <a:extLst>
              <a:ext uri="{FF2B5EF4-FFF2-40B4-BE49-F238E27FC236}">
                <a16:creationId xmlns:a16="http://schemas.microsoft.com/office/drawing/2014/main" id="{B583F789-9AC3-48A6-9B8A-E8A5A65FA8CA}"/>
              </a:ext>
            </a:extLst>
          </p:cNvPr>
          <p:cNvSpPr/>
          <p:nvPr/>
        </p:nvSpPr>
        <p:spPr>
          <a:xfrm>
            <a:off x="4505354" y="4098118"/>
            <a:ext cx="1984253" cy="291622"/>
          </a:xfrm>
          <a:prstGeom prst="homePlat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5" name="直線コネクタ 64">
            <a:extLst>
              <a:ext uri="{FF2B5EF4-FFF2-40B4-BE49-F238E27FC236}">
                <a16:creationId xmlns:a16="http://schemas.microsoft.com/office/drawing/2014/main" id="{41BB2F2F-72A0-4294-AA11-2FDC838C4EFA}"/>
              </a:ext>
            </a:extLst>
          </p:cNvPr>
          <p:cNvCxnSpPr/>
          <p:nvPr/>
        </p:nvCxnSpPr>
        <p:spPr>
          <a:xfrm flipH="1">
            <a:off x="997133" y="3223363"/>
            <a:ext cx="5303" cy="196839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矢印: 右 18">
            <a:extLst>
              <a:ext uri="{FF2B5EF4-FFF2-40B4-BE49-F238E27FC236}">
                <a16:creationId xmlns:a16="http://schemas.microsoft.com/office/drawing/2014/main" id="{B583F789-9AC3-48A6-9B8A-E8A5A65FA8CA}"/>
              </a:ext>
            </a:extLst>
          </p:cNvPr>
          <p:cNvSpPr/>
          <p:nvPr/>
        </p:nvSpPr>
        <p:spPr>
          <a:xfrm>
            <a:off x="2824450" y="4100452"/>
            <a:ext cx="1823287" cy="26661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0" name="直線コネクタ 59">
            <a:extLst>
              <a:ext uri="{FF2B5EF4-FFF2-40B4-BE49-F238E27FC236}">
                <a16:creationId xmlns:a16="http://schemas.microsoft.com/office/drawing/2014/main" id="{41BB2F2F-72A0-4294-AA11-2FDC838C4EFA}"/>
              </a:ext>
            </a:extLst>
          </p:cNvPr>
          <p:cNvCxnSpPr/>
          <p:nvPr/>
        </p:nvCxnSpPr>
        <p:spPr>
          <a:xfrm>
            <a:off x="4652909" y="3223363"/>
            <a:ext cx="14685" cy="200172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7" name="二等辺三角形 66"/>
          <p:cNvSpPr/>
          <p:nvPr/>
        </p:nvSpPr>
        <p:spPr>
          <a:xfrm>
            <a:off x="5942061" y="4396176"/>
            <a:ext cx="157444" cy="351972"/>
          </a:xfrm>
          <a:prstGeom prst="triangle">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二等辺三角形 67"/>
          <p:cNvSpPr/>
          <p:nvPr/>
        </p:nvSpPr>
        <p:spPr>
          <a:xfrm>
            <a:off x="8923967" y="4396176"/>
            <a:ext cx="157444" cy="351972"/>
          </a:xfrm>
          <a:prstGeom prst="triangle">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088C4FFD-9F89-40D0-BD27-2EE3217D14EB}"/>
              </a:ext>
            </a:extLst>
          </p:cNvPr>
          <p:cNvSpPr txBox="1"/>
          <p:nvPr/>
        </p:nvSpPr>
        <p:spPr>
          <a:xfrm>
            <a:off x="7677969" y="4783078"/>
            <a:ext cx="2105606" cy="577081"/>
          </a:xfrm>
          <a:prstGeom prst="rect">
            <a:avLst/>
          </a:prstGeom>
          <a:solidFill>
            <a:schemeClr val="bg1"/>
          </a:solidFill>
        </p:spPr>
        <p:txBody>
          <a:bodyPr wrap="square" rtlCol="0">
            <a:spAutoFit/>
          </a:bodyPr>
          <a:lstStyle/>
          <a:p>
            <a:r>
              <a:rPr kumimoji="1" lang="ja-JP" altLang="en-US" sz="1050" dirty="0" smtClean="0"/>
              <a:t>カーボンニュートラル</a:t>
            </a:r>
            <a:endParaRPr kumimoji="1" lang="en-US" altLang="ja-JP" sz="1050" dirty="0" smtClean="0"/>
          </a:p>
          <a:p>
            <a:r>
              <a:rPr kumimoji="1" lang="ja-JP" altLang="en-US" sz="1050" dirty="0" smtClean="0"/>
              <a:t>達成</a:t>
            </a:r>
            <a:r>
              <a:rPr kumimoji="1" lang="ja-JP" altLang="en-US" sz="1050" dirty="0"/>
              <a:t>目標</a:t>
            </a:r>
            <a:endParaRPr kumimoji="1" lang="en-US" altLang="ja-JP" sz="1050" dirty="0" smtClean="0"/>
          </a:p>
          <a:p>
            <a:r>
              <a:rPr kumimoji="1" lang="ja-JP" altLang="en-US" sz="1050" dirty="0" smtClean="0"/>
              <a:t>令和</a:t>
            </a:r>
            <a:r>
              <a:rPr kumimoji="1" lang="en-US" altLang="ja-JP" sz="1050" dirty="0" smtClean="0"/>
              <a:t>32</a:t>
            </a:r>
            <a:r>
              <a:rPr kumimoji="1" lang="ja-JP" altLang="en-US" sz="1050" dirty="0" smtClean="0"/>
              <a:t>年（</a:t>
            </a:r>
            <a:r>
              <a:rPr kumimoji="1" lang="en-US" altLang="ja-JP" sz="1050" dirty="0" smtClean="0"/>
              <a:t>2050</a:t>
            </a:r>
            <a:r>
              <a:rPr kumimoji="1" lang="ja-JP" altLang="en-US" sz="1050" dirty="0" smtClean="0"/>
              <a:t>）</a:t>
            </a:r>
            <a:endParaRPr kumimoji="1" lang="ja-JP" altLang="en-US" sz="1050" dirty="0"/>
          </a:p>
        </p:txBody>
      </p:sp>
      <p:sp>
        <p:nvSpPr>
          <p:cNvPr id="70" name="テキスト ボックス 69">
            <a:extLst>
              <a:ext uri="{FF2B5EF4-FFF2-40B4-BE49-F238E27FC236}">
                <a16:creationId xmlns:a16="http://schemas.microsoft.com/office/drawing/2014/main" id="{0E3693A7-8501-44D9-A4FD-6608276C0F2C}"/>
              </a:ext>
            </a:extLst>
          </p:cNvPr>
          <p:cNvSpPr txBox="1"/>
          <p:nvPr/>
        </p:nvSpPr>
        <p:spPr>
          <a:xfrm>
            <a:off x="1046820" y="3670895"/>
            <a:ext cx="1695625" cy="415498"/>
          </a:xfrm>
          <a:prstGeom prst="rect">
            <a:avLst/>
          </a:prstGeom>
          <a:solidFill>
            <a:schemeClr val="bg1"/>
          </a:solidFill>
        </p:spPr>
        <p:txBody>
          <a:bodyPr wrap="square" rtlCol="0">
            <a:spAutoFit/>
          </a:bodyPr>
          <a:lstStyle/>
          <a:p>
            <a:r>
              <a:rPr kumimoji="1" lang="ja-JP" altLang="en-US" sz="1050" b="1" dirty="0" smtClean="0"/>
              <a:t>前　おおさか農政</a:t>
            </a:r>
            <a:endParaRPr kumimoji="1" lang="en-US" altLang="ja-JP" sz="1050" b="1" dirty="0" smtClean="0"/>
          </a:p>
          <a:p>
            <a:r>
              <a:rPr kumimoji="1" lang="ja-JP" altLang="en-US" sz="1050" b="1" dirty="0" smtClean="0"/>
              <a:t>アクションプラン</a:t>
            </a:r>
            <a:endParaRPr kumimoji="1" lang="ja-JP" altLang="en-US" sz="1050" b="1" dirty="0"/>
          </a:p>
        </p:txBody>
      </p:sp>
      <p:sp>
        <p:nvSpPr>
          <p:cNvPr id="71" name="テキスト ボックス 70">
            <a:extLst>
              <a:ext uri="{FF2B5EF4-FFF2-40B4-BE49-F238E27FC236}">
                <a16:creationId xmlns:a16="http://schemas.microsoft.com/office/drawing/2014/main" id="{0E3693A7-8501-44D9-A4FD-6608276C0F2C}"/>
              </a:ext>
            </a:extLst>
          </p:cNvPr>
          <p:cNvSpPr txBox="1"/>
          <p:nvPr/>
        </p:nvSpPr>
        <p:spPr>
          <a:xfrm>
            <a:off x="5073088" y="3832251"/>
            <a:ext cx="1561557" cy="253315"/>
          </a:xfrm>
          <a:prstGeom prst="rect">
            <a:avLst/>
          </a:prstGeom>
          <a:solidFill>
            <a:schemeClr val="bg1"/>
          </a:solidFill>
        </p:spPr>
        <p:txBody>
          <a:bodyPr wrap="square" rtlCol="0">
            <a:spAutoFit/>
          </a:bodyPr>
          <a:lstStyle/>
          <a:p>
            <a:pPr algn="r"/>
            <a:r>
              <a:rPr kumimoji="1" lang="ja-JP" altLang="en-US" sz="1050" b="1" dirty="0" smtClean="0"/>
              <a:t>（</a:t>
            </a:r>
            <a:r>
              <a:rPr kumimoji="1" lang="en-US" altLang="ja-JP" sz="1050" b="1" dirty="0" smtClean="0"/>
              <a:t>10</a:t>
            </a:r>
            <a:r>
              <a:rPr kumimoji="1" lang="ja-JP" altLang="en-US" sz="1050" b="1" dirty="0" smtClean="0"/>
              <a:t>年後の将来像）</a:t>
            </a:r>
            <a:endParaRPr kumimoji="1" lang="ja-JP" altLang="en-US" sz="1050" b="1" dirty="0"/>
          </a:p>
        </p:txBody>
      </p:sp>
      <p:cxnSp>
        <p:nvCxnSpPr>
          <p:cNvPr id="61" name="直線コネクタ 60">
            <a:extLst>
              <a:ext uri="{FF2B5EF4-FFF2-40B4-BE49-F238E27FC236}">
                <a16:creationId xmlns:a16="http://schemas.microsoft.com/office/drawing/2014/main" id="{41BB2F2F-72A0-4294-AA11-2FDC838C4EFA}"/>
              </a:ext>
            </a:extLst>
          </p:cNvPr>
          <p:cNvCxnSpPr/>
          <p:nvPr/>
        </p:nvCxnSpPr>
        <p:spPr>
          <a:xfrm>
            <a:off x="9160447" y="3223363"/>
            <a:ext cx="14685" cy="200172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41BB2F2F-72A0-4294-AA11-2FDC838C4EFA}"/>
              </a:ext>
            </a:extLst>
          </p:cNvPr>
          <p:cNvCxnSpPr/>
          <p:nvPr/>
        </p:nvCxnSpPr>
        <p:spPr>
          <a:xfrm>
            <a:off x="6492960" y="3223363"/>
            <a:ext cx="14685" cy="200172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AE83A6AA-8D69-434B-B372-C5F460227AB8}"/>
              </a:ext>
            </a:extLst>
          </p:cNvPr>
          <p:cNvSpPr txBox="1"/>
          <p:nvPr/>
        </p:nvSpPr>
        <p:spPr>
          <a:xfrm>
            <a:off x="114300" y="5432786"/>
            <a:ext cx="9690100" cy="1144545"/>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2" name="スライド番号プレースホルダー 1"/>
          <p:cNvSpPr>
            <a:spLocks noGrp="1"/>
          </p:cNvSpPr>
          <p:nvPr>
            <p:ph type="sldNum" sz="quarter" idx="12"/>
          </p:nvPr>
        </p:nvSpPr>
        <p:spPr>
          <a:xfrm>
            <a:off x="7535316" y="6517123"/>
            <a:ext cx="2228850" cy="365125"/>
          </a:xfrm>
        </p:spPr>
        <p:txBody>
          <a:bodyPr/>
          <a:lstStyle/>
          <a:p>
            <a:fld id="{24BF8691-B551-4A97-871C-1FDA0DECA438}" type="slidenum">
              <a:rPr kumimoji="1" lang="ja-JP" altLang="en-US" sz="1400" smtClean="0">
                <a:solidFill>
                  <a:schemeClr val="tx1"/>
                </a:solidFill>
              </a:rPr>
              <a:t>3</a:t>
            </a:fld>
            <a:endParaRPr kumimoji="1" lang="ja-JP" altLang="en-US" sz="1400" dirty="0">
              <a:solidFill>
                <a:schemeClr val="tx1"/>
              </a:solidFill>
            </a:endParaRPr>
          </a:p>
        </p:txBody>
      </p:sp>
      <p:sp>
        <p:nvSpPr>
          <p:cNvPr id="35" name="正方形/長方形 34">
            <a:extLst>
              <a:ext uri="{FF2B5EF4-FFF2-40B4-BE49-F238E27FC236}">
                <a16:creationId xmlns:a16="http://schemas.microsoft.com/office/drawing/2014/main" id="{C9A383F9-C3CC-4F29-BDF1-6D623DAC053B}"/>
              </a:ext>
            </a:extLst>
          </p:cNvPr>
          <p:cNvSpPr/>
          <p:nvPr/>
        </p:nvSpPr>
        <p:spPr>
          <a:xfrm>
            <a:off x="218581" y="5553519"/>
            <a:ext cx="9366691" cy="1015663"/>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○本プランは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、都市農業振興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基本法第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条に規定する、地方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公共団体が定める都市農業の振興に関する計画（「地方計画」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兼ねるものとします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○なお、本プランにおける同法第２条に定める「都市農業」の範囲は、「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大阪府都市農業の推進及び農空間の保全と活用に関する条例（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H20.4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施行）」において、都市農業を「府民に新鮮で安全安心な農産物を供給するとともに、多様な公益的機能を発揮している府の区域において行われている農業」と定義していることから、府内全域とします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15">
            <a:extLst>
              <a:ext uri="{FF2B5EF4-FFF2-40B4-BE49-F238E27FC236}">
                <a16:creationId xmlns:a16="http://schemas.microsoft.com/office/drawing/2014/main" id="{FD6AE01A-EABB-46C5-AEEE-E2EBCFA6B11F}"/>
              </a:ext>
            </a:extLst>
          </p:cNvPr>
          <p:cNvSpPr/>
          <p:nvPr/>
        </p:nvSpPr>
        <p:spPr>
          <a:xfrm>
            <a:off x="105832" y="5272747"/>
            <a:ext cx="2489087" cy="320077"/>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都市農業振興基本法との関係</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3" name="下矢印 2"/>
          <p:cNvSpPr/>
          <p:nvPr/>
        </p:nvSpPr>
        <p:spPr>
          <a:xfrm>
            <a:off x="4085940" y="3698687"/>
            <a:ext cx="228885" cy="38687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088C4FFD-9F89-40D0-BD27-2EE3217D14EB}"/>
              </a:ext>
            </a:extLst>
          </p:cNvPr>
          <p:cNvSpPr txBox="1"/>
          <p:nvPr/>
        </p:nvSpPr>
        <p:spPr>
          <a:xfrm>
            <a:off x="3590097" y="3466078"/>
            <a:ext cx="1316106" cy="253916"/>
          </a:xfrm>
          <a:prstGeom prst="rect">
            <a:avLst/>
          </a:prstGeom>
          <a:noFill/>
        </p:spPr>
        <p:txBody>
          <a:bodyPr wrap="square" rtlCol="0">
            <a:spAutoFit/>
          </a:bodyPr>
          <a:lstStyle/>
          <a:p>
            <a:r>
              <a:rPr kumimoji="1" lang="ja-JP" altLang="en-US" sz="1050" b="1" dirty="0" smtClean="0">
                <a:solidFill>
                  <a:srgbClr val="FF0000"/>
                </a:solidFill>
              </a:rPr>
              <a:t>マイルストーン</a:t>
            </a:r>
            <a:endParaRPr kumimoji="1" lang="ja-JP" altLang="en-US" sz="1050" b="1" dirty="0">
              <a:solidFill>
                <a:srgbClr val="FF0000"/>
              </a:solidFill>
            </a:endParaRPr>
          </a:p>
        </p:txBody>
      </p:sp>
    </p:spTree>
    <p:extLst>
      <p:ext uri="{BB962C8B-B14F-4D97-AF65-F5344CB8AC3E}">
        <p14:creationId xmlns:p14="http://schemas.microsoft.com/office/powerpoint/2010/main" val="3130178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２．大阪農業の現状</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5EAA659-B2E8-467E-BEA8-7218EBCDC3E4}"/>
              </a:ext>
            </a:extLst>
          </p:cNvPr>
          <p:cNvSpPr txBox="1"/>
          <p:nvPr/>
        </p:nvSpPr>
        <p:spPr>
          <a:xfrm>
            <a:off x="114300" y="721452"/>
            <a:ext cx="9690100" cy="6001320"/>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0" name="角丸四角形 15">
            <a:extLst>
              <a:ext uri="{FF2B5EF4-FFF2-40B4-BE49-F238E27FC236}">
                <a16:creationId xmlns:a16="http://schemas.microsoft.com/office/drawing/2014/main" id="{2D3E0F19-19BC-4D83-B668-DA5C3A357A23}"/>
              </a:ext>
            </a:extLst>
          </p:cNvPr>
          <p:cNvSpPr/>
          <p:nvPr/>
        </p:nvSpPr>
        <p:spPr>
          <a:xfrm>
            <a:off x="114299" y="568874"/>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現　状</a:t>
            </a:r>
          </a:p>
        </p:txBody>
      </p:sp>
      <p:pic>
        <p:nvPicPr>
          <p:cNvPr id="2" name="図 1"/>
          <p:cNvPicPr>
            <a:picLocks noChangeAspect="1"/>
          </p:cNvPicPr>
          <p:nvPr/>
        </p:nvPicPr>
        <p:blipFill>
          <a:blip r:embed="rId2"/>
          <a:stretch>
            <a:fillRect/>
          </a:stretch>
        </p:blipFill>
        <p:spPr>
          <a:xfrm>
            <a:off x="6730385" y="643116"/>
            <a:ext cx="2701072" cy="1867623"/>
          </a:xfrm>
          <a:prstGeom prst="rect">
            <a:avLst/>
          </a:prstGeom>
        </p:spPr>
      </p:pic>
      <p:pic>
        <p:nvPicPr>
          <p:cNvPr id="4" name="図 3"/>
          <p:cNvPicPr>
            <a:picLocks noChangeAspect="1"/>
          </p:cNvPicPr>
          <p:nvPr/>
        </p:nvPicPr>
        <p:blipFill>
          <a:blip r:embed="rId3"/>
          <a:stretch>
            <a:fillRect/>
          </a:stretch>
        </p:blipFill>
        <p:spPr>
          <a:xfrm>
            <a:off x="7592183" y="2439643"/>
            <a:ext cx="2189024" cy="1456431"/>
          </a:xfrm>
          <a:prstGeom prst="rect">
            <a:avLst/>
          </a:prstGeom>
        </p:spPr>
      </p:pic>
      <p:pic>
        <p:nvPicPr>
          <p:cNvPr id="10" name="図 9"/>
          <p:cNvPicPr>
            <a:picLocks noChangeAspect="1"/>
          </p:cNvPicPr>
          <p:nvPr/>
        </p:nvPicPr>
        <p:blipFill>
          <a:blip r:embed="rId4"/>
          <a:stretch>
            <a:fillRect/>
          </a:stretch>
        </p:blipFill>
        <p:spPr>
          <a:xfrm>
            <a:off x="7278834" y="3820415"/>
            <a:ext cx="2490049" cy="1355240"/>
          </a:xfrm>
          <a:prstGeom prst="rect">
            <a:avLst/>
          </a:prstGeom>
        </p:spPr>
      </p:pic>
      <p:sp>
        <p:nvSpPr>
          <p:cNvPr id="54" name="正方形/長方形 53">
            <a:extLst>
              <a:ext uri="{FF2B5EF4-FFF2-40B4-BE49-F238E27FC236}">
                <a16:creationId xmlns:a16="http://schemas.microsoft.com/office/drawing/2014/main" id="{848C2BD4-5A65-43E3-AA34-5FFA3C689CE4}"/>
              </a:ext>
            </a:extLst>
          </p:cNvPr>
          <p:cNvSpPr/>
          <p:nvPr/>
        </p:nvSpPr>
        <p:spPr>
          <a:xfrm>
            <a:off x="122143" y="928338"/>
            <a:ext cx="7343578" cy="5863144"/>
          </a:xfrm>
          <a:prstGeom prst="rect">
            <a:avLst/>
          </a:prstGeom>
        </p:spPr>
        <p:txBody>
          <a:bodyPr wrap="square">
            <a:spAutoFit/>
          </a:bodyPr>
          <a:lstStyle/>
          <a:p>
            <a:pPr marL="180000" indent="-457200" algn="just">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○農業経営の現状</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・農業経営体は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9,293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元年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7,673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年で</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の減少を続けている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・基幹的農業従事者は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歳以上が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を占め、このまま推移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すれば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半減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すると予想される。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・単位面積あたりの農業産出額は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も増加し、全国と比較しても高収益型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の農業が進んでいる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農家の声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・大阪農業の持続に向けては、新規就農者及び後継者の確保（経営継承、技術伝承）が課題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コンサル専門家の声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・農業の持続に向けては、新規参入の促進と支援（生産から販売までのトータル支援、目指すべき目標の明確化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経営継承支援（技術継承、離農・就農を併せた支援）、産地のブランド化の取組みが必要</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zh-TW" altLang="en-US" sz="1200" b="1" dirty="0" smtClean="0">
                <a:latin typeface="Meiryo UI" panose="020B0604030504040204" pitchFamily="50" charset="-128"/>
                <a:ea typeface="Meiryo UI" panose="020B0604030504040204" pitchFamily="50" charset="-128"/>
                <a:cs typeface="Meiryo UI" panose="020B0604030504040204" pitchFamily="50" charset="-128"/>
              </a:rPr>
              <a:t>農産物直売所</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の販路の現状</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・直売所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出荷者数は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ほぼ横ばい（約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10,300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名）である。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・直売所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販売額</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から約５億円増加し、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億円であった。</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・農産物</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の売上１位の出荷先別経営体数の割合では、全国と比較して大阪は「消費者への直接販売」の割合が高い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農家の声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・大阪は消費地が近いため、自身で販路開拓できることがメリット。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を活用した</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PR</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により消費者への直接販売を行うようになり、リピーターもついてきている。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○経営耕地面積の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推移</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・経営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耕地面積は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％減少した。</a:t>
            </a: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・経営耕地面積のうち販売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農家が占める割合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は減少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し、自給的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土地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持ち非農家が持つ農地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の割合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微増。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○府民の大阪産</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購入に係る意識</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・府民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人を対象として行った調査では、約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％の方が意識的に大阪産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を購入してお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、農業に関心のある者ほど、購入意識が高いことがわかった。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グラフ 14"/>
          <p:cNvGraphicFramePr>
            <a:graphicFrameLocks/>
          </p:cNvGraphicFramePr>
          <p:nvPr>
            <p:extLst/>
          </p:nvPr>
        </p:nvGraphicFramePr>
        <p:xfrm>
          <a:off x="7653392" y="5175655"/>
          <a:ext cx="2158851" cy="1608797"/>
        </p:xfrm>
        <a:graphic>
          <a:graphicData uri="http://schemas.openxmlformats.org/drawingml/2006/chart">
            <c:chart xmlns:c="http://schemas.openxmlformats.org/drawingml/2006/chart" xmlns:r="http://schemas.openxmlformats.org/officeDocument/2006/relationships" r:id="rId5"/>
          </a:graphicData>
        </a:graphic>
      </p:graphicFrame>
      <p:sp>
        <p:nvSpPr>
          <p:cNvPr id="3" name="スライド番号プレースホルダー 2"/>
          <p:cNvSpPr>
            <a:spLocks noGrp="1"/>
          </p:cNvSpPr>
          <p:nvPr>
            <p:ph type="sldNum" sz="quarter" idx="12"/>
          </p:nvPr>
        </p:nvSpPr>
        <p:spPr>
          <a:xfrm>
            <a:off x="7278834" y="6463123"/>
            <a:ext cx="2228850" cy="365125"/>
          </a:xfrm>
        </p:spPr>
        <p:txBody>
          <a:bodyPr/>
          <a:lstStyle/>
          <a:p>
            <a:fld id="{24BF8691-B551-4A97-871C-1FDA0DECA438}" type="slidenum">
              <a:rPr kumimoji="1" lang="ja-JP" altLang="en-US" sz="1400" smtClean="0">
                <a:solidFill>
                  <a:schemeClr val="tx1"/>
                </a:solidFill>
              </a:rPr>
              <a:t>4</a:t>
            </a:fld>
            <a:endParaRPr kumimoji="1" lang="ja-JP" altLang="en-US" sz="1400" dirty="0">
              <a:solidFill>
                <a:schemeClr val="tx1"/>
              </a:solidFill>
            </a:endParaRPr>
          </a:p>
        </p:txBody>
      </p:sp>
    </p:spTree>
    <p:extLst>
      <p:ext uri="{BB962C8B-B14F-4D97-AF65-F5344CB8AC3E}">
        <p14:creationId xmlns:p14="http://schemas.microsoft.com/office/powerpoint/2010/main" val="3637817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「新たなおおさか農政アクションプラン」の成果と課題</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114" y="477366"/>
            <a:ext cx="6268255" cy="307777"/>
          </a:xfrm>
          <a:prstGeom prst="rect">
            <a:avLst/>
          </a:prstGeom>
        </p:spPr>
        <p:txBody>
          <a:bodyPr wrap="square">
            <a:spAutoFit/>
          </a:bodyPr>
          <a:lstStyle/>
          <a:p>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しごと</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「重要な産業」としての大阪農業の</a:t>
            </a:r>
            <a:r>
              <a:rPr lang="ja-JP" altLang="en-US" sz="1400" b="1" dirty="0" smtClean="0">
                <a:latin typeface="メイリオ" panose="020B0604030504040204" pitchFamily="50" charset="-128"/>
                <a:ea typeface="メイリオ" panose="020B0604030504040204" pitchFamily="50" charset="-128"/>
              </a:rPr>
              <a:t>振興（成果）</a:t>
            </a:r>
            <a:endParaRPr lang="ja-JP" altLang="en-US" sz="1400" b="1" dirty="0">
              <a:latin typeface="メイリオ" panose="020B0604030504040204" pitchFamily="50" charset="-128"/>
              <a:ea typeface="メイリオ" panose="020B0604030504040204" pitchFamily="50" charset="-128"/>
            </a:endParaRPr>
          </a:p>
        </p:txBody>
      </p:sp>
      <p:graphicFrame>
        <p:nvGraphicFramePr>
          <p:cNvPr id="19" name="表 18"/>
          <p:cNvGraphicFramePr>
            <a:graphicFrameLocks noGrp="1"/>
          </p:cNvGraphicFramePr>
          <p:nvPr>
            <p:extLst/>
          </p:nvPr>
        </p:nvGraphicFramePr>
        <p:xfrm>
          <a:off x="51518" y="741973"/>
          <a:ext cx="9804399" cy="2400300"/>
        </p:xfrm>
        <a:graphic>
          <a:graphicData uri="http://schemas.openxmlformats.org/drawingml/2006/table">
            <a:tbl>
              <a:tblPr firstRow="1" bandRow="1">
                <a:tableStyleId>{93296810-A885-4BE3-A3E7-6D5BEEA58F35}</a:tableStyleId>
              </a:tblPr>
              <a:tblGrid>
                <a:gridCol w="5525035">
                  <a:extLst>
                    <a:ext uri="{9D8B030D-6E8A-4147-A177-3AD203B41FA5}">
                      <a16:colId xmlns:a16="http://schemas.microsoft.com/office/drawing/2014/main" val="955155497"/>
                    </a:ext>
                  </a:extLst>
                </a:gridCol>
                <a:gridCol w="2473173">
                  <a:extLst>
                    <a:ext uri="{9D8B030D-6E8A-4147-A177-3AD203B41FA5}">
                      <a16:colId xmlns:a16="http://schemas.microsoft.com/office/drawing/2014/main" val="1809293519"/>
                    </a:ext>
                  </a:extLst>
                </a:gridCol>
                <a:gridCol w="1806191">
                  <a:extLst>
                    <a:ext uri="{9D8B030D-6E8A-4147-A177-3AD203B41FA5}">
                      <a16:colId xmlns:a16="http://schemas.microsoft.com/office/drawing/2014/main" val="766327126"/>
                    </a:ext>
                  </a:extLst>
                </a:gridCol>
              </a:tblGrid>
              <a:tr h="201285">
                <a:tc>
                  <a:txBody>
                    <a:bodyPr/>
                    <a:lstStyle/>
                    <a:p>
                      <a:pPr algn="ctr"/>
                      <a:r>
                        <a:rPr kumimoji="1" lang="ja-JP" altLang="en-US" sz="1050" dirty="0" smtClean="0"/>
                        <a:t>項目</a:t>
                      </a:r>
                      <a:endParaRPr kumimoji="1" lang="ja-JP" altLang="en-US" sz="1050" dirty="0"/>
                    </a:p>
                  </a:txBody>
                  <a:tcPr/>
                </a:tc>
                <a:tc>
                  <a:txBody>
                    <a:bodyPr/>
                    <a:lstStyle/>
                    <a:p>
                      <a:pPr algn="ctr"/>
                      <a:r>
                        <a:rPr kumimoji="1" lang="ja-JP" altLang="en-US" sz="1050" dirty="0" smtClean="0"/>
                        <a:t>計画</a:t>
                      </a:r>
                      <a:endParaRPr kumimoji="1" lang="ja-JP" altLang="en-US" sz="1050" dirty="0"/>
                    </a:p>
                  </a:txBody>
                  <a:tcPr/>
                </a:tc>
                <a:tc>
                  <a:txBody>
                    <a:bodyPr/>
                    <a:lstStyle/>
                    <a:p>
                      <a:pPr algn="ctr"/>
                      <a:r>
                        <a:rPr kumimoji="1" lang="ja-JP" altLang="en-US" sz="1050" dirty="0" smtClean="0"/>
                        <a:t>実績（Ｒ</a:t>
                      </a:r>
                      <a:r>
                        <a:rPr kumimoji="1" lang="en-US" altLang="ja-JP" sz="1050" dirty="0" smtClean="0"/>
                        <a:t>3.3</a:t>
                      </a:r>
                      <a:r>
                        <a:rPr kumimoji="1" lang="ja-JP" altLang="en-US" sz="1050" dirty="0" smtClean="0"/>
                        <a:t>末時点）</a:t>
                      </a:r>
                      <a:endParaRPr kumimoji="1" lang="ja-JP" altLang="en-US" sz="1050" dirty="0"/>
                    </a:p>
                  </a:txBody>
                  <a:tcPr/>
                </a:tc>
                <a:extLst>
                  <a:ext uri="{0D108BD9-81ED-4DB2-BD59-A6C34878D82A}">
                    <a16:rowId xmlns:a16="http://schemas.microsoft.com/office/drawing/2014/main" val="1470197057"/>
                  </a:ext>
                </a:extLst>
              </a:tr>
              <a:tr h="201285">
                <a:tc>
                  <a:txBody>
                    <a:bodyPr/>
                    <a:lstStyle/>
                    <a:p>
                      <a:r>
                        <a:rPr lang="en-US" altLang="ja-JP" sz="1050" dirty="0" smtClean="0"/>
                        <a:t>10</a:t>
                      </a:r>
                      <a:r>
                        <a:rPr lang="ja-JP" altLang="en-US" sz="1050" dirty="0" smtClean="0"/>
                        <a:t>年後</a:t>
                      </a:r>
                      <a:r>
                        <a:rPr lang="en-US" altLang="ja-JP" sz="1050" dirty="0" smtClean="0"/>
                        <a:t>(R8)</a:t>
                      </a:r>
                      <a:r>
                        <a:rPr lang="ja-JP" altLang="en-US" sz="1050" dirty="0" smtClean="0"/>
                        <a:t>の姿　農業経営体の販売額の増加</a:t>
                      </a:r>
                      <a:endParaRPr kumimoji="1" lang="ja-JP" altLang="en-US" sz="1050" dirty="0"/>
                    </a:p>
                  </a:txBody>
                  <a:tcPr/>
                </a:tc>
                <a:tc>
                  <a:txBody>
                    <a:bodyPr/>
                    <a:lstStyle/>
                    <a:p>
                      <a:r>
                        <a:rPr kumimoji="1" lang="en-US" altLang="ja-JP" sz="1050" dirty="0" smtClean="0"/>
                        <a:t>240</a:t>
                      </a:r>
                      <a:r>
                        <a:rPr kumimoji="1" lang="ja-JP" altLang="en-US" sz="1050" dirty="0" smtClean="0"/>
                        <a:t>億円（</a:t>
                      </a:r>
                      <a:r>
                        <a:rPr kumimoji="1" lang="en-US" altLang="ja-JP" sz="1050" dirty="0" smtClean="0"/>
                        <a:t>200</a:t>
                      </a:r>
                      <a:r>
                        <a:rPr kumimoji="1" lang="ja-JP" altLang="en-US" sz="1050" dirty="0" smtClean="0"/>
                        <a:t>→</a:t>
                      </a:r>
                      <a:r>
                        <a:rPr kumimoji="1" lang="en-US" altLang="ja-JP" sz="1050" dirty="0" smtClean="0"/>
                        <a:t>240</a:t>
                      </a:r>
                      <a:r>
                        <a:rPr kumimoji="1" lang="ja-JP" altLang="en-US" sz="1050" dirty="0" smtClean="0"/>
                        <a:t>億円　年</a:t>
                      </a:r>
                      <a:r>
                        <a:rPr kumimoji="1" lang="en-US" altLang="ja-JP" sz="1050" dirty="0" smtClean="0"/>
                        <a:t>2%</a:t>
                      </a:r>
                      <a:r>
                        <a:rPr kumimoji="1" lang="ja-JP" altLang="en-US" sz="1050" dirty="0" smtClean="0"/>
                        <a:t>増）</a:t>
                      </a:r>
                      <a:endParaRPr kumimoji="1" lang="ja-JP" altLang="en-US" sz="1050" dirty="0"/>
                    </a:p>
                  </a:txBody>
                  <a:tcPr/>
                </a:tc>
                <a:tc>
                  <a:txBody>
                    <a:bodyPr/>
                    <a:lstStyle/>
                    <a:p>
                      <a:r>
                        <a:rPr kumimoji="1" lang="en-US" altLang="ja-JP" sz="1050" dirty="0" smtClean="0"/>
                        <a:t>189</a:t>
                      </a:r>
                      <a:r>
                        <a:rPr kumimoji="1" lang="ja-JP" altLang="en-US" sz="1050" dirty="0" smtClean="0"/>
                        <a:t>億円</a:t>
                      </a:r>
                      <a:endParaRPr kumimoji="1" lang="ja-JP" altLang="en-US" sz="1050" dirty="0"/>
                    </a:p>
                  </a:txBody>
                  <a:tcPr/>
                </a:tc>
                <a:extLst>
                  <a:ext uri="{0D108BD9-81ED-4DB2-BD59-A6C34878D82A}">
                    <a16:rowId xmlns:a16="http://schemas.microsoft.com/office/drawing/2014/main" val="740500317"/>
                  </a:ext>
                </a:extLst>
              </a:tr>
              <a:tr h="201285">
                <a:tc>
                  <a:txBody>
                    <a:bodyPr/>
                    <a:lstStyle/>
                    <a:p>
                      <a:r>
                        <a:rPr kumimoji="1" lang="en-US" altLang="ja-JP" sz="1050" dirty="0" smtClean="0"/>
                        <a:t>5</a:t>
                      </a:r>
                      <a:r>
                        <a:rPr kumimoji="1" lang="ja-JP" altLang="en-US" sz="1050" dirty="0" smtClean="0"/>
                        <a:t>年後</a:t>
                      </a:r>
                      <a:r>
                        <a:rPr kumimoji="1" lang="en-US" altLang="ja-JP" sz="1050" dirty="0" smtClean="0"/>
                        <a:t>(R3)</a:t>
                      </a:r>
                      <a:r>
                        <a:rPr kumimoji="1" lang="ja-JP" altLang="en-US" sz="1050" dirty="0" smtClean="0"/>
                        <a:t>の目標　①経営改善意欲の高い農業者の平均販売額の増加</a:t>
                      </a:r>
                      <a:endParaRPr kumimoji="1" lang="ja-JP" altLang="en-US" sz="1050" dirty="0"/>
                    </a:p>
                  </a:txBody>
                  <a:tcPr/>
                </a:tc>
                <a:tc>
                  <a:txBody>
                    <a:bodyPr/>
                    <a:lstStyle/>
                    <a:p>
                      <a:r>
                        <a:rPr kumimoji="1" lang="en-US" altLang="ja-JP" sz="1050" dirty="0" smtClean="0"/>
                        <a:t>30%</a:t>
                      </a:r>
                      <a:r>
                        <a:rPr kumimoji="1" lang="ja-JP" altLang="en-US" sz="1050" dirty="0" smtClean="0"/>
                        <a:t>増（</a:t>
                      </a:r>
                      <a:r>
                        <a:rPr kumimoji="1" lang="en-US" altLang="ja-JP" sz="1050" dirty="0" smtClean="0"/>
                        <a:t>300</a:t>
                      </a:r>
                      <a:r>
                        <a:rPr kumimoji="1" lang="ja-JP" altLang="en-US" sz="1050" dirty="0" smtClean="0"/>
                        <a:t>名）</a:t>
                      </a:r>
                      <a:endParaRPr kumimoji="1" lang="ja-JP" altLang="en-US" sz="1050" dirty="0"/>
                    </a:p>
                  </a:txBody>
                  <a:tcPr/>
                </a:tc>
                <a:tc>
                  <a:txBody>
                    <a:bodyPr/>
                    <a:lstStyle/>
                    <a:p>
                      <a:r>
                        <a:rPr kumimoji="1" lang="en-US" altLang="ja-JP" sz="1050" dirty="0" smtClean="0"/>
                        <a:t>15%</a:t>
                      </a:r>
                      <a:r>
                        <a:rPr kumimoji="1" lang="ja-JP" altLang="en-US" sz="1050" dirty="0" smtClean="0"/>
                        <a:t>増（</a:t>
                      </a:r>
                      <a:r>
                        <a:rPr kumimoji="1" lang="en-US" altLang="ja-JP" sz="1050" dirty="0" smtClean="0"/>
                        <a:t>182</a:t>
                      </a:r>
                      <a:r>
                        <a:rPr kumimoji="1" lang="ja-JP" altLang="en-US" sz="1050" dirty="0" smtClean="0"/>
                        <a:t>名）</a:t>
                      </a:r>
                      <a:endParaRPr kumimoji="1" lang="ja-JP" altLang="en-US" sz="1050" dirty="0"/>
                    </a:p>
                  </a:txBody>
                  <a:tcPr/>
                </a:tc>
                <a:extLst>
                  <a:ext uri="{0D108BD9-81ED-4DB2-BD59-A6C34878D82A}">
                    <a16:rowId xmlns:a16="http://schemas.microsoft.com/office/drawing/2014/main" val="2817039797"/>
                  </a:ext>
                </a:extLst>
              </a:tr>
              <a:tr h="201285">
                <a:tc>
                  <a:txBody>
                    <a:bodyPr/>
                    <a:lstStyle/>
                    <a:p>
                      <a:r>
                        <a:rPr kumimoji="1" lang="ja-JP" altLang="en-US" sz="1050" dirty="0" smtClean="0"/>
                        <a:t>　　　　　　　　</a:t>
                      </a:r>
                      <a:r>
                        <a:rPr lang="ja-JP" altLang="en-US" sz="1050" dirty="0" smtClean="0"/>
                        <a:t>②新規就農者・準農家・企業の確保</a:t>
                      </a:r>
                      <a:endParaRPr kumimoji="1" lang="ja-JP" altLang="en-US" sz="1050" dirty="0"/>
                    </a:p>
                  </a:txBody>
                  <a:tcPr/>
                </a:tc>
                <a:tc>
                  <a:txBody>
                    <a:bodyPr/>
                    <a:lstStyle/>
                    <a:p>
                      <a:r>
                        <a:rPr kumimoji="1" lang="ja-JP" altLang="en-US" sz="1050" dirty="0" smtClean="0"/>
                        <a:t>各</a:t>
                      </a:r>
                      <a:r>
                        <a:rPr kumimoji="1" lang="en-US" altLang="ja-JP" sz="1050" dirty="0" smtClean="0"/>
                        <a:t>80</a:t>
                      </a:r>
                      <a:r>
                        <a:rPr kumimoji="1" lang="ja-JP" altLang="en-US" sz="1050" dirty="0" smtClean="0"/>
                        <a:t>人・</a:t>
                      </a:r>
                      <a:r>
                        <a:rPr kumimoji="1" lang="en-US" altLang="ja-JP" sz="1050" dirty="0" smtClean="0"/>
                        <a:t>90</a:t>
                      </a:r>
                      <a:r>
                        <a:rPr kumimoji="1" lang="ja-JP" altLang="en-US" sz="1050" dirty="0" smtClean="0"/>
                        <a:t>人・</a:t>
                      </a:r>
                      <a:r>
                        <a:rPr kumimoji="1" lang="en-US" altLang="ja-JP" sz="1050" dirty="0" smtClean="0"/>
                        <a:t>30</a:t>
                      </a:r>
                      <a:r>
                        <a:rPr kumimoji="1" lang="ja-JP" altLang="en-US" sz="1050" dirty="0" smtClean="0"/>
                        <a:t>事業者</a:t>
                      </a:r>
                      <a:endParaRPr kumimoji="1" lang="ja-JP" altLang="en-US" sz="1050" dirty="0"/>
                    </a:p>
                  </a:txBody>
                  <a:tcPr/>
                </a:tc>
                <a:tc>
                  <a:txBody>
                    <a:bodyPr/>
                    <a:lstStyle/>
                    <a:p>
                      <a:r>
                        <a:rPr kumimoji="1" lang="ja-JP" altLang="en-US" sz="1050" dirty="0" smtClean="0"/>
                        <a:t>各</a:t>
                      </a:r>
                      <a:r>
                        <a:rPr kumimoji="1" lang="en-US" altLang="ja-JP" sz="1050" dirty="0" smtClean="0"/>
                        <a:t>113</a:t>
                      </a:r>
                      <a:r>
                        <a:rPr kumimoji="1" lang="ja-JP" altLang="en-US" sz="1050" dirty="0" smtClean="0"/>
                        <a:t>人・</a:t>
                      </a:r>
                      <a:r>
                        <a:rPr kumimoji="1" lang="en-US" altLang="ja-JP" sz="1050" dirty="0" smtClean="0"/>
                        <a:t>74</a:t>
                      </a:r>
                      <a:r>
                        <a:rPr kumimoji="1" lang="ja-JP" altLang="en-US" sz="1050" dirty="0" smtClean="0"/>
                        <a:t>人・</a:t>
                      </a:r>
                      <a:r>
                        <a:rPr kumimoji="1" lang="en-US" altLang="ja-JP" sz="1050" dirty="0" smtClean="0"/>
                        <a:t>32</a:t>
                      </a:r>
                      <a:r>
                        <a:rPr kumimoji="1" lang="ja-JP" altLang="en-US" sz="1050" dirty="0" smtClean="0"/>
                        <a:t>事業者</a:t>
                      </a:r>
                      <a:endParaRPr kumimoji="1" lang="ja-JP" altLang="en-US" sz="1050" dirty="0"/>
                    </a:p>
                  </a:txBody>
                  <a:tcPr/>
                </a:tc>
                <a:extLst>
                  <a:ext uri="{0D108BD9-81ED-4DB2-BD59-A6C34878D82A}">
                    <a16:rowId xmlns:a16="http://schemas.microsoft.com/office/drawing/2014/main" val="2783025440"/>
                  </a:ext>
                </a:extLst>
              </a:tr>
              <a:tr h="201285">
                <a:tc>
                  <a:txBody>
                    <a:bodyPr/>
                    <a:lstStyle/>
                    <a:p>
                      <a:r>
                        <a:rPr kumimoji="1" lang="ja-JP" altLang="en-US" sz="1050" dirty="0" smtClean="0"/>
                        <a:t>　　　　　　　　</a:t>
                      </a:r>
                      <a:r>
                        <a:rPr lang="ja-JP" altLang="en-US" sz="1050" dirty="0" smtClean="0"/>
                        <a:t>③革新的な新技術の現地実証</a:t>
                      </a:r>
                      <a:endParaRPr lang="en-US" altLang="ja-JP" sz="1050" dirty="0" smtClean="0"/>
                    </a:p>
                    <a:p>
                      <a:r>
                        <a:rPr kumimoji="1" lang="ja-JP" altLang="en-US" sz="1050" dirty="0" smtClean="0"/>
                        <a:t>　　　　　　　　　高収益な作物の導入による高収益型農業を実現するための農地の確保</a:t>
                      </a:r>
                      <a:endParaRPr kumimoji="1" lang="ja-JP" altLang="en-US" sz="1050" dirty="0"/>
                    </a:p>
                  </a:txBody>
                  <a:tcPr/>
                </a:tc>
                <a:tc>
                  <a:txBody>
                    <a:bodyPr/>
                    <a:lstStyle/>
                    <a:p>
                      <a:r>
                        <a:rPr kumimoji="1" lang="ja-JP" altLang="en-US" sz="1050" dirty="0" smtClean="0"/>
                        <a:t>５技術以上</a:t>
                      </a:r>
                      <a:endParaRPr kumimoji="1" lang="en-US" altLang="ja-JP" sz="1050" dirty="0" smtClean="0"/>
                    </a:p>
                    <a:p>
                      <a:r>
                        <a:rPr kumimoji="1" lang="en-US" altLang="ja-JP" sz="1050" dirty="0" smtClean="0"/>
                        <a:t>80ha</a:t>
                      </a:r>
                    </a:p>
                  </a:txBody>
                  <a:tcPr/>
                </a:tc>
                <a:tc>
                  <a:txBody>
                    <a:bodyPr/>
                    <a:lstStyle/>
                    <a:p>
                      <a:r>
                        <a:rPr kumimoji="1" lang="en-US" altLang="ja-JP" sz="1050" dirty="0" smtClean="0"/>
                        <a:t>4</a:t>
                      </a:r>
                      <a:r>
                        <a:rPr kumimoji="1" lang="ja-JP" altLang="en-US" sz="1050" dirty="0" smtClean="0"/>
                        <a:t>技術</a:t>
                      </a:r>
                      <a:endParaRPr kumimoji="1" lang="en-US" altLang="ja-JP" sz="1050" dirty="0" smtClean="0"/>
                    </a:p>
                    <a:p>
                      <a:r>
                        <a:rPr kumimoji="1" lang="en-US" altLang="ja-JP" sz="1050" dirty="0" smtClean="0"/>
                        <a:t>76.5ha</a:t>
                      </a:r>
                      <a:endParaRPr kumimoji="1" lang="ja-JP" altLang="en-US" sz="1050" dirty="0"/>
                    </a:p>
                  </a:txBody>
                  <a:tcPr/>
                </a:tc>
                <a:extLst>
                  <a:ext uri="{0D108BD9-81ED-4DB2-BD59-A6C34878D82A}">
                    <a16:rowId xmlns:a16="http://schemas.microsoft.com/office/drawing/2014/main" val="1212821062"/>
                  </a:ext>
                </a:extLst>
              </a:tr>
              <a:tr h="201285">
                <a:tc>
                  <a:txBody>
                    <a:bodyPr/>
                    <a:lstStyle/>
                    <a:p>
                      <a:r>
                        <a:rPr kumimoji="1" lang="ja-JP" altLang="en-US" sz="1050" dirty="0" smtClean="0">
                          <a:solidFill>
                            <a:schemeClr val="tx1"/>
                          </a:solidFill>
                        </a:rPr>
                        <a:t>　　　　　　　　④主力野菜の供給量の増加</a:t>
                      </a:r>
                      <a:endParaRPr kumimoji="1" lang="en-US" altLang="ja-JP" sz="1050" dirty="0" smtClean="0">
                        <a:solidFill>
                          <a:schemeClr val="tx1"/>
                        </a:solidFill>
                      </a:endParaRPr>
                    </a:p>
                    <a:p>
                      <a:r>
                        <a:rPr kumimoji="1" lang="ja-JP" altLang="en-US" sz="1050" dirty="0" smtClean="0">
                          <a:solidFill>
                            <a:schemeClr val="tx1"/>
                          </a:solidFill>
                        </a:rPr>
                        <a:t>　　　　　　　　　安全安心な農産物（エコ農産物）の栽培面積の増加</a:t>
                      </a:r>
                      <a:endParaRPr kumimoji="1" lang="en-US" altLang="ja-JP" sz="1050" dirty="0" smtClean="0">
                        <a:solidFill>
                          <a:schemeClr val="tx1"/>
                        </a:solidFill>
                      </a:endParaRPr>
                    </a:p>
                    <a:p>
                      <a:r>
                        <a:rPr kumimoji="1" lang="ja-JP" altLang="en-US" sz="1050" dirty="0" smtClean="0">
                          <a:solidFill>
                            <a:schemeClr val="tx1"/>
                          </a:solidFill>
                        </a:rPr>
                        <a:t>　　　　　　　　　大阪産</a:t>
                      </a:r>
                      <a:r>
                        <a:rPr kumimoji="1" lang="en-US" altLang="ja-JP" sz="1050" dirty="0" smtClean="0">
                          <a:solidFill>
                            <a:schemeClr val="tx1"/>
                          </a:solidFill>
                        </a:rPr>
                        <a:t>(</a:t>
                      </a:r>
                      <a:r>
                        <a:rPr kumimoji="1" lang="ja-JP" altLang="en-US" sz="1050" dirty="0" smtClean="0">
                          <a:solidFill>
                            <a:schemeClr val="tx1"/>
                          </a:solidFill>
                        </a:rPr>
                        <a:t>もん</a:t>
                      </a:r>
                      <a:r>
                        <a:rPr kumimoji="1" lang="en-US" altLang="ja-JP" sz="1050" dirty="0" smtClean="0">
                          <a:solidFill>
                            <a:schemeClr val="tx1"/>
                          </a:solidFill>
                        </a:rPr>
                        <a:t>)</a:t>
                      </a:r>
                      <a:r>
                        <a:rPr kumimoji="1" lang="ja-JP" altLang="en-US" sz="1050" dirty="0" smtClean="0">
                          <a:solidFill>
                            <a:schemeClr val="tx1"/>
                          </a:solidFill>
                        </a:rPr>
                        <a:t>の供給を支える水利施設の健全化</a:t>
                      </a:r>
                      <a:endParaRPr kumimoji="1" lang="ja-JP" altLang="en-US" sz="1050" dirty="0">
                        <a:solidFill>
                          <a:schemeClr val="tx1"/>
                        </a:solidFill>
                      </a:endParaRPr>
                    </a:p>
                  </a:txBody>
                  <a:tcPr/>
                </a:tc>
                <a:tc>
                  <a:txBody>
                    <a:bodyPr/>
                    <a:lstStyle/>
                    <a:p>
                      <a:r>
                        <a:rPr kumimoji="1" lang="en-US" altLang="ja-JP" sz="1050" dirty="0" smtClean="0">
                          <a:solidFill>
                            <a:schemeClr val="tx1"/>
                          </a:solidFill>
                        </a:rPr>
                        <a:t>412t</a:t>
                      </a:r>
                      <a:r>
                        <a:rPr kumimoji="1" lang="ja-JP" altLang="en-US" sz="1050" dirty="0" smtClean="0">
                          <a:solidFill>
                            <a:schemeClr val="tx1"/>
                          </a:solidFill>
                        </a:rPr>
                        <a:t>増（</a:t>
                      </a:r>
                      <a:r>
                        <a:rPr kumimoji="1" lang="en-US" altLang="ja-JP" sz="1050" dirty="0" smtClean="0">
                          <a:solidFill>
                            <a:schemeClr val="tx1"/>
                          </a:solidFill>
                        </a:rPr>
                        <a:t>16,497t</a:t>
                      </a:r>
                      <a:r>
                        <a:rPr kumimoji="1" lang="ja-JP" altLang="en-US" sz="1050" dirty="0" smtClean="0">
                          <a:solidFill>
                            <a:schemeClr val="tx1"/>
                          </a:solidFill>
                        </a:rPr>
                        <a:t>→</a:t>
                      </a:r>
                      <a:r>
                        <a:rPr kumimoji="1" lang="en-US" altLang="ja-JP" sz="1050" dirty="0" smtClean="0">
                          <a:solidFill>
                            <a:schemeClr val="tx1"/>
                          </a:solidFill>
                        </a:rPr>
                        <a:t>16,909t</a:t>
                      </a:r>
                      <a:r>
                        <a:rPr kumimoji="1" lang="ja-JP" altLang="en-US" sz="1050" dirty="0" smtClean="0">
                          <a:solidFill>
                            <a:schemeClr val="tx1"/>
                          </a:solidFill>
                        </a:rPr>
                        <a:t>　年</a:t>
                      </a:r>
                      <a:r>
                        <a:rPr kumimoji="1" lang="en-US" altLang="ja-JP" sz="1050" dirty="0" smtClean="0">
                          <a:solidFill>
                            <a:schemeClr val="tx1"/>
                          </a:solidFill>
                        </a:rPr>
                        <a:t>0.5%</a:t>
                      </a:r>
                      <a:r>
                        <a:rPr kumimoji="1" lang="ja-JP" altLang="en-US" sz="1050" dirty="0" smtClean="0">
                          <a:solidFill>
                            <a:schemeClr val="tx1"/>
                          </a:solidFill>
                        </a:rPr>
                        <a:t>増）</a:t>
                      </a:r>
                      <a:endParaRPr kumimoji="1" lang="en-US" altLang="ja-JP" sz="1050" dirty="0" smtClean="0">
                        <a:solidFill>
                          <a:schemeClr val="tx1"/>
                        </a:solidFill>
                      </a:endParaRPr>
                    </a:p>
                    <a:p>
                      <a:r>
                        <a:rPr kumimoji="1" lang="en-US" altLang="ja-JP" sz="1050" dirty="0" smtClean="0">
                          <a:solidFill>
                            <a:schemeClr val="tx1"/>
                          </a:solidFill>
                        </a:rPr>
                        <a:t>43ha</a:t>
                      </a:r>
                      <a:r>
                        <a:rPr kumimoji="1" lang="ja-JP" altLang="en-US" sz="1050" dirty="0" smtClean="0">
                          <a:solidFill>
                            <a:schemeClr val="tx1"/>
                          </a:solidFill>
                        </a:rPr>
                        <a:t>（</a:t>
                      </a:r>
                      <a:r>
                        <a:rPr kumimoji="1" lang="en-US" altLang="ja-JP" sz="1050" dirty="0" smtClean="0">
                          <a:solidFill>
                            <a:schemeClr val="tx1"/>
                          </a:solidFill>
                        </a:rPr>
                        <a:t>533</a:t>
                      </a:r>
                      <a:r>
                        <a:rPr kumimoji="1" lang="ja-JP" altLang="en-US" sz="1050" dirty="0" smtClean="0">
                          <a:solidFill>
                            <a:schemeClr val="tx1"/>
                          </a:solidFill>
                        </a:rPr>
                        <a:t>→</a:t>
                      </a:r>
                      <a:r>
                        <a:rPr kumimoji="1" lang="en-US" altLang="ja-JP" sz="1050" dirty="0" smtClean="0">
                          <a:solidFill>
                            <a:schemeClr val="tx1"/>
                          </a:solidFill>
                        </a:rPr>
                        <a:t>576ha</a:t>
                      </a:r>
                      <a:r>
                        <a:rPr kumimoji="1" lang="ja-JP" altLang="en-US" sz="1050" dirty="0" smtClean="0">
                          <a:solidFill>
                            <a:schemeClr val="tx1"/>
                          </a:solidFill>
                        </a:rPr>
                        <a:t>）</a:t>
                      </a:r>
                      <a:endParaRPr kumimoji="1" lang="en-US" altLang="ja-JP" sz="1050" dirty="0" smtClean="0">
                        <a:solidFill>
                          <a:schemeClr val="tx1"/>
                        </a:solidFill>
                      </a:endParaRPr>
                    </a:p>
                    <a:p>
                      <a:r>
                        <a:rPr kumimoji="1" lang="ja-JP" altLang="en-US" sz="1050" dirty="0" smtClean="0">
                          <a:solidFill>
                            <a:schemeClr val="tx1"/>
                          </a:solidFill>
                        </a:rPr>
                        <a:t>受益農地面積</a:t>
                      </a:r>
                      <a:r>
                        <a:rPr kumimoji="1" lang="en-US" altLang="ja-JP" sz="1050" dirty="0" smtClean="0">
                          <a:solidFill>
                            <a:schemeClr val="tx1"/>
                          </a:solidFill>
                        </a:rPr>
                        <a:t>1,150ha</a:t>
                      </a:r>
                    </a:p>
                  </a:txBody>
                  <a:tcPr/>
                </a:tc>
                <a:tc>
                  <a:txBody>
                    <a:bodyPr/>
                    <a:lstStyle/>
                    <a:p>
                      <a:r>
                        <a:rPr kumimoji="1" lang="en-US" altLang="ja-JP" sz="1050" dirty="0" smtClean="0"/>
                        <a:t>2,258t</a:t>
                      </a:r>
                      <a:r>
                        <a:rPr kumimoji="1" lang="ja-JP" altLang="en-US" sz="1050" dirty="0" smtClean="0"/>
                        <a:t>減（</a:t>
                      </a:r>
                      <a:r>
                        <a:rPr kumimoji="1" lang="en-US" altLang="ja-JP" sz="1050" dirty="0" smtClean="0"/>
                        <a:t>14,239t</a:t>
                      </a:r>
                      <a:r>
                        <a:rPr kumimoji="1" lang="ja-JP" altLang="en-US" sz="1050" dirty="0" smtClean="0"/>
                        <a:t>）</a:t>
                      </a:r>
                      <a:endParaRPr kumimoji="1" lang="en-US" altLang="ja-JP" sz="1050" dirty="0" smtClean="0"/>
                    </a:p>
                    <a:p>
                      <a:r>
                        <a:rPr kumimoji="1" lang="en-US" altLang="ja-JP" sz="1050" dirty="0" smtClean="0"/>
                        <a:t>517ha</a:t>
                      </a:r>
                    </a:p>
                    <a:p>
                      <a:r>
                        <a:rPr kumimoji="1" lang="en-US" altLang="ja-JP" sz="1050" dirty="0" smtClean="0"/>
                        <a:t>597.9ha</a:t>
                      </a:r>
                      <a:endParaRPr kumimoji="1" lang="ja-JP" altLang="en-US" sz="1050" dirty="0"/>
                    </a:p>
                  </a:txBody>
                  <a:tcPr/>
                </a:tc>
                <a:extLst>
                  <a:ext uri="{0D108BD9-81ED-4DB2-BD59-A6C34878D82A}">
                    <a16:rowId xmlns:a16="http://schemas.microsoft.com/office/drawing/2014/main" val="4185191468"/>
                  </a:ext>
                </a:extLst>
              </a:tr>
              <a:tr h="201285">
                <a:tc>
                  <a:txBody>
                    <a:bodyPr/>
                    <a:lstStyle/>
                    <a:p>
                      <a:r>
                        <a:rPr kumimoji="1" lang="ja-JP" altLang="en-US" sz="1050" dirty="0" smtClean="0"/>
                        <a:t>　　　　　　　　⑤戦略品目</a:t>
                      </a:r>
                      <a:r>
                        <a:rPr kumimoji="1" lang="en-US" altLang="ja-JP" sz="1050" dirty="0" smtClean="0"/>
                        <a:t>(</a:t>
                      </a:r>
                      <a:r>
                        <a:rPr kumimoji="1" lang="ja-JP" altLang="en-US" sz="1050" dirty="0" smtClean="0"/>
                        <a:t>泉州水なす</a:t>
                      </a:r>
                      <a:r>
                        <a:rPr kumimoji="1" lang="en-US" altLang="ja-JP" sz="1050" dirty="0" smtClean="0"/>
                        <a:t>)</a:t>
                      </a:r>
                      <a:r>
                        <a:rPr kumimoji="1" lang="ja-JP" altLang="en-US" sz="1050" dirty="0" smtClean="0"/>
                        <a:t>の首都圏向け出荷量の増加</a:t>
                      </a:r>
                      <a:endParaRPr kumimoji="1" lang="en-US" altLang="ja-JP" sz="1050" dirty="0" smtClean="0"/>
                    </a:p>
                    <a:p>
                      <a:r>
                        <a:rPr kumimoji="1" lang="ja-JP" altLang="en-US" sz="1050" dirty="0" smtClean="0"/>
                        <a:t>　　　　　　　　　６次産業化等に関する市町村戦略数</a:t>
                      </a:r>
                      <a:endParaRPr kumimoji="1" lang="ja-JP" altLang="en-US" sz="1050" dirty="0"/>
                    </a:p>
                  </a:txBody>
                  <a:tcPr/>
                </a:tc>
                <a:tc>
                  <a:txBody>
                    <a:bodyPr/>
                    <a:lstStyle/>
                    <a:p>
                      <a:r>
                        <a:rPr kumimoji="1" lang="en-US" altLang="ja-JP" sz="1050" dirty="0" smtClean="0"/>
                        <a:t>20t</a:t>
                      </a:r>
                      <a:r>
                        <a:rPr kumimoji="1" lang="ja-JP" altLang="en-US" sz="1050" dirty="0" smtClean="0"/>
                        <a:t>（</a:t>
                      </a:r>
                      <a:r>
                        <a:rPr kumimoji="1" lang="en-US" altLang="ja-JP" sz="1050" dirty="0" smtClean="0"/>
                        <a:t>173</a:t>
                      </a:r>
                      <a:r>
                        <a:rPr kumimoji="1" lang="ja-JP" altLang="en-US" sz="1050" dirty="0" smtClean="0"/>
                        <a:t>→</a:t>
                      </a:r>
                      <a:r>
                        <a:rPr kumimoji="1" lang="en-US" altLang="ja-JP" sz="1050" dirty="0" smtClean="0"/>
                        <a:t>193t</a:t>
                      </a:r>
                      <a:r>
                        <a:rPr kumimoji="1" lang="ja-JP" altLang="en-US" sz="1050" dirty="0" smtClean="0"/>
                        <a:t>）</a:t>
                      </a:r>
                      <a:endParaRPr kumimoji="1" lang="en-US" altLang="ja-JP" sz="1050" dirty="0" smtClean="0"/>
                    </a:p>
                    <a:p>
                      <a:r>
                        <a:rPr kumimoji="1" lang="en-US" altLang="ja-JP" sz="1050" dirty="0" smtClean="0"/>
                        <a:t>10</a:t>
                      </a:r>
                      <a:r>
                        <a:rPr kumimoji="1" lang="ja-JP" altLang="en-US" sz="1050" dirty="0" smtClean="0"/>
                        <a:t>件（</a:t>
                      </a:r>
                      <a:r>
                        <a:rPr kumimoji="1" lang="en-US" altLang="ja-JP" sz="1050" dirty="0" smtClean="0"/>
                        <a:t>6</a:t>
                      </a:r>
                      <a:r>
                        <a:rPr kumimoji="1" lang="ja-JP" altLang="en-US" sz="1050" dirty="0" smtClean="0"/>
                        <a:t>→</a:t>
                      </a:r>
                      <a:r>
                        <a:rPr kumimoji="1" lang="en-US" altLang="ja-JP" sz="1050" dirty="0" smtClean="0"/>
                        <a:t>10</a:t>
                      </a:r>
                      <a:r>
                        <a:rPr kumimoji="1" lang="ja-JP" altLang="en-US" sz="1050" dirty="0" smtClean="0"/>
                        <a:t>件）</a:t>
                      </a:r>
                      <a:endParaRPr kumimoji="1" lang="en-US" altLang="ja-JP" sz="1050" dirty="0" smtClean="0"/>
                    </a:p>
                  </a:txBody>
                  <a:tcPr/>
                </a:tc>
                <a:tc>
                  <a:txBody>
                    <a:bodyPr/>
                    <a:lstStyle/>
                    <a:p>
                      <a:r>
                        <a:rPr kumimoji="1" lang="en-US" altLang="ja-JP" sz="1050" dirty="0" smtClean="0"/>
                        <a:t>25.3t</a:t>
                      </a:r>
                      <a:r>
                        <a:rPr kumimoji="1" lang="ja-JP" altLang="en-US" sz="1050" dirty="0" smtClean="0"/>
                        <a:t>増（</a:t>
                      </a:r>
                      <a:r>
                        <a:rPr kumimoji="1" lang="en-US" altLang="ja-JP" sz="1050" dirty="0" smtClean="0"/>
                        <a:t>298.3t</a:t>
                      </a:r>
                      <a:r>
                        <a:rPr kumimoji="1" lang="ja-JP" altLang="en-US" sz="1050" dirty="0" smtClean="0"/>
                        <a:t>）</a:t>
                      </a:r>
                      <a:endParaRPr kumimoji="1" lang="en-US" altLang="ja-JP" sz="1050" dirty="0" smtClean="0"/>
                    </a:p>
                    <a:p>
                      <a:r>
                        <a:rPr kumimoji="1" lang="en-US" altLang="ja-JP" sz="1050" dirty="0" smtClean="0"/>
                        <a:t>14</a:t>
                      </a:r>
                      <a:r>
                        <a:rPr kumimoji="1" lang="ja-JP" altLang="en-US" sz="1050" dirty="0" smtClean="0"/>
                        <a:t>件</a:t>
                      </a:r>
                      <a:endParaRPr kumimoji="1" lang="ja-JP" altLang="en-US" sz="1050" dirty="0"/>
                    </a:p>
                  </a:txBody>
                  <a:tcPr/>
                </a:tc>
                <a:extLst>
                  <a:ext uri="{0D108BD9-81ED-4DB2-BD59-A6C34878D82A}">
                    <a16:rowId xmlns:a16="http://schemas.microsoft.com/office/drawing/2014/main" val="3056808734"/>
                  </a:ext>
                </a:extLst>
              </a:tr>
            </a:tbl>
          </a:graphicData>
        </a:graphic>
      </p:graphicFrame>
      <p:sp>
        <p:nvSpPr>
          <p:cNvPr id="9" name="正方形/長方形 8"/>
          <p:cNvSpPr/>
          <p:nvPr/>
        </p:nvSpPr>
        <p:spPr>
          <a:xfrm>
            <a:off x="2114" y="3239819"/>
            <a:ext cx="6268255" cy="276999"/>
          </a:xfrm>
          <a:prstGeom prst="rect">
            <a:avLst/>
          </a:prstGeom>
        </p:spPr>
        <p:txBody>
          <a:bodyPr wrap="square">
            <a:spAutoFit/>
          </a:bodyPr>
          <a:lstStyle/>
          <a:p>
            <a:r>
              <a:rPr lang="ja-JP" altLang="en-US" sz="1200" b="1" dirty="0" smtClean="0">
                <a:latin typeface="メイリオ" panose="020B0604030504040204" pitchFamily="50" charset="-128"/>
                <a:ea typeface="メイリオ" panose="020B0604030504040204" pitchFamily="50" charset="-128"/>
              </a:rPr>
              <a:t>●課題</a:t>
            </a:r>
            <a:endParaRPr lang="ja-JP" altLang="en-US" sz="1200" b="1" dirty="0">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6298BA7E-B299-4383-B170-F6FF3DB60E59}"/>
              </a:ext>
            </a:extLst>
          </p:cNvPr>
          <p:cNvSpPr/>
          <p:nvPr/>
        </p:nvSpPr>
        <p:spPr>
          <a:xfrm>
            <a:off x="0" y="3602676"/>
            <a:ext cx="6967470" cy="3129062"/>
          </a:xfrm>
          <a:prstGeom prst="rect">
            <a:avLst/>
          </a:prstGeom>
        </p:spPr>
        <p:txBody>
          <a:bodyPr wrap="square">
            <a:spAutoFit/>
          </a:bodyPr>
          <a:lstStyle/>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年からの５年間で約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％農業経営体が減少している。特に、販売額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万円から</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万円の主力的な農業経営体は全国よりも減少率</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が大きく、大阪農業の成長のためには減少を食い止める必要がある。</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農業従事者の高齢化と減少に伴い、耕地利用率の低下、重量野菜を中心とした作付面積の減少、開発による優良農地の改廃などが進み、大阪産（もん）の生産力が低下。</a:t>
            </a:r>
            <a:endParaRPr kumimoji="1" lang="en-US" altLang="ja-JP" sz="1200" dirty="0">
              <a:latin typeface="Meiryo UI" panose="020B0604030504040204" pitchFamily="50" charset="-128"/>
              <a:ea typeface="Meiryo UI" panose="020B0604030504040204" pitchFamily="50" charset="-128"/>
            </a:endParaRPr>
          </a:p>
          <a:p>
            <a:pPr>
              <a:lnSpc>
                <a:spcPts val="16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・農業ビジネススクールやコンサル派遣による個別農業者への指導を中心とした農の成長産業化推進事業は、経営改善意欲の高い農業者の平均販売額増加に一定成果があったが、農業者への指導は</a:t>
            </a:r>
            <a:r>
              <a:rPr kumimoji="1" lang="ja-JP" altLang="en-US" sz="1200" i="1" dirty="0">
                <a:latin typeface="Meiryo UI" panose="020B0604030504040204" pitchFamily="50" charset="-128"/>
                <a:ea typeface="Meiryo UI" panose="020B0604030504040204" pitchFamily="50" charset="-128"/>
              </a:rPr>
              <a:t>単年度では成果が出ず</a:t>
            </a:r>
            <a:r>
              <a:rPr kumimoji="1" lang="ja-JP" altLang="en-US" sz="1200" i="1" dirty="0" smtClean="0">
                <a:latin typeface="Meiryo UI" panose="020B0604030504040204" pitchFamily="50" charset="-128"/>
                <a:ea typeface="Meiryo UI" panose="020B0604030504040204" pitchFamily="50" charset="-128"/>
              </a:rPr>
              <a:t>、複</a:t>
            </a:r>
            <a:r>
              <a:rPr kumimoji="1" lang="ja-JP" altLang="en-US" sz="1200" i="1" dirty="0">
                <a:latin typeface="Meiryo UI" panose="020B0604030504040204" pitchFamily="50" charset="-128"/>
                <a:ea typeface="Meiryo UI" panose="020B0604030504040204" pitchFamily="50" charset="-128"/>
              </a:rPr>
              <a:t>数年の取組が必要</a:t>
            </a:r>
            <a:r>
              <a:rPr kumimoji="1" lang="ja-JP" altLang="en-US" sz="1200" i="1" dirty="0" smtClean="0">
                <a:latin typeface="Meiryo UI" panose="020B0604030504040204" pitchFamily="50" charset="-128"/>
                <a:ea typeface="Meiryo UI" panose="020B0604030504040204" pitchFamily="50" charset="-128"/>
              </a:rPr>
              <a:t>で時間</a:t>
            </a:r>
            <a:r>
              <a:rPr kumimoji="1" lang="ja-JP" altLang="en-US" sz="1200" i="1" dirty="0">
                <a:latin typeface="Meiryo UI" panose="020B0604030504040204" pitchFamily="50" charset="-128"/>
                <a:ea typeface="Meiryo UI" panose="020B0604030504040204" pitchFamily="50" charset="-128"/>
              </a:rPr>
              <a:t>を</a:t>
            </a:r>
            <a:r>
              <a:rPr kumimoji="1" lang="ja-JP" altLang="en-US" sz="1200" i="1" dirty="0" smtClean="0">
                <a:latin typeface="Meiryo UI" panose="020B0604030504040204" pitchFamily="50" charset="-128"/>
                <a:ea typeface="Meiryo UI" panose="020B0604030504040204" pitchFamily="50" charset="-128"/>
              </a:rPr>
              <a:t>要するた</a:t>
            </a:r>
            <a:r>
              <a:rPr kumimoji="1" lang="ja-JP" altLang="en-US" sz="1200" i="1" dirty="0">
                <a:latin typeface="Meiryo UI" panose="020B0604030504040204" pitchFamily="50" charset="-128"/>
                <a:ea typeface="Meiryo UI" panose="020B0604030504040204" pitchFamily="50" charset="-128"/>
              </a:rPr>
              <a:t>め</a:t>
            </a:r>
            <a:r>
              <a:rPr kumimoji="1" lang="ja-JP" altLang="en-US" sz="1200" i="1" dirty="0" smtClean="0">
                <a:latin typeface="Meiryo UI" panose="020B0604030504040204" pitchFamily="50" charset="-128"/>
                <a:ea typeface="Meiryo UI" panose="020B0604030504040204" pitchFamily="50" charset="-128"/>
              </a:rPr>
              <a:t>、対象者の絞り込みが必要。</a:t>
            </a:r>
            <a:endParaRPr lang="en-US" altLang="ja-JP" sz="1200" dirty="0">
              <a:latin typeface="Meiryo UI" panose="020B0604030504040204" pitchFamily="50" charset="-128"/>
              <a:ea typeface="Meiryo UI" panose="020B0604030504040204" pitchFamily="50" charset="-128"/>
            </a:endParaRPr>
          </a:p>
          <a:p>
            <a:pPr>
              <a:lnSpc>
                <a:spcPts val="16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・新規就農者数は増加しているが、その後自立の目安となる販売額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万円に到達するまで時間を要している。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・農業参入企業について、農地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確保や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技術習得などが課題となり、新規就農者と同様販売額が伸び悩んでいる。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・自然災害（台風・豪雨）の頻発やコロナ禍など、農業に関連する危機事象の増加への対策が必要。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グラフ 12">
            <a:extLst>
              <a:ext uri="{FF2B5EF4-FFF2-40B4-BE49-F238E27FC236}">
                <a16:creationId xmlns:a16="http://schemas.microsoft.com/office/drawing/2014/main" id="{00000000-0008-0000-0000-000003000000}"/>
              </a:ext>
            </a:extLst>
          </p:cNvPr>
          <p:cNvGraphicFramePr>
            <a:graphicFrameLocks/>
          </p:cNvGraphicFramePr>
          <p:nvPr>
            <p:extLst/>
          </p:nvPr>
        </p:nvGraphicFramePr>
        <p:xfrm>
          <a:off x="6967470" y="3173779"/>
          <a:ext cx="3222596" cy="1301314"/>
        </p:xfrm>
        <a:graphic>
          <a:graphicData uri="http://schemas.openxmlformats.org/drawingml/2006/chart">
            <c:chart xmlns:c="http://schemas.openxmlformats.org/drawingml/2006/chart" xmlns:r="http://schemas.openxmlformats.org/officeDocument/2006/relationships" r:id="rId2"/>
          </a:graphicData>
        </a:graphic>
      </p:graphicFrame>
      <p:grpSp>
        <p:nvGrpSpPr>
          <p:cNvPr id="14" name="グループ化 13"/>
          <p:cNvGrpSpPr/>
          <p:nvPr/>
        </p:nvGrpSpPr>
        <p:grpSpPr>
          <a:xfrm>
            <a:off x="7236736" y="3986504"/>
            <a:ext cx="2045836" cy="2156223"/>
            <a:chOff x="6147119" y="1662625"/>
            <a:chExt cx="4571999" cy="2743200"/>
          </a:xfrm>
        </p:grpSpPr>
        <p:graphicFrame>
          <p:nvGraphicFramePr>
            <p:cNvPr id="15" name="グラフ 14"/>
            <p:cNvGraphicFramePr>
              <a:graphicFrameLocks/>
            </p:cNvGraphicFramePr>
            <p:nvPr>
              <p:extLst/>
            </p:nvPr>
          </p:nvGraphicFramePr>
          <p:xfrm>
            <a:off x="6147119" y="1662625"/>
            <a:ext cx="457199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p:cNvSpPr txBox="1"/>
            <p:nvPr/>
          </p:nvSpPr>
          <p:spPr>
            <a:xfrm>
              <a:off x="6428398" y="2322700"/>
              <a:ext cx="4084609" cy="313248"/>
            </a:xfrm>
            <a:prstGeom prst="rect">
              <a:avLst/>
            </a:prstGeom>
            <a:noFill/>
          </p:spPr>
          <p:txBody>
            <a:bodyPr wrap="none" rtlCol="0">
              <a:spAutoFit/>
            </a:bodyPr>
            <a:lstStyle/>
            <a:p>
              <a:pPr algn="ctr"/>
              <a:r>
                <a:rPr kumimoji="1" lang="ja-JP" altLang="en-US" sz="1000" dirty="0">
                  <a:latin typeface="Meiryo UI" panose="020B0604030504040204" pitchFamily="50" charset="-128"/>
                  <a:ea typeface="Meiryo UI" panose="020B0604030504040204" pitchFamily="50" charset="-128"/>
                </a:rPr>
                <a:t>就農５～９年目の年間販売額</a:t>
              </a:r>
              <a:endParaRPr kumimoji="1" lang="en-US" altLang="ja-JP" sz="1000" dirty="0">
                <a:latin typeface="Meiryo UI" panose="020B0604030504040204" pitchFamily="50" charset="-128"/>
                <a:ea typeface="Meiryo UI" panose="020B0604030504040204" pitchFamily="50" charset="-128"/>
              </a:endParaRPr>
            </a:p>
          </p:txBody>
        </p:sp>
      </p:grpSp>
      <p:sp>
        <p:nvSpPr>
          <p:cNvPr id="26" name="正方形/長方形 25"/>
          <p:cNvSpPr/>
          <p:nvPr/>
        </p:nvSpPr>
        <p:spPr>
          <a:xfrm>
            <a:off x="8757634" y="5173324"/>
            <a:ext cx="1187357" cy="369332"/>
          </a:xfrm>
          <a:prstGeom prst="rect">
            <a:avLst/>
          </a:prstGeom>
        </p:spPr>
        <p:txBody>
          <a:bodyPr wrap="square">
            <a:spAutoFit/>
          </a:bodyPr>
          <a:lstStyle/>
          <a:p>
            <a:pPr algn="ctr"/>
            <a:r>
              <a:rPr kumimoji="1" lang="ja-JP" altLang="en-US" sz="900" dirty="0">
                <a:latin typeface="Meiryo UI" panose="020B0604030504040204" pitchFamily="50" charset="-128"/>
                <a:ea typeface="Meiryo UI" panose="020B0604030504040204" pitchFamily="50" charset="-128"/>
              </a:rPr>
              <a:t>対象：国交付金を活用して就農した</a:t>
            </a:r>
            <a:r>
              <a:rPr kumimoji="1" lang="en-US" altLang="ja-JP" sz="900" dirty="0">
                <a:latin typeface="Meiryo UI" panose="020B0604030504040204" pitchFamily="50" charset="-128"/>
                <a:ea typeface="Meiryo UI" panose="020B0604030504040204" pitchFamily="50" charset="-128"/>
              </a:rPr>
              <a:t>92</a:t>
            </a:r>
            <a:r>
              <a:rPr kumimoji="1" lang="ja-JP" altLang="en-US" sz="900" dirty="0">
                <a:latin typeface="Meiryo UI" panose="020B0604030504040204" pitchFamily="50" charset="-128"/>
                <a:ea typeface="Meiryo UI" panose="020B0604030504040204" pitchFamily="50" charset="-128"/>
              </a:rPr>
              <a:t>名</a:t>
            </a:r>
          </a:p>
        </p:txBody>
      </p:sp>
      <p:pic>
        <p:nvPicPr>
          <p:cNvPr id="3" name="図 2"/>
          <p:cNvPicPr>
            <a:picLocks noChangeAspect="1"/>
          </p:cNvPicPr>
          <p:nvPr/>
        </p:nvPicPr>
        <p:blipFill>
          <a:blip r:embed="rId4"/>
          <a:stretch>
            <a:fillRect/>
          </a:stretch>
        </p:blipFill>
        <p:spPr>
          <a:xfrm>
            <a:off x="7072973" y="5640946"/>
            <a:ext cx="2872018" cy="1261073"/>
          </a:xfrm>
          <a:prstGeom prst="rect">
            <a:avLst/>
          </a:prstGeom>
        </p:spPr>
      </p:pic>
      <p:sp>
        <p:nvSpPr>
          <p:cNvPr id="4" name="スライド番号プレースホルダー 3"/>
          <p:cNvSpPr>
            <a:spLocks noGrp="1"/>
          </p:cNvSpPr>
          <p:nvPr>
            <p:ph type="sldNum" sz="quarter" idx="12"/>
          </p:nvPr>
        </p:nvSpPr>
        <p:spPr>
          <a:xfrm>
            <a:off x="7575550" y="6564491"/>
            <a:ext cx="2228850" cy="365125"/>
          </a:xfrm>
        </p:spPr>
        <p:txBody>
          <a:bodyPr/>
          <a:lstStyle/>
          <a:p>
            <a:fld id="{24BF8691-B551-4A97-871C-1FDA0DECA438}" type="slidenum">
              <a:rPr kumimoji="1" lang="ja-JP" altLang="en-US" sz="1400" smtClean="0">
                <a:solidFill>
                  <a:schemeClr val="tx1"/>
                </a:solidFill>
              </a:rPr>
              <a:t>5</a:t>
            </a:fld>
            <a:endParaRPr kumimoji="1" lang="ja-JP" altLang="en-US" sz="1400">
              <a:solidFill>
                <a:schemeClr val="tx1"/>
              </a:solidFill>
            </a:endParaRPr>
          </a:p>
        </p:txBody>
      </p:sp>
    </p:spTree>
    <p:extLst>
      <p:ext uri="{BB962C8B-B14F-4D97-AF65-F5344CB8AC3E}">
        <p14:creationId xmlns:p14="http://schemas.microsoft.com/office/powerpoint/2010/main" val="94663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「新たなおおさか農政アクションプラン」の成果と課題</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114" y="477366"/>
            <a:ext cx="6268255" cy="307777"/>
          </a:xfrm>
          <a:prstGeom prst="rect">
            <a:avLst/>
          </a:prstGeom>
        </p:spPr>
        <p:txBody>
          <a:bodyPr wrap="square">
            <a:spAutoFit/>
          </a:bodyPr>
          <a:lstStyle/>
          <a:p>
            <a:r>
              <a:rPr lang="en-US" altLang="ja-JP" sz="1400" b="1" dirty="0" smtClean="0">
                <a:latin typeface="メイリオ" panose="020B0604030504040204" pitchFamily="50" charset="-128"/>
                <a:ea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rPr>
              <a:t>くら</a:t>
            </a:r>
            <a:r>
              <a:rPr lang="ja-JP" altLang="en-US" sz="1400" b="1" dirty="0">
                <a:latin typeface="メイリオ" panose="020B0604030504040204" pitchFamily="50" charset="-128"/>
                <a:ea typeface="メイリオ" panose="020B0604030504040204" pitchFamily="50" charset="-128"/>
              </a:rPr>
              <a:t>し</a:t>
            </a:r>
            <a:r>
              <a:rPr lang="en-US" altLang="ja-JP" sz="1400" b="1" dirty="0" smtClean="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農を身近に感じ愉しめる機会の充実</a:t>
            </a:r>
          </a:p>
        </p:txBody>
      </p:sp>
      <p:sp>
        <p:nvSpPr>
          <p:cNvPr id="19" name="正方形/長方形 18">
            <a:extLst>
              <a:ext uri="{FF2B5EF4-FFF2-40B4-BE49-F238E27FC236}">
                <a16:creationId xmlns:a16="http://schemas.microsoft.com/office/drawing/2014/main" id="{6298BA7E-B299-4383-B170-F6FF3DB60E59}"/>
              </a:ext>
            </a:extLst>
          </p:cNvPr>
          <p:cNvSpPr/>
          <p:nvPr/>
        </p:nvSpPr>
        <p:spPr>
          <a:xfrm>
            <a:off x="126983" y="2452468"/>
            <a:ext cx="9690992" cy="1246495"/>
          </a:xfrm>
          <a:prstGeom prst="rect">
            <a:avLst/>
          </a:prstGeom>
        </p:spPr>
        <p:txBody>
          <a:bodyPr wrap="square">
            <a:spAutoFit/>
          </a:bodyPr>
          <a:lstStyle/>
          <a:p>
            <a:pPr marL="180000" indent="-457200" algn="just">
              <a:lnSpc>
                <a:spcPts val="18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●課題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・コロナ禍により農業・農空間にふれあう機会は大きく減少。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動画を活用するなど、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より分かりやすく多様な年代への情報発信が必要。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・農産物を直売する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EC</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サイトの登録者数や販売額の増加、デリバリーサービスの普及など、多様化する購入方法を活用した販路拡大が必要。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・直売所数の増加はピークアウト。府南部と比較して北・中部の直売所数が少ない。また、直売所の会員や組織の高齢化、施設・設備の老朽化が進んでいる。</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・花の文化園は花</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きの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理解に資することを目的に平成２年に開設し、成果を上げてきたが、近年は来場者数が減少。社会情勢に応じた施設の転換が必要。</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4137363064"/>
              </p:ext>
            </p:extLst>
          </p:nvPr>
        </p:nvGraphicFramePr>
        <p:xfrm>
          <a:off x="119547" y="751738"/>
          <a:ext cx="9666907" cy="1737360"/>
        </p:xfrm>
        <a:graphic>
          <a:graphicData uri="http://schemas.openxmlformats.org/drawingml/2006/table">
            <a:tbl>
              <a:tblPr firstRow="1" bandRow="1">
                <a:tableStyleId>{93296810-A885-4BE3-A3E7-6D5BEEA58F35}</a:tableStyleId>
              </a:tblPr>
              <a:tblGrid>
                <a:gridCol w="5069673">
                  <a:extLst>
                    <a:ext uri="{9D8B030D-6E8A-4147-A177-3AD203B41FA5}">
                      <a16:colId xmlns:a16="http://schemas.microsoft.com/office/drawing/2014/main" val="955155497"/>
                    </a:ext>
                  </a:extLst>
                </a:gridCol>
                <a:gridCol w="2537460">
                  <a:extLst>
                    <a:ext uri="{9D8B030D-6E8A-4147-A177-3AD203B41FA5}">
                      <a16:colId xmlns:a16="http://schemas.microsoft.com/office/drawing/2014/main" val="1809293519"/>
                    </a:ext>
                  </a:extLst>
                </a:gridCol>
                <a:gridCol w="2059774">
                  <a:extLst>
                    <a:ext uri="{9D8B030D-6E8A-4147-A177-3AD203B41FA5}">
                      <a16:colId xmlns:a16="http://schemas.microsoft.com/office/drawing/2014/main" val="766327126"/>
                    </a:ext>
                  </a:extLst>
                </a:gridCol>
              </a:tblGrid>
              <a:tr h="201285">
                <a:tc>
                  <a:txBody>
                    <a:bodyPr/>
                    <a:lstStyle/>
                    <a:p>
                      <a:pPr algn="ctr"/>
                      <a:r>
                        <a:rPr kumimoji="1" lang="ja-JP" altLang="en-US" sz="1050" dirty="0" smtClean="0"/>
                        <a:t>項目</a:t>
                      </a:r>
                      <a:endParaRPr kumimoji="1" lang="ja-JP" altLang="en-US" sz="1050" dirty="0"/>
                    </a:p>
                  </a:txBody>
                  <a:tcPr/>
                </a:tc>
                <a:tc>
                  <a:txBody>
                    <a:bodyPr/>
                    <a:lstStyle/>
                    <a:p>
                      <a:pPr algn="ctr"/>
                      <a:r>
                        <a:rPr kumimoji="1" lang="ja-JP" altLang="en-US" sz="1050" dirty="0" smtClean="0"/>
                        <a:t>計画</a:t>
                      </a:r>
                      <a:endParaRPr kumimoji="1" lang="ja-JP" altLang="en-US" sz="1050" dirty="0"/>
                    </a:p>
                  </a:txBody>
                  <a:tcPr/>
                </a:tc>
                <a:tc>
                  <a:txBody>
                    <a:bodyPr/>
                    <a:lstStyle/>
                    <a:p>
                      <a:pPr algn="ctr"/>
                      <a:r>
                        <a:rPr kumimoji="1" lang="ja-JP" altLang="en-US" sz="1050" dirty="0" smtClean="0"/>
                        <a:t>実績（Ｒ</a:t>
                      </a:r>
                      <a:r>
                        <a:rPr kumimoji="1" lang="en-US" altLang="ja-JP" sz="1050" dirty="0" smtClean="0"/>
                        <a:t>3.3</a:t>
                      </a:r>
                      <a:r>
                        <a:rPr kumimoji="1" lang="ja-JP" altLang="en-US" sz="1050" dirty="0" smtClean="0"/>
                        <a:t>末時点）</a:t>
                      </a:r>
                      <a:endParaRPr kumimoji="1" lang="ja-JP" altLang="en-US" sz="1050" dirty="0"/>
                    </a:p>
                  </a:txBody>
                  <a:tcPr/>
                </a:tc>
                <a:extLst>
                  <a:ext uri="{0D108BD9-81ED-4DB2-BD59-A6C34878D82A}">
                    <a16:rowId xmlns:a16="http://schemas.microsoft.com/office/drawing/2014/main" val="1470197057"/>
                  </a:ext>
                </a:extLst>
              </a:tr>
              <a:tr h="201285">
                <a:tc>
                  <a:txBody>
                    <a:bodyPr/>
                    <a:lstStyle/>
                    <a:p>
                      <a:r>
                        <a:rPr lang="en-US" altLang="ja-JP" sz="1050" dirty="0" smtClean="0"/>
                        <a:t>10</a:t>
                      </a:r>
                      <a:r>
                        <a:rPr lang="ja-JP" altLang="en-US" sz="1050" dirty="0" smtClean="0"/>
                        <a:t>年後</a:t>
                      </a:r>
                      <a:r>
                        <a:rPr lang="en-US" altLang="ja-JP" sz="1050" dirty="0" smtClean="0"/>
                        <a:t>(R8)</a:t>
                      </a:r>
                      <a:r>
                        <a:rPr lang="ja-JP" altLang="en-US" sz="1050" dirty="0" smtClean="0"/>
                        <a:t>の姿　府民が大阪産（もん）に直接ふれられる拠点数の増加</a:t>
                      </a:r>
                      <a:endParaRPr kumimoji="1" lang="ja-JP" altLang="en-US" sz="1050" dirty="0"/>
                    </a:p>
                  </a:txBody>
                  <a:tcPr/>
                </a:tc>
                <a:tc>
                  <a:txBody>
                    <a:bodyPr/>
                    <a:lstStyle/>
                    <a:p>
                      <a:r>
                        <a:rPr kumimoji="1" lang="en-US" altLang="ja-JP" sz="1050" dirty="0" smtClean="0"/>
                        <a:t>712</a:t>
                      </a:r>
                      <a:r>
                        <a:rPr kumimoji="1" lang="ja-JP" altLang="en-US" sz="1050" dirty="0" smtClean="0"/>
                        <a:t>件（＋</a:t>
                      </a:r>
                      <a:r>
                        <a:rPr kumimoji="1" lang="en-US" altLang="ja-JP" sz="1050" dirty="0" smtClean="0"/>
                        <a:t>242</a:t>
                      </a:r>
                      <a:r>
                        <a:rPr kumimoji="1" lang="ja-JP" altLang="en-US" sz="1050" dirty="0" smtClean="0"/>
                        <a:t>件）</a:t>
                      </a:r>
                      <a:endParaRPr kumimoji="1" lang="ja-JP" altLang="en-US" sz="1050" dirty="0"/>
                    </a:p>
                  </a:txBody>
                  <a:tcPr/>
                </a:tc>
                <a:tc>
                  <a:txBody>
                    <a:bodyPr/>
                    <a:lstStyle/>
                    <a:p>
                      <a:r>
                        <a:rPr kumimoji="1" lang="en-US" altLang="ja-JP" sz="1050" dirty="0" smtClean="0"/>
                        <a:t>604</a:t>
                      </a:r>
                      <a:r>
                        <a:rPr kumimoji="1" lang="ja-JP" altLang="en-US" sz="1050" dirty="0" smtClean="0"/>
                        <a:t>件</a:t>
                      </a:r>
                      <a:endParaRPr kumimoji="1" lang="ja-JP" altLang="en-US" sz="1050" dirty="0"/>
                    </a:p>
                  </a:txBody>
                  <a:tcPr/>
                </a:tc>
                <a:extLst>
                  <a:ext uri="{0D108BD9-81ED-4DB2-BD59-A6C34878D82A}">
                    <a16:rowId xmlns:a16="http://schemas.microsoft.com/office/drawing/2014/main" val="740500317"/>
                  </a:ext>
                </a:extLst>
              </a:tr>
              <a:tr h="201285">
                <a:tc>
                  <a:txBody>
                    <a:bodyPr/>
                    <a:lstStyle/>
                    <a:p>
                      <a:r>
                        <a:rPr kumimoji="1" lang="en-US" altLang="ja-JP" sz="1050" dirty="0" smtClean="0"/>
                        <a:t>5</a:t>
                      </a:r>
                      <a:r>
                        <a:rPr kumimoji="1" lang="ja-JP" altLang="en-US" sz="1050" dirty="0" smtClean="0"/>
                        <a:t>年後</a:t>
                      </a:r>
                      <a:r>
                        <a:rPr kumimoji="1" lang="en-US" altLang="ja-JP" sz="1050" dirty="0" smtClean="0"/>
                        <a:t>(R3)</a:t>
                      </a:r>
                      <a:r>
                        <a:rPr kumimoji="1" lang="ja-JP" altLang="en-US" sz="1050" dirty="0" smtClean="0"/>
                        <a:t>の目標　①大阪産（もん）</a:t>
                      </a:r>
                      <a:r>
                        <a:rPr kumimoji="1" lang="en-US" altLang="ja-JP" sz="1050" dirty="0" smtClean="0"/>
                        <a:t>Facebook</a:t>
                      </a:r>
                      <a:r>
                        <a:rPr kumimoji="1" lang="ja-JP" altLang="en-US" sz="1050" dirty="0" smtClean="0"/>
                        <a:t>発信</a:t>
                      </a:r>
                      <a:endParaRPr kumimoji="1" lang="en-US" altLang="ja-JP" sz="1050" dirty="0" smtClean="0"/>
                    </a:p>
                    <a:p>
                      <a:r>
                        <a:rPr kumimoji="1" lang="ja-JP" altLang="en-US" sz="1050" dirty="0" smtClean="0"/>
                        <a:t>　　　　　　　　　大阪産（もん）ホームページビュー数</a:t>
                      </a:r>
                      <a:endParaRPr kumimoji="1" lang="en-US" altLang="ja-JP" sz="1050" dirty="0" smtClean="0"/>
                    </a:p>
                    <a:p>
                      <a:r>
                        <a:rPr kumimoji="1" lang="ja-JP" altLang="en-US" sz="1050" dirty="0" smtClean="0"/>
                        <a:t>　　　　　　　　　農業・農空間について学ぶ学校等の数</a:t>
                      </a:r>
                      <a:endParaRPr kumimoji="1" lang="ja-JP" altLang="en-US" sz="1050" dirty="0"/>
                    </a:p>
                  </a:txBody>
                  <a:tcPr/>
                </a:tc>
                <a:tc>
                  <a:txBody>
                    <a:bodyPr/>
                    <a:lstStyle/>
                    <a:p>
                      <a:r>
                        <a:rPr kumimoji="1" lang="ja-JP" altLang="en-US" sz="1050" dirty="0" smtClean="0"/>
                        <a:t>年間　</a:t>
                      </a:r>
                      <a:r>
                        <a:rPr kumimoji="1" lang="en-US" altLang="ja-JP" sz="1050" dirty="0" smtClean="0"/>
                        <a:t>120</a:t>
                      </a:r>
                      <a:r>
                        <a:rPr kumimoji="1" lang="ja-JP" altLang="en-US" sz="1050" dirty="0" smtClean="0"/>
                        <a:t>回以上</a:t>
                      </a:r>
                      <a:endParaRPr kumimoji="1" lang="en-US" altLang="ja-JP" sz="1050" dirty="0" smtClean="0"/>
                    </a:p>
                    <a:p>
                      <a:r>
                        <a:rPr kumimoji="1" lang="ja-JP" altLang="en-US" sz="1050" dirty="0" smtClean="0"/>
                        <a:t>月平均　</a:t>
                      </a:r>
                      <a:r>
                        <a:rPr kumimoji="1" lang="en-US" altLang="ja-JP" sz="1050" dirty="0" smtClean="0"/>
                        <a:t>10,200</a:t>
                      </a:r>
                      <a:r>
                        <a:rPr kumimoji="1" lang="ja-JP" altLang="en-US" sz="1050" dirty="0" smtClean="0"/>
                        <a:t>ビュー（</a:t>
                      </a:r>
                      <a:r>
                        <a:rPr kumimoji="1" lang="en-US" altLang="ja-JP" sz="1050" dirty="0" smtClean="0"/>
                        <a:t>+1,000</a:t>
                      </a:r>
                      <a:r>
                        <a:rPr kumimoji="1" lang="ja-JP" altLang="en-US" sz="1050" dirty="0" smtClean="0"/>
                        <a:t>ビュー）</a:t>
                      </a:r>
                      <a:endParaRPr kumimoji="1" lang="en-US" altLang="ja-JP" sz="1050" dirty="0" smtClean="0"/>
                    </a:p>
                    <a:p>
                      <a:r>
                        <a:rPr kumimoji="1" lang="en-US" altLang="ja-JP" sz="1050" dirty="0" smtClean="0"/>
                        <a:t>100</a:t>
                      </a:r>
                      <a:r>
                        <a:rPr kumimoji="1" lang="ja-JP" altLang="en-US" sz="1050" dirty="0" smtClean="0"/>
                        <a:t>件</a:t>
                      </a:r>
                      <a:endParaRPr kumimoji="1" lang="ja-JP" altLang="en-US" sz="1050" dirty="0"/>
                    </a:p>
                  </a:txBody>
                  <a:tcPr/>
                </a:tc>
                <a:tc>
                  <a:txBody>
                    <a:bodyPr/>
                    <a:lstStyle/>
                    <a:p>
                      <a:r>
                        <a:rPr kumimoji="1" lang="en-US" altLang="ja-JP" sz="1050" dirty="0" smtClean="0"/>
                        <a:t>237</a:t>
                      </a:r>
                      <a:r>
                        <a:rPr kumimoji="1" lang="ja-JP" altLang="en-US" sz="1050" dirty="0" smtClean="0"/>
                        <a:t>回</a:t>
                      </a:r>
                      <a:endParaRPr kumimoji="1" lang="en-US" altLang="ja-JP" sz="1050" dirty="0" smtClean="0"/>
                    </a:p>
                    <a:p>
                      <a:r>
                        <a:rPr kumimoji="1" lang="en-US" altLang="ja-JP" sz="1050" dirty="0" smtClean="0"/>
                        <a:t>18,367</a:t>
                      </a:r>
                      <a:r>
                        <a:rPr kumimoji="1" lang="ja-JP" altLang="en-US" sz="1050" dirty="0" smtClean="0"/>
                        <a:t>ビュー</a:t>
                      </a:r>
                      <a:endParaRPr kumimoji="1" lang="en-US" altLang="ja-JP" sz="1050" dirty="0" smtClean="0"/>
                    </a:p>
                    <a:p>
                      <a:r>
                        <a:rPr kumimoji="1" lang="en-US" altLang="ja-JP" sz="1050" dirty="0" smtClean="0"/>
                        <a:t>35</a:t>
                      </a:r>
                      <a:r>
                        <a:rPr kumimoji="1" lang="ja-JP" altLang="en-US" sz="1050" dirty="0" smtClean="0"/>
                        <a:t>件　</a:t>
                      </a:r>
                      <a:r>
                        <a:rPr kumimoji="1" lang="en-US" altLang="ja-JP" sz="1050" dirty="0" smtClean="0"/>
                        <a:t>※126</a:t>
                      </a:r>
                      <a:r>
                        <a:rPr kumimoji="1" lang="ja-JP" altLang="en-US" sz="1050" dirty="0" smtClean="0"/>
                        <a:t>件（</a:t>
                      </a:r>
                      <a:r>
                        <a:rPr kumimoji="1" lang="en-US" altLang="ja-JP" sz="1050" dirty="0" smtClean="0"/>
                        <a:t>H31</a:t>
                      </a:r>
                      <a:r>
                        <a:rPr kumimoji="1" lang="ja-JP" altLang="en-US" sz="1050" dirty="0" smtClean="0"/>
                        <a:t>）</a:t>
                      </a:r>
                      <a:endParaRPr kumimoji="1" lang="ja-JP" altLang="en-US" sz="1050" dirty="0"/>
                    </a:p>
                  </a:txBody>
                  <a:tcPr/>
                </a:tc>
                <a:extLst>
                  <a:ext uri="{0D108BD9-81ED-4DB2-BD59-A6C34878D82A}">
                    <a16:rowId xmlns:a16="http://schemas.microsoft.com/office/drawing/2014/main" val="2817039797"/>
                  </a:ext>
                </a:extLst>
              </a:tr>
              <a:tr h="201285">
                <a:tc>
                  <a:txBody>
                    <a:bodyPr/>
                    <a:lstStyle/>
                    <a:p>
                      <a:r>
                        <a:rPr kumimoji="1" lang="ja-JP" altLang="en-US" sz="1050" dirty="0" smtClean="0"/>
                        <a:t>　　　　　　　　</a:t>
                      </a:r>
                      <a:r>
                        <a:rPr lang="ja-JP" altLang="en-US" sz="1050" dirty="0" smtClean="0"/>
                        <a:t>②</a:t>
                      </a:r>
                      <a:r>
                        <a:rPr kumimoji="1" lang="ja-JP" altLang="en-US" sz="1050" dirty="0" smtClean="0"/>
                        <a:t>大阪産（もん）ロゴマーク使用許可件数（販売者数）の増加</a:t>
                      </a:r>
                      <a:r>
                        <a:rPr lang="ja-JP" altLang="en-US" sz="1050" dirty="0" smtClean="0"/>
                        <a:t>　</a:t>
                      </a:r>
                      <a:endParaRPr lang="en-US" altLang="ja-JP" sz="1050" dirty="0" smtClean="0"/>
                    </a:p>
                    <a:p>
                      <a:r>
                        <a:rPr kumimoji="1" lang="ja-JP" altLang="en-US" sz="1050" dirty="0" smtClean="0"/>
                        <a:t>　　　　　　　　　農産物直売所利用者数の増加</a:t>
                      </a:r>
                      <a:endParaRPr kumimoji="1" lang="en-US" altLang="ja-JP" sz="1050" dirty="0" smtClean="0"/>
                    </a:p>
                  </a:txBody>
                  <a:tcPr/>
                </a:tc>
                <a:tc>
                  <a:txBody>
                    <a:bodyPr/>
                    <a:lstStyle/>
                    <a:p>
                      <a:r>
                        <a:rPr kumimoji="1" lang="en-US" altLang="ja-JP" sz="1050" dirty="0" smtClean="0"/>
                        <a:t>508</a:t>
                      </a:r>
                      <a:r>
                        <a:rPr kumimoji="1" lang="ja-JP" altLang="en-US" sz="1050" dirty="0" smtClean="0"/>
                        <a:t>万人（</a:t>
                      </a:r>
                      <a:r>
                        <a:rPr kumimoji="1" lang="en-US" altLang="ja-JP" sz="1050" dirty="0" smtClean="0"/>
                        <a:t>+42</a:t>
                      </a:r>
                      <a:r>
                        <a:rPr kumimoji="1" lang="ja-JP" altLang="en-US" sz="1050" dirty="0" smtClean="0"/>
                        <a:t>万人）</a:t>
                      </a:r>
                    </a:p>
                    <a:p>
                      <a:r>
                        <a:rPr kumimoji="1" lang="en-US" altLang="ja-JP" sz="1050" dirty="0" smtClean="0"/>
                        <a:t>370</a:t>
                      </a:r>
                      <a:r>
                        <a:rPr kumimoji="1" lang="ja-JP" altLang="en-US" sz="1050" dirty="0" smtClean="0"/>
                        <a:t>件（</a:t>
                      </a:r>
                      <a:r>
                        <a:rPr kumimoji="1" lang="en-US" altLang="ja-JP" sz="1050" dirty="0" smtClean="0"/>
                        <a:t>+107</a:t>
                      </a:r>
                      <a:r>
                        <a:rPr kumimoji="1" lang="ja-JP" altLang="en-US" sz="1050" dirty="0" smtClean="0"/>
                        <a:t>件）</a:t>
                      </a:r>
                    </a:p>
                  </a:txBody>
                  <a:tcPr/>
                </a:tc>
                <a:tc>
                  <a:txBody>
                    <a:bodyPr/>
                    <a:lstStyle/>
                    <a:p>
                      <a:r>
                        <a:rPr kumimoji="1" lang="en-US" altLang="ja-JP" sz="1050" dirty="0" smtClean="0"/>
                        <a:t>459</a:t>
                      </a:r>
                      <a:r>
                        <a:rPr kumimoji="1" lang="ja-JP" altLang="en-US" sz="1050" dirty="0" smtClean="0"/>
                        <a:t>万人</a:t>
                      </a:r>
                      <a:endParaRPr kumimoji="1" lang="en-US" altLang="ja-JP" sz="1050" dirty="0" smtClean="0"/>
                    </a:p>
                    <a:p>
                      <a:r>
                        <a:rPr kumimoji="1" lang="en-US" altLang="ja-JP" sz="1050" dirty="0" smtClean="0"/>
                        <a:t>381</a:t>
                      </a:r>
                      <a:r>
                        <a:rPr kumimoji="1" lang="ja-JP" altLang="en-US" sz="1050" dirty="0" smtClean="0"/>
                        <a:t>件</a:t>
                      </a:r>
                      <a:endParaRPr kumimoji="1" lang="ja-JP" altLang="en-US" sz="1050" dirty="0"/>
                    </a:p>
                  </a:txBody>
                  <a:tcPr/>
                </a:tc>
                <a:extLst>
                  <a:ext uri="{0D108BD9-81ED-4DB2-BD59-A6C34878D82A}">
                    <a16:rowId xmlns:a16="http://schemas.microsoft.com/office/drawing/2014/main" val="2783025440"/>
                  </a:ext>
                </a:extLst>
              </a:tr>
              <a:tr h="201285">
                <a:tc>
                  <a:txBody>
                    <a:bodyPr/>
                    <a:lstStyle/>
                    <a:p>
                      <a:r>
                        <a:rPr kumimoji="1" lang="ja-JP" altLang="en-US" sz="1050" dirty="0" smtClean="0"/>
                        <a:t>　　　　　　　　</a:t>
                      </a:r>
                      <a:r>
                        <a:rPr lang="ja-JP" altLang="en-US" sz="1050" dirty="0" smtClean="0"/>
                        <a:t>③直売所での消費者と生産者との交流事例の増加　</a:t>
                      </a:r>
                      <a:endParaRPr kumimoji="1" lang="ja-JP" altLang="en-US" sz="1050" dirty="0"/>
                    </a:p>
                  </a:txBody>
                  <a:tcPr/>
                </a:tc>
                <a:tc>
                  <a:txBody>
                    <a:bodyPr/>
                    <a:lstStyle/>
                    <a:p>
                      <a:r>
                        <a:rPr kumimoji="1" lang="en-US" altLang="ja-JP" sz="1050" dirty="0" smtClean="0"/>
                        <a:t>5</a:t>
                      </a:r>
                      <a:r>
                        <a:rPr kumimoji="1" lang="ja-JP" altLang="en-US" sz="1050" dirty="0" smtClean="0"/>
                        <a:t>事例以上（年間</a:t>
                      </a:r>
                      <a:r>
                        <a:rPr kumimoji="1" lang="en-US" altLang="ja-JP" sz="1050" dirty="0" smtClean="0"/>
                        <a:t>1</a:t>
                      </a:r>
                      <a:r>
                        <a:rPr kumimoji="1" lang="ja-JP" altLang="en-US" sz="1050" dirty="0" smtClean="0"/>
                        <a:t>件以上）</a:t>
                      </a:r>
                      <a:endParaRPr kumimoji="1" lang="ja-JP" altLang="en-US" sz="1050" dirty="0"/>
                    </a:p>
                  </a:txBody>
                  <a:tcPr/>
                </a:tc>
                <a:tc>
                  <a:txBody>
                    <a:bodyPr/>
                    <a:lstStyle/>
                    <a:p>
                      <a:r>
                        <a:rPr kumimoji="1" lang="en-US" altLang="ja-JP" sz="1050" dirty="0" smtClean="0"/>
                        <a:t>4</a:t>
                      </a:r>
                      <a:r>
                        <a:rPr kumimoji="1" lang="ja-JP" altLang="en-US" sz="1050" dirty="0" smtClean="0"/>
                        <a:t>事例</a:t>
                      </a:r>
                      <a:endParaRPr kumimoji="1" lang="ja-JP" altLang="en-US" sz="1050" dirty="0"/>
                    </a:p>
                  </a:txBody>
                  <a:tcPr/>
                </a:tc>
                <a:extLst>
                  <a:ext uri="{0D108BD9-81ED-4DB2-BD59-A6C34878D82A}">
                    <a16:rowId xmlns:a16="http://schemas.microsoft.com/office/drawing/2014/main" val="1212821062"/>
                  </a:ext>
                </a:extLst>
              </a:tr>
            </a:tbl>
          </a:graphicData>
        </a:graphic>
      </p:graphicFrame>
      <p:sp>
        <p:nvSpPr>
          <p:cNvPr id="11" name="正方形/長方形 10"/>
          <p:cNvSpPr/>
          <p:nvPr/>
        </p:nvSpPr>
        <p:spPr>
          <a:xfrm>
            <a:off x="2114" y="3814926"/>
            <a:ext cx="6268255" cy="307777"/>
          </a:xfrm>
          <a:prstGeom prst="rect">
            <a:avLst/>
          </a:prstGeom>
        </p:spPr>
        <p:txBody>
          <a:bodyPr wrap="square">
            <a:spAutoFit/>
          </a:bodyPr>
          <a:lstStyle/>
          <a:p>
            <a:r>
              <a:rPr lang="en-US" altLang="ja-JP" sz="1400" b="1" dirty="0" smtClean="0">
                <a:latin typeface="メイリオ" panose="020B0604030504040204" pitchFamily="50" charset="-128"/>
                <a:ea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rPr>
              <a:t>地　域</a:t>
            </a:r>
            <a:r>
              <a:rPr lang="en-US" altLang="ja-JP" sz="1400" b="1" dirty="0" smtClean="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大阪農空間の多様な機能の発揮促進</a:t>
            </a:r>
          </a:p>
        </p:txBody>
      </p:sp>
      <p:graphicFrame>
        <p:nvGraphicFramePr>
          <p:cNvPr id="12" name="表 11"/>
          <p:cNvGraphicFramePr>
            <a:graphicFrameLocks noGrp="1"/>
          </p:cNvGraphicFramePr>
          <p:nvPr>
            <p:extLst>
              <p:ext uri="{D42A27DB-BD31-4B8C-83A1-F6EECF244321}">
                <p14:modId xmlns:p14="http://schemas.microsoft.com/office/powerpoint/2010/main" val="2871126897"/>
              </p:ext>
            </p:extLst>
          </p:nvPr>
        </p:nvGraphicFramePr>
        <p:xfrm>
          <a:off x="119547" y="4089298"/>
          <a:ext cx="9666907" cy="1257300"/>
        </p:xfrm>
        <a:graphic>
          <a:graphicData uri="http://schemas.openxmlformats.org/drawingml/2006/table">
            <a:tbl>
              <a:tblPr firstRow="1" bandRow="1">
                <a:tableStyleId>{93296810-A885-4BE3-A3E7-6D5BEEA58F35}</a:tableStyleId>
              </a:tblPr>
              <a:tblGrid>
                <a:gridCol w="5069673">
                  <a:extLst>
                    <a:ext uri="{9D8B030D-6E8A-4147-A177-3AD203B41FA5}">
                      <a16:colId xmlns:a16="http://schemas.microsoft.com/office/drawing/2014/main" val="955155497"/>
                    </a:ext>
                  </a:extLst>
                </a:gridCol>
                <a:gridCol w="2298617">
                  <a:extLst>
                    <a:ext uri="{9D8B030D-6E8A-4147-A177-3AD203B41FA5}">
                      <a16:colId xmlns:a16="http://schemas.microsoft.com/office/drawing/2014/main" val="1809293519"/>
                    </a:ext>
                  </a:extLst>
                </a:gridCol>
                <a:gridCol w="2298617">
                  <a:extLst>
                    <a:ext uri="{9D8B030D-6E8A-4147-A177-3AD203B41FA5}">
                      <a16:colId xmlns:a16="http://schemas.microsoft.com/office/drawing/2014/main" val="766327126"/>
                    </a:ext>
                  </a:extLst>
                </a:gridCol>
              </a:tblGrid>
              <a:tr h="201285">
                <a:tc>
                  <a:txBody>
                    <a:bodyPr/>
                    <a:lstStyle/>
                    <a:p>
                      <a:pPr algn="ctr"/>
                      <a:r>
                        <a:rPr kumimoji="1" lang="ja-JP" altLang="en-US" sz="1050" dirty="0" smtClean="0"/>
                        <a:t>項目</a:t>
                      </a:r>
                      <a:endParaRPr kumimoji="1" lang="ja-JP" altLang="en-US" sz="1050" dirty="0"/>
                    </a:p>
                  </a:txBody>
                  <a:tcPr/>
                </a:tc>
                <a:tc>
                  <a:txBody>
                    <a:bodyPr/>
                    <a:lstStyle/>
                    <a:p>
                      <a:pPr algn="ctr"/>
                      <a:r>
                        <a:rPr kumimoji="1" lang="ja-JP" altLang="en-US" sz="1050" dirty="0" smtClean="0"/>
                        <a:t>計画</a:t>
                      </a:r>
                      <a:endParaRPr kumimoji="1" lang="ja-JP" altLang="en-US" sz="1050" dirty="0"/>
                    </a:p>
                  </a:txBody>
                  <a:tcPr/>
                </a:tc>
                <a:tc>
                  <a:txBody>
                    <a:bodyPr/>
                    <a:lstStyle/>
                    <a:p>
                      <a:pPr algn="ctr"/>
                      <a:r>
                        <a:rPr kumimoji="1" lang="ja-JP" altLang="en-US" sz="1050" dirty="0" smtClean="0"/>
                        <a:t>実績（Ｒ</a:t>
                      </a:r>
                      <a:r>
                        <a:rPr kumimoji="1" lang="en-US" altLang="ja-JP" sz="1050" dirty="0" smtClean="0"/>
                        <a:t>3.3</a:t>
                      </a:r>
                      <a:r>
                        <a:rPr kumimoji="1" lang="ja-JP" altLang="en-US" sz="1050" dirty="0" smtClean="0"/>
                        <a:t>末時点）</a:t>
                      </a:r>
                      <a:endParaRPr kumimoji="1" lang="ja-JP" altLang="en-US" sz="1050" dirty="0"/>
                    </a:p>
                  </a:txBody>
                  <a:tcPr/>
                </a:tc>
                <a:extLst>
                  <a:ext uri="{0D108BD9-81ED-4DB2-BD59-A6C34878D82A}">
                    <a16:rowId xmlns:a16="http://schemas.microsoft.com/office/drawing/2014/main" val="1470197057"/>
                  </a:ext>
                </a:extLst>
              </a:tr>
              <a:tr h="201285">
                <a:tc>
                  <a:txBody>
                    <a:bodyPr/>
                    <a:lstStyle/>
                    <a:p>
                      <a:r>
                        <a:rPr lang="en-US" altLang="ja-JP" sz="1050" dirty="0" smtClean="0"/>
                        <a:t>10</a:t>
                      </a:r>
                      <a:r>
                        <a:rPr lang="ja-JP" altLang="en-US" sz="1050" dirty="0" smtClean="0"/>
                        <a:t>年後</a:t>
                      </a:r>
                      <a:r>
                        <a:rPr lang="en-US" altLang="ja-JP" sz="1050" dirty="0" smtClean="0"/>
                        <a:t>(R8)</a:t>
                      </a:r>
                      <a:r>
                        <a:rPr lang="ja-JP" altLang="en-US" sz="1050" dirty="0" smtClean="0"/>
                        <a:t>の姿　地域の特色を活かした農空間づくりの実施</a:t>
                      </a:r>
                      <a:endParaRPr kumimoji="1" lang="ja-JP" altLang="en-US" sz="1050" dirty="0"/>
                    </a:p>
                  </a:txBody>
                  <a:tcPr/>
                </a:tc>
                <a:tc>
                  <a:txBody>
                    <a:bodyPr/>
                    <a:lstStyle/>
                    <a:p>
                      <a:r>
                        <a:rPr kumimoji="1" lang="ja-JP" altLang="en-US" sz="1050" dirty="0" smtClean="0"/>
                        <a:t>４３市町村（２８→４３）</a:t>
                      </a:r>
                      <a:endParaRPr kumimoji="1" lang="ja-JP" altLang="en-US" sz="1050" dirty="0"/>
                    </a:p>
                  </a:txBody>
                  <a:tcPr/>
                </a:tc>
                <a:tc>
                  <a:txBody>
                    <a:bodyPr/>
                    <a:lstStyle/>
                    <a:p>
                      <a:r>
                        <a:rPr kumimoji="1" lang="ja-JP" altLang="en-US" sz="1050" dirty="0" smtClean="0"/>
                        <a:t>３２市町村</a:t>
                      </a:r>
                      <a:endParaRPr kumimoji="1" lang="ja-JP" altLang="en-US" sz="1050" dirty="0"/>
                    </a:p>
                  </a:txBody>
                  <a:tcPr/>
                </a:tc>
                <a:extLst>
                  <a:ext uri="{0D108BD9-81ED-4DB2-BD59-A6C34878D82A}">
                    <a16:rowId xmlns:a16="http://schemas.microsoft.com/office/drawing/2014/main" val="740500317"/>
                  </a:ext>
                </a:extLst>
              </a:tr>
              <a:tr h="201285">
                <a:tc>
                  <a:txBody>
                    <a:bodyPr/>
                    <a:lstStyle/>
                    <a:p>
                      <a:r>
                        <a:rPr kumimoji="1" lang="en-US" altLang="ja-JP" sz="1050" dirty="0" smtClean="0"/>
                        <a:t>5</a:t>
                      </a:r>
                      <a:r>
                        <a:rPr kumimoji="1" lang="ja-JP" altLang="en-US" sz="1050" dirty="0" smtClean="0"/>
                        <a:t>年後</a:t>
                      </a:r>
                      <a:r>
                        <a:rPr kumimoji="1" lang="en-US" altLang="ja-JP" sz="1050" dirty="0" smtClean="0"/>
                        <a:t>(R3)</a:t>
                      </a:r>
                      <a:r>
                        <a:rPr kumimoji="1" lang="ja-JP" altLang="en-US" sz="1050" dirty="0" smtClean="0"/>
                        <a:t>の目標　①農空間づくりに参加する府民数の増加</a:t>
                      </a:r>
                      <a:endParaRPr kumimoji="1" lang="ja-JP" altLang="en-US" sz="1050" dirty="0"/>
                    </a:p>
                  </a:txBody>
                  <a:tcPr/>
                </a:tc>
                <a:tc>
                  <a:txBody>
                    <a:bodyPr/>
                    <a:lstStyle/>
                    <a:p>
                      <a:r>
                        <a:rPr kumimoji="1" lang="en-US" altLang="ja-JP" sz="1050" dirty="0" smtClean="0"/>
                        <a:t>48.000</a:t>
                      </a:r>
                      <a:r>
                        <a:rPr kumimoji="1" lang="ja-JP" altLang="en-US" sz="1050" dirty="0" smtClean="0"/>
                        <a:t>人（＋</a:t>
                      </a:r>
                      <a:r>
                        <a:rPr kumimoji="1" lang="en-US" altLang="ja-JP" sz="1050" dirty="0" smtClean="0"/>
                        <a:t>6,000</a:t>
                      </a:r>
                      <a:r>
                        <a:rPr kumimoji="1" lang="ja-JP" altLang="en-US" sz="1050" dirty="0" smtClean="0"/>
                        <a:t>人）</a:t>
                      </a:r>
                      <a:endParaRPr kumimoji="1" lang="ja-JP" altLang="en-US" sz="1050" dirty="0"/>
                    </a:p>
                  </a:txBody>
                  <a:tcPr/>
                </a:tc>
                <a:tc>
                  <a:txBody>
                    <a:bodyPr/>
                    <a:lstStyle/>
                    <a:p>
                      <a:r>
                        <a:rPr kumimoji="1" lang="en-US" altLang="ja-JP" sz="1050" dirty="0" smtClean="0"/>
                        <a:t>23,685</a:t>
                      </a:r>
                      <a:r>
                        <a:rPr kumimoji="1" lang="ja-JP" altLang="en-US" sz="1050" dirty="0" smtClean="0"/>
                        <a:t>人　</a:t>
                      </a:r>
                      <a:r>
                        <a:rPr kumimoji="1" lang="en-US" altLang="ja-JP" sz="1050" dirty="0" smtClean="0"/>
                        <a:t>※49,588</a:t>
                      </a:r>
                      <a:r>
                        <a:rPr kumimoji="1" lang="ja-JP" altLang="en-US" sz="1050" dirty="0" smtClean="0"/>
                        <a:t>人（</a:t>
                      </a:r>
                      <a:r>
                        <a:rPr kumimoji="1" lang="en-US" altLang="ja-JP" sz="1050" dirty="0" smtClean="0"/>
                        <a:t>H30</a:t>
                      </a:r>
                      <a:r>
                        <a:rPr kumimoji="1" lang="ja-JP" altLang="en-US" sz="1050" dirty="0" smtClean="0"/>
                        <a:t>）</a:t>
                      </a:r>
                      <a:endParaRPr kumimoji="1" lang="ja-JP" altLang="en-US" sz="1050" dirty="0"/>
                    </a:p>
                  </a:txBody>
                  <a:tcPr/>
                </a:tc>
                <a:extLst>
                  <a:ext uri="{0D108BD9-81ED-4DB2-BD59-A6C34878D82A}">
                    <a16:rowId xmlns:a16="http://schemas.microsoft.com/office/drawing/2014/main" val="2817039797"/>
                  </a:ext>
                </a:extLst>
              </a:tr>
              <a:tr h="201285">
                <a:tc>
                  <a:txBody>
                    <a:bodyPr/>
                    <a:lstStyle/>
                    <a:p>
                      <a:r>
                        <a:rPr kumimoji="1" lang="ja-JP" altLang="en-US" sz="1050" dirty="0" smtClean="0"/>
                        <a:t>　　　　　　　　</a:t>
                      </a:r>
                      <a:r>
                        <a:rPr lang="ja-JP" altLang="en-US" sz="1050" dirty="0" smtClean="0"/>
                        <a:t>②協働活動に取り組む地区数の増加</a:t>
                      </a:r>
                      <a:endParaRPr kumimoji="1" lang="ja-JP" altLang="en-US" sz="1050" dirty="0"/>
                    </a:p>
                  </a:txBody>
                  <a:tcPr/>
                </a:tc>
                <a:tc>
                  <a:txBody>
                    <a:bodyPr/>
                    <a:lstStyle/>
                    <a:p>
                      <a:r>
                        <a:rPr kumimoji="1" lang="en-US" altLang="ja-JP" sz="1050" dirty="0" smtClean="0"/>
                        <a:t>84</a:t>
                      </a:r>
                      <a:r>
                        <a:rPr kumimoji="1" lang="ja-JP" altLang="en-US" sz="1050" dirty="0" smtClean="0"/>
                        <a:t>地区（＋</a:t>
                      </a:r>
                      <a:r>
                        <a:rPr kumimoji="1" lang="en-US" altLang="ja-JP" sz="1050" dirty="0" smtClean="0"/>
                        <a:t>10</a:t>
                      </a:r>
                      <a:r>
                        <a:rPr kumimoji="1" lang="ja-JP" altLang="en-US" sz="1050" dirty="0" smtClean="0"/>
                        <a:t>地区）</a:t>
                      </a:r>
                      <a:endParaRPr kumimoji="1" lang="ja-JP" altLang="en-US" sz="1050" dirty="0"/>
                    </a:p>
                  </a:txBody>
                  <a:tcPr/>
                </a:tc>
                <a:tc>
                  <a:txBody>
                    <a:bodyPr/>
                    <a:lstStyle/>
                    <a:p>
                      <a:r>
                        <a:rPr kumimoji="1" lang="en-US" altLang="ja-JP" sz="1050" dirty="0" smtClean="0"/>
                        <a:t>95</a:t>
                      </a:r>
                      <a:r>
                        <a:rPr kumimoji="1" lang="ja-JP" altLang="en-US" sz="1050" dirty="0" smtClean="0"/>
                        <a:t>地区</a:t>
                      </a:r>
                      <a:endParaRPr kumimoji="1" lang="ja-JP" altLang="en-US" sz="1050" dirty="0"/>
                    </a:p>
                  </a:txBody>
                  <a:tcPr/>
                </a:tc>
                <a:extLst>
                  <a:ext uri="{0D108BD9-81ED-4DB2-BD59-A6C34878D82A}">
                    <a16:rowId xmlns:a16="http://schemas.microsoft.com/office/drawing/2014/main" val="2783025440"/>
                  </a:ext>
                </a:extLst>
              </a:tr>
              <a:tr h="201285">
                <a:tc>
                  <a:txBody>
                    <a:bodyPr/>
                    <a:lstStyle/>
                    <a:p>
                      <a:r>
                        <a:rPr kumimoji="1" lang="ja-JP" altLang="en-US" sz="1050" dirty="0" smtClean="0"/>
                        <a:t>　　　　　　　　</a:t>
                      </a:r>
                      <a:r>
                        <a:rPr lang="ja-JP" altLang="en-US" sz="1050" dirty="0" smtClean="0"/>
                        <a:t>③ため池のハザードマップ作成などのソフト対策の取組割合</a:t>
                      </a:r>
                      <a:endParaRPr kumimoji="1" lang="ja-JP" altLang="en-US" sz="1050" dirty="0"/>
                    </a:p>
                  </a:txBody>
                  <a:tcPr/>
                </a:tc>
                <a:tc>
                  <a:txBody>
                    <a:bodyPr/>
                    <a:lstStyle/>
                    <a:p>
                      <a:r>
                        <a:rPr kumimoji="1" lang="en-US" altLang="ja-JP" sz="1050" dirty="0" smtClean="0"/>
                        <a:t>70</a:t>
                      </a:r>
                      <a:r>
                        <a:rPr kumimoji="1" lang="ja-JP" altLang="en-US" sz="1050" dirty="0" smtClean="0"/>
                        <a:t>％（＋</a:t>
                      </a:r>
                      <a:r>
                        <a:rPr kumimoji="1" lang="en-US" altLang="ja-JP" sz="1050" dirty="0" smtClean="0"/>
                        <a:t>30%</a:t>
                      </a:r>
                      <a:r>
                        <a:rPr kumimoji="1" lang="ja-JP" altLang="en-US" sz="1050" dirty="0" smtClean="0"/>
                        <a:t>）</a:t>
                      </a:r>
                      <a:endParaRPr kumimoji="1" lang="ja-JP" altLang="en-US" sz="1050" dirty="0"/>
                    </a:p>
                  </a:txBody>
                  <a:tcPr/>
                </a:tc>
                <a:tc>
                  <a:txBody>
                    <a:bodyPr/>
                    <a:lstStyle/>
                    <a:p>
                      <a:r>
                        <a:rPr kumimoji="1" lang="en-US" altLang="ja-JP" sz="1050" dirty="0" smtClean="0"/>
                        <a:t>72</a:t>
                      </a:r>
                      <a:r>
                        <a:rPr kumimoji="1" lang="ja-JP" altLang="en-US" sz="1050" dirty="0" smtClean="0"/>
                        <a:t>％</a:t>
                      </a:r>
                      <a:endParaRPr kumimoji="1" lang="ja-JP" altLang="en-US" sz="1050" dirty="0"/>
                    </a:p>
                  </a:txBody>
                  <a:tcPr/>
                </a:tc>
                <a:extLst>
                  <a:ext uri="{0D108BD9-81ED-4DB2-BD59-A6C34878D82A}">
                    <a16:rowId xmlns:a16="http://schemas.microsoft.com/office/drawing/2014/main" val="1212821062"/>
                  </a:ext>
                </a:extLst>
              </a:tr>
            </a:tbl>
          </a:graphicData>
        </a:graphic>
      </p:graphicFrame>
      <p:sp>
        <p:nvSpPr>
          <p:cNvPr id="14" name="正方形/長方形 13">
            <a:extLst>
              <a:ext uri="{FF2B5EF4-FFF2-40B4-BE49-F238E27FC236}">
                <a16:creationId xmlns:a16="http://schemas.microsoft.com/office/drawing/2014/main" id="{6298BA7E-B299-4383-B170-F6FF3DB60E59}"/>
              </a:ext>
            </a:extLst>
          </p:cNvPr>
          <p:cNvSpPr/>
          <p:nvPr/>
        </p:nvSpPr>
        <p:spPr>
          <a:xfrm>
            <a:off x="114300" y="5346598"/>
            <a:ext cx="7383780" cy="1528624"/>
          </a:xfrm>
          <a:prstGeom prst="rect">
            <a:avLst/>
          </a:prstGeom>
        </p:spPr>
        <p:txBody>
          <a:bodyPr wrap="square">
            <a:spAutoFit/>
          </a:bodyPr>
          <a:lstStyle/>
          <a:p>
            <a:pPr marL="180000" indent="-457200" algn="just">
              <a:lnSpc>
                <a:spcPts val="16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●課題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・活動</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に参加した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府民数は、令和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２年度はコロナ禍の影響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により半減。災害等があっても継続可能な交流活動が必要。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・農空間づくりプラットフォームは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会員が登録しているが、会員間マッチング機能が十分に果たされていない。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・農空間づくり協議会の活動にあたり、地元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の将来にかかる課題への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認識共有と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リーダーとなる人材の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確保が課題。また、プランの実践まで進んだ事例はまだわずかであり、先行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する優良事例の横展開を図っていく必要がある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・頻発する豪雨災害に対し、ため池の一時貯留等を活用した地域防災力の向上を一層進めることが必要。管理者の高齢化に対応する、維持管理の省力化・迅速化が課題。</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1" name="グラフ 4"/>
          <p:cNvGraphicFramePr>
            <a:graphicFrameLocks noChangeAspect="1"/>
          </p:cNvGraphicFramePr>
          <p:nvPr>
            <p:extLst>
              <p:ext uri="{D42A27DB-BD31-4B8C-83A1-F6EECF244321}">
                <p14:modId xmlns:p14="http://schemas.microsoft.com/office/powerpoint/2010/main" val="3244381772"/>
              </p:ext>
            </p:extLst>
          </p:nvPr>
        </p:nvGraphicFramePr>
        <p:xfrm>
          <a:off x="7498080" y="5346598"/>
          <a:ext cx="2405807" cy="1456114"/>
        </p:xfrm>
        <a:graphic>
          <a:graphicData uri="http://schemas.openxmlformats.org/drawingml/2006/chart">
            <c:chart xmlns:c="http://schemas.openxmlformats.org/drawingml/2006/chart" xmlns:r="http://schemas.openxmlformats.org/officeDocument/2006/relationships" r:id="rId2"/>
          </a:graphicData>
        </a:graphic>
      </p:graphicFrame>
      <p:sp>
        <p:nvSpPr>
          <p:cNvPr id="22" name="テキスト ボックス 1"/>
          <p:cNvSpPr txBox="1">
            <a:spLocks noChangeArrowheads="1"/>
          </p:cNvSpPr>
          <p:nvPr/>
        </p:nvSpPr>
        <p:spPr bwMode="auto">
          <a:xfrm>
            <a:off x="7959915" y="6597637"/>
            <a:ext cx="212103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r>
              <a:rPr lang="ja-JP" altLang="en-US" sz="900" i="0" dirty="0"/>
              <a:t>農空間づくりに参加した府民数</a:t>
            </a:r>
          </a:p>
        </p:txBody>
      </p:sp>
      <p:sp>
        <p:nvSpPr>
          <p:cNvPr id="3" name="スライド番号プレースホルダー 2"/>
          <p:cNvSpPr>
            <a:spLocks noGrp="1"/>
          </p:cNvSpPr>
          <p:nvPr>
            <p:ph type="sldNum" sz="quarter" idx="12"/>
          </p:nvPr>
        </p:nvSpPr>
        <p:spPr>
          <a:xfrm>
            <a:off x="7675037" y="6530961"/>
            <a:ext cx="2228850" cy="365125"/>
          </a:xfrm>
        </p:spPr>
        <p:txBody>
          <a:bodyPr/>
          <a:lstStyle/>
          <a:p>
            <a:fld id="{24BF8691-B551-4A97-871C-1FDA0DECA438}" type="slidenum">
              <a:rPr kumimoji="1" lang="ja-JP" altLang="en-US" sz="1400" smtClean="0">
                <a:solidFill>
                  <a:schemeClr val="tx1"/>
                </a:solidFill>
              </a:rPr>
              <a:t>6</a:t>
            </a:fld>
            <a:endParaRPr kumimoji="1" lang="ja-JP" altLang="en-US" sz="1400">
              <a:solidFill>
                <a:schemeClr val="tx1"/>
              </a:solidFill>
            </a:endParaRPr>
          </a:p>
        </p:txBody>
      </p:sp>
    </p:spTree>
    <p:extLst>
      <p:ext uri="{BB962C8B-B14F-4D97-AF65-F5344CB8AC3E}">
        <p14:creationId xmlns:p14="http://schemas.microsoft.com/office/powerpoint/2010/main" val="1845902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dirty="0">
                <a:latin typeface="Meiryo UI" panose="020B0604030504040204" pitchFamily="50" charset="-128"/>
                <a:ea typeface="Meiryo UI" panose="020B0604030504040204" pitchFamily="50" charset="-128"/>
                <a:cs typeface="Meiryo UI" panose="020B0604030504040204" pitchFamily="50" charset="-128"/>
              </a:rPr>
              <a:t>大阪農政を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とりまく社会</a:t>
            </a:r>
            <a:r>
              <a:rPr lang="ja-JP" altLang="en-US" dirty="0">
                <a:latin typeface="Meiryo UI" panose="020B0604030504040204" pitchFamily="50" charset="-128"/>
                <a:ea typeface="Meiryo UI" panose="020B0604030504040204" pitchFamily="50" charset="-128"/>
                <a:cs typeface="Meiryo UI" panose="020B0604030504040204" pitchFamily="50" charset="-128"/>
              </a:rPr>
              <a:t>情勢</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6CBD308E-5ECF-44BB-A042-24F45F8B97CF}"/>
              </a:ext>
            </a:extLst>
          </p:cNvPr>
          <p:cNvSpPr txBox="1"/>
          <p:nvPr/>
        </p:nvSpPr>
        <p:spPr>
          <a:xfrm>
            <a:off x="114300" y="668741"/>
            <a:ext cx="9690100" cy="6078982"/>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4" name="角丸四角形 15">
            <a:extLst>
              <a:ext uri="{FF2B5EF4-FFF2-40B4-BE49-F238E27FC236}">
                <a16:creationId xmlns:a16="http://schemas.microsoft.com/office/drawing/2014/main" id="{3CB37E20-E8F3-4390-9B40-BBDC3075ED12}"/>
              </a:ext>
            </a:extLst>
          </p:cNvPr>
          <p:cNvSpPr/>
          <p:nvPr/>
        </p:nvSpPr>
        <p:spPr>
          <a:xfrm>
            <a:off x="114300" y="550917"/>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社会情勢</a:t>
            </a:r>
          </a:p>
        </p:txBody>
      </p:sp>
      <p:sp>
        <p:nvSpPr>
          <p:cNvPr id="13" name="正方形/長方形 12">
            <a:extLst>
              <a:ext uri="{FF2B5EF4-FFF2-40B4-BE49-F238E27FC236}">
                <a16:creationId xmlns:a16="http://schemas.microsoft.com/office/drawing/2014/main" id="{5710A23F-EBB9-4706-8825-9F9591608B51}"/>
              </a:ext>
            </a:extLst>
          </p:cNvPr>
          <p:cNvSpPr/>
          <p:nvPr/>
        </p:nvSpPr>
        <p:spPr>
          <a:xfrm>
            <a:off x="104948" y="852565"/>
            <a:ext cx="9385558" cy="5837495"/>
          </a:xfrm>
          <a:prstGeom prst="rect">
            <a:avLst/>
          </a:prstGeom>
        </p:spPr>
        <p:txBody>
          <a:bodyPr wrap="square">
            <a:spAutoFit/>
          </a:bodyPr>
          <a:lstStyle/>
          <a:p>
            <a:pPr marL="180000" indent="-457200" algn="just">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SDG</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s</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と万博</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において、農業分野では</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持続可能な農業の推進</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健康と福祉の確保</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持続可能な消費と生産</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の目標</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に向け行動していく必要が</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ある。</a:t>
            </a:r>
            <a:endPar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年に開催される大阪・関西</a:t>
            </a:r>
            <a:r>
              <a:rPr kumimoji="1" lang="ja-JP" altLang="en-US" sz="1200" dirty="0" smtClean="0">
                <a:latin typeface="Meiryo UI" panose="020B0604030504040204" pitchFamily="50" charset="-128"/>
                <a:ea typeface="Meiryo UI" panose="020B0604030504040204" pitchFamily="50" charset="-128"/>
              </a:rPr>
              <a:t>万博</a:t>
            </a:r>
            <a:r>
              <a:rPr kumimoji="1" lang="ja-JP" altLang="en-US" sz="1200" dirty="0">
                <a:latin typeface="Meiryo UI" panose="020B0604030504040204" pitchFamily="50" charset="-128"/>
                <a:ea typeface="Meiryo UI" panose="020B0604030504040204" pitchFamily="50" charset="-128"/>
              </a:rPr>
              <a:t>は</a:t>
            </a:r>
            <a:r>
              <a:rPr kumimoji="1" lang="ja-JP" altLang="en-US" sz="1200" b="1" dirty="0" smtClean="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いのち輝く未来社会のデザイン</a:t>
            </a:r>
            <a:r>
              <a:rPr kumimoji="1" lang="ja-JP" altLang="en-US" sz="1200" b="1"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をテーマとし、</a:t>
            </a:r>
            <a:r>
              <a:rPr kumimoji="1" lang="en-US" altLang="ja-JP" sz="1200" dirty="0" smtClean="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が達成された社会を</a:t>
            </a:r>
            <a:r>
              <a:rPr kumimoji="1" lang="ja-JP" altLang="en-US" sz="1200" dirty="0" smtClean="0">
                <a:latin typeface="Meiryo UI" panose="020B0604030504040204" pitchFamily="50" charset="-128"/>
                <a:ea typeface="Meiryo UI" panose="020B0604030504040204" pitchFamily="50" charset="-128"/>
              </a:rPr>
              <a:t>めざすものであ</a:t>
            </a:r>
            <a:r>
              <a:rPr kumimoji="1" lang="ja-JP" altLang="en-US" sz="1200" dirty="0">
                <a:latin typeface="Meiryo UI" panose="020B0604030504040204" pitchFamily="50" charset="-128"/>
                <a:ea typeface="Meiryo UI" panose="020B0604030504040204" pitchFamily="50" charset="-128"/>
              </a:rPr>
              <a:t>る</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pPr marL="180000" indent="-457200" algn="just">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○脱炭素社会の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実現</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SDG</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やカーボンニュートラルへの対応が国内外で重視されており、持続可能な食料システムの構築が急務。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600"/>
              </a:lnSpc>
            </a:pP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月に国が策定した「みどりの食料システム戦略」では、</a:t>
            </a:r>
            <a:r>
              <a:rPr kumimoji="1"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年までに農林水産業のゼロエミッション化</a:t>
            </a:r>
            <a:r>
              <a:rPr kumimoji="1"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や有機</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農業の取組面積の拡大（</a:t>
            </a:r>
            <a:r>
              <a:rPr kumimoji="1"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a:t>
            </a:r>
            <a:r>
              <a:rPr kumimoji="1"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等を目標に掲げた。 </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農家の声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・有機農業は環境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や消費者だけで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なく自身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の健康にやさしいのがメリット。労力</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生産、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JAS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申請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のわりに高値で売れない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、付加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価値が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つかないのが課題。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○農業</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DX</a:t>
            </a:r>
          </a:p>
          <a:p>
            <a:pPr marL="180000" lvl="0" indent="-457200" algn="just">
              <a:lnSpc>
                <a:spcPts val="1600"/>
              </a:lnSpc>
            </a:pP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・生産現場では労働</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生産性（</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省力化）</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と資本生産性（収益</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アップ）</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の両方の</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向上を図るスマート技術の導入、流通</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・消費分野で</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は物流の効率化や川上</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から川下</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までのデータ</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共有、食品製造・外食産業</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ロボットの活用による労働力確保等、</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様々な場面での先端技術の活用が期待</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される。</a:t>
            </a:r>
            <a:endPar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農家の声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・スマート技術活用の１番の目的は労力削減。今後は、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生育環境等の数値化を活用した技術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伝承にも活用していくべきと考える。コストがネック。</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・配送に係る労力・コスト削減を図るため、物流の効率化を図りたい。</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lvl="0" indent="-457200" algn="just">
              <a:lnSpc>
                <a:spcPts val="1600"/>
              </a:lnSpc>
            </a:pPr>
            <a:endPar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○新型コロナウイルス感染症</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・コロナ禍による社会の変化は、リモート技術の普及加速や</a:t>
            </a:r>
            <a:r>
              <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EC</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サイトの需要拡大など来たる</a:t>
            </a:r>
            <a:r>
              <a:rPr kumimoji="1" lang="ja-JP" altLang="en-US" sz="12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未来の到来を早めた面がある。</a:t>
            </a:r>
            <a:endPar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・農業分野においては、販路の限定によるリスクの顕在化、健康食品の需要増加、家庭</a:t>
            </a:r>
            <a:r>
              <a:rPr kumimoji="1"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菜園</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や半農半</a:t>
            </a:r>
            <a:r>
              <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X</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等農への関心の高まり</a:t>
            </a:r>
            <a:endPar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などが生じ、こういった社会潮流を的確にとらえ、プラスの作用につなげることが求められる。</a:t>
            </a:r>
            <a:endPar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人を対象として行った調査では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、約３割の方が大阪の農業に興味があると回答し、そのうち約６割の方がコロナが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きっかけとなり</a:t>
            </a:r>
            <a:r>
              <a:rPr kumimoji="1"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その関心が高まったと回答。</a:t>
            </a:r>
            <a:endParaRPr kumimoji="1"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農家の声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marL="180000" indent="-457200" algn="just">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・飲食店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との取引は３割以下に落ち込んでいる。ただし、飲食店の分を別の出荷先に回すことで、所得減が最小限になるよう努めて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・屋外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のアクティビティが流行ったこと、贈答用としての需要が拡大したことにより追い風に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なった。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図 17"/>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225035" y="1300780"/>
            <a:ext cx="530942" cy="789856"/>
          </a:xfrm>
          <a:prstGeom prst="rect">
            <a:avLst/>
          </a:prstGeom>
        </p:spPr>
      </p:pic>
      <p:pic>
        <p:nvPicPr>
          <p:cNvPr id="19" name="図 1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213814" y="1608605"/>
            <a:ext cx="468383" cy="468383"/>
          </a:xfrm>
          <a:prstGeom prst="rect">
            <a:avLst/>
          </a:prstGeom>
        </p:spPr>
      </p:pic>
      <p:pic>
        <p:nvPicPr>
          <p:cNvPr id="20" name="図 19"/>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704319" y="1601231"/>
            <a:ext cx="476390" cy="476390"/>
          </a:xfrm>
          <a:prstGeom prst="rect">
            <a:avLst/>
          </a:prstGeom>
        </p:spPr>
      </p:pic>
      <p:pic>
        <p:nvPicPr>
          <p:cNvPr id="22" name="図 21"/>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472438" y="5651301"/>
            <a:ext cx="940152" cy="804112"/>
          </a:xfrm>
          <a:prstGeom prst="rect">
            <a:avLst/>
          </a:prstGeom>
        </p:spPr>
      </p:pic>
      <p:sp>
        <p:nvSpPr>
          <p:cNvPr id="23" name="テキスト ボックス 22">
            <a:extLst>
              <a:ext uri="{FF2B5EF4-FFF2-40B4-BE49-F238E27FC236}">
                <a16:creationId xmlns:a16="http://schemas.microsoft.com/office/drawing/2014/main" id="{FE5E2139-3614-4780-A162-4040EBCB90DA}"/>
              </a:ext>
            </a:extLst>
          </p:cNvPr>
          <p:cNvSpPr txBox="1"/>
          <p:nvPr/>
        </p:nvSpPr>
        <p:spPr>
          <a:xfrm>
            <a:off x="7795092" y="6476302"/>
            <a:ext cx="1774209" cy="246221"/>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提供：国立感染症研究所</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4" name="グラフ 13"/>
          <p:cNvGraphicFramePr>
            <a:graphicFrameLocks/>
          </p:cNvGraphicFramePr>
          <p:nvPr>
            <p:extLst/>
          </p:nvPr>
        </p:nvGraphicFramePr>
        <p:xfrm>
          <a:off x="7468556" y="4003311"/>
          <a:ext cx="2947916" cy="1691759"/>
        </p:xfrm>
        <a:graphic>
          <a:graphicData uri="http://schemas.openxmlformats.org/drawingml/2006/chart">
            <c:chart xmlns:c="http://schemas.openxmlformats.org/drawingml/2006/chart" xmlns:r="http://schemas.openxmlformats.org/officeDocument/2006/relationships" r:id="rId6"/>
          </a:graphicData>
        </a:graphic>
      </p:graphicFrame>
      <p:sp>
        <p:nvSpPr>
          <p:cNvPr id="2" name="スライド番号プレースホルダー 1"/>
          <p:cNvSpPr>
            <a:spLocks noGrp="1"/>
          </p:cNvSpPr>
          <p:nvPr>
            <p:ph type="sldNum" sz="quarter" idx="12"/>
          </p:nvPr>
        </p:nvSpPr>
        <p:spPr>
          <a:xfrm>
            <a:off x="7567692" y="6418448"/>
            <a:ext cx="2228850" cy="365125"/>
          </a:xfrm>
        </p:spPr>
        <p:txBody>
          <a:bodyPr/>
          <a:lstStyle/>
          <a:p>
            <a:fld id="{24BF8691-B551-4A97-871C-1FDA0DECA438}" type="slidenum">
              <a:rPr kumimoji="1" lang="ja-JP" altLang="en-US" sz="1400" smtClean="0">
                <a:solidFill>
                  <a:schemeClr val="tx1"/>
                </a:solidFill>
              </a:rPr>
              <a:t>7</a:t>
            </a:fld>
            <a:endParaRPr kumimoji="1" lang="ja-JP" altLang="en-US" sz="1400" dirty="0">
              <a:solidFill>
                <a:schemeClr val="tx1"/>
              </a:solidFill>
            </a:endParaRPr>
          </a:p>
        </p:txBody>
      </p:sp>
    </p:spTree>
    <p:extLst>
      <p:ext uri="{BB962C8B-B14F-4D97-AF65-F5344CB8AC3E}">
        <p14:creationId xmlns:p14="http://schemas.microsoft.com/office/powerpoint/2010/main" val="1325715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．これまでの取組みとこれからの方向性</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114" y="477366"/>
            <a:ext cx="6268255" cy="276999"/>
          </a:xfrm>
          <a:prstGeom prst="rect">
            <a:avLst/>
          </a:prstGeom>
        </p:spPr>
        <p:txBody>
          <a:bodyPr wrap="square">
            <a:spAutoFit/>
          </a:bodyPr>
          <a:lstStyle/>
          <a:p>
            <a:r>
              <a:rPr lang="en-US" altLang="ja-JP"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しごと</a:t>
            </a:r>
            <a:r>
              <a:rPr lang="en-US" altLang="ja-JP"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 「重要な産業」としての大阪農業の振興</a:t>
            </a:r>
          </a:p>
        </p:txBody>
      </p:sp>
      <p:sp>
        <p:nvSpPr>
          <p:cNvPr id="11" name="正方形/長方形 10"/>
          <p:cNvSpPr/>
          <p:nvPr/>
        </p:nvSpPr>
        <p:spPr>
          <a:xfrm>
            <a:off x="-1" y="4879304"/>
            <a:ext cx="6268255" cy="276999"/>
          </a:xfrm>
          <a:prstGeom prst="rect">
            <a:avLst/>
          </a:prstGeom>
        </p:spPr>
        <p:txBody>
          <a:bodyPr wrap="square">
            <a:spAutoFit/>
          </a:bodyPr>
          <a:lstStyle/>
          <a:p>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地　域</a:t>
            </a:r>
            <a:r>
              <a:rPr lang="en-US" altLang="ja-JP"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大阪農空間の多様な機能の発揮促進</a:t>
            </a:r>
          </a:p>
        </p:txBody>
      </p:sp>
      <p:graphicFrame>
        <p:nvGraphicFramePr>
          <p:cNvPr id="3" name="表 2"/>
          <p:cNvGraphicFramePr>
            <a:graphicFrameLocks noGrp="1"/>
          </p:cNvGraphicFramePr>
          <p:nvPr>
            <p:extLst>
              <p:ext uri="{D42A27DB-BD31-4B8C-83A1-F6EECF244321}">
                <p14:modId xmlns:p14="http://schemas.microsoft.com/office/powerpoint/2010/main" val="3581015254"/>
              </p:ext>
            </p:extLst>
          </p:nvPr>
        </p:nvGraphicFramePr>
        <p:xfrm>
          <a:off x="304799" y="735733"/>
          <a:ext cx="9309099" cy="2164080"/>
        </p:xfrm>
        <a:graphic>
          <a:graphicData uri="http://schemas.openxmlformats.org/drawingml/2006/table">
            <a:tbl>
              <a:tblPr firstRow="1" bandRow="1">
                <a:tableStyleId>{5C22544A-7EE6-4342-B048-85BDC9FD1C3A}</a:tableStyleId>
              </a:tblPr>
              <a:tblGrid>
                <a:gridCol w="3133726">
                  <a:extLst>
                    <a:ext uri="{9D8B030D-6E8A-4147-A177-3AD203B41FA5}">
                      <a16:colId xmlns:a16="http://schemas.microsoft.com/office/drawing/2014/main" val="1722237578"/>
                    </a:ext>
                  </a:extLst>
                </a:gridCol>
                <a:gridCol w="3122913">
                  <a:extLst>
                    <a:ext uri="{9D8B030D-6E8A-4147-A177-3AD203B41FA5}">
                      <a16:colId xmlns:a16="http://schemas.microsoft.com/office/drawing/2014/main" val="4045501974"/>
                    </a:ext>
                  </a:extLst>
                </a:gridCol>
                <a:gridCol w="3052460">
                  <a:extLst>
                    <a:ext uri="{9D8B030D-6E8A-4147-A177-3AD203B41FA5}">
                      <a16:colId xmlns:a16="http://schemas.microsoft.com/office/drawing/2014/main" val="3631055800"/>
                    </a:ext>
                  </a:extLst>
                </a:gridCol>
              </a:tblGrid>
              <a:tr h="156634">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これまで</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課題・分析</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これから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78468806"/>
                  </a:ext>
                </a:extLst>
              </a:tr>
              <a:tr h="370840">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主に個別農業者の育成により、農業販売額を増加。</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H28</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200</a:t>
                      </a:r>
                      <a:r>
                        <a:rPr kumimoji="1" lang="ja-JP" altLang="en-US" sz="1000" dirty="0" smtClean="0">
                          <a:solidFill>
                            <a:schemeClr val="tx1"/>
                          </a:solidFill>
                          <a:latin typeface="Meiryo UI" panose="020B0604030504040204" pitchFamily="50" charset="-128"/>
                          <a:ea typeface="Meiryo UI" panose="020B0604030504040204" pitchFamily="50" charset="-128"/>
                        </a:rPr>
                        <a:t>億円の</a:t>
                      </a:r>
                      <a:r>
                        <a:rPr kumimoji="1" lang="en-US" altLang="ja-JP" sz="1000" dirty="0" smtClean="0">
                          <a:solidFill>
                            <a:schemeClr val="tx1"/>
                          </a:solidFill>
                          <a:latin typeface="Meiryo UI" panose="020B0604030504040204" pitchFamily="50" charset="-128"/>
                          <a:ea typeface="Meiryo UI" panose="020B0604030504040204" pitchFamily="50" charset="-128"/>
                        </a:rPr>
                        <a:t>R3</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20</a:t>
                      </a:r>
                      <a:r>
                        <a:rPr kumimoji="1" lang="ja-JP" altLang="en-US" sz="1000" dirty="0" smtClean="0">
                          <a:solidFill>
                            <a:schemeClr val="tx1"/>
                          </a:solidFill>
                          <a:latin typeface="Meiryo UI" panose="020B0604030504040204" pitchFamily="50" charset="-128"/>
                          <a:ea typeface="Meiryo UI" panose="020B0604030504040204" pitchFamily="50" charset="-128"/>
                        </a:rPr>
                        <a:t>％増 </a:t>
                      </a:r>
                      <a:r>
                        <a:rPr kumimoji="1" lang="en-US" altLang="ja-JP" sz="1000" dirty="0" smtClean="0">
                          <a:solidFill>
                            <a:schemeClr val="tx1"/>
                          </a:solidFill>
                          <a:latin typeface="Meiryo UI" panose="020B0604030504040204" pitchFamily="50" charset="-128"/>
                          <a:ea typeface="Meiryo UI" panose="020B0604030504040204" pitchFamily="50" charset="-128"/>
                        </a:rPr>
                        <a:t>240</a:t>
                      </a:r>
                      <a:r>
                        <a:rPr kumimoji="1" lang="ja-JP" altLang="en-US" sz="1000" dirty="0" smtClean="0">
                          <a:solidFill>
                            <a:schemeClr val="tx1"/>
                          </a:solidFill>
                          <a:latin typeface="Meiryo UI" panose="020B0604030504040204" pitchFamily="50" charset="-128"/>
                          <a:ea typeface="Meiryo UI" panose="020B0604030504040204" pitchFamily="50" charset="-128"/>
                        </a:rPr>
                        <a:t>億円）</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b="1" dirty="0" smtClean="0">
                          <a:solidFill>
                            <a:schemeClr val="tx1"/>
                          </a:solidFill>
                          <a:latin typeface="Meiryo UI" panose="020B0604030504040204" pitchFamily="50" charset="-128"/>
                          <a:ea typeface="Meiryo UI" panose="020B0604030504040204" pitchFamily="50" charset="-128"/>
                        </a:rPr>
                        <a:t>主力農業者の経営強化</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300</a:t>
                      </a:r>
                      <a:r>
                        <a:rPr kumimoji="1" lang="ja-JP" altLang="en-US" sz="1000" dirty="0" smtClean="0">
                          <a:solidFill>
                            <a:schemeClr val="tx1"/>
                          </a:solidFill>
                          <a:latin typeface="Meiryo UI" panose="020B0604030504040204" pitchFamily="50" charset="-128"/>
                          <a:ea typeface="Meiryo UI" panose="020B0604030504040204" pitchFamily="50" charset="-128"/>
                        </a:rPr>
                        <a:t>名</a:t>
                      </a:r>
                      <a:r>
                        <a:rPr kumimoji="1" lang="en-US" altLang="ja-JP" sz="1000" dirty="0" smtClean="0">
                          <a:solidFill>
                            <a:schemeClr val="tx1"/>
                          </a:solidFill>
                          <a:latin typeface="Meiryo UI" panose="020B0604030504040204" pitchFamily="50" charset="-128"/>
                          <a:ea typeface="Meiryo UI" panose="020B0604030504040204" pitchFamily="50" charset="-128"/>
                        </a:rPr>
                        <a:t>30%11</a:t>
                      </a:r>
                      <a:r>
                        <a:rPr kumimoji="1" lang="ja-JP" altLang="en-US" sz="1000" dirty="0" smtClean="0">
                          <a:solidFill>
                            <a:schemeClr val="tx1"/>
                          </a:solidFill>
                          <a:latin typeface="Meiryo UI" panose="020B0604030504040204" pitchFamily="50" charset="-128"/>
                          <a:ea typeface="Meiryo UI" panose="020B0604030504040204" pitchFamily="50" charset="-128"/>
                        </a:rPr>
                        <a:t>億</a:t>
                      </a:r>
                      <a:r>
                        <a:rPr kumimoji="1" lang="en-US" altLang="ja-JP" sz="1000" dirty="0" smtClean="0">
                          <a:solidFill>
                            <a:schemeClr val="tx1"/>
                          </a:solidFill>
                          <a:latin typeface="Meiryo UI" panose="020B0604030504040204" pitchFamily="50" charset="-128"/>
                          <a:ea typeface="Meiryo UI" panose="020B0604030504040204" pitchFamily="50" charset="-128"/>
                        </a:rPr>
                        <a:t>UP</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189</a:t>
                      </a:r>
                      <a:r>
                        <a:rPr kumimoji="1" lang="ja-JP" altLang="en-US" sz="1000" dirty="0" smtClean="0">
                          <a:solidFill>
                            <a:schemeClr val="tx1"/>
                          </a:solidFill>
                          <a:latin typeface="Meiryo UI" panose="020B0604030504040204" pitchFamily="50" charset="-128"/>
                          <a:ea typeface="Meiryo UI" panose="020B0604030504040204" pitchFamily="50" charset="-128"/>
                        </a:rPr>
                        <a:t>名</a:t>
                      </a:r>
                      <a:r>
                        <a:rPr kumimoji="1" lang="en-US" altLang="ja-JP" sz="1000" dirty="0" smtClean="0">
                          <a:solidFill>
                            <a:schemeClr val="tx1"/>
                          </a:solidFill>
                          <a:latin typeface="Meiryo UI" panose="020B0604030504040204" pitchFamily="50" charset="-128"/>
                          <a:ea typeface="Meiryo UI" panose="020B0604030504040204" pitchFamily="50" charset="-128"/>
                        </a:rPr>
                        <a:t>15%3.6</a:t>
                      </a:r>
                      <a:r>
                        <a:rPr kumimoji="1" lang="ja-JP" altLang="en-US" sz="1000" dirty="0" smtClean="0">
                          <a:solidFill>
                            <a:schemeClr val="tx1"/>
                          </a:solidFill>
                          <a:latin typeface="Meiryo UI" panose="020B0604030504040204" pitchFamily="50" charset="-128"/>
                          <a:ea typeface="Meiryo UI" panose="020B0604030504040204" pitchFamily="50" charset="-128"/>
                        </a:rPr>
                        <a:t>億円</a:t>
                      </a:r>
                      <a:r>
                        <a:rPr kumimoji="1" lang="en-US" altLang="ja-JP" sz="1000" dirty="0" smtClean="0">
                          <a:solidFill>
                            <a:schemeClr val="tx1"/>
                          </a:solidFill>
                          <a:latin typeface="Meiryo UI" panose="020B0604030504040204" pitchFamily="50" charset="-128"/>
                          <a:ea typeface="Meiryo UI" panose="020B0604030504040204" pitchFamily="50" charset="-128"/>
                        </a:rPr>
                        <a:t>UP</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b="1" dirty="0" smtClean="0">
                          <a:solidFill>
                            <a:schemeClr val="tx1"/>
                          </a:solidFill>
                          <a:latin typeface="Meiryo UI" panose="020B0604030504040204" pitchFamily="50" charset="-128"/>
                          <a:ea typeface="Meiryo UI" panose="020B0604030504040204" pitchFamily="50" charset="-128"/>
                        </a:rPr>
                        <a:t>企業の新規参入</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30</a:t>
                      </a:r>
                      <a:r>
                        <a:rPr kumimoji="1" lang="ja-JP" altLang="en-US" sz="1000" dirty="0" smtClean="0">
                          <a:solidFill>
                            <a:schemeClr val="tx1"/>
                          </a:solidFill>
                          <a:latin typeface="Meiryo UI" panose="020B0604030504040204" pitchFamily="50" charset="-128"/>
                          <a:ea typeface="Meiryo UI" panose="020B0604030504040204" pitchFamily="50" charset="-128"/>
                        </a:rPr>
                        <a:t>社</a:t>
                      </a:r>
                      <a:r>
                        <a:rPr kumimoji="1" lang="en-US" altLang="ja-JP" sz="1000" dirty="0" smtClean="0">
                          <a:solidFill>
                            <a:schemeClr val="tx1"/>
                          </a:solidFill>
                          <a:latin typeface="Meiryo UI" panose="020B0604030504040204" pitchFamily="50" charset="-128"/>
                          <a:ea typeface="Meiryo UI" panose="020B0604030504040204" pitchFamily="50" charset="-128"/>
                        </a:rPr>
                        <a:t>6</a:t>
                      </a:r>
                      <a:r>
                        <a:rPr kumimoji="1" lang="ja-JP" altLang="en-US" sz="1000" dirty="0" smtClean="0">
                          <a:solidFill>
                            <a:schemeClr val="tx1"/>
                          </a:solidFill>
                          <a:latin typeface="Meiryo UI" panose="020B0604030504040204" pitchFamily="50" charset="-128"/>
                          <a:ea typeface="Meiryo UI" panose="020B0604030504040204" pitchFamily="50" charset="-128"/>
                        </a:rPr>
                        <a:t>億円→</a:t>
                      </a:r>
                      <a:r>
                        <a:rPr kumimoji="1" lang="en-US" altLang="ja-JP" sz="1000" dirty="0" smtClean="0">
                          <a:solidFill>
                            <a:schemeClr val="tx1"/>
                          </a:solidFill>
                          <a:latin typeface="Meiryo UI" panose="020B0604030504040204" pitchFamily="50" charset="-128"/>
                          <a:ea typeface="Meiryo UI" panose="020B0604030504040204" pitchFamily="50" charset="-128"/>
                        </a:rPr>
                        <a:t>32</a:t>
                      </a:r>
                      <a:r>
                        <a:rPr kumimoji="1" lang="ja-JP" altLang="en-US" sz="1000" dirty="0" smtClean="0">
                          <a:solidFill>
                            <a:schemeClr val="tx1"/>
                          </a:solidFill>
                          <a:latin typeface="Meiryo UI" panose="020B0604030504040204" pitchFamily="50" charset="-128"/>
                          <a:ea typeface="Meiryo UI" panose="020B0604030504040204" pitchFamily="50" charset="-128"/>
                        </a:rPr>
                        <a:t>社</a:t>
                      </a:r>
                      <a:r>
                        <a:rPr kumimoji="1" lang="en-US" altLang="ja-JP" sz="1000" dirty="0" smtClean="0">
                          <a:solidFill>
                            <a:schemeClr val="tx1"/>
                          </a:solidFill>
                          <a:latin typeface="Meiryo UI" panose="020B0604030504040204" pitchFamily="50" charset="-128"/>
                          <a:ea typeface="Meiryo UI" panose="020B0604030504040204" pitchFamily="50" charset="-128"/>
                        </a:rPr>
                        <a:t>1.6</a:t>
                      </a:r>
                      <a:r>
                        <a:rPr kumimoji="1" lang="ja-JP" altLang="en-US" sz="1000" dirty="0" smtClean="0">
                          <a:solidFill>
                            <a:schemeClr val="tx1"/>
                          </a:solidFill>
                          <a:latin typeface="Meiryo UI" panose="020B0604030504040204" pitchFamily="50" charset="-128"/>
                          <a:ea typeface="Meiryo UI" panose="020B0604030504040204" pitchFamily="50" charset="-128"/>
                        </a:rPr>
                        <a:t>億円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ja-JP" altLang="en-US" sz="1000" b="1" dirty="0" smtClean="0">
                          <a:solidFill>
                            <a:schemeClr val="tx1"/>
                          </a:solidFill>
                          <a:latin typeface="Meiryo UI" panose="020B0604030504040204" pitchFamily="50" charset="-128"/>
                          <a:ea typeface="Meiryo UI" panose="020B0604030504040204" pitchFamily="50" charset="-128"/>
                        </a:rPr>
                        <a:t>新規就農</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80</a:t>
                      </a:r>
                      <a:r>
                        <a:rPr kumimoji="1" lang="ja-JP" altLang="en-US" sz="1000" dirty="0" smtClean="0">
                          <a:solidFill>
                            <a:schemeClr val="tx1"/>
                          </a:solidFill>
                          <a:latin typeface="Meiryo UI" panose="020B0604030504040204" pitchFamily="50" charset="-128"/>
                          <a:ea typeface="Meiryo UI" panose="020B0604030504040204" pitchFamily="50" charset="-128"/>
                        </a:rPr>
                        <a:t>名２億円→</a:t>
                      </a:r>
                      <a:r>
                        <a:rPr kumimoji="1" lang="en-US" altLang="ja-JP" sz="1000" dirty="0" smtClean="0">
                          <a:solidFill>
                            <a:schemeClr val="tx1"/>
                          </a:solidFill>
                          <a:latin typeface="Meiryo UI" panose="020B0604030504040204" pitchFamily="50" charset="-128"/>
                          <a:ea typeface="Meiryo UI" panose="020B0604030504040204" pitchFamily="50" charset="-128"/>
                        </a:rPr>
                        <a:t>113</a:t>
                      </a:r>
                      <a:r>
                        <a:rPr kumimoji="1" lang="ja-JP" altLang="en-US" sz="1000" dirty="0" smtClean="0">
                          <a:solidFill>
                            <a:schemeClr val="tx1"/>
                          </a:solidFill>
                          <a:latin typeface="Meiryo UI" panose="020B0604030504040204" pitchFamily="50" charset="-128"/>
                          <a:ea typeface="Meiryo UI" panose="020B0604030504040204" pitchFamily="50" charset="-128"/>
                        </a:rPr>
                        <a:t>名</a:t>
                      </a:r>
                      <a:r>
                        <a:rPr kumimoji="1" lang="en-US" altLang="ja-JP" sz="1000" dirty="0" smtClean="0">
                          <a:solidFill>
                            <a:schemeClr val="tx1"/>
                          </a:solidFill>
                          <a:latin typeface="Meiryo UI" panose="020B0604030504040204" pitchFamily="50" charset="-128"/>
                          <a:ea typeface="Meiryo UI" panose="020B0604030504040204" pitchFamily="50" charset="-128"/>
                        </a:rPr>
                        <a:t>1.9</a:t>
                      </a:r>
                      <a:r>
                        <a:rPr kumimoji="1" lang="ja-JP" altLang="en-US" sz="1000" dirty="0" smtClean="0">
                          <a:solidFill>
                            <a:schemeClr val="tx1"/>
                          </a:solidFill>
                          <a:latin typeface="Meiryo UI" panose="020B0604030504040204" pitchFamily="50" charset="-128"/>
                          <a:ea typeface="Meiryo UI" panose="020B0604030504040204" pitchFamily="50" charset="-128"/>
                        </a:rPr>
                        <a:t>億円）</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・農産物直売所の充実（</a:t>
                      </a:r>
                      <a:r>
                        <a:rPr kumimoji="1" lang="en-US" altLang="ja-JP" sz="1000" dirty="0" smtClean="0">
                          <a:solidFill>
                            <a:schemeClr val="tx1"/>
                          </a:solidFill>
                          <a:latin typeface="Meiryo UI" panose="020B0604030504040204" pitchFamily="50" charset="-128"/>
                          <a:ea typeface="Meiryo UI" panose="020B0604030504040204" pitchFamily="50" charset="-128"/>
                        </a:rPr>
                        <a:t>5</a:t>
                      </a:r>
                      <a:r>
                        <a:rPr kumimoji="1" lang="ja-JP" altLang="en-US" sz="1000" dirty="0" smtClean="0">
                          <a:solidFill>
                            <a:schemeClr val="tx1"/>
                          </a:solidFill>
                          <a:latin typeface="Meiryo UI" panose="020B0604030504040204" pitchFamily="50" charset="-128"/>
                          <a:ea typeface="Meiryo UI" panose="020B0604030504040204" pitchFamily="50" charset="-128"/>
                        </a:rPr>
                        <a:t>億円→</a:t>
                      </a:r>
                      <a:r>
                        <a:rPr kumimoji="1" lang="en-US" altLang="ja-JP" sz="1000" dirty="0" smtClean="0">
                          <a:solidFill>
                            <a:schemeClr val="tx1"/>
                          </a:solidFill>
                          <a:latin typeface="Meiryo UI" panose="020B0604030504040204" pitchFamily="50" charset="-128"/>
                          <a:ea typeface="Meiryo UI" panose="020B0604030504040204" pitchFamily="50" charset="-128"/>
                        </a:rPr>
                        <a:t>5</a:t>
                      </a:r>
                      <a:r>
                        <a:rPr kumimoji="1" lang="ja-JP" altLang="en-US" sz="1000" dirty="0" smtClean="0">
                          <a:solidFill>
                            <a:schemeClr val="tx1"/>
                          </a:solidFill>
                          <a:latin typeface="Meiryo UI" panose="020B0604030504040204" pitchFamily="50" charset="-128"/>
                          <a:ea typeface="Meiryo UI" panose="020B0604030504040204" pitchFamily="50" charset="-128"/>
                        </a:rPr>
                        <a:t>億円）</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（その他）</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・地産地消を支える農業者の育成と生産振興等　</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●農業者数と農業販売額はともに減少。</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・販売額増志向農業者は</a:t>
                      </a:r>
                      <a:r>
                        <a:rPr kumimoji="1" lang="en-US" altLang="ja-JP" sz="1000" dirty="0" smtClean="0">
                          <a:solidFill>
                            <a:schemeClr val="tx1"/>
                          </a:solidFill>
                          <a:latin typeface="Meiryo UI" panose="020B0604030504040204" pitchFamily="50" charset="-128"/>
                          <a:ea typeface="Meiryo UI" panose="020B0604030504040204" pitchFamily="50" charset="-128"/>
                        </a:rPr>
                        <a:t>182</a:t>
                      </a:r>
                      <a:r>
                        <a:rPr kumimoji="1" lang="ja-JP" altLang="en-US" sz="1000" dirty="0" smtClean="0">
                          <a:solidFill>
                            <a:schemeClr val="tx1"/>
                          </a:solidFill>
                          <a:latin typeface="Meiryo UI" panose="020B0604030504040204" pitchFamily="50" charset="-128"/>
                          <a:ea typeface="Meiryo UI" panose="020B0604030504040204" pitchFamily="50" charset="-128"/>
                        </a:rPr>
                        <a:t>名で</a:t>
                      </a:r>
                      <a:r>
                        <a:rPr kumimoji="1" lang="en-US" altLang="ja-JP" sz="1000" dirty="0" smtClean="0">
                          <a:solidFill>
                            <a:schemeClr val="tx1"/>
                          </a:solidFill>
                          <a:latin typeface="Meiryo UI" panose="020B0604030504040204" pitchFamily="50" charset="-128"/>
                          <a:ea typeface="Meiryo UI" panose="020B0604030504040204" pitchFamily="50" charset="-128"/>
                        </a:rPr>
                        <a:t>3.6</a:t>
                      </a:r>
                      <a:r>
                        <a:rPr kumimoji="1" lang="ja-JP" altLang="en-US" sz="1000" dirty="0" smtClean="0">
                          <a:solidFill>
                            <a:schemeClr val="tx1"/>
                          </a:solidFill>
                          <a:latin typeface="Meiryo UI" panose="020B0604030504040204" pitchFamily="50" charset="-128"/>
                          <a:ea typeface="Meiryo UI" panose="020B0604030504040204" pitchFamily="50" charset="-128"/>
                        </a:rPr>
                        <a:t>億円向上するが、販売額は５％減。（→</a:t>
                      </a:r>
                      <a:r>
                        <a:rPr kumimoji="1" lang="en-US" altLang="ja-JP" sz="1000" dirty="0" smtClean="0">
                          <a:solidFill>
                            <a:schemeClr val="tx1"/>
                          </a:solidFill>
                          <a:latin typeface="Meiryo UI" panose="020B0604030504040204" pitchFamily="50" charset="-128"/>
                          <a:ea typeface="Meiryo UI" panose="020B0604030504040204" pitchFamily="50" charset="-128"/>
                        </a:rPr>
                        <a:t>R1</a:t>
                      </a:r>
                      <a:r>
                        <a:rPr kumimoji="1" lang="ja-JP" altLang="en-US" sz="1000" dirty="0" smtClean="0">
                          <a:solidFill>
                            <a:schemeClr val="tx1"/>
                          </a:solidFill>
                          <a:latin typeface="Meiryo UI" panose="020B0604030504040204" pitchFamily="50" charset="-128"/>
                          <a:ea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rPr>
                        <a:t>189</a:t>
                      </a:r>
                      <a:r>
                        <a:rPr kumimoji="1" lang="ja-JP" altLang="en-US" sz="1000" dirty="0" smtClean="0">
                          <a:solidFill>
                            <a:schemeClr val="tx1"/>
                          </a:solidFill>
                          <a:latin typeface="Meiryo UI" panose="020B0604030504040204" pitchFamily="50" charset="-128"/>
                          <a:ea typeface="Meiryo UI" panose="020B0604030504040204" pitchFamily="50" charset="-128"/>
                        </a:rPr>
                        <a:t>億円▲</a:t>
                      </a:r>
                      <a:r>
                        <a:rPr kumimoji="1" lang="en-US" altLang="ja-JP" sz="1000" dirty="0" smtClean="0">
                          <a:solidFill>
                            <a:schemeClr val="tx1"/>
                          </a:solidFill>
                          <a:latin typeface="Meiryo UI" panose="020B0604030504040204" pitchFamily="50" charset="-128"/>
                          <a:ea typeface="Meiryo UI" panose="020B0604030504040204" pitchFamily="50" charset="-128"/>
                        </a:rPr>
                        <a:t>5%</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・販売額</a:t>
                      </a:r>
                      <a:r>
                        <a:rPr kumimoji="1" lang="en-US" altLang="ja-JP" sz="1000" dirty="0" smtClean="0">
                          <a:solidFill>
                            <a:schemeClr val="tx1"/>
                          </a:solidFill>
                          <a:latin typeface="Meiryo UI" panose="020B0604030504040204" pitchFamily="50" charset="-128"/>
                          <a:ea typeface="Meiryo UI" panose="020B0604030504040204" pitchFamily="50" charset="-128"/>
                        </a:rPr>
                        <a:t>500</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3,000</a:t>
                      </a:r>
                      <a:r>
                        <a:rPr kumimoji="1" lang="ja-JP" altLang="en-US" sz="1000" dirty="0" smtClean="0">
                          <a:solidFill>
                            <a:schemeClr val="tx1"/>
                          </a:solidFill>
                          <a:latin typeface="Meiryo UI" panose="020B0604030504040204" pitchFamily="50" charset="-128"/>
                          <a:ea typeface="Meiryo UI" panose="020B0604030504040204" pitchFamily="50" charset="-128"/>
                        </a:rPr>
                        <a:t>万農業者の数が大幅減少し、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販売額を押し下げる。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・新規参入者・企業数は計画以上だが、販売金額が</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低調（新規就農の二極化、雇用目的売上少額）。</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➡個別農業者の経営支援だけで、販売額増は困難。</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　　主要品目の産地を対象とした支援の必要性。</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➡将来の農業者の急速な減少に対応するには、新た</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　　な農業関連のビジネスの活性化が必要。</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個別農業者と主要品目産地支援の両面にシフト。　　</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・大阪の特色ある重点品目を対象に、産地としての</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　スマート技術導入や販売力強化等を図る。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・新規就農者を産地での就農を前提とした育成を促し、持続性のある経営の確立と産地の担い手確保を両立。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・高収益型農業を志向する法人の参入を促進。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p>
                      <a:r>
                        <a:rPr kumimoji="1" lang="ja-JP" altLang="en-US" sz="1000" b="1" u="sng" dirty="0" smtClean="0">
                          <a:solidFill>
                            <a:schemeClr val="tx1"/>
                          </a:solidFill>
                          <a:latin typeface="Meiryo UI" panose="020B0604030504040204" pitchFamily="50" charset="-128"/>
                          <a:ea typeface="Meiryo UI" panose="020B0604030504040204" pitchFamily="50" charset="-128"/>
                        </a:rPr>
                        <a:t>●農業関連ビジネスのスタートアップ参入を促進。</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266666"/>
                  </a:ext>
                </a:extLst>
              </a:tr>
            </a:tbl>
          </a:graphicData>
        </a:graphic>
      </p:graphicFrame>
      <p:sp>
        <p:nvSpPr>
          <p:cNvPr id="15" name="正方形/長方形 14"/>
          <p:cNvSpPr/>
          <p:nvPr/>
        </p:nvSpPr>
        <p:spPr>
          <a:xfrm>
            <a:off x="0" y="2925627"/>
            <a:ext cx="6268255" cy="276999"/>
          </a:xfrm>
          <a:prstGeom prst="rect">
            <a:avLst/>
          </a:prstGeom>
        </p:spPr>
        <p:txBody>
          <a:bodyPr wrap="square">
            <a:spAutoFit/>
          </a:bodyPr>
          <a:lstStyle/>
          <a:p>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くらし</a:t>
            </a:r>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農を身近に感じ愉しめる機会の充実</a:t>
            </a:r>
            <a:endParaRPr lang="ja-JP" altLang="en-US" sz="1200" b="1" dirty="0">
              <a:latin typeface="メイリオ" panose="020B0604030504040204" pitchFamily="50" charset="-128"/>
              <a:ea typeface="メイリオ"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445432469"/>
              </p:ext>
            </p:extLst>
          </p:nvPr>
        </p:nvGraphicFramePr>
        <p:xfrm>
          <a:off x="304799" y="3182375"/>
          <a:ext cx="9309099" cy="1706880"/>
        </p:xfrm>
        <a:graphic>
          <a:graphicData uri="http://schemas.openxmlformats.org/drawingml/2006/table">
            <a:tbl>
              <a:tblPr firstRow="1" bandRow="1">
                <a:tableStyleId>{5C22544A-7EE6-4342-B048-85BDC9FD1C3A}</a:tableStyleId>
              </a:tblPr>
              <a:tblGrid>
                <a:gridCol w="3103033">
                  <a:extLst>
                    <a:ext uri="{9D8B030D-6E8A-4147-A177-3AD203B41FA5}">
                      <a16:colId xmlns:a16="http://schemas.microsoft.com/office/drawing/2014/main" val="1722237578"/>
                    </a:ext>
                  </a:extLst>
                </a:gridCol>
                <a:gridCol w="3141249">
                  <a:extLst>
                    <a:ext uri="{9D8B030D-6E8A-4147-A177-3AD203B41FA5}">
                      <a16:colId xmlns:a16="http://schemas.microsoft.com/office/drawing/2014/main" val="4045501974"/>
                    </a:ext>
                  </a:extLst>
                </a:gridCol>
                <a:gridCol w="3064817">
                  <a:extLst>
                    <a:ext uri="{9D8B030D-6E8A-4147-A177-3AD203B41FA5}">
                      <a16:colId xmlns:a16="http://schemas.microsoft.com/office/drawing/2014/main" val="3631055800"/>
                    </a:ext>
                  </a:extLst>
                </a:gridCol>
              </a:tblGrid>
              <a:tr h="156634">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これまで</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課題・分析</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これから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78468806"/>
                  </a:ext>
                </a:extLst>
              </a:tr>
              <a:tr h="370840">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大阪産</a:t>
                      </a:r>
                      <a:r>
                        <a:rPr kumimoji="1" lang="en-US" altLang="ja-JP" sz="1000" b="1" u="sng"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もん</a:t>
                      </a:r>
                      <a:r>
                        <a:rPr kumimoji="1" lang="en-US" altLang="ja-JP" sz="1000" b="1" u="sng"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に直接触れられる拠点数を増加。</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　</a:t>
                      </a:r>
                      <a:r>
                        <a:rPr kumimoji="1" lang="ja-JP" altLang="en-US" sz="1000" b="0" dirty="0" smtClean="0">
                          <a:solidFill>
                            <a:schemeClr val="tx1"/>
                          </a:solidFill>
                          <a:latin typeface="Meiryo UI" panose="020B0604030504040204" pitchFamily="50" charset="-128"/>
                          <a:ea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rPr>
                        <a:t>H28</a:t>
                      </a:r>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470</a:t>
                      </a:r>
                      <a:r>
                        <a:rPr kumimoji="1" lang="ja-JP" altLang="en-US" sz="1000" b="0" dirty="0" smtClean="0">
                          <a:solidFill>
                            <a:schemeClr val="tx1"/>
                          </a:solidFill>
                          <a:latin typeface="Meiryo UI" panose="020B0604030504040204" pitchFamily="50" charset="-128"/>
                          <a:ea typeface="Meiryo UI" panose="020B0604030504040204" pitchFamily="50" charset="-128"/>
                        </a:rPr>
                        <a:t>件　⇒　</a:t>
                      </a:r>
                      <a:r>
                        <a:rPr kumimoji="1" lang="en-US" altLang="ja-JP" sz="1000" b="0" dirty="0" smtClean="0">
                          <a:solidFill>
                            <a:schemeClr val="tx1"/>
                          </a:solidFill>
                          <a:latin typeface="Meiryo UI" panose="020B0604030504040204" pitchFamily="50" charset="-128"/>
                          <a:ea typeface="Meiryo UI" panose="020B0604030504040204" pitchFamily="50" charset="-128"/>
                        </a:rPr>
                        <a:t>R8</a:t>
                      </a:r>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712</a:t>
                      </a:r>
                      <a:r>
                        <a:rPr kumimoji="1" lang="ja-JP" altLang="en-US" sz="1000" b="0" dirty="0" smtClean="0">
                          <a:solidFill>
                            <a:schemeClr val="tx1"/>
                          </a:solidFill>
                          <a:latin typeface="Meiryo UI" panose="020B0604030504040204" pitchFamily="50" charset="-128"/>
                          <a:ea typeface="Meiryo UI" panose="020B0604030504040204" pitchFamily="50" charset="-128"/>
                        </a:rPr>
                        <a:t>件）</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rPr>
                        <a:t>　・農産物直売所（</a:t>
                      </a:r>
                      <a:r>
                        <a:rPr kumimoji="1" lang="en-US" altLang="ja-JP" sz="1000" b="0" dirty="0" smtClean="0">
                          <a:solidFill>
                            <a:schemeClr val="tx1"/>
                          </a:solidFill>
                          <a:latin typeface="Meiryo UI" panose="020B0604030504040204" pitchFamily="50" charset="-128"/>
                          <a:ea typeface="Meiryo UI" panose="020B0604030504040204" pitchFamily="50" charset="-128"/>
                        </a:rPr>
                        <a:t>232</a:t>
                      </a:r>
                      <a:r>
                        <a:rPr kumimoji="1" lang="ja-JP" altLang="en-US" sz="1000" b="0" dirty="0" smtClean="0">
                          <a:solidFill>
                            <a:schemeClr val="tx1"/>
                          </a:solidFill>
                          <a:latin typeface="Meiryo UI" panose="020B0604030504040204" pitchFamily="50" charset="-128"/>
                          <a:ea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rPr>
                        <a:t>223</a:t>
                      </a:r>
                      <a:r>
                        <a:rPr kumimoji="1" lang="ja-JP" altLang="en-US" sz="1000" b="0" dirty="0" smtClean="0">
                          <a:solidFill>
                            <a:schemeClr val="tx1"/>
                          </a:solidFill>
                          <a:latin typeface="Meiryo UI" panose="020B0604030504040204" pitchFamily="50" charset="-128"/>
                          <a:ea typeface="Meiryo UI" panose="020B0604030504040204" pitchFamily="50" charset="-128"/>
                        </a:rPr>
                        <a:t>）　</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rPr>
                        <a:t>　・ロゴマーク使用許可事業者（</a:t>
                      </a:r>
                      <a:r>
                        <a:rPr kumimoji="1" lang="en-US" altLang="ja-JP" sz="1000" b="0" dirty="0" smtClean="0">
                          <a:solidFill>
                            <a:schemeClr val="tx1"/>
                          </a:solidFill>
                          <a:latin typeface="Meiryo UI" panose="020B0604030504040204" pitchFamily="50" charset="-128"/>
                          <a:ea typeface="Meiryo UI" panose="020B0604030504040204" pitchFamily="50" charset="-128"/>
                        </a:rPr>
                        <a:t>238</a:t>
                      </a:r>
                      <a:r>
                        <a:rPr kumimoji="1" lang="ja-JP" altLang="en-US" sz="1000" b="0" dirty="0" smtClean="0">
                          <a:solidFill>
                            <a:schemeClr val="tx1"/>
                          </a:solidFill>
                          <a:latin typeface="Meiryo UI" panose="020B0604030504040204" pitchFamily="50" charset="-128"/>
                          <a:ea typeface="Meiryo UI" panose="020B0604030504040204" pitchFamily="50" charset="-128"/>
                        </a:rPr>
                        <a:t>→</a:t>
                      </a:r>
                      <a:r>
                        <a:rPr kumimoji="1" lang="en-US" altLang="ja-JP" sz="1000" b="0" dirty="0" smtClean="0">
                          <a:solidFill>
                            <a:schemeClr val="tx1"/>
                          </a:solidFill>
                          <a:latin typeface="Meiryo UI" panose="020B0604030504040204" pitchFamily="50" charset="-128"/>
                          <a:ea typeface="Meiryo UI" panose="020B0604030504040204" pitchFamily="50" charset="-128"/>
                        </a:rPr>
                        <a:t>381</a:t>
                      </a:r>
                      <a:r>
                        <a:rPr kumimoji="1" lang="ja-JP" altLang="en-US" sz="1000" b="0" dirty="0" smtClean="0">
                          <a:solidFill>
                            <a:schemeClr val="tx1"/>
                          </a:solidFill>
                          <a:latin typeface="Meiryo UI" panose="020B0604030504040204" pitchFamily="50" charset="-128"/>
                          <a:ea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u="sng" dirty="0" smtClean="0">
                          <a:solidFill>
                            <a:schemeClr val="tx1"/>
                          </a:solidFill>
                          <a:latin typeface="Meiryo UI" panose="020B0604030504040204" pitchFamily="50" charset="-128"/>
                          <a:ea typeface="Meiryo UI" panose="020B0604030504040204" pitchFamily="50" charset="-128"/>
                        </a:rPr>
                        <a:t>●販売所は大きく増加したが、直売所数は頭打ち。</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➡大型直売所は南部に偏在しており、大阪市・北部での購入機会の拡大が必要。</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➡脱炭素社会の実現が求められる中、地産地消によるフードマイレージの削減に注目、効率的運送が必要。</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フードマイレージの削減につながる地産地消を推進。</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rPr>
                        <a:t>・多様な販売チャンネルを活用した、人口が多い大阪市域での地産地消を推進。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・農家の個別配送から、</a:t>
                      </a:r>
                      <a:r>
                        <a:rPr kumimoji="1" lang="en-US" altLang="ja-JP" sz="1000" dirty="0" smtClean="0">
                          <a:solidFill>
                            <a:schemeClr val="tx1"/>
                          </a:solidFill>
                          <a:latin typeface="Meiryo UI" panose="020B0604030504040204" pitchFamily="50" charset="-128"/>
                          <a:ea typeface="Meiryo UI" panose="020B0604030504040204" pitchFamily="50" charset="-128"/>
                        </a:rPr>
                        <a:t>ICT</a:t>
                      </a:r>
                      <a:r>
                        <a:rPr kumimoji="1" lang="ja-JP" altLang="en-US" sz="1000" dirty="0" smtClean="0">
                          <a:solidFill>
                            <a:schemeClr val="tx1"/>
                          </a:solidFill>
                          <a:latin typeface="Meiryo UI" panose="020B0604030504040204" pitchFamily="50" charset="-128"/>
                          <a:ea typeface="Meiryo UI" panose="020B0604030504040204" pitchFamily="50" charset="-128"/>
                        </a:rPr>
                        <a:t>等を活用した効率的な共同物流への転換によりフードマイレージを削減。</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・脱炭素社会の実現に向けた有機農業の推進。</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Meiryo UI" panose="020B0604030504040204" pitchFamily="50" charset="-128"/>
                          <a:ea typeface="Meiryo UI" panose="020B0604030504040204" pitchFamily="50" charset="-128"/>
                        </a:rPr>
                        <a:t>●機能性や食味など</a:t>
                      </a:r>
                      <a:r>
                        <a:rPr kumimoji="1" lang="ja-JP" altLang="en-US" sz="1000" b="1" u="sng" dirty="0" smtClean="0">
                          <a:solidFill>
                            <a:schemeClr val="tx1"/>
                          </a:solidFill>
                          <a:latin typeface="Meiryo UI" panose="020B0604030504040204" pitchFamily="50" charset="-128"/>
                          <a:ea typeface="Meiryo UI" panose="020B0604030504040204" pitchFamily="50" charset="-128"/>
                        </a:rPr>
                        <a:t>より質の高い大阪産</a:t>
                      </a:r>
                      <a:r>
                        <a:rPr kumimoji="1" lang="en-US" altLang="ja-JP" sz="1000" b="1" u="sng"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もん</a:t>
                      </a:r>
                      <a:r>
                        <a:rPr kumimoji="1" lang="en-US" altLang="ja-JP" sz="1000" b="1" u="sng"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を生産。</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eiryo UI" panose="020B0604030504040204" pitchFamily="50" charset="-128"/>
                          <a:ea typeface="Meiryo UI" panose="020B0604030504040204" pitchFamily="50" charset="-128"/>
                        </a:rPr>
                        <a:t>・食と農の連携で魅力・付加価値の向上を図る。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266666"/>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247497564"/>
              </p:ext>
            </p:extLst>
          </p:nvPr>
        </p:nvGraphicFramePr>
        <p:xfrm>
          <a:off x="304800" y="5113598"/>
          <a:ext cx="9309099" cy="1706880"/>
        </p:xfrm>
        <a:graphic>
          <a:graphicData uri="http://schemas.openxmlformats.org/drawingml/2006/table">
            <a:tbl>
              <a:tblPr firstRow="1" bandRow="1">
                <a:tableStyleId>{5C22544A-7EE6-4342-B048-85BDC9FD1C3A}</a:tableStyleId>
              </a:tblPr>
              <a:tblGrid>
                <a:gridCol w="3103033">
                  <a:extLst>
                    <a:ext uri="{9D8B030D-6E8A-4147-A177-3AD203B41FA5}">
                      <a16:colId xmlns:a16="http://schemas.microsoft.com/office/drawing/2014/main" val="1722237578"/>
                    </a:ext>
                  </a:extLst>
                </a:gridCol>
                <a:gridCol w="3103033">
                  <a:extLst>
                    <a:ext uri="{9D8B030D-6E8A-4147-A177-3AD203B41FA5}">
                      <a16:colId xmlns:a16="http://schemas.microsoft.com/office/drawing/2014/main" val="4045501974"/>
                    </a:ext>
                  </a:extLst>
                </a:gridCol>
                <a:gridCol w="3103033">
                  <a:extLst>
                    <a:ext uri="{9D8B030D-6E8A-4147-A177-3AD203B41FA5}">
                      <a16:colId xmlns:a16="http://schemas.microsoft.com/office/drawing/2014/main" val="3631055800"/>
                    </a:ext>
                  </a:extLst>
                </a:gridCol>
              </a:tblGrid>
              <a:tr h="156634">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これまで</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課題・分析</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rPr>
                        <a:t>これから</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78468806"/>
                  </a:ext>
                </a:extLst>
              </a:tr>
              <a:tr h="370840">
                <a:tc>
                  <a:txBody>
                    <a:bodyPr/>
                    <a:lstStyle/>
                    <a:p>
                      <a:pPr marL="85725" indent="-85725"/>
                      <a:r>
                        <a:rPr kumimoji="1" lang="ja-JP" altLang="en-US" sz="1000" b="1" dirty="0" smtClean="0">
                          <a:solidFill>
                            <a:schemeClr val="tx1"/>
                          </a:solidFill>
                          <a:latin typeface="Meiryo UI" panose="020B0604030504040204" pitchFamily="50" charset="-128"/>
                          <a:ea typeface="Meiryo UI" panose="020B0604030504040204" pitchFamily="50" charset="-128"/>
                        </a:rPr>
                        <a:t>●農業・農空間での活動に参加しやすい仕組みづくり</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1000" b="1" dirty="0" smtClean="0">
                          <a:solidFill>
                            <a:schemeClr val="tx1"/>
                          </a:solidFill>
                          <a:latin typeface="Meiryo UI" panose="020B0604030504040204" pitchFamily="50" charset="-128"/>
                          <a:ea typeface="Meiryo UI" panose="020B0604030504040204" pitchFamily="50" charset="-128"/>
                        </a:rPr>
                        <a:t>　</a:t>
                      </a:r>
                      <a:r>
                        <a:rPr kumimoji="1" lang="ja-JP" altLang="en-US" sz="1000" b="0" dirty="0" smtClean="0">
                          <a:solidFill>
                            <a:schemeClr val="tx1"/>
                          </a:solidFill>
                          <a:latin typeface="Meiryo UI" panose="020B0604030504040204" pitchFamily="50" charset="-128"/>
                          <a:ea typeface="Meiryo UI" panose="020B0604030504040204" pitchFamily="50" charset="-128"/>
                        </a:rPr>
                        <a:t>・活動に参加した府民を増加</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42,000</a:t>
                      </a:r>
                      <a:r>
                        <a:rPr kumimoji="1" lang="ja-JP" altLang="en-US" sz="1000" b="0" dirty="0" smtClean="0">
                          <a:solidFill>
                            <a:schemeClr val="tx1"/>
                          </a:solidFill>
                          <a:latin typeface="Meiryo UI" panose="020B0604030504040204" pitchFamily="50" charset="-128"/>
                          <a:ea typeface="Meiryo UI" panose="020B0604030504040204" pitchFamily="50" charset="-128"/>
                        </a:rPr>
                        <a:t>人→</a:t>
                      </a:r>
                      <a:r>
                        <a:rPr kumimoji="1" lang="en-US" altLang="ja-JP" sz="1000" b="0" dirty="0" smtClean="0">
                          <a:solidFill>
                            <a:schemeClr val="tx1"/>
                          </a:solidFill>
                          <a:latin typeface="Meiryo UI" panose="020B0604030504040204" pitchFamily="50" charset="-128"/>
                          <a:ea typeface="Meiryo UI" panose="020B0604030504040204" pitchFamily="50" charset="-128"/>
                        </a:rPr>
                        <a:t>48,000</a:t>
                      </a:r>
                      <a:r>
                        <a:rPr kumimoji="1" lang="ja-JP" altLang="en-US" sz="1000" b="0" dirty="0" smtClean="0">
                          <a:solidFill>
                            <a:schemeClr val="tx1"/>
                          </a:solidFill>
                          <a:latin typeface="Meiryo UI" panose="020B0604030504040204" pitchFamily="50" charset="-128"/>
                          <a:ea typeface="Meiryo UI" panose="020B0604030504040204" pitchFamily="50" charset="-128"/>
                        </a:rPr>
                        <a:t>人）</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marL="85725" indent="-85725"/>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1000" b="1" dirty="0" smtClean="0">
                          <a:solidFill>
                            <a:schemeClr val="tx1"/>
                          </a:solidFill>
                          <a:latin typeface="Meiryo UI" panose="020B0604030504040204" pitchFamily="50" charset="-128"/>
                          <a:ea typeface="Meiryo UI" panose="020B0604030504040204" pitchFamily="50" charset="-128"/>
                        </a:rPr>
                        <a:t>●農を活かした地域づくりを推進する地区数を増加</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1000" b="0" dirty="0" smtClean="0">
                          <a:solidFill>
                            <a:schemeClr val="tx1"/>
                          </a:solidFill>
                          <a:latin typeface="Meiryo UI" panose="020B0604030504040204" pitchFamily="50" charset="-128"/>
                          <a:ea typeface="Meiryo UI" panose="020B0604030504040204" pitchFamily="50" charset="-128"/>
                        </a:rPr>
                        <a:t>　　・協働活動に取り組む地区数の増加</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pPr marL="85725" indent="-85725"/>
                      <a:r>
                        <a:rPr kumimoji="1" lang="ja-JP" altLang="en-US" sz="1000" b="0" dirty="0" smtClean="0">
                          <a:solidFill>
                            <a:schemeClr val="tx1"/>
                          </a:solidFill>
                          <a:latin typeface="Meiryo UI" panose="020B0604030504040204" pitchFamily="50" charset="-128"/>
                          <a:ea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rPr>
                        <a:t>74</a:t>
                      </a:r>
                      <a:r>
                        <a:rPr kumimoji="1" lang="ja-JP" altLang="en-US" sz="1000" b="0" dirty="0" smtClean="0">
                          <a:solidFill>
                            <a:schemeClr val="tx1"/>
                          </a:solidFill>
                          <a:latin typeface="Meiryo UI" panose="020B0604030504040204" pitchFamily="50" charset="-128"/>
                          <a:ea typeface="Meiryo UI" panose="020B0604030504040204" pitchFamily="50" charset="-128"/>
                        </a:rPr>
                        <a:t>地区→</a:t>
                      </a:r>
                      <a:r>
                        <a:rPr kumimoji="1" lang="en-US" altLang="ja-JP" sz="1000" b="0" dirty="0" smtClean="0">
                          <a:solidFill>
                            <a:schemeClr val="tx1"/>
                          </a:solidFill>
                          <a:latin typeface="Meiryo UI" panose="020B0604030504040204" pitchFamily="50" charset="-128"/>
                          <a:ea typeface="Meiryo UI" panose="020B0604030504040204" pitchFamily="50" charset="-128"/>
                        </a:rPr>
                        <a:t>84</a:t>
                      </a:r>
                      <a:r>
                        <a:rPr kumimoji="1" lang="ja-JP" altLang="en-US" sz="1000" b="0" dirty="0" smtClean="0">
                          <a:solidFill>
                            <a:schemeClr val="tx1"/>
                          </a:solidFill>
                          <a:latin typeface="Meiryo UI" panose="020B0604030504040204" pitchFamily="50" charset="-128"/>
                          <a:ea typeface="Meiryo UI" panose="020B0604030504040204" pitchFamily="50" charset="-128"/>
                        </a:rPr>
                        <a:t>地区）</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●コロナ禍の影響により活動が制約され、交流機会が減少。</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●新たなライフスタイル、府民ニーズに応じた新たなマッチング機会が必要。</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1000" b="1" dirty="0" smtClean="0">
                          <a:solidFill>
                            <a:schemeClr val="tx1"/>
                          </a:solidFill>
                          <a:latin typeface="Meiryo UI" panose="020B0604030504040204" pitchFamily="50" charset="-128"/>
                          <a:ea typeface="Meiryo UI" panose="020B0604030504040204" pitchFamily="50" charset="-128"/>
                        </a:rPr>
                        <a:t>●今後さらに担い手が減少する中で農空間を守っていくためには、地域経済が回る仕組みの構築が必要。</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1" dirty="0" smtClean="0">
                          <a:solidFill>
                            <a:schemeClr val="tx1"/>
                          </a:solidFill>
                          <a:latin typeface="Meiryo UI" panose="020B0604030504040204" pitchFamily="50" charset="-128"/>
                          <a:ea typeface="Meiryo UI" panose="020B0604030504040204" pitchFamily="50" charset="-128"/>
                        </a:rPr>
                        <a:t>●</a:t>
                      </a:r>
                      <a:r>
                        <a:rPr kumimoji="1" lang="ja-JP" altLang="en-US" sz="1000" b="1" u="sng" dirty="0" smtClean="0">
                          <a:solidFill>
                            <a:schemeClr val="tx1"/>
                          </a:solidFill>
                          <a:latin typeface="Meiryo UI" panose="020B0604030504040204" pitchFamily="50" charset="-128"/>
                          <a:ea typeface="Meiryo UI" panose="020B0604030504040204" pitchFamily="50" charset="-128"/>
                        </a:rPr>
                        <a:t>農空間のイノベーションフィールド化を推進。</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rPr>
                        <a:t>・つながりの価値や体験の価値等、新たな価値を創造。</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rPr>
                        <a:t>・民間ノウハウを活用した都市部における情報発信と新たなライフスタイルの提案等により、関係人口を増加。</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rPr>
                        <a:t>・農ワーケーション、農泊、二地域居住等を推進</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endParaRPr kumimoji="1" lang="en-US" altLang="ja-JP" sz="1000" b="0" dirty="0" smtClean="0">
                        <a:solidFill>
                          <a:schemeClr val="tx1"/>
                        </a:solidFill>
                        <a:latin typeface="Meiryo UI" panose="020B0604030504040204" pitchFamily="50" charset="-128"/>
                        <a:ea typeface="Meiryo UI" panose="020B0604030504040204" pitchFamily="50" charset="-128"/>
                      </a:endParaRPr>
                    </a:p>
                    <a:p>
                      <a:r>
                        <a:rPr kumimoji="1" lang="ja-JP" altLang="en-US" sz="1000" b="1" u="sng" dirty="0" smtClean="0">
                          <a:solidFill>
                            <a:schemeClr val="tx1"/>
                          </a:solidFill>
                          <a:latin typeface="Meiryo UI" panose="020B0604030504040204" pitchFamily="50" charset="-128"/>
                          <a:ea typeface="Meiryo UI" panose="020B0604030504040204" pitchFamily="50" charset="-128"/>
                        </a:rPr>
                        <a:t>●地域経営の視点からの自立的な農空間づくりを推進。</a:t>
                      </a:r>
                      <a:endParaRPr kumimoji="1" lang="en-US" altLang="ja-JP" sz="1000" b="1" u="sng" dirty="0" smtClean="0">
                        <a:solidFill>
                          <a:schemeClr val="tx1"/>
                        </a:solidFill>
                        <a:latin typeface="Meiryo UI" panose="020B0604030504040204" pitchFamily="50" charset="-128"/>
                        <a:ea typeface="Meiryo UI" panose="020B0604030504040204" pitchFamily="50" charset="-128"/>
                      </a:endParaRPr>
                    </a:p>
                    <a:p>
                      <a:r>
                        <a:rPr kumimoji="1" lang="ja-JP" altLang="en-US" sz="1000" b="0" u="none" dirty="0" smtClean="0">
                          <a:solidFill>
                            <a:schemeClr val="tx1"/>
                          </a:solidFill>
                          <a:latin typeface="Meiryo UI" panose="020B0604030504040204" pitchFamily="50" charset="-128"/>
                          <a:ea typeface="Meiryo UI" panose="020B0604030504040204" pitchFamily="50" charset="-128"/>
                        </a:rPr>
                        <a:t>・アグリベンチャーや地域ビジネスの展開による自立性の確保</a:t>
                      </a:r>
                      <a:endParaRPr kumimoji="1" lang="en-US" altLang="ja-JP" sz="1000" b="0" u="none" dirty="0" smtClean="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266666"/>
                  </a:ext>
                </a:extLst>
              </a:tr>
            </a:tbl>
          </a:graphicData>
        </a:graphic>
      </p:graphicFrame>
      <p:sp>
        <p:nvSpPr>
          <p:cNvPr id="10" name="左大かっこ 9"/>
          <p:cNvSpPr/>
          <p:nvPr/>
        </p:nvSpPr>
        <p:spPr>
          <a:xfrm>
            <a:off x="375285" y="1392696"/>
            <a:ext cx="106680" cy="76962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677150" y="6455353"/>
            <a:ext cx="2228850" cy="365125"/>
          </a:xfrm>
        </p:spPr>
        <p:txBody>
          <a:bodyPr/>
          <a:lstStyle/>
          <a:p>
            <a:fld id="{24BF8691-B551-4A97-871C-1FDA0DECA438}" type="slidenum">
              <a:rPr kumimoji="1" lang="ja-JP" altLang="en-US" sz="1400" smtClean="0">
                <a:solidFill>
                  <a:schemeClr val="tx1"/>
                </a:solidFill>
              </a:rPr>
              <a:t>8</a:t>
            </a:fld>
            <a:endParaRPr kumimoji="1" lang="ja-JP" altLang="en-US" sz="1400" dirty="0">
              <a:solidFill>
                <a:schemeClr val="tx1"/>
              </a:solidFill>
            </a:endParaRPr>
          </a:p>
        </p:txBody>
      </p:sp>
    </p:spTree>
    <p:extLst>
      <p:ext uri="{BB962C8B-B14F-4D97-AF65-F5344CB8AC3E}">
        <p14:creationId xmlns:p14="http://schemas.microsoft.com/office/powerpoint/2010/main" val="1513984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６</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．めざす将来像と実現に向けた視点</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6CF6E8C-DD95-4421-9071-7F18D2FAB1D4}"/>
              </a:ext>
            </a:extLst>
          </p:cNvPr>
          <p:cNvSpPr txBox="1"/>
          <p:nvPr/>
        </p:nvSpPr>
        <p:spPr>
          <a:xfrm>
            <a:off x="107503" y="3010587"/>
            <a:ext cx="9690100" cy="3733113"/>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10" name="角丸四角形 15">
            <a:extLst>
              <a:ext uri="{FF2B5EF4-FFF2-40B4-BE49-F238E27FC236}">
                <a16:creationId xmlns:a16="http://schemas.microsoft.com/office/drawing/2014/main" id="{F9314FF1-8F05-4C6C-BCEC-15AD2994B9CC}"/>
              </a:ext>
            </a:extLst>
          </p:cNvPr>
          <p:cNvSpPr/>
          <p:nvPr/>
        </p:nvSpPr>
        <p:spPr>
          <a:xfrm>
            <a:off x="107502" y="2858009"/>
            <a:ext cx="2349948"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将来像の実現に向けた視点</a:t>
            </a:r>
            <a:endParaRPr kumimoji="1" lang="ja-JP" altLang="en-US" sz="1400" b="1" kern="0" dirty="0">
              <a:solidFill>
                <a:prstClr val="white"/>
              </a:solidFill>
              <a:latin typeface="Meiryo UI" pitchFamily="50" charset="-128"/>
              <a:ea typeface="Meiryo UI" pitchFamily="50" charset="-128"/>
              <a:cs typeface="Meiryo UI" pitchFamily="50" charset="-128"/>
            </a:endParaRPr>
          </a:p>
        </p:txBody>
      </p:sp>
      <p:sp>
        <p:nvSpPr>
          <p:cNvPr id="11" name="正方形/長方形 10">
            <a:extLst>
              <a:ext uri="{FF2B5EF4-FFF2-40B4-BE49-F238E27FC236}">
                <a16:creationId xmlns:a16="http://schemas.microsoft.com/office/drawing/2014/main" id="{B0F971B7-57B3-439A-874C-186DFDF84822}"/>
              </a:ext>
            </a:extLst>
          </p:cNvPr>
          <p:cNvSpPr/>
          <p:nvPr/>
        </p:nvSpPr>
        <p:spPr>
          <a:xfrm>
            <a:off x="211784" y="3181505"/>
            <a:ext cx="9366691" cy="2631490"/>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○将来像の実現に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向け、</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①成長と持続②環境貢献③価値</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創造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の３つの視点から、取り組む方向性を検討します。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①成長と</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持続</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・人口減少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社会が進展する中にあっても、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大阪農業の成長産業化と</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SDG</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の目標である「持続可能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農業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実現に向け、取組を進めます。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②環境貢献</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・脱炭素社会や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の目標で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ある「持続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可能な社会の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実現」に農業分野で貢献することが必要です。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③価値創造</a:t>
            </a: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の付加価値の創造や、農業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体験等を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通じた府民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の新たな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ライフスタイルとい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価値の創造、</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または都市住民と農空間や直売所での交流による新たなアグリビジネスの創造などへの取組が必要です。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上記の視点にかかる施策のほか、人材・技術、農空間の保全活用、安全安心の確保など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・農空間を支える</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「農のインフラ</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の充実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図ります。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82AB9D19-08F8-47D5-B8FD-6577ACB22449}"/>
              </a:ext>
            </a:extLst>
          </p:cNvPr>
          <p:cNvSpPr txBox="1"/>
          <p:nvPr/>
        </p:nvSpPr>
        <p:spPr>
          <a:xfrm>
            <a:off x="114748" y="708411"/>
            <a:ext cx="9690100" cy="2063898"/>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13" name="角丸四角形 15">
            <a:extLst>
              <a:ext uri="{FF2B5EF4-FFF2-40B4-BE49-F238E27FC236}">
                <a16:creationId xmlns:a16="http://schemas.microsoft.com/office/drawing/2014/main" id="{FD6AE01A-EABB-46C5-AEEE-E2EBCFA6B11F}"/>
              </a:ext>
            </a:extLst>
          </p:cNvPr>
          <p:cNvSpPr/>
          <p:nvPr/>
        </p:nvSpPr>
        <p:spPr>
          <a:xfrm>
            <a:off x="114300" y="564161"/>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smtClean="0">
                <a:solidFill>
                  <a:prstClr val="white"/>
                </a:solidFill>
                <a:latin typeface="Meiryo UI" pitchFamily="50" charset="-128"/>
                <a:ea typeface="Meiryo UI" pitchFamily="50" charset="-128"/>
                <a:cs typeface="Meiryo UI" pitchFamily="50" charset="-128"/>
              </a:rPr>
              <a:t>め</a:t>
            </a:r>
            <a:r>
              <a:rPr kumimoji="1" lang="ja-JP" altLang="en-US" sz="1400" b="1" kern="0" dirty="0">
                <a:solidFill>
                  <a:prstClr val="white"/>
                </a:solidFill>
                <a:latin typeface="Meiryo UI" pitchFamily="50" charset="-128"/>
                <a:ea typeface="Meiryo UI" pitchFamily="50" charset="-128"/>
                <a:cs typeface="Meiryo UI" pitchFamily="50" charset="-128"/>
              </a:rPr>
              <a:t>ざ</a:t>
            </a:r>
            <a:r>
              <a:rPr kumimoji="1" lang="ja-JP" altLang="en-US" sz="1400" b="1" kern="0" dirty="0" smtClean="0">
                <a:solidFill>
                  <a:prstClr val="white"/>
                </a:solidFill>
                <a:latin typeface="Meiryo UI" pitchFamily="50" charset="-128"/>
                <a:ea typeface="Meiryo UI" pitchFamily="50" charset="-128"/>
                <a:cs typeface="Meiryo UI" pitchFamily="50" charset="-128"/>
              </a:rPr>
              <a:t>す</a:t>
            </a:r>
            <a:r>
              <a:rPr kumimoji="1" lang="ja-JP" altLang="en-US" sz="1400" b="1" kern="0" dirty="0">
                <a:solidFill>
                  <a:prstClr val="white"/>
                </a:solidFill>
                <a:latin typeface="Meiryo UI" pitchFamily="50" charset="-128"/>
                <a:ea typeface="Meiryo UI" pitchFamily="50" charset="-128"/>
                <a:cs typeface="Meiryo UI" pitchFamily="50" charset="-128"/>
              </a:rPr>
              <a:t>将来像</a:t>
            </a:r>
          </a:p>
        </p:txBody>
      </p:sp>
      <p:sp>
        <p:nvSpPr>
          <p:cNvPr id="14" name="正方形/長方形 13">
            <a:extLst>
              <a:ext uri="{FF2B5EF4-FFF2-40B4-BE49-F238E27FC236}">
                <a16:creationId xmlns:a16="http://schemas.microsoft.com/office/drawing/2014/main" id="{D11BD6E1-5AE7-4097-BEA7-30188ED0CDE8}"/>
              </a:ext>
            </a:extLst>
          </p:cNvPr>
          <p:cNvSpPr/>
          <p:nvPr/>
        </p:nvSpPr>
        <p:spPr>
          <a:xfrm>
            <a:off x="121098" y="918071"/>
            <a:ext cx="9366691" cy="323165"/>
          </a:xfrm>
          <a:prstGeom prst="rect">
            <a:avLst/>
          </a:prstGeom>
        </p:spPr>
        <p:txBody>
          <a:bodyPr wrap="square">
            <a:spAutoFit/>
          </a:bodyPr>
          <a:lstStyle/>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○大阪農業を取り巻く現状や社会情勢を踏まえ、めざす将来像を以下のとおり設定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します。</a:t>
            </a:r>
          </a:p>
        </p:txBody>
      </p:sp>
      <p:sp>
        <p:nvSpPr>
          <p:cNvPr id="32" name="正方形/長方形 31">
            <a:extLst>
              <a:ext uri="{FF2B5EF4-FFF2-40B4-BE49-F238E27FC236}">
                <a16:creationId xmlns:a16="http://schemas.microsoft.com/office/drawing/2014/main" id="{D11BD6E1-5AE7-4097-BEA7-30188ED0CDE8}"/>
              </a:ext>
            </a:extLst>
          </p:cNvPr>
          <p:cNvSpPr/>
          <p:nvPr/>
        </p:nvSpPr>
        <p:spPr>
          <a:xfrm>
            <a:off x="367678" y="1601962"/>
            <a:ext cx="9068499" cy="1015663"/>
          </a:xfrm>
          <a:prstGeom prst="rect">
            <a:avLst/>
          </a:prstGeom>
          <a:solidFill>
            <a:schemeClr val="accent6">
              <a:lumMod val="60000"/>
              <a:lumOff val="40000"/>
            </a:schemeClr>
          </a:solidFill>
        </p:spPr>
        <p:txBody>
          <a:bodyPr wrap="square">
            <a:spAutoFit/>
          </a:bodyPr>
          <a:lstStyle/>
          <a:p>
            <a:pPr marL="180000" indent="-457200" algn="just">
              <a:lnSpc>
                <a:spcPts val="18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◆大都市・大消費地の特性を生かした農業ビジネスが発展し、経営面でも環境面でも持続的な魅力ある農業が営まれている。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◆機能性や食味に優れた大阪産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を食べて健康な生活を送り、大消費地大阪のフードマイレージが削減されている。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◆農業体験や半農半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X</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など、府民の暮らしに「農」が溶け込み、公益的機能を享受し、豊かな暮らしを支えている。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四角形: 角を丸くする 1">
            <a:extLst>
              <a:ext uri="{FF2B5EF4-FFF2-40B4-BE49-F238E27FC236}">
                <a16:creationId xmlns:a16="http://schemas.microsoft.com/office/drawing/2014/main" id="{A53B5391-576E-479A-BC92-17774F193171}"/>
              </a:ext>
            </a:extLst>
          </p:cNvPr>
          <p:cNvSpPr/>
          <p:nvPr/>
        </p:nvSpPr>
        <p:spPr>
          <a:xfrm>
            <a:off x="367678" y="1197437"/>
            <a:ext cx="9068499" cy="665292"/>
          </a:xfrm>
          <a:prstGeom prst="roundRect">
            <a:avLst/>
          </a:prstGeom>
          <a:gradFill flip="none" rotWithShape="1">
            <a:gsLst>
              <a:gs pos="0">
                <a:schemeClr val="accent6">
                  <a:lumMod val="50000"/>
                </a:schemeClr>
              </a:gs>
              <a:gs pos="50000">
                <a:schemeClr val="accent6">
                  <a:lumMod val="50000"/>
                </a:schemeClr>
              </a:gs>
              <a:gs pos="100000">
                <a:schemeClr val="accent6">
                  <a:lumMod val="7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200" b="1" dirty="0" smtClean="0">
                <a:latin typeface="Meiryo UI" panose="020B0604030504040204" pitchFamily="50" charset="-128"/>
                <a:ea typeface="Meiryo UI" panose="020B0604030504040204" pitchFamily="50" charset="-128"/>
              </a:rPr>
              <a:t>都市の農のサスティナビリティを最大限に生かしながら、府民の新たなライフスタイルと新たな価値を生み出し、成長し続ける大阪農業を実現</a:t>
            </a:r>
            <a:endParaRPr kumimoji="1" lang="en-US" altLang="ja-JP" sz="1200" b="1" dirty="0" smtClean="0">
              <a:latin typeface="Meiryo UI" panose="020B0604030504040204" pitchFamily="50" charset="-128"/>
              <a:ea typeface="Meiryo UI" panose="020B0604030504040204" pitchFamily="50" charset="-128"/>
            </a:endParaRPr>
          </a:p>
          <a:p>
            <a:pPr algn="ctr">
              <a:lnSpc>
                <a:spcPct val="150000"/>
              </a:lnSpc>
            </a:pPr>
            <a:r>
              <a:rPr kumimoji="1" lang="ja-JP" altLang="en-US" b="1" dirty="0" smtClean="0">
                <a:latin typeface="Meiryo UI" panose="020B0604030504040204" pitchFamily="50" charset="-128"/>
                <a:ea typeface="Meiryo UI" panose="020B0604030504040204" pitchFamily="50" charset="-128"/>
              </a:rPr>
              <a:t>チャレンジを生み</a:t>
            </a:r>
            <a:r>
              <a:rPr kumimoji="1" lang="ja-JP" altLang="en-US" b="1" dirty="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未来をつくる</a:t>
            </a:r>
            <a:r>
              <a:rPr kumimoji="1" lang="ja-JP" altLang="en-US" b="1" dirty="0">
                <a:latin typeface="Meiryo UI" panose="020B0604030504040204" pitchFamily="50" charset="-128"/>
                <a:ea typeface="Meiryo UI" panose="020B0604030504040204" pitchFamily="50" charset="-128"/>
              </a:rPr>
              <a:t>　大阪農業　</a:t>
            </a:r>
          </a:p>
        </p:txBody>
      </p:sp>
      <p:grpSp>
        <p:nvGrpSpPr>
          <p:cNvPr id="4" name="グループ化 3"/>
          <p:cNvGrpSpPr/>
          <p:nvPr/>
        </p:nvGrpSpPr>
        <p:grpSpPr>
          <a:xfrm>
            <a:off x="7293029" y="3991098"/>
            <a:ext cx="2072398" cy="1373449"/>
            <a:chOff x="4782071" y="7887037"/>
            <a:chExt cx="2072398" cy="1373449"/>
          </a:xfrm>
        </p:grpSpPr>
        <p:sp>
          <p:nvSpPr>
            <p:cNvPr id="36" name="楕円 35">
              <a:extLst>
                <a:ext uri="{FF2B5EF4-FFF2-40B4-BE49-F238E27FC236}">
                  <a16:creationId xmlns:a16="http://schemas.microsoft.com/office/drawing/2014/main" id="{35C68EEE-9B1C-4251-8F44-888441DF2633}"/>
                </a:ext>
              </a:extLst>
            </p:cNvPr>
            <p:cNvSpPr/>
            <p:nvPr/>
          </p:nvSpPr>
          <p:spPr>
            <a:xfrm>
              <a:off x="5061766" y="7887037"/>
              <a:ext cx="1440000" cy="1080000"/>
            </a:xfrm>
            <a:prstGeom prst="ellipse">
              <a:avLst/>
            </a:prstGeom>
            <a:solidFill>
              <a:schemeClr val="accent1">
                <a:lumMod val="60000"/>
                <a:lumOff val="40000"/>
                <a:alpha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7" name="楕円 36">
              <a:extLst>
                <a:ext uri="{FF2B5EF4-FFF2-40B4-BE49-F238E27FC236}">
                  <a16:creationId xmlns:a16="http://schemas.microsoft.com/office/drawing/2014/main" id="{4048F38F-05DB-45D5-829D-B1026A2278AB}"/>
                </a:ext>
              </a:extLst>
            </p:cNvPr>
            <p:cNvSpPr/>
            <p:nvPr/>
          </p:nvSpPr>
          <p:spPr>
            <a:xfrm>
              <a:off x="4782071" y="8180486"/>
              <a:ext cx="1440000" cy="1080000"/>
            </a:xfrm>
            <a:prstGeom prst="ellipse">
              <a:avLst/>
            </a:prstGeom>
            <a:solidFill>
              <a:schemeClr val="accent6">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 </a:t>
              </a:r>
              <a:endParaRPr lang="ja-JP" altLang="ja-JP" sz="1400" dirty="0">
                <a:solidFill>
                  <a:schemeClr val="tx1"/>
                </a:solidFill>
              </a:endParaRPr>
            </a:p>
          </p:txBody>
        </p:sp>
        <p:sp>
          <p:nvSpPr>
            <p:cNvPr id="38" name="楕円 37">
              <a:extLst>
                <a:ext uri="{FF2B5EF4-FFF2-40B4-BE49-F238E27FC236}">
                  <a16:creationId xmlns:a16="http://schemas.microsoft.com/office/drawing/2014/main" id="{3540F452-9C99-41DE-99EE-2A59B6EEA1C7}"/>
                </a:ext>
              </a:extLst>
            </p:cNvPr>
            <p:cNvSpPr/>
            <p:nvPr/>
          </p:nvSpPr>
          <p:spPr>
            <a:xfrm>
              <a:off x="5414469" y="8180486"/>
              <a:ext cx="1440000" cy="1080000"/>
            </a:xfrm>
            <a:prstGeom prst="ellipse">
              <a:avLst/>
            </a:pr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39" name="正方形/長方形 38">
              <a:extLst>
                <a:ext uri="{FF2B5EF4-FFF2-40B4-BE49-F238E27FC236}">
                  <a16:creationId xmlns:a16="http://schemas.microsoft.com/office/drawing/2014/main" id="{DE745496-0390-4704-9E70-A265B9C8DF30}"/>
                </a:ext>
              </a:extLst>
            </p:cNvPr>
            <p:cNvSpPr/>
            <p:nvPr/>
          </p:nvSpPr>
          <p:spPr>
            <a:xfrm>
              <a:off x="5208400" y="7926570"/>
              <a:ext cx="1184282" cy="253916"/>
            </a:xfrm>
            <a:prstGeom prst="rect">
              <a:avLst/>
            </a:prstGeom>
          </p:spPr>
          <p:txBody>
            <a:bodyPr wrap="square">
              <a:spAutoFit/>
            </a:bodyPr>
            <a:lstStyle/>
            <a:p>
              <a:pPr algn="ctr"/>
              <a:r>
                <a:rPr lang="ja-JP" altLang="ja-JP" sz="1050" b="1" dirty="0" smtClean="0"/>
                <a:t>成長</a:t>
              </a:r>
              <a:r>
                <a:rPr lang="ja-JP" altLang="ja-JP" sz="1050" b="1" dirty="0"/>
                <a:t>と持続</a:t>
              </a:r>
            </a:p>
          </p:txBody>
        </p:sp>
        <p:sp>
          <p:nvSpPr>
            <p:cNvPr id="40" name="正方形/長方形 39">
              <a:extLst>
                <a:ext uri="{FF2B5EF4-FFF2-40B4-BE49-F238E27FC236}">
                  <a16:creationId xmlns:a16="http://schemas.microsoft.com/office/drawing/2014/main" id="{07288A1D-8652-4761-82BA-727D939E3A98}"/>
                </a:ext>
              </a:extLst>
            </p:cNvPr>
            <p:cNvSpPr/>
            <p:nvPr/>
          </p:nvSpPr>
          <p:spPr>
            <a:xfrm>
              <a:off x="4812174" y="8855448"/>
              <a:ext cx="950414" cy="253916"/>
            </a:xfrm>
            <a:prstGeom prst="rect">
              <a:avLst/>
            </a:prstGeom>
          </p:spPr>
          <p:txBody>
            <a:bodyPr wrap="square">
              <a:spAutoFit/>
            </a:bodyPr>
            <a:lstStyle/>
            <a:p>
              <a:r>
                <a:rPr lang="ja-JP" altLang="en-US" sz="1050" b="1" dirty="0" smtClean="0"/>
                <a:t>環境</a:t>
              </a:r>
              <a:r>
                <a:rPr lang="ja-JP" altLang="en-US" sz="1050" b="1" dirty="0"/>
                <a:t>貢献</a:t>
              </a:r>
              <a:endParaRPr lang="en-US" altLang="ja-JP" sz="1050" b="1" dirty="0"/>
            </a:p>
          </p:txBody>
        </p:sp>
        <p:sp>
          <p:nvSpPr>
            <p:cNvPr id="41" name="正方形/長方形 40">
              <a:extLst>
                <a:ext uri="{FF2B5EF4-FFF2-40B4-BE49-F238E27FC236}">
                  <a16:creationId xmlns:a16="http://schemas.microsoft.com/office/drawing/2014/main" id="{A75D847B-0F4F-4442-828C-DFD5DC51810E}"/>
                </a:ext>
              </a:extLst>
            </p:cNvPr>
            <p:cNvSpPr/>
            <p:nvPr/>
          </p:nvSpPr>
          <p:spPr>
            <a:xfrm>
              <a:off x="6110025" y="8840079"/>
              <a:ext cx="723275" cy="253916"/>
            </a:xfrm>
            <a:prstGeom prst="rect">
              <a:avLst/>
            </a:prstGeom>
          </p:spPr>
          <p:txBody>
            <a:bodyPr wrap="none">
              <a:spAutoFit/>
            </a:bodyPr>
            <a:lstStyle/>
            <a:p>
              <a:pPr algn="ctr"/>
              <a:r>
                <a:rPr lang="ja-JP" altLang="ja-JP" sz="1050" b="1" kern="100" dirty="0" smtClean="0">
                  <a:latin typeface="游ゴシック" panose="020B0400000000000000" pitchFamily="50" charset="-128"/>
                  <a:cs typeface="Courier New" panose="02070309020205020404" pitchFamily="49" charset="0"/>
                </a:rPr>
                <a:t>価値</a:t>
              </a:r>
              <a:r>
                <a:rPr lang="ja-JP" altLang="ja-JP" sz="1050" b="1" kern="100" dirty="0">
                  <a:latin typeface="游ゴシック" panose="020B0400000000000000" pitchFamily="50" charset="-128"/>
                  <a:cs typeface="Courier New" panose="02070309020205020404" pitchFamily="49" charset="0"/>
                </a:rPr>
                <a:t>創造</a:t>
              </a:r>
            </a:p>
          </p:txBody>
        </p:sp>
        <p:sp>
          <p:nvSpPr>
            <p:cNvPr id="42" name="正方形/長方形 41">
              <a:extLst>
                <a:ext uri="{FF2B5EF4-FFF2-40B4-BE49-F238E27FC236}">
                  <a16:creationId xmlns:a16="http://schemas.microsoft.com/office/drawing/2014/main" id="{A75D847B-0F4F-4442-828C-DFD5DC51810E}"/>
                </a:ext>
              </a:extLst>
            </p:cNvPr>
            <p:cNvSpPr/>
            <p:nvPr/>
          </p:nvSpPr>
          <p:spPr>
            <a:xfrm>
              <a:off x="5105230" y="8354250"/>
              <a:ext cx="1396536" cy="415498"/>
            </a:xfrm>
            <a:prstGeom prst="rect">
              <a:avLst/>
            </a:prstGeom>
            <a:ln>
              <a:noFill/>
            </a:ln>
          </p:spPr>
          <p:txBody>
            <a:bodyPr wrap="none">
              <a:spAutoFit/>
            </a:bodyPr>
            <a:lstStyle/>
            <a:p>
              <a:pPr algn="ctr"/>
              <a:r>
                <a:rPr lang="ja-JP" altLang="en-US" sz="1050" b="1" kern="100" dirty="0" smtClean="0">
                  <a:solidFill>
                    <a:srgbClr val="FF0000"/>
                  </a:solidFill>
                  <a:latin typeface="游ゴシック" panose="020B0400000000000000" pitchFamily="50" charset="-128"/>
                  <a:cs typeface="Courier New" panose="02070309020205020404" pitchFamily="49" charset="0"/>
                </a:rPr>
                <a:t>３つの視点が重なる</a:t>
              </a:r>
              <a:endParaRPr lang="en-US" altLang="ja-JP" sz="1050" b="1" kern="100" dirty="0" smtClean="0">
                <a:solidFill>
                  <a:srgbClr val="FF0000"/>
                </a:solidFill>
                <a:latin typeface="游ゴシック" panose="020B0400000000000000" pitchFamily="50" charset="-128"/>
                <a:cs typeface="Courier New" panose="02070309020205020404" pitchFamily="49" charset="0"/>
              </a:endParaRPr>
            </a:p>
            <a:p>
              <a:pPr algn="ctr"/>
              <a:r>
                <a:rPr lang="ja-JP" altLang="en-US" sz="1050" b="1" kern="100" dirty="0" smtClean="0">
                  <a:solidFill>
                    <a:srgbClr val="FF0000"/>
                  </a:solidFill>
                  <a:latin typeface="游ゴシック" panose="020B0400000000000000" pitchFamily="50" charset="-128"/>
                  <a:cs typeface="Courier New" panose="02070309020205020404" pitchFamily="49" charset="0"/>
                </a:rPr>
                <a:t>分野の取組に注力</a:t>
              </a:r>
              <a:endParaRPr lang="ja-JP" altLang="ja-JP" sz="1050" b="1" kern="100" dirty="0">
                <a:solidFill>
                  <a:srgbClr val="FF0000"/>
                </a:solidFill>
                <a:latin typeface="游ゴシック" panose="020B0400000000000000" pitchFamily="50" charset="-128"/>
                <a:cs typeface="Courier New" panose="02070309020205020404" pitchFamily="49" charset="0"/>
              </a:endParaRPr>
            </a:p>
          </p:txBody>
        </p:sp>
      </p:grpSp>
      <p:sp>
        <p:nvSpPr>
          <p:cNvPr id="5" name="スライド番号プレースホルダー 4"/>
          <p:cNvSpPr>
            <a:spLocks noGrp="1"/>
          </p:cNvSpPr>
          <p:nvPr>
            <p:ph type="sldNum" sz="quarter" idx="12"/>
          </p:nvPr>
        </p:nvSpPr>
        <p:spPr>
          <a:xfrm>
            <a:off x="7287488" y="6413740"/>
            <a:ext cx="2228850" cy="365125"/>
          </a:xfrm>
        </p:spPr>
        <p:txBody>
          <a:bodyPr/>
          <a:lstStyle/>
          <a:p>
            <a:fld id="{24BF8691-B551-4A97-871C-1FDA0DECA438}" type="slidenum">
              <a:rPr kumimoji="1" lang="ja-JP" altLang="en-US" sz="1400" smtClean="0">
                <a:solidFill>
                  <a:schemeClr val="tx1"/>
                </a:solidFill>
              </a:rPr>
              <a:t>9</a:t>
            </a:fld>
            <a:endParaRPr kumimoji="1" lang="ja-JP" altLang="en-US" sz="1400" dirty="0">
              <a:solidFill>
                <a:schemeClr val="tx1"/>
              </a:solidFill>
            </a:endParaRPr>
          </a:p>
        </p:txBody>
      </p:sp>
    </p:spTree>
    <p:extLst>
      <p:ext uri="{BB962C8B-B14F-4D97-AF65-F5344CB8AC3E}">
        <p14:creationId xmlns:p14="http://schemas.microsoft.com/office/powerpoint/2010/main" val="2204720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6038</Words>
  <Application>Microsoft Office PowerPoint</Application>
  <PresentationFormat>A4 210 x 297 mm</PresentationFormat>
  <Paragraphs>489</Paragraphs>
  <Slides>17</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17</vt:i4>
      </vt:variant>
    </vt:vector>
  </HeadingPairs>
  <TitlesOfParts>
    <vt:vector size="29" baseType="lpstr">
      <vt:lpstr>Meiryo UI</vt:lpstr>
      <vt:lpstr>ＭＳ Ｐゴシック</vt:lpstr>
      <vt:lpstr>メイリオ</vt:lpstr>
      <vt:lpstr>游ゴシック</vt:lpstr>
      <vt:lpstr>游ゴシック Light</vt:lpstr>
      <vt:lpstr>Arial</vt:lpstr>
      <vt:lpstr>Calibri</vt:lpstr>
      <vt:lpstr>Calibri Light</vt:lpstr>
      <vt:lpstr>Courier New</vt:lpstr>
      <vt:lpstr>Times New Roman</vt:lpstr>
      <vt:lpstr>Wingdings</vt:lpstr>
      <vt:lpstr>Office テーマ</vt:lpstr>
      <vt:lpstr>次期おおさか農政アクションプラン（骨子）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2021-11-24T07:06:59Z</dcterms:created>
  <dcterms:modified xsi:type="dcterms:W3CDTF">2021-11-24T07:09:44Z</dcterms:modified>
</cp:coreProperties>
</file>