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8" r:id="rId3"/>
  </p:sldIdLst>
  <p:sldSz cx="10691813" cy="1511935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清水　康平" initials="清水　康平" lastIdx="1" clrIdx="0">
    <p:extLst>
      <p:ext uri="{19B8F6BF-5375-455C-9EA6-DF929625EA0E}">
        <p15:presenceInfo xmlns:p15="http://schemas.microsoft.com/office/powerpoint/2012/main" userId="S-1-5-21-161959346-1900351369-444732941-194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000066"/>
    <a:srgbClr val="33CC33"/>
    <a:srgbClr val="FFFF66"/>
    <a:srgbClr val="0E6EB8"/>
    <a:srgbClr val="F66AF6"/>
    <a:srgbClr val="66FF33"/>
    <a:srgbClr val="33CCFF"/>
    <a:srgbClr val="00AA61"/>
    <a:srgbClr val="FF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31" autoAdjust="0"/>
    <p:restoredTop sz="94660"/>
  </p:normalViewPr>
  <p:slideViewPr>
    <p:cSldViewPr snapToGrid="0" showGuides="1">
      <p:cViewPr>
        <p:scale>
          <a:sx n="75" d="100"/>
          <a:sy n="75" d="100"/>
        </p:scale>
        <p:origin x="1038" y="-3894"/>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84656" cy="502535"/>
          </a:xfrm>
          <a:prstGeom prst="rect">
            <a:avLst/>
          </a:prstGeom>
        </p:spPr>
        <p:txBody>
          <a:bodyPr vert="horz" lIns="92300" tIns="46150" rIns="92300" bIns="4615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901" y="2"/>
            <a:ext cx="2984656" cy="502535"/>
          </a:xfrm>
          <a:prstGeom prst="rect">
            <a:avLst/>
          </a:prstGeom>
        </p:spPr>
        <p:txBody>
          <a:bodyPr vert="horz" lIns="92300" tIns="46150" rIns="92300" bIns="46150" rtlCol="0"/>
          <a:lstStyle>
            <a:lvl1pPr algn="r">
              <a:defRPr sz="1200"/>
            </a:lvl1pPr>
          </a:lstStyle>
          <a:p>
            <a:fld id="{13F6EEA4-E241-4C4E-9511-F5EA23A63D7E}" type="datetimeFigureOut">
              <a:rPr kumimoji="1" lang="ja-JP" altLang="en-US" smtClean="0"/>
              <a:t>2020/10/7</a:t>
            </a:fld>
            <a:endParaRPr kumimoji="1" lang="ja-JP" altLang="en-US"/>
          </a:p>
        </p:txBody>
      </p:sp>
      <p:sp>
        <p:nvSpPr>
          <p:cNvPr id="4" name="スライド イメージ プレースホルダー 3"/>
          <p:cNvSpPr>
            <a:spLocks noGrp="1" noRot="1" noChangeAspect="1"/>
          </p:cNvSpPr>
          <p:nvPr>
            <p:ph type="sldImg" idx="2"/>
          </p:nvPr>
        </p:nvSpPr>
        <p:spPr>
          <a:xfrm>
            <a:off x="2247900" y="1252538"/>
            <a:ext cx="2392363" cy="3382962"/>
          </a:xfrm>
          <a:prstGeom prst="rect">
            <a:avLst/>
          </a:prstGeom>
          <a:noFill/>
          <a:ln w="12700">
            <a:solidFill>
              <a:prstClr val="black"/>
            </a:solidFill>
          </a:ln>
        </p:spPr>
        <p:txBody>
          <a:bodyPr vert="horz" lIns="92300" tIns="46150" rIns="92300" bIns="46150" rtlCol="0" anchor="ctr"/>
          <a:lstStyle/>
          <a:p>
            <a:endParaRPr lang="ja-JP" altLang="en-US"/>
          </a:p>
        </p:txBody>
      </p:sp>
      <p:sp>
        <p:nvSpPr>
          <p:cNvPr id="5" name="ノート プレースホルダー 4"/>
          <p:cNvSpPr>
            <a:spLocks noGrp="1"/>
          </p:cNvSpPr>
          <p:nvPr>
            <p:ph type="body" sz="quarter" idx="3"/>
          </p:nvPr>
        </p:nvSpPr>
        <p:spPr>
          <a:xfrm>
            <a:off x="689141" y="4822101"/>
            <a:ext cx="5509888" cy="3945062"/>
          </a:xfrm>
          <a:prstGeom prst="rect">
            <a:avLst/>
          </a:prstGeom>
        </p:spPr>
        <p:txBody>
          <a:bodyPr vert="horz" lIns="92300" tIns="46150" rIns="92300" bIns="4615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517767"/>
            <a:ext cx="2984656" cy="502535"/>
          </a:xfrm>
          <a:prstGeom prst="rect">
            <a:avLst/>
          </a:prstGeom>
        </p:spPr>
        <p:txBody>
          <a:bodyPr vert="horz" lIns="92300" tIns="46150" rIns="92300" bIns="4615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901" y="9517767"/>
            <a:ext cx="2984656" cy="502535"/>
          </a:xfrm>
          <a:prstGeom prst="rect">
            <a:avLst/>
          </a:prstGeom>
        </p:spPr>
        <p:txBody>
          <a:bodyPr vert="horz" lIns="92300" tIns="46150" rIns="92300" bIns="46150" rtlCol="0" anchor="b"/>
          <a:lstStyle>
            <a:lvl1pPr algn="r">
              <a:defRPr sz="1200"/>
            </a:lvl1pPr>
          </a:lstStyle>
          <a:p>
            <a:fld id="{0883186B-DA1E-4D01-A0CF-566B0AB838C4}" type="slidenum">
              <a:rPr kumimoji="1" lang="ja-JP" altLang="en-US" smtClean="0"/>
              <a:t>‹#›</a:t>
            </a:fld>
            <a:endParaRPr kumimoji="1" lang="ja-JP" altLang="en-US"/>
          </a:p>
        </p:txBody>
      </p:sp>
    </p:spTree>
    <p:extLst>
      <p:ext uri="{BB962C8B-B14F-4D97-AF65-F5344CB8AC3E}">
        <p14:creationId xmlns:p14="http://schemas.microsoft.com/office/powerpoint/2010/main" val="93339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7900" y="1252538"/>
            <a:ext cx="2392363" cy="33829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20F70F-B0AD-46C7-AC25-D149F1F31A7E}" type="slidenum">
              <a:rPr kumimoji="1" lang="ja-JP" altLang="en-US" smtClean="0"/>
              <a:t>2</a:t>
            </a:fld>
            <a:endParaRPr kumimoji="1" lang="ja-JP" altLang="en-US"/>
          </a:p>
        </p:txBody>
      </p:sp>
    </p:spTree>
    <p:extLst>
      <p:ext uri="{BB962C8B-B14F-4D97-AF65-F5344CB8AC3E}">
        <p14:creationId xmlns:p14="http://schemas.microsoft.com/office/powerpoint/2010/main" val="378851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32628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24751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73904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99652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72236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2020/10/7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00255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F80C0D2-A8FB-4921-92ED-673C58564FAA}" type="datetimeFigureOut">
              <a:rPr kumimoji="1" lang="ja-JP" altLang="en-US" smtClean="0"/>
              <a:t>2020/10/7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58925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F80C0D2-A8FB-4921-92ED-673C58564FAA}" type="datetimeFigureOut">
              <a:rPr kumimoji="1" lang="ja-JP" altLang="en-US" smtClean="0"/>
              <a:t>2020/10/7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99110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0C0D2-A8FB-4921-92ED-673C58564FAA}" type="datetimeFigureOut">
              <a:rPr kumimoji="1" lang="ja-JP" altLang="en-US" smtClean="0"/>
              <a:t>2020/10/7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3578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2020/10/7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98200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smtClean="0"/>
              <a:t>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2020/10/7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42148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8F80C0D2-A8FB-4921-92ED-673C58564FAA}" type="datetimeFigureOut">
              <a:rPr kumimoji="1" lang="ja-JP" altLang="en-US" smtClean="0"/>
              <a:t>2020/10/7</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103735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1.wdp"/><Relationship Id="rId18" Type="http://schemas.openxmlformats.org/officeDocument/2006/relationships/image" Target="../media/image24.png"/><Relationship Id="rId3" Type="http://schemas.openxmlformats.org/officeDocument/2006/relationships/image" Target="../media/image12.png"/><Relationship Id="rId21" Type="http://schemas.openxmlformats.org/officeDocument/2006/relationships/image" Target="../media/image27.png"/><Relationship Id="rId7" Type="http://schemas.openxmlformats.org/officeDocument/2006/relationships/hyperlink" Target="https://twitter.com/osaka_chiantai/" TargetMode="External"/><Relationship Id="rId12" Type="http://schemas.openxmlformats.org/officeDocument/2006/relationships/image" Target="../media/image19.pn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8.png"/><Relationship Id="rId24" Type="http://schemas.openxmlformats.org/officeDocument/2006/relationships/image" Target="../media/image30.png"/><Relationship Id="rId5" Type="http://schemas.openxmlformats.org/officeDocument/2006/relationships/image" Target="../media/image13.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7.png"/><Relationship Id="rId19" Type="http://schemas.openxmlformats.org/officeDocument/2006/relationships/image" Target="../media/image25.png"/><Relationship Id="rId4" Type="http://schemas.openxmlformats.org/officeDocument/2006/relationships/hyperlink" Target="http://ord.yahoo.co.jp/o/image/RV=1/RE=1561784275/RH=b3JkLnlhaG9vLmNvLmpw/RB=/RU=aHR0cHM6Ly9pcGhvbmUtbWFuaWEuanAvbmV3cy0xMzI2NjQv/RS=%5eADBN1KxJHk0nIzPFW9wR1hZa1V8Qyk-;_ylc=X3IDMgRmc3QDMD9yPTUmbD1yaQRpZHgDMARvaWQDQU5kOUdjUm9kQnpUWHpWd2NYcFdlR1dseGVDSlM2T3ltQzVqMzZoRUNfUlFyQ1FSM2o2aFN2eDZtTVFmaHVkQQRwA1ZIZHBkSFJsY2ctLQRwb3MDNQRzZWMDc2h3BHNsawNyaQ--" TargetMode="External"/><Relationship Id="rId9" Type="http://schemas.openxmlformats.org/officeDocument/2006/relationships/image" Target="../media/image16.png"/><Relationship Id="rId14" Type="http://schemas.openxmlformats.org/officeDocument/2006/relationships/image" Target="../media/image20.png"/><Relationship Id="rId2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00B0F0"/>
            </a:gs>
            <a:gs pos="0">
              <a:schemeClr val="bg1"/>
            </a:gs>
            <a:gs pos="38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3" name="正方形/長方形 12" hidden="1"/>
          <p:cNvSpPr/>
          <p:nvPr/>
        </p:nvSpPr>
        <p:spPr>
          <a:xfrm>
            <a:off x="377906" y="2860631"/>
            <a:ext cx="9936000" cy="11880000"/>
          </a:xfrm>
          <a:prstGeom prst="rect">
            <a:avLst/>
          </a:prstGeom>
          <a:solidFill>
            <a:schemeClr val="bg1"/>
          </a:solidFill>
          <a:ln>
            <a:solidFill>
              <a:srgbClr val="0E6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 name="直線コネクタ 9"/>
          <p:cNvCxnSpPr/>
          <p:nvPr/>
        </p:nvCxnSpPr>
        <p:spPr>
          <a:xfrm>
            <a:off x="305865" y="2666068"/>
            <a:ext cx="10023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738248" y="586871"/>
            <a:ext cx="8314260" cy="1969770"/>
          </a:xfrm>
          <a:prstGeom prst="rect">
            <a:avLst/>
          </a:prstGeom>
          <a:noFill/>
        </p:spPr>
        <p:txBody>
          <a:bodyPr wrap="square" lIns="91440" tIns="45720" rIns="91440" bIns="45720">
            <a:spAutoFit/>
          </a:bodyPr>
          <a:lstStyle/>
          <a:p>
            <a:r>
              <a:rPr lang="ja-JP" altLang="en-US" dirty="0" smtClean="0">
                <a:ln w="0">
                  <a:noFill/>
                </a:ln>
                <a:solidFill>
                  <a:srgbClr val="0070C0"/>
                </a:solidFill>
                <a:latin typeface="Meiryo UI" panose="020B0604030504040204" pitchFamily="50" charset="-128"/>
                <a:ea typeface="Meiryo UI" panose="020B0604030504040204" pitchFamily="50" charset="-128"/>
              </a:rPr>
              <a:t>大阪府 青少年・地域安全室 治安対策課</a:t>
            </a:r>
            <a:r>
              <a:rPr lang="en-US" altLang="ja-JP" dirty="0" smtClean="0">
                <a:ln w="0">
                  <a:noFill/>
                </a:ln>
                <a:solidFill>
                  <a:srgbClr val="0070C0"/>
                </a:solidFill>
                <a:latin typeface="Meiryo UI" panose="020B0604030504040204" pitchFamily="50" charset="-128"/>
                <a:ea typeface="Meiryo UI" panose="020B0604030504040204" pitchFamily="50" charset="-128"/>
              </a:rPr>
              <a:t>  </a:t>
            </a:r>
            <a:r>
              <a:rPr lang="ja-JP" altLang="en-US" dirty="0" smtClean="0">
                <a:ln w="0">
                  <a:noFill/>
                </a:ln>
                <a:solidFill>
                  <a:srgbClr val="0070C0"/>
                </a:solidFill>
                <a:latin typeface="Meiryo UI" panose="020B0604030504040204" pitchFamily="50" charset="-128"/>
                <a:ea typeface="Meiryo UI" panose="020B0604030504040204" pitchFamily="50" charset="-128"/>
              </a:rPr>
              <a:t>発行</a:t>
            </a:r>
            <a:endParaRPr lang="en-US" altLang="ja-JP" cap="none" spc="0" dirty="0" smtClean="0">
              <a:ln w="0">
                <a:noFill/>
              </a:ln>
              <a:solidFill>
                <a:srgbClr val="0070C0"/>
              </a:solidFill>
              <a:latin typeface="Meiryo UI" panose="020B0604030504040204" pitchFamily="50" charset="-128"/>
              <a:ea typeface="Meiryo UI" panose="020B0604030504040204" pitchFamily="50" charset="-128"/>
            </a:endParaRPr>
          </a:p>
          <a:p>
            <a:r>
              <a:rPr lang="ja-JP" altLang="en-US" sz="8000" b="1" cap="none" spc="-150" dirty="0" smtClean="0">
                <a:ln w="0">
                  <a:noFill/>
                </a:ln>
                <a:solidFill>
                  <a:srgbClr val="0070C0"/>
                </a:solidFill>
                <a:latin typeface="Meiryo UI" panose="020B0604030504040204" pitchFamily="50" charset="-128"/>
                <a:ea typeface="Meiryo UI" panose="020B0604030504040204" pitchFamily="50" charset="-128"/>
              </a:rPr>
              <a:t>治安対策ニュース</a:t>
            </a:r>
            <a:endParaRPr lang="en-US" altLang="ja-JP" sz="8000" b="1" cap="none" spc="-150" dirty="0" smtClean="0">
              <a:ln w="0">
                <a:noFill/>
              </a:ln>
              <a:solidFill>
                <a:srgbClr val="0070C0"/>
              </a:solidFill>
              <a:latin typeface="Meiryo UI" panose="020B0604030504040204" pitchFamily="50" charset="-128"/>
              <a:ea typeface="Meiryo UI" panose="020B0604030504040204" pitchFamily="50" charset="-128"/>
            </a:endParaRPr>
          </a:p>
          <a:p>
            <a:r>
              <a:rPr lang="zh-CN" altLang="en-US" sz="2400" b="1" dirty="0" smtClean="0">
                <a:ln w="0">
                  <a:noFill/>
                </a:ln>
                <a:solidFill>
                  <a:srgbClr val="0070C0"/>
                </a:solidFill>
                <a:latin typeface="Meiryo UI" panose="020B0604030504040204" pitchFamily="50" charset="-128"/>
                <a:ea typeface="Meiryo UI" panose="020B0604030504040204" pitchFamily="50" charset="-128"/>
              </a:rPr>
              <a:t>第３</a:t>
            </a:r>
            <a:r>
              <a:rPr lang="ja-JP" altLang="en-US" sz="2400" b="1" dirty="0">
                <a:ln w="0">
                  <a:noFill/>
                </a:ln>
                <a:solidFill>
                  <a:srgbClr val="0070C0"/>
                </a:solidFill>
                <a:latin typeface="Meiryo UI" panose="020B0604030504040204" pitchFamily="50" charset="-128"/>
                <a:ea typeface="Meiryo UI" panose="020B0604030504040204" pitchFamily="50" charset="-128"/>
              </a:rPr>
              <a:t>２</a:t>
            </a:r>
            <a:r>
              <a:rPr lang="zh-CN" altLang="en-US" sz="2400" b="1" dirty="0" smtClean="0">
                <a:ln w="0">
                  <a:noFill/>
                </a:ln>
                <a:solidFill>
                  <a:srgbClr val="0070C0"/>
                </a:solidFill>
                <a:latin typeface="Meiryo UI" panose="020B0604030504040204" pitchFamily="50" charset="-128"/>
                <a:ea typeface="Meiryo UI" panose="020B0604030504040204" pitchFamily="50" charset="-128"/>
              </a:rPr>
              <a:t>号</a:t>
            </a:r>
            <a:r>
              <a:rPr lang="zh-CN" altLang="en-US" dirty="0">
                <a:ln w="0">
                  <a:noFill/>
                </a:ln>
                <a:solidFill>
                  <a:srgbClr val="0070C0"/>
                </a:solidFill>
                <a:latin typeface="Meiryo UI" panose="020B0604030504040204" pitchFamily="50" charset="-128"/>
                <a:ea typeface="Meiryo UI" panose="020B0604030504040204" pitchFamily="50" charset="-128"/>
              </a:rPr>
              <a:t>　</a:t>
            </a:r>
            <a:r>
              <a:rPr lang="en-US" altLang="zh-CN" dirty="0">
                <a:ln w="0">
                  <a:noFill/>
                </a:ln>
                <a:solidFill>
                  <a:srgbClr val="0070C0"/>
                </a:solidFill>
                <a:latin typeface="Meiryo UI" panose="020B0604030504040204" pitchFamily="50" charset="-128"/>
                <a:ea typeface="Meiryo UI" panose="020B0604030504040204" pitchFamily="50" charset="-128"/>
              </a:rPr>
              <a:t>(</a:t>
            </a:r>
            <a:r>
              <a:rPr lang="zh-CN" altLang="en-US" dirty="0" smtClean="0">
                <a:ln w="0">
                  <a:noFill/>
                </a:ln>
                <a:solidFill>
                  <a:srgbClr val="0070C0"/>
                </a:solidFill>
                <a:latin typeface="Meiryo UI" panose="020B0604030504040204" pitchFamily="50" charset="-128"/>
                <a:ea typeface="Meiryo UI" panose="020B0604030504040204" pitchFamily="50" charset="-128"/>
              </a:rPr>
              <a:t>令和</a:t>
            </a:r>
            <a:r>
              <a:rPr lang="ja-JP" altLang="en-US" dirty="0" smtClean="0">
                <a:ln w="0">
                  <a:noFill/>
                </a:ln>
                <a:solidFill>
                  <a:srgbClr val="0070C0"/>
                </a:solidFill>
                <a:latin typeface="Meiryo UI" panose="020B0604030504040204" pitchFamily="50" charset="-128"/>
                <a:ea typeface="Meiryo UI" panose="020B0604030504040204" pitchFamily="50" charset="-128"/>
              </a:rPr>
              <a:t>２</a:t>
            </a:r>
            <a:r>
              <a:rPr lang="zh-CN" altLang="en-US" dirty="0" smtClean="0">
                <a:ln w="0">
                  <a:noFill/>
                </a:ln>
                <a:solidFill>
                  <a:srgbClr val="0070C0"/>
                </a:solidFill>
                <a:latin typeface="Meiryo UI" panose="020B0604030504040204" pitchFamily="50" charset="-128"/>
                <a:ea typeface="Meiryo UI" panose="020B0604030504040204" pitchFamily="50" charset="-128"/>
              </a:rPr>
              <a:t>年</a:t>
            </a:r>
            <a:r>
              <a:rPr lang="en-US" altLang="ja-JP" dirty="0">
                <a:ln w="0">
                  <a:noFill/>
                </a:ln>
                <a:solidFill>
                  <a:srgbClr val="0070C0"/>
                </a:solidFill>
                <a:latin typeface="Meiryo UI" panose="020B0604030504040204" pitchFamily="50" charset="-128"/>
                <a:ea typeface="Meiryo UI" panose="020B0604030504040204" pitchFamily="50" charset="-128"/>
              </a:rPr>
              <a:t>10</a:t>
            </a:r>
            <a:r>
              <a:rPr lang="zh-CN" altLang="en-US" dirty="0" smtClean="0">
                <a:ln w="0">
                  <a:noFill/>
                </a:ln>
                <a:solidFill>
                  <a:srgbClr val="0070C0"/>
                </a:solidFill>
                <a:latin typeface="Meiryo UI" panose="020B0604030504040204" pitchFamily="50" charset="-128"/>
                <a:ea typeface="Meiryo UI" panose="020B0604030504040204" pitchFamily="50" charset="-128"/>
              </a:rPr>
              <a:t>月</a:t>
            </a:r>
            <a:r>
              <a:rPr lang="zh-CN" altLang="en-US" dirty="0">
                <a:ln w="0">
                  <a:noFill/>
                </a:ln>
                <a:solidFill>
                  <a:srgbClr val="0070C0"/>
                </a:solidFill>
                <a:latin typeface="Meiryo UI" panose="020B0604030504040204" pitchFamily="50" charset="-128"/>
                <a:ea typeface="Meiryo UI" panose="020B0604030504040204" pitchFamily="50" charset="-128"/>
              </a:rPr>
              <a:t>発行</a:t>
            </a:r>
            <a:r>
              <a:rPr lang="en-US" altLang="zh-CN" dirty="0">
                <a:ln w="0">
                  <a:noFill/>
                </a:ln>
                <a:solidFill>
                  <a:srgbClr val="0070C0"/>
                </a:solidFill>
                <a:latin typeface="Meiryo UI" panose="020B0604030504040204" pitchFamily="50" charset="-128"/>
                <a:ea typeface="Meiryo UI" panose="020B0604030504040204" pitchFamily="50" charset="-128"/>
              </a:rPr>
              <a:t>)</a:t>
            </a:r>
            <a:r>
              <a:rPr lang="zh-CN" altLang="en-US" dirty="0">
                <a:ln w="0">
                  <a:noFill/>
                </a:ln>
                <a:solidFill>
                  <a:srgbClr val="0070C0"/>
                </a:solidFill>
                <a:latin typeface="Meiryo UI" panose="020B0604030504040204" pitchFamily="50" charset="-128"/>
                <a:ea typeface="Meiryo UI" panose="020B0604030504040204" pitchFamily="50" charset="-128"/>
              </a:rPr>
              <a:t>　発行：年</a:t>
            </a:r>
            <a:r>
              <a:rPr lang="zh-CN" altLang="en-US" dirty="0" smtClean="0">
                <a:ln w="0">
                  <a:noFill/>
                </a:ln>
                <a:solidFill>
                  <a:srgbClr val="0070C0"/>
                </a:solidFill>
                <a:latin typeface="Meiryo UI" panose="020B0604030504040204" pitchFamily="50" charset="-128"/>
                <a:ea typeface="Meiryo UI" panose="020B0604030504040204" pitchFamily="50" charset="-128"/>
              </a:rPr>
              <a:t>３回</a:t>
            </a:r>
            <a:endParaRPr lang="zh-CN" altLang="en-US" dirty="0">
              <a:ln w="0">
                <a:noFill/>
              </a:ln>
              <a:solidFill>
                <a:srgbClr val="0070C0"/>
              </a:solidFill>
              <a:latin typeface="Meiryo UI" panose="020B0604030504040204" pitchFamily="50" charset="-128"/>
              <a:ea typeface="Meiryo UI" panose="020B0604030504040204" pitchFamily="50" charset="-128"/>
            </a:endParaRPr>
          </a:p>
        </p:txBody>
      </p:sp>
      <p:sp>
        <p:nvSpPr>
          <p:cNvPr id="6" name="横巻き 5"/>
          <p:cNvSpPr/>
          <p:nvPr/>
        </p:nvSpPr>
        <p:spPr>
          <a:xfrm>
            <a:off x="53129" y="2725623"/>
            <a:ext cx="10518288" cy="114355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82932" y="2881899"/>
            <a:ext cx="10121314" cy="830997"/>
          </a:xfrm>
          <a:prstGeom prst="rect">
            <a:avLst/>
          </a:prstGeom>
          <a:noFill/>
        </p:spPr>
        <p:txBody>
          <a:bodyPr wrap="square" rtlCol="0">
            <a:spAutoFit/>
          </a:bodyPr>
          <a:lstStyle/>
          <a:p>
            <a:pPr algn="dist"/>
            <a:r>
              <a:rPr kumimoji="1" lang="ja-JP" altLang="en-US" sz="4800" b="1" dirty="0" smtClean="0">
                <a:solidFill>
                  <a:srgbClr val="00B0F0"/>
                </a:solidFill>
                <a:latin typeface="HG創英角ﾎﾟｯﾌﾟ体" panose="040B0A09000000000000" pitchFamily="49" charset="-128"/>
                <a:ea typeface="HG創英角ﾎﾟｯﾌﾟ体" panose="040B0A09000000000000" pitchFamily="49" charset="-128"/>
              </a:rPr>
              <a:t>企</a:t>
            </a:r>
            <a:r>
              <a:rPr kumimoji="1" lang="ja-JP" altLang="en-US" sz="4800" b="1" dirty="0" smtClean="0">
                <a:solidFill>
                  <a:srgbClr val="FFFF00"/>
                </a:solidFill>
                <a:latin typeface="HG創英角ﾎﾟｯﾌﾟ体" panose="040B0A09000000000000" pitchFamily="49" charset="-128"/>
                <a:ea typeface="HG創英角ﾎﾟｯﾌﾟ体" panose="040B0A09000000000000" pitchFamily="49" charset="-128"/>
              </a:rPr>
              <a:t>業</a:t>
            </a:r>
            <a:r>
              <a:rPr kumimoji="1" lang="ja-JP" altLang="en-US" sz="4800" b="1" dirty="0" smtClean="0">
                <a:solidFill>
                  <a:schemeClr val="accent1"/>
                </a:solidFill>
                <a:latin typeface="HG創英角ﾎﾟｯﾌﾟ体" panose="040B0A09000000000000" pitchFamily="49" charset="-128"/>
                <a:ea typeface="HG創英角ﾎﾟｯﾌﾟ体" panose="040B0A09000000000000" pitchFamily="49" charset="-128"/>
              </a:rPr>
              <a:t>と</a:t>
            </a:r>
            <a:r>
              <a:rPr kumimoji="1" lang="ja-JP" altLang="en-US" sz="4800" b="1" dirty="0" smtClean="0">
                <a:solidFill>
                  <a:srgbClr val="33CC33"/>
                </a:solidFill>
                <a:latin typeface="HG創英角ﾎﾟｯﾌﾟ体" panose="040B0A09000000000000" pitchFamily="49" charset="-128"/>
                <a:ea typeface="HG創英角ﾎﾟｯﾌﾟ体" panose="040B0A09000000000000" pitchFamily="49" charset="-128"/>
              </a:rPr>
              <a:t>連</a:t>
            </a:r>
            <a:r>
              <a:rPr kumimoji="1" lang="ja-JP" altLang="en-US" sz="4800" b="1" dirty="0" smtClean="0">
                <a:solidFill>
                  <a:srgbClr val="FF0000"/>
                </a:solidFill>
                <a:latin typeface="HG創英角ﾎﾟｯﾌﾟ体" panose="040B0A09000000000000" pitchFamily="49" charset="-128"/>
                <a:ea typeface="HG創英角ﾎﾟｯﾌﾟ体" panose="040B0A09000000000000" pitchFamily="49" charset="-128"/>
              </a:rPr>
              <a:t>携</a:t>
            </a:r>
            <a:r>
              <a:rPr kumimoji="1" lang="ja-JP" altLang="en-US" sz="4800" b="1" dirty="0" smtClean="0">
                <a:solidFill>
                  <a:srgbClr val="0070C0"/>
                </a:solidFill>
                <a:latin typeface="HG創英角ﾎﾟｯﾌﾟ体" panose="040B0A09000000000000" pitchFamily="49" charset="-128"/>
                <a:ea typeface="HG創英角ﾎﾟｯﾌﾟ体" panose="040B0A09000000000000" pitchFamily="49" charset="-128"/>
              </a:rPr>
              <a:t>し</a:t>
            </a:r>
            <a:r>
              <a:rPr kumimoji="1" lang="ja-JP" altLang="en-US" sz="4800" b="1" dirty="0" smtClean="0">
                <a:solidFill>
                  <a:srgbClr val="FFC000"/>
                </a:solidFill>
                <a:latin typeface="HG創英角ﾎﾟｯﾌﾟ体" panose="040B0A09000000000000" pitchFamily="49" charset="-128"/>
                <a:ea typeface="HG創英角ﾎﾟｯﾌﾟ体" panose="040B0A09000000000000" pitchFamily="49" charset="-128"/>
              </a:rPr>
              <a:t>た</a:t>
            </a:r>
            <a:r>
              <a:rPr kumimoji="1" lang="ja-JP" altLang="en-US" sz="4800" b="1" dirty="0" smtClean="0">
                <a:solidFill>
                  <a:schemeClr val="accent2">
                    <a:lumMod val="75000"/>
                  </a:schemeClr>
                </a:solidFill>
                <a:latin typeface="HG創英角ﾎﾟｯﾌﾟ体" panose="040B0A09000000000000" pitchFamily="49" charset="-128"/>
                <a:ea typeface="HG創英角ﾎﾟｯﾌﾟ体" panose="040B0A09000000000000" pitchFamily="49" charset="-128"/>
              </a:rPr>
              <a:t>防</a:t>
            </a:r>
            <a:r>
              <a:rPr kumimoji="1" lang="ja-JP" altLang="en-US" sz="4800" b="1" dirty="0" smtClean="0">
                <a:solidFill>
                  <a:srgbClr val="00B050"/>
                </a:solidFill>
                <a:latin typeface="HG創英角ﾎﾟｯﾌﾟ体" panose="040B0A09000000000000" pitchFamily="49" charset="-128"/>
                <a:ea typeface="HG創英角ﾎﾟｯﾌﾟ体" panose="040B0A09000000000000" pitchFamily="49" charset="-128"/>
              </a:rPr>
              <a:t>犯</a:t>
            </a:r>
            <a:r>
              <a:rPr kumimoji="1" lang="ja-JP" altLang="en-US" sz="4800" b="1" dirty="0" smtClean="0">
                <a:solidFill>
                  <a:srgbClr val="C00000"/>
                </a:solidFill>
                <a:latin typeface="HG創英角ﾎﾟｯﾌﾟ体" panose="040B0A09000000000000" pitchFamily="49" charset="-128"/>
                <a:ea typeface="HG創英角ﾎﾟｯﾌﾟ体" panose="040B0A09000000000000" pitchFamily="49" charset="-128"/>
              </a:rPr>
              <a:t>活</a:t>
            </a:r>
            <a:r>
              <a:rPr kumimoji="1" lang="ja-JP" altLang="en-US" sz="4800" b="1" dirty="0" smtClean="0">
                <a:solidFill>
                  <a:srgbClr val="7030A0"/>
                </a:solidFill>
                <a:latin typeface="HG創英角ﾎﾟｯﾌﾟ体" panose="040B0A09000000000000" pitchFamily="49" charset="-128"/>
                <a:ea typeface="HG創英角ﾎﾟｯﾌﾟ体" panose="040B0A09000000000000" pitchFamily="49" charset="-128"/>
              </a:rPr>
              <a:t>動</a:t>
            </a:r>
            <a:endParaRPr kumimoji="1" lang="ja-JP" altLang="en-US" sz="4800" b="1" dirty="0">
              <a:solidFill>
                <a:srgbClr val="7030A0"/>
              </a:solidFill>
              <a:latin typeface="HG創英角ﾎﾟｯﾌﾟ体" panose="040B0A09000000000000" pitchFamily="49" charset="-128"/>
              <a:ea typeface="HG創英角ﾎﾟｯﾌﾟ体" panose="040B0A09000000000000" pitchFamily="49" charset="-128"/>
            </a:endParaRPr>
          </a:p>
        </p:txBody>
      </p:sp>
      <p:sp>
        <p:nvSpPr>
          <p:cNvPr id="3" name="角丸四角形 2"/>
          <p:cNvSpPr/>
          <p:nvPr/>
        </p:nvSpPr>
        <p:spPr>
          <a:xfrm>
            <a:off x="53129" y="3891602"/>
            <a:ext cx="10518288" cy="1089367"/>
          </a:xfrm>
          <a:prstGeom prst="roundRect">
            <a:avLst/>
          </a:prstGeom>
          <a:solidFill>
            <a:srgbClr val="FFC0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82932" y="4002556"/>
            <a:ext cx="9191830" cy="830997"/>
          </a:xfrm>
          <a:prstGeom prst="rect">
            <a:avLst/>
          </a:prstGeom>
          <a:noFill/>
        </p:spPr>
        <p:txBody>
          <a:bodyPr wrap="square" rtlCol="0">
            <a:spAutoFit/>
          </a:bodyPr>
          <a:lstStyle/>
          <a:p>
            <a:r>
              <a:rPr kumimoji="1" lang="ja-JP" altLang="en-US" sz="2400" b="1" dirty="0" smtClean="0">
                <a:latin typeface="HG丸ｺﾞｼｯｸM-PRO" panose="020F0600000000000000" pitchFamily="50" charset="-128"/>
                <a:ea typeface="HG丸ｺﾞｼｯｸM-PRO" panose="020F0600000000000000" pitchFamily="50" charset="-128"/>
              </a:rPr>
              <a:t>大阪府内の市町村や防犯ボランティア団体が、企業と連携して</a:t>
            </a:r>
            <a:endParaRPr kumimoji="1" lang="en-US" altLang="ja-JP" sz="2400" b="1" dirty="0" smtClean="0">
              <a:latin typeface="HG丸ｺﾞｼｯｸM-PRO" panose="020F0600000000000000" pitchFamily="50" charset="-128"/>
              <a:ea typeface="HG丸ｺﾞｼｯｸM-PRO" panose="020F0600000000000000" pitchFamily="50" charset="-128"/>
            </a:endParaRPr>
          </a:p>
          <a:p>
            <a:r>
              <a:rPr kumimoji="1" lang="ja-JP" altLang="en-US" sz="2400" b="1" dirty="0" smtClean="0">
                <a:latin typeface="HG丸ｺﾞｼｯｸM-PRO" panose="020F0600000000000000" pitchFamily="50" charset="-128"/>
                <a:ea typeface="HG丸ｺﾞｼｯｸM-PRO" panose="020F0600000000000000" pitchFamily="50" charset="-128"/>
              </a:rPr>
              <a:t>各種防犯活動を行っている事例をご紹介します。</a:t>
            </a:r>
            <a:endParaRPr kumimoji="1" lang="ja-JP" altLang="en-US" sz="2400" b="1" dirty="0">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4045" y="3928953"/>
            <a:ext cx="875235" cy="1030340"/>
          </a:xfrm>
          <a:prstGeom prst="rect">
            <a:avLst/>
          </a:prstGeom>
        </p:spPr>
      </p:pic>
      <p:sp>
        <p:nvSpPr>
          <p:cNvPr id="5" name="角丸四角形 4"/>
          <p:cNvSpPr/>
          <p:nvPr/>
        </p:nvSpPr>
        <p:spPr>
          <a:xfrm>
            <a:off x="164751" y="5138155"/>
            <a:ext cx="5090371" cy="3244051"/>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lin ang="10800000" scaled="1"/>
            <a:tileRect/>
          </a:gra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343588" y="8417377"/>
            <a:ext cx="5090371" cy="3309049"/>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path path="circle">
              <a:fillToRect l="100000" b="100000"/>
            </a:path>
            <a:tileRect t="-100000" r="-100000"/>
          </a:gra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143023" y="11702251"/>
            <a:ext cx="5090371" cy="3348047"/>
          </a:xfrm>
          <a:prstGeom prst="roundRect">
            <a:avLst/>
          </a:prstGeom>
          <a:gradFill flip="none" rotWithShape="1">
            <a:gsLst>
              <a:gs pos="0">
                <a:srgbClr val="FFFF66">
                  <a:tint val="66000"/>
                  <a:satMod val="160000"/>
                </a:srgbClr>
              </a:gs>
              <a:gs pos="50000">
                <a:srgbClr val="FFFF66">
                  <a:tint val="44500"/>
                  <a:satMod val="160000"/>
                </a:srgbClr>
              </a:gs>
              <a:gs pos="100000">
                <a:srgbClr val="FFFF66">
                  <a:tint val="23500"/>
                  <a:satMod val="160000"/>
                </a:srgbClr>
              </a:gs>
            </a:gsLst>
            <a:path path="circle">
              <a:fillToRect l="100000" b="100000"/>
            </a:path>
            <a:tileRect t="-100000" r="-100000"/>
          </a:gradFill>
          <a:ln w="76200">
            <a:solidFill>
              <a:srgbClr val="0E6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98829" y="5218918"/>
            <a:ext cx="4315979" cy="381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3"/>
          <a:stretch>
            <a:fillRect/>
          </a:stretch>
        </p:blipFill>
        <p:spPr>
          <a:xfrm>
            <a:off x="8670898" y="123138"/>
            <a:ext cx="1566294" cy="2499472"/>
          </a:xfrm>
          <a:prstGeom prst="rect">
            <a:avLst/>
          </a:prstGeom>
        </p:spPr>
      </p:pic>
      <p:sp>
        <p:nvSpPr>
          <p:cNvPr id="20" name="角丸四角形 19"/>
          <p:cNvSpPr/>
          <p:nvPr/>
        </p:nvSpPr>
        <p:spPr>
          <a:xfrm>
            <a:off x="5591040" y="8561269"/>
            <a:ext cx="4595466" cy="381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478527" y="11871128"/>
            <a:ext cx="4474473" cy="381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ja-JP" altLang="en-US" b="1"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1" name="テキスト ボックス 10"/>
          <p:cNvSpPr txBox="1"/>
          <p:nvPr/>
        </p:nvSpPr>
        <p:spPr>
          <a:xfrm>
            <a:off x="5472009" y="8583099"/>
            <a:ext cx="4833527" cy="369332"/>
          </a:xfrm>
          <a:prstGeom prst="rect">
            <a:avLst/>
          </a:prstGeom>
          <a:noFill/>
        </p:spPr>
        <p:txBody>
          <a:bodyPr wrap="square" rtlCol="0">
            <a:spAutoFit/>
          </a:bodyPr>
          <a:lstStyle/>
          <a:p>
            <a:pPr algn="dist"/>
            <a:r>
              <a:rPr kumimoji="1" lang="ja-JP" altLang="en-US" dirty="0" smtClean="0"/>
              <a:t>　</a:t>
            </a:r>
            <a:r>
              <a:rPr kumimoji="1" lang="ja-JP" altLang="en-US" b="1" dirty="0" smtClean="0">
                <a:latin typeface="HGS創英角ｺﾞｼｯｸUB" panose="020B0900000000000000" pitchFamily="50" charset="-128"/>
                <a:ea typeface="HGS創英角ｺﾞｼｯｸUB" panose="020B0900000000000000" pitchFamily="50" charset="-128"/>
              </a:rPr>
              <a:t>泉州広告株式会社（ぱどロール隊）</a:t>
            </a:r>
            <a:endParaRPr kumimoji="1" lang="ja-JP" altLang="en-US" b="1" dirty="0">
              <a:latin typeface="HGS創英角ｺﾞｼｯｸUB" panose="020B0900000000000000" pitchFamily="50" charset="-128"/>
              <a:ea typeface="HGS創英角ｺﾞｼｯｸUB" panose="020B0900000000000000" pitchFamily="50" charset="-128"/>
            </a:endParaRPr>
          </a:p>
        </p:txBody>
      </p:sp>
      <p:sp>
        <p:nvSpPr>
          <p:cNvPr id="22" name="テキスト ボックス 21"/>
          <p:cNvSpPr txBox="1"/>
          <p:nvPr/>
        </p:nvSpPr>
        <p:spPr>
          <a:xfrm>
            <a:off x="208321" y="11882234"/>
            <a:ext cx="4744679" cy="369332"/>
          </a:xfrm>
          <a:prstGeom prst="rect">
            <a:avLst/>
          </a:prstGeom>
          <a:noFill/>
        </p:spPr>
        <p:txBody>
          <a:bodyPr wrap="square" rtlCol="0">
            <a:spAutoFit/>
          </a:bodyPr>
          <a:lstStyle/>
          <a:p>
            <a:pPr algn="dist"/>
            <a:r>
              <a:rPr kumimoji="1" lang="ja-JP" altLang="en-US" dirty="0" smtClean="0"/>
              <a:t>　</a:t>
            </a:r>
            <a:r>
              <a:rPr kumimoji="1" lang="ja-JP" altLang="en-US" b="1" dirty="0" smtClean="0">
                <a:latin typeface="HGS創英角ｺﾞｼｯｸUB" panose="020B0900000000000000" pitchFamily="50" charset="-128"/>
                <a:ea typeface="HGS創英角ｺﾞｼｯｸUB" panose="020B0900000000000000" pitchFamily="50" charset="-128"/>
              </a:rPr>
              <a:t>トヨタカローラ新大阪株式会社小野原店</a:t>
            </a:r>
            <a:endParaRPr kumimoji="1" lang="ja-JP" altLang="en-US" b="1" dirty="0">
              <a:latin typeface="HGS創英角ｺﾞｼｯｸUB" panose="020B0900000000000000" pitchFamily="50" charset="-128"/>
              <a:ea typeface="HGS創英角ｺﾞｼｯｸUB" panose="020B0900000000000000" pitchFamily="50" charset="-128"/>
            </a:endParaRPr>
          </a:p>
        </p:txBody>
      </p:sp>
      <p:sp>
        <p:nvSpPr>
          <p:cNvPr id="12" name="テキスト ボックス 11"/>
          <p:cNvSpPr txBox="1"/>
          <p:nvPr/>
        </p:nvSpPr>
        <p:spPr>
          <a:xfrm>
            <a:off x="5472009" y="9001760"/>
            <a:ext cx="4995803" cy="2554545"/>
          </a:xfrm>
          <a:prstGeom prst="rect">
            <a:avLst/>
          </a:prstGeom>
          <a:noFill/>
        </p:spPr>
        <p:txBody>
          <a:bodyPr wrap="squar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　</a:t>
            </a:r>
            <a:r>
              <a:rPr lang="ja-JP" altLang="ja-JP" sz="1600" dirty="0" smtClean="0">
                <a:latin typeface="HG丸ｺﾞｼｯｸM-PRO" panose="020F0600000000000000" pitchFamily="50" charset="-128"/>
                <a:ea typeface="HG丸ｺﾞｼｯｸM-PRO" panose="020F0600000000000000" pitchFamily="50" charset="-128"/>
              </a:rPr>
              <a:t>泉州</a:t>
            </a:r>
            <a:r>
              <a:rPr lang="ja-JP" altLang="ja-JP" sz="1600" dirty="0">
                <a:latin typeface="HG丸ｺﾞｼｯｸM-PRO" panose="020F0600000000000000" pitchFamily="50" charset="-128"/>
                <a:ea typeface="HG丸ｺﾞｼｯｸM-PRO" panose="020F0600000000000000" pitchFamily="50" charset="-128"/>
              </a:rPr>
              <a:t>広告株式会社は、岸和田市、泉佐野市、熊取町、田尻町において、警察や自治体などの関係機関と連携、防犯パトロール隊を結成し、地域の防犯を強化する</a:t>
            </a:r>
            <a:r>
              <a:rPr lang="ja-JP" altLang="ja-JP" sz="1600" dirty="0" smtClean="0">
                <a:latin typeface="HG丸ｺﾞｼｯｸM-PRO" panose="020F0600000000000000" pitchFamily="50" charset="-128"/>
                <a:ea typeface="HG丸ｺﾞｼｯｸM-PRO" panose="020F0600000000000000" pitchFamily="50" charset="-128"/>
              </a:rPr>
              <a:t>取組を</a:t>
            </a:r>
            <a:r>
              <a:rPr lang="ja-JP" altLang="en-US" sz="1600" dirty="0" smtClean="0">
                <a:latin typeface="HG丸ｺﾞｼｯｸM-PRO" panose="020F0600000000000000" pitchFamily="50" charset="-128"/>
                <a:ea typeface="HG丸ｺﾞｼｯｸM-PRO" panose="020F0600000000000000" pitchFamily="50" charset="-128"/>
              </a:rPr>
              <a:t>おこな</a:t>
            </a:r>
            <a:r>
              <a:rPr lang="ja-JP" altLang="ja-JP" sz="1600" dirty="0" smtClean="0">
                <a:latin typeface="HG丸ｺﾞｼｯｸM-PRO" panose="020F0600000000000000" pitchFamily="50" charset="-128"/>
                <a:ea typeface="HG丸ｺﾞｼｯｸM-PRO" panose="020F0600000000000000" pitchFamily="50" charset="-128"/>
              </a:rPr>
              <a:t>って</a:t>
            </a:r>
            <a:r>
              <a:rPr lang="ja-JP" altLang="ja-JP" sz="1600" dirty="0">
                <a:latin typeface="HG丸ｺﾞｼｯｸM-PRO" panose="020F0600000000000000" pitchFamily="50" charset="-128"/>
                <a:ea typeface="HG丸ｺﾞｼｯｸM-PRO" panose="020F0600000000000000" pitchFamily="50" charset="-128"/>
              </a:rPr>
              <a:t>います。</a:t>
            </a:r>
          </a:p>
          <a:p>
            <a:r>
              <a:rPr lang="ja-JP" altLang="en-US" sz="1600" dirty="0">
                <a:latin typeface="HG丸ｺﾞｼｯｸM-PRO" panose="020F0600000000000000" pitchFamily="50" charset="-128"/>
                <a:ea typeface="HG丸ｺﾞｼｯｸM-PRO" panose="020F0600000000000000" pitchFamily="50" charset="-128"/>
              </a:rPr>
              <a:t>　</a:t>
            </a:r>
            <a:r>
              <a:rPr lang="ja-JP" altLang="en-US" sz="1600">
                <a:latin typeface="HG丸ｺﾞｼｯｸM-PRO" panose="020F0600000000000000" pitchFamily="50" charset="-128"/>
                <a:ea typeface="HG丸ｺﾞｼｯｸM-PRO" panose="020F0600000000000000" pitchFamily="50" charset="-128"/>
              </a:rPr>
              <a:t>この</a:t>
            </a:r>
            <a:r>
              <a:rPr lang="ja-JP" altLang="ja-JP" sz="1600" smtClean="0">
                <a:latin typeface="HG丸ｺﾞｼｯｸM-PRO" panose="020F0600000000000000" pitchFamily="50" charset="-128"/>
                <a:ea typeface="HG丸ｺﾞｼｯｸM-PRO" panose="020F0600000000000000" pitchFamily="50" charset="-128"/>
              </a:rPr>
              <a:t>取組は</a:t>
            </a:r>
            <a:r>
              <a:rPr lang="ja-JP" altLang="ja-JP" sz="1600" dirty="0">
                <a:latin typeface="HG丸ｺﾞｼｯｸM-PRO" panose="020F0600000000000000" pitchFamily="50" charset="-128"/>
                <a:ea typeface="HG丸ｺﾞｼｯｸM-PRO" panose="020F0600000000000000" pitchFamily="50" charset="-128"/>
              </a:rPr>
              <a:t>、「情報誌</a:t>
            </a:r>
            <a:r>
              <a:rPr lang="ja-JP" altLang="ja-JP" sz="1600" dirty="0" err="1">
                <a:latin typeface="HG丸ｺﾞｼｯｸM-PRO" panose="020F0600000000000000" pitchFamily="50" charset="-128"/>
                <a:ea typeface="HG丸ｺﾞｼｯｸM-PRO" panose="020F0600000000000000" pitchFamily="50" charset="-128"/>
              </a:rPr>
              <a:t>ぱど</a:t>
            </a:r>
            <a:r>
              <a:rPr lang="ja-JP" altLang="ja-JP" sz="1600" dirty="0">
                <a:latin typeface="HG丸ｺﾞｼｯｸM-PRO" panose="020F0600000000000000" pitchFamily="50" charset="-128"/>
                <a:ea typeface="HG丸ｺﾞｼｯｸM-PRO" panose="020F0600000000000000" pitchFamily="50" charset="-128"/>
              </a:rPr>
              <a:t>」の配布スタッフの「ぱどんな」</a:t>
            </a:r>
            <a:r>
              <a:rPr lang="ja-JP" altLang="ja-JP" sz="1600" dirty="0" err="1">
                <a:latin typeface="HG丸ｺﾞｼｯｸM-PRO" panose="020F0600000000000000" pitchFamily="50" charset="-128"/>
                <a:ea typeface="HG丸ｺﾞｼｯｸM-PRO" panose="020F0600000000000000" pitchFamily="50" charset="-128"/>
              </a:rPr>
              <a:t>さんが</a:t>
            </a:r>
            <a:r>
              <a:rPr lang="ja-JP" altLang="ja-JP" sz="1600" dirty="0">
                <a:latin typeface="HG丸ｺﾞｼｯｸM-PRO" panose="020F0600000000000000" pitchFamily="50" charset="-128"/>
                <a:ea typeface="HG丸ｺﾞｼｯｸM-PRO" panose="020F0600000000000000" pitchFamily="50" charset="-128"/>
              </a:rPr>
              <a:t>特製の防犯腕章を装着して配布することで、未然の犯罪発生防止を狙いとしています。</a:t>
            </a:r>
          </a:p>
          <a:p>
            <a:r>
              <a:rPr lang="ja-JP" altLang="en-US" sz="1600" dirty="0">
                <a:latin typeface="HG丸ｺﾞｼｯｸM-PRO" panose="020F0600000000000000" pitchFamily="50" charset="-128"/>
                <a:ea typeface="HG丸ｺﾞｼｯｸM-PRO" panose="020F0600000000000000" pitchFamily="50" charset="-128"/>
              </a:rPr>
              <a:t>　</a:t>
            </a:r>
            <a:r>
              <a:rPr lang="ja-JP" altLang="ja-JP" sz="1600" dirty="0" err="1">
                <a:latin typeface="HG丸ｺﾞｼｯｸM-PRO" panose="020F0600000000000000" pitchFamily="50" charset="-128"/>
                <a:ea typeface="HG丸ｺﾞｼｯｸM-PRO" panose="020F0600000000000000" pitchFamily="50" charset="-128"/>
              </a:rPr>
              <a:t>ぱ</a:t>
            </a:r>
            <a:r>
              <a:rPr lang="ja-JP" altLang="ja-JP" sz="1600" dirty="0">
                <a:latin typeface="HG丸ｺﾞｼｯｸM-PRO" panose="020F0600000000000000" pitchFamily="50" charset="-128"/>
                <a:ea typeface="HG丸ｺﾞｼｯｸM-PRO" panose="020F0600000000000000" pitchFamily="50" charset="-128"/>
              </a:rPr>
              <a:t>どんなさんからも、「地域貢献が出来て、非常に誇らしく思う」との声があがっているそうです</a:t>
            </a:r>
            <a:r>
              <a:rPr kumimoji="1" lang="ja-JP" altLang="en-US" sz="1600" dirty="0">
                <a:latin typeface="HG丸ｺﾞｼｯｸM-PRO" panose="020F0600000000000000" pitchFamily="50" charset="-128"/>
                <a:ea typeface="HG丸ｺﾞｼｯｸM-PRO" panose="020F0600000000000000" pitchFamily="50" charset="-128"/>
              </a:rPr>
              <a:t>。</a:t>
            </a:r>
          </a:p>
        </p:txBody>
      </p:sp>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3037" y="8475909"/>
            <a:ext cx="1991519" cy="1492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 name="図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851" y="10094998"/>
            <a:ext cx="1992976" cy="1495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666528"/>
            <a:ext cx="3187302" cy="2390167"/>
          </a:xfrm>
          <a:prstGeom prst="rect">
            <a:avLst/>
          </a:prstGeom>
          <a:ln>
            <a:noFill/>
          </a:ln>
          <a:effectLst>
            <a:softEdge rad="112500"/>
          </a:effectLst>
        </p:spPr>
      </p:pic>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7554" y="11882234"/>
            <a:ext cx="1927971" cy="1446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図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7317" y="12093538"/>
            <a:ext cx="3262751" cy="2447379"/>
          </a:xfrm>
          <a:prstGeom prst="rect">
            <a:avLst/>
          </a:prstGeom>
          <a:ln>
            <a:noFill/>
          </a:ln>
          <a:effectLst>
            <a:softEdge rad="112500"/>
          </a:effectLst>
        </p:spPr>
      </p:pic>
      <p:pic>
        <p:nvPicPr>
          <p:cNvPr id="25" name="図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07555" y="13473136"/>
            <a:ext cx="1944522" cy="1458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テキスト ボックス 26"/>
          <p:cNvSpPr txBox="1"/>
          <p:nvPr/>
        </p:nvSpPr>
        <p:spPr>
          <a:xfrm>
            <a:off x="-88816" y="5249119"/>
            <a:ext cx="4946946" cy="369332"/>
          </a:xfrm>
          <a:prstGeom prst="rect">
            <a:avLst/>
          </a:prstGeom>
          <a:noFill/>
        </p:spPr>
        <p:txBody>
          <a:bodyPr wrap="square" rtlCol="0">
            <a:spAutoFit/>
          </a:bodyPr>
          <a:lstStyle/>
          <a:p>
            <a:pPr algn="dist"/>
            <a:r>
              <a:rPr kumimoji="1" lang="ja-JP" altLang="en-US" dirty="0" smtClean="0"/>
              <a:t>　</a:t>
            </a:r>
            <a:r>
              <a:rPr kumimoji="1" lang="ja-JP" altLang="en-US" b="1" dirty="0">
                <a:latin typeface="HGS創英角ｺﾞｼｯｸUB" panose="020B0900000000000000" pitchFamily="50" charset="-128"/>
                <a:ea typeface="HGS創英角ｺﾞｼｯｸUB" panose="020B0900000000000000" pitchFamily="50" charset="-128"/>
              </a:rPr>
              <a:t>新</a:t>
            </a:r>
            <a:r>
              <a:rPr kumimoji="1" lang="ja-JP" altLang="en-US" b="1" dirty="0" smtClean="0">
                <a:latin typeface="HGS創英角ｺﾞｼｯｸUB" panose="020B0900000000000000" pitchFamily="50" charset="-128"/>
                <a:ea typeface="HGS創英角ｺﾞｼｯｸUB" panose="020B0900000000000000" pitchFamily="50" charset="-128"/>
              </a:rPr>
              <a:t>大阪郵便局</a:t>
            </a:r>
            <a:endParaRPr kumimoji="1" lang="ja-JP" altLang="en-US" b="1" dirty="0">
              <a:latin typeface="HGS創英角ｺﾞｼｯｸUB" panose="020B0900000000000000" pitchFamily="50" charset="-128"/>
              <a:ea typeface="HGS創英角ｺﾞｼｯｸUB" panose="020B0900000000000000" pitchFamily="50" charset="-128"/>
            </a:endParaRPr>
          </a:p>
        </p:txBody>
      </p:sp>
      <p:sp>
        <p:nvSpPr>
          <p:cNvPr id="18" name="角丸四角形 17"/>
          <p:cNvSpPr/>
          <p:nvPr/>
        </p:nvSpPr>
        <p:spPr>
          <a:xfrm>
            <a:off x="127467" y="11146687"/>
            <a:ext cx="2932367" cy="30148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7502739" y="14543072"/>
            <a:ext cx="3099538" cy="36495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03063" y="11128154"/>
            <a:ext cx="2978067" cy="338554"/>
          </a:xfrm>
          <a:prstGeom prst="rect">
            <a:avLst/>
          </a:prstGeom>
          <a:noFill/>
        </p:spPr>
        <p:txBody>
          <a:bodyPr wrap="square" rtlCol="0">
            <a:spAutoFit/>
          </a:bodyPr>
          <a:lstStyle/>
          <a:p>
            <a:pPr algn="dist"/>
            <a:r>
              <a:rPr kumimoji="1" lang="ja-JP" altLang="en-US" sz="1600" dirty="0" err="1" smtClean="0">
                <a:latin typeface="HGP創英角ｺﾞｼｯｸUB" panose="020B0900000000000000" pitchFamily="50" charset="-128"/>
                <a:ea typeface="HGP創英角ｺﾞｼｯｸUB" panose="020B0900000000000000" pitchFamily="50" charset="-128"/>
              </a:rPr>
              <a:t>ぱど</a:t>
            </a:r>
            <a:r>
              <a:rPr kumimoji="1" lang="ja-JP" altLang="en-US" sz="1600" dirty="0" smtClean="0">
                <a:latin typeface="HGP創英角ｺﾞｼｯｸUB" panose="020B0900000000000000" pitchFamily="50" charset="-128"/>
                <a:ea typeface="HGP創英角ｺﾞｼｯｸUB" panose="020B0900000000000000" pitchFamily="50" charset="-128"/>
              </a:rPr>
              <a:t>ロール隊委嘱式の様子</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24" name="テキスト ボックス 23"/>
          <p:cNvSpPr txBox="1"/>
          <p:nvPr/>
        </p:nvSpPr>
        <p:spPr>
          <a:xfrm>
            <a:off x="7555961" y="14540917"/>
            <a:ext cx="3015456" cy="584775"/>
          </a:xfrm>
          <a:prstGeom prst="rect">
            <a:avLst/>
          </a:prstGeom>
          <a:noFill/>
        </p:spPr>
        <p:txBody>
          <a:bodyPr wrap="square" rtlCol="0">
            <a:spAutoFit/>
          </a:bodyPr>
          <a:lstStyle/>
          <a:p>
            <a:pPr algn="dist"/>
            <a:r>
              <a:rPr kumimoji="1" lang="ja-JP" altLang="en-US" sz="1600" b="1" dirty="0" smtClean="0">
                <a:latin typeface="HGP創英角ｺﾞｼｯｸUB" panose="020B0900000000000000" pitchFamily="50" charset="-128"/>
                <a:ea typeface="HGP創英角ｺﾞｼｯｸUB" panose="020B0900000000000000" pitchFamily="50" charset="-128"/>
              </a:rPr>
              <a:t>従業員と</a:t>
            </a:r>
            <a:r>
              <a:rPr kumimoji="1" lang="ja-JP" altLang="en-US" sz="1600" b="1" dirty="0">
                <a:latin typeface="HGP創英角ｺﾞｼｯｸUB" panose="020B0900000000000000" pitchFamily="50" charset="-128"/>
                <a:ea typeface="HGP創英角ｺﾞｼｯｸUB" panose="020B0900000000000000" pitchFamily="50" charset="-128"/>
              </a:rPr>
              <a:t>地域</a:t>
            </a:r>
            <a:r>
              <a:rPr kumimoji="1" lang="ja-JP" altLang="en-US" sz="1600" b="1" dirty="0" smtClean="0">
                <a:latin typeface="HGP創英角ｺﾞｼｯｸUB" panose="020B0900000000000000" pitchFamily="50" charset="-128"/>
                <a:ea typeface="HGP創英角ｺﾞｼｯｸUB" panose="020B0900000000000000" pitchFamily="50" charset="-128"/>
              </a:rPr>
              <a:t>の皆さんの様子</a:t>
            </a:r>
            <a:endParaRPr kumimoji="1" lang="en-US" altLang="ja-JP" sz="1600" b="1" dirty="0" smtClean="0">
              <a:latin typeface="HGP創英角ｺﾞｼｯｸUB" panose="020B0900000000000000" pitchFamily="50" charset="-128"/>
              <a:ea typeface="HGP創英角ｺﾞｼｯｸUB" panose="020B0900000000000000" pitchFamily="50" charset="-128"/>
            </a:endParaRPr>
          </a:p>
          <a:p>
            <a:pPr algn="dist"/>
            <a:endParaRPr kumimoji="1" lang="ja-JP" altLang="en-US" sz="1600" dirty="0"/>
          </a:p>
        </p:txBody>
      </p:sp>
      <p:pic>
        <p:nvPicPr>
          <p:cNvPr id="30" name="図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00965" y="5368838"/>
            <a:ext cx="3160521" cy="2370083"/>
          </a:xfrm>
          <a:prstGeom prst="rect">
            <a:avLst/>
          </a:prstGeom>
          <a:ln>
            <a:noFill/>
          </a:ln>
          <a:effectLst>
            <a:softEdge rad="112500"/>
          </a:effectLst>
        </p:spPr>
      </p:pic>
      <p:pic>
        <p:nvPicPr>
          <p:cNvPr id="31" name="図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07677" y="5080640"/>
            <a:ext cx="2011680" cy="1508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図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07554" y="6769879"/>
            <a:ext cx="2011803" cy="150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角丸四角形 38"/>
          <p:cNvSpPr/>
          <p:nvPr/>
        </p:nvSpPr>
        <p:spPr>
          <a:xfrm>
            <a:off x="7639050" y="7974666"/>
            <a:ext cx="2961453" cy="30148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7619588" y="7936756"/>
            <a:ext cx="3052763" cy="338554"/>
          </a:xfrm>
          <a:prstGeom prst="rect">
            <a:avLst/>
          </a:prstGeom>
          <a:noFill/>
        </p:spPr>
        <p:txBody>
          <a:bodyPr wrap="square" rtlCol="0">
            <a:spAutoFit/>
          </a:bodyPr>
          <a:lstStyle/>
          <a:p>
            <a:pPr algn="dist"/>
            <a:r>
              <a:rPr kumimoji="1" lang="ja-JP" altLang="en-US" sz="1600" dirty="0" smtClean="0">
                <a:latin typeface="HGP創英角ｺﾞｼｯｸUB" panose="020B0900000000000000" pitchFamily="50" charset="-128"/>
                <a:ea typeface="HGP創英角ｺﾞｼｯｸUB" panose="020B0900000000000000" pitchFamily="50" charset="-128"/>
              </a:rPr>
              <a:t>郵便局員と地域の皆さんの様子</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sp>
        <p:nvSpPr>
          <p:cNvPr id="42" name="テキスト ボックス 41"/>
          <p:cNvSpPr txBox="1"/>
          <p:nvPr/>
        </p:nvSpPr>
        <p:spPr>
          <a:xfrm>
            <a:off x="331049" y="5532572"/>
            <a:ext cx="4976390" cy="2831544"/>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新大阪郵便局</a:t>
            </a:r>
            <a:r>
              <a:rPr kumimoji="1" lang="en-US"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此花区</a:t>
            </a:r>
            <a:r>
              <a:rPr kumimoji="1" lang="en-US" altLang="ja-JP" sz="1600" dirty="0" smtClean="0">
                <a:latin typeface="HG丸ｺﾞｼｯｸM-PRO" panose="020F0600000000000000" pitchFamily="50" charset="-128"/>
                <a:ea typeface="HG丸ｺﾞｼｯｸM-PRO" panose="020F0600000000000000" pitchFamily="50" charset="-128"/>
              </a:rPr>
              <a:t>)</a:t>
            </a:r>
            <a:r>
              <a:rPr kumimoji="1" lang="ja-JP" altLang="en-US" sz="1600" dirty="0" smtClean="0">
                <a:latin typeface="HG丸ｺﾞｼｯｸM-PRO" panose="020F0600000000000000" pitchFamily="50" charset="-128"/>
                <a:ea typeface="HG丸ｺﾞｼｯｸM-PRO" panose="020F0600000000000000" pitchFamily="50" charset="-128"/>
              </a:rPr>
              <a:t>は、約</a:t>
            </a:r>
            <a:r>
              <a:rPr kumimoji="1" lang="en-US" altLang="ja-JP" sz="1600" dirty="0" smtClean="0">
                <a:latin typeface="HG丸ｺﾞｼｯｸM-PRO" panose="020F0600000000000000" pitchFamily="50" charset="-128"/>
                <a:ea typeface="HG丸ｺﾞｼｯｸM-PRO" panose="020F0600000000000000" pitchFamily="50" charset="-128"/>
              </a:rPr>
              <a:t>10</a:t>
            </a:r>
            <a:r>
              <a:rPr kumimoji="1" lang="ja-JP" altLang="en-US" sz="1600" dirty="0" smtClean="0">
                <a:latin typeface="HG丸ｺﾞｼｯｸM-PRO" panose="020F0600000000000000" pitchFamily="50" charset="-128"/>
                <a:ea typeface="HG丸ｺﾞｼｯｸM-PRO" panose="020F0600000000000000" pitchFamily="50" charset="-128"/>
              </a:rPr>
              <a:t>年前から島屋地区において、郵便局員の方が、地域の方と合同で小学生の見守り活動をおこなっています。</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始めたきっかけは、社内で「</a:t>
            </a:r>
            <a:r>
              <a:rPr kumimoji="1" lang="ja-JP" altLang="en-US" sz="1600" dirty="0">
                <a:latin typeface="HG丸ｺﾞｼｯｸM-PRO" panose="020F0600000000000000" pitchFamily="50" charset="-128"/>
                <a:ea typeface="HG丸ｺﾞｼｯｸM-PRO" panose="020F0600000000000000" pitchFamily="50" charset="-128"/>
              </a:rPr>
              <a:t>地域</a:t>
            </a:r>
            <a:r>
              <a:rPr kumimoji="1" lang="ja-JP" altLang="en-US" sz="1600" dirty="0" smtClean="0">
                <a:latin typeface="HG丸ｺﾞｼｯｸM-PRO" panose="020F0600000000000000" pitchFamily="50" charset="-128"/>
                <a:ea typeface="HG丸ｺﾞｼｯｸM-PRO" panose="020F0600000000000000" pitchFamily="50" charset="-128"/>
              </a:rPr>
              <a:t>の安全の為に何かやろう」という声から開始したそうです。</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また、通学路の安全を確保する為、郵便局敷地内を通学路として開放したり、子どもの安全の為に敷地内に防犯カメラの設置もおこなっています。</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郵便局員達からも「子ども達が挨拶をしてくれて、仕事の活力になっている」との声があがっているそうです。</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38" name="テキスト ボックス 37"/>
          <p:cNvSpPr txBox="1"/>
          <p:nvPr/>
        </p:nvSpPr>
        <p:spPr>
          <a:xfrm>
            <a:off x="273529" y="12194958"/>
            <a:ext cx="4872814" cy="2831544"/>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トヨタカローラ新大阪株式会社小野原店の従業員の方は、箕面市彩都の丘学園校区内において、毎週金曜日の下校時に学校のＰＴＡ等と一緒に交差点などで、子ども見守り活動をおこなっています。</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子ども達</a:t>
            </a:r>
            <a:r>
              <a:rPr kumimoji="1" lang="ja-JP" altLang="en-US" sz="1600" dirty="0">
                <a:latin typeface="HG丸ｺﾞｼｯｸM-PRO" panose="020F0600000000000000" pitchFamily="50" charset="-128"/>
                <a:ea typeface="HG丸ｺﾞｼｯｸM-PRO" panose="020F0600000000000000" pitchFamily="50" charset="-128"/>
              </a:rPr>
              <a:t>と</a:t>
            </a:r>
            <a:r>
              <a:rPr kumimoji="1" lang="ja-JP" altLang="en-US" sz="1600" dirty="0" smtClean="0">
                <a:latin typeface="HG丸ｺﾞｼｯｸM-PRO" panose="020F0600000000000000" pitchFamily="50" charset="-128"/>
                <a:ea typeface="HG丸ｺﾞｼｯｸM-PRO" panose="020F0600000000000000" pitchFamily="50" charset="-128"/>
              </a:rPr>
              <a:t>従業員の方が笑顔で挨拶を交わしているのが、印象的でした。</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活動を始めたきっかけは、社内で「何か地域貢献できることがないか」という声があがり、地元の小学校に相談したのが始まりだそうです。</a:t>
            </a:r>
            <a:endParaRPr kumimoji="1" lang="en-US" altLang="ja-JP" sz="1600" dirty="0" smtClean="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　</a:t>
            </a:r>
            <a:r>
              <a:rPr kumimoji="1" lang="ja-JP" altLang="en-US" sz="1600" dirty="0" smtClean="0">
                <a:latin typeface="HG丸ｺﾞｼｯｸM-PRO" panose="020F0600000000000000" pitchFamily="50" charset="-128"/>
                <a:ea typeface="HG丸ｺﾞｼｯｸM-PRO" panose="020F0600000000000000" pitchFamily="50" charset="-128"/>
              </a:rPr>
              <a:t>現在は、新型コロナウイルス感染防止の為、自粛していますが、今後再開する予定だそうで</a:t>
            </a:r>
            <a:r>
              <a:rPr kumimoji="1" lang="ja-JP" altLang="en-US" sz="1600" dirty="0">
                <a:latin typeface="HG丸ｺﾞｼｯｸM-PRO" panose="020F0600000000000000" pitchFamily="50" charset="-128"/>
                <a:ea typeface="HG丸ｺﾞｼｯｸM-PRO" panose="020F0600000000000000" pitchFamily="50" charset="-128"/>
              </a:rPr>
              <a:t>す</a:t>
            </a:r>
            <a:r>
              <a:rPr kumimoji="1" lang="ja-JP" altLang="en-US" sz="1600" dirty="0" smtClean="0">
                <a:latin typeface="HG丸ｺﾞｼｯｸM-PRO" panose="020F0600000000000000" pitchFamily="50" charset="-128"/>
                <a:ea typeface="HG丸ｺﾞｼｯｸM-PRO" panose="020F0600000000000000" pitchFamily="50" charset="-128"/>
              </a:rPr>
              <a:t>。</a:t>
            </a:r>
            <a:endParaRPr kumimoji="1" lang="en-US" altLang="ja-JP" sz="16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20601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角丸四角形 49"/>
          <p:cNvSpPr/>
          <p:nvPr/>
        </p:nvSpPr>
        <p:spPr>
          <a:xfrm>
            <a:off x="226905" y="8273520"/>
            <a:ext cx="10122957" cy="2926630"/>
          </a:xfrm>
          <a:prstGeom prst="roundRect">
            <a:avLst/>
          </a:prstGeom>
          <a:solidFill>
            <a:srgbClr val="FFE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857" y="8032471"/>
            <a:ext cx="5979742" cy="2011084"/>
          </a:xfrm>
          <a:prstGeom prst="rect">
            <a:avLst/>
          </a:prstGeom>
        </p:spPr>
      </p:pic>
      <p:sp>
        <p:nvSpPr>
          <p:cNvPr id="18" name="角丸四角形 17"/>
          <p:cNvSpPr/>
          <p:nvPr/>
        </p:nvSpPr>
        <p:spPr>
          <a:xfrm>
            <a:off x="309558" y="4787775"/>
            <a:ext cx="10122957" cy="3100321"/>
          </a:xfrm>
          <a:prstGeom prst="roundRect">
            <a:avLst/>
          </a:prstGeom>
          <a:solidFill>
            <a:srgbClr val="FFEB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0" y="13700866"/>
            <a:ext cx="10684433" cy="1403966"/>
          </a:xfrm>
          <a:prstGeom prst="rect">
            <a:avLst/>
          </a:prstGeom>
          <a:solidFill>
            <a:srgbClr val="1DA1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635" tIns="75317" rIns="150635" bIns="75317" numCol="1" spcCol="0" rtlCol="0" fromWordArt="0" anchor="ctr" anchorCtr="0" forceAA="0" compatLnSpc="1">
            <a:prstTxWarp prst="textNoShape">
              <a:avLst/>
            </a:prstTxWarp>
            <a:noAutofit/>
          </a:bodyPr>
          <a:lstStyle/>
          <a:p>
            <a:pPr algn="ctr"/>
            <a:endParaRPr kumimoji="1" lang="ja-JP" altLang="en-US" sz="3228"/>
          </a:p>
        </p:txBody>
      </p:sp>
      <p:pic>
        <p:nvPicPr>
          <p:cNvPr id="69" name="Picture 2" descr="クリックすると新しいウィンドウで開きます">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902" t="10902" r="10902" b="10902"/>
          <a:stretch/>
        </p:blipFill>
        <p:spPr bwMode="auto">
          <a:xfrm>
            <a:off x="226905" y="13753682"/>
            <a:ext cx="1357158" cy="135715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公式】大阪府治安対策課"/>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0594" y="14292804"/>
            <a:ext cx="812035" cy="812035"/>
          </a:xfrm>
          <a:prstGeom prst="ellipse">
            <a:avLst/>
          </a:prstGeom>
          <a:noFill/>
          <a:extLst>
            <a:ext uri="{909E8E84-426E-40DD-AFC4-6F175D3DCCD1}">
              <a14:hiddenFill xmlns:a14="http://schemas.microsoft.com/office/drawing/2010/main">
                <a:solidFill>
                  <a:srgbClr val="FFFFFF"/>
                </a:solidFill>
              </a14:hiddenFill>
            </a:ext>
          </a:extLst>
        </p:spPr>
      </p:pic>
      <p:sp>
        <p:nvSpPr>
          <p:cNvPr id="71" name="テキスト ボックス 70"/>
          <p:cNvSpPr txBox="1"/>
          <p:nvPr/>
        </p:nvSpPr>
        <p:spPr>
          <a:xfrm>
            <a:off x="2442391" y="14171146"/>
            <a:ext cx="4400564" cy="552780"/>
          </a:xfrm>
          <a:prstGeom prst="rect">
            <a:avLst/>
          </a:prstGeom>
          <a:noFill/>
        </p:spPr>
        <p:txBody>
          <a:bodyPr wrap="none" rtlCol="0">
            <a:spAutoFit/>
          </a:bodyPr>
          <a:lstStyle/>
          <a:p>
            <a:r>
              <a:rPr kumimoji="1" lang="en-US" altLang="ja-JP" sz="2992" b="1" dirty="0">
                <a:latin typeface="Meiryo UI" panose="020B0604030504040204" pitchFamily="50" charset="-128"/>
                <a:ea typeface="Meiryo UI" panose="020B0604030504040204" pitchFamily="50" charset="-128"/>
              </a:rPr>
              <a:t>【</a:t>
            </a:r>
            <a:r>
              <a:rPr kumimoji="1" lang="ja-JP" altLang="en-US" sz="2992" b="1" dirty="0">
                <a:latin typeface="Meiryo UI" panose="020B0604030504040204" pitchFamily="50" charset="-128"/>
                <a:ea typeface="Meiryo UI" panose="020B0604030504040204" pitchFamily="50" charset="-128"/>
              </a:rPr>
              <a:t>公式</a:t>
            </a:r>
            <a:r>
              <a:rPr kumimoji="1" lang="en-US" altLang="ja-JP" sz="2992" b="1" dirty="0">
                <a:latin typeface="Meiryo UI" panose="020B0604030504040204" pitchFamily="50" charset="-128"/>
                <a:ea typeface="Meiryo UI" panose="020B0604030504040204" pitchFamily="50" charset="-128"/>
              </a:rPr>
              <a:t>】</a:t>
            </a:r>
            <a:r>
              <a:rPr kumimoji="1" lang="ja-JP" altLang="en-US" sz="2992" b="1" dirty="0">
                <a:latin typeface="Meiryo UI" panose="020B0604030504040204" pitchFamily="50" charset="-128"/>
                <a:ea typeface="Meiryo UI" panose="020B0604030504040204" pitchFamily="50" charset="-128"/>
              </a:rPr>
              <a:t>大阪府治安対策課</a:t>
            </a:r>
          </a:p>
        </p:txBody>
      </p:sp>
      <p:sp>
        <p:nvSpPr>
          <p:cNvPr id="72" name="テキスト ボックス 71"/>
          <p:cNvSpPr txBox="1"/>
          <p:nvPr/>
        </p:nvSpPr>
        <p:spPr>
          <a:xfrm>
            <a:off x="2737295" y="14612792"/>
            <a:ext cx="3063659" cy="468141"/>
          </a:xfrm>
          <a:prstGeom prst="rect">
            <a:avLst/>
          </a:prstGeom>
          <a:noFill/>
        </p:spPr>
        <p:txBody>
          <a:bodyPr wrap="none" rtlCol="0">
            <a:spAutoFit/>
          </a:bodyPr>
          <a:lstStyle/>
          <a:p>
            <a:r>
              <a:rPr kumimoji="1" lang="en-US" altLang="ja-JP" sz="2442" dirty="0"/>
              <a:t> </a:t>
            </a:r>
            <a:r>
              <a:rPr kumimoji="1" lang="en-US" altLang="ja-JP" sz="2442" b="1" dirty="0">
                <a:latin typeface="Meiryo UI" panose="020B0604030504040204" pitchFamily="50" charset="-128"/>
                <a:ea typeface="Meiryo UI" panose="020B0604030504040204" pitchFamily="50" charset="-128"/>
              </a:rPr>
              <a:t>@</a:t>
            </a:r>
            <a:r>
              <a:rPr kumimoji="1" lang="en-US" altLang="ja-JP" sz="2442" b="1" dirty="0" err="1">
                <a:latin typeface="Meiryo UI" panose="020B0604030504040204" pitchFamily="50" charset="-128"/>
                <a:ea typeface="Meiryo UI" panose="020B0604030504040204" pitchFamily="50" charset="-128"/>
              </a:rPr>
              <a:t>osaka_chiantai</a:t>
            </a:r>
            <a:endParaRPr kumimoji="1" lang="ja-JP" altLang="en-US" sz="2442" b="1" dirty="0">
              <a:latin typeface="Meiryo UI" panose="020B0604030504040204" pitchFamily="50" charset="-128"/>
              <a:ea typeface="Meiryo UI" panose="020B0604030504040204" pitchFamily="50" charset="-128"/>
            </a:endParaRPr>
          </a:p>
        </p:txBody>
      </p:sp>
      <p:pic>
        <p:nvPicPr>
          <p:cNvPr id="73" name="図 72">
            <a:hlinkClick r:id="rId7"/>
          </p:cNvPr>
          <p:cNvPicPr>
            <a:picLocks noChangeAspect="1"/>
          </p:cNvPicPr>
          <p:nvPr/>
        </p:nvPicPr>
        <p:blipFill rotWithShape="1">
          <a:blip r:embed="rId8">
            <a:clrChange>
              <a:clrFrom>
                <a:srgbClr val="FFFFFF"/>
              </a:clrFrom>
              <a:clrTo>
                <a:srgbClr val="FFFFFF">
                  <a:alpha val="0"/>
                </a:srgbClr>
              </a:clrTo>
            </a:clrChange>
          </a:blip>
          <a:srcRect l="58345" t="56561" r="16668" b="29898"/>
          <a:stretch/>
        </p:blipFill>
        <p:spPr>
          <a:xfrm>
            <a:off x="6940557" y="14555631"/>
            <a:ext cx="1838827" cy="560267"/>
          </a:xfrm>
          <a:prstGeom prst="rect">
            <a:avLst/>
          </a:prstGeom>
        </p:spPr>
      </p:pic>
      <p:pic>
        <p:nvPicPr>
          <p:cNvPr id="74" name="Picture 10" descr="http://yajidesign.com/i/0149/0149_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70902" flipH="1">
            <a:off x="8562799" y="14691369"/>
            <a:ext cx="514936" cy="408270"/>
          </a:xfrm>
          <a:prstGeom prst="rect">
            <a:avLst/>
          </a:prstGeom>
          <a:noFill/>
          <a:extLst>
            <a:ext uri="{909E8E84-426E-40DD-AFC4-6F175D3DCCD1}">
              <a14:hiddenFill xmlns:a14="http://schemas.microsoft.com/office/drawing/2010/main">
                <a:solidFill>
                  <a:srgbClr val="FFFFFF"/>
                </a:solidFill>
              </a14:hiddenFill>
            </a:ext>
          </a:extLst>
        </p:spPr>
      </p:pic>
      <p:pic>
        <p:nvPicPr>
          <p:cNvPr id="75" name="図 74"/>
          <p:cNvPicPr>
            <a:picLocks noChangeAspect="1"/>
          </p:cNvPicPr>
          <p:nvPr/>
        </p:nvPicPr>
        <p:blipFill rotWithShape="1">
          <a:blip r:embed="rId10" cstate="print">
            <a:extLst>
              <a:ext uri="{28A0092B-C50C-407E-A947-70E740481C1C}">
                <a14:useLocalDpi xmlns:a14="http://schemas.microsoft.com/office/drawing/2010/main" val="0"/>
              </a:ext>
            </a:extLst>
          </a:blip>
          <a:srcRect l="6554" t="6554" r="6554" b="6554"/>
          <a:stretch/>
        </p:blipFill>
        <p:spPr>
          <a:xfrm>
            <a:off x="9218284" y="13742359"/>
            <a:ext cx="1336637" cy="1336634"/>
          </a:xfrm>
          <a:prstGeom prst="rect">
            <a:avLst/>
          </a:prstGeom>
        </p:spPr>
      </p:pic>
      <p:sp>
        <p:nvSpPr>
          <p:cNvPr id="76" name="テキスト ボックス 75"/>
          <p:cNvSpPr txBox="1"/>
          <p:nvPr/>
        </p:nvSpPr>
        <p:spPr>
          <a:xfrm>
            <a:off x="-274632" y="13262511"/>
            <a:ext cx="11231458" cy="421206"/>
          </a:xfrm>
          <a:prstGeom prst="rect">
            <a:avLst/>
          </a:prstGeom>
          <a:noFill/>
        </p:spPr>
        <p:txBody>
          <a:bodyPr wrap="square" rtlCol="0">
            <a:spAutoFit/>
          </a:bodyPr>
          <a:lstStyle/>
          <a:p>
            <a:pPr algn="ctr"/>
            <a:r>
              <a:rPr kumimoji="1" lang="ja-JP" altLang="en-US" sz="2137" b="1" dirty="0">
                <a:latin typeface="Meiryo UI" panose="020B0604030504040204" pitchFamily="50" charset="-128"/>
                <a:ea typeface="Meiryo UI" panose="020B0604030504040204" pitchFamily="50" charset="-128"/>
              </a:rPr>
              <a:t>問合先：大阪府 青少年・地域安全室 治安対策課　直通：０６－６９４４－６５１２</a:t>
            </a:r>
            <a:endParaRPr kumimoji="1" lang="en-US" altLang="ja-JP" sz="2137" b="1"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1520594" y="13586292"/>
            <a:ext cx="6062750" cy="656013"/>
          </a:xfrm>
          <a:prstGeom prst="rect">
            <a:avLst/>
          </a:prstGeom>
          <a:noFill/>
        </p:spPr>
        <p:txBody>
          <a:bodyPr wrap="none" rtlCol="0">
            <a:spAutoFit/>
          </a:bodyPr>
          <a:lstStyle/>
          <a:p>
            <a:r>
              <a:rPr kumimoji="1" lang="en-US" altLang="ja-JP" sz="3663" b="1" dirty="0">
                <a:solidFill>
                  <a:schemeClr val="bg1"/>
                </a:solidFill>
                <a:latin typeface="Meiryo UI" panose="020B0604030504040204" pitchFamily="50" charset="-128"/>
                <a:ea typeface="Meiryo UI" panose="020B0604030504040204" pitchFamily="50" charset="-128"/>
              </a:rPr>
              <a:t>Twitter</a:t>
            </a:r>
            <a:r>
              <a:rPr lang="ja-JP" altLang="en-US" sz="3663" b="1" dirty="0">
                <a:solidFill>
                  <a:schemeClr val="bg1"/>
                </a:solidFill>
                <a:latin typeface="Meiryo UI" panose="020B0604030504040204" pitchFamily="50" charset="-128"/>
                <a:ea typeface="Meiryo UI" panose="020B0604030504040204" pitchFamily="50" charset="-128"/>
              </a:rPr>
              <a:t>でも掲載してい</a:t>
            </a:r>
            <a:r>
              <a:rPr kumimoji="1" lang="ja-JP" altLang="en-US" sz="3663" b="1" dirty="0">
                <a:solidFill>
                  <a:schemeClr val="bg1"/>
                </a:solidFill>
                <a:latin typeface="Meiryo UI" panose="020B0604030504040204" pitchFamily="50" charset="-128"/>
                <a:ea typeface="Meiryo UI" panose="020B0604030504040204" pitchFamily="50" charset="-128"/>
              </a:rPr>
              <a:t>ます！</a:t>
            </a:r>
            <a:endParaRPr kumimoji="1" lang="en-US" altLang="ja-JP" sz="3663" b="1"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274" y="166334"/>
            <a:ext cx="10017531" cy="1679122"/>
          </a:xfrm>
          <a:prstGeom prst="rect">
            <a:avLst/>
          </a:prstGeom>
        </p:spPr>
      </p:pic>
      <p:sp>
        <p:nvSpPr>
          <p:cNvPr id="5" name="テキスト ボックス 4"/>
          <p:cNvSpPr txBox="1"/>
          <p:nvPr/>
        </p:nvSpPr>
        <p:spPr>
          <a:xfrm>
            <a:off x="1366470" y="519750"/>
            <a:ext cx="8365939" cy="830997"/>
          </a:xfrm>
          <a:prstGeom prst="rect">
            <a:avLst/>
          </a:prstGeom>
          <a:noFill/>
        </p:spPr>
        <p:txBody>
          <a:bodyPr wrap="square" rtlCol="0">
            <a:spAutoFit/>
          </a:bodyPr>
          <a:lstStyle/>
          <a:p>
            <a:pPr algn="ctr"/>
            <a:r>
              <a:rPr kumimoji="1" lang="ja-JP" altLang="en-US" sz="4800" dirty="0" smtClean="0">
                <a:latin typeface="HGP創英角ｺﾞｼｯｸUB" panose="020B0900000000000000" pitchFamily="50" charset="-128"/>
                <a:ea typeface="HGP創英角ｺﾞｼｯｸUB" panose="020B0900000000000000" pitchFamily="50" charset="-128"/>
              </a:rPr>
              <a:t>特殊詐欺が多発しています！</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grpSp>
        <p:nvGrpSpPr>
          <p:cNvPr id="2" name="グループ化 1"/>
          <p:cNvGrpSpPr/>
          <p:nvPr/>
        </p:nvGrpSpPr>
        <p:grpSpPr>
          <a:xfrm>
            <a:off x="463331" y="1844953"/>
            <a:ext cx="9815410" cy="1154293"/>
            <a:chOff x="56771" y="11592345"/>
            <a:chExt cx="9082560" cy="1154293"/>
          </a:xfrm>
        </p:grpSpPr>
        <p:pic>
          <p:nvPicPr>
            <p:cNvPr id="6" name="図 5"/>
            <p:cNvPicPr>
              <a:picLocks noChangeAspect="1"/>
            </p:cNvPicPr>
            <p:nvPr/>
          </p:nvPicPr>
          <p:blipFill rotWithShape="1">
            <a:blip r:embed="rId12">
              <a:extLst>
                <a:ext uri="{BEBA8EAE-BF5A-486C-A8C5-ECC9F3942E4B}">
                  <a14:imgProps xmlns:a14="http://schemas.microsoft.com/office/drawing/2010/main">
                    <a14:imgLayer r:embed="rId13">
                      <a14:imgEffect>
                        <a14:backgroundRemoval t="0" b="42500" l="26000" r="91333">
                          <a14:foregroundMark x1="37000" y1="36000" x2="37000" y2="36000"/>
                          <a14:foregroundMark x1="43000" y1="36750" x2="43000" y2="36750"/>
                          <a14:foregroundMark x1="40000" y1="35750" x2="40000" y2="35750"/>
                          <a14:foregroundMark x1="40667" y1="34750" x2="41000" y2="35500"/>
                          <a14:foregroundMark x1="41000" y1="35500" x2="41000" y2="35500"/>
                          <a14:foregroundMark x1="42000" y1="36250" x2="42000" y2="36250"/>
                          <a14:foregroundMark x1="42000" y1="36500" x2="42000" y2="36750"/>
                          <a14:foregroundMark x1="42333" y1="37000" x2="42333" y2="37250"/>
                          <a14:foregroundMark x1="43000" y1="37750" x2="43000" y2="37750"/>
                          <a14:foregroundMark x1="44667" y1="38000" x2="45333" y2="38000"/>
                          <a14:foregroundMark x1="48333" y1="37500" x2="49333" y2="37250"/>
                          <a14:foregroundMark x1="50000" y1="37000" x2="50000" y2="37000"/>
                          <a14:foregroundMark x1="50333" y1="37000" x2="50667" y2="37500"/>
                          <a14:foregroundMark x1="50667" y1="37500" x2="50667" y2="37500"/>
                          <a14:foregroundMark x1="51000" y1="38000" x2="51333" y2="38750"/>
                          <a14:foregroundMark x1="51667" y1="39000" x2="51667" y2="39000"/>
                          <a14:foregroundMark x1="51667" y1="39250" x2="51667" y2="39750"/>
                          <a14:foregroundMark x1="51667" y1="39750" x2="51667" y2="40250"/>
                          <a14:foregroundMark x1="51667" y1="40500" x2="51333" y2="41250"/>
                          <a14:foregroundMark x1="50667" y1="41000" x2="50667" y2="41000"/>
                          <a14:foregroundMark x1="50667" y1="41000" x2="50667" y2="41000"/>
                          <a14:foregroundMark x1="60333" y1="38250" x2="60333" y2="38250"/>
                          <a14:foregroundMark x1="60333" y1="37750" x2="60333" y2="37750"/>
                          <a14:foregroundMark x1="61667" y1="37000" x2="62667" y2="37000"/>
                          <a14:foregroundMark x1="63000" y1="36500" x2="63000" y2="36500"/>
                          <a14:foregroundMark x1="63000" y1="35500" x2="64000" y2="34750"/>
                          <a14:foregroundMark x1="64000" y1="34750" x2="64000" y2="34750"/>
                          <a14:foregroundMark x1="64667" y1="33750" x2="64667" y2="33750"/>
                          <a14:foregroundMark x1="61667" y1="34000" x2="61333" y2="34500"/>
                          <a14:foregroundMark x1="63667" y1="34750" x2="64667" y2="35000"/>
                          <a14:foregroundMark x1="65667" y1="35250" x2="66667" y2="35500"/>
                          <a14:foregroundMark x1="66667" y1="35500" x2="67333" y2="36000"/>
                          <a14:foregroundMark x1="67333" y1="36000" x2="67667" y2="36750"/>
                          <a14:foregroundMark x1="67667" y1="37000" x2="70000" y2="37750"/>
                          <a14:foregroundMark x1="70667" y1="37750" x2="57000" y2="40500"/>
                          <a14:foregroundMark x1="65667" y1="39000" x2="73000" y2="41250"/>
                          <a14:foregroundMark x1="70667" y1="40750" x2="56333" y2="42500"/>
                          <a14:foregroundMark x1="62667" y1="40750" x2="74333" y2="42250"/>
                          <a14:foregroundMark x1="29000" y1="31750" x2="56333" y2="37250"/>
                          <a14:foregroundMark x1="46333" y1="41250" x2="25667" y2="41500"/>
                          <a14:foregroundMark x1="29000" y1="1250" x2="75000" y2="1500"/>
                          <a14:foregroundMark x1="27333" y1="12250" x2="91000" y2="9500"/>
                          <a14:foregroundMark x1="40667" y1="41750" x2="60000" y2="41750"/>
                          <a14:foregroundMark x1="30000" y1="2000" x2="52667" y2="7250"/>
                          <a14:backgroundMark x1="27000" y1="31250" x2="27000" y2="31250"/>
                          <a14:backgroundMark x1="34667" y1="38500" x2="34667" y2="38500"/>
                          <a14:backgroundMark x1="31333" y1="31500" x2="25333" y2="34750"/>
                          <a14:backgroundMark x1="31000" y1="30750" x2="25333" y2="33000"/>
                        </a14:backgroundRemoval>
                      </a14:imgEffect>
                    </a14:imgLayer>
                  </a14:imgProps>
                </a:ext>
                <a:ext uri="{28A0092B-C50C-407E-A947-70E740481C1C}">
                  <a14:useLocalDpi xmlns:a14="http://schemas.microsoft.com/office/drawing/2010/main" val="0"/>
                </a:ext>
              </a:extLst>
            </a:blip>
            <a:srcRect l="26203" t="74" r="25129" b="63170"/>
            <a:stretch/>
          </p:blipFill>
          <p:spPr>
            <a:xfrm>
              <a:off x="56771" y="11592345"/>
              <a:ext cx="1142556" cy="1154293"/>
            </a:xfrm>
            <a:prstGeom prst="rect">
              <a:avLst/>
            </a:prstGeom>
          </p:spPr>
        </p:pic>
        <p:sp>
          <p:nvSpPr>
            <p:cNvPr id="8" name="角丸四角形吹き出し 7"/>
            <p:cNvSpPr/>
            <p:nvPr/>
          </p:nvSpPr>
          <p:spPr>
            <a:xfrm>
              <a:off x="1355546" y="11778532"/>
              <a:ext cx="7783785" cy="851801"/>
            </a:xfrm>
            <a:prstGeom prst="wedgeRoundRectCallout">
              <a:avLst>
                <a:gd name="adj1" fmla="val -51789"/>
                <a:gd name="adj2" fmla="val 21999"/>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sz="1600" dirty="0"/>
            </a:p>
          </p:txBody>
        </p:sp>
      </p:grpSp>
      <p:grpSp>
        <p:nvGrpSpPr>
          <p:cNvPr id="13" name="グループ化 12"/>
          <p:cNvGrpSpPr/>
          <p:nvPr/>
        </p:nvGrpSpPr>
        <p:grpSpPr>
          <a:xfrm>
            <a:off x="628924" y="5380421"/>
            <a:ext cx="8891222" cy="2516249"/>
            <a:chOff x="376073" y="5880786"/>
            <a:chExt cx="8891222" cy="2516249"/>
          </a:xfrm>
        </p:grpSpPr>
        <p:pic>
          <p:nvPicPr>
            <p:cNvPr id="29" name="Picture 2" descr="ATM・キャッシュディスペンサーのイラスト"/>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71255" y="6880100"/>
              <a:ext cx="1196040" cy="127918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376073" y="5880786"/>
              <a:ext cx="8452528" cy="2516249"/>
              <a:chOff x="354143" y="5820218"/>
              <a:chExt cx="8452528" cy="2516249"/>
            </a:xfrm>
          </p:grpSpPr>
          <p:pic>
            <p:nvPicPr>
              <p:cNvPr id="23" name="図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9715" y="6930241"/>
                <a:ext cx="1406226" cy="1406226"/>
              </a:xfrm>
              <a:prstGeom prst="rect">
                <a:avLst/>
              </a:prstGeom>
            </p:spPr>
          </p:pic>
          <p:sp>
            <p:nvSpPr>
              <p:cNvPr id="12" name="角丸四角形吹き出し 11"/>
              <p:cNvSpPr/>
              <p:nvPr/>
            </p:nvSpPr>
            <p:spPr>
              <a:xfrm>
                <a:off x="354143" y="5820218"/>
                <a:ext cx="3177095" cy="1049321"/>
              </a:xfrm>
              <a:prstGeom prst="wedgeRoundRectCallout">
                <a:avLst>
                  <a:gd name="adj1" fmla="val -18218"/>
                  <a:gd name="adj2" fmla="val 67443"/>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t>○○銀行です。あなたの口座が不正利用されています。預金を保護するためにキャッシュカードを預かりに行きます。</a:t>
                </a:r>
                <a:endParaRPr kumimoji="1" lang="ja-JP" altLang="en-US" sz="1400" dirty="0"/>
              </a:p>
            </p:txBody>
          </p:sp>
          <p:grpSp>
            <p:nvGrpSpPr>
              <p:cNvPr id="20" name="グループ化 19"/>
              <p:cNvGrpSpPr/>
              <p:nvPr/>
            </p:nvGrpSpPr>
            <p:grpSpPr>
              <a:xfrm>
                <a:off x="3994599" y="6322359"/>
                <a:ext cx="2215661" cy="1830306"/>
                <a:chOff x="4371033" y="2299183"/>
                <a:chExt cx="4431322" cy="3753059"/>
              </a:xfrm>
            </p:grpSpPr>
            <p:pic>
              <p:nvPicPr>
                <p:cNvPr id="21" name="Picture 4" descr="玄関の踏み台のイラスト（介護）"/>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4371033" y="4250279"/>
                  <a:ext cx="4431322" cy="18019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本性を隠した人のイラスト（男性）"/>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50809" y="2789663"/>
                  <a:ext cx="2373956" cy="2872581"/>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p:cNvPicPr>
                  <a:picLocks noChangeAspect="1"/>
                </p:cNvPicPr>
                <p:nvPr/>
              </p:nvPicPr>
              <p:blipFill rotWithShape="1">
                <a:blip r:embed="rId18">
                  <a:extLst>
                    <a:ext uri="{28A0092B-C50C-407E-A947-70E740481C1C}">
                      <a14:useLocalDpi xmlns:a14="http://schemas.microsoft.com/office/drawing/2010/main" val="0"/>
                    </a:ext>
                  </a:extLst>
                </a:blip>
                <a:srcRect t="940" r="45381" b="1"/>
                <a:stretch/>
              </p:blipFill>
              <p:spPr>
                <a:xfrm flipH="1">
                  <a:off x="6923314" y="2299183"/>
                  <a:ext cx="1637881" cy="2779046"/>
                </a:xfrm>
                <a:prstGeom prst="rect">
                  <a:avLst/>
                </a:prstGeom>
              </p:spPr>
            </p:pic>
          </p:grpSp>
          <p:pic>
            <p:nvPicPr>
              <p:cNvPr id="27" name="Picture 6" descr="通帳とキャッシュカードのイラスト"/>
              <p:cNvPicPr>
                <a:picLocks noChangeAspect="1" noChangeArrowheads="1"/>
              </p:cNvPicPr>
              <p:nvPr/>
            </p:nvPicPr>
            <p:blipFill rotWithShape="1">
              <a:blip r:embed="rId19">
                <a:extLst>
                  <a:ext uri="{28A0092B-C50C-407E-A947-70E740481C1C}">
                    <a14:useLocalDpi xmlns:a14="http://schemas.microsoft.com/office/drawing/2010/main" val="0"/>
                  </a:ext>
                </a:extLst>
              </a:blip>
              <a:srcRect l="53275" t="53684" r="-2466" b="1105"/>
              <a:stretch/>
            </p:blipFill>
            <p:spPr bwMode="auto">
              <a:xfrm>
                <a:off x="4422859" y="7130538"/>
                <a:ext cx="907961" cy="657176"/>
              </a:xfrm>
              <a:prstGeom prst="rect">
                <a:avLst/>
              </a:prstGeom>
              <a:noFill/>
              <a:extLst>
                <a:ext uri="{909E8E84-426E-40DD-AFC4-6F175D3DCCD1}">
                  <a14:hiddenFill xmlns:a14="http://schemas.microsoft.com/office/drawing/2010/main">
                    <a:solidFill>
                      <a:srgbClr val="FFFFFF"/>
                    </a:solidFill>
                  </a14:hiddenFill>
                </a:ext>
              </a:extLst>
            </p:spPr>
          </p:pic>
          <p:sp>
            <p:nvSpPr>
              <p:cNvPr id="4" name="右矢印 3"/>
              <p:cNvSpPr/>
              <p:nvPr/>
            </p:nvSpPr>
            <p:spPr>
              <a:xfrm>
                <a:off x="2762545" y="7406741"/>
                <a:ext cx="953816" cy="660479"/>
              </a:xfrm>
              <a:prstGeom prst="rightArrow">
                <a:avLst/>
              </a:prstGeom>
              <a:solidFill>
                <a:srgbClr val="FFF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p:cNvSpPr/>
              <p:nvPr/>
            </p:nvSpPr>
            <p:spPr>
              <a:xfrm>
                <a:off x="6431016" y="7383031"/>
                <a:ext cx="931872" cy="660479"/>
              </a:xfrm>
              <a:prstGeom prst="rightArrow">
                <a:avLst/>
              </a:prstGeom>
              <a:solidFill>
                <a:srgbClr val="FFF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Picture 2" descr="本性を隠した人のイラスト（男性）"/>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39291" y="6924146"/>
                <a:ext cx="1070405" cy="126566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札束のイラスト"/>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677985" y="7369523"/>
                <a:ext cx="1128686" cy="52766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 name="グループ化 15"/>
          <p:cNvGrpSpPr/>
          <p:nvPr/>
        </p:nvGrpSpPr>
        <p:grpSpPr>
          <a:xfrm>
            <a:off x="631106" y="8981632"/>
            <a:ext cx="8255720" cy="2250256"/>
            <a:chOff x="-1986519" y="8354367"/>
            <a:chExt cx="8255720" cy="2444130"/>
          </a:xfrm>
        </p:grpSpPr>
        <p:sp>
          <p:nvSpPr>
            <p:cNvPr id="39" name="角丸四角形吹き出し 38"/>
            <p:cNvSpPr/>
            <p:nvPr/>
          </p:nvSpPr>
          <p:spPr>
            <a:xfrm>
              <a:off x="-1986519" y="8354367"/>
              <a:ext cx="3177095" cy="1049321"/>
            </a:xfrm>
            <a:prstGeom prst="wedgeRoundRectCallout">
              <a:avLst>
                <a:gd name="adj1" fmla="val 20614"/>
                <a:gd name="adj2" fmla="val 38395"/>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t>●●市役所です。払いすぎた医療費の還付金があります。</a:t>
              </a:r>
              <a:r>
                <a:rPr kumimoji="1" lang="en-US" altLang="ja-JP" sz="1400" dirty="0" smtClean="0"/>
                <a:t>ATM</a:t>
              </a:r>
              <a:r>
                <a:rPr kumimoji="1" lang="ja-JP" altLang="en-US" sz="1400" dirty="0" smtClean="0"/>
                <a:t>で手続きしますので、コンビニに行ってください。</a:t>
              </a:r>
              <a:endParaRPr kumimoji="1" lang="ja-JP" altLang="en-US" sz="1400" dirty="0"/>
            </a:p>
          </p:txBody>
        </p:sp>
        <p:sp>
          <p:nvSpPr>
            <p:cNvPr id="40" name="右矢印 39"/>
            <p:cNvSpPr/>
            <p:nvPr/>
          </p:nvSpPr>
          <p:spPr>
            <a:xfrm>
              <a:off x="2094456" y="9758030"/>
              <a:ext cx="1390052" cy="660479"/>
            </a:xfrm>
            <a:prstGeom prst="rightArrow">
              <a:avLst/>
            </a:prstGeom>
            <a:solidFill>
              <a:srgbClr val="FFFB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8237" y="9071904"/>
              <a:ext cx="1692121" cy="1692121"/>
            </a:xfrm>
            <a:prstGeom prst="rect">
              <a:avLst/>
            </a:prstGeom>
          </p:spPr>
        </p:pic>
        <p:pic>
          <p:nvPicPr>
            <p:cNvPr id="15" name="図 1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30881" y="8922121"/>
              <a:ext cx="2138320" cy="1876376"/>
            </a:xfrm>
            <a:prstGeom prst="rect">
              <a:avLst/>
            </a:prstGeom>
          </p:spPr>
        </p:pic>
      </p:grpSp>
      <p:pic>
        <p:nvPicPr>
          <p:cNvPr id="17" name="図 16"/>
          <p:cNvPicPr>
            <a:picLocks noChangeAspect="1"/>
          </p:cNvPicPr>
          <p:nvPr/>
        </p:nvPicPr>
        <p:blipFill rotWithShape="1">
          <a:blip r:embed="rId23" cstate="print">
            <a:extLst>
              <a:ext uri="{28A0092B-C50C-407E-A947-70E740481C1C}">
                <a14:useLocalDpi xmlns:a14="http://schemas.microsoft.com/office/drawing/2010/main" val="0"/>
              </a:ext>
            </a:extLst>
          </a:blip>
          <a:srcRect b="59685"/>
          <a:stretch/>
        </p:blipFill>
        <p:spPr>
          <a:xfrm>
            <a:off x="185595" y="2999246"/>
            <a:ext cx="1790218" cy="1280240"/>
          </a:xfrm>
          <a:prstGeom prst="rect">
            <a:avLst/>
          </a:prstGeom>
        </p:spPr>
      </p:pic>
      <p:sp>
        <p:nvSpPr>
          <p:cNvPr id="45" name="角丸四角形吹き出し 44"/>
          <p:cNvSpPr/>
          <p:nvPr/>
        </p:nvSpPr>
        <p:spPr>
          <a:xfrm>
            <a:off x="2062416" y="3209289"/>
            <a:ext cx="8099659" cy="761322"/>
          </a:xfrm>
          <a:prstGeom prst="wedgeRoundRectCallout">
            <a:avLst>
              <a:gd name="adj1" fmla="val -54312"/>
              <a:gd name="adj2" fmla="val 46783"/>
              <a:gd name="adj3" fmla="val 16667"/>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smtClean="0"/>
              <a:t>発生の多い手口を紹介しますので、だまされないよう気を付けましょう！</a:t>
            </a:r>
            <a:endParaRPr kumimoji="1" lang="ja-JP" altLang="en-US" dirty="0"/>
          </a:p>
        </p:txBody>
      </p:sp>
      <p:sp>
        <p:nvSpPr>
          <p:cNvPr id="19" name="正方形/長方形 18"/>
          <p:cNvSpPr/>
          <p:nvPr/>
        </p:nvSpPr>
        <p:spPr>
          <a:xfrm>
            <a:off x="226905" y="4381024"/>
            <a:ext cx="4743478" cy="754622"/>
          </a:xfrm>
          <a:prstGeom prst="rect">
            <a:avLst/>
          </a:prstGeom>
          <a:solidFill>
            <a:schemeClr val="bg1"/>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キャッシュカードをだまし取る手口</a:t>
            </a:r>
            <a:endParaRPr kumimoji="1" lang="ja-JP" altLang="en-US" sz="24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34" name="角丸四角形 33"/>
          <p:cNvSpPr/>
          <p:nvPr/>
        </p:nvSpPr>
        <p:spPr>
          <a:xfrm>
            <a:off x="4774320" y="5196348"/>
            <a:ext cx="2053241" cy="68620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t>犯人が自宅にキャッシュカードを取りに来る</a:t>
            </a:r>
            <a:r>
              <a:rPr kumimoji="1" lang="en-US" altLang="ja-JP" sz="1200" dirty="0" smtClean="0"/>
              <a:t>!</a:t>
            </a:r>
          </a:p>
          <a:p>
            <a:r>
              <a:rPr kumimoji="1" lang="ja-JP" altLang="en-US" sz="1200" dirty="0" smtClean="0"/>
              <a:t>暗証</a:t>
            </a:r>
            <a:r>
              <a:rPr kumimoji="1" lang="ja-JP" altLang="en-US" sz="1200" dirty="0"/>
              <a:t>番号</a:t>
            </a:r>
            <a:r>
              <a:rPr kumimoji="1" lang="ja-JP" altLang="en-US" sz="1200" dirty="0" smtClean="0"/>
              <a:t>も聞き出される</a:t>
            </a:r>
            <a:r>
              <a:rPr kumimoji="1" lang="en-US" altLang="ja-JP" sz="1200" dirty="0" smtClean="0"/>
              <a:t>!</a:t>
            </a:r>
            <a:endParaRPr kumimoji="1" lang="ja-JP" altLang="en-US" sz="1200" dirty="0"/>
          </a:p>
        </p:txBody>
      </p:sp>
      <p:sp>
        <p:nvSpPr>
          <p:cNvPr id="51" name="正方形/長方形 50"/>
          <p:cNvSpPr/>
          <p:nvPr/>
        </p:nvSpPr>
        <p:spPr>
          <a:xfrm>
            <a:off x="257270" y="8055847"/>
            <a:ext cx="2526648" cy="754622"/>
          </a:xfrm>
          <a:prstGeom prst="rect">
            <a:avLst/>
          </a:prstGeom>
          <a:solidFill>
            <a:schemeClr val="bg1"/>
          </a:solidFill>
          <a:ln w="698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P創英角ﾎﾟｯﾌﾟ体" panose="040B0A00000000000000" pitchFamily="50" charset="-128"/>
                <a:ea typeface="HGP創英角ﾎﾟｯﾌﾟ体" panose="040B0A00000000000000" pitchFamily="50" charset="-128"/>
              </a:rPr>
              <a:t>還付</a:t>
            </a:r>
            <a:r>
              <a:rPr kumimoji="1" lang="ja-JP" altLang="en-US" sz="2400" dirty="0" smtClean="0">
                <a:solidFill>
                  <a:schemeClr val="tx1"/>
                </a:solidFill>
                <a:latin typeface="HGP創英角ﾎﾟｯﾌﾟ体" panose="040B0A00000000000000" pitchFamily="50" charset="-128"/>
                <a:ea typeface="HGP創英角ﾎﾟｯﾌﾟ体" panose="040B0A00000000000000" pitchFamily="50" charset="-128"/>
              </a:rPr>
              <a:t>金詐欺</a:t>
            </a:r>
            <a:endParaRPr kumimoji="1" lang="ja-JP" altLang="en-US" sz="2400" dirty="0">
              <a:solidFill>
                <a:schemeClr val="tx1"/>
              </a:solidFill>
              <a:latin typeface="HGP創英角ﾎﾟｯﾌﾟ体" panose="040B0A00000000000000" pitchFamily="50" charset="-128"/>
              <a:ea typeface="HGP創英角ﾎﾟｯﾌﾟ体" panose="040B0A00000000000000" pitchFamily="50"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671" y="4883740"/>
            <a:ext cx="3354192" cy="1568293"/>
          </a:xfrm>
          <a:prstGeom prst="rect">
            <a:avLst/>
          </a:prstGeom>
        </p:spPr>
      </p:pic>
      <p:sp>
        <p:nvSpPr>
          <p:cNvPr id="9" name="テキスト ボックス 8"/>
          <p:cNvSpPr txBox="1"/>
          <p:nvPr/>
        </p:nvSpPr>
        <p:spPr>
          <a:xfrm>
            <a:off x="7558143" y="5371774"/>
            <a:ext cx="2231388" cy="646331"/>
          </a:xfrm>
          <a:prstGeom prst="rect">
            <a:avLst/>
          </a:prstGeom>
          <a:noFill/>
        </p:spPr>
        <p:txBody>
          <a:bodyPr wrap="square" rtlCol="0">
            <a:spAutoFit/>
          </a:bodyPr>
          <a:lstStyle/>
          <a:p>
            <a:r>
              <a:rPr kumimoji="1" lang="en-US" altLang="ja-JP" dirty="0"/>
              <a:t>ATM</a:t>
            </a:r>
            <a:r>
              <a:rPr kumimoji="1" lang="ja-JP" altLang="en-US" dirty="0"/>
              <a:t>で預金を引き出される</a:t>
            </a:r>
            <a:r>
              <a:rPr kumimoji="1" lang="en-US" altLang="ja-JP" dirty="0"/>
              <a:t>!</a:t>
            </a:r>
            <a:endParaRPr kumimoji="1" lang="ja-JP" altLang="en-US" dirty="0"/>
          </a:p>
        </p:txBody>
      </p:sp>
      <p:sp>
        <p:nvSpPr>
          <p:cNvPr id="14" name="テキスト ボックス 13"/>
          <p:cNvSpPr txBox="1"/>
          <p:nvPr/>
        </p:nvSpPr>
        <p:spPr>
          <a:xfrm>
            <a:off x="5228280" y="8587292"/>
            <a:ext cx="4554138" cy="923330"/>
          </a:xfrm>
          <a:prstGeom prst="rect">
            <a:avLst/>
          </a:prstGeom>
          <a:noFill/>
        </p:spPr>
        <p:txBody>
          <a:bodyPr wrap="square" rtlCol="0">
            <a:spAutoFit/>
          </a:bodyPr>
          <a:lstStyle/>
          <a:p>
            <a:r>
              <a:rPr kumimoji="1" lang="ja-JP" altLang="en-US" dirty="0"/>
              <a:t>犯人の</a:t>
            </a:r>
            <a:r>
              <a:rPr kumimoji="1" lang="ja-JP" altLang="en-US" dirty="0" smtClean="0"/>
              <a:t>指示どおりに</a:t>
            </a:r>
            <a:r>
              <a:rPr kumimoji="1" lang="en-US" altLang="ja-JP" dirty="0"/>
              <a:t>ATM</a:t>
            </a:r>
            <a:r>
              <a:rPr kumimoji="1" lang="ja-JP" altLang="en-US" dirty="0"/>
              <a:t>を操作し、還付金の手続きをしているつもりが、犯人の口座にお金を</a:t>
            </a:r>
            <a:r>
              <a:rPr kumimoji="1" lang="ja-JP" altLang="en-US" dirty="0" smtClean="0"/>
              <a:t>振り込まされる！</a:t>
            </a:r>
            <a:endParaRPr kumimoji="1" lang="en-US" altLang="ja-JP" dirty="0"/>
          </a:p>
        </p:txBody>
      </p:sp>
      <p:sp>
        <p:nvSpPr>
          <p:cNvPr id="10" name="正方形/長方形 9"/>
          <p:cNvSpPr/>
          <p:nvPr/>
        </p:nvSpPr>
        <p:spPr>
          <a:xfrm>
            <a:off x="429941" y="11311849"/>
            <a:ext cx="9596679" cy="1792821"/>
          </a:xfrm>
          <a:prstGeom prst="rect">
            <a:avLst/>
          </a:prstGeom>
          <a:solidFill>
            <a:srgbClr val="CC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22" name="テキスト ボックス 21"/>
          <p:cNvSpPr txBox="1"/>
          <p:nvPr/>
        </p:nvSpPr>
        <p:spPr>
          <a:xfrm>
            <a:off x="548827" y="11469595"/>
            <a:ext cx="6532057" cy="1477328"/>
          </a:xfrm>
          <a:prstGeom prst="rect">
            <a:avLst/>
          </a:prstGeom>
          <a:noFill/>
          <a:ln>
            <a:noFill/>
          </a:ln>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このような被害を防ぐためには、</a:t>
            </a:r>
            <a:r>
              <a:rPr kumimoji="1" lang="ja-JP" altLang="en-US" b="1" dirty="0" smtClean="0">
                <a:latin typeface="HG丸ｺﾞｼｯｸM-PRO" panose="020F0600000000000000" pitchFamily="50" charset="-128"/>
                <a:ea typeface="HG丸ｺﾞｼｯｸM-PRO" panose="020F0600000000000000" pitchFamily="50" charset="-128"/>
              </a:rPr>
              <a:t>電話機の対策が有効</a:t>
            </a:r>
            <a:r>
              <a:rPr kumimoji="1" lang="ja-JP" altLang="en-US" dirty="0" smtClean="0">
                <a:latin typeface="HG丸ｺﾞｼｯｸM-PRO" panose="020F0600000000000000" pitchFamily="50" charset="-128"/>
                <a:ea typeface="HG丸ｺﾞｼｯｸM-PRO" panose="020F0600000000000000" pitchFamily="50" charset="-128"/>
              </a:rPr>
              <a:t>です。</a:t>
            </a:r>
            <a:endParaRPr kumimoji="1" lang="en-US" altLang="ja-JP" dirty="0" smtClean="0">
              <a:latin typeface="HG丸ｺﾞｼｯｸM-PRO" panose="020F0600000000000000" pitchFamily="50" charset="-128"/>
              <a:ea typeface="HG丸ｺﾞｼｯｸM-PRO" panose="020F0600000000000000" pitchFamily="50" charset="-128"/>
            </a:endParaRPr>
          </a:p>
          <a:p>
            <a:r>
              <a:rPr kumimoji="1" lang="ja-JP" altLang="en-US" dirty="0" smtClean="0">
                <a:latin typeface="HG丸ｺﾞｼｯｸM-PRO" panose="020F0600000000000000" pitchFamily="50" charset="-128"/>
                <a:ea typeface="HG丸ｺﾞｼｯｸM-PRO" panose="020F0600000000000000" pitchFamily="50" charset="-128"/>
              </a:rPr>
              <a:t>大阪府治安対策課では、特殊詐欺被害防止のため、自動通話録音機等の特殊詐欺対策機器を貸し出している自治体に対し補助事業を行っています。お住</a:t>
            </a:r>
            <a:r>
              <a:rPr kumimoji="1" lang="ja-JP" altLang="en-US" dirty="0">
                <a:latin typeface="HG丸ｺﾞｼｯｸM-PRO" panose="020F0600000000000000" pitchFamily="50" charset="-128"/>
                <a:ea typeface="HG丸ｺﾞｼｯｸM-PRO" panose="020F0600000000000000" pitchFamily="50" charset="-128"/>
              </a:rPr>
              <a:t>ま</a:t>
            </a:r>
            <a:r>
              <a:rPr kumimoji="1" lang="ja-JP" altLang="en-US" dirty="0" smtClean="0">
                <a:latin typeface="HG丸ｺﾞｼｯｸM-PRO" panose="020F0600000000000000" pitchFamily="50" charset="-128"/>
                <a:ea typeface="HG丸ｺﾞｼｯｸM-PRO" panose="020F0600000000000000" pitchFamily="50" charset="-128"/>
              </a:rPr>
              <a:t>いの自治体が機器の貸し出しを行っている場合は、是非ご活用ください！</a:t>
            </a:r>
            <a:endParaRPr kumimoji="1" lang="en-US" altLang="ja-JP" dirty="0" smtClean="0">
              <a:latin typeface="HG丸ｺﾞｼｯｸM-PRO" panose="020F0600000000000000" pitchFamily="50" charset="-128"/>
              <a:ea typeface="HG丸ｺﾞｼｯｸM-PRO" panose="020F0600000000000000" pitchFamily="50" charset="-128"/>
            </a:endParaRPr>
          </a:p>
        </p:txBody>
      </p:sp>
      <p:pic>
        <p:nvPicPr>
          <p:cNvPr id="49" name="図 48"/>
          <p:cNvPicPr>
            <a:picLocks noChangeAspect="1"/>
          </p:cNvPicPr>
          <p:nvPr/>
        </p:nvPicPr>
        <p:blipFill>
          <a:blip r:embed="rId24"/>
          <a:stretch>
            <a:fillRect/>
          </a:stretch>
        </p:blipFill>
        <p:spPr>
          <a:xfrm>
            <a:off x="7199769" y="11398718"/>
            <a:ext cx="2417695" cy="1650908"/>
          </a:xfrm>
          <a:prstGeom prst="rect">
            <a:avLst/>
          </a:prstGeom>
        </p:spPr>
      </p:pic>
      <p:sp>
        <p:nvSpPr>
          <p:cNvPr id="26" name="テキスト ボックス 25"/>
          <p:cNvSpPr txBox="1"/>
          <p:nvPr/>
        </p:nvSpPr>
        <p:spPr>
          <a:xfrm>
            <a:off x="1975876" y="2104332"/>
            <a:ext cx="8373986" cy="738664"/>
          </a:xfrm>
          <a:prstGeom prst="rect">
            <a:avLst/>
          </a:prstGeom>
          <a:noFill/>
        </p:spPr>
        <p:txBody>
          <a:bodyPr wrap="square" rtlCol="0">
            <a:spAutoFit/>
          </a:bodyPr>
          <a:lstStyle/>
          <a:p>
            <a:r>
              <a:rPr kumimoji="1" lang="ja-JP" altLang="en-US" dirty="0"/>
              <a:t>大阪府内では、依然として特殊詐欺被害が深刻です！</a:t>
            </a:r>
            <a:endParaRPr kumimoji="1" lang="en-US" altLang="ja-JP" dirty="0"/>
          </a:p>
          <a:p>
            <a:r>
              <a:rPr kumimoji="1" lang="en-US" altLang="ja-JP" dirty="0" smtClean="0"/>
              <a:t>8</a:t>
            </a:r>
            <a:r>
              <a:rPr kumimoji="1" lang="ja-JP" altLang="en-US" dirty="0"/>
              <a:t>月末現在で、被害件数は、約</a:t>
            </a:r>
            <a:r>
              <a:rPr kumimoji="1" lang="en-US" altLang="ja-JP" dirty="0"/>
              <a:t>730</a:t>
            </a:r>
            <a:r>
              <a:rPr kumimoji="1" lang="ja-JP" altLang="en-US" dirty="0"/>
              <a:t>件、被害額は、</a:t>
            </a:r>
            <a:r>
              <a:rPr kumimoji="1" lang="ja-JP" altLang="en-US" sz="2400" b="1" dirty="0"/>
              <a:t>約</a:t>
            </a:r>
            <a:r>
              <a:rPr kumimoji="1" lang="en-US" altLang="ja-JP" sz="2400" b="1" dirty="0"/>
              <a:t>14</a:t>
            </a:r>
            <a:r>
              <a:rPr kumimoji="1" lang="ja-JP" altLang="en-US" sz="2400" b="1" dirty="0"/>
              <a:t>億円</a:t>
            </a:r>
            <a:r>
              <a:rPr kumimoji="1" lang="ja-JP" altLang="en-US" dirty="0"/>
              <a:t>となっています！</a:t>
            </a:r>
          </a:p>
        </p:txBody>
      </p:sp>
    </p:spTree>
    <p:extLst>
      <p:ext uri="{BB962C8B-B14F-4D97-AF65-F5344CB8AC3E}">
        <p14:creationId xmlns:p14="http://schemas.microsoft.com/office/powerpoint/2010/main" val="1849536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5405</TotalTime>
  <Words>738</Words>
  <PresentationFormat>ユーザー設定</PresentationFormat>
  <Paragraphs>42</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HGP創英角ｺﾞｼｯｸUB</vt:lpstr>
      <vt:lpstr>HGP創英角ﾎﾟｯﾌﾟ体</vt:lpstr>
      <vt:lpstr>HGS創英角ｺﾞｼｯｸUB</vt:lpstr>
      <vt:lpstr>HG丸ｺﾞｼｯｸM-PRO</vt:lpstr>
      <vt:lpstr>HG創英角ﾎﾟｯﾌﾟ体</vt: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2020-10-06T09:47:51Z</cp:lastPrinted>
  <dcterms:created xsi:type="dcterms:W3CDTF">2019-09-09T08:42:10Z</dcterms:created>
  <dcterms:modified xsi:type="dcterms:W3CDTF">2020-10-07T02:34:43Z</dcterms:modified>
</cp:coreProperties>
</file>