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7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CCFF"/>
    <a:srgbClr val="CCECFF"/>
    <a:srgbClr val="CCFF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353" autoAdjust="0"/>
    <p:restoredTop sz="94434" autoAdjust="0"/>
  </p:normalViewPr>
  <p:slideViewPr>
    <p:cSldViewPr>
      <p:cViewPr>
        <p:scale>
          <a:sx n="62" d="100"/>
          <a:sy n="62" d="100"/>
        </p:scale>
        <p:origin x="1470" y="-114"/>
      </p:cViewPr>
      <p:guideLst>
        <p:guide orient="horz" pos="507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4" d="100"/>
        <a:sy n="16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190" cy="498662"/>
          </a:xfrm>
          <a:prstGeom prst="rect">
            <a:avLst/>
          </a:prstGeom>
        </p:spPr>
        <p:txBody>
          <a:bodyPr vert="horz" lIns="93222" tIns="46611" rIns="93222" bIns="466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4" y="0"/>
            <a:ext cx="2949190" cy="498662"/>
          </a:xfrm>
          <a:prstGeom prst="rect">
            <a:avLst/>
          </a:prstGeom>
        </p:spPr>
        <p:txBody>
          <a:bodyPr vert="horz" lIns="93222" tIns="46611" rIns="93222" bIns="46611" rtlCol="0"/>
          <a:lstStyle>
            <a:lvl1pPr algn="r">
              <a:defRPr sz="1200"/>
            </a:lvl1pPr>
          </a:lstStyle>
          <a:p>
            <a:fld id="{8DA995ED-1AFC-46C3-9B73-52D0D663275F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76"/>
            <a:ext cx="2949190" cy="498662"/>
          </a:xfrm>
          <a:prstGeom prst="rect">
            <a:avLst/>
          </a:prstGeom>
        </p:spPr>
        <p:txBody>
          <a:bodyPr vert="horz" lIns="93222" tIns="46611" rIns="93222" bIns="466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4" y="9440676"/>
            <a:ext cx="2949190" cy="498662"/>
          </a:xfrm>
          <a:prstGeom prst="rect">
            <a:avLst/>
          </a:prstGeom>
        </p:spPr>
        <p:txBody>
          <a:bodyPr vert="horz" lIns="93222" tIns="46611" rIns="93222" bIns="46611" rtlCol="0" anchor="b"/>
          <a:lstStyle>
            <a:lvl1pPr algn="r">
              <a:defRPr sz="1200"/>
            </a:lvl1pPr>
          </a:lstStyle>
          <a:p>
            <a:fld id="{E21E0E31-6B85-4432-A706-09957843C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9654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F6204CCB-90D2-461C-B35F-AA4CBC27DC1C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0"/>
            <a:ext cx="5445125" cy="3913187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59F01532-9F51-4E42-A8EF-A7C75A0D64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316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4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4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80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55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0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39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00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7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9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34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82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E9113-B310-42D8-8641-FBDB2FB5339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6FA8-69DE-4B0B-B600-5DFF58F11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emf"/><Relationship Id="rId7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ef.osaka.lg.jp/eneseisaku/sec/index.html" TargetMode="External"/><Relationship Id="rId3" Type="http://schemas.openxmlformats.org/officeDocument/2006/relationships/image" Target="../media/image8.png"/><Relationship Id="rId7" Type="http://schemas.openxmlformats.org/officeDocument/2006/relationships/hyperlink" Target="http://www.pref.osaka.lg.jp/nishiosaka/info-map/index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hyperlink" Target="mailto:eneseisaku-01@gbox.pref.osaka.lg.jp" TargetMode="External"/><Relationship Id="rId4" Type="http://schemas.openxmlformats.org/officeDocument/2006/relationships/image" Target="../media/image9.emf"/><Relationship Id="rId9" Type="http://schemas.openxmlformats.org/officeDocument/2006/relationships/hyperlink" Target="https://www.shinsei.pref.osaka.lg.jp/ers/input?tetudukiId=20190700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7536160" y="1107220"/>
            <a:ext cx="4655840" cy="16312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大阪府・大阪市が共同で設置する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「おおさかスマートエネルギーセンター」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では、再生可能エネルギーの普及拡大をめざし、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太陽光発電の普及促進の取組みを進めています。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2">
            <a:lum bright="20000" contrast="40000"/>
          </a:blip>
          <a:srcRect l="23519" t="42549"/>
          <a:stretch/>
        </p:blipFill>
        <p:spPr>
          <a:xfrm>
            <a:off x="0" y="-44908"/>
            <a:ext cx="9365164" cy="6779495"/>
          </a:xfrm>
          <a:prstGeom prst="rect">
            <a:avLst/>
          </a:prstGeom>
        </p:spPr>
      </p:pic>
      <p:sp>
        <p:nvSpPr>
          <p:cNvPr id="9" name="テキスト ボックス 2"/>
          <p:cNvSpPr txBox="1"/>
          <p:nvPr/>
        </p:nvSpPr>
        <p:spPr>
          <a:xfrm>
            <a:off x="73263" y="7867140"/>
            <a:ext cx="12045474" cy="82537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1800"/>
              </a:spcAft>
            </a:pPr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日時</a:t>
            </a:r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2019</a:t>
            </a:r>
            <a:r>
              <a:rPr 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sz="6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９</a:t>
            </a:r>
            <a:r>
              <a:rPr 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6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</a:t>
            </a:r>
            <a:r>
              <a:rPr lang="ja-JP" altLang="en-US" sz="2800" b="1" kern="1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水</a:t>
            </a:r>
            <a:r>
              <a:rPr 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曜日）</a:t>
            </a:r>
            <a:r>
              <a:rPr lang="en-US" alt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13:00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15:00</a:t>
            </a:r>
          </a:p>
          <a:p>
            <a:pPr algn="just"/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場所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大阪府西大阪治水事務所　１階会議室</a:t>
            </a:r>
            <a:endParaRPr lang="en-US" altLang="ja-JP" sz="28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 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（大阪市西区江之子島２丁目１番</a:t>
            </a:r>
            <a:r>
              <a:rPr lang="en-US" altLang="ja-JP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64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号）</a:t>
            </a:r>
            <a:endParaRPr lang="en-US" altLang="ja-JP" sz="24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定員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sz="32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50</a:t>
            </a:r>
            <a:r>
              <a:rPr 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名（申込先着順</a:t>
            </a:r>
            <a:r>
              <a:rPr 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28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 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申込締切：</a:t>
            </a:r>
            <a:r>
              <a:rPr lang="en-US" altLang="ja-JP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2019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９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日（水曜日）</a:t>
            </a:r>
            <a:r>
              <a:rPr lang="en-US" altLang="ja-JP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定員になり次第、受付を終了します。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対象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施工販売に携わる</a:t>
            </a:r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事業者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市町村職員、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卒</a:t>
            </a:r>
            <a:r>
              <a:rPr lang="en-US" alt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FIT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を迎える府民</a:t>
            </a:r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の方</a:t>
            </a:r>
            <a:endParaRPr lang="ja-JP" sz="28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ja-JP" altLang="en-US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sz="28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プログラム</a:t>
            </a:r>
            <a:endParaRPr lang="ja-JP" sz="28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13:00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2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講演１</a:t>
            </a:r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住宅用太陽光発電の買取期間満了後の対応等</a:t>
            </a:r>
            <a:endParaRPr lang="en-US" altLang="ja-JP" sz="24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 </a:t>
            </a:r>
            <a:r>
              <a:rPr 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講師</a:t>
            </a: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一般社団法人太陽光発電協会</a:t>
            </a:r>
          </a:p>
          <a:p>
            <a:pPr algn="just">
              <a:spcAft>
                <a:spcPts val="600"/>
              </a:spcAft>
            </a:pPr>
            <a:r>
              <a:rPr 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</a:t>
            </a: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   　</a:t>
            </a:r>
            <a:r>
              <a:rPr 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住宅部会普及促進ワーキングリーダー　中嶋　明洋氏</a:t>
            </a:r>
          </a:p>
          <a:p>
            <a:pPr algn="just">
              <a:spcAft>
                <a:spcPts val="0"/>
              </a:spcAft>
            </a:pP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14:20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2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講演２</a:t>
            </a:r>
            <a:r>
              <a:rPr lang="ja-JP" altLang="en-US" sz="2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つくる！ためる！使う！つくった電気は賢く使おう！</a:t>
            </a:r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                         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講師</a:t>
            </a:r>
            <a:r>
              <a:rPr 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シャープ</a:t>
            </a: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マーケティングジャパン</a:t>
            </a:r>
            <a:r>
              <a:rPr 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株式</a:t>
            </a:r>
            <a:r>
              <a:rPr 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会社　</a:t>
            </a: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ホームソリューション社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 　</a:t>
            </a:r>
            <a:r>
              <a:rPr lang="en-US" alt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ATOM</a:t>
            </a: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戦略推進統轄部エリア推進部（</a:t>
            </a:r>
            <a:r>
              <a:rPr lang="en-US" alt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ES)</a:t>
            </a: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神名　琢也氏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14:50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～■その他　 </a:t>
            </a:r>
            <a:r>
              <a:rPr lang="ja-JP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補助金</a:t>
            </a:r>
            <a:r>
              <a:rPr lang="ja-JP" altLang="en-US" sz="2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等に関するお知らせ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2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おおさかスマートエネルギーセンター</a:t>
            </a:r>
            <a:r>
              <a:rPr lang="ja-JP" sz="2000" kern="100" spc="-15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sz="2000" kern="100" spc="-1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大阪府環境農林水産部　エネルギー政策課</a:t>
            </a:r>
            <a:r>
              <a:rPr lang="ja-JP" sz="2000" kern="100" spc="-15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2000" kern="100" spc="-15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-23574" y="1050140"/>
            <a:ext cx="7019674" cy="145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8500" b="1" kern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卒</a:t>
            </a:r>
            <a:r>
              <a:rPr lang="en-US" altLang="ja-JP" sz="8500" b="1" kern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FIT</a:t>
            </a:r>
            <a:r>
              <a:rPr lang="ja-JP" altLang="ja-JP" sz="8500" b="1" kern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セミナー</a:t>
            </a:r>
            <a:endParaRPr lang="ja-JP" altLang="ja-JP" sz="8500" b="1" kern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407368" y="135112"/>
            <a:ext cx="4664684" cy="915037"/>
            <a:chOff x="-12894114" y="2960072"/>
            <a:chExt cx="6208694" cy="1217915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040621" y="2960072"/>
              <a:ext cx="3355201" cy="1217915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2894114" y="3139589"/>
              <a:ext cx="2916514" cy="858880"/>
            </a:xfrm>
            <a:prstGeom prst="rect">
              <a:avLst/>
            </a:prstGeom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7160606" y="2727932"/>
            <a:ext cx="4984066" cy="48628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国においては、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2009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月に「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余剰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電力買取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制度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」を開始し、太陽光発電の普及が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進められて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いるところですが、この制度の適用を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受けた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住宅用等の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太陽光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発電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設備は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月以降順次、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年間の固定価格による買取期間が満了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卒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FIT)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を迎えます。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このたび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、買取期間の満了後も太陽光発電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していただくため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000" b="1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「卒</a:t>
            </a:r>
            <a:r>
              <a:rPr lang="en-US" altLang="ja-JP" sz="2000" b="1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FIT</a:t>
            </a:r>
            <a:r>
              <a:rPr lang="ja-JP" altLang="en-US" sz="2000" b="1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固定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価格買取期間を満了した太陽光パネルを使いこなそう～」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を開催します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本セミナーでは、買取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期間満了後の売電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や自家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消費の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具体メニューの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紹介など、</a:t>
            </a:r>
            <a:r>
              <a:rPr lang="ja-JP" altLang="en-US" sz="20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役立つ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を提供します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ぜひ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ご参加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96898" y="2633904"/>
            <a:ext cx="6627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～固定価格買取期間が満了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endParaRPr kumimoji="1" lang="en-US" altLang="ja-JP" sz="3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太陽光</a:t>
            </a:r>
            <a:r>
              <a: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パネルを使いこなそう～</a:t>
            </a:r>
          </a:p>
          <a:p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8776072"/>
            <a:ext cx="2994811" cy="1512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32006" y="9383959"/>
            <a:ext cx="2705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参加無料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88388" y="8380028"/>
            <a:ext cx="231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12:30</a:t>
            </a:r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より開場）</a:t>
            </a:r>
            <a:endParaRPr lang="ja-JP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34688" y="15726026"/>
            <a:ext cx="11922624" cy="538878"/>
            <a:chOff x="155340" y="15842422"/>
            <a:chExt cx="11922624" cy="538878"/>
          </a:xfrm>
        </p:grpSpPr>
        <p:grpSp>
          <p:nvGrpSpPr>
            <p:cNvPr id="28" name="グループ化 27"/>
            <p:cNvGrpSpPr>
              <a:grpSpLocks noChangeAspect="1"/>
            </p:cNvGrpSpPr>
            <p:nvPr/>
          </p:nvGrpSpPr>
          <p:grpSpPr>
            <a:xfrm>
              <a:off x="5113730" y="15842422"/>
              <a:ext cx="1584000" cy="538878"/>
              <a:chOff x="10452484" y="15563846"/>
              <a:chExt cx="1761006" cy="599095"/>
            </a:xfrm>
          </p:grpSpPr>
          <p:pic>
            <p:nvPicPr>
              <p:cNvPr id="65" name="図 6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5248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66" name="図 6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38906" y="15563846"/>
                <a:ext cx="367414" cy="599095"/>
              </a:xfrm>
              <a:prstGeom prst="rect">
                <a:avLst/>
              </a:prstGeom>
            </p:spPr>
          </p:pic>
          <p:pic>
            <p:nvPicPr>
              <p:cNvPr id="67" name="図 6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5965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68" name="図 67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46076" y="15563846"/>
                <a:ext cx="367414" cy="599095"/>
              </a:xfrm>
              <a:prstGeom prst="rect">
                <a:avLst/>
              </a:prstGeom>
            </p:spPr>
          </p:pic>
        </p:grpSp>
        <p:grpSp>
          <p:nvGrpSpPr>
            <p:cNvPr id="33" name="グループ化 32"/>
            <p:cNvGrpSpPr>
              <a:grpSpLocks noChangeAspect="1"/>
            </p:cNvGrpSpPr>
            <p:nvPr/>
          </p:nvGrpSpPr>
          <p:grpSpPr>
            <a:xfrm>
              <a:off x="155340" y="15842422"/>
              <a:ext cx="1584000" cy="538878"/>
              <a:chOff x="10452484" y="15563846"/>
              <a:chExt cx="1761006" cy="599095"/>
            </a:xfrm>
          </p:grpSpPr>
          <p:pic>
            <p:nvPicPr>
              <p:cNvPr id="61" name="図 6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5248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62" name="図 6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38906" y="15563846"/>
                <a:ext cx="367414" cy="599095"/>
              </a:xfrm>
              <a:prstGeom prst="rect">
                <a:avLst/>
              </a:prstGeom>
            </p:spPr>
          </p:pic>
          <p:pic>
            <p:nvPicPr>
              <p:cNvPr id="63" name="図 6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5965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64" name="図 63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46076" y="15563846"/>
                <a:ext cx="367414" cy="599095"/>
              </a:xfrm>
              <a:prstGeom prst="rect">
                <a:avLst/>
              </a:prstGeom>
            </p:spPr>
          </p:pic>
        </p:grpSp>
        <p:grpSp>
          <p:nvGrpSpPr>
            <p:cNvPr id="34" name="グループ化 33"/>
            <p:cNvGrpSpPr>
              <a:grpSpLocks noChangeAspect="1"/>
            </p:cNvGrpSpPr>
            <p:nvPr/>
          </p:nvGrpSpPr>
          <p:grpSpPr>
            <a:xfrm>
              <a:off x="1811700" y="15842422"/>
              <a:ext cx="1584000" cy="538878"/>
              <a:chOff x="10452484" y="15563846"/>
              <a:chExt cx="1761006" cy="599095"/>
            </a:xfrm>
          </p:grpSpPr>
          <p:pic>
            <p:nvPicPr>
              <p:cNvPr id="57" name="図 5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5248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58" name="図 57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38906" y="15563846"/>
                <a:ext cx="367414" cy="599095"/>
              </a:xfrm>
              <a:prstGeom prst="rect">
                <a:avLst/>
              </a:prstGeom>
            </p:spPr>
          </p:pic>
          <p:pic>
            <p:nvPicPr>
              <p:cNvPr id="59" name="図 5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5965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60" name="図 59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46076" y="15563846"/>
                <a:ext cx="367414" cy="599095"/>
              </a:xfrm>
              <a:prstGeom prst="rect">
                <a:avLst/>
              </a:prstGeom>
            </p:spPr>
          </p:pic>
        </p:grpSp>
        <p:grpSp>
          <p:nvGrpSpPr>
            <p:cNvPr id="35" name="グループ化 34"/>
            <p:cNvGrpSpPr>
              <a:grpSpLocks noChangeAspect="1"/>
            </p:cNvGrpSpPr>
            <p:nvPr/>
          </p:nvGrpSpPr>
          <p:grpSpPr>
            <a:xfrm>
              <a:off x="3467884" y="15842422"/>
              <a:ext cx="1584000" cy="538878"/>
              <a:chOff x="10452484" y="15563846"/>
              <a:chExt cx="1761006" cy="599095"/>
            </a:xfrm>
          </p:grpSpPr>
          <p:pic>
            <p:nvPicPr>
              <p:cNvPr id="53" name="図 5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5248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54" name="図 53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38906" y="15563846"/>
                <a:ext cx="367414" cy="599095"/>
              </a:xfrm>
              <a:prstGeom prst="rect">
                <a:avLst/>
              </a:prstGeom>
            </p:spPr>
          </p:pic>
          <p:pic>
            <p:nvPicPr>
              <p:cNvPr id="55" name="図 5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5965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56" name="図 5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46076" y="15563846"/>
                <a:ext cx="367414" cy="599095"/>
              </a:xfrm>
              <a:prstGeom prst="rect">
                <a:avLst/>
              </a:prstGeom>
            </p:spPr>
          </p:pic>
        </p:grpSp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02893" y="15891403"/>
              <a:ext cx="375071" cy="489889"/>
            </a:xfrm>
            <a:prstGeom prst="rect">
              <a:avLst/>
            </a:prstGeom>
          </p:spPr>
        </p:pic>
        <p:grpSp>
          <p:nvGrpSpPr>
            <p:cNvPr id="37" name="グループ化 36"/>
            <p:cNvGrpSpPr>
              <a:grpSpLocks noChangeAspect="1"/>
            </p:cNvGrpSpPr>
            <p:nvPr/>
          </p:nvGrpSpPr>
          <p:grpSpPr>
            <a:xfrm>
              <a:off x="6780252" y="15842422"/>
              <a:ext cx="1584000" cy="538878"/>
              <a:chOff x="10452484" y="15563846"/>
              <a:chExt cx="1761006" cy="599095"/>
            </a:xfrm>
          </p:grpSpPr>
          <p:pic>
            <p:nvPicPr>
              <p:cNvPr id="49" name="図 4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5248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50" name="図 49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38906" y="15563846"/>
                <a:ext cx="367414" cy="599095"/>
              </a:xfrm>
              <a:prstGeom prst="rect">
                <a:avLst/>
              </a:prstGeom>
            </p:spPr>
          </p:pic>
          <p:pic>
            <p:nvPicPr>
              <p:cNvPr id="51" name="図 5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5965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52" name="図 5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46076" y="15563846"/>
                <a:ext cx="367414" cy="599095"/>
              </a:xfrm>
              <a:prstGeom prst="rect">
                <a:avLst/>
              </a:prstGeom>
            </p:spPr>
          </p:pic>
        </p:grpSp>
        <p:grpSp>
          <p:nvGrpSpPr>
            <p:cNvPr id="38" name="グループ化 37"/>
            <p:cNvGrpSpPr>
              <a:grpSpLocks noChangeAspect="1"/>
            </p:cNvGrpSpPr>
            <p:nvPr/>
          </p:nvGrpSpPr>
          <p:grpSpPr>
            <a:xfrm>
              <a:off x="8436436" y="15842422"/>
              <a:ext cx="1584000" cy="538878"/>
              <a:chOff x="10452484" y="15563846"/>
              <a:chExt cx="1761006" cy="599095"/>
            </a:xfrm>
          </p:grpSpPr>
          <p:pic>
            <p:nvPicPr>
              <p:cNvPr id="45" name="図 4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5248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46" name="図 4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38906" y="15563846"/>
                <a:ext cx="367414" cy="599095"/>
              </a:xfrm>
              <a:prstGeom prst="rect">
                <a:avLst/>
              </a:prstGeom>
            </p:spPr>
          </p:pic>
          <p:pic>
            <p:nvPicPr>
              <p:cNvPr id="47" name="図 4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5965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48" name="図 47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46076" y="15563846"/>
                <a:ext cx="367414" cy="599095"/>
              </a:xfrm>
              <a:prstGeom prst="rect">
                <a:avLst/>
              </a:prstGeom>
            </p:spPr>
          </p:pic>
        </p:grpSp>
        <p:grpSp>
          <p:nvGrpSpPr>
            <p:cNvPr id="39" name="グループ化 38"/>
            <p:cNvGrpSpPr>
              <a:grpSpLocks noChangeAspect="1"/>
            </p:cNvGrpSpPr>
            <p:nvPr/>
          </p:nvGrpSpPr>
          <p:grpSpPr>
            <a:xfrm>
              <a:off x="10056440" y="15842422"/>
              <a:ext cx="1584000" cy="538878"/>
              <a:chOff x="10452484" y="15563846"/>
              <a:chExt cx="1761006" cy="599095"/>
            </a:xfrm>
          </p:grpSpPr>
          <p:pic>
            <p:nvPicPr>
              <p:cNvPr id="41" name="図 4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5248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42" name="図 4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938906" y="15563846"/>
                <a:ext cx="367414" cy="599095"/>
              </a:xfrm>
              <a:prstGeom prst="rect">
                <a:avLst/>
              </a:prstGeom>
            </p:spPr>
          </p:pic>
          <p:pic>
            <p:nvPicPr>
              <p:cNvPr id="43" name="図 4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59654" y="15618309"/>
                <a:ext cx="416984" cy="544632"/>
              </a:xfrm>
              <a:prstGeom prst="rect">
                <a:avLst/>
              </a:prstGeom>
            </p:spPr>
          </p:pic>
          <p:pic>
            <p:nvPicPr>
              <p:cNvPr id="44" name="図 43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46076" y="15563846"/>
                <a:ext cx="367414" cy="599095"/>
              </a:xfrm>
              <a:prstGeom prst="rect">
                <a:avLst/>
              </a:prstGeom>
            </p:spPr>
          </p:pic>
        </p:grpSp>
      </p:grpSp>
      <p:sp>
        <p:nvSpPr>
          <p:cNvPr id="10" name="テキスト ボックス 9"/>
          <p:cNvSpPr txBox="1"/>
          <p:nvPr/>
        </p:nvSpPr>
        <p:spPr>
          <a:xfrm>
            <a:off x="1097652" y="15216722"/>
            <a:ext cx="99966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主催：おおさかスマートエネルギーセンター（大阪府・大阪市）</a:t>
            </a:r>
            <a:endParaRPr kumimoji="1" lang="en-US" altLang="ja-JP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51958" y="1035212"/>
            <a:ext cx="11072634" cy="3350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インターネットから</a:t>
            </a:r>
          </a:p>
          <a:p>
            <a:pPr>
              <a:spcAft>
                <a:spcPts val="0"/>
              </a:spcAft>
            </a:pP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下記サイト</a:t>
            </a:r>
            <a:r>
              <a:rPr lang="ja-JP" altLang="en-US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は右記の２次元コードを読み取り、</a:t>
            </a:r>
            <a:r>
              <a:rPr lang="en-US" alt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アクセスいただき、申込み</a:t>
            </a:r>
            <a:r>
              <a:rPr lang="ja-JP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フォームに必要事項</a:t>
            </a:r>
            <a:r>
              <a:rPr 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ja-JP" altLang="en-US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ご入力</a:t>
            </a:r>
            <a:r>
              <a:rPr lang="ja-JP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の上、お申込みください</a:t>
            </a:r>
            <a:r>
              <a:rPr 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インターネット申請・申込サービスのページへアクセスします。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33350">
              <a:spcAft>
                <a:spcPts val="1200"/>
              </a:spcAft>
            </a:pP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en-US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URL:https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://www.shinsei.pref.osaka.lg.jp/ers/input?tetudukiId=2019070098</a:t>
            </a:r>
          </a:p>
          <a:p>
            <a:r>
              <a:rPr lang="ja-JP" altLang="en-US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en-US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en-US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altLang="ja-JP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</a:t>
            </a:r>
            <a:endParaRPr lang="en-US" altLang="ja-JP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ja-JP" altLang="en-US" sz="1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参加申込書に必要事項をご記入の上、お申込みください。</a:t>
            </a:r>
          </a:p>
          <a:p>
            <a:pPr>
              <a:spcAft>
                <a:spcPts val="0"/>
              </a:spcAft>
            </a:pPr>
            <a:r>
              <a:rPr lang="en-US" alt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番号</a:t>
            </a:r>
            <a:r>
              <a:rPr lang="ja-JP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06-6210-9259</a:t>
            </a:r>
            <a:r>
              <a:rPr lang="ja-JP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eneseisaku-01@gbox.pref.osaka.lg.jp</a:t>
            </a:r>
          </a:p>
          <a:p>
            <a:pPr>
              <a:spcAft>
                <a:spcPts val="0"/>
              </a:spcAft>
            </a:pPr>
            <a:endParaRPr lang="en-US" altLang="ja-JP" u="sng" kern="100" dirty="0">
              <a:solidFill>
                <a:srgbClr val="0563C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個人情報の取り扱いについて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ご提供いただいた情報は、本セミナーに関する主催団体方の各種連絡・情報提供のため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に使用させて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いただきます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ja-JP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kern="100" dirty="0" err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障</a:t>
            </a:r>
            <a:r>
              <a:rPr lang="ja-JP" altLang="ja-JP" kern="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がい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等が</a:t>
            </a:r>
            <a:r>
              <a:rPr lang="ja-JP" altLang="ja-JP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ある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方で、参加にあたり配慮を希望する方は事前にご相談</a:t>
            </a:r>
            <a:r>
              <a:rPr lang="ja-JP" altLang="ja-JP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ください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524162"/>
            <a:ext cx="5709180" cy="445184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66013" y="10419474"/>
            <a:ext cx="727838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■大阪府西大阪治水事務所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１階　会議室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大阪市西区江之子島２丁目１番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http://www.pref.osaka.lg.jp/nishiosaka/info-map/index.html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Osaka Metro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阿波座駅（最寄り駅）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中央線   ： 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出口から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徒歩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千日前線：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出口から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徒歩１分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来庁者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の出入り口は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本町通側になります。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南海トラフ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巨大地震や津波発生時の対応等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を学べる施設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「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津波高潮ステーション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」を観覧いただけます。（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開館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時間は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10:00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9"/>
          <p:cNvSpPr txBox="1"/>
          <p:nvPr/>
        </p:nvSpPr>
        <p:spPr>
          <a:xfrm>
            <a:off x="5519936" y="14500708"/>
            <a:ext cx="6696744" cy="11925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お問合せ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おおさかスマートエネルギーセンター（大阪府環境農林水産部エネルギー政策課内）</a:t>
            </a:r>
          </a:p>
          <a:p>
            <a:pPr algn="just">
              <a:spcAft>
                <a:spcPts val="0"/>
              </a:spcAft>
            </a:pP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TEL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06-6210-9254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（直通）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06-6210-9259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eneseisaku-01@gbox.pref.osaka.lg.jp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" name="Picture 11" descr="D:\YoshimotoH\Desktop\suma-toenerugi-sennta-rogo[1]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55" y="14576462"/>
            <a:ext cx="5041773" cy="1267079"/>
          </a:xfrm>
          <a:prstGeom prst="rect">
            <a:avLst/>
          </a:prstGeom>
          <a:noFill/>
          <a:extLst/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134932"/>
              </p:ext>
            </p:extLst>
          </p:nvPr>
        </p:nvGraphicFramePr>
        <p:xfrm>
          <a:off x="678000" y="5096080"/>
          <a:ext cx="10836001" cy="4148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581">
                  <a:extLst>
                    <a:ext uri="{9D8B030D-6E8A-4147-A177-3AD203B41FA5}">
                      <a16:colId xmlns:a16="http://schemas.microsoft.com/office/drawing/2014/main" val="250256446"/>
                    </a:ext>
                  </a:extLst>
                </a:gridCol>
                <a:gridCol w="3965710">
                  <a:extLst>
                    <a:ext uri="{9D8B030D-6E8A-4147-A177-3AD203B41FA5}">
                      <a16:colId xmlns:a16="http://schemas.microsoft.com/office/drawing/2014/main" val="1839430592"/>
                    </a:ext>
                  </a:extLst>
                </a:gridCol>
                <a:gridCol w="3965710">
                  <a:extLst>
                    <a:ext uri="{9D8B030D-6E8A-4147-A177-3AD203B41FA5}">
                      <a16:colId xmlns:a16="http://schemas.microsoft.com/office/drawing/2014/main" val="219651324"/>
                    </a:ext>
                  </a:extLst>
                </a:gridCol>
              </a:tblGrid>
              <a:tr h="4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会社・団体名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097230"/>
                  </a:ext>
                </a:extLst>
              </a:tr>
              <a:tr h="4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05396"/>
                  </a:ext>
                </a:extLst>
              </a:tr>
              <a:tr h="460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</a:t>
                      </a:r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所属・氏名</a:t>
                      </a:r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115954"/>
                  </a:ext>
                </a:extLst>
              </a:tr>
              <a:tr h="460000"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570916"/>
                  </a:ext>
                </a:extLst>
              </a:tr>
              <a:tr h="468044">
                <a:tc vMerge="1">
                  <a:txBody>
                    <a:bodyPr/>
                    <a:lstStyle/>
                    <a:p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523335"/>
                  </a:ext>
                </a:extLst>
              </a:tr>
              <a:tr h="4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559956"/>
                  </a:ext>
                </a:extLst>
              </a:tr>
              <a:tr h="4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番号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213347"/>
                  </a:ext>
                </a:extLst>
              </a:tr>
              <a:tr h="4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376911"/>
                  </a:ext>
                </a:extLst>
              </a:tr>
              <a:tr h="4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その他特記事項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09595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519936" y="15831422"/>
            <a:ext cx="56025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kern="1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URL</a:t>
            </a:r>
            <a:r>
              <a:rPr lang="ja-JP" altLang="en-US" sz="1400" kern="1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http://www.pref.osaka.lg.jp/eneseisaku/sec/index.html</a:t>
            </a:r>
            <a:endParaRPr kumimoji="1" lang="ja-JP" altLang="en-US" sz="1600" dirty="0">
              <a:solidFill>
                <a:sysClr val="windowText" lastClr="000000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861505" y="15472816"/>
            <a:ext cx="2689932" cy="370977"/>
            <a:chOff x="5183991" y="9806848"/>
            <a:chExt cx="1837260" cy="253381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5183991" y="9806848"/>
              <a:ext cx="1679811" cy="211497"/>
              <a:chOff x="-5756728" y="10906662"/>
              <a:chExt cx="1714548" cy="194833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-5756728" y="10906662"/>
                <a:ext cx="1242920" cy="1902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tIns="77712" bIns="38856" rtlCol="0" anchor="ctr" anchorCtr="0">
                <a:spAutoFit/>
              </a:bodyPr>
              <a:lstStyle/>
              <a:p>
                <a:pPr algn="ctr"/>
                <a:r>
                  <a:rPr lang="ja-JP" altLang="en-US" sz="1200" b="1" spc="-162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Meiryo UI" panose="020B0604030504040204" pitchFamily="50" charset="-128"/>
                  </a:rPr>
                  <a:t>おおさかスマート</a:t>
                </a:r>
                <a:endParaRPr lang="ja-JP" altLang="en-US" sz="1200" b="1" spc="-162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-4436957" y="10911243"/>
                <a:ext cx="394777" cy="190252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txBody>
              <a:bodyPr wrap="square" tIns="77712" bIns="38856" rtlCol="0" anchor="ctr" anchorCtr="0">
                <a:spAutoFit/>
              </a:bodyPr>
              <a:lstStyle/>
              <a:p>
                <a:pPr algn="ctr"/>
                <a:r>
                  <a:rPr lang="ja-JP" altLang="en-US" sz="12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Meiryo UI" panose="020B0604030504040204" pitchFamily="50" charset="-128"/>
                  </a:rPr>
                  <a:t>検索</a:t>
                </a:r>
              </a:p>
            </p:txBody>
          </p:sp>
        </p:grpSp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00000" flipH="1">
              <a:off x="6766554" y="9858724"/>
              <a:ext cx="254697" cy="201505"/>
            </a:xfrm>
            <a:prstGeom prst="rect">
              <a:avLst/>
            </a:prstGeom>
          </p:spPr>
        </p:pic>
      </p:grpSp>
      <p:pic>
        <p:nvPicPr>
          <p:cNvPr id="18" name="Picture 3" descr="D:\YoshimotoH\Downloads\QR_Code (1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368" y="14948107"/>
            <a:ext cx="959079" cy="958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407368" y="15832856"/>
            <a:ext cx="5025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おおさかスマートエネルギーセンターは大阪府と大阪市の共同設置です。</a:t>
            </a:r>
            <a:endParaRPr kumimoji="1" lang="ja-JP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473714" y="14284684"/>
            <a:ext cx="11244572" cy="0"/>
          </a:xfrm>
          <a:prstGeom prst="line">
            <a:avLst/>
          </a:prstGeom>
          <a:ln w="76200" cap="rnd">
            <a:solidFill>
              <a:srgbClr val="66CCFF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8"/>
          <p:cNvSpPr txBox="1"/>
          <p:nvPr/>
        </p:nvSpPr>
        <p:spPr>
          <a:xfrm>
            <a:off x="568842" y="4525641"/>
            <a:ext cx="3523284" cy="54201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セミナー参加申込書</a:t>
            </a:r>
            <a:endParaRPr lang="ja-JP" sz="3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8"/>
          <p:cNvSpPr txBox="1"/>
          <p:nvPr/>
        </p:nvSpPr>
        <p:spPr>
          <a:xfrm>
            <a:off x="5699956" y="4739828"/>
            <a:ext cx="5674286" cy="3365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en-US" altLang="ja-JP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または</a:t>
            </a:r>
            <a:r>
              <a:rPr lang="en-US" altLang="ja-JP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E-mail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でお送りください。</a:t>
            </a:r>
            <a:endParaRPr 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364818" y="159852"/>
            <a:ext cx="3174898" cy="848640"/>
            <a:chOff x="328814" y="112161"/>
            <a:chExt cx="3174898" cy="848640"/>
          </a:xfrm>
          <a:noFill/>
        </p:grpSpPr>
        <p:sp>
          <p:nvSpPr>
            <p:cNvPr id="24" name="角丸四角形 23"/>
            <p:cNvSpPr/>
            <p:nvPr/>
          </p:nvSpPr>
          <p:spPr>
            <a:xfrm>
              <a:off x="328814" y="112161"/>
              <a:ext cx="3174898" cy="848640"/>
            </a:xfrm>
            <a:prstGeom prst="roundRect">
              <a:avLst>
                <a:gd name="adj" fmla="val 32781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テキスト ボックス 8"/>
            <p:cNvSpPr txBox="1"/>
            <p:nvPr/>
          </p:nvSpPr>
          <p:spPr>
            <a:xfrm>
              <a:off x="440263" y="175768"/>
              <a:ext cx="2952000" cy="721427"/>
            </a:xfrm>
            <a:prstGeom prst="rect">
              <a:avLst/>
            </a:prstGeom>
            <a:grpFill/>
            <a:ln w="3810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ja-JP" altLang="en-US" sz="3800" b="1" kern="100" dirty="0" smtClean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お申込み方法　</a:t>
              </a:r>
              <a:endParaRPr lang="ja-JP" sz="3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3490357" y="171116"/>
            <a:ext cx="764188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申込締切　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年９月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日（水曜日）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kumimoji="1" lang="en-US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定員を超過した場合にのみ、ご連絡いたします。</a:t>
            </a:r>
            <a:endParaRPr lang="en-US" altLang="ja-JP" sz="16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kumimoji="1" lang="en-US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定員になり次第、受付を終了します。　　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405014" y="9511608"/>
            <a:ext cx="3852000" cy="848640"/>
            <a:chOff x="328814" y="112161"/>
            <a:chExt cx="3174898" cy="848640"/>
          </a:xfrm>
          <a:noFill/>
        </p:grpSpPr>
        <p:sp>
          <p:nvSpPr>
            <p:cNvPr id="31" name="角丸四角形 30"/>
            <p:cNvSpPr/>
            <p:nvPr/>
          </p:nvSpPr>
          <p:spPr>
            <a:xfrm>
              <a:off x="328814" y="112161"/>
              <a:ext cx="3174898" cy="848640"/>
            </a:xfrm>
            <a:prstGeom prst="roundRect">
              <a:avLst>
                <a:gd name="adj" fmla="val 32781"/>
              </a:avLst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2" name="テキスト ボックス 8"/>
            <p:cNvSpPr txBox="1"/>
            <p:nvPr/>
          </p:nvSpPr>
          <p:spPr>
            <a:xfrm>
              <a:off x="440263" y="175768"/>
              <a:ext cx="2952000" cy="721427"/>
            </a:xfrm>
            <a:prstGeom prst="rect">
              <a:avLst/>
            </a:prstGeom>
            <a:grpFill/>
            <a:ln w="3810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ja-JP" altLang="en-US" sz="3800" b="1" kern="100" dirty="0" smtClean="0">
                  <a:solidFill>
                    <a:schemeClr val="bg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会場へのアクセス　</a:t>
              </a:r>
              <a:endParaRPr lang="ja-JP" sz="3800" b="1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図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333" y="1359248"/>
            <a:ext cx="1223243" cy="1197216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sp>
        <p:nvSpPr>
          <p:cNvPr id="11" name="正方形/長方形 10">
            <a:hlinkClick r:id="rId7"/>
          </p:cNvPr>
          <p:cNvSpPr/>
          <p:nvPr/>
        </p:nvSpPr>
        <p:spPr>
          <a:xfrm>
            <a:off x="587388" y="11584412"/>
            <a:ext cx="6012000" cy="2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hlinkClick r:id="rId8"/>
          </p:cNvPr>
          <p:cNvSpPr/>
          <p:nvPr/>
        </p:nvSpPr>
        <p:spPr>
          <a:xfrm>
            <a:off x="5556564" y="15861234"/>
            <a:ext cx="5544000" cy="295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hlinkClick r:id="rId9"/>
          </p:cNvPr>
          <p:cNvSpPr/>
          <p:nvPr/>
        </p:nvSpPr>
        <p:spPr>
          <a:xfrm>
            <a:off x="620912" y="1935312"/>
            <a:ext cx="803137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hlinkClick r:id="rId10"/>
          </p:cNvPr>
          <p:cNvSpPr/>
          <p:nvPr/>
        </p:nvSpPr>
        <p:spPr>
          <a:xfrm>
            <a:off x="3539716" y="2927432"/>
            <a:ext cx="5508612" cy="46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hlinkClick r:id="rId10"/>
          </p:cNvPr>
          <p:cNvSpPr/>
          <p:nvPr/>
        </p:nvSpPr>
        <p:spPr>
          <a:xfrm>
            <a:off x="5555940" y="15184784"/>
            <a:ext cx="4138702" cy="261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80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94</Words>
  <Application>Microsoft Office PowerPoint</Application>
  <PresentationFormat>ユーザー設定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2019-07-24T05:10:31Z</dcterms:created>
  <dcterms:modified xsi:type="dcterms:W3CDTF">2019-08-08T01:06:22Z</dcterms:modified>
</cp:coreProperties>
</file>