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1"/>
  </p:notesMasterIdLst>
  <p:handoutMasterIdLst>
    <p:handoutMasterId r:id="rId12"/>
  </p:handoutMasterIdLst>
  <p:sldIdLst>
    <p:sldId id="256" r:id="rId2"/>
    <p:sldId id="283" r:id="rId3"/>
    <p:sldId id="300" r:id="rId4"/>
    <p:sldId id="298" r:id="rId5"/>
    <p:sldId id="301" r:id="rId6"/>
    <p:sldId id="302" r:id="rId7"/>
    <p:sldId id="295" r:id="rId8"/>
    <p:sldId id="303" r:id="rId9"/>
    <p:sldId id="297" r:id="rId10"/>
  </p:sldIdLst>
  <p:sldSz cx="9540875"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0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FFFF"/>
    <a:srgbClr val="FFFF66"/>
    <a:srgbClr val="FFFF99"/>
    <a:srgbClr val="0000FF"/>
    <a:srgbClr val="FF4B4B"/>
    <a:srgbClr val="FF7575"/>
    <a:srgbClr val="000000"/>
    <a:srgbClr val="4172AD"/>
    <a:srgbClr val="8C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910" autoAdjust="0"/>
    <p:restoredTop sz="94964" autoAdjust="0"/>
  </p:normalViewPr>
  <p:slideViewPr>
    <p:cSldViewPr>
      <p:cViewPr varScale="1">
        <p:scale>
          <a:sx n="69" d="100"/>
          <a:sy n="69" d="100"/>
        </p:scale>
        <p:origin x="-1740" y="-102"/>
      </p:cViewPr>
      <p:guideLst>
        <p:guide orient="horz" pos="2160"/>
        <p:guide pos="300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03_&#35251;&#20809;&#29872;&#22659;&#25972;&#20633;&#65319;\00_01_(&#38468;&#23646;&#27231;&#38306;&#65289;&#22823;&#38442;&#24220;&#35251;&#20809;&#23458;&#21463;&#20837;&#29872;&#22659;&#25972;&#20633;&#12398;&#25512;&#36914;&#12395;&#38306;&#12377;&#12427;&#35519;&#26619;&#26908;&#35342;&#20250;&#35696;\&#9733;&#35519;&#26619;&#26908;&#35342;&#20250;&#35696;&#65288;H30&#65289;\&#31532;&#65298;&#22238;&#65288;300713&#65289;\&#9632;&#36039;&#26009;\&#36039;&#26009;&#20316;&#25104;&#29992;&#12487;&#12540;&#12479;\300703&#31246;&#21209;&#23616;&#36039;&#26009;\&#26481;&#20140;&#37117;&#23487;&#27850;&#31246;&#12398;&#20104;&#31639;&#27770;&#316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予算</c:v>
                </c:pt>
              </c:strCache>
            </c:strRef>
          </c:tx>
          <c:spPr>
            <a:pattFill prst="pct50">
              <a:fgClr>
                <a:schemeClr val="tx1"/>
              </a:fgClr>
              <a:bgClr>
                <a:schemeClr val="bg1"/>
              </a:bgClr>
            </a:pattFill>
            <a:ln>
              <a:noFill/>
            </a:ln>
            <a:effectLst/>
          </c:spPr>
          <c:invertIfNegative val="0"/>
          <c:cat>
            <c:strRef>
              <c:f>Sheet1!$B$2:$P$2</c:f>
              <c:strCache>
                <c:ptCount val="15"/>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strCache>
            </c:strRef>
          </c:cat>
          <c:val>
            <c:numRef>
              <c:f>Sheet1!$B$3:$P$3</c:f>
              <c:numCache>
                <c:formatCode>General</c:formatCode>
                <c:ptCount val="15"/>
                <c:pt idx="0">
                  <c:v>1000</c:v>
                </c:pt>
                <c:pt idx="1">
                  <c:v>1500</c:v>
                </c:pt>
                <c:pt idx="2">
                  <c:v>1200</c:v>
                </c:pt>
                <c:pt idx="3">
                  <c:v>1200</c:v>
                </c:pt>
                <c:pt idx="4">
                  <c:v>1200</c:v>
                </c:pt>
                <c:pt idx="5">
                  <c:v>1300</c:v>
                </c:pt>
                <c:pt idx="6">
                  <c:v>1400</c:v>
                </c:pt>
                <c:pt idx="7">
                  <c:v>1300</c:v>
                </c:pt>
                <c:pt idx="8">
                  <c:v>900</c:v>
                </c:pt>
                <c:pt idx="9">
                  <c:v>1100</c:v>
                </c:pt>
                <c:pt idx="10">
                  <c:v>1000</c:v>
                </c:pt>
                <c:pt idx="11">
                  <c:v>1100</c:v>
                </c:pt>
                <c:pt idx="12">
                  <c:v>1400</c:v>
                </c:pt>
                <c:pt idx="13">
                  <c:v>1800</c:v>
                </c:pt>
                <c:pt idx="14">
                  <c:v>2500</c:v>
                </c:pt>
              </c:numCache>
            </c:numRef>
          </c:val>
          <c:extLst xmlns:c16r2="http://schemas.microsoft.com/office/drawing/2015/06/chart">
            <c:ext xmlns:c16="http://schemas.microsoft.com/office/drawing/2014/chart" uri="{C3380CC4-5D6E-409C-BE32-E72D297353CC}">
              <c16:uniqueId val="{00000000-4993-4B39-A6FA-1CED27EC49F3}"/>
            </c:ext>
          </c:extLst>
        </c:ser>
        <c:ser>
          <c:idx val="1"/>
          <c:order val="1"/>
          <c:tx>
            <c:strRef>
              <c:f>Sheet1!$A$4</c:f>
              <c:strCache>
                <c:ptCount val="1"/>
                <c:pt idx="0">
                  <c:v>決算</c:v>
                </c:pt>
              </c:strCache>
            </c:strRef>
          </c:tx>
          <c:spPr>
            <a:solidFill>
              <a:schemeClr val="tx1"/>
            </a:solidFill>
            <a:ln>
              <a:noFill/>
            </a:ln>
            <a:effectLst/>
          </c:spPr>
          <c:invertIfNegative val="0"/>
          <c:cat>
            <c:strRef>
              <c:f>Sheet1!$B$2:$P$2</c:f>
              <c:strCache>
                <c:ptCount val="15"/>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strCache>
            </c:strRef>
          </c:cat>
          <c:val>
            <c:numRef>
              <c:f>Sheet1!$B$4:$P$4</c:f>
              <c:numCache>
                <c:formatCode>General</c:formatCode>
                <c:ptCount val="15"/>
                <c:pt idx="0">
                  <c:v>496</c:v>
                </c:pt>
                <c:pt idx="1">
                  <c:v>1154</c:v>
                </c:pt>
                <c:pt idx="2">
                  <c:v>1163</c:v>
                </c:pt>
                <c:pt idx="3">
                  <c:v>1193</c:v>
                </c:pt>
                <c:pt idx="4">
                  <c:v>1291</c:v>
                </c:pt>
                <c:pt idx="5">
                  <c:v>1410</c:v>
                </c:pt>
                <c:pt idx="6">
                  <c:v>1316</c:v>
                </c:pt>
                <c:pt idx="7">
                  <c:v>1010</c:v>
                </c:pt>
                <c:pt idx="8">
                  <c:v>1037</c:v>
                </c:pt>
                <c:pt idx="9">
                  <c:v>820</c:v>
                </c:pt>
                <c:pt idx="10">
                  <c:v>1070</c:v>
                </c:pt>
                <c:pt idx="11">
                  <c:v>1315</c:v>
                </c:pt>
                <c:pt idx="12">
                  <c:v>1624</c:v>
                </c:pt>
                <c:pt idx="13">
                  <c:v>2076</c:v>
                </c:pt>
                <c:pt idx="14">
                  <c:v>2217</c:v>
                </c:pt>
              </c:numCache>
            </c:numRef>
          </c:val>
          <c:extLst xmlns:c16r2="http://schemas.microsoft.com/office/drawing/2015/06/chart">
            <c:ext xmlns:c16="http://schemas.microsoft.com/office/drawing/2014/chart" uri="{C3380CC4-5D6E-409C-BE32-E72D297353CC}">
              <c16:uniqueId val="{00000001-4993-4B39-A6FA-1CED27EC49F3}"/>
            </c:ext>
          </c:extLst>
        </c:ser>
        <c:dLbls>
          <c:showLegendKey val="0"/>
          <c:showVal val="0"/>
          <c:showCatName val="0"/>
          <c:showSerName val="0"/>
          <c:showPercent val="0"/>
          <c:showBubbleSize val="0"/>
        </c:dLbls>
        <c:gapWidth val="219"/>
        <c:overlap val="-27"/>
        <c:axId val="203842048"/>
        <c:axId val="35785536"/>
      </c:barChart>
      <c:lineChart>
        <c:grouping val="standard"/>
        <c:varyColors val="0"/>
        <c:ser>
          <c:idx val="2"/>
          <c:order val="2"/>
          <c:tx>
            <c:strRef>
              <c:f>Sheet1!$A$6</c:f>
              <c:strCache>
                <c:ptCount val="1"/>
                <c:pt idx="0">
                  <c:v>宿泊数</c:v>
                </c:pt>
              </c:strCache>
            </c:strRef>
          </c:tx>
          <c:spPr>
            <a:ln w="28575" cap="rnd">
              <a:solidFill>
                <a:schemeClr val="tx1"/>
              </a:solidFill>
              <a:round/>
            </a:ln>
            <a:effectLst/>
          </c:spPr>
          <c:marker>
            <c:symbol val="none"/>
          </c:marker>
          <c:cat>
            <c:strRef>
              <c:f>Sheet1!$B$2:$P$2</c:f>
              <c:strCache>
                <c:ptCount val="15"/>
                <c:pt idx="0">
                  <c:v>H14</c:v>
                </c:pt>
                <c:pt idx="1">
                  <c:v>H15</c:v>
                </c:pt>
                <c:pt idx="2">
                  <c:v>H16</c:v>
                </c:pt>
                <c:pt idx="3">
                  <c:v>H17</c:v>
                </c:pt>
                <c:pt idx="4">
                  <c:v>H18</c:v>
                </c:pt>
                <c:pt idx="5">
                  <c:v>H19</c:v>
                </c:pt>
                <c:pt idx="6">
                  <c:v>H20</c:v>
                </c:pt>
                <c:pt idx="7">
                  <c:v>H21</c:v>
                </c:pt>
                <c:pt idx="8">
                  <c:v>H22</c:v>
                </c:pt>
                <c:pt idx="9">
                  <c:v>H23</c:v>
                </c:pt>
                <c:pt idx="10">
                  <c:v>H24</c:v>
                </c:pt>
                <c:pt idx="11">
                  <c:v>H25</c:v>
                </c:pt>
                <c:pt idx="12">
                  <c:v>H26</c:v>
                </c:pt>
                <c:pt idx="13">
                  <c:v>H27</c:v>
                </c:pt>
                <c:pt idx="14">
                  <c:v>H28</c:v>
                </c:pt>
              </c:strCache>
            </c:strRef>
          </c:cat>
          <c:val>
            <c:numRef>
              <c:f>Sheet1!$B$6:$P$6</c:f>
              <c:numCache>
                <c:formatCode>General</c:formatCode>
                <c:ptCount val="15"/>
                <c:pt idx="5">
                  <c:v>3718</c:v>
                </c:pt>
                <c:pt idx="6">
                  <c:v>3595</c:v>
                </c:pt>
                <c:pt idx="7">
                  <c:v>3452</c:v>
                </c:pt>
                <c:pt idx="8">
                  <c:v>4191</c:v>
                </c:pt>
                <c:pt idx="9">
                  <c:v>4152</c:v>
                </c:pt>
                <c:pt idx="10">
                  <c:v>4918</c:v>
                </c:pt>
                <c:pt idx="11">
                  <c:v>5282</c:v>
                </c:pt>
                <c:pt idx="12">
                  <c:v>5425</c:v>
                </c:pt>
                <c:pt idx="13">
                  <c:v>5908</c:v>
                </c:pt>
                <c:pt idx="14">
                  <c:v>5751</c:v>
                </c:pt>
              </c:numCache>
            </c:numRef>
          </c:val>
          <c:smooth val="0"/>
          <c:extLst xmlns:c16r2="http://schemas.microsoft.com/office/drawing/2015/06/chart">
            <c:ext xmlns:c16="http://schemas.microsoft.com/office/drawing/2014/chart" uri="{C3380CC4-5D6E-409C-BE32-E72D297353CC}">
              <c16:uniqueId val="{00000002-4993-4B39-A6FA-1CED27EC49F3}"/>
            </c:ext>
          </c:extLst>
        </c:ser>
        <c:dLbls>
          <c:showLegendKey val="0"/>
          <c:showVal val="0"/>
          <c:showCatName val="0"/>
          <c:showSerName val="0"/>
          <c:showPercent val="0"/>
          <c:showBubbleSize val="0"/>
        </c:dLbls>
        <c:marker val="1"/>
        <c:smooth val="0"/>
        <c:axId val="203843072"/>
        <c:axId val="35784960"/>
      </c:lineChart>
      <c:catAx>
        <c:axId val="20384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785536"/>
        <c:crosses val="autoZero"/>
        <c:auto val="1"/>
        <c:lblAlgn val="ctr"/>
        <c:lblOffset val="100"/>
        <c:noMultiLvlLbl val="0"/>
      </c:catAx>
      <c:valAx>
        <c:axId val="3578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842048"/>
        <c:crosses val="autoZero"/>
        <c:crossBetween val="between"/>
      </c:valAx>
      <c:valAx>
        <c:axId val="357849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843072"/>
        <c:crosses val="max"/>
        <c:crossBetween val="between"/>
      </c:valAx>
      <c:catAx>
        <c:axId val="203843072"/>
        <c:scaling>
          <c:orientation val="minMax"/>
        </c:scaling>
        <c:delete val="1"/>
        <c:axPos val="b"/>
        <c:numFmt formatCode="General" sourceLinked="1"/>
        <c:majorTickMark val="out"/>
        <c:minorTickMark val="none"/>
        <c:tickLblPos val="nextTo"/>
        <c:crossAx val="357849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1433" tIns="45717" rIns="91433" bIns="45717" rtlCol="0"/>
          <a:lstStyle>
            <a:lvl1pPr algn="r">
              <a:defRPr sz="1200"/>
            </a:lvl1pPr>
          </a:lstStyle>
          <a:p>
            <a:fld id="{649AE7AA-8DE3-4230-ACE0-68A33F8BAB50}" type="datetimeFigureOut">
              <a:rPr kumimoji="1" lang="ja-JP" altLang="en-US" smtClean="0"/>
              <a:t>2018/10/15</a:t>
            </a:fld>
            <a:endParaRPr kumimoji="1" lang="ja-JP" altLang="en-US" dirty="0"/>
          </a:p>
        </p:txBody>
      </p:sp>
      <p:sp>
        <p:nvSpPr>
          <p:cNvPr id="4" name="フッター プレースホルダー 3"/>
          <p:cNvSpPr>
            <a:spLocks noGrp="1"/>
          </p:cNvSpPr>
          <p:nvPr>
            <p:ph type="ftr" sz="quarter" idx="2"/>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33" tIns="45717" rIns="91433" bIns="45717" rtlCol="0" anchor="b"/>
          <a:lstStyle>
            <a:lvl1pPr algn="r">
              <a:defRPr sz="1200"/>
            </a:lvl1pPr>
          </a:lstStyle>
          <a:p>
            <a:fld id="{9E18675A-BE5D-4437-9C9C-812EF920FEAB}" type="slidenum">
              <a:rPr kumimoji="1" lang="ja-JP" altLang="en-US" smtClean="0"/>
              <a:t>‹#›</a:t>
            </a:fld>
            <a:endParaRPr kumimoji="1" lang="ja-JP" altLang="en-US" dirty="0"/>
          </a:p>
        </p:txBody>
      </p:sp>
    </p:spTree>
    <p:extLst>
      <p:ext uri="{BB962C8B-B14F-4D97-AF65-F5344CB8AC3E}">
        <p14:creationId xmlns:p14="http://schemas.microsoft.com/office/powerpoint/2010/main" val="24834258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DB05A59B-267F-425A-A54E-599F8985E110}" type="datetimeFigureOut">
              <a:rPr kumimoji="1" lang="ja-JP" altLang="en-US" smtClean="0"/>
              <a:t>2018/10/15</a:t>
            </a:fld>
            <a:endParaRPr kumimoji="1" lang="ja-JP" altLang="en-US" dirty="0"/>
          </a:p>
        </p:txBody>
      </p:sp>
      <p:sp>
        <p:nvSpPr>
          <p:cNvPr id="4" name="スライド イメージ プレースホルダー 3"/>
          <p:cNvSpPr>
            <a:spLocks noGrp="1" noRot="1" noChangeAspect="1"/>
          </p:cNvSpPr>
          <p:nvPr>
            <p:ph type="sldImg" idx="2"/>
          </p:nvPr>
        </p:nvSpPr>
        <p:spPr>
          <a:xfrm>
            <a:off x="811213" y="746125"/>
            <a:ext cx="5184775" cy="3725863"/>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24BC726C-56F5-481A-AE3E-A1366CB09D49}" type="slidenum">
              <a:rPr kumimoji="1" lang="ja-JP" altLang="en-US" smtClean="0"/>
              <a:t>‹#›</a:t>
            </a:fld>
            <a:endParaRPr kumimoji="1" lang="ja-JP" altLang="en-US" dirty="0"/>
          </a:p>
        </p:txBody>
      </p:sp>
    </p:spTree>
    <p:extLst>
      <p:ext uri="{BB962C8B-B14F-4D97-AF65-F5344CB8AC3E}">
        <p14:creationId xmlns:p14="http://schemas.microsoft.com/office/powerpoint/2010/main" val="12022620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566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566" y="2130427"/>
            <a:ext cx="8109744"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31132" y="3886200"/>
            <a:ext cx="66786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5F80C83-6E72-4E0A-91D7-046F194AD4C3}" type="slidenum">
              <a:rPr kumimoji="1" lang="ja-JP" altLang="en-US" smtClean="0"/>
              <a:t>‹#›</a:t>
            </a:fld>
            <a:endParaRPr kumimoji="1" lang="ja-JP" altLang="en-US" dirty="0"/>
          </a:p>
        </p:txBody>
      </p:sp>
    </p:spTree>
    <p:extLst>
      <p:ext uri="{BB962C8B-B14F-4D97-AF65-F5344CB8AC3E}">
        <p14:creationId xmlns:p14="http://schemas.microsoft.com/office/powerpoint/2010/main" val="32886528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566" y="2130427"/>
            <a:ext cx="8109744"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31132" y="3886200"/>
            <a:ext cx="66786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5F80C83-6E72-4E0A-91D7-046F194AD4C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31123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451" y="116632"/>
            <a:ext cx="9525424" cy="490066"/>
          </a:xfrm>
        </p:spPr>
        <p:txBody>
          <a:bodyPr>
            <a:normAutofit/>
          </a:bodyPr>
          <a:lstStyle>
            <a:lvl1pPr algn="l">
              <a:defRPr sz="2400" b="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6" name="スライド番号プレースホルダー 5"/>
          <p:cNvSpPr>
            <a:spLocks noGrp="1"/>
          </p:cNvSpPr>
          <p:nvPr>
            <p:ph type="sldNum" sz="quarter" idx="12"/>
          </p:nvPr>
        </p:nvSpPr>
        <p:spPr>
          <a:xfrm>
            <a:off x="7308492" y="6486468"/>
            <a:ext cx="2226204" cy="365125"/>
          </a:xfrm>
        </p:spPr>
        <p:txBody>
          <a:bodyPr/>
          <a:lstStyle/>
          <a:p>
            <a:r>
              <a:rPr lang="en-US" altLang="ja-JP" dirty="0" smtClean="0"/>
              <a:t>P. </a:t>
            </a:r>
            <a:fld id="{B5F80C83-6E72-4E0A-91D7-046F194AD4C3}" type="slidenum">
              <a:rPr lang="ja-JP" altLang="en-US" smtClean="0"/>
              <a:pPr/>
              <a:t>‹#›</a:t>
            </a:fld>
            <a:endParaRPr lang="ja-JP" altLang="en-US" dirty="0"/>
          </a:p>
        </p:txBody>
      </p:sp>
      <p:cxnSp>
        <p:nvCxnSpPr>
          <p:cNvPr id="8" name="直線コネクタ 7"/>
          <p:cNvCxnSpPr/>
          <p:nvPr userDrawn="1"/>
        </p:nvCxnSpPr>
        <p:spPr>
          <a:xfrm>
            <a:off x="0" y="692696"/>
            <a:ext cx="9540875" cy="0"/>
          </a:xfrm>
          <a:prstGeom prst="line">
            <a:avLst/>
          </a:prstGeom>
          <a:ln w="127000" cmpd="thinThick">
            <a:solidFill>
              <a:srgbClr val="002060"/>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userDrawn="1"/>
        </p:nvSpPr>
        <p:spPr>
          <a:xfrm>
            <a:off x="7506741" y="116632"/>
            <a:ext cx="1944216" cy="415498"/>
          </a:xfrm>
          <a:prstGeom prst="rect">
            <a:avLst/>
          </a:prstGeom>
          <a:noFill/>
          <a:ln>
            <a:solidFill>
              <a:srgbClr val="002060"/>
            </a:solidFill>
          </a:ln>
        </p:spPr>
        <p:txBody>
          <a:bodyPr wrap="square" rtlCol="0">
            <a:spAutoFit/>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大阪府観光客受入環境整備の推進に関する調査検討会議</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54799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7044" y="274638"/>
            <a:ext cx="8586788"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7044" y="1600202"/>
            <a:ext cx="8586788"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7044" y="6356352"/>
            <a:ext cx="22262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259799" y="6356352"/>
            <a:ext cx="302127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837627" y="6356352"/>
            <a:ext cx="22262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80C83-6E72-4E0A-91D7-046F194AD4C3}" type="slidenum">
              <a:rPr kumimoji="1" lang="ja-JP" altLang="en-US" smtClean="0"/>
              <a:t>‹#›</a:t>
            </a:fld>
            <a:endParaRPr kumimoji="1" lang="ja-JP" altLang="en-US" dirty="0"/>
          </a:p>
        </p:txBody>
      </p:sp>
    </p:spTree>
    <p:extLst>
      <p:ext uri="{BB962C8B-B14F-4D97-AF65-F5344CB8AC3E}">
        <p14:creationId xmlns:p14="http://schemas.microsoft.com/office/powerpoint/2010/main" val="283829445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6081" y="2828836"/>
            <a:ext cx="6408712" cy="1200329"/>
          </a:xfrm>
          <a:prstGeom prst="rect">
            <a:avLst/>
          </a:prstGeom>
          <a:noFill/>
        </p:spPr>
        <p:txBody>
          <a:bodyPr wrap="square" rtlCol="0">
            <a:spAutoFit/>
          </a:bodyPr>
          <a:lstStyle/>
          <a:p>
            <a:pPr algn="ct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宿泊税充当事業・宿泊</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税</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係る検討資料</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506741" y="447055"/>
            <a:ext cx="1260000" cy="36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資料１</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932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46" t="33711" r="37937" b="6116"/>
          <a:stretch/>
        </p:blipFill>
        <p:spPr bwMode="auto">
          <a:xfrm>
            <a:off x="45619" y="2122558"/>
            <a:ext cx="4358488"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7710" y="2120018"/>
            <a:ext cx="882005" cy="14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5619" y="2086590"/>
            <a:ext cx="4320000" cy="3780000"/>
          </a:xfrm>
          <a:prstGeom prst="roundRect">
            <a:avLst>
              <a:gd name="adj" fmla="val 491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smtClean="0"/>
              <a:t>訪日</a:t>
            </a:r>
            <a:r>
              <a:rPr lang="ja-JP" altLang="en-US" dirty="0"/>
              <a:t>外国人旅行者のニーズの</a:t>
            </a:r>
            <a:r>
              <a:rPr lang="ja-JP" altLang="en-US" dirty="0" smtClean="0"/>
              <a:t>変化</a:t>
            </a:r>
            <a:endParaRPr kumimoji="1" lang="ja-JP" altLang="en-US" dirty="0"/>
          </a:p>
        </p:txBody>
      </p:sp>
      <p:sp>
        <p:nvSpPr>
          <p:cNvPr id="19" name="テキスト ボックス 18"/>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P.1</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72" t="32301" r="35651" b="10726"/>
          <a:stretch/>
        </p:blipFill>
        <p:spPr bwMode="auto">
          <a:xfrm>
            <a:off x="4473407" y="2836241"/>
            <a:ext cx="499140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61779" y="1872534"/>
            <a:ext cx="972000" cy="324000"/>
          </a:xfrm>
          <a:prstGeom prst="rect">
            <a:avLst/>
          </a:prstGeom>
          <a:solidFill>
            <a:srgbClr val="3399FF"/>
          </a:solidFill>
        </p:spPr>
        <p:txBody>
          <a:bodyPr wrap="square" rtlCol="0">
            <a:spAutoFit/>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45603" y="6440636"/>
            <a:ext cx="6641058" cy="430887"/>
          </a:xfrm>
          <a:prstGeom prst="rect">
            <a:avLst/>
          </a:prstGeom>
          <a:noFill/>
        </p:spPr>
        <p:txBody>
          <a:bodyPr wrap="square" rtlCol="0">
            <a:spAutoFit/>
          </a:bodyPr>
          <a:lstStyle/>
          <a:p>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：観光庁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「訪日外国人旅行者の受入環境整備における国内の多言語対応に関するアンケート」（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訪日外国人旅行者の国内における受入環境整備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に関する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アンケート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0" y="785970"/>
            <a:ext cx="9649072"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年の旅行中困ったことは、「施設等のスタッフとのコミュニケーションが取れない」が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％で最も多く、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次いで「多言語の分かりにくさ」が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「無料公衆無線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LAN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年は、「無料公衆無線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％で最も多く、次いで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「施設等のスタッフとの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取れない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％で続いた。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曲折矢印 7"/>
          <p:cNvSpPr/>
          <p:nvPr/>
        </p:nvSpPr>
        <p:spPr>
          <a:xfrm flipH="1">
            <a:off x="4395600" y="1930783"/>
            <a:ext cx="1872000" cy="864000"/>
          </a:xfrm>
          <a:prstGeom prst="bentArrow">
            <a:avLst>
              <a:gd name="adj1" fmla="val 25000"/>
              <a:gd name="adj2" fmla="val 25000"/>
              <a:gd name="adj3" fmla="val 33996"/>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 15"/>
          <p:cNvSpPr/>
          <p:nvPr/>
        </p:nvSpPr>
        <p:spPr>
          <a:xfrm>
            <a:off x="4482405" y="2825634"/>
            <a:ext cx="5004000" cy="3600000"/>
          </a:xfrm>
          <a:prstGeom prst="roundRect">
            <a:avLst>
              <a:gd name="adj" fmla="val 341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698565" y="2609095"/>
            <a:ext cx="972000" cy="324000"/>
          </a:xfrm>
          <a:prstGeom prst="rect">
            <a:avLst/>
          </a:prstGeom>
          <a:solidFill>
            <a:srgbClr val="3399FF"/>
          </a:solidFill>
        </p:spPr>
        <p:txBody>
          <a:bodyPr wrap="square" rtlCol="0">
            <a:spAutoFit/>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142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61925" y="1052736"/>
            <a:ext cx="9217024" cy="5040000"/>
          </a:xfrm>
          <a:prstGeom prst="roundRect">
            <a:avLst>
              <a:gd name="adj" fmla="val 6197"/>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第１回調査検討会議</a:t>
            </a:r>
            <a:r>
              <a:rPr kumimoji="1" lang="ja-JP" altLang="en-US" sz="1600" dirty="0" smtClean="0"/>
              <a:t>（</a:t>
            </a:r>
            <a:r>
              <a:rPr kumimoji="1" lang="en-US" altLang="ja-JP" sz="1600" dirty="0" smtClean="0"/>
              <a:t>H30.6.22</a:t>
            </a:r>
            <a:r>
              <a:rPr kumimoji="1" lang="ja-JP" altLang="en-US" sz="1600" dirty="0" smtClean="0"/>
              <a:t>）</a:t>
            </a:r>
            <a:r>
              <a:rPr kumimoji="1" lang="ja-JP" altLang="en-US" dirty="0" smtClean="0"/>
              <a:t>における主な委員意見</a:t>
            </a:r>
            <a:endParaRPr kumimoji="1" lang="ja-JP" altLang="en-US" dirty="0"/>
          </a:p>
        </p:txBody>
      </p:sp>
      <p:sp>
        <p:nvSpPr>
          <p:cNvPr id="3" name="テキスト ボックス 2"/>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a:t>
            </a:r>
          </a:p>
        </p:txBody>
      </p:sp>
      <p:sp>
        <p:nvSpPr>
          <p:cNvPr id="4" name="テキスト ボックス 3"/>
          <p:cNvSpPr txBox="1"/>
          <p:nvPr/>
        </p:nvSpPr>
        <p:spPr>
          <a:xfrm>
            <a:off x="306437" y="1196752"/>
            <a:ext cx="8928000" cy="5016758"/>
          </a:xfrm>
          <a:prstGeom prst="rect">
            <a:avLst/>
          </a:prstGeom>
          <a:noFill/>
        </p:spPr>
        <p:txBody>
          <a:bodyPr wrap="square" rtlCol="0">
            <a:spAutoFit/>
          </a:bodyPr>
          <a:lstStyle/>
          <a:p>
            <a:pPr marL="285750" indent="-285750">
              <a:buFont typeface="Wingdings" panose="05000000000000000000" pitchFamily="2" charset="2"/>
              <a:buChar char="Ø"/>
            </a:pP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防災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の関係で、ＮＨＫの防災アプリの多言語化も進んでおり、大使館などにも情報提供して喜ばれていると聞いている。ＮＨＫも巻き込んでやれば良いのではないか。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難波</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で課題となっているのは、トイレとゴミと治安</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観光を一括りにするのではなく、</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分けるべき</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ビジネスはビジネスの戦略を、観光客は観光客の戦略を立てて、宿泊税の使い方も分けて考えるべき</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受入環境整備としてのキャッシュレスは、３年前には全く認識はなかった。今では、日本・関西・大阪は、キャッシュレスでは最後進国になっている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ＩＴを活用した文化財の多言語対応などが必要。大阪は歴史文化が豊かというが、多言語対応できていない。風情が良いだけでなく、説明も必要。ＱＲコードは十分対応</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夜の観光は非常に重要。海外の主要都市と比べて夜のエンターテインメントが少ない。映画やコンサートは外国人に向けて発信できていない。ミュージカルも数が少ない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戦略的に、もしかしたら、ミナミより梅田に近い方が良いかもしれない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スポーツツーリズム、スポーツ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MICE</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が絶好のチャンスではないかと思う</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882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東京都の事例</a:t>
            </a:r>
            <a:endParaRPr kumimoji="1" lang="ja-JP" altLang="en-US" dirty="0"/>
          </a:p>
        </p:txBody>
      </p:sp>
      <p:sp>
        <p:nvSpPr>
          <p:cNvPr id="19" name="テキスト ボックス 18"/>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a:t>
            </a:r>
          </a:p>
        </p:txBody>
      </p:sp>
      <p:sp>
        <p:nvSpPr>
          <p:cNvPr id="7" name="テキスト ボックス 6"/>
          <p:cNvSpPr txBox="1"/>
          <p:nvPr/>
        </p:nvSpPr>
        <p:spPr>
          <a:xfrm>
            <a:off x="0" y="822857"/>
            <a:ext cx="9536820" cy="369332"/>
          </a:xfrm>
          <a:prstGeom prst="rect">
            <a:avLst/>
          </a:prstGeom>
          <a:solidFill>
            <a:srgbClr val="3399FF"/>
          </a:solidFill>
        </p:spPr>
        <p:txBody>
          <a:bodyPr wrap="square" rtlCol="0">
            <a:spAutoFit/>
          </a:bodyPr>
          <a:lstStyle/>
          <a:p>
            <a:r>
              <a:rPr kumimoji="1" lang="ja-JP" altLang="en-US" b="1" dirty="0" smtClean="0">
                <a:solidFill>
                  <a:schemeClr val="bg1"/>
                </a:solidFill>
              </a:rPr>
              <a:t>東京都　平成</a:t>
            </a:r>
            <a:r>
              <a:rPr kumimoji="1" lang="en-US" altLang="ja-JP" b="1" dirty="0" smtClean="0">
                <a:solidFill>
                  <a:schemeClr val="bg1"/>
                </a:solidFill>
              </a:rPr>
              <a:t>30</a:t>
            </a:r>
            <a:r>
              <a:rPr kumimoji="1" lang="ja-JP" altLang="en-US" b="1" dirty="0" smtClean="0">
                <a:solidFill>
                  <a:schemeClr val="bg1"/>
                </a:solidFill>
              </a:rPr>
              <a:t>年度　観光関連予算：</a:t>
            </a:r>
            <a:r>
              <a:rPr kumimoji="1" lang="en-US" altLang="ja-JP" b="1" dirty="0" smtClean="0">
                <a:solidFill>
                  <a:schemeClr val="bg1"/>
                </a:solidFill>
              </a:rPr>
              <a:t>375</a:t>
            </a:r>
            <a:r>
              <a:rPr kumimoji="1" lang="ja-JP" altLang="en-US" b="1" dirty="0" smtClean="0">
                <a:solidFill>
                  <a:schemeClr val="bg1"/>
                </a:solidFill>
              </a:rPr>
              <a:t>億円　（うち、宿泊税財源は約</a:t>
            </a:r>
            <a:r>
              <a:rPr kumimoji="1" lang="en-US" altLang="ja-JP" b="1" dirty="0" smtClean="0">
                <a:solidFill>
                  <a:schemeClr val="bg1"/>
                </a:solidFill>
              </a:rPr>
              <a:t>25</a:t>
            </a:r>
            <a:r>
              <a:rPr kumimoji="1" lang="ja-JP" altLang="en-US" b="1" dirty="0" smtClean="0">
                <a:solidFill>
                  <a:schemeClr val="bg1"/>
                </a:solidFill>
              </a:rPr>
              <a:t>億円）</a:t>
            </a:r>
            <a:endParaRPr kumimoji="1" lang="ja-JP" altLang="en-US" b="1" dirty="0">
              <a:solidFill>
                <a:schemeClr val="bg1"/>
              </a:solidFill>
            </a:endParaRPr>
          </a:p>
        </p:txBody>
      </p:sp>
      <p:sp>
        <p:nvSpPr>
          <p:cNvPr id="9" name="角丸四角形 8"/>
          <p:cNvSpPr/>
          <p:nvPr/>
        </p:nvSpPr>
        <p:spPr>
          <a:xfrm>
            <a:off x="134711" y="2983088"/>
            <a:ext cx="4536000" cy="3816000"/>
          </a:xfrm>
          <a:prstGeom prst="roundRect">
            <a:avLst>
              <a:gd name="adj" fmla="val 45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62421" y="2983089"/>
            <a:ext cx="4500000" cy="3744000"/>
          </a:xfrm>
          <a:prstGeom prst="rect">
            <a:avLst/>
          </a:prstGeom>
          <a:noFill/>
        </p:spPr>
        <p:txBody>
          <a:bodyPr wrap="square" rtlCol="0">
            <a:spAutoFit/>
          </a:bodyPr>
          <a:lstStyle/>
          <a:p>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外国人旅行者の受入環境の充実　　</a:t>
            </a: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観光案内所の充実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広域観光案内拠点、観光案内窓口の整備　　　</a:t>
            </a:r>
            <a:r>
              <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観光運営・インバウンド対応力強化事業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外国人旅行者が都内で快適に移動・滞在できるよう、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事業者の行う取組みを支援　　　　　　　　　　　　　 </a:t>
            </a:r>
            <a:r>
              <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★タクシー事業者向け多元と対応端末導入補助事業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タクシー事業者に対し多言語対応タブレットを導入 </a:t>
            </a:r>
            <a:r>
              <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温かく迎える仕組みづくり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多様な文化・慣習への対応、情報通信技術を活用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した観光情報の提供、観光ボランティアの育成　　  </a:t>
            </a:r>
            <a:r>
              <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外国人旅行者等への医療情報提供体制整備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民間医療機関における外国人患者受入体制整備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に係る支援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★観光バス駐車場整備補助</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路上駐車による渋滞や交通事故を防止するため、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観光バスの受入環境を整備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570637" y="935142"/>
            <a:ext cx="2952328" cy="261610"/>
          </a:xfrm>
          <a:prstGeom prst="rect">
            <a:avLst/>
          </a:prstGeom>
          <a:noFill/>
        </p:spPr>
        <p:txBody>
          <a:bodyPr wrap="square" rtlCol="0">
            <a:spAutoFit/>
          </a:bodyPr>
          <a:lstStyle/>
          <a:p>
            <a:pPr algn="r"/>
            <a:r>
              <a:rPr kumimoji="1"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★は平成</a:t>
            </a:r>
            <a:r>
              <a:rPr kumimoji="1" lang="en-US" altLang="ja-JP"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年度新規事業</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986461" y="6597352"/>
            <a:ext cx="4032448" cy="261610"/>
          </a:xfrm>
          <a:prstGeom prst="rect">
            <a:avLst/>
          </a:prstGeom>
        </p:spPr>
        <p:txBody>
          <a:bodyPr wrap="square">
            <a:spAutoFit/>
          </a:bodyPr>
          <a:lstStyle/>
          <a:p>
            <a:pPr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出典：東京都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年度予算案の概要」</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914453" y="1356337"/>
            <a:ext cx="4500000" cy="4001095"/>
          </a:xfrm>
          <a:prstGeom prst="rect">
            <a:avLst/>
          </a:prstGeom>
          <a:noFill/>
        </p:spPr>
        <p:txBody>
          <a:bodyPr wrap="square" rtlCol="0">
            <a:spAutoFit/>
          </a:bodyPr>
          <a:lstStyle/>
          <a:p>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多彩な観光資源の開発・発信　　　</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126</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○東京ライトアップ発信プロジェクト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建造物等を保有する民間事業者・区市町村等に対し、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ライトアップの助成を行うモデル事業　　　　　　　　 　</a:t>
            </a:r>
            <a:r>
              <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★ナイトライフ観光の推進</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海外都市の取組事例等の調査、都内でナイトライフを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楽しめる観光スポットや観光ルート等の発信      </a:t>
            </a:r>
            <a:r>
              <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★東京プロジェクションマッピングプロジェクト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プロジェクションマッピングイベントを開催する区市町村・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協会等の支援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0.3</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○水辺の魅力を活かした東京の顔づくり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隅田川等における夜間照明施設の整備やテラスの連続化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などの「水辺の動線化」、両国リバーセンター整備事業を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はじめとした「賑わい誘導エリア」の施策展開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○島</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しょの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「魅力発見」と「ブランド化」に向けた取組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ブランド産品の販路拡大、戦略的なプロモーショ ン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を活用した多摩・島</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しょ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自然を体感できる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映像の製作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0.2</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62421" y="1356337"/>
            <a:ext cx="4500000" cy="1404000"/>
          </a:xfrm>
          <a:prstGeom prst="rect">
            <a:avLst/>
          </a:prstGeom>
          <a:noFill/>
        </p:spPr>
        <p:txBody>
          <a:bodyPr wrap="square" rtlCol="0">
            <a:spAutoFit/>
          </a:bodyPr>
          <a:lstStyle/>
          <a:p>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外国人旅行者等の誘致　　　</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187</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○外国人旅行者誘致の新たな展開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欧米豪を中心とした富裕層プロモーション　など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誘致の推進</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国際会議・報奨旅行等の誘致・開催に係る支援、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文化施設等のユニークベニュー活用　　　　　　　 　</a:t>
            </a:r>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33349" y="1325912"/>
            <a:ext cx="4536000" cy="1512000"/>
          </a:xfrm>
          <a:prstGeom prst="roundRect">
            <a:avLst>
              <a:gd name="adj" fmla="val 45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914453" y="1325912"/>
            <a:ext cx="4536000" cy="4140000"/>
          </a:xfrm>
          <a:prstGeom prst="roundRect">
            <a:avLst>
              <a:gd name="adj" fmla="val 45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185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東京都の観光産業振興費と宿泊</a:t>
            </a:r>
            <a:r>
              <a:rPr lang="ja-JP" altLang="en-US" dirty="0"/>
              <a:t>税収</a:t>
            </a:r>
            <a:r>
              <a:rPr kumimoji="1" lang="ja-JP" altLang="en-US" dirty="0" smtClean="0"/>
              <a:t>の推移</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81" t="21338" r="21087" b="8606"/>
          <a:stretch/>
        </p:blipFill>
        <p:spPr bwMode="auto">
          <a:xfrm>
            <a:off x="431692" y="778558"/>
            <a:ext cx="8677491" cy="58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114253" y="6597352"/>
            <a:ext cx="5904656" cy="261610"/>
          </a:xfrm>
          <a:prstGeom prst="rect">
            <a:avLst/>
          </a:prstGeom>
        </p:spPr>
        <p:txBody>
          <a:bodyPr wrap="square">
            <a:spAutoFit/>
          </a:bodyPr>
          <a:lstStyle/>
          <a:p>
            <a:pPr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年度東京都税制調査会　第</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回小委員会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「宿泊税に関する資料」２ページ</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p:txBody>
      </p:sp>
    </p:spTree>
    <p:extLst>
      <p:ext uri="{BB962C8B-B14F-4D97-AF65-F5344CB8AC3E}">
        <p14:creationId xmlns:p14="http://schemas.microsoft.com/office/powerpoint/2010/main" val="10849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東京都の宿泊税制度</a:t>
            </a:r>
            <a:endParaRPr kumimoji="1" lang="ja-JP"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59" t="22916" r="31644" b="13068"/>
          <a:stretch/>
        </p:blipFill>
        <p:spPr bwMode="auto">
          <a:xfrm>
            <a:off x="31764" y="1484784"/>
            <a:ext cx="4793674" cy="468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77" t="23422" r="31799" b="44570"/>
          <a:stretch/>
        </p:blipFill>
        <p:spPr bwMode="auto">
          <a:xfrm>
            <a:off x="4712284" y="1484784"/>
            <a:ext cx="4849091" cy="234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091" t="35322" r="31339" b="39867"/>
          <a:stretch/>
        </p:blipFill>
        <p:spPr bwMode="auto">
          <a:xfrm>
            <a:off x="4712284" y="3877636"/>
            <a:ext cx="4881273" cy="181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906341" y="6597352"/>
            <a:ext cx="5112568" cy="261610"/>
          </a:xfrm>
          <a:prstGeom prst="rect">
            <a:avLst/>
          </a:prstGeom>
        </p:spPr>
        <p:txBody>
          <a:bodyPr wrap="square">
            <a:spAutoFit/>
          </a:bodyPr>
          <a:lstStyle/>
          <a:p>
            <a:pPr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：東京都主税局　「宿泊税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年間の実績と今後のあり方」の表を引用</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a:t>
            </a:r>
          </a:p>
        </p:txBody>
      </p:sp>
    </p:spTree>
    <p:extLst>
      <p:ext uri="{BB962C8B-B14F-4D97-AF65-F5344CB8AC3E}">
        <p14:creationId xmlns:p14="http://schemas.microsoft.com/office/powerpoint/2010/main" val="265063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他団体における宿泊税制度との</a:t>
            </a:r>
            <a:r>
              <a:rPr lang="ja-JP" altLang="ja-JP" dirty="0" smtClean="0"/>
              <a:t>比較</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753454565"/>
              </p:ext>
            </p:extLst>
          </p:nvPr>
        </p:nvGraphicFramePr>
        <p:xfrm>
          <a:off x="161925" y="980728"/>
          <a:ext cx="9289032" cy="5495751"/>
        </p:xfrm>
        <a:graphic>
          <a:graphicData uri="http://schemas.openxmlformats.org/drawingml/2006/table">
            <a:tbl>
              <a:tblPr firstRow="1" firstCol="1" bandRow="1"/>
              <a:tblGrid>
                <a:gridCol w="1495208"/>
                <a:gridCol w="1948456"/>
                <a:gridCol w="1948456"/>
                <a:gridCol w="1948456"/>
                <a:gridCol w="1948456"/>
              </a:tblGrid>
              <a:tr h="377410">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京都市</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金沢市</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ctr">
                        <a:spcAft>
                          <a:spcPts val="0"/>
                        </a:spcAf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目　　的</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大阪が世界有数の国際都市として発展していくことを目指し、都市の魅力を高めるとともに、観光振興を図る</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国際都市東京の魅力を高めるとともに、観光の振興を図る</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国際文化観光都市としての魅力を高め，及び観光の振興を図る</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金沢の歴史、伝統、文化など固有の魅力を高めるとともに、市民生活と調和した持続可能な観光の振興を図る</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spcAft>
                          <a:spcPts val="0"/>
                        </a:spcAf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実施時期</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から</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14</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から</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30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（予定）</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31</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4</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（予定）</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4553">
                <a:tc>
                  <a:txBody>
                    <a:bodyPr/>
                    <a:lstStyle/>
                    <a:p>
                      <a:pPr algn="ctr">
                        <a:spcAft>
                          <a:spcPts val="0"/>
                        </a:spcAf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対　　象</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以下の施設における宿泊者</a:t>
                      </a:r>
                    </a:p>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ホテル　旅館</a:t>
                      </a:r>
                    </a:p>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簡易宿所</a:t>
                      </a:r>
                    </a:p>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特区民泊</a:t>
                      </a:r>
                    </a:p>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新法民泊</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(H30.10.1</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から</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予定</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以下の施設における宿泊者</a:t>
                      </a:r>
                    </a:p>
                    <a:p>
                      <a:pPr algn="just">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ホテル　旅館</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以下の施設における宿泊者</a:t>
                      </a:r>
                    </a:p>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ホテル　旅館</a:t>
                      </a:r>
                    </a:p>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簡易宿所</a:t>
                      </a:r>
                    </a:p>
                    <a:p>
                      <a:pPr algn="just">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新法民泊</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以下の施設における宿泊者</a:t>
                      </a:r>
                    </a:p>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ホテル　旅館</a:t>
                      </a:r>
                    </a:p>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簡易宿所</a:t>
                      </a:r>
                    </a:p>
                    <a:p>
                      <a:pPr algn="just">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新法民泊</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823">
                <a:tc>
                  <a:txBody>
                    <a:bodyPr/>
                    <a:lstStyle/>
                    <a:p>
                      <a:pPr algn="ctr">
                        <a:spcAft>
                          <a:spcPts val="0"/>
                        </a:spcAf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税　　率</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 w="12700" cap="flat" cmpd="sng" algn="ctr">
                      <a:solidFill>
                        <a:srgbClr val="000000"/>
                      </a:solidFill>
                      <a:prstDash val="solid"/>
                      <a:round/>
                      <a:headEnd type="none" w="med" len="med"/>
                      <a:tailEnd type="none" w="med" len="med"/>
                    </a:lnT>
                  </a:tcPr>
                </a:tc>
                <a:tc>
                  <a:txBody>
                    <a:bodyPr/>
                    <a:lstStyle/>
                    <a:p>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 w="12700" cap="flat" cmpd="sng" algn="ctr">
                      <a:solidFill>
                        <a:srgbClr val="000000"/>
                      </a:solidFill>
                      <a:prstDash val="solid"/>
                      <a:round/>
                      <a:headEnd type="none" w="med" len="med"/>
                      <a:tailEnd type="none" w="med" len="med"/>
                    </a:lnT>
                  </a:tcPr>
                </a:tc>
              </a:tr>
              <a:tr h="437821">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非課税事項免税点 等</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１人１泊１万円未満の宿泊</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１人１泊１万円未満の宿泊</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kern="100">
                          <a:effectLst/>
                          <a:latin typeface="Meiryo UI" panose="020B0604030504040204" pitchFamily="50" charset="-128"/>
                          <a:ea typeface="Meiryo UI" panose="020B0604030504040204" pitchFamily="50" charset="-128"/>
                          <a:cs typeface="Meiryo UI" panose="020B0604030504040204" pitchFamily="50" charset="-128"/>
                        </a:rPr>
                        <a:t>修学旅行その他学校行事に参加する者及びその引率者</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58427614"/>
              </p:ext>
            </p:extLst>
          </p:nvPr>
        </p:nvGraphicFramePr>
        <p:xfrm>
          <a:off x="1746101" y="4014541"/>
          <a:ext cx="1764120" cy="1800000"/>
        </p:xfrm>
        <a:graphic>
          <a:graphicData uri="http://schemas.openxmlformats.org/drawingml/2006/table">
            <a:tbl>
              <a:tblPr firstRow="1" firstCol="1" bandRow="1"/>
              <a:tblGrid>
                <a:gridCol w="1080120"/>
                <a:gridCol w="684000"/>
              </a:tblGrid>
              <a:tr h="180000">
                <a:tc>
                  <a:txBody>
                    <a:bodyPr/>
                    <a:lstStyle/>
                    <a:p>
                      <a:pPr algn="just">
                        <a:spcAft>
                          <a:spcPts val="0"/>
                        </a:spcAft>
                        <a:tabLst>
                          <a:tab pos="2506980" algn="l"/>
                        </a:tabLs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宿泊料金</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税率</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15,000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円未満</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100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15,000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円未満</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200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300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527383104"/>
              </p:ext>
            </p:extLst>
          </p:nvPr>
        </p:nvGraphicFramePr>
        <p:xfrm>
          <a:off x="3709424" y="4014541"/>
          <a:ext cx="1764000" cy="1260000"/>
        </p:xfrm>
        <a:graphic>
          <a:graphicData uri="http://schemas.openxmlformats.org/drawingml/2006/table">
            <a:tbl>
              <a:tblPr firstRow="1" firstCol="1" bandRow="1"/>
              <a:tblGrid>
                <a:gridCol w="1080000"/>
                <a:gridCol w="684000"/>
              </a:tblGrid>
              <a:tr h="180000">
                <a:tc>
                  <a:txBody>
                    <a:bodyPr/>
                    <a:lstStyle/>
                    <a:p>
                      <a:pPr algn="just">
                        <a:spcAft>
                          <a:spcPts val="0"/>
                        </a:spcAft>
                        <a:tabLst>
                          <a:tab pos="2506980" algn="l"/>
                        </a:tabLs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宿泊料金</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税率</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p>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15,000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円未満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100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15,000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200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534386821"/>
              </p:ext>
            </p:extLst>
          </p:nvPr>
        </p:nvGraphicFramePr>
        <p:xfrm>
          <a:off x="5648388" y="4014541"/>
          <a:ext cx="1764120" cy="1800000"/>
        </p:xfrm>
        <a:graphic>
          <a:graphicData uri="http://schemas.openxmlformats.org/drawingml/2006/table">
            <a:tbl>
              <a:tblPr firstRow="1" firstCol="1" bandRow="1"/>
              <a:tblGrid>
                <a:gridCol w="1080120"/>
                <a:gridCol w="684000"/>
              </a:tblGrid>
              <a:tr h="180000">
                <a:tc>
                  <a:txBody>
                    <a:bodyPr/>
                    <a:lstStyle/>
                    <a:p>
                      <a:pPr algn="just">
                        <a:spcAft>
                          <a:spcPts val="0"/>
                        </a:spcAft>
                        <a:tabLst>
                          <a:tab pos="2506980" algn="l"/>
                        </a:tabLs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宿泊料金</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税率</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円未満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200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p>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50,000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円未満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5</a:t>
                      </a:r>
                      <a:r>
                        <a:rPr lang="en-US" sz="1100" kern="100" smtClean="0">
                          <a:effectLst/>
                          <a:latin typeface="Meiryo UI" panose="020B0604030504040204" pitchFamily="50" charset="-128"/>
                          <a:ea typeface="Meiryo UI" panose="020B0604030504040204" pitchFamily="50" charset="-128"/>
                          <a:cs typeface="Meiryo UI" panose="020B0604030504040204" pitchFamily="50" charset="-128"/>
                        </a:rPr>
                        <a:t>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50,000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856776517"/>
              </p:ext>
            </p:extLst>
          </p:nvPr>
        </p:nvGraphicFramePr>
        <p:xfrm>
          <a:off x="7595337" y="4014541"/>
          <a:ext cx="1764000" cy="1260000"/>
        </p:xfrm>
        <a:graphic>
          <a:graphicData uri="http://schemas.openxmlformats.org/drawingml/2006/table">
            <a:tbl>
              <a:tblPr firstRow="1" firstCol="1" bandRow="1"/>
              <a:tblGrid>
                <a:gridCol w="1080000"/>
                <a:gridCol w="684000"/>
              </a:tblGrid>
              <a:tr h="180000">
                <a:tc>
                  <a:txBody>
                    <a:bodyPr/>
                    <a:lstStyle/>
                    <a:p>
                      <a:pPr algn="just">
                        <a:spcAft>
                          <a:spcPts val="0"/>
                        </a:spcAft>
                        <a:tabLst>
                          <a:tab pos="2506980" algn="l"/>
                        </a:tabLs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宿泊料金</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ja-JP" sz="1100" b="1" kern="100">
                          <a:effectLst/>
                          <a:latin typeface="Meiryo UI" panose="020B0604030504040204" pitchFamily="50" charset="-128"/>
                          <a:ea typeface="Meiryo UI" panose="020B0604030504040204" pitchFamily="50" charset="-128"/>
                          <a:cs typeface="Meiryo UI" panose="020B0604030504040204" pitchFamily="50" charset="-128"/>
                        </a:rPr>
                        <a:t>税率</a:t>
                      </a:r>
                      <a:endParaRPr lang="ja-JP" sz="105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円未満</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200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円</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円以上</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506980" algn="l"/>
                        </a:tabLs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500</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正方形/長方形 9"/>
          <p:cNvSpPr/>
          <p:nvPr/>
        </p:nvSpPr>
        <p:spPr>
          <a:xfrm>
            <a:off x="233933" y="6553054"/>
            <a:ext cx="8730878" cy="253916"/>
          </a:xfrm>
          <a:prstGeom prst="rect">
            <a:avLst/>
          </a:prstGeom>
        </p:spPr>
        <p:txBody>
          <a:bodyPr wrap="square">
            <a:spAutoFit/>
          </a:bodyPr>
          <a:lstStyle/>
          <a:p>
            <a:pPr lvl="0"/>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、旅館、簡易宿所：旅館業法に規定　　特区民泊：国家戦略特別区域法に規定　　新法民泊：住宅宿泊事業法に規定</a:t>
            </a:r>
          </a:p>
        </p:txBody>
      </p:sp>
      <p:sp>
        <p:nvSpPr>
          <p:cNvPr id="11" name="テキスト ボックス 10"/>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P.6</a:t>
            </a:r>
          </a:p>
        </p:txBody>
      </p:sp>
    </p:spTree>
    <p:extLst>
      <p:ext uri="{BB962C8B-B14F-4D97-AF65-F5344CB8AC3E}">
        <p14:creationId xmlns:p14="http://schemas.microsoft.com/office/powerpoint/2010/main" val="377291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海外のホテル税等の事例</a:t>
            </a:r>
            <a:endParaRPr kumimoji="1" lang="ja-JP" altLang="en-US" dirty="0"/>
          </a:p>
        </p:txBody>
      </p:sp>
      <p:sp>
        <p:nvSpPr>
          <p:cNvPr id="3" name="正方形/長方形 2"/>
          <p:cNvSpPr/>
          <p:nvPr/>
        </p:nvSpPr>
        <p:spPr>
          <a:xfrm>
            <a:off x="161925" y="6597352"/>
            <a:ext cx="8856984" cy="261610"/>
          </a:xfrm>
          <a:prstGeom prst="rect">
            <a:avLst/>
          </a:prstGeom>
        </p:spPr>
        <p:txBody>
          <a:bodyPr wrap="square">
            <a:spAutoFit/>
          </a:bodyPr>
          <a:lstStyle/>
          <a:p>
            <a:pPr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大阪府観光客受入環境整備の推進に関する調査検討</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cap="all" dirty="0">
                <a:effectLst>
                  <a:outerShdw blurRad="50800" dist="38100" dir="2700000" algn="tl">
                    <a:srgbClr val="000000">
                      <a:alpha val="40000"/>
                    </a:srgbClr>
                  </a:outerShdw>
                </a:effectLst>
                <a:latin typeface="Meiryo UI" panose="020B0604030504040204" pitchFamily="50" charset="-128"/>
                <a:ea typeface="Meiryo UI" panose="020B0604030504040204" pitchFamily="50" charset="-128"/>
                <a:cs typeface="Meiryo UI" panose="020B0604030504040204" pitchFamily="50" charset="-128"/>
              </a:rPr>
              <a:t>大阪府の観光客受入環境整備の推進に</a:t>
            </a:r>
            <a:r>
              <a:rPr lang="ja-JP" altLang="ja-JP" sz="1100" cap="all" dirty="0" smtClean="0">
                <a:effectLst>
                  <a:outerShdw blurRad="50800" dist="38100" dir="2700000" algn="tl">
                    <a:srgbClr val="000000">
                      <a:alpha val="40000"/>
                    </a:srgbClr>
                  </a:outerShdw>
                </a:effectLst>
                <a:latin typeface="Meiryo UI" panose="020B0604030504040204" pitchFamily="50" charset="-128"/>
                <a:ea typeface="Meiryo UI" panose="020B0604030504040204" pitchFamily="50" charset="-128"/>
                <a:cs typeface="Meiryo UI" panose="020B0604030504040204" pitchFamily="50" charset="-128"/>
              </a:rPr>
              <a:t>関する</a:t>
            </a:r>
            <a:r>
              <a:rPr lang="ja-JP" altLang="ja-JP" sz="1100" cap="all" dirty="0">
                <a:effectLst>
                  <a:outerShdw blurRad="50800" dist="38100" dir="2700000" algn="tl">
                    <a:srgbClr val="000000">
                      <a:alpha val="40000"/>
                    </a:srgbClr>
                  </a:outerShdw>
                </a:effectLst>
                <a:latin typeface="Meiryo UI" panose="020B0604030504040204" pitchFamily="50" charset="-128"/>
                <a:ea typeface="Meiryo UI" panose="020B0604030504040204" pitchFamily="50" charset="-128"/>
                <a:cs typeface="Meiryo UI" panose="020B0604030504040204" pitchFamily="50" charset="-128"/>
              </a:rPr>
              <a:t>調査検討 最終報告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アメリカ、イタリア、フランス、ドイツの宿泊税の事例紹介" title="海外事例"/>
          <p:cNvPicPr/>
          <p:nvPr/>
        </p:nvPicPr>
        <p:blipFill>
          <a:blip r:embed="rId2">
            <a:extLst>
              <a:ext uri="{28A0092B-C50C-407E-A947-70E740481C1C}">
                <a14:useLocalDpi xmlns:a14="http://schemas.microsoft.com/office/drawing/2010/main" val="0"/>
              </a:ext>
            </a:extLst>
          </a:blip>
          <a:srcRect/>
          <a:stretch>
            <a:fillRect/>
          </a:stretch>
        </p:blipFill>
        <p:spPr bwMode="auto">
          <a:xfrm>
            <a:off x="65088" y="1028126"/>
            <a:ext cx="9410700" cy="5397500"/>
          </a:xfrm>
          <a:prstGeom prst="rect">
            <a:avLst/>
          </a:prstGeom>
          <a:noFill/>
          <a:ln>
            <a:noFill/>
          </a:ln>
        </p:spPr>
      </p:pic>
      <p:sp>
        <p:nvSpPr>
          <p:cNvPr id="6" name="テキスト ボックス 5"/>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P.7</a:t>
            </a:r>
          </a:p>
        </p:txBody>
      </p:sp>
    </p:spTree>
    <p:extLst>
      <p:ext uri="{BB962C8B-B14F-4D97-AF65-F5344CB8AC3E}">
        <p14:creationId xmlns:p14="http://schemas.microsoft.com/office/powerpoint/2010/main" val="16716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東京都の延べ宿泊数及び宿泊税の状況</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42309552"/>
              </p:ext>
            </p:extLst>
          </p:nvPr>
        </p:nvGraphicFramePr>
        <p:xfrm>
          <a:off x="161925" y="1124744"/>
          <a:ext cx="9217020" cy="891780"/>
        </p:xfrm>
        <a:graphic>
          <a:graphicData uri="http://schemas.openxmlformats.org/drawingml/2006/table">
            <a:tbl>
              <a:tblPr/>
              <a:tblGrid>
                <a:gridCol w="534140"/>
                <a:gridCol w="534140"/>
                <a:gridCol w="534140"/>
                <a:gridCol w="534140"/>
                <a:gridCol w="534140"/>
                <a:gridCol w="534140"/>
                <a:gridCol w="534140"/>
                <a:gridCol w="534140"/>
                <a:gridCol w="534140"/>
                <a:gridCol w="534140"/>
                <a:gridCol w="534140"/>
                <a:gridCol w="534140"/>
                <a:gridCol w="534140"/>
                <a:gridCol w="534140"/>
                <a:gridCol w="534140"/>
                <a:gridCol w="534140"/>
                <a:gridCol w="670780"/>
              </a:tblGrid>
              <a:tr h="21698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H14</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H15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H16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H17</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H18</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H19</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H21</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H22</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H23</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H24</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H28</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9" marR="8679" marT="8679" marB="0" anchor="ctr">
                    <a:lnL w="6350" cap="flat" cmpd="sng" algn="ctr">
                      <a:solidFill>
                        <a:srgbClr val="000000"/>
                      </a:solidFill>
                      <a:prstDash val="solid"/>
                      <a:round/>
                      <a:headEnd type="none" w="med" len="med"/>
                      <a:tailEnd type="none" w="med" len="med"/>
                    </a:lnL>
                    <a:lnR>
                      <a:noFill/>
                    </a:lnR>
                    <a:lnT>
                      <a:noFill/>
                    </a:lnT>
                    <a:lnB>
                      <a:noFill/>
                    </a:lnB>
                  </a:tcPr>
                </a:tc>
              </a:tr>
              <a:tr h="161436">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予算</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2500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679" marR="8679" marT="8679" marB="0" anchor="ctr">
                    <a:lnL w="6350" cap="flat" cmpd="sng" algn="ctr">
                      <a:solidFill>
                        <a:srgbClr val="000000"/>
                      </a:solidFill>
                      <a:prstDash val="solid"/>
                      <a:round/>
                      <a:headEnd type="none" w="med" len="med"/>
                      <a:tailEnd type="none" w="med" len="med"/>
                    </a:lnL>
                    <a:lnR>
                      <a:noFill/>
                    </a:lnR>
                    <a:lnT>
                      <a:noFill/>
                    </a:lnT>
                    <a:lnB>
                      <a:noFill/>
                    </a:lnB>
                  </a:tcPr>
                </a:tc>
              </a:tr>
              <a:tr h="161436">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決算</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1154</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1163</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1193</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1291</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1410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1316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1037</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820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1070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1315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1624</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2076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2217</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679" marR="8679" marT="8679" marB="0" anchor="ctr">
                    <a:lnL w="6350" cap="flat" cmpd="sng" algn="ctr">
                      <a:solidFill>
                        <a:srgbClr val="000000"/>
                      </a:solidFill>
                      <a:prstDash val="solid"/>
                      <a:round/>
                      <a:headEnd type="none" w="med" len="med"/>
                      <a:tailEnd type="none" w="med" len="med"/>
                    </a:lnL>
                    <a:lnR>
                      <a:noFill/>
                    </a:lnR>
                    <a:lnT>
                      <a:noFill/>
                    </a:lnT>
                    <a:lnB>
                      <a:noFill/>
                    </a:lnB>
                  </a:tcPr>
                </a:tc>
              </a:tr>
              <a:tr h="161436">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割合</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76.9%</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96.9%</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99.4%</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107.6%</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94.0%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77.7%</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115.2%</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74.5%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107.0%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119.5%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115.3%</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88.7%</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9" marR="8679" marT="8679" marB="0" anchor="ctr">
                    <a:lnL w="6350" cap="flat" cmpd="sng" algn="ctr">
                      <a:solidFill>
                        <a:srgbClr val="000000"/>
                      </a:solidFill>
                      <a:prstDash val="solid"/>
                      <a:round/>
                      <a:headEnd type="none" w="med" len="med"/>
                      <a:tailEnd type="none" w="med" len="med"/>
                    </a:lnL>
                    <a:lnR>
                      <a:noFill/>
                    </a:lnR>
                    <a:lnT>
                      <a:noFill/>
                    </a:lnT>
                    <a:lnB>
                      <a:noFill/>
                    </a:lnB>
                  </a:tcPr>
                </a:tc>
              </a:tr>
              <a:tr h="161436">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宿泊数</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3718</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3595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3452</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4191</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4152</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4918</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5282</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5425</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5908</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5751</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679" marR="8679" marT="8679"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5" name="正方形/長方形 4"/>
          <p:cNvSpPr/>
          <p:nvPr/>
        </p:nvSpPr>
        <p:spPr>
          <a:xfrm>
            <a:off x="449957" y="2092786"/>
            <a:ext cx="7154862" cy="400110"/>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東京都ホームページ都税統計資料、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H29.8.24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東京都税制調査会「宿泊税に関する資料」及び観光庁「宿泊旅行統計調査報告」より。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予算欄の数字は予算概要書の額。泊数は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以前のデータなし。</a:t>
            </a:r>
          </a:p>
        </p:txBody>
      </p:sp>
      <p:graphicFrame>
        <p:nvGraphicFramePr>
          <p:cNvPr id="6" name="グラフ 5"/>
          <p:cNvGraphicFramePr>
            <a:graphicFrameLocks/>
          </p:cNvGraphicFramePr>
          <p:nvPr>
            <p:extLst>
              <p:ext uri="{D42A27DB-BD31-4B8C-83A1-F6EECF244321}">
                <p14:modId xmlns:p14="http://schemas.microsoft.com/office/powerpoint/2010/main" val="4254735486"/>
              </p:ext>
            </p:extLst>
          </p:nvPr>
        </p:nvGraphicFramePr>
        <p:xfrm>
          <a:off x="449957" y="2636912"/>
          <a:ext cx="5391150" cy="3644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表 6"/>
          <p:cNvGraphicFramePr>
            <a:graphicFrameLocks noGrp="1"/>
          </p:cNvGraphicFramePr>
          <p:nvPr>
            <p:extLst>
              <p:ext uri="{D42A27DB-BD31-4B8C-83A1-F6EECF244321}">
                <p14:modId xmlns:p14="http://schemas.microsoft.com/office/powerpoint/2010/main" val="1815670268"/>
              </p:ext>
            </p:extLst>
          </p:nvPr>
        </p:nvGraphicFramePr>
        <p:xfrm>
          <a:off x="6066581" y="3014082"/>
          <a:ext cx="3456384" cy="1062990"/>
        </p:xfrm>
        <a:graphic>
          <a:graphicData uri="http://schemas.openxmlformats.org/drawingml/2006/table">
            <a:tbl>
              <a:tblPr/>
              <a:tblGrid>
                <a:gridCol w="3456384"/>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▼延べ宿泊数と税収は必ずしも連動しない。</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▼社会情勢等の影響とみられる変動が大きい</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▼予算と決算は、収入が前年並みで推移するときを除き</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差が出やすい。</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▼税収の変動がみられる年は差が大きく、</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制度開始時等は特に顕著。</a:t>
                      </a:r>
                    </a:p>
                  </a:txBody>
                  <a:tcPr marL="9525" marR="9525" marT="9525" marB="0" anchor="ctr">
                    <a:lnL>
                      <a:noFill/>
                    </a:lnL>
                    <a:lnR>
                      <a:noFill/>
                    </a:lnR>
                    <a:lnT>
                      <a:noFill/>
                    </a:lnT>
                    <a:lnB>
                      <a:noFill/>
                    </a:lnB>
                  </a:tcPr>
                </a:tc>
              </a:tr>
            </a:tbl>
          </a:graphicData>
        </a:graphic>
      </p:graphicFrame>
      <p:sp>
        <p:nvSpPr>
          <p:cNvPr id="8" name="正方形/長方形 7"/>
          <p:cNvSpPr/>
          <p:nvPr/>
        </p:nvSpPr>
        <p:spPr>
          <a:xfrm>
            <a:off x="433635" y="6309320"/>
            <a:ext cx="4768850" cy="246221"/>
          </a:xfrm>
          <a:prstGeom prst="rect">
            <a:avLst/>
          </a:prstGeom>
        </p:spPr>
        <p:txBody>
          <a:bodyPr>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予算決算は左目盛</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宿泊数は右目盛り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816740" y="6594530"/>
            <a:ext cx="720080" cy="276999"/>
          </a:xfrm>
          <a:prstGeom prst="rect">
            <a:avLst/>
          </a:prstGeom>
          <a:noFill/>
        </p:spPr>
        <p:txBody>
          <a:bodyPr wrap="square" rtlCol="0">
            <a:spAutoFit/>
          </a:bodyPr>
          <a:lstStyle/>
          <a:p>
            <a:pPr algn="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P.8</a:t>
            </a:r>
          </a:p>
        </p:txBody>
      </p:sp>
    </p:spTree>
    <p:extLst>
      <p:ext uri="{BB962C8B-B14F-4D97-AF65-F5344CB8AC3E}">
        <p14:creationId xmlns:p14="http://schemas.microsoft.com/office/powerpoint/2010/main" val="35307089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10635</TotalTime>
  <Words>913</Words>
  <Application>Microsoft Office PowerPoint</Application>
  <PresentationFormat>ユーザー設定</PresentationFormat>
  <Paragraphs>251</Paragraphs>
  <Slides>9</Slides>
  <Notes>1</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訪日外国人旅行者のニーズの変化</vt:lpstr>
      <vt:lpstr>第１回調査検討会議（H30.6.22）における主な委員意見</vt:lpstr>
      <vt:lpstr>東京都の事例</vt:lpstr>
      <vt:lpstr>東京都の観光産業振興費と宿泊税収の推移</vt:lpstr>
      <vt:lpstr>東京都の宿泊税制度</vt:lpstr>
      <vt:lpstr>他団体における宿泊税制度との比較</vt:lpstr>
      <vt:lpstr>海外のホテル税等の事例</vt:lpstr>
      <vt:lpstr>東京都の延べ宿泊数及び宿泊税の状況</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有可</dc:creator>
  <cp:lastModifiedBy>山下　雄也　２回目</cp:lastModifiedBy>
  <cp:revision>520</cp:revision>
  <cp:lastPrinted>2018-07-12T06:25:01Z</cp:lastPrinted>
  <dcterms:created xsi:type="dcterms:W3CDTF">2015-04-20T00:31:14Z</dcterms:created>
  <dcterms:modified xsi:type="dcterms:W3CDTF">2018-10-15T03:11:16Z</dcterms:modified>
</cp:coreProperties>
</file>