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807200" cy="9939338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　枝里子" initials="佐藤　枝里子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handoutMaster" Target="handoutMasters/handout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6930336-4943-4727-857D-51A6DA7F3D7F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E3120C4-5C5E-4086-909A-B834D8AB9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85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3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6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3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68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4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3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0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8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4C0A-AD4A-4362-9B7E-8F14A9913199}" type="datetimeFigureOut">
              <a:rPr kumimoji="1" lang="ja-JP" altLang="en-US" smtClean="0"/>
              <a:t>2018/7/6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6B62-7EA7-4B1F-8A0F-6595FDF10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30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6679" y="608341"/>
            <a:ext cx="7092821" cy="6775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3965" y="1854081"/>
            <a:ext cx="4080457" cy="458288"/>
          </a:xfrm>
        </p:spPr>
        <p:txBody>
          <a:bodyPr>
            <a:norm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授業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配分例～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05180"/>
              </p:ext>
            </p:extLst>
          </p:nvPr>
        </p:nvGraphicFramePr>
        <p:xfrm>
          <a:off x="268687" y="2194314"/>
          <a:ext cx="9235921" cy="3754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75">
                  <a:extLst>
                    <a:ext uri="{9D8B030D-6E8A-4147-A177-3AD203B41FA5}">
                      <a16:colId xmlns:a16="http://schemas.microsoft.com/office/drawing/2014/main" val="4186672353"/>
                    </a:ext>
                  </a:extLst>
                </a:gridCol>
                <a:gridCol w="5319000">
                  <a:extLst>
                    <a:ext uri="{9D8B030D-6E8A-4147-A177-3AD203B41FA5}">
                      <a16:colId xmlns:a16="http://schemas.microsoft.com/office/drawing/2014/main" val="3144072363"/>
                    </a:ext>
                  </a:extLst>
                </a:gridCol>
                <a:gridCol w="1068946">
                  <a:extLst>
                    <a:ext uri="{9D8B030D-6E8A-4147-A177-3AD203B41FA5}">
                      <a16:colId xmlns:a16="http://schemas.microsoft.com/office/drawing/2014/main" val="2719021241"/>
                    </a:ext>
                  </a:extLst>
                </a:gridCol>
              </a:tblGrid>
              <a:tr h="3298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時間（分）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089629"/>
                  </a:ext>
                </a:extLst>
              </a:tr>
              <a:tr h="332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①導入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595800"/>
                  </a:ext>
                </a:extLst>
              </a:tr>
              <a:tr h="33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○○市の現状、選挙公報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・ワークシート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配付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、説明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○○市の現状とグループワークの方法について説明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283865"/>
                  </a:ext>
                </a:extLst>
              </a:tr>
              <a:tr h="353692">
                <a:tc>
                  <a:txBody>
                    <a:bodyPr/>
                    <a:lstStyle/>
                    <a:p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③個人ワーク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候補者の政策をみて、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個人で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ワークシート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に記入する。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88306"/>
                  </a:ext>
                </a:extLst>
              </a:tr>
              <a:tr h="551760">
                <a:tc>
                  <a:txBody>
                    <a:bodyPr/>
                    <a:lstStyle/>
                    <a:p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④グループワーク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個人で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作成したワークシートをもとに、どの政策が良いと思ったか、疑問を感じたかを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グループ内でそれぞれの生徒から発表する。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829809"/>
                  </a:ext>
                </a:extLst>
              </a:tr>
              <a:tr h="311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⑤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グループ代表発表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各グループで出た意見を代表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者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が発表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する。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05266"/>
                  </a:ext>
                </a:extLst>
              </a:tr>
              <a:tr h="339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⑥投票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記載台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で記載し、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投票箱に投票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する。</a:t>
                      </a: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（「はじめての投票用紙」を用いて投票用紙の性質などについて説明</a:t>
                      </a:r>
                      <a:r>
                        <a:rPr lang="ja-JP" altLang="en-US" sz="1200" kern="1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418652"/>
                  </a:ext>
                </a:extLst>
              </a:tr>
              <a:tr h="30512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⑦開票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開票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作業（クイズや開票手順の説明を実施）</a:t>
                      </a:r>
                      <a:endParaRPr lang="ja-JP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39139"/>
                  </a:ext>
                </a:extLst>
              </a:tr>
              <a:tr h="32539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⑧結果発表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開票結果を発表する。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95771"/>
                  </a:ext>
                </a:extLst>
              </a:tr>
              <a:tr h="3298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⑨まとめ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授業全体を通した総括を話す。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884227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33966" y="6261469"/>
            <a:ext cx="9672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＜事前準備物＞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模擬市長選挙用選挙公報、ワークシート、投票用紙（はじめての投票用紙）、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氏名掲示、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投票箱、記載台、鉛筆、セロテープ　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7187" y="1352427"/>
            <a:ext cx="9121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○本資料は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模擬選挙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グループワーク）の授業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を実施するためのものとして作成しています。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○模擬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市長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選挙用の選挙公報やワークシートについては、自由に様式等を変更してください。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8534" y="42554"/>
            <a:ext cx="4415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模擬選挙用モデルテキスト</a:t>
            </a:r>
            <a:endParaRPr lang="en-US" altLang="ja-JP" sz="2800" b="1" dirty="0" smtClean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55382" y="50487"/>
            <a:ext cx="1050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講師用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3966" y="625136"/>
            <a:ext cx="7195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（内容）○○市の現状、選挙公報、ワークシート　・・・生徒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配布用資料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記載台貼付用氏名掲示　・・・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模擬選挙用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6468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515cb0b1-dcec-46bd-b9b7-3eab20134d3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245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～45分授業時間配分例～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枝里子</dc:creator>
  <cp:lastModifiedBy>佐藤　枝里子</cp:lastModifiedBy>
  <cp:revision>101</cp:revision>
  <cp:lastPrinted>2018-02-22T07:56:15Z</cp:lastPrinted>
  <dcterms:created xsi:type="dcterms:W3CDTF">2017-06-07T02:56:25Z</dcterms:created>
  <dcterms:modified xsi:type="dcterms:W3CDTF">2018-07-06T06:27:55Z</dcterms:modified>
</cp:coreProperties>
</file>