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2" r:id="rId5"/>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E9E9"/>
    <a:srgbClr val="006600"/>
    <a:srgbClr val="CC0000"/>
    <a:srgbClr val="F3E9E9"/>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8879" autoAdjust="0"/>
    <p:restoredTop sz="50000" autoAdjust="0"/>
  </p:normalViewPr>
  <p:slideViewPr>
    <p:cSldViewPr>
      <p:cViewPr>
        <p:scale>
          <a:sx n="91" d="100"/>
          <a:sy n="91" d="100"/>
        </p:scale>
        <p:origin x="174" y="108"/>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2021/8/12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581827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2021/8/12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2468305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4"/>
            <a:ext cx="2880360" cy="819213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40080" y="384494"/>
            <a:ext cx="8427720" cy="819213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2021/8/12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296773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2021/8/12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575851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2021/8/12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973536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400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5074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3073466-F7EF-4AD4-BAD1-335BF24BF042}" type="datetimeFigureOut">
              <a:rPr kumimoji="1" lang="ja-JP" altLang="en-US" smtClean="0"/>
              <a:t>2021/8/12</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770043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3073466-F7EF-4AD4-BAD1-335BF24BF042}" type="datetimeFigureOut">
              <a:rPr kumimoji="1" lang="ja-JP" altLang="en-US" smtClean="0"/>
              <a:t>2021/8/12</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414906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3073466-F7EF-4AD4-BAD1-335BF24BF042}" type="datetimeFigureOut">
              <a:rPr kumimoji="1" lang="ja-JP" altLang="en-US" smtClean="0"/>
              <a:t>2021/8/12</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2914949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3073466-F7EF-4AD4-BAD1-335BF24BF042}" type="datetimeFigureOut">
              <a:rPr kumimoji="1" lang="ja-JP" altLang="en-US" smtClean="0"/>
              <a:t>2021/8/12</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258370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3073466-F7EF-4AD4-BAD1-335BF24BF042}" type="datetimeFigureOut">
              <a:rPr kumimoji="1" lang="ja-JP" altLang="en-US" smtClean="0"/>
              <a:t>2021/8/12</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571758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dirty="0"/>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3073466-F7EF-4AD4-BAD1-335BF24BF042}" type="datetimeFigureOut">
              <a:rPr kumimoji="1" lang="ja-JP" altLang="en-US" smtClean="0"/>
              <a:t>2021/8/12</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544394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03073466-F7EF-4AD4-BAD1-335BF24BF042}" type="datetimeFigureOut">
              <a:rPr kumimoji="1" lang="ja-JP" altLang="en-US" smtClean="0"/>
              <a:t>2021/8/12</a:t>
            </a:fld>
            <a:endParaRPr kumimoji="1" lang="ja-JP" altLang="en-US" dirty="0"/>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22132881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直線コネクタ 17"/>
          <p:cNvCxnSpPr/>
          <p:nvPr/>
        </p:nvCxnSpPr>
        <p:spPr>
          <a:xfrm flipV="1">
            <a:off x="0" y="376666"/>
            <a:ext cx="12737504" cy="3081"/>
          </a:xfrm>
          <a:prstGeom prst="line">
            <a:avLst/>
          </a:prstGeom>
          <a:ln w="57150" cmpd="thickThin"/>
        </p:spPr>
        <p:style>
          <a:lnRef idx="1">
            <a:schemeClr val="accent1"/>
          </a:lnRef>
          <a:fillRef idx="0">
            <a:schemeClr val="accent1"/>
          </a:fillRef>
          <a:effectRef idx="0">
            <a:schemeClr val="accent1"/>
          </a:effectRef>
          <a:fontRef idx="minor">
            <a:schemeClr val="tx1"/>
          </a:fontRef>
        </p:style>
      </p:cxnSp>
      <p:sp>
        <p:nvSpPr>
          <p:cNvPr id="12" name="正方形/長方形 11"/>
          <p:cNvSpPr/>
          <p:nvPr/>
        </p:nvSpPr>
        <p:spPr>
          <a:xfrm>
            <a:off x="192879" y="605075"/>
            <a:ext cx="6055993" cy="2160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Rectangle 4"/>
          <p:cNvSpPr>
            <a:spLocks noChangeArrowheads="1"/>
          </p:cNvSpPr>
          <p:nvPr/>
        </p:nvSpPr>
        <p:spPr bwMode="auto">
          <a:xfrm>
            <a:off x="0" y="0"/>
            <a:ext cx="12801600" cy="244603"/>
          </a:xfrm>
          <a:prstGeom prst="rect">
            <a:avLst/>
          </a:prstGeom>
          <a:solidFill>
            <a:schemeClr val="tx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tIns="0" bIns="0" anchor="ctr" anchorCtr="1"/>
          <a:lstStyle/>
          <a:p>
            <a:pPr algn="ctr"/>
            <a:endParaRPr lang="en-US" altLang="ja-JP" sz="1400" b="1" dirty="0">
              <a:solidFill>
                <a:schemeClr val="bg1"/>
              </a:solidFill>
              <a:latin typeface="Meiryo UI" pitchFamily="50" charset="-128"/>
              <a:ea typeface="Meiryo UI" pitchFamily="50" charset="-128"/>
              <a:cs typeface="Meiryo UI" pitchFamily="50" charset="-128"/>
            </a:endParaRPr>
          </a:p>
          <a:p>
            <a:pPr algn="ctr"/>
            <a:endParaRPr lang="en-US" altLang="ja-JP" sz="1400" b="1" dirty="0">
              <a:solidFill>
                <a:schemeClr val="bg1"/>
              </a:solidFill>
              <a:latin typeface="Meiryo UI" pitchFamily="50" charset="-128"/>
              <a:ea typeface="Meiryo UI" pitchFamily="50" charset="-128"/>
              <a:cs typeface="Meiryo UI" pitchFamily="50" charset="-128"/>
            </a:endParaRPr>
          </a:p>
          <a:p>
            <a:pPr algn="ctr"/>
            <a:r>
              <a:rPr lang="ja-JP" altLang="en-US" sz="1400" b="1" dirty="0">
                <a:solidFill>
                  <a:schemeClr val="bg1"/>
                </a:solidFill>
                <a:latin typeface="Meiryo UI" pitchFamily="50" charset="-128"/>
                <a:ea typeface="Meiryo UI" pitchFamily="50" charset="-128"/>
                <a:cs typeface="Meiryo UI" pitchFamily="50" charset="-128"/>
              </a:rPr>
              <a:t>大阪健康安全基盤研究所の</a:t>
            </a:r>
            <a:r>
              <a:rPr lang="ja-JP" altLang="en-US" sz="1400" b="1" dirty="0" smtClean="0">
                <a:solidFill>
                  <a:schemeClr val="bg1"/>
                </a:solidFill>
                <a:latin typeface="Meiryo UI" pitchFamily="50" charset="-128"/>
                <a:ea typeface="Meiryo UI" pitchFamily="50" charset="-128"/>
                <a:cs typeface="Meiryo UI" pitchFamily="50" charset="-128"/>
              </a:rPr>
              <a:t>令和２事業</a:t>
            </a:r>
            <a:r>
              <a:rPr lang="ja-JP" altLang="en-US" sz="1400" b="1" dirty="0">
                <a:solidFill>
                  <a:schemeClr val="bg1"/>
                </a:solidFill>
                <a:latin typeface="Meiryo UI" pitchFamily="50" charset="-128"/>
                <a:ea typeface="Meiryo UI" pitchFamily="50" charset="-128"/>
                <a:cs typeface="Meiryo UI" pitchFamily="50" charset="-128"/>
              </a:rPr>
              <a:t>年度の業務実績に関する評価結果（概要）</a:t>
            </a:r>
            <a:endParaRPr lang="en-US" altLang="ja-JP" sz="1400" b="1" dirty="0">
              <a:solidFill>
                <a:schemeClr val="bg1"/>
              </a:solidFill>
              <a:latin typeface="Meiryo UI" pitchFamily="50" charset="-128"/>
              <a:ea typeface="Meiryo UI" pitchFamily="50" charset="-128"/>
              <a:cs typeface="Meiryo UI" pitchFamily="50" charset="-128"/>
            </a:endParaRPr>
          </a:p>
          <a:p>
            <a:pPr algn="ctr" eaLnBrk="1" hangingPunct="1"/>
            <a:endParaRPr lang="en-US" altLang="ja-JP" sz="1400" b="1" dirty="0">
              <a:solidFill>
                <a:schemeClr val="bg1"/>
              </a:solidFill>
              <a:latin typeface="Meiryo UI" pitchFamily="50" charset="-128"/>
              <a:ea typeface="Meiryo UI" pitchFamily="50" charset="-128"/>
              <a:cs typeface="Meiryo UI" pitchFamily="50" charset="-128"/>
            </a:endParaRPr>
          </a:p>
          <a:p>
            <a:pPr algn="ctr" eaLnBrk="1" hangingPunct="1"/>
            <a:endParaRPr lang="ja-JP" altLang="en-US" sz="1400" b="1" dirty="0">
              <a:solidFill>
                <a:schemeClr val="bg1"/>
              </a:solidFill>
              <a:latin typeface="Meiryo UI" pitchFamily="50" charset="-128"/>
              <a:ea typeface="Meiryo UI" pitchFamily="50" charset="-128"/>
              <a:cs typeface="Meiryo UI" pitchFamily="50" charset="-128"/>
            </a:endParaRPr>
          </a:p>
        </p:txBody>
      </p:sp>
      <p:sp>
        <p:nvSpPr>
          <p:cNvPr id="143" name="二等辺三角形 142"/>
          <p:cNvSpPr/>
          <p:nvPr/>
        </p:nvSpPr>
        <p:spPr>
          <a:xfrm flipH="1" flipV="1">
            <a:off x="8503436" y="4717892"/>
            <a:ext cx="2134797" cy="233188"/>
          </a:xfrm>
          <a:prstGeom prst="triangl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正方形/長方形 74"/>
          <p:cNvSpPr/>
          <p:nvPr/>
        </p:nvSpPr>
        <p:spPr>
          <a:xfrm>
            <a:off x="6576500" y="5110004"/>
            <a:ext cx="5943863" cy="4320000"/>
          </a:xfrm>
          <a:prstGeom prst="rect">
            <a:avLst/>
          </a:prstGeom>
          <a:noFill/>
          <a:ln w="57150" cmpd="thickThin">
            <a:solidFill>
              <a:schemeClr val="tx2">
                <a:lumMod val="75000"/>
              </a:schemeClr>
            </a:solidFill>
          </a:ln>
          <a:scene3d>
            <a:camera prst="orthographicFront">
              <a:rot lat="0" lon="0" rev="0"/>
            </a:camera>
            <a:lightRig rig="threePt" dir="t">
              <a:rot lat="0" lon="0" rev="1200000"/>
            </a:lightRig>
          </a:scene3d>
          <a:sp3d>
            <a:bevelT w="63500" h="25400"/>
          </a:sp3d>
        </p:spPr>
        <p:style>
          <a:lnRef idx="0">
            <a:schemeClr val="accent3"/>
          </a:lnRef>
          <a:fillRef idx="3">
            <a:schemeClr val="accent3"/>
          </a:fillRef>
          <a:effectRef idx="3">
            <a:schemeClr val="accent3"/>
          </a:effectRef>
          <a:fontRef idx="minor">
            <a:schemeClr val="lt1"/>
          </a:fontRef>
        </p:style>
        <p:txBody>
          <a:bodyPr rtlCol="0" anchor="ctr"/>
          <a:lstStyle/>
          <a:p>
            <a:pPr algn="ctr"/>
            <a:endParaRPr kumimoji="1" lang="ja-JP" altLang="en-US"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正方形/長方形 4"/>
          <p:cNvSpPr/>
          <p:nvPr/>
        </p:nvSpPr>
        <p:spPr>
          <a:xfrm>
            <a:off x="6773965" y="5287008"/>
            <a:ext cx="4993655" cy="276999"/>
          </a:xfrm>
          <a:prstGeom prst="rect">
            <a:avLst/>
          </a:prstGeom>
        </p:spPr>
        <p:txBody>
          <a:bodyPr wrap="square">
            <a:sp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「全体として年度計画及び中期計画のとおり進捗している。」</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2" name="角丸四角形 81"/>
          <p:cNvSpPr/>
          <p:nvPr/>
        </p:nvSpPr>
        <p:spPr>
          <a:xfrm>
            <a:off x="56236" y="281841"/>
            <a:ext cx="2417166" cy="270287"/>
          </a:xfrm>
          <a:prstGeom prst="roundRect">
            <a:avLst>
              <a:gd name="adj" fmla="val 50000"/>
            </a:avLst>
          </a:prstGeom>
          <a:solidFill>
            <a:schemeClr val="tx2"/>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rtlCol="0" anchor="ctr"/>
          <a:lstStyle/>
          <a:p>
            <a:pPr algn="ctr">
              <a:tabLst>
                <a:tab pos="538163" algn="l"/>
              </a:tabLst>
            </a:pPr>
            <a:r>
              <a:rPr kumimoji="1" lang="ja-JP" altLang="en-US" sz="12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項目別評価</a:t>
            </a:r>
          </a:p>
        </p:txBody>
      </p:sp>
      <p:graphicFrame>
        <p:nvGraphicFramePr>
          <p:cNvPr id="6" name="表 5"/>
          <p:cNvGraphicFramePr>
            <a:graphicFrameLocks noGrp="1"/>
          </p:cNvGraphicFramePr>
          <p:nvPr>
            <p:extLst>
              <p:ext uri="{D42A27DB-BD31-4B8C-83A1-F6EECF244321}">
                <p14:modId xmlns:p14="http://schemas.microsoft.com/office/powerpoint/2010/main" val="1328556834"/>
              </p:ext>
            </p:extLst>
          </p:nvPr>
        </p:nvGraphicFramePr>
        <p:xfrm>
          <a:off x="6876111" y="5658889"/>
          <a:ext cx="5249694" cy="1686690"/>
        </p:xfrm>
        <a:graphic>
          <a:graphicData uri="http://schemas.openxmlformats.org/drawingml/2006/table">
            <a:tbl>
              <a:tblPr firstRow="1" bandRow="1">
                <a:tableStyleId>{5940675A-B579-460E-94D1-54222C63F5DA}</a:tableStyleId>
              </a:tblPr>
              <a:tblGrid>
                <a:gridCol w="794348">
                  <a:extLst>
                    <a:ext uri="{9D8B030D-6E8A-4147-A177-3AD203B41FA5}">
                      <a16:colId xmlns:a16="http://schemas.microsoft.com/office/drawing/2014/main" val="20000"/>
                    </a:ext>
                  </a:extLst>
                </a:gridCol>
                <a:gridCol w="3240360">
                  <a:extLst>
                    <a:ext uri="{9D8B030D-6E8A-4147-A177-3AD203B41FA5}">
                      <a16:colId xmlns:a16="http://schemas.microsoft.com/office/drawing/2014/main" val="20001"/>
                    </a:ext>
                  </a:extLst>
                </a:gridCol>
                <a:gridCol w="1214986">
                  <a:extLst>
                    <a:ext uri="{9D8B030D-6E8A-4147-A177-3AD203B41FA5}">
                      <a16:colId xmlns:a16="http://schemas.microsoft.com/office/drawing/2014/main" val="20002"/>
                    </a:ext>
                  </a:extLst>
                </a:gridCol>
              </a:tblGrid>
              <a:tr h="153247">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大項目１</a:t>
                      </a:r>
                    </a:p>
                  </a:txBody>
                  <a:tcPr anchor="ctr"/>
                </a:tc>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試験検査機能の充実</a:t>
                      </a:r>
                    </a:p>
                  </a:txBody>
                  <a:tcPr anchor="ctr"/>
                </a:tc>
                <a:tc>
                  <a:txBody>
                    <a:bodyPr/>
                    <a:lstStyle/>
                    <a:p>
                      <a:pPr algn="ctr">
                        <a:lnSpc>
                          <a:spcPts val="1700"/>
                        </a:lnSpc>
                      </a:pPr>
                      <a:r>
                        <a:rPr kumimoji="1" lang="ja-JP" altLang="en-US" sz="1100" b="1" dirty="0">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計画どおり</a:t>
                      </a:r>
                    </a:p>
                  </a:txBody>
                  <a:tcPr anchor="ctr">
                    <a:solidFill>
                      <a:schemeClr val="accent2">
                        <a:lumMod val="40000"/>
                        <a:lumOff val="60000"/>
                      </a:schemeClr>
                    </a:solidFill>
                  </a:tcPr>
                </a:tc>
                <a:extLst>
                  <a:ext uri="{0D108BD9-81ED-4DB2-BD59-A6C34878D82A}">
                    <a16:rowId xmlns:a16="http://schemas.microsoft.com/office/drawing/2014/main" val="10000"/>
                  </a:ext>
                </a:extLst>
              </a:tr>
              <a:tr h="153247">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大項目２</a:t>
                      </a:r>
                    </a:p>
                  </a:txBody>
                  <a:tcPr anchor="ctr"/>
                </a:tc>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調査研究機能の充実</a:t>
                      </a:r>
                    </a:p>
                  </a:txBody>
                  <a:tcPr anchor="ctr"/>
                </a:tc>
                <a:tc>
                  <a:txBody>
                    <a:bodyPr/>
                    <a:lstStyle/>
                    <a:p>
                      <a:pPr algn="ctr">
                        <a:lnSpc>
                          <a:spcPts val="1700"/>
                        </a:lnSpc>
                      </a:pPr>
                      <a:r>
                        <a:rPr kumimoji="1" lang="ja-JP" altLang="en-US" sz="1100" b="1" dirty="0">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計画どおり</a:t>
                      </a:r>
                    </a:p>
                  </a:txBody>
                  <a:tcPr anchor="ctr">
                    <a:solidFill>
                      <a:schemeClr val="accent2">
                        <a:lumMod val="40000"/>
                        <a:lumOff val="60000"/>
                      </a:schemeClr>
                    </a:solidFill>
                  </a:tcPr>
                </a:tc>
                <a:extLst>
                  <a:ext uri="{0D108BD9-81ED-4DB2-BD59-A6C34878D82A}">
                    <a16:rowId xmlns:a16="http://schemas.microsoft.com/office/drawing/2014/main" val="10001"/>
                  </a:ext>
                </a:extLst>
              </a:tr>
              <a:tr h="153247">
                <a:tc>
                  <a:txBody>
                    <a:bodyPr/>
                    <a:lstStyle/>
                    <a:p>
                      <a:pPr marL="0" marR="0" indent="0" algn="l" defTabSz="1280160" rtl="0" eaLnBrk="1" fontAlgn="auto" latinLnBrk="0" hangingPunct="1">
                        <a:lnSpc>
                          <a:spcPts val="17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大項目３</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研修及び感染症情報の収集等</a:t>
                      </a:r>
                    </a:p>
                  </a:txBody>
                  <a:tcPr anchor="ctr"/>
                </a:tc>
                <a:tc>
                  <a:txBody>
                    <a:bodyPr/>
                    <a:lstStyle/>
                    <a:p>
                      <a:pPr algn="ctr">
                        <a:lnSpc>
                          <a:spcPts val="1700"/>
                        </a:lnSpc>
                      </a:pPr>
                      <a:r>
                        <a:rPr kumimoji="1" lang="ja-JP" altLang="en-US" sz="1100" b="1" dirty="0">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計画どおり</a:t>
                      </a:r>
                    </a:p>
                  </a:txBody>
                  <a:tcPr anchor="ctr">
                    <a:solidFill>
                      <a:schemeClr val="accent2">
                        <a:lumMod val="40000"/>
                        <a:lumOff val="60000"/>
                      </a:schemeClr>
                    </a:solidFill>
                  </a:tcPr>
                </a:tc>
                <a:extLst>
                  <a:ext uri="{0D108BD9-81ED-4DB2-BD59-A6C34878D82A}">
                    <a16:rowId xmlns:a16="http://schemas.microsoft.com/office/drawing/2014/main" val="10002"/>
                  </a:ext>
                </a:extLst>
              </a:tr>
              <a:tr h="153247">
                <a:tc>
                  <a:txBody>
                    <a:bodyPr/>
                    <a:lstStyle/>
                    <a:p>
                      <a:pPr marL="0" marR="0" indent="0" algn="l" defTabSz="1280160" rtl="0" eaLnBrk="1" fontAlgn="auto" latinLnBrk="0" hangingPunct="1">
                        <a:lnSpc>
                          <a:spcPts val="17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大項目４</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地方衛生研究所の広域連携及び特に拡充すべき機能</a:t>
                      </a:r>
                    </a:p>
                  </a:txBody>
                  <a:tcPr anchor="ctr"/>
                </a:tc>
                <a:tc>
                  <a:txBody>
                    <a:bodyPr/>
                    <a:lstStyle/>
                    <a:p>
                      <a:pPr algn="ctr">
                        <a:lnSpc>
                          <a:spcPts val="1700"/>
                        </a:lnSpc>
                      </a:pPr>
                      <a:r>
                        <a:rPr kumimoji="1" lang="ja-JP" altLang="en-US" sz="1100" b="1" dirty="0">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計画どおり</a:t>
                      </a:r>
                    </a:p>
                  </a:txBody>
                  <a:tcPr anchor="ctr">
                    <a:solidFill>
                      <a:schemeClr val="accent2">
                        <a:lumMod val="40000"/>
                        <a:lumOff val="60000"/>
                      </a:schemeClr>
                    </a:solidFill>
                  </a:tcPr>
                </a:tc>
                <a:extLst>
                  <a:ext uri="{0D108BD9-81ED-4DB2-BD59-A6C34878D82A}">
                    <a16:rowId xmlns:a16="http://schemas.microsoft.com/office/drawing/2014/main" val="10003"/>
                  </a:ext>
                </a:extLst>
              </a:tr>
              <a:tr h="153247">
                <a:tc>
                  <a:txBody>
                    <a:bodyPr/>
                    <a:lstStyle/>
                    <a:p>
                      <a:pPr marL="0" marR="0" indent="0" algn="l" defTabSz="1280160" rtl="0" eaLnBrk="1" fontAlgn="auto" latinLnBrk="0" hangingPunct="1">
                        <a:lnSpc>
                          <a:spcPts val="17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大項目５</a:t>
                      </a:r>
                    </a:p>
                  </a:txBody>
                  <a:tcPr anchor="ctr"/>
                </a:tc>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業務運営の改善</a:t>
                      </a:r>
                    </a:p>
                  </a:txBody>
                  <a:tcPr anchor="ctr"/>
                </a:tc>
                <a:tc>
                  <a:txBody>
                    <a:bodyPr/>
                    <a:lstStyle/>
                    <a:p>
                      <a:pPr algn="ctr">
                        <a:lnSpc>
                          <a:spcPts val="1700"/>
                        </a:lnSpc>
                      </a:pPr>
                      <a:r>
                        <a:rPr kumimoji="1" lang="ja-JP" altLang="en-US" sz="1100" b="1" dirty="0">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計画どおり</a:t>
                      </a:r>
                    </a:p>
                  </a:txBody>
                  <a:tcPr anchor="ctr">
                    <a:solidFill>
                      <a:schemeClr val="accent2">
                        <a:lumMod val="40000"/>
                        <a:lumOff val="60000"/>
                      </a:schemeClr>
                    </a:solidFill>
                  </a:tcPr>
                </a:tc>
                <a:extLst>
                  <a:ext uri="{0D108BD9-81ED-4DB2-BD59-A6C34878D82A}">
                    <a16:rowId xmlns:a16="http://schemas.microsoft.com/office/drawing/2014/main" val="10004"/>
                  </a:ext>
                </a:extLst>
              </a:tr>
              <a:tr h="153247">
                <a:tc>
                  <a:txBody>
                    <a:bodyPr/>
                    <a:lstStyle/>
                    <a:p>
                      <a:pPr marL="0" marR="0" indent="0" algn="l" defTabSz="1280160" rtl="0" eaLnBrk="1" fontAlgn="auto" latinLnBrk="0" hangingPunct="1">
                        <a:lnSpc>
                          <a:spcPts val="17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大項目６</a:t>
                      </a:r>
                    </a:p>
                  </a:txBody>
                  <a:tcPr anchor="ctr"/>
                </a:tc>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財務その他業務運営に関する重要事項</a:t>
                      </a:r>
                    </a:p>
                  </a:txBody>
                  <a:tcPr anchor="ctr"/>
                </a:tc>
                <a:tc>
                  <a:txBody>
                    <a:bodyPr/>
                    <a:lstStyle/>
                    <a:p>
                      <a:pPr algn="ctr">
                        <a:lnSpc>
                          <a:spcPts val="1700"/>
                        </a:lnSpc>
                      </a:pPr>
                      <a:r>
                        <a:rPr kumimoji="1" lang="ja-JP" altLang="en-US" sz="1100" b="1" dirty="0">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計画どおり</a:t>
                      </a:r>
                    </a:p>
                  </a:txBody>
                  <a:tcPr anchor="ctr">
                    <a:solidFill>
                      <a:schemeClr val="accent2">
                        <a:lumMod val="40000"/>
                        <a:lumOff val="60000"/>
                      </a:schemeClr>
                    </a:solidFill>
                  </a:tcPr>
                </a:tc>
                <a:extLst>
                  <a:ext uri="{0D108BD9-81ED-4DB2-BD59-A6C34878D82A}">
                    <a16:rowId xmlns:a16="http://schemas.microsoft.com/office/drawing/2014/main" val="10005"/>
                  </a:ext>
                </a:extLst>
              </a:tr>
            </a:tbl>
          </a:graphicData>
        </a:graphic>
      </p:graphicFrame>
      <p:sp>
        <p:nvSpPr>
          <p:cNvPr id="10" name="正方形/長方形 9"/>
          <p:cNvSpPr/>
          <p:nvPr/>
        </p:nvSpPr>
        <p:spPr>
          <a:xfrm>
            <a:off x="342135" y="1540822"/>
            <a:ext cx="5809634" cy="1116000"/>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・新型コロナウイルス感染症によるパンデミックにおいては</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、大量の検査を法人</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一丸と</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なって精力的に対応したほか</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、独自に開発した検出法により新型コロナウイルスの変異株検査を実施したことを評価する</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・また、検査結果の誤報告に際し講じた再発防止策の徹底や計画に基づいた監査等の実施を続け、検査機関としての信頼性確保に努められたい</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・施設一元化に向け、引き続き、検査業務統一化</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を図られたい</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34" name="角丸四角形 33"/>
          <p:cNvSpPr/>
          <p:nvPr/>
        </p:nvSpPr>
        <p:spPr>
          <a:xfrm>
            <a:off x="192340" y="6382837"/>
            <a:ext cx="5912516" cy="2775072"/>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endParaRPr lang="en-US" altLang="ja-JP"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kumimoji="1" lang="ja-JP" altLang="en-US" sz="1100" dirty="0"/>
          </a:p>
        </p:txBody>
      </p:sp>
      <p:sp>
        <p:nvSpPr>
          <p:cNvPr id="13" name="正方形/長方形 12"/>
          <p:cNvSpPr/>
          <p:nvPr/>
        </p:nvSpPr>
        <p:spPr>
          <a:xfrm>
            <a:off x="217499" y="605074"/>
            <a:ext cx="4069335" cy="261179"/>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大項目１．　試験検査機能の充実</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角丸四角形 42"/>
          <p:cNvSpPr/>
          <p:nvPr/>
        </p:nvSpPr>
        <p:spPr>
          <a:xfrm>
            <a:off x="6575922" y="4960127"/>
            <a:ext cx="2417166" cy="270287"/>
          </a:xfrm>
          <a:prstGeom prst="roundRect">
            <a:avLst>
              <a:gd name="adj" fmla="val 50000"/>
            </a:avLst>
          </a:prstGeom>
          <a:solidFill>
            <a:schemeClr val="tx2"/>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rtlCol="0" anchor="ctr"/>
          <a:lstStyle/>
          <a:p>
            <a:pPr algn="ctr">
              <a:tabLst>
                <a:tab pos="538163" algn="l"/>
              </a:tabLst>
            </a:pPr>
            <a:r>
              <a:rPr kumimoji="1" lang="ja-JP" altLang="en-US" sz="12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全体評価</a:t>
            </a:r>
          </a:p>
        </p:txBody>
      </p:sp>
      <p:graphicFrame>
        <p:nvGraphicFramePr>
          <p:cNvPr id="3" name="表 2"/>
          <p:cNvGraphicFramePr>
            <a:graphicFrameLocks noGrp="1"/>
          </p:cNvGraphicFramePr>
          <p:nvPr>
            <p:extLst>
              <p:ext uri="{D42A27DB-BD31-4B8C-83A1-F6EECF244321}">
                <p14:modId xmlns:p14="http://schemas.microsoft.com/office/powerpoint/2010/main" val="1646578090"/>
              </p:ext>
            </p:extLst>
          </p:nvPr>
        </p:nvGraphicFramePr>
        <p:xfrm>
          <a:off x="296158" y="966862"/>
          <a:ext cx="5832000" cy="324000"/>
        </p:xfrm>
        <a:graphic>
          <a:graphicData uri="http://schemas.openxmlformats.org/drawingml/2006/table">
            <a:tbl>
              <a:tblPr>
                <a:tableStyleId>{8A107856-5554-42FB-B03E-39F5DBC370BA}</a:tableStyleId>
              </a:tblPr>
              <a:tblGrid>
                <a:gridCol w="2255880">
                  <a:extLst>
                    <a:ext uri="{9D8B030D-6E8A-4147-A177-3AD203B41FA5}">
                      <a16:colId xmlns:a16="http://schemas.microsoft.com/office/drawing/2014/main" val="20000"/>
                    </a:ext>
                  </a:extLst>
                </a:gridCol>
                <a:gridCol w="715224">
                  <a:extLst>
                    <a:ext uri="{9D8B030D-6E8A-4147-A177-3AD203B41FA5}">
                      <a16:colId xmlns:a16="http://schemas.microsoft.com/office/drawing/2014/main" val="20001"/>
                    </a:ext>
                  </a:extLst>
                </a:gridCol>
                <a:gridCol w="715224">
                  <a:extLst>
                    <a:ext uri="{9D8B030D-6E8A-4147-A177-3AD203B41FA5}">
                      <a16:colId xmlns:a16="http://schemas.microsoft.com/office/drawing/2014/main" val="20002"/>
                    </a:ext>
                  </a:extLst>
                </a:gridCol>
                <a:gridCol w="715224">
                  <a:extLst>
                    <a:ext uri="{9D8B030D-6E8A-4147-A177-3AD203B41FA5}">
                      <a16:colId xmlns:a16="http://schemas.microsoft.com/office/drawing/2014/main" val="20003"/>
                    </a:ext>
                  </a:extLst>
                </a:gridCol>
                <a:gridCol w="715224">
                  <a:extLst>
                    <a:ext uri="{9D8B030D-6E8A-4147-A177-3AD203B41FA5}">
                      <a16:colId xmlns:a16="http://schemas.microsoft.com/office/drawing/2014/main" val="20004"/>
                    </a:ext>
                  </a:extLst>
                </a:gridCol>
                <a:gridCol w="715224">
                  <a:extLst>
                    <a:ext uri="{9D8B030D-6E8A-4147-A177-3AD203B41FA5}">
                      <a16:colId xmlns:a16="http://schemas.microsoft.com/office/drawing/2014/main" val="20005"/>
                    </a:ext>
                  </a:extLst>
                </a:gridCol>
              </a:tblGrid>
              <a:tr h="162000">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cs typeface="Meiryo UI" panose="020B0604030504040204" pitchFamily="50" charset="-128"/>
                        </a:rPr>
                        <a:t>小項目数</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Ⅴ</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Ⅳ</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Ⅲ</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Ⅱ</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Ⅰ</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0"/>
                  </a:ext>
                </a:extLst>
              </a:tr>
              <a:tr h="162000">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marL="0" marR="0" lvl="0" indent="0" algn="ctr" defTabSz="1280160" rtl="0" eaLnBrk="1" fontAlgn="ctr" latinLnBrk="0" hangingPunct="1">
                        <a:lnSpc>
                          <a:spcPct val="100000"/>
                        </a:lnSpc>
                        <a:spcBef>
                          <a:spcPts val="0"/>
                        </a:spcBef>
                        <a:spcAft>
                          <a:spcPts val="0"/>
                        </a:spcAft>
                        <a:buClrTx/>
                        <a:buSzTx/>
                        <a:buFontTx/>
                        <a:buNone/>
                        <a:tabLst/>
                        <a:defRPr/>
                      </a:pP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1</a:t>
                      </a:r>
                      <a:r>
                        <a:rPr lang="ja-JP" altLang="en-US"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（①）</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ja-JP" alt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１（②）</a:t>
                      </a:r>
                      <a:endParaRPr 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1"/>
                  </a:ext>
                </a:extLst>
              </a:tr>
            </a:tbl>
          </a:graphicData>
        </a:graphic>
      </p:graphicFrame>
      <p:sp>
        <p:nvSpPr>
          <p:cNvPr id="54" name="正方形/長方形 53"/>
          <p:cNvSpPr/>
          <p:nvPr/>
        </p:nvSpPr>
        <p:spPr>
          <a:xfrm>
            <a:off x="4888632" y="604321"/>
            <a:ext cx="1360240" cy="262363"/>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評価：Ａ</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右矢印 14"/>
          <p:cNvSpPr/>
          <p:nvPr/>
        </p:nvSpPr>
        <p:spPr>
          <a:xfrm>
            <a:off x="4528592" y="507813"/>
            <a:ext cx="216024" cy="412318"/>
          </a:xfrm>
          <a:prstGeom prst="rightArrow">
            <a:avLst>
              <a:gd name="adj1" fmla="val 50000"/>
              <a:gd name="adj2" fmla="val 104785"/>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0" name="直線コネクタ 59"/>
          <p:cNvCxnSpPr/>
          <p:nvPr/>
        </p:nvCxnSpPr>
        <p:spPr>
          <a:xfrm>
            <a:off x="30595" y="9552291"/>
            <a:ext cx="12706909" cy="0"/>
          </a:xfrm>
          <a:prstGeom prst="line">
            <a:avLst/>
          </a:prstGeom>
          <a:ln w="57150" cmpd="thickThin"/>
        </p:spPr>
        <p:style>
          <a:lnRef idx="1">
            <a:schemeClr val="accent1"/>
          </a:lnRef>
          <a:fillRef idx="0">
            <a:schemeClr val="accent1"/>
          </a:fillRef>
          <a:effectRef idx="0">
            <a:schemeClr val="accent1"/>
          </a:effectRef>
          <a:fontRef idx="minor">
            <a:schemeClr val="tx1"/>
          </a:fontRef>
        </p:style>
      </p:cxnSp>
      <p:cxnSp>
        <p:nvCxnSpPr>
          <p:cNvPr id="62" name="直線コネクタ 61"/>
          <p:cNvCxnSpPr/>
          <p:nvPr/>
        </p:nvCxnSpPr>
        <p:spPr>
          <a:xfrm>
            <a:off x="6400800" y="4554986"/>
            <a:ext cx="6336704" cy="0"/>
          </a:xfrm>
          <a:prstGeom prst="line">
            <a:avLst/>
          </a:prstGeom>
          <a:ln w="57150" cmpd="thickThin"/>
        </p:spPr>
        <p:style>
          <a:lnRef idx="1">
            <a:schemeClr val="accent1"/>
          </a:lnRef>
          <a:fillRef idx="0">
            <a:schemeClr val="accent1"/>
          </a:fillRef>
          <a:effectRef idx="0">
            <a:schemeClr val="accent1"/>
          </a:effectRef>
          <a:fontRef idx="minor">
            <a:schemeClr val="tx1"/>
          </a:fontRef>
        </p:style>
      </p:cxnSp>
      <p:cxnSp>
        <p:nvCxnSpPr>
          <p:cNvPr id="64" name="直線コネクタ 63"/>
          <p:cNvCxnSpPr/>
          <p:nvPr/>
        </p:nvCxnSpPr>
        <p:spPr>
          <a:xfrm>
            <a:off x="12737504" y="379747"/>
            <a:ext cx="0" cy="9172544"/>
          </a:xfrm>
          <a:prstGeom prst="line">
            <a:avLst/>
          </a:prstGeom>
          <a:ln w="57150" cmpd="thickThin"/>
        </p:spPr>
        <p:style>
          <a:lnRef idx="1">
            <a:schemeClr val="accent1"/>
          </a:lnRef>
          <a:fillRef idx="0">
            <a:schemeClr val="accent1"/>
          </a:fillRef>
          <a:effectRef idx="0">
            <a:schemeClr val="accent1"/>
          </a:effectRef>
          <a:fontRef idx="minor">
            <a:schemeClr val="tx1"/>
          </a:fontRef>
        </p:style>
      </p:cxnSp>
      <p:cxnSp>
        <p:nvCxnSpPr>
          <p:cNvPr id="68" name="直線コネクタ 67"/>
          <p:cNvCxnSpPr/>
          <p:nvPr/>
        </p:nvCxnSpPr>
        <p:spPr>
          <a:xfrm>
            <a:off x="30595" y="376666"/>
            <a:ext cx="0" cy="9175625"/>
          </a:xfrm>
          <a:prstGeom prst="line">
            <a:avLst/>
          </a:prstGeom>
          <a:ln w="57150" cmpd="thickThin"/>
        </p:spPr>
        <p:style>
          <a:lnRef idx="1">
            <a:schemeClr val="accent1"/>
          </a:lnRef>
          <a:fillRef idx="0">
            <a:schemeClr val="accent1"/>
          </a:fillRef>
          <a:effectRef idx="0">
            <a:schemeClr val="accent1"/>
          </a:effectRef>
          <a:fontRef idx="minor">
            <a:schemeClr val="tx1"/>
          </a:fontRef>
        </p:style>
      </p:cxnSp>
      <p:cxnSp>
        <p:nvCxnSpPr>
          <p:cNvPr id="69" name="直線コネクタ 68"/>
          <p:cNvCxnSpPr/>
          <p:nvPr/>
        </p:nvCxnSpPr>
        <p:spPr>
          <a:xfrm>
            <a:off x="6400800" y="4526639"/>
            <a:ext cx="0" cy="5004000"/>
          </a:xfrm>
          <a:prstGeom prst="line">
            <a:avLst/>
          </a:prstGeom>
          <a:ln w="57150" cmpd="thickThin"/>
        </p:spPr>
        <p:style>
          <a:lnRef idx="1">
            <a:schemeClr val="accent1"/>
          </a:lnRef>
          <a:fillRef idx="0">
            <a:schemeClr val="accent1"/>
          </a:fillRef>
          <a:effectRef idx="0">
            <a:schemeClr val="accent1"/>
          </a:effectRef>
          <a:fontRef idx="minor">
            <a:schemeClr val="tx1"/>
          </a:fontRef>
        </p:style>
      </p:cxnSp>
      <p:sp>
        <p:nvSpPr>
          <p:cNvPr id="107" name="正方形/長方形 106"/>
          <p:cNvSpPr/>
          <p:nvPr/>
        </p:nvSpPr>
        <p:spPr>
          <a:xfrm>
            <a:off x="190736" y="7215314"/>
            <a:ext cx="6055993" cy="2268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9" name="正方形/長方形 108"/>
          <p:cNvSpPr/>
          <p:nvPr/>
        </p:nvSpPr>
        <p:spPr>
          <a:xfrm>
            <a:off x="308857" y="8130856"/>
            <a:ext cx="5796000" cy="1281322"/>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・衛生微生物技術協議会における近畿レファレンスセンターとして、近畿の地方衛生研究所における中核的な役割を果たすとともに、大量の検査依頼に対応することにより、府内中核市を支援した</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・疫学調査チームを設置し、府内保健所等における感染拡大のリスク評価、実地指導や疫学研修等を行うなど</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、精力的な</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支援を行うことで</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、府内保健所等職員</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の知見や現場対応能力の向上に貢献したことを評価する</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・感染症分野における疫学解析研究の充実を図り、行政機関への有用な情報</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提供を行うなど</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、西日本の地方衛生研究所における中核的な役割を</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果たすよう努められたい。</a:t>
            </a: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1" name="正方形/長方形 110"/>
          <p:cNvSpPr/>
          <p:nvPr/>
        </p:nvSpPr>
        <p:spPr>
          <a:xfrm>
            <a:off x="214577" y="7211576"/>
            <a:ext cx="4069335" cy="288000"/>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大項目４．　地方衛生研究所の広域連携及び特に拡充すべき機能</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12" name="表 111"/>
          <p:cNvGraphicFramePr>
            <a:graphicFrameLocks noGrp="1"/>
          </p:cNvGraphicFramePr>
          <p:nvPr>
            <p:extLst>
              <p:ext uri="{D42A27DB-BD31-4B8C-83A1-F6EECF244321}">
                <p14:modId xmlns:p14="http://schemas.microsoft.com/office/powerpoint/2010/main" val="1534052824"/>
              </p:ext>
            </p:extLst>
          </p:nvPr>
        </p:nvGraphicFramePr>
        <p:xfrm>
          <a:off x="283458" y="7587665"/>
          <a:ext cx="5832000" cy="323850"/>
        </p:xfrm>
        <a:graphic>
          <a:graphicData uri="http://schemas.openxmlformats.org/drawingml/2006/table">
            <a:tbl>
              <a:tblPr>
                <a:tableStyleId>{8A107856-5554-42FB-B03E-39F5DBC370BA}</a:tableStyleId>
              </a:tblPr>
              <a:tblGrid>
                <a:gridCol w="2255880">
                  <a:extLst>
                    <a:ext uri="{9D8B030D-6E8A-4147-A177-3AD203B41FA5}">
                      <a16:colId xmlns:a16="http://schemas.microsoft.com/office/drawing/2014/main" val="20000"/>
                    </a:ext>
                  </a:extLst>
                </a:gridCol>
                <a:gridCol w="715224">
                  <a:extLst>
                    <a:ext uri="{9D8B030D-6E8A-4147-A177-3AD203B41FA5}">
                      <a16:colId xmlns:a16="http://schemas.microsoft.com/office/drawing/2014/main" val="20001"/>
                    </a:ext>
                  </a:extLst>
                </a:gridCol>
                <a:gridCol w="715224">
                  <a:extLst>
                    <a:ext uri="{9D8B030D-6E8A-4147-A177-3AD203B41FA5}">
                      <a16:colId xmlns:a16="http://schemas.microsoft.com/office/drawing/2014/main" val="20002"/>
                    </a:ext>
                  </a:extLst>
                </a:gridCol>
                <a:gridCol w="715224">
                  <a:extLst>
                    <a:ext uri="{9D8B030D-6E8A-4147-A177-3AD203B41FA5}">
                      <a16:colId xmlns:a16="http://schemas.microsoft.com/office/drawing/2014/main" val="20003"/>
                    </a:ext>
                  </a:extLst>
                </a:gridCol>
                <a:gridCol w="715224">
                  <a:extLst>
                    <a:ext uri="{9D8B030D-6E8A-4147-A177-3AD203B41FA5}">
                      <a16:colId xmlns:a16="http://schemas.microsoft.com/office/drawing/2014/main" val="20004"/>
                    </a:ext>
                  </a:extLst>
                </a:gridCol>
                <a:gridCol w="715224">
                  <a:extLst>
                    <a:ext uri="{9D8B030D-6E8A-4147-A177-3AD203B41FA5}">
                      <a16:colId xmlns:a16="http://schemas.microsoft.com/office/drawing/2014/main" val="20005"/>
                    </a:ext>
                  </a:extLst>
                </a:gridCol>
              </a:tblGrid>
              <a:tr h="153300">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cs typeface="Meiryo UI" panose="020B0604030504040204" pitchFamily="50" charset="-128"/>
                        </a:rPr>
                        <a:t>小項目数</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Ⅴ</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Ⅳ</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Ⅲ</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0" u="none" strike="noStrike" dirty="0">
                          <a:effectLst/>
                          <a:latin typeface="Meiryo UI" panose="020B0604030504040204" pitchFamily="50" charset="-128"/>
                          <a:ea typeface="Meiryo UI" panose="020B0604030504040204" pitchFamily="50" charset="-128"/>
                          <a:cs typeface="Meiryo UI" panose="020B0604030504040204" pitchFamily="50" charset="-128"/>
                        </a:rPr>
                        <a:t>Ⅱ</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Ⅰ</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0"/>
                  </a:ext>
                </a:extLst>
              </a:tr>
              <a:tr h="137679">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４</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ja-JP" altLang="en-US"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２（⑦⑧）</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ja-JP" altLang="en-US" sz="1000" b="1" i="0" u="none" strike="noStrike"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２</a:t>
                      </a:r>
                      <a:r>
                        <a:rPr lang="ja-JP" altLang="en-US" sz="1000" b="1" i="0" u="none" strike="noStrike">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1" i="0" u="none" strike="noStrike"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⑨⑩）</a:t>
                      </a:r>
                      <a:endParaRPr 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9525" marR="9525" marT="9525" marB="0" anchor="ctr">
                    <a:solidFill>
                      <a:srgbClr val="F4E9E9"/>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1"/>
                  </a:ext>
                </a:extLst>
              </a:tr>
            </a:tbl>
          </a:graphicData>
        </a:graphic>
      </p:graphicFrame>
      <p:sp>
        <p:nvSpPr>
          <p:cNvPr id="113" name="正方形/長方形 112"/>
          <p:cNvSpPr/>
          <p:nvPr/>
        </p:nvSpPr>
        <p:spPr>
          <a:xfrm>
            <a:off x="4886489" y="7215314"/>
            <a:ext cx="1360240" cy="261610"/>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評価：Ａ</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4" name="右矢印 113"/>
          <p:cNvSpPr/>
          <p:nvPr/>
        </p:nvSpPr>
        <p:spPr>
          <a:xfrm>
            <a:off x="4526449" y="7176864"/>
            <a:ext cx="216024" cy="412318"/>
          </a:xfrm>
          <a:prstGeom prst="rightArrow">
            <a:avLst>
              <a:gd name="adj1" fmla="val 50000"/>
              <a:gd name="adj2" fmla="val 104785"/>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 name="正方形/長方形 114"/>
          <p:cNvSpPr/>
          <p:nvPr/>
        </p:nvSpPr>
        <p:spPr>
          <a:xfrm>
            <a:off x="6585486" y="605506"/>
            <a:ext cx="6055993" cy="1944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7" name="正方形/長方形 116"/>
          <p:cNvSpPr/>
          <p:nvPr/>
        </p:nvSpPr>
        <p:spPr>
          <a:xfrm>
            <a:off x="6683971" y="1514929"/>
            <a:ext cx="5796000" cy="900000"/>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・意思</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決定の迅速化を</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図る等、事務処理の簡素化・効率化を図っている。引き続き、柔軟</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かつ機動的な法人運営に取り組まれたい</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・人事評価制度について、令和</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３年度から</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の本格実施へ向けた取組みを進めた。適正な勤務成績評価を通じて職員の職務能力及び勤務意欲の向上を図られたい。</a:t>
            </a:r>
          </a:p>
        </p:txBody>
      </p:sp>
      <p:sp>
        <p:nvSpPr>
          <p:cNvPr id="119" name="正方形/長方形 118"/>
          <p:cNvSpPr/>
          <p:nvPr/>
        </p:nvSpPr>
        <p:spPr>
          <a:xfrm>
            <a:off x="6583764" y="605505"/>
            <a:ext cx="4069335" cy="261179"/>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大項目５．　業務運営の改善</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20" name="表 119"/>
          <p:cNvGraphicFramePr>
            <a:graphicFrameLocks noGrp="1"/>
          </p:cNvGraphicFramePr>
          <p:nvPr>
            <p:extLst>
              <p:ext uri="{D42A27DB-BD31-4B8C-83A1-F6EECF244321}">
                <p14:modId xmlns:p14="http://schemas.microsoft.com/office/powerpoint/2010/main" val="3095804288"/>
              </p:ext>
            </p:extLst>
          </p:nvPr>
        </p:nvGraphicFramePr>
        <p:xfrm>
          <a:off x="6706624" y="967293"/>
          <a:ext cx="5832000" cy="323850"/>
        </p:xfrm>
        <a:graphic>
          <a:graphicData uri="http://schemas.openxmlformats.org/drawingml/2006/table">
            <a:tbl>
              <a:tblPr>
                <a:tableStyleId>{8A107856-5554-42FB-B03E-39F5DBC370BA}</a:tableStyleId>
              </a:tblPr>
              <a:tblGrid>
                <a:gridCol w="2255880">
                  <a:extLst>
                    <a:ext uri="{9D8B030D-6E8A-4147-A177-3AD203B41FA5}">
                      <a16:colId xmlns:a16="http://schemas.microsoft.com/office/drawing/2014/main" val="20000"/>
                    </a:ext>
                  </a:extLst>
                </a:gridCol>
                <a:gridCol w="715224">
                  <a:extLst>
                    <a:ext uri="{9D8B030D-6E8A-4147-A177-3AD203B41FA5}">
                      <a16:colId xmlns:a16="http://schemas.microsoft.com/office/drawing/2014/main" val="20001"/>
                    </a:ext>
                  </a:extLst>
                </a:gridCol>
                <a:gridCol w="542082">
                  <a:extLst>
                    <a:ext uri="{9D8B030D-6E8A-4147-A177-3AD203B41FA5}">
                      <a16:colId xmlns:a16="http://schemas.microsoft.com/office/drawing/2014/main" val="20002"/>
                    </a:ext>
                  </a:extLst>
                </a:gridCol>
                <a:gridCol w="888366">
                  <a:extLst>
                    <a:ext uri="{9D8B030D-6E8A-4147-A177-3AD203B41FA5}">
                      <a16:colId xmlns:a16="http://schemas.microsoft.com/office/drawing/2014/main" val="20003"/>
                    </a:ext>
                  </a:extLst>
                </a:gridCol>
                <a:gridCol w="715224">
                  <a:extLst>
                    <a:ext uri="{9D8B030D-6E8A-4147-A177-3AD203B41FA5}">
                      <a16:colId xmlns:a16="http://schemas.microsoft.com/office/drawing/2014/main" val="20004"/>
                    </a:ext>
                  </a:extLst>
                </a:gridCol>
                <a:gridCol w="715224">
                  <a:extLst>
                    <a:ext uri="{9D8B030D-6E8A-4147-A177-3AD203B41FA5}">
                      <a16:colId xmlns:a16="http://schemas.microsoft.com/office/drawing/2014/main" val="20005"/>
                    </a:ext>
                  </a:extLst>
                </a:gridCol>
              </a:tblGrid>
              <a:tr h="153300">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cs typeface="Meiryo UI" panose="020B0604030504040204" pitchFamily="50" charset="-128"/>
                        </a:rPr>
                        <a:t>小項目数</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Ⅴ</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Ⅳ</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Ⅲ</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0" u="none" strike="noStrike" dirty="0">
                          <a:effectLst/>
                          <a:latin typeface="Meiryo UI" panose="020B0604030504040204" pitchFamily="50" charset="-128"/>
                          <a:ea typeface="Meiryo UI" panose="020B0604030504040204" pitchFamily="50" charset="-128"/>
                          <a:cs typeface="Meiryo UI" panose="020B0604030504040204" pitchFamily="50" charset="-128"/>
                        </a:rPr>
                        <a:t>Ⅱ</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Ⅰ</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0"/>
                  </a:ext>
                </a:extLst>
              </a:tr>
              <a:tr h="137679">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０</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a:t>
                      </a:r>
                      <a:r>
                        <a:rPr lang="ja-JP" alt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（⑪⑫）</a:t>
                      </a:r>
                      <a:endParaRPr 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9525" marR="9525" marT="9525" marB="0" anchor="ctr">
                    <a:solidFill>
                      <a:srgbClr val="F4E9E9"/>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1"/>
                  </a:ext>
                </a:extLst>
              </a:tr>
            </a:tbl>
          </a:graphicData>
        </a:graphic>
      </p:graphicFrame>
      <p:sp>
        <p:nvSpPr>
          <p:cNvPr id="121" name="正方形/長方形 120"/>
          <p:cNvSpPr/>
          <p:nvPr/>
        </p:nvSpPr>
        <p:spPr>
          <a:xfrm>
            <a:off x="11283820" y="604752"/>
            <a:ext cx="1360240" cy="262363"/>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評価：Ａ</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2" name="右矢印 121"/>
          <p:cNvSpPr/>
          <p:nvPr/>
        </p:nvSpPr>
        <p:spPr>
          <a:xfrm>
            <a:off x="10894857" y="508244"/>
            <a:ext cx="216024" cy="412318"/>
          </a:xfrm>
          <a:prstGeom prst="rightArrow">
            <a:avLst>
              <a:gd name="adj1" fmla="val 50000"/>
              <a:gd name="adj2" fmla="val 104785"/>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7" name="正方形/長方形 146"/>
          <p:cNvSpPr/>
          <p:nvPr/>
        </p:nvSpPr>
        <p:spPr>
          <a:xfrm>
            <a:off x="192369" y="2820600"/>
            <a:ext cx="6055993" cy="2196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9" name="正方形/長方形 148"/>
          <p:cNvSpPr/>
          <p:nvPr/>
        </p:nvSpPr>
        <p:spPr>
          <a:xfrm>
            <a:off x="322365" y="3806722"/>
            <a:ext cx="5796000" cy="1134098"/>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・新型コロナウイルス感染症の変異株に関する検出法を作成するなど研究を推進するほか、研究成果発表も数値目標を上回っており、着実に研究機能の充実を図っている</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・競争的外部研究資金への応募件数は</a:t>
            </a:r>
            <a:r>
              <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48</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件で数値目標（</a:t>
            </a:r>
            <a:r>
              <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40</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件）を上回っており、資金獲得による研究機能の活性化につなげている。今後も、組織的な奨励・支援の</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取組みを推進されたい。</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・大安研の特性や強みを活かし、学術分野や産業界と連携した受託研究や共同研究の推進に努められたい。</a:t>
            </a:r>
          </a:p>
        </p:txBody>
      </p:sp>
      <p:sp>
        <p:nvSpPr>
          <p:cNvPr id="151" name="正方形/長方形 150"/>
          <p:cNvSpPr/>
          <p:nvPr/>
        </p:nvSpPr>
        <p:spPr>
          <a:xfrm>
            <a:off x="216989" y="2820599"/>
            <a:ext cx="4069335" cy="261179"/>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大項目２．　調査研究機能の充実</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52" name="表 151"/>
          <p:cNvGraphicFramePr>
            <a:graphicFrameLocks noGrp="1"/>
          </p:cNvGraphicFramePr>
          <p:nvPr>
            <p:extLst>
              <p:ext uri="{D42A27DB-BD31-4B8C-83A1-F6EECF244321}">
                <p14:modId xmlns:p14="http://schemas.microsoft.com/office/powerpoint/2010/main" val="567303842"/>
              </p:ext>
            </p:extLst>
          </p:nvPr>
        </p:nvGraphicFramePr>
        <p:xfrm>
          <a:off x="277108" y="3182387"/>
          <a:ext cx="5832000" cy="323850"/>
        </p:xfrm>
        <a:graphic>
          <a:graphicData uri="http://schemas.openxmlformats.org/drawingml/2006/table">
            <a:tbl>
              <a:tblPr>
                <a:tableStyleId>{8A107856-5554-42FB-B03E-39F5DBC370BA}</a:tableStyleId>
              </a:tblPr>
              <a:tblGrid>
                <a:gridCol w="2255880">
                  <a:extLst>
                    <a:ext uri="{9D8B030D-6E8A-4147-A177-3AD203B41FA5}">
                      <a16:colId xmlns:a16="http://schemas.microsoft.com/office/drawing/2014/main" val="20000"/>
                    </a:ext>
                  </a:extLst>
                </a:gridCol>
                <a:gridCol w="715224">
                  <a:extLst>
                    <a:ext uri="{9D8B030D-6E8A-4147-A177-3AD203B41FA5}">
                      <a16:colId xmlns:a16="http://schemas.microsoft.com/office/drawing/2014/main" val="20001"/>
                    </a:ext>
                  </a:extLst>
                </a:gridCol>
                <a:gridCol w="715224">
                  <a:extLst>
                    <a:ext uri="{9D8B030D-6E8A-4147-A177-3AD203B41FA5}">
                      <a16:colId xmlns:a16="http://schemas.microsoft.com/office/drawing/2014/main" val="20002"/>
                    </a:ext>
                  </a:extLst>
                </a:gridCol>
                <a:gridCol w="715224">
                  <a:extLst>
                    <a:ext uri="{9D8B030D-6E8A-4147-A177-3AD203B41FA5}">
                      <a16:colId xmlns:a16="http://schemas.microsoft.com/office/drawing/2014/main" val="20003"/>
                    </a:ext>
                  </a:extLst>
                </a:gridCol>
                <a:gridCol w="715224">
                  <a:extLst>
                    <a:ext uri="{9D8B030D-6E8A-4147-A177-3AD203B41FA5}">
                      <a16:colId xmlns:a16="http://schemas.microsoft.com/office/drawing/2014/main" val="20004"/>
                    </a:ext>
                  </a:extLst>
                </a:gridCol>
                <a:gridCol w="715224">
                  <a:extLst>
                    <a:ext uri="{9D8B030D-6E8A-4147-A177-3AD203B41FA5}">
                      <a16:colId xmlns:a16="http://schemas.microsoft.com/office/drawing/2014/main" val="20005"/>
                    </a:ext>
                  </a:extLst>
                </a:gridCol>
              </a:tblGrid>
              <a:tr h="153300">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cs typeface="Meiryo UI" panose="020B0604030504040204" pitchFamily="50" charset="-128"/>
                        </a:rPr>
                        <a:t>小項目数</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Ⅴ</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0" u="none" strike="noStrike" dirty="0">
                          <a:effectLst/>
                          <a:latin typeface="Meiryo UI" panose="020B0604030504040204" pitchFamily="50" charset="-128"/>
                          <a:ea typeface="Meiryo UI" panose="020B0604030504040204" pitchFamily="50" charset="-128"/>
                          <a:cs typeface="Meiryo UI" panose="020B0604030504040204" pitchFamily="50" charset="-128"/>
                        </a:rPr>
                        <a:t>Ⅳ</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Ⅲ</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Ⅱ</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Ⅰ</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0"/>
                  </a:ext>
                </a:extLst>
              </a:tr>
              <a:tr h="137679">
                <a:tc>
                  <a:txBody>
                    <a:bodyPr/>
                    <a:lstStyle/>
                    <a:p>
                      <a:pPr algn="ctr" fontAlgn="ctr"/>
                      <a:r>
                        <a:rPr lang="ja-JP" altLang="en-US" sz="1000" b="0" i="0" u="none" strike="noStrike"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２</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ja-JP" alt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２（③④）</a:t>
                      </a:r>
                      <a:endParaRPr 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1"/>
                  </a:ext>
                </a:extLst>
              </a:tr>
            </a:tbl>
          </a:graphicData>
        </a:graphic>
      </p:graphicFrame>
      <p:sp>
        <p:nvSpPr>
          <p:cNvPr id="153" name="正方形/長方形 152"/>
          <p:cNvSpPr/>
          <p:nvPr/>
        </p:nvSpPr>
        <p:spPr>
          <a:xfrm>
            <a:off x="4888122" y="2819846"/>
            <a:ext cx="1360240" cy="262363"/>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評価：Ａ</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4" name="右矢印 153"/>
          <p:cNvSpPr/>
          <p:nvPr/>
        </p:nvSpPr>
        <p:spPr>
          <a:xfrm>
            <a:off x="4528082" y="2784376"/>
            <a:ext cx="216024" cy="412318"/>
          </a:xfrm>
          <a:prstGeom prst="rightArrow">
            <a:avLst>
              <a:gd name="adj1" fmla="val 50000"/>
              <a:gd name="adj2" fmla="val 104785"/>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9" name="正方形/長方形 168"/>
          <p:cNvSpPr/>
          <p:nvPr/>
        </p:nvSpPr>
        <p:spPr>
          <a:xfrm>
            <a:off x="190852" y="5045454"/>
            <a:ext cx="6055993" cy="2124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0" name="角丸四角形 169"/>
          <p:cNvSpPr/>
          <p:nvPr/>
        </p:nvSpPr>
        <p:spPr>
          <a:xfrm>
            <a:off x="212469" y="5684462"/>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
        <p:nvSpPr>
          <p:cNvPr id="171" name="正方形/長方形 170"/>
          <p:cNvSpPr/>
          <p:nvPr/>
        </p:nvSpPr>
        <p:spPr>
          <a:xfrm>
            <a:off x="315548" y="5889154"/>
            <a:ext cx="5796000" cy="1205809"/>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・新型コロナウイルス感染症の疫学調査支援活動等を通じて得た情報等を収集・整理し</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、府内保健所</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等に専門的知見の提供を行ったことを評価する</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・報道機関や一般市民のニーズに対応した積極的な情報を発信することで、報道機関との連絡会における参加数やホームページアクセス数の増加といった実績をあげるなど、成果に結び付けた</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・引き続き、疫学情報の収集・解析を進め、広く行政や府民等に対して有用な情報提供を行うとともに、公衆衛生に係る適時・適切な情報発信の実施に努められたい。</a:t>
            </a:r>
          </a:p>
        </p:txBody>
      </p:sp>
      <p:sp>
        <p:nvSpPr>
          <p:cNvPr id="172" name="正方形/長方形 171"/>
          <p:cNvSpPr/>
          <p:nvPr/>
        </p:nvSpPr>
        <p:spPr>
          <a:xfrm>
            <a:off x="215472" y="5045453"/>
            <a:ext cx="4069335" cy="261179"/>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大項目３．　研修及び感染症情報の収集等</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73" name="表 172"/>
          <p:cNvGraphicFramePr>
            <a:graphicFrameLocks noGrp="1"/>
          </p:cNvGraphicFramePr>
          <p:nvPr>
            <p:extLst>
              <p:ext uri="{D42A27DB-BD31-4B8C-83A1-F6EECF244321}">
                <p14:modId xmlns:p14="http://schemas.microsoft.com/office/powerpoint/2010/main" val="439928619"/>
              </p:ext>
            </p:extLst>
          </p:nvPr>
        </p:nvGraphicFramePr>
        <p:xfrm>
          <a:off x="271557" y="5360510"/>
          <a:ext cx="5832000" cy="323850"/>
        </p:xfrm>
        <a:graphic>
          <a:graphicData uri="http://schemas.openxmlformats.org/drawingml/2006/table">
            <a:tbl>
              <a:tblPr>
                <a:tableStyleId>{8A107856-5554-42FB-B03E-39F5DBC370BA}</a:tableStyleId>
              </a:tblPr>
              <a:tblGrid>
                <a:gridCol w="2255880">
                  <a:extLst>
                    <a:ext uri="{9D8B030D-6E8A-4147-A177-3AD203B41FA5}">
                      <a16:colId xmlns:a16="http://schemas.microsoft.com/office/drawing/2014/main" val="20000"/>
                    </a:ext>
                  </a:extLst>
                </a:gridCol>
                <a:gridCol w="715224">
                  <a:extLst>
                    <a:ext uri="{9D8B030D-6E8A-4147-A177-3AD203B41FA5}">
                      <a16:colId xmlns:a16="http://schemas.microsoft.com/office/drawing/2014/main" val="20001"/>
                    </a:ext>
                  </a:extLst>
                </a:gridCol>
                <a:gridCol w="715224">
                  <a:extLst>
                    <a:ext uri="{9D8B030D-6E8A-4147-A177-3AD203B41FA5}">
                      <a16:colId xmlns:a16="http://schemas.microsoft.com/office/drawing/2014/main" val="20002"/>
                    </a:ext>
                  </a:extLst>
                </a:gridCol>
                <a:gridCol w="715224">
                  <a:extLst>
                    <a:ext uri="{9D8B030D-6E8A-4147-A177-3AD203B41FA5}">
                      <a16:colId xmlns:a16="http://schemas.microsoft.com/office/drawing/2014/main" val="20003"/>
                    </a:ext>
                  </a:extLst>
                </a:gridCol>
                <a:gridCol w="715224">
                  <a:extLst>
                    <a:ext uri="{9D8B030D-6E8A-4147-A177-3AD203B41FA5}">
                      <a16:colId xmlns:a16="http://schemas.microsoft.com/office/drawing/2014/main" val="20004"/>
                    </a:ext>
                  </a:extLst>
                </a:gridCol>
                <a:gridCol w="715224">
                  <a:extLst>
                    <a:ext uri="{9D8B030D-6E8A-4147-A177-3AD203B41FA5}">
                      <a16:colId xmlns:a16="http://schemas.microsoft.com/office/drawing/2014/main" val="20005"/>
                    </a:ext>
                  </a:extLst>
                </a:gridCol>
              </a:tblGrid>
              <a:tr h="153300">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cs typeface="Meiryo UI" panose="020B0604030504040204" pitchFamily="50" charset="-128"/>
                        </a:rPr>
                        <a:t>小項目数</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Ⅴ</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Ⅳ</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Ⅲ</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Ⅱ</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Ⅰ</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0"/>
                  </a:ext>
                </a:extLst>
              </a:tr>
              <a:tr h="137679">
                <a:tc>
                  <a:txBody>
                    <a:bodyPr/>
                    <a:lstStyle/>
                    <a:p>
                      <a:pPr algn="ctr" fontAlgn="ctr"/>
                      <a:r>
                        <a:rPr lang="ja-JP" altLang="en-US" sz="1000" b="0" i="0" u="none" strike="noStrike"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２</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1</a:t>
                      </a:r>
                      <a:r>
                        <a:rPr lang="ja-JP" altLang="en-US"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（⑤）</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ja-JP" alt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１（⑥）</a:t>
                      </a:r>
                      <a:endParaRPr 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1"/>
                  </a:ext>
                </a:extLst>
              </a:tr>
            </a:tbl>
          </a:graphicData>
        </a:graphic>
      </p:graphicFrame>
      <p:sp>
        <p:nvSpPr>
          <p:cNvPr id="174" name="正方形/長方形 173"/>
          <p:cNvSpPr/>
          <p:nvPr/>
        </p:nvSpPr>
        <p:spPr>
          <a:xfrm>
            <a:off x="4886605" y="5044700"/>
            <a:ext cx="1360240" cy="262363"/>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評価：Ａ</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5" name="右矢印 174"/>
          <p:cNvSpPr/>
          <p:nvPr/>
        </p:nvSpPr>
        <p:spPr>
          <a:xfrm>
            <a:off x="4526565" y="4948192"/>
            <a:ext cx="216024" cy="412318"/>
          </a:xfrm>
          <a:prstGeom prst="rightArrow">
            <a:avLst>
              <a:gd name="adj1" fmla="val 50000"/>
              <a:gd name="adj2" fmla="val 104785"/>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6" name="正方形/長方形 175"/>
          <p:cNvSpPr/>
          <p:nvPr/>
        </p:nvSpPr>
        <p:spPr>
          <a:xfrm>
            <a:off x="6585486" y="2669010"/>
            <a:ext cx="6055993" cy="1728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8" name="正方形/長方形 177"/>
          <p:cNvSpPr/>
          <p:nvPr/>
        </p:nvSpPr>
        <p:spPr>
          <a:xfrm>
            <a:off x="6677260" y="3572159"/>
            <a:ext cx="5796000" cy="768866"/>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公益</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通報等の外部相談窓口を新たに設置するなど、コンプライアンスの徹底に向けた取り組みを進めた</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一元化の円滑な移行に向けた検討を進めている</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。引き続き一元化</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施設の整備がスケジュール通りに進むよう、法人が一丸となって</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取組む</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こと。</a:t>
            </a: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9" name="正方形/長方形 178"/>
          <p:cNvSpPr/>
          <p:nvPr/>
        </p:nvSpPr>
        <p:spPr>
          <a:xfrm>
            <a:off x="6583764" y="2659387"/>
            <a:ext cx="4069335" cy="261610"/>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a:t>
            </a:r>
            <a:r>
              <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財務その他業務運営に関する重要事項</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80" name="表 179"/>
          <p:cNvGraphicFramePr>
            <a:graphicFrameLocks noGrp="1"/>
          </p:cNvGraphicFramePr>
          <p:nvPr>
            <p:extLst>
              <p:ext uri="{D42A27DB-BD31-4B8C-83A1-F6EECF244321}">
                <p14:modId xmlns:p14="http://schemas.microsoft.com/office/powerpoint/2010/main" val="60303925"/>
              </p:ext>
            </p:extLst>
          </p:nvPr>
        </p:nvGraphicFramePr>
        <p:xfrm>
          <a:off x="6706624" y="3022855"/>
          <a:ext cx="5832000" cy="323850"/>
        </p:xfrm>
        <a:graphic>
          <a:graphicData uri="http://schemas.openxmlformats.org/drawingml/2006/table">
            <a:tbl>
              <a:tblPr>
                <a:tableStyleId>{8A107856-5554-42FB-B03E-39F5DBC370BA}</a:tableStyleId>
              </a:tblPr>
              <a:tblGrid>
                <a:gridCol w="2255879">
                  <a:extLst>
                    <a:ext uri="{9D8B030D-6E8A-4147-A177-3AD203B41FA5}">
                      <a16:colId xmlns:a16="http://schemas.microsoft.com/office/drawing/2014/main" val="20000"/>
                    </a:ext>
                  </a:extLst>
                </a:gridCol>
                <a:gridCol w="715224">
                  <a:extLst>
                    <a:ext uri="{9D8B030D-6E8A-4147-A177-3AD203B41FA5}">
                      <a16:colId xmlns:a16="http://schemas.microsoft.com/office/drawing/2014/main" val="20001"/>
                    </a:ext>
                  </a:extLst>
                </a:gridCol>
                <a:gridCol w="522004">
                  <a:extLst>
                    <a:ext uri="{9D8B030D-6E8A-4147-A177-3AD203B41FA5}">
                      <a16:colId xmlns:a16="http://schemas.microsoft.com/office/drawing/2014/main" val="20002"/>
                    </a:ext>
                  </a:extLst>
                </a:gridCol>
                <a:gridCol w="908445">
                  <a:extLst>
                    <a:ext uri="{9D8B030D-6E8A-4147-A177-3AD203B41FA5}">
                      <a16:colId xmlns:a16="http://schemas.microsoft.com/office/drawing/2014/main" val="20003"/>
                    </a:ext>
                  </a:extLst>
                </a:gridCol>
                <a:gridCol w="715224">
                  <a:extLst>
                    <a:ext uri="{9D8B030D-6E8A-4147-A177-3AD203B41FA5}">
                      <a16:colId xmlns:a16="http://schemas.microsoft.com/office/drawing/2014/main" val="20004"/>
                    </a:ext>
                  </a:extLst>
                </a:gridCol>
                <a:gridCol w="715224">
                  <a:extLst>
                    <a:ext uri="{9D8B030D-6E8A-4147-A177-3AD203B41FA5}">
                      <a16:colId xmlns:a16="http://schemas.microsoft.com/office/drawing/2014/main" val="20005"/>
                    </a:ext>
                  </a:extLst>
                </a:gridCol>
              </a:tblGrid>
              <a:tr h="153300">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cs typeface="Meiryo UI" panose="020B0604030504040204" pitchFamily="50" charset="-128"/>
                        </a:rPr>
                        <a:t>小項目数</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Ⅴ</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Ⅳ</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Ⅲ</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0" u="none" strike="noStrike" dirty="0">
                          <a:effectLst/>
                          <a:latin typeface="Meiryo UI" panose="020B0604030504040204" pitchFamily="50" charset="-128"/>
                          <a:ea typeface="Meiryo UI" panose="020B0604030504040204" pitchFamily="50" charset="-128"/>
                          <a:cs typeface="Meiryo UI" panose="020B0604030504040204" pitchFamily="50" charset="-128"/>
                        </a:rPr>
                        <a:t>Ⅱ</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Ⅰ</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0"/>
                  </a:ext>
                </a:extLst>
              </a:tr>
              <a:tr h="137679">
                <a:tc>
                  <a:txBody>
                    <a:bodyPr/>
                    <a:lstStyle/>
                    <a:p>
                      <a:pPr algn="ct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a:t>
                      </a: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０</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（⑬⑭⑮）</a:t>
                      </a:r>
                      <a:endParaRPr 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9525" marR="9525" marT="9525" marB="0" anchor="ctr">
                    <a:solidFill>
                      <a:srgbClr val="F4E9E9"/>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1"/>
                  </a:ext>
                </a:extLst>
              </a:tr>
            </a:tbl>
          </a:graphicData>
        </a:graphic>
      </p:graphicFrame>
      <p:sp>
        <p:nvSpPr>
          <p:cNvPr id="181" name="正方形/長方形 180"/>
          <p:cNvSpPr/>
          <p:nvPr/>
        </p:nvSpPr>
        <p:spPr>
          <a:xfrm>
            <a:off x="11283820" y="2658634"/>
            <a:ext cx="1360240" cy="262363"/>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評価：Ａ</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2" name="右矢印 181"/>
          <p:cNvSpPr/>
          <p:nvPr/>
        </p:nvSpPr>
        <p:spPr>
          <a:xfrm>
            <a:off x="10923780" y="2562126"/>
            <a:ext cx="216024" cy="412318"/>
          </a:xfrm>
          <a:prstGeom prst="rightArrow">
            <a:avLst>
              <a:gd name="adj1" fmla="val 50000"/>
              <a:gd name="adj2" fmla="val 104785"/>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角丸四角形 58"/>
          <p:cNvSpPr/>
          <p:nvPr/>
        </p:nvSpPr>
        <p:spPr>
          <a:xfrm>
            <a:off x="200755" y="7939704"/>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
        <p:nvSpPr>
          <p:cNvPr id="61" name="角丸四角形 60"/>
          <p:cNvSpPr/>
          <p:nvPr/>
        </p:nvSpPr>
        <p:spPr>
          <a:xfrm>
            <a:off x="191122" y="3590554"/>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
        <p:nvSpPr>
          <p:cNvPr id="63" name="角丸四角形 62"/>
          <p:cNvSpPr/>
          <p:nvPr/>
        </p:nvSpPr>
        <p:spPr>
          <a:xfrm>
            <a:off x="208525" y="1321215"/>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
        <p:nvSpPr>
          <p:cNvPr id="65" name="角丸四角形 64"/>
          <p:cNvSpPr/>
          <p:nvPr/>
        </p:nvSpPr>
        <p:spPr>
          <a:xfrm>
            <a:off x="6562116" y="1284908"/>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
        <p:nvSpPr>
          <p:cNvPr id="67" name="角丸四角形 66"/>
          <p:cNvSpPr/>
          <p:nvPr/>
        </p:nvSpPr>
        <p:spPr>
          <a:xfrm>
            <a:off x="6559117" y="3337402"/>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
        <p:nvSpPr>
          <p:cNvPr id="70" name="正方形/長方形 69"/>
          <p:cNvSpPr/>
          <p:nvPr/>
        </p:nvSpPr>
        <p:spPr>
          <a:xfrm>
            <a:off x="6683971" y="7742138"/>
            <a:ext cx="5796000" cy="1594583"/>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・新型コロナウイルス感染症パンデミックにおける大量の検査への対応、疫学調査チームに</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よる精力的な</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疫学調査支援活動の実施、報道機関等に対するニーズに応じた情報発信、競争的外部資金の積極的な確保などの成果を挙げた。また、一元化施設整備工事の着手や検査業務等の集約化など、一元化に向けた取組みも計画的に進められている</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・これらを踏まえ、令和２事業年度における取組みは「全体として年度計画及び中期計画のとおり進捗している」と評価した</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・今後も、施設整備についてはスケジュール通りに進むよう、法人一丸となって</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取り組むこと。また</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一元化後を見据えた業務</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統一化を</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図ると</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ともに、</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さらなる機能</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強化を</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はじめとした、検査・研究体制の充実強化に努められたい</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1" name="角丸四角形 70"/>
          <p:cNvSpPr/>
          <p:nvPr/>
        </p:nvSpPr>
        <p:spPr>
          <a:xfrm>
            <a:off x="6557280" y="7521828"/>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Tree>
    <p:extLst>
      <p:ext uri="{BB962C8B-B14F-4D97-AF65-F5344CB8AC3E}">
        <p14:creationId xmlns:p14="http://schemas.microsoft.com/office/powerpoint/2010/main" val="406792603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E8746D7FFC1F654FAD61CA2012E0EF5D" ma:contentTypeVersion="0" ma:contentTypeDescription="新しいドキュメントを作成します。" ma:contentTypeScope="" ma:versionID="59aede9e7f44770a14067b52d015e7a6">
  <xsd:schema xmlns:xsd="http://www.w3.org/2001/XMLSchema" xmlns:xs="http://www.w3.org/2001/XMLSchema" xmlns:p="http://schemas.microsoft.com/office/2006/metadata/properties" targetNamespace="http://schemas.microsoft.com/office/2006/metadata/properties" ma:root="true" ma:fieldsID="4ed14474a1014a33b797668e927a5ba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003C936-67A6-4223-BF03-9220C63A67E1}">
  <ds:schemaRefs>
    <ds:schemaRef ds:uri="http://schemas.microsoft.com/sharepoint/v3/contenttype/forms"/>
  </ds:schemaRefs>
</ds:datastoreItem>
</file>

<file path=customXml/itemProps2.xml><?xml version="1.0" encoding="utf-8"?>
<ds:datastoreItem xmlns:ds="http://schemas.openxmlformats.org/officeDocument/2006/customXml" ds:itemID="{77A72E18-4820-454B-B19C-C2410B505604}">
  <ds:schemaRefs>
    <ds:schemaRef ds:uri="http://www.w3.org/XML/1998/namespace"/>
    <ds:schemaRef ds:uri="http://schemas.openxmlformats.org/package/2006/metadata/core-properties"/>
    <ds:schemaRef ds:uri="http://purl.org/dc/elements/1.1/"/>
    <ds:schemaRef ds:uri="http://schemas.microsoft.com/office/2006/metadata/properties"/>
    <ds:schemaRef ds:uri="http://schemas.microsoft.com/office/infopath/2007/PartnerControls"/>
    <ds:schemaRef ds:uri="http://schemas.microsoft.com/office/2006/documentManagement/types"/>
    <ds:schemaRef ds:uri="http://purl.org/dc/dcmitype/"/>
    <ds:schemaRef ds:uri="http://purl.org/dc/terms/"/>
  </ds:schemaRefs>
</ds:datastoreItem>
</file>

<file path=customXml/itemProps3.xml><?xml version="1.0" encoding="utf-8"?>
<ds:datastoreItem xmlns:ds="http://schemas.openxmlformats.org/officeDocument/2006/customXml" ds:itemID="{3D9F49BC-5534-4943-9A77-CE1978FE3EE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5781</TotalTime>
  <Words>1155</Words>
  <PresentationFormat>A3 297x420 mm</PresentationFormat>
  <Paragraphs>422</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ＭＳ Ｐゴシック</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2021-08-04T01:57:31Z</cp:lastPrinted>
  <dcterms:created xsi:type="dcterms:W3CDTF">2015-07-30T08:12:17Z</dcterms:created>
  <dcterms:modified xsi:type="dcterms:W3CDTF">2021-08-12T08:31:19Z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0x010100E8746D7FFC1F654FAD61CA2012E0EF5D</vt:lpwstr>
  </property>
</Properties>
</file>