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6"/>
  </p:notesMasterIdLst>
  <p:handoutMasterIdLst>
    <p:handoutMasterId r:id="rId27"/>
  </p:handoutMasterIdLst>
  <p:sldIdLst>
    <p:sldId id="257" r:id="rId2"/>
    <p:sldId id="276" r:id="rId3"/>
    <p:sldId id="258" r:id="rId4"/>
    <p:sldId id="261" r:id="rId5"/>
    <p:sldId id="283" r:id="rId6"/>
    <p:sldId id="262" r:id="rId7"/>
    <p:sldId id="263" r:id="rId8"/>
    <p:sldId id="285" r:id="rId9"/>
    <p:sldId id="264" r:id="rId10"/>
    <p:sldId id="265" r:id="rId11"/>
    <p:sldId id="268" r:id="rId12"/>
    <p:sldId id="279" r:id="rId13"/>
    <p:sldId id="280" r:id="rId14"/>
    <p:sldId id="281" r:id="rId15"/>
    <p:sldId id="267" r:id="rId16"/>
    <p:sldId id="269" r:id="rId17"/>
    <p:sldId id="270" r:id="rId18"/>
    <p:sldId id="271" r:id="rId19"/>
    <p:sldId id="272" r:id="rId20"/>
    <p:sldId id="287" r:id="rId21"/>
    <p:sldId id="277" r:id="rId22"/>
    <p:sldId id="282" r:id="rId23"/>
    <p:sldId id="286" r:id="rId24"/>
    <p:sldId id="278" r:id="rId25"/>
  </p:sldIdLst>
  <p:sldSz cx="6858000" cy="9906000" type="A4"/>
  <p:notesSz cx="6645275"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CC"/>
    <a:srgbClr val="F2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3110" autoAdjust="0"/>
  </p:normalViewPr>
  <p:slideViewPr>
    <p:cSldViewPr>
      <p:cViewPr>
        <p:scale>
          <a:sx n="100" d="100"/>
          <a:sy n="100" d="100"/>
        </p:scale>
        <p:origin x="-1530" y="1938"/>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64" y="-102"/>
      </p:cViewPr>
      <p:guideLst>
        <p:guide orient="horz" pos="307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Sheet1!$AF$21:$AH$21</c:f>
              <c:strCache>
                <c:ptCount val="3"/>
                <c:pt idx="0">
                  <c:v>H26</c:v>
                </c:pt>
                <c:pt idx="1">
                  <c:v>H27</c:v>
                </c:pt>
                <c:pt idx="2">
                  <c:v>H28</c:v>
                </c:pt>
              </c:strCache>
            </c:strRef>
          </c:cat>
          <c:val>
            <c:numRef>
              <c:f>Sheet1!$AF$22:$AH$22</c:f>
              <c:numCache>
                <c:formatCode>0.0_ </c:formatCode>
                <c:ptCount val="3"/>
                <c:pt idx="0">
                  <c:v>2.8</c:v>
                </c:pt>
                <c:pt idx="1">
                  <c:v>6.6</c:v>
                </c:pt>
                <c:pt idx="2">
                  <c:v>8.1</c:v>
                </c:pt>
              </c:numCache>
            </c:numRef>
          </c:val>
        </c:ser>
        <c:dLbls>
          <c:showLegendKey val="0"/>
          <c:showVal val="0"/>
          <c:showCatName val="0"/>
          <c:showSerName val="0"/>
          <c:showPercent val="0"/>
          <c:showBubbleSize val="0"/>
        </c:dLbls>
        <c:gapWidth val="150"/>
        <c:overlap val="100"/>
        <c:axId val="82061952"/>
        <c:axId val="82317696"/>
      </c:barChart>
      <c:catAx>
        <c:axId val="82061952"/>
        <c:scaling>
          <c:orientation val="minMax"/>
        </c:scaling>
        <c:delete val="0"/>
        <c:axPos val="b"/>
        <c:numFmt formatCode="General" sourceLinked="1"/>
        <c:majorTickMark val="out"/>
        <c:minorTickMark val="none"/>
        <c:tickLblPos val="nextTo"/>
        <c:txPr>
          <a:bodyPr/>
          <a:lstStyle/>
          <a:p>
            <a:pPr>
              <a:defRPr baseline="0">
                <a:latin typeface="Arial" panose="020B0604020202020204" pitchFamily="34" charset="0"/>
                <a:ea typeface="ＭＳ Ｐゴシック" panose="020B0600070205080204" pitchFamily="50" charset="-128"/>
              </a:defRPr>
            </a:pPr>
            <a:endParaRPr lang="ja-JP"/>
          </a:p>
        </c:txPr>
        <c:crossAx val="82317696"/>
        <c:crosses val="autoZero"/>
        <c:auto val="1"/>
        <c:lblAlgn val="ctr"/>
        <c:lblOffset val="100"/>
        <c:noMultiLvlLbl val="0"/>
      </c:catAx>
      <c:valAx>
        <c:axId val="82317696"/>
        <c:scaling>
          <c:orientation val="minMax"/>
          <c:max val="10"/>
          <c:min val="0"/>
        </c:scaling>
        <c:delete val="0"/>
        <c:axPos val="l"/>
        <c:majorGridlines/>
        <c:numFmt formatCode="#,##0_);[Red]\(#,##0\)" sourceLinked="0"/>
        <c:majorTickMark val="out"/>
        <c:minorTickMark val="none"/>
        <c:tickLblPos val="nextTo"/>
        <c:txPr>
          <a:bodyPr/>
          <a:lstStyle/>
          <a:p>
            <a:pPr>
              <a:defRPr baseline="0">
                <a:latin typeface="Arial" panose="020B0604020202020204" pitchFamily="34" charset="0"/>
                <a:ea typeface="ＭＳ Ｐゴシック" panose="020B0600070205080204" pitchFamily="50" charset="-128"/>
              </a:defRPr>
            </a:pPr>
            <a:endParaRPr lang="ja-JP"/>
          </a:p>
        </c:txPr>
        <c:crossAx val="82061952"/>
        <c:crosses val="autoZero"/>
        <c:crossBetween val="between"/>
      </c:valAx>
      <c:spPr>
        <a:solidFill>
          <a:schemeClr val="bg1"/>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marker>
            <c:symbol val="none"/>
          </c:marker>
          <c:dPt>
            <c:idx val="3"/>
            <c:bubble3D val="0"/>
            <c:spPr>
              <a:ln>
                <a:prstDash val="sysDot"/>
              </a:ln>
            </c:spPr>
          </c:dPt>
          <c:dPt>
            <c:idx val="4"/>
            <c:bubble3D val="0"/>
            <c:spPr>
              <a:ln>
                <a:prstDash val="sysDot"/>
              </a:ln>
            </c:spPr>
          </c:dPt>
          <c:dPt>
            <c:idx val="5"/>
            <c:bubble3D val="0"/>
            <c:spPr>
              <a:ln>
                <a:prstDash val="sysDot"/>
              </a:ln>
            </c:spPr>
          </c:dPt>
          <c:dPt>
            <c:idx val="6"/>
            <c:bubble3D val="0"/>
            <c:spPr>
              <a:ln>
                <a:prstDash val="sysDot"/>
              </a:ln>
            </c:spPr>
          </c:dPt>
          <c:dPt>
            <c:idx val="7"/>
            <c:bubble3D val="0"/>
            <c:spPr>
              <a:ln>
                <a:prstDash val="sysDot"/>
              </a:ln>
            </c:spPr>
          </c:dPt>
          <c:dPt>
            <c:idx val="8"/>
            <c:bubble3D val="0"/>
            <c:spPr>
              <a:ln>
                <a:prstDash val="sysDot"/>
              </a:ln>
            </c:spPr>
          </c:dPt>
          <c:dPt>
            <c:idx val="9"/>
            <c:bubble3D val="0"/>
            <c:spPr>
              <a:ln>
                <a:prstDash val="sysDot"/>
              </a:ln>
            </c:spPr>
          </c:dPt>
          <c:cat>
            <c:strRef>
              <c:f>Sheet1!$A$2:$A$11</c:f>
              <c:strCache>
                <c:ptCount val="10"/>
                <c:pt idx="0">
                  <c:v>H26</c:v>
                </c:pt>
                <c:pt idx="1">
                  <c:v>H27</c:v>
                </c:pt>
                <c:pt idx="2">
                  <c:v>H28</c:v>
                </c:pt>
                <c:pt idx="3">
                  <c:v>H29</c:v>
                </c:pt>
                <c:pt idx="4">
                  <c:v>H30</c:v>
                </c:pt>
                <c:pt idx="5">
                  <c:v>H31</c:v>
                </c:pt>
                <c:pt idx="6">
                  <c:v>H32</c:v>
                </c:pt>
                <c:pt idx="7">
                  <c:v>H33</c:v>
                </c:pt>
                <c:pt idx="8">
                  <c:v>H34</c:v>
                </c:pt>
                <c:pt idx="9">
                  <c:v>H35</c:v>
                </c:pt>
              </c:strCache>
            </c:strRef>
          </c:cat>
          <c:val>
            <c:numRef>
              <c:f>Sheet1!$B$2:$B$11</c:f>
              <c:numCache>
                <c:formatCode>General</c:formatCode>
                <c:ptCount val="10"/>
                <c:pt idx="0">
                  <c:v>5.6</c:v>
                </c:pt>
                <c:pt idx="1">
                  <c:v>12.3</c:v>
                </c:pt>
                <c:pt idx="2">
                  <c:v>17.7</c:v>
                </c:pt>
                <c:pt idx="3">
                  <c:v>20.6</c:v>
                </c:pt>
                <c:pt idx="4">
                  <c:v>26.666666666666668</c:v>
                </c:pt>
                <c:pt idx="5">
                  <c:v>32.733333333333334</c:v>
                </c:pt>
                <c:pt idx="6">
                  <c:v>38.799999999999997</c:v>
                </c:pt>
                <c:pt idx="7">
                  <c:v>44.86666666666666</c:v>
                </c:pt>
                <c:pt idx="8">
                  <c:v>50.933333333333323</c:v>
                </c:pt>
                <c:pt idx="9">
                  <c:v>57</c:v>
                </c:pt>
              </c:numCache>
            </c:numRef>
          </c:val>
          <c:smooth val="0"/>
        </c:ser>
        <c:dLbls>
          <c:showLegendKey val="0"/>
          <c:showVal val="0"/>
          <c:showCatName val="0"/>
          <c:showSerName val="0"/>
          <c:showPercent val="0"/>
          <c:showBubbleSize val="0"/>
        </c:dLbls>
        <c:marker val="1"/>
        <c:smooth val="0"/>
        <c:axId val="82356864"/>
        <c:axId val="82891136"/>
      </c:lineChart>
      <c:catAx>
        <c:axId val="82356864"/>
        <c:scaling>
          <c:orientation val="minMax"/>
        </c:scaling>
        <c:delete val="0"/>
        <c:axPos val="b"/>
        <c:majorTickMark val="out"/>
        <c:minorTickMark val="none"/>
        <c:tickLblPos val="nextTo"/>
        <c:txPr>
          <a:bodyPr/>
          <a:lstStyle/>
          <a:p>
            <a:pPr>
              <a:defRPr sz="1000"/>
            </a:pPr>
            <a:endParaRPr lang="ja-JP"/>
          </a:p>
        </c:txPr>
        <c:crossAx val="82891136"/>
        <c:crosses val="autoZero"/>
        <c:auto val="0"/>
        <c:lblAlgn val="ctr"/>
        <c:lblOffset val="100"/>
        <c:noMultiLvlLbl val="0"/>
      </c:catAx>
      <c:valAx>
        <c:axId val="82891136"/>
        <c:scaling>
          <c:orientation val="minMax"/>
          <c:max val="60"/>
          <c:min val="0"/>
        </c:scaling>
        <c:delete val="0"/>
        <c:axPos val="l"/>
        <c:majorGridlines/>
        <c:numFmt formatCode="General" sourceLinked="1"/>
        <c:majorTickMark val="out"/>
        <c:minorTickMark val="none"/>
        <c:tickLblPos val="nextTo"/>
        <c:txPr>
          <a:bodyPr/>
          <a:lstStyle/>
          <a:p>
            <a:pPr>
              <a:defRPr sz="1000"/>
            </a:pPr>
            <a:endParaRPr lang="ja-JP"/>
          </a:p>
        </c:txPr>
        <c:crossAx val="82356864"/>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耐震診断</c:v>
                </c:pt>
              </c:strCache>
            </c:strRef>
          </c:tx>
          <c:marker>
            <c:spPr>
              <a:ln>
                <a:prstDash val="sysDot"/>
              </a:ln>
            </c:spPr>
          </c:marker>
          <c:dPt>
            <c:idx val="2"/>
            <c:bubble3D val="0"/>
            <c:spPr>
              <a:ln>
                <a:prstDash val="sysDot"/>
              </a:ln>
            </c:spPr>
          </c:dPt>
          <c:dPt>
            <c:idx val="3"/>
            <c:bubble3D val="0"/>
            <c:spPr>
              <a:ln>
                <a:prstDash val="sysDot"/>
              </a:ln>
            </c:spPr>
          </c:dPt>
          <c:dPt>
            <c:idx val="4"/>
            <c:bubble3D val="0"/>
            <c:spPr>
              <a:ln>
                <a:prstDash val="sysDot"/>
              </a:ln>
            </c:spPr>
          </c:dPt>
          <c:dPt>
            <c:idx val="5"/>
            <c:bubble3D val="0"/>
            <c:spPr>
              <a:ln>
                <a:prstDash val="sysDot"/>
              </a:ln>
            </c:spPr>
          </c:dPt>
          <c:dPt>
            <c:idx val="6"/>
            <c:bubble3D val="0"/>
            <c:spPr>
              <a:ln>
                <a:prstDash val="sysDot"/>
              </a:ln>
            </c:spPr>
          </c:dPt>
          <c:dPt>
            <c:idx val="7"/>
            <c:bubble3D val="0"/>
            <c:spPr>
              <a:ln>
                <a:prstDash val="sysDot"/>
              </a:ln>
            </c:spPr>
          </c:dPt>
          <c:dPt>
            <c:idx val="8"/>
            <c:bubble3D val="0"/>
            <c:spPr>
              <a:ln>
                <a:prstDash val="sysDot"/>
              </a:ln>
            </c:spPr>
          </c:dPt>
          <c:dPt>
            <c:idx val="9"/>
            <c:bubble3D val="0"/>
            <c:spPr>
              <a:ln>
                <a:prstDash val="sysDot"/>
              </a:ln>
            </c:spPr>
          </c:dPt>
          <c:dLbls>
            <c:dLbl>
              <c:idx val="2"/>
              <c:spPr>
                <a:ln>
                  <a:prstDash val="sysDot"/>
                </a:ln>
              </c:spPr>
              <c:txPr>
                <a:bodyPr/>
                <a:lstStyle/>
                <a:p>
                  <a:pPr>
                    <a:defRPr sz="1000"/>
                  </a:pPr>
                  <a:endParaRPr lang="ja-JP"/>
                </a:p>
              </c:txPr>
              <c:dLblPos val="t"/>
              <c:showLegendKey val="0"/>
              <c:showVal val="1"/>
              <c:showCatName val="0"/>
              <c:showSerName val="0"/>
              <c:showPercent val="0"/>
              <c:showBubbleSize val="0"/>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000"/>
                </a:pPr>
                <a:endParaRPr lang="ja-JP"/>
              </a:p>
            </c:txPr>
            <c:dLblPos val="t"/>
            <c:showLegendKey val="0"/>
            <c:showVal val="1"/>
            <c:showCatName val="0"/>
            <c:showSerName val="0"/>
            <c:showPercent val="0"/>
            <c:showBubbleSize val="0"/>
            <c:showLeaderLines val="0"/>
          </c:dLbls>
          <c:cat>
            <c:strRef>
              <c:f>Sheet1!$A$2:$A$4</c:f>
              <c:strCache>
                <c:ptCount val="3"/>
                <c:pt idx="0">
                  <c:v>H27</c:v>
                </c:pt>
                <c:pt idx="1">
                  <c:v>H28</c:v>
                </c:pt>
                <c:pt idx="2">
                  <c:v>H29</c:v>
                </c:pt>
              </c:strCache>
            </c:strRef>
          </c:cat>
          <c:val>
            <c:numRef>
              <c:f>Sheet1!$B$2:$B$4</c:f>
              <c:numCache>
                <c:formatCode>General</c:formatCode>
                <c:ptCount val="3"/>
                <c:pt idx="0">
                  <c:v>18</c:v>
                </c:pt>
                <c:pt idx="1">
                  <c:v>68</c:v>
                </c:pt>
                <c:pt idx="2">
                  <c:v>130</c:v>
                </c:pt>
              </c:numCache>
            </c:numRef>
          </c:val>
          <c:smooth val="0"/>
        </c:ser>
        <c:ser>
          <c:idx val="1"/>
          <c:order val="1"/>
          <c:tx>
            <c:strRef>
              <c:f>Sheet1!$C$1</c:f>
              <c:strCache>
                <c:ptCount val="1"/>
                <c:pt idx="0">
                  <c:v>ハザードマップ</c:v>
                </c:pt>
              </c:strCache>
            </c:strRef>
          </c:tx>
          <c:dPt>
            <c:idx val="2"/>
            <c:bubble3D val="0"/>
            <c:spPr>
              <a:ln>
                <a:prstDash val="sysDot"/>
              </a:ln>
            </c:spPr>
          </c:dPt>
          <c:dLbls>
            <c:txPr>
              <a:bodyPr/>
              <a:lstStyle/>
              <a:p>
                <a:pPr>
                  <a:defRPr sz="1000"/>
                </a:pPr>
                <a:endParaRPr lang="ja-JP"/>
              </a:p>
            </c:txPr>
            <c:dLblPos val="b"/>
            <c:showLegendKey val="0"/>
            <c:showVal val="1"/>
            <c:showCatName val="0"/>
            <c:showSerName val="0"/>
            <c:showPercent val="0"/>
            <c:showBubbleSize val="0"/>
            <c:showLeaderLines val="0"/>
          </c:dLbls>
          <c:cat>
            <c:strRef>
              <c:f>Sheet1!$A$2:$A$4</c:f>
              <c:strCache>
                <c:ptCount val="3"/>
                <c:pt idx="0">
                  <c:v>H27</c:v>
                </c:pt>
                <c:pt idx="1">
                  <c:v>H28</c:v>
                </c:pt>
                <c:pt idx="2">
                  <c:v>H29</c:v>
                </c:pt>
              </c:strCache>
            </c:strRef>
          </c:cat>
          <c:val>
            <c:numRef>
              <c:f>Sheet1!$C$2:$C$4</c:f>
              <c:numCache>
                <c:formatCode>General</c:formatCode>
                <c:ptCount val="3"/>
                <c:pt idx="0">
                  <c:v>22</c:v>
                </c:pt>
                <c:pt idx="1">
                  <c:v>68</c:v>
                </c:pt>
                <c:pt idx="2">
                  <c:v>107</c:v>
                </c:pt>
              </c:numCache>
            </c:numRef>
          </c:val>
          <c:smooth val="0"/>
        </c:ser>
        <c:dLbls>
          <c:showLegendKey val="0"/>
          <c:showVal val="0"/>
          <c:showCatName val="0"/>
          <c:showSerName val="0"/>
          <c:showPercent val="0"/>
          <c:showBubbleSize val="0"/>
        </c:dLbls>
        <c:marker val="1"/>
        <c:smooth val="0"/>
        <c:axId val="84721024"/>
        <c:axId val="85005440"/>
      </c:lineChart>
      <c:catAx>
        <c:axId val="84721024"/>
        <c:scaling>
          <c:orientation val="minMax"/>
        </c:scaling>
        <c:delete val="0"/>
        <c:axPos val="b"/>
        <c:majorTickMark val="out"/>
        <c:minorTickMark val="none"/>
        <c:tickLblPos val="nextTo"/>
        <c:txPr>
          <a:bodyPr/>
          <a:lstStyle/>
          <a:p>
            <a:pPr>
              <a:defRPr sz="1000"/>
            </a:pPr>
            <a:endParaRPr lang="ja-JP"/>
          </a:p>
        </c:txPr>
        <c:crossAx val="85005440"/>
        <c:crosses val="autoZero"/>
        <c:auto val="0"/>
        <c:lblAlgn val="ctr"/>
        <c:lblOffset val="100"/>
        <c:noMultiLvlLbl val="0"/>
      </c:catAx>
      <c:valAx>
        <c:axId val="85005440"/>
        <c:scaling>
          <c:orientation val="minMax"/>
          <c:max val="200"/>
          <c:min val="0"/>
        </c:scaling>
        <c:delete val="0"/>
        <c:axPos val="l"/>
        <c:majorGridlines/>
        <c:numFmt formatCode="General" sourceLinked="1"/>
        <c:majorTickMark val="out"/>
        <c:minorTickMark val="none"/>
        <c:tickLblPos val="nextTo"/>
        <c:txPr>
          <a:bodyPr/>
          <a:lstStyle/>
          <a:p>
            <a:pPr>
              <a:defRPr sz="1000"/>
            </a:pPr>
            <a:endParaRPr lang="ja-JP"/>
          </a:p>
        </c:txPr>
        <c:crossAx val="84721024"/>
        <c:crosses val="autoZero"/>
        <c:crossBetween val="between"/>
        <c:minorUnit val="50"/>
      </c:valAx>
    </c:plotArea>
    <c:legend>
      <c:legendPos val="l"/>
      <c:layout>
        <c:manualLayout>
          <c:xMode val="edge"/>
          <c:yMode val="edge"/>
          <c:x val="0.16933333333333334"/>
          <c:y val="8.25657982187957E-2"/>
          <c:w val="0.29104166666666664"/>
          <c:h val="0.15677057025122959"/>
        </c:manualLayout>
      </c:layout>
      <c:overlay val="1"/>
      <c:spPr>
        <a:ln>
          <a:solidFill>
            <a:schemeClr val="tx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dPt>
            <c:idx val="2"/>
            <c:bubble3D val="0"/>
            <c:spPr>
              <a:ln>
                <a:prstDash val="sysDot"/>
              </a:ln>
            </c:spPr>
          </c:dPt>
          <c:cat>
            <c:strRef>
              <c:f>Sheet1!$A$2:$A$4</c:f>
              <c:strCache>
                <c:ptCount val="3"/>
                <c:pt idx="0">
                  <c:v>H27</c:v>
                </c:pt>
                <c:pt idx="1">
                  <c:v>H28</c:v>
                </c:pt>
                <c:pt idx="2">
                  <c:v>H29</c:v>
                </c:pt>
              </c:strCache>
            </c:strRef>
          </c:cat>
          <c:val>
            <c:numRef>
              <c:f>Sheet1!$B$2:$B$4</c:f>
              <c:numCache>
                <c:formatCode>General</c:formatCode>
                <c:ptCount val="3"/>
                <c:pt idx="0">
                  <c:v>579847</c:v>
                </c:pt>
                <c:pt idx="1">
                  <c:v>730397</c:v>
                </c:pt>
                <c:pt idx="2">
                  <c:v>880942</c:v>
                </c:pt>
              </c:numCache>
            </c:numRef>
          </c:val>
          <c:smooth val="0"/>
        </c:ser>
        <c:dLbls>
          <c:showLegendKey val="0"/>
          <c:showVal val="0"/>
          <c:showCatName val="0"/>
          <c:showSerName val="0"/>
          <c:showPercent val="0"/>
          <c:showBubbleSize val="0"/>
        </c:dLbls>
        <c:marker val="1"/>
        <c:smooth val="0"/>
        <c:axId val="91567232"/>
        <c:axId val="91568768"/>
      </c:lineChart>
      <c:catAx>
        <c:axId val="91567232"/>
        <c:scaling>
          <c:orientation val="minMax"/>
        </c:scaling>
        <c:delete val="0"/>
        <c:axPos val="b"/>
        <c:majorTickMark val="out"/>
        <c:minorTickMark val="none"/>
        <c:tickLblPos val="nextTo"/>
        <c:txPr>
          <a:bodyPr/>
          <a:lstStyle/>
          <a:p>
            <a:pPr>
              <a:defRPr sz="1000"/>
            </a:pPr>
            <a:endParaRPr lang="ja-JP"/>
          </a:p>
        </c:txPr>
        <c:crossAx val="91568768"/>
        <c:crosses val="autoZero"/>
        <c:auto val="1"/>
        <c:lblAlgn val="ctr"/>
        <c:lblOffset val="100"/>
        <c:noMultiLvlLbl val="0"/>
      </c:catAx>
      <c:valAx>
        <c:axId val="91568768"/>
        <c:scaling>
          <c:orientation val="minMax"/>
          <c:max val="1000000"/>
          <c:min val="0"/>
        </c:scaling>
        <c:delete val="0"/>
        <c:axPos val="l"/>
        <c:majorGridlines/>
        <c:numFmt formatCode="General" sourceLinked="1"/>
        <c:majorTickMark val="out"/>
        <c:minorTickMark val="none"/>
        <c:tickLblPos val="nextTo"/>
        <c:txPr>
          <a:bodyPr/>
          <a:lstStyle/>
          <a:p>
            <a:pPr>
              <a:defRPr sz="1000"/>
            </a:pPr>
            <a:endParaRPr lang="ja-JP"/>
          </a:p>
        </c:txPr>
        <c:crossAx val="91567232"/>
        <c:crosses val="autoZero"/>
        <c:crossBetween val="between"/>
        <c:majorUnit val="200000"/>
        <c:dispUnits>
          <c:builtInUnit val="thousands"/>
        </c:dispUnits>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marker>
            <c:symbol val="none"/>
          </c:marker>
          <c:dPt>
            <c:idx val="3"/>
            <c:bubble3D val="0"/>
            <c:spPr>
              <a:ln>
                <a:prstDash val="sysDot"/>
              </a:ln>
            </c:spPr>
          </c:dPt>
          <c:dLbls>
            <c:dLbl>
              <c:idx val="3"/>
              <c:delete val="1"/>
            </c:dLbl>
            <c:txPr>
              <a:bodyPr/>
              <a:lstStyle/>
              <a:p>
                <a:pPr>
                  <a:defRPr sz="1000"/>
                </a:pPr>
                <a:endParaRPr lang="ja-JP"/>
              </a:p>
            </c:txPr>
            <c:dLblPos val="b"/>
            <c:showLegendKey val="0"/>
            <c:showVal val="1"/>
            <c:showCatName val="0"/>
            <c:showSerName val="0"/>
            <c:showPercent val="0"/>
            <c:showBubbleSize val="0"/>
            <c:showLeaderLines val="0"/>
          </c:dLbls>
          <c:cat>
            <c:strRef>
              <c:f>Sheet1!$A$2:$A$5</c:f>
              <c:strCache>
                <c:ptCount val="4"/>
                <c:pt idx="0">
                  <c:v>H26</c:v>
                </c:pt>
                <c:pt idx="1">
                  <c:v>H27</c:v>
                </c:pt>
                <c:pt idx="2">
                  <c:v>H28</c:v>
                </c:pt>
                <c:pt idx="3">
                  <c:v>H29</c:v>
                </c:pt>
              </c:strCache>
            </c:strRef>
          </c:cat>
          <c:val>
            <c:numRef>
              <c:f>Sheet1!$B$2:$B$5</c:f>
              <c:numCache>
                <c:formatCode>General</c:formatCode>
                <c:ptCount val="4"/>
                <c:pt idx="0">
                  <c:v>4886</c:v>
                </c:pt>
                <c:pt idx="1">
                  <c:v>5011</c:v>
                </c:pt>
                <c:pt idx="2">
                  <c:v>5346</c:v>
                </c:pt>
                <c:pt idx="3">
                  <c:v>6500</c:v>
                </c:pt>
              </c:numCache>
            </c:numRef>
          </c:val>
          <c:smooth val="0"/>
        </c:ser>
        <c:dLbls>
          <c:showLegendKey val="0"/>
          <c:showVal val="0"/>
          <c:showCatName val="0"/>
          <c:showSerName val="0"/>
          <c:showPercent val="0"/>
          <c:showBubbleSize val="0"/>
        </c:dLbls>
        <c:marker val="1"/>
        <c:smooth val="0"/>
        <c:axId val="90938752"/>
        <c:axId val="90985600"/>
      </c:lineChart>
      <c:catAx>
        <c:axId val="90938752"/>
        <c:scaling>
          <c:orientation val="minMax"/>
        </c:scaling>
        <c:delete val="0"/>
        <c:axPos val="b"/>
        <c:majorTickMark val="out"/>
        <c:minorTickMark val="none"/>
        <c:tickLblPos val="nextTo"/>
        <c:txPr>
          <a:bodyPr/>
          <a:lstStyle/>
          <a:p>
            <a:pPr>
              <a:defRPr sz="1000"/>
            </a:pPr>
            <a:endParaRPr lang="ja-JP"/>
          </a:p>
        </c:txPr>
        <c:crossAx val="90985600"/>
        <c:crosses val="autoZero"/>
        <c:auto val="1"/>
        <c:lblAlgn val="ctr"/>
        <c:lblOffset val="100"/>
        <c:noMultiLvlLbl val="0"/>
      </c:catAx>
      <c:valAx>
        <c:axId val="90985600"/>
        <c:scaling>
          <c:orientation val="minMax"/>
        </c:scaling>
        <c:delete val="0"/>
        <c:axPos val="l"/>
        <c:majorGridlines/>
        <c:numFmt formatCode="#,##0_);[Red]\(#,##0\)" sourceLinked="0"/>
        <c:majorTickMark val="out"/>
        <c:minorTickMark val="none"/>
        <c:tickLblPos val="nextTo"/>
        <c:txPr>
          <a:bodyPr/>
          <a:lstStyle/>
          <a:p>
            <a:pPr>
              <a:defRPr sz="1000"/>
            </a:pPr>
            <a:endParaRPr lang="ja-JP"/>
          </a:p>
        </c:txPr>
        <c:crossAx val="909387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0.09339</cdr:x>
      <cdr:y>0.10899</cdr:y>
    </cdr:from>
    <cdr:to>
      <cdr:x>0.95247</cdr:x>
      <cdr:y>0.10899</cdr:y>
    </cdr:to>
    <cdr:cxnSp macro="">
      <cdr:nvCxnSpPr>
        <cdr:cNvPr id="3" name="直線コネクタ 2"/>
        <cdr:cNvCxnSpPr/>
      </cdr:nvCxnSpPr>
      <cdr:spPr>
        <a:xfrm xmlns:a="http://schemas.openxmlformats.org/drawingml/2006/main">
          <a:off x="332656" y="219728"/>
          <a:ext cx="306000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6" y="9287059"/>
            <a:ext cx="2879413" cy="488792"/>
          </a:xfrm>
          <a:prstGeom prst="rect">
            <a:avLst/>
          </a:prstGeom>
        </p:spPr>
        <p:txBody>
          <a:bodyPr vert="horz" lIns="89632" tIns="44820" rIns="89632" bIns="448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4320" y="9287059"/>
            <a:ext cx="2879413" cy="488792"/>
          </a:xfrm>
          <a:prstGeom prst="rect">
            <a:avLst/>
          </a:prstGeom>
        </p:spPr>
        <p:txBody>
          <a:bodyPr vert="horz" lIns="89632" tIns="44820" rIns="89632" bIns="44820" rtlCol="0" anchor="b"/>
          <a:lstStyle>
            <a:lvl1pPr algn="r">
              <a:defRPr sz="1200"/>
            </a:lvl1pPr>
          </a:lstStyle>
          <a:p>
            <a:fld id="{0BFA5413-80DA-423B-A4AF-2A3579866A1B}" type="slidenum">
              <a:rPr kumimoji="1" lang="ja-JP" altLang="en-US" smtClean="0"/>
              <a:t>‹#›</a:t>
            </a:fld>
            <a:endParaRPr kumimoji="1" lang="ja-JP" altLang="en-US"/>
          </a:p>
        </p:txBody>
      </p:sp>
    </p:spTree>
    <p:extLst>
      <p:ext uri="{BB962C8B-B14F-4D97-AF65-F5344CB8AC3E}">
        <p14:creationId xmlns:p14="http://schemas.microsoft.com/office/powerpoint/2010/main" val="3195137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7"/>
            <a:ext cx="2879620" cy="488871"/>
          </a:xfrm>
          <a:prstGeom prst="rect">
            <a:avLst/>
          </a:prstGeom>
        </p:spPr>
        <p:txBody>
          <a:bodyPr vert="horz" lIns="89632" tIns="44820" rIns="89632" bIns="448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4124" y="7"/>
            <a:ext cx="2879620" cy="488871"/>
          </a:xfrm>
          <a:prstGeom prst="rect">
            <a:avLst/>
          </a:prstGeom>
        </p:spPr>
        <p:txBody>
          <a:bodyPr vert="horz" lIns="89632" tIns="44820" rIns="89632" bIns="44820" rtlCol="0"/>
          <a:lstStyle>
            <a:lvl1pPr algn="r">
              <a:defRPr sz="1200"/>
            </a:lvl1pPr>
          </a:lstStyle>
          <a:p>
            <a:fld id="{1CD7A966-87D6-4FEE-A1BF-07660EF4002D}" type="datetimeFigureOut">
              <a:rPr kumimoji="1" lang="ja-JP" altLang="en-US" smtClean="0"/>
              <a:t>2017/10/31</a:t>
            </a:fld>
            <a:endParaRPr kumimoji="1" lang="ja-JP" altLang="en-US"/>
          </a:p>
        </p:txBody>
      </p:sp>
      <p:sp>
        <p:nvSpPr>
          <p:cNvPr id="4" name="スライド イメージ プレースホルダー 3"/>
          <p:cNvSpPr>
            <a:spLocks noGrp="1" noRot="1" noChangeAspect="1"/>
          </p:cNvSpPr>
          <p:nvPr>
            <p:ph type="sldImg" idx="2"/>
          </p:nvPr>
        </p:nvSpPr>
        <p:spPr>
          <a:xfrm>
            <a:off x="2054225" y="733425"/>
            <a:ext cx="2536825" cy="3665538"/>
          </a:xfrm>
          <a:prstGeom prst="rect">
            <a:avLst/>
          </a:prstGeom>
          <a:noFill/>
          <a:ln w="12700">
            <a:solidFill>
              <a:prstClr val="black"/>
            </a:solidFill>
          </a:ln>
        </p:spPr>
        <p:txBody>
          <a:bodyPr vert="horz" lIns="89632" tIns="44820" rIns="89632" bIns="44820" rtlCol="0" anchor="ctr"/>
          <a:lstStyle/>
          <a:p>
            <a:endParaRPr lang="ja-JP" altLang="en-US"/>
          </a:p>
        </p:txBody>
      </p:sp>
      <p:sp>
        <p:nvSpPr>
          <p:cNvPr id="5" name="ノート プレースホルダー 4"/>
          <p:cNvSpPr>
            <a:spLocks noGrp="1"/>
          </p:cNvSpPr>
          <p:nvPr>
            <p:ph type="body" sz="quarter" idx="3"/>
          </p:nvPr>
        </p:nvSpPr>
        <p:spPr>
          <a:xfrm>
            <a:off x="664528" y="4644271"/>
            <a:ext cx="5316220" cy="4399836"/>
          </a:xfrm>
          <a:prstGeom prst="rect">
            <a:avLst/>
          </a:prstGeom>
        </p:spPr>
        <p:txBody>
          <a:bodyPr vert="horz" lIns="89632" tIns="44820" rIns="89632" bIns="448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53"/>
            <a:ext cx="2879620" cy="488871"/>
          </a:xfrm>
          <a:prstGeom prst="rect">
            <a:avLst/>
          </a:prstGeom>
        </p:spPr>
        <p:txBody>
          <a:bodyPr vert="horz" lIns="89632" tIns="44820" rIns="89632" bIns="448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4124" y="9286853"/>
            <a:ext cx="2879620" cy="488871"/>
          </a:xfrm>
          <a:prstGeom prst="rect">
            <a:avLst/>
          </a:prstGeom>
        </p:spPr>
        <p:txBody>
          <a:bodyPr vert="horz" lIns="89632" tIns="44820" rIns="89632" bIns="44820" rtlCol="0" anchor="b"/>
          <a:lstStyle>
            <a:lvl1pPr algn="r">
              <a:defRPr sz="1200"/>
            </a:lvl1pPr>
          </a:lstStyle>
          <a:p>
            <a:fld id="{267ABEE2-AFAA-4FEE-A060-1D0656B5CF2B}" type="slidenum">
              <a:rPr kumimoji="1" lang="ja-JP" altLang="en-US" smtClean="0"/>
              <a:t>‹#›</a:t>
            </a:fld>
            <a:endParaRPr kumimoji="1" lang="ja-JP" altLang="en-US"/>
          </a:p>
        </p:txBody>
      </p:sp>
    </p:spTree>
    <p:extLst>
      <p:ext uri="{BB962C8B-B14F-4D97-AF65-F5344CB8AC3E}">
        <p14:creationId xmlns:p14="http://schemas.microsoft.com/office/powerpoint/2010/main" val="1015277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0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444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508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9378597"/>
            <a:ext cx="1600200" cy="527403"/>
          </a:xfrm>
          <a:prstGeom prst="rect">
            <a:avLst/>
          </a:prstGeom>
        </p:spPr>
        <p:txBody>
          <a:bodyPr anchor="b"/>
          <a:lstStyle>
            <a:lvl1pPr>
              <a:defRPr sz="1200">
                <a:solidFill>
                  <a:schemeClr val="tx1">
                    <a:lumMod val="50000"/>
                    <a:lumOff val="50000"/>
                  </a:schemeClr>
                </a:solidFill>
                <a:latin typeface="+mj-ea"/>
                <a:ea typeface="+mj-ea"/>
                <a:cs typeface="Meiryo UI" panose="020B0604030504040204" pitchFamily="50" charset="-128"/>
              </a:defRPr>
            </a:lvl1pPr>
          </a:lstStyle>
          <a:p>
            <a:fld id="{3F636B66-E1A7-4023-83CC-60B504BC7E84}" type="slidenum">
              <a:rPr lang="ja-JP" altLang="en-US" smtClean="0"/>
              <a:pPr/>
              <a:t>‹#›</a:t>
            </a:fld>
            <a:endParaRPr lang="ja-JP" altLang="en-US"/>
          </a:p>
        </p:txBody>
      </p:sp>
    </p:spTree>
    <p:extLst>
      <p:ext uri="{BB962C8B-B14F-4D97-AF65-F5344CB8AC3E}">
        <p14:creationId xmlns:p14="http://schemas.microsoft.com/office/powerpoint/2010/main" val="858743401"/>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偶数スライド">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1"/>
          </p:nvPr>
        </p:nvSpPr>
        <p:spPr>
          <a:xfrm>
            <a:off x="5257800" y="9378597"/>
            <a:ext cx="1600200" cy="527403"/>
          </a:xfrm>
          <a:prstGeom prst="rect">
            <a:avLst/>
          </a:prstGeom>
        </p:spPr>
        <p:txBody>
          <a:bodyPr anchor="b"/>
          <a:lstStyle>
            <a:lvl1pPr algn="r">
              <a:defRPr sz="1200">
                <a:solidFill>
                  <a:schemeClr val="tx1">
                    <a:lumMod val="50000"/>
                    <a:lumOff val="50000"/>
                  </a:schemeClr>
                </a:solidFill>
                <a:latin typeface="+mj-ea"/>
                <a:ea typeface="+mj-ea"/>
              </a:defRPr>
            </a:lvl1pPr>
          </a:lstStyle>
          <a:p>
            <a:fld id="{3F636B66-E1A7-4023-83CC-60B504BC7E84}" type="slidenum">
              <a:rPr lang="ja-JP" altLang="en-US" smtClean="0"/>
              <a:pPr/>
              <a:t>‹#›</a:t>
            </a:fld>
            <a:endParaRPr lang="ja-JP" altLang="en-US" dirty="0"/>
          </a:p>
        </p:txBody>
      </p:sp>
    </p:spTree>
    <p:extLst>
      <p:ext uri="{BB962C8B-B14F-4D97-AF65-F5344CB8AC3E}">
        <p14:creationId xmlns:p14="http://schemas.microsoft.com/office/powerpoint/2010/main" val="3929542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50700145"/>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7" y="353219"/>
            <a:ext cx="6237287" cy="9199562"/>
          </a:xfrm>
          <a:prstGeom prst="rect">
            <a:avLst/>
          </a:prstGeom>
          <a:noFill/>
          <a:ln>
            <a:noFill/>
          </a:ln>
          <a:effectLst>
            <a:glow rad="571500">
              <a:srgbClr val="FF9933">
                <a:alpha val="50000"/>
              </a:srgbClr>
            </a:glow>
            <a:outerShdw dist="35921" dir="2700000" algn="ctr" rotWithShape="0">
              <a:schemeClr val="bg2"/>
            </a:outerShdw>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414145" y="8733480"/>
            <a:ext cx="4029710" cy="540000"/>
          </a:xfrm>
          <a:prstGeom prst="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18000" rtlCol="0" anchor="ctr" anchorCtr="0">
            <a:noAutofit/>
          </a:bodyPr>
          <a:lstStyle/>
          <a:p>
            <a:pPr>
              <a:lnSpc>
                <a:spcPts val="1200"/>
              </a:lnSpc>
              <a:spcAft>
                <a:spcPts val="0"/>
              </a:spcAft>
            </a:pPr>
            <a:r>
              <a:rPr lang="ja-JP" sz="1050" kern="1200" dirty="0">
                <a:solidFill>
                  <a:srgbClr val="000000"/>
                </a:solidFill>
                <a:effectLst/>
                <a:latin typeface="ＭＳ Ｐゴシック"/>
                <a:ea typeface="HGPｺﾞｼｯｸM"/>
                <a:cs typeface="Times New Roman"/>
              </a:rPr>
              <a:t>「新・大阪府地震防災アクションプラン」は、以下のＨＰをご覧ください。</a:t>
            </a:r>
            <a:endParaRPr lang="ja-JP" sz="1200" dirty="0">
              <a:effectLst/>
              <a:latin typeface="ＭＳ Ｐゴシック"/>
              <a:cs typeface="ＭＳ Ｐゴシック"/>
            </a:endParaRPr>
          </a:p>
          <a:p>
            <a:pPr>
              <a:lnSpc>
                <a:spcPts val="1200"/>
              </a:lnSpc>
              <a:spcAft>
                <a:spcPts val="0"/>
              </a:spcAft>
            </a:pPr>
            <a:r>
              <a:rPr lang="ja-JP" sz="1050" kern="1200" dirty="0">
                <a:solidFill>
                  <a:srgbClr val="000000"/>
                </a:solidFill>
                <a:effectLst/>
                <a:latin typeface="ＭＳ Ｐゴシック"/>
                <a:ea typeface="HGPｺﾞｼｯｸM"/>
                <a:cs typeface="Times New Roman"/>
              </a:rPr>
              <a:t>　　</a:t>
            </a:r>
            <a:r>
              <a:rPr lang="en-US" sz="1050" kern="1200" dirty="0">
                <a:solidFill>
                  <a:srgbClr val="000000"/>
                </a:solidFill>
                <a:effectLst/>
                <a:latin typeface="HGPｺﾞｼｯｸM"/>
                <a:cs typeface="Times New Roman"/>
              </a:rPr>
              <a:t>http://www.pref.osaka.lg.jp/kikikanri/new_actionplan/index.htm</a:t>
            </a:r>
            <a:r>
              <a:rPr lang="en-US" sz="1050" u="sng" kern="1200" dirty="0">
                <a:solidFill>
                  <a:srgbClr val="000000"/>
                </a:solidFill>
                <a:effectLst/>
                <a:latin typeface="HGPｺﾞｼｯｸM"/>
                <a:cs typeface="Times New Roman"/>
              </a:rPr>
              <a:t>l</a:t>
            </a:r>
            <a:endParaRPr lang="ja-JP" sz="1200" dirty="0">
              <a:effectLst/>
              <a:latin typeface="ＭＳ Ｐゴシック"/>
              <a:cs typeface="ＭＳ Ｐゴシック"/>
            </a:endParaRPr>
          </a:p>
        </p:txBody>
      </p:sp>
      <p:sp>
        <p:nvSpPr>
          <p:cNvPr id="21" name="Rectangle 22"/>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212680" y="2936775"/>
            <a:ext cx="6444000" cy="5976665"/>
          </a:xfrm>
          <a:prstGeom prst="rect">
            <a:avLst/>
          </a:prstGeom>
          <a:noFill/>
        </p:spPr>
        <p:txBody>
          <a:bodyPr wrap="square" lIns="91440" tIns="45720" rIns="91440" bIns="45720">
            <a:noAutofit/>
            <a:scene3d>
              <a:camera prst="orthographicFront"/>
              <a:lightRig rig="flat" dir="tl">
                <a:rot lat="0" lon="0" rev="6600000"/>
              </a:lightRig>
            </a:scene3d>
            <a:sp3d extrusionH="25400" contourW="8890" prstMaterial="matte">
              <a:bevelT w="38100" h="31750"/>
              <a:contourClr>
                <a:schemeClr val="accent2">
                  <a:shade val="75000"/>
                </a:schemeClr>
              </a:contourClr>
            </a:sp3d>
          </a:bodyPr>
          <a:lstStyle/>
          <a:p>
            <a:pPr>
              <a:spcAft>
                <a:spcPts val="0"/>
              </a:spcAft>
            </a:pPr>
            <a:endParaRPr lang="en-US" altLang="ja-JP" sz="32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endParaRPr>
          </a:p>
          <a:p>
            <a:pPr algn="ctr">
              <a:spcAft>
                <a:spcPts val="0"/>
              </a:spcAft>
            </a:pPr>
            <a:r>
              <a:rPr lang="ja-JP" sz="32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新</a:t>
            </a:r>
            <a:r>
              <a:rPr lang="ja-JP" sz="32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・大阪府地震</a:t>
            </a:r>
            <a:r>
              <a:rPr lang="ja-JP" sz="32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防災</a:t>
            </a:r>
            <a:r>
              <a:rPr lang="ja-JP" altLang="en-US" sz="32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アクションプラン</a:t>
            </a:r>
            <a:endParaRPr lang="ja-JP" sz="1200" dirty="0">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ja-JP" sz="28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～平成</a:t>
            </a:r>
            <a:r>
              <a:rPr lang="en-US" sz="28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28</a:t>
            </a:r>
            <a:r>
              <a:rPr lang="ja-JP" sz="28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年度の進捗状況</a:t>
            </a:r>
            <a:r>
              <a:rPr lang="ja-JP" sz="28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ＭＳ Ｐゴシック"/>
                <a:ea typeface="Meiryo UI"/>
                <a:cs typeface="ＭＳ Ｐゴシック"/>
              </a:rPr>
              <a:t>～</a:t>
            </a:r>
            <a:endParaRPr lang="ja-JP" sz="1200" dirty="0">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en-US" sz="28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sz="28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ja-JP" sz="1200" dirty="0">
              <a:effectLst>
                <a:glow rad="1270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2800" b="1" kern="1200"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a:cs typeface="ＭＳ Ｐゴシック"/>
              </a:rPr>
              <a:t> </a:t>
            </a:r>
            <a:endParaRPr lang="en-US" sz="2800" b="1" kern="1200" dirty="0" smtClean="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en-US" altLang="ja-JP" sz="2800" b="1" dirty="0">
              <a:gradFill>
                <a:gsLst>
                  <a:gs pos="0">
                    <a:srgbClr val="FC7B79"/>
                  </a:gs>
                  <a:gs pos="75000">
                    <a:srgbClr val="CF2C28"/>
                  </a:gs>
                  <a:gs pos="100000">
                    <a:srgbClr val="C90000"/>
                  </a:gs>
                </a:gsLst>
                <a:lin ang="5400000" scaled="0"/>
              </a:gra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ja-JP" sz="1200" dirty="0">
              <a:effectLst>
                <a:glow rad="127000">
                  <a:schemeClr val="bg1"/>
                </a:glow>
              </a:effectLst>
              <a:latin typeface="ＭＳ Ｐゴシック"/>
              <a:cs typeface="ＭＳ Ｐゴシック"/>
            </a:endParaRPr>
          </a:p>
          <a:p>
            <a:pPr algn="ctr">
              <a:spcAft>
                <a:spcPts val="0"/>
              </a:spcAft>
            </a:pPr>
            <a:r>
              <a:rPr lang="en-US" sz="2800" dirty="0">
                <a:effectLst>
                  <a:glow rad="127000">
                    <a:schemeClr val="bg1"/>
                  </a:glow>
                </a:effectLst>
                <a:latin typeface="Meiryo UI"/>
                <a:cs typeface="ＭＳ Ｐゴシック"/>
              </a:rPr>
              <a:t> </a:t>
            </a:r>
            <a:endParaRPr lang="ja-JP" sz="1200" dirty="0">
              <a:effectLst>
                <a:glow rad="127000">
                  <a:schemeClr val="bg1"/>
                </a:glow>
              </a:effectLst>
              <a:latin typeface="ＭＳ Ｐゴシック"/>
              <a:cs typeface="ＭＳ Ｐゴシック"/>
            </a:endParaRPr>
          </a:p>
          <a:p>
            <a:pPr algn="ctr">
              <a:spcAft>
                <a:spcPts val="0"/>
              </a:spcAft>
            </a:pPr>
            <a:r>
              <a:rPr lang="en-US" sz="2800" dirty="0">
                <a:effectLst>
                  <a:glow rad="127000">
                    <a:schemeClr val="bg1"/>
                  </a:glow>
                </a:effectLst>
                <a:latin typeface="Meiryo UI"/>
                <a:cs typeface="ＭＳ Ｐゴシック"/>
              </a:rPr>
              <a:t> </a:t>
            </a:r>
            <a:endParaRPr lang="ja-JP" sz="1200" dirty="0">
              <a:effectLst>
                <a:glow rad="127000">
                  <a:schemeClr val="bg1"/>
                </a:glow>
              </a:effectLst>
              <a:latin typeface="ＭＳ Ｐゴシック"/>
              <a:cs typeface="ＭＳ Ｐゴシック"/>
            </a:endParaRPr>
          </a:p>
          <a:p>
            <a:pPr algn="ctr">
              <a:spcAft>
                <a:spcPts val="0"/>
              </a:spcAft>
            </a:pPr>
            <a:r>
              <a:rPr lang="ja-JP" sz="2000" b="1" dirty="0" smtClean="0">
                <a:ln>
                  <a:noFill/>
                </a:ln>
                <a:gradFill>
                  <a:gsLst>
                    <a:gs pos="0">
                      <a:srgbClr val="FC7B79"/>
                    </a:gs>
                    <a:gs pos="75000">
                      <a:srgbClr val="CF2C28"/>
                    </a:gs>
                    <a:gs pos="100000">
                      <a:srgbClr val="C90000"/>
                    </a:gs>
                  </a:gsLst>
                  <a:lin ang="5400000" scaled="0"/>
                </a:gradFill>
                <a:effectLst>
                  <a:glow rad="127000">
                    <a:schemeClr val="bg1"/>
                  </a:glow>
                  <a:outerShdw blurRad="50800" dist="39002" dir="5460000" algn="tl">
                    <a:srgbClr val="000000">
                      <a:alpha val="38000"/>
                    </a:srgbClr>
                  </a:outerShdw>
                </a:effectLst>
                <a:latin typeface="ＭＳ Ｐゴシック"/>
                <a:ea typeface="Meiryo UI"/>
                <a:cs typeface="ＭＳ Ｐゴシック"/>
              </a:rPr>
              <a:t>平成</a:t>
            </a:r>
            <a:r>
              <a:rPr lang="ja-JP" altLang="en-US" sz="2000" b="1" dirty="0" smtClean="0">
                <a:ln>
                  <a:noFill/>
                </a:ln>
                <a:gradFill>
                  <a:gsLst>
                    <a:gs pos="0">
                      <a:srgbClr val="FC7B79"/>
                    </a:gs>
                    <a:gs pos="75000">
                      <a:srgbClr val="CF2C28"/>
                    </a:gs>
                    <a:gs pos="100000">
                      <a:srgbClr val="C90000"/>
                    </a:gs>
                  </a:gsLst>
                  <a:lin ang="5400000" scaled="0"/>
                </a:gradFill>
                <a:effectLst>
                  <a:glow rad="127000">
                    <a:schemeClr val="bg1"/>
                  </a:glow>
                  <a:outerShdw blurRad="50800" dist="39002" dir="5460000" algn="tl">
                    <a:srgbClr val="000000">
                      <a:alpha val="38000"/>
                    </a:srgbClr>
                  </a:outerShdw>
                </a:effectLst>
                <a:latin typeface="ＭＳ Ｐゴシック"/>
                <a:ea typeface="Meiryo UI"/>
                <a:cs typeface="ＭＳ Ｐゴシック"/>
              </a:rPr>
              <a:t>２９</a:t>
            </a:r>
            <a:r>
              <a:rPr lang="ja-JP" sz="2000" b="1" dirty="0" smtClean="0">
                <a:ln>
                  <a:noFill/>
                </a:ln>
                <a:gradFill>
                  <a:gsLst>
                    <a:gs pos="0">
                      <a:srgbClr val="FC7B79"/>
                    </a:gs>
                    <a:gs pos="75000">
                      <a:srgbClr val="CF2C28"/>
                    </a:gs>
                    <a:gs pos="100000">
                      <a:srgbClr val="C90000"/>
                    </a:gs>
                  </a:gsLst>
                  <a:lin ang="5400000" scaled="0"/>
                </a:gradFill>
                <a:effectLst>
                  <a:glow rad="127000">
                    <a:schemeClr val="bg1"/>
                  </a:glow>
                  <a:outerShdw blurRad="50800" dist="39002" dir="5460000" algn="tl">
                    <a:srgbClr val="000000">
                      <a:alpha val="38000"/>
                    </a:srgbClr>
                  </a:outerShdw>
                </a:effectLst>
                <a:latin typeface="ＭＳ Ｐゴシック"/>
                <a:ea typeface="Meiryo UI"/>
                <a:cs typeface="ＭＳ Ｐゴシック"/>
              </a:rPr>
              <a:t>年６月</a:t>
            </a:r>
            <a:endParaRPr lang="en-US" altLang="ja-JP" sz="2000" b="1" dirty="0" smtClean="0">
              <a:ln>
                <a:noFill/>
              </a:ln>
              <a:gradFill>
                <a:gsLst>
                  <a:gs pos="0">
                    <a:srgbClr val="FC7B79"/>
                  </a:gs>
                  <a:gs pos="75000">
                    <a:srgbClr val="CF2C28"/>
                  </a:gs>
                  <a:gs pos="100000">
                    <a:srgbClr val="C90000"/>
                  </a:gs>
                </a:gsLst>
                <a:lin ang="5400000" scaled="0"/>
              </a:gradFill>
              <a:effectLst>
                <a:glow rad="127000">
                  <a:schemeClr val="bg1"/>
                </a:glow>
                <a:outerShdw blurRad="50800" dist="39002" dir="5460000" algn="tl">
                  <a:srgbClr val="000000">
                    <a:alpha val="38000"/>
                  </a:srgbClr>
                </a:outerShdw>
              </a:effectLst>
              <a:latin typeface="ＭＳ Ｐゴシック"/>
              <a:ea typeface="Meiryo UI"/>
              <a:cs typeface="ＭＳ Ｐゴシック"/>
            </a:endParaRPr>
          </a:p>
          <a:p>
            <a:pPr algn="ctr">
              <a:spcAft>
                <a:spcPts val="0"/>
              </a:spcAft>
            </a:pPr>
            <a:endParaRPr lang="ja-JP" sz="1200" dirty="0">
              <a:effectLst>
                <a:glow rad="127000">
                  <a:schemeClr val="bg1"/>
                </a:glow>
              </a:effectLst>
              <a:latin typeface="ＭＳ Ｐゴシック"/>
              <a:cs typeface="ＭＳ Ｐゴシック"/>
            </a:endParaRPr>
          </a:p>
          <a:p>
            <a:pPr algn="ctr">
              <a:spcAft>
                <a:spcPts val="0"/>
              </a:spcAft>
            </a:pPr>
            <a:r>
              <a:rPr lang="ja-JP" sz="2000" b="1" dirty="0">
                <a:ln>
                  <a:noFill/>
                </a:ln>
                <a:gradFill>
                  <a:gsLst>
                    <a:gs pos="0">
                      <a:srgbClr val="FC7B79"/>
                    </a:gs>
                    <a:gs pos="75000">
                      <a:srgbClr val="CF2C28"/>
                    </a:gs>
                    <a:gs pos="100000">
                      <a:srgbClr val="C90000"/>
                    </a:gs>
                  </a:gsLst>
                  <a:lin ang="5400000" scaled="0"/>
                </a:gradFill>
                <a:effectLst>
                  <a:glow rad="127000">
                    <a:schemeClr val="bg1"/>
                  </a:glow>
                  <a:outerShdw blurRad="50800" dist="39002" dir="5460000" algn="tl">
                    <a:srgbClr val="000000">
                      <a:alpha val="38000"/>
                    </a:srgbClr>
                  </a:outerShdw>
                </a:effectLst>
                <a:latin typeface="ＭＳ Ｐゴシック"/>
                <a:ea typeface="Meiryo UI"/>
                <a:cs typeface="ＭＳ Ｐゴシック"/>
              </a:rPr>
              <a:t>大阪府</a:t>
            </a:r>
            <a:endParaRPr lang="ja-JP" sz="1200" dirty="0">
              <a:effectLst>
                <a:glow rad="127000">
                  <a:schemeClr val="bg1"/>
                </a:glow>
                <a:outerShdw blurRad="50800" dist="39002" dir="5460000" algn="tl">
                  <a:srgbClr val="000000">
                    <a:alpha val="38000"/>
                  </a:srgbClr>
                </a:outerShdw>
              </a:effectLst>
              <a:latin typeface="ＭＳ Ｐゴシック"/>
              <a:cs typeface="ＭＳ Ｐゴシック"/>
            </a:endParaRPr>
          </a:p>
        </p:txBody>
      </p:sp>
    </p:spTree>
    <p:extLst>
      <p:ext uri="{BB962C8B-B14F-4D97-AF65-F5344CB8AC3E}">
        <p14:creationId xmlns:p14="http://schemas.microsoft.com/office/powerpoint/2010/main" val="411072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971760714"/>
              </p:ext>
            </p:extLst>
          </p:nvPr>
        </p:nvGraphicFramePr>
        <p:xfrm>
          <a:off x="189000" y="3057912"/>
          <a:ext cx="6480000" cy="3291840"/>
        </p:xfrm>
        <a:graphic>
          <a:graphicData uri="http://schemas.openxmlformats.org/drawingml/2006/table">
            <a:tbl>
              <a:tblPr firstRow="1" bandRow="1">
                <a:tableStyleId>{5C22544A-7EE6-4342-B048-85BDC9FD1C3A}</a:tableStyleId>
              </a:tblPr>
              <a:tblGrid>
                <a:gridCol w="2303896"/>
                <a:gridCol w="4176104"/>
              </a:tblGrid>
              <a:tr h="23890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外国人旅行者の安全確保に向けた取組みの充実・拡充を図るため、平成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年度に開設したポータルサイトによる周知及び関係機関との協議を通じて内容の充実を図る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民間事業者と「災害時における来阪外国人旅行者の安全確保に関する連携協定書」の締結（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訪日外国人旅行者受入れ医療機関の追加選定（７→</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ポータルサイトに、新たに訪日外国人旅行者受入れ医療機関の情報を掲載（</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ポータルサイトの周知のための広報カードの増刷（３月）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地域でのワークショップ等により、災害発生時から帰国までの流れをフロー図の形式で整理し、関係機関の役割や連携方策を検討</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大阪市と堺市の自治体・宿泊施設・観光施設等の事業者が参画したワークショップ（</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月・３月）を経て、災害発生時から帰国に至るまでの外国人旅行者の支援の流れと関係機関の役割分担や連携方策等を整理した「支援フロー（案）」をとりまとめ（３月）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帰宅支援に関する協議会において、外国人旅行者の安全にも配慮したガイドラインの策定に向けた検討</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帰宅支援に関する協議会において、外国人旅行者の安全にも配慮した取組みも含めて、関西圏における大規模地震発生時の「帰宅支援に関するガイドライン」の検討を実施（</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9000" y="8141384"/>
            <a:ext cx="6480000" cy="1708160"/>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外国人</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旅行者が必要な情報を入手できる環境づくりとして、ポータルサイトの内容の充実、広報カード等を活用した周知の継続、ポータルサイトの認知率・アクセス数等の把握を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行う。</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周囲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のサポート体制の整備として、</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年度にとりまとめた「支援フロー（案）」を更新するともに、より分かりやすく具体的な内容まで落とし込んだ「外国人旅行者安全確保マニュアル（仮称）」を作成</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する。</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帰宅支援に関する協議会において、外国人旅行者の安全にも配慮した取組みも含めて、関西圏における大規模地震発生時の「帰宅支援に関するガイドライン」を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検討。</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cxnSp>
        <p:nvCxnSpPr>
          <p:cNvPr id="23" name="直線コネクタ 2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spect="1"/>
          </p:cNvSpPr>
          <p:nvPr/>
        </p:nvSpPr>
        <p:spPr>
          <a:xfrm>
            <a:off x="189000" y="949100"/>
            <a:ext cx="6480000" cy="1655814"/>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ctr" anchorCtr="0">
            <a:spAutoFit/>
          </a:bodyPr>
          <a:lstStyle/>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時に、大阪に観光等で来訪している外国人がその安全を確保できるよう、集中取組期間中に、滞在外国人が地震発生時に身の安全を守る上で必要な、情報の提供や対応方法等について、市町村や関係団体とともに検討を行い、順次、対策を実施す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gn="just">
              <a:lnSpc>
                <a:spcPts val="1800"/>
              </a:lnSpc>
              <a:spcAft>
                <a:spcPts val="0"/>
              </a:spcAft>
              <a:buFont typeface="Wingdings" panose="05000000000000000000" pitchFamily="2" charset="2"/>
              <a:buChar char="l"/>
            </a:pPr>
            <a:r>
              <a:rPr lang="ja-JP" altLang="ja-JP" sz="10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必要な情報の提供や対応方法等について、国が策定</a:t>
            </a:r>
            <a:r>
              <a:rPr lang="ja-JP" altLang="ja-JP" sz="10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した指針</a:t>
            </a:r>
            <a:r>
              <a:rPr lang="ja-JP" altLang="ja-JP" sz="10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等を活用して、市町村や関係団体とともに検討</a:t>
            </a:r>
            <a:r>
              <a:rPr lang="ja-JP" altLang="ja-JP" sz="1000" kern="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行い、各主体における取り組みを</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促進</a:t>
            </a:r>
            <a:endParaRPr lang="ja-JP" altLang="ja-JP" sz="1000" kern="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p:cNvSpPr txBox="1"/>
          <p:nvPr/>
        </p:nvSpPr>
        <p:spPr>
          <a:xfrm>
            <a:off x="4724082" y="642717"/>
            <a:ext cx="2133918"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（危機管理室、府民文化部）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000" y="2779385"/>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06846" y="6465168"/>
            <a:ext cx="4258258" cy="1512168"/>
            <a:chOff x="188643" y="6753200"/>
            <a:chExt cx="4258258" cy="1512168"/>
          </a:xfrm>
        </p:grpSpPr>
        <p:grpSp>
          <p:nvGrpSpPr>
            <p:cNvPr id="3" name="グループ化 2"/>
            <p:cNvGrpSpPr/>
            <p:nvPr/>
          </p:nvGrpSpPr>
          <p:grpSpPr>
            <a:xfrm>
              <a:off x="188643" y="6753200"/>
              <a:ext cx="4258258" cy="1260000"/>
              <a:chOff x="188643" y="6465168"/>
              <a:chExt cx="4258258" cy="126000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8643" y="6465168"/>
                <a:ext cx="209050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48880" y="6465168"/>
                <a:ext cx="2098021"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テキスト ボックス 1"/>
            <p:cNvSpPr txBox="1"/>
            <p:nvPr/>
          </p:nvSpPr>
          <p:spPr>
            <a:xfrm>
              <a:off x="697592" y="8019147"/>
              <a:ext cx="3240360"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ポータルサイト 広報カード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4501602" y="6465168"/>
            <a:ext cx="2239766" cy="1654163"/>
            <a:chOff x="4307117" y="6759147"/>
            <a:chExt cx="2239766" cy="1654163"/>
          </a:xfrm>
        </p:grpSpPr>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17" y="6759147"/>
              <a:ext cx="2239766" cy="1260000"/>
            </a:xfrm>
            <a:prstGeom prst="rect">
              <a:avLst/>
            </a:prstGeom>
          </p:spPr>
        </p:pic>
        <p:sp>
          <p:nvSpPr>
            <p:cNvPr id="30" name="テキスト ボックス 29"/>
            <p:cNvSpPr txBox="1"/>
            <p:nvPr/>
          </p:nvSpPr>
          <p:spPr>
            <a:xfrm>
              <a:off x="4347000" y="8013200"/>
              <a:ext cx="2160000" cy="400110"/>
            </a:xfrm>
            <a:prstGeom prst="rect">
              <a:avLst/>
            </a:prstGeom>
            <a:noFill/>
          </p:spPr>
          <p:txBody>
            <a:bodyPr wrap="square" rtlCol="0">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大阪府外国人旅行者安全確保事業</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フロー検討</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ワークショップ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6" name="グループ化 35"/>
          <p:cNvGrpSpPr/>
          <p:nvPr/>
        </p:nvGrpSpPr>
        <p:grpSpPr>
          <a:xfrm>
            <a:off x="1700808" y="7989164"/>
            <a:ext cx="2880000" cy="432000"/>
            <a:chOff x="4543058" y="8573589"/>
            <a:chExt cx="1800003" cy="702842"/>
          </a:xfrm>
        </p:grpSpPr>
        <p:grpSp>
          <p:nvGrpSpPr>
            <p:cNvPr id="37" name="グループ化 36"/>
            <p:cNvGrpSpPr/>
            <p:nvPr/>
          </p:nvGrpSpPr>
          <p:grpSpPr>
            <a:xfrm>
              <a:off x="4543058" y="8573589"/>
              <a:ext cx="1800002" cy="702842"/>
              <a:chOff x="-611832" y="7754382"/>
              <a:chExt cx="1800002" cy="731039"/>
            </a:xfrm>
          </p:grpSpPr>
          <p:sp>
            <p:nvSpPr>
              <p:cNvPr id="39" name="テキスト ボックス 38"/>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四角形吹き出し 39"/>
              <p:cNvSpPr/>
              <p:nvPr/>
            </p:nvSpPr>
            <p:spPr>
              <a:xfrm>
                <a:off x="-611832" y="7754382"/>
                <a:ext cx="1800002" cy="614640"/>
              </a:xfrm>
              <a:prstGeom prst="wedgeRectCallout">
                <a:avLst>
                  <a:gd name="adj1" fmla="val 46196"/>
                  <a:gd name="adj2" fmla="val -1072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4543061" y="8573592"/>
              <a:ext cx="1800000" cy="590930"/>
            </a:xfrm>
            <a:prstGeom prst="rect">
              <a:avLst/>
            </a:prstGeom>
          </p:spPr>
          <p:txBody>
            <a:bodyPr wrap="square" anchor="ctr" anchorCtr="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発生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時の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外国人旅行者の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支援について、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関係機関</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と役割や連携方策等について検討しました。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087101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9</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1080000"/>
            <a:ext cx="6480000" cy="234831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a:lnSpc>
                <a:spcPts val="1800"/>
              </a:lnSpc>
            </a:pP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＜初動期＞</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地震発生後の医療救護活動の初動期において、適切な医療が提供できるようにするため、災害拠点</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箇所</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18</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の傷病者の受入れ体制、災害現場での応急処置や</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トリアージを行う</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日本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43</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隊）出動態勢の確保に万全を期す</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＜中長期＞</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医療救護活動が初動から中長期に及ぶ場合においても、適切な医療が提供できるよう、集中取組期間中に他府県からの医療救護班の円滑な受入れ体制やコーディネート機能を整備する。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医療救護班の円滑な受入体制やコーディネート機能</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5596116" y="642717"/>
            <a:ext cx="126188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（健康医療部）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9000" y="8098993"/>
            <a:ext cx="6480000" cy="1246495"/>
          </a:xfrm>
          <a:prstGeom prst="rect">
            <a:avLst/>
          </a:prstGeom>
          <a:noFill/>
        </p:spPr>
        <p:txBody>
          <a:bodyPr wrap="square" rtlCol="0">
            <a:spAutoFit/>
          </a:bodyPr>
          <a:lstStyle/>
          <a:p>
            <a:pPr>
              <a:lnSpc>
                <a:spcPts val="1800"/>
              </a:lnSpc>
            </a:pP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厚生</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労働省の災害医療コーディネート研修に職員を派遣するとともに、府の災害医療コーディネーターに対し、医療チーム等の受入れや派遣調整等や配置調整などの伝達研修を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必要</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に応じて、移動手段、通信手段や医薬品等の手配等を目的とした医師以外への災害医療コーディネーターの委嘱の必要性について病院関係者の意見を聴取しつつ</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検討。</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63352" y="3553371"/>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299051081"/>
              </p:ext>
            </p:extLst>
          </p:nvPr>
        </p:nvGraphicFramePr>
        <p:xfrm>
          <a:off x="189000" y="3824848"/>
          <a:ext cx="6480000" cy="1828800"/>
        </p:xfrm>
        <a:graphic>
          <a:graphicData uri="http://schemas.openxmlformats.org/drawingml/2006/table">
            <a:tbl>
              <a:tblPr firstRow="1" bandRow="1">
                <a:tableStyleId>{5C22544A-7EE6-4342-B048-85BDC9FD1C3A}</a:tableStyleId>
              </a:tblPr>
              <a:tblGrid>
                <a:gridCol w="3240000"/>
                <a:gridCol w="3240000"/>
              </a:tblGrid>
              <a:tr h="19091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32656">
                <a:tc>
                  <a:txBody>
                    <a:bodyPr/>
                    <a:lstStyle/>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厚生労働省の災害医療コーディネート研修に職員を派遣するとともに、府の災害医療コーディネーターに対し、医療チーム等の受入れや派遣調整等や配置調整などの伝達研修を実施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必要に応じて、移動手段、通信手段や医薬品等の手配等を目的とした医師以外への災害医療コーディネーターの委嘱の必要性について病院関係者の意見を聴取しつつ検討</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関西広域連合が災害医療</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コーディネーター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を対象に実施した研修に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名が参加（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800"/>
                        </a:lnSpc>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厚生労働省が実施した災害医療コーディネート研修（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名枠）に参加（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テキスト ボックス 17"/>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76176" y="6119644"/>
            <a:ext cx="6505648" cy="138499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とは「災害急性期に活動できる機動性を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持った、トレーニング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を受けた医療チーム」と定義されて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おり、災害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派遣医療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D</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isaster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M</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edical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ssistance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頭文字を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とって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DMAT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（ディーマット）と呼ばれています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医師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、看護師、業務調整員（医師・看護師以外の医療職及び事務職員）で構成され、大規模災害や多傷病者が発生した事故などの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現場で、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急性期（おおむね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時間以内）に活動できる機動性を持った、専門的な訓練を受けた医療チームです。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月の熊本地震では、被災地に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人の派遣を行いました。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69032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rPr>
              <a:t>10</a:t>
            </a:r>
          </a:p>
        </p:txBody>
      </p:sp>
      <p:sp>
        <p:nvSpPr>
          <p:cNvPr id="11" name="正方形/長方形 10"/>
          <p:cNvSpPr/>
          <p:nvPr/>
        </p:nvSpPr>
        <p:spPr>
          <a:xfrm>
            <a:off x="189000" y="1080000"/>
            <a:ext cx="6480000" cy="261186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＜通行機能確保＞</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発生後に、府内の防災拠点や周辺府県との連絡を確保し、救命救助活動や支援物資の輸送を担う広域緊急交通路の通行機能を確保するため、集中取組期間中に重点的に橋梁の耐震化を進め、平成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年度までに橋梁の耐震化の完了をめざす。</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活動を支える道路ネットワークの整備を行い、災害時における緊急交通路の多重性、代替路の確保や防災拠点アクセス等の向上、府県間連携の強化を図る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通行</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機能</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確保</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広域</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緊急交通路等の橋梁の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耐震化</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345</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395</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397</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・減災に資する道路ネットワークの強化・</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0km(H26</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24.8km</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41.2km</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1731276" y="642717"/>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13" name="テキスト ボックス 12"/>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902337696"/>
              </p:ext>
            </p:extLst>
          </p:nvPr>
        </p:nvGraphicFramePr>
        <p:xfrm>
          <a:off x="189000" y="4109459"/>
          <a:ext cx="6480002" cy="1005840"/>
        </p:xfrm>
        <a:graphic>
          <a:graphicData uri="http://schemas.openxmlformats.org/drawingml/2006/table">
            <a:tbl>
              <a:tblPr firstRow="1" bandRow="1">
                <a:tableStyleId>{5C22544A-7EE6-4342-B048-85BDC9FD1C3A}</a:tableStyleId>
              </a:tblPr>
              <a:tblGrid>
                <a:gridCol w="3744056"/>
                <a:gridCol w="1367973"/>
                <a:gridCol w="1367973"/>
              </a:tblGrid>
              <a:tr h="2674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広域緊急交通路の橋梁の耐震化</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防災・減災に資する道路ネットワークの整備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1.8km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供用完了）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11.3km</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8.2km</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テキスト ボックス 15"/>
          <p:cNvSpPr txBox="1"/>
          <p:nvPr/>
        </p:nvSpPr>
        <p:spPr>
          <a:xfrm>
            <a:off x="189000" y="3830932"/>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000" y="7192506"/>
            <a:ext cx="6480000" cy="784830"/>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広域緊急交通路の橋梁の耐震化を推進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橋（計</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395</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橋完了予定）</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防災・減災に資する道路ネットワークの整備を推進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16.6km</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（計</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24.8km</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7" name="グループ化 6"/>
          <p:cNvGrpSpPr/>
          <p:nvPr/>
        </p:nvGrpSpPr>
        <p:grpSpPr>
          <a:xfrm>
            <a:off x="836772" y="5390995"/>
            <a:ext cx="5184457" cy="1506221"/>
            <a:chOff x="908720" y="5529064"/>
            <a:chExt cx="5184457" cy="1506221"/>
          </a:xfrm>
        </p:grpSpPr>
        <p:grpSp>
          <p:nvGrpSpPr>
            <p:cNvPr id="4" name="グループ化 3"/>
            <p:cNvGrpSpPr/>
            <p:nvPr/>
          </p:nvGrpSpPr>
          <p:grpSpPr>
            <a:xfrm>
              <a:off x="908720" y="5529064"/>
              <a:ext cx="1750000" cy="1506221"/>
              <a:chOff x="640968" y="6116161"/>
              <a:chExt cx="1750000" cy="1506221"/>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68" y="6116161"/>
                <a:ext cx="175000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59884" y="7376161"/>
                <a:ext cx="1512168"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橋梁耐震化　対策前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68960" y="5529064"/>
              <a:ext cx="1756901" cy="1506221"/>
              <a:chOff x="3068960" y="5529064"/>
              <a:chExt cx="1756901" cy="1506221"/>
            </a:xfrm>
          </p:grpSpPr>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960" y="5529064"/>
                <a:ext cx="1756901"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191326" y="6789064"/>
                <a:ext cx="1512168"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橋梁耐震化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対策後</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5013176" y="5709064"/>
              <a:ext cx="1080001" cy="1080000"/>
              <a:chOff x="4633170" y="8740361"/>
              <a:chExt cx="1800004" cy="576000"/>
            </a:xfrm>
          </p:grpSpPr>
          <p:grpSp>
            <p:nvGrpSpPr>
              <p:cNvPr id="26" name="グループ化 25"/>
              <p:cNvGrpSpPr/>
              <p:nvPr/>
            </p:nvGrpSpPr>
            <p:grpSpPr>
              <a:xfrm>
                <a:off x="4633170" y="8740361"/>
                <a:ext cx="1800004" cy="576000"/>
                <a:chOff x="-521720" y="7927842"/>
                <a:chExt cx="1800004" cy="599108"/>
              </a:xfrm>
            </p:grpSpPr>
            <p:sp>
              <p:nvSpPr>
                <p:cNvPr id="28" name="テキスト ボックス 27"/>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四角形吹き出し 28"/>
                <p:cNvSpPr/>
                <p:nvPr/>
              </p:nvSpPr>
              <p:spPr>
                <a:xfrm>
                  <a:off x="-521718" y="7927842"/>
                  <a:ext cx="1800002" cy="599108"/>
                </a:xfrm>
                <a:prstGeom prst="wedgeRectCallout">
                  <a:avLst>
                    <a:gd name="adj1" fmla="val -65002"/>
                    <a:gd name="adj2" fmla="val 328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4633173" y="8798555"/>
                <a:ext cx="1800001" cy="459613"/>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下部構造と上部構造をケーブル等で連結し、地震時に橋桁の落下を防止します。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spTree>
    <p:extLst>
      <p:ext uri="{BB962C8B-B14F-4D97-AF65-F5344CB8AC3E}">
        <p14:creationId xmlns:p14="http://schemas.microsoft.com/office/powerpoint/2010/main" val="67506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89000" y="1080000"/>
            <a:ext cx="6480000" cy="1457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沿道建築物の耐震化＞</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診断の義務化対象建築物については、平成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年末までに耐震診断を終了するとともに、平成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年度までに耐震改修等の完了を働きかける。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耐震化</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診断の義務化対象建築物の耐震診断（Ｈ</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）、耐震改修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等</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31276" y="642717"/>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graphicFrame>
        <p:nvGraphicFramePr>
          <p:cNvPr id="13" name="表 12"/>
          <p:cNvGraphicFramePr>
            <a:graphicFrameLocks noGrp="1"/>
          </p:cNvGraphicFramePr>
          <p:nvPr>
            <p:extLst>
              <p:ext uri="{D42A27DB-BD31-4B8C-83A1-F6EECF244321}">
                <p14:modId xmlns:p14="http://schemas.microsoft.com/office/powerpoint/2010/main" val="1853510831"/>
              </p:ext>
            </p:extLst>
          </p:nvPr>
        </p:nvGraphicFramePr>
        <p:xfrm>
          <a:off x="188999" y="2921344"/>
          <a:ext cx="6480003" cy="1567069"/>
        </p:xfrm>
        <a:graphic>
          <a:graphicData uri="http://schemas.openxmlformats.org/drawingml/2006/table">
            <a:tbl>
              <a:tblPr firstRow="1" bandRow="1">
                <a:tableStyleId>{5C22544A-7EE6-4342-B048-85BDC9FD1C3A}</a:tableStyleId>
              </a:tblPr>
              <a:tblGrid>
                <a:gridCol w="3384017"/>
                <a:gridCol w="1008112"/>
                <a:gridCol w="2087874"/>
              </a:tblGrid>
              <a:tr h="286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耐震診断補助を拡充し、広域緊急交通路沿道の耐震診断義務化対象建築物の所有者へ診断等の実施を働きかけ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棟完了</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（除却等により</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棟対象外）</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l">
                        <a:lnSpc>
                          <a:spcPts val="1800"/>
                        </a:lnSpc>
                        <a:buFont typeface="Wingdings" panose="05000000000000000000" pitchFamily="2" charset="2"/>
                        <a:buNone/>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耐震診断が実施されていない建築物の公表に向けての作業を開始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報告された診断結果及び未報告の建築物について、公表作業実施中</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テキスト ボックス 13"/>
          <p:cNvSpPr txBox="1"/>
          <p:nvPr/>
        </p:nvSpPr>
        <p:spPr>
          <a:xfrm>
            <a:off x="189000" y="2648744"/>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89000" y="4593096"/>
            <a:ext cx="6480000" cy="1224000"/>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l"/>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診断補助を延長し、広域緊急交通路沿道の耐震診断義務化対象建築物の所有者のうち未報告の者に対して、診断を実施し結果を報告するよう</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督促。</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報告された診断結果及び未報告の建築物について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公表。</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優先</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して耐震化を働きかけるエリアを選定し、戸別訪問等により耐震化の働きかけを集中的に実施。</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9" name="正方形/長方形 18"/>
          <p:cNvSpPr/>
          <p:nvPr/>
        </p:nvSpPr>
        <p:spPr>
          <a:xfrm>
            <a:off x="189000" y="6033120"/>
            <a:ext cx="6480000" cy="168853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信号機電源付加装置の整備等＞</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路線を中心に、停電時に信号機への電源供給をバックアップする設備等について、引き続き、その緊要性を踏まえた計画的な整備を進める。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機電源付加装置の整備等</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停電</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信号機への電源供給バックアップ設備の更新・設置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等（</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路線等</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テキスト ボックス 20"/>
          <p:cNvSpPr txBox="1"/>
          <p:nvPr/>
        </p:nvSpPr>
        <p:spPr>
          <a:xfrm>
            <a:off x="163352" y="7814757"/>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89000" y="9237536"/>
            <a:ext cx="6480000" cy="540000"/>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交通路</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ルート</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を中心</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、設置の必要性や緊急性を踏まえ、</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機電源付加</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装置</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の更新・補修等を行う。</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680914333"/>
              </p:ext>
            </p:extLst>
          </p:nvPr>
        </p:nvGraphicFramePr>
        <p:xfrm>
          <a:off x="189000" y="8086234"/>
          <a:ext cx="6480000" cy="1075576"/>
        </p:xfrm>
        <a:graphic>
          <a:graphicData uri="http://schemas.openxmlformats.org/drawingml/2006/table">
            <a:tbl>
              <a:tblPr firstRow="1" bandRow="1">
                <a:tableStyleId>{5C22544A-7EE6-4342-B048-85BDC9FD1C3A}</a:tableStyleId>
              </a:tblPr>
              <a:tblGrid>
                <a:gridCol w="3240000"/>
                <a:gridCol w="3240000"/>
              </a:tblGrid>
              <a:tr h="29833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緊急交通路重点</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路線を中心に、停電時に信号機への電源供給をバックアップする設備等について、引き続き、その緊急性を踏まえ計画的に整備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Meiryo UI" panose="020B0604030504040204" pitchFamily="50" charset="-128"/>
                        <a:buChar char="○"/>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更新時期を迎えていた、緊急交通路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ルートに既設の信号機電源付加装置（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基）について、修繕を実施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4" name="テキスト ボックス 23"/>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7979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89000" y="7977336"/>
            <a:ext cx="6480000" cy="792088"/>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農村</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地域への支援物資搬入や医療搬送等を円滑に行えるよう、緊急輸送路等として活用できる農道を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0.46km</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計</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1.25km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a:xfrm>
            <a:off x="1731276" y="642717"/>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18" name="正方形/長方形 17"/>
          <p:cNvSpPr/>
          <p:nvPr/>
        </p:nvSpPr>
        <p:spPr>
          <a:xfrm>
            <a:off x="189000" y="5223494"/>
            <a:ext cx="6480000" cy="1457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避難路等として活用できる基幹的農道の整備＞</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発生後に、農村地域からの避難や支援物資搬入等を円滑に行えるよう、避難路、輸送路として活用できる農道を整備する。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基幹的</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農道の整備</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0km(H26</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1.25km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6.75km</a:t>
            </a:r>
          </a:p>
        </p:txBody>
      </p:sp>
      <p:sp>
        <p:nvSpPr>
          <p:cNvPr id="17" name="正方形/長方形 16"/>
          <p:cNvSpPr/>
          <p:nvPr/>
        </p:nvSpPr>
        <p:spPr>
          <a:xfrm>
            <a:off x="189000" y="1080000"/>
            <a:ext cx="6480000" cy="19193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無電柱化の推進＞</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電柱倒壊による道路閉塞を防止するため、「大阪府電線類地中化マスタープラン」において位置付けられた「優先して地中化すべき地域」のうち、広域緊急交通路に指定された路線、区間について、無電柱化を推進す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無電柱化</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の推進</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13.5km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H26</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17.5km</a:t>
            </a:r>
          </a:p>
          <a:p>
            <a:pPr marL="171450" indent="-171450">
              <a:lnSpc>
                <a:spcPts val="1800"/>
              </a:lnSpc>
              <a:buFont typeface="Meiryo UI" panose="020B0604030504040204" pitchFamily="50" charset="-128"/>
              <a:buChar char="‫"/>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指標見直し：</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17.5km</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（着手延長）⇒</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16.7km</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（施工済延長）</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163352" y="3135022"/>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9000" y="4304928"/>
            <a:ext cx="6480000" cy="57606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広域</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緊急交通路の指定路線、区間について、無電柱化工事を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555371451"/>
              </p:ext>
            </p:extLst>
          </p:nvPr>
        </p:nvGraphicFramePr>
        <p:xfrm>
          <a:off x="188999" y="7101800"/>
          <a:ext cx="6480002" cy="731520"/>
        </p:xfrm>
        <a:graphic>
          <a:graphicData uri="http://schemas.openxmlformats.org/drawingml/2006/table">
            <a:tbl>
              <a:tblPr firstRow="1" bandRow="1">
                <a:tableStyleId>{5C22544A-7EE6-4342-B048-85BDC9FD1C3A}</a:tableStyleId>
              </a:tblPr>
              <a:tblGrid>
                <a:gridCol w="3816064"/>
                <a:gridCol w="1331969"/>
                <a:gridCol w="1331969"/>
              </a:tblGrid>
              <a:tr h="19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農村地域への支援物資搬入や医療搬送等を円滑に行えるよう、緊急輸送路等として活用できる農道を整備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0.34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0.34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7" name="テキスト ボックス 26"/>
          <p:cNvSpPr txBox="1"/>
          <p:nvPr/>
        </p:nvSpPr>
        <p:spPr>
          <a:xfrm>
            <a:off x="189000" y="6829200"/>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002204088"/>
              </p:ext>
            </p:extLst>
          </p:nvPr>
        </p:nvGraphicFramePr>
        <p:xfrm>
          <a:off x="188999" y="3416803"/>
          <a:ext cx="6480003" cy="744109"/>
        </p:xfrm>
        <a:graphic>
          <a:graphicData uri="http://schemas.openxmlformats.org/drawingml/2006/table">
            <a:tbl>
              <a:tblPr firstRow="1" bandRow="1">
                <a:tableStyleId>{5C22544A-7EE6-4342-B048-85BDC9FD1C3A}</a:tableStyleId>
              </a:tblPr>
              <a:tblGrid>
                <a:gridCol w="3672049"/>
                <a:gridCol w="1403977"/>
                <a:gridCol w="1403977"/>
              </a:tblGrid>
              <a:tr h="286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広域緊急交通路の指定路線、区間について、無電柱化工事を推進</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a:t>
                      </a:r>
                      <a:r>
                        <a:rPr kumimoji="1" lang="en-US" altLang="ja-JP" sz="12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34253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717561" y="6641122"/>
            <a:ext cx="1919351" cy="1840270"/>
            <a:chOff x="3262232" y="6576992"/>
            <a:chExt cx="1919351" cy="1840270"/>
          </a:xfrm>
        </p:grpSpPr>
        <p:sp>
          <p:nvSpPr>
            <p:cNvPr id="14" name="テキスト ボックス 13"/>
            <p:cNvSpPr txBox="1"/>
            <p:nvPr/>
          </p:nvSpPr>
          <p:spPr>
            <a:xfrm>
              <a:off x="3285907" y="8017152"/>
              <a:ext cx="1872000" cy="400110"/>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中部防災拠点における備蓄</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232" y="6576992"/>
              <a:ext cx="191935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食糧や燃料等の備蓄及び集配体制の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13</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備蓄</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や集配等のあり方の検討・調査結果（</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実施）等を踏まえ、平成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年度中に家庭・企業・事業所・行政等の適切な役割分担等を含む「大規模災害時における救援物資に関する今後の備蓄方針」を策定する。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その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上で、必要備蓄量の目標設定と多様な方法による物資の調達・確保手段を確立し、集中取組期間中に、万一の際の被災者支援のための計画的な備蓄に努める。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集配</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体制については、避難所を運営する市町村等と十分協議し、集中取組期間中に、市町村ごとの各地域レベルでのニーズ把握、調達、配送などのシステムを概成させる。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年度中に「大規模災害時における救援物資に関する今後の備蓄方針」を策定し、平成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年度以降</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、必要</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備蓄量の計画的な備蓄に</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努める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各地域</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レベルでのニーズ把握、調達、配送システムの概</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成</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596116" y="642717"/>
            <a:ext cx="126188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a:t>
            </a:r>
          </a:p>
        </p:txBody>
      </p:sp>
      <p:sp>
        <p:nvSpPr>
          <p:cNvPr id="5" name="テキスト ボックス 4"/>
          <p:cNvSpPr txBox="1"/>
          <p:nvPr/>
        </p:nvSpPr>
        <p:spPr>
          <a:xfrm>
            <a:off x="189000" y="8553400"/>
            <a:ext cx="6480000" cy="1246495"/>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「大規模災害時における救援物資に関する今後の備蓄方針について</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最終案</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」に基づき、計画的備蓄を</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進める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市町村と連携した物資配送訓練を実施し、配送マニュアルの検証を行う。</a:t>
            </a: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燃料等の優先供給に関する協定先を増やし、災害時における燃料供給体制の充実を図る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テキスト ボックス 16"/>
          <p:cNvSpPr txBox="1"/>
          <p:nvPr/>
        </p:nvSpPr>
        <p:spPr>
          <a:xfrm>
            <a:off x="163352" y="3807123"/>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073162270"/>
              </p:ext>
            </p:extLst>
          </p:nvPr>
        </p:nvGraphicFramePr>
        <p:xfrm>
          <a:off x="189000" y="4078600"/>
          <a:ext cx="6480000" cy="2240280"/>
        </p:xfrm>
        <a:graphic>
          <a:graphicData uri="http://schemas.openxmlformats.org/drawingml/2006/table">
            <a:tbl>
              <a:tblPr firstRow="1" bandRow="1">
                <a:tableStyleId>{5C22544A-7EE6-4342-B048-85BDC9FD1C3A}</a:tableStyleId>
              </a:tblPr>
              <a:tblGrid>
                <a:gridCol w="3023976"/>
                <a:gridCol w="3456024"/>
              </a:tblGrid>
              <a:tr h="15432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「大規模災害時における救援物資に関する今後の備蓄方針について（最終案）」に基づき、計画的備蓄を進める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「大規模災害時における救援物資に関する今後の備蓄方針」に基づき、計画的備蓄を実施</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rowSpan="2">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年度中に大阪府域救援物資対策協議会で検討のうえ、「救援物資集配マニュアル」を策定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ts val="1800"/>
                        </a:lnSpc>
                        <a:spcBef>
                          <a:spcPts val="0"/>
                        </a:spcBef>
                        <a:spcAft>
                          <a:spcPts val="0"/>
                        </a:spcAft>
                        <a:buClrTx/>
                        <a:buSzTx/>
                        <a:buFont typeface="Meiryo UI" panose="020B0604030504040204" pitchFamily="50" charset="-128"/>
                        <a:buChar char="○"/>
                        <a:tabLst/>
                        <a:defRP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「大規模災害時における救援物資配送マニュアル（案）」を策定、公表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vMerge="1">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ts val="1800"/>
                        </a:lnSpc>
                        <a:spcBef>
                          <a:spcPts val="0"/>
                        </a:spcBef>
                        <a:spcAft>
                          <a:spcPts val="0"/>
                        </a:spcAft>
                        <a:buClrTx/>
                        <a:buSzTx/>
                        <a:buFont typeface="Meiryo UI" panose="020B0604030504040204" pitchFamily="50" charset="-128"/>
                        <a:buChar char="○"/>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民間事業者と燃料等（重油、ガソリン、灯油）の優先供給に関する防災協定を締結し、災害時における燃料供給体制を充実（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テキスト ボックス 21"/>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p:nvPr>
            <p:extLst>
              <p:ext uri="{D42A27DB-BD31-4B8C-83A1-F6EECF244321}">
                <p14:modId xmlns:p14="http://schemas.microsoft.com/office/powerpoint/2010/main" val="2558789049"/>
              </p:ext>
            </p:extLst>
          </p:nvPr>
        </p:nvGraphicFramePr>
        <p:xfrm>
          <a:off x="3417816" y="6641122"/>
          <a:ext cx="2880320" cy="1615954"/>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3501008" y="6533122"/>
            <a:ext cx="720000" cy="21600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（千枚）</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921976" y="8249594"/>
            <a:ext cx="1872000"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備蓄量の推移（毛布）</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3861048" y="6897216"/>
            <a:ext cx="22433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97312" y="6681216"/>
            <a:ext cx="1440000" cy="400110"/>
          </a:xfrm>
          <a:prstGeom prst="rect">
            <a:avLst/>
          </a:prstGeom>
          <a:noFill/>
          <a:ln>
            <a:noFill/>
          </a:ln>
        </p:spPr>
        <p:txBody>
          <a:bodyPr wrap="square" rtlCol="0">
            <a:spAutoFit/>
          </a:bodyPr>
          <a:lstStyle/>
          <a:p>
            <a:pPr algn="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目標備蓄量　</a:t>
            </a: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880</a:t>
            </a: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千枚</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478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災害時における福祉専門職等の確保体制の充実・強化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14</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211747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地震発生後に、被災した府民の福祉ニーズに対応できるよう、先行取組みとして、平成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年度中に、府内の福祉関係施設や事業所団体、職能団体、事業者団体が参画する「大阪府災害福祉広域支援ネットワーク」を構築する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中に同ネットワークを活用し、福祉避難所（二次的避難所）の運営支援、被災市町村への福祉専門職の人員派遣（災害派遣福祉チーム等）やサービスに必要な福祉用具、資材等の供給、被災者の受入れ調整等を行うための体制整備を図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zh-TW"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福祉避難所（二次的避難所）の運営支援、被災市町村</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の福祉専門職の人員派遣（災害派遣福祉チーム等）</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福祉用具、資材等の供給、被災者の受け入れ調整等</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行うための体制</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903893" y="642717"/>
            <a:ext cx="954107"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（福祉部</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89000" y="8985448"/>
            <a:ext cx="6480000" cy="784830"/>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ネットワーク参画団体と人員派遣や物資供給等に関する情報連携等について、災害時に機能を発揮できるよう、引き続き訓練を実施。また体制のさらなる充実、強化に向けて、参画団体とともに検討、整理。</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163352" y="3316779"/>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961608263"/>
              </p:ext>
            </p:extLst>
          </p:nvPr>
        </p:nvGraphicFramePr>
        <p:xfrm>
          <a:off x="189000" y="3588256"/>
          <a:ext cx="6480000" cy="1508760"/>
        </p:xfrm>
        <a:graphic>
          <a:graphicData uri="http://schemas.openxmlformats.org/drawingml/2006/table">
            <a:tbl>
              <a:tblPr firstRow="1" bandRow="1">
                <a:tableStyleId>{5C22544A-7EE6-4342-B048-85BDC9FD1C3A}</a:tableStyleId>
              </a:tblPr>
              <a:tblGrid>
                <a:gridCol w="3240000"/>
                <a:gridCol w="3240000"/>
              </a:tblGrid>
              <a:tr h="152548">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ネットワーク参画団体と人員派遣や物資供給等に関する情報の連携等について協議し、引き続き訓練を実施。また体制の充実、強化について、参画団体とともに検討、整理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ネットワーク参画団体と人員派遣や物資供給等に関する情報の連携等について協議し、訓練を実施（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800"/>
                        </a:lnSpc>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体制の充実、強化について、参画団体とともに検討、整理</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テキスト ボックス 21"/>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48680" y="5169025"/>
            <a:ext cx="4804979" cy="3746848"/>
            <a:chOff x="808105" y="5169025"/>
            <a:chExt cx="4804979" cy="3746848"/>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105" y="5169025"/>
              <a:ext cx="4804979" cy="350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734430" y="8669652"/>
              <a:ext cx="2952328"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大阪府災害福祉広域支援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ネットワーク（イメージ図）</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5527591" y="7833320"/>
            <a:ext cx="1080000" cy="1329741"/>
            <a:chOff x="5759042" y="7982392"/>
            <a:chExt cx="1080000" cy="1080000"/>
          </a:xfrm>
        </p:grpSpPr>
        <p:sp>
          <p:nvSpPr>
            <p:cNvPr id="74" name="四角形吹き出し 73"/>
            <p:cNvSpPr/>
            <p:nvPr/>
          </p:nvSpPr>
          <p:spPr>
            <a:xfrm>
              <a:off x="5759042" y="7982392"/>
              <a:ext cx="1080000" cy="1080000"/>
            </a:xfrm>
            <a:prstGeom prst="wedgeRectCallout">
              <a:avLst>
                <a:gd name="adj1" fmla="val -71894"/>
                <a:gd name="adj2" fmla="val 87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5759043" y="8047445"/>
              <a:ext cx="1079999" cy="949896"/>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被災した府民の福祉ニーズに対応するため、「</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大阪府災害福祉広域支援</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」を構築しています。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678371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74</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応急仮設住宅の早期供給体制の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1080000"/>
            <a:ext cx="6480000" cy="211747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被災者</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避難生活を支援するため、被災者が恒久住宅に移行するまでに必要と見込まれる応急仮設住宅について、集中取組期間中に、市町村と連携した建設候補地の確保、平時より関連する民間団体との連携強化、「みなし仮設」となる民間住宅の借り上げ等により、その速やかな確保に向けた体制整備を行う。</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、府域での応急仮設住宅が不足する場合に備えて、関西圏における民間賃貸住宅の応急借上げ制度の導入に係る体制整備を図る。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応急</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仮設住宅確保のための体制整備</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関西圏</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における民間賃貸住宅の応急借上げ制度に</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係る協定</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の締結（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H27</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4501265" y="642717"/>
            <a:ext cx="2356735"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（危機管理室、住宅まちづくり部）</a:t>
            </a:r>
          </a:p>
        </p:txBody>
      </p:sp>
      <p:sp>
        <p:nvSpPr>
          <p:cNvPr id="14" name="テキスト ボックス 13"/>
          <p:cNvSpPr txBox="1"/>
          <p:nvPr/>
        </p:nvSpPr>
        <p:spPr>
          <a:xfrm>
            <a:off x="0" y="-2"/>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｢大都市・大阪｣の府民生活と経済の、迅速な回復のための、復旧復興</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9000" y="5989660"/>
            <a:ext cx="6480000" cy="1477328"/>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み予定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応急仮設住宅確保のための体制</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整備＞</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災害時に直ちに行動し円滑に建設できるよう、「応急仮設住宅建設マニュアル」に基づき定期的に災害訓練を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年度に策定した「災害時民間賃貸住宅借上制度マニュアル（案）」に基づく訓練を実施し</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その結果を踏まえた検証を行う</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163352" y="3356779"/>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2908733762"/>
              </p:ext>
            </p:extLst>
          </p:nvPr>
        </p:nvGraphicFramePr>
        <p:xfrm>
          <a:off x="189000" y="3628256"/>
          <a:ext cx="6480000" cy="2057400"/>
        </p:xfrm>
        <a:graphic>
          <a:graphicData uri="http://schemas.openxmlformats.org/drawingml/2006/table">
            <a:tbl>
              <a:tblPr firstRow="1" bandRow="1">
                <a:tableStyleId>{5C22544A-7EE6-4342-B048-85BDC9FD1C3A}</a:tableStyleId>
              </a:tblPr>
              <a:tblGrid>
                <a:gridCol w="3023976"/>
                <a:gridCol w="3456024"/>
              </a:tblGrid>
              <a:tr h="20235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災害時に直ちに行動し円滑に建設できるよう、「応急仮設住宅建設マニュアル」に基づき定期的に災害訓練等を実施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災害時に直ちに行動し円滑に建設できるよう、「応急仮設住宅建設マニュアル」に基づき災害訓練を実施（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災害時民間賃貸住宅借上制度を迅速かつ適切に運用するためのマニュアル（案）を策定（</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marL="0" indent="0" algn="l">
                        <a:buFont typeface="Wingdings" panose="05000000000000000000" pitchFamily="2" charset="2"/>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に締結した協定について、関係者間での実施細目についての協議を進め、合意する</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に締結した協定について、関係者間での実施細目についての協議を進め、合意</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0978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被災民間建築物・宅地の危険度判定体制の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整備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142498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発生時に、余震等による被災建築物や宅地における二次被害を防止するため、被災建築物応急危険度判定士、被災宅地危険度判定士の養成、登録を進め、判定体制の充実を図る。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被災</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建築物応急危険度判定士の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登録者数</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4,886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人（</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H25</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6,500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人</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被災</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宅地危険度判定士の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登録者数</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1,000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人確保を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継続</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373298" y="642717"/>
            <a:ext cx="1484702"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（住宅まちづくり部）</a:t>
            </a:r>
          </a:p>
        </p:txBody>
      </p:sp>
      <p:sp>
        <p:nvSpPr>
          <p:cNvPr id="8" name="テキスト ボックス 7"/>
          <p:cNvSpPr txBox="1"/>
          <p:nvPr/>
        </p:nvSpPr>
        <p:spPr>
          <a:xfrm>
            <a:off x="189000" y="7766536"/>
            <a:ext cx="6480000" cy="1938992"/>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み予定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＜被災建築物応急危険度判定＞</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92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判定</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資格の新規登録、更新の講習会等を年</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回開催</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92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チラシによる民間企業、建築団体への制度</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PR</a:t>
            </a:r>
            <a:r>
              <a:rPr lang="ja-JP" altLang="en-US" sz="100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＜被災宅地危険度判定＞</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92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被災</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宅地危険度判定講習会の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回）</a:t>
            </a:r>
          </a:p>
          <a:p>
            <a:pPr marL="3492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被災</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宅地危険度実地（図上）訓練の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回）　</a:t>
            </a:r>
          </a:p>
          <a:p>
            <a:pPr>
              <a:lnSpc>
                <a:spcPts val="1800"/>
              </a:lnSpc>
            </a:pP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620688" y="4880992"/>
            <a:ext cx="3240000" cy="2743132"/>
            <a:chOff x="640918" y="6234336"/>
            <a:chExt cx="4050000" cy="2987540"/>
          </a:xfrm>
        </p:grpSpPr>
        <p:graphicFrame>
          <p:nvGraphicFramePr>
            <p:cNvPr id="4" name="グラフ 3"/>
            <p:cNvGraphicFramePr/>
            <p:nvPr>
              <p:extLst>
                <p:ext uri="{D42A27DB-BD31-4B8C-83A1-F6EECF244321}">
                  <p14:modId xmlns:p14="http://schemas.microsoft.com/office/powerpoint/2010/main" val="913807447"/>
                </p:ext>
              </p:extLst>
            </p:nvPr>
          </p:nvGraphicFramePr>
          <p:xfrm>
            <a:off x="640918" y="6284770"/>
            <a:ext cx="4050000" cy="2744527"/>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047896" y="6234336"/>
              <a:ext cx="72000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337724" y="6588000"/>
              <a:ext cx="319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655918" y="6242277"/>
              <a:ext cx="1035000" cy="368719"/>
            </a:xfrm>
            <a:prstGeom prst="rect">
              <a:avLst/>
            </a:prstGeom>
            <a:noFill/>
            <a:ln>
              <a:noFill/>
            </a:ln>
          </p:spPr>
          <p:txBody>
            <a:bodyPr wrap="square" rtlCol="0" anchor="b" anchorCtr="0">
              <a:spAutoFit/>
            </a:bodyPr>
            <a:lstStyle/>
            <a:p>
              <a:pPr algn="r"/>
              <a:r>
                <a:rPr kumimoji="1" lang="ja-JP" altLang="en-US"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目標登録者数</a:t>
              </a:r>
              <a:endParaRPr kumimoji="1"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97406" y="8953717"/>
              <a:ext cx="3537026" cy="268159"/>
            </a:xfrm>
            <a:prstGeom prst="rect">
              <a:avLst/>
            </a:prstGeom>
            <a:noFill/>
          </p:spPr>
          <p:txBody>
            <a:bodyPr wrap="none" rtlCol="0" anchor="ctr" anchorCtr="0">
              <a:spAutoFit/>
            </a:bodyPr>
            <a:lstStyle/>
            <a:p>
              <a:pPr algn="ctr"/>
              <a:r>
                <a:rPr lang="ja-JP" altLang="ja-JP" sz="1000" dirty="0">
                  <a:latin typeface="Meiryo UI" panose="020B0604030504040204" pitchFamily="50" charset="-128"/>
                  <a:ea typeface="Meiryo UI" panose="020B0604030504040204" pitchFamily="50" charset="-128"/>
                  <a:cs typeface="Meiryo UI" panose="020B0604030504040204" pitchFamily="50" charset="-128"/>
                </a:rPr>
                <a:t>被災建築物応急危険度判定士の</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登録者数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の推移</a:t>
              </a:r>
              <a:endParaRPr kumimoji="1" lang="ja-JP" altLang="en-US" sz="1000" dirty="0"/>
            </a:p>
          </p:txBody>
        </p:sp>
      </p:grpSp>
      <p:sp>
        <p:nvSpPr>
          <p:cNvPr id="20" name="テキスト ボックス 19"/>
          <p:cNvSpPr txBox="1"/>
          <p:nvPr/>
        </p:nvSpPr>
        <p:spPr>
          <a:xfrm>
            <a:off x="163352" y="2606963"/>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361913546"/>
              </p:ext>
            </p:extLst>
          </p:nvPr>
        </p:nvGraphicFramePr>
        <p:xfrm>
          <a:off x="189000" y="2864768"/>
          <a:ext cx="6480000" cy="1920240"/>
        </p:xfrm>
        <a:graphic>
          <a:graphicData uri="http://schemas.openxmlformats.org/drawingml/2006/table">
            <a:tbl>
              <a:tblPr firstRow="1" bandRow="1">
                <a:tableStyleId>{5C22544A-7EE6-4342-B048-85BDC9FD1C3A}</a:tableStyleId>
              </a:tblPr>
              <a:tblGrid>
                <a:gridCol w="3240000"/>
                <a:gridCol w="3240000"/>
              </a:tblGrid>
              <a:tr h="14401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＜被災建築物応急危険度判定＞</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判定資格の新規登録、更新の講習会を年</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回開催</a:t>
                      </a:r>
                    </a:p>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チラシによる民間企業、建築団体への制度</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PR</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判定資格の新規登録、更新の講習会を年</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回実施</a:t>
                      </a:r>
                    </a:p>
                    <a:p>
                      <a:pPr marL="171450" indent="-171450" algn="l">
                        <a:lnSpc>
                          <a:spcPts val="1800"/>
                        </a:lnSpc>
                        <a:buFont typeface="Meiryo UI" panose="020B0604030504040204" pitchFamily="50" charset="-128"/>
                        <a:buChar cha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の民間企業、建築団体へ制度</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PR</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marL="0" indent="0" algn="l">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＜被災宅地危険度判定＞</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被災宅地危険度判定講習会の開催（年</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p>
                    <a:p>
                      <a:pPr marL="171450" indent="-171450" algn="l">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被災宅地危険度実地（図上）訓練の開催</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被災宅地危険度判定講習会を</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回実施</a:t>
                      </a:r>
                    </a:p>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被災宅地危険度実地（図上）訓練を実施</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 name="テキスト ボックス 25"/>
          <p:cNvSpPr txBox="1"/>
          <p:nvPr/>
        </p:nvSpPr>
        <p:spPr>
          <a:xfrm>
            <a:off x="0" y="-2"/>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｢大都市・大阪｣の府民生活と経済の、迅速な回復のための、復旧復興</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a:grpSpLocks noChangeAspect="1"/>
          </p:cNvGrpSpPr>
          <p:nvPr/>
        </p:nvGrpSpPr>
        <p:grpSpPr>
          <a:xfrm>
            <a:off x="3656996" y="4953000"/>
            <a:ext cx="3012364" cy="3280110"/>
            <a:chOff x="3655499" y="4953000"/>
            <a:chExt cx="3012364" cy="328011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417" y="4953000"/>
              <a:ext cx="2012528"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3655499" y="7833000"/>
              <a:ext cx="3012364" cy="400110"/>
            </a:xfrm>
            <a:prstGeom prst="rect">
              <a:avLst/>
            </a:prstGeom>
            <a:noFill/>
          </p:spPr>
          <p:txBody>
            <a:bodyPr wrap="none" rtlCol="0" anchor="ctr" anchorCtr="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応急危険度判定の様子</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（全国被災建築物 応急危険度判定協議会</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903922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dist"/>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BCP</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）の取組み</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17</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188664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発生後に中小企業における中核事業の維持や早期復旧が可能となるよう、地域経済団体と連携</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した</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策定支援やセミナーの開催等の支援策を充実させる。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取組期間中に中小企業組合等と連携したセミナーの開催等の啓発事業を展開し、中小企業の主体的</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な</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BCM</a:t>
            </a:r>
            <a:r>
              <a:rPr lang="ja-JP" altLang="ja-JP" sz="10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a:t>
            </a:r>
            <a:r>
              <a:rPr lang="ja-JP" altLang="ja-JP" sz="100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取組みを促進する。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経済団体と連携</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した</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策定</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支援策の充実</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中小</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企業組合等を通じた</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の普及</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啓発</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596116" y="642717"/>
            <a:ext cx="1261884"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（商工労働部）</a:t>
            </a:r>
          </a:p>
        </p:txBody>
      </p:sp>
      <p:sp>
        <p:nvSpPr>
          <p:cNvPr id="5" name="テキスト ボックス 4"/>
          <p:cNvSpPr txBox="1"/>
          <p:nvPr/>
        </p:nvSpPr>
        <p:spPr>
          <a:xfrm>
            <a:off x="144228" y="8121352"/>
            <a:ext cx="6480000" cy="1477328"/>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普及啓発セミナー・ワークショップ等の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コンサルタント等の専門家による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策定支援の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民間企業等との連携による普及啓発を</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推進</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中小企業組合等に対する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セミナー</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策定</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ワークショップの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969891" y="6500992"/>
            <a:ext cx="2339429" cy="3324966"/>
            <a:chOff x="4149077" y="6376045"/>
            <a:chExt cx="2339429" cy="3324966"/>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077" y="6376045"/>
              <a:ext cx="2339429"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424307" y="9454790"/>
              <a:ext cx="1788969" cy="246221"/>
            </a:xfrm>
            <a:prstGeom prst="rect">
              <a:avLst/>
            </a:prstGeom>
            <a:noFill/>
          </p:spPr>
          <p:txBody>
            <a:bodyPr wrap="squar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普及啓発チラシ</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413016" y="6500992"/>
            <a:ext cx="2160000" cy="1692368"/>
            <a:chOff x="728680" y="7059709"/>
            <a:chExt cx="2160000" cy="169236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80" y="7059709"/>
              <a:ext cx="192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728680" y="8505856"/>
              <a:ext cx="2160000" cy="246221"/>
            </a:xfrm>
            <a:prstGeom prst="rect">
              <a:avLst/>
            </a:prstGeom>
            <a:noFill/>
          </p:spPr>
          <p:txBody>
            <a:bodyPr wrap="squar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策定ワークショップの様子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テキスト ボックス 20"/>
          <p:cNvSpPr txBox="1"/>
          <p:nvPr/>
        </p:nvSpPr>
        <p:spPr>
          <a:xfrm>
            <a:off x="163352" y="3144759"/>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397042882"/>
              </p:ext>
            </p:extLst>
          </p:nvPr>
        </p:nvGraphicFramePr>
        <p:xfrm>
          <a:off x="189000" y="3402564"/>
          <a:ext cx="6480000" cy="3017520"/>
        </p:xfrm>
        <a:graphic>
          <a:graphicData uri="http://schemas.openxmlformats.org/drawingml/2006/table">
            <a:tbl>
              <a:tblPr firstRow="1" bandRow="1">
                <a:tableStyleId>{5C22544A-7EE6-4342-B048-85BDC9FD1C3A}</a:tableStyleId>
              </a:tblPr>
              <a:tblGrid>
                <a:gridCol w="935744"/>
                <a:gridCol w="1944216"/>
                <a:gridCol w="3600040"/>
              </a:tblGrid>
              <a:tr h="2366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762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地域経済団体と連携した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策定支援策の充実</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普及啓発セミナー・ワークショップ等の開催（小規模補助金事業：府商工会連合会、商工会・商工会議所実施）</a:t>
                      </a:r>
                    </a:p>
                    <a:p>
                      <a:pPr marL="171450" marR="0" indent="-1714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策定支援の実施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小規模補助金事業：府商工会連合会実施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セミナー・ワークショップ（小規模補助金事業：府商工会連合会、商工会・商工会議所実施）：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回実施</a:t>
                      </a:r>
                    </a:p>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策定支援の実施</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経済団体等との連携によるセミナーほか普及啓発の実施</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セミナー参加者数：</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687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ts val="1800"/>
                        </a:lnSpc>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96</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の企業の</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策定を支援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中小企業組合等を通じた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の普及啓発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中小企業組合等に対する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普及啓発セミナー、策定ワークショップの開催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Meiryo UI" panose="020B0604030504040204" pitchFamily="50" charset="-128"/>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中小企業組合等に対する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普及啓発セミナー、策定ワークショップ等を実施（</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団体）</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テキスト ボックス 22"/>
          <p:cNvSpPr txBox="1"/>
          <p:nvPr/>
        </p:nvSpPr>
        <p:spPr>
          <a:xfrm>
            <a:off x="0" y="-2"/>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｢大都市・大阪｣の府民生活と経済の、迅速な回復のための、復旧復興</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20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84784" y="623228"/>
            <a:ext cx="3888432" cy="369332"/>
          </a:xfrm>
          <a:prstGeom prst="rect">
            <a:avLst/>
          </a:prstGeom>
          <a:noFill/>
        </p:spPr>
        <p:txBody>
          <a:bodyPr wrap="square" rtlCol="0">
            <a:spAutoFit/>
          </a:bodyPr>
          <a:lstStyle/>
          <a:p>
            <a:pPr algn="ct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26960322"/>
              </p:ext>
            </p:extLst>
          </p:nvPr>
        </p:nvGraphicFramePr>
        <p:xfrm>
          <a:off x="189000" y="1712640"/>
          <a:ext cx="6480000" cy="6019800"/>
        </p:xfrm>
        <a:graphic>
          <a:graphicData uri="http://schemas.openxmlformats.org/drawingml/2006/table">
            <a:tbl>
              <a:tblPr firstRow="1" bandRow="1">
                <a:tableStyleId>{5C22544A-7EE6-4342-B048-85BDC9FD1C3A}</a:tableStyleId>
              </a:tblPr>
              <a:tblGrid>
                <a:gridCol w="1257662"/>
                <a:gridCol w="4466634"/>
                <a:gridCol w="755704"/>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　</a:t>
                      </a: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アクションの進捗評価</a:t>
                      </a:r>
                      <a:endPar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２　</a:t>
                      </a:r>
                      <a:r>
                        <a:rPr lang="ja-JP" altLang="ja-JP" sz="1200" b="0" u="none" dirty="0" smtClean="0">
                          <a:latin typeface="Meiryo UI" panose="020B0604030504040204" pitchFamily="50" charset="-128"/>
                          <a:ea typeface="Meiryo UI" panose="020B0604030504040204" pitchFamily="50" charset="-128"/>
                          <a:cs typeface="Meiryo UI" panose="020B0604030504040204" pitchFamily="50" charset="-128"/>
                        </a:rPr>
                        <a:t>主なアクションの進捗状況</a:t>
                      </a:r>
                      <a:endParaRPr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防潮堤の津波浸水対策の推進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ため池防災・減災対策の推進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学校の耐震化</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地域防災力強化に向けた自主防災組織の活動支援</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広域緊急交通路等の通行機能の確保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食糧や燃料等の備蓄及び集配体制の強化</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災害時における福祉専門職等の確保体制の充実・強化</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応急仮設住宅の早期供給体制の整備</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被災民間建築物・宅地の危険度判定体制の整備</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BCM</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）の取組み支援</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9531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81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6" name="Picture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41556" y="1524001"/>
            <a:ext cx="974111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34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41557" y="1524001"/>
            <a:ext cx="974111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7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7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69000" y="8625408"/>
            <a:ext cx="2520000" cy="1200329"/>
          </a:xfrm>
          <a:prstGeom prst="rect">
            <a:avLst/>
          </a:prstGeom>
          <a:noFill/>
          <a:ln w="19050">
            <a:solidFill>
              <a:schemeClr val="tx1"/>
            </a:solidFill>
          </a:ln>
        </p:spPr>
        <p:txBody>
          <a:bodyPr wrap="square" rtlCol="0">
            <a:spAutoFit/>
          </a:bodyPr>
          <a:lstStyle/>
          <a:p>
            <a:pPr algn="ctr"/>
            <a:r>
              <a:rPr kumimoji="1" lang="ja-JP" altLang="en-US" sz="1200" dirty="0" smtClean="0">
                <a:latin typeface="Century" panose="02040604050505020304" pitchFamily="18" charset="0"/>
              </a:rPr>
              <a:t>大阪府 危機管理室</a:t>
            </a:r>
            <a:endParaRPr kumimoji="1" lang="en-US" altLang="ja-JP" sz="1200" dirty="0" smtClean="0">
              <a:latin typeface="Century" panose="02040604050505020304" pitchFamily="18" charset="0"/>
            </a:endParaRPr>
          </a:p>
          <a:p>
            <a:r>
              <a:rPr kumimoji="1" lang="ja-JP" altLang="en-US" sz="1200" dirty="0" smtClean="0">
                <a:latin typeface="Century" panose="02040604050505020304" pitchFamily="18" charset="0"/>
              </a:rPr>
              <a:t>　　　〒</a:t>
            </a:r>
            <a:r>
              <a:rPr kumimoji="1" lang="en-US" altLang="ja-JP" sz="1200" dirty="0" smtClean="0">
                <a:latin typeface="Century" panose="02040604050505020304" pitchFamily="18" charset="0"/>
              </a:rPr>
              <a:t>540-0008</a:t>
            </a:r>
          </a:p>
          <a:p>
            <a:pPr algn="ctr"/>
            <a:r>
              <a:rPr lang="ja-JP" altLang="en-US" sz="1200" dirty="0" smtClean="0">
                <a:latin typeface="Century" panose="02040604050505020304" pitchFamily="18" charset="0"/>
              </a:rPr>
              <a:t>大阪市中央区大手前</a:t>
            </a:r>
            <a:r>
              <a:rPr lang="en-US" altLang="ja-JP" sz="1200" dirty="0" smtClean="0">
                <a:latin typeface="Century" panose="02040604050505020304" pitchFamily="18" charset="0"/>
              </a:rPr>
              <a:t>3-1-43</a:t>
            </a:r>
            <a:endParaRPr lang="en-US" altLang="ja-JP" sz="1200" dirty="0">
              <a:latin typeface="Century" panose="02040604050505020304" pitchFamily="18" charset="0"/>
            </a:endParaRPr>
          </a:p>
          <a:p>
            <a:pPr algn="ctr"/>
            <a:r>
              <a:rPr lang="ja-JP" altLang="en-US" sz="1200" dirty="0" smtClean="0">
                <a:latin typeface="Century" panose="02040604050505020304" pitchFamily="18" charset="0"/>
              </a:rPr>
              <a:t>　　　　　　　　新別館北館３階</a:t>
            </a:r>
            <a:endParaRPr lang="en-US" altLang="ja-JP" sz="1200" dirty="0" smtClean="0">
              <a:latin typeface="Century" panose="02040604050505020304" pitchFamily="18" charset="0"/>
            </a:endParaRPr>
          </a:p>
          <a:p>
            <a:pPr algn="ctr"/>
            <a:r>
              <a:rPr kumimoji="1" lang="ja-JP" altLang="en-US" sz="1200" dirty="0" smtClean="0">
                <a:latin typeface="Century" panose="02040604050505020304" pitchFamily="18" charset="0"/>
              </a:rPr>
              <a:t>電話　</a:t>
            </a:r>
            <a:r>
              <a:rPr kumimoji="1" lang="en-US" altLang="ja-JP" sz="1200" dirty="0" smtClean="0">
                <a:latin typeface="Century" panose="02040604050505020304" pitchFamily="18" charset="0"/>
              </a:rPr>
              <a:t>06-6941-0351</a:t>
            </a:r>
            <a:r>
              <a:rPr kumimoji="1" lang="ja-JP" altLang="en-US" sz="1200" dirty="0" smtClean="0">
                <a:latin typeface="Century" panose="02040604050505020304" pitchFamily="18" charset="0"/>
              </a:rPr>
              <a:t>（代表）</a:t>
            </a:r>
            <a:endParaRPr kumimoji="1" lang="en-US" altLang="ja-JP" sz="1200" dirty="0" smtClean="0">
              <a:latin typeface="Century" panose="02040604050505020304" pitchFamily="18" charset="0"/>
            </a:endParaRPr>
          </a:p>
          <a:p>
            <a:pPr algn="ctr"/>
            <a:r>
              <a:rPr lang="ja-JP" altLang="en-US" sz="1200" dirty="0" smtClean="0">
                <a:latin typeface="Century" panose="02040604050505020304" pitchFamily="18" charset="0"/>
              </a:rPr>
              <a:t>　　　　　　　　　　　（内線</a:t>
            </a:r>
            <a:r>
              <a:rPr lang="en-US" altLang="ja-JP" sz="1200" dirty="0" smtClean="0">
                <a:latin typeface="Century" panose="02040604050505020304" pitchFamily="18" charset="0"/>
              </a:rPr>
              <a:t>4848</a:t>
            </a:r>
            <a:r>
              <a:rPr lang="ja-JP" altLang="en-US" sz="1200" dirty="0" smtClean="0">
                <a:latin typeface="Century" panose="02040604050505020304" pitchFamily="18" charset="0"/>
              </a:rPr>
              <a:t>）</a:t>
            </a:r>
            <a:endParaRPr kumimoji="1" lang="ja-JP" altLang="en-US" sz="1200" dirty="0">
              <a:latin typeface="Century" panose="02040604050505020304" pitchFamily="18" charset="0"/>
            </a:endParaRPr>
          </a:p>
        </p:txBody>
      </p:sp>
    </p:spTree>
    <p:extLst>
      <p:ext uri="{BB962C8B-B14F-4D97-AF65-F5344CB8AC3E}">
        <p14:creationId xmlns:p14="http://schemas.microsoft.com/office/powerpoint/2010/main" val="29911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89000" y="344488"/>
            <a:ext cx="6480000" cy="2492990"/>
          </a:xfrm>
          <a:prstGeom prst="rect">
            <a:avLst/>
          </a:prstGeom>
          <a:noFill/>
        </p:spPr>
        <p:txBody>
          <a:bodyPr wrap="square" rtlCol="0">
            <a:spAutoFit/>
          </a:bodyPr>
          <a:lstStyle/>
          <a:p>
            <a:r>
              <a:rPr lang="ja-JP" altLang="ja-JP" b="1" u="sng" dirty="0">
                <a:latin typeface="Meiryo UI" panose="020B0604030504040204" pitchFamily="50" charset="-128"/>
                <a:ea typeface="Meiryo UI" panose="020B0604030504040204" pitchFamily="50" charset="-128"/>
                <a:cs typeface="Meiryo UI" panose="020B0604030504040204" pitchFamily="50" charset="-128"/>
              </a:rPr>
              <a:t>１．アクションの進捗評価 </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期間とし、</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府民の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安心</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ため、平成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年度の３年間を「集中取組期間」としています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プランに位置付けている各アクションは、毎年度、進捗状況や目標達成度の評価を行い、その見直し・改善を通じて着実な推進につなげることとしており、平成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各アクションの進捗状況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のうち</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主だったアクションの進捗を次頁以降にお示しします。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（全てのアクションの進捗については、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別表</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「進捗管理（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PDCA</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）シート</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を参照して下さい。）</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全体の進捗状況評価結果は以下のとおりです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388290463"/>
              </p:ext>
            </p:extLst>
          </p:nvPr>
        </p:nvGraphicFramePr>
        <p:xfrm>
          <a:off x="729000" y="3429799"/>
          <a:ext cx="5400000" cy="897516"/>
        </p:xfrm>
        <a:graphic>
          <a:graphicData uri="http://schemas.openxmlformats.org/drawingml/2006/table">
            <a:tbl>
              <a:tblPr firstRow="1" firstCol="1" bandRow="1">
                <a:tableStyleId>{5940675A-B579-460E-94D1-54222C63F5DA}</a:tableStyleId>
              </a:tblPr>
              <a:tblGrid>
                <a:gridCol w="4134550"/>
                <a:gridCol w="1265450"/>
              </a:tblGrid>
              <a:tr h="299172">
                <a:tc>
                  <a:txBody>
                    <a:bodyPr/>
                    <a:lstStyle/>
                    <a:p>
                      <a:pPr algn="ctr">
                        <a:lnSpc>
                          <a:spcPts val="11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各アクションの進捗状況評価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28</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172">
                <a:tc>
                  <a:txBody>
                    <a:bodyPr/>
                    <a:lstStyle/>
                    <a:p>
                      <a:pPr indent="127000" algn="just">
                        <a:lnSpc>
                          <a:spcPts val="11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計画以上もしくは概ね計画どおり進んでいるアクション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9172">
                <a:tc>
                  <a:txBody>
                    <a:bodyPr/>
                    <a:lstStyle/>
                    <a:p>
                      <a:pPr indent="127000" algn="just">
                        <a:lnSpc>
                          <a:spcPts val="11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計画どおり進んでいない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778752284"/>
              </p:ext>
            </p:extLst>
          </p:nvPr>
        </p:nvGraphicFramePr>
        <p:xfrm>
          <a:off x="729000" y="4953000"/>
          <a:ext cx="5400000" cy="3550835"/>
        </p:xfrm>
        <a:graphic>
          <a:graphicData uri="http://schemas.openxmlformats.org/drawingml/2006/table">
            <a:tbl>
              <a:tblPr firstRow="1" firstCol="1" bandRow="1">
                <a:tableStyleId>{5940675A-B579-460E-94D1-54222C63F5DA}</a:tableStyleId>
              </a:tblPr>
              <a:tblGrid>
                <a:gridCol w="1115824"/>
                <a:gridCol w="2142088"/>
                <a:gridCol w="2142088"/>
              </a:tblGrid>
              <a:tr h="398479">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0941">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取組むアクション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20941">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r>
                        <a:rPr lang="ja-JP" altLang="en-US"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10474">
                <a:tc gridSpan="3">
                  <a:txBody>
                    <a:bodyPr/>
                    <a:lstStyle/>
                    <a:p>
                      <a:pPr algn="r">
                        <a:lnSpc>
                          <a:spcPts val="1200"/>
                        </a:lnSpc>
                        <a:spcAft>
                          <a:spcPts val="0"/>
                        </a:spcAft>
                      </a:pP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：市町村や民間団体等の取組み結果が定量的に示せるものについては、参考数値とします。</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テキスト ボックス 14"/>
          <p:cNvSpPr txBox="1"/>
          <p:nvPr/>
        </p:nvSpPr>
        <p:spPr>
          <a:xfrm>
            <a:off x="189000" y="3152800"/>
            <a:ext cx="388843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cs typeface="Meiryo UI" panose="020B0604030504040204" pitchFamily="50" charset="-128"/>
              </a:rPr>
              <a:t>アクション全体の進捗状況</a:t>
            </a:r>
            <a:r>
              <a:rPr lang="ja-JP"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89000" y="4592960"/>
            <a:ext cx="3888432" cy="276999"/>
          </a:xfrm>
          <a:prstGeom prst="rect">
            <a:avLst/>
          </a:prstGeom>
          <a:noFill/>
        </p:spPr>
        <p:txBody>
          <a:bodyPr wrap="square" rtlCol="0">
            <a:spAutoFit/>
          </a:bodyPr>
          <a:lstStyle/>
          <a:p>
            <a:pPr marL="171450" indent="-171450">
              <a:buFont typeface="Meiryo UI" panose="020B0604030504040204" pitchFamily="50" charset="-128"/>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考え方は、以下のとおりです。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p>
        </p:txBody>
      </p:sp>
      <p:sp>
        <p:nvSpPr>
          <p:cNvPr id="3" name="テキスト ボックス 2"/>
          <p:cNvSpPr txBox="1"/>
          <p:nvPr/>
        </p:nvSpPr>
        <p:spPr>
          <a:xfrm>
            <a:off x="3033056" y="6537176"/>
            <a:ext cx="900000" cy="180000"/>
          </a:xfrm>
          <a:prstGeom prst="rect">
            <a:avLst/>
          </a:prstGeom>
          <a:noFill/>
          <a:ln>
            <a:solidFill>
              <a:schemeClr val="tx1"/>
            </a:solidFill>
          </a:ln>
        </p:spPr>
        <p:txBody>
          <a:bodyPr wrap="square" rtlCol="0" anchor="ctr">
            <a:spAutoFit/>
          </a:bodyPr>
          <a:lstStyle/>
          <a:p>
            <a:pPr algn="ct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05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0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184000" y="6541024"/>
            <a:ext cx="900000" cy="180000"/>
          </a:xfrm>
          <a:prstGeom prst="rect">
            <a:avLst/>
          </a:prstGeom>
          <a:noFill/>
          <a:ln>
            <a:solidFill>
              <a:schemeClr val="tx1"/>
            </a:solidFill>
          </a:ln>
        </p:spPr>
        <p:txBody>
          <a:bodyPr wrap="square" rtlCol="0" anchor="ctr">
            <a:spAutoFit/>
          </a:bodyPr>
          <a:lstStyle/>
          <a:p>
            <a:pPr algn="ctr">
              <a:lnSpc>
                <a:spcPts val="1200"/>
              </a:lnSpc>
            </a:pP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41</a:t>
            </a:r>
            <a:r>
              <a:rPr lang="ja-JP" altLang="ja-JP" sz="105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033056" y="7977336"/>
            <a:ext cx="900000" cy="180000"/>
          </a:xfrm>
          <a:prstGeom prst="rect">
            <a:avLst/>
          </a:prstGeom>
          <a:noFill/>
          <a:ln>
            <a:solidFill>
              <a:schemeClr val="tx1"/>
            </a:solidFill>
          </a:ln>
        </p:spPr>
        <p:txBody>
          <a:bodyPr wrap="square" rtlCol="0" anchor="ctr">
            <a:spAutoFit/>
          </a:bodyPr>
          <a:lstStyle/>
          <a:p>
            <a:pPr algn="ctr">
              <a:lnSpc>
                <a:spcPts val="1200"/>
              </a:lnSpc>
            </a:pP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ja-JP" sz="105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184000" y="7977336"/>
            <a:ext cx="900000" cy="180000"/>
          </a:xfrm>
          <a:prstGeom prst="rect">
            <a:avLst/>
          </a:prstGeom>
          <a:noFill/>
          <a:ln>
            <a:solidFill>
              <a:schemeClr val="tx1"/>
            </a:solidFill>
          </a:ln>
        </p:spPr>
        <p:txBody>
          <a:bodyPr wrap="square" rtlCol="0" anchor="ctr">
            <a:spAutoFit/>
          </a:bodyPr>
          <a:lstStyle/>
          <a:p>
            <a:pPr algn="ctr">
              <a:lnSpc>
                <a:spcPts val="1200"/>
              </a:lnSpc>
            </a:pP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21</a:t>
            </a:r>
            <a:r>
              <a:rPr lang="ja-JP" altLang="ja-JP" sz="105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a:spLocks noChangeAspect="1"/>
          </p:cNvSpPr>
          <p:nvPr/>
        </p:nvSpPr>
        <p:spPr>
          <a:xfrm>
            <a:off x="189000" y="8789749"/>
            <a:ext cx="6480000" cy="461665"/>
          </a:xfrm>
          <a:prstGeom prst="rect">
            <a:avLst/>
          </a:prstGeom>
          <a:noFill/>
        </p:spPr>
        <p:txBody>
          <a:bodyPr wrap="square" rtlCol="0" anchor="ctr" anchorCtr="0">
            <a:spAutoFit/>
          </a:bodyPr>
          <a:lstStyle/>
          <a:p>
            <a:pPr marL="17145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年度は「集中取組期間」の最終年度であることから、進捗状況の評価を実施し、平成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年熊本地震の教訓等も踏まえ、「アクションプラン」の改定に向けた取組を進めます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p>
        </p:txBody>
      </p:sp>
    </p:spTree>
    <p:extLst>
      <p:ext uri="{BB962C8B-B14F-4D97-AF65-F5344CB8AC3E}">
        <p14:creationId xmlns:p14="http://schemas.microsoft.com/office/powerpoint/2010/main" val="195110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99256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0" y="36004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防潮堤</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の津波浸水対策の</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89000" y="9117060"/>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l"/>
            </a:pP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百数十年規模の津波により浸水が始まる危険性のある水門外の防潮堤」及び「水門内であっても満潮時に地震直後から浸水が始まる危険性のある防潮堤」（約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17km</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）の対策を</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2.9km</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416306" y="1002757"/>
            <a:ext cx="2441694"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整備部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0" y="360039"/>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9000" y="1328207"/>
            <a:ext cx="6480000" cy="2400657"/>
          </a:xfrm>
          <a:prstGeom prst="rect">
            <a:avLst/>
          </a:prstGeom>
          <a:noFill/>
          <a:ln w="19050">
            <a:solidFill>
              <a:schemeClr val="tx1"/>
            </a:solidFill>
          </a:ln>
        </p:spPr>
        <p:txBody>
          <a:bodyPr wrap="square" rtlCol="0" anchor="ctr" anchorCtr="0">
            <a:spAutoFit/>
          </a:bodyPr>
          <a:lstStyle/>
          <a:p>
            <a:pPr marL="171450" indent="-171450">
              <a:lnSpc>
                <a:spcPts val="1800"/>
              </a:lnSpc>
              <a:spcAft>
                <a:spcPts val="0"/>
              </a:spcAft>
              <a:buFont typeface="Wingdings" panose="05000000000000000000" pitchFamily="2" charset="2"/>
              <a:buChar char="l"/>
            </a:pP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津波による浸水を防ぐため、</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先行して</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年度から防潮堤の液状化対策を実施</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年度までの</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年間（集中取組期間中）で、第一線防潮堤（津波を直接防御） </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のうち</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「満潮時に地震直後から浸水が始まる危険性のある防潮堤」の対策を完了させる</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l"/>
            </a:pP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年度までの５年間に第一線防潮堤の対策を順に完了させ、平成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年度までの</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年間で全対策の完了を</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目指す</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990" indent="-46990">
              <a:lnSpc>
                <a:spcPts val="1800"/>
              </a:lnSpc>
              <a:spcAft>
                <a:spcPts val="0"/>
              </a:spcAft>
            </a:pP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990" indent="-46990">
              <a:lnSpc>
                <a:spcPts val="1800"/>
              </a:lnSpc>
              <a:spcAft>
                <a:spcPts val="0"/>
              </a:spcAft>
            </a:pPr>
            <a:r>
              <a:rPr lang="ja-JP"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l"/>
            </a:pP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年度からの</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年間で、要対策延長</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府管理分：約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57km)</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のうち、第一線防潮堤で「満潮時に地震直後から浸水が始まる危険性のある防潮堤（</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9km</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）」の対策を</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Meiryo UI" panose="020B0604030504040204" pitchFamily="50" charset="-128"/>
              <a:buChar char="‫"/>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対象延長</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見直し</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満潮時に地震直後から浸水が始まる危険性のある防潮堤</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9km ⇒ </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8km</a:t>
            </a:r>
          </a:p>
        </p:txBody>
      </p:sp>
      <p:graphicFrame>
        <p:nvGraphicFramePr>
          <p:cNvPr id="6" name="表 5"/>
          <p:cNvGraphicFramePr>
            <a:graphicFrameLocks noGrp="1"/>
          </p:cNvGraphicFramePr>
          <p:nvPr>
            <p:extLst>
              <p:ext uri="{D42A27DB-BD31-4B8C-83A1-F6EECF244321}">
                <p14:modId xmlns:p14="http://schemas.microsoft.com/office/powerpoint/2010/main" val="3205238965"/>
              </p:ext>
            </p:extLst>
          </p:nvPr>
        </p:nvGraphicFramePr>
        <p:xfrm>
          <a:off x="188998" y="4034188"/>
          <a:ext cx="6480002" cy="1371600"/>
        </p:xfrm>
        <a:graphic>
          <a:graphicData uri="http://schemas.openxmlformats.org/drawingml/2006/table">
            <a:tbl>
              <a:tblPr firstRow="1" bandRow="1">
                <a:tableStyleId>{5C22544A-7EE6-4342-B048-85BDC9FD1C3A}</a:tableStyleId>
              </a:tblPr>
              <a:tblGrid>
                <a:gridCol w="4752170"/>
                <a:gridCol w="863916"/>
                <a:gridCol w="863916"/>
              </a:tblGrid>
              <a:tr h="25833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marL="0" indent="0" algn="l">
                        <a:buFont typeface="Meiryo UI" panose="020B0604030504040204" pitchFamily="50" charset="-128"/>
                        <a:buNone/>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第一線防潮堤で「満潮時に地震直後から浸水が始まる危険性のある防潮堤（</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8.1km</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）」の対策を完了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p>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p>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0" algn="l">
                        <a:buFont typeface="Meiryo UI" panose="020B0604030504040204" pitchFamily="50" charset="-128"/>
                        <a:buNone/>
                      </a:pP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「百数十年規模の津波により浸水が始まる危険性のある水門外の防潮堤」及び「水門内であっても満潮時に地震直後から浸水が始まる危険性のある防潮堤」（約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17km</a:t>
                      </a: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）の対策</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p>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189000" y="3768616"/>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a:grpSpLocks noChangeAspect="1"/>
          </p:cNvGrpSpPr>
          <p:nvPr/>
        </p:nvGrpSpPr>
        <p:grpSpPr>
          <a:xfrm>
            <a:off x="140990" y="5444654"/>
            <a:ext cx="2880000" cy="2380108"/>
            <a:chOff x="140990" y="5205250"/>
            <a:chExt cx="2880000" cy="2380108"/>
          </a:xfrm>
        </p:grpSpPr>
        <p:grpSp>
          <p:nvGrpSpPr>
            <p:cNvPr id="35" name="グループ化 34"/>
            <p:cNvGrpSpPr/>
            <p:nvPr/>
          </p:nvGrpSpPr>
          <p:grpSpPr>
            <a:xfrm>
              <a:off x="140990" y="5205250"/>
              <a:ext cx="2880000" cy="1979999"/>
              <a:chOff x="990600" y="4953000"/>
              <a:chExt cx="2880000" cy="2261674"/>
            </a:xfrm>
          </p:grpSpPr>
          <p:graphicFrame>
            <p:nvGraphicFramePr>
              <p:cNvPr id="36" name="グラフ 35"/>
              <p:cNvGraphicFramePr/>
              <p:nvPr>
                <p:extLst>
                  <p:ext uri="{D42A27DB-BD31-4B8C-83A1-F6EECF244321}">
                    <p14:modId xmlns:p14="http://schemas.microsoft.com/office/powerpoint/2010/main" val="910912670"/>
                  </p:ext>
                </p:extLst>
              </p:nvPr>
            </p:nvGraphicFramePr>
            <p:xfrm>
              <a:off x="990600" y="4958261"/>
              <a:ext cx="2880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正方形/長方形 37"/>
              <p:cNvSpPr/>
              <p:nvPr/>
            </p:nvSpPr>
            <p:spPr>
              <a:xfrm>
                <a:off x="1095772" y="4953000"/>
                <a:ext cx="590550" cy="166370"/>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000"/>
                  </a:lnSpc>
                  <a:spcAft>
                    <a:spcPts val="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km</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398290" y="7048304"/>
                <a:ext cx="714375" cy="166370"/>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先行取組み</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530489" y="6121484"/>
                <a:ext cx="443865" cy="180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2.8km</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322577" y="5463542"/>
                <a:ext cx="443865" cy="219075"/>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6.6km</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3124433" y="5216814"/>
                <a:ext cx="443865" cy="219075"/>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8.1km</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rot="19757662">
                <a:off x="2732399" y="5422595"/>
                <a:ext cx="432000" cy="288000"/>
              </a:xfrm>
              <a:prstGeom prst="rightArrow">
                <a:avLst>
                  <a:gd name="adj1" fmla="val 50000"/>
                  <a:gd name="adj2" fmla="val 66002"/>
                </a:avLst>
              </a:prstGeom>
              <a:solidFill>
                <a:schemeClr val="accent3">
                  <a:lumMod val="60000"/>
                  <a:lumOff val="40000"/>
                </a:schemeClr>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320990" y="7185248"/>
              <a:ext cx="2520000" cy="400110"/>
            </a:xfrm>
            <a:prstGeom prst="rect">
              <a:avLst/>
            </a:prstGeom>
            <a:noFill/>
          </p:spPr>
          <p:txBody>
            <a:bodyPr wrap="square" rtlCol="0">
              <a:spAutoFit/>
            </a:bodyPr>
            <a:lstStyle/>
            <a:p>
              <a:pPr algn="ctr"/>
              <a:r>
                <a:rPr lang="ja-JP" altLang="ja-JP" sz="1000" dirty="0">
                  <a:latin typeface="Meiryo UI" panose="020B0604030504040204" pitchFamily="50" charset="-128"/>
                  <a:ea typeface="Meiryo UI" panose="020B0604030504040204" pitchFamily="50" charset="-128"/>
                  <a:cs typeface="Meiryo UI" panose="020B0604030504040204" pitchFamily="50" charset="-128"/>
                </a:rPr>
                <a:t>「満潮時に地震直後から浸水が始まる危険性の</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ある防潮堤</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8km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の対策の推移</a:t>
              </a:r>
              <a:endParaRPr kumimoji="1" lang="ja-JP" altLang="en-US" sz="1000" dirty="0"/>
            </a:p>
          </p:txBody>
        </p:sp>
      </p:grpSp>
      <p:grpSp>
        <p:nvGrpSpPr>
          <p:cNvPr id="5" name="グループ化 4"/>
          <p:cNvGrpSpPr/>
          <p:nvPr/>
        </p:nvGrpSpPr>
        <p:grpSpPr>
          <a:xfrm>
            <a:off x="2996952" y="5317303"/>
            <a:ext cx="3561963" cy="2287589"/>
            <a:chOff x="3179405" y="5077899"/>
            <a:chExt cx="3561963" cy="2287589"/>
          </a:xfrm>
        </p:grpSpPr>
        <p:grpSp>
          <p:nvGrpSpPr>
            <p:cNvPr id="10" name="グループ化 9"/>
            <p:cNvGrpSpPr/>
            <p:nvPr/>
          </p:nvGrpSpPr>
          <p:grpSpPr>
            <a:xfrm>
              <a:off x="3179405" y="5077899"/>
              <a:ext cx="3561963" cy="2107348"/>
              <a:chOff x="3107037" y="5311591"/>
              <a:chExt cx="3561963" cy="2407141"/>
            </a:xfrm>
          </p:grpSpPr>
          <p:sp>
            <p:nvSpPr>
              <p:cNvPr id="15" name="テキスト ボックス 14"/>
              <p:cNvSpPr txBox="1"/>
              <p:nvPr/>
            </p:nvSpPr>
            <p:spPr>
              <a:xfrm>
                <a:off x="5244215" y="7538732"/>
                <a:ext cx="1424785" cy="180000"/>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は先行取組）</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3107037" y="5311591"/>
                <a:ext cx="3561963" cy="2303520"/>
                <a:chOff x="3130575" y="5576509"/>
                <a:chExt cx="3600000" cy="3081315"/>
              </a:xfrm>
            </p:grpSpPr>
            <p:graphicFrame>
              <p:nvGraphicFramePr>
                <p:cNvPr id="13" name="グラフ 12"/>
                <p:cNvGraphicFramePr/>
                <p:nvPr>
                  <p:extLst>
                    <p:ext uri="{D42A27DB-BD31-4B8C-83A1-F6EECF244321}">
                      <p14:modId xmlns:p14="http://schemas.microsoft.com/office/powerpoint/2010/main" val="2476472139"/>
                    </p:ext>
                  </p:extLst>
                </p:nvPr>
              </p:nvGraphicFramePr>
              <p:xfrm>
                <a:off x="3130575" y="5961111"/>
                <a:ext cx="3600000" cy="2696713"/>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3164941" y="5771092"/>
                  <a:ext cx="654920" cy="308774"/>
                </a:xfrm>
                <a:prstGeom prst="rect">
                  <a:avLst/>
                </a:prstGeom>
                <a:noFill/>
              </p:spPr>
              <p:txBody>
                <a:bodyPr wrap="square" rtlCol="0">
                  <a:spAutoFit/>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949999" y="5576509"/>
                  <a:ext cx="1710068" cy="611348"/>
                </a:xfrm>
                <a:prstGeom prst="rect">
                  <a:avLst/>
                </a:prstGeom>
                <a:noFill/>
                <a:ln>
                  <a:noFill/>
                </a:ln>
              </p:spPr>
              <p:txBody>
                <a:bodyPr wrap="square" rtlCol="0" anchor="b">
                  <a:spAutoFit/>
                </a:bodyPr>
                <a:lstStyle/>
                <a:p>
                  <a:pPr algn="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防潮堤整備目標　</a:t>
                  </a: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57.0km</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5" name="テキスト ボックス 44"/>
            <p:cNvSpPr txBox="1"/>
            <p:nvPr/>
          </p:nvSpPr>
          <p:spPr>
            <a:xfrm>
              <a:off x="3880386" y="7119267"/>
              <a:ext cx="2160000"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防潮堤の対策の推移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2601368" y="7677069"/>
            <a:ext cx="4140000" cy="1511999"/>
            <a:chOff x="1340768" y="7617465"/>
            <a:chExt cx="4140000" cy="1511999"/>
          </a:xfrm>
        </p:grpSpPr>
        <p:grpSp>
          <p:nvGrpSpPr>
            <p:cNvPr id="16" name="グループ化 15"/>
            <p:cNvGrpSpPr/>
            <p:nvPr/>
          </p:nvGrpSpPr>
          <p:grpSpPr>
            <a:xfrm>
              <a:off x="1574207" y="7617465"/>
              <a:ext cx="3673123" cy="1260000"/>
              <a:chOff x="1627912" y="7461037"/>
              <a:chExt cx="3673123" cy="1260000"/>
            </a:xfrm>
          </p:grpSpPr>
          <p:sp>
            <p:nvSpPr>
              <p:cNvPr id="28" name="下矢印 27"/>
              <p:cNvSpPr/>
              <p:nvPr/>
            </p:nvSpPr>
            <p:spPr>
              <a:xfrm rot="16200000">
                <a:off x="3289211" y="7983025"/>
                <a:ext cx="351240" cy="216024"/>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912" y="7461037"/>
                <a:ext cx="1680000" cy="1260000"/>
              </a:xfrm>
              <a:prstGeom prst="rect">
                <a:avLst/>
              </a:prstGeom>
            </p:spPr>
          </p:pic>
          <p:pic>
            <p:nvPicPr>
              <p:cNvPr id="1026" name="Picture 2" descr="IMGP00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1689" y="7461037"/>
                <a:ext cx="1679346"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テキスト ボックス 45"/>
            <p:cNvSpPr txBox="1"/>
            <p:nvPr/>
          </p:nvSpPr>
          <p:spPr>
            <a:xfrm>
              <a:off x="1340768" y="8877464"/>
              <a:ext cx="4140000" cy="252000"/>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防潮堤の対策（</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神崎川（</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城島橋下流右岸</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：施行中／右：施工後</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1152288" y="8036940"/>
            <a:ext cx="1440000" cy="900000"/>
            <a:chOff x="-521720" y="7889320"/>
            <a:chExt cx="1440000" cy="936104"/>
          </a:xfrm>
        </p:grpSpPr>
        <p:sp>
          <p:nvSpPr>
            <p:cNvPr id="18" name="テキスト ボックス 17"/>
            <p:cNvSpPr txBox="1"/>
            <p:nvPr/>
          </p:nvSpPr>
          <p:spPr>
            <a:xfrm>
              <a:off x="-521720" y="8080374"/>
              <a:ext cx="1440000" cy="553998"/>
            </a:xfrm>
            <a:prstGeom prst="rect">
              <a:avLst/>
            </a:prstGeom>
            <a:noFill/>
          </p:spPr>
          <p:txBody>
            <a:bodyPr wrap="square" rtlCol="0" anchor="ctr" anchorCtr="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地震時の液状化による防潮堤の沈下を防ぐため、地盤改良を行いました。</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a:xfrm>
              <a:off x="-521720" y="7889320"/>
              <a:ext cx="1440000" cy="936104"/>
            </a:xfrm>
            <a:prstGeom prst="wedgeRectCallout">
              <a:avLst>
                <a:gd name="adj1" fmla="val 65493"/>
                <a:gd name="adj2" fmla="val -323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189000" y="-15552"/>
            <a:ext cx="6480000" cy="369332"/>
          </a:xfrm>
          <a:prstGeom prst="rect">
            <a:avLst/>
          </a:prstGeom>
          <a:noFill/>
        </p:spPr>
        <p:txBody>
          <a:bodyPr wrap="square" rtlCol="0">
            <a:spAutoFit/>
          </a:bodyPr>
          <a:lstStyle/>
          <a:p>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主な</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4514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89000" y="1080000"/>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時に、人的被害や建物被害を軽減するため、先行取組みとして策定した「大阪府密集市街地整備方針」及び「市整備アクションプログラム」（該当市作成）に基づき、集中取組期間中に老朽住宅の除却や防火</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規制の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強化などのまちの不燃化、広幅員の道路等の整備早期化等による延焼遮断帯の整備、防災意識を高めるための地域への働きかけをより強力に促進する等により、平成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年度までに「地震時等に著しく危険な密集市街地」を解消する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対象地区】（大阪市）優先地区、（堺市）新湊、（豊中市）庄内、豊南</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守口市）東部、大日・八雲東町、（門真市）門真市</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北部</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寝屋川市）萱島東、池田・大利、香里、（東大阪市）若江・岩田・瓜生堂</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全</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地区において、地域の理解・協力を得て、具体的</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な</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6" name="テキスト ボックス 5"/>
          <p:cNvSpPr txBox="1"/>
          <p:nvPr/>
        </p:nvSpPr>
        <p:spPr>
          <a:xfrm>
            <a:off x="5373298" y="642717"/>
            <a:ext cx="1484702"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住宅まちづくり部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9000" y="8481392"/>
            <a:ext cx="6480000" cy="1246495"/>
          </a:xfrm>
          <a:prstGeom prst="rect">
            <a:avLst/>
          </a:prstGeom>
          <a:noFill/>
        </p:spPr>
        <p:txBody>
          <a:bodyPr wrap="square" numCol="1" spcCol="360000" rtlCol="0">
            <a:spAutoFit/>
          </a:bodyPr>
          <a:lstStyle/>
          <a:p>
            <a:pPr algn="just">
              <a:lnSpc>
                <a:spcPts val="1800"/>
              </a:lnSpc>
              <a:spcAft>
                <a:spcPts val="0"/>
              </a:spcAft>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住宅の除却促進、地区公共施設等の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延焼</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遮断帯の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路線）</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への働きかけ（防災ワークショップ等）の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密集</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市街地整備方針に基づく取組の検証と解消に向けた新たな推進方策の検討</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09791787"/>
              </p:ext>
            </p:extLst>
          </p:nvPr>
        </p:nvGraphicFramePr>
        <p:xfrm>
          <a:off x="188998" y="4015720"/>
          <a:ext cx="6480002" cy="2377440"/>
        </p:xfrm>
        <a:graphic>
          <a:graphicData uri="http://schemas.openxmlformats.org/drawingml/2006/table">
            <a:tbl>
              <a:tblPr firstRow="1" bandRow="1">
                <a:tableStyleId>{5C22544A-7EE6-4342-B048-85BDC9FD1C3A}</a:tableStyleId>
              </a:tblPr>
              <a:tblGrid>
                <a:gridCol w="2447914"/>
                <a:gridCol w="2016044"/>
                <a:gridCol w="2016044"/>
              </a:tblGrid>
              <a:tr h="24842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地区において、地域の特性に応じて、老朽住宅の除却促進や道路拡幅などの地区公共施設の整備等を実施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延焼遮断帯の整備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路線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新規着手</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寝屋川大東線</a:t>
                      </a: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三国塚口線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路線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新規着手</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寝屋川大東線</a:t>
                      </a: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三国塚口線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地区において防災講演会や防災マップ作成支援ワークショップ開催など地域への働きかけを実施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189000" y="3750148"/>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229200" y="7005360"/>
            <a:ext cx="1080000" cy="1080000"/>
            <a:chOff x="4633170" y="8703343"/>
            <a:chExt cx="1800000" cy="900000"/>
          </a:xfrm>
        </p:grpSpPr>
        <p:grpSp>
          <p:nvGrpSpPr>
            <p:cNvPr id="12" name="グループ化 11"/>
            <p:cNvGrpSpPr/>
            <p:nvPr/>
          </p:nvGrpSpPr>
          <p:grpSpPr>
            <a:xfrm>
              <a:off x="4633170" y="8703343"/>
              <a:ext cx="1800000" cy="900000"/>
              <a:chOff x="-521720" y="7889320"/>
              <a:chExt cx="1800000" cy="936104"/>
            </a:xfrm>
          </p:grpSpPr>
          <p:sp>
            <p:nvSpPr>
              <p:cNvPr id="14" name="テキスト ボックス 13"/>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521720" y="7889320"/>
                <a:ext cx="1800000" cy="936104"/>
              </a:xfrm>
              <a:prstGeom prst="wedgeRectCallout">
                <a:avLst>
                  <a:gd name="adj1" fmla="val -69924"/>
                  <a:gd name="adj2" fmla="val 335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4633170" y="8794271"/>
              <a:ext cx="1800000" cy="718145"/>
            </a:xfrm>
            <a:prstGeom prst="rect">
              <a:avLst/>
            </a:prstGeom>
          </p:spPr>
          <p:txBody>
            <a:bodyPr wrap="square">
              <a:spAutoFit/>
            </a:bodyPr>
            <a:lstStyle/>
            <a:p>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地区</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住宅の</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除却</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道路を拡幅等、公共施設の整備を行っています。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48679" y="6645360"/>
            <a:ext cx="4487226" cy="1851240"/>
            <a:chOff x="903765" y="6709144"/>
            <a:chExt cx="4487226" cy="1851240"/>
          </a:xfrm>
        </p:grpSpPr>
        <p:pic>
          <p:nvPicPr>
            <p:cNvPr id="18" name="図 17"/>
            <p:cNvPicPr>
              <a:picLocks noChangeAspect="1"/>
            </p:cNvPicPr>
            <p:nvPr/>
          </p:nvPicPr>
          <p:blipFill rotWithShape="1">
            <a:blip r:embed="rId2" cstate="screen">
              <a:extLst>
                <a:ext uri="{28A0092B-C50C-407E-A947-70E740481C1C}">
                  <a14:useLocalDpi xmlns:a14="http://schemas.microsoft.com/office/drawing/2010/main"/>
                </a:ext>
              </a:extLst>
            </a:blip>
            <a:srcRect l="3238" t="11387" r="1661" b="11690"/>
            <a:stretch/>
          </p:blipFill>
          <p:spPr>
            <a:xfrm>
              <a:off x="903765" y="6709144"/>
              <a:ext cx="4487226" cy="1440000"/>
            </a:xfrm>
            <a:prstGeom prst="rect">
              <a:avLst/>
            </a:prstGeom>
          </p:spPr>
        </p:pic>
        <p:sp>
          <p:nvSpPr>
            <p:cNvPr id="19" name="テキスト ボックス 18"/>
            <p:cNvSpPr txBox="1"/>
            <p:nvPr/>
          </p:nvSpPr>
          <p:spPr>
            <a:xfrm>
              <a:off x="1527378" y="8160274"/>
              <a:ext cx="3240000"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地区公共施設等の整備例（左：整備前、右：整備後）</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38404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ため池防災・減災対策の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rPr>
              <a:t>4</a:t>
            </a:r>
            <a:endParaRPr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89000" y="1080000"/>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大規模地震に対するため池の耐震性能を把握するため、ため池の耐震診断（</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H23</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から実施）を進めており、平成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年度には、「ため池防災・減災アクションプラン」を策定し、対象とする選定基準及び具体的な実施地区を選定した。</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同プラン</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において、より積極的にため池の耐震診断を推進する集中取組期間を定めるとともに、同プラン期間内に計画的な耐震診断と診断結果を踏まえた必要な耐震対策を実施する。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ソフト</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対策も含めた総合的な減災対策を推進するため、対象ため池の所在市町村に対して、ため池ハザードマップの作成、住民周知及び活用を働きかける。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ため池耐震診断の実施　</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箇所</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ため池の所在市町村において、ハザードマップ作成、住民周知</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100</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箇所</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288340" y="642717"/>
            <a:ext cx="1569660"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（環境農林水産部）</a:t>
            </a:r>
          </a:p>
        </p:txBody>
      </p:sp>
      <p:grpSp>
        <p:nvGrpSpPr>
          <p:cNvPr id="7" name="グループ化 6"/>
          <p:cNvGrpSpPr/>
          <p:nvPr/>
        </p:nvGrpSpPr>
        <p:grpSpPr>
          <a:xfrm>
            <a:off x="4077072" y="5241032"/>
            <a:ext cx="2376264" cy="3358799"/>
            <a:chOff x="3789834" y="5378527"/>
            <a:chExt cx="2376264" cy="3358799"/>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69103" y="5378527"/>
              <a:ext cx="201772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62539" y="6897216"/>
              <a:ext cx="2030854"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3789834" y="8337216"/>
              <a:ext cx="2376264"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泉南市　ため池ハザードマップ</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（泉南市</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189000" y="8735643"/>
            <a:ext cx="6480000" cy="784830"/>
          </a:xfrm>
          <a:prstGeom prst="rect">
            <a:avLst/>
          </a:prstGeom>
          <a:noFill/>
        </p:spPr>
        <p:txBody>
          <a:bodyPr wrap="square" numCol="1" spcCol="360000" rtlCol="0">
            <a:spAutoFit/>
          </a:bodyPr>
          <a:lstStyle/>
          <a:p>
            <a:pPr algn="just">
              <a:lnSpc>
                <a:spcPts val="1800"/>
              </a:lnSpc>
              <a:spcAft>
                <a:spcPts val="0"/>
              </a:spcAft>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診断</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62</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ハザードマップ</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作成</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し、</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住民への配布等により</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周知</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 39</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箇所</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662861401"/>
              </p:ext>
            </p:extLst>
          </p:nvPr>
        </p:nvGraphicFramePr>
        <p:xfrm>
          <a:off x="188998" y="4056504"/>
          <a:ext cx="6480002" cy="1016000"/>
        </p:xfrm>
        <a:graphic>
          <a:graphicData uri="http://schemas.openxmlformats.org/drawingml/2006/table">
            <a:tbl>
              <a:tblPr firstRow="1" bandRow="1">
                <a:tableStyleId>{5C22544A-7EE6-4342-B048-85BDC9FD1C3A}</a:tableStyleId>
              </a:tblPr>
              <a:tblGrid>
                <a:gridCol w="4032088"/>
                <a:gridCol w="1223957"/>
                <a:gridCol w="1223957"/>
              </a:tblGrid>
              <a:tr h="24842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耐震診断</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ハザードマップを作成し、住民への配布等により周知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4" name="テキスト ボックス 33"/>
          <p:cNvSpPr txBox="1"/>
          <p:nvPr/>
        </p:nvSpPr>
        <p:spPr>
          <a:xfrm>
            <a:off x="189000" y="3790932"/>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405064" y="5339949"/>
            <a:ext cx="3600000" cy="3254683"/>
            <a:chOff x="189000" y="5169024"/>
            <a:chExt cx="3600000" cy="3254683"/>
          </a:xfrm>
        </p:grpSpPr>
        <p:grpSp>
          <p:nvGrpSpPr>
            <p:cNvPr id="5" name="グループ化 4"/>
            <p:cNvGrpSpPr/>
            <p:nvPr/>
          </p:nvGrpSpPr>
          <p:grpSpPr>
            <a:xfrm>
              <a:off x="189000" y="5241032"/>
              <a:ext cx="3600000" cy="3182675"/>
              <a:chOff x="188640" y="5757407"/>
              <a:chExt cx="3600000" cy="3807533"/>
            </a:xfrm>
          </p:grpSpPr>
          <p:grpSp>
            <p:nvGrpSpPr>
              <p:cNvPr id="27" name="グループ化 26"/>
              <p:cNvGrpSpPr/>
              <p:nvPr/>
            </p:nvGrpSpPr>
            <p:grpSpPr>
              <a:xfrm>
                <a:off x="188640" y="5757407"/>
                <a:ext cx="3600000" cy="3600000"/>
                <a:chOff x="2911581" y="5530350"/>
                <a:chExt cx="3600000" cy="3600000"/>
              </a:xfrm>
              <a:noFill/>
            </p:grpSpPr>
            <p:graphicFrame>
              <p:nvGraphicFramePr>
                <p:cNvPr id="20" name="グラフ 19"/>
                <p:cNvGraphicFramePr/>
                <p:nvPr>
                  <p:extLst>
                    <p:ext uri="{D42A27DB-BD31-4B8C-83A1-F6EECF244321}">
                      <p14:modId xmlns:p14="http://schemas.microsoft.com/office/powerpoint/2010/main" val="1642407593"/>
                    </p:ext>
                  </p:extLst>
                </p:nvPr>
              </p:nvGraphicFramePr>
              <p:xfrm>
                <a:off x="2911581" y="5530350"/>
                <a:ext cx="3600000" cy="360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4" name="直線コネクタ 23"/>
                <p:cNvCxnSpPr/>
                <p:nvPr/>
              </p:nvCxnSpPr>
              <p:spPr>
                <a:xfrm>
                  <a:off x="3271261" y="7221066"/>
                  <a:ext cx="3096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08774" y="6765015"/>
                  <a:ext cx="1944000" cy="478664"/>
                </a:xfrm>
                <a:prstGeom prst="rect">
                  <a:avLst/>
                </a:prstGeom>
                <a:noFill/>
                <a:ln>
                  <a:noFill/>
                </a:ln>
              </p:spPr>
              <p:txBody>
                <a:bodyPr wrap="square" rtlCol="0" anchor="b" anchorCtr="0">
                  <a:spAutoFit/>
                </a:bodyPr>
                <a:lstStyle/>
                <a:p>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集中取組期間</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　</a:t>
                  </a: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800508" y="9270378"/>
                <a:ext cx="2376264" cy="294562"/>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耐震診断　箇所数の推移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テキスト ボックス 5"/>
            <p:cNvSpPr txBox="1"/>
            <p:nvPr/>
          </p:nvSpPr>
          <p:spPr>
            <a:xfrm>
              <a:off x="404664" y="5169024"/>
              <a:ext cx="648000" cy="216000"/>
            </a:xfrm>
            <a:prstGeom prst="rect">
              <a:avLst/>
            </a:prstGeom>
            <a:noFill/>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09320" y="8697416"/>
            <a:ext cx="1800000" cy="900000"/>
            <a:chOff x="4633170" y="8601258"/>
            <a:chExt cx="1800000" cy="900000"/>
          </a:xfrm>
        </p:grpSpPr>
        <p:grpSp>
          <p:nvGrpSpPr>
            <p:cNvPr id="26" name="グループ化 25"/>
            <p:cNvGrpSpPr/>
            <p:nvPr/>
          </p:nvGrpSpPr>
          <p:grpSpPr>
            <a:xfrm>
              <a:off x="4633170" y="8601258"/>
              <a:ext cx="1800000" cy="900000"/>
              <a:chOff x="-521720" y="7783140"/>
              <a:chExt cx="1800000" cy="936104"/>
            </a:xfrm>
          </p:grpSpPr>
          <p:sp>
            <p:nvSpPr>
              <p:cNvPr id="35" name="テキスト ボックス 34"/>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四角形吹き出し 35"/>
              <p:cNvSpPr/>
              <p:nvPr/>
            </p:nvSpPr>
            <p:spPr>
              <a:xfrm>
                <a:off x="-521720" y="7783140"/>
                <a:ext cx="1800000" cy="936104"/>
              </a:xfrm>
              <a:prstGeom prst="wedgeRectCallout">
                <a:avLst>
                  <a:gd name="adj1" fmla="val 33448"/>
                  <a:gd name="adj2" fmla="val -6898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4633170" y="8697315"/>
              <a:ext cx="1800000"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ため池が決壊した場合に想定される浸水区域や水深、および避難に役立つ情報を取りまとめたものです。</a:t>
              </a:r>
            </a:p>
          </p:txBody>
        </p:sp>
      </p:grpSp>
    </p:spTree>
    <p:extLst>
      <p:ext uri="{BB962C8B-B14F-4D97-AF65-F5344CB8AC3E}">
        <p14:creationId xmlns:p14="http://schemas.microsoft.com/office/powerpoint/2010/main" val="309463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学校の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耐震化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327164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発生時に、児童・生徒の安全確保と学校の建物被害を軽減するため、「大阪府住宅・建築物耐震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ヵ年戦略プラン（</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H18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）」に基づき、耐震化対策を実施中であり、平成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年度までに、府立学校（高等学校、特別支援学校）については、耐震化率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％をめざす。</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年度以降については、「住宅建築物耐震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ヵ年戦略・大阪（大阪府耐震改修促進計画</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H28</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）」に基づき、以下の取組みを進める。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立学校</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小中学校等</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については、市町村教育委員会に対して、耐震化の完了を働きかける。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私</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立学校については、平成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年度までに、耐震化率が</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95</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％以上となるよう、学校設置者（学校法人等）に対して耐震化を働きかける。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吊り</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天井等、非構造部材の耐震化についても、府立学校において、計画的改修に努めるとともに、市町村立学校、私立学校についても改修を働きかける。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府立</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耐震化率</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高等</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　</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93.6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(H25)</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　</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(H27</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支援</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学校　</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88.9</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(H25)</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　</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(H27</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4809041" y="642717"/>
            <a:ext cx="2048959"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（住宅まちづくり部、教育庁）</a:t>
            </a:r>
          </a:p>
        </p:txBody>
      </p:sp>
      <p:sp>
        <p:nvSpPr>
          <p:cNvPr id="4" name="テキスト ボックス 3"/>
          <p:cNvSpPr txBox="1"/>
          <p:nvPr/>
        </p:nvSpPr>
        <p:spPr>
          <a:xfrm>
            <a:off x="135000" y="8300208"/>
            <a:ext cx="6588000" cy="1477328"/>
          </a:xfrm>
          <a:prstGeom prst="rect">
            <a:avLst/>
          </a:prstGeom>
          <a:noFill/>
        </p:spPr>
        <p:txBody>
          <a:bodyPr wrap="square" rtlCol="0">
            <a:spAutoFit/>
          </a:bodyPr>
          <a:lstStyle/>
          <a:p>
            <a:pPr>
              <a:lnSpc>
                <a:spcPts val="1800"/>
              </a:lnSpc>
            </a:pP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府立学校の非構造部材の耐震対策</a:t>
            </a:r>
          </a:p>
          <a:p>
            <a:pPr>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体育館</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・講堂等の照明器具等の対策工事</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にかかる設計</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校）　</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校のうち残り</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校）</a:t>
            </a:r>
          </a:p>
          <a:p>
            <a:pPr marL="1714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柔</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剣道場の天井・照明器具等の対策</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工事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22</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校</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76</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校のうち残り</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22</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校）</a:t>
            </a: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市町村立学校（小中学校等）について、市町村教育委員会に</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対し、耐震化完了</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向けて働きかけ</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る。</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月末まで</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耐震化に向けた</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計画書を提出</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した</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私立</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学校</a:t>
            </a: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・園を対象</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その経費を支援。</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26745887"/>
              </p:ext>
            </p:extLst>
          </p:nvPr>
        </p:nvGraphicFramePr>
        <p:xfrm>
          <a:off x="189000" y="4706104"/>
          <a:ext cx="6480002" cy="822960"/>
        </p:xfrm>
        <a:graphic>
          <a:graphicData uri="http://schemas.openxmlformats.org/drawingml/2006/table">
            <a:tbl>
              <a:tblPr firstRow="1" bandRow="1">
                <a:tableStyleId>{5C22544A-7EE6-4342-B048-85BDC9FD1C3A}</a:tableStyleId>
              </a:tblPr>
              <a:tblGrid>
                <a:gridCol w="4032088"/>
                <a:gridCol w="1223957"/>
                <a:gridCol w="1223957"/>
              </a:tblGrid>
              <a:tr h="213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ctr"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体育館・講堂等の照明器具等の対策工事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校）</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ctr">
                        <a:buFont typeface="Meiryo UI" panose="020B0604030504040204" pitchFamily="50" charset="-128"/>
                        <a:buNone/>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柔剣道場の天井・照明器具等の対策工事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435315418"/>
              </p:ext>
            </p:extLst>
          </p:nvPr>
        </p:nvGraphicFramePr>
        <p:xfrm>
          <a:off x="189000" y="5672015"/>
          <a:ext cx="4392128" cy="2621280"/>
        </p:xfrm>
        <a:graphic>
          <a:graphicData uri="http://schemas.openxmlformats.org/drawingml/2006/table">
            <a:tbl>
              <a:tblPr firstRow="1" bandRow="1">
                <a:tableStyleId>{5C22544A-7EE6-4342-B048-85BDC9FD1C3A}</a:tableStyleId>
              </a:tblPr>
              <a:tblGrid>
                <a:gridCol w="1799840"/>
                <a:gridCol w="1296144"/>
                <a:gridCol w="1296144"/>
              </a:tblGrid>
              <a:tr h="289097">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endPar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H27.4.1</a:t>
                      </a:r>
                      <a:r>
                        <a:rPr lang="ja-JP"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endPar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H28.4.1</a:t>
                      </a:r>
                      <a:r>
                        <a:rPr lang="ja-JP"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17768">
                <a:tc>
                  <a:txBody>
                    <a:bodyPr/>
                    <a:lstStyle/>
                    <a:p>
                      <a:pPr algn="l"/>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市町村立学校（小中学校等）について、市町村教育委員会に対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耐震化の働きかけ</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小中学校：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95.2</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幼稚園：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78.3</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小中学校：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99.4</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幼稚園：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86.4</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017">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補助件数</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endPar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741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私立学校について、耐震対策工事に係る補助事業を実施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幼稚園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小学校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中学校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高等学校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専修学校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84.6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テキスト ボックス 22"/>
          <p:cNvSpPr txBox="1"/>
          <p:nvPr/>
        </p:nvSpPr>
        <p:spPr>
          <a:xfrm>
            <a:off x="189000" y="4427577"/>
            <a:ext cx="6480000"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（府立学校の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構造体の</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耐震化は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で完了。非構造部材の耐震化を実施中。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869152" y="8295320"/>
            <a:ext cx="1800000" cy="546109"/>
            <a:chOff x="4633170" y="8730322"/>
            <a:chExt cx="1800000" cy="546109"/>
          </a:xfrm>
        </p:grpSpPr>
        <p:grpSp>
          <p:nvGrpSpPr>
            <p:cNvPr id="26" name="グループ化 25"/>
            <p:cNvGrpSpPr/>
            <p:nvPr/>
          </p:nvGrpSpPr>
          <p:grpSpPr>
            <a:xfrm>
              <a:off x="4633170" y="8730322"/>
              <a:ext cx="1800000" cy="546109"/>
              <a:chOff x="-521720" y="7917403"/>
              <a:chExt cx="1800000" cy="568018"/>
            </a:xfrm>
          </p:grpSpPr>
          <p:sp>
            <p:nvSpPr>
              <p:cNvPr id="28" name="テキスト ボックス 27"/>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四角形吹き出し 28"/>
              <p:cNvSpPr/>
              <p:nvPr/>
            </p:nvSpPr>
            <p:spPr>
              <a:xfrm>
                <a:off x="-521720" y="7917403"/>
                <a:ext cx="1800000" cy="449331"/>
              </a:xfrm>
              <a:prstGeom prst="wedgeRectCallout">
                <a:avLst>
                  <a:gd name="adj1" fmla="val -20306"/>
                  <a:gd name="adj2" fmla="val -7371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4633170" y="8730325"/>
              <a:ext cx="1800000" cy="432000"/>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天井や照明器具の落下防止対策を行いました。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4797152" y="5696887"/>
            <a:ext cx="1944000" cy="2486601"/>
            <a:chOff x="4797152" y="5696887"/>
            <a:chExt cx="1944000" cy="2486601"/>
          </a:xfrm>
        </p:grpSpPr>
        <p:grpSp>
          <p:nvGrpSpPr>
            <p:cNvPr id="6" name="グループ化 5"/>
            <p:cNvGrpSpPr/>
            <p:nvPr/>
          </p:nvGrpSpPr>
          <p:grpSpPr>
            <a:xfrm>
              <a:off x="4797152" y="5696887"/>
              <a:ext cx="1944000" cy="2486601"/>
              <a:chOff x="521800" y="8193360"/>
              <a:chExt cx="1944000" cy="2486601"/>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00" y="8193360"/>
                <a:ext cx="1344000" cy="1008000"/>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18" y="9271739"/>
                <a:ext cx="1332768" cy="1008000"/>
              </a:xfrm>
              <a:prstGeom prst="rect">
                <a:avLst/>
              </a:prstGeom>
            </p:spPr>
          </p:pic>
          <p:sp>
            <p:nvSpPr>
              <p:cNvPr id="5" name="テキスト ボックス 4"/>
              <p:cNvSpPr txBox="1"/>
              <p:nvPr/>
            </p:nvSpPr>
            <p:spPr>
              <a:xfrm>
                <a:off x="521800" y="10279851"/>
                <a:ext cx="1944000"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非構造部材の耐震化</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（門真西高校剣道場）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テキスト ボックス 6"/>
            <p:cNvSpPr txBox="1"/>
            <p:nvPr/>
          </p:nvSpPr>
          <p:spPr>
            <a:xfrm>
              <a:off x="5853152" y="6488887"/>
              <a:ext cx="540000" cy="216000"/>
            </a:xfrm>
            <a:prstGeom prst="rect">
              <a:avLst/>
            </a:prstGeom>
            <a:solidFill>
              <a:schemeClr val="bg1"/>
            </a:solidFill>
            <a:ln w="12700">
              <a:solidFill>
                <a:schemeClr val="tx1"/>
              </a:solidFill>
            </a:ln>
          </p:spPr>
          <p:txBody>
            <a:bodyPr wrap="square" rtlCol="0" anchor="ctr" anchorCtr="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着手前</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847938" y="7567266"/>
              <a:ext cx="540000" cy="216000"/>
            </a:xfrm>
            <a:prstGeom prst="rect">
              <a:avLst/>
            </a:prstGeom>
            <a:solidFill>
              <a:schemeClr val="bg1"/>
            </a:solidFill>
            <a:ln w="12700">
              <a:solidFill>
                <a:schemeClr val="tx1"/>
              </a:solidFill>
            </a:ln>
          </p:spPr>
          <p:txBody>
            <a:bodyPr wrap="square" rtlCol="0" anchor="ctr" anchorCtr="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施工後</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4722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89000" y="1080000"/>
            <a:ext cx="6480000" cy="234831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rPr>
              <a:t>「大阪府石油コンビナート等防災</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計画」</a:t>
            </a:r>
            <a:r>
              <a:rPr lang="ja-JP" altLang="ja-JP" sz="1000" dirty="0">
                <a:solidFill>
                  <a:schemeClr val="tx1"/>
                </a:solidFill>
                <a:latin typeface="HG丸ｺﾞｼｯｸM-PRO" panose="020F0600000000000000" pitchFamily="50" charset="-128"/>
                <a:ea typeface="HG丸ｺﾞｼｯｸM-PRO" panose="020F0600000000000000" pitchFamily="50" charset="-128"/>
              </a:rPr>
              <a:t>に基づき、特定事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業者に</a:t>
            </a:r>
            <a:r>
              <a:rPr lang="ja-JP" altLang="ja-JP" sz="1000" dirty="0">
                <a:solidFill>
                  <a:schemeClr val="tx1"/>
                </a:solidFill>
                <a:latin typeface="HG丸ｺﾞｼｯｸM-PRO" panose="020F0600000000000000" pitchFamily="50" charset="-128"/>
                <a:ea typeface="HG丸ｺﾞｼｯｸM-PRO" panose="020F0600000000000000" pitchFamily="50" charset="-128"/>
              </a:rPr>
              <a:t>対して、油類流出抑制のための緊急遮断弁の設置、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スロッシングに</a:t>
            </a:r>
            <a:r>
              <a:rPr lang="ja-JP" altLang="ja-JP" sz="1000" dirty="0">
                <a:solidFill>
                  <a:schemeClr val="tx1"/>
                </a:solidFill>
                <a:latin typeface="HG丸ｺﾞｼｯｸM-PRO" panose="020F0600000000000000" pitchFamily="50" charset="-128"/>
                <a:ea typeface="HG丸ｺﾞｼｯｸM-PRO" panose="020F0600000000000000" pitchFamily="50" charset="-128"/>
              </a:rPr>
              <a:t>よる溢流対策や危険物タンクの津波による移動抑制のための自主管理油高（上限及び下限）の運用の見直し、津波避難計画の作成・修正及び防災訓練の充実等の取組みを積極的に進めるよう働きかける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rPr>
              <a:t>特に、災害の未然防止のため、危険物タンクの耐震基準に適合するよう、特定事業者に対策を指導し、平成</a:t>
            </a:r>
            <a:r>
              <a:rPr lang="en-US" altLang="ja-JP" sz="1000" dirty="0">
                <a:solidFill>
                  <a:schemeClr val="tx1"/>
                </a:solidFill>
                <a:latin typeface="HG丸ｺﾞｼｯｸM-PRO" panose="020F0600000000000000" pitchFamily="50" charset="-128"/>
                <a:ea typeface="HG丸ｺﾞｼｯｸM-PRO" panose="020F0600000000000000" pitchFamily="50" charset="-128"/>
              </a:rPr>
              <a:t>28</a:t>
            </a:r>
            <a:r>
              <a:rPr lang="ja-JP" altLang="ja-JP" sz="1000" dirty="0">
                <a:solidFill>
                  <a:schemeClr val="tx1"/>
                </a:solidFill>
                <a:latin typeface="HG丸ｺﾞｼｯｸM-PRO" panose="020F0600000000000000" pitchFamily="50" charset="-128"/>
                <a:ea typeface="HG丸ｺﾞｼｯｸM-PRO" panose="020F0600000000000000" pitchFamily="50" charset="-128"/>
              </a:rPr>
              <a:t>年度までの早期完了をめざす。</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rPr>
              <a:t>特定事業者において防災対策を計画的に進捗するよう</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rPr>
              <a:t>スケジュール設定等を通じ、取組みを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促進</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l"/>
            </a:pPr>
            <a:r>
              <a:rPr lang="ja-JP" altLang="ja-JP" sz="1000" dirty="0">
                <a:solidFill>
                  <a:schemeClr val="tx1"/>
                </a:solidFill>
                <a:latin typeface="HG丸ｺﾞｼｯｸM-PRO" panose="020F0600000000000000" pitchFamily="50" charset="-128"/>
                <a:ea typeface="HG丸ｺﾞｼｯｸM-PRO" panose="020F0600000000000000" pitchFamily="50" charset="-128"/>
              </a:rPr>
              <a:t>特定事業者において危険物タンクの耐震基準への適合</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ja-JP" sz="1000" dirty="0">
                <a:solidFill>
                  <a:schemeClr val="tx1"/>
                </a:solidFill>
                <a:latin typeface="HG丸ｺﾞｼｯｸM-PRO" panose="020F0600000000000000" pitchFamily="50" charset="-128"/>
                <a:ea typeface="HG丸ｺﾞｼｯｸM-PRO" panose="020F0600000000000000" pitchFamily="50" charset="-128"/>
              </a:rPr>
              <a:t>早期完了（</a:t>
            </a:r>
            <a:r>
              <a:rPr lang="en-US" altLang="ja-JP" sz="1000" dirty="0">
                <a:solidFill>
                  <a:schemeClr val="tx1"/>
                </a:solidFill>
                <a:latin typeface="HG丸ｺﾞｼｯｸM-PRO" panose="020F0600000000000000" pitchFamily="50" charset="-128"/>
                <a:ea typeface="HG丸ｺﾞｼｯｸM-PRO" panose="020F0600000000000000" pitchFamily="50" charset="-128"/>
              </a:rPr>
              <a:t>H28</a:t>
            </a:r>
            <a:r>
              <a:rPr lang="ja-JP" altLang="ja-JP" sz="1000" dirty="0">
                <a:solidFill>
                  <a:schemeClr val="tx1"/>
                </a:solidFill>
                <a:latin typeface="HG丸ｺﾞｼｯｸM-PRO" panose="020F0600000000000000" pitchFamily="50" charset="-128"/>
                <a:ea typeface="HG丸ｺﾞｼｯｸM-PRO" panose="020F0600000000000000"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p:cNvSpPr txBox="1"/>
          <p:nvPr/>
        </p:nvSpPr>
        <p:spPr>
          <a:xfrm>
            <a:off x="5596116" y="642717"/>
            <a:ext cx="1261884"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89000" y="3595881"/>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478832626"/>
              </p:ext>
            </p:extLst>
          </p:nvPr>
        </p:nvGraphicFramePr>
        <p:xfrm>
          <a:off x="189000" y="3872880"/>
          <a:ext cx="6480002" cy="3017520"/>
        </p:xfrm>
        <a:graphic>
          <a:graphicData uri="http://schemas.openxmlformats.org/drawingml/2006/table">
            <a:tbl>
              <a:tblPr firstRow="1" bandRow="1">
                <a:tableStyleId>{5C22544A-7EE6-4342-B048-85BDC9FD1C3A}</a:tableStyleId>
              </a:tblPr>
              <a:tblGrid>
                <a:gridCol w="2663936"/>
                <a:gridCol w="1872208"/>
                <a:gridCol w="1943858"/>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特定事業者において防災対策を計画的に進捗するよう、スケジュール設定等を通じ、取組みを促進</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年度の実績報告書に基づき、対策の進捗状況を把握し、課題の抽出やその対応方針等の検討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年度の実績報告書をとりまとめ公表</a:t>
                      </a:r>
                    </a:p>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年度の実績報告及び事業者ヒアリングより課題を抽出し、その対応方針を検討</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l">
                        <a:lnSpc>
                          <a:spcPts val="1800"/>
                        </a:lnSpc>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特定事業所において危険物タンクの耐震基準への適合を早期完了（</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r">
                        <a:lnSpc>
                          <a:spcPts val="1800"/>
                        </a:lnSpc>
                        <a:buFont typeface="Meiryo UI" panose="020B0604030504040204" pitchFamily="50" charset="-128"/>
                        <a:buNone/>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　浮き屋根式タンク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r">
                        <a:lnSpc>
                          <a:spcPts val="1800"/>
                        </a:lnSpc>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準特定タンク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浮き屋根式タンク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準特定タンク　　　</a:t>
                      </a:r>
                      <a:r>
                        <a:rPr kumimoji="1" lang="ja-JP" altLang="en-US" sz="12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浮き屋根式タンク</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基は休止）</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準特定タンク（耐震基準への適合完了）</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Meiryo UI" panose="020B0604030504040204" pitchFamily="50" charset="-128"/>
                        <a:buChar cha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基（２基増設、１基廃止、</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基は準特定タンクの対象から除外）</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テキスト ボックス 4"/>
          <p:cNvSpPr txBox="1"/>
          <p:nvPr/>
        </p:nvSpPr>
        <p:spPr>
          <a:xfrm>
            <a:off x="189000" y="8697416"/>
            <a:ext cx="6480000"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kumimoji="1" lang="ja-JP" altLang="en-US" sz="1000" dirty="0" smtClean="0">
                <a:latin typeface="HG丸ｺﾞｼｯｸM-PRO" panose="020F0600000000000000" pitchFamily="50" charset="-128"/>
                <a:ea typeface="HG丸ｺﾞｼｯｸM-PRO" panose="020F0600000000000000" pitchFamily="50" charset="-128"/>
              </a:rPr>
              <a:t>特定事業者における防災対策について、</a:t>
            </a:r>
            <a:r>
              <a:rPr kumimoji="1" lang="en-US" altLang="ja-JP" sz="1000" dirty="0" smtClean="0">
                <a:latin typeface="HG丸ｺﾞｼｯｸM-PRO" panose="020F0600000000000000" pitchFamily="50" charset="-128"/>
                <a:ea typeface="HG丸ｺﾞｼｯｸM-PRO" panose="020F0600000000000000" pitchFamily="50" charset="-128"/>
              </a:rPr>
              <a:t>H28</a:t>
            </a:r>
            <a:r>
              <a:rPr kumimoji="1" lang="ja-JP" altLang="en-US" sz="1000" dirty="0" smtClean="0">
                <a:latin typeface="HG丸ｺﾞｼｯｸM-PRO" panose="020F0600000000000000" pitchFamily="50" charset="-128"/>
                <a:ea typeface="HG丸ｺﾞｼｯｸM-PRO" panose="020F0600000000000000" pitchFamily="50" charset="-128"/>
              </a:rPr>
              <a:t>年度の実績報告書をとりまとめ公表。</a:t>
            </a:r>
            <a:endParaRPr kumimoji="1" lang="en-US" altLang="ja-JP" sz="1000" dirty="0" smtClean="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l"/>
            </a:pPr>
            <a:r>
              <a:rPr kumimoji="1" lang="en-US" altLang="ja-JP" sz="1000" dirty="0" smtClean="0">
                <a:latin typeface="HG丸ｺﾞｼｯｸM-PRO" panose="020F0600000000000000" pitchFamily="50" charset="-128"/>
                <a:ea typeface="HG丸ｺﾞｼｯｸM-PRO" panose="020F0600000000000000" pitchFamily="50" charset="-128"/>
              </a:rPr>
              <a:t>H27</a:t>
            </a:r>
            <a:r>
              <a:rPr kumimoji="1" lang="ja-JP" altLang="en-US" sz="1000" dirty="0" smtClean="0">
                <a:latin typeface="HG丸ｺﾞｼｯｸM-PRO" panose="020F0600000000000000" pitchFamily="50" charset="-128"/>
                <a:ea typeface="HG丸ｺﾞｼｯｸM-PRO" panose="020F0600000000000000" pitchFamily="50" charset="-128"/>
              </a:rPr>
              <a:t>年度及び</a:t>
            </a:r>
            <a:r>
              <a:rPr kumimoji="1" lang="en-US" altLang="ja-JP" sz="1000" dirty="0" smtClean="0">
                <a:latin typeface="HG丸ｺﾞｼｯｸM-PRO" panose="020F0600000000000000" pitchFamily="50" charset="-128"/>
                <a:ea typeface="HG丸ｺﾞｼｯｸM-PRO" panose="020F0600000000000000" pitchFamily="50" charset="-128"/>
              </a:rPr>
              <a:t>H28</a:t>
            </a:r>
            <a:r>
              <a:rPr kumimoji="1" lang="ja-JP" altLang="en-US" sz="1000" dirty="0" smtClean="0">
                <a:latin typeface="HG丸ｺﾞｼｯｸM-PRO" panose="020F0600000000000000" pitchFamily="50" charset="-128"/>
                <a:ea typeface="HG丸ｺﾞｼｯｸM-PRO" panose="020F0600000000000000" pitchFamily="50" charset="-128"/>
              </a:rPr>
              <a:t>年度の実績報告から、抽出された課題を踏まえ、第</a:t>
            </a:r>
            <a:r>
              <a:rPr kumimoji="1" lang="en-US" altLang="ja-JP" sz="1000" dirty="0" smtClean="0">
                <a:latin typeface="HG丸ｺﾞｼｯｸM-PRO" panose="020F0600000000000000" pitchFamily="50" charset="-128"/>
                <a:ea typeface="HG丸ｺﾞｼｯｸM-PRO" panose="020F0600000000000000" pitchFamily="50" charset="-128"/>
              </a:rPr>
              <a:t>2</a:t>
            </a:r>
            <a:r>
              <a:rPr kumimoji="1" lang="ja-JP" altLang="en-US" sz="1000" dirty="0" smtClean="0">
                <a:latin typeface="HG丸ｺﾞｼｯｸM-PRO" panose="020F0600000000000000" pitchFamily="50" charset="-128"/>
                <a:ea typeface="HG丸ｺﾞｼｯｸM-PRO" panose="020F0600000000000000" pitchFamily="50" charset="-128"/>
              </a:rPr>
              <a:t>期計画を策定。</a:t>
            </a:r>
            <a:endParaRPr kumimoji="1" lang="en-US" altLang="ja-JP" sz="1000" dirty="0" smtClean="0">
              <a:latin typeface="HG丸ｺﾞｼｯｸM-PRO" panose="020F0600000000000000" pitchFamily="50" charset="-128"/>
              <a:ea typeface="HG丸ｺﾞｼｯｸM-PRO" panose="020F0600000000000000" pitchFamily="50" charset="-128"/>
            </a:endParaRPr>
          </a:p>
          <a:p>
            <a:pPr marL="171450" indent="-171450">
              <a:lnSpc>
                <a:spcPts val="1800"/>
              </a:lnSpc>
              <a:buFont typeface="Wingdings" panose="05000000000000000000" pitchFamily="2" charset="2"/>
              <a:buChar char="l"/>
            </a:pPr>
            <a:r>
              <a:rPr lang="ja-JP" altLang="en-US" sz="1000" dirty="0" smtClean="0">
                <a:latin typeface="HG丸ｺﾞｼｯｸM-PRO" panose="020F0600000000000000" pitchFamily="50" charset="-128"/>
                <a:ea typeface="HG丸ｺﾞｼｯｸM-PRO" panose="020F0600000000000000" pitchFamily="50" charset="-128"/>
              </a:rPr>
              <a:t>特定事業者において、休止する浮き屋根式タンク１３基は、早期に耐震化を実施し、再開する予定。</a:t>
            </a:r>
            <a:endParaRPr kumimoji="1" lang="en-US" altLang="ja-JP" sz="1000" dirty="0" smtClean="0">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954103" y="6969224"/>
            <a:ext cx="4949795" cy="1461305"/>
            <a:chOff x="430579" y="6609184"/>
            <a:chExt cx="4949795" cy="1461305"/>
          </a:xfrm>
        </p:grpSpPr>
        <p:grpSp>
          <p:nvGrpSpPr>
            <p:cNvPr id="16" name="グループ化 15"/>
            <p:cNvGrpSpPr/>
            <p:nvPr/>
          </p:nvGrpSpPr>
          <p:grpSpPr>
            <a:xfrm>
              <a:off x="430579" y="6609184"/>
              <a:ext cx="4949795" cy="1228725"/>
              <a:chOff x="548680" y="6609184"/>
              <a:chExt cx="4949795" cy="1228725"/>
            </a:xfrm>
          </p:grpSpPr>
          <p:pic>
            <p:nvPicPr>
              <p:cNvPr id="17" name="図 16"/>
              <p:cNvPicPr/>
              <p:nvPr/>
            </p:nvPicPr>
            <p:blipFill>
              <a:blip r:embed="rId2">
                <a:extLst>
                  <a:ext uri="{28A0092B-C50C-407E-A947-70E740481C1C}">
                    <a14:useLocalDpi xmlns:a14="http://schemas.microsoft.com/office/drawing/2010/main" val="0"/>
                  </a:ext>
                </a:extLst>
              </a:blip>
              <a:srcRect/>
              <a:stretch>
                <a:fillRect/>
              </a:stretch>
            </p:blipFill>
            <p:spPr bwMode="auto">
              <a:xfrm>
                <a:off x="2708920" y="6904459"/>
                <a:ext cx="2789555" cy="933450"/>
              </a:xfrm>
              <a:prstGeom prst="rect">
                <a:avLst/>
              </a:prstGeom>
              <a:noFill/>
              <a:ln>
                <a:noFill/>
              </a:ln>
            </p:spPr>
          </p:pic>
          <p:pic>
            <p:nvPicPr>
              <p:cNvPr id="18" name="図 17" descr="\\G0000sv0ns501\d11235$\doc\03 消防保安課\保安G\02  28年度\10　石油コンビナート防災計画関係\10 BLEVE周知関係\周知用チラシ\写真・図表データ関係\石油タンク・高圧ガスタンク（20160721大阪国際石油精製了承）\石油タンク（大阪国際石油精製Ｈより）.png"/>
              <p:cNvPicPr/>
              <p:nvPr/>
            </p:nvPicPr>
            <p:blipFill>
              <a:blip r:embed="rId3">
                <a:extLst>
                  <a:ext uri="{28A0092B-C50C-407E-A947-70E740481C1C}">
                    <a14:useLocalDpi xmlns:a14="http://schemas.microsoft.com/office/drawing/2010/main" val="0"/>
                  </a:ext>
                </a:extLst>
              </a:blip>
              <a:srcRect/>
              <a:stretch>
                <a:fillRect/>
              </a:stretch>
            </p:blipFill>
            <p:spPr bwMode="auto">
              <a:xfrm>
                <a:off x="548680" y="6609184"/>
                <a:ext cx="2047875" cy="1228725"/>
              </a:xfrm>
              <a:prstGeom prst="rect">
                <a:avLst/>
              </a:prstGeom>
              <a:noFill/>
              <a:ln>
                <a:noFill/>
              </a:ln>
            </p:spPr>
          </p:pic>
        </p:grpSp>
        <p:sp>
          <p:nvSpPr>
            <p:cNvPr id="8" name="テキスト ボックス 7"/>
            <p:cNvSpPr txBox="1"/>
            <p:nvPr/>
          </p:nvSpPr>
          <p:spPr>
            <a:xfrm>
              <a:off x="1645336" y="7824268"/>
              <a:ext cx="2520280"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浮き屋根式タンク</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p:cNvGrpSpPr/>
          <p:nvPr/>
        </p:nvGrpSpPr>
        <p:grpSpPr>
          <a:xfrm>
            <a:off x="4437112" y="8265368"/>
            <a:ext cx="2160000" cy="540002"/>
            <a:chOff x="4633170" y="8798249"/>
            <a:chExt cx="2100000" cy="672002"/>
          </a:xfrm>
        </p:grpSpPr>
        <p:grpSp>
          <p:nvGrpSpPr>
            <p:cNvPr id="24" name="グループ化 23"/>
            <p:cNvGrpSpPr/>
            <p:nvPr/>
          </p:nvGrpSpPr>
          <p:grpSpPr>
            <a:xfrm>
              <a:off x="4633170" y="8798251"/>
              <a:ext cx="2100000" cy="672000"/>
              <a:chOff x="-521720" y="7988050"/>
              <a:chExt cx="2100000" cy="698959"/>
            </a:xfrm>
          </p:grpSpPr>
          <p:sp>
            <p:nvSpPr>
              <p:cNvPr id="26" name="テキスト ボックス 25"/>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四角形吹き出し 26"/>
              <p:cNvSpPr/>
              <p:nvPr/>
            </p:nvSpPr>
            <p:spPr>
              <a:xfrm>
                <a:off x="-521720" y="7988050"/>
                <a:ext cx="2100000" cy="698959"/>
              </a:xfrm>
              <a:prstGeom prst="wedgeRectCallout">
                <a:avLst>
                  <a:gd name="adj1" fmla="val -62901"/>
                  <a:gd name="adj2" fmla="val -4319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p:cNvSpPr/>
            <p:nvPr/>
          </p:nvSpPr>
          <p:spPr>
            <a:xfrm>
              <a:off x="4633170" y="8798249"/>
              <a:ext cx="2100000" cy="672000"/>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長周期地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震動の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影響に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より、浮き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屋根が損傷・</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沈没しないよう、浮き屋根の構造強化を指導してきました。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309932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地域防災力強化に向けた自主防災組織の活動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1080000"/>
            <a:ext cx="6480000" cy="211747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コミュニティレベル</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の住民組織の避難活動等への取組み促進など、自主防災力向上に向け、自主防災組織のリーダー育成研修等を市町村に働きかけつつ、集中取組期間中に、沿岸市町と連携して、津波浸水想定区域にある、すべての自主防災組織のリーダーが研修を受講する機会を設ける等、市町村と連携して、自主防災組織の中核となる人材の育成に努める。</a:t>
            </a: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先行</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取組みとして、平成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年度からの</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年間で、沿岸市町が行う自主防災組織への災害時避難用資機材の配備を支援する。</a:t>
            </a:r>
          </a:p>
          <a:p>
            <a:pPr>
              <a:lnSpc>
                <a:spcPts val="18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en-US"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a:t>
            </a:r>
            <a:endPar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l"/>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津波</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浸水想定区域内の自主防災組織リーダーの研修受講機会の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確保</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5596116" y="642717"/>
            <a:ext cx="1261884"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a:t>
            </a:r>
          </a:p>
        </p:txBody>
      </p:sp>
      <p:graphicFrame>
        <p:nvGraphicFramePr>
          <p:cNvPr id="25" name="表 24"/>
          <p:cNvGraphicFramePr>
            <a:graphicFrameLocks noGrp="1"/>
          </p:cNvGraphicFramePr>
          <p:nvPr>
            <p:extLst>
              <p:ext uri="{D42A27DB-BD31-4B8C-83A1-F6EECF244321}">
                <p14:modId xmlns:p14="http://schemas.microsoft.com/office/powerpoint/2010/main" val="1795627145"/>
              </p:ext>
            </p:extLst>
          </p:nvPr>
        </p:nvGraphicFramePr>
        <p:xfrm>
          <a:off x="189000" y="3600832"/>
          <a:ext cx="6480002" cy="1280160"/>
        </p:xfrm>
        <a:graphic>
          <a:graphicData uri="http://schemas.openxmlformats.org/drawingml/2006/table">
            <a:tbl>
              <a:tblPr firstRow="1" bandRow="1">
                <a:tableStyleId>{5C22544A-7EE6-4342-B048-85BDC9FD1C3A}</a:tableStyleId>
              </a:tblPr>
              <a:tblGrid>
                <a:gridCol w="3960080"/>
                <a:gridCol w="1259961"/>
                <a:gridCol w="1259961"/>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主に津波浸水区域内の自主防災組織のリーダーを対象とした研修を実施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l">
                        <a:lnSpc>
                          <a:spcPts val="1800"/>
                        </a:lnSpc>
                        <a:buFont typeface="Meiryo UI" panose="020B0604030504040204" pitchFamily="50" charset="-128"/>
                        <a:buNone/>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沿岸市町が行う自主防災組織への災害時避難用資機材の配備を支援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団体</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 name="テキスト ボックス 25"/>
          <p:cNvSpPr txBox="1"/>
          <p:nvPr/>
        </p:nvSpPr>
        <p:spPr>
          <a:xfrm>
            <a:off x="189000" y="3322305"/>
            <a:ext cx="1656184" cy="276999"/>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4"/>
          <p:cNvSpPr txBox="1"/>
          <p:nvPr/>
        </p:nvSpPr>
        <p:spPr>
          <a:xfrm>
            <a:off x="189000" y="8992706"/>
            <a:ext cx="6480000"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l"/>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主に津波浸水区域内の自主防災組織のリーダーを対象とした研修を</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300</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人</a:t>
            </a:r>
            <a:r>
              <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7" name="正方形/長方形 26"/>
          <p:cNvSpPr/>
          <p:nvPr/>
        </p:nvSpPr>
        <p:spPr>
          <a:xfrm>
            <a:off x="657260" y="8625440"/>
            <a:ext cx="4320000" cy="288000"/>
          </a:xfrm>
          <a:prstGeom prst="rect">
            <a:avLst/>
          </a:prstGeom>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sz="1000" dirty="0" smtClean="0">
                <a:effectLst/>
                <a:latin typeface="ＭＳ Ｐゴシック"/>
                <a:ea typeface="Meiryo UI"/>
                <a:cs typeface="ＭＳ Ｐゴシック"/>
              </a:rPr>
              <a:t>災害時避難用資機材</a:t>
            </a:r>
            <a:r>
              <a:rPr lang="ja-JP" altLang="en-US" sz="1000" dirty="0" smtClean="0">
                <a:effectLst/>
                <a:latin typeface="ＭＳ Ｐゴシック"/>
                <a:ea typeface="Meiryo UI"/>
                <a:cs typeface="ＭＳ Ｐゴシック"/>
              </a:rPr>
              <a:t>を活用した避難訓練（左：</a:t>
            </a:r>
            <a:r>
              <a:rPr lang="ja-JP" sz="1000" dirty="0" smtClean="0">
                <a:effectLst/>
                <a:latin typeface="ＭＳ Ｐゴシック"/>
                <a:ea typeface="Meiryo UI"/>
                <a:cs typeface="ＭＳ Ｐゴシック"/>
              </a:rPr>
              <a:t>岸和田市</a:t>
            </a:r>
            <a:r>
              <a:rPr lang="ja-JP" altLang="en-US" sz="1000" dirty="0" smtClean="0">
                <a:effectLst/>
                <a:latin typeface="ＭＳ Ｐゴシック"/>
                <a:ea typeface="Meiryo UI"/>
                <a:cs typeface="ＭＳ Ｐゴシック"/>
              </a:rPr>
              <a:t>、右：泉佐野市</a:t>
            </a:r>
            <a:r>
              <a:rPr lang="ja-JP" sz="1000" dirty="0" smtClean="0">
                <a:effectLst/>
                <a:latin typeface="ＭＳ Ｐゴシック"/>
                <a:ea typeface="Meiryo UI"/>
                <a:cs typeface="ＭＳ Ｐゴシック"/>
              </a:rPr>
              <a:t>）</a:t>
            </a:r>
            <a:endParaRPr lang="ja-JP" sz="1100" dirty="0">
              <a:effectLst/>
              <a:latin typeface="ＭＳ Ｐゴシック"/>
              <a:cs typeface="ＭＳ Ｐゴシック"/>
            </a:endParaRPr>
          </a:p>
        </p:txBody>
      </p:sp>
      <p:grpSp>
        <p:nvGrpSpPr>
          <p:cNvPr id="2" name="グループ化 1"/>
          <p:cNvGrpSpPr/>
          <p:nvPr/>
        </p:nvGrpSpPr>
        <p:grpSpPr>
          <a:xfrm>
            <a:off x="548680" y="7005440"/>
            <a:ext cx="4537160" cy="1620000"/>
            <a:chOff x="548680" y="7005440"/>
            <a:chExt cx="4537160" cy="1620000"/>
          </a:xfrm>
        </p:grpSpPr>
        <p:pic>
          <p:nvPicPr>
            <p:cNvPr id="22" name="図 21" descr="\\172.20.162.22\企画推進g\H27 地域支援G（旧総務・企画G含む）\Ｊ_自主防災組織\H28\資機材補助（津波）\1030岸和田市訓練視察\IMG_618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8680" y="7005440"/>
              <a:ext cx="2161192" cy="1620000"/>
            </a:xfrm>
            <a:prstGeom prst="rect">
              <a:avLst/>
            </a:prstGeom>
            <a:noFill/>
            <a:ln>
              <a:noFill/>
            </a:ln>
          </p:spPr>
        </p:pic>
        <p:pic>
          <p:nvPicPr>
            <p:cNvPr id="32" name="図 31" descr="\\172.20.162.22\企画推進g\H27 地域支援G（旧総務・企画G含む）\Ｊ_自主防災組織\H28\資機材補助（津波）\5.検査\泉佐野市\写真\DSCN213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944" y="7005440"/>
              <a:ext cx="2160896" cy="1620000"/>
            </a:xfrm>
            <a:prstGeom prst="rect">
              <a:avLst/>
            </a:prstGeom>
            <a:noFill/>
            <a:ln>
              <a:noFill/>
            </a:ln>
          </p:spPr>
        </p:pic>
      </p:grpSp>
      <p:grpSp>
        <p:nvGrpSpPr>
          <p:cNvPr id="5" name="グループ化 4"/>
          <p:cNvGrpSpPr/>
          <p:nvPr/>
        </p:nvGrpSpPr>
        <p:grpSpPr>
          <a:xfrm>
            <a:off x="548680" y="5025432"/>
            <a:ext cx="4537160" cy="1620000"/>
            <a:chOff x="548680" y="5025432"/>
            <a:chExt cx="4537160" cy="1620000"/>
          </a:xfrm>
        </p:grpSpPr>
        <p:pic>
          <p:nvPicPr>
            <p:cNvPr id="33" name="図 32" descr="D:\hosokaway\Downloads\DSCN274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840" y="5025432"/>
              <a:ext cx="2160000" cy="1620000"/>
            </a:xfrm>
            <a:prstGeom prst="rect">
              <a:avLst/>
            </a:prstGeom>
            <a:noFill/>
            <a:ln>
              <a:noFill/>
            </a:ln>
          </p:spPr>
        </p:pic>
        <p:pic>
          <p:nvPicPr>
            <p:cNvPr id="34" name="図 33" descr="D:\hosokaway\Downloads\DSCN258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80" y="5025432"/>
              <a:ext cx="2161192" cy="1620000"/>
            </a:xfrm>
            <a:prstGeom prst="rect">
              <a:avLst/>
            </a:prstGeom>
            <a:noFill/>
            <a:ln>
              <a:noFill/>
            </a:ln>
          </p:spPr>
        </p:pic>
      </p:grpSp>
      <p:sp>
        <p:nvSpPr>
          <p:cNvPr id="35" name="正方形/長方形 34"/>
          <p:cNvSpPr/>
          <p:nvPr/>
        </p:nvSpPr>
        <p:spPr>
          <a:xfrm>
            <a:off x="940835" y="6645432"/>
            <a:ext cx="3752850" cy="288000"/>
          </a:xfrm>
          <a:prstGeom prst="rect">
            <a:avLst/>
          </a:prstGeom>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sz="1000" kern="1200" dirty="0" smtClean="0">
                <a:solidFill>
                  <a:srgbClr val="000000"/>
                </a:solidFill>
                <a:effectLst/>
                <a:latin typeface="ＭＳ Ｐゴシック"/>
                <a:ea typeface="Meiryo UI"/>
                <a:cs typeface="ＭＳ Ｐゴシック"/>
              </a:rPr>
              <a:t>自主</a:t>
            </a:r>
            <a:r>
              <a:rPr lang="ja-JP" sz="1000" kern="1200" dirty="0">
                <a:solidFill>
                  <a:srgbClr val="000000"/>
                </a:solidFill>
                <a:effectLst/>
                <a:latin typeface="ＭＳ Ｐゴシック"/>
                <a:ea typeface="Meiryo UI"/>
                <a:cs typeface="ＭＳ Ｐゴシック"/>
              </a:rPr>
              <a:t>防災組織リーダー研修</a:t>
            </a:r>
            <a:r>
              <a:rPr lang="ja-JP" sz="1000" kern="1200" dirty="0" smtClean="0">
                <a:solidFill>
                  <a:srgbClr val="000000"/>
                </a:solidFill>
                <a:effectLst/>
                <a:latin typeface="ＭＳ Ｐゴシック"/>
                <a:ea typeface="Meiryo UI"/>
                <a:cs typeface="ＭＳ Ｐゴシック"/>
              </a:rPr>
              <a:t>（</a:t>
            </a:r>
            <a:r>
              <a:rPr lang="ja-JP" altLang="en-US" sz="1000" kern="1200" dirty="0" smtClean="0">
                <a:solidFill>
                  <a:srgbClr val="000000"/>
                </a:solidFill>
                <a:effectLst/>
                <a:latin typeface="ＭＳ Ｐゴシック"/>
                <a:ea typeface="Meiryo UI"/>
                <a:cs typeface="ＭＳ Ｐゴシック"/>
              </a:rPr>
              <a:t>大阪府庁</a:t>
            </a:r>
            <a:r>
              <a:rPr lang="ja-JP" sz="1000" kern="1200" dirty="0" smtClean="0">
                <a:solidFill>
                  <a:srgbClr val="000000"/>
                </a:solidFill>
                <a:effectLst/>
                <a:latin typeface="ＭＳ Ｐゴシック"/>
                <a:ea typeface="Meiryo UI"/>
                <a:cs typeface="ＭＳ Ｐゴシック"/>
              </a:rPr>
              <a:t>）</a:t>
            </a:r>
            <a:endParaRPr lang="ja-JP" sz="1100" dirty="0">
              <a:effectLst/>
              <a:latin typeface="ＭＳ Ｐゴシック"/>
              <a:cs typeface="ＭＳ Ｐゴシック"/>
            </a:endParaRPr>
          </a:p>
        </p:txBody>
      </p:sp>
      <p:grpSp>
        <p:nvGrpSpPr>
          <p:cNvPr id="23" name="グループ化 22"/>
          <p:cNvGrpSpPr/>
          <p:nvPr/>
        </p:nvGrpSpPr>
        <p:grpSpPr>
          <a:xfrm>
            <a:off x="5229200" y="5565432"/>
            <a:ext cx="1080003" cy="1080000"/>
            <a:chOff x="4633170" y="8740361"/>
            <a:chExt cx="1800007" cy="576000"/>
          </a:xfrm>
        </p:grpSpPr>
        <p:grpSp>
          <p:nvGrpSpPr>
            <p:cNvPr id="24" name="グループ化 23"/>
            <p:cNvGrpSpPr/>
            <p:nvPr/>
          </p:nvGrpSpPr>
          <p:grpSpPr>
            <a:xfrm>
              <a:off x="4633170" y="8740361"/>
              <a:ext cx="1800007" cy="576000"/>
              <a:chOff x="-521720" y="7927842"/>
              <a:chExt cx="1800007" cy="599108"/>
            </a:xfrm>
          </p:grpSpPr>
          <p:sp>
            <p:nvSpPr>
              <p:cNvPr id="37" name="テキスト ボックス 36"/>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吹き出し 37"/>
              <p:cNvSpPr/>
              <p:nvPr/>
            </p:nvSpPr>
            <p:spPr>
              <a:xfrm>
                <a:off x="-521715" y="7927842"/>
                <a:ext cx="1800002" cy="599108"/>
              </a:xfrm>
              <a:prstGeom prst="wedgeRectCallout">
                <a:avLst>
                  <a:gd name="adj1" fmla="val -65002"/>
                  <a:gd name="adj2" fmla="val 328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正方形/長方形 35"/>
            <p:cNvSpPr/>
            <p:nvPr/>
          </p:nvSpPr>
          <p:spPr>
            <a:xfrm>
              <a:off x="4633170" y="8751362"/>
              <a:ext cx="1800000" cy="55399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自主防災組織の中核となる人材の育成および資質向上を図るために研修を実施しました。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9" name="グループ化 38"/>
          <p:cNvGrpSpPr/>
          <p:nvPr/>
        </p:nvGrpSpPr>
        <p:grpSpPr>
          <a:xfrm>
            <a:off x="5229200" y="7545405"/>
            <a:ext cx="1080000" cy="1146536"/>
            <a:chOff x="4633170" y="8752290"/>
            <a:chExt cx="1800000" cy="524131"/>
          </a:xfrm>
        </p:grpSpPr>
        <p:grpSp>
          <p:nvGrpSpPr>
            <p:cNvPr id="40" name="グループ化 39"/>
            <p:cNvGrpSpPr/>
            <p:nvPr/>
          </p:nvGrpSpPr>
          <p:grpSpPr>
            <a:xfrm>
              <a:off x="4633170" y="8752290"/>
              <a:ext cx="1800000" cy="524131"/>
              <a:chOff x="-521720" y="7940262"/>
              <a:chExt cx="1800000" cy="545159"/>
            </a:xfrm>
          </p:grpSpPr>
          <p:sp>
            <p:nvSpPr>
              <p:cNvPr id="42" name="テキスト ボックス 41"/>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四角形吹き出し 42"/>
              <p:cNvSpPr/>
              <p:nvPr/>
            </p:nvSpPr>
            <p:spPr>
              <a:xfrm>
                <a:off x="-521720" y="7940262"/>
                <a:ext cx="1800000" cy="513522"/>
              </a:xfrm>
              <a:prstGeom prst="wedgeRectCallout">
                <a:avLst>
                  <a:gd name="adj1" fmla="val -63230"/>
                  <a:gd name="adj2" fmla="val 335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正方形/長方形 40"/>
            <p:cNvSpPr/>
            <p:nvPr/>
          </p:nvSpPr>
          <p:spPr>
            <a:xfrm>
              <a:off x="4633170" y="8769458"/>
              <a:ext cx="1800000" cy="464303"/>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リヤカー、タンカ、ヘルメット等の避難用資機材の配備支援を行い、避難訓練を実施しました。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37125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タイ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5252</TotalTime>
  <Words>4685</Words>
  <Application>Microsoft Office PowerPoint</Application>
  <PresentationFormat>A4 210 x 297 mm</PresentationFormat>
  <Paragraphs>633</Paragraphs>
  <Slides>24</Slides>
  <Notes>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タイトル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大阪府</cp:lastModifiedBy>
  <cp:revision>285</cp:revision>
  <cp:lastPrinted>2017-06-30T01:28:12Z</cp:lastPrinted>
  <dcterms:created xsi:type="dcterms:W3CDTF">2017-06-09T07:24:44Z</dcterms:created>
  <dcterms:modified xsi:type="dcterms:W3CDTF">2017-10-31T09:49:57Z</dcterms:modified>
</cp:coreProperties>
</file>