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475" r:id="rId1"/>
    <p:sldMasterId id="2147484487" r:id="rId2"/>
    <p:sldMasterId id="2147484535" r:id="rId3"/>
    <p:sldMasterId id="2147484547" r:id="rId4"/>
    <p:sldMasterId id="2147484559" r:id="rId5"/>
    <p:sldMasterId id="2147484571" r:id="rId6"/>
  </p:sldMasterIdLst>
  <p:notesMasterIdLst>
    <p:notesMasterId r:id="rId27"/>
  </p:notesMasterIdLst>
  <p:sldIdLst>
    <p:sldId id="839" r:id="rId7"/>
    <p:sldId id="811" r:id="rId8"/>
    <p:sldId id="834" r:id="rId9"/>
    <p:sldId id="831" r:id="rId10"/>
    <p:sldId id="829" r:id="rId11"/>
    <p:sldId id="799" r:id="rId12"/>
    <p:sldId id="830" r:id="rId13"/>
    <p:sldId id="807" r:id="rId14"/>
    <p:sldId id="824" r:id="rId15"/>
    <p:sldId id="821" r:id="rId16"/>
    <p:sldId id="788" r:id="rId17"/>
    <p:sldId id="813" r:id="rId18"/>
    <p:sldId id="840" r:id="rId19"/>
    <p:sldId id="841" r:id="rId20"/>
    <p:sldId id="842" r:id="rId21"/>
    <p:sldId id="823" r:id="rId22"/>
    <p:sldId id="827" r:id="rId23"/>
    <p:sldId id="835" r:id="rId24"/>
    <p:sldId id="837" r:id="rId25"/>
    <p:sldId id="838" r:id="rId26"/>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9576723-8212-456A-A6D7-4E4659FE7A19}">
          <p14:sldIdLst>
            <p14:sldId id="839"/>
            <p14:sldId id="811"/>
            <p14:sldId id="834"/>
            <p14:sldId id="831"/>
            <p14:sldId id="829"/>
            <p14:sldId id="799"/>
            <p14:sldId id="830"/>
            <p14:sldId id="807"/>
            <p14:sldId id="824"/>
            <p14:sldId id="821"/>
            <p14:sldId id="788"/>
            <p14:sldId id="813"/>
            <p14:sldId id="840"/>
            <p14:sldId id="841"/>
            <p14:sldId id="842"/>
            <p14:sldId id="823"/>
            <p14:sldId id="827"/>
            <p14:sldId id="835"/>
            <p14:sldId id="837"/>
            <p14:sldId id="838"/>
          </p14:sldIdLst>
        </p14:section>
      </p14:sectionLst>
    </p:ex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FF66FF"/>
    <a:srgbClr val="FF00FF"/>
    <a:srgbClr val="CC99FF"/>
    <a:srgbClr val="FFCCCC"/>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98" autoAdjust="0"/>
    <p:restoredTop sz="75618" autoAdjust="0"/>
  </p:normalViewPr>
  <p:slideViewPr>
    <p:cSldViewPr>
      <p:cViewPr>
        <p:scale>
          <a:sx n="75" d="100"/>
          <a:sy n="75" d="100"/>
        </p:scale>
        <p:origin x="-1398" y="324"/>
      </p:cViewPr>
      <p:guideLst>
        <p:guide orient="horz" pos="2160"/>
        <p:guide pos="3120"/>
      </p:guideLst>
    </p:cSldViewPr>
  </p:slideViewPr>
  <p:outlineViewPr>
    <p:cViewPr>
      <p:scale>
        <a:sx n="33" d="100"/>
        <a:sy n="33" d="100"/>
      </p:scale>
      <p:origin x="0" y="-12060"/>
    </p:cViewPr>
  </p:outlineViewPr>
  <p:notesTextViewPr>
    <p:cViewPr>
      <p:scale>
        <a:sx n="150" d="100"/>
        <a:sy n="15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50F21A2-D0DB-4924-8B7A-4C5B5DA3963A}" type="datetimeFigureOut">
              <a:rPr kumimoji="1" lang="ja-JP" altLang="en-US" smtClean="0"/>
              <a:pPr/>
              <a:t>2017/12/28</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45F9FDD-7FE0-4B56-88B6-45C56D70BDDD}" type="slidenum">
              <a:rPr kumimoji="1" lang="ja-JP" altLang="en-US" smtClean="0"/>
              <a:pPr/>
              <a:t>‹#›</a:t>
            </a:fld>
            <a:endParaRPr kumimoji="1" lang="ja-JP" altLang="en-US"/>
          </a:p>
        </p:txBody>
      </p:sp>
    </p:spTree>
    <p:extLst>
      <p:ext uri="{BB962C8B-B14F-4D97-AF65-F5344CB8AC3E}">
        <p14:creationId xmlns:p14="http://schemas.microsoft.com/office/powerpoint/2010/main" val="235751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C393B26-8BDD-40D5-A6C7-FE4E679BABA5}"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40887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F9A1D7-8DBC-430F-9BC5-630E57AB3A4F}"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20093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45F9FDD-7FE0-4B56-88B6-45C56D70BDDD}"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60439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45F9FDD-7FE0-4B56-88B6-45C56D70BDDD}"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57555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 name="ヘッダー プレースホルダー 3"/>
          <p:cNvSpPr>
            <a:spLocks noGrp="1"/>
          </p:cNvSpPr>
          <p:nvPr>
            <p:ph type="hdr" sz="quarter"/>
          </p:nvPr>
        </p:nvSpPr>
        <p:spPr/>
        <p:txBody>
          <a:bodyPr/>
          <a:lstStyle/>
          <a:p>
            <a:pPr>
              <a:defRPr/>
            </a:pPr>
            <a:endParaRPr lang="ja-JP" altLang="en-US">
              <a:solidFill>
                <a:prstClr val="black"/>
              </a:solidFill>
            </a:endParaRPr>
          </a:p>
        </p:txBody>
      </p:sp>
      <p:sp>
        <p:nvSpPr>
          <p:cNvPr id="5" name="日付プレースホルダー 4"/>
          <p:cNvSpPr>
            <a:spLocks noGrp="1"/>
          </p:cNvSpPr>
          <p:nvPr>
            <p:ph type="dt" sz="quarter" idx="1"/>
          </p:nvPr>
        </p:nvSpPr>
        <p:spPr/>
        <p:txBody>
          <a:bodyPr/>
          <a:lstStyle/>
          <a:p>
            <a:pPr>
              <a:defRPr/>
            </a:pPr>
            <a:fld id="{46B19F50-A453-49B0-A263-E0DD6D00E23A}" type="datetime1">
              <a:rPr lang="ja-JP" altLang="en-US">
                <a:solidFill>
                  <a:prstClr val="black"/>
                </a:solidFill>
              </a:rPr>
              <a:pPr>
                <a:defRPr/>
              </a:pPr>
              <a:t>2017/12/28</a:t>
            </a:fld>
            <a:endParaRPr lang="ja-JP" altLang="en-US">
              <a:solidFill>
                <a:prstClr val="black"/>
              </a:solidFill>
            </a:endParaRPr>
          </a:p>
        </p:txBody>
      </p:sp>
    </p:spTree>
    <p:extLst>
      <p:ext uri="{BB962C8B-B14F-4D97-AF65-F5344CB8AC3E}">
        <p14:creationId xmlns:p14="http://schemas.microsoft.com/office/powerpoint/2010/main" val="161268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092FFF-130F-497A-A0DA-AD499595F2B0}"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91153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5F9FDD-7FE0-4B56-88B6-45C56D70BDDD}" type="slidenum">
              <a:rPr kumimoji="1" lang="ja-JP" altLang="en-US" smtClean="0"/>
              <a:pPr/>
              <a:t>10</a:t>
            </a:fld>
            <a:endParaRPr kumimoji="1" lang="ja-JP" altLang="en-US"/>
          </a:p>
        </p:txBody>
      </p:sp>
    </p:spTree>
    <p:extLst>
      <p:ext uri="{BB962C8B-B14F-4D97-AF65-F5344CB8AC3E}">
        <p14:creationId xmlns:p14="http://schemas.microsoft.com/office/powerpoint/2010/main" val="344586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8E2D543-7607-4743-A5DA-A2589E2A22FB}"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92209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85677DD-E1B5-4B06-94CE-48A63341277B}"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235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936596-4D33-4AF2-8C13-2998A2B4A600}"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0698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998DB9-C125-49E9-B780-1454F28724F9}"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8226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612979D-1B0C-472D-BD85-89D54E4D4CDE}"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2019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57B28FE-BE03-4884-AD62-381CD8A52A0F}"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25268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41C6119-64B1-43E7-931F-C2167ACFA7DF}"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8830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BC054E1-3B5E-4AD4-9620-021EF0360670}"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0977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E3AC7C2-8670-4FBF-A70D-F83BF4E37E59}"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5864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1B33E0D-2608-4DD3-893A-FC5230BA8431}"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56705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DBD22-F84A-479C-9502-889800A90143}"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14058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40F463-D6BA-48B9-8E38-D649B658D870}"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1219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B0529A6-CE78-4155-B3E7-47F02D5AFA51}"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7661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2C26AC8-F6E5-4040-8645-6EB6890C1F2F}"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36131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E3C803-4A1C-41FF-83DF-E8DE5E401582}"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3695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5B474D-519D-458B-9423-7655465EFED4}"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39956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524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1454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1062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270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759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9923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831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A86CB33-3F73-4F52-BEB2-033B29FAB7A4}"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4598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1649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smtClean="0"/>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5082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8884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40AA2-5B03-44C7-9887-D5D2590135B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237125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7BE93DF-F999-416A-99D9-2BE755F55439}"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3169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41D18A-7C50-4180-8012-DBEB655F98B9}"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96494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0"/>
            <a:ext cx="8543925"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8654004-34E4-4DD9-9C25-235A3D986F83}"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22255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10778" y="1825625"/>
            <a:ext cx="314206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776663" y="1825625"/>
            <a:ext cx="314206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285403D-2462-4F37-83F8-068369BF87F5}"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63905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7"/>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9"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C259147-7C83-4286-B873-9EDA433D7495}"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67391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19A2DBF-84DE-44DF-A30F-2E4D13C7D98A}"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1167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6C266CB-6C8F-4FCC-A215-DA4A5A00A8FF}"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08524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8F70E3-A7AD-46A6-BC21-0C6517A3FC12}"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80453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C82E93-8366-43C1-A373-27B740A33786}"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5238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EE5786-7001-4BFE-81C2-6FA613B863C1}"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05917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8EB9FB-79E6-493E-ACD9-3CDC661BFB4B}"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5186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16737" y="365125"/>
            <a:ext cx="1601986"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10779" y="365125"/>
            <a:ext cx="4682133"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572046-4634-478D-849A-12DD8EDA97BA}"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F68BDEC4-687E-46F0-88AD-493E1A411A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16287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F473240-37FA-49F2-8FB9-9F02F7A7C109}"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33522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35C44C-C47B-45CD-9A96-1CE6C81B6D4F}"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5244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DC4EB8B-E0F8-4A49-A43F-70BE125477A1}"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59430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2D94CD6-8C13-456E-890D-E193CAFF9DA6}"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065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795A2C-AA98-41D8-A752-B8AAF853DEE9}"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5690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B293DA7-6B41-4BBD-B419-0D17E5255A85}"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31620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17E57A0-3FA7-4EF9-9208-7A5BF38BFA6F}"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59867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C82D33-4436-4362-B859-D53CBF5F3EF6}"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00103" y="6479217"/>
            <a:ext cx="2311400" cy="365125"/>
          </a:xfrm>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8768142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B34F7E3-2547-4D41-959C-FF43D805206C}"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12268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53755A-622C-415C-9A97-2FF5C4CEA4E4}"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49706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C93E07-D373-4141-B275-57ACF2FE372C}"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33451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48F67B-1353-4A12-A2CC-ADD36A570232}"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24282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696178" y="1169931"/>
            <a:ext cx="5216071"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77850" y="533401"/>
            <a:ext cx="6667606" cy="3124201"/>
          </a:xfrm>
        </p:spPr>
        <p:txBody>
          <a:bodyPr anchor="b">
            <a:normAutofit/>
          </a:bodyPr>
          <a:lstStyle>
            <a:lvl1pPr algn="l">
              <a:defRPr sz="4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77850" y="3843868"/>
            <a:ext cx="5367104"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8" name="日付プレースホルダー 7"/>
          <p:cNvSpPr>
            <a:spLocks noGrp="1"/>
          </p:cNvSpPr>
          <p:nvPr>
            <p:ph type="dt" sz="half" idx="10"/>
          </p:nvPr>
        </p:nvSpPr>
        <p:spPr/>
        <p:txBody>
          <a:bodyPr/>
          <a:lstStyle/>
          <a:p>
            <a:pPr>
              <a:defRPr/>
            </a:pPr>
            <a:fld id="{1CB428FB-89F8-46F9-AFE2-3E0A3E69316A}"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9" name="フッター プレースホルダー 8"/>
          <p:cNvSpPr>
            <a:spLocks noGrp="1"/>
          </p:cNvSpPr>
          <p:nvPr>
            <p:ph type="ftr" sz="quarter" idx="11"/>
          </p:nvPr>
        </p:nvSpPr>
        <p:spPr/>
        <p:txBody>
          <a:bodyPr/>
          <a:lstStyle/>
          <a:p>
            <a:pPr>
              <a:defRPr/>
            </a:pPr>
            <a:endParaRPr lang="ja-JP" altLang="en-US">
              <a:solidFill>
                <a:srgbClr val="146194">
                  <a:lumMod val="50000"/>
                </a:srgbClr>
              </a:solidFill>
            </a:endParaRPr>
          </a:p>
        </p:txBody>
      </p:sp>
    </p:spTree>
    <p:extLst>
      <p:ext uri="{BB962C8B-B14F-4D97-AF65-F5344CB8AC3E}">
        <p14:creationId xmlns:p14="http://schemas.microsoft.com/office/powerpoint/2010/main" val="26606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77851" y="533400"/>
            <a:ext cx="7101106" cy="3767670"/>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980641" y="5790749"/>
            <a:ext cx="1300502" cy="365125"/>
          </a:xfrm>
        </p:spPr>
        <p:txBody>
          <a:bodyPr/>
          <a:lstStyle/>
          <a:p>
            <a:fld id="{50A915F8-249F-4490-83F1-FC024A4D8D09}"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1534219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77850" y="1981200"/>
            <a:ext cx="6936007" cy="2319867"/>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77851" y="4487334"/>
            <a:ext cx="6936006"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B963316-FA89-4494-A882-970D5C3336BB}"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1711460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ja-JP" altLang="en-US" smtClean="0"/>
              <a:t>マスター タイトルの書式設定</a:t>
            </a:r>
            <a:endParaRPr lang="en-US" dirty="0"/>
          </a:p>
        </p:txBody>
      </p:sp>
      <p:sp>
        <p:nvSpPr>
          <p:cNvPr id="11" name="Content Placeholder 3"/>
          <p:cNvSpPr>
            <a:spLocks noGrp="1"/>
          </p:cNvSpPr>
          <p:nvPr>
            <p:ph sz="half" idx="13"/>
          </p:nvPr>
        </p:nvSpPr>
        <p:spPr>
          <a:xfrm>
            <a:off x="577851" y="533401"/>
            <a:ext cx="4279131" cy="3767667"/>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Content Placeholder 5"/>
          <p:cNvSpPr>
            <a:spLocks noGrp="1"/>
          </p:cNvSpPr>
          <p:nvPr>
            <p:ph sz="quarter" idx="4"/>
          </p:nvPr>
        </p:nvSpPr>
        <p:spPr>
          <a:xfrm>
            <a:off x="5050892" y="533400"/>
            <a:ext cx="4277258" cy="37592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D9EBBC4-C1C3-4727-A4F1-DB60ED79F088}"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318340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E68DECD-A05C-470C-B9A3-C39136681007}"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8865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5501" y="533400"/>
            <a:ext cx="4026605"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77849" y="1143001"/>
            <a:ext cx="4274256" cy="3158067"/>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259601" y="566738"/>
            <a:ext cx="4077722"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50893" y="1143000"/>
            <a:ext cx="4286430" cy="314960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EAD9598-61EF-439B-8EDE-99E2F398DB50}"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3264265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defRPr sz="32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E8E4AA9-DC1C-4FA2-9ED2-4C41BC9141BE}"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14827225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71E5A-0502-44BE-8F13-78B4F9C2EBA7}"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741653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870223" y="533400"/>
            <a:ext cx="3467100" cy="1524000"/>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77850" y="533400"/>
            <a:ext cx="4808651" cy="54864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870223" y="2209803"/>
            <a:ext cx="34671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26BD5E1-9770-488E-BA22-6B4215C83CE1}"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1751847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70450" y="1447800"/>
            <a:ext cx="3860196" cy="1143000"/>
          </a:xfrm>
        </p:spPr>
        <p:txBody>
          <a:bodyPr anchor="b">
            <a:normAutofit/>
          </a:bodyPr>
          <a:lstStyle>
            <a:lvl1pPr algn="l">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825500" y="914400"/>
            <a:ext cx="3554389"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870696" y="2743200"/>
            <a:ext cx="3861242"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67B2A8-A35A-4E2E-80DE-D432A53C0BD0}"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6" name="Footer Placeholder 5"/>
          <p:cNvSpPr>
            <a:spLocks noGrp="1"/>
          </p:cNvSpPr>
          <p:nvPr>
            <p:ph type="ftr" sz="quarter" idx="11"/>
          </p:nvPr>
        </p:nvSpPr>
        <p:spPr>
          <a:xfrm>
            <a:off x="577850" y="6172201"/>
            <a:ext cx="6296034" cy="365125"/>
          </a:xfrm>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203860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ja-JP" altLang="en-US" smtClean="0"/>
              <a:t>マスター タイトルの書式設定</a:t>
            </a:r>
            <a:endParaRPr lang="en-US" dirty="0"/>
          </a:p>
        </p:txBody>
      </p:sp>
      <p:sp>
        <p:nvSpPr>
          <p:cNvPr id="6" name="Picture Placeholder 2"/>
          <p:cNvSpPr>
            <a:spLocks noGrp="1" noChangeAspect="1"/>
          </p:cNvSpPr>
          <p:nvPr>
            <p:ph type="pic" idx="13"/>
          </p:nvPr>
        </p:nvSpPr>
        <p:spPr>
          <a:xfrm>
            <a:off x="577850" y="533400"/>
            <a:ext cx="87503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9" name="Text Placeholder 9"/>
          <p:cNvSpPr>
            <a:spLocks noGrp="1"/>
          </p:cNvSpPr>
          <p:nvPr>
            <p:ph type="body" sz="quarter" idx="14"/>
          </p:nvPr>
        </p:nvSpPr>
        <p:spPr>
          <a:xfrm>
            <a:off x="825502" y="3843867"/>
            <a:ext cx="78881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pPr>
              <a:defRPr/>
            </a:pPr>
            <a:fld id="{65F69D1F-0E35-48DA-8107-5307EDFB4C54}"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4" name="Footer Placeholder 3"/>
          <p:cNvSpPr>
            <a:spLocks noGrp="1"/>
          </p:cNvSpPr>
          <p:nvPr>
            <p:ph type="ftr" sz="quarter" idx="11"/>
          </p:nvPr>
        </p:nvSpPr>
        <p:spPr/>
        <p:txBody>
          <a:bodyPr/>
          <a:lstStyle/>
          <a:p>
            <a:pPr>
              <a:defRPr/>
            </a:pPr>
            <a:endParaRPr lang="ja-JP" altLang="en-US">
              <a:solidFill>
                <a:srgbClr val="146194">
                  <a:lumMod val="50000"/>
                </a:srgbClr>
              </a:solidFill>
            </a:endParaRPr>
          </a:p>
        </p:txBody>
      </p:sp>
    </p:spTree>
    <p:extLst>
      <p:ext uri="{BB962C8B-B14F-4D97-AF65-F5344CB8AC3E}">
        <p14:creationId xmlns:p14="http://schemas.microsoft.com/office/powerpoint/2010/main" val="2333571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750300" cy="2895600"/>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77850" y="4114800"/>
            <a:ext cx="6915515"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AE261FC5-B717-45AD-BF3E-CA183A1A2EFB}"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ja-JP" altLang="en-US">
              <a:solidFill>
                <a:srgbClr val="146194">
                  <a:lumMod val="50000"/>
                </a:srgbClr>
              </a:solidFill>
            </a:endParaRPr>
          </a:p>
        </p:txBody>
      </p:sp>
    </p:spTree>
    <p:extLst>
      <p:ext uri="{BB962C8B-B14F-4D97-AF65-F5344CB8AC3E}">
        <p14:creationId xmlns:p14="http://schemas.microsoft.com/office/powerpoint/2010/main" val="911405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27640" y="533400"/>
            <a:ext cx="7431436"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155701" y="3429000"/>
            <a:ext cx="6936006"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77851" y="4301070"/>
            <a:ext cx="6914224"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0121724E-CCC3-415D-88E0-81DE05F3538B}"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ja-JP" altLang="en-US">
              <a:solidFill>
                <a:srgbClr val="146194">
                  <a:lumMod val="50000"/>
                </a:srgbClr>
              </a:solidFill>
            </a:endParaRPr>
          </a:p>
        </p:txBody>
      </p:sp>
      <p:sp>
        <p:nvSpPr>
          <p:cNvPr id="14" name="TextBox 13"/>
          <p:cNvSpPr txBox="1"/>
          <p:nvPr/>
        </p:nvSpPr>
        <p:spPr>
          <a:xfrm>
            <a:off x="247651" y="710624"/>
            <a:ext cx="495429"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8337551" y="2768601"/>
            <a:ext cx="495429"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4845568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77851" y="3429000"/>
            <a:ext cx="6914224" cy="16974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77850" y="5132981"/>
            <a:ext cx="6915515"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C649B3D5-1D19-4676-9F8D-5782E5F65DB3}"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ja-JP" altLang="en-US">
              <a:solidFill>
                <a:srgbClr val="146194">
                  <a:lumMod val="50000"/>
                </a:srgbClr>
              </a:solidFill>
            </a:endParaRPr>
          </a:p>
        </p:txBody>
      </p:sp>
    </p:spTree>
    <p:extLst>
      <p:ext uri="{BB962C8B-B14F-4D97-AF65-F5344CB8AC3E}">
        <p14:creationId xmlns:p14="http://schemas.microsoft.com/office/powerpoint/2010/main" val="3574309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27641" y="533400"/>
            <a:ext cx="7431435" cy="2895600"/>
          </a:xfrm>
        </p:spPr>
        <p:txBody>
          <a:bodyPr anchor="ctr">
            <a:normAutofit/>
          </a:bodyPr>
          <a:lstStyle>
            <a:lvl1pPr algn="l">
              <a:defRPr sz="28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77851" y="3886200"/>
            <a:ext cx="6914224"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77850" y="4953000"/>
            <a:ext cx="691422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EAE9637F-7367-4BD0-A39E-DEE9B492BE7F}"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ja-JP" altLang="en-US">
              <a:solidFill>
                <a:srgbClr val="146194">
                  <a:lumMod val="50000"/>
                </a:srgbClr>
              </a:solidFill>
            </a:endParaRPr>
          </a:p>
        </p:txBody>
      </p:sp>
      <p:sp>
        <p:nvSpPr>
          <p:cNvPr id="14" name="TextBox 13"/>
          <p:cNvSpPr txBox="1"/>
          <p:nvPr/>
        </p:nvSpPr>
        <p:spPr>
          <a:xfrm>
            <a:off x="247651" y="710624"/>
            <a:ext cx="495429"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8337551" y="2768601"/>
            <a:ext cx="495429"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39592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C5733-36F3-4688-AF97-8EB269D254A2}"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409305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152796" cy="2895600"/>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577851" y="3928534"/>
            <a:ext cx="6914224"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577850" y="4766736"/>
            <a:ext cx="691422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A1413AB2-B27C-4E32-AFB7-D08FA701E192}"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ja-JP" altLang="en-US">
              <a:solidFill>
                <a:srgbClr val="146194">
                  <a:lumMod val="50000"/>
                </a:srgbClr>
              </a:solidFill>
            </a:endParaRPr>
          </a:p>
        </p:txBody>
      </p:sp>
    </p:spTree>
    <p:extLst>
      <p:ext uri="{BB962C8B-B14F-4D97-AF65-F5344CB8AC3E}">
        <p14:creationId xmlns:p14="http://schemas.microsoft.com/office/powerpoint/2010/main" val="2502342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normAutofit/>
          </a:bodyPr>
          <a:lstStyle>
            <a:lvl1pPr algn="l">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77851" y="533401"/>
            <a:ext cx="7101106" cy="376767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B1A1DB-5A88-4ED8-A22F-4C6054AE93A7}"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3737855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3606" y="533400"/>
            <a:ext cx="2214544" cy="4419600"/>
          </a:xfrm>
        </p:spPr>
        <p:txBody>
          <a:bodyPr vert="eaVert">
            <a:normAutofit/>
          </a:bodyPr>
          <a:lstStyle>
            <a:lvl1pPr>
              <a:defRPr sz="280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77850" y="533400"/>
            <a:ext cx="6337513" cy="5486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A414DED-F98F-473D-97FE-8BDE0890DB77}" type="datetime1">
              <a:rPr lang="ja-JP" altLang="en-US" smtClean="0">
                <a:solidFill>
                  <a:srgbClr val="146194">
                    <a:lumMod val="50000"/>
                  </a:srgbClr>
                </a:solidFill>
              </a:rPr>
              <a:pPr/>
              <a:t>2017/12/28</a:t>
            </a:fld>
            <a:endParaRPr lang="ja-JP" alt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ja-JP" altLang="en-US">
              <a:solidFill>
                <a:srgbClr val="146194">
                  <a:lumMod val="50000"/>
                </a:srgbClr>
              </a:solidFill>
            </a:endParaRPr>
          </a:p>
        </p:txBody>
      </p:sp>
    </p:spTree>
    <p:extLst>
      <p:ext uri="{BB962C8B-B14F-4D97-AF65-F5344CB8AC3E}">
        <p14:creationId xmlns:p14="http://schemas.microsoft.com/office/powerpoint/2010/main" val="205688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8DAA-4CD8-42ED-B633-4BB773B28330}"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7321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D701761-121B-4DE7-889A-3A8BFA8E3E11}"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2786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D4DB-9C9B-4505-9DCD-32AFC64F8E93}"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677150" y="6487616"/>
            <a:ext cx="2228850" cy="365125"/>
          </a:xfrm>
          <a:prstGeom prst="rect">
            <a:avLst/>
          </a:prstGeom>
        </p:spPr>
        <p:txBody>
          <a:bodyPr vert="horz" lIns="91440" tIns="45720" rIns="91440" bIns="45720" rtlCol="0" anchor="ctr"/>
          <a:lstStyle>
            <a:lvl1pPr algn="r">
              <a:defRPr sz="2000" b="1">
                <a:solidFill>
                  <a:schemeClr val="tx1"/>
                </a:solidFill>
              </a:defRPr>
            </a:lvl1p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94415841"/>
      </p:ext>
    </p:extLst>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651C7-DE55-4F31-8A88-47F942012370}"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2000" b="1">
                <a:solidFill>
                  <a:schemeClr val="tx1"/>
                </a:solidFill>
              </a:defRPr>
            </a:lvl1pPr>
          </a:lstStyle>
          <a:p>
            <a:fld id="{886B7CE1-7474-42F9-A3A3-B16D6911107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8846716"/>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endParaRPr lang="ja-JP" altLang="en-US">
              <a:solidFill>
                <a:prstClr val="black">
                  <a:tint val="75000"/>
                </a:prstClr>
              </a:solidFill>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b"/>
          <a:lstStyle>
            <a:lvl1pPr algn="r">
              <a:defRPr sz="2000">
                <a:solidFill>
                  <a:schemeClr val="tx1">
                    <a:tint val="75000"/>
                  </a:schemeClr>
                </a:solidFill>
              </a:defRPr>
            </a:lvl1pPr>
          </a:lstStyle>
          <a:p>
            <a:pPr defTabSz="844083"/>
            <a:fld id="{38140AA2-5B03-44C7-9887-D5D2590135B9}"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949449619"/>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iming>
    <p:tnLst>
      <p:par>
        <p:cTn id="1" dur="indefinite" restart="never" nodeType="tmRoot"/>
      </p:par>
    </p:tnLst>
  </p:timing>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4FBDEE-DCD5-4A5F-9AEA-75A35D685415}"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655887" y="6492875"/>
            <a:ext cx="2228850" cy="365125"/>
          </a:xfrm>
          <a:prstGeom prst="rect">
            <a:avLst/>
          </a:prstGeom>
        </p:spPr>
        <p:txBody>
          <a:bodyPr vert="horz" lIns="91440" tIns="45720" rIns="91440" bIns="45720" rtlCol="0" anchor="ctr"/>
          <a:lstStyle>
            <a:lvl1pPr algn="r">
              <a:defRPr sz="1600">
                <a:solidFill>
                  <a:schemeClr val="tx1"/>
                </a:solidFill>
                <a:latin typeface="ＭＳ ゴシック" panose="020B0609070205080204" pitchFamily="49" charset="-128"/>
                <a:ea typeface="ＭＳ ゴシック" panose="020B0609070205080204" pitchFamily="49" charset="-128"/>
              </a:defRPr>
            </a:lvl1pPr>
          </a:lstStyle>
          <a:p>
            <a:fld id="{F68BDEC4-687E-46F0-88AD-493E1A411A36}"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788604612"/>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074EC-E3B9-4CF3-94F3-7678322A7F46}" type="datetime1">
              <a:rPr lang="ja-JP" altLang="en-US" smtClean="0">
                <a:solidFill>
                  <a:prstClr val="black">
                    <a:tint val="75000"/>
                  </a:prstClr>
                </a:solidFill>
              </a:rPr>
              <a:pPr/>
              <a:t>2017/12/28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solidFill>
              </a:defRPr>
            </a:lvl1pPr>
          </a:lstStyle>
          <a:p>
            <a:fld id="{0B140706-3F31-489E-957C-43A4A29D93E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69320153"/>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226565" y="3894668"/>
            <a:ext cx="2676327"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77851" y="4495800"/>
            <a:ext cx="7101106" cy="15240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77851" y="533401"/>
            <a:ext cx="7101106" cy="376767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049432" y="6172204"/>
            <a:ext cx="1300502"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2457BD16-9397-420B-89F3-110EF08C3772}" type="datetime1">
              <a:rPr lang="ja-JP" altLang="en-US" smtClean="0">
                <a:solidFill>
                  <a:srgbClr val="146194">
                    <a:lumMod val="50000"/>
                  </a:srgbClr>
                </a:solidFill>
              </a:rPr>
              <a:pPr>
                <a:defRPr/>
              </a:pPr>
              <a:t>2017/12/28</a:t>
            </a:fld>
            <a:endParaRPr lang="ja-JP" altLang="en-US">
              <a:solidFill>
                <a:srgbClr val="146194">
                  <a:lumMod val="50000"/>
                </a:srgbClr>
              </a:solidFill>
            </a:endParaRPr>
          </a:p>
        </p:txBody>
      </p:sp>
      <p:sp>
        <p:nvSpPr>
          <p:cNvPr id="5" name="Footer Placeholder 4"/>
          <p:cNvSpPr>
            <a:spLocks noGrp="1"/>
          </p:cNvSpPr>
          <p:nvPr>
            <p:ph type="ftr" sz="quarter" idx="3"/>
          </p:nvPr>
        </p:nvSpPr>
        <p:spPr>
          <a:xfrm>
            <a:off x="577850" y="6172201"/>
            <a:ext cx="629603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ja-JP" altLang="en-US">
              <a:solidFill>
                <a:srgbClr val="146194">
                  <a:lumMod val="50000"/>
                </a:srgbClr>
              </a:solidFill>
            </a:endParaRPr>
          </a:p>
        </p:txBody>
      </p:sp>
      <p:sp>
        <p:nvSpPr>
          <p:cNvPr id="14" name="スライド番号プレースホルダー 5"/>
          <p:cNvSpPr txBox="1">
            <a:spLocks/>
          </p:cNvSpPr>
          <p:nvPr userDrawn="1"/>
        </p:nvSpPr>
        <p:spPr>
          <a:xfrm>
            <a:off x="9228784" y="6473830"/>
            <a:ext cx="677217" cy="365125"/>
          </a:xfrm>
          <a:prstGeom prst="rect">
            <a:avLst/>
          </a:prstGeom>
        </p:spPr>
        <p:txBody>
          <a:bodyPr vert="horz" lIns="95782" tIns="47891" rIns="95782" bIns="47891" rtlCol="0" anchor="ctr"/>
          <a:lstStyle>
            <a:defPPr>
              <a:defRPr lang="ja-JP"/>
            </a:defPPr>
            <a:lvl1pPr marL="0" algn="r" defTabSz="914400" rtl="0" eaLnBrk="1" latinLnBrk="0" hangingPunct="1">
              <a:defRPr kumimoji="1" sz="1600" kern="1200">
                <a:solidFill>
                  <a:schemeClr val="tx1"/>
                </a:solidFill>
                <a:latin typeface="+mj-ea"/>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84160"/>
            <a:fld id="{87FA9611-1374-4A4C-8898-01A95BF366EA}" type="slidenum">
              <a:rPr lang="ja-JP" altLang="en-US" smtClean="0">
                <a:solidFill>
                  <a:prstClr val="black"/>
                </a:solidFill>
                <a:latin typeface="ＭＳ Ｐゴシック" panose="020B0600070205080204" pitchFamily="50" charset="-128"/>
                <a:ea typeface="ＭＳ Ｐゴシック" panose="020B0600070205080204" pitchFamily="50" charset="-128"/>
              </a:rPr>
              <a:pPr defTabSz="884160"/>
              <a:t>‹#›</a:t>
            </a:fld>
            <a:endParaRPr lang="ja-JP" altLang="en-US"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44574059"/>
      </p:ext>
    </p:extLst>
  </p:cSld>
  <p:clrMap bg1="dk1" tx1="lt1" bg2="dk2" tx2="lt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 id="2147484587" r:id="rId16"/>
    <p:sldLayoutId id="2147484588" r:id="rId17"/>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7937" y="1310244"/>
            <a:ext cx="8266216" cy="1543793"/>
          </a:xfrm>
        </p:spPr>
        <p:txBody>
          <a:bodyPr>
            <a:noAutofit/>
          </a:bodyPr>
          <a:lstStyle/>
          <a:p>
            <a:r>
              <a:rPr lang="ja-JP" altLang="en-US" sz="3200" dirty="0"/>
              <a:t>南海トラフ沿いの地震観測・評価に基づく</a:t>
            </a:r>
            <a:br>
              <a:rPr lang="ja-JP" altLang="en-US" sz="3200" dirty="0"/>
            </a:br>
            <a:r>
              <a:rPr lang="ja-JP" altLang="en-US" sz="3200" dirty="0"/>
              <a:t>防災対応検討ワーキンググループ報告と</a:t>
            </a:r>
            <a:br>
              <a:rPr lang="ja-JP" altLang="en-US" sz="3200" dirty="0"/>
            </a:br>
            <a:r>
              <a:rPr lang="ja-JP" altLang="en-US" sz="3200" dirty="0"/>
              <a:t>それを受けた政府の対応</a:t>
            </a:r>
          </a:p>
        </p:txBody>
      </p:sp>
      <p:sp>
        <p:nvSpPr>
          <p:cNvPr id="4" name="サブタイトル 3"/>
          <p:cNvSpPr>
            <a:spLocks noGrp="1"/>
          </p:cNvSpPr>
          <p:nvPr>
            <p:ph type="subTitle" idx="1"/>
          </p:nvPr>
        </p:nvSpPr>
        <p:spPr>
          <a:xfrm>
            <a:off x="2006796" y="4306457"/>
            <a:ext cx="6740857" cy="1913466"/>
          </a:xfrm>
        </p:spPr>
        <p:txBody>
          <a:bodyPr>
            <a:normAutofit fontScale="85000" lnSpcReduction="10000"/>
          </a:bodyPr>
          <a:lstStyle/>
          <a:p>
            <a:r>
              <a:rPr kumimoji="1" lang="ja-JP" altLang="en-US" dirty="0" smtClean="0">
                <a:solidFill>
                  <a:schemeClr val="tx1"/>
                </a:solidFill>
              </a:rPr>
              <a:t>　</a:t>
            </a:r>
            <a:endParaRPr kumimoji="1" lang="en-US" altLang="ja-JP" dirty="0" smtClean="0">
              <a:solidFill>
                <a:schemeClr val="tx1"/>
              </a:solidFill>
            </a:endParaRPr>
          </a:p>
          <a:p>
            <a:r>
              <a:rPr lang="ja-JP" altLang="en-US" sz="2800" dirty="0">
                <a:solidFill>
                  <a:schemeClr val="tx1"/>
                </a:solidFill>
              </a:rPr>
              <a:t>内閣府政策統括官（防災担当）付</a:t>
            </a:r>
            <a:endParaRPr lang="en-US" altLang="ja-JP" sz="2800" dirty="0">
              <a:solidFill>
                <a:schemeClr val="tx1"/>
              </a:solidFill>
            </a:endParaRPr>
          </a:p>
          <a:p>
            <a:r>
              <a:rPr lang="ja-JP" altLang="en-US" sz="2400" dirty="0">
                <a:solidFill>
                  <a:schemeClr val="tx1"/>
                </a:solidFill>
              </a:rPr>
              <a:t>　　　　　　　　　　　</a:t>
            </a:r>
            <a:r>
              <a:rPr lang="ja-JP" altLang="en-US" sz="2800" dirty="0">
                <a:solidFill>
                  <a:schemeClr val="tx1"/>
                </a:solidFill>
              </a:rPr>
              <a:t>参事官（調査・企画担当）</a:t>
            </a:r>
            <a:endParaRPr lang="en-US" altLang="ja-JP" sz="2800" dirty="0">
              <a:solidFill>
                <a:schemeClr val="tx1"/>
              </a:solidFill>
            </a:endParaRPr>
          </a:p>
          <a:p>
            <a:r>
              <a:rPr lang="ja-JP" altLang="en-US" sz="2400" dirty="0">
                <a:solidFill>
                  <a:schemeClr val="tx1"/>
                </a:solidFill>
              </a:rPr>
              <a:t>　　　　　　　　　　　　　　　　　　　　</a:t>
            </a:r>
            <a:r>
              <a:rPr lang="ja-JP" altLang="en-US" sz="2800" dirty="0">
                <a:solidFill>
                  <a:schemeClr val="tx1"/>
                </a:solidFill>
              </a:rPr>
              <a:t>廣瀬昌由</a:t>
            </a:r>
            <a:endParaRPr lang="ja-JP" altLang="en-US" sz="2400" dirty="0">
              <a:solidFill>
                <a:schemeClr val="tx1"/>
              </a:solidFill>
            </a:endParaRPr>
          </a:p>
        </p:txBody>
      </p:sp>
      <p:pic>
        <p:nvPicPr>
          <p:cNvPr id="6" name="Picture 5"/>
          <p:cNvPicPr>
            <a:picLocks noChangeAspect="1" noChangeArrowheads="1"/>
          </p:cNvPicPr>
          <p:nvPr/>
        </p:nvPicPr>
        <p:blipFill>
          <a:blip r:embed="rId3" cstate="print">
            <a:clrChange>
              <a:clrFrom>
                <a:srgbClr val="FFFDDB"/>
              </a:clrFrom>
              <a:clrTo>
                <a:srgbClr val="FFFDDB">
                  <a:alpha val="0"/>
                </a:srgbClr>
              </a:clrTo>
            </a:clrChange>
            <a:extLst>
              <a:ext uri="{28A0092B-C50C-407E-A947-70E740481C1C}">
                <a14:useLocalDpi xmlns:a14="http://schemas.microsoft.com/office/drawing/2010/main" val="0"/>
              </a:ext>
            </a:extLst>
          </a:blip>
          <a:srcRect/>
          <a:stretch>
            <a:fillRect/>
          </a:stretch>
        </p:blipFill>
        <p:spPr bwMode="auto">
          <a:xfrm>
            <a:off x="1091820" y="4306457"/>
            <a:ext cx="1080138" cy="89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 name="正方形/長方形 4"/>
          <p:cNvSpPr/>
          <p:nvPr/>
        </p:nvSpPr>
        <p:spPr>
          <a:xfrm>
            <a:off x="8769424" y="112123"/>
            <a:ext cx="1080120" cy="3645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19" rtl="0" eaLnBrk="1" latinLnBrk="0" hangingPunct="1">
              <a:defRPr kumimoji="1" sz="2500" kern="1200">
                <a:solidFill>
                  <a:schemeClr val="lt1"/>
                </a:solidFill>
                <a:latin typeface="+mn-lt"/>
                <a:ea typeface="+mn-ea"/>
                <a:cs typeface="+mn-cs"/>
              </a:defRPr>
            </a:lvl1pPr>
            <a:lvl2pPr marL="640060" algn="l" defTabSz="1280119" rtl="0" eaLnBrk="1" latinLnBrk="0" hangingPunct="1">
              <a:defRPr kumimoji="1" sz="2500" kern="1200">
                <a:solidFill>
                  <a:schemeClr val="lt1"/>
                </a:solidFill>
                <a:latin typeface="+mn-lt"/>
                <a:ea typeface="+mn-ea"/>
                <a:cs typeface="+mn-cs"/>
              </a:defRPr>
            </a:lvl2pPr>
            <a:lvl3pPr marL="1280119" algn="l" defTabSz="1280119" rtl="0" eaLnBrk="1" latinLnBrk="0" hangingPunct="1">
              <a:defRPr kumimoji="1" sz="2500" kern="1200">
                <a:solidFill>
                  <a:schemeClr val="lt1"/>
                </a:solidFill>
                <a:latin typeface="+mn-lt"/>
                <a:ea typeface="+mn-ea"/>
                <a:cs typeface="+mn-cs"/>
              </a:defRPr>
            </a:lvl3pPr>
            <a:lvl4pPr marL="1920177" algn="l" defTabSz="1280119" rtl="0" eaLnBrk="1" latinLnBrk="0" hangingPunct="1">
              <a:defRPr kumimoji="1" sz="2500" kern="1200">
                <a:solidFill>
                  <a:schemeClr val="lt1"/>
                </a:solidFill>
                <a:latin typeface="+mn-lt"/>
                <a:ea typeface="+mn-ea"/>
                <a:cs typeface="+mn-cs"/>
              </a:defRPr>
            </a:lvl4pPr>
            <a:lvl5pPr marL="2560237" algn="l" defTabSz="1280119" rtl="0" eaLnBrk="1" latinLnBrk="0" hangingPunct="1">
              <a:defRPr kumimoji="1" sz="2500" kern="1200">
                <a:solidFill>
                  <a:schemeClr val="lt1"/>
                </a:solidFill>
                <a:latin typeface="+mn-lt"/>
                <a:ea typeface="+mn-ea"/>
                <a:cs typeface="+mn-cs"/>
              </a:defRPr>
            </a:lvl5pPr>
            <a:lvl6pPr marL="3200296" algn="l" defTabSz="1280119" rtl="0" eaLnBrk="1" latinLnBrk="0" hangingPunct="1">
              <a:defRPr kumimoji="1" sz="2500" kern="1200">
                <a:solidFill>
                  <a:schemeClr val="lt1"/>
                </a:solidFill>
                <a:latin typeface="+mn-lt"/>
                <a:ea typeface="+mn-ea"/>
                <a:cs typeface="+mn-cs"/>
              </a:defRPr>
            </a:lvl6pPr>
            <a:lvl7pPr marL="3840356" algn="l" defTabSz="1280119" rtl="0" eaLnBrk="1" latinLnBrk="0" hangingPunct="1">
              <a:defRPr kumimoji="1" sz="2500" kern="1200">
                <a:solidFill>
                  <a:schemeClr val="lt1"/>
                </a:solidFill>
                <a:latin typeface="+mn-lt"/>
                <a:ea typeface="+mn-ea"/>
                <a:cs typeface="+mn-cs"/>
              </a:defRPr>
            </a:lvl7pPr>
            <a:lvl8pPr marL="4480415" algn="l" defTabSz="1280119" rtl="0" eaLnBrk="1" latinLnBrk="0" hangingPunct="1">
              <a:defRPr kumimoji="1" sz="2500" kern="1200">
                <a:solidFill>
                  <a:schemeClr val="lt1"/>
                </a:solidFill>
                <a:latin typeface="+mn-lt"/>
                <a:ea typeface="+mn-ea"/>
                <a:cs typeface="+mn-cs"/>
              </a:defRPr>
            </a:lvl8pPr>
            <a:lvl9pPr marL="5120473" algn="l" defTabSz="1280119" rtl="0" eaLnBrk="1" latinLnBrk="0" hangingPunct="1">
              <a:defRPr kumimoji="1" sz="2500" kern="1200">
                <a:solidFill>
                  <a:schemeClr val="lt1"/>
                </a:solidFill>
                <a:latin typeface="+mn-lt"/>
                <a:ea typeface="+mn-ea"/>
                <a:cs typeface="+mn-cs"/>
              </a:defRPr>
            </a:lvl9pPr>
          </a:lstStyle>
          <a:p>
            <a:pPr algn="ctr"/>
            <a:r>
              <a:rPr kumimoji="1" lang="ja-JP" altLang="en-US" sz="1800" dirty="0" smtClean="0">
                <a:solidFill>
                  <a:schemeClr val="tx1"/>
                </a:solidFill>
              </a:rPr>
              <a:t>資料４</a:t>
            </a:r>
            <a:endParaRPr kumimoji="1" lang="ja-JP" altLang="en-US" sz="1800" dirty="0">
              <a:solidFill>
                <a:schemeClr val="tx1"/>
              </a:solidFill>
            </a:endParaRPr>
          </a:p>
        </p:txBody>
      </p:sp>
    </p:spTree>
    <p:extLst>
      <p:ext uri="{BB962C8B-B14F-4D97-AF65-F5344CB8AC3E}">
        <p14:creationId xmlns:p14="http://schemas.microsoft.com/office/powerpoint/2010/main" val="3406591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68BDEC4-687E-46F0-88AD-493E1A411A36}" type="slidenum">
              <a:rPr lang="ja-JP" altLang="en-US" sz="2000" b="1" smtClean="0">
                <a:solidFill>
                  <a:prstClr val="black"/>
                </a:solidFill>
                <a:latin typeface="+mn-ea"/>
                <a:ea typeface="+mn-ea"/>
              </a:rPr>
              <a:pPr/>
              <a:t>9</a:t>
            </a:fld>
            <a:endParaRPr lang="ja-JP" altLang="en-US" sz="2000" b="1" dirty="0">
              <a:solidFill>
                <a:prstClr val="black"/>
              </a:solidFill>
              <a:latin typeface="+mn-ea"/>
              <a:ea typeface="+mn-ea"/>
            </a:endParaRPr>
          </a:p>
        </p:txBody>
      </p:sp>
      <p:sp>
        <p:nvSpPr>
          <p:cNvPr id="3" name="テキスト ボックス 2"/>
          <p:cNvSpPr txBox="1"/>
          <p:nvPr/>
        </p:nvSpPr>
        <p:spPr>
          <a:xfrm>
            <a:off x="0" y="5"/>
            <a:ext cx="9906000" cy="369332"/>
          </a:xfrm>
          <a:prstGeom prst="rect">
            <a:avLst/>
          </a:prstGeom>
          <a:solidFill>
            <a:schemeClr val="accent1"/>
          </a:solidFill>
        </p:spPr>
        <p:txBody>
          <a:bodyPr wrap="square" rtlCol="0">
            <a:spAutoFit/>
          </a:bodyPr>
          <a:lstStyle/>
          <a:p>
            <a:pPr marL="358775" indent="-358775" algn="ctr" defTabSz="957816"/>
            <a:r>
              <a:rPr lang="ja-JP" altLang="en-US" b="1" dirty="0" smtClean="0">
                <a:solidFill>
                  <a:prstClr val="white"/>
                </a:solidFill>
              </a:rPr>
              <a:t>（ケース１）、（ケース２）の全世界における事例（１９００年～２０１６年６月）</a:t>
            </a:r>
            <a:endParaRPr lang="ja-JP" altLang="en-US" b="1" dirty="0">
              <a:solidFill>
                <a:prstClr val="white"/>
              </a:solidFill>
            </a:endParaRPr>
          </a:p>
        </p:txBody>
      </p:sp>
      <p:pic>
        <p:nvPicPr>
          <p:cNvPr id="4" name="図 3"/>
          <p:cNvPicPr>
            <a:picLocks noChangeAspect="1"/>
          </p:cNvPicPr>
          <p:nvPr/>
        </p:nvPicPr>
        <p:blipFill>
          <a:blip r:embed="rId2"/>
          <a:stretch>
            <a:fillRect/>
          </a:stretch>
        </p:blipFill>
        <p:spPr>
          <a:xfrm>
            <a:off x="0" y="404665"/>
            <a:ext cx="4848911" cy="3215683"/>
          </a:xfrm>
          <a:prstGeom prst="rect">
            <a:avLst/>
          </a:prstGeom>
        </p:spPr>
      </p:pic>
      <p:pic>
        <p:nvPicPr>
          <p:cNvPr id="5" name="図 4"/>
          <p:cNvPicPr>
            <a:picLocks noChangeAspect="1"/>
          </p:cNvPicPr>
          <p:nvPr/>
        </p:nvPicPr>
        <p:blipFill>
          <a:blip r:embed="rId3"/>
          <a:stretch>
            <a:fillRect/>
          </a:stretch>
        </p:blipFill>
        <p:spPr>
          <a:xfrm>
            <a:off x="5109790" y="404664"/>
            <a:ext cx="4752528" cy="3215683"/>
          </a:xfrm>
          <a:prstGeom prst="rect">
            <a:avLst/>
          </a:prstGeom>
        </p:spPr>
      </p:pic>
      <p:sp>
        <p:nvSpPr>
          <p:cNvPr id="6" name="正方形/長方形 5"/>
          <p:cNvSpPr/>
          <p:nvPr/>
        </p:nvSpPr>
        <p:spPr>
          <a:xfrm>
            <a:off x="156790" y="3588752"/>
            <a:ext cx="4953000" cy="276999"/>
          </a:xfrm>
          <a:prstGeom prst="rect">
            <a:avLst/>
          </a:prstGeom>
        </p:spPr>
        <p:txBody>
          <a:bodyPr>
            <a:spAutoFit/>
          </a:bodyPr>
          <a:lstStyle/>
          <a:p>
            <a:r>
              <a:rPr lang="ja-JP" altLang="en-US" sz="1200" dirty="0"/>
              <a:t>大規模地震発生後に隣接領域で同規模の地震が発生した</a:t>
            </a:r>
            <a:r>
              <a:rPr lang="ja-JP" altLang="en-US" sz="1200" dirty="0" smtClean="0"/>
              <a:t>事例（ケース１）</a:t>
            </a:r>
            <a:endParaRPr lang="ja-JP" altLang="en-US" sz="1200" dirty="0"/>
          </a:p>
        </p:txBody>
      </p:sp>
      <p:sp>
        <p:nvSpPr>
          <p:cNvPr id="7" name="正方形/長方形 6"/>
          <p:cNvSpPr/>
          <p:nvPr/>
        </p:nvSpPr>
        <p:spPr>
          <a:xfrm>
            <a:off x="5313040" y="3588752"/>
            <a:ext cx="4454133" cy="461665"/>
          </a:xfrm>
          <a:prstGeom prst="rect">
            <a:avLst/>
          </a:prstGeom>
        </p:spPr>
        <p:txBody>
          <a:bodyPr wrap="square">
            <a:spAutoFit/>
          </a:bodyPr>
          <a:lstStyle/>
          <a:p>
            <a:r>
              <a:rPr lang="ja-JP" altLang="en-US" sz="1200" dirty="0"/>
              <a:t>比較的規模の大きな地震後に同じ領域で更に同規模以上の地震が発生した事例（</a:t>
            </a:r>
            <a:r>
              <a:rPr lang="ja-JP" altLang="en-US" sz="1200" dirty="0" smtClean="0"/>
              <a:t>ケース２）</a:t>
            </a:r>
            <a:endParaRPr lang="ja-JP" altLang="en-US" sz="1200" dirty="0"/>
          </a:p>
        </p:txBody>
      </p:sp>
      <p:sp>
        <p:nvSpPr>
          <p:cNvPr id="8" name="正方形/長方形 7"/>
          <p:cNvSpPr/>
          <p:nvPr/>
        </p:nvSpPr>
        <p:spPr>
          <a:xfrm>
            <a:off x="5300283" y="4222757"/>
            <a:ext cx="4466889" cy="1726215"/>
          </a:xfrm>
          <a:prstGeom prst="rect">
            <a:avLst/>
          </a:prstGeom>
          <a:solidFill>
            <a:srgbClr val="FFFFCC"/>
          </a:solidFill>
          <a:ln w="38100">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108000" rIns="108000" bIns="108000">
            <a:spAutoFit/>
          </a:bodyPr>
          <a:lstStyle/>
          <a:p>
            <a:r>
              <a:rPr lang="ja-JP" altLang="en-US" sz="1400" dirty="0"/>
              <a:t>全世界で</a:t>
            </a:r>
            <a:r>
              <a:rPr lang="en-US" altLang="ja-JP" sz="1400" dirty="0"/>
              <a:t>1900</a:t>
            </a:r>
            <a:r>
              <a:rPr lang="ja-JP" altLang="en-US" sz="1400" dirty="0"/>
              <a:t>年以降に発生した</a:t>
            </a:r>
            <a:r>
              <a:rPr lang="en-US" altLang="ja-JP" sz="1400" dirty="0"/>
              <a:t>M7.0</a:t>
            </a:r>
            <a:r>
              <a:rPr lang="ja-JP" altLang="en-US" sz="1400" dirty="0"/>
              <a:t>以上の地震</a:t>
            </a:r>
            <a:r>
              <a:rPr lang="en-US" altLang="ja-JP" sz="1400" b="1" dirty="0">
                <a:solidFill>
                  <a:srgbClr val="FF0000"/>
                </a:solidFill>
              </a:rPr>
              <a:t>1368</a:t>
            </a:r>
            <a:r>
              <a:rPr lang="ja-JP" altLang="en-US" sz="1400" b="1" dirty="0">
                <a:solidFill>
                  <a:srgbClr val="FF0000"/>
                </a:solidFill>
              </a:rPr>
              <a:t>事例のうち、７日以内に</a:t>
            </a:r>
            <a:r>
              <a:rPr lang="en-US" altLang="ja-JP" sz="1400" b="1" dirty="0">
                <a:solidFill>
                  <a:srgbClr val="FF0000"/>
                </a:solidFill>
              </a:rPr>
              <a:t>24</a:t>
            </a:r>
            <a:r>
              <a:rPr lang="ja-JP" altLang="en-US" sz="1400" b="1" dirty="0">
                <a:solidFill>
                  <a:srgbClr val="FF0000"/>
                </a:solidFill>
              </a:rPr>
              <a:t>事例</a:t>
            </a:r>
            <a:r>
              <a:rPr lang="ja-JP" altLang="en-US" sz="1400" dirty="0"/>
              <a:t>で同じ領域で同規模以上の地震が発生。その後の発生頻度は時間とともに減少</a:t>
            </a:r>
            <a:r>
              <a:rPr lang="ja-JP" altLang="en-US" sz="1400" dirty="0" smtClean="0"/>
              <a:t>。</a:t>
            </a:r>
            <a:endParaRPr lang="en-US" altLang="ja-JP" sz="1400" dirty="0" smtClean="0"/>
          </a:p>
          <a:p>
            <a:endParaRPr lang="en-US" altLang="ja-JP" sz="1400" dirty="0"/>
          </a:p>
          <a:p>
            <a:r>
              <a:rPr lang="ja-JP" altLang="en-US" sz="1400" dirty="0"/>
              <a:t>この傾向は、地震発生後の統計的な経験式に基づく地震発生確率の減少の時間変化と同等と評価できる。これら実際の事例数や経験式から</a:t>
            </a:r>
            <a:r>
              <a:rPr lang="ja-JP" altLang="en-US" sz="1400" b="1" dirty="0">
                <a:solidFill>
                  <a:srgbClr val="FF0000"/>
                </a:solidFill>
              </a:rPr>
              <a:t>定量的な評価が</a:t>
            </a:r>
            <a:r>
              <a:rPr lang="ja-JP" altLang="en-US" sz="1400" b="1" dirty="0" smtClean="0">
                <a:solidFill>
                  <a:srgbClr val="FF0000"/>
                </a:solidFill>
              </a:rPr>
              <a:t>可能</a:t>
            </a:r>
            <a:r>
              <a:rPr lang="ja-JP" altLang="en-US" sz="1400" dirty="0" smtClean="0"/>
              <a:t>。</a:t>
            </a:r>
            <a:endParaRPr lang="ja-JP" altLang="en-US" sz="1400" dirty="0"/>
          </a:p>
        </p:txBody>
      </p:sp>
      <p:sp>
        <p:nvSpPr>
          <p:cNvPr id="9" name="正方形/長方形 8"/>
          <p:cNvSpPr/>
          <p:nvPr/>
        </p:nvSpPr>
        <p:spPr>
          <a:xfrm>
            <a:off x="156790" y="4222757"/>
            <a:ext cx="4953000" cy="2587989"/>
          </a:xfrm>
          <a:prstGeom prst="rect">
            <a:avLst/>
          </a:prstGeom>
          <a:solidFill>
            <a:srgbClr val="FFFFCC"/>
          </a:solidFill>
          <a:ln w="38100">
            <a:solidFill>
              <a:schemeClr val="accent4"/>
            </a:solidFill>
          </a:ln>
        </p:spPr>
        <p:style>
          <a:lnRef idx="2">
            <a:schemeClr val="accent2"/>
          </a:lnRef>
          <a:fillRef idx="1">
            <a:schemeClr val="lt1"/>
          </a:fillRef>
          <a:effectRef idx="0">
            <a:schemeClr val="accent2"/>
          </a:effectRef>
          <a:fontRef idx="minor">
            <a:schemeClr val="dk1"/>
          </a:fontRef>
        </p:style>
        <p:txBody>
          <a:bodyPr lIns="108000" tIns="108000" rIns="108000" bIns="108000">
            <a:spAutoFit/>
          </a:bodyPr>
          <a:lstStyle/>
          <a:p>
            <a:r>
              <a:rPr lang="ja-JP" altLang="en-US" sz="1400" dirty="0"/>
              <a:t>全世界で</a:t>
            </a:r>
            <a:r>
              <a:rPr lang="en-US" altLang="ja-JP" sz="1400" dirty="0"/>
              <a:t>1900</a:t>
            </a:r>
            <a:r>
              <a:rPr lang="ja-JP" altLang="en-US" sz="1400" dirty="0"/>
              <a:t>年以降に発生した</a:t>
            </a:r>
            <a:r>
              <a:rPr lang="en-US" altLang="ja-JP" sz="1400" dirty="0"/>
              <a:t>M8.0</a:t>
            </a:r>
            <a:r>
              <a:rPr lang="ja-JP" altLang="en-US" sz="1400" dirty="0"/>
              <a:t>以上の地震</a:t>
            </a:r>
            <a:r>
              <a:rPr lang="en-US" altLang="ja-JP" sz="1400" b="1" dirty="0">
                <a:solidFill>
                  <a:srgbClr val="FF0000"/>
                </a:solidFill>
              </a:rPr>
              <a:t>96</a:t>
            </a:r>
            <a:r>
              <a:rPr lang="ja-JP" altLang="en-US" sz="1400" b="1" dirty="0">
                <a:solidFill>
                  <a:srgbClr val="FF0000"/>
                </a:solidFill>
              </a:rPr>
              <a:t>事例のうち、３日以内に</a:t>
            </a:r>
            <a:r>
              <a:rPr lang="en-US" altLang="ja-JP" sz="1400" b="1" dirty="0">
                <a:solidFill>
                  <a:srgbClr val="FF0000"/>
                </a:solidFill>
              </a:rPr>
              <a:t>10</a:t>
            </a:r>
            <a:r>
              <a:rPr lang="ja-JP" altLang="en-US" sz="1400" b="1" dirty="0">
                <a:solidFill>
                  <a:srgbClr val="FF0000"/>
                </a:solidFill>
              </a:rPr>
              <a:t>事例</a:t>
            </a:r>
            <a:r>
              <a:rPr lang="ja-JP" altLang="en-US" sz="1400" dirty="0"/>
              <a:t>で隣接領域で同程度の地震が発生。その後の発生頻度は時間とともに減少</a:t>
            </a:r>
            <a:r>
              <a:rPr lang="ja-JP" altLang="en-US" sz="1400" dirty="0" smtClean="0"/>
              <a:t>。</a:t>
            </a:r>
            <a:endParaRPr lang="en-US" altLang="ja-JP" sz="1400" dirty="0" smtClean="0"/>
          </a:p>
          <a:p>
            <a:endParaRPr lang="en-US" altLang="ja-JP" sz="1400" dirty="0" smtClean="0"/>
          </a:p>
          <a:p>
            <a:r>
              <a:rPr lang="ja-JP" altLang="en-US" sz="1400" dirty="0"/>
              <a:t>この傾向は、地震発生後の統計的な経験式に基づく地震発生確率の減少の時間変化と同等と評価できる。これら実際の事例数や経験式から</a:t>
            </a:r>
            <a:r>
              <a:rPr lang="ja-JP" altLang="en-US" sz="1400" b="1" dirty="0">
                <a:solidFill>
                  <a:srgbClr val="FF0000"/>
                </a:solidFill>
              </a:rPr>
              <a:t>定量的な評価が</a:t>
            </a:r>
            <a:r>
              <a:rPr lang="ja-JP" altLang="en-US" sz="1400" b="1" dirty="0" smtClean="0">
                <a:solidFill>
                  <a:srgbClr val="FF0000"/>
                </a:solidFill>
              </a:rPr>
              <a:t>可能</a:t>
            </a:r>
            <a:r>
              <a:rPr lang="ja-JP" altLang="en-US" sz="1400" dirty="0" smtClean="0"/>
              <a:t>。</a:t>
            </a:r>
            <a:endParaRPr lang="en-US" altLang="ja-JP" sz="1400" dirty="0"/>
          </a:p>
          <a:p>
            <a:r>
              <a:rPr lang="ja-JP" altLang="en-US" sz="1400" dirty="0"/>
              <a:t/>
            </a:r>
            <a:br>
              <a:rPr lang="ja-JP" altLang="en-US" sz="1400" dirty="0"/>
            </a:br>
            <a:r>
              <a:rPr lang="ja-JP" altLang="en-US" sz="1400" dirty="0" smtClean="0"/>
              <a:t>ただし、これ</a:t>
            </a:r>
            <a:r>
              <a:rPr lang="ja-JP" altLang="en-US" sz="1400" dirty="0"/>
              <a:t>まで南海トラフでは、東側と西側の領域でほぼ同時又は続けて地震が発生したことがあることや、２年～３年後に発生した場合があることにも留意する必要。</a:t>
            </a:r>
          </a:p>
        </p:txBody>
      </p:sp>
      <p:sp>
        <p:nvSpPr>
          <p:cNvPr id="10" name="テキスト ボックス 9"/>
          <p:cNvSpPr txBox="1"/>
          <p:nvPr/>
        </p:nvSpPr>
        <p:spPr>
          <a:xfrm>
            <a:off x="776536" y="2788198"/>
            <a:ext cx="153888" cy="443548"/>
          </a:xfrm>
          <a:prstGeom prst="rect">
            <a:avLst/>
          </a:prstGeom>
          <a:solidFill>
            <a:schemeClr val="lt1"/>
          </a:solidFill>
          <a:ln w="25400">
            <a:solidFill>
              <a:srgbClr val="FF0000"/>
            </a:solidFill>
          </a:ln>
        </p:spPr>
        <p:style>
          <a:lnRef idx="2">
            <a:schemeClr val="accent2"/>
          </a:lnRef>
          <a:fillRef idx="1">
            <a:schemeClr val="lt1"/>
          </a:fillRef>
          <a:effectRef idx="0">
            <a:schemeClr val="accent2"/>
          </a:effectRef>
          <a:fontRef idx="minor">
            <a:schemeClr val="dk1"/>
          </a:fontRef>
        </p:style>
        <p:txBody>
          <a:bodyPr vert="eaVert" wrap="square" lIns="0" rIns="0" rtlCol="0" anchor="ctr">
            <a:spAutoFit/>
          </a:bodyPr>
          <a:lstStyle/>
          <a:p>
            <a:pPr algn="ctr"/>
            <a:r>
              <a:rPr kumimoji="1" lang="ja-JP" altLang="en-US" sz="1000" b="1" dirty="0" smtClean="0"/>
              <a:t>３日</a:t>
            </a:r>
            <a:endParaRPr kumimoji="1" lang="ja-JP" altLang="en-US" sz="1000" b="1" dirty="0"/>
          </a:p>
        </p:txBody>
      </p:sp>
      <p:sp>
        <p:nvSpPr>
          <p:cNvPr id="11" name="テキスト ボックス 10"/>
          <p:cNvSpPr txBox="1"/>
          <p:nvPr/>
        </p:nvSpPr>
        <p:spPr>
          <a:xfrm>
            <a:off x="1358950" y="2788198"/>
            <a:ext cx="153888" cy="443549"/>
          </a:xfrm>
          <a:prstGeom prst="rect">
            <a:avLst/>
          </a:prstGeom>
          <a:solidFill>
            <a:schemeClr val="lt1"/>
          </a:solidFill>
          <a:ln w="25400">
            <a:solidFill>
              <a:srgbClr val="FF0000"/>
            </a:solidFill>
          </a:ln>
        </p:spPr>
        <p:style>
          <a:lnRef idx="2">
            <a:schemeClr val="accent2"/>
          </a:lnRef>
          <a:fillRef idx="1">
            <a:schemeClr val="lt1"/>
          </a:fillRef>
          <a:effectRef idx="0">
            <a:schemeClr val="accent2"/>
          </a:effectRef>
          <a:fontRef idx="minor">
            <a:schemeClr val="dk1"/>
          </a:fontRef>
        </p:style>
        <p:txBody>
          <a:bodyPr vert="eaVert" wrap="square" lIns="0" rIns="0" rtlCol="0" anchor="ctr">
            <a:spAutoFit/>
          </a:bodyPr>
          <a:lstStyle/>
          <a:p>
            <a:pPr algn="ctr"/>
            <a:r>
              <a:rPr kumimoji="1" lang="ja-JP" altLang="en-US" sz="1000" b="1" dirty="0" smtClean="0"/>
              <a:t>７日</a:t>
            </a:r>
            <a:endParaRPr kumimoji="1" lang="ja-JP" altLang="en-US" sz="1000" b="1" dirty="0"/>
          </a:p>
        </p:txBody>
      </p:sp>
      <p:sp>
        <p:nvSpPr>
          <p:cNvPr id="12" name="テキスト ボックス 11"/>
          <p:cNvSpPr txBox="1"/>
          <p:nvPr/>
        </p:nvSpPr>
        <p:spPr>
          <a:xfrm>
            <a:off x="6001370" y="2769147"/>
            <a:ext cx="153888" cy="443548"/>
          </a:xfrm>
          <a:prstGeom prst="rect">
            <a:avLst/>
          </a:prstGeom>
          <a:solidFill>
            <a:schemeClr val="lt1"/>
          </a:solidFill>
          <a:ln w="25400">
            <a:solidFill>
              <a:srgbClr val="FF0000"/>
            </a:solidFill>
          </a:ln>
        </p:spPr>
        <p:style>
          <a:lnRef idx="2">
            <a:schemeClr val="accent2"/>
          </a:lnRef>
          <a:fillRef idx="1">
            <a:schemeClr val="lt1"/>
          </a:fillRef>
          <a:effectRef idx="0">
            <a:schemeClr val="accent2"/>
          </a:effectRef>
          <a:fontRef idx="minor">
            <a:schemeClr val="dk1"/>
          </a:fontRef>
        </p:style>
        <p:txBody>
          <a:bodyPr vert="eaVert" wrap="square" lIns="0" rIns="0" rtlCol="0" anchor="ctr">
            <a:spAutoFit/>
          </a:bodyPr>
          <a:lstStyle/>
          <a:p>
            <a:pPr algn="ctr"/>
            <a:r>
              <a:rPr kumimoji="1" lang="ja-JP" altLang="en-US" sz="1000" b="1" dirty="0" smtClean="0"/>
              <a:t>３日</a:t>
            </a:r>
            <a:endParaRPr kumimoji="1" lang="ja-JP" altLang="en-US" sz="1000" b="1" dirty="0"/>
          </a:p>
        </p:txBody>
      </p:sp>
      <p:sp>
        <p:nvSpPr>
          <p:cNvPr id="13" name="テキスト ボックス 12"/>
          <p:cNvSpPr txBox="1"/>
          <p:nvPr/>
        </p:nvSpPr>
        <p:spPr>
          <a:xfrm>
            <a:off x="6545684" y="2769147"/>
            <a:ext cx="153888" cy="443549"/>
          </a:xfrm>
          <a:prstGeom prst="rect">
            <a:avLst/>
          </a:prstGeom>
          <a:solidFill>
            <a:schemeClr val="lt1"/>
          </a:solidFill>
          <a:ln w="25400">
            <a:solidFill>
              <a:srgbClr val="FF0000"/>
            </a:solidFill>
          </a:ln>
        </p:spPr>
        <p:style>
          <a:lnRef idx="2">
            <a:schemeClr val="accent2"/>
          </a:lnRef>
          <a:fillRef idx="1">
            <a:schemeClr val="lt1"/>
          </a:fillRef>
          <a:effectRef idx="0">
            <a:schemeClr val="accent2"/>
          </a:effectRef>
          <a:fontRef idx="minor">
            <a:schemeClr val="dk1"/>
          </a:fontRef>
        </p:style>
        <p:txBody>
          <a:bodyPr vert="eaVert" wrap="square" lIns="0" rIns="0" rtlCol="0" anchor="ctr">
            <a:spAutoFit/>
          </a:bodyPr>
          <a:lstStyle/>
          <a:p>
            <a:pPr algn="ctr"/>
            <a:r>
              <a:rPr kumimoji="1" lang="ja-JP" altLang="en-US" sz="1000" b="1" dirty="0" smtClean="0"/>
              <a:t>７日</a:t>
            </a:r>
            <a:endParaRPr kumimoji="1" lang="ja-JP" altLang="en-US" sz="1000" b="1" dirty="0"/>
          </a:p>
        </p:txBody>
      </p:sp>
    </p:spTree>
    <p:extLst>
      <p:ext uri="{BB962C8B-B14F-4D97-AF65-F5344CB8AC3E}">
        <p14:creationId xmlns:p14="http://schemas.microsoft.com/office/powerpoint/2010/main" val="1508485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32257" y="1484784"/>
            <a:ext cx="4203329" cy="379321"/>
          </a:xfrm>
          <a:prstGeom prst="roundRect">
            <a:avLst>
              <a:gd name="adj" fmla="val 32081"/>
            </a:avLst>
          </a:prstGeom>
          <a:gradFill>
            <a:gsLst>
              <a:gs pos="0">
                <a:schemeClr val="accent4">
                  <a:satMod val="105000"/>
                  <a:tint val="67000"/>
                  <a:lumMod val="95000"/>
                  <a:lumOff val="5000"/>
                </a:schemeClr>
              </a:gs>
              <a:gs pos="50000">
                <a:schemeClr val="accent4">
                  <a:lumMod val="105000"/>
                  <a:satMod val="103000"/>
                  <a:tint val="73000"/>
                </a:schemeClr>
              </a:gs>
              <a:gs pos="100000">
                <a:schemeClr val="accent4">
                  <a:lumMod val="105000"/>
                  <a:satMod val="109000"/>
                  <a:tint val="81000"/>
                </a:schemeClr>
              </a:gs>
            </a:gsLst>
          </a:gradFill>
          <a:ln>
            <a:solidFill>
              <a:schemeClr val="tx1"/>
            </a:solidFill>
          </a:ln>
        </p:spPr>
        <p:style>
          <a:lnRef idx="1">
            <a:schemeClr val="accent4"/>
          </a:lnRef>
          <a:fillRef idx="2">
            <a:schemeClr val="accent4"/>
          </a:fillRef>
          <a:effectRef idx="1">
            <a:schemeClr val="accent4"/>
          </a:effectRef>
          <a:fontRef idx="minor">
            <a:schemeClr val="dk1"/>
          </a:fontRef>
        </p:style>
        <p:txBody>
          <a:bodyPr lIns="180000" rIns="180000" rtlCol="0" anchor="ctr"/>
          <a:lstStyle/>
          <a:p>
            <a:pPr algn="ctr">
              <a:lnSpc>
                <a:spcPct val="12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大震法による現防災対応について</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1773" y="-21144"/>
            <a:ext cx="9906000" cy="412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rPr>
              <a:t>大規模地震対策特別措置法の</a:t>
            </a:r>
            <a:r>
              <a:rPr lang="ja-JP" altLang="en-US" sz="2000" b="1" dirty="0">
                <a:solidFill>
                  <a:prstClr val="white"/>
                </a:solidFill>
              </a:rPr>
              <a:t>取扱い及び今後の防災対応</a:t>
            </a:r>
          </a:p>
        </p:txBody>
      </p:sp>
      <p:sp>
        <p:nvSpPr>
          <p:cNvPr id="31" name="テキスト ボックス 30"/>
          <p:cNvSpPr txBox="1"/>
          <p:nvPr/>
        </p:nvSpPr>
        <p:spPr>
          <a:xfrm>
            <a:off x="405250" y="1845680"/>
            <a:ext cx="8653874" cy="869469"/>
          </a:xfrm>
          <a:prstGeom prst="rect">
            <a:avLst/>
          </a:prstGeom>
          <a:noFill/>
        </p:spPr>
        <p:txBody>
          <a:bodyPr wrap="square" rtlCol="0">
            <a:spAutoFit/>
          </a:bodyPr>
          <a:lstStyle/>
          <a:p>
            <a:pPr marL="536575" indent="-536575">
              <a:spcBef>
                <a:spcPts val="600"/>
              </a:spcBef>
            </a:pPr>
            <a:r>
              <a:rPr lang="ja-JP" altLang="en-US" sz="1600" dirty="0" smtClean="0">
                <a:solidFill>
                  <a:prstClr val="black"/>
                </a:solidFill>
              </a:rPr>
              <a:t>　○　現在の科学的知見では、</a:t>
            </a:r>
            <a:r>
              <a:rPr lang="ja-JP" altLang="en-US" sz="1600" b="1" u="sng" dirty="0" smtClean="0">
                <a:solidFill>
                  <a:prstClr val="black"/>
                </a:solidFill>
              </a:rPr>
              <a:t>大震法に基づく現行の地震防災応急対策が前提としているような、</a:t>
            </a:r>
            <a:r>
              <a:rPr lang="ja-JP" altLang="en-US" sz="1600" dirty="0" smtClean="0">
                <a:solidFill>
                  <a:prstClr val="black"/>
                </a:solidFill>
              </a:rPr>
              <a:t>地震の発生場所や</a:t>
            </a:r>
            <a:r>
              <a:rPr lang="ja-JP" altLang="en-US" sz="1600" dirty="0">
                <a:solidFill>
                  <a:prstClr val="black"/>
                </a:solidFill>
              </a:rPr>
              <a:t>時期</a:t>
            </a:r>
            <a:r>
              <a:rPr lang="ja-JP" altLang="en-US" sz="1600" dirty="0" smtClean="0">
                <a:solidFill>
                  <a:prstClr val="black"/>
                </a:solidFill>
              </a:rPr>
              <a:t>・</a:t>
            </a:r>
            <a:r>
              <a:rPr lang="ja-JP" altLang="en-US" sz="1600" dirty="0">
                <a:solidFill>
                  <a:prstClr val="black"/>
                </a:solidFill>
              </a:rPr>
              <a:t>規模の</a:t>
            </a:r>
            <a:r>
              <a:rPr lang="ja-JP" altLang="en-US" sz="1600" b="1" u="sng" dirty="0">
                <a:solidFill>
                  <a:prstClr val="black"/>
                </a:solidFill>
              </a:rPr>
              <a:t>高い確度の予測</a:t>
            </a:r>
            <a:r>
              <a:rPr lang="ja-JP" altLang="en-US" sz="1600" b="1" u="sng" dirty="0" smtClean="0">
                <a:solidFill>
                  <a:prstClr val="black"/>
                </a:solidFill>
              </a:rPr>
              <a:t>はできない</a:t>
            </a:r>
            <a:r>
              <a:rPr lang="ja-JP" altLang="en-US" sz="1600" dirty="0" smtClean="0">
                <a:solidFill>
                  <a:prstClr val="black"/>
                </a:solidFill>
              </a:rPr>
              <a:t>。</a:t>
            </a:r>
            <a:endParaRPr lang="en-US" altLang="ja-JP" sz="1600" dirty="0" smtClean="0">
              <a:solidFill>
                <a:prstClr val="black"/>
              </a:solidFill>
            </a:endParaRPr>
          </a:p>
          <a:p>
            <a:pPr marL="174625" indent="-174625">
              <a:spcBef>
                <a:spcPts val="300"/>
              </a:spcBef>
            </a:pPr>
            <a:r>
              <a:rPr lang="ja-JP" altLang="en-US" sz="1600" dirty="0" smtClean="0">
                <a:solidFill>
                  <a:prstClr val="black"/>
                </a:solidFill>
              </a:rPr>
              <a:t>　○　そのた</a:t>
            </a:r>
            <a:r>
              <a:rPr lang="ja-JP" altLang="en-US" sz="1600" dirty="0">
                <a:solidFill>
                  <a:prstClr val="black"/>
                </a:solidFill>
              </a:rPr>
              <a:t>め</a:t>
            </a:r>
            <a:r>
              <a:rPr lang="ja-JP" altLang="en-US" sz="1600" dirty="0" smtClean="0">
                <a:solidFill>
                  <a:prstClr val="black"/>
                </a:solidFill>
              </a:rPr>
              <a:t>、</a:t>
            </a:r>
            <a:r>
              <a:rPr lang="ja-JP" altLang="en-US" sz="1600" b="1" u="sng" dirty="0" smtClean="0">
                <a:solidFill>
                  <a:srgbClr val="FF0000"/>
                </a:solidFill>
              </a:rPr>
              <a:t>大震法に基づく現行の地震防災応急対策は改める必要</a:t>
            </a:r>
            <a:r>
              <a:rPr lang="ja-JP" altLang="en-US" sz="1600" dirty="0" smtClean="0">
                <a:solidFill>
                  <a:prstClr val="black"/>
                </a:solidFill>
              </a:rPr>
              <a:t>がある。</a:t>
            </a:r>
            <a:endParaRPr lang="en-US" altLang="ja-JP" sz="1600" dirty="0" smtClean="0">
              <a:solidFill>
                <a:prstClr val="black"/>
              </a:solidFill>
            </a:endParaRPr>
          </a:p>
        </p:txBody>
      </p:sp>
      <p:sp>
        <p:nvSpPr>
          <p:cNvPr id="32" name="角丸四角形 31"/>
          <p:cNvSpPr/>
          <p:nvPr/>
        </p:nvSpPr>
        <p:spPr>
          <a:xfrm>
            <a:off x="303229" y="2988129"/>
            <a:ext cx="8283310" cy="379321"/>
          </a:xfrm>
          <a:prstGeom prst="roundRect">
            <a:avLst>
              <a:gd name="adj" fmla="val 32081"/>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180000" rIns="180000" rtlCol="0" anchor="ctr"/>
          <a:lstStyle/>
          <a:p>
            <a:pPr algn="ctr">
              <a:lnSpc>
                <a:spcPct val="12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南海トラフにおいて異常な現象が観測された場合の今後の防災対応の方向性</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547798" y="3327036"/>
            <a:ext cx="8653674" cy="2326791"/>
          </a:xfrm>
          <a:prstGeom prst="rect">
            <a:avLst/>
          </a:prstGeom>
          <a:noFill/>
          <a:ln>
            <a:noFill/>
          </a:ln>
        </p:spPr>
        <p:txBody>
          <a:bodyPr wrap="square" rtlCol="0">
            <a:spAutoFit/>
          </a:bodyPr>
          <a:lstStyle/>
          <a:p>
            <a:pPr marL="536575" indent="-536575">
              <a:lnSpc>
                <a:spcPct val="120000"/>
              </a:lnSpc>
              <a:spcBef>
                <a:spcPts val="300"/>
              </a:spcBef>
            </a:pPr>
            <a:r>
              <a:rPr lang="ja-JP" altLang="en-US" sz="1600" dirty="0" smtClean="0">
                <a:solidFill>
                  <a:prstClr val="black"/>
                </a:solidFill>
              </a:rPr>
              <a:t>○</a:t>
            </a:r>
            <a:r>
              <a:rPr lang="ja-JP" altLang="en-US" sz="1600" dirty="0">
                <a:solidFill>
                  <a:prstClr val="black"/>
                </a:solidFill>
              </a:rPr>
              <a:t>　現在では、東海地震のみならず</a:t>
            </a:r>
            <a:r>
              <a:rPr lang="ja-JP" altLang="en-US" sz="1600" b="1" u="sng" dirty="0">
                <a:solidFill>
                  <a:prstClr val="black"/>
                </a:solidFill>
              </a:rPr>
              <a:t>南海</a:t>
            </a:r>
            <a:r>
              <a:rPr lang="ja-JP" altLang="en-US" sz="1600" b="1" u="sng" dirty="0" smtClean="0">
                <a:solidFill>
                  <a:prstClr val="black"/>
                </a:solidFill>
              </a:rPr>
              <a:t>トラフ全体</a:t>
            </a:r>
            <a:r>
              <a:rPr lang="ja-JP" altLang="en-US" sz="1600" b="1" u="sng" dirty="0">
                <a:solidFill>
                  <a:prstClr val="black"/>
                </a:solidFill>
              </a:rPr>
              <a:t>で大規模</a:t>
            </a:r>
            <a:r>
              <a:rPr lang="ja-JP" altLang="en-US" sz="1600" b="1" u="sng" dirty="0" smtClean="0">
                <a:solidFill>
                  <a:prstClr val="black"/>
                </a:solidFill>
              </a:rPr>
              <a:t>地震が切迫</a:t>
            </a:r>
            <a:r>
              <a:rPr lang="ja-JP" altLang="en-US" sz="1600" dirty="0" smtClean="0">
                <a:solidFill>
                  <a:prstClr val="black"/>
                </a:solidFill>
              </a:rPr>
              <a:t>　</a:t>
            </a:r>
            <a:endParaRPr lang="en-US" altLang="ja-JP" sz="1600" dirty="0" smtClean="0">
              <a:solidFill>
                <a:prstClr val="black"/>
              </a:solidFill>
            </a:endParaRPr>
          </a:p>
          <a:p>
            <a:pPr marL="536575" indent="-536575">
              <a:lnSpc>
                <a:spcPct val="120000"/>
              </a:lnSpc>
              <a:spcBef>
                <a:spcPts val="300"/>
              </a:spcBef>
            </a:pPr>
            <a:r>
              <a:rPr lang="ja-JP" altLang="en-US" sz="1600" dirty="0" smtClean="0">
                <a:solidFill>
                  <a:prstClr val="black"/>
                </a:solidFill>
              </a:rPr>
              <a:t>○　南海トラフの大規模地震は、</a:t>
            </a:r>
            <a:r>
              <a:rPr lang="ja-JP" altLang="en-US" sz="1600" b="1" u="sng" dirty="0" smtClean="0"/>
              <a:t>対策を実施したとしても、なお甚大な被害</a:t>
            </a:r>
            <a:r>
              <a:rPr lang="ja-JP" altLang="en-US" sz="1600" dirty="0" smtClean="0">
                <a:solidFill>
                  <a:prstClr val="black"/>
                </a:solidFill>
              </a:rPr>
              <a:t>が発生するおそれ。</a:t>
            </a:r>
            <a:endParaRPr lang="en-US" altLang="ja-JP" sz="1600" dirty="0" smtClean="0">
              <a:solidFill>
                <a:prstClr val="black"/>
              </a:solidFill>
            </a:endParaRPr>
          </a:p>
          <a:p>
            <a:pPr marL="536575" indent="363538">
              <a:lnSpc>
                <a:spcPct val="120000"/>
              </a:lnSpc>
            </a:pPr>
            <a:r>
              <a:rPr lang="ja-JP" altLang="en-US" sz="1600" dirty="0" smtClean="0">
                <a:solidFill>
                  <a:prstClr val="black"/>
                </a:solidFill>
              </a:rPr>
              <a:t>　（想定される被害　対策前：死者　約</a:t>
            </a:r>
            <a:r>
              <a:rPr lang="en-US" altLang="ja-JP" sz="1600" dirty="0" smtClean="0">
                <a:solidFill>
                  <a:prstClr val="black"/>
                </a:solidFill>
              </a:rPr>
              <a:t>323,000</a:t>
            </a:r>
            <a:r>
              <a:rPr lang="ja-JP" altLang="en-US" sz="1600" dirty="0" smtClean="0">
                <a:solidFill>
                  <a:prstClr val="black"/>
                </a:solidFill>
              </a:rPr>
              <a:t>人　→　対策後：死者　約</a:t>
            </a:r>
            <a:r>
              <a:rPr lang="en-US" altLang="ja-JP" sz="1600" dirty="0" smtClean="0">
                <a:solidFill>
                  <a:prstClr val="black"/>
                </a:solidFill>
              </a:rPr>
              <a:t>61,000</a:t>
            </a:r>
            <a:r>
              <a:rPr lang="ja-JP" altLang="en-US" sz="1600" dirty="0" smtClean="0">
                <a:solidFill>
                  <a:prstClr val="black"/>
                </a:solidFill>
              </a:rPr>
              <a:t>人）</a:t>
            </a:r>
            <a:endParaRPr lang="en-US" altLang="ja-JP" sz="1600" dirty="0" smtClean="0">
              <a:solidFill>
                <a:prstClr val="black"/>
              </a:solidFill>
            </a:endParaRPr>
          </a:p>
          <a:p>
            <a:pPr marL="536575" indent="-536575">
              <a:lnSpc>
                <a:spcPct val="120000"/>
              </a:lnSpc>
              <a:spcBef>
                <a:spcPts val="300"/>
              </a:spcBef>
            </a:pPr>
            <a:r>
              <a:rPr lang="ja-JP" altLang="en-US" sz="1600" dirty="0" smtClean="0">
                <a:solidFill>
                  <a:prstClr val="black"/>
                </a:solidFill>
              </a:rPr>
              <a:t>〇　南海トラフの大規模地震は、</a:t>
            </a:r>
            <a:r>
              <a:rPr lang="ja-JP" altLang="en-US" sz="1600" b="1" u="sng" dirty="0" smtClean="0"/>
              <a:t>半割れのケース</a:t>
            </a:r>
            <a:r>
              <a:rPr lang="en-US" altLang="ja-JP" sz="1600" b="1" u="sng" baseline="30000" dirty="0" smtClean="0"/>
              <a:t>※</a:t>
            </a:r>
            <a:r>
              <a:rPr lang="ja-JP" altLang="en-US" sz="1600" dirty="0" smtClean="0">
                <a:solidFill>
                  <a:prstClr val="black"/>
                </a:solidFill>
              </a:rPr>
              <a:t>など、発生形態に多様性がある。</a:t>
            </a:r>
            <a:endParaRPr lang="en-US" altLang="ja-JP" sz="1600" dirty="0" smtClean="0">
              <a:solidFill>
                <a:prstClr val="black"/>
              </a:solidFill>
            </a:endParaRPr>
          </a:p>
          <a:p>
            <a:pPr marL="365125" indent="-365125">
              <a:lnSpc>
                <a:spcPct val="120000"/>
              </a:lnSpc>
              <a:spcBef>
                <a:spcPts val="3000"/>
              </a:spcBef>
            </a:pPr>
            <a:r>
              <a:rPr lang="ja-JP" altLang="en-US" sz="1600" dirty="0" smtClean="0">
                <a:solidFill>
                  <a:prstClr val="black"/>
                </a:solidFill>
              </a:rPr>
              <a:t>〇</a:t>
            </a:r>
            <a:r>
              <a:rPr lang="ja-JP" altLang="en-US" sz="1600" dirty="0">
                <a:solidFill>
                  <a:prstClr val="black"/>
                </a:solidFill>
              </a:rPr>
              <a:t>　</a:t>
            </a:r>
            <a:r>
              <a:rPr lang="ja-JP" altLang="en-US" sz="1600" b="1" u="sng" dirty="0" smtClean="0"/>
              <a:t>大地震の発生前にも前震・地殻変動など様々な現象が捉えられる可能性</a:t>
            </a:r>
            <a:r>
              <a:rPr lang="ja-JP" altLang="en-US" sz="1600" dirty="0" smtClean="0">
                <a:solidFill>
                  <a:prstClr val="black"/>
                </a:solidFill>
              </a:rPr>
              <a:t>があり、</a:t>
            </a:r>
            <a:r>
              <a:rPr lang="en-US" altLang="ja-JP" sz="1600" dirty="0" smtClean="0">
                <a:solidFill>
                  <a:prstClr val="black"/>
                </a:solidFill>
              </a:rPr>
              <a:t/>
            </a:r>
            <a:br>
              <a:rPr lang="en-US" altLang="ja-JP" sz="1600" dirty="0" smtClean="0">
                <a:solidFill>
                  <a:prstClr val="black"/>
                </a:solidFill>
              </a:rPr>
            </a:br>
            <a:r>
              <a:rPr lang="ja-JP" altLang="en-US" sz="1600" dirty="0" smtClean="0">
                <a:solidFill>
                  <a:prstClr val="black"/>
                </a:solidFill>
              </a:rPr>
              <a:t>これらの観測</a:t>
            </a:r>
            <a:r>
              <a:rPr lang="ja-JP" altLang="en-US" sz="1600" dirty="0">
                <a:solidFill>
                  <a:prstClr val="black"/>
                </a:solidFill>
              </a:rPr>
              <a:t>情報</a:t>
            </a:r>
            <a:r>
              <a:rPr lang="ja-JP" altLang="en-US" sz="1600" dirty="0" smtClean="0">
                <a:solidFill>
                  <a:prstClr val="black"/>
                </a:solidFill>
              </a:rPr>
              <a:t>などの</a:t>
            </a:r>
            <a:r>
              <a:rPr lang="ja-JP" altLang="en-US" sz="1600" b="1" u="sng" dirty="0" smtClean="0">
                <a:solidFill>
                  <a:prstClr val="black"/>
                </a:solidFill>
              </a:rPr>
              <a:t>科学的</a:t>
            </a:r>
            <a:r>
              <a:rPr lang="ja-JP" altLang="en-US" sz="1600" b="1" u="sng" dirty="0">
                <a:solidFill>
                  <a:prstClr val="black"/>
                </a:solidFill>
              </a:rPr>
              <a:t>知見を防災対応に活かすという視点は</a:t>
            </a:r>
            <a:r>
              <a:rPr lang="ja-JP" altLang="en-US" sz="1600" b="1" u="sng" dirty="0" smtClean="0">
                <a:solidFill>
                  <a:prstClr val="black"/>
                </a:solidFill>
              </a:rPr>
              <a:t>重要</a:t>
            </a:r>
            <a:r>
              <a:rPr lang="ja-JP" altLang="en-US" sz="1600" dirty="0">
                <a:solidFill>
                  <a:prstClr val="black"/>
                </a:solidFill>
              </a:rPr>
              <a:t>　</a:t>
            </a:r>
            <a:endParaRPr lang="en-US" altLang="ja-JP" sz="1600" dirty="0" smtClean="0">
              <a:solidFill>
                <a:prstClr val="black"/>
              </a:solidFill>
            </a:endParaRPr>
          </a:p>
        </p:txBody>
      </p:sp>
      <p:sp>
        <p:nvSpPr>
          <p:cNvPr id="9" name="テキスト ボックス 8"/>
          <p:cNvSpPr txBox="1"/>
          <p:nvPr/>
        </p:nvSpPr>
        <p:spPr>
          <a:xfrm>
            <a:off x="54066" y="555144"/>
            <a:ext cx="9782627" cy="723275"/>
          </a:xfrm>
          <a:prstGeom prst="rect">
            <a:avLst/>
          </a:prstGeom>
          <a:solidFill>
            <a:srgbClr val="FFFFCC"/>
          </a:solidFill>
          <a:ln w="38100">
            <a:solidFill>
              <a:schemeClr val="accent4"/>
            </a:solidFill>
          </a:ln>
        </p:spPr>
        <p:txBody>
          <a:bodyPr wrap="square" rtlCol="0">
            <a:spAutoFit/>
          </a:bodyPr>
          <a:lstStyle/>
          <a:p>
            <a:pPr marL="174625" indent="-174625">
              <a:spcBef>
                <a:spcPts val="600"/>
              </a:spcBef>
            </a:pPr>
            <a:r>
              <a:rPr lang="ja-JP" altLang="en-US" dirty="0">
                <a:solidFill>
                  <a:prstClr val="black"/>
                </a:solidFill>
              </a:rPr>
              <a:t>　</a:t>
            </a:r>
            <a:r>
              <a:rPr lang="ja-JP" altLang="en-US" dirty="0" smtClean="0">
                <a:solidFill>
                  <a:prstClr val="black"/>
                </a:solidFill>
              </a:rPr>
              <a:t>　・　確度</a:t>
            </a:r>
            <a:r>
              <a:rPr lang="ja-JP" altLang="en-US" dirty="0">
                <a:solidFill>
                  <a:prstClr val="black"/>
                </a:solidFill>
              </a:rPr>
              <a:t>の高い地震の予測は</a:t>
            </a:r>
            <a:r>
              <a:rPr lang="ja-JP" altLang="en-US" dirty="0" smtClean="0">
                <a:solidFill>
                  <a:prstClr val="black"/>
                </a:solidFill>
              </a:rPr>
              <a:t>できないことから、</a:t>
            </a:r>
            <a:r>
              <a:rPr lang="ja-JP" altLang="en-US" b="1" u="sng" dirty="0" smtClean="0"/>
              <a:t>大震法</a:t>
            </a:r>
            <a:r>
              <a:rPr lang="ja-JP" altLang="en-US" b="1" u="sng" dirty="0"/>
              <a:t>に</a:t>
            </a:r>
            <a:r>
              <a:rPr lang="ja-JP" altLang="en-US" b="1" u="sng" dirty="0" smtClean="0"/>
              <a:t>基づく現行の防災対応は改める必要</a:t>
            </a:r>
            <a:endParaRPr lang="en-US" altLang="ja-JP" b="1" u="sng" dirty="0" smtClean="0"/>
          </a:p>
          <a:p>
            <a:pPr marL="536575" indent="-536575">
              <a:spcBef>
                <a:spcPts val="600"/>
              </a:spcBef>
            </a:pPr>
            <a:r>
              <a:rPr lang="ja-JP" altLang="en-US" dirty="0">
                <a:solidFill>
                  <a:prstClr val="black"/>
                </a:solidFill>
              </a:rPr>
              <a:t>　</a:t>
            </a:r>
            <a:r>
              <a:rPr lang="ja-JP" altLang="en-US" dirty="0" smtClean="0">
                <a:solidFill>
                  <a:prstClr val="black"/>
                </a:solidFill>
              </a:rPr>
              <a:t>　・　</a:t>
            </a:r>
            <a:r>
              <a:rPr lang="ja-JP" altLang="en-US" b="1" u="sng" dirty="0" smtClean="0">
                <a:solidFill>
                  <a:prstClr val="black"/>
                </a:solidFill>
              </a:rPr>
              <a:t>異常な現象が観測された場合に緊急的に実施する</a:t>
            </a:r>
            <a:r>
              <a:rPr lang="ja-JP" altLang="en-US" b="1" u="sng" dirty="0" smtClean="0"/>
              <a:t>防災対応の基本的な方向性</a:t>
            </a:r>
            <a:r>
              <a:rPr lang="ja-JP" altLang="en-US" dirty="0" smtClean="0"/>
              <a:t>を整理</a:t>
            </a:r>
            <a:endParaRPr lang="en-US" altLang="ja-JP" dirty="0" smtClean="0"/>
          </a:p>
        </p:txBody>
      </p:sp>
      <p:sp>
        <p:nvSpPr>
          <p:cNvPr id="11" name="テキスト ボックス 10"/>
          <p:cNvSpPr txBox="1"/>
          <p:nvPr/>
        </p:nvSpPr>
        <p:spPr>
          <a:xfrm>
            <a:off x="677783" y="5817664"/>
            <a:ext cx="7980764" cy="99179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lIns="216000" tIns="72000" rIns="216000" bIns="72000" rtlCol="0">
            <a:spAutoFit/>
          </a:bodyPr>
          <a:lstStyle/>
          <a:p>
            <a:pPr lvl="0">
              <a:lnSpc>
                <a:spcPts val="2160"/>
              </a:lnSpc>
              <a:spcBef>
                <a:spcPts val="600"/>
              </a:spcBef>
            </a:pPr>
            <a:r>
              <a:rPr lang="ja-JP" altLang="en-US" dirty="0" smtClean="0">
                <a:solidFill>
                  <a:prstClr val="black"/>
                </a:solidFill>
              </a:rPr>
              <a:t>異常</a:t>
            </a:r>
            <a:r>
              <a:rPr lang="ja-JP" altLang="en-US" dirty="0">
                <a:solidFill>
                  <a:prstClr val="black"/>
                </a:solidFill>
              </a:rPr>
              <a:t>な現象が観測された</a:t>
            </a:r>
            <a:r>
              <a:rPr lang="ja-JP" altLang="en-US" dirty="0" smtClean="0">
                <a:solidFill>
                  <a:prstClr val="black"/>
                </a:solidFill>
              </a:rPr>
              <a:t>時、科学的にどの</a:t>
            </a:r>
            <a:r>
              <a:rPr lang="ja-JP" altLang="en-US" dirty="0">
                <a:solidFill>
                  <a:prstClr val="black"/>
                </a:solidFill>
              </a:rPr>
              <a:t>ような評価ができ</a:t>
            </a:r>
            <a:r>
              <a:rPr lang="ja-JP" altLang="en-US" dirty="0" smtClean="0">
                <a:solidFill>
                  <a:prstClr val="black"/>
                </a:solidFill>
              </a:rPr>
              <a:t>、それ</a:t>
            </a:r>
            <a:r>
              <a:rPr lang="ja-JP" altLang="en-US" dirty="0">
                <a:solidFill>
                  <a:prstClr val="black"/>
                </a:solidFill>
              </a:rPr>
              <a:t>を踏まえてどのような防災対応を行うことが適切か</a:t>
            </a:r>
            <a:r>
              <a:rPr lang="ja-JP" altLang="en-US" dirty="0" smtClean="0">
                <a:solidFill>
                  <a:prstClr val="black"/>
                </a:solidFill>
              </a:rPr>
              <a:t>、</a:t>
            </a:r>
            <a:r>
              <a:rPr lang="ja-JP" altLang="en-US" b="1" u="sng" dirty="0" smtClean="0">
                <a:solidFill>
                  <a:srgbClr val="FF0000"/>
                </a:solidFill>
              </a:rPr>
              <a:t>典型的</a:t>
            </a:r>
            <a:r>
              <a:rPr lang="ja-JP" altLang="en-US" b="1" u="sng" dirty="0">
                <a:solidFill>
                  <a:srgbClr val="FF0000"/>
                </a:solidFill>
              </a:rPr>
              <a:t>なケースを想定して検討し</a:t>
            </a:r>
            <a:r>
              <a:rPr lang="ja-JP" altLang="en-US" b="1" u="sng" dirty="0" smtClean="0">
                <a:solidFill>
                  <a:srgbClr val="FF0000"/>
                </a:solidFill>
              </a:rPr>
              <a:t>、</a:t>
            </a:r>
            <a:r>
              <a:rPr lang="en-US" altLang="ja-JP" b="1" u="sng" dirty="0" smtClean="0">
                <a:solidFill>
                  <a:srgbClr val="FF0000"/>
                </a:solidFill>
              </a:rPr>
              <a:t/>
            </a:r>
            <a:br>
              <a:rPr lang="en-US" altLang="ja-JP" b="1" u="sng" dirty="0" smtClean="0">
                <a:solidFill>
                  <a:srgbClr val="FF0000"/>
                </a:solidFill>
              </a:rPr>
            </a:br>
            <a:r>
              <a:rPr lang="ja-JP" altLang="en-US" b="1" u="sng" dirty="0" smtClean="0">
                <a:solidFill>
                  <a:srgbClr val="FF0000"/>
                </a:solidFill>
              </a:rPr>
              <a:t>緊急的に実施する防災</a:t>
            </a:r>
            <a:r>
              <a:rPr lang="ja-JP" altLang="en-US" b="1" u="sng" dirty="0">
                <a:solidFill>
                  <a:srgbClr val="FF0000"/>
                </a:solidFill>
              </a:rPr>
              <a:t>対応の基本的な方向性</a:t>
            </a:r>
            <a:r>
              <a:rPr lang="ja-JP" altLang="en-US" dirty="0">
                <a:solidFill>
                  <a:prstClr val="black"/>
                </a:solidFill>
              </a:rPr>
              <a:t>を</a:t>
            </a:r>
            <a:r>
              <a:rPr lang="ja-JP" altLang="en-US" dirty="0" smtClean="0">
                <a:solidFill>
                  <a:prstClr val="black"/>
                </a:solidFill>
              </a:rPr>
              <a:t>整理</a:t>
            </a:r>
            <a:endParaRPr lang="ja-JP" altLang="en-US" b="1" dirty="0">
              <a:solidFill>
                <a:prstClr val="black"/>
              </a:solidFill>
            </a:endParaRPr>
          </a:p>
        </p:txBody>
      </p:sp>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10</a:t>
            </a:fld>
            <a:endParaRPr lang="ja-JP" altLang="en-US" dirty="0">
              <a:solidFill>
                <a:prstClr val="black"/>
              </a:solidFill>
            </a:endParaRPr>
          </a:p>
        </p:txBody>
      </p:sp>
      <p:sp>
        <p:nvSpPr>
          <p:cNvPr id="12" name="下矢印 11"/>
          <p:cNvSpPr/>
          <p:nvPr/>
        </p:nvSpPr>
        <p:spPr>
          <a:xfrm>
            <a:off x="3921146" y="5589828"/>
            <a:ext cx="1152128" cy="187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669555" y="4568916"/>
            <a:ext cx="3970959" cy="461665"/>
          </a:xfrm>
          <a:prstGeom prst="rect">
            <a:avLst/>
          </a:prstGeom>
          <a:noFill/>
        </p:spPr>
        <p:txBody>
          <a:bodyPr wrap="none" rtlCol="0">
            <a:spAutoFit/>
          </a:bodyPr>
          <a:lstStyle/>
          <a:p>
            <a:pPr marL="171450" indent="-171450">
              <a:buFont typeface="ＭＳ ゴシック" panose="020B0609070205080204" pitchFamily="49" charset="-128"/>
              <a:buChar char="※"/>
            </a:pPr>
            <a:r>
              <a:rPr kumimoji="1" lang="en-US" altLang="ja-JP" sz="1200" dirty="0" smtClean="0"/>
              <a:t>1854</a:t>
            </a:r>
            <a:r>
              <a:rPr kumimoji="1" lang="ja-JP" altLang="en-US" sz="1200" dirty="0" smtClean="0"/>
              <a:t>年　</a:t>
            </a:r>
            <a:r>
              <a:rPr lang="ja-JP" altLang="en-US" sz="1200" dirty="0" smtClean="0"/>
              <a:t>東側での</a:t>
            </a:r>
            <a:r>
              <a:rPr kumimoji="1" lang="ja-JP" altLang="en-US" sz="1200" dirty="0" smtClean="0"/>
              <a:t>地震の</a:t>
            </a:r>
            <a:r>
              <a:rPr lang="en-US" altLang="ja-JP" sz="1200" dirty="0" smtClean="0"/>
              <a:t>32</a:t>
            </a:r>
            <a:r>
              <a:rPr lang="ja-JP" altLang="en-US" sz="1200" dirty="0" smtClean="0"/>
              <a:t>時間後に</a:t>
            </a:r>
            <a:r>
              <a:rPr lang="ja-JP" altLang="en-US" sz="1200" dirty="0"/>
              <a:t>西側</a:t>
            </a:r>
            <a:r>
              <a:rPr lang="ja-JP" altLang="en-US" sz="1200" dirty="0" smtClean="0"/>
              <a:t>で地震が発生</a:t>
            </a:r>
            <a:r>
              <a:rPr lang="en-US" altLang="ja-JP" sz="1200" dirty="0"/>
              <a:t/>
            </a:r>
            <a:br>
              <a:rPr lang="en-US" altLang="ja-JP" sz="1200" dirty="0"/>
            </a:br>
            <a:r>
              <a:rPr kumimoji="1" lang="en-US" altLang="ja-JP" sz="1200" dirty="0" smtClean="0"/>
              <a:t>1944</a:t>
            </a:r>
            <a:r>
              <a:rPr kumimoji="1" lang="ja-JP" altLang="en-US" sz="1200" dirty="0" smtClean="0"/>
              <a:t>年　</a:t>
            </a:r>
            <a:r>
              <a:rPr lang="ja-JP" altLang="en-US" sz="1200" dirty="0" smtClean="0"/>
              <a:t>東側での</a:t>
            </a:r>
            <a:r>
              <a:rPr kumimoji="1" lang="ja-JP" altLang="en-US" sz="1200" dirty="0" smtClean="0"/>
              <a:t>地震の</a:t>
            </a:r>
            <a:r>
              <a:rPr kumimoji="1" lang="en-US" altLang="ja-JP" sz="1200" dirty="0" smtClean="0"/>
              <a:t>2</a:t>
            </a:r>
            <a:r>
              <a:rPr kumimoji="1" lang="ja-JP" altLang="en-US" sz="1200" dirty="0" smtClean="0"/>
              <a:t>年後に</a:t>
            </a:r>
            <a:r>
              <a:rPr lang="ja-JP" altLang="en-US" sz="1200" dirty="0"/>
              <a:t>西側</a:t>
            </a:r>
            <a:r>
              <a:rPr lang="ja-JP" altLang="en-US" sz="1200" dirty="0" smtClean="0"/>
              <a:t>で</a:t>
            </a:r>
            <a:r>
              <a:rPr kumimoji="1" lang="ja-JP" altLang="en-US" sz="1200" dirty="0" smtClean="0"/>
              <a:t>地震が発生</a:t>
            </a:r>
            <a:endParaRPr kumimoji="1" lang="ja-JP" altLang="en-US" sz="1200" dirty="0"/>
          </a:p>
        </p:txBody>
      </p:sp>
      <p:sp>
        <p:nvSpPr>
          <p:cNvPr id="7" name="大かっこ 6"/>
          <p:cNvSpPr/>
          <p:nvPr/>
        </p:nvSpPr>
        <p:spPr>
          <a:xfrm>
            <a:off x="3607047" y="4634377"/>
            <a:ext cx="4203509" cy="320859"/>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43755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11</a:t>
            </a:fld>
            <a:endParaRPr lang="ja-JP" altLang="en-US">
              <a:solidFill>
                <a:prstClr val="black"/>
              </a:solidFill>
            </a:endParaRPr>
          </a:p>
        </p:txBody>
      </p:sp>
      <p:sp>
        <p:nvSpPr>
          <p:cNvPr id="3" name="テキスト ボックス 2"/>
          <p:cNvSpPr txBox="1"/>
          <p:nvPr/>
        </p:nvSpPr>
        <p:spPr>
          <a:xfrm>
            <a:off x="0" y="5"/>
            <a:ext cx="9906000" cy="369332"/>
          </a:xfrm>
          <a:prstGeom prst="rect">
            <a:avLst/>
          </a:prstGeom>
          <a:solidFill>
            <a:schemeClr val="accent1"/>
          </a:solidFill>
        </p:spPr>
        <p:txBody>
          <a:bodyPr wrap="square" rtlCol="0">
            <a:spAutoFit/>
          </a:bodyPr>
          <a:lstStyle/>
          <a:p>
            <a:pPr marL="358775" indent="-358775" algn="ctr"/>
            <a:r>
              <a:rPr lang="ja-JP" altLang="en-US" b="1" dirty="0" smtClean="0">
                <a:solidFill>
                  <a:prstClr val="white"/>
                </a:solidFill>
              </a:rPr>
              <a:t>防災</a:t>
            </a:r>
            <a:r>
              <a:rPr lang="ja-JP" altLang="en-US" b="1" dirty="0">
                <a:solidFill>
                  <a:prstClr val="white"/>
                </a:solidFill>
              </a:rPr>
              <a:t>対応の方向性（</a:t>
            </a:r>
            <a:r>
              <a:rPr lang="ja-JP" altLang="en-US" b="1" dirty="0" smtClean="0">
                <a:solidFill>
                  <a:prstClr val="white"/>
                </a:solidFill>
              </a:rPr>
              <a:t>今後</a:t>
            </a:r>
            <a:r>
              <a:rPr lang="ja-JP" altLang="en-US" b="1" dirty="0">
                <a:solidFill>
                  <a:prstClr val="white"/>
                </a:solidFill>
              </a:rPr>
              <a:t>の具体的な検討のための津波避難の</a:t>
            </a:r>
            <a:r>
              <a:rPr lang="ja-JP" altLang="en-US" b="1" dirty="0" smtClean="0">
                <a:solidFill>
                  <a:prstClr val="white"/>
                </a:solidFill>
              </a:rPr>
              <a:t>考え方の例）</a:t>
            </a:r>
            <a:endParaRPr lang="ja-JP" altLang="en-US" b="1" dirty="0">
              <a:solidFill>
                <a:prstClr val="white"/>
              </a:solidFill>
            </a:endParaRPr>
          </a:p>
        </p:txBody>
      </p:sp>
      <p:pic>
        <p:nvPicPr>
          <p:cNvPr id="4" name="図 3"/>
          <p:cNvPicPr>
            <a:picLocks noChangeAspect="1"/>
          </p:cNvPicPr>
          <p:nvPr/>
        </p:nvPicPr>
        <p:blipFill>
          <a:blip r:embed="rId2"/>
          <a:stretch>
            <a:fillRect/>
          </a:stretch>
        </p:blipFill>
        <p:spPr>
          <a:xfrm>
            <a:off x="370956" y="2348992"/>
            <a:ext cx="9137888" cy="4472096"/>
          </a:xfrm>
          <a:prstGeom prst="rect">
            <a:avLst/>
          </a:prstGeom>
          <a:ln>
            <a:noFill/>
          </a:ln>
        </p:spPr>
      </p:pic>
      <p:sp>
        <p:nvSpPr>
          <p:cNvPr id="5" name="正方形/長方形 4"/>
          <p:cNvSpPr/>
          <p:nvPr/>
        </p:nvSpPr>
        <p:spPr>
          <a:xfrm>
            <a:off x="105788" y="411541"/>
            <a:ext cx="9671748" cy="1872000"/>
          </a:xfrm>
          <a:prstGeom prst="rect">
            <a:avLst/>
          </a:prstGeom>
          <a:solidFill>
            <a:srgbClr val="FFFFCC"/>
          </a:solidFill>
          <a:ln w="38100">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400" b="1" dirty="0"/>
              <a:t>それぞれの事業特性等に応じて、各主体がその具体的な検討を進めていくための参考になるように、（ケース１）、（ケース２）の現象が発生した場合の住民の津波からの避難の例を以下のように整理。（ここで示すものは、例であり、地域の状況によって異なることに留意）</a:t>
            </a:r>
          </a:p>
          <a:p>
            <a:pPr marL="450850" indent="-268288">
              <a:buFont typeface="Wingdings" panose="05000000000000000000" pitchFamily="2" charset="2"/>
              <a:buChar char="l"/>
            </a:pPr>
            <a:r>
              <a:rPr lang="ja-JP" altLang="en-US" sz="1400" dirty="0"/>
              <a:t>（ケース１）の事象発生～３日程度は、地震発生後５分以内に津波が到達するような地域の住民や、高齢者等避難に時間を要する住民は</a:t>
            </a:r>
            <a:r>
              <a:rPr lang="ja-JP" altLang="en-US" sz="1400" dirty="0" smtClean="0"/>
              <a:t>避難</a:t>
            </a:r>
            <a:endParaRPr lang="en-US" altLang="ja-JP" sz="1400" dirty="0" smtClean="0"/>
          </a:p>
          <a:p>
            <a:pPr marL="450850" indent="-268288">
              <a:buFont typeface="Wingdings" panose="05000000000000000000" pitchFamily="2" charset="2"/>
              <a:buChar char="l"/>
            </a:pPr>
            <a:r>
              <a:rPr lang="ja-JP" altLang="en-US" sz="1400" dirty="0" smtClean="0"/>
              <a:t>（</a:t>
            </a:r>
            <a:r>
              <a:rPr lang="ja-JP" altLang="en-US" sz="1400" dirty="0"/>
              <a:t>ケース１）の事象発生から４日～１週間程度、（ケース２）の事象発生～１週間程度は、高齢者等避難に時間を要する住民は</a:t>
            </a:r>
            <a:r>
              <a:rPr lang="ja-JP" altLang="en-US" sz="1400" dirty="0" smtClean="0"/>
              <a:t>避難</a:t>
            </a:r>
            <a:endParaRPr lang="en-US" altLang="ja-JP" sz="1400" dirty="0" smtClean="0"/>
          </a:p>
          <a:p>
            <a:pPr marL="450850" indent="-268288">
              <a:buFont typeface="Wingdings" panose="05000000000000000000" pitchFamily="2" charset="2"/>
              <a:buChar char="l"/>
            </a:pPr>
            <a:r>
              <a:rPr lang="ja-JP" altLang="en-US" sz="1400" dirty="0" smtClean="0"/>
              <a:t>それ</a:t>
            </a:r>
            <a:r>
              <a:rPr lang="ja-JP" altLang="en-US" sz="1400" dirty="0"/>
              <a:t>以降は、平時の備えを行いつつ、地域の実情に応じて一部対応を継続</a:t>
            </a:r>
          </a:p>
        </p:txBody>
      </p:sp>
      <p:sp>
        <p:nvSpPr>
          <p:cNvPr id="6" name="正方形/長方形 5"/>
          <p:cNvSpPr/>
          <p:nvPr/>
        </p:nvSpPr>
        <p:spPr>
          <a:xfrm>
            <a:off x="111040" y="2327356"/>
            <a:ext cx="9397804" cy="4493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44724" y="3818844"/>
            <a:ext cx="441146" cy="246221"/>
          </a:xfrm>
          <a:prstGeom prst="rect">
            <a:avLst/>
          </a:prstGeom>
          <a:noFill/>
          <a:ln>
            <a:noFill/>
          </a:ln>
        </p:spPr>
        <p:txBody>
          <a:bodyPr wrap="none" rtlCol="0">
            <a:spAutoFit/>
          </a:bodyPr>
          <a:lstStyle/>
          <a:p>
            <a:r>
              <a:rPr kumimoji="1" lang="ja-JP" altLang="en-US" sz="1000" b="1" dirty="0" smtClean="0">
                <a:solidFill>
                  <a:srgbClr val="FF0000"/>
                </a:solidFill>
              </a:rPr>
              <a:t>発生</a:t>
            </a:r>
            <a:endParaRPr kumimoji="1" lang="ja-JP" altLang="en-US" sz="1000" b="1" dirty="0">
              <a:solidFill>
                <a:srgbClr val="FF0000"/>
              </a:solidFill>
            </a:endParaRPr>
          </a:p>
        </p:txBody>
      </p:sp>
      <p:sp>
        <p:nvSpPr>
          <p:cNvPr id="8" name="テキスト ボックス 7"/>
          <p:cNvSpPr txBox="1"/>
          <p:nvPr/>
        </p:nvSpPr>
        <p:spPr>
          <a:xfrm>
            <a:off x="3318389" y="3031933"/>
            <a:ext cx="153888" cy="1189156"/>
          </a:xfrm>
          <a:prstGeom prst="rect">
            <a:avLst/>
          </a:prstGeom>
          <a:solidFill>
            <a:schemeClr val="lt1"/>
          </a:solidFill>
          <a:ln w="25400">
            <a:solidFill>
              <a:srgbClr val="FF0000"/>
            </a:solidFill>
          </a:ln>
        </p:spPr>
        <p:style>
          <a:lnRef idx="2">
            <a:schemeClr val="accent2"/>
          </a:lnRef>
          <a:fillRef idx="1">
            <a:schemeClr val="lt1"/>
          </a:fillRef>
          <a:effectRef idx="0">
            <a:schemeClr val="accent2"/>
          </a:effectRef>
          <a:fontRef idx="minor">
            <a:schemeClr val="dk1"/>
          </a:fontRef>
        </p:style>
        <p:txBody>
          <a:bodyPr vert="eaVert" wrap="square" lIns="0" rIns="0" rtlCol="0" anchor="ctr">
            <a:spAutoFit/>
          </a:bodyPr>
          <a:lstStyle/>
          <a:p>
            <a:pPr algn="ctr"/>
            <a:r>
              <a:rPr kumimoji="1" lang="ja-JP" altLang="en-US" sz="1000" b="1" dirty="0" smtClean="0"/>
              <a:t>３日</a:t>
            </a:r>
            <a:endParaRPr kumimoji="1" lang="ja-JP" altLang="en-US" sz="1000" b="1" dirty="0"/>
          </a:p>
        </p:txBody>
      </p:sp>
      <p:sp>
        <p:nvSpPr>
          <p:cNvPr id="9" name="テキスト ボックス 8"/>
          <p:cNvSpPr txBox="1"/>
          <p:nvPr/>
        </p:nvSpPr>
        <p:spPr>
          <a:xfrm>
            <a:off x="2955382" y="4354407"/>
            <a:ext cx="441146" cy="246221"/>
          </a:xfrm>
          <a:prstGeom prst="rect">
            <a:avLst/>
          </a:prstGeom>
          <a:noFill/>
          <a:ln>
            <a:noFill/>
          </a:ln>
        </p:spPr>
        <p:txBody>
          <a:bodyPr wrap="none" rtlCol="0">
            <a:spAutoFit/>
          </a:bodyPr>
          <a:lstStyle/>
          <a:p>
            <a:r>
              <a:rPr kumimoji="1" lang="ja-JP" altLang="en-US" sz="1000" b="1" dirty="0" smtClean="0">
                <a:solidFill>
                  <a:srgbClr val="FF0000"/>
                </a:solidFill>
              </a:rPr>
              <a:t>発生</a:t>
            </a:r>
            <a:endParaRPr kumimoji="1" lang="ja-JP" altLang="en-US" sz="1000" b="1" dirty="0">
              <a:solidFill>
                <a:srgbClr val="FF0000"/>
              </a:solidFill>
            </a:endParaRPr>
          </a:p>
        </p:txBody>
      </p:sp>
      <p:sp>
        <p:nvSpPr>
          <p:cNvPr id="10" name="テキスト ボックス 9"/>
          <p:cNvSpPr txBox="1"/>
          <p:nvPr/>
        </p:nvSpPr>
        <p:spPr>
          <a:xfrm>
            <a:off x="5058349" y="3031932"/>
            <a:ext cx="153888" cy="1765220"/>
          </a:xfrm>
          <a:prstGeom prst="rect">
            <a:avLst/>
          </a:prstGeom>
          <a:solidFill>
            <a:schemeClr val="lt1"/>
          </a:solidFill>
          <a:ln w="25400">
            <a:solidFill>
              <a:srgbClr val="FF0000"/>
            </a:solidFill>
          </a:ln>
        </p:spPr>
        <p:style>
          <a:lnRef idx="2">
            <a:schemeClr val="accent2"/>
          </a:lnRef>
          <a:fillRef idx="1">
            <a:schemeClr val="lt1"/>
          </a:fillRef>
          <a:effectRef idx="0">
            <a:schemeClr val="accent2"/>
          </a:effectRef>
          <a:fontRef idx="minor">
            <a:schemeClr val="dk1"/>
          </a:fontRef>
        </p:style>
        <p:txBody>
          <a:bodyPr vert="eaVert" wrap="square" lIns="0" rIns="0" rtlCol="0" anchor="ctr">
            <a:spAutoFit/>
          </a:bodyPr>
          <a:lstStyle/>
          <a:p>
            <a:pPr algn="ctr"/>
            <a:r>
              <a:rPr kumimoji="1" lang="ja-JP" altLang="en-US" sz="1000" b="1" dirty="0" smtClean="0"/>
              <a:t>７日</a:t>
            </a:r>
            <a:endParaRPr kumimoji="1" lang="ja-JP" altLang="en-US" sz="1000" b="1" dirty="0"/>
          </a:p>
        </p:txBody>
      </p:sp>
      <p:sp>
        <p:nvSpPr>
          <p:cNvPr id="11" name="テキスト ボックス 10"/>
          <p:cNvSpPr txBox="1"/>
          <p:nvPr/>
        </p:nvSpPr>
        <p:spPr>
          <a:xfrm>
            <a:off x="6553350" y="1779626"/>
            <a:ext cx="2983509"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en-US" altLang="ja-JP" sz="1200" dirty="0" smtClean="0"/>
              <a:t>※</a:t>
            </a:r>
            <a:r>
              <a:rPr kumimoji="1" lang="ja-JP" altLang="en-US" sz="1200" dirty="0" smtClean="0"/>
              <a:t>　避難する期間は、地震の発生可能性と</a:t>
            </a:r>
            <a:endParaRPr kumimoji="1" lang="en-US" altLang="ja-JP" sz="1200" dirty="0" smtClean="0"/>
          </a:p>
          <a:p>
            <a:r>
              <a:rPr lang="en-US" altLang="ja-JP" sz="1200" dirty="0"/>
              <a:t> </a:t>
            </a:r>
            <a:r>
              <a:rPr lang="ja-JP" altLang="en-US" sz="1200" dirty="0" smtClean="0"/>
              <a:t>　　</a:t>
            </a:r>
            <a:r>
              <a:rPr kumimoji="1" lang="ja-JP" altLang="en-US" sz="1200" dirty="0" smtClean="0"/>
              <a:t>避難生活の負担等の総合的なバランス</a:t>
            </a:r>
            <a:endParaRPr kumimoji="1" lang="ja-JP" altLang="en-US" sz="1200" dirty="0"/>
          </a:p>
        </p:txBody>
      </p:sp>
    </p:spTree>
    <p:extLst>
      <p:ext uri="{BB962C8B-B14F-4D97-AF65-F5344CB8AC3E}">
        <p14:creationId xmlns:p14="http://schemas.microsoft.com/office/powerpoint/2010/main" val="1543274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12</a:t>
            </a:fld>
            <a:endParaRPr lang="ja-JP" altLang="en-US">
              <a:solidFill>
                <a:prstClr val="black"/>
              </a:solidFill>
            </a:endParaRPr>
          </a:p>
        </p:txBody>
      </p:sp>
      <p:graphicFrame>
        <p:nvGraphicFramePr>
          <p:cNvPr id="3" name="表 2"/>
          <p:cNvGraphicFramePr>
            <a:graphicFrameLocks noGrp="1"/>
          </p:cNvGraphicFramePr>
          <p:nvPr>
            <p:extLst/>
          </p:nvPr>
        </p:nvGraphicFramePr>
        <p:xfrm>
          <a:off x="182245" y="463426"/>
          <a:ext cx="4770755" cy="1160100"/>
        </p:xfrm>
        <a:graphic>
          <a:graphicData uri="http://schemas.openxmlformats.org/drawingml/2006/table">
            <a:tbl>
              <a:tblPr firstRow="1" firstCol="1" bandRow="1"/>
              <a:tblGrid>
                <a:gridCol w="1710055"/>
                <a:gridCol w="3060700"/>
              </a:tblGrid>
              <a:tr h="0">
                <a:tc>
                  <a:txBody>
                    <a:bodyPr/>
                    <a:lstStyle/>
                    <a:p>
                      <a:pPr algn="just">
                        <a:spcAft>
                          <a:spcPts val="0"/>
                        </a:spcAft>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アンケート実施者</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静岡新聞社</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調査方法</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インターネット</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実施時期</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平成</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29</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年</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5</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月</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10</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日～</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21</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掲載紙面</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平成</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29</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年</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6</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月</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6</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日　静岡新聞朝刊</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回答者のうち静岡県民</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0" dirty="0">
                          <a:effectLst/>
                          <a:latin typeface="メイリオ" panose="020B0604030504040204" pitchFamily="50" charset="-128"/>
                          <a:ea typeface="ＭＳ 明朝" panose="02020609040205080304" pitchFamily="17" charset="-128"/>
                          <a:cs typeface="Times New Roman" panose="02020603050405020304" pitchFamily="18" charset="0"/>
                        </a:rPr>
                        <a:t>415</a:t>
                      </a: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人（男性</a:t>
                      </a:r>
                      <a:r>
                        <a:rPr lang="en-US" sz="1050" kern="0" dirty="0">
                          <a:effectLst/>
                          <a:latin typeface="Century" panose="02040604050505020304" pitchFamily="18" charset="0"/>
                          <a:ea typeface="メイリオ" panose="020B0604030504040204" pitchFamily="50" charset="-128"/>
                          <a:cs typeface="Times New Roman" panose="02020603050405020304" pitchFamily="18" charset="0"/>
                        </a:rPr>
                        <a:t>227</a:t>
                      </a: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人</a:t>
                      </a:r>
                      <a:r>
                        <a:rPr lang="en-US" sz="1050" kern="0" dirty="0">
                          <a:effectLst/>
                          <a:latin typeface="Century" panose="02040604050505020304" pitchFamily="18" charset="0"/>
                          <a:ea typeface="メイリオ" panose="020B0604030504040204" pitchFamily="50" charset="-128"/>
                          <a:cs typeface="Times New Roman" panose="02020603050405020304" pitchFamily="18" charset="0"/>
                        </a:rPr>
                        <a:t>[55%]</a:t>
                      </a:r>
                      <a:r>
                        <a:rPr lang="ja-JP" sz="1050" kern="0" dirty="0" err="1">
                          <a:effectLst/>
                          <a:latin typeface="Century" panose="02040604050505020304" pitchFamily="18" charset="0"/>
                          <a:ea typeface="メイリオ" panose="020B0604030504040204" pitchFamily="50" charset="-128"/>
                          <a:cs typeface="Times New Roman" panose="02020603050405020304" pitchFamily="18" charset="0"/>
                        </a:rPr>
                        <a:t>、</a:t>
                      </a: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女性</a:t>
                      </a:r>
                      <a:r>
                        <a:rPr lang="en-US" sz="1050" kern="0" dirty="0">
                          <a:effectLst/>
                          <a:latin typeface="Century" panose="02040604050505020304" pitchFamily="18" charset="0"/>
                          <a:ea typeface="メイリオ" panose="020B0604030504040204" pitchFamily="50" charset="-128"/>
                          <a:cs typeface="Times New Roman" panose="02020603050405020304" pitchFamily="18" charset="0"/>
                        </a:rPr>
                        <a:t>188</a:t>
                      </a: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人</a:t>
                      </a:r>
                      <a:r>
                        <a:rPr lang="en-US" sz="1050" kern="0" dirty="0">
                          <a:effectLst/>
                          <a:latin typeface="Century" panose="02040604050505020304" pitchFamily="18" charset="0"/>
                          <a:ea typeface="メイリオ" panose="020B0604030504040204" pitchFamily="50" charset="-128"/>
                          <a:cs typeface="Times New Roman" panose="02020603050405020304" pitchFamily="18" charset="0"/>
                        </a:rPr>
                        <a:t>[45%]</a:t>
                      </a: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テキスト ボックス 3"/>
          <p:cNvSpPr txBox="1"/>
          <p:nvPr/>
        </p:nvSpPr>
        <p:spPr>
          <a:xfrm>
            <a:off x="0" y="5"/>
            <a:ext cx="9906000" cy="369332"/>
          </a:xfrm>
          <a:prstGeom prst="rect">
            <a:avLst/>
          </a:prstGeom>
          <a:solidFill>
            <a:schemeClr val="accent1"/>
          </a:solidFill>
        </p:spPr>
        <p:txBody>
          <a:bodyPr wrap="square" rtlCol="0">
            <a:spAutoFit/>
          </a:bodyPr>
          <a:lstStyle/>
          <a:p>
            <a:pPr marL="358775" indent="-358775" algn="ctr"/>
            <a:r>
              <a:rPr lang="ja-JP" altLang="en-US" b="1" dirty="0" smtClean="0">
                <a:solidFill>
                  <a:prstClr val="white"/>
                </a:solidFill>
              </a:rPr>
              <a:t>静岡</a:t>
            </a:r>
            <a:r>
              <a:rPr lang="ja-JP" altLang="en-US" b="1" dirty="0">
                <a:solidFill>
                  <a:prstClr val="white"/>
                </a:solidFill>
              </a:rPr>
              <a:t>新聞社実施　住民</a:t>
            </a:r>
            <a:r>
              <a:rPr lang="ja-JP" altLang="en-US" b="1" dirty="0" smtClean="0">
                <a:solidFill>
                  <a:prstClr val="white"/>
                </a:solidFill>
              </a:rPr>
              <a:t>アンケート　１／２</a:t>
            </a:r>
            <a:endParaRPr lang="ja-JP" altLang="en-US" b="1" dirty="0">
              <a:solidFill>
                <a:prstClr val="white"/>
              </a:solidFill>
            </a:endParaRPr>
          </a:p>
        </p:txBody>
      </p:sp>
      <p:graphicFrame>
        <p:nvGraphicFramePr>
          <p:cNvPr id="5" name="表 4"/>
          <p:cNvGraphicFramePr>
            <a:graphicFrameLocks noGrp="1"/>
          </p:cNvGraphicFramePr>
          <p:nvPr>
            <p:extLst/>
          </p:nvPr>
        </p:nvGraphicFramePr>
        <p:xfrm>
          <a:off x="107095" y="2254749"/>
          <a:ext cx="4680520" cy="2103220"/>
        </p:xfrm>
        <a:graphic>
          <a:graphicData uri="http://schemas.openxmlformats.org/drawingml/2006/table">
            <a:tbl>
              <a:tblPr firstRow="1" firstCol="1" bandRow="1"/>
              <a:tblGrid>
                <a:gridCol w="4680520"/>
              </a:tblGrid>
              <a:tr h="1971040">
                <a:tc>
                  <a:txBody>
                    <a:bodyPr/>
                    <a:lstStyle/>
                    <a:p>
                      <a:pPr algn="just">
                        <a:spcAft>
                          <a:spcPts val="0"/>
                        </a:spcAft>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＜次の状況をイメージしてください＞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9220" algn="just">
                        <a:lnSpc>
                          <a:spcPts val="1700"/>
                        </a:lnSpc>
                        <a:spcAft>
                          <a:spcPts val="0"/>
                        </a:spcAft>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あなたの居住地域ではない側の地域（南海地震のエリア）で大地震が発生し、震源に近い地域では揺れや津波により多くの死者・行方不明者・家屋被害が発生しています。自衛隊や警察、消防が人命救出活動を行っています。鉄道や高速道路なども損壊したため、運休や通行止めとなっています。このような東日本大震災における東北地方の被災状況と同様の状況が、テレビ等を通じて刻々と報道されています。しかし、あなたの居住地では被害は発生しておらず、電気・水道等も問題なく使えています。会社や学校、商店などは通常どおり運営されてい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272480" y="4641144"/>
            <a:ext cx="4349750" cy="2178685"/>
          </a:xfrm>
          <a:prstGeom prst="rect">
            <a:avLst/>
          </a:prstGeom>
          <a:noFill/>
          <a:ln>
            <a:noFill/>
          </a:ln>
        </p:spPr>
      </p:pic>
      <p:sp>
        <p:nvSpPr>
          <p:cNvPr id="7" name="正方形/長方形 6"/>
          <p:cNvSpPr/>
          <p:nvPr/>
        </p:nvSpPr>
        <p:spPr>
          <a:xfrm>
            <a:off x="16881" y="1771245"/>
            <a:ext cx="4000015" cy="415498"/>
          </a:xfrm>
          <a:prstGeom prst="rect">
            <a:avLst/>
          </a:prstGeom>
        </p:spPr>
        <p:txBody>
          <a:bodyPr wrap="square">
            <a:spAutoFit/>
          </a:bodyPr>
          <a:lstStyle/>
          <a:p>
            <a:pPr marL="572135" indent="-570865" algn="just">
              <a:lnSpc>
                <a:spcPts val="1200"/>
              </a:lnSpc>
            </a:pP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［問］あなたや家族が自宅にいて、下記の状態になった場合、安全な場所に避難しますか。</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正方形/長方形 7"/>
          <p:cNvSpPr/>
          <p:nvPr/>
        </p:nvSpPr>
        <p:spPr>
          <a:xfrm>
            <a:off x="5249190" y="1103185"/>
            <a:ext cx="4104456" cy="402033"/>
          </a:xfrm>
          <a:prstGeom prst="rect">
            <a:avLst/>
          </a:prstGeom>
        </p:spPr>
        <p:txBody>
          <a:bodyPr wrap="square">
            <a:spAutoFit/>
          </a:bodyPr>
          <a:lstStyle/>
          <a:p>
            <a:pPr marL="572135" indent="-570865" algn="just">
              <a:lnSpc>
                <a:spcPts val="1200"/>
              </a:lnSpc>
            </a:pP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［問］あなたやご家族が自宅にいて、下記の状況になった場合、安全な場所に避難をしますか。</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9" name="表 8"/>
          <p:cNvGraphicFramePr>
            <a:graphicFrameLocks noGrp="1"/>
          </p:cNvGraphicFramePr>
          <p:nvPr>
            <p:extLst/>
          </p:nvPr>
        </p:nvGraphicFramePr>
        <p:xfrm>
          <a:off x="5245133" y="1573479"/>
          <a:ext cx="4535879" cy="3182720"/>
        </p:xfrm>
        <a:graphic>
          <a:graphicData uri="http://schemas.openxmlformats.org/drawingml/2006/table">
            <a:tbl>
              <a:tblPr firstRow="1" firstCol="1" bandRow="1"/>
              <a:tblGrid>
                <a:gridCol w="4535879"/>
              </a:tblGrid>
              <a:tr h="2658110">
                <a:tc>
                  <a:txBody>
                    <a:bodyPr/>
                    <a:lstStyle/>
                    <a:p>
                      <a:pPr algn="just">
                        <a:spcAft>
                          <a:spcPts val="0"/>
                        </a:spcAft>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＜想定する状況＞</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lnSpc>
                          <a:spcPts val="1700"/>
                        </a:lnSpc>
                        <a:spcAft>
                          <a:spcPts val="0"/>
                        </a:spcAft>
                        <a:buFont typeface="メイリオ" panose="020B0604030504040204" pitchFamily="50" charset="-128"/>
                        <a:buChar char="○"/>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あなたの居住する側の地域（東海地震のエリア）では現時点では大地震は発生していませんが、「過去の歴史を踏まえると、まだ地震が起こっていないエリアでも数日から数年以内に必ず大規模な地震が発生している」ことがマスコミから報道され始めまし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lnSpc>
                          <a:spcPts val="1700"/>
                        </a:lnSpc>
                        <a:spcAft>
                          <a:spcPts val="0"/>
                        </a:spcAft>
                        <a:buFont typeface="メイリオ" panose="020B0604030504040204" pitchFamily="50" charset="-128"/>
                        <a:buChar char="○"/>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あなたの居住地域（東海地震のエリア）でも大地震が発生する可能性について、気象庁は過去の類似状況の統計データに基づいて「今後３日程度は極めて高く、２週間程度は依然として特段に高い状態にある」と発表して、注意を呼びかけてい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lvl="0" indent="-342900" algn="just">
                        <a:lnSpc>
                          <a:spcPts val="1700"/>
                        </a:lnSpc>
                        <a:spcAft>
                          <a:spcPts val="0"/>
                        </a:spcAft>
                        <a:buFont typeface="メイリオ" panose="020B0604030504040204" pitchFamily="50" charset="-128"/>
                        <a:buChar char="○"/>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仮に、あなたの居住地域（東海地震のエリア）でも大地震が発生した場合、強い揺れや津波によって多数の家屋が倒壊し、多くの人命被害が発生する可能性があります。先行した大地震と併せて被害は広域に及び、全国的な支援を受けることが困難となるため、救助活動の難航や手厚い物資支援等を期待できない可能性があり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5412787" y="4688661"/>
            <a:ext cx="4381500" cy="2164080"/>
          </a:xfrm>
          <a:prstGeom prst="rect">
            <a:avLst/>
          </a:prstGeom>
          <a:noFill/>
          <a:ln>
            <a:noFill/>
          </a:ln>
        </p:spPr>
      </p:pic>
      <p:sp>
        <p:nvSpPr>
          <p:cNvPr id="11" name="正方形/長方形 10"/>
          <p:cNvSpPr/>
          <p:nvPr/>
        </p:nvSpPr>
        <p:spPr>
          <a:xfrm>
            <a:off x="16880" y="1702092"/>
            <a:ext cx="4936119" cy="5117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5135477" y="1045129"/>
            <a:ext cx="4698071" cy="5774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213635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13</a:t>
            </a:fld>
            <a:endParaRPr lang="ja-JP" altLang="en-US">
              <a:solidFill>
                <a:prstClr val="black"/>
              </a:solidFill>
            </a:endParaRPr>
          </a:p>
        </p:txBody>
      </p:sp>
      <p:sp>
        <p:nvSpPr>
          <p:cNvPr id="3" name="正方形/長方形 2"/>
          <p:cNvSpPr/>
          <p:nvPr/>
        </p:nvSpPr>
        <p:spPr>
          <a:xfrm>
            <a:off x="167864" y="468725"/>
            <a:ext cx="4392488" cy="400110"/>
          </a:xfrm>
          <a:prstGeom prst="rect">
            <a:avLst/>
          </a:prstGeom>
        </p:spPr>
        <p:txBody>
          <a:bodyPr wrap="square">
            <a:spAutoFit/>
          </a:bodyPr>
          <a:lstStyle/>
          <a:p>
            <a:pPr marL="572135" indent="-570865" algn="just">
              <a:lnSpc>
                <a:spcPts val="1200"/>
              </a:lnSpc>
            </a:pP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［問］（前述の「想定する状況」になった場合に「自宅にとどまる」と答えた方への問）次の場合であれば避難すると思いますか。</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160359" y="918127"/>
            <a:ext cx="4544009" cy="2559858"/>
          </a:xfrm>
          <a:prstGeom prst="rect">
            <a:avLst/>
          </a:prstGeom>
          <a:noFill/>
          <a:ln>
            <a:noFill/>
          </a:ln>
        </p:spPr>
      </p:pic>
      <p:sp>
        <p:nvSpPr>
          <p:cNvPr id="5" name="正方形/長方形 4"/>
          <p:cNvSpPr/>
          <p:nvPr/>
        </p:nvSpPr>
        <p:spPr>
          <a:xfrm>
            <a:off x="4836800" y="477061"/>
            <a:ext cx="4953000" cy="400110"/>
          </a:xfrm>
          <a:prstGeom prst="rect">
            <a:avLst/>
          </a:prstGeom>
        </p:spPr>
        <p:txBody>
          <a:bodyPr>
            <a:spAutoFit/>
          </a:bodyPr>
          <a:lstStyle/>
          <a:p>
            <a:pPr marL="572135" indent="-570865" algn="just">
              <a:lnSpc>
                <a:spcPts val="1200"/>
              </a:lnSpc>
            </a:pP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［問］（「自宅以外の安全な場所に避難する」と答えた方への問）避難する場合、最大どの程度の期間、避難しますか。</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709304" y="909991"/>
            <a:ext cx="4987290" cy="2927350"/>
          </a:xfrm>
          <a:prstGeom prst="rect">
            <a:avLst/>
          </a:prstGeom>
          <a:noFill/>
          <a:ln>
            <a:no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167864" y="4247173"/>
            <a:ext cx="4759960" cy="2527935"/>
          </a:xfrm>
          <a:prstGeom prst="rect">
            <a:avLst/>
          </a:prstGeom>
          <a:noFill/>
          <a:ln>
            <a:noFill/>
          </a:ln>
        </p:spPr>
      </p:pic>
      <p:sp>
        <p:nvSpPr>
          <p:cNvPr id="9" name="テキスト ボックス 8"/>
          <p:cNvSpPr txBox="1"/>
          <p:nvPr/>
        </p:nvSpPr>
        <p:spPr>
          <a:xfrm>
            <a:off x="0" y="5"/>
            <a:ext cx="9906000" cy="369332"/>
          </a:xfrm>
          <a:prstGeom prst="rect">
            <a:avLst/>
          </a:prstGeom>
          <a:solidFill>
            <a:schemeClr val="accent1"/>
          </a:solidFill>
        </p:spPr>
        <p:txBody>
          <a:bodyPr wrap="square" rtlCol="0">
            <a:spAutoFit/>
          </a:bodyPr>
          <a:lstStyle/>
          <a:p>
            <a:pPr marL="358775" indent="-358775" algn="ctr"/>
            <a:r>
              <a:rPr lang="ja-JP" altLang="en-US" b="1" dirty="0" smtClean="0">
                <a:solidFill>
                  <a:prstClr val="white"/>
                </a:solidFill>
              </a:rPr>
              <a:t>静岡</a:t>
            </a:r>
            <a:r>
              <a:rPr lang="ja-JP" altLang="en-US" b="1" dirty="0">
                <a:solidFill>
                  <a:prstClr val="white"/>
                </a:solidFill>
              </a:rPr>
              <a:t>新聞社実施　住民</a:t>
            </a:r>
            <a:r>
              <a:rPr lang="ja-JP" altLang="en-US" b="1" dirty="0" smtClean="0">
                <a:solidFill>
                  <a:prstClr val="white"/>
                </a:solidFill>
              </a:rPr>
              <a:t>アンケート　２／２</a:t>
            </a:r>
            <a:endParaRPr lang="ja-JP" altLang="en-US" b="1" dirty="0">
              <a:solidFill>
                <a:prstClr val="white"/>
              </a:solidFill>
            </a:endParaRPr>
          </a:p>
        </p:txBody>
      </p:sp>
      <p:sp>
        <p:nvSpPr>
          <p:cNvPr id="7" name="正方形/長方形 6"/>
          <p:cNvSpPr/>
          <p:nvPr/>
        </p:nvSpPr>
        <p:spPr>
          <a:xfrm>
            <a:off x="160359" y="4034641"/>
            <a:ext cx="4953000" cy="261610"/>
          </a:xfrm>
          <a:prstGeom prst="rect">
            <a:avLst/>
          </a:prstGeom>
        </p:spPr>
        <p:txBody>
          <a:bodyPr>
            <a:spAutoFit/>
          </a:bodyPr>
          <a:lstStyle/>
          <a:p>
            <a:pPr marL="572135" indent="-570865" algn="just"/>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［問］避難期間を上記のように答えた理由は何ですか。</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正方形/長方形 9"/>
          <p:cNvSpPr/>
          <p:nvPr/>
        </p:nvSpPr>
        <p:spPr>
          <a:xfrm>
            <a:off x="4874796" y="4360256"/>
            <a:ext cx="4923396" cy="2051844"/>
          </a:xfrm>
          <a:prstGeom prst="rect">
            <a:avLst/>
          </a:prstGeom>
        </p:spPr>
        <p:txBody>
          <a:bodyPr wrap="square">
            <a:spAutoFit/>
          </a:bodyPr>
          <a:lstStyle/>
          <a:p>
            <a:pPr indent="66675">
              <a:lnSpc>
                <a:spcPts val="1700"/>
              </a:lnSpc>
              <a:spcBef>
                <a:spcPts val="600"/>
              </a:spcBef>
            </a:pPr>
            <a:r>
              <a:rPr lang="en-US" altLang="ja-JP" sz="1100" kern="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a:t>
            </a:r>
            <a:r>
              <a:rPr lang="ja-JP"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選択肢</a:t>
            </a:r>
            <a:r>
              <a:rPr lang="en-US"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a:t>
            </a:r>
            <a:r>
              <a:rPr lang="en-US" altLang="ja-JP" sz="1100" kern="10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marL="384175" indent="-274955">
              <a:lnSpc>
                <a:spcPts val="1700"/>
              </a:lnSpc>
            </a:pPr>
            <a:r>
              <a:rPr lang="en-US" altLang="ja-JP" sz="1100" kern="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1.</a:t>
            </a:r>
            <a:r>
              <a:rPr lang="ja-JP"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　気象庁が、大地震の発生可能性について「今後３日程度は極めて高く、２週間程度は依然として特段に高い」と発表しているから</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marL="384175" indent="-274955">
              <a:lnSpc>
                <a:spcPts val="1700"/>
              </a:lnSpc>
            </a:pPr>
            <a:r>
              <a:rPr lang="en-US" altLang="ja-JP" sz="1100" kern="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2.</a:t>
            </a:r>
            <a:r>
              <a:rPr lang="ja-JP"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　その期間くらいで周りの人も避難を止めると思うから</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marL="384175" indent="-274955">
              <a:lnSpc>
                <a:spcPts val="1700"/>
              </a:lnSpc>
            </a:pPr>
            <a:r>
              <a:rPr lang="en-US" altLang="ja-JP" sz="1100" kern="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3.</a:t>
            </a:r>
            <a:r>
              <a:rPr lang="ja-JP"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　仕事ができなくなるなど、経済的に不安があるから</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marL="384175" indent="-274955">
              <a:lnSpc>
                <a:spcPts val="1700"/>
              </a:lnSpc>
            </a:pPr>
            <a:r>
              <a:rPr lang="en-US" altLang="ja-JP" sz="1100" kern="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4.</a:t>
            </a:r>
            <a:r>
              <a:rPr lang="ja-JP"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　長距離の通勤や通学、通院等が耐えられないから</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marL="384175" indent="-274955">
              <a:lnSpc>
                <a:spcPts val="1700"/>
              </a:lnSpc>
            </a:pPr>
            <a:r>
              <a:rPr lang="en-US" altLang="ja-JP" sz="1100" kern="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5.</a:t>
            </a:r>
            <a:r>
              <a:rPr lang="ja-JP"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　子供や高齢者がいる等、避難先での生活に抵抗があるから</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marL="384175" indent="-274955">
              <a:lnSpc>
                <a:spcPts val="1700"/>
              </a:lnSpc>
            </a:pPr>
            <a:r>
              <a:rPr lang="en-US" altLang="ja-JP" sz="1100" kern="0" dirty="0">
                <a:solidFill>
                  <a:prstClr val="black"/>
                </a:solidFill>
                <a:latin typeface="メイリオ" panose="020B0604030504040204" pitchFamily="50" charset="-128"/>
                <a:ea typeface="ＭＳ 明朝" panose="02020609040205080304" pitchFamily="17" charset="-128"/>
                <a:cs typeface="Times New Roman" panose="02020603050405020304" pitchFamily="18" charset="0"/>
              </a:rPr>
              <a:t>6.</a:t>
            </a:r>
            <a:r>
              <a:rPr lang="ja-JP" altLang="ja-JP" sz="110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　住み慣れない避難生活でストレスや病気が心配だ</a:t>
            </a:r>
            <a:r>
              <a:rPr lang="ja-JP" altLang="ja-JP" sz="1100" kern="0" dirty="0" smtClean="0">
                <a:solidFill>
                  <a:prstClr val="black"/>
                </a:solidFill>
                <a:latin typeface="Century" panose="02040604050505020304" pitchFamily="18" charset="0"/>
                <a:ea typeface="メイリオ" panose="020B0604030504040204" pitchFamily="50" charset="-128"/>
                <a:cs typeface="Times New Roman" panose="02020603050405020304" pitchFamily="18" charset="0"/>
              </a:rPr>
              <a:t>から</a:t>
            </a:r>
            <a:endParaRPr lang="en-US" altLang="ja-JP" sz="1100" kern="0" dirty="0" smtClean="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a:p>
            <a:pPr marL="384175" indent="-274955">
              <a:lnSpc>
                <a:spcPts val="1700"/>
              </a:lnSpc>
            </a:pPr>
            <a:r>
              <a:rPr lang="en-US" altLang="ja-JP" sz="1100" kern="0" dirty="0" smtClean="0">
                <a:solidFill>
                  <a:prstClr val="black"/>
                </a:solidFill>
                <a:latin typeface="メイリオ" panose="020B0604030504040204" pitchFamily="50" charset="-128"/>
              </a:rPr>
              <a:t>7</a:t>
            </a:r>
            <a:r>
              <a:rPr lang="en-US" altLang="ja-JP" sz="1100" kern="0" dirty="0">
                <a:solidFill>
                  <a:prstClr val="black"/>
                </a:solidFill>
                <a:latin typeface="メイリオ" panose="020B0604030504040204" pitchFamily="50" charset="-128"/>
              </a:rPr>
              <a:t>.</a:t>
            </a:r>
            <a:r>
              <a:rPr lang="ja-JP" altLang="ja-JP" sz="1100" kern="0" dirty="0">
                <a:solidFill>
                  <a:prstClr val="black"/>
                </a:solidFill>
                <a:ea typeface="メイリオ" panose="020B0604030504040204" pitchFamily="50" charset="-128"/>
              </a:rPr>
              <a:t>　自宅や地域から離れることが不安だから</a:t>
            </a:r>
            <a:endParaRPr lang="ja-JP" altLang="en-US" sz="1100" dirty="0">
              <a:solidFill>
                <a:prstClr val="black"/>
              </a:solidFill>
            </a:endParaRPr>
          </a:p>
        </p:txBody>
      </p:sp>
      <p:sp>
        <p:nvSpPr>
          <p:cNvPr id="11" name="正方形/長方形 10"/>
          <p:cNvSpPr/>
          <p:nvPr/>
        </p:nvSpPr>
        <p:spPr>
          <a:xfrm>
            <a:off x="79785" y="3996117"/>
            <a:ext cx="9710015" cy="28364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79785" y="411887"/>
            <a:ext cx="4563976" cy="3506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4643762" y="411886"/>
            <a:ext cx="5146038" cy="35124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123637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55" y="2952384"/>
            <a:ext cx="5001409" cy="2996896"/>
          </a:xfrm>
          <a:prstGeom prst="rect">
            <a:avLst/>
          </a:prstGeom>
          <a:noFill/>
          <a:ln>
            <a:noFill/>
          </a:ln>
        </p:spPr>
      </p:pic>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14</a:t>
            </a:fld>
            <a:endParaRPr lang="ja-JP" altLang="en-US">
              <a:solidFill>
                <a:prstClr val="black"/>
              </a:solidFill>
            </a:endParaRPr>
          </a:p>
        </p:txBody>
      </p:sp>
      <p:sp>
        <p:nvSpPr>
          <p:cNvPr id="3" name="テキスト ボックス 2"/>
          <p:cNvSpPr txBox="1"/>
          <p:nvPr/>
        </p:nvSpPr>
        <p:spPr>
          <a:xfrm>
            <a:off x="0" y="5"/>
            <a:ext cx="9906000" cy="369332"/>
          </a:xfrm>
          <a:prstGeom prst="rect">
            <a:avLst/>
          </a:prstGeom>
          <a:solidFill>
            <a:schemeClr val="accent1"/>
          </a:solidFill>
        </p:spPr>
        <p:txBody>
          <a:bodyPr wrap="square" rtlCol="0">
            <a:spAutoFit/>
          </a:bodyPr>
          <a:lstStyle/>
          <a:p>
            <a:pPr marL="358775" indent="-358775" algn="ctr"/>
            <a:r>
              <a:rPr lang="ja-JP" altLang="en-US" b="1" dirty="0" smtClean="0">
                <a:solidFill>
                  <a:prstClr val="white"/>
                </a:solidFill>
              </a:rPr>
              <a:t>静岡</a:t>
            </a:r>
            <a:r>
              <a:rPr lang="ja-JP" altLang="en-US" b="1" dirty="0">
                <a:solidFill>
                  <a:prstClr val="white"/>
                </a:solidFill>
              </a:rPr>
              <a:t>新聞社実施　</a:t>
            </a:r>
            <a:r>
              <a:rPr lang="ja-JP" altLang="en-US" b="1" dirty="0" smtClean="0">
                <a:solidFill>
                  <a:prstClr val="white"/>
                </a:solidFill>
              </a:rPr>
              <a:t>静岡県・高知県首長アンケート</a:t>
            </a:r>
            <a:endParaRPr lang="ja-JP" altLang="en-US" b="1" dirty="0">
              <a:solidFill>
                <a:prstClr val="white"/>
              </a:solidFill>
            </a:endParaRPr>
          </a:p>
        </p:txBody>
      </p:sp>
      <p:graphicFrame>
        <p:nvGraphicFramePr>
          <p:cNvPr id="4" name="表 3"/>
          <p:cNvGraphicFramePr>
            <a:graphicFrameLocks noGrp="1"/>
          </p:cNvGraphicFramePr>
          <p:nvPr>
            <p:extLst/>
          </p:nvPr>
        </p:nvGraphicFramePr>
        <p:xfrm>
          <a:off x="267952" y="464542"/>
          <a:ext cx="4137313" cy="1536900"/>
        </p:xfrm>
        <a:graphic>
          <a:graphicData uri="http://schemas.openxmlformats.org/drawingml/2006/table">
            <a:tbl>
              <a:tblPr firstRow="1" firstCol="1" bandRow="1"/>
              <a:tblGrid>
                <a:gridCol w="1256993"/>
                <a:gridCol w="2880320"/>
              </a:tblGrid>
              <a:tr h="0">
                <a:tc>
                  <a:txBody>
                    <a:bodyPr/>
                    <a:lstStyle/>
                    <a:p>
                      <a:pPr algn="just">
                        <a:spcAft>
                          <a:spcPts val="0"/>
                        </a:spcAft>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アンケート実施者</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静岡新聞社</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実施時期</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平成</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29</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年</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4</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月中旬～</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5</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月中旬</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掲載紙面</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平成</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29</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年</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5</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月</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23</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日～</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25</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日　静岡新聞朝刊</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対象者</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静岡・高知両県の市町村長</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静岡県：</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35</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　　 高知県：</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34</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　　　計：</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69</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回答数</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静岡県：</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35</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　　 高知県：</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30</a:t>
                      </a:r>
                      <a:r>
                        <a:rPr lang="ja-JP" sz="1050" kern="0">
                          <a:effectLst/>
                          <a:latin typeface="Century" panose="02040604050505020304" pitchFamily="18" charset="0"/>
                          <a:ea typeface="メイリオ" panose="020B0604030504040204" pitchFamily="50" charset="-128"/>
                          <a:cs typeface="Times New Roman" panose="02020603050405020304" pitchFamily="18" charset="0"/>
                        </a:rPr>
                        <a:t>　　　計：</a:t>
                      </a:r>
                      <a:r>
                        <a:rPr lang="en-US" sz="1050" kern="0">
                          <a:effectLst/>
                          <a:latin typeface="Century" panose="02040604050505020304" pitchFamily="18" charset="0"/>
                          <a:ea typeface="メイリオ" panose="020B0604030504040204" pitchFamily="50" charset="-128"/>
                          <a:cs typeface="Times New Roman" panose="02020603050405020304" pitchFamily="18" charset="0"/>
                        </a:rPr>
                        <a:t>65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050" kern="0">
                          <a:effectLst/>
                          <a:latin typeface="Century" panose="02040604050505020304" pitchFamily="18" charset="0"/>
                          <a:ea typeface="メイリオ" panose="020B0604030504040204" pitchFamily="50" charset="-128"/>
                          <a:cs typeface="Times New Roman" panose="02020603050405020304" pitchFamily="18" charset="0"/>
                        </a:rPr>
                        <a:t>回答率</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静岡県：</a:t>
                      </a:r>
                      <a:r>
                        <a:rPr lang="en-US" sz="1050" kern="0" dirty="0">
                          <a:effectLst/>
                          <a:latin typeface="Century" panose="02040604050505020304" pitchFamily="18" charset="0"/>
                          <a:ea typeface="メイリオ" panose="020B0604030504040204" pitchFamily="50" charset="-128"/>
                          <a:cs typeface="Times New Roman" panose="02020603050405020304" pitchFamily="18" charset="0"/>
                        </a:rPr>
                        <a:t>100%</a:t>
                      </a: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　高知県：</a:t>
                      </a:r>
                      <a:r>
                        <a:rPr lang="en-US" sz="1050" kern="0" dirty="0">
                          <a:effectLst/>
                          <a:latin typeface="Century" panose="02040604050505020304" pitchFamily="18" charset="0"/>
                          <a:ea typeface="メイリオ" panose="020B0604030504040204" pitchFamily="50" charset="-128"/>
                          <a:cs typeface="Times New Roman" panose="02020603050405020304" pitchFamily="18" charset="0"/>
                        </a:rPr>
                        <a:t>88.2%</a:t>
                      </a:r>
                      <a:r>
                        <a:rPr lang="ja-JP" sz="1050" kern="0" dirty="0">
                          <a:effectLst/>
                          <a:latin typeface="Century" panose="02040604050505020304" pitchFamily="18" charset="0"/>
                          <a:ea typeface="メイリオ" panose="020B0604030504040204" pitchFamily="50" charset="-128"/>
                          <a:cs typeface="Times New Roman" panose="02020603050405020304" pitchFamily="18" charset="0"/>
                        </a:rPr>
                        <a:t>　計：</a:t>
                      </a:r>
                      <a:r>
                        <a:rPr lang="en-US" sz="1050" kern="0" dirty="0">
                          <a:effectLst/>
                          <a:latin typeface="Century" panose="02040604050505020304" pitchFamily="18" charset="0"/>
                          <a:ea typeface="メイリオ" panose="020B0604030504040204" pitchFamily="50" charset="-128"/>
                          <a:cs typeface="Times New Roman" panose="02020603050405020304" pitchFamily="18" charset="0"/>
                        </a:rPr>
                        <a:t>94.2%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14630" y="2240040"/>
            <a:ext cx="4535582" cy="709810"/>
          </a:xfrm>
          <a:prstGeom prst="rect">
            <a:avLst/>
          </a:prstGeom>
        </p:spPr>
        <p:txBody>
          <a:bodyPr wrap="square">
            <a:spAutoFit/>
          </a:bodyPr>
          <a:lstStyle/>
          <a:p>
            <a:pPr marL="360363" indent="-358775" algn="just">
              <a:lnSpc>
                <a:spcPts val="1200"/>
              </a:lnSpc>
            </a:pP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地震が発生してからでは避難が間に合わない津波到達時間が短い地域や土砂災害のおそれがある地域の住民全員に避難勧告するとした場合、どの程度の期間、避難勧告を発令することが適当だとお考えですか（ケース</a:t>
            </a:r>
            <a:r>
              <a:rPr lang="en-US"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1</a:t>
            </a: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をイメージしてお答えください）。</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346" y="1783711"/>
            <a:ext cx="3508118" cy="2047241"/>
          </a:xfrm>
          <a:prstGeom prst="rect">
            <a:avLst/>
          </a:prstGeom>
          <a:noFill/>
          <a:ln>
            <a:noFill/>
          </a:ln>
        </p:spPr>
      </p:pic>
      <p:sp>
        <p:nvSpPr>
          <p:cNvPr id="9" name="正方形/長方形 8"/>
          <p:cNvSpPr/>
          <p:nvPr/>
        </p:nvSpPr>
        <p:spPr>
          <a:xfrm>
            <a:off x="4807567" y="3964365"/>
            <a:ext cx="4953000" cy="400110"/>
          </a:xfrm>
          <a:prstGeom prst="rect">
            <a:avLst/>
          </a:prstGeom>
        </p:spPr>
        <p:txBody>
          <a:bodyPr>
            <a:spAutoFit/>
          </a:bodyPr>
          <a:lstStyle/>
          <a:p>
            <a:pPr marL="458470" indent="-457200">
              <a:lnSpc>
                <a:spcPts val="1200"/>
              </a:lnSpc>
            </a:pP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［問］上記の問で「必要」と回答した方にお聞きします。必要と回答した理由はなんですか</a:t>
            </a:r>
            <a:r>
              <a:rPr lang="ja-JP" altLang="ja-JP" sz="1050" kern="0" dirty="0" smtClean="0">
                <a:solidFill>
                  <a:prstClr val="black"/>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複数回答）</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正方形/長方形 10"/>
          <p:cNvSpPr/>
          <p:nvPr/>
        </p:nvSpPr>
        <p:spPr>
          <a:xfrm>
            <a:off x="59961" y="2120955"/>
            <a:ext cx="4553297" cy="4116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2" name="図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1464" y="4328933"/>
            <a:ext cx="4140595" cy="2462901"/>
          </a:xfrm>
          <a:prstGeom prst="rect">
            <a:avLst/>
          </a:prstGeom>
          <a:noFill/>
          <a:ln>
            <a:noFill/>
          </a:ln>
        </p:spPr>
      </p:pic>
      <p:sp>
        <p:nvSpPr>
          <p:cNvPr id="14" name="正方形/長方形 13"/>
          <p:cNvSpPr/>
          <p:nvPr/>
        </p:nvSpPr>
        <p:spPr>
          <a:xfrm>
            <a:off x="4687849" y="392079"/>
            <a:ext cx="5072718" cy="3511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4721604" y="458349"/>
            <a:ext cx="5038963" cy="1325363"/>
          </a:xfrm>
          <a:prstGeom prst="rect">
            <a:avLst/>
          </a:prstGeom>
        </p:spPr>
        <p:txBody>
          <a:bodyPr wrap="square">
            <a:spAutoFit/>
          </a:bodyPr>
          <a:lstStyle/>
          <a:p>
            <a:pPr marL="360363" indent="-358775" algn="just">
              <a:lnSpc>
                <a:spcPts val="1200"/>
              </a:lnSpc>
            </a:pP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［問］南海トラフでは、ケース</a:t>
            </a:r>
            <a:r>
              <a:rPr lang="en-US"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1</a:t>
            </a: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a:t>
            </a:r>
            <a:r>
              <a:rPr lang="en-US"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4</a:t>
            </a:r>
            <a:r>
              <a:rPr lang="ja-JP" altLang="ja-JP" sz="1050" kern="0" dirty="0" err="1">
                <a:solidFill>
                  <a:prstClr val="black"/>
                </a:solidFill>
                <a:latin typeface="Century" panose="02040604050505020304" pitchFamily="18" charset="0"/>
                <a:ea typeface="メイリオ" panose="020B0604030504040204" pitchFamily="50" charset="-128"/>
                <a:cs typeface="Times New Roman" panose="02020603050405020304" pitchFamily="18" charset="0"/>
              </a:rPr>
              <a:t>のような</a:t>
            </a: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現象が発生することが想定されますが、それを受けた対応を行うにあたって、現在の大震法の警戒宣言のような仕組み（※）は必要でしょうか</a:t>
            </a:r>
            <a:r>
              <a:rPr lang="ja-JP" altLang="ja-JP" sz="1050" kern="0" dirty="0" smtClean="0">
                <a:solidFill>
                  <a:prstClr val="black"/>
                </a:solidFill>
                <a:latin typeface="Century" panose="02040604050505020304" pitchFamily="18" charset="0"/>
                <a:ea typeface="メイリオ" panose="020B0604030504040204" pitchFamily="50" charset="-128"/>
                <a:cs typeface="Times New Roman" panose="02020603050405020304" pitchFamily="18" charset="0"/>
              </a:rPr>
              <a:t>。</a:t>
            </a:r>
            <a:endParaRPr lang="en-US" altLang="ja-JP" sz="1050" kern="0" dirty="0" smtClean="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a:p>
            <a:pPr marL="360363" indent="-358775">
              <a:lnSpc>
                <a:spcPts val="1200"/>
              </a:lnSpc>
            </a:pPr>
            <a:r>
              <a:rPr lang="ja-JP" altLang="ja-JP" sz="1050" kern="0" dirty="0" smtClean="0">
                <a:solidFill>
                  <a:prstClr val="black"/>
                </a:solidFill>
                <a:latin typeface="Century" panose="02040604050505020304" pitchFamily="18" charset="0"/>
                <a:ea typeface="メイリオ" panose="020B0604030504040204" pitchFamily="50" charset="-128"/>
                <a:cs typeface="Times New Roman" panose="02020603050405020304" pitchFamily="18" charset="0"/>
              </a:rPr>
              <a:t>（</a:t>
            </a: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※）地方公共団体・民間事業者等は、予め警戒宣言が発せられたときの対応を中央防災会議が定める基本計画に基づいて計画として定める。</a:t>
            </a:r>
            <a:r>
              <a:rPr lang="en-US"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
            </a:r>
            <a:br>
              <a:rPr lang="en-US"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br>
            <a:r>
              <a:rPr lang="ja-JP" altLang="ja-JP" sz="1050" kern="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気象庁長官の地震予知情報を受けて、内閣総理大臣から警戒宣言が発せられた場合は、地方公共団体・民間事業者等は、自らが予め定めておいた計画を一斉に実施する。</a:t>
            </a:r>
            <a:endParaRPr lang="ja-JP" altLang="ja-JP"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正方形/長方形 14"/>
          <p:cNvSpPr/>
          <p:nvPr/>
        </p:nvSpPr>
        <p:spPr>
          <a:xfrm>
            <a:off x="4687849" y="3935337"/>
            <a:ext cx="5072718" cy="28564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623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655377" y="6486375"/>
            <a:ext cx="2228850" cy="365125"/>
          </a:xfrm>
        </p:spPr>
        <p:txBody>
          <a:bodyPr/>
          <a:lstStyle/>
          <a:p>
            <a:fld id="{886B7CE1-7474-42F9-A3A3-B16D69111079}" type="slidenum">
              <a:rPr lang="ja-JP" altLang="en-US" smtClean="0">
                <a:solidFill>
                  <a:prstClr val="black"/>
                </a:solidFill>
              </a:rPr>
              <a:pPr/>
              <a:t>15</a:t>
            </a:fld>
            <a:endParaRPr lang="ja-JP" altLang="en-US">
              <a:solidFill>
                <a:prstClr val="black"/>
              </a:solidFill>
            </a:endParaRPr>
          </a:p>
        </p:txBody>
      </p:sp>
      <p:sp>
        <p:nvSpPr>
          <p:cNvPr id="3" name="テキスト ボックス 2"/>
          <p:cNvSpPr txBox="1"/>
          <p:nvPr/>
        </p:nvSpPr>
        <p:spPr>
          <a:xfrm>
            <a:off x="196083" y="2204864"/>
            <a:ext cx="9531085" cy="11541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ts val="600"/>
              </a:spcBef>
              <a:buFont typeface="Calibri" panose="020F0502020204030204" pitchFamily="34" charset="0"/>
              <a:buChar char="⃝"/>
            </a:pPr>
            <a:r>
              <a:rPr lang="ja-JP" altLang="en-US" sz="1600" dirty="0">
                <a:solidFill>
                  <a:prstClr val="black"/>
                </a:solidFill>
              </a:rPr>
              <a:t>各主体が想定している状況等を正しく理解した上で</a:t>
            </a:r>
            <a:r>
              <a:rPr lang="ja-JP" altLang="en-US" sz="1600" dirty="0" smtClean="0">
                <a:solidFill>
                  <a:prstClr val="black"/>
                </a:solidFill>
              </a:rPr>
              <a:t>、</a:t>
            </a:r>
            <a:r>
              <a:rPr lang="ja-JP" altLang="en-US" sz="1600" b="1" u="sng" dirty="0" smtClean="0">
                <a:solidFill>
                  <a:prstClr val="black"/>
                </a:solidFill>
              </a:rPr>
              <a:t>国全体で調和を図りつつ、各主体</a:t>
            </a:r>
            <a:r>
              <a:rPr lang="ja-JP" altLang="en-US" sz="1600" b="1" u="sng" dirty="0">
                <a:solidFill>
                  <a:prstClr val="black"/>
                </a:solidFill>
              </a:rPr>
              <a:t>があらかじめ計画を策定して、自ら対応を定めておくこと</a:t>
            </a:r>
            <a:r>
              <a:rPr lang="ja-JP" altLang="en-US" sz="1600" b="1" u="sng" dirty="0" smtClean="0">
                <a:solidFill>
                  <a:prstClr val="black"/>
                </a:solidFill>
              </a:rPr>
              <a:t>が必要</a:t>
            </a:r>
            <a:r>
              <a:rPr lang="ja-JP" altLang="en-US" sz="1600" dirty="0" smtClean="0">
                <a:solidFill>
                  <a:prstClr val="black"/>
                </a:solidFill>
              </a:rPr>
              <a:t>。</a:t>
            </a:r>
            <a:endParaRPr lang="en-US" altLang="ja-JP" sz="1600" dirty="0">
              <a:solidFill>
                <a:prstClr val="black"/>
              </a:solidFill>
            </a:endParaRPr>
          </a:p>
          <a:p>
            <a:pPr marL="342900" indent="-342900">
              <a:spcBef>
                <a:spcPts val="600"/>
              </a:spcBef>
              <a:buFont typeface="Calibri" panose="020F0502020204030204" pitchFamily="34" charset="0"/>
              <a:buChar char="⃝"/>
            </a:pPr>
            <a:r>
              <a:rPr lang="ja-JP" altLang="en-US" sz="1600" dirty="0" smtClean="0">
                <a:solidFill>
                  <a:prstClr val="black"/>
                </a:solidFill>
              </a:rPr>
              <a:t>異常</a:t>
            </a:r>
            <a:r>
              <a:rPr lang="ja-JP" altLang="en-US" sz="1600" dirty="0">
                <a:solidFill>
                  <a:prstClr val="black"/>
                </a:solidFill>
              </a:rPr>
              <a:t>な現象は</a:t>
            </a:r>
            <a:r>
              <a:rPr lang="ja-JP" altLang="en-US" sz="1600" dirty="0" smtClean="0">
                <a:solidFill>
                  <a:prstClr val="black"/>
                </a:solidFill>
              </a:rPr>
              <a:t>、日常</a:t>
            </a:r>
            <a:r>
              <a:rPr lang="ja-JP" altLang="en-US" sz="1600" dirty="0">
                <a:solidFill>
                  <a:prstClr val="black"/>
                </a:solidFill>
              </a:rPr>
              <a:t>生活に</a:t>
            </a:r>
            <a:r>
              <a:rPr lang="ja-JP" altLang="en-US" sz="1600" dirty="0" smtClean="0">
                <a:solidFill>
                  <a:prstClr val="black"/>
                </a:solidFill>
              </a:rPr>
              <a:t>馴染みがないため、防災</a:t>
            </a:r>
            <a:r>
              <a:rPr lang="ja-JP" altLang="en-US" sz="1600" dirty="0">
                <a:solidFill>
                  <a:prstClr val="black"/>
                </a:solidFill>
              </a:rPr>
              <a:t>対応の開始判断にバラツキが生じ</a:t>
            </a:r>
            <a:r>
              <a:rPr lang="ja-JP" altLang="en-US" sz="1600" dirty="0" smtClean="0">
                <a:solidFill>
                  <a:prstClr val="black"/>
                </a:solidFill>
              </a:rPr>
              <a:t>、地域</a:t>
            </a:r>
            <a:r>
              <a:rPr lang="ja-JP" altLang="en-US" sz="1600" dirty="0">
                <a:solidFill>
                  <a:prstClr val="black"/>
                </a:solidFill>
              </a:rPr>
              <a:t>に混乱が生ずる可能性が</a:t>
            </a:r>
            <a:r>
              <a:rPr lang="ja-JP" altLang="en-US" sz="1600" dirty="0" smtClean="0">
                <a:solidFill>
                  <a:prstClr val="black"/>
                </a:solidFill>
              </a:rPr>
              <a:t>あることから、</a:t>
            </a:r>
            <a:r>
              <a:rPr lang="ja-JP" altLang="en-US" sz="1600" b="1" u="sng" dirty="0" smtClean="0">
                <a:solidFill>
                  <a:prstClr val="black"/>
                </a:solidFill>
              </a:rPr>
              <a:t>防災</a:t>
            </a:r>
            <a:r>
              <a:rPr lang="ja-JP" altLang="en-US" sz="1600" b="1" u="sng" dirty="0">
                <a:solidFill>
                  <a:prstClr val="black"/>
                </a:solidFill>
              </a:rPr>
              <a:t>対応を一斉に</a:t>
            </a:r>
            <a:r>
              <a:rPr lang="ja-JP" altLang="en-US" sz="1600" b="1" u="sng" dirty="0" smtClean="0">
                <a:solidFill>
                  <a:prstClr val="black"/>
                </a:solidFill>
              </a:rPr>
              <a:t>開始できる</a:t>
            </a:r>
            <a:r>
              <a:rPr lang="ja-JP" altLang="en-US" sz="1600" b="1" u="sng" dirty="0">
                <a:solidFill>
                  <a:prstClr val="black"/>
                </a:solidFill>
              </a:rPr>
              <a:t>ような</a:t>
            </a:r>
            <a:r>
              <a:rPr lang="ja-JP" altLang="en-US" sz="1600" b="1" u="sng" dirty="0" smtClean="0">
                <a:solidFill>
                  <a:prstClr val="black"/>
                </a:solidFill>
              </a:rPr>
              <a:t>仕組み</a:t>
            </a:r>
            <a:r>
              <a:rPr lang="ja-JP" altLang="en-US" sz="1600" dirty="0" smtClean="0">
                <a:solidFill>
                  <a:prstClr val="black"/>
                </a:solidFill>
              </a:rPr>
              <a:t>に</a:t>
            </a:r>
            <a:r>
              <a:rPr lang="ja-JP" altLang="en-US" sz="1600" dirty="0">
                <a:solidFill>
                  <a:prstClr val="black"/>
                </a:solidFill>
              </a:rPr>
              <a:t>ついての検討が</a:t>
            </a:r>
            <a:r>
              <a:rPr lang="ja-JP" altLang="en-US" sz="1600" dirty="0" smtClean="0">
                <a:solidFill>
                  <a:prstClr val="black"/>
                </a:solidFill>
              </a:rPr>
              <a:t>必要。</a:t>
            </a:r>
            <a:endParaRPr lang="en-US" altLang="ja-JP" sz="1600" dirty="0" smtClean="0">
              <a:solidFill>
                <a:prstClr val="black"/>
              </a:solidFill>
            </a:endParaRPr>
          </a:p>
        </p:txBody>
      </p:sp>
      <p:sp>
        <p:nvSpPr>
          <p:cNvPr id="5" name="テキスト ボックス 4"/>
          <p:cNvSpPr txBox="1"/>
          <p:nvPr/>
        </p:nvSpPr>
        <p:spPr>
          <a:xfrm>
            <a:off x="70311" y="548680"/>
            <a:ext cx="9748938" cy="1192634"/>
          </a:xfrm>
          <a:prstGeom prst="rect">
            <a:avLst/>
          </a:prstGeom>
          <a:solidFill>
            <a:srgbClr val="FFFFCC"/>
          </a:solidFill>
          <a:ln w="38100">
            <a:solidFill>
              <a:schemeClr val="accent4"/>
            </a:solidFill>
          </a:ln>
        </p:spPr>
        <p:txBody>
          <a:bodyPr wrap="square" lIns="72000" rIns="72000" rtlCol="0">
            <a:spAutoFit/>
          </a:bodyPr>
          <a:lstStyle/>
          <a:p>
            <a:pPr marL="261938" indent="-261938">
              <a:spcBef>
                <a:spcPts val="600"/>
              </a:spcBef>
            </a:pPr>
            <a:r>
              <a:rPr lang="ja-JP" altLang="en-US" sz="1600" dirty="0" smtClean="0">
                <a:solidFill>
                  <a:prstClr val="black"/>
                </a:solidFill>
              </a:rPr>
              <a:t>・　各主体があらかじめとるべき防災対応を計画として策定しておくこと、それらを一斉に開始する仕組みが必要。</a:t>
            </a:r>
            <a:endParaRPr lang="en-US" altLang="ja-JP" sz="1600" dirty="0" smtClean="0">
              <a:solidFill>
                <a:prstClr val="black"/>
              </a:solidFill>
            </a:endParaRPr>
          </a:p>
          <a:p>
            <a:pPr marL="261938" indent="-261938">
              <a:spcBef>
                <a:spcPts val="300"/>
              </a:spcBef>
            </a:pPr>
            <a:r>
              <a:rPr lang="ja-JP" altLang="en-US" sz="1600" dirty="0" smtClean="0">
                <a:solidFill>
                  <a:prstClr val="black"/>
                </a:solidFill>
              </a:rPr>
              <a:t>・　南海トラフの特に西側の領域での地殻変動の調査の充実や南海トラフ全体で迅速に評価できる体制が必要。</a:t>
            </a:r>
            <a:endParaRPr lang="en-US" altLang="ja-JP" sz="1600" dirty="0" smtClean="0">
              <a:solidFill>
                <a:prstClr val="black"/>
              </a:solidFill>
            </a:endParaRPr>
          </a:p>
          <a:p>
            <a:pPr marL="174625" indent="-174625">
              <a:spcBef>
                <a:spcPts val="300"/>
              </a:spcBef>
            </a:pPr>
            <a:r>
              <a:rPr lang="ja-JP" altLang="en-US" sz="1600" dirty="0" smtClean="0">
                <a:solidFill>
                  <a:prstClr val="black"/>
                </a:solidFill>
              </a:rPr>
              <a:t>・　具体的な制度の構築には、丁寧な議論と防災対応の具体的な検討を行うことが必要。</a:t>
            </a:r>
            <a:endParaRPr lang="en-US" altLang="ja-JP" sz="1600" dirty="0" smtClean="0">
              <a:solidFill>
                <a:prstClr val="black"/>
              </a:solidFill>
            </a:endParaRPr>
          </a:p>
          <a:p>
            <a:pPr marL="174625" indent="-174625">
              <a:spcBef>
                <a:spcPts val="300"/>
              </a:spcBef>
            </a:pPr>
            <a:r>
              <a:rPr lang="en-US" altLang="ja-JP" sz="1600" dirty="0">
                <a:solidFill>
                  <a:prstClr val="black"/>
                </a:solidFill>
              </a:rPr>
              <a:t> </a:t>
            </a:r>
            <a:r>
              <a:rPr lang="en-US" altLang="ja-JP" sz="1600" dirty="0" smtClean="0">
                <a:solidFill>
                  <a:prstClr val="black"/>
                </a:solidFill>
              </a:rPr>
              <a:t>    </a:t>
            </a:r>
            <a:r>
              <a:rPr lang="ja-JP" altLang="en-US" sz="1600" dirty="0" smtClean="0">
                <a:solidFill>
                  <a:prstClr val="black"/>
                </a:solidFill>
              </a:rPr>
              <a:t>また、</a:t>
            </a:r>
            <a:r>
              <a:rPr lang="ja-JP" altLang="en-US" sz="1600" dirty="0">
                <a:solidFill>
                  <a:prstClr val="black"/>
                </a:solidFill>
              </a:rPr>
              <a:t>新た</a:t>
            </a:r>
            <a:r>
              <a:rPr lang="ja-JP" altLang="en-US" sz="1600" dirty="0" smtClean="0">
                <a:solidFill>
                  <a:prstClr val="black"/>
                </a:solidFill>
              </a:rPr>
              <a:t>な防災対応が決まるまでの間も、当面の暫定的な防災対応が必要。</a:t>
            </a:r>
            <a:endParaRPr lang="en-US" altLang="ja-JP" sz="1600" dirty="0" smtClean="0">
              <a:solidFill>
                <a:prstClr val="black"/>
              </a:solidFill>
            </a:endParaRPr>
          </a:p>
        </p:txBody>
      </p:sp>
      <p:sp>
        <p:nvSpPr>
          <p:cNvPr id="9" name="正方形/長方形 8"/>
          <p:cNvSpPr/>
          <p:nvPr/>
        </p:nvSpPr>
        <p:spPr>
          <a:xfrm>
            <a:off x="-13476" y="-21144"/>
            <a:ext cx="9906000" cy="428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防災対応の実施のための仕組み、観測・評価体制</a:t>
            </a:r>
            <a:r>
              <a:rPr lang="ja-JP" altLang="en-US" b="1" dirty="0">
                <a:solidFill>
                  <a:prstClr val="white"/>
                </a:solidFill>
              </a:rPr>
              <a:t>、具体的な防災対応の検討にあたっての</a:t>
            </a:r>
            <a:r>
              <a:rPr lang="ja-JP" altLang="en-US" b="1" dirty="0" smtClean="0">
                <a:solidFill>
                  <a:prstClr val="white"/>
                </a:solidFill>
              </a:rPr>
              <a:t>留意点</a:t>
            </a:r>
            <a:endParaRPr lang="ja-JP" altLang="en-US" b="1" dirty="0">
              <a:solidFill>
                <a:prstClr val="white"/>
              </a:solidFill>
            </a:endParaRPr>
          </a:p>
        </p:txBody>
      </p:sp>
      <p:sp>
        <p:nvSpPr>
          <p:cNvPr id="10" name="テキスト ボックス 9"/>
          <p:cNvSpPr txBox="1"/>
          <p:nvPr/>
        </p:nvSpPr>
        <p:spPr>
          <a:xfrm>
            <a:off x="196083" y="3747550"/>
            <a:ext cx="9531085" cy="11541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ts val="600"/>
              </a:spcBef>
              <a:buFont typeface="Calibri" panose="020F0502020204030204" pitchFamily="34" charset="0"/>
              <a:buChar char="⃝"/>
            </a:pPr>
            <a:r>
              <a:rPr lang="ja-JP" altLang="en-US" sz="1600" dirty="0" smtClean="0">
                <a:solidFill>
                  <a:prstClr val="black"/>
                </a:solidFill>
              </a:rPr>
              <a:t>迅速</a:t>
            </a:r>
            <a:r>
              <a:rPr lang="ja-JP" altLang="en-US" sz="1600" dirty="0">
                <a:solidFill>
                  <a:prstClr val="black"/>
                </a:solidFill>
              </a:rPr>
              <a:t>に現象を評価するために</a:t>
            </a:r>
            <a:r>
              <a:rPr lang="ja-JP" altLang="en-US" sz="1600" dirty="0" smtClean="0">
                <a:solidFill>
                  <a:prstClr val="black"/>
                </a:solidFill>
              </a:rPr>
              <a:t>、</a:t>
            </a:r>
            <a:r>
              <a:rPr lang="ja-JP" altLang="en-US" sz="1600" b="1" u="sng" dirty="0" smtClean="0">
                <a:solidFill>
                  <a:prstClr val="black"/>
                </a:solidFill>
              </a:rPr>
              <a:t>海域</a:t>
            </a:r>
            <a:r>
              <a:rPr lang="ja-JP" altLang="en-US" sz="1600" b="1" u="sng" dirty="0">
                <a:solidFill>
                  <a:prstClr val="black"/>
                </a:solidFill>
              </a:rPr>
              <a:t>の観測の強化が</a:t>
            </a:r>
            <a:r>
              <a:rPr lang="ja-JP" altLang="en-US" sz="1600" b="1" u="sng" dirty="0" smtClean="0">
                <a:solidFill>
                  <a:prstClr val="black"/>
                </a:solidFill>
              </a:rPr>
              <a:t>不可欠</a:t>
            </a:r>
            <a:r>
              <a:rPr lang="ja-JP" altLang="en-US" sz="1600" dirty="0" smtClean="0">
                <a:solidFill>
                  <a:prstClr val="black"/>
                </a:solidFill>
              </a:rPr>
              <a:t>。</a:t>
            </a:r>
            <a:r>
              <a:rPr lang="en-US" altLang="ja-JP" sz="1600" dirty="0" smtClean="0">
                <a:solidFill>
                  <a:prstClr val="black"/>
                </a:solidFill>
              </a:rPr>
              <a:t/>
            </a:r>
            <a:br>
              <a:rPr lang="en-US" altLang="ja-JP" sz="1600" dirty="0" smtClean="0">
                <a:solidFill>
                  <a:prstClr val="black"/>
                </a:solidFill>
              </a:rPr>
            </a:br>
            <a:r>
              <a:rPr lang="ja-JP" altLang="en-US" sz="1600" b="1" u="sng" dirty="0" smtClean="0">
                <a:solidFill>
                  <a:prstClr val="black"/>
                </a:solidFill>
              </a:rPr>
              <a:t>特</a:t>
            </a:r>
            <a:r>
              <a:rPr lang="ja-JP" altLang="en-US" sz="1600" b="1" u="sng" dirty="0">
                <a:solidFill>
                  <a:prstClr val="black"/>
                </a:solidFill>
              </a:rPr>
              <a:t>に南海トラフの西側の領域の観測が不足しており、強化が</a:t>
            </a:r>
            <a:r>
              <a:rPr lang="ja-JP" altLang="en-US" sz="1600" b="1" u="sng" dirty="0" smtClean="0">
                <a:solidFill>
                  <a:prstClr val="black"/>
                </a:solidFill>
              </a:rPr>
              <a:t>重要</a:t>
            </a:r>
            <a:r>
              <a:rPr lang="ja-JP" altLang="en-US" sz="1600" dirty="0" smtClean="0">
                <a:solidFill>
                  <a:prstClr val="black"/>
                </a:solidFill>
              </a:rPr>
              <a:t>。</a:t>
            </a:r>
            <a:endParaRPr lang="en-US" altLang="ja-JP" sz="1600" dirty="0">
              <a:solidFill>
                <a:prstClr val="black"/>
              </a:solidFill>
            </a:endParaRPr>
          </a:p>
          <a:p>
            <a:pPr marL="342900" indent="-342900">
              <a:spcBef>
                <a:spcPts val="600"/>
              </a:spcBef>
              <a:buFont typeface="Calibri" panose="020F0502020204030204" pitchFamily="34" charset="0"/>
              <a:buChar char="⃝"/>
            </a:pPr>
            <a:r>
              <a:rPr lang="ja-JP" altLang="en-US" sz="1600" dirty="0" smtClean="0">
                <a:solidFill>
                  <a:prstClr val="black"/>
                </a:solidFill>
              </a:rPr>
              <a:t>実際</a:t>
            </a:r>
            <a:r>
              <a:rPr lang="ja-JP" altLang="en-US" sz="1600" dirty="0">
                <a:solidFill>
                  <a:prstClr val="black"/>
                </a:solidFill>
              </a:rPr>
              <a:t>に発生した現象</a:t>
            </a:r>
            <a:r>
              <a:rPr lang="ja-JP" altLang="en-US" sz="1600" dirty="0" smtClean="0">
                <a:solidFill>
                  <a:prstClr val="black"/>
                </a:solidFill>
              </a:rPr>
              <a:t>を</a:t>
            </a:r>
            <a:r>
              <a:rPr lang="ja-JP" altLang="en-US" sz="1600" b="1" u="sng" dirty="0" smtClean="0">
                <a:solidFill>
                  <a:prstClr val="black"/>
                </a:solidFill>
              </a:rPr>
              <a:t>２</a:t>
            </a:r>
            <a:r>
              <a:rPr lang="ja-JP" altLang="en-US" sz="1600" b="1" u="sng" dirty="0">
                <a:solidFill>
                  <a:prstClr val="black"/>
                </a:solidFill>
              </a:rPr>
              <a:t>４</a:t>
            </a:r>
            <a:r>
              <a:rPr lang="ja-JP" altLang="en-US" sz="1600" b="1" u="sng" dirty="0" smtClean="0">
                <a:solidFill>
                  <a:prstClr val="black"/>
                </a:solidFill>
              </a:rPr>
              <a:t>時間体制で緊急</a:t>
            </a:r>
            <a:r>
              <a:rPr lang="ja-JP" altLang="en-US" sz="1600" b="1" u="sng" dirty="0">
                <a:solidFill>
                  <a:prstClr val="black"/>
                </a:solidFill>
              </a:rPr>
              <a:t>に評価するため</a:t>
            </a:r>
            <a:r>
              <a:rPr lang="ja-JP" altLang="en-US" sz="1600" dirty="0">
                <a:solidFill>
                  <a:prstClr val="black"/>
                </a:solidFill>
              </a:rPr>
              <a:t>に</a:t>
            </a:r>
            <a:r>
              <a:rPr lang="ja-JP" altLang="en-US" sz="1600" dirty="0" smtClean="0">
                <a:solidFill>
                  <a:prstClr val="black"/>
                </a:solidFill>
              </a:rPr>
              <a:t>、</a:t>
            </a:r>
            <a:r>
              <a:rPr lang="en-US" altLang="ja-JP" sz="1600" dirty="0" smtClean="0">
                <a:solidFill>
                  <a:prstClr val="black"/>
                </a:solidFill>
              </a:rPr>
              <a:t/>
            </a:r>
            <a:br>
              <a:rPr lang="en-US" altLang="ja-JP" sz="1600" dirty="0" smtClean="0">
                <a:solidFill>
                  <a:prstClr val="black"/>
                </a:solidFill>
              </a:rPr>
            </a:br>
            <a:r>
              <a:rPr lang="ja-JP" altLang="en-US" sz="1600" dirty="0" smtClean="0">
                <a:solidFill>
                  <a:prstClr val="black"/>
                </a:solidFill>
              </a:rPr>
              <a:t>南海トラフ全体を対象に、</a:t>
            </a:r>
            <a:r>
              <a:rPr lang="ja-JP" altLang="en-US" sz="1600" b="1" u="sng" dirty="0" smtClean="0">
                <a:solidFill>
                  <a:prstClr val="black"/>
                </a:solidFill>
              </a:rPr>
              <a:t>現象を迅速に評価・助言できる体制</a:t>
            </a:r>
            <a:r>
              <a:rPr lang="ja-JP" altLang="en-US" sz="1600" b="1" u="sng" dirty="0">
                <a:solidFill>
                  <a:prstClr val="black"/>
                </a:solidFill>
              </a:rPr>
              <a:t>の整備が</a:t>
            </a:r>
            <a:r>
              <a:rPr lang="ja-JP" altLang="en-US" sz="1600" b="1" u="sng" dirty="0" smtClean="0">
                <a:solidFill>
                  <a:prstClr val="black"/>
                </a:solidFill>
              </a:rPr>
              <a:t>必要</a:t>
            </a:r>
            <a:r>
              <a:rPr lang="ja-JP" altLang="en-US" sz="1600" dirty="0" smtClean="0">
                <a:solidFill>
                  <a:prstClr val="black"/>
                </a:solidFill>
              </a:rPr>
              <a:t>。</a:t>
            </a:r>
            <a:endParaRPr lang="en-US" altLang="ja-JP" sz="1600" dirty="0" smtClean="0">
              <a:solidFill>
                <a:prstClr val="black"/>
              </a:solidFill>
            </a:endParaRPr>
          </a:p>
        </p:txBody>
      </p:sp>
      <p:sp>
        <p:nvSpPr>
          <p:cNvPr id="11" name="テキスト ボックス 10"/>
          <p:cNvSpPr txBox="1"/>
          <p:nvPr/>
        </p:nvSpPr>
        <p:spPr>
          <a:xfrm>
            <a:off x="161059" y="5366246"/>
            <a:ext cx="9531085"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ts val="600"/>
              </a:spcBef>
              <a:buFont typeface="Calibri" panose="020F0502020204030204" pitchFamily="34" charset="0"/>
              <a:buChar char="⃝"/>
            </a:pPr>
            <a:r>
              <a:rPr lang="ja-JP" altLang="en-US" sz="1600" dirty="0" smtClean="0">
                <a:solidFill>
                  <a:prstClr val="black"/>
                </a:solidFill>
              </a:rPr>
              <a:t>関係主体の理解を深め、主体的な対応を促すため、関係機関への説明等</a:t>
            </a:r>
            <a:r>
              <a:rPr lang="ja-JP" altLang="en-US" sz="1600" b="1" u="sng" dirty="0" smtClean="0">
                <a:solidFill>
                  <a:prstClr val="black"/>
                </a:solidFill>
              </a:rPr>
              <a:t>丁寧な議論が不可欠</a:t>
            </a:r>
            <a:r>
              <a:rPr lang="ja-JP" altLang="en-US" sz="1600" dirty="0" smtClean="0">
                <a:solidFill>
                  <a:prstClr val="black"/>
                </a:solidFill>
              </a:rPr>
              <a:t>。</a:t>
            </a:r>
            <a:endParaRPr lang="en-US" altLang="ja-JP" sz="1600" dirty="0">
              <a:solidFill>
                <a:prstClr val="black"/>
              </a:solidFill>
            </a:endParaRPr>
          </a:p>
          <a:p>
            <a:pPr marL="342900" indent="-342900">
              <a:spcBef>
                <a:spcPts val="600"/>
              </a:spcBef>
              <a:buFont typeface="Calibri" panose="020F0502020204030204" pitchFamily="34" charset="0"/>
              <a:buChar char="⃝"/>
            </a:pPr>
            <a:r>
              <a:rPr lang="ja-JP" altLang="en-US" sz="1600" dirty="0" smtClean="0">
                <a:solidFill>
                  <a:prstClr val="black"/>
                </a:solidFill>
              </a:rPr>
              <a:t>地震が確実に発生する</a:t>
            </a:r>
            <a:r>
              <a:rPr lang="ja-JP" altLang="en-US" sz="1600" dirty="0">
                <a:solidFill>
                  <a:prstClr val="black"/>
                </a:solidFill>
              </a:rPr>
              <a:t>と</a:t>
            </a:r>
            <a:r>
              <a:rPr lang="ja-JP" altLang="en-US" sz="1600" dirty="0" smtClean="0">
                <a:solidFill>
                  <a:prstClr val="black"/>
                </a:solidFill>
              </a:rPr>
              <a:t>は限らないため、対応を実施することによる損失等のバランスをとる必要があり、</a:t>
            </a:r>
            <a:r>
              <a:rPr lang="en-US" altLang="ja-JP" sz="1600" dirty="0" smtClean="0">
                <a:solidFill>
                  <a:prstClr val="black"/>
                </a:solidFill>
              </a:rPr>
              <a:t/>
            </a:r>
            <a:br>
              <a:rPr lang="en-US" altLang="ja-JP" sz="1600" dirty="0" smtClean="0">
                <a:solidFill>
                  <a:prstClr val="black"/>
                </a:solidFill>
              </a:rPr>
            </a:br>
            <a:r>
              <a:rPr lang="ja-JP" altLang="en-US" sz="1600" b="1" u="sng" dirty="0" smtClean="0">
                <a:solidFill>
                  <a:prstClr val="black"/>
                </a:solidFill>
              </a:rPr>
              <a:t>自治体や企業とも連携して地域での具体的な取り組みを行い、社会的な合意を目指すべき</a:t>
            </a:r>
            <a:r>
              <a:rPr lang="ja-JP" altLang="en-US" sz="1600" dirty="0" smtClean="0">
                <a:solidFill>
                  <a:prstClr val="black"/>
                </a:solidFill>
              </a:rPr>
              <a:t>。</a:t>
            </a:r>
            <a:endParaRPr lang="en-US" altLang="ja-JP" sz="1600" dirty="0" smtClean="0">
              <a:solidFill>
                <a:prstClr val="black"/>
              </a:solidFill>
            </a:endParaRPr>
          </a:p>
          <a:p>
            <a:pPr marL="342900" indent="-342900">
              <a:spcBef>
                <a:spcPts val="600"/>
              </a:spcBef>
              <a:buFont typeface="Calibri" panose="020F0502020204030204" pitchFamily="34" charset="0"/>
              <a:buChar char="⃝"/>
            </a:pPr>
            <a:r>
              <a:rPr lang="ja-JP" altLang="en-US" sz="1600" dirty="0">
                <a:solidFill>
                  <a:prstClr val="black"/>
                </a:solidFill>
              </a:rPr>
              <a:t>新たな防災対応が決まるまでの</a:t>
            </a:r>
            <a:r>
              <a:rPr lang="ja-JP" altLang="en-US" sz="1600" dirty="0" smtClean="0">
                <a:solidFill>
                  <a:prstClr val="black"/>
                </a:solidFill>
              </a:rPr>
              <a:t>間に異常な現象を観測した場合に備え、</a:t>
            </a:r>
            <a:r>
              <a:rPr lang="ja-JP" altLang="en-US" sz="1600" b="1" u="sng" dirty="0" smtClean="0">
                <a:solidFill>
                  <a:prstClr val="black"/>
                </a:solidFill>
              </a:rPr>
              <a:t>当面</a:t>
            </a:r>
            <a:r>
              <a:rPr lang="ja-JP" altLang="en-US" sz="1600" b="1" u="sng" dirty="0">
                <a:solidFill>
                  <a:prstClr val="black"/>
                </a:solidFill>
              </a:rPr>
              <a:t>の暫定的な防災体制を、国・地方公共団体</a:t>
            </a:r>
            <a:r>
              <a:rPr lang="ja-JP" altLang="en-US" sz="1600" b="1" u="sng" dirty="0" smtClean="0">
                <a:solidFill>
                  <a:prstClr val="black"/>
                </a:solidFill>
              </a:rPr>
              <a:t>は定めて</a:t>
            </a:r>
            <a:r>
              <a:rPr lang="ja-JP" altLang="en-US" sz="1600" b="1" u="sng" dirty="0">
                <a:solidFill>
                  <a:prstClr val="black"/>
                </a:solidFill>
              </a:rPr>
              <a:t>おく必要</a:t>
            </a:r>
            <a:r>
              <a:rPr lang="ja-JP" altLang="en-US" sz="1600" dirty="0">
                <a:solidFill>
                  <a:prstClr val="black"/>
                </a:solidFill>
              </a:rPr>
              <a:t>。</a:t>
            </a:r>
          </a:p>
        </p:txBody>
      </p:sp>
      <p:sp>
        <p:nvSpPr>
          <p:cNvPr id="12" name="角丸四角形 11"/>
          <p:cNvSpPr/>
          <p:nvPr/>
        </p:nvSpPr>
        <p:spPr>
          <a:xfrm>
            <a:off x="70313" y="1844824"/>
            <a:ext cx="3730559" cy="317350"/>
          </a:xfrm>
          <a:prstGeom prst="roundRect">
            <a:avLst>
              <a:gd name="adj" fmla="val 32081"/>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180000" rIns="180000" rtlCol="0" anchor="ctr"/>
          <a:lstStyle/>
          <a:p>
            <a:pPr>
              <a:lnSpc>
                <a:spcPct val="120000"/>
              </a:lnSpc>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防災対応の実施のための仕組み</a:t>
            </a:r>
          </a:p>
        </p:txBody>
      </p:sp>
      <p:sp>
        <p:nvSpPr>
          <p:cNvPr id="13" name="角丸四角形 12"/>
          <p:cNvSpPr/>
          <p:nvPr/>
        </p:nvSpPr>
        <p:spPr>
          <a:xfrm>
            <a:off x="70312" y="5042773"/>
            <a:ext cx="5026703" cy="317350"/>
          </a:xfrm>
          <a:prstGeom prst="roundRect">
            <a:avLst>
              <a:gd name="adj" fmla="val 32081"/>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180000" rIns="180000" rtlCol="0" anchor="ctr"/>
          <a:lstStyle/>
          <a:p>
            <a:pPr>
              <a:lnSpc>
                <a:spcPct val="12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具体的な防災対応の検討にあたっての留意点</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70313" y="3429000"/>
            <a:ext cx="2290399" cy="317350"/>
          </a:xfrm>
          <a:prstGeom prst="roundRect">
            <a:avLst>
              <a:gd name="adj" fmla="val 32081"/>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180000" rIns="180000" rtlCol="0" anchor="ctr"/>
          <a:lstStyle/>
          <a:p>
            <a:pPr>
              <a:lnSpc>
                <a:spcPct val="120000"/>
              </a:lnSpc>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観測・評価体制</a:t>
            </a:r>
          </a:p>
        </p:txBody>
      </p:sp>
    </p:spTree>
    <p:extLst>
      <p:ext uri="{BB962C8B-B14F-4D97-AF65-F5344CB8AC3E}">
        <p14:creationId xmlns:p14="http://schemas.microsoft.com/office/powerpoint/2010/main" val="3913556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16</a:t>
            </a:fld>
            <a:endParaRPr lang="ja-JP" altLang="en-US" dirty="0">
              <a:solidFill>
                <a:prstClr val="black"/>
              </a:solidFill>
            </a:endParaRPr>
          </a:p>
        </p:txBody>
      </p:sp>
      <p:sp>
        <p:nvSpPr>
          <p:cNvPr id="3" name="正方形/長方形 2"/>
          <p:cNvSpPr/>
          <p:nvPr/>
        </p:nvSpPr>
        <p:spPr>
          <a:xfrm>
            <a:off x="17016" y="496180"/>
            <a:ext cx="9688512" cy="5989332"/>
          </a:xfrm>
          <a:prstGeom prst="rect">
            <a:avLst/>
          </a:prstGeom>
        </p:spPr>
        <p:txBody>
          <a:bodyPr wrap="square">
            <a:spAutoFit/>
          </a:bodyPr>
          <a:lstStyle/>
          <a:p>
            <a:pPr>
              <a:lnSpc>
                <a:spcPct val="130000"/>
              </a:lnSpc>
            </a:pPr>
            <a:r>
              <a:rPr lang="ja-JP" altLang="en-US" sz="1600" b="1" dirty="0" smtClean="0">
                <a:solidFill>
                  <a:prstClr val="black"/>
                </a:solidFill>
              </a:rPr>
              <a:t>○</a:t>
            </a:r>
            <a:r>
              <a:rPr lang="en-US" altLang="ja-JP" sz="1600" b="1" dirty="0" smtClean="0">
                <a:solidFill>
                  <a:prstClr val="black"/>
                </a:solidFill>
              </a:rPr>
              <a:t>H29.9.26</a:t>
            </a:r>
            <a:r>
              <a:rPr lang="ja-JP" altLang="en-US" sz="1600" b="1" dirty="0" smtClean="0">
                <a:solidFill>
                  <a:prstClr val="black"/>
                </a:solidFill>
              </a:rPr>
              <a:t>の</a:t>
            </a:r>
            <a:r>
              <a:rPr lang="en-US" altLang="ja-JP" sz="1600" b="1" dirty="0" smtClean="0">
                <a:solidFill>
                  <a:prstClr val="black"/>
                </a:solidFill>
              </a:rPr>
              <a:t>WG</a:t>
            </a:r>
            <a:r>
              <a:rPr lang="ja-JP" altLang="en-US" sz="1600" b="1" dirty="0" smtClean="0">
                <a:solidFill>
                  <a:prstClr val="black"/>
                </a:solidFill>
              </a:rPr>
              <a:t>とりまとめ公表後、「</a:t>
            </a:r>
            <a:r>
              <a:rPr lang="ja-JP" altLang="en-US" sz="1600" b="1" dirty="0">
                <a:solidFill>
                  <a:prstClr val="black"/>
                </a:solidFill>
              </a:rPr>
              <a:t>防災対策実行会議</a:t>
            </a:r>
            <a:r>
              <a:rPr lang="ja-JP" altLang="en-US" sz="1600" b="1" dirty="0" smtClean="0">
                <a:solidFill>
                  <a:prstClr val="black"/>
                </a:solidFill>
              </a:rPr>
              <a:t>」（座長：菅官房長官）を開催し、以下の方針を確認。</a:t>
            </a:r>
            <a:endParaRPr lang="en-US" altLang="ja-JP" sz="1600" b="1" dirty="0" smtClean="0">
              <a:solidFill>
                <a:prstClr val="black"/>
              </a:solidFill>
            </a:endParaRPr>
          </a:p>
          <a:p>
            <a:pPr>
              <a:lnSpc>
                <a:spcPct val="130000"/>
              </a:lnSpc>
              <a:spcBef>
                <a:spcPts val="600"/>
              </a:spcBef>
            </a:pPr>
            <a:r>
              <a:rPr lang="ja-JP" altLang="en-US" sz="1600" dirty="0" smtClean="0">
                <a:solidFill>
                  <a:prstClr val="black"/>
                </a:solidFill>
              </a:rPr>
              <a:t>　　①</a:t>
            </a:r>
            <a:r>
              <a:rPr lang="ja-JP" altLang="en-US" sz="1600" b="1" dirty="0" smtClean="0">
                <a:solidFill>
                  <a:srgbClr val="4472C4"/>
                </a:solidFill>
              </a:rPr>
              <a:t>「</a:t>
            </a:r>
            <a:r>
              <a:rPr lang="ja-JP" altLang="en-US" sz="1600" b="1" u="sng" dirty="0">
                <a:solidFill>
                  <a:srgbClr val="4472C4"/>
                </a:solidFill>
              </a:rPr>
              <a:t>検討体制の早期確立と防災対応の速やかな取りまとめ</a:t>
            </a:r>
            <a:r>
              <a:rPr lang="ja-JP" altLang="en-US" sz="1600" b="1" dirty="0" smtClean="0">
                <a:solidFill>
                  <a:srgbClr val="4472C4"/>
                </a:solidFill>
              </a:rPr>
              <a:t>」</a:t>
            </a:r>
            <a:endParaRPr lang="en-US" altLang="ja-JP" sz="1600" b="1" dirty="0" smtClean="0">
              <a:solidFill>
                <a:srgbClr val="4472C4"/>
              </a:solidFill>
            </a:endParaRPr>
          </a:p>
          <a:p>
            <a:pPr marL="623888" indent="-450850">
              <a:lnSpc>
                <a:spcPct val="130000"/>
              </a:lnSpc>
              <a:tabLst>
                <a:tab pos="449263" algn="l"/>
              </a:tabLst>
            </a:pPr>
            <a:r>
              <a:rPr lang="ja-JP" altLang="en-US" sz="1600" dirty="0" smtClean="0">
                <a:solidFill>
                  <a:prstClr val="black"/>
                </a:solidFill>
              </a:rPr>
              <a:t>　　</a:t>
            </a:r>
            <a:r>
              <a:rPr lang="ja-JP" altLang="en-US" sz="1400" dirty="0" smtClean="0">
                <a:solidFill>
                  <a:prstClr val="black"/>
                </a:solidFill>
              </a:rPr>
              <a:t>　　関係</a:t>
            </a:r>
            <a:r>
              <a:rPr lang="ja-JP" altLang="en-US" sz="1400" dirty="0">
                <a:solidFill>
                  <a:prstClr val="black"/>
                </a:solidFill>
              </a:rPr>
              <a:t>自治体や事業者の協力を得て、早期に検討体制を確立し、新たな防災対応の具体化と実施に必要な仕組みの構築のための検討を、できる限り速やかに進めること</a:t>
            </a:r>
            <a:r>
              <a:rPr lang="ja-JP" altLang="en-US" sz="1400" dirty="0" smtClean="0">
                <a:solidFill>
                  <a:prstClr val="black"/>
                </a:solidFill>
              </a:rPr>
              <a:t>。</a:t>
            </a:r>
            <a:endParaRPr lang="en-US" altLang="ja-JP" sz="1400" dirty="0" smtClean="0">
              <a:solidFill>
                <a:prstClr val="black"/>
              </a:solidFill>
            </a:endParaRPr>
          </a:p>
          <a:p>
            <a:pPr>
              <a:lnSpc>
                <a:spcPct val="130000"/>
              </a:lnSpc>
              <a:spcBef>
                <a:spcPts val="600"/>
              </a:spcBef>
            </a:pPr>
            <a:r>
              <a:rPr lang="ja-JP" altLang="en-US" sz="1600" dirty="0" smtClean="0">
                <a:solidFill>
                  <a:prstClr val="black"/>
                </a:solidFill>
              </a:rPr>
              <a:t>　　②</a:t>
            </a:r>
            <a:r>
              <a:rPr lang="ja-JP" altLang="en-US" sz="1600" b="1" dirty="0" smtClean="0">
                <a:solidFill>
                  <a:srgbClr val="4472C4"/>
                </a:solidFill>
              </a:rPr>
              <a:t>「</a:t>
            </a:r>
            <a:r>
              <a:rPr lang="ja-JP" altLang="en-US" sz="1600" b="1" u="sng" dirty="0">
                <a:solidFill>
                  <a:srgbClr val="4472C4"/>
                </a:solidFill>
              </a:rPr>
              <a:t>間隙を作らない政府対応の実施</a:t>
            </a:r>
            <a:r>
              <a:rPr lang="ja-JP" altLang="en-US" sz="1600" b="1" dirty="0" smtClean="0">
                <a:solidFill>
                  <a:srgbClr val="4472C4"/>
                </a:solidFill>
              </a:rPr>
              <a:t>」</a:t>
            </a:r>
            <a:endParaRPr lang="en-US" altLang="ja-JP" sz="1600" b="1" dirty="0">
              <a:solidFill>
                <a:srgbClr val="4472C4"/>
              </a:solidFill>
            </a:endParaRPr>
          </a:p>
          <a:p>
            <a:pPr marL="536575" indent="-536575">
              <a:lnSpc>
                <a:spcPct val="130000"/>
              </a:lnSpc>
            </a:pPr>
            <a:r>
              <a:rPr lang="ja-JP" altLang="en-US" sz="1600" dirty="0" smtClean="0">
                <a:solidFill>
                  <a:prstClr val="black"/>
                </a:solidFill>
              </a:rPr>
              <a:t>　　　　</a:t>
            </a:r>
            <a:r>
              <a:rPr lang="ja-JP" altLang="en-US" sz="1400" dirty="0" smtClean="0">
                <a:solidFill>
                  <a:prstClr val="black"/>
                </a:solidFill>
              </a:rPr>
              <a:t>　新た</a:t>
            </a:r>
            <a:r>
              <a:rPr lang="ja-JP" altLang="en-US" sz="1400" dirty="0">
                <a:solidFill>
                  <a:prstClr val="black"/>
                </a:solidFill>
              </a:rPr>
              <a:t>な防災対応の検討をしている間にも、南海トラフで異常な現象が発生する可能性が</a:t>
            </a:r>
            <a:r>
              <a:rPr lang="ja-JP" altLang="en-US" sz="1400" dirty="0" smtClean="0">
                <a:solidFill>
                  <a:prstClr val="black"/>
                </a:solidFill>
              </a:rPr>
              <a:t>ある</a:t>
            </a:r>
            <a:r>
              <a:rPr lang="ja-JP" altLang="en-US" sz="1400" dirty="0">
                <a:solidFill>
                  <a:prstClr val="black"/>
                </a:solidFill>
              </a:rPr>
              <a:t>ことから、対応に間隙を作ることのないよう、政府が対応すべき事項については、全体の取りまとめに先行して検討を進めること。</a:t>
            </a:r>
          </a:p>
          <a:p>
            <a:pPr>
              <a:lnSpc>
                <a:spcPct val="130000"/>
              </a:lnSpc>
              <a:spcBef>
                <a:spcPts val="600"/>
              </a:spcBef>
            </a:pPr>
            <a:r>
              <a:rPr lang="ja-JP" altLang="en-US" sz="1600" dirty="0">
                <a:solidFill>
                  <a:prstClr val="black"/>
                </a:solidFill>
              </a:rPr>
              <a:t>　</a:t>
            </a:r>
            <a:r>
              <a:rPr lang="ja-JP" altLang="en-US" sz="1600" dirty="0" smtClean="0">
                <a:solidFill>
                  <a:prstClr val="black"/>
                </a:solidFill>
              </a:rPr>
              <a:t>　③</a:t>
            </a:r>
            <a:r>
              <a:rPr lang="ja-JP" altLang="en-US" sz="1600" b="1" dirty="0" smtClean="0">
                <a:solidFill>
                  <a:srgbClr val="4472C4"/>
                </a:solidFill>
              </a:rPr>
              <a:t>「</a:t>
            </a:r>
            <a:r>
              <a:rPr lang="ja-JP" altLang="en-US" sz="1600" b="1" u="sng" dirty="0">
                <a:solidFill>
                  <a:srgbClr val="4472C4"/>
                </a:solidFill>
              </a:rPr>
              <a:t>国民に対する迅速な情報提供の実施</a:t>
            </a:r>
            <a:r>
              <a:rPr lang="ja-JP" altLang="en-US" sz="1600" b="1" dirty="0" smtClean="0">
                <a:solidFill>
                  <a:srgbClr val="4472C4"/>
                </a:solidFill>
              </a:rPr>
              <a:t>」</a:t>
            </a:r>
            <a:endParaRPr lang="en-US" altLang="ja-JP" sz="1600" b="1" dirty="0">
              <a:solidFill>
                <a:srgbClr val="4472C4"/>
              </a:solidFill>
            </a:endParaRPr>
          </a:p>
          <a:p>
            <a:pPr marL="536575" indent="-536575">
              <a:lnSpc>
                <a:spcPct val="130000"/>
              </a:lnSpc>
            </a:pPr>
            <a:r>
              <a:rPr lang="ja-JP" altLang="en-US" sz="1600" dirty="0" smtClean="0">
                <a:solidFill>
                  <a:prstClr val="black"/>
                </a:solidFill>
              </a:rPr>
              <a:t>　　　　</a:t>
            </a:r>
            <a:r>
              <a:rPr lang="ja-JP" altLang="en-US" sz="1400" dirty="0" smtClean="0">
                <a:solidFill>
                  <a:prstClr val="black"/>
                </a:solidFill>
              </a:rPr>
              <a:t>　防災</a:t>
            </a:r>
            <a:r>
              <a:rPr lang="ja-JP" altLang="en-US" sz="1400" dirty="0">
                <a:solidFill>
                  <a:prstClr val="black"/>
                </a:solidFill>
              </a:rPr>
              <a:t>対応には、正確な情報が不可欠であることから、南海トラフ沿いで大規模地震の発生可能性がある異常な現象を観測した場合には、迅速、適切な情報提供を行うこと</a:t>
            </a:r>
            <a:r>
              <a:rPr lang="ja-JP" altLang="en-US" sz="1400" dirty="0" smtClean="0">
                <a:solidFill>
                  <a:prstClr val="black"/>
                </a:solidFill>
              </a:rPr>
              <a:t>。</a:t>
            </a:r>
            <a:endParaRPr lang="ja-JP" altLang="en-US" sz="1400" dirty="0">
              <a:solidFill>
                <a:prstClr val="black"/>
              </a:solidFill>
            </a:endParaRPr>
          </a:p>
          <a:p>
            <a:pPr>
              <a:lnSpc>
                <a:spcPct val="130000"/>
              </a:lnSpc>
              <a:spcBef>
                <a:spcPts val="1200"/>
              </a:spcBef>
            </a:pPr>
            <a:r>
              <a:rPr lang="ja-JP" altLang="en-US" sz="1600" b="1" dirty="0" smtClean="0">
                <a:solidFill>
                  <a:prstClr val="black"/>
                </a:solidFill>
              </a:rPr>
              <a:t>○防災対策実行</a:t>
            </a:r>
            <a:r>
              <a:rPr lang="ja-JP" altLang="en-US" sz="1600" b="1" dirty="0">
                <a:solidFill>
                  <a:prstClr val="black"/>
                </a:solidFill>
              </a:rPr>
              <a:t>会議</a:t>
            </a:r>
            <a:r>
              <a:rPr lang="ja-JP" altLang="en-US" sz="1600" b="1" dirty="0" smtClean="0">
                <a:solidFill>
                  <a:prstClr val="black"/>
                </a:solidFill>
              </a:rPr>
              <a:t>を</a:t>
            </a:r>
            <a:r>
              <a:rPr lang="ja-JP" altLang="en-US" sz="1600" b="1" dirty="0">
                <a:solidFill>
                  <a:prstClr val="black"/>
                </a:solidFill>
              </a:rPr>
              <a:t>踏まえ</a:t>
            </a:r>
            <a:r>
              <a:rPr lang="ja-JP" altLang="en-US" sz="1600" b="1" dirty="0" smtClean="0">
                <a:solidFill>
                  <a:prstClr val="black"/>
                </a:solidFill>
              </a:rPr>
              <a:t>、</a:t>
            </a:r>
            <a:r>
              <a:rPr lang="ja-JP" altLang="en-US" sz="1600" b="1" dirty="0" smtClean="0"/>
              <a:t>以下について、ただちに政府として具体的に対応</a:t>
            </a:r>
            <a:r>
              <a:rPr lang="ja-JP" altLang="en-US" sz="1600" b="1" dirty="0" smtClean="0">
                <a:solidFill>
                  <a:prstClr val="black"/>
                </a:solidFill>
              </a:rPr>
              <a:t>。</a:t>
            </a:r>
            <a:endParaRPr lang="en-US" altLang="ja-JP" sz="1600" b="1" dirty="0" smtClean="0">
              <a:solidFill>
                <a:prstClr val="black"/>
              </a:solidFill>
            </a:endParaRPr>
          </a:p>
          <a:p>
            <a:pPr marL="392113" indent="-392113">
              <a:lnSpc>
                <a:spcPct val="130000"/>
              </a:lnSpc>
              <a:spcBef>
                <a:spcPts val="600"/>
              </a:spcBef>
            </a:pPr>
            <a:r>
              <a:rPr lang="ja-JP" altLang="en-US" sz="1400" dirty="0">
                <a:solidFill>
                  <a:prstClr val="black"/>
                </a:solidFill>
              </a:rPr>
              <a:t>　</a:t>
            </a:r>
            <a:r>
              <a:rPr lang="ja-JP" altLang="en-US" sz="1400" dirty="0" smtClean="0">
                <a:solidFill>
                  <a:prstClr val="black"/>
                </a:solidFill>
              </a:rPr>
              <a:t>　①今後</a:t>
            </a:r>
            <a:r>
              <a:rPr lang="ja-JP" altLang="en-US" sz="1400" dirty="0">
                <a:solidFill>
                  <a:prstClr val="black"/>
                </a:solidFill>
              </a:rPr>
              <a:t>、地域と一緒に具体化を図っていくため、</a:t>
            </a:r>
            <a:r>
              <a:rPr lang="ja-JP" altLang="en-US" sz="1400" u="sng" dirty="0">
                <a:solidFill>
                  <a:prstClr val="black"/>
                </a:solidFill>
              </a:rPr>
              <a:t>まずは、静岡県、</a:t>
            </a:r>
            <a:r>
              <a:rPr lang="ja-JP" altLang="en-US" sz="1400" u="sng" dirty="0" smtClean="0">
                <a:solidFill>
                  <a:prstClr val="black"/>
                </a:solidFill>
              </a:rPr>
              <a:t>高知県</a:t>
            </a:r>
            <a:r>
              <a:rPr lang="ja-JP" altLang="en-US" sz="1400" u="sng" dirty="0">
                <a:solidFill>
                  <a:prstClr val="black"/>
                </a:solidFill>
              </a:rPr>
              <a:t>、中部経済界などに御協力いただいて、モデル地区での具体的な検討</a:t>
            </a:r>
            <a:r>
              <a:rPr lang="ja-JP" altLang="en-US" sz="1400" dirty="0">
                <a:solidFill>
                  <a:prstClr val="black"/>
                </a:solidFill>
              </a:rPr>
              <a:t>を進めていく</a:t>
            </a:r>
            <a:r>
              <a:rPr lang="ja-JP" altLang="en-US" sz="1400" dirty="0" smtClean="0">
                <a:solidFill>
                  <a:prstClr val="black"/>
                </a:solidFill>
              </a:rPr>
              <a:t>予定。また、それに先立ち、</a:t>
            </a:r>
            <a:r>
              <a:rPr lang="ja-JP" altLang="en-US" sz="1400" u="sng" dirty="0" smtClean="0">
                <a:solidFill>
                  <a:prstClr val="black"/>
                </a:solidFill>
              </a:rPr>
              <a:t>関係府県などに</a:t>
            </a:r>
            <a:r>
              <a:rPr lang="en-US" altLang="ja-JP" sz="1400" u="sng" dirty="0" smtClean="0">
                <a:solidFill>
                  <a:prstClr val="black"/>
                </a:solidFill>
              </a:rPr>
              <a:t>WG</a:t>
            </a:r>
            <a:r>
              <a:rPr lang="ja-JP" altLang="en-US" sz="1400" u="sng" dirty="0" smtClean="0">
                <a:solidFill>
                  <a:prstClr val="black"/>
                </a:solidFill>
              </a:rPr>
              <a:t>の報告書などについての説明会を開催</a:t>
            </a:r>
            <a:endParaRPr lang="en-US" altLang="ja-JP" sz="1400" u="sng" dirty="0">
              <a:solidFill>
                <a:prstClr val="black"/>
              </a:solidFill>
            </a:endParaRPr>
          </a:p>
          <a:p>
            <a:pPr marL="449263" indent="-449263">
              <a:lnSpc>
                <a:spcPct val="130000"/>
              </a:lnSpc>
            </a:pPr>
            <a:r>
              <a:rPr lang="ja-JP" altLang="en-US" sz="1000" dirty="0" smtClean="0">
                <a:solidFill>
                  <a:prstClr val="black"/>
                </a:solidFill>
              </a:rPr>
              <a:t>　　　　　　（</a:t>
            </a:r>
            <a:r>
              <a:rPr lang="en-US" altLang="ja-JP" sz="1000" dirty="0" smtClean="0">
                <a:solidFill>
                  <a:prstClr val="black"/>
                </a:solidFill>
              </a:rPr>
              <a:t>H29.9.27</a:t>
            </a:r>
            <a:r>
              <a:rPr lang="ja-JP" altLang="en-US" sz="1000" dirty="0" smtClean="0">
                <a:solidFill>
                  <a:prstClr val="black"/>
                </a:solidFill>
              </a:rPr>
              <a:t>：東京で関係府県への説明会開催。</a:t>
            </a:r>
            <a:r>
              <a:rPr lang="en-US" altLang="ja-JP" sz="1000" dirty="0" smtClean="0">
                <a:solidFill>
                  <a:prstClr val="black"/>
                </a:solidFill>
              </a:rPr>
              <a:t>H29.10</a:t>
            </a:r>
            <a:r>
              <a:rPr lang="ja-JP" altLang="en-US" sz="1000" dirty="0" err="1">
                <a:solidFill>
                  <a:prstClr val="black"/>
                </a:solidFill>
              </a:rPr>
              <a:t>：</a:t>
            </a:r>
            <a:r>
              <a:rPr lang="ja-JP" altLang="en-US" sz="1000" smtClean="0">
                <a:solidFill>
                  <a:prstClr val="black"/>
                </a:solidFill>
              </a:rPr>
              <a:t>地方</a:t>
            </a:r>
            <a:r>
              <a:rPr lang="ja-JP" altLang="en-US" sz="1000" dirty="0" smtClean="0">
                <a:solidFill>
                  <a:prstClr val="black"/>
                </a:solidFill>
              </a:rPr>
              <a:t>ブロック毎に関係都府県・関係市町村への説明会を開催）。</a:t>
            </a:r>
            <a:endParaRPr lang="en-US" altLang="ja-JP" sz="1000" dirty="0" smtClean="0">
              <a:solidFill>
                <a:prstClr val="black"/>
              </a:solidFill>
            </a:endParaRPr>
          </a:p>
          <a:p>
            <a:pPr marL="363538" indent="-363538">
              <a:lnSpc>
                <a:spcPct val="130000"/>
              </a:lnSpc>
              <a:spcBef>
                <a:spcPts val="600"/>
              </a:spcBef>
            </a:pPr>
            <a:r>
              <a:rPr lang="ja-JP" altLang="en-US" sz="1400" dirty="0">
                <a:solidFill>
                  <a:prstClr val="black"/>
                </a:solidFill>
              </a:rPr>
              <a:t>　</a:t>
            </a:r>
            <a:r>
              <a:rPr lang="ja-JP" altLang="en-US" sz="1400" dirty="0" smtClean="0">
                <a:solidFill>
                  <a:prstClr val="black"/>
                </a:solidFill>
              </a:rPr>
              <a:t>　②関係</a:t>
            </a:r>
            <a:r>
              <a:rPr lang="ja-JP" altLang="en-US" sz="1400" dirty="0">
                <a:solidFill>
                  <a:prstClr val="black"/>
                </a:solidFill>
              </a:rPr>
              <a:t>省庁局長級の中央防災会議幹事会を開催し</a:t>
            </a:r>
            <a:r>
              <a:rPr lang="ja-JP" altLang="en-US" sz="1400" dirty="0" smtClean="0">
                <a:solidFill>
                  <a:prstClr val="black"/>
                </a:solidFill>
              </a:rPr>
              <a:t>、</a:t>
            </a:r>
            <a:r>
              <a:rPr lang="ja-JP" altLang="en-US" sz="1400" u="sng" dirty="0" smtClean="0">
                <a:solidFill>
                  <a:prstClr val="black"/>
                </a:solidFill>
              </a:rPr>
              <a:t>「</a:t>
            </a:r>
            <a:r>
              <a:rPr lang="en-US" altLang="ja-JP" sz="1400" u="sng" dirty="0" smtClean="0">
                <a:solidFill>
                  <a:prstClr val="black"/>
                </a:solidFill>
              </a:rPr>
              <a:t>『</a:t>
            </a:r>
            <a:r>
              <a:rPr lang="ja-JP" altLang="en-US" sz="1400" u="sng" dirty="0">
                <a:solidFill>
                  <a:prstClr val="black"/>
                </a:solidFill>
              </a:rPr>
              <a:t>南海トラフ地震に関連する情報</a:t>
            </a:r>
            <a:r>
              <a:rPr lang="en-US" altLang="ja-JP" sz="1400" u="sng" dirty="0" smtClean="0">
                <a:solidFill>
                  <a:prstClr val="black"/>
                </a:solidFill>
              </a:rPr>
              <a:t>』</a:t>
            </a:r>
            <a:r>
              <a:rPr lang="ja-JP" altLang="en-US" sz="1400" u="sng" dirty="0" smtClean="0">
                <a:solidFill>
                  <a:prstClr val="black"/>
                </a:solidFill>
              </a:rPr>
              <a:t>が発表された際の政府の対応について」を決定</a:t>
            </a:r>
            <a:r>
              <a:rPr lang="ja-JP" altLang="en-US" sz="1400" dirty="0" smtClean="0">
                <a:solidFill>
                  <a:prstClr val="black"/>
                </a:solidFill>
              </a:rPr>
              <a:t>（</a:t>
            </a:r>
            <a:r>
              <a:rPr lang="en-US" altLang="ja-JP" sz="1400" dirty="0" smtClean="0">
                <a:solidFill>
                  <a:prstClr val="black"/>
                </a:solidFill>
              </a:rPr>
              <a:t>H29.9.26</a:t>
            </a:r>
            <a:r>
              <a:rPr lang="ja-JP" altLang="en-US" sz="1400" dirty="0" smtClean="0">
                <a:solidFill>
                  <a:prstClr val="black"/>
                </a:solidFill>
              </a:rPr>
              <a:t>）</a:t>
            </a:r>
            <a:endParaRPr lang="ja-JP" altLang="en-US" sz="1400" dirty="0">
              <a:solidFill>
                <a:prstClr val="black"/>
              </a:solidFill>
            </a:endParaRPr>
          </a:p>
          <a:p>
            <a:pPr>
              <a:lnSpc>
                <a:spcPct val="130000"/>
              </a:lnSpc>
              <a:spcBef>
                <a:spcPts val="600"/>
              </a:spcBef>
            </a:pPr>
            <a:r>
              <a:rPr lang="ja-JP" altLang="en-US" sz="1400" dirty="0" smtClean="0">
                <a:solidFill>
                  <a:prstClr val="black"/>
                </a:solidFill>
              </a:rPr>
              <a:t>　　③</a:t>
            </a:r>
            <a:r>
              <a:rPr lang="ja-JP" altLang="en-US" sz="1400" dirty="0">
                <a:solidFill>
                  <a:prstClr val="black"/>
                </a:solidFill>
              </a:rPr>
              <a:t>気象庁が</a:t>
            </a:r>
            <a:r>
              <a:rPr lang="ja-JP" altLang="en-US" sz="1400" u="sng" dirty="0">
                <a:solidFill>
                  <a:prstClr val="black"/>
                </a:solidFill>
              </a:rPr>
              <a:t>「</a:t>
            </a:r>
            <a:r>
              <a:rPr lang="en-US" altLang="ja-JP" sz="1400" u="sng" dirty="0" smtClean="0">
                <a:solidFill>
                  <a:prstClr val="black"/>
                </a:solidFill>
              </a:rPr>
              <a:t>『</a:t>
            </a:r>
            <a:r>
              <a:rPr lang="ja-JP" altLang="en-US" sz="1400" u="sng" dirty="0">
                <a:solidFill>
                  <a:prstClr val="black"/>
                </a:solidFill>
              </a:rPr>
              <a:t>南海トラフ地震に関連する情報</a:t>
            </a:r>
            <a:r>
              <a:rPr lang="en-US" altLang="ja-JP" sz="1400" u="sng" dirty="0" smtClean="0">
                <a:solidFill>
                  <a:prstClr val="black"/>
                </a:solidFill>
              </a:rPr>
              <a:t>』</a:t>
            </a:r>
            <a:r>
              <a:rPr lang="ja-JP" altLang="en-US" sz="1400" u="sng" dirty="0">
                <a:solidFill>
                  <a:prstClr val="black"/>
                </a:solidFill>
              </a:rPr>
              <a:t>の発表について」</a:t>
            </a:r>
            <a:r>
              <a:rPr lang="ja-JP" altLang="en-US" sz="1400" u="sng" dirty="0" smtClean="0">
                <a:solidFill>
                  <a:prstClr val="black"/>
                </a:solidFill>
              </a:rPr>
              <a:t>を公表</a:t>
            </a:r>
            <a:r>
              <a:rPr lang="ja-JP" altLang="en-US" sz="1400" dirty="0">
                <a:solidFill>
                  <a:prstClr val="black"/>
                </a:solidFill>
              </a:rPr>
              <a:t>（</a:t>
            </a:r>
            <a:r>
              <a:rPr lang="en-US" altLang="ja-JP" sz="1400" dirty="0" smtClean="0">
                <a:solidFill>
                  <a:prstClr val="black"/>
                </a:solidFill>
              </a:rPr>
              <a:t>H29.9.26</a:t>
            </a:r>
            <a:r>
              <a:rPr lang="ja-JP" altLang="en-US" sz="1400" dirty="0" smtClean="0">
                <a:solidFill>
                  <a:prstClr val="black"/>
                </a:solidFill>
              </a:rPr>
              <a:t>）</a:t>
            </a:r>
            <a:endParaRPr lang="en-US" altLang="ja-JP" sz="1400" dirty="0" smtClean="0">
              <a:solidFill>
                <a:prstClr val="black"/>
              </a:solidFill>
            </a:endParaRPr>
          </a:p>
          <a:p>
            <a:pPr>
              <a:lnSpc>
                <a:spcPct val="130000"/>
              </a:lnSpc>
            </a:pPr>
            <a:r>
              <a:rPr lang="ja-JP" altLang="en-US" sz="1400" dirty="0" smtClean="0">
                <a:solidFill>
                  <a:prstClr val="black"/>
                </a:solidFill>
              </a:rPr>
              <a:t>　　</a:t>
            </a:r>
            <a:r>
              <a:rPr lang="en-US" altLang="ja-JP" sz="1400" dirty="0" smtClean="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②、③については、平成</a:t>
            </a:r>
            <a:r>
              <a:rPr lang="en-US" altLang="ja-JP" sz="1400" dirty="0" smtClean="0">
                <a:solidFill>
                  <a:prstClr val="black"/>
                </a:solidFill>
              </a:rPr>
              <a:t>29</a:t>
            </a:r>
            <a:r>
              <a:rPr lang="ja-JP" altLang="en-US" sz="1400" dirty="0" smtClean="0">
                <a:solidFill>
                  <a:prstClr val="black"/>
                </a:solidFill>
              </a:rPr>
              <a:t>年</a:t>
            </a:r>
            <a:r>
              <a:rPr lang="en-US" altLang="ja-JP" sz="1400" dirty="0" smtClean="0">
                <a:solidFill>
                  <a:prstClr val="black"/>
                </a:solidFill>
              </a:rPr>
              <a:t>11</a:t>
            </a:r>
            <a:r>
              <a:rPr lang="ja-JP" altLang="en-US" sz="1400" dirty="0" smtClean="0">
                <a:solidFill>
                  <a:prstClr val="black"/>
                </a:solidFill>
              </a:rPr>
              <a:t>月１日運用開始</a:t>
            </a:r>
            <a:endParaRPr lang="ja-JP" altLang="en-US" sz="1400" dirty="0">
              <a:solidFill>
                <a:prstClr val="black"/>
              </a:solidFill>
            </a:endParaRPr>
          </a:p>
        </p:txBody>
      </p:sp>
      <p:sp>
        <p:nvSpPr>
          <p:cNvPr id="5" name="正方形/長方形 4"/>
          <p:cNvSpPr/>
          <p:nvPr/>
        </p:nvSpPr>
        <p:spPr>
          <a:xfrm>
            <a:off x="0" y="-27384"/>
            <a:ext cx="9906000" cy="40011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000" b="1" dirty="0" smtClean="0">
                <a:solidFill>
                  <a:prstClr val="white"/>
                </a:solidFill>
              </a:rPr>
              <a:t>今回のＷＧとりまとめ後の政府の対応</a:t>
            </a:r>
            <a:endParaRPr lang="ja-JP" altLang="en-US" sz="2000" b="1" dirty="0">
              <a:solidFill>
                <a:prstClr val="white"/>
              </a:solidFill>
            </a:endParaRPr>
          </a:p>
        </p:txBody>
      </p:sp>
    </p:spTree>
    <p:extLst>
      <p:ext uri="{BB962C8B-B14F-4D97-AF65-F5344CB8AC3E}">
        <p14:creationId xmlns:p14="http://schemas.microsoft.com/office/powerpoint/2010/main" val="273722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772400" y="6492875"/>
            <a:ext cx="2133600" cy="365125"/>
          </a:xfrm>
        </p:spPr>
        <p:txBody>
          <a:bodyPr/>
          <a:lstStyle/>
          <a:p>
            <a:fld id="{1BB20CD6-2CD7-445A-8EB8-F0ABF817F2D5}" type="slidenum">
              <a:rPr lang="ja-JP" altLang="en-US" sz="2000" b="1" smtClean="0">
                <a:solidFill>
                  <a:prstClr val="black"/>
                </a:solidFill>
              </a:rPr>
              <a:pPr/>
              <a:t>17</a:t>
            </a:fld>
            <a:endParaRPr lang="ja-JP" altLang="en-US" sz="2000" b="1" dirty="0">
              <a:solidFill>
                <a:prstClr val="black"/>
              </a:solidFill>
            </a:endParaRPr>
          </a:p>
        </p:txBody>
      </p:sp>
      <p:sp>
        <p:nvSpPr>
          <p:cNvPr id="3" name="テキスト ボックス 2"/>
          <p:cNvSpPr txBox="1"/>
          <p:nvPr/>
        </p:nvSpPr>
        <p:spPr>
          <a:xfrm>
            <a:off x="381000" y="49761"/>
            <a:ext cx="9144000" cy="400110"/>
          </a:xfrm>
          <a:prstGeom prst="rect">
            <a:avLst/>
          </a:prstGeom>
          <a:solidFill>
            <a:srgbClr val="FFC000"/>
          </a:solidFill>
          <a:ln>
            <a:solidFill>
              <a:schemeClr val="tx1"/>
            </a:solidFill>
          </a:ln>
        </p:spPr>
        <p:txBody>
          <a:bodyPr wrap="square" rtlCol="0">
            <a:spAutoFit/>
          </a:bodyPr>
          <a:lstStyle/>
          <a:p>
            <a:pPr algn="ctr"/>
            <a:r>
              <a:rPr lang="ja-JP" altLang="en-US" sz="2000" dirty="0">
                <a:solidFill>
                  <a:prstClr val="black"/>
                </a:solidFill>
              </a:rPr>
              <a:t>　　　「南海トラフ地震に関連する情報」について</a:t>
            </a:r>
          </a:p>
        </p:txBody>
      </p:sp>
      <p:graphicFrame>
        <p:nvGraphicFramePr>
          <p:cNvPr id="5" name="表 4"/>
          <p:cNvGraphicFramePr>
            <a:graphicFrameLocks noGrp="1"/>
          </p:cNvGraphicFramePr>
          <p:nvPr>
            <p:extLst/>
          </p:nvPr>
        </p:nvGraphicFramePr>
        <p:xfrm>
          <a:off x="484636" y="793894"/>
          <a:ext cx="8941039" cy="3847494"/>
        </p:xfrm>
        <a:graphic>
          <a:graphicData uri="http://schemas.openxmlformats.org/drawingml/2006/table">
            <a:tbl>
              <a:tblPr firstRow="1" firstCol="1" bandRow="1">
                <a:tableStyleId>{5C22544A-7EE6-4342-B048-85BDC9FD1C3A}</a:tableStyleId>
              </a:tblPr>
              <a:tblGrid>
                <a:gridCol w="2590741"/>
                <a:gridCol w="6350298"/>
              </a:tblGrid>
              <a:tr h="327228">
                <a:tc>
                  <a:txBody>
                    <a:bodyPr/>
                    <a:lstStyle/>
                    <a:p>
                      <a:pPr algn="ctr">
                        <a:spcBef>
                          <a:spcPts val="300"/>
                        </a:spcBef>
                        <a:spcAft>
                          <a:spcPts val="0"/>
                        </a:spcAft>
                      </a:pPr>
                      <a:r>
                        <a:rPr lang="ja-JP" sz="2000" kern="100" dirty="0">
                          <a:effectLst/>
                        </a:rPr>
                        <a:t>情報名</a:t>
                      </a:r>
                      <a:endParaRPr lang="ja-JP" sz="2000" kern="100" dirty="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ja-JP" sz="2000" kern="100" dirty="0">
                          <a:effectLst/>
                        </a:rPr>
                        <a:t>情報発表条件</a:t>
                      </a:r>
                      <a:endParaRPr lang="ja-JP" sz="2000" kern="100" dirty="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5810">
                <a:tc>
                  <a:txBody>
                    <a:bodyPr/>
                    <a:lstStyle/>
                    <a:p>
                      <a:pPr algn="just">
                        <a:spcBef>
                          <a:spcPts val="300"/>
                        </a:spcBef>
                        <a:spcAft>
                          <a:spcPts val="0"/>
                        </a:spcAft>
                      </a:pPr>
                      <a:r>
                        <a:rPr lang="ja-JP" sz="2000" kern="100" dirty="0">
                          <a:effectLst/>
                        </a:rPr>
                        <a:t>南海トラフ地震に関連する情報（臨時）</a:t>
                      </a:r>
                      <a:endParaRPr lang="ja-JP" sz="2000" kern="100" dirty="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indent="-182880" algn="just">
                        <a:spcBef>
                          <a:spcPts val="300"/>
                        </a:spcBef>
                        <a:spcAft>
                          <a:spcPts val="0"/>
                        </a:spcAft>
                      </a:pPr>
                      <a:r>
                        <a:rPr lang="ja-JP" sz="2000" kern="100" dirty="0">
                          <a:effectLst/>
                        </a:rPr>
                        <a:t>○南海</a:t>
                      </a:r>
                      <a:r>
                        <a:rPr lang="ja-JP" sz="2000" kern="100" dirty="0" smtClean="0">
                          <a:effectLst/>
                        </a:rPr>
                        <a:t>トラフ沿い</a:t>
                      </a:r>
                      <a:r>
                        <a:rPr lang="ja-JP" altLang="en-US" sz="2000" kern="100" dirty="0" smtClean="0">
                          <a:effectLst/>
                        </a:rPr>
                        <a:t>で異常な</a:t>
                      </a:r>
                      <a:r>
                        <a:rPr lang="ja-JP" sz="2000" kern="100" dirty="0" smtClean="0">
                          <a:effectLst/>
                        </a:rPr>
                        <a:t>現象</a:t>
                      </a:r>
                      <a:r>
                        <a:rPr lang="en-US" altLang="ja-JP" sz="2000" kern="100" baseline="30000" dirty="0" smtClean="0">
                          <a:effectLst/>
                        </a:rPr>
                        <a:t>※</a:t>
                      </a:r>
                      <a:r>
                        <a:rPr lang="ja-JP" altLang="en-US" sz="2000" kern="100" baseline="30000" dirty="0" smtClean="0">
                          <a:effectLst/>
                        </a:rPr>
                        <a:t>１</a:t>
                      </a:r>
                      <a:r>
                        <a:rPr lang="ja-JP" sz="2000" kern="100" dirty="0" smtClean="0">
                          <a:effectLst/>
                        </a:rPr>
                        <a:t>が</a:t>
                      </a:r>
                      <a:r>
                        <a:rPr lang="ja-JP" sz="2000" kern="100" dirty="0">
                          <a:effectLst/>
                        </a:rPr>
                        <a:t>観測され、</a:t>
                      </a:r>
                      <a:r>
                        <a:rPr lang="ja-JP" sz="2000" kern="100" dirty="0" smtClean="0">
                          <a:effectLst/>
                        </a:rPr>
                        <a:t>その</a:t>
                      </a:r>
                      <a:r>
                        <a:rPr lang="ja-JP" altLang="en-US" sz="2000" kern="100" dirty="0" smtClean="0">
                          <a:effectLst/>
                        </a:rPr>
                        <a:t>現象が南海トラフ沿いの大規模な地震と関連するかどうか調査を開始した場合、または調査を継続している</a:t>
                      </a:r>
                      <a:r>
                        <a:rPr lang="ja-JP" sz="2000" kern="100" dirty="0" smtClean="0">
                          <a:effectLst/>
                        </a:rPr>
                        <a:t>場合</a:t>
                      </a:r>
                      <a:endParaRPr lang="ja-JP" sz="2000" kern="100" dirty="0">
                        <a:effectLst/>
                      </a:endParaRPr>
                    </a:p>
                    <a:p>
                      <a:pPr marL="182880" indent="-182880" algn="just">
                        <a:spcBef>
                          <a:spcPts val="300"/>
                        </a:spcBef>
                        <a:spcAft>
                          <a:spcPts val="0"/>
                        </a:spcAft>
                      </a:pPr>
                      <a:r>
                        <a:rPr lang="ja-JP" sz="2000" kern="100" dirty="0">
                          <a:effectLst/>
                        </a:rPr>
                        <a:t>○観測された</a:t>
                      </a:r>
                      <a:r>
                        <a:rPr lang="ja-JP" sz="2000" kern="100" dirty="0" smtClean="0">
                          <a:effectLst/>
                        </a:rPr>
                        <a:t>現象</a:t>
                      </a:r>
                      <a:r>
                        <a:rPr lang="ja-JP" altLang="en-US" sz="2000" kern="100" dirty="0" smtClean="0">
                          <a:effectLst/>
                        </a:rPr>
                        <a:t>を調査した結果、</a:t>
                      </a:r>
                      <a:r>
                        <a:rPr lang="ja-JP" sz="2000" kern="100" dirty="0" smtClean="0">
                          <a:effectLst/>
                        </a:rPr>
                        <a:t>南海</a:t>
                      </a:r>
                      <a:r>
                        <a:rPr lang="ja-JP" sz="2000" kern="100" dirty="0">
                          <a:effectLst/>
                        </a:rPr>
                        <a:t>トラフ沿いの大規模地震発生の可能性が平常時と比べて相対的に高まったと評価された場合</a:t>
                      </a:r>
                    </a:p>
                    <a:p>
                      <a:pPr marL="182880" indent="-182880" algn="just">
                        <a:spcBef>
                          <a:spcPts val="300"/>
                        </a:spcBef>
                        <a:spcAft>
                          <a:spcPts val="0"/>
                        </a:spcAft>
                      </a:pPr>
                      <a:r>
                        <a:rPr lang="ja-JP" sz="2000" kern="100" dirty="0">
                          <a:effectLst/>
                        </a:rPr>
                        <a:t>○南海トラフ沿いの大規模地震発生の可能性が相対的に高まった状態ではなくなったと評価された</a:t>
                      </a:r>
                      <a:r>
                        <a:rPr lang="ja-JP" sz="2000" kern="100" dirty="0" smtClean="0">
                          <a:effectLst/>
                        </a:rPr>
                        <a:t>場合</a:t>
                      </a:r>
                      <a:endParaRPr lang="ja-JP" sz="2000" kern="100" dirty="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4456">
                <a:tc>
                  <a:txBody>
                    <a:bodyPr/>
                    <a:lstStyle/>
                    <a:p>
                      <a:pPr algn="just">
                        <a:spcBef>
                          <a:spcPts val="300"/>
                        </a:spcBef>
                        <a:spcAft>
                          <a:spcPts val="0"/>
                        </a:spcAft>
                      </a:pPr>
                      <a:r>
                        <a:rPr lang="ja-JP" sz="2000" kern="100" dirty="0">
                          <a:effectLst/>
                        </a:rPr>
                        <a:t>南海トラフ地震に関連する情報（定例）</a:t>
                      </a:r>
                      <a:endParaRPr lang="ja-JP" sz="2000" kern="100" dirty="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indent="-182880" algn="just">
                        <a:spcBef>
                          <a:spcPts val="300"/>
                        </a:spcBef>
                        <a:spcAft>
                          <a:spcPts val="0"/>
                        </a:spcAft>
                      </a:pPr>
                      <a:r>
                        <a:rPr lang="ja-JP" sz="2000" kern="100" dirty="0" smtClean="0">
                          <a:effectLst/>
                        </a:rPr>
                        <a:t>○「</a:t>
                      </a:r>
                      <a:r>
                        <a:rPr lang="ja-JP" sz="2000" kern="100" dirty="0">
                          <a:effectLst/>
                        </a:rPr>
                        <a:t>南海トラフ沿いの地震に関する評価検討会</a:t>
                      </a:r>
                      <a:r>
                        <a:rPr lang="ja-JP" sz="2000" kern="100" dirty="0" smtClean="0">
                          <a:effectLst/>
                        </a:rPr>
                        <a:t>」</a:t>
                      </a:r>
                      <a:r>
                        <a:rPr lang="en-US" altLang="ja-JP" sz="2000" kern="100" baseline="30000" dirty="0" smtClean="0">
                          <a:effectLst/>
                        </a:rPr>
                        <a:t>※</a:t>
                      </a:r>
                      <a:r>
                        <a:rPr lang="ja-JP" altLang="en-US" sz="2000" kern="100" baseline="30000" dirty="0" smtClean="0">
                          <a:effectLst/>
                        </a:rPr>
                        <a:t>２</a:t>
                      </a:r>
                      <a:r>
                        <a:rPr lang="ja-JP" altLang="en-US" sz="2000" kern="100" dirty="0" smtClean="0">
                          <a:effectLst/>
                        </a:rPr>
                        <a:t>の定例会合</a:t>
                      </a:r>
                      <a:r>
                        <a:rPr lang="ja-JP" sz="2000" kern="100" dirty="0" smtClean="0">
                          <a:effectLst/>
                        </a:rPr>
                        <a:t>に</a:t>
                      </a:r>
                      <a:r>
                        <a:rPr lang="ja-JP" sz="2000" kern="100" dirty="0">
                          <a:effectLst/>
                        </a:rPr>
                        <a:t>おいて評価した調査結果を発表する場合</a:t>
                      </a:r>
                      <a:endParaRPr lang="ja-JP" sz="2000" kern="100" dirty="0">
                        <a:effectLst/>
                        <a:latin typeface="Century"/>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テキスト ボックス 5"/>
          <p:cNvSpPr txBox="1"/>
          <p:nvPr/>
        </p:nvSpPr>
        <p:spPr>
          <a:xfrm>
            <a:off x="488505" y="5520935"/>
            <a:ext cx="8937171" cy="1323439"/>
          </a:xfrm>
          <a:prstGeom prst="rect">
            <a:avLst/>
          </a:prstGeom>
          <a:noFill/>
        </p:spPr>
        <p:txBody>
          <a:bodyPr wrap="square" rtlCol="0">
            <a:spAutoFit/>
          </a:bodyPr>
          <a:lstStyle/>
          <a:p>
            <a:pPr marL="271463" indent="-271463"/>
            <a:r>
              <a:rPr lang="ja-JP" altLang="en-US" sz="2000" dirty="0">
                <a:solidFill>
                  <a:prstClr val="black"/>
                </a:solidFill>
              </a:rPr>
              <a:t>○本情報の運用開始に伴い、</a:t>
            </a:r>
            <a:r>
              <a:rPr lang="ja-JP" altLang="en-US" sz="2000" u="sng" dirty="0">
                <a:solidFill>
                  <a:prstClr val="black"/>
                </a:solidFill>
              </a:rPr>
              <a:t>東海地震のみに着目した情報（東海地震に関連する情報）の発表は行わない</a:t>
            </a:r>
            <a:r>
              <a:rPr lang="ja-JP" altLang="en-US" sz="2000" dirty="0">
                <a:solidFill>
                  <a:prstClr val="black"/>
                </a:solidFill>
              </a:rPr>
              <a:t>。</a:t>
            </a:r>
            <a:endParaRPr lang="en-US" altLang="ja-JP" sz="2000" dirty="0">
              <a:solidFill>
                <a:prstClr val="black"/>
              </a:solidFill>
            </a:endParaRPr>
          </a:p>
          <a:p>
            <a:pPr marL="271463" indent="-271463"/>
            <a:r>
              <a:rPr lang="ja-JP" altLang="en-US" sz="2000" dirty="0">
                <a:solidFill>
                  <a:prstClr val="black"/>
                </a:solidFill>
              </a:rPr>
              <a:t>○本情報を発表していなくても、南海トラフ沿いの大規模地震が発生することもあります。</a:t>
            </a:r>
            <a:endParaRPr lang="en-US" altLang="ja-JP" sz="2000" dirty="0">
              <a:solidFill>
                <a:prstClr val="black"/>
              </a:solidFill>
            </a:endParaRPr>
          </a:p>
        </p:txBody>
      </p:sp>
      <p:sp>
        <p:nvSpPr>
          <p:cNvPr id="7" name="テキスト ボックス 6"/>
          <p:cNvSpPr txBox="1"/>
          <p:nvPr/>
        </p:nvSpPr>
        <p:spPr>
          <a:xfrm>
            <a:off x="560512" y="4615822"/>
            <a:ext cx="8784976" cy="830997"/>
          </a:xfrm>
          <a:prstGeom prst="rect">
            <a:avLst/>
          </a:prstGeom>
          <a:noFill/>
        </p:spPr>
        <p:txBody>
          <a:bodyPr wrap="square" rtlCol="0">
            <a:spAutoFit/>
          </a:bodyPr>
          <a:lstStyle/>
          <a:p>
            <a:pPr marL="352425" indent="-352425"/>
            <a:r>
              <a:rPr lang="en-US" altLang="ja-JP" sz="1600" dirty="0">
                <a:solidFill>
                  <a:prstClr val="black"/>
                </a:solidFill>
              </a:rPr>
              <a:t>※</a:t>
            </a:r>
            <a:r>
              <a:rPr lang="ja-JP" altLang="en-US" sz="1600" dirty="0">
                <a:solidFill>
                  <a:prstClr val="black"/>
                </a:solidFill>
              </a:rPr>
              <a:t>１：南海トラフ沿いでマグニチュード７以上の地震が発生した場合や東海地域に設置されたひずみ計に有意な変化を観測した場合などを想定</a:t>
            </a:r>
            <a:endParaRPr lang="en-US" altLang="ja-JP" sz="1600" dirty="0">
              <a:solidFill>
                <a:prstClr val="black"/>
              </a:solidFill>
            </a:endParaRPr>
          </a:p>
          <a:p>
            <a:pPr marL="352425" indent="-352425"/>
            <a:r>
              <a:rPr lang="en-US" altLang="ja-JP" sz="1600" dirty="0">
                <a:solidFill>
                  <a:prstClr val="black"/>
                </a:solidFill>
              </a:rPr>
              <a:t>※</a:t>
            </a:r>
            <a:r>
              <a:rPr lang="ja-JP" altLang="en-US" sz="1600" dirty="0">
                <a:solidFill>
                  <a:prstClr val="black"/>
                </a:solidFill>
              </a:rPr>
              <a:t>２：</a:t>
            </a:r>
            <a:r>
              <a:rPr lang="ja-JP" altLang="ja-JP" sz="1600" dirty="0">
                <a:solidFill>
                  <a:prstClr val="black"/>
                </a:solidFill>
              </a:rPr>
              <a:t>従来の東海地域を対象とした地震防災対策強化地域判定会と一体となって検討を行う</a:t>
            </a:r>
            <a:r>
              <a:rPr lang="ja-JP" altLang="en-US" sz="1600" dirty="0">
                <a:solidFill>
                  <a:prstClr val="black"/>
                </a:solidFill>
              </a:rPr>
              <a:t>。</a:t>
            </a:r>
            <a:endParaRPr lang="en-US" altLang="ja-JP" sz="1600" dirty="0">
              <a:solidFill>
                <a:prstClr val="black"/>
              </a:solidFill>
            </a:endParaRPr>
          </a:p>
        </p:txBody>
      </p:sp>
      <p:sp>
        <p:nvSpPr>
          <p:cNvPr id="4" name="テキスト ボックス 3"/>
          <p:cNvSpPr txBox="1"/>
          <p:nvPr/>
        </p:nvSpPr>
        <p:spPr>
          <a:xfrm>
            <a:off x="8208258" y="111316"/>
            <a:ext cx="126188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気象庁提供資料</a:t>
            </a:r>
            <a:endParaRPr kumimoji="1" lang="ja-JP" altLang="en-US" sz="1200" dirty="0"/>
          </a:p>
        </p:txBody>
      </p:sp>
    </p:spTree>
    <p:extLst>
      <p:ext uri="{BB962C8B-B14F-4D97-AF65-F5344CB8AC3E}">
        <p14:creationId xmlns:p14="http://schemas.microsoft.com/office/powerpoint/2010/main" val="47075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000" y="2790"/>
            <a:ext cx="9144000" cy="341417"/>
          </a:xfrm>
          <a:prstGeom prst="rect">
            <a:avLst/>
          </a:prstGeom>
          <a:solidFill>
            <a:srgbClr val="FFC000"/>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solidFill>
                  <a:prstClr val="black"/>
                </a:solidFill>
              </a:rPr>
              <a:t>「南海トラフ地震に関連する情報（臨時）」に関する基本的な流れ</a:t>
            </a:r>
          </a:p>
        </p:txBody>
      </p:sp>
      <p:sp>
        <p:nvSpPr>
          <p:cNvPr id="5" name="下矢印 4"/>
          <p:cNvSpPr/>
          <p:nvPr/>
        </p:nvSpPr>
        <p:spPr>
          <a:xfrm>
            <a:off x="1562893" y="786360"/>
            <a:ext cx="667151" cy="5965314"/>
          </a:xfrm>
          <a:prstGeom prst="downArrow">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a:solidFill>
                <a:prstClr val="black"/>
              </a:solidFill>
            </a:endParaRPr>
          </a:p>
        </p:txBody>
      </p:sp>
      <p:sp>
        <p:nvSpPr>
          <p:cNvPr id="6" name="テキスト ボックス 5"/>
          <p:cNvSpPr txBox="1"/>
          <p:nvPr/>
        </p:nvSpPr>
        <p:spPr>
          <a:xfrm>
            <a:off x="1036999" y="3980167"/>
            <a:ext cx="1664238" cy="646331"/>
          </a:xfrm>
          <a:prstGeom prst="rect">
            <a:avLst/>
          </a:prstGeom>
          <a:ln w="6350"/>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solidFill>
                  <a:prstClr val="black"/>
                </a:solidFill>
              </a:rPr>
              <a:t>最短で</a:t>
            </a:r>
            <a:r>
              <a:rPr lang="en-US" altLang="ja-JP" dirty="0">
                <a:solidFill>
                  <a:prstClr val="black"/>
                </a:solidFill>
              </a:rPr>
              <a:t>2</a:t>
            </a:r>
            <a:r>
              <a:rPr lang="ja-JP" altLang="en-US" dirty="0">
                <a:solidFill>
                  <a:prstClr val="black"/>
                </a:solidFill>
              </a:rPr>
              <a:t>時間後</a:t>
            </a:r>
            <a:endParaRPr lang="en-US" altLang="ja-JP" dirty="0">
              <a:solidFill>
                <a:prstClr val="black"/>
              </a:solidFill>
            </a:endParaRPr>
          </a:p>
          <a:p>
            <a:r>
              <a:rPr lang="ja-JP" altLang="en-US" dirty="0">
                <a:solidFill>
                  <a:prstClr val="black"/>
                </a:solidFill>
              </a:rPr>
              <a:t>程度を想定</a:t>
            </a:r>
          </a:p>
        </p:txBody>
      </p:sp>
      <p:sp>
        <p:nvSpPr>
          <p:cNvPr id="11" name="テキスト ボックス 10"/>
          <p:cNvSpPr txBox="1"/>
          <p:nvPr/>
        </p:nvSpPr>
        <p:spPr>
          <a:xfrm>
            <a:off x="2730811" y="3089864"/>
            <a:ext cx="6060558" cy="646331"/>
          </a:xfrm>
          <a:prstGeom prst="rect">
            <a:avLst/>
          </a:prstGeom>
          <a:noFill/>
          <a:ln w="25400">
            <a:solidFill>
              <a:srgbClr val="00B0F0"/>
            </a:solidFill>
          </a:ln>
        </p:spPr>
        <p:txBody>
          <a:bodyPr wrap="square" rtlCol="0">
            <a:spAutoFit/>
          </a:bodyPr>
          <a:lstStyle/>
          <a:p>
            <a:pPr algn="ctr"/>
            <a:r>
              <a:rPr lang="ja-JP" altLang="en-US" kern="0" spc="-90" dirty="0">
                <a:solidFill>
                  <a:prstClr val="black"/>
                </a:solidFill>
              </a:rPr>
              <a:t>「南海トラフ沿いの地震に関する評価検討会」において、</a:t>
            </a:r>
            <a:endParaRPr lang="en-US" altLang="ja-JP" kern="0" spc="-90" dirty="0">
              <a:solidFill>
                <a:prstClr val="black"/>
              </a:solidFill>
            </a:endParaRPr>
          </a:p>
          <a:p>
            <a:pPr algn="ctr"/>
            <a:r>
              <a:rPr lang="ja-JP" altLang="en-US" kern="0" spc="-90" dirty="0">
                <a:solidFill>
                  <a:prstClr val="black"/>
                </a:solidFill>
              </a:rPr>
              <a:t>発生した異常な現象について評価</a:t>
            </a:r>
            <a:endParaRPr lang="en-US" altLang="ja-JP" kern="0" spc="-90" dirty="0">
              <a:solidFill>
                <a:prstClr val="black"/>
              </a:solidFill>
            </a:endParaRPr>
          </a:p>
        </p:txBody>
      </p:sp>
      <p:sp>
        <p:nvSpPr>
          <p:cNvPr id="12" name="正方形/長方形 11"/>
          <p:cNvSpPr/>
          <p:nvPr/>
        </p:nvSpPr>
        <p:spPr>
          <a:xfrm>
            <a:off x="2768284" y="1960728"/>
            <a:ext cx="3882794"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ja-JP" altLang="en-US" dirty="0">
                <a:solidFill>
                  <a:srgbClr val="FF0000"/>
                </a:solidFill>
              </a:rPr>
              <a:t>南海トラフ地震に関連する情報（臨時）</a:t>
            </a:r>
            <a:endParaRPr lang="en-US" altLang="ja-JP" dirty="0">
              <a:solidFill>
                <a:srgbClr val="FF0000"/>
              </a:solidFill>
            </a:endParaRPr>
          </a:p>
        </p:txBody>
      </p:sp>
      <p:sp>
        <p:nvSpPr>
          <p:cNvPr id="18" name="テキスト ボックス 17"/>
          <p:cNvSpPr txBox="1"/>
          <p:nvPr/>
        </p:nvSpPr>
        <p:spPr>
          <a:xfrm>
            <a:off x="3440833" y="1372509"/>
            <a:ext cx="5592973" cy="523220"/>
          </a:xfrm>
          <a:prstGeom prst="rect">
            <a:avLst/>
          </a:prstGeom>
          <a:noFill/>
        </p:spPr>
        <p:txBody>
          <a:bodyPr wrap="square" rtlCol="0">
            <a:spAutoFit/>
          </a:bodyPr>
          <a:lstStyle/>
          <a:p>
            <a:r>
              <a:rPr lang="en-US" altLang="ja-JP" sz="1400" dirty="0">
                <a:solidFill>
                  <a:prstClr val="black"/>
                </a:solidFill>
              </a:rPr>
              <a:t>※</a:t>
            </a:r>
            <a:r>
              <a:rPr lang="ja-JP" altLang="en-US" sz="1400" dirty="0">
                <a:solidFill>
                  <a:prstClr val="black"/>
                </a:solidFill>
              </a:rPr>
              <a:t>南海トラフ沿いでマグニチュード７以上の地震が発生した場合や東海地域に設置されたひずみ計に有意な変化を観測した場合などを想定</a:t>
            </a:r>
          </a:p>
        </p:txBody>
      </p:sp>
      <p:sp>
        <p:nvSpPr>
          <p:cNvPr id="20" name="テキスト ボックス 19"/>
          <p:cNvSpPr txBox="1"/>
          <p:nvPr/>
        </p:nvSpPr>
        <p:spPr>
          <a:xfrm>
            <a:off x="2712139" y="5779764"/>
            <a:ext cx="4718841" cy="369332"/>
          </a:xfrm>
          <a:prstGeom prst="rect">
            <a:avLst/>
          </a:prstGeom>
          <a:noFill/>
        </p:spPr>
        <p:txBody>
          <a:bodyPr wrap="square" rtlCol="0">
            <a:spAutoFit/>
          </a:bodyPr>
          <a:lstStyle/>
          <a:p>
            <a:r>
              <a:rPr lang="ja-JP" altLang="en-US" dirty="0">
                <a:solidFill>
                  <a:prstClr val="black"/>
                </a:solidFill>
              </a:rPr>
              <a:t>発生した現象及びその評価結果を発表</a:t>
            </a:r>
          </a:p>
        </p:txBody>
      </p:sp>
      <p:sp>
        <p:nvSpPr>
          <p:cNvPr id="22" name="爆発 1 21"/>
          <p:cNvSpPr/>
          <p:nvPr/>
        </p:nvSpPr>
        <p:spPr>
          <a:xfrm>
            <a:off x="1629818" y="376553"/>
            <a:ext cx="6598407" cy="995957"/>
          </a:xfrm>
          <a:prstGeom prst="irregularSeal1">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000" dirty="0">
                <a:solidFill>
                  <a:prstClr val="white"/>
                </a:solidFill>
                <a:latin typeface="ＭＳ Ｐゴシック" panose="020B0600070205080204" pitchFamily="50" charset="-128"/>
              </a:rPr>
              <a:t>異常な現象（</a:t>
            </a:r>
            <a:r>
              <a:rPr lang="en-US" altLang="ja-JP" sz="2000" dirty="0">
                <a:solidFill>
                  <a:prstClr val="white"/>
                </a:solidFill>
                <a:latin typeface="ＭＳ Ｐゴシック" panose="020B0600070205080204" pitchFamily="50" charset="-128"/>
              </a:rPr>
              <a:t>※</a:t>
            </a:r>
            <a:r>
              <a:rPr lang="ja-JP" altLang="en-US" sz="2000" dirty="0">
                <a:solidFill>
                  <a:prstClr val="white"/>
                </a:solidFill>
                <a:latin typeface="ＭＳ Ｐゴシック" panose="020B0600070205080204" pitchFamily="50" charset="-128"/>
              </a:rPr>
              <a:t>）が発生</a:t>
            </a:r>
          </a:p>
        </p:txBody>
      </p:sp>
      <p:sp>
        <p:nvSpPr>
          <p:cNvPr id="23" name="正方形/長方形 22"/>
          <p:cNvSpPr/>
          <p:nvPr/>
        </p:nvSpPr>
        <p:spPr>
          <a:xfrm>
            <a:off x="439740" y="1278241"/>
            <a:ext cx="1338828" cy="369332"/>
          </a:xfrm>
          <a:prstGeom prst="rect">
            <a:avLst/>
          </a:prstGeom>
        </p:spPr>
        <p:txBody>
          <a:bodyPr wrap="none">
            <a:spAutoFit/>
          </a:bodyPr>
          <a:lstStyle/>
          <a:p>
            <a:r>
              <a:rPr lang="ja-JP" altLang="en-US" dirty="0">
                <a:solidFill>
                  <a:prstClr val="black"/>
                </a:solidFill>
              </a:rPr>
              <a:t>時間の経過</a:t>
            </a:r>
          </a:p>
        </p:txBody>
      </p:sp>
      <p:sp>
        <p:nvSpPr>
          <p:cNvPr id="24" name="正方形/長方形 23"/>
          <p:cNvSpPr/>
          <p:nvPr/>
        </p:nvSpPr>
        <p:spPr>
          <a:xfrm>
            <a:off x="2712138" y="2310447"/>
            <a:ext cx="6812862" cy="646331"/>
          </a:xfrm>
          <a:prstGeom prst="rect">
            <a:avLst/>
          </a:prstGeom>
        </p:spPr>
        <p:txBody>
          <a:bodyPr wrap="square">
            <a:spAutoFit/>
          </a:bodyPr>
          <a:lstStyle/>
          <a:p>
            <a:r>
              <a:rPr lang="ja-JP" altLang="en-US" kern="100" dirty="0">
                <a:solidFill>
                  <a:prstClr val="black"/>
                </a:solidFill>
              </a:rPr>
              <a:t>南海トラフ沿いで異常な現象が観測され、その現象が南海トラフ沿いの大規模な地震と関連するかどうか調査を開始した場合に発表</a:t>
            </a:r>
            <a:endParaRPr lang="ja-JP" altLang="en-US" dirty="0">
              <a:solidFill>
                <a:prstClr val="black"/>
              </a:solidFill>
            </a:endParaRPr>
          </a:p>
        </p:txBody>
      </p:sp>
      <p:sp>
        <p:nvSpPr>
          <p:cNvPr id="26" name="正方形/長方形 25"/>
          <p:cNvSpPr/>
          <p:nvPr/>
        </p:nvSpPr>
        <p:spPr>
          <a:xfrm>
            <a:off x="2768284" y="3982511"/>
            <a:ext cx="3882794"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ja-JP" altLang="en-US" dirty="0">
                <a:solidFill>
                  <a:srgbClr val="FF0000"/>
                </a:solidFill>
              </a:rPr>
              <a:t>南海トラフ地震に関連する情報（臨時）</a:t>
            </a:r>
            <a:endParaRPr lang="en-US" altLang="ja-JP" dirty="0">
              <a:solidFill>
                <a:srgbClr val="FF0000"/>
              </a:solidFill>
            </a:endParaRPr>
          </a:p>
        </p:txBody>
      </p:sp>
      <p:sp>
        <p:nvSpPr>
          <p:cNvPr id="28" name="正方形/長方形 27"/>
          <p:cNvSpPr/>
          <p:nvPr/>
        </p:nvSpPr>
        <p:spPr>
          <a:xfrm>
            <a:off x="2712138" y="4313532"/>
            <a:ext cx="4731488" cy="923330"/>
          </a:xfrm>
          <a:prstGeom prst="rect">
            <a:avLst/>
          </a:prstGeom>
        </p:spPr>
        <p:txBody>
          <a:bodyPr wrap="square">
            <a:spAutoFit/>
          </a:bodyPr>
          <a:lstStyle/>
          <a:p>
            <a:pPr algn="just"/>
            <a:r>
              <a:rPr lang="ja-JP" altLang="ja-JP" kern="100" dirty="0">
                <a:solidFill>
                  <a:prstClr val="black"/>
                </a:solidFill>
              </a:rPr>
              <a:t>南海トラフ沿いの大規模地震発生の可能性</a:t>
            </a:r>
            <a:r>
              <a:rPr lang="ja-JP" altLang="en-US" kern="100" dirty="0">
                <a:solidFill>
                  <a:prstClr val="black"/>
                </a:solidFill>
              </a:rPr>
              <a:t>について調査中または可能性</a:t>
            </a:r>
            <a:r>
              <a:rPr lang="ja-JP" altLang="ja-JP" kern="100" dirty="0">
                <a:solidFill>
                  <a:prstClr val="black"/>
                </a:solidFill>
              </a:rPr>
              <a:t>が平常時と比べて相対的に</a:t>
            </a:r>
            <a:r>
              <a:rPr lang="ja-JP" altLang="en-US" kern="100" dirty="0">
                <a:solidFill>
                  <a:prstClr val="black"/>
                </a:solidFill>
              </a:rPr>
              <a:t>高まったと評価された場合に発表</a:t>
            </a:r>
            <a:endParaRPr lang="ja-JP" altLang="ja-JP" kern="100" dirty="0">
              <a:solidFill>
                <a:prstClr val="black"/>
              </a:solidFill>
            </a:endParaRPr>
          </a:p>
        </p:txBody>
      </p:sp>
      <p:sp>
        <p:nvSpPr>
          <p:cNvPr id="15" name="スライド番号プレースホルダー 1"/>
          <p:cNvSpPr>
            <a:spLocks noGrp="1"/>
          </p:cNvSpPr>
          <p:nvPr>
            <p:ph type="sldNum" sz="quarter" idx="12"/>
          </p:nvPr>
        </p:nvSpPr>
        <p:spPr>
          <a:xfrm>
            <a:off x="7772400" y="6492875"/>
            <a:ext cx="2133600" cy="365125"/>
          </a:xfrm>
        </p:spPr>
        <p:txBody>
          <a:bodyPr/>
          <a:lstStyle/>
          <a:p>
            <a:fld id="{0B140706-3F31-489E-957C-43A4A29D93E1}" type="slidenum">
              <a:rPr lang="ja-JP" altLang="en-US" sz="2000" b="1" smtClean="0">
                <a:solidFill>
                  <a:prstClr val="black"/>
                </a:solidFill>
              </a:rPr>
              <a:pPr/>
              <a:t>18</a:t>
            </a:fld>
            <a:endParaRPr lang="ja-JP" altLang="en-US" sz="2000" b="1" dirty="0">
              <a:solidFill>
                <a:prstClr val="black"/>
              </a:solidFill>
            </a:endParaRPr>
          </a:p>
        </p:txBody>
      </p:sp>
      <p:sp>
        <p:nvSpPr>
          <p:cNvPr id="17" name="テキスト ボックス 16"/>
          <p:cNvSpPr txBox="1"/>
          <p:nvPr/>
        </p:nvSpPr>
        <p:spPr>
          <a:xfrm>
            <a:off x="2311401" y="6260100"/>
            <a:ext cx="6722405" cy="584775"/>
          </a:xfrm>
          <a:prstGeom prst="rect">
            <a:avLst/>
          </a:prstGeom>
          <a:noFill/>
        </p:spPr>
        <p:txBody>
          <a:bodyPr wrap="square" rtlCol="0">
            <a:spAutoFit/>
          </a:bodyPr>
          <a:lstStyle/>
          <a:p>
            <a:r>
              <a:rPr lang="en-US" altLang="ja-JP" sz="1600" dirty="0">
                <a:solidFill>
                  <a:prstClr val="black"/>
                </a:solidFill>
              </a:rPr>
              <a:t>※</a:t>
            </a:r>
            <a:r>
              <a:rPr lang="ja-JP" altLang="en-US" sz="1600" dirty="0">
                <a:solidFill>
                  <a:prstClr val="black"/>
                </a:solidFill>
              </a:rPr>
              <a:t>南海トラフ沿いの大規模地震発生の可能性が相対的に高まった状態ではなくなったと評価された場合には、その旨をお知らせし、情報の発表を終了</a:t>
            </a:r>
          </a:p>
        </p:txBody>
      </p:sp>
      <p:sp>
        <p:nvSpPr>
          <p:cNvPr id="19" name="テキスト ボックス 18"/>
          <p:cNvSpPr txBox="1"/>
          <p:nvPr/>
        </p:nvSpPr>
        <p:spPr>
          <a:xfrm>
            <a:off x="1245109" y="5445590"/>
            <a:ext cx="1261884" cy="369332"/>
          </a:xfrm>
          <a:prstGeom prst="rect">
            <a:avLst/>
          </a:prstGeom>
          <a:ln w="6350"/>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solidFill>
                  <a:prstClr val="black"/>
                </a:solidFill>
              </a:rPr>
              <a:t>以後、随時</a:t>
            </a:r>
          </a:p>
        </p:txBody>
      </p:sp>
      <p:sp>
        <p:nvSpPr>
          <p:cNvPr id="21" name="正方形/長方形 20"/>
          <p:cNvSpPr/>
          <p:nvPr/>
        </p:nvSpPr>
        <p:spPr>
          <a:xfrm>
            <a:off x="2768284" y="5445590"/>
            <a:ext cx="3882794"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ja-JP" altLang="en-US" dirty="0">
                <a:solidFill>
                  <a:srgbClr val="FF0000"/>
                </a:solidFill>
              </a:rPr>
              <a:t>南海トラフ地震に関連する情報（臨時）</a:t>
            </a:r>
            <a:endParaRPr lang="en-US" altLang="ja-JP" dirty="0">
              <a:solidFill>
                <a:srgbClr val="FF0000"/>
              </a:solidFill>
            </a:endParaRPr>
          </a:p>
        </p:txBody>
      </p:sp>
      <p:cxnSp>
        <p:nvCxnSpPr>
          <p:cNvPr id="7" name="直線コネクタ 6"/>
          <p:cNvCxnSpPr/>
          <p:nvPr/>
        </p:nvCxnSpPr>
        <p:spPr>
          <a:xfrm>
            <a:off x="8100237" y="3753128"/>
            <a:ext cx="0" cy="187200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endCxn id="26" idx="3"/>
          </p:cNvCxnSpPr>
          <p:nvPr/>
        </p:nvCxnSpPr>
        <p:spPr>
          <a:xfrm flipH="1">
            <a:off x="6651079" y="4167177"/>
            <a:ext cx="1449159" cy="0"/>
          </a:xfrm>
          <a:prstGeom prst="line">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6643998" y="5625924"/>
            <a:ext cx="1449159" cy="0"/>
          </a:xfrm>
          <a:prstGeom prst="line">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228225" y="41137"/>
            <a:ext cx="1261884"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t>気象庁提供資料</a:t>
            </a:r>
            <a:endParaRPr kumimoji="1" lang="ja-JP" altLang="en-US" sz="1200" dirty="0"/>
          </a:p>
        </p:txBody>
      </p:sp>
      <p:sp>
        <p:nvSpPr>
          <p:cNvPr id="29" name="テキスト ボックス 28"/>
          <p:cNvSpPr txBox="1"/>
          <p:nvPr/>
        </p:nvSpPr>
        <p:spPr>
          <a:xfrm>
            <a:off x="1205034" y="1923799"/>
            <a:ext cx="1342034" cy="646331"/>
          </a:xfrm>
          <a:prstGeom prst="rect">
            <a:avLst/>
          </a:prstGeom>
          <a:ln w="6350"/>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solidFill>
                  <a:prstClr val="black"/>
                </a:solidFill>
              </a:rPr>
              <a:t>概ね</a:t>
            </a:r>
            <a:r>
              <a:rPr lang="en-US" altLang="ja-JP" dirty="0">
                <a:solidFill>
                  <a:prstClr val="black"/>
                </a:solidFill>
              </a:rPr>
              <a:t>30</a:t>
            </a:r>
            <a:r>
              <a:rPr lang="ja-JP" altLang="en-US" dirty="0">
                <a:solidFill>
                  <a:prstClr val="black"/>
                </a:solidFill>
              </a:rPr>
              <a:t>分後</a:t>
            </a:r>
            <a:br>
              <a:rPr lang="ja-JP" altLang="en-US" dirty="0">
                <a:solidFill>
                  <a:prstClr val="black"/>
                </a:solidFill>
              </a:rPr>
            </a:br>
            <a:r>
              <a:rPr lang="ja-JP" altLang="en-US" dirty="0">
                <a:solidFill>
                  <a:prstClr val="black"/>
                </a:solidFill>
              </a:rPr>
              <a:t>程度を想定</a:t>
            </a:r>
          </a:p>
        </p:txBody>
      </p:sp>
    </p:spTree>
    <p:extLst>
      <p:ext uri="{BB962C8B-B14F-4D97-AF65-F5344CB8AC3E}">
        <p14:creationId xmlns:p14="http://schemas.microsoft.com/office/powerpoint/2010/main" val="2003557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6896100" y="2447593"/>
            <a:ext cx="1858214" cy="17739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14" name="正方形/長方形 13"/>
          <p:cNvSpPr/>
          <p:nvPr/>
        </p:nvSpPr>
        <p:spPr>
          <a:xfrm>
            <a:off x="908410" y="2447595"/>
            <a:ext cx="2967543" cy="1773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prstClr val="black"/>
              </a:solidFill>
            </a:endParaRPr>
          </a:p>
        </p:txBody>
      </p:sp>
      <p:sp>
        <p:nvSpPr>
          <p:cNvPr id="5" name="テキスト ボックス 4"/>
          <p:cNvSpPr txBox="1"/>
          <p:nvPr/>
        </p:nvSpPr>
        <p:spPr>
          <a:xfrm>
            <a:off x="7041232" y="2302491"/>
            <a:ext cx="1107996" cy="276999"/>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災害応急対策</a:t>
            </a:r>
          </a:p>
        </p:txBody>
      </p:sp>
      <p:sp>
        <p:nvSpPr>
          <p:cNvPr id="6" name="テキスト ボックス 5"/>
          <p:cNvSpPr txBox="1"/>
          <p:nvPr/>
        </p:nvSpPr>
        <p:spPr>
          <a:xfrm>
            <a:off x="964520" y="3621373"/>
            <a:ext cx="3154749" cy="600164"/>
          </a:xfrm>
          <a:prstGeom prst="rect">
            <a:avLst/>
          </a:prstGeom>
          <a:noFill/>
        </p:spPr>
        <p:txBody>
          <a:bodyPr wrap="square" rtlCol="0">
            <a:spAutoFit/>
          </a:bodyP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防災教育・防災訓練、ハザードマップ整備、</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リスクコミュニケーション、</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ボランティア・企業との連携　等</a:t>
            </a:r>
          </a:p>
        </p:txBody>
      </p:sp>
      <p:sp>
        <p:nvSpPr>
          <p:cNvPr id="7" name="テキスト ボックス 6"/>
          <p:cNvSpPr txBox="1"/>
          <p:nvPr/>
        </p:nvSpPr>
        <p:spPr>
          <a:xfrm>
            <a:off x="1019606" y="2287268"/>
            <a:ext cx="800219"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災害予防</a:t>
            </a:r>
          </a:p>
        </p:txBody>
      </p:sp>
      <p:sp>
        <p:nvSpPr>
          <p:cNvPr id="8" name="テキスト ボックス 7"/>
          <p:cNvSpPr txBox="1"/>
          <p:nvPr/>
        </p:nvSpPr>
        <p:spPr>
          <a:xfrm>
            <a:off x="6945028" y="2621518"/>
            <a:ext cx="1996418" cy="1361911"/>
          </a:xfrm>
          <a:prstGeom prst="rect">
            <a:avLst/>
          </a:prstGeom>
          <a:noFill/>
        </p:spPr>
        <p:txBody>
          <a:bodyPr wrap="square" rtlCol="0">
            <a:spAutoFit/>
          </a:bodyPr>
          <a:lstStyle/>
          <a:p>
            <a:pPr>
              <a:lnSpc>
                <a:spcPct val="15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救助・救急、消防、医療、</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保健・衛生、避難所運営、</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広域避難体制、緊急輸送、</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生活必需品の調達、</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帰宅困難者対策　等</a:t>
            </a:r>
          </a:p>
        </p:txBody>
      </p:sp>
      <p:sp>
        <p:nvSpPr>
          <p:cNvPr id="9" name="正方形/長方形 8"/>
          <p:cNvSpPr/>
          <p:nvPr/>
        </p:nvSpPr>
        <p:spPr>
          <a:xfrm>
            <a:off x="0" y="-31648"/>
            <a:ext cx="9906000" cy="412207"/>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2000" b="1" spc="300" dirty="0">
                <a:solidFill>
                  <a:prstClr val="white"/>
                </a:solidFill>
              </a:rPr>
              <a:t>我が国の地震防災施策</a:t>
            </a:r>
          </a:p>
        </p:txBody>
      </p:sp>
      <p:sp>
        <p:nvSpPr>
          <p:cNvPr id="11" name="爆発 1 10"/>
          <p:cNvSpPr/>
          <p:nvPr/>
        </p:nvSpPr>
        <p:spPr>
          <a:xfrm>
            <a:off x="4904620" y="2447593"/>
            <a:ext cx="301937" cy="1757741"/>
          </a:xfrm>
          <a:prstGeom prst="irregularSeal1">
            <a:avLst/>
          </a:prstGeom>
          <a:ln/>
        </p:spPr>
        <p:style>
          <a:lnRef idx="1">
            <a:schemeClr val="accent4"/>
          </a:lnRef>
          <a:fillRef idx="2">
            <a:schemeClr val="accent4"/>
          </a:fillRef>
          <a:effectRef idx="1">
            <a:schemeClr val="accent4"/>
          </a:effectRef>
          <a:fontRef idx="minor">
            <a:schemeClr val="dk1"/>
          </a:fontRef>
        </p:style>
        <p:txBody>
          <a:bodyPr vert="eaVert" lIns="72000" rIns="72000" rtlCol="0" anchor="ctr"/>
          <a:lstStyle/>
          <a:p>
            <a:pPr algn="ctr"/>
            <a:r>
              <a:rPr lang="ja-JP" altLang="en-US" sz="1050" b="1" dirty="0">
                <a:solidFill>
                  <a:prstClr val="black"/>
                </a:solidFill>
              </a:rPr>
              <a:t>地震発生</a:t>
            </a:r>
          </a:p>
        </p:txBody>
      </p:sp>
      <p:sp>
        <p:nvSpPr>
          <p:cNvPr id="18" name="テキスト ボックス 17"/>
          <p:cNvSpPr txBox="1"/>
          <p:nvPr/>
        </p:nvSpPr>
        <p:spPr>
          <a:xfrm>
            <a:off x="864223" y="2556666"/>
            <a:ext cx="904415" cy="276999"/>
          </a:xfrm>
          <a:prstGeom prst="rect">
            <a:avLst/>
          </a:prstGeom>
          <a:noFill/>
        </p:spPr>
        <p:txBody>
          <a:bodyPr wrap="none" rtlCol="0">
            <a:spAutoFit/>
          </a:bodyPr>
          <a:lstStyle/>
          <a:p>
            <a:r>
              <a:rPr lang="ja-JP" altLang="en-US" sz="1200" b="1" u="sng" dirty="0">
                <a:solidFill>
                  <a:prstClr val="black"/>
                </a:solidFill>
              </a:rPr>
              <a:t>ハード対策</a:t>
            </a:r>
          </a:p>
        </p:txBody>
      </p:sp>
      <p:sp>
        <p:nvSpPr>
          <p:cNvPr id="19" name="テキスト ボックス 18"/>
          <p:cNvSpPr txBox="1"/>
          <p:nvPr/>
        </p:nvSpPr>
        <p:spPr>
          <a:xfrm>
            <a:off x="864223" y="3385999"/>
            <a:ext cx="843501" cy="276999"/>
          </a:xfrm>
          <a:prstGeom prst="rect">
            <a:avLst/>
          </a:prstGeom>
          <a:noFill/>
        </p:spPr>
        <p:txBody>
          <a:bodyPr wrap="none" rtlCol="0">
            <a:spAutoFit/>
          </a:bodyPr>
          <a:lstStyle/>
          <a:p>
            <a:r>
              <a:rPr lang="ja-JP" altLang="en-US" sz="1200" b="1" u="sng" dirty="0">
                <a:solidFill>
                  <a:prstClr val="black"/>
                </a:solidFill>
              </a:rPr>
              <a:t>ソフト対策</a:t>
            </a:r>
          </a:p>
        </p:txBody>
      </p:sp>
      <p:sp>
        <p:nvSpPr>
          <p:cNvPr id="20" name="テキスト ボックス 19"/>
          <p:cNvSpPr txBox="1"/>
          <p:nvPr/>
        </p:nvSpPr>
        <p:spPr>
          <a:xfrm>
            <a:off x="941167" y="2769163"/>
            <a:ext cx="2868958" cy="600164"/>
          </a:xfrm>
          <a:prstGeom prst="rect">
            <a:avLst/>
          </a:prstGeom>
          <a:noFill/>
        </p:spPr>
        <p:txBody>
          <a:bodyPr wrap="square" rtlCol="0">
            <a:spAutoFit/>
          </a:bodyP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耐震化、火災対策、海岸堤防整備</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避難路・避難施設整備、ライフライン、</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情報インフラ、交通基盤確保対策　等</a:t>
            </a:r>
          </a:p>
        </p:txBody>
      </p:sp>
      <p:sp>
        <p:nvSpPr>
          <p:cNvPr id="24" name="テキスト ボックス 23"/>
          <p:cNvSpPr txBox="1"/>
          <p:nvPr/>
        </p:nvSpPr>
        <p:spPr>
          <a:xfrm>
            <a:off x="453034" y="1381182"/>
            <a:ext cx="8998226" cy="853292"/>
          </a:xfrm>
          <a:prstGeom prst="rect">
            <a:avLst/>
          </a:prstGeom>
          <a:ln w="19050"/>
        </p:spPr>
        <p:style>
          <a:lnRef idx="2">
            <a:schemeClr val="accent2"/>
          </a:lnRef>
          <a:fillRef idx="1">
            <a:schemeClr val="lt1"/>
          </a:fillRef>
          <a:effectRef idx="0">
            <a:schemeClr val="accent2"/>
          </a:effectRef>
          <a:fontRef idx="minor">
            <a:schemeClr val="dk1"/>
          </a:fontRef>
        </p:style>
        <p:txBody>
          <a:bodyPr wrap="square" lIns="108000" tIns="72000" rIns="108000" bIns="72000" rtlCol="0">
            <a:spAutoFit/>
          </a:bodyPr>
          <a:lstStyle/>
          <a:p>
            <a:r>
              <a:rPr lang="ja-JP" altLang="en-US" sz="1600" b="1"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地震対策　＝　事前防災　＋　（地震予知に基づく地震防災応急対策）　＋</a:t>
            </a:r>
            <a:endParaRPr lang="en-US" altLang="ja-JP" sz="1600" b="1"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緊急地震速報に基づく緊急対応　＋  事後対応　＋　復旧・復興</a:t>
            </a:r>
            <a:endParaRPr lang="en-US" altLang="ja-JP" sz="1600" b="1"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地震予知に基づく地震防災応急対策は</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異常現象が観測された場合の</a:t>
            </a:r>
            <a:r>
              <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複線的な対応</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5" name="テキスト ボックス 24"/>
          <p:cNvSpPr txBox="1"/>
          <p:nvPr/>
        </p:nvSpPr>
        <p:spPr>
          <a:xfrm>
            <a:off x="8997015" y="2447593"/>
            <a:ext cx="319566" cy="1757741"/>
          </a:xfrm>
          <a:prstGeom prst="rect">
            <a:avLst/>
          </a:prstGeom>
        </p:spPr>
        <p:style>
          <a:lnRef idx="2">
            <a:schemeClr val="dk1"/>
          </a:lnRef>
          <a:fillRef idx="1">
            <a:schemeClr val="lt1"/>
          </a:fillRef>
          <a:effectRef idx="0">
            <a:schemeClr val="dk1"/>
          </a:effectRef>
          <a:fontRef idx="minor">
            <a:schemeClr val="dk1"/>
          </a:fontRef>
        </p:style>
        <p:txBody>
          <a:bodyPr vert="wordArtVertRtl" wrap="square" lIns="36000" rIns="36000" bIns="72000" rtlCol="0">
            <a:spAutoFit/>
          </a:bodyPr>
          <a:lstStyle/>
          <a:p>
            <a:pPr algn="ct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復旧・復興</a:t>
            </a:r>
          </a:p>
        </p:txBody>
      </p:sp>
      <p:sp>
        <p:nvSpPr>
          <p:cNvPr id="26" name="下矢印 25"/>
          <p:cNvSpPr/>
          <p:nvPr/>
        </p:nvSpPr>
        <p:spPr>
          <a:xfrm rot="16200000">
            <a:off x="8260240" y="3327157"/>
            <a:ext cx="1269241" cy="18117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17" name="テキスト ボックス 16"/>
          <p:cNvSpPr txBox="1"/>
          <p:nvPr/>
        </p:nvSpPr>
        <p:spPr>
          <a:xfrm>
            <a:off x="4183773" y="3112821"/>
            <a:ext cx="442035" cy="1092513"/>
          </a:xfrm>
          <a:prstGeom prst="rect">
            <a:avLst/>
          </a:prstGeom>
          <a:noFill/>
          <a:ln>
            <a:solidFill>
              <a:schemeClr val="tx1"/>
            </a:solidFill>
          </a:ln>
        </p:spPr>
        <p:txBody>
          <a:bodyPr vert="eaVert" wrap="square" lIns="36000" tIns="36000" rIns="36000" bIns="36000" rtlCol="0">
            <a:spAutoFit/>
          </a:bodyPr>
          <a:lstStyle/>
          <a:p>
            <a:pPr algn="ctr" defTabSz="909984"/>
            <a:r>
              <a:rPr lang="ja-JP" altLang="en-US" sz="7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地震防災応急対策</a:t>
            </a:r>
            <a:endParaRPr lang="en-US" altLang="ja-JP" sz="7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09984">
              <a:spcBef>
                <a:spcPts val="1200"/>
              </a:spcBef>
            </a:pPr>
            <a:r>
              <a:rPr lang="ja-JP" altLang="en-US" sz="7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地震予知</a:t>
            </a:r>
          </a:p>
        </p:txBody>
      </p:sp>
      <p:sp>
        <p:nvSpPr>
          <p:cNvPr id="33" name="テキスト ボックス 32"/>
          <p:cNvSpPr txBox="1"/>
          <p:nvPr/>
        </p:nvSpPr>
        <p:spPr>
          <a:xfrm>
            <a:off x="5467312" y="2447594"/>
            <a:ext cx="637849" cy="1773944"/>
          </a:xfrm>
          <a:prstGeom prst="rect">
            <a:avLst/>
          </a:prstGeom>
          <a:noFill/>
          <a:ln>
            <a:solidFill>
              <a:schemeClr val="tx1"/>
            </a:solidFill>
          </a:ln>
        </p:spPr>
        <p:txBody>
          <a:bodyPr vert="eaVert" wrap="square" lIns="72000" rIns="72000" rtlCol="0">
            <a:spAutoFit/>
          </a:bodyPr>
          <a:lstStyle/>
          <a:p>
            <a:pPr algn="ctr" defTabSz="909984"/>
            <a:r>
              <a:rPr lang="ja-JP" altLang="en-US" sz="11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緊急対応</a:t>
            </a:r>
            <a:endParaRPr lang="en-US" altLang="ja-JP" sz="11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09984">
              <a:spcBef>
                <a:spcPts val="1200"/>
              </a:spcBef>
            </a:pPr>
            <a:r>
              <a:rPr lang="ja-JP" altLang="en-US" sz="11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緊急地震速報</a:t>
            </a:r>
          </a:p>
        </p:txBody>
      </p:sp>
      <p:cxnSp>
        <p:nvCxnSpPr>
          <p:cNvPr id="37" name="直線コネクタ 36"/>
          <p:cNvCxnSpPr/>
          <p:nvPr/>
        </p:nvCxnSpPr>
        <p:spPr>
          <a:xfrm flipH="1">
            <a:off x="776536" y="2279721"/>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381000" y="426119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63697" y="2587638"/>
            <a:ext cx="430887" cy="1554272"/>
          </a:xfrm>
          <a:prstGeom prst="rect">
            <a:avLst/>
          </a:prstGeom>
          <a:noFill/>
        </p:spPr>
        <p:txBody>
          <a:bodyPr vert="eaVert" wrap="none" rtlCol="0">
            <a:spAutoFit/>
          </a:bodyPr>
          <a:lstStyle/>
          <a:p>
            <a:pPr defTabSz="909984"/>
            <a:r>
              <a:rPr lang="ja-JP" altLang="en-US" sz="16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地震防災対策</a:t>
            </a:r>
          </a:p>
        </p:txBody>
      </p:sp>
      <p:sp>
        <p:nvSpPr>
          <p:cNvPr id="43" name="テキスト ボックス 42"/>
          <p:cNvSpPr txBox="1"/>
          <p:nvPr/>
        </p:nvSpPr>
        <p:spPr>
          <a:xfrm>
            <a:off x="363697" y="4792456"/>
            <a:ext cx="430887" cy="2041585"/>
          </a:xfrm>
          <a:prstGeom prst="rect">
            <a:avLst/>
          </a:prstGeom>
          <a:noFill/>
        </p:spPr>
        <p:txBody>
          <a:bodyPr vert="eaVert" wrap="none" rtlCol="0">
            <a:spAutoFit/>
          </a:bodyPr>
          <a:lstStyle/>
          <a:p>
            <a:pPr defTabSz="909984"/>
            <a:r>
              <a:rPr lang="ja-JP" altLang="en-US" sz="1600" spc="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関係する主な法律</a:t>
            </a:r>
          </a:p>
        </p:txBody>
      </p:sp>
      <p:sp>
        <p:nvSpPr>
          <p:cNvPr id="52" name="下矢印 51"/>
          <p:cNvSpPr/>
          <p:nvPr/>
        </p:nvSpPr>
        <p:spPr>
          <a:xfrm rot="16200000">
            <a:off x="4076110" y="2291193"/>
            <a:ext cx="680146" cy="979739"/>
          </a:xfrm>
          <a:prstGeom prst="downArrow">
            <a:avLst>
              <a:gd name="adj1" fmla="val 50000"/>
              <a:gd name="adj2" fmla="val 3699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53" name="下矢印 52"/>
          <p:cNvSpPr/>
          <p:nvPr/>
        </p:nvSpPr>
        <p:spPr>
          <a:xfrm rot="16200000">
            <a:off x="4709883" y="3249894"/>
            <a:ext cx="1269241" cy="18117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55" name="下矢印 54"/>
          <p:cNvSpPr/>
          <p:nvPr/>
        </p:nvSpPr>
        <p:spPr>
          <a:xfrm rot="16200000">
            <a:off x="6108713" y="3287776"/>
            <a:ext cx="1269241" cy="18117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57" name="爆発 1 56"/>
          <p:cNvSpPr/>
          <p:nvPr/>
        </p:nvSpPr>
        <p:spPr>
          <a:xfrm>
            <a:off x="6302485" y="2447593"/>
            <a:ext cx="300303" cy="1757741"/>
          </a:xfrm>
          <a:prstGeom prst="irregularSeal1">
            <a:avLst/>
          </a:prstGeom>
          <a:ln/>
        </p:spPr>
        <p:style>
          <a:lnRef idx="1">
            <a:schemeClr val="accent2"/>
          </a:lnRef>
          <a:fillRef idx="2">
            <a:schemeClr val="accent2"/>
          </a:fillRef>
          <a:effectRef idx="1">
            <a:schemeClr val="accent2"/>
          </a:effectRef>
          <a:fontRef idx="minor">
            <a:schemeClr val="dk1"/>
          </a:fontRef>
        </p:style>
        <p:txBody>
          <a:bodyPr vert="eaVert" lIns="72000" rIns="72000" rtlCol="0" anchor="ctr"/>
          <a:lstStyle/>
          <a:p>
            <a:pPr algn="ctr"/>
            <a:r>
              <a:rPr lang="ja-JP" altLang="en-US" sz="1050" b="1" dirty="0">
                <a:solidFill>
                  <a:prstClr val="black"/>
                </a:solidFill>
              </a:rPr>
              <a:t>災害発生</a:t>
            </a:r>
          </a:p>
        </p:txBody>
      </p:sp>
      <p:sp>
        <p:nvSpPr>
          <p:cNvPr id="56" name="下矢印 55"/>
          <p:cNvSpPr/>
          <p:nvPr/>
        </p:nvSpPr>
        <p:spPr>
          <a:xfrm rot="16200000">
            <a:off x="5564819" y="3342692"/>
            <a:ext cx="1269241" cy="18117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61" name="下矢印 60"/>
          <p:cNvSpPr/>
          <p:nvPr/>
        </p:nvSpPr>
        <p:spPr>
          <a:xfrm rot="16200000">
            <a:off x="4697829" y="3491084"/>
            <a:ext cx="183232" cy="26803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62" name="下矢印 61"/>
          <p:cNvSpPr/>
          <p:nvPr/>
        </p:nvSpPr>
        <p:spPr>
          <a:xfrm rot="16200000">
            <a:off x="3950220" y="3491083"/>
            <a:ext cx="183232" cy="26803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solidFill>
                <a:prstClr val="black"/>
              </a:solidFill>
            </a:endParaRPr>
          </a:p>
        </p:txBody>
      </p:sp>
      <p:sp>
        <p:nvSpPr>
          <p:cNvPr id="64" name="下矢印 63"/>
          <p:cNvSpPr/>
          <p:nvPr/>
        </p:nvSpPr>
        <p:spPr>
          <a:xfrm rot="16200000">
            <a:off x="4359432" y="3586030"/>
            <a:ext cx="92112" cy="1036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200">
              <a:solidFill>
                <a:prstClr val="black"/>
              </a:solidFill>
            </a:endParaRPr>
          </a:p>
        </p:txBody>
      </p:sp>
      <p:sp>
        <p:nvSpPr>
          <p:cNvPr id="65" name="下矢印 64"/>
          <p:cNvSpPr/>
          <p:nvPr/>
        </p:nvSpPr>
        <p:spPr>
          <a:xfrm rot="16200000">
            <a:off x="5739310" y="3302321"/>
            <a:ext cx="92112" cy="1036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200">
              <a:solidFill>
                <a:prstClr val="black"/>
              </a:solidFill>
            </a:endParaRPr>
          </a:p>
        </p:txBody>
      </p:sp>
      <p:sp>
        <p:nvSpPr>
          <p:cNvPr id="59" name="正方形/長方形 58"/>
          <p:cNvSpPr/>
          <p:nvPr/>
        </p:nvSpPr>
        <p:spPr>
          <a:xfrm>
            <a:off x="894029" y="5014856"/>
            <a:ext cx="4104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大規模地震対策特別措置法（昭和</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60" name="正方形/長方形 59"/>
          <p:cNvSpPr/>
          <p:nvPr/>
        </p:nvSpPr>
        <p:spPr>
          <a:xfrm>
            <a:off x="894030" y="5475292"/>
            <a:ext cx="2981357" cy="180000"/>
          </a:xfrm>
          <a:prstGeom prst="rect">
            <a:avLst/>
          </a:prstGeom>
          <a:solidFill>
            <a:srgbClr val="73688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地震防災対策特別措置法（平成</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66" name="正方形/長方形 65"/>
          <p:cNvSpPr/>
          <p:nvPr/>
        </p:nvSpPr>
        <p:spPr>
          <a:xfrm>
            <a:off x="4995980" y="4554420"/>
            <a:ext cx="4392000" cy="180000"/>
          </a:xfrm>
          <a:prstGeom prst="rect">
            <a:avLst/>
          </a:prstGeom>
          <a:gradFill flip="none" rotWithShape="1">
            <a:gsLst>
              <a:gs pos="36000">
                <a:srgbClr val="0070C0"/>
              </a:gs>
              <a:gs pos="0">
                <a:schemeClr val="bg1"/>
              </a:gs>
              <a:gs pos="100000">
                <a:srgbClr val="0070C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defTabSz="909984"/>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正方形/長方形 67"/>
          <p:cNvSpPr/>
          <p:nvPr/>
        </p:nvSpPr>
        <p:spPr>
          <a:xfrm>
            <a:off x="894030" y="4554420"/>
            <a:ext cx="2981357"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災害対策基本法（昭和</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72" name="正方形/長方形 71"/>
          <p:cNvSpPr/>
          <p:nvPr/>
        </p:nvSpPr>
        <p:spPr>
          <a:xfrm>
            <a:off x="894030" y="6396164"/>
            <a:ext cx="2981357" cy="1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8847980" y="6165946"/>
            <a:ext cx="540001" cy="18000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9984"/>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6385331" y="6157745"/>
            <a:ext cx="3179075" cy="253916"/>
          </a:xfrm>
          <a:prstGeom prst="rect">
            <a:avLst/>
          </a:prstGeom>
        </p:spPr>
        <p:txBody>
          <a:bodyPr wrap="none">
            <a:spAutoFit/>
          </a:bodyP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大規模災害からの復興に関する法律（平成</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2" name="角丸四角形 1"/>
          <p:cNvSpPr/>
          <p:nvPr/>
        </p:nvSpPr>
        <p:spPr>
          <a:xfrm>
            <a:off x="464884" y="426727"/>
            <a:ext cx="8986376" cy="865706"/>
          </a:xfrm>
          <a:prstGeom prst="roundRect">
            <a:avLst>
              <a:gd name="adj" fmla="val 21778"/>
            </a:avLst>
          </a:prstGeom>
          <a:gradFill>
            <a:gsLst>
              <a:gs pos="0">
                <a:schemeClr val="bg1"/>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lIns="756000" rtlCol="0" anchor="ctr"/>
          <a:lstStyle/>
          <a:p>
            <a:pPr>
              <a:lnSpc>
                <a:spcPct val="120000"/>
              </a:lnSpc>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阪神・淡路大震災、東日本大震災等を踏まえて、</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地震防災対応を、</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事前対策から事後対応、復興・復旧まで総合的に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強化</a:t>
            </a:r>
            <a:endPar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p:cNvSpPr/>
          <p:nvPr/>
        </p:nvSpPr>
        <p:spPr>
          <a:xfrm>
            <a:off x="894030" y="5705510"/>
            <a:ext cx="2981357" cy="18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津波対策の推進に関する法律（平成</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75" name="正方形/長方形 74"/>
          <p:cNvSpPr/>
          <p:nvPr/>
        </p:nvSpPr>
        <p:spPr>
          <a:xfrm>
            <a:off x="894030" y="5935728"/>
            <a:ext cx="2981357"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津波防災地域づくりに関する法律（平成</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77" name="正方形/長方形 76"/>
          <p:cNvSpPr/>
          <p:nvPr/>
        </p:nvSpPr>
        <p:spPr>
          <a:xfrm>
            <a:off x="888181" y="6626380"/>
            <a:ext cx="2981357" cy="180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r>
              <a:rPr lang="zh-TW"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首都直下地震対策特別措置法</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78" name="正方形/長方形 77"/>
          <p:cNvSpPr/>
          <p:nvPr/>
        </p:nvSpPr>
        <p:spPr>
          <a:xfrm>
            <a:off x="838900" y="6372298"/>
            <a:ext cx="5064207" cy="253916"/>
          </a:xfrm>
          <a:prstGeom prst="rect">
            <a:avLst/>
          </a:prstGeom>
        </p:spPr>
        <p:txBody>
          <a:bodyPr wrap="none">
            <a:spAutoFit/>
          </a:bodyP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南海トラフ地震に係る地震防災対策の推進に関する特別措置法（平成</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年改正）</a:t>
            </a:r>
          </a:p>
        </p:txBody>
      </p:sp>
      <p:sp>
        <p:nvSpPr>
          <p:cNvPr id="45" name="正方形/長方形 44"/>
          <p:cNvSpPr/>
          <p:nvPr/>
        </p:nvSpPr>
        <p:spPr>
          <a:xfrm>
            <a:off x="894029" y="5245074"/>
            <a:ext cx="2980800" cy="180000"/>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defTabSz="909984"/>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地震財特法（昭和</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p>
        </p:txBody>
      </p:sp>
      <p:sp>
        <p:nvSpPr>
          <p:cNvPr id="4" name="スライド番号プレースホルダー 3"/>
          <p:cNvSpPr>
            <a:spLocks noGrp="1"/>
          </p:cNvSpPr>
          <p:nvPr>
            <p:ph type="sldNum" sz="quarter" idx="12"/>
          </p:nvPr>
        </p:nvSpPr>
        <p:spPr/>
        <p:txBody>
          <a:bodyPr/>
          <a:lstStyle/>
          <a:p>
            <a:fld id="{38140AA2-5B03-44C7-9887-D5D2590135B9}" type="slidenum">
              <a:rPr lang="ja-JP" altLang="en-US" smtClean="0">
                <a:solidFill>
                  <a:prstClr val="black"/>
                </a:solidFill>
              </a:rPr>
              <a:pPr/>
              <a:t>1</a:t>
            </a:fld>
            <a:endParaRPr lang="ja-JP" altLang="en-US" dirty="0">
              <a:solidFill>
                <a:prstClr val="black"/>
              </a:solidFill>
            </a:endParaRPr>
          </a:p>
        </p:txBody>
      </p:sp>
      <p:sp>
        <p:nvSpPr>
          <p:cNvPr id="47" name="正方形/長方形 46"/>
          <p:cNvSpPr/>
          <p:nvPr/>
        </p:nvSpPr>
        <p:spPr>
          <a:xfrm>
            <a:off x="6910890" y="4324202"/>
            <a:ext cx="1872000" cy="180000"/>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9984"/>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災害救助法（昭和</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8847980" y="4784638"/>
            <a:ext cx="540001" cy="1800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9984"/>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5038808" y="4779863"/>
            <a:ext cx="4525598" cy="253916"/>
          </a:xfrm>
          <a:prstGeom prst="rect">
            <a:avLst/>
          </a:prstGeom>
        </p:spPr>
        <p:txBody>
          <a:bodyPr wrap="none">
            <a:spAutoFit/>
          </a:bodyPr>
          <a:lstStyle/>
          <a:p>
            <a:pPr defTabSz="909984"/>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激甚</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災害に対処するための特別の財政援助等に関する法律（</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165959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0371" y="2115638"/>
            <a:ext cx="9483149" cy="46257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19</a:t>
            </a:fld>
            <a:endParaRPr lang="ja-JP" altLang="en-US" dirty="0">
              <a:solidFill>
                <a:prstClr val="black"/>
              </a:solidFill>
            </a:endParaRPr>
          </a:p>
        </p:txBody>
      </p:sp>
      <p:sp>
        <p:nvSpPr>
          <p:cNvPr id="5" name="正方形/長方形 4"/>
          <p:cNvSpPr/>
          <p:nvPr/>
        </p:nvSpPr>
        <p:spPr>
          <a:xfrm>
            <a:off x="0" y="-27384"/>
            <a:ext cx="9906000" cy="40011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000" b="1" dirty="0">
                <a:solidFill>
                  <a:prstClr val="white"/>
                </a:solidFill>
              </a:rPr>
              <a:t>「南海トラフ地震に関連する情報」を受けた政府の当面の対応</a:t>
            </a:r>
          </a:p>
        </p:txBody>
      </p:sp>
      <p:sp>
        <p:nvSpPr>
          <p:cNvPr id="7" name="テキスト ボックス 6"/>
          <p:cNvSpPr txBox="1"/>
          <p:nvPr/>
        </p:nvSpPr>
        <p:spPr>
          <a:xfrm>
            <a:off x="269434" y="2747179"/>
            <a:ext cx="9142491" cy="2059776"/>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216000" tIns="72000" rIns="216000" bIns="72000" rtlCol="0">
            <a:spAutoFit/>
          </a:bodyPr>
          <a:lstStyle/>
          <a:p>
            <a:pPr lvl="0">
              <a:lnSpc>
                <a:spcPct val="120000"/>
              </a:lnSpc>
              <a:spcBef>
                <a:spcPts val="600"/>
              </a:spcBef>
            </a:pPr>
            <a:r>
              <a:rPr lang="ja-JP" altLang="en-US" dirty="0" smtClean="0">
                <a:solidFill>
                  <a:prstClr val="black"/>
                </a:solidFill>
              </a:rPr>
              <a:t>被害</a:t>
            </a:r>
            <a:r>
              <a:rPr lang="ja-JP" altLang="en-US" dirty="0">
                <a:solidFill>
                  <a:prstClr val="black"/>
                </a:solidFill>
              </a:rPr>
              <a:t>が想定される地域の住民に</a:t>
            </a:r>
            <a:r>
              <a:rPr lang="ja-JP" altLang="en-US" dirty="0" smtClean="0">
                <a:solidFill>
                  <a:prstClr val="black"/>
                </a:solidFill>
              </a:rPr>
              <a:t>対し、</a:t>
            </a:r>
            <a:r>
              <a:rPr lang="ja-JP" altLang="en-US" u="sng" dirty="0" smtClean="0">
                <a:solidFill>
                  <a:prstClr val="black"/>
                </a:solidFill>
              </a:rPr>
              <a:t>日頃</a:t>
            </a:r>
            <a:r>
              <a:rPr lang="ja-JP" altLang="en-US" u="sng" dirty="0">
                <a:solidFill>
                  <a:prstClr val="black"/>
                </a:solidFill>
              </a:rPr>
              <a:t>からの地震への備えの再確認を促すことを目的と</a:t>
            </a:r>
            <a:r>
              <a:rPr lang="ja-JP" altLang="en-US" u="sng" dirty="0" smtClean="0">
                <a:solidFill>
                  <a:prstClr val="black"/>
                </a:solidFill>
              </a:rPr>
              <a:t>して、呼びかけを行う。</a:t>
            </a:r>
            <a:endParaRPr lang="ja-JP" altLang="en-US" u="sng" dirty="0">
              <a:solidFill>
                <a:prstClr val="black"/>
              </a:solidFill>
            </a:endParaRPr>
          </a:p>
          <a:p>
            <a:pPr>
              <a:spcBef>
                <a:spcPts val="1800"/>
              </a:spcBef>
            </a:pPr>
            <a:r>
              <a:rPr lang="ja-JP" altLang="en-US" dirty="0" smtClean="0">
                <a:solidFill>
                  <a:prstClr val="black"/>
                </a:solidFill>
              </a:rPr>
              <a:t>（呼びかける備え</a:t>
            </a:r>
            <a:r>
              <a:rPr lang="ja-JP" altLang="en-US" dirty="0">
                <a:solidFill>
                  <a:prstClr val="black"/>
                </a:solidFill>
              </a:rPr>
              <a:t>の例</a:t>
            </a:r>
            <a:r>
              <a:rPr lang="ja-JP" altLang="en-US" dirty="0" smtClean="0">
                <a:solidFill>
                  <a:prstClr val="black"/>
                </a:solidFill>
              </a:rPr>
              <a:t>）</a:t>
            </a:r>
          </a:p>
          <a:p>
            <a:pPr lvl="0">
              <a:lnSpc>
                <a:spcPct val="120000"/>
              </a:lnSpc>
              <a:spcBef>
                <a:spcPts val="600"/>
              </a:spcBef>
            </a:pPr>
            <a:r>
              <a:rPr lang="ja-JP" altLang="en-US" dirty="0" smtClean="0">
                <a:solidFill>
                  <a:prstClr val="black"/>
                </a:solidFill>
              </a:rPr>
              <a:t>家具の固定、避難場所・避難経路の確認、家族との安否確認手段の取決め、</a:t>
            </a:r>
            <a:r>
              <a:rPr lang="en-US" altLang="ja-JP" smtClean="0">
                <a:solidFill>
                  <a:prstClr val="black"/>
                </a:solidFill>
              </a:rPr>
              <a:t/>
            </a:r>
            <a:br>
              <a:rPr lang="en-US" altLang="ja-JP" smtClean="0">
                <a:solidFill>
                  <a:prstClr val="black"/>
                </a:solidFill>
              </a:rPr>
            </a:br>
            <a:r>
              <a:rPr lang="ja-JP" altLang="en-US" smtClean="0">
                <a:solidFill>
                  <a:prstClr val="black"/>
                </a:solidFill>
              </a:rPr>
              <a:t>家庭</a:t>
            </a:r>
            <a:r>
              <a:rPr lang="ja-JP" altLang="en-US" dirty="0" smtClean="0">
                <a:solidFill>
                  <a:prstClr val="black"/>
                </a:solidFill>
              </a:rPr>
              <a:t>における備蓄の確認</a:t>
            </a:r>
            <a:endParaRPr lang="ja-JP" altLang="en-US" dirty="0">
              <a:solidFill>
                <a:prstClr val="black"/>
              </a:solidFill>
            </a:endParaRPr>
          </a:p>
        </p:txBody>
      </p:sp>
      <p:sp>
        <p:nvSpPr>
          <p:cNvPr id="8" name="テキスト ボックス 7"/>
          <p:cNvSpPr txBox="1"/>
          <p:nvPr/>
        </p:nvSpPr>
        <p:spPr>
          <a:xfrm>
            <a:off x="280655" y="5433205"/>
            <a:ext cx="9131270" cy="1164147"/>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wrap="square" lIns="216000" tIns="72000" rIns="216000" bIns="72000" rtlCol="0">
            <a:spAutoFit/>
          </a:bodyPr>
          <a:lstStyle/>
          <a:p>
            <a:pPr lvl="0">
              <a:spcBef>
                <a:spcPts val="600"/>
              </a:spcBef>
            </a:pPr>
            <a:r>
              <a:rPr lang="ja-JP" altLang="en-US" dirty="0" smtClean="0">
                <a:solidFill>
                  <a:prstClr val="black"/>
                </a:solidFill>
              </a:rPr>
              <a:t>（関係省庁の対応の</a:t>
            </a:r>
            <a:r>
              <a:rPr lang="ja-JP" altLang="en-US" dirty="0">
                <a:solidFill>
                  <a:prstClr val="black"/>
                </a:solidFill>
              </a:rPr>
              <a:t>例）</a:t>
            </a:r>
          </a:p>
          <a:p>
            <a:pPr lvl="0">
              <a:lnSpc>
                <a:spcPct val="120000"/>
              </a:lnSpc>
              <a:spcBef>
                <a:spcPts val="600"/>
              </a:spcBef>
            </a:pPr>
            <a:r>
              <a:rPr lang="ja-JP" altLang="en-US" dirty="0">
                <a:solidFill>
                  <a:prstClr val="black"/>
                </a:solidFill>
              </a:rPr>
              <a:t>情報収集・連絡体制の確認、所管する施設等がある場合に</a:t>
            </a:r>
            <a:r>
              <a:rPr lang="ja-JP" altLang="en-US" dirty="0" smtClean="0">
                <a:solidFill>
                  <a:prstClr val="black"/>
                </a:solidFill>
              </a:rPr>
              <a:t>は必要に応じこれら</a:t>
            </a:r>
            <a:r>
              <a:rPr lang="ja-JP" altLang="en-US" dirty="0">
                <a:solidFill>
                  <a:prstClr val="black"/>
                </a:solidFill>
              </a:rPr>
              <a:t>の点検</a:t>
            </a:r>
            <a:r>
              <a:rPr lang="ja-JP" altLang="en-US" dirty="0" smtClean="0">
                <a:solidFill>
                  <a:prstClr val="black"/>
                </a:solidFill>
              </a:rPr>
              <a:t>、</a:t>
            </a:r>
            <a:r>
              <a:rPr lang="en-US" altLang="ja-JP" dirty="0" smtClean="0">
                <a:solidFill>
                  <a:prstClr val="black"/>
                </a:solidFill>
              </a:rPr>
              <a:t/>
            </a:r>
            <a:br>
              <a:rPr lang="en-US" altLang="ja-JP" dirty="0" smtClean="0">
                <a:solidFill>
                  <a:prstClr val="black"/>
                </a:solidFill>
              </a:rPr>
            </a:br>
            <a:r>
              <a:rPr lang="ja-JP" altLang="en-US" dirty="0" smtClean="0">
                <a:solidFill>
                  <a:prstClr val="black"/>
                </a:solidFill>
              </a:rPr>
              <a:t>大規模</a:t>
            </a:r>
            <a:r>
              <a:rPr lang="ja-JP" altLang="en-US" dirty="0">
                <a:solidFill>
                  <a:prstClr val="black"/>
                </a:solidFill>
              </a:rPr>
              <a:t>地震発生後の災害応急対策の確認など、</a:t>
            </a:r>
            <a:r>
              <a:rPr lang="ja-JP" altLang="en-US" u="sng" dirty="0">
                <a:solidFill>
                  <a:prstClr val="black"/>
                </a:solidFill>
              </a:rPr>
              <a:t>地震への備え</a:t>
            </a:r>
            <a:r>
              <a:rPr lang="ja-JP" altLang="en-US" u="sng" dirty="0" smtClean="0">
                <a:solidFill>
                  <a:prstClr val="black"/>
                </a:solidFill>
              </a:rPr>
              <a:t>を改めて徹底</a:t>
            </a:r>
            <a:r>
              <a:rPr lang="ja-JP" altLang="en-US" dirty="0" smtClean="0">
                <a:solidFill>
                  <a:prstClr val="black"/>
                </a:solidFill>
              </a:rPr>
              <a:t>する。</a:t>
            </a:r>
            <a:endParaRPr lang="ja-JP" altLang="en-US" dirty="0">
              <a:solidFill>
                <a:prstClr val="black"/>
              </a:solidFill>
            </a:endParaRPr>
          </a:p>
        </p:txBody>
      </p:sp>
      <p:sp>
        <p:nvSpPr>
          <p:cNvPr id="9" name="正方形/長方形 8"/>
          <p:cNvSpPr/>
          <p:nvPr/>
        </p:nvSpPr>
        <p:spPr>
          <a:xfrm>
            <a:off x="269434" y="2348880"/>
            <a:ext cx="2292615" cy="424732"/>
          </a:xfrm>
          <a:prstGeom prst="rect">
            <a:avLst/>
          </a:prstGeom>
        </p:spPr>
        <p:txBody>
          <a:bodyPr wrap="none">
            <a:spAutoFit/>
          </a:bodyPr>
          <a:lstStyle/>
          <a:p>
            <a:pPr>
              <a:lnSpc>
                <a:spcPct val="120000"/>
              </a:lnSpc>
            </a:pPr>
            <a:r>
              <a:rPr lang="ja-JP" altLang="en-US" dirty="0">
                <a:solidFill>
                  <a:prstClr val="black"/>
                </a:solidFill>
              </a:rPr>
              <a:t>　</a:t>
            </a:r>
            <a:r>
              <a:rPr lang="ja-JP" altLang="en-US" b="1" u="sng" dirty="0">
                <a:solidFill>
                  <a:prstClr val="black"/>
                </a:solidFill>
              </a:rPr>
              <a:t>・国民への呼びかけ</a:t>
            </a:r>
            <a:endParaRPr lang="en-US" altLang="ja-JP" b="1" u="sng" dirty="0">
              <a:solidFill>
                <a:prstClr val="black"/>
              </a:solidFill>
            </a:endParaRPr>
          </a:p>
        </p:txBody>
      </p:sp>
      <p:sp>
        <p:nvSpPr>
          <p:cNvPr id="10" name="正方形/長方形 9"/>
          <p:cNvSpPr/>
          <p:nvPr/>
        </p:nvSpPr>
        <p:spPr>
          <a:xfrm>
            <a:off x="212329" y="4999569"/>
            <a:ext cx="2281394" cy="424732"/>
          </a:xfrm>
          <a:prstGeom prst="rect">
            <a:avLst/>
          </a:prstGeom>
        </p:spPr>
        <p:txBody>
          <a:bodyPr wrap="none">
            <a:spAutoFit/>
          </a:bodyPr>
          <a:lstStyle/>
          <a:p>
            <a:pPr>
              <a:lnSpc>
                <a:spcPct val="120000"/>
              </a:lnSpc>
            </a:pPr>
            <a:r>
              <a:rPr lang="ja-JP" altLang="en-US" dirty="0">
                <a:solidFill>
                  <a:prstClr val="black"/>
                </a:solidFill>
              </a:rPr>
              <a:t>　</a:t>
            </a:r>
            <a:r>
              <a:rPr lang="ja-JP" altLang="en-US" b="1" u="sng" dirty="0">
                <a:solidFill>
                  <a:prstClr val="black"/>
                </a:solidFill>
              </a:rPr>
              <a:t>・政府の対応を確認</a:t>
            </a:r>
            <a:endParaRPr lang="en-US" altLang="ja-JP" b="1" u="sng" dirty="0">
              <a:solidFill>
                <a:prstClr val="black"/>
              </a:solidFill>
            </a:endParaRPr>
          </a:p>
        </p:txBody>
      </p:sp>
      <p:sp>
        <p:nvSpPr>
          <p:cNvPr id="11" name="正方形/長方形 10"/>
          <p:cNvSpPr/>
          <p:nvPr/>
        </p:nvSpPr>
        <p:spPr>
          <a:xfrm>
            <a:off x="344488" y="1881757"/>
            <a:ext cx="3671198" cy="424732"/>
          </a:xfrm>
          <a:prstGeom prst="rect">
            <a:avLst/>
          </a:prstGeom>
          <a:solidFill>
            <a:schemeClr val="bg1"/>
          </a:solidFill>
        </p:spPr>
        <p:txBody>
          <a:bodyPr wrap="none">
            <a:spAutoFit/>
          </a:bodyPr>
          <a:lstStyle/>
          <a:p>
            <a:pPr algn="ctr">
              <a:lnSpc>
                <a:spcPct val="120000"/>
              </a:lnSpc>
            </a:pPr>
            <a:r>
              <a:rPr lang="ja-JP" altLang="en-US" b="1" dirty="0" smtClean="0">
                <a:solidFill>
                  <a:prstClr val="black"/>
                </a:solidFill>
              </a:rPr>
              <a:t>＜関係省庁災害警戒会議の</a:t>
            </a:r>
            <a:r>
              <a:rPr lang="ja-JP" altLang="en-US" b="1" dirty="0">
                <a:solidFill>
                  <a:prstClr val="black"/>
                </a:solidFill>
              </a:rPr>
              <a:t>内容＞</a:t>
            </a:r>
            <a:endParaRPr lang="en-US" altLang="ja-JP" b="1" dirty="0">
              <a:solidFill>
                <a:prstClr val="black"/>
              </a:solidFill>
            </a:endParaRPr>
          </a:p>
        </p:txBody>
      </p:sp>
      <p:sp>
        <p:nvSpPr>
          <p:cNvPr id="12" name="テキスト ボックス 11"/>
          <p:cNvSpPr txBox="1"/>
          <p:nvPr/>
        </p:nvSpPr>
        <p:spPr>
          <a:xfrm>
            <a:off x="280655" y="555144"/>
            <a:ext cx="9352866" cy="1089529"/>
          </a:xfrm>
          <a:prstGeom prst="rect">
            <a:avLst/>
          </a:prstGeom>
          <a:solidFill>
            <a:srgbClr val="FFFFCC"/>
          </a:solidFill>
          <a:ln w="38100">
            <a:solidFill>
              <a:schemeClr val="accent4"/>
            </a:solidFill>
          </a:ln>
        </p:spPr>
        <p:txBody>
          <a:bodyPr wrap="square" rtlCol="0">
            <a:spAutoFit/>
          </a:bodyPr>
          <a:lstStyle/>
          <a:p>
            <a:pPr marL="365125" indent="-365125">
              <a:lnSpc>
                <a:spcPct val="120000"/>
              </a:lnSpc>
            </a:pPr>
            <a:r>
              <a:rPr lang="ja-JP" altLang="en-US" dirty="0">
                <a:solidFill>
                  <a:prstClr val="black"/>
                </a:solidFill>
              </a:rPr>
              <a:t>○　内閣府（防災担当）は、気象庁が南海トラフ沿いの大規模な地震発生の可能性が平常時と比べて相対的に高まった旨の「南海トラフ地震に関連する情報」（臨時）を発表した場合には、これを踏まえ、関係省庁の職員を招集し、</a:t>
            </a:r>
            <a:r>
              <a:rPr lang="ja-JP" altLang="en-US" u="sng" dirty="0">
                <a:solidFill>
                  <a:prstClr val="black"/>
                </a:solidFill>
              </a:rPr>
              <a:t>関係省庁災害警戒会議を</a:t>
            </a:r>
            <a:r>
              <a:rPr lang="ja-JP" altLang="en-US" u="sng" dirty="0" smtClean="0">
                <a:solidFill>
                  <a:prstClr val="black"/>
                </a:solidFill>
              </a:rPr>
              <a:t>開催</a:t>
            </a:r>
            <a:endParaRPr lang="en-US" altLang="ja-JP" dirty="0">
              <a:solidFill>
                <a:prstClr val="black"/>
              </a:solidFill>
            </a:endParaRPr>
          </a:p>
        </p:txBody>
      </p:sp>
    </p:spTree>
    <p:extLst>
      <p:ext uri="{BB962C8B-B14F-4D97-AF65-F5344CB8AC3E}">
        <p14:creationId xmlns:p14="http://schemas.microsoft.com/office/powerpoint/2010/main" val="42386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1773" y="-21144"/>
            <a:ext cx="9906000" cy="520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大規模</a:t>
            </a:r>
            <a:r>
              <a:rPr lang="ja-JP" altLang="en-US" sz="2000" b="1" dirty="0" smtClean="0">
                <a:solidFill>
                  <a:prstClr val="white"/>
                </a:solidFill>
              </a:rPr>
              <a:t>地震対策特別措置法（大震法）に基づく地震防災応急対策について</a:t>
            </a:r>
            <a:endParaRPr lang="ja-JP" altLang="en-US" sz="2000" b="1" dirty="0">
              <a:solidFill>
                <a:prstClr val="white"/>
              </a:solidFill>
            </a:endParaRPr>
          </a:p>
        </p:txBody>
      </p:sp>
      <p:sp>
        <p:nvSpPr>
          <p:cNvPr id="31" name="Text Box 14"/>
          <p:cNvSpPr txBox="1">
            <a:spLocks noChangeArrowheads="1"/>
          </p:cNvSpPr>
          <p:nvPr/>
        </p:nvSpPr>
        <p:spPr bwMode="auto">
          <a:xfrm>
            <a:off x="163639" y="3476873"/>
            <a:ext cx="3095077" cy="888231"/>
          </a:xfrm>
          <a:prstGeom prst="rect">
            <a:avLst/>
          </a:prstGeom>
          <a:solidFill>
            <a:srgbClr val="FFFFFF"/>
          </a:solidFill>
          <a:ln w="9525">
            <a:solidFill>
              <a:srgbClr val="000000"/>
            </a:solidFill>
            <a:miter lim="800000"/>
            <a:headEnd/>
            <a:tailEnd/>
          </a:ln>
        </p:spPr>
        <p:txBody>
          <a:bodyPr lIns="88399" tIns="44200" rIns="88399" bIns="44200"/>
          <a:lstStyle>
            <a:lvl1pPr defTabSz="1000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00063" indent="-282575" defTabSz="1000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000125" indent="-225425" defTabSz="1000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01775" indent="-225425"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01838" indent="-225425"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4590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162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3734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306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ctr">
              <a:spcBef>
                <a:spcPct val="0"/>
              </a:spcBef>
              <a:buFontTx/>
              <a:buNone/>
              <a:defRPr/>
            </a:pPr>
            <a:r>
              <a:rPr lang="en-US" altLang="ja-JP" sz="1400" b="1" dirty="0">
                <a:solidFill>
                  <a:srgbClr val="000000"/>
                </a:solidFill>
                <a:latin typeface="Century" panose="02040604050505020304" pitchFamily="18" charset="0"/>
                <a:ea typeface="ＭＳ ゴシック" panose="020B0609070205080204" pitchFamily="49" charset="-128"/>
              </a:rPr>
              <a:t>【</a:t>
            </a:r>
            <a:r>
              <a:rPr lang="ja-JP" altLang="en-US" sz="1400" b="1" dirty="0">
                <a:solidFill>
                  <a:srgbClr val="000000"/>
                </a:solidFill>
                <a:latin typeface="Century" panose="02040604050505020304" pitchFamily="18" charset="0"/>
                <a:ea typeface="ＭＳ ゴシック" panose="020B0609070205080204" pitchFamily="49" charset="-128"/>
              </a:rPr>
              <a:t>基本計画</a:t>
            </a:r>
            <a:r>
              <a:rPr lang="en-US" altLang="ja-JP" sz="1400" b="1" dirty="0">
                <a:solidFill>
                  <a:srgbClr val="000000"/>
                </a:solidFill>
                <a:latin typeface="Century" panose="02040604050505020304" pitchFamily="18" charset="0"/>
                <a:ea typeface="ＭＳ ゴシック" panose="020B0609070205080204" pitchFamily="49" charset="-128"/>
              </a:rPr>
              <a:t>】</a:t>
            </a:r>
          </a:p>
          <a:p>
            <a:pPr fontAlgn="ctr">
              <a:spcBef>
                <a:spcPct val="0"/>
              </a:spcBef>
              <a:buFontTx/>
              <a:buNone/>
              <a:defRPr/>
            </a:pPr>
            <a:r>
              <a:rPr lang="ja-JP" altLang="en-US" sz="1050" dirty="0">
                <a:solidFill>
                  <a:srgbClr val="000000"/>
                </a:solidFill>
                <a:latin typeface="Century" panose="02040604050505020304" pitchFamily="18" charset="0"/>
                <a:ea typeface="ＭＳ ゴシック" panose="020B0609070205080204" pitchFamily="49" charset="-128"/>
              </a:rPr>
              <a:t>（</a:t>
            </a:r>
            <a:r>
              <a:rPr lang="ja-JP" altLang="en-US" sz="1050" dirty="0">
                <a:solidFill>
                  <a:srgbClr val="FF0000"/>
                </a:solidFill>
                <a:latin typeface="Century" panose="02040604050505020304" pitchFamily="18" charset="0"/>
                <a:ea typeface="ＭＳ ゴシック" panose="020B0609070205080204" pitchFamily="49" charset="-128"/>
              </a:rPr>
              <a:t>中央防災</a:t>
            </a:r>
            <a:r>
              <a:rPr lang="ja-JP" altLang="en-US" sz="1050" dirty="0" smtClean="0">
                <a:solidFill>
                  <a:srgbClr val="FF0000"/>
                </a:solidFill>
                <a:latin typeface="Century" panose="02040604050505020304" pitchFamily="18" charset="0"/>
                <a:ea typeface="ＭＳ ゴシック" panose="020B0609070205080204" pitchFamily="49" charset="-128"/>
              </a:rPr>
              <a:t>会議</a:t>
            </a:r>
            <a:r>
              <a:rPr lang="ja-JP" altLang="en-US" sz="1050" dirty="0" smtClean="0">
                <a:solidFill>
                  <a:srgbClr val="000000"/>
                </a:solidFill>
                <a:latin typeface="Century" panose="02040604050505020304" pitchFamily="18" charset="0"/>
                <a:ea typeface="ＭＳ ゴシック" panose="020B0609070205080204" pitchFamily="49" charset="-128"/>
              </a:rPr>
              <a:t>）</a:t>
            </a:r>
            <a:endParaRPr lang="en-US" altLang="ja-JP" sz="1050" dirty="0">
              <a:solidFill>
                <a:srgbClr val="000000"/>
              </a:solidFill>
              <a:latin typeface="Century" panose="02040604050505020304" pitchFamily="18" charset="0"/>
              <a:ea typeface="ＭＳ ゴシック" panose="020B0609070205080204" pitchFamily="49" charset="-128"/>
            </a:endParaRPr>
          </a:p>
          <a:p>
            <a:pPr fontAlgn="ctr">
              <a:lnSpc>
                <a:spcPct val="110000"/>
              </a:lnSpc>
              <a:spcBef>
                <a:spcPct val="0"/>
              </a:spcBef>
              <a:buFontTx/>
              <a:buNone/>
              <a:defRPr/>
            </a:pPr>
            <a:r>
              <a:rPr lang="ja-JP" altLang="en-US" sz="1100" dirty="0">
                <a:solidFill>
                  <a:srgbClr val="000000"/>
                </a:solidFill>
                <a:latin typeface="Century" panose="02040604050505020304" pitchFamily="18" charset="0"/>
                <a:ea typeface="ＭＳ ゴシック" panose="020B0609070205080204" pitchFamily="49" charset="-128"/>
              </a:rPr>
              <a:t>警戒宣言発令時の国</a:t>
            </a:r>
            <a:r>
              <a:rPr lang="ja-JP" altLang="en-US" sz="1100" dirty="0" smtClean="0">
                <a:solidFill>
                  <a:srgbClr val="000000"/>
                </a:solidFill>
                <a:latin typeface="Century" panose="02040604050505020304" pitchFamily="18" charset="0"/>
                <a:ea typeface="ＭＳ ゴシック" panose="020B0609070205080204" pitchFamily="49" charset="-128"/>
              </a:rPr>
              <a:t>の</a:t>
            </a:r>
            <a:r>
              <a:rPr lang="ja-JP" altLang="en-US" sz="1100" dirty="0">
                <a:solidFill>
                  <a:srgbClr val="000000"/>
                </a:solidFill>
                <a:latin typeface="Century" panose="02040604050505020304" pitchFamily="18" charset="0"/>
                <a:ea typeface="ＭＳ ゴシック" panose="020B0609070205080204" pitchFamily="49" charset="-128"/>
              </a:rPr>
              <a:t>対応</a:t>
            </a:r>
            <a:r>
              <a:rPr lang="ja-JP" altLang="en-US" sz="1100" dirty="0" smtClean="0">
                <a:solidFill>
                  <a:srgbClr val="000000"/>
                </a:solidFill>
                <a:latin typeface="Century" panose="02040604050505020304" pitchFamily="18" charset="0"/>
                <a:ea typeface="ＭＳ ゴシック" panose="020B0609070205080204" pitchFamily="49" charset="-128"/>
              </a:rPr>
              <a:t>方針や、地方公共団体や事業者の計画の基本的考え方を規定</a:t>
            </a:r>
            <a:endParaRPr lang="en-US" altLang="ja-JP" sz="1100" dirty="0">
              <a:solidFill>
                <a:srgbClr val="000000"/>
              </a:solidFill>
              <a:latin typeface="Century" panose="02040604050505020304" pitchFamily="18" charset="0"/>
              <a:ea typeface="ＭＳ ゴシック" panose="020B0609070205080204" pitchFamily="49" charset="-128"/>
            </a:endParaRPr>
          </a:p>
        </p:txBody>
      </p:sp>
      <p:sp>
        <p:nvSpPr>
          <p:cNvPr id="32" name="AutoShape 31"/>
          <p:cNvSpPr>
            <a:spLocks noChangeArrowheads="1"/>
          </p:cNvSpPr>
          <p:nvPr/>
        </p:nvSpPr>
        <p:spPr bwMode="auto">
          <a:xfrm>
            <a:off x="499399" y="4821028"/>
            <a:ext cx="339724" cy="1560300"/>
          </a:xfrm>
          <a:prstGeom prst="roundRect">
            <a:avLst>
              <a:gd name="adj" fmla="val 16667"/>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88399" tIns="44200" rIns="88399" bIns="44200" anchor="ctr"/>
          <a:lstStyle/>
          <a:p>
            <a:pPr defTabSz="883401">
              <a:lnSpc>
                <a:spcPct val="120000"/>
              </a:lnSpc>
              <a:defRPr/>
            </a:pPr>
            <a:r>
              <a:rPr lang="ja-JP" altLang="en-US" sz="1292" dirty="0">
                <a:solidFill>
                  <a:srgbClr val="000000"/>
                </a:solidFill>
                <a:latin typeface="Times New Roman" pitchFamily="18" charset="0"/>
              </a:rPr>
              <a:t>常時</a:t>
            </a:r>
            <a:r>
              <a:rPr lang="ja-JP" altLang="en-US" sz="1292" dirty="0" smtClean="0">
                <a:solidFill>
                  <a:srgbClr val="000000"/>
                </a:solidFill>
                <a:latin typeface="Times New Roman" pitchFamily="18" charset="0"/>
              </a:rPr>
              <a:t>監視（</a:t>
            </a:r>
            <a:r>
              <a:rPr lang="ja-JP" altLang="en-US" sz="1108" dirty="0">
                <a:solidFill>
                  <a:srgbClr val="000000"/>
                </a:solidFill>
                <a:latin typeface="Times New Roman" pitchFamily="18" charset="0"/>
              </a:rPr>
              <a:t>ひずみ</a:t>
            </a:r>
            <a:r>
              <a:rPr lang="ja-JP" altLang="en-US" sz="1108" dirty="0" smtClean="0">
                <a:solidFill>
                  <a:srgbClr val="000000"/>
                </a:solidFill>
                <a:latin typeface="Times New Roman" pitchFamily="18" charset="0"/>
              </a:rPr>
              <a:t>計</a:t>
            </a:r>
            <a:r>
              <a:rPr lang="ja-JP" altLang="en-US" sz="1108" dirty="0">
                <a:solidFill>
                  <a:srgbClr val="000000"/>
                </a:solidFill>
                <a:latin typeface="Times New Roman" pitchFamily="18" charset="0"/>
              </a:rPr>
              <a:t>等）</a:t>
            </a:r>
          </a:p>
        </p:txBody>
      </p:sp>
      <p:sp>
        <p:nvSpPr>
          <p:cNvPr id="33" name="AutoShape 32"/>
          <p:cNvSpPr>
            <a:spLocks noChangeArrowheads="1"/>
          </p:cNvSpPr>
          <p:nvPr/>
        </p:nvSpPr>
        <p:spPr bwMode="auto">
          <a:xfrm>
            <a:off x="1037958" y="4835592"/>
            <a:ext cx="336551" cy="1369035"/>
          </a:xfrm>
          <a:prstGeom prst="roundRect">
            <a:avLst>
              <a:gd name="adj" fmla="val 16667"/>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88399" tIns="44200" rIns="88399" bIns="44200" anchor="ctr"/>
          <a:lstStyle/>
          <a:p>
            <a:pPr algn="ctr" defTabSz="883401">
              <a:defRPr/>
            </a:pPr>
            <a:r>
              <a:rPr lang="ja-JP" altLang="en-US" sz="1292" dirty="0">
                <a:solidFill>
                  <a:srgbClr val="000000"/>
                </a:solidFill>
                <a:latin typeface="Times New Roman" pitchFamily="18" charset="0"/>
              </a:rPr>
              <a:t>異常現象の検知</a:t>
            </a:r>
          </a:p>
        </p:txBody>
      </p:sp>
      <p:sp>
        <p:nvSpPr>
          <p:cNvPr id="34" name="AutoShape 35"/>
          <p:cNvSpPr>
            <a:spLocks noChangeArrowheads="1"/>
          </p:cNvSpPr>
          <p:nvPr/>
        </p:nvSpPr>
        <p:spPr bwMode="auto">
          <a:xfrm>
            <a:off x="2711545" y="4822105"/>
            <a:ext cx="576263" cy="1369035"/>
          </a:xfrm>
          <a:prstGeom prst="roundRect">
            <a:avLst>
              <a:gd name="adj" fmla="val 16667"/>
            </a:avLst>
          </a:prstGeom>
          <a:solidFill>
            <a:srgbClr val="FFCCFF"/>
          </a:solidFill>
          <a:ln w="9525" algn="ctr">
            <a:solidFill>
              <a:srgbClr val="000000"/>
            </a:solidFill>
            <a:round/>
            <a:headEnd/>
            <a:tailEnd/>
          </a:ln>
          <a:effectLst/>
          <a:extLst/>
        </p:spPr>
        <p:txBody>
          <a:bodyPr vert="eaVert" wrap="none" lIns="88399" tIns="44200" rIns="88399" bIns="44200" anchor="ctr"/>
          <a:lstStyle/>
          <a:p>
            <a:pPr defTabSz="883401">
              <a:lnSpc>
                <a:spcPct val="120000"/>
              </a:lnSpc>
              <a:defRPr/>
            </a:pPr>
            <a:r>
              <a:rPr lang="ja-JP" altLang="en-US" sz="1050" dirty="0">
                <a:solidFill>
                  <a:srgbClr val="000000"/>
                </a:solidFill>
                <a:latin typeface="Times New Roman" pitchFamily="18" charset="0"/>
              </a:rPr>
              <a:t>気象庁長官</a:t>
            </a:r>
          </a:p>
          <a:p>
            <a:pPr algn="ctr" defTabSz="883401">
              <a:lnSpc>
                <a:spcPct val="120000"/>
              </a:lnSpc>
              <a:defRPr/>
            </a:pPr>
            <a:r>
              <a:rPr lang="ja-JP" altLang="en-US" sz="1600" b="1" dirty="0">
                <a:solidFill>
                  <a:srgbClr val="FF0000"/>
                </a:solidFill>
                <a:latin typeface="Times New Roman" pitchFamily="18" charset="0"/>
              </a:rPr>
              <a:t>地震予知情報</a:t>
            </a:r>
            <a:endParaRPr lang="en-US" altLang="ja-JP" sz="1400" b="1" dirty="0">
              <a:solidFill>
                <a:srgbClr val="000000"/>
              </a:solidFill>
              <a:latin typeface="Times New Roman" pitchFamily="18" charset="0"/>
            </a:endParaRPr>
          </a:p>
        </p:txBody>
      </p:sp>
      <p:sp>
        <p:nvSpPr>
          <p:cNvPr id="35" name="AutoShape 36"/>
          <p:cNvSpPr>
            <a:spLocks noChangeArrowheads="1"/>
          </p:cNvSpPr>
          <p:nvPr/>
        </p:nvSpPr>
        <p:spPr bwMode="auto">
          <a:xfrm>
            <a:off x="3624631" y="4800390"/>
            <a:ext cx="582612" cy="1510215"/>
          </a:xfrm>
          <a:prstGeom prst="roundRect">
            <a:avLst>
              <a:gd name="adj" fmla="val 16667"/>
            </a:avLst>
          </a:prstGeom>
          <a:solidFill>
            <a:srgbClr val="CC99FF"/>
          </a:solidFill>
          <a:ln w="9525" algn="ctr">
            <a:solidFill>
              <a:srgbClr val="000000"/>
            </a:solidFill>
            <a:round/>
            <a:headEnd/>
            <a:tailEnd/>
          </a:ln>
          <a:effectLst/>
          <a:extLst/>
        </p:spPr>
        <p:txBody>
          <a:bodyPr vert="eaVert" wrap="none" lIns="88399" tIns="44200" rIns="88399" bIns="44200" anchor="ctr"/>
          <a:lstStyle/>
          <a:p>
            <a:pPr defTabSz="883401">
              <a:defRPr/>
            </a:pPr>
            <a:r>
              <a:rPr lang="ja-JP" altLang="en-US" sz="1050" dirty="0">
                <a:solidFill>
                  <a:srgbClr val="000000"/>
                </a:solidFill>
                <a:latin typeface="Times New Roman" pitchFamily="18" charset="0"/>
              </a:rPr>
              <a:t>内閣総理大臣　（閣議）</a:t>
            </a:r>
            <a:endParaRPr lang="en-US" altLang="ja-JP" sz="1050" dirty="0">
              <a:solidFill>
                <a:srgbClr val="000000"/>
              </a:solidFill>
              <a:latin typeface="Times New Roman" pitchFamily="18" charset="0"/>
            </a:endParaRPr>
          </a:p>
          <a:p>
            <a:pPr algn="ctr" defTabSz="883401">
              <a:defRPr/>
            </a:pPr>
            <a:r>
              <a:rPr lang="ja-JP" altLang="en-US" b="1" dirty="0">
                <a:solidFill>
                  <a:srgbClr val="FF0000"/>
                </a:solidFill>
                <a:latin typeface="Times New Roman" pitchFamily="18" charset="0"/>
              </a:rPr>
              <a:t>警戒宣言</a:t>
            </a:r>
          </a:p>
        </p:txBody>
      </p:sp>
      <p:sp>
        <p:nvSpPr>
          <p:cNvPr id="36" name="テキスト ボックス 35"/>
          <p:cNvSpPr txBox="1"/>
          <p:nvPr/>
        </p:nvSpPr>
        <p:spPr>
          <a:xfrm>
            <a:off x="56456" y="4531579"/>
            <a:ext cx="9555727" cy="307777"/>
          </a:xfrm>
          <a:prstGeom prst="rect">
            <a:avLst/>
          </a:prstGeom>
          <a:noFill/>
        </p:spPr>
        <p:txBody>
          <a:bodyPr wrap="square">
            <a:spAutoFit/>
          </a:bodyPr>
          <a:lstStyle/>
          <a:p>
            <a:pPr defTabSz="909978">
              <a:defRPr/>
            </a:pPr>
            <a:r>
              <a:rPr lang="ja-JP" altLang="en-US" sz="1400" b="1" spc="200" dirty="0">
                <a:solidFill>
                  <a:srgbClr val="000000"/>
                </a:solidFill>
                <a:latin typeface="Arial"/>
              </a:rPr>
              <a:t>○ </a:t>
            </a:r>
            <a:r>
              <a:rPr lang="ja-JP" altLang="en-US" sz="1400" b="1" spc="200" dirty="0" smtClean="0">
                <a:solidFill>
                  <a:srgbClr val="FF0000"/>
                </a:solidFill>
                <a:latin typeface="Arial"/>
              </a:rPr>
              <a:t>地震予知情報</a:t>
            </a:r>
            <a:r>
              <a:rPr lang="ja-JP" altLang="en-US" sz="1400" b="1" spc="200" dirty="0" smtClean="0">
                <a:solidFill>
                  <a:prstClr val="black"/>
                </a:solidFill>
                <a:latin typeface="Arial"/>
              </a:rPr>
              <a:t>の報告</a:t>
            </a:r>
            <a:r>
              <a:rPr lang="ja-JP" altLang="en-US" sz="1400" b="1" spc="200" dirty="0" smtClean="0">
                <a:solidFill>
                  <a:srgbClr val="000000"/>
                </a:solidFill>
                <a:latin typeface="Arial"/>
              </a:rPr>
              <a:t>　→　</a:t>
            </a:r>
            <a:r>
              <a:rPr lang="ja-JP" altLang="en-US" sz="1400" b="1" spc="200" dirty="0" smtClean="0">
                <a:solidFill>
                  <a:srgbClr val="FF0000"/>
                </a:solidFill>
                <a:latin typeface="Arial"/>
              </a:rPr>
              <a:t>警戒</a:t>
            </a:r>
            <a:r>
              <a:rPr lang="ja-JP" altLang="en-US" sz="1400" b="1" spc="200" dirty="0">
                <a:solidFill>
                  <a:srgbClr val="FF0000"/>
                </a:solidFill>
                <a:latin typeface="Arial"/>
              </a:rPr>
              <a:t>宣言</a:t>
            </a:r>
            <a:r>
              <a:rPr lang="ja-JP" altLang="en-US" sz="1400" b="1" spc="200" dirty="0">
                <a:solidFill>
                  <a:srgbClr val="000000"/>
                </a:solidFill>
                <a:latin typeface="Arial"/>
              </a:rPr>
              <a:t>の発令　→　各</a:t>
            </a:r>
            <a:r>
              <a:rPr lang="ja-JP" altLang="en-US" sz="1400" b="1" spc="200" dirty="0" smtClean="0">
                <a:solidFill>
                  <a:srgbClr val="000000"/>
                </a:solidFill>
                <a:latin typeface="Arial"/>
              </a:rPr>
              <a:t>主体は各種</a:t>
            </a:r>
            <a:r>
              <a:rPr lang="ja-JP" altLang="en-US" sz="1400" b="1" spc="200" dirty="0">
                <a:solidFill>
                  <a:srgbClr val="000000"/>
                </a:solidFill>
                <a:latin typeface="Arial"/>
              </a:rPr>
              <a:t>計画</a:t>
            </a:r>
            <a:r>
              <a:rPr lang="ja-JP" altLang="en-US" sz="1400" b="1" spc="200" dirty="0" smtClean="0">
                <a:solidFill>
                  <a:srgbClr val="000000"/>
                </a:solidFill>
                <a:latin typeface="Arial"/>
              </a:rPr>
              <a:t>に</a:t>
            </a:r>
            <a:r>
              <a:rPr lang="ja-JP" altLang="en-US" sz="1400" b="1" spc="200" dirty="0">
                <a:solidFill>
                  <a:srgbClr val="000000"/>
                </a:solidFill>
                <a:latin typeface="Arial"/>
              </a:rPr>
              <a:t>定</a:t>
            </a:r>
            <a:r>
              <a:rPr lang="ja-JP" altLang="en-US" sz="1400" b="1" spc="200" dirty="0" smtClean="0">
                <a:solidFill>
                  <a:srgbClr val="000000"/>
                </a:solidFill>
                <a:latin typeface="Arial"/>
              </a:rPr>
              <a:t>めた</a:t>
            </a:r>
            <a:r>
              <a:rPr lang="ja-JP" altLang="en-US" sz="1400" b="1" spc="200" dirty="0" smtClean="0">
                <a:solidFill>
                  <a:srgbClr val="FF0000"/>
                </a:solidFill>
                <a:latin typeface="Arial"/>
              </a:rPr>
              <a:t>地震防災応急対策を実施</a:t>
            </a:r>
            <a:endParaRPr lang="ja-JP" altLang="en-US" sz="1400" b="1" spc="200" dirty="0">
              <a:solidFill>
                <a:srgbClr val="FF0000"/>
              </a:solidFill>
              <a:latin typeface="Arial"/>
            </a:endParaRPr>
          </a:p>
        </p:txBody>
      </p:sp>
      <p:sp>
        <p:nvSpPr>
          <p:cNvPr id="37" name="右矢印 36"/>
          <p:cNvSpPr/>
          <p:nvPr/>
        </p:nvSpPr>
        <p:spPr>
          <a:xfrm>
            <a:off x="878812" y="5316327"/>
            <a:ext cx="145414" cy="3905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78">
              <a:defRPr/>
            </a:pPr>
            <a:endParaRPr lang="ja-JP" altLang="en-US">
              <a:solidFill>
                <a:srgbClr val="FFFFFF"/>
              </a:solidFill>
            </a:endParaRPr>
          </a:p>
        </p:txBody>
      </p:sp>
      <p:sp>
        <p:nvSpPr>
          <p:cNvPr id="38" name="正方形/長方形 37"/>
          <p:cNvSpPr/>
          <p:nvPr/>
        </p:nvSpPr>
        <p:spPr>
          <a:xfrm>
            <a:off x="4446852" y="4827378"/>
            <a:ext cx="5284002" cy="148322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78">
              <a:defRPr/>
            </a:pPr>
            <a:endParaRPr lang="ja-JP" altLang="en-US">
              <a:solidFill>
                <a:srgbClr val="FFFFFF"/>
              </a:solidFill>
            </a:endParaRPr>
          </a:p>
        </p:txBody>
      </p:sp>
      <p:sp>
        <p:nvSpPr>
          <p:cNvPr id="39" name="テキスト ボックス 38"/>
          <p:cNvSpPr txBox="1"/>
          <p:nvPr/>
        </p:nvSpPr>
        <p:spPr>
          <a:xfrm>
            <a:off x="56456" y="3173089"/>
            <a:ext cx="9857507" cy="307777"/>
          </a:xfrm>
          <a:prstGeom prst="rect">
            <a:avLst/>
          </a:prstGeom>
          <a:noFill/>
        </p:spPr>
        <p:txBody>
          <a:bodyPr wrap="none">
            <a:spAutoFit/>
          </a:bodyPr>
          <a:lstStyle/>
          <a:p>
            <a:pPr marL="454990" lvl="1" indent="-500060" defTabSz="909978" fontAlgn="ctr">
              <a:defRPr/>
            </a:pPr>
            <a:r>
              <a:rPr lang="en-US" altLang="ja-JP" sz="1400" b="1" spc="160" dirty="0">
                <a:solidFill>
                  <a:srgbClr val="000000"/>
                </a:solidFill>
                <a:latin typeface="Century" pitchFamily="18" charset="0"/>
                <a:ea typeface="ＭＳ ゴシック" pitchFamily="49" charset="-128"/>
              </a:rPr>
              <a:t>○ </a:t>
            </a:r>
            <a:r>
              <a:rPr lang="ja-JP" altLang="en-US" sz="1400" b="1" spc="160" dirty="0" smtClean="0">
                <a:solidFill>
                  <a:srgbClr val="000000"/>
                </a:solidFill>
                <a:latin typeface="Century" pitchFamily="18" charset="0"/>
                <a:ea typeface="ＭＳ ゴシック" pitchFamily="49" charset="-128"/>
              </a:rPr>
              <a:t>強化地域内の各主体は地震が予知された場合に実施する対策（地震防災応急対策）を自ら計画として作成</a:t>
            </a:r>
            <a:endParaRPr lang="ja-JP" altLang="en-US" sz="1400" b="1" spc="160" dirty="0">
              <a:solidFill>
                <a:srgbClr val="000000"/>
              </a:solidFill>
              <a:effectLst>
                <a:outerShdw blurRad="38100" dist="38100" dir="2700000" algn="tl">
                  <a:srgbClr val="C0C0C0"/>
                </a:outerShdw>
              </a:effectLst>
              <a:latin typeface="Tahoma" pitchFamily="34" charset="0"/>
            </a:endParaRPr>
          </a:p>
        </p:txBody>
      </p:sp>
      <p:sp>
        <p:nvSpPr>
          <p:cNvPr id="40" name="テキスト ボックス 39"/>
          <p:cNvSpPr txBox="1"/>
          <p:nvPr/>
        </p:nvSpPr>
        <p:spPr>
          <a:xfrm>
            <a:off x="4517929" y="4902817"/>
            <a:ext cx="2549737" cy="1193660"/>
          </a:xfrm>
          <a:prstGeom prst="rect">
            <a:avLst/>
          </a:prstGeom>
          <a:noFill/>
          <a:ln w="3175">
            <a:noFill/>
          </a:ln>
        </p:spPr>
        <p:txBody>
          <a:bodyPr wrap="square">
            <a:spAutoFit/>
          </a:bodyPr>
          <a:lstStyle/>
          <a:p>
            <a:pPr defTabSz="909978">
              <a:lnSpc>
                <a:spcPct val="110000"/>
              </a:lnSpc>
              <a:defRPr/>
            </a:pPr>
            <a:r>
              <a:rPr lang="en-US" altLang="ja-JP" sz="1200" b="1" spc="300" dirty="0" smtClean="0">
                <a:solidFill>
                  <a:prstClr val="black"/>
                </a:solidFill>
                <a:latin typeface="Arial"/>
              </a:rPr>
              <a:t>【</a:t>
            </a:r>
            <a:r>
              <a:rPr lang="ja-JP" altLang="en-US" sz="1200" b="1" spc="300" dirty="0" smtClean="0">
                <a:solidFill>
                  <a:srgbClr val="FF0000"/>
                </a:solidFill>
                <a:latin typeface="Arial"/>
              </a:rPr>
              <a:t>地震発生前</a:t>
            </a:r>
            <a:r>
              <a:rPr lang="ja-JP" altLang="en-US" sz="1200" b="1" spc="300" dirty="0" smtClean="0">
                <a:solidFill>
                  <a:prstClr val="black"/>
                </a:solidFill>
                <a:latin typeface="Arial"/>
              </a:rPr>
              <a:t>に本部設置</a:t>
            </a:r>
            <a:r>
              <a:rPr lang="en-US" altLang="ja-JP" sz="1200" b="1" spc="300" dirty="0" smtClean="0">
                <a:solidFill>
                  <a:prstClr val="black"/>
                </a:solidFill>
                <a:latin typeface="Arial"/>
              </a:rPr>
              <a:t>】</a:t>
            </a:r>
            <a:endParaRPr lang="en-US" altLang="ja-JP" sz="1200" b="1" spc="300" dirty="0">
              <a:solidFill>
                <a:prstClr val="black"/>
              </a:solidFill>
              <a:latin typeface="Arial"/>
            </a:endParaRPr>
          </a:p>
          <a:p>
            <a:pPr marL="266700" indent="-177800" defTabSz="909978">
              <a:lnSpc>
                <a:spcPct val="110000"/>
              </a:lnSpc>
              <a:buFont typeface="Arial" panose="020B0604020202020204" pitchFamily="34" charset="0"/>
              <a:buChar char="•"/>
              <a:defRPr/>
            </a:pPr>
            <a:r>
              <a:rPr lang="ja-JP" altLang="en-US" sz="1200" spc="50" dirty="0">
                <a:solidFill>
                  <a:prstClr val="black"/>
                </a:solidFill>
                <a:latin typeface="Arial"/>
              </a:rPr>
              <a:t>地震災害警戒本部</a:t>
            </a:r>
            <a:endParaRPr lang="en-US" altLang="ja-JP" sz="1200" spc="50" dirty="0">
              <a:solidFill>
                <a:prstClr val="black"/>
              </a:solidFill>
              <a:latin typeface="Arial"/>
            </a:endParaRPr>
          </a:p>
          <a:p>
            <a:pPr marL="395288" indent="-39688" defTabSz="909978">
              <a:lnSpc>
                <a:spcPct val="110000"/>
              </a:lnSpc>
              <a:defRPr/>
            </a:pPr>
            <a:r>
              <a:rPr lang="ja-JP" altLang="en-US" sz="1100" spc="50" dirty="0" smtClean="0">
                <a:solidFill>
                  <a:prstClr val="black"/>
                </a:solidFill>
                <a:latin typeface="Arial"/>
              </a:rPr>
              <a:t>（</a:t>
            </a:r>
            <a:r>
              <a:rPr lang="ja-JP" altLang="en-US" sz="1100" spc="50" dirty="0">
                <a:solidFill>
                  <a:prstClr val="black"/>
                </a:solidFill>
                <a:latin typeface="Arial"/>
              </a:rPr>
              <a:t>本部長・総理大臣</a:t>
            </a:r>
            <a:r>
              <a:rPr lang="ja-JP" altLang="en-US" sz="1100" spc="50" dirty="0" smtClean="0">
                <a:solidFill>
                  <a:prstClr val="black"/>
                </a:solidFill>
                <a:latin typeface="Arial"/>
              </a:rPr>
              <a:t>）</a:t>
            </a:r>
            <a:endParaRPr lang="en-US" altLang="ja-JP" sz="1100" spc="50" dirty="0">
              <a:solidFill>
                <a:prstClr val="black"/>
              </a:solidFill>
              <a:latin typeface="Arial"/>
            </a:endParaRPr>
          </a:p>
          <a:p>
            <a:pPr marL="266700" indent="-177800" defTabSz="909978">
              <a:lnSpc>
                <a:spcPct val="110000"/>
              </a:lnSpc>
              <a:spcBef>
                <a:spcPts val="400"/>
              </a:spcBef>
              <a:buFont typeface="Arial" panose="020B0604020202020204" pitchFamily="34" charset="0"/>
              <a:buChar char="•"/>
              <a:defRPr/>
            </a:pPr>
            <a:r>
              <a:rPr lang="ja-JP" altLang="en-US" sz="1200" spc="50" dirty="0">
                <a:solidFill>
                  <a:prstClr val="black"/>
                </a:solidFill>
                <a:latin typeface="Arial"/>
              </a:rPr>
              <a:t>都道府県警戒</a:t>
            </a:r>
            <a:r>
              <a:rPr lang="ja-JP" altLang="en-US" sz="1200" spc="50" dirty="0" smtClean="0">
                <a:solidFill>
                  <a:prstClr val="black"/>
                </a:solidFill>
                <a:latin typeface="Arial"/>
              </a:rPr>
              <a:t>本部</a:t>
            </a:r>
            <a:endParaRPr lang="en-US" altLang="ja-JP" sz="1200" spc="50" dirty="0">
              <a:solidFill>
                <a:prstClr val="black"/>
              </a:solidFill>
              <a:latin typeface="Arial"/>
            </a:endParaRPr>
          </a:p>
          <a:p>
            <a:pPr marL="266700" indent="-177800" defTabSz="909978">
              <a:lnSpc>
                <a:spcPct val="110000"/>
              </a:lnSpc>
              <a:spcBef>
                <a:spcPts val="400"/>
              </a:spcBef>
              <a:buFont typeface="Arial" panose="020B0604020202020204" pitchFamily="34" charset="0"/>
              <a:buChar char="•"/>
              <a:defRPr/>
            </a:pPr>
            <a:r>
              <a:rPr lang="ja-JP" altLang="en-US" sz="1200" spc="50" dirty="0" smtClean="0">
                <a:solidFill>
                  <a:prstClr val="black"/>
                </a:solidFill>
                <a:latin typeface="Arial"/>
              </a:rPr>
              <a:t>市町村</a:t>
            </a:r>
            <a:r>
              <a:rPr lang="ja-JP" altLang="en-US" sz="1200" spc="50" dirty="0">
                <a:solidFill>
                  <a:prstClr val="black"/>
                </a:solidFill>
                <a:latin typeface="Arial"/>
              </a:rPr>
              <a:t>警戒本部</a:t>
            </a:r>
          </a:p>
        </p:txBody>
      </p:sp>
      <p:sp>
        <p:nvSpPr>
          <p:cNvPr id="41" name="テキスト ボックス 40"/>
          <p:cNvSpPr txBox="1"/>
          <p:nvPr/>
        </p:nvSpPr>
        <p:spPr>
          <a:xfrm>
            <a:off x="6791632" y="4906086"/>
            <a:ext cx="2953702" cy="1311128"/>
          </a:xfrm>
          <a:prstGeom prst="rect">
            <a:avLst/>
          </a:prstGeom>
          <a:noFill/>
        </p:spPr>
        <p:txBody>
          <a:bodyPr wrap="square">
            <a:spAutoFit/>
          </a:bodyPr>
          <a:lstStyle/>
          <a:p>
            <a:pPr defTabSz="909978">
              <a:lnSpc>
                <a:spcPct val="110000"/>
              </a:lnSpc>
              <a:defRPr/>
            </a:pPr>
            <a:r>
              <a:rPr lang="en-US" altLang="ja-JP" sz="1200" b="1" spc="300" dirty="0" smtClean="0">
                <a:solidFill>
                  <a:prstClr val="black"/>
                </a:solidFill>
                <a:latin typeface="Arial"/>
              </a:rPr>
              <a:t>【</a:t>
            </a:r>
            <a:r>
              <a:rPr lang="ja-JP" altLang="en-US" sz="1200" b="1" spc="300" dirty="0" smtClean="0">
                <a:solidFill>
                  <a:prstClr val="black"/>
                </a:solidFill>
                <a:latin typeface="Arial"/>
              </a:rPr>
              <a:t>地震防災応急対策の実施</a:t>
            </a:r>
            <a:r>
              <a:rPr lang="en-US" altLang="ja-JP" sz="1200" b="1" spc="300" dirty="0" smtClean="0">
                <a:solidFill>
                  <a:prstClr val="black"/>
                </a:solidFill>
                <a:latin typeface="Arial"/>
              </a:rPr>
              <a:t>】</a:t>
            </a:r>
            <a:endParaRPr lang="en-US" altLang="ja-JP" sz="1100" b="1" spc="300" dirty="0" smtClean="0">
              <a:solidFill>
                <a:prstClr val="black"/>
              </a:solidFill>
              <a:latin typeface="Arial"/>
            </a:endParaRPr>
          </a:p>
          <a:p>
            <a:pPr marL="288000" indent="-174624" defTabSz="909978">
              <a:lnSpc>
                <a:spcPct val="110000"/>
              </a:lnSpc>
              <a:buFont typeface="Arial" panose="020B0604020202020204" pitchFamily="34" charset="0"/>
              <a:buChar char="•"/>
              <a:defRPr/>
            </a:pPr>
            <a:r>
              <a:rPr lang="ja-JP" altLang="en-US" sz="1200" spc="50" dirty="0" smtClean="0">
                <a:solidFill>
                  <a:prstClr val="black"/>
                </a:solidFill>
                <a:latin typeface="Arial"/>
              </a:rPr>
              <a:t>強化地域内の住民（約</a:t>
            </a:r>
            <a:r>
              <a:rPr lang="en-US" altLang="ja-JP" sz="1200" spc="50" dirty="0" smtClean="0">
                <a:solidFill>
                  <a:prstClr val="black"/>
                </a:solidFill>
                <a:latin typeface="Arial"/>
              </a:rPr>
              <a:t>1,300</a:t>
            </a:r>
            <a:r>
              <a:rPr lang="ja-JP" altLang="en-US" sz="1200" spc="50" dirty="0" smtClean="0">
                <a:solidFill>
                  <a:prstClr val="black"/>
                </a:solidFill>
                <a:latin typeface="Arial"/>
              </a:rPr>
              <a:t>万人）のうち、津波・土砂災害の危険地域の住民の避難</a:t>
            </a:r>
            <a:endParaRPr lang="en-US" altLang="ja-JP" sz="1200" spc="50" dirty="0" smtClean="0">
              <a:solidFill>
                <a:prstClr val="black"/>
              </a:solidFill>
              <a:latin typeface="Arial"/>
            </a:endParaRPr>
          </a:p>
          <a:p>
            <a:pPr marL="288000" indent="-174624" defTabSz="909978">
              <a:lnSpc>
                <a:spcPct val="110000"/>
              </a:lnSpc>
              <a:buFont typeface="Arial" panose="020B0604020202020204" pitchFamily="34" charset="0"/>
              <a:buChar char="•"/>
              <a:defRPr/>
            </a:pPr>
            <a:r>
              <a:rPr lang="ja-JP" altLang="en-US" sz="1200" spc="50" dirty="0" smtClean="0">
                <a:solidFill>
                  <a:prstClr val="black"/>
                </a:solidFill>
                <a:latin typeface="Arial"/>
              </a:rPr>
              <a:t>新幹線等の運行停止</a:t>
            </a:r>
            <a:endParaRPr lang="en-US" altLang="ja-JP" sz="1200" spc="50" dirty="0" smtClean="0">
              <a:solidFill>
                <a:prstClr val="black"/>
              </a:solidFill>
              <a:latin typeface="Arial"/>
            </a:endParaRPr>
          </a:p>
          <a:p>
            <a:pPr marL="288000" indent="-174624" defTabSz="909978">
              <a:lnSpc>
                <a:spcPct val="110000"/>
              </a:lnSpc>
              <a:buFont typeface="Arial" panose="020B0604020202020204" pitchFamily="34" charset="0"/>
              <a:buChar char="•"/>
              <a:defRPr/>
            </a:pPr>
            <a:r>
              <a:rPr lang="ja-JP" altLang="en-US" sz="1200" spc="50" dirty="0" smtClean="0">
                <a:solidFill>
                  <a:prstClr val="black"/>
                </a:solidFill>
                <a:latin typeface="Arial"/>
              </a:rPr>
              <a:t>高速道路の一般車両</a:t>
            </a:r>
            <a:r>
              <a:rPr lang="ja-JP" altLang="en-US" sz="1200" spc="50" smtClean="0">
                <a:solidFill>
                  <a:prstClr val="black"/>
                </a:solidFill>
                <a:latin typeface="Arial"/>
              </a:rPr>
              <a:t>の通行止め</a:t>
            </a:r>
            <a:r>
              <a:rPr lang="ja-JP" altLang="en-US" sz="1200" spc="50" dirty="0" smtClean="0">
                <a:solidFill>
                  <a:prstClr val="black"/>
                </a:solidFill>
                <a:latin typeface="Arial"/>
              </a:rPr>
              <a:t> </a:t>
            </a:r>
            <a:r>
              <a:rPr lang="ja-JP" altLang="en-US" sz="1200" spc="50" smtClean="0">
                <a:solidFill>
                  <a:prstClr val="black"/>
                </a:solidFill>
                <a:latin typeface="Arial"/>
              </a:rPr>
              <a:t>等</a:t>
            </a:r>
            <a:endParaRPr lang="ja-JP" altLang="en-US" sz="1200" spc="50" dirty="0">
              <a:solidFill>
                <a:prstClr val="black"/>
              </a:solidFill>
              <a:latin typeface="Arial"/>
            </a:endParaRPr>
          </a:p>
        </p:txBody>
      </p:sp>
      <p:sp>
        <p:nvSpPr>
          <p:cNvPr id="43" name="AutoShape 32"/>
          <p:cNvSpPr>
            <a:spLocks noChangeArrowheads="1"/>
          </p:cNvSpPr>
          <p:nvPr/>
        </p:nvSpPr>
        <p:spPr bwMode="auto">
          <a:xfrm>
            <a:off x="1559189" y="4831941"/>
            <a:ext cx="350838" cy="1372209"/>
          </a:xfrm>
          <a:prstGeom prst="roundRect">
            <a:avLst>
              <a:gd name="adj" fmla="val 16667"/>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88399" tIns="44200" rIns="88399" bIns="44200" anchor="ctr"/>
          <a:lstStyle>
            <a:lvl1pPr defTabSz="882650">
              <a:defRPr kumimoji="1">
                <a:solidFill>
                  <a:schemeClr val="tx1"/>
                </a:solidFill>
                <a:latin typeface="Arial" panose="020B0604020202020204" pitchFamily="34" charset="0"/>
                <a:ea typeface="ＭＳ Ｐゴシック" panose="020B0600070205080204" pitchFamily="50" charset="-128"/>
              </a:defRPr>
            </a:lvl1pPr>
            <a:lvl2pPr defTabSz="882650">
              <a:defRPr kumimoji="1">
                <a:solidFill>
                  <a:schemeClr val="tx1"/>
                </a:solidFill>
                <a:latin typeface="Arial" panose="020B0604020202020204" pitchFamily="34" charset="0"/>
                <a:ea typeface="ＭＳ Ｐゴシック" panose="020B0600070205080204" pitchFamily="50" charset="-128"/>
              </a:defRPr>
            </a:lvl2pPr>
            <a:lvl3pPr defTabSz="882650">
              <a:defRPr kumimoji="1">
                <a:solidFill>
                  <a:schemeClr val="tx1"/>
                </a:solidFill>
                <a:latin typeface="Arial" panose="020B0604020202020204" pitchFamily="34" charset="0"/>
                <a:ea typeface="ＭＳ Ｐゴシック" panose="020B0600070205080204" pitchFamily="50" charset="-128"/>
              </a:defRPr>
            </a:lvl3pPr>
            <a:lvl4pPr defTabSz="882650">
              <a:defRPr kumimoji="1">
                <a:solidFill>
                  <a:schemeClr val="tx1"/>
                </a:solidFill>
                <a:latin typeface="Arial" panose="020B0604020202020204" pitchFamily="34" charset="0"/>
                <a:ea typeface="ＭＳ Ｐゴシック" panose="020B0600070205080204" pitchFamily="50" charset="-128"/>
              </a:defRPr>
            </a:lvl4pPr>
            <a:lvl5pPr defTabSz="882650">
              <a:defRPr kumimoji="1">
                <a:solidFill>
                  <a:schemeClr val="tx1"/>
                </a:solidFill>
                <a:latin typeface="Arial" panose="020B0604020202020204" pitchFamily="34" charset="0"/>
                <a:ea typeface="ＭＳ Ｐゴシック" panose="020B0600070205080204" pitchFamily="50" charset="-128"/>
              </a:defRPr>
            </a:lvl5pPr>
            <a:lvl6pPr marL="22812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384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956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528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00" dirty="0">
                <a:solidFill>
                  <a:srgbClr val="000000"/>
                </a:solidFill>
                <a:latin typeface="Times New Roman" panose="02020603050405020304" pitchFamily="18" charset="0"/>
              </a:rPr>
              <a:t>東海地震に関する</a:t>
            </a:r>
            <a:endParaRPr lang="en-US" altLang="ja-JP" sz="1000" dirty="0">
              <a:solidFill>
                <a:srgbClr val="000000"/>
              </a:solidFill>
              <a:latin typeface="Times New Roman" panose="02020603050405020304" pitchFamily="18" charset="0"/>
            </a:endParaRPr>
          </a:p>
          <a:p>
            <a:pPr algn="ctr"/>
            <a:r>
              <a:rPr lang="ja-JP" altLang="en-US" sz="1000" dirty="0">
                <a:solidFill>
                  <a:srgbClr val="000000"/>
                </a:solidFill>
                <a:latin typeface="Times New Roman" panose="02020603050405020304" pitchFamily="18" charset="0"/>
              </a:rPr>
              <a:t>調査情報（臨時）</a:t>
            </a:r>
          </a:p>
        </p:txBody>
      </p:sp>
      <p:sp>
        <p:nvSpPr>
          <p:cNvPr id="44" name="AutoShape 32"/>
          <p:cNvSpPr>
            <a:spLocks noChangeArrowheads="1"/>
          </p:cNvSpPr>
          <p:nvPr/>
        </p:nvSpPr>
        <p:spPr bwMode="auto">
          <a:xfrm>
            <a:off x="2147733" y="4806211"/>
            <a:ext cx="350838" cy="1372209"/>
          </a:xfrm>
          <a:prstGeom prst="roundRect">
            <a:avLst>
              <a:gd name="adj" fmla="val 16667"/>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88399" tIns="44200" rIns="88399" bIns="44200" anchor="ctr"/>
          <a:lstStyle>
            <a:lvl1pPr defTabSz="882650">
              <a:defRPr kumimoji="1">
                <a:solidFill>
                  <a:schemeClr val="tx1"/>
                </a:solidFill>
                <a:latin typeface="Arial" panose="020B0604020202020204" pitchFamily="34" charset="0"/>
                <a:ea typeface="ＭＳ Ｐゴシック" panose="020B0600070205080204" pitchFamily="50" charset="-128"/>
              </a:defRPr>
            </a:lvl1pPr>
            <a:lvl2pPr defTabSz="882650">
              <a:defRPr kumimoji="1">
                <a:solidFill>
                  <a:schemeClr val="tx1"/>
                </a:solidFill>
                <a:latin typeface="Arial" panose="020B0604020202020204" pitchFamily="34" charset="0"/>
                <a:ea typeface="ＭＳ Ｐゴシック" panose="020B0600070205080204" pitchFamily="50" charset="-128"/>
              </a:defRPr>
            </a:lvl2pPr>
            <a:lvl3pPr defTabSz="882650">
              <a:defRPr kumimoji="1">
                <a:solidFill>
                  <a:schemeClr val="tx1"/>
                </a:solidFill>
                <a:latin typeface="Arial" panose="020B0604020202020204" pitchFamily="34" charset="0"/>
                <a:ea typeface="ＭＳ Ｐゴシック" panose="020B0600070205080204" pitchFamily="50" charset="-128"/>
              </a:defRPr>
            </a:lvl3pPr>
            <a:lvl4pPr defTabSz="882650">
              <a:defRPr kumimoji="1">
                <a:solidFill>
                  <a:schemeClr val="tx1"/>
                </a:solidFill>
                <a:latin typeface="Arial" panose="020B0604020202020204" pitchFamily="34" charset="0"/>
                <a:ea typeface="ＭＳ Ｐゴシック" panose="020B0600070205080204" pitchFamily="50" charset="-128"/>
              </a:defRPr>
            </a:lvl4pPr>
            <a:lvl5pPr defTabSz="882650">
              <a:defRPr kumimoji="1">
                <a:solidFill>
                  <a:schemeClr val="tx1"/>
                </a:solidFill>
                <a:latin typeface="Arial" panose="020B0604020202020204" pitchFamily="34" charset="0"/>
                <a:ea typeface="ＭＳ Ｐゴシック" panose="020B0600070205080204" pitchFamily="50" charset="-128"/>
              </a:defRPr>
            </a:lvl5pPr>
            <a:lvl6pPr marL="22812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384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956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52838" indent="4763" defTabSz="8826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00">
                <a:solidFill>
                  <a:srgbClr val="000000"/>
                </a:solidFill>
                <a:latin typeface="Times New Roman" panose="02020603050405020304" pitchFamily="18" charset="0"/>
              </a:rPr>
              <a:t>東海地震注意情報</a:t>
            </a:r>
            <a:endParaRPr lang="en-US" altLang="ja-JP" sz="1000">
              <a:solidFill>
                <a:srgbClr val="000000"/>
              </a:solidFill>
              <a:latin typeface="Times New Roman" panose="02020603050405020304" pitchFamily="18" charset="0"/>
            </a:endParaRPr>
          </a:p>
        </p:txBody>
      </p:sp>
      <p:sp>
        <p:nvSpPr>
          <p:cNvPr id="48" name="右矢印 47"/>
          <p:cNvSpPr/>
          <p:nvPr/>
        </p:nvSpPr>
        <p:spPr>
          <a:xfrm>
            <a:off x="4208534" y="5322782"/>
            <a:ext cx="223838" cy="3905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78">
              <a:defRPr/>
            </a:pPr>
            <a:endParaRPr lang="ja-JP" altLang="en-US">
              <a:solidFill>
                <a:srgbClr val="FFFFFF"/>
              </a:solidFill>
            </a:endParaRPr>
          </a:p>
        </p:txBody>
      </p:sp>
      <p:sp>
        <p:nvSpPr>
          <p:cNvPr id="49" name="右矢印 48"/>
          <p:cNvSpPr/>
          <p:nvPr/>
        </p:nvSpPr>
        <p:spPr>
          <a:xfrm>
            <a:off x="3317250" y="5316327"/>
            <a:ext cx="225426" cy="3905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78">
              <a:defRPr/>
            </a:pPr>
            <a:endParaRPr lang="ja-JP" altLang="en-US">
              <a:solidFill>
                <a:srgbClr val="FFFFFF"/>
              </a:solidFill>
            </a:endParaRPr>
          </a:p>
        </p:txBody>
      </p:sp>
      <p:cxnSp>
        <p:nvCxnSpPr>
          <p:cNvPr id="50" name="直線矢印コネクタ 49"/>
          <p:cNvCxnSpPr/>
          <p:nvPr/>
        </p:nvCxnSpPr>
        <p:spPr>
          <a:xfrm>
            <a:off x="877119" y="6255469"/>
            <a:ext cx="2736850" cy="0"/>
          </a:xfrm>
          <a:prstGeom prst="straightConnector1">
            <a:avLst/>
          </a:prstGeom>
          <a:ln>
            <a:solidFill>
              <a:schemeClr val="tx1"/>
            </a:solidFill>
            <a:prstDash val="lg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Text Box 7"/>
          <p:cNvSpPr txBox="1">
            <a:spLocks noChangeArrowheads="1"/>
          </p:cNvSpPr>
          <p:nvPr/>
        </p:nvSpPr>
        <p:spPr bwMode="auto">
          <a:xfrm>
            <a:off x="1792491" y="6221561"/>
            <a:ext cx="91440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99" tIns="44200" rIns="88399" bIns="44200"/>
          <a:lstStyle>
            <a:lvl1pPr defTabSz="1000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00063" indent="-282575" defTabSz="1000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000125" indent="-225425" defTabSz="1000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01775" indent="-225425"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01838" indent="-225425"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4590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162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3734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30638" indent="-225425"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ctr">
              <a:lnSpc>
                <a:spcPct val="90000"/>
              </a:lnSpc>
              <a:spcBef>
                <a:spcPct val="0"/>
              </a:spcBef>
              <a:buFontTx/>
              <a:buNone/>
            </a:pPr>
            <a:r>
              <a:rPr lang="ja-JP" altLang="en-US" sz="1100" dirty="0">
                <a:solidFill>
                  <a:srgbClr val="000000"/>
                </a:solidFill>
                <a:latin typeface="Tahoma" panose="020B0604030504040204" pitchFamily="34" charset="0"/>
              </a:rPr>
              <a:t>気象業務法</a:t>
            </a:r>
          </a:p>
        </p:txBody>
      </p:sp>
      <p:sp>
        <p:nvSpPr>
          <p:cNvPr id="52" name="Text Box 15"/>
          <p:cNvSpPr txBox="1">
            <a:spLocks noChangeArrowheads="1"/>
          </p:cNvSpPr>
          <p:nvPr/>
        </p:nvSpPr>
        <p:spPr bwMode="auto">
          <a:xfrm>
            <a:off x="3428132" y="3483222"/>
            <a:ext cx="3187548" cy="870170"/>
          </a:xfrm>
          <a:prstGeom prst="rect">
            <a:avLst/>
          </a:prstGeom>
          <a:solidFill>
            <a:srgbClr val="FFFFFF"/>
          </a:solidFill>
          <a:ln w="9525">
            <a:solidFill>
              <a:srgbClr val="000000"/>
            </a:solidFill>
            <a:miter lim="800000"/>
            <a:headEnd/>
            <a:tailEnd/>
          </a:ln>
        </p:spPr>
        <p:txBody>
          <a:bodyPr lIns="88399" tIns="44200" rIns="0" bIns="44200"/>
          <a:lstStyle>
            <a:lvl1pPr defTabSz="1000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00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00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ctr">
              <a:spcBef>
                <a:spcPct val="0"/>
              </a:spcBef>
              <a:buFontTx/>
              <a:buNone/>
            </a:pPr>
            <a:r>
              <a:rPr lang="en-US" altLang="ja-JP" sz="1400" b="1" dirty="0">
                <a:solidFill>
                  <a:srgbClr val="000000"/>
                </a:solidFill>
                <a:latin typeface="Century" panose="02040604050505020304" pitchFamily="18" charset="0"/>
                <a:ea typeface="ＭＳ ゴシック" panose="020B0609070205080204" pitchFamily="49" charset="-128"/>
              </a:rPr>
              <a:t>【</a:t>
            </a:r>
            <a:r>
              <a:rPr lang="ja-JP" altLang="en-US" sz="1400" b="1" dirty="0">
                <a:solidFill>
                  <a:srgbClr val="000000"/>
                </a:solidFill>
                <a:latin typeface="Century" panose="02040604050505020304" pitchFamily="18" charset="0"/>
                <a:ea typeface="ＭＳ ゴシック" panose="020B0609070205080204" pitchFamily="49" charset="-128"/>
              </a:rPr>
              <a:t>強化計画</a:t>
            </a:r>
            <a:r>
              <a:rPr lang="en-US" altLang="ja-JP" sz="1400" b="1" dirty="0">
                <a:solidFill>
                  <a:srgbClr val="000000"/>
                </a:solidFill>
                <a:latin typeface="Century" panose="02040604050505020304" pitchFamily="18" charset="0"/>
                <a:ea typeface="ＭＳ ゴシック" panose="020B0609070205080204" pitchFamily="49" charset="-128"/>
              </a:rPr>
              <a:t>】</a:t>
            </a:r>
          </a:p>
          <a:p>
            <a:pPr fontAlgn="ctr">
              <a:lnSpc>
                <a:spcPct val="110000"/>
              </a:lnSpc>
              <a:spcBef>
                <a:spcPct val="0"/>
              </a:spcBef>
              <a:buFontTx/>
              <a:buNone/>
            </a:pPr>
            <a:r>
              <a:rPr lang="ja-JP" altLang="en-US" sz="1000" dirty="0">
                <a:solidFill>
                  <a:srgbClr val="000000"/>
                </a:solidFill>
                <a:latin typeface="Century" panose="02040604050505020304" pitchFamily="18" charset="0"/>
                <a:ea typeface="ＭＳ ゴシック" panose="020B0609070205080204" pitchFamily="49" charset="-128"/>
              </a:rPr>
              <a:t>（</a:t>
            </a:r>
            <a:r>
              <a:rPr lang="ja-JP" altLang="en-US" sz="1000" dirty="0">
                <a:solidFill>
                  <a:srgbClr val="FF0000"/>
                </a:solidFill>
                <a:latin typeface="Century" panose="02040604050505020304" pitchFamily="18" charset="0"/>
                <a:ea typeface="ＭＳ ゴシック" panose="020B0609070205080204" pitchFamily="49" charset="-128"/>
              </a:rPr>
              <a:t>都道府県、市町村、指定行政機関、指定公共機関</a:t>
            </a:r>
            <a:r>
              <a:rPr lang="ja-JP" altLang="en-US" sz="1000" dirty="0" smtClean="0">
                <a:solidFill>
                  <a:srgbClr val="000000"/>
                </a:solidFill>
                <a:latin typeface="Century" panose="02040604050505020304" pitchFamily="18" charset="0"/>
                <a:ea typeface="ＭＳ ゴシック" panose="020B0609070205080204" pitchFamily="49" charset="-128"/>
              </a:rPr>
              <a:t>）</a:t>
            </a:r>
            <a:endParaRPr lang="en-US" altLang="ja-JP" sz="1000" dirty="0" smtClean="0">
              <a:solidFill>
                <a:srgbClr val="000000"/>
              </a:solidFill>
              <a:latin typeface="Century" panose="02040604050505020304" pitchFamily="18" charset="0"/>
              <a:ea typeface="ＭＳ ゴシック" panose="020B0609070205080204" pitchFamily="49" charset="-128"/>
            </a:endParaRPr>
          </a:p>
          <a:p>
            <a:pPr fontAlgn="ctr">
              <a:lnSpc>
                <a:spcPct val="110000"/>
              </a:lnSpc>
              <a:spcBef>
                <a:spcPct val="0"/>
              </a:spcBef>
              <a:buFontTx/>
              <a:buNone/>
            </a:pPr>
            <a:r>
              <a:rPr lang="ja-JP" altLang="en-US" sz="1050" dirty="0" smtClean="0">
                <a:solidFill>
                  <a:srgbClr val="000000"/>
                </a:solidFill>
                <a:latin typeface="Century" panose="02040604050505020304" pitchFamily="18" charset="0"/>
                <a:ea typeface="ＭＳ ゴシック" panose="020B0609070205080204" pitchFamily="49" charset="-128"/>
              </a:rPr>
              <a:t>関係省庁、地方公共団体等</a:t>
            </a:r>
            <a:r>
              <a:rPr lang="ja-JP" altLang="en-US" sz="1050" dirty="0">
                <a:solidFill>
                  <a:srgbClr val="000000"/>
                </a:solidFill>
                <a:latin typeface="Century" panose="02040604050505020304" pitchFamily="18" charset="0"/>
                <a:ea typeface="ＭＳ ゴシック" panose="020B0609070205080204" pitchFamily="49" charset="-128"/>
              </a:rPr>
              <a:t>が、警戒宣言発令</a:t>
            </a:r>
            <a:r>
              <a:rPr lang="ja-JP" altLang="en-US" sz="1050" dirty="0" smtClean="0">
                <a:solidFill>
                  <a:srgbClr val="000000"/>
                </a:solidFill>
                <a:latin typeface="Century" panose="02040604050505020304" pitchFamily="18" charset="0"/>
                <a:ea typeface="ＭＳ ゴシック" panose="020B0609070205080204" pitchFamily="49" charset="-128"/>
              </a:rPr>
              <a:t>時の避難勧告の発令基準等を規定</a:t>
            </a:r>
            <a:endParaRPr lang="en-US" altLang="ja-JP" sz="1050" dirty="0" smtClean="0">
              <a:solidFill>
                <a:srgbClr val="000000"/>
              </a:solidFill>
              <a:latin typeface="Century" panose="02040604050505020304" pitchFamily="18" charset="0"/>
              <a:ea typeface="ＭＳ ゴシック" panose="020B0609070205080204" pitchFamily="49" charset="-128"/>
            </a:endParaRPr>
          </a:p>
        </p:txBody>
      </p:sp>
      <p:sp>
        <p:nvSpPr>
          <p:cNvPr id="53" name="Rectangle 52"/>
          <p:cNvSpPr>
            <a:spLocks noChangeArrowheads="1"/>
          </p:cNvSpPr>
          <p:nvPr/>
        </p:nvSpPr>
        <p:spPr bwMode="auto">
          <a:xfrm>
            <a:off x="3263346" y="5697864"/>
            <a:ext cx="34902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88399" tIns="44200" rIns="88399" bIns="44200">
            <a:spAutoFit/>
          </a:bodyPr>
          <a:lstStyle/>
          <a:p>
            <a:pPr defTabSz="883401">
              <a:defRPr/>
            </a:pPr>
            <a:r>
              <a:rPr lang="ja-JP" altLang="en-US" sz="1108" dirty="0">
                <a:solidFill>
                  <a:srgbClr val="000000"/>
                </a:solidFill>
                <a:latin typeface="Times New Roman" pitchFamily="18" charset="0"/>
              </a:rPr>
              <a:t>報告</a:t>
            </a:r>
          </a:p>
        </p:txBody>
      </p:sp>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201" y="1429161"/>
            <a:ext cx="2293507" cy="1625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正方形/長方形 62"/>
          <p:cNvSpPr/>
          <p:nvPr/>
        </p:nvSpPr>
        <p:spPr>
          <a:xfrm>
            <a:off x="8273828" y="2680737"/>
            <a:ext cx="898419" cy="358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66" name="テキスト ボックス 65"/>
          <p:cNvSpPr txBox="1"/>
          <p:nvPr/>
        </p:nvSpPr>
        <p:spPr>
          <a:xfrm>
            <a:off x="8007867" y="2684279"/>
            <a:ext cx="1262137" cy="334313"/>
          </a:xfrm>
          <a:prstGeom prst="rect">
            <a:avLst/>
          </a:prstGeom>
          <a:solidFill>
            <a:schemeClr val="bg1"/>
          </a:solidFill>
          <a:ln w="19050">
            <a:solidFill>
              <a:srgbClr val="FEF808"/>
            </a:solidFill>
          </a:ln>
        </p:spPr>
        <p:txBody>
          <a:bodyPr wrap="square" lIns="36000" tIns="36000" rIns="36000" bIns="36000">
            <a:spAutoFit/>
          </a:bodyPr>
          <a:lstStyle/>
          <a:p>
            <a:pPr algn="ctr" defTabSz="909978">
              <a:defRPr/>
            </a:pPr>
            <a:r>
              <a:rPr lang="ja-JP" altLang="en-US" sz="900" dirty="0">
                <a:solidFill>
                  <a:srgbClr val="000000"/>
                </a:solidFill>
                <a:latin typeface="Arial"/>
              </a:rPr>
              <a:t>地震防災対策強化</a:t>
            </a:r>
            <a:r>
              <a:rPr lang="ja-JP" altLang="en-US" sz="900" dirty="0" smtClean="0">
                <a:solidFill>
                  <a:srgbClr val="000000"/>
                </a:solidFill>
                <a:latin typeface="Arial"/>
              </a:rPr>
              <a:t>地域</a:t>
            </a:r>
            <a:endParaRPr lang="en-US" altLang="ja-JP" sz="900" dirty="0" smtClean="0">
              <a:solidFill>
                <a:srgbClr val="000000"/>
              </a:solidFill>
              <a:latin typeface="Arial"/>
            </a:endParaRPr>
          </a:p>
          <a:p>
            <a:pPr algn="ctr" defTabSz="909978">
              <a:defRPr/>
            </a:pPr>
            <a:r>
              <a:rPr lang="zh-TW" altLang="en-US" sz="800" dirty="0">
                <a:solidFill>
                  <a:srgbClr val="000000"/>
                </a:solidFill>
                <a:latin typeface="Arial"/>
                <a:ea typeface="ＭＳ Ｐゴシック"/>
              </a:rPr>
              <a:t>（人口：約</a:t>
            </a:r>
            <a:r>
              <a:rPr lang="en-US" altLang="zh-TW" sz="800" dirty="0">
                <a:solidFill>
                  <a:srgbClr val="000000"/>
                </a:solidFill>
                <a:latin typeface="Arial"/>
                <a:ea typeface="ＭＳ Ｐゴシック"/>
              </a:rPr>
              <a:t>1,300</a:t>
            </a:r>
            <a:r>
              <a:rPr lang="zh-TW" altLang="en-US" sz="800" dirty="0">
                <a:solidFill>
                  <a:srgbClr val="000000"/>
                </a:solidFill>
                <a:latin typeface="Arial"/>
                <a:ea typeface="ＭＳ Ｐゴシック"/>
              </a:rPr>
              <a:t>万人</a:t>
            </a:r>
            <a:r>
              <a:rPr lang="zh-TW" altLang="en-US" sz="800" dirty="0" smtClean="0">
                <a:solidFill>
                  <a:srgbClr val="000000"/>
                </a:solidFill>
                <a:latin typeface="Arial"/>
                <a:ea typeface="ＭＳ Ｐゴシック"/>
              </a:rPr>
              <a:t>）</a:t>
            </a:r>
            <a:endParaRPr lang="zh-TW" altLang="en-US" sz="800" dirty="0">
              <a:solidFill>
                <a:srgbClr val="000000"/>
              </a:solidFill>
              <a:latin typeface="Arial"/>
              <a:ea typeface="ＭＳ Ｐゴシック"/>
            </a:endParaRPr>
          </a:p>
        </p:txBody>
      </p:sp>
      <p:sp>
        <p:nvSpPr>
          <p:cNvPr id="67" name="正方形/長方形 66"/>
          <p:cNvSpPr/>
          <p:nvPr/>
        </p:nvSpPr>
        <p:spPr>
          <a:xfrm>
            <a:off x="71204" y="1340768"/>
            <a:ext cx="9748858" cy="5146848"/>
          </a:xfrm>
          <a:prstGeom prst="rect">
            <a:avLst/>
          </a:prstGeom>
          <a:noFill/>
          <a:ln w="25400"/>
        </p:spPr>
        <p:style>
          <a:lnRef idx="2">
            <a:schemeClr val="accent2"/>
          </a:lnRef>
          <a:fillRef idx="1">
            <a:schemeClr val="lt1"/>
          </a:fillRef>
          <a:effectRef idx="0">
            <a:schemeClr val="accent2"/>
          </a:effectRef>
          <a:fontRef idx="minor">
            <a:schemeClr val="dk1"/>
          </a:fontRef>
        </p:style>
        <p:txBody>
          <a:bodyPr anchor="ctr"/>
          <a:lstStyle/>
          <a:p>
            <a:pPr algn="ctr" defTabSz="909978">
              <a:defRPr/>
            </a:pPr>
            <a:endParaRPr lang="ja-JP" altLang="en-US">
              <a:solidFill>
                <a:srgbClr val="FFFFFF"/>
              </a:solidFill>
            </a:endParaRPr>
          </a:p>
        </p:txBody>
      </p:sp>
      <p:sp>
        <p:nvSpPr>
          <p:cNvPr id="68" name="テキスト ボックス 67"/>
          <p:cNvSpPr txBox="1"/>
          <p:nvPr/>
        </p:nvSpPr>
        <p:spPr>
          <a:xfrm>
            <a:off x="56456" y="611396"/>
            <a:ext cx="9733210" cy="369332"/>
          </a:xfrm>
          <a:prstGeom prst="rect">
            <a:avLst/>
          </a:prstGeom>
          <a:solidFill>
            <a:srgbClr val="FFFFCC"/>
          </a:solidFill>
          <a:ln w="38100">
            <a:solidFill>
              <a:schemeClr val="accent4"/>
            </a:solidFill>
          </a:ln>
        </p:spPr>
        <p:txBody>
          <a:bodyPr wrap="square" rtlCol="0">
            <a:spAutoFit/>
          </a:bodyPr>
          <a:lstStyle/>
          <a:p>
            <a:pPr marL="174625" indent="-174625" algn="ctr">
              <a:spcBef>
                <a:spcPts val="600"/>
              </a:spcBef>
            </a:pPr>
            <a:r>
              <a:rPr lang="ja-JP" altLang="en-US" dirty="0" smtClean="0">
                <a:solidFill>
                  <a:prstClr val="black"/>
                </a:solidFill>
              </a:rPr>
              <a:t>東海地震を対象とする大震法は、確度の高い地震の予測を前提として防災対応を実施する仕組み。</a:t>
            </a:r>
            <a:endParaRPr lang="en-US" altLang="ja-JP" dirty="0" smtClean="0">
              <a:solidFill>
                <a:prstClr val="black"/>
              </a:solidFill>
            </a:endParaRPr>
          </a:p>
        </p:txBody>
      </p:sp>
      <p:sp>
        <p:nvSpPr>
          <p:cNvPr id="3" name="テキスト ボックス 2"/>
          <p:cNvSpPr txBox="1"/>
          <p:nvPr/>
        </p:nvSpPr>
        <p:spPr>
          <a:xfrm>
            <a:off x="56456" y="2041103"/>
            <a:ext cx="2787943" cy="307777"/>
          </a:xfrm>
          <a:prstGeom prst="rect">
            <a:avLst/>
          </a:prstGeom>
          <a:noFill/>
        </p:spPr>
        <p:txBody>
          <a:bodyPr wrap="none" rtlCol="0">
            <a:spAutoFit/>
          </a:bodyPr>
          <a:lstStyle/>
          <a:p>
            <a:r>
              <a:rPr lang="ja-JP" altLang="en-US" sz="1400" b="1" dirty="0" smtClean="0">
                <a:solidFill>
                  <a:prstClr val="black"/>
                </a:solidFill>
                <a:latin typeface="ＭＳ ゴシック" panose="020B0609070205080204" pitchFamily="49" charset="-128"/>
                <a:ea typeface="ＭＳ ゴシック" panose="020B0609070205080204" pitchFamily="49" charset="-128"/>
              </a:rPr>
              <a:t>○ 地震防災対策強化地域の指定</a:t>
            </a:r>
            <a:endParaRPr lang="ja-JP" altLang="en-US" sz="1400" b="1" dirty="0">
              <a:solidFill>
                <a:prstClr val="black"/>
              </a:solidFill>
              <a:latin typeface="ＭＳ ゴシック" panose="020B0609070205080204" pitchFamily="49" charset="-128"/>
              <a:ea typeface="ＭＳ ゴシック" panose="020B0609070205080204" pitchFamily="49" charset="-128"/>
            </a:endParaRPr>
          </a:p>
        </p:txBody>
      </p:sp>
      <p:sp>
        <p:nvSpPr>
          <p:cNvPr id="54" name="テキスト ボックス 53"/>
          <p:cNvSpPr txBox="1"/>
          <p:nvPr/>
        </p:nvSpPr>
        <p:spPr>
          <a:xfrm>
            <a:off x="317887" y="1196752"/>
            <a:ext cx="4006225"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ja-JP" altLang="en-US" sz="1600" b="1" dirty="0" smtClean="0">
                <a:solidFill>
                  <a:prstClr val="white"/>
                </a:solidFill>
              </a:rPr>
              <a:t>大震法に基づく地震防災応急対策の仕組み</a:t>
            </a:r>
            <a:endParaRPr lang="ja-JP" altLang="en-US" sz="1600" b="1" dirty="0">
              <a:solidFill>
                <a:prstClr val="white"/>
              </a:solidFill>
            </a:endParaRPr>
          </a:p>
        </p:txBody>
      </p:sp>
      <p:sp>
        <p:nvSpPr>
          <p:cNvPr id="4" name="正方形/長方形 3"/>
          <p:cNvSpPr/>
          <p:nvPr/>
        </p:nvSpPr>
        <p:spPr>
          <a:xfrm>
            <a:off x="317887" y="2249927"/>
            <a:ext cx="7203689" cy="803297"/>
          </a:xfrm>
          <a:prstGeom prst="rect">
            <a:avLst/>
          </a:prstGeom>
        </p:spPr>
        <p:txBody>
          <a:bodyPr wrap="square">
            <a:spAutoFit/>
          </a:bodyPr>
          <a:lstStyle/>
          <a:p>
            <a:pPr>
              <a:lnSpc>
                <a:spcPct val="110000"/>
              </a:lnSpc>
            </a:pPr>
            <a:r>
              <a:rPr lang="ja-JP" altLang="en-US" sz="1400" dirty="0" smtClean="0">
                <a:solidFill>
                  <a:prstClr val="black"/>
                </a:solidFill>
              </a:rPr>
              <a:t>大規模</a:t>
            </a:r>
            <a:r>
              <a:rPr lang="ja-JP" altLang="en-US" sz="1400" dirty="0">
                <a:solidFill>
                  <a:prstClr val="black"/>
                </a:solidFill>
              </a:rPr>
              <a:t>な地震が発生した場合に著しい地震災害が生ずるおそれがあるため、地震防災に関する対策を強化する必要がある</a:t>
            </a:r>
            <a:r>
              <a:rPr lang="ja-JP" altLang="en-US" sz="1400" dirty="0" smtClean="0">
                <a:solidFill>
                  <a:prstClr val="black"/>
                </a:solidFill>
              </a:rPr>
              <a:t>地域</a:t>
            </a:r>
            <a:endParaRPr lang="en-US" altLang="ja-JP" sz="1400" dirty="0" smtClean="0">
              <a:solidFill>
                <a:prstClr val="black"/>
              </a:solidFill>
            </a:endParaRPr>
          </a:p>
          <a:p>
            <a:pPr>
              <a:lnSpc>
                <a:spcPct val="110000"/>
              </a:lnSpc>
            </a:pPr>
            <a:r>
              <a:rPr lang="ja-JP" altLang="en-US" sz="1400" dirty="0" smtClean="0">
                <a:solidFill>
                  <a:prstClr val="black"/>
                </a:solidFill>
              </a:rPr>
              <a:t>（内閣総理大臣が、中央防災会議に諮問し、関係都道府県知事に意見を聴いて指定）</a:t>
            </a:r>
            <a:endParaRPr lang="ja-JP" altLang="en-US" sz="1400" dirty="0">
              <a:solidFill>
                <a:prstClr val="black"/>
              </a:solidFill>
            </a:endParaRPr>
          </a:p>
        </p:txBody>
      </p:sp>
      <p:sp>
        <p:nvSpPr>
          <p:cNvPr id="57" name="右矢印 56"/>
          <p:cNvSpPr/>
          <p:nvPr/>
        </p:nvSpPr>
        <p:spPr>
          <a:xfrm>
            <a:off x="1403083" y="5278737"/>
            <a:ext cx="145414" cy="3905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78">
              <a:defRPr/>
            </a:pPr>
            <a:endParaRPr lang="ja-JP" altLang="en-US">
              <a:solidFill>
                <a:srgbClr val="FFFFFF"/>
              </a:solidFill>
            </a:endParaRPr>
          </a:p>
        </p:txBody>
      </p:sp>
      <p:sp>
        <p:nvSpPr>
          <p:cNvPr id="58" name="右矢印 57"/>
          <p:cNvSpPr/>
          <p:nvPr/>
        </p:nvSpPr>
        <p:spPr>
          <a:xfrm>
            <a:off x="1949161" y="5290683"/>
            <a:ext cx="145414" cy="3905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78">
              <a:defRPr/>
            </a:pPr>
            <a:endParaRPr lang="ja-JP" altLang="en-US">
              <a:solidFill>
                <a:srgbClr val="FFFFFF"/>
              </a:solidFill>
            </a:endParaRPr>
          </a:p>
        </p:txBody>
      </p:sp>
      <p:sp>
        <p:nvSpPr>
          <p:cNvPr id="59" name="右矢印 58"/>
          <p:cNvSpPr/>
          <p:nvPr/>
        </p:nvSpPr>
        <p:spPr>
          <a:xfrm>
            <a:off x="2536689" y="5316327"/>
            <a:ext cx="145414" cy="3905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78">
              <a:defRPr/>
            </a:pPr>
            <a:endParaRPr lang="ja-JP" altLang="en-US">
              <a:solidFill>
                <a:srgbClr val="FFFFFF"/>
              </a:solidFill>
            </a:endParaRPr>
          </a:p>
        </p:txBody>
      </p:sp>
      <p:sp>
        <p:nvSpPr>
          <p:cNvPr id="5" name="正方形/長方形 4"/>
          <p:cNvSpPr/>
          <p:nvPr/>
        </p:nvSpPr>
        <p:spPr>
          <a:xfrm>
            <a:off x="7697277" y="1470696"/>
            <a:ext cx="1789482" cy="190240"/>
          </a:xfrm>
          <a:prstGeom prst="rect">
            <a:avLst/>
          </a:prstGeom>
        </p:spPr>
        <p:style>
          <a:lnRef idx="2">
            <a:schemeClr val="dk1"/>
          </a:lnRef>
          <a:fillRef idx="1">
            <a:schemeClr val="lt1"/>
          </a:fillRef>
          <a:effectRef idx="0">
            <a:schemeClr val="dk1"/>
          </a:effectRef>
          <a:fontRef idx="minor">
            <a:schemeClr val="dk1"/>
          </a:fontRef>
        </p:style>
        <p:txBody>
          <a:bodyPr wrap="square" lIns="36000" tIns="18000" rIns="36000" bIns="18000" anchor="ctr" anchorCtr="0">
            <a:spAutoFit/>
          </a:bodyPr>
          <a:lstStyle/>
          <a:p>
            <a:pPr algn="ctr"/>
            <a:r>
              <a:rPr lang="ja-JP" altLang="en-US" sz="1000" dirty="0" smtClean="0">
                <a:solidFill>
                  <a:srgbClr val="FF0000"/>
                </a:solidFill>
              </a:rPr>
              <a:t>現在</a:t>
            </a:r>
            <a:r>
              <a:rPr lang="ja-JP" altLang="en-US" sz="1000" dirty="0">
                <a:solidFill>
                  <a:srgbClr val="FF0000"/>
                </a:solidFill>
              </a:rPr>
              <a:t>は、東海地震だけ</a:t>
            </a:r>
            <a:r>
              <a:rPr lang="ja-JP" altLang="en-US" sz="1000" dirty="0" smtClean="0">
                <a:solidFill>
                  <a:srgbClr val="FF0000"/>
                </a:solidFill>
              </a:rPr>
              <a:t>が対象</a:t>
            </a:r>
            <a:endParaRPr lang="ja-JP" altLang="en-US" sz="1000" dirty="0">
              <a:solidFill>
                <a:srgbClr val="FF0000"/>
              </a:solidFill>
            </a:endParaRPr>
          </a:p>
        </p:txBody>
      </p:sp>
      <p:sp>
        <p:nvSpPr>
          <p:cNvPr id="6" name="テキスト ボックス 5"/>
          <p:cNvSpPr txBox="1"/>
          <p:nvPr/>
        </p:nvSpPr>
        <p:spPr>
          <a:xfrm>
            <a:off x="238384" y="1724935"/>
            <a:ext cx="7037504" cy="307777"/>
          </a:xfrm>
          <a:prstGeom prst="rect">
            <a:avLst/>
          </a:prstGeom>
          <a:ln w="31750">
            <a:solidFill>
              <a:srgbClr val="FF0000"/>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ja-JP" altLang="en-US" sz="1400" b="1" dirty="0" smtClean="0">
                <a:solidFill>
                  <a:prstClr val="black"/>
                </a:solidFill>
              </a:rPr>
              <a:t>昭和５３年に、東海地震の切迫性の指摘と地震予知が可能であるとされたことを受けて立法</a:t>
            </a:r>
            <a:endParaRPr lang="ja-JP" altLang="en-US" sz="1400" b="1" dirty="0">
              <a:solidFill>
                <a:prstClr val="black"/>
              </a:solidFill>
            </a:endParaRPr>
          </a:p>
        </p:txBody>
      </p:sp>
      <p:sp>
        <p:nvSpPr>
          <p:cNvPr id="7" name="スライド番号プレースホルダー 6"/>
          <p:cNvSpPr>
            <a:spLocks noGrp="1"/>
          </p:cNvSpPr>
          <p:nvPr>
            <p:ph type="sldNum" sz="quarter" idx="12"/>
          </p:nvPr>
        </p:nvSpPr>
        <p:spPr/>
        <p:txBody>
          <a:bodyPr/>
          <a:lstStyle/>
          <a:p>
            <a:fld id="{886B7CE1-7474-42F9-A3A3-B16D69111079}" type="slidenum">
              <a:rPr lang="ja-JP" altLang="en-US" smtClean="0">
                <a:solidFill>
                  <a:prstClr val="black"/>
                </a:solidFill>
              </a:rPr>
              <a:pPr/>
              <a:t>2</a:t>
            </a:fld>
            <a:endParaRPr lang="ja-JP" altLang="en-US" dirty="0">
              <a:solidFill>
                <a:prstClr val="black"/>
              </a:solidFill>
            </a:endParaRPr>
          </a:p>
        </p:txBody>
      </p:sp>
      <p:sp>
        <p:nvSpPr>
          <p:cNvPr id="45" name="Text Box 15"/>
          <p:cNvSpPr txBox="1">
            <a:spLocks noChangeArrowheads="1"/>
          </p:cNvSpPr>
          <p:nvPr/>
        </p:nvSpPr>
        <p:spPr bwMode="auto">
          <a:xfrm>
            <a:off x="6791632" y="3487900"/>
            <a:ext cx="2943824" cy="870170"/>
          </a:xfrm>
          <a:prstGeom prst="rect">
            <a:avLst/>
          </a:prstGeom>
          <a:solidFill>
            <a:srgbClr val="FFFFFF"/>
          </a:solidFill>
          <a:ln w="9525">
            <a:solidFill>
              <a:srgbClr val="000000"/>
            </a:solidFill>
            <a:miter lim="800000"/>
            <a:headEnd/>
            <a:tailEnd/>
          </a:ln>
        </p:spPr>
        <p:txBody>
          <a:bodyPr lIns="88399" tIns="44200" rIns="0" bIns="44200"/>
          <a:lstStyle>
            <a:lvl1pPr defTabSz="1000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1000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1000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1000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1000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ctr">
              <a:spcBef>
                <a:spcPct val="0"/>
              </a:spcBef>
              <a:buFontTx/>
              <a:buNone/>
            </a:pPr>
            <a:r>
              <a:rPr lang="en-US" altLang="ja-JP" sz="1400" b="1" dirty="0" smtClean="0">
                <a:solidFill>
                  <a:srgbClr val="000000"/>
                </a:solidFill>
                <a:latin typeface="Century" panose="02040604050505020304" pitchFamily="18" charset="0"/>
                <a:ea typeface="ＭＳ ゴシック" panose="020B0609070205080204" pitchFamily="49" charset="-128"/>
              </a:rPr>
              <a:t>【</a:t>
            </a:r>
            <a:r>
              <a:rPr lang="ja-JP" altLang="en-US" sz="1400" b="1" dirty="0">
                <a:solidFill>
                  <a:srgbClr val="000000"/>
                </a:solidFill>
                <a:latin typeface="Century" panose="02040604050505020304" pitchFamily="18" charset="0"/>
                <a:ea typeface="ＭＳ ゴシック" panose="020B0609070205080204" pitchFamily="49" charset="-128"/>
              </a:rPr>
              <a:t>応急</a:t>
            </a:r>
            <a:r>
              <a:rPr lang="ja-JP" altLang="en-US" sz="1400" b="1" dirty="0" smtClean="0">
                <a:solidFill>
                  <a:srgbClr val="000000"/>
                </a:solidFill>
                <a:latin typeface="Century" panose="02040604050505020304" pitchFamily="18" charset="0"/>
                <a:ea typeface="ＭＳ ゴシック" panose="020B0609070205080204" pitchFamily="49" charset="-128"/>
              </a:rPr>
              <a:t>計画</a:t>
            </a:r>
            <a:r>
              <a:rPr lang="en-US" altLang="ja-JP" sz="1400" b="1" dirty="0">
                <a:solidFill>
                  <a:srgbClr val="000000"/>
                </a:solidFill>
                <a:latin typeface="Century" panose="02040604050505020304" pitchFamily="18" charset="0"/>
                <a:ea typeface="ＭＳ ゴシック" panose="020B0609070205080204" pitchFamily="49" charset="-128"/>
              </a:rPr>
              <a:t>】</a:t>
            </a:r>
          </a:p>
          <a:p>
            <a:pPr marL="133349" indent="-133349" fontAlgn="ctr">
              <a:spcBef>
                <a:spcPct val="0"/>
              </a:spcBef>
              <a:buFontTx/>
              <a:buNone/>
            </a:pPr>
            <a:r>
              <a:rPr lang="ja-JP" altLang="en-US" sz="1200" dirty="0" smtClean="0">
                <a:solidFill>
                  <a:srgbClr val="000000"/>
                </a:solidFill>
                <a:latin typeface="Century" panose="02040604050505020304" pitchFamily="18" charset="0"/>
                <a:ea typeface="ＭＳ ゴシック" panose="020B0609070205080204" pitchFamily="49" charset="-128"/>
              </a:rPr>
              <a:t>（</a:t>
            </a:r>
            <a:r>
              <a:rPr lang="ja-JP" altLang="en-US" sz="1000" dirty="0">
                <a:solidFill>
                  <a:prstClr val="black"/>
                </a:solidFill>
                <a:latin typeface="Century" panose="02040604050505020304" pitchFamily="18" charset="0"/>
                <a:ea typeface="ＭＳ ゴシック" panose="020B0609070205080204" pitchFamily="49" charset="-128"/>
              </a:rPr>
              <a:t>病院、百貨店、鉄道事業等の</a:t>
            </a:r>
            <a:r>
              <a:rPr lang="ja-JP" altLang="en-US" sz="1000" dirty="0">
                <a:solidFill>
                  <a:srgbClr val="FF0000"/>
                </a:solidFill>
                <a:latin typeface="Century" panose="02040604050505020304" pitchFamily="18" charset="0"/>
                <a:ea typeface="ＭＳ ゴシック" panose="020B0609070205080204" pitchFamily="49" charset="-128"/>
              </a:rPr>
              <a:t>民間事</a:t>
            </a:r>
            <a:r>
              <a:rPr lang="ja-JP" altLang="en-US" sz="1000" dirty="0" smtClean="0">
                <a:solidFill>
                  <a:srgbClr val="FF0000"/>
                </a:solidFill>
                <a:latin typeface="Century" panose="02040604050505020304" pitchFamily="18" charset="0"/>
                <a:ea typeface="ＭＳ ゴシック" panose="020B0609070205080204" pitchFamily="49" charset="-128"/>
              </a:rPr>
              <a:t>業者</a:t>
            </a:r>
            <a:r>
              <a:rPr lang="ja-JP" altLang="en-US" sz="1200" dirty="0" smtClean="0">
                <a:solidFill>
                  <a:srgbClr val="000000"/>
                </a:solidFill>
                <a:latin typeface="Century" panose="02040604050505020304" pitchFamily="18" charset="0"/>
                <a:ea typeface="ＭＳ ゴシック" panose="020B0609070205080204" pitchFamily="49" charset="-128"/>
              </a:rPr>
              <a:t>）</a:t>
            </a:r>
            <a:endParaRPr lang="ja-JP" altLang="en-US" sz="1200" dirty="0">
              <a:solidFill>
                <a:srgbClr val="000000"/>
              </a:solidFill>
              <a:latin typeface="Century" panose="02040604050505020304" pitchFamily="18" charset="0"/>
              <a:ea typeface="ＭＳ ゴシック" panose="020B0609070205080204" pitchFamily="49" charset="-128"/>
            </a:endParaRPr>
          </a:p>
          <a:p>
            <a:pPr fontAlgn="ctr">
              <a:lnSpc>
                <a:spcPct val="110000"/>
              </a:lnSpc>
              <a:spcBef>
                <a:spcPct val="0"/>
              </a:spcBef>
              <a:buFontTx/>
              <a:buNone/>
            </a:pPr>
            <a:r>
              <a:rPr lang="ja-JP" altLang="en-US" sz="1050" dirty="0" smtClean="0">
                <a:solidFill>
                  <a:srgbClr val="000000"/>
                </a:solidFill>
                <a:latin typeface="Century" panose="02040604050505020304" pitchFamily="18" charset="0"/>
                <a:ea typeface="ＭＳ ゴシック" panose="020B0609070205080204" pitchFamily="49" charset="-128"/>
              </a:rPr>
              <a:t>民間</a:t>
            </a:r>
            <a:r>
              <a:rPr lang="ja-JP" altLang="en-US" sz="1050" dirty="0">
                <a:solidFill>
                  <a:srgbClr val="000000"/>
                </a:solidFill>
                <a:latin typeface="Century" panose="02040604050505020304" pitchFamily="18" charset="0"/>
                <a:ea typeface="ＭＳ ゴシック" panose="020B0609070205080204" pitchFamily="49" charset="-128"/>
              </a:rPr>
              <a:t>事</a:t>
            </a:r>
            <a:r>
              <a:rPr lang="ja-JP" altLang="en-US" sz="1050" dirty="0" smtClean="0">
                <a:solidFill>
                  <a:srgbClr val="000000"/>
                </a:solidFill>
                <a:latin typeface="Century" panose="02040604050505020304" pitchFamily="18" charset="0"/>
                <a:ea typeface="ＭＳ ゴシック" panose="020B0609070205080204" pitchFamily="49" charset="-128"/>
              </a:rPr>
              <a:t>業者が</a:t>
            </a:r>
            <a:r>
              <a:rPr lang="ja-JP" altLang="en-US" sz="1050" dirty="0">
                <a:solidFill>
                  <a:srgbClr val="000000"/>
                </a:solidFill>
                <a:latin typeface="Century" panose="02040604050505020304" pitchFamily="18" charset="0"/>
                <a:ea typeface="ＭＳ ゴシック" panose="020B0609070205080204" pitchFamily="49" charset="-128"/>
              </a:rPr>
              <a:t>、</a:t>
            </a:r>
            <a:r>
              <a:rPr lang="ja-JP" altLang="en-US" sz="1050" dirty="0" smtClean="0">
                <a:solidFill>
                  <a:srgbClr val="000000"/>
                </a:solidFill>
                <a:latin typeface="Century" panose="02040604050505020304" pitchFamily="18" charset="0"/>
                <a:ea typeface="ＭＳ ゴシック" panose="020B0609070205080204" pitchFamily="49" charset="-128"/>
              </a:rPr>
              <a:t>警戒</a:t>
            </a:r>
            <a:r>
              <a:rPr lang="ja-JP" altLang="en-US" sz="1050" dirty="0">
                <a:solidFill>
                  <a:srgbClr val="000000"/>
                </a:solidFill>
                <a:latin typeface="Century" panose="02040604050505020304" pitchFamily="18" charset="0"/>
                <a:ea typeface="ＭＳ ゴシック" panose="020B0609070205080204" pitchFamily="49" charset="-128"/>
              </a:rPr>
              <a:t>宣言発令時に緊急的に実施する</a:t>
            </a:r>
            <a:r>
              <a:rPr lang="ja-JP" altLang="en-US" sz="1050" dirty="0" smtClean="0">
                <a:solidFill>
                  <a:srgbClr val="000000"/>
                </a:solidFill>
                <a:latin typeface="Century" panose="02040604050505020304" pitchFamily="18" charset="0"/>
                <a:ea typeface="ＭＳ ゴシック" panose="020B0609070205080204" pitchFamily="49" charset="-128"/>
              </a:rPr>
              <a:t>対策を自ら規定</a:t>
            </a:r>
            <a:endParaRPr lang="ja-JP" altLang="en-US" sz="1050" dirty="0">
              <a:solidFill>
                <a:srgbClr val="000000"/>
              </a:solidFill>
              <a:latin typeface="Century" panose="02040604050505020304" pitchFamily="18" charset="0"/>
              <a:ea typeface="ＭＳ ゴシック" panose="020B0609070205080204" pitchFamily="49" charset="-128"/>
            </a:endParaRPr>
          </a:p>
        </p:txBody>
      </p:sp>
      <p:sp>
        <p:nvSpPr>
          <p:cNvPr id="42" name="正方形/長方形 41"/>
          <p:cNvSpPr/>
          <p:nvPr/>
        </p:nvSpPr>
        <p:spPr>
          <a:xfrm>
            <a:off x="493588" y="6549010"/>
            <a:ext cx="7203689" cy="329321"/>
          </a:xfrm>
          <a:prstGeom prst="rect">
            <a:avLst/>
          </a:prstGeom>
        </p:spPr>
        <p:txBody>
          <a:bodyPr wrap="square">
            <a:spAutoFit/>
          </a:bodyPr>
          <a:lstStyle/>
          <a:p>
            <a:pPr>
              <a:lnSpc>
                <a:spcPct val="110000"/>
              </a:lnSpc>
            </a:pPr>
            <a:r>
              <a:rPr lang="en-US" altLang="ja-JP" sz="1400" dirty="0" smtClean="0">
                <a:solidFill>
                  <a:prstClr val="black"/>
                </a:solidFill>
              </a:rPr>
              <a:t>※</a:t>
            </a:r>
            <a:r>
              <a:rPr lang="ja-JP" altLang="en-US" sz="1400" dirty="0" smtClean="0">
                <a:solidFill>
                  <a:prstClr val="black"/>
                </a:solidFill>
              </a:rPr>
              <a:t>　地震財特法に</a:t>
            </a:r>
            <a:r>
              <a:rPr lang="ja-JP" altLang="en-US" sz="1400" dirty="0">
                <a:solidFill>
                  <a:prstClr val="black"/>
                </a:solidFill>
              </a:rPr>
              <a:t>よる、強化計画に基づき緊急に整備すべき施設等の整備に</a:t>
            </a:r>
            <a:r>
              <a:rPr lang="ja-JP" altLang="en-US" sz="1400" dirty="0" smtClean="0">
                <a:solidFill>
                  <a:prstClr val="black"/>
                </a:solidFill>
              </a:rPr>
              <a:t>補助規定あり</a:t>
            </a:r>
            <a:endParaRPr lang="ja-JP" altLang="en-US" sz="1400" dirty="0">
              <a:solidFill>
                <a:prstClr val="black"/>
              </a:solidFill>
            </a:endParaRPr>
          </a:p>
        </p:txBody>
      </p:sp>
      <p:sp>
        <p:nvSpPr>
          <p:cNvPr id="46" name="テキスト ボックス 45"/>
          <p:cNvSpPr txBox="1"/>
          <p:nvPr/>
        </p:nvSpPr>
        <p:spPr>
          <a:xfrm>
            <a:off x="595295" y="7007675"/>
            <a:ext cx="9323615" cy="861774"/>
          </a:xfrm>
          <a:prstGeom prst="rect">
            <a:avLst/>
          </a:prstGeom>
          <a:noFill/>
        </p:spPr>
        <p:txBody>
          <a:bodyPr wrap="square">
            <a:spAutoFit/>
          </a:bodyPr>
          <a:lstStyle/>
          <a:p>
            <a:pPr defTabSz="909978">
              <a:lnSpc>
                <a:spcPts val="1500"/>
              </a:lnSpc>
              <a:defRPr/>
            </a:pPr>
            <a:r>
              <a:rPr lang="ja-JP" altLang="en-US" sz="1400" b="1" spc="200" dirty="0" smtClean="0">
                <a:solidFill>
                  <a:srgbClr val="000000"/>
                </a:solidFill>
                <a:latin typeface="Arial"/>
              </a:rPr>
              <a:t>○ </a:t>
            </a:r>
            <a:r>
              <a:rPr lang="ja-JP" altLang="en-US" sz="1400" b="1" spc="200" dirty="0" smtClean="0">
                <a:solidFill>
                  <a:srgbClr val="000000"/>
                </a:solidFill>
                <a:latin typeface="ＭＳ ゴシック" panose="020B0609070205080204" pitchFamily="49" charset="-128"/>
                <a:ea typeface="ＭＳ ゴシック" panose="020B0609070205080204" pitchFamily="49" charset="-128"/>
              </a:rPr>
              <a:t>強化計画に基づき緊急に整備すべき施設等の整備に補助</a:t>
            </a:r>
            <a:endParaRPr lang="en-US" altLang="ja-JP" sz="1400" b="1" spc="200" dirty="0" smtClean="0">
              <a:solidFill>
                <a:srgbClr val="000000"/>
              </a:solidFill>
              <a:latin typeface="ＭＳ ゴシック" panose="020B0609070205080204" pitchFamily="49" charset="-128"/>
              <a:ea typeface="ＭＳ ゴシック" panose="020B0609070205080204" pitchFamily="49" charset="-128"/>
            </a:endParaRPr>
          </a:p>
          <a:p>
            <a:pPr defTabSz="909978">
              <a:lnSpc>
                <a:spcPts val="1500"/>
              </a:lnSpc>
              <a:defRPr/>
            </a:pPr>
            <a:r>
              <a:rPr lang="ja-JP" altLang="en-US" sz="1600" b="1" spc="200" dirty="0" smtClean="0">
                <a:solidFill>
                  <a:srgbClr val="000000"/>
                </a:solidFill>
                <a:latin typeface="Arial"/>
              </a:rPr>
              <a:t>　　</a:t>
            </a:r>
            <a:r>
              <a:rPr lang="ja-JP" altLang="en-US" sz="1200" spc="200" dirty="0" smtClean="0">
                <a:solidFill>
                  <a:srgbClr val="000000"/>
                </a:solidFill>
                <a:latin typeface="Arial"/>
              </a:rPr>
              <a:t>地震財特法による、消防用施設の整備、社会福祉施設の改築、公立小中学校の改築・補強に対する補助のかさ上げ</a:t>
            </a:r>
            <a:endParaRPr lang="en-US" altLang="ja-JP" sz="1200" spc="200" dirty="0" smtClean="0">
              <a:solidFill>
                <a:srgbClr val="000000"/>
              </a:solidFill>
              <a:latin typeface="Arial"/>
            </a:endParaRPr>
          </a:p>
          <a:p>
            <a:pPr defTabSz="909978">
              <a:lnSpc>
                <a:spcPts val="1500"/>
              </a:lnSpc>
              <a:defRPr/>
            </a:pPr>
            <a:r>
              <a:rPr lang="ja-JP" altLang="en-US" sz="1400" spc="200" dirty="0" smtClean="0">
                <a:solidFill>
                  <a:srgbClr val="000000"/>
                </a:solidFill>
                <a:latin typeface="Arial"/>
              </a:rPr>
              <a:t>　　 </a:t>
            </a:r>
            <a:r>
              <a:rPr lang="ja-JP" altLang="en-US" sz="1100" spc="200" dirty="0" smtClean="0">
                <a:solidFill>
                  <a:srgbClr val="000000"/>
                </a:solidFill>
                <a:latin typeface="Arial"/>
              </a:rPr>
              <a:t>かさ上げ率：消防用施設（１／３⇒１／２）、社会福祉施設（１／２⇒２／３）</a:t>
            </a:r>
            <a:endParaRPr lang="en-US" altLang="ja-JP" sz="1100" spc="200" dirty="0" smtClean="0">
              <a:solidFill>
                <a:srgbClr val="000000"/>
              </a:solidFill>
              <a:latin typeface="Arial"/>
            </a:endParaRPr>
          </a:p>
          <a:p>
            <a:pPr defTabSz="909978">
              <a:lnSpc>
                <a:spcPts val="1500"/>
              </a:lnSpc>
              <a:defRPr/>
            </a:pPr>
            <a:r>
              <a:rPr lang="ja-JP" altLang="en-US" sz="1100" spc="200" dirty="0" smtClean="0">
                <a:solidFill>
                  <a:srgbClr val="000000"/>
                </a:solidFill>
                <a:latin typeface="Arial"/>
              </a:rPr>
              <a:t>　　　 　　　    　　公立小中学校（危険校舎改築１／３⇒１／２、非木造補強１／３⇒１／２（倒壊の危険性が高いもの等は２／３）</a:t>
            </a:r>
            <a:endParaRPr lang="en-US" altLang="ja-JP" sz="1100" spc="200" dirty="0" smtClean="0">
              <a:solidFill>
                <a:srgbClr val="000000"/>
              </a:solidFill>
              <a:latin typeface="Arial"/>
            </a:endParaRPr>
          </a:p>
        </p:txBody>
      </p:sp>
    </p:spTree>
    <p:extLst>
      <p:ext uri="{BB962C8B-B14F-4D97-AF65-F5344CB8AC3E}">
        <p14:creationId xmlns:p14="http://schemas.microsoft.com/office/powerpoint/2010/main" val="1444434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886B7CE1-7474-42F9-A3A3-B16D69111079}" type="slidenum">
              <a:rPr lang="ja-JP" altLang="en-US" smtClean="0">
                <a:solidFill>
                  <a:prstClr val="black"/>
                </a:solidFill>
              </a:rPr>
              <a:pPr/>
              <a:t>3</a:t>
            </a:fld>
            <a:endParaRPr lang="ja-JP" altLang="en-US" dirty="0">
              <a:solidFill>
                <a:prstClr val="black"/>
              </a:solidFill>
            </a:endParaRPr>
          </a:p>
        </p:txBody>
      </p:sp>
      <p:sp>
        <p:nvSpPr>
          <p:cNvPr id="42" name="正方形/長方形 41"/>
          <p:cNvSpPr/>
          <p:nvPr/>
        </p:nvSpPr>
        <p:spPr>
          <a:xfrm>
            <a:off x="0" y="-27384"/>
            <a:ext cx="9913255" cy="44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南海トラフ巨大地震の被害想定</a:t>
            </a:r>
          </a:p>
        </p:txBody>
      </p:sp>
      <p:grpSp>
        <p:nvGrpSpPr>
          <p:cNvPr id="46" name="グループ化 45"/>
          <p:cNvGrpSpPr/>
          <p:nvPr/>
        </p:nvGrpSpPr>
        <p:grpSpPr>
          <a:xfrm>
            <a:off x="7069946" y="1283908"/>
            <a:ext cx="2805781" cy="515504"/>
            <a:chOff x="4631054" y="0"/>
            <a:chExt cx="3960506" cy="515504"/>
          </a:xfrm>
        </p:grpSpPr>
        <p:sp>
          <p:nvSpPr>
            <p:cNvPr id="47" name="正方形/長方形 46"/>
            <p:cNvSpPr/>
            <p:nvPr/>
          </p:nvSpPr>
          <p:spPr>
            <a:xfrm>
              <a:off x="4631054" y="30958"/>
              <a:ext cx="3960506" cy="484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57816"/>
              <a:r>
                <a:rPr lang="ja-JP" altLang="en-US" sz="1200" dirty="0" smtClean="0">
                  <a:solidFill>
                    <a:srgbClr val="000000"/>
                  </a:solidFill>
                  <a:latin typeface="ＭＳ Ｐゴシック"/>
                </a:rPr>
                <a:t>建物被害・人的被害：平成</a:t>
              </a:r>
              <a:r>
                <a:rPr lang="en-US" altLang="ja-JP" sz="1200" dirty="0" smtClean="0">
                  <a:solidFill>
                    <a:srgbClr val="000000"/>
                  </a:solidFill>
                  <a:latin typeface="ＭＳ Ｐゴシック"/>
                </a:rPr>
                <a:t>24</a:t>
              </a:r>
              <a:r>
                <a:rPr lang="ja-JP" altLang="en-US" sz="1200" dirty="0" smtClean="0">
                  <a:solidFill>
                    <a:srgbClr val="000000"/>
                  </a:solidFill>
                  <a:latin typeface="ＭＳ Ｐゴシック"/>
                </a:rPr>
                <a:t>年８月</a:t>
              </a:r>
              <a:endParaRPr lang="en-US" altLang="ja-JP" sz="1200" dirty="0" smtClean="0">
                <a:solidFill>
                  <a:srgbClr val="000000"/>
                </a:solidFill>
                <a:latin typeface="ＭＳ Ｐゴシック"/>
              </a:endParaRPr>
            </a:p>
            <a:p>
              <a:pPr defTabSz="957816"/>
              <a:r>
                <a:rPr lang="ja-JP" altLang="en-US" sz="1200" dirty="0">
                  <a:solidFill>
                    <a:srgbClr val="000000"/>
                  </a:solidFill>
                  <a:latin typeface="ＭＳ Ｐゴシック"/>
                </a:rPr>
                <a:t>施設等の</a:t>
              </a:r>
              <a:r>
                <a:rPr lang="ja-JP" altLang="en-US" sz="1200" dirty="0" smtClean="0">
                  <a:solidFill>
                    <a:srgbClr val="000000"/>
                  </a:solidFill>
                  <a:latin typeface="ＭＳ Ｐゴシック"/>
                </a:rPr>
                <a:t>被害・経済被害：平成</a:t>
              </a:r>
              <a:r>
                <a:rPr lang="en-US" altLang="ja-JP" sz="1200" dirty="0" smtClean="0">
                  <a:solidFill>
                    <a:srgbClr val="000000"/>
                  </a:solidFill>
                  <a:latin typeface="ＭＳ Ｐゴシック"/>
                </a:rPr>
                <a:t>25</a:t>
              </a:r>
              <a:r>
                <a:rPr lang="ja-JP" altLang="en-US" sz="1200" dirty="0" smtClean="0">
                  <a:solidFill>
                    <a:srgbClr val="000000"/>
                  </a:solidFill>
                  <a:latin typeface="ＭＳ Ｐゴシック"/>
                </a:rPr>
                <a:t>年３月</a:t>
              </a:r>
              <a:endParaRPr lang="ja-JP" altLang="en-US" sz="1200" dirty="0">
                <a:solidFill>
                  <a:srgbClr val="000000"/>
                </a:solidFill>
                <a:latin typeface="ＭＳ Ｐゴシック"/>
              </a:endParaRPr>
            </a:p>
          </p:txBody>
        </p:sp>
        <p:sp>
          <p:nvSpPr>
            <p:cNvPr id="55" name="大かっこ 54"/>
            <p:cNvSpPr/>
            <p:nvPr/>
          </p:nvSpPr>
          <p:spPr>
            <a:xfrm>
              <a:off x="4631054" y="0"/>
              <a:ext cx="3780483" cy="48454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57816"/>
              <a:endParaRPr lang="ja-JP" altLang="en-US" sz="1900">
                <a:solidFill>
                  <a:srgbClr val="000000"/>
                </a:solidFill>
              </a:endParaRPr>
            </a:p>
          </p:txBody>
        </p:sp>
      </p:grpSp>
      <p:sp>
        <p:nvSpPr>
          <p:cNvPr id="56" name="コンテンツ プレースホルダー 2"/>
          <p:cNvSpPr txBox="1">
            <a:spLocks/>
          </p:cNvSpPr>
          <p:nvPr/>
        </p:nvSpPr>
        <p:spPr>
          <a:xfrm>
            <a:off x="4088984" y="1268760"/>
            <a:ext cx="5171190" cy="13671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solidFill>
                  <a:srgbClr val="C00000"/>
                </a:solidFill>
                <a:latin typeface="+mn-ea"/>
              </a:rPr>
              <a:t>   </a:t>
            </a:r>
            <a:r>
              <a:rPr lang="ja-JP" altLang="en-US" sz="1600" dirty="0" smtClean="0">
                <a:latin typeface="+mn-ea"/>
              </a:rPr>
              <a:t>○震度分布、津波高</a:t>
            </a:r>
            <a:endParaRPr lang="en-US" altLang="ja-JP" sz="1600" dirty="0" smtClean="0">
              <a:latin typeface="+mn-ea"/>
            </a:endParaRPr>
          </a:p>
          <a:p>
            <a:pPr marL="0" indent="447675">
              <a:buFont typeface="Arial" panose="020B0604020202020204" pitchFamily="34" charset="0"/>
              <a:buNone/>
            </a:pPr>
            <a:r>
              <a:rPr lang="ja-JP" altLang="en-US" sz="1600" dirty="0" smtClean="0">
                <a:latin typeface="+mn-ea"/>
              </a:rPr>
              <a:t>　　・震度７： １２７市町村</a:t>
            </a:r>
            <a:endParaRPr lang="en-US" altLang="ja-JP" sz="1600" dirty="0" smtClean="0">
              <a:latin typeface="+mn-ea"/>
            </a:endParaRPr>
          </a:p>
          <a:p>
            <a:pPr marL="0" indent="447675">
              <a:buFont typeface="Arial" panose="020B0604020202020204" pitchFamily="34" charset="0"/>
              <a:buNone/>
            </a:pPr>
            <a:r>
              <a:rPr lang="ja-JP" altLang="en-US" sz="1600" dirty="0" smtClean="0">
                <a:latin typeface="+mn-ea"/>
              </a:rPr>
              <a:t>　　・最大津波高１０ｍ以上： ７９市町村</a:t>
            </a:r>
            <a:endParaRPr lang="en-US" altLang="ja-JP" sz="1600" dirty="0" smtClean="0">
              <a:latin typeface="+mn-ea"/>
            </a:endParaRPr>
          </a:p>
        </p:txBody>
      </p:sp>
      <p:sp>
        <p:nvSpPr>
          <p:cNvPr id="60" name="コンテンツ プレースホルダー 2"/>
          <p:cNvSpPr txBox="1">
            <a:spLocks/>
          </p:cNvSpPr>
          <p:nvPr/>
        </p:nvSpPr>
        <p:spPr>
          <a:xfrm>
            <a:off x="4088983" y="2298713"/>
            <a:ext cx="5171191" cy="12743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mn-ea"/>
              </a:rPr>
              <a:t>   ○死者・行方不明者数、全壊焼失棟数</a:t>
            </a:r>
            <a:endParaRPr lang="en-US" altLang="ja-JP" sz="1600" dirty="0" smtClean="0">
              <a:latin typeface="+mn-ea"/>
            </a:endParaRPr>
          </a:p>
          <a:p>
            <a:pPr marL="0" indent="0">
              <a:buFont typeface="Arial" panose="020B0604020202020204" pitchFamily="34" charset="0"/>
              <a:buNone/>
            </a:pPr>
            <a:r>
              <a:rPr lang="ja-JP" altLang="en-US" sz="1600" dirty="0" smtClean="0">
                <a:latin typeface="+mn-ea"/>
              </a:rPr>
              <a:t>　　　　　・約３２万３０００人（冬・深夜に発生）</a:t>
            </a:r>
            <a:endParaRPr lang="en-US" altLang="ja-JP" sz="1600" dirty="0" smtClean="0">
              <a:latin typeface="+mn-ea"/>
            </a:endParaRPr>
          </a:p>
          <a:p>
            <a:pPr marL="0" indent="0">
              <a:buFont typeface="Arial" panose="020B0604020202020204" pitchFamily="34" charset="0"/>
              <a:buNone/>
            </a:pPr>
            <a:r>
              <a:rPr lang="ja-JP" altLang="en-US" sz="1600" dirty="0" smtClean="0">
                <a:latin typeface="+mn-ea"/>
              </a:rPr>
              <a:t>　　　　　・約２３８万６０００棟（冬・夕方に発生）</a:t>
            </a:r>
            <a:endParaRPr lang="en-US" altLang="ja-JP" sz="1600" dirty="0">
              <a:latin typeface="+mn-ea"/>
            </a:endParaRPr>
          </a:p>
        </p:txBody>
      </p:sp>
      <p:sp>
        <p:nvSpPr>
          <p:cNvPr id="61" name="コンテンツ プレースホルダー 2"/>
          <p:cNvSpPr txBox="1">
            <a:spLocks/>
          </p:cNvSpPr>
          <p:nvPr/>
        </p:nvSpPr>
        <p:spPr>
          <a:xfrm>
            <a:off x="4088983" y="3392975"/>
            <a:ext cx="5171269" cy="12601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mn-ea"/>
              </a:rPr>
              <a:t>   ○ライフライン、インフラ被害</a:t>
            </a:r>
            <a:endParaRPr lang="en-US" altLang="ja-JP" sz="1600" dirty="0" smtClean="0">
              <a:latin typeface="+mn-ea"/>
            </a:endParaRPr>
          </a:p>
          <a:p>
            <a:pPr marL="0" indent="431800">
              <a:buFont typeface="Arial" panose="020B0604020202020204" pitchFamily="34" charset="0"/>
              <a:buNone/>
              <a:tabLst>
                <a:tab pos="450850" algn="l"/>
              </a:tabLst>
            </a:pPr>
            <a:r>
              <a:rPr lang="ja-JP" altLang="en-US" sz="1600" dirty="0" smtClean="0">
                <a:latin typeface="+mn-ea"/>
              </a:rPr>
              <a:t>     ・電力： 停電件数　約２７１０万軒</a:t>
            </a:r>
            <a:endParaRPr lang="en-US" altLang="ja-JP" sz="1600" dirty="0" smtClean="0">
              <a:latin typeface="+mn-ea"/>
            </a:endParaRPr>
          </a:p>
          <a:p>
            <a:pPr marL="0" indent="431800">
              <a:buFont typeface="Arial" panose="020B0604020202020204" pitchFamily="34" charset="0"/>
              <a:buNone/>
              <a:tabLst>
                <a:tab pos="450850" algn="l"/>
              </a:tabLst>
            </a:pPr>
            <a:r>
              <a:rPr lang="ja-JP" altLang="en-US" sz="1600" dirty="0" smtClean="0">
                <a:latin typeface="+mn-ea"/>
              </a:rPr>
              <a:t>     ・通信： 不通回線数　約９３０万回線　等</a:t>
            </a:r>
            <a:endParaRPr lang="en-US" altLang="ja-JP" sz="1600" dirty="0" smtClean="0">
              <a:latin typeface="+mn-ea"/>
            </a:endParaRPr>
          </a:p>
        </p:txBody>
      </p:sp>
      <p:sp>
        <p:nvSpPr>
          <p:cNvPr id="64" name="コンテンツ プレースホルダー 2"/>
          <p:cNvSpPr txBox="1">
            <a:spLocks/>
          </p:cNvSpPr>
          <p:nvPr/>
        </p:nvSpPr>
        <p:spPr>
          <a:xfrm>
            <a:off x="4088983" y="4401087"/>
            <a:ext cx="5171191" cy="12601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mn-ea"/>
              </a:rPr>
              <a:t>   ○生活への影響</a:t>
            </a:r>
            <a:endParaRPr lang="en-US" altLang="ja-JP" sz="1600" dirty="0" smtClean="0">
              <a:latin typeface="+mn-ea"/>
            </a:endParaRPr>
          </a:p>
          <a:p>
            <a:pPr marL="0" indent="431800">
              <a:buFont typeface="Arial" panose="020B0604020202020204" pitchFamily="34" charset="0"/>
              <a:buNone/>
              <a:tabLst>
                <a:tab pos="450850" algn="l"/>
              </a:tabLst>
            </a:pPr>
            <a:r>
              <a:rPr lang="ja-JP" altLang="en-US" sz="1600" dirty="0" smtClean="0">
                <a:latin typeface="+mn-ea"/>
              </a:rPr>
              <a:t>     ・避難者数：　約９５０万人</a:t>
            </a:r>
            <a:endParaRPr lang="en-US" altLang="ja-JP" sz="1600" dirty="0" smtClean="0">
              <a:latin typeface="+mn-ea"/>
            </a:endParaRPr>
          </a:p>
          <a:p>
            <a:pPr marL="0" indent="431800">
              <a:buFont typeface="Arial" panose="020B0604020202020204" pitchFamily="34" charset="0"/>
              <a:buNone/>
              <a:tabLst>
                <a:tab pos="450850" algn="l"/>
              </a:tabLst>
            </a:pPr>
            <a:r>
              <a:rPr lang="ja-JP" altLang="en-US" sz="1600" dirty="0" smtClean="0">
                <a:latin typeface="+mn-ea"/>
              </a:rPr>
              <a:t>     ・食糧不足：　約３２００万食（３日間）　等</a:t>
            </a:r>
            <a:endParaRPr lang="en-US" altLang="ja-JP" sz="1600" dirty="0" smtClean="0">
              <a:latin typeface="+mn-ea"/>
            </a:endParaRPr>
          </a:p>
        </p:txBody>
      </p:sp>
      <p:sp>
        <p:nvSpPr>
          <p:cNvPr id="65" name="コンテンツ プレースホルダー 2"/>
          <p:cNvSpPr txBox="1">
            <a:spLocks/>
          </p:cNvSpPr>
          <p:nvPr/>
        </p:nvSpPr>
        <p:spPr>
          <a:xfrm>
            <a:off x="4088904" y="5421011"/>
            <a:ext cx="5171269" cy="11763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mn-ea"/>
              </a:rPr>
              <a:t>   ○経済被害</a:t>
            </a:r>
            <a:endParaRPr lang="en-US" altLang="ja-JP" sz="1600" dirty="0" smtClean="0">
              <a:latin typeface="+mn-ea"/>
            </a:endParaRPr>
          </a:p>
          <a:p>
            <a:pPr marL="0" indent="0">
              <a:buFont typeface="Arial" panose="020B0604020202020204" pitchFamily="34" charset="0"/>
              <a:buNone/>
            </a:pPr>
            <a:r>
              <a:rPr lang="ja-JP" altLang="en-US" sz="1600" dirty="0" smtClean="0">
                <a:latin typeface="+mn-ea"/>
              </a:rPr>
              <a:t>           ・資産等の被害： 約１６９．５兆円</a:t>
            </a:r>
            <a:endParaRPr lang="en-US" altLang="ja-JP" sz="1600" dirty="0" smtClean="0">
              <a:latin typeface="+mn-ea"/>
            </a:endParaRPr>
          </a:p>
          <a:p>
            <a:pPr marL="0" indent="0">
              <a:buFont typeface="Arial" panose="020B0604020202020204" pitchFamily="34" charset="0"/>
              <a:buNone/>
            </a:pPr>
            <a:r>
              <a:rPr lang="en-US" altLang="ja-JP" sz="1600" dirty="0" smtClean="0">
                <a:latin typeface="+mn-ea"/>
              </a:rPr>
              <a:t>           </a:t>
            </a:r>
            <a:r>
              <a:rPr lang="ja-JP" altLang="en-US" sz="1600" dirty="0" smtClean="0">
                <a:latin typeface="+mn-ea"/>
              </a:rPr>
              <a:t>・経済活動への影響： 約４４．７兆円</a:t>
            </a:r>
            <a:endParaRPr lang="ja-JP" altLang="en-US" sz="1600" dirty="0">
              <a:latin typeface="+mn-ea"/>
            </a:endParaRPr>
          </a:p>
        </p:txBody>
      </p:sp>
      <p:sp>
        <p:nvSpPr>
          <p:cNvPr id="69" name="テキスト ボックス 68"/>
          <p:cNvSpPr txBox="1"/>
          <p:nvPr/>
        </p:nvSpPr>
        <p:spPr bwMode="auto">
          <a:xfrm>
            <a:off x="5133022" y="6210027"/>
            <a:ext cx="4320553" cy="58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5430" tIns="202779" rIns="55430" bIns="6643" rtlCol="0" anchor="t">
            <a:spAutoFit/>
          </a:bodyPr>
          <a:lstStyle/>
          <a:p>
            <a:pPr marL="182563" indent="-182563" defTabSz="957816"/>
            <a:r>
              <a:rPr lang="en-US" altLang="ja-JP" sz="1200" dirty="0" smtClean="0">
                <a:solidFill>
                  <a:srgbClr val="FF0000"/>
                </a:solidFill>
                <a:latin typeface="ＭＳ Ｐゴシック" pitchFamily="50" charset="-128"/>
              </a:rPr>
              <a:t>※</a:t>
            </a:r>
            <a:r>
              <a:rPr lang="ja-JP" altLang="en-US" sz="1200" dirty="0" smtClean="0">
                <a:solidFill>
                  <a:srgbClr val="FF0000"/>
                </a:solidFill>
                <a:latin typeface="ＭＳ Ｐゴシック" pitchFamily="50" charset="-128"/>
              </a:rPr>
              <a:t>それぞれの数値については、被害が最大となるケースにおける値であり、同一のケースではない。</a:t>
            </a:r>
            <a:endParaRPr lang="ja-JP" altLang="en-US" sz="1200" dirty="0">
              <a:solidFill>
                <a:srgbClr val="FF0000"/>
              </a:solidFill>
              <a:latin typeface="ＭＳ Ｐゴシック" pitchFamily="50" charset="-128"/>
            </a:endParaRPr>
          </a:p>
        </p:txBody>
      </p:sp>
      <p:pic>
        <p:nvPicPr>
          <p:cNvPr id="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49" y="3859332"/>
            <a:ext cx="3497229" cy="259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図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532563" y="5580849"/>
            <a:ext cx="720091" cy="800479"/>
          </a:xfrm>
          <a:prstGeom prst="rect">
            <a:avLst/>
          </a:prstGeom>
          <a:noFill/>
          <a:ln w="3175">
            <a:solidFill>
              <a:schemeClr val="tx1"/>
            </a:solidFill>
          </a:ln>
        </p:spPr>
      </p:pic>
      <p:sp>
        <p:nvSpPr>
          <p:cNvPr id="72" name="テキスト ボックス 71"/>
          <p:cNvSpPr txBox="1"/>
          <p:nvPr/>
        </p:nvSpPr>
        <p:spPr>
          <a:xfrm>
            <a:off x="464149" y="6453336"/>
            <a:ext cx="3768760" cy="461412"/>
          </a:xfrm>
          <a:prstGeom prst="rect">
            <a:avLst/>
          </a:prstGeom>
          <a:noFill/>
        </p:spPr>
        <p:txBody>
          <a:bodyPr wrap="square" lIns="91191" tIns="45595" rIns="91191" bIns="45595" rtlCol="0">
            <a:spAutoFit/>
          </a:bodyPr>
          <a:lstStyle/>
          <a:p>
            <a:pPr marL="90243" indent="-90243" defTabSz="957816"/>
            <a:r>
              <a:rPr lang="en-US" altLang="ja-JP" sz="1200" dirty="0" smtClean="0">
                <a:solidFill>
                  <a:prstClr val="black"/>
                </a:solidFill>
                <a:latin typeface="Calibri"/>
              </a:rPr>
              <a:t>【</a:t>
            </a:r>
            <a:r>
              <a:rPr lang="ja-JP" altLang="en-US" sz="1200" dirty="0" smtClean="0">
                <a:solidFill>
                  <a:prstClr val="black"/>
                </a:solidFill>
                <a:latin typeface="Calibri"/>
              </a:rPr>
              <a:t>「</a:t>
            </a:r>
            <a:r>
              <a:rPr lang="ja-JP" altLang="en-US" sz="1200" dirty="0">
                <a:solidFill>
                  <a:prstClr val="black"/>
                </a:solidFill>
                <a:latin typeface="Calibri"/>
              </a:rPr>
              <a:t>駿河湾～紀伊半島沖」に「大すべり域＋超大すべり」域を</a:t>
            </a:r>
            <a:r>
              <a:rPr lang="ja-JP" altLang="en-US" sz="1200" dirty="0" smtClean="0">
                <a:solidFill>
                  <a:prstClr val="black"/>
                </a:solidFill>
                <a:latin typeface="Calibri"/>
              </a:rPr>
              <a:t>設定した場合の津波高分布図</a:t>
            </a:r>
            <a:r>
              <a:rPr lang="en-US" altLang="ja-JP" sz="1200" dirty="0" smtClean="0">
                <a:solidFill>
                  <a:prstClr val="black"/>
                </a:solidFill>
                <a:latin typeface="Calibri"/>
              </a:rPr>
              <a:t>】 </a:t>
            </a:r>
            <a:endParaRPr lang="en-US" altLang="ja-JP" sz="1200" dirty="0">
              <a:solidFill>
                <a:prstClr val="black"/>
              </a:solidFill>
              <a:latin typeface="Calibri"/>
            </a:endParaRPr>
          </a:p>
        </p:txBody>
      </p:sp>
      <p:sp>
        <p:nvSpPr>
          <p:cNvPr id="73" name="テキスト ボックス 72"/>
          <p:cNvSpPr txBox="1"/>
          <p:nvPr/>
        </p:nvSpPr>
        <p:spPr>
          <a:xfrm>
            <a:off x="464072" y="3511845"/>
            <a:ext cx="3768760" cy="276746"/>
          </a:xfrm>
          <a:prstGeom prst="rect">
            <a:avLst/>
          </a:prstGeom>
          <a:noFill/>
        </p:spPr>
        <p:txBody>
          <a:bodyPr wrap="square" lIns="91191" tIns="45595" rIns="91191" bIns="45595" rtlCol="0">
            <a:spAutoFit/>
          </a:bodyPr>
          <a:lstStyle/>
          <a:p>
            <a:pPr marL="90243" indent="-90243" defTabSz="957816"/>
            <a:r>
              <a:rPr lang="en-US" altLang="ja-JP" sz="1200" dirty="0" smtClean="0">
                <a:solidFill>
                  <a:prstClr val="black"/>
                </a:solidFill>
                <a:latin typeface="Calibri"/>
              </a:rPr>
              <a:t>【</a:t>
            </a:r>
            <a:r>
              <a:rPr lang="ja-JP" altLang="en-US" sz="1200" dirty="0" smtClean="0">
                <a:solidFill>
                  <a:prstClr val="black"/>
                </a:solidFill>
                <a:latin typeface="Calibri"/>
              </a:rPr>
              <a:t>強震動生成域が陸側寄りの場合の震度分布図</a:t>
            </a:r>
            <a:r>
              <a:rPr lang="en-US" altLang="ja-JP" sz="1200" dirty="0" smtClean="0">
                <a:solidFill>
                  <a:prstClr val="black"/>
                </a:solidFill>
                <a:latin typeface="Calibri"/>
              </a:rPr>
              <a:t>】 </a:t>
            </a:r>
            <a:endParaRPr lang="en-US" altLang="ja-JP" sz="1200" dirty="0">
              <a:solidFill>
                <a:prstClr val="black"/>
              </a:solidFill>
              <a:latin typeface="Calibri"/>
            </a:endParaRPr>
          </a:p>
        </p:txBody>
      </p:sp>
      <p:pic>
        <p:nvPicPr>
          <p:cNvPr id="74" name="図 73"/>
          <p:cNvPicPr>
            <a:picLocks noChangeAspect="1"/>
          </p:cNvPicPr>
          <p:nvPr/>
        </p:nvPicPr>
        <p:blipFill>
          <a:blip r:embed="rId5"/>
          <a:stretch>
            <a:fillRect/>
          </a:stretch>
        </p:blipFill>
        <p:spPr>
          <a:xfrm>
            <a:off x="463994" y="1266541"/>
            <a:ext cx="3497454" cy="2264271"/>
          </a:xfrm>
          <a:prstGeom prst="rect">
            <a:avLst/>
          </a:prstGeom>
        </p:spPr>
      </p:pic>
      <p:sp>
        <p:nvSpPr>
          <p:cNvPr id="75" name="テキスト ボックス 74"/>
          <p:cNvSpPr txBox="1"/>
          <p:nvPr/>
        </p:nvSpPr>
        <p:spPr>
          <a:xfrm>
            <a:off x="504079" y="501801"/>
            <a:ext cx="8963806" cy="714793"/>
          </a:xfrm>
          <a:prstGeom prst="rect">
            <a:avLst/>
          </a:prstGeom>
          <a:solidFill>
            <a:srgbClr val="FFFFCC"/>
          </a:solidFill>
          <a:ln w="38100">
            <a:solidFill>
              <a:schemeClr val="accent4"/>
            </a:solidFill>
          </a:ln>
        </p:spPr>
        <p:txBody>
          <a:bodyPr wrap="square" lIns="108000" tIns="72000" rIns="108000" bIns="72000" rtlCol="0">
            <a:spAutoFit/>
          </a:bodyPr>
          <a:lstStyle/>
          <a:p>
            <a:pPr marL="174625" indent="-174625">
              <a:spcBef>
                <a:spcPts val="600"/>
              </a:spcBef>
            </a:pPr>
            <a:r>
              <a:rPr lang="ja-JP" altLang="en-US" sz="1600" dirty="0">
                <a:solidFill>
                  <a:prstClr val="black"/>
                </a:solidFill>
              </a:rPr>
              <a:t>東日本大震災を教訓として</a:t>
            </a:r>
            <a:r>
              <a:rPr lang="ja-JP" altLang="en-US" sz="1600" dirty="0" smtClean="0">
                <a:solidFill>
                  <a:prstClr val="black"/>
                </a:solidFill>
              </a:rPr>
              <a:t>、科学的知見に基づく最大</a:t>
            </a:r>
            <a:r>
              <a:rPr lang="ja-JP" altLang="en-US" sz="1600" dirty="0">
                <a:solidFill>
                  <a:prstClr val="black"/>
                </a:solidFill>
              </a:rPr>
              <a:t>クラス</a:t>
            </a:r>
            <a:r>
              <a:rPr lang="ja-JP" altLang="en-US" sz="1600" dirty="0" smtClean="0">
                <a:solidFill>
                  <a:prstClr val="black"/>
                </a:solidFill>
              </a:rPr>
              <a:t>の巨大な地震</a:t>
            </a:r>
            <a:r>
              <a:rPr lang="ja-JP" altLang="en-US" sz="1600" dirty="0">
                <a:solidFill>
                  <a:prstClr val="black"/>
                </a:solidFill>
              </a:rPr>
              <a:t>・津波を</a:t>
            </a:r>
            <a:r>
              <a:rPr lang="ja-JP" altLang="en-US" sz="1600" dirty="0" smtClean="0">
                <a:solidFill>
                  <a:prstClr val="black"/>
                </a:solidFill>
              </a:rPr>
              <a:t>想定。</a:t>
            </a:r>
            <a:endParaRPr lang="en-US" altLang="ja-JP" sz="1600" dirty="0" smtClean="0">
              <a:solidFill>
                <a:prstClr val="black"/>
              </a:solidFill>
            </a:endParaRPr>
          </a:p>
          <a:p>
            <a:pPr marL="174625" indent="-174625">
              <a:spcBef>
                <a:spcPts val="600"/>
              </a:spcBef>
            </a:pPr>
            <a:r>
              <a:rPr lang="ja-JP" altLang="en-US" sz="1600" dirty="0">
                <a:solidFill>
                  <a:prstClr val="black"/>
                </a:solidFill>
              </a:rPr>
              <a:t>南海トラフ</a:t>
            </a:r>
            <a:r>
              <a:rPr lang="ja-JP" altLang="en-US" sz="1600" dirty="0" smtClean="0">
                <a:solidFill>
                  <a:prstClr val="black"/>
                </a:solidFill>
              </a:rPr>
              <a:t>地震が発生した場合の被害は極めて甚大になると想定されている。</a:t>
            </a:r>
            <a:endParaRPr lang="en-US" altLang="ja-JP" sz="1600" dirty="0" smtClean="0">
              <a:solidFill>
                <a:prstClr val="black"/>
              </a:solidFill>
            </a:endParaRPr>
          </a:p>
        </p:txBody>
      </p:sp>
    </p:spTree>
    <p:extLst>
      <p:ext uri="{BB962C8B-B14F-4D97-AF65-F5344CB8AC3E}">
        <p14:creationId xmlns:p14="http://schemas.microsoft.com/office/powerpoint/2010/main" val="2411269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38503"/>
            <a:ext cx="5097015" cy="34146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1" y="4245026"/>
            <a:ext cx="2496277" cy="307777"/>
            <a:chOff x="8244408" y="2420888"/>
            <a:chExt cx="3499055" cy="307777"/>
          </a:xfrm>
        </p:grpSpPr>
        <p:sp>
          <p:nvSpPr>
            <p:cNvPr id="8" name="テキスト ボックス 7"/>
            <p:cNvSpPr txBox="1"/>
            <p:nvPr/>
          </p:nvSpPr>
          <p:spPr>
            <a:xfrm>
              <a:off x="8244408" y="2420888"/>
              <a:ext cx="3499055" cy="307777"/>
            </a:xfrm>
            <a:prstGeom prst="rect">
              <a:avLst/>
            </a:prstGeom>
            <a:solidFill>
              <a:srgbClr val="FFFFCC"/>
            </a:solidFill>
            <a:ln>
              <a:solidFill>
                <a:schemeClr val="tx1"/>
              </a:solidFill>
            </a:ln>
          </p:spPr>
          <p:txBody>
            <a:bodyPr wrap="square" rtlCol="0">
              <a:spAutoFit/>
            </a:bodyPr>
            <a:lstStyle/>
            <a:p>
              <a:pPr defTabSz="957816"/>
              <a:r>
                <a:rPr lang="ja-JP" altLang="en-US" sz="1400" dirty="0" smtClean="0">
                  <a:solidFill>
                    <a:prstClr val="black"/>
                  </a:solidFill>
                </a:rPr>
                <a:t>　　　　推進地域の指定地域</a:t>
              </a:r>
              <a:endParaRPr lang="en-US" altLang="ja-JP" sz="1400" dirty="0" smtClean="0">
                <a:solidFill>
                  <a:prstClr val="black"/>
                </a:solidFill>
              </a:endParaRPr>
            </a:p>
          </p:txBody>
        </p:sp>
        <p:sp>
          <p:nvSpPr>
            <p:cNvPr id="9" name="正方形/長方形 8"/>
            <p:cNvSpPr/>
            <p:nvPr/>
          </p:nvSpPr>
          <p:spPr>
            <a:xfrm>
              <a:off x="8370014" y="2500100"/>
              <a:ext cx="450458" cy="18239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16"/>
              <a:endParaRPr lang="ja-JP" altLang="en-US" sz="1900">
                <a:solidFill>
                  <a:prstClr val="white"/>
                </a:solidFill>
              </a:endParaRPr>
            </a:p>
          </p:txBody>
        </p:sp>
      </p:grpSp>
      <p:sp>
        <p:nvSpPr>
          <p:cNvPr id="13" name="テキスト ボックス 12"/>
          <p:cNvSpPr txBox="1"/>
          <p:nvPr/>
        </p:nvSpPr>
        <p:spPr>
          <a:xfrm>
            <a:off x="5241694" y="1268437"/>
            <a:ext cx="3560373" cy="1677382"/>
          </a:xfrm>
          <a:prstGeom prst="rect">
            <a:avLst/>
          </a:prstGeom>
          <a:gradFill>
            <a:gsLst>
              <a:gs pos="0">
                <a:schemeClr val="bg1"/>
              </a:gs>
              <a:gs pos="50000">
                <a:srgbClr val="FFFFCC"/>
              </a:gs>
              <a:gs pos="100000">
                <a:srgbClr val="FFFF99"/>
              </a:gs>
            </a:gsLst>
            <a:path path="rect">
              <a:fillToRect l="50000" t="50000" r="50000" b="50000"/>
            </a:path>
          </a:gradFill>
        </p:spPr>
        <p:txBody>
          <a:bodyPr wrap="square" rtlCol="0">
            <a:spAutoFit/>
          </a:bodyPr>
          <a:lstStyle/>
          <a:p>
            <a:pPr defTabSz="957816"/>
            <a:r>
              <a:rPr lang="en-US" altLang="ja-JP" sz="1900" dirty="0" smtClean="0">
                <a:solidFill>
                  <a:prstClr val="black"/>
                </a:solidFill>
              </a:rPr>
              <a:t>【</a:t>
            </a:r>
            <a:r>
              <a:rPr lang="ja-JP" altLang="en-US" sz="1900" dirty="0" smtClean="0">
                <a:solidFill>
                  <a:prstClr val="black"/>
                </a:solidFill>
              </a:rPr>
              <a:t>推進地域</a:t>
            </a:r>
            <a:r>
              <a:rPr lang="en-US" altLang="ja-JP" sz="1900" dirty="0" smtClean="0">
                <a:solidFill>
                  <a:prstClr val="black"/>
                </a:solidFill>
              </a:rPr>
              <a:t>】</a:t>
            </a:r>
          </a:p>
          <a:p>
            <a:pPr defTabSz="957816"/>
            <a:endParaRPr lang="en-US" altLang="ja-JP" sz="800" dirty="0" smtClean="0">
              <a:solidFill>
                <a:prstClr val="black"/>
              </a:solidFill>
            </a:endParaRPr>
          </a:p>
          <a:p>
            <a:pPr defTabSz="957816"/>
            <a:r>
              <a:rPr lang="ja-JP" altLang="en-US" sz="1900" dirty="0" smtClean="0">
                <a:solidFill>
                  <a:prstClr val="black"/>
                </a:solidFill>
              </a:rPr>
              <a:t>南海トラフ地震に係る地震防災対策を推進する必要がある地域</a:t>
            </a:r>
            <a:endParaRPr lang="en-US" altLang="ja-JP" sz="1900" dirty="0" smtClean="0">
              <a:solidFill>
                <a:prstClr val="black"/>
              </a:solidFill>
            </a:endParaRPr>
          </a:p>
          <a:p>
            <a:pPr defTabSz="957816"/>
            <a:endParaRPr lang="en-US" altLang="ja-JP" sz="1900" dirty="0" smtClean="0">
              <a:solidFill>
                <a:prstClr val="black"/>
              </a:solidFill>
            </a:endParaRPr>
          </a:p>
          <a:p>
            <a:pPr algn="ctr" defTabSz="957816"/>
            <a:r>
              <a:rPr lang="ja-JP" altLang="en-US" sz="1900" b="1" dirty="0" smtClean="0">
                <a:solidFill>
                  <a:srgbClr val="FF0000"/>
                </a:solidFill>
              </a:rPr>
              <a:t>１都２府２６県７０７市町村</a:t>
            </a:r>
            <a:endParaRPr lang="ja-JP" altLang="en-US" sz="1900" b="1" dirty="0">
              <a:solidFill>
                <a:srgbClr val="FF0000"/>
              </a:solidFill>
            </a:endParaRPr>
          </a:p>
        </p:txBody>
      </p:sp>
      <p:sp>
        <p:nvSpPr>
          <p:cNvPr id="14" name="テキスト ボックス 13"/>
          <p:cNvSpPr txBox="1"/>
          <p:nvPr/>
        </p:nvSpPr>
        <p:spPr>
          <a:xfrm>
            <a:off x="972132" y="4869184"/>
            <a:ext cx="3525324" cy="1677382"/>
          </a:xfrm>
          <a:prstGeom prst="rect">
            <a:avLst/>
          </a:prstGeom>
          <a:gradFill flip="none" rotWithShape="1">
            <a:gsLst>
              <a:gs pos="0">
                <a:schemeClr val="bg1"/>
              </a:gs>
              <a:gs pos="50000">
                <a:srgbClr val="FFFFCC"/>
              </a:gs>
              <a:gs pos="100000">
                <a:srgbClr val="FFFF99"/>
              </a:gs>
            </a:gsLst>
            <a:path path="rect">
              <a:fillToRect l="50000" t="50000" r="50000" b="50000"/>
            </a:path>
            <a:tileRect/>
          </a:gradFill>
        </p:spPr>
        <p:txBody>
          <a:bodyPr wrap="none" rtlCol="0">
            <a:spAutoFit/>
          </a:bodyPr>
          <a:lstStyle/>
          <a:p>
            <a:pPr defTabSz="957816"/>
            <a:r>
              <a:rPr lang="en-US" altLang="ja-JP" sz="1900" dirty="0" smtClean="0">
                <a:solidFill>
                  <a:prstClr val="black"/>
                </a:solidFill>
              </a:rPr>
              <a:t>【</a:t>
            </a:r>
            <a:r>
              <a:rPr lang="ja-JP" altLang="en-US" sz="1900" dirty="0" smtClean="0">
                <a:solidFill>
                  <a:prstClr val="black"/>
                </a:solidFill>
              </a:rPr>
              <a:t>特別強化地域</a:t>
            </a:r>
            <a:r>
              <a:rPr lang="en-US" altLang="ja-JP" sz="1900" dirty="0" smtClean="0">
                <a:solidFill>
                  <a:prstClr val="black"/>
                </a:solidFill>
              </a:rPr>
              <a:t>】</a:t>
            </a:r>
          </a:p>
          <a:p>
            <a:pPr defTabSz="957816"/>
            <a:endParaRPr lang="en-US" altLang="ja-JP" sz="800" dirty="0">
              <a:solidFill>
                <a:prstClr val="black"/>
              </a:solidFill>
            </a:endParaRPr>
          </a:p>
          <a:p>
            <a:pPr defTabSz="957816"/>
            <a:r>
              <a:rPr lang="ja-JP" altLang="en-US" sz="1900" dirty="0" smtClean="0">
                <a:solidFill>
                  <a:prstClr val="black"/>
                </a:solidFill>
              </a:rPr>
              <a:t>南海トラフ地震に伴う津波に係る</a:t>
            </a:r>
            <a:endParaRPr lang="en-US" altLang="ja-JP" sz="1900" dirty="0" smtClean="0">
              <a:solidFill>
                <a:prstClr val="black"/>
              </a:solidFill>
            </a:endParaRPr>
          </a:p>
          <a:p>
            <a:pPr defTabSz="957816"/>
            <a:r>
              <a:rPr lang="ja-JP" altLang="en-US" sz="1900" dirty="0">
                <a:solidFill>
                  <a:prstClr val="black"/>
                </a:solidFill>
              </a:rPr>
              <a:t>津波</a:t>
            </a:r>
            <a:r>
              <a:rPr lang="ja-JP" altLang="en-US" sz="1900" dirty="0" smtClean="0">
                <a:solidFill>
                  <a:prstClr val="black"/>
                </a:solidFill>
              </a:rPr>
              <a:t>避難対策を強化すべき地域</a:t>
            </a:r>
            <a:endParaRPr lang="en-US" altLang="ja-JP" sz="1900" dirty="0" smtClean="0">
              <a:solidFill>
                <a:prstClr val="black"/>
              </a:solidFill>
            </a:endParaRPr>
          </a:p>
          <a:p>
            <a:pPr defTabSz="957816"/>
            <a:endParaRPr lang="en-US" altLang="ja-JP" sz="1900" dirty="0">
              <a:solidFill>
                <a:prstClr val="black"/>
              </a:solidFill>
            </a:endParaRPr>
          </a:p>
          <a:p>
            <a:pPr algn="ctr" defTabSz="957816"/>
            <a:r>
              <a:rPr lang="ja-JP" altLang="en-US" sz="1900" b="1" dirty="0" smtClean="0">
                <a:solidFill>
                  <a:srgbClr val="FF0000"/>
                </a:solidFill>
              </a:rPr>
              <a:t>１都１３県</a:t>
            </a:r>
            <a:r>
              <a:rPr lang="ja-JP" altLang="en-US" sz="1900" b="1" dirty="0">
                <a:solidFill>
                  <a:srgbClr val="FF0000"/>
                </a:solidFill>
              </a:rPr>
              <a:t>１３９</a:t>
            </a:r>
            <a:r>
              <a:rPr lang="ja-JP" altLang="en-US" sz="1900" b="1" dirty="0" smtClean="0">
                <a:solidFill>
                  <a:srgbClr val="FF0000"/>
                </a:solidFill>
              </a:rPr>
              <a:t>市町村</a:t>
            </a:r>
            <a:endParaRPr lang="ja-JP" altLang="en-US" sz="1900" b="1" dirty="0">
              <a:solidFill>
                <a:srgbClr val="FF0000"/>
              </a:solidFill>
            </a:endParaRPr>
          </a:p>
        </p:txBody>
      </p:sp>
      <p:sp>
        <p:nvSpPr>
          <p:cNvPr id="16" name="正方形/長方形 15"/>
          <p:cNvSpPr/>
          <p:nvPr/>
        </p:nvSpPr>
        <p:spPr>
          <a:xfrm>
            <a:off x="1" y="14089"/>
            <a:ext cx="9906000" cy="44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南海トラフ地震に係る地震防災対策の推進に関する特別措置法　　「推進地域」及び「特別強化地域」</a:t>
            </a:r>
          </a:p>
        </p:txBody>
      </p:sp>
      <p:sp>
        <p:nvSpPr>
          <p:cNvPr id="17" name="テキスト ボックス 16"/>
          <p:cNvSpPr txBox="1"/>
          <p:nvPr/>
        </p:nvSpPr>
        <p:spPr>
          <a:xfrm>
            <a:off x="56456" y="550421"/>
            <a:ext cx="9733210" cy="584775"/>
          </a:xfrm>
          <a:prstGeom prst="rect">
            <a:avLst/>
          </a:prstGeom>
          <a:solidFill>
            <a:srgbClr val="FFFFCC"/>
          </a:solidFill>
          <a:ln w="38100">
            <a:solidFill>
              <a:schemeClr val="accent4"/>
            </a:solidFill>
          </a:ln>
        </p:spPr>
        <p:txBody>
          <a:bodyPr wrap="square" rtlCol="0">
            <a:spAutoFit/>
          </a:bodyPr>
          <a:lstStyle/>
          <a:p>
            <a:pPr>
              <a:spcBef>
                <a:spcPts val="600"/>
              </a:spcBef>
            </a:pPr>
            <a:r>
              <a:rPr lang="ja-JP" altLang="en-US" sz="1600" dirty="0" smtClean="0">
                <a:solidFill>
                  <a:prstClr val="black"/>
                </a:solidFill>
              </a:rPr>
              <a:t>南海トラフ地震により大規模な被害が発生するおそれのある地域を指定し、国</a:t>
            </a:r>
            <a:r>
              <a:rPr lang="ja-JP" altLang="en-US" sz="1600" dirty="0">
                <a:solidFill>
                  <a:prstClr val="black"/>
                </a:solidFill>
              </a:rPr>
              <a:t>、地方公共団体、関係事業者等が、調和を図りつつ自ら計画を策定し、それぞれの立場から予防対策や、津波避難対策等の地震防災対策を</a:t>
            </a:r>
            <a:r>
              <a:rPr lang="ja-JP" altLang="en-US" sz="1600" dirty="0" smtClean="0">
                <a:solidFill>
                  <a:prstClr val="black"/>
                </a:solidFill>
              </a:rPr>
              <a:t>推進。</a:t>
            </a:r>
            <a:endParaRPr lang="en-US" altLang="ja-JP" sz="1600" dirty="0" smtClean="0">
              <a:solidFill>
                <a:prstClr val="black"/>
              </a:solidFill>
            </a:endParaRPr>
          </a:p>
        </p:txBody>
      </p:sp>
      <p:sp>
        <p:nvSpPr>
          <p:cNvPr id="3" name="正方形/長方形 2"/>
          <p:cNvSpPr/>
          <p:nvPr/>
        </p:nvSpPr>
        <p:spPr>
          <a:xfrm>
            <a:off x="4634712" y="3423741"/>
            <a:ext cx="599560" cy="136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712" y="3423741"/>
            <a:ext cx="5250345"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4</a:t>
            </a:fld>
            <a:endParaRPr lang="ja-JP" altLang="en-US" dirty="0">
              <a:solidFill>
                <a:prstClr val="black"/>
              </a:solidFill>
            </a:endParaRPr>
          </a:p>
        </p:txBody>
      </p:sp>
      <p:sp>
        <p:nvSpPr>
          <p:cNvPr id="11" name="テキスト ボックス 10"/>
          <p:cNvSpPr txBox="1"/>
          <p:nvPr/>
        </p:nvSpPr>
        <p:spPr>
          <a:xfrm>
            <a:off x="6402238" y="6454380"/>
            <a:ext cx="2886321" cy="307777"/>
          </a:xfrm>
          <a:prstGeom prst="rect">
            <a:avLst/>
          </a:prstGeom>
          <a:solidFill>
            <a:srgbClr val="FFFFCC"/>
          </a:solidFill>
          <a:ln>
            <a:solidFill>
              <a:schemeClr val="tx1"/>
            </a:solidFill>
          </a:ln>
        </p:spPr>
        <p:txBody>
          <a:bodyPr wrap="square" rtlCol="0">
            <a:spAutoFit/>
          </a:bodyPr>
          <a:lstStyle/>
          <a:p>
            <a:pPr defTabSz="957816"/>
            <a:r>
              <a:rPr lang="ja-JP" altLang="en-US" sz="1400" dirty="0" smtClean="0">
                <a:solidFill>
                  <a:prstClr val="black"/>
                </a:solidFill>
              </a:rPr>
              <a:t>　　　　特別強化地域の指定地域</a:t>
            </a:r>
            <a:endParaRPr lang="en-US" altLang="ja-JP" sz="1400" dirty="0" smtClean="0">
              <a:solidFill>
                <a:prstClr val="black"/>
              </a:solidFill>
            </a:endParaRPr>
          </a:p>
        </p:txBody>
      </p:sp>
      <p:sp>
        <p:nvSpPr>
          <p:cNvPr id="12" name="正方形/長方形 11"/>
          <p:cNvSpPr/>
          <p:nvPr/>
        </p:nvSpPr>
        <p:spPr>
          <a:xfrm>
            <a:off x="6527930" y="6523405"/>
            <a:ext cx="320593" cy="169729"/>
          </a:xfrm>
          <a:prstGeom prst="rect">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7816"/>
            <a:endParaRPr lang="ja-JP" altLang="en-US" sz="1900">
              <a:solidFill>
                <a:prstClr val="white"/>
              </a:solidFill>
            </a:endParaRPr>
          </a:p>
        </p:txBody>
      </p:sp>
    </p:spTree>
    <p:extLst>
      <p:ext uri="{BB962C8B-B14F-4D97-AF65-F5344CB8AC3E}">
        <p14:creationId xmlns:p14="http://schemas.microsoft.com/office/powerpoint/2010/main" val="374751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676619" y="548680"/>
            <a:ext cx="5137002" cy="2862322"/>
          </a:xfrm>
          <a:prstGeom prst="roundRect">
            <a:avLst>
              <a:gd name="adj" fmla="val 0"/>
            </a:avLst>
          </a:prstGeom>
          <a:ln w="28575">
            <a:solidFill>
              <a:srgbClr val="3333FF"/>
            </a:solidFill>
          </a:ln>
        </p:spPr>
        <p:style>
          <a:lnRef idx="2">
            <a:schemeClr val="accent3"/>
          </a:lnRef>
          <a:fillRef idx="1">
            <a:schemeClr val="lt1"/>
          </a:fillRef>
          <a:effectRef idx="0">
            <a:schemeClr val="accent3"/>
          </a:effectRef>
          <a:fontRef idx="minor">
            <a:schemeClr val="dk1"/>
          </a:fontRef>
        </p:style>
        <p:txBody>
          <a:bodyPr anchor="ctr"/>
          <a:lstStyle/>
          <a:p>
            <a:pPr algn="ctr" defTabSz="914400">
              <a:defRPr/>
            </a:pPr>
            <a:endParaRPr lang="ja-JP" altLang="en-US" sz="1800">
              <a:solidFill>
                <a:prstClr val="black"/>
              </a:solidFill>
            </a:endParaRPr>
          </a:p>
        </p:txBody>
      </p:sp>
      <p:sp>
        <p:nvSpPr>
          <p:cNvPr id="107523" name="テキスト ボックス 18"/>
          <p:cNvSpPr txBox="1">
            <a:spLocks noChangeArrowheads="1"/>
          </p:cNvSpPr>
          <p:nvPr/>
        </p:nvSpPr>
        <p:spPr bwMode="auto">
          <a:xfrm>
            <a:off x="4690599" y="570031"/>
            <a:ext cx="109802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buFont typeface="Arial" panose="020B0604020202020204" pitchFamily="34" charset="0"/>
              <a:buNone/>
              <a:defRPr/>
            </a:pPr>
            <a:r>
              <a:rPr lang="ja-JP" altLang="en-US" sz="16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○論点</a:t>
            </a:r>
            <a:endParaRPr lang="en-US" altLang="ja-JP" sz="1600"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73" name="テキスト ボックス 36"/>
          <p:cNvSpPr txBox="1">
            <a:spLocks noChangeArrowheads="1"/>
          </p:cNvSpPr>
          <p:nvPr/>
        </p:nvSpPr>
        <p:spPr bwMode="auto">
          <a:xfrm>
            <a:off x="4676618" y="1822878"/>
            <a:ext cx="52270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buFont typeface="Arial" panose="020B0604020202020204" pitchFamily="34" charset="0"/>
              <a:buNone/>
              <a:tabLst>
                <a:tab pos="977900" algn="l"/>
              </a:tabLs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第１回</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平成２８年　９月　９日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（金</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spcBef>
                <a:spcPct val="0"/>
              </a:spcBef>
              <a:buFont typeface="Arial" panose="020B0604020202020204" pitchFamily="34" charset="0"/>
              <a:buNone/>
              <a:tabLst>
                <a:tab pos="977900"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・第２回</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平成２８年１１月２２日（火）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spcBef>
                <a:spcPct val="0"/>
              </a:spcBef>
              <a:buFont typeface="Arial" panose="020B0604020202020204" pitchFamily="34" charset="0"/>
              <a:buNone/>
              <a:tabLst>
                <a:tab pos="977900" algn="l"/>
                <a:tab pos="1074738"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・第３回</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平成２９年　１月３１日（火）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spcBef>
                <a:spcPct val="0"/>
              </a:spcBef>
              <a:buFont typeface="Arial" panose="020B0604020202020204" pitchFamily="34" charset="0"/>
              <a:buNone/>
              <a:tabLst>
                <a:tab pos="977900" algn="l"/>
                <a:tab pos="1074738" algn="l"/>
                <a:tab pos="1171575"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・第４回</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平成２９年　３月２４日（金）</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spcBef>
                <a:spcPct val="0"/>
              </a:spcBef>
              <a:buFont typeface="Arial" panose="020B0604020202020204" pitchFamily="34" charset="0"/>
              <a:buNone/>
              <a:tabLst>
                <a:tab pos="977900" algn="l"/>
                <a:tab pos="1074738"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・第５回</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平成２９年　５月２６日（金）</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spcBef>
                <a:spcPct val="0"/>
              </a:spcBef>
              <a:buFont typeface="Arial" panose="020B0604020202020204" pitchFamily="34" charset="0"/>
              <a:buNone/>
              <a:tabLst>
                <a:tab pos="977900" algn="l"/>
                <a:tab pos="1074738"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・第６回</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平成２９年　７月　３日（月）</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spcBef>
                <a:spcPct val="0"/>
              </a:spcBef>
              <a:buNone/>
              <a:tabLst>
                <a:tab pos="977900" algn="l"/>
                <a:tab pos="1074738" algn="l"/>
                <a:tab pos="1171575" algn="l"/>
              </a:tabLs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第７回</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２９年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８月２５日（金）</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00">
              <a:spcBef>
                <a:spcPct val="0"/>
              </a:spcBef>
              <a:buNone/>
              <a:tabLst>
                <a:tab pos="977900"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・報告書公表</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平成２９年　９月２６日（火）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4690599" y="844172"/>
            <a:ext cx="4274987" cy="738664"/>
          </a:xfrm>
          <a:prstGeom prst="rect">
            <a:avLst/>
          </a:prstGeom>
        </p:spPr>
        <p:txBody>
          <a:bodyPr wrap="square">
            <a:spAutoFit/>
          </a:bodyPr>
          <a:lstStyle/>
          <a:p>
            <a:pPr marL="88900" indent="-88900" defTabSz="914400"/>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・南海トラフ沿いの大規模地震の予測可能性の確認</a:t>
            </a:r>
          </a:p>
          <a:p>
            <a:pPr marL="88900" indent="-88900" defTabSz="914400"/>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・南海トラフ沿いの地震観測・評価体制のあり方</a:t>
            </a:r>
          </a:p>
          <a:p>
            <a:pPr marL="88900" indent="-88900" defTabSz="914400"/>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・観測・評価に基づく地震防災対応の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あり方</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18"/>
          <p:cNvSpPr txBox="1">
            <a:spLocks noChangeArrowheads="1"/>
          </p:cNvSpPr>
          <p:nvPr/>
        </p:nvSpPr>
        <p:spPr bwMode="auto">
          <a:xfrm>
            <a:off x="4690599" y="1525473"/>
            <a:ext cx="3430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buFont typeface="Arial" panose="020B0604020202020204" pitchFamily="34" charset="0"/>
              <a:buNone/>
              <a:defRPr/>
            </a:pPr>
            <a:r>
              <a:rPr lang="ja-JP" altLang="en-US" sz="16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○ワーキンググループ開催状況</a:t>
            </a:r>
            <a:endParaRPr lang="en-US" altLang="ja-JP" sz="1600"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94" y="3483010"/>
            <a:ext cx="5507497" cy="3545580"/>
          </a:xfrm>
          <a:prstGeom prst="rect">
            <a:avLst/>
          </a:prstGeom>
        </p:spPr>
      </p:pic>
      <p:sp>
        <p:nvSpPr>
          <p:cNvPr id="13" name="正方形/長方形 12"/>
          <p:cNvSpPr/>
          <p:nvPr/>
        </p:nvSpPr>
        <p:spPr>
          <a:xfrm>
            <a:off x="-184392" y="3525690"/>
            <a:ext cx="256514" cy="345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15" name="テキスト ボックス 14"/>
          <p:cNvSpPr txBox="1"/>
          <p:nvPr/>
        </p:nvSpPr>
        <p:spPr>
          <a:xfrm rot="19855569">
            <a:off x="2265185" y="5615698"/>
            <a:ext cx="1082348" cy="307777"/>
          </a:xfrm>
          <a:prstGeom prst="rect">
            <a:avLst/>
          </a:prstGeom>
          <a:noFill/>
        </p:spPr>
        <p:txBody>
          <a:bodyPr wrap="none" rtlCol="0">
            <a:spAutoFit/>
          </a:bodyPr>
          <a:lstStyle/>
          <a:p>
            <a:pPr defTabSz="914400"/>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a:t>
            </a:r>
          </a:p>
        </p:txBody>
      </p:sp>
      <p:sp>
        <p:nvSpPr>
          <p:cNvPr id="17" name="フリーフォーム 16"/>
          <p:cNvSpPr/>
          <p:nvPr/>
        </p:nvSpPr>
        <p:spPr>
          <a:xfrm>
            <a:off x="1221326" y="4382191"/>
            <a:ext cx="2411153" cy="1872774"/>
          </a:xfrm>
          <a:custGeom>
            <a:avLst/>
            <a:gdLst>
              <a:gd name="connsiteX0" fmla="*/ 1857375 w 1857428"/>
              <a:gd name="connsiteY0" fmla="*/ 139777 h 997027"/>
              <a:gd name="connsiteX1" fmla="*/ 1831975 w 1857428"/>
              <a:gd name="connsiteY1" fmla="*/ 47702 h 997027"/>
              <a:gd name="connsiteX2" fmla="*/ 1701800 w 1857428"/>
              <a:gd name="connsiteY2" fmla="*/ 77 h 997027"/>
              <a:gd name="connsiteX3" fmla="*/ 1577975 w 1857428"/>
              <a:gd name="connsiteY3" fmla="*/ 38177 h 997027"/>
              <a:gd name="connsiteX4" fmla="*/ 1524000 w 1857428"/>
              <a:gd name="connsiteY4" fmla="*/ 98502 h 997027"/>
              <a:gd name="connsiteX5" fmla="*/ 1343025 w 1857428"/>
              <a:gd name="connsiteY5" fmla="*/ 174702 h 997027"/>
              <a:gd name="connsiteX6" fmla="*/ 1254125 w 1857428"/>
              <a:gd name="connsiteY6" fmla="*/ 260427 h 997027"/>
              <a:gd name="connsiteX7" fmla="*/ 1184275 w 1857428"/>
              <a:gd name="connsiteY7" fmla="*/ 396952 h 997027"/>
              <a:gd name="connsiteX8" fmla="*/ 1085850 w 1857428"/>
              <a:gd name="connsiteY8" fmla="*/ 508077 h 997027"/>
              <a:gd name="connsiteX9" fmla="*/ 1012825 w 1857428"/>
              <a:gd name="connsiteY9" fmla="*/ 558877 h 997027"/>
              <a:gd name="connsiteX10" fmla="*/ 946150 w 1857428"/>
              <a:gd name="connsiteY10" fmla="*/ 552527 h 997027"/>
              <a:gd name="connsiteX11" fmla="*/ 876300 w 1857428"/>
              <a:gd name="connsiteY11" fmla="*/ 514427 h 997027"/>
              <a:gd name="connsiteX12" fmla="*/ 793750 w 1857428"/>
              <a:gd name="connsiteY12" fmla="*/ 482677 h 997027"/>
              <a:gd name="connsiteX13" fmla="*/ 628650 w 1857428"/>
              <a:gd name="connsiteY13" fmla="*/ 489027 h 997027"/>
              <a:gd name="connsiteX14" fmla="*/ 504825 w 1857428"/>
              <a:gd name="connsiteY14" fmla="*/ 523952 h 997027"/>
              <a:gd name="connsiteX15" fmla="*/ 384175 w 1857428"/>
              <a:gd name="connsiteY15" fmla="*/ 571577 h 997027"/>
              <a:gd name="connsiteX16" fmla="*/ 320675 w 1857428"/>
              <a:gd name="connsiteY16" fmla="*/ 600152 h 997027"/>
              <a:gd name="connsiteX17" fmla="*/ 136525 w 1857428"/>
              <a:gd name="connsiteY17" fmla="*/ 711277 h 997027"/>
              <a:gd name="connsiteX18" fmla="*/ 41275 w 1857428"/>
              <a:gd name="connsiteY18" fmla="*/ 847802 h 997027"/>
              <a:gd name="connsiteX19" fmla="*/ 0 w 1857428"/>
              <a:gd name="connsiteY19" fmla="*/ 997027 h 997027"/>
              <a:gd name="connsiteX0" fmla="*/ 1857375 w 1857428"/>
              <a:gd name="connsiteY0" fmla="*/ 139777 h 997027"/>
              <a:gd name="connsiteX1" fmla="*/ 1831975 w 1857428"/>
              <a:gd name="connsiteY1" fmla="*/ 47702 h 997027"/>
              <a:gd name="connsiteX2" fmla="*/ 1701800 w 1857428"/>
              <a:gd name="connsiteY2" fmla="*/ 77 h 997027"/>
              <a:gd name="connsiteX3" fmla="*/ 1577975 w 1857428"/>
              <a:gd name="connsiteY3" fmla="*/ 38177 h 997027"/>
              <a:gd name="connsiteX4" fmla="*/ 1524000 w 1857428"/>
              <a:gd name="connsiteY4" fmla="*/ 98502 h 997027"/>
              <a:gd name="connsiteX5" fmla="*/ 1343025 w 1857428"/>
              <a:gd name="connsiteY5" fmla="*/ 174702 h 997027"/>
              <a:gd name="connsiteX6" fmla="*/ 1254125 w 1857428"/>
              <a:gd name="connsiteY6" fmla="*/ 260427 h 997027"/>
              <a:gd name="connsiteX7" fmla="*/ 1184275 w 1857428"/>
              <a:gd name="connsiteY7" fmla="*/ 396952 h 997027"/>
              <a:gd name="connsiteX8" fmla="*/ 1085850 w 1857428"/>
              <a:gd name="connsiteY8" fmla="*/ 508077 h 997027"/>
              <a:gd name="connsiteX9" fmla="*/ 1012825 w 1857428"/>
              <a:gd name="connsiteY9" fmla="*/ 558877 h 997027"/>
              <a:gd name="connsiteX10" fmla="*/ 946150 w 1857428"/>
              <a:gd name="connsiteY10" fmla="*/ 552527 h 997027"/>
              <a:gd name="connsiteX11" fmla="*/ 876300 w 1857428"/>
              <a:gd name="connsiteY11" fmla="*/ 514427 h 997027"/>
              <a:gd name="connsiteX12" fmla="*/ 793750 w 1857428"/>
              <a:gd name="connsiteY12" fmla="*/ 482677 h 997027"/>
              <a:gd name="connsiteX13" fmla="*/ 628650 w 1857428"/>
              <a:gd name="connsiteY13" fmla="*/ 489027 h 997027"/>
              <a:gd name="connsiteX14" fmla="*/ 504825 w 1857428"/>
              <a:gd name="connsiteY14" fmla="*/ 523952 h 997027"/>
              <a:gd name="connsiteX15" fmla="*/ 384175 w 1857428"/>
              <a:gd name="connsiteY15" fmla="*/ 571577 h 997027"/>
              <a:gd name="connsiteX16" fmla="*/ 320675 w 1857428"/>
              <a:gd name="connsiteY16" fmla="*/ 600152 h 997027"/>
              <a:gd name="connsiteX17" fmla="*/ 136525 w 1857428"/>
              <a:gd name="connsiteY17" fmla="*/ 711277 h 997027"/>
              <a:gd name="connsiteX18" fmla="*/ 41275 w 1857428"/>
              <a:gd name="connsiteY18" fmla="*/ 847802 h 997027"/>
              <a:gd name="connsiteX19" fmla="*/ 0 w 1857428"/>
              <a:gd name="connsiteY19" fmla="*/ 997027 h 997027"/>
              <a:gd name="connsiteX0" fmla="*/ 1866900 w 1866953"/>
              <a:gd name="connsiteY0" fmla="*/ 139777 h 1070052"/>
              <a:gd name="connsiteX1" fmla="*/ 1841500 w 1866953"/>
              <a:gd name="connsiteY1" fmla="*/ 47702 h 1070052"/>
              <a:gd name="connsiteX2" fmla="*/ 1711325 w 1866953"/>
              <a:gd name="connsiteY2" fmla="*/ 77 h 1070052"/>
              <a:gd name="connsiteX3" fmla="*/ 1587500 w 1866953"/>
              <a:gd name="connsiteY3" fmla="*/ 38177 h 1070052"/>
              <a:gd name="connsiteX4" fmla="*/ 1533525 w 1866953"/>
              <a:gd name="connsiteY4" fmla="*/ 98502 h 1070052"/>
              <a:gd name="connsiteX5" fmla="*/ 1352550 w 1866953"/>
              <a:gd name="connsiteY5" fmla="*/ 174702 h 1070052"/>
              <a:gd name="connsiteX6" fmla="*/ 1263650 w 1866953"/>
              <a:gd name="connsiteY6" fmla="*/ 260427 h 1070052"/>
              <a:gd name="connsiteX7" fmla="*/ 1193800 w 1866953"/>
              <a:gd name="connsiteY7" fmla="*/ 396952 h 1070052"/>
              <a:gd name="connsiteX8" fmla="*/ 1095375 w 1866953"/>
              <a:gd name="connsiteY8" fmla="*/ 508077 h 1070052"/>
              <a:gd name="connsiteX9" fmla="*/ 1022350 w 1866953"/>
              <a:gd name="connsiteY9" fmla="*/ 558877 h 1070052"/>
              <a:gd name="connsiteX10" fmla="*/ 955675 w 1866953"/>
              <a:gd name="connsiteY10" fmla="*/ 552527 h 1070052"/>
              <a:gd name="connsiteX11" fmla="*/ 885825 w 1866953"/>
              <a:gd name="connsiteY11" fmla="*/ 514427 h 1070052"/>
              <a:gd name="connsiteX12" fmla="*/ 803275 w 1866953"/>
              <a:gd name="connsiteY12" fmla="*/ 482677 h 1070052"/>
              <a:gd name="connsiteX13" fmla="*/ 638175 w 1866953"/>
              <a:gd name="connsiteY13" fmla="*/ 489027 h 1070052"/>
              <a:gd name="connsiteX14" fmla="*/ 514350 w 1866953"/>
              <a:gd name="connsiteY14" fmla="*/ 523952 h 1070052"/>
              <a:gd name="connsiteX15" fmla="*/ 393700 w 1866953"/>
              <a:gd name="connsiteY15" fmla="*/ 571577 h 1070052"/>
              <a:gd name="connsiteX16" fmla="*/ 330200 w 1866953"/>
              <a:gd name="connsiteY16" fmla="*/ 600152 h 1070052"/>
              <a:gd name="connsiteX17" fmla="*/ 146050 w 1866953"/>
              <a:gd name="connsiteY17" fmla="*/ 711277 h 1070052"/>
              <a:gd name="connsiteX18" fmla="*/ 50800 w 1866953"/>
              <a:gd name="connsiteY18" fmla="*/ 847802 h 1070052"/>
              <a:gd name="connsiteX19" fmla="*/ 0 w 1866953"/>
              <a:gd name="connsiteY19" fmla="*/ 1070052 h 1070052"/>
              <a:gd name="connsiteX0" fmla="*/ 1851025 w 1851078"/>
              <a:gd name="connsiteY0" fmla="*/ 139777 h 1120852"/>
              <a:gd name="connsiteX1" fmla="*/ 1825625 w 1851078"/>
              <a:gd name="connsiteY1" fmla="*/ 47702 h 1120852"/>
              <a:gd name="connsiteX2" fmla="*/ 1695450 w 1851078"/>
              <a:gd name="connsiteY2" fmla="*/ 77 h 1120852"/>
              <a:gd name="connsiteX3" fmla="*/ 1571625 w 1851078"/>
              <a:gd name="connsiteY3" fmla="*/ 38177 h 1120852"/>
              <a:gd name="connsiteX4" fmla="*/ 1517650 w 1851078"/>
              <a:gd name="connsiteY4" fmla="*/ 98502 h 1120852"/>
              <a:gd name="connsiteX5" fmla="*/ 1336675 w 1851078"/>
              <a:gd name="connsiteY5" fmla="*/ 174702 h 1120852"/>
              <a:gd name="connsiteX6" fmla="*/ 1247775 w 1851078"/>
              <a:gd name="connsiteY6" fmla="*/ 260427 h 1120852"/>
              <a:gd name="connsiteX7" fmla="*/ 1177925 w 1851078"/>
              <a:gd name="connsiteY7" fmla="*/ 396952 h 1120852"/>
              <a:gd name="connsiteX8" fmla="*/ 1079500 w 1851078"/>
              <a:gd name="connsiteY8" fmla="*/ 508077 h 1120852"/>
              <a:gd name="connsiteX9" fmla="*/ 1006475 w 1851078"/>
              <a:gd name="connsiteY9" fmla="*/ 558877 h 1120852"/>
              <a:gd name="connsiteX10" fmla="*/ 939800 w 1851078"/>
              <a:gd name="connsiteY10" fmla="*/ 552527 h 1120852"/>
              <a:gd name="connsiteX11" fmla="*/ 869950 w 1851078"/>
              <a:gd name="connsiteY11" fmla="*/ 514427 h 1120852"/>
              <a:gd name="connsiteX12" fmla="*/ 787400 w 1851078"/>
              <a:gd name="connsiteY12" fmla="*/ 482677 h 1120852"/>
              <a:gd name="connsiteX13" fmla="*/ 622300 w 1851078"/>
              <a:gd name="connsiteY13" fmla="*/ 489027 h 1120852"/>
              <a:gd name="connsiteX14" fmla="*/ 498475 w 1851078"/>
              <a:gd name="connsiteY14" fmla="*/ 523952 h 1120852"/>
              <a:gd name="connsiteX15" fmla="*/ 377825 w 1851078"/>
              <a:gd name="connsiteY15" fmla="*/ 571577 h 1120852"/>
              <a:gd name="connsiteX16" fmla="*/ 314325 w 1851078"/>
              <a:gd name="connsiteY16" fmla="*/ 600152 h 1120852"/>
              <a:gd name="connsiteX17" fmla="*/ 130175 w 1851078"/>
              <a:gd name="connsiteY17" fmla="*/ 711277 h 1120852"/>
              <a:gd name="connsiteX18" fmla="*/ 34925 w 1851078"/>
              <a:gd name="connsiteY18" fmla="*/ 847802 h 1120852"/>
              <a:gd name="connsiteX19" fmla="*/ 0 w 1851078"/>
              <a:gd name="connsiteY19" fmla="*/ 1120852 h 1120852"/>
              <a:gd name="connsiteX0" fmla="*/ 1860249 w 1860302"/>
              <a:gd name="connsiteY0" fmla="*/ 139777 h 1120852"/>
              <a:gd name="connsiteX1" fmla="*/ 1834849 w 1860302"/>
              <a:gd name="connsiteY1" fmla="*/ 47702 h 1120852"/>
              <a:gd name="connsiteX2" fmla="*/ 1704674 w 1860302"/>
              <a:gd name="connsiteY2" fmla="*/ 77 h 1120852"/>
              <a:gd name="connsiteX3" fmla="*/ 1580849 w 1860302"/>
              <a:gd name="connsiteY3" fmla="*/ 38177 h 1120852"/>
              <a:gd name="connsiteX4" fmla="*/ 1526874 w 1860302"/>
              <a:gd name="connsiteY4" fmla="*/ 98502 h 1120852"/>
              <a:gd name="connsiteX5" fmla="*/ 1345899 w 1860302"/>
              <a:gd name="connsiteY5" fmla="*/ 174702 h 1120852"/>
              <a:gd name="connsiteX6" fmla="*/ 1256999 w 1860302"/>
              <a:gd name="connsiteY6" fmla="*/ 260427 h 1120852"/>
              <a:gd name="connsiteX7" fmla="*/ 1187149 w 1860302"/>
              <a:gd name="connsiteY7" fmla="*/ 396952 h 1120852"/>
              <a:gd name="connsiteX8" fmla="*/ 1088724 w 1860302"/>
              <a:gd name="connsiteY8" fmla="*/ 508077 h 1120852"/>
              <a:gd name="connsiteX9" fmla="*/ 1015699 w 1860302"/>
              <a:gd name="connsiteY9" fmla="*/ 558877 h 1120852"/>
              <a:gd name="connsiteX10" fmla="*/ 949024 w 1860302"/>
              <a:gd name="connsiteY10" fmla="*/ 552527 h 1120852"/>
              <a:gd name="connsiteX11" fmla="*/ 879174 w 1860302"/>
              <a:gd name="connsiteY11" fmla="*/ 514427 h 1120852"/>
              <a:gd name="connsiteX12" fmla="*/ 796624 w 1860302"/>
              <a:gd name="connsiteY12" fmla="*/ 482677 h 1120852"/>
              <a:gd name="connsiteX13" fmla="*/ 631524 w 1860302"/>
              <a:gd name="connsiteY13" fmla="*/ 489027 h 1120852"/>
              <a:gd name="connsiteX14" fmla="*/ 507699 w 1860302"/>
              <a:gd name="connsiteY14" fmla="*/ 523952 h 1120852"/>
              <a:gd name="connsiteX15" fmla="*/ 387049 w 1860302"/>
              <a:gd name="connsiteY15" fmla="*/ 571577 h 1120852"/>
              <a:gd name="connsiteX16" fmla="*/ 323549 w 1860302"/>
              <a:gd name="connsiteY16" fmla="*/ 600152 h 1120852"/>
              <a:gd name="connsiteX17" fmla="*/ 139399 w 1860302"/>
              <a:gd name="connsiteY17" fmla="*/ 711277 h 1120852"/>
              <a:gd name="connsiteX18" fmla="*/ 44149 w 1860302"/>
              <a:gd name="connsiteY18" fmla="*/ 847802 h 1120852"/>
              <a:gd name="connsiteX19" fmla="*/ 9224 w 1860302"/>
              <a:gd name="connsiteY19" fmla="*/ 1120852 h 1120852"/>
              <a:gd name="connsiteX0" fmla="*/ 1901272 w 1901325"/>
              <a:gd name="connsiteY0" fmla="*/ 139777 h 1203402"/>
              <a:gd name="connsiteX1" fmla="*/ 1875872 w 1901325"/>
              <a:gd name="connsiteY1" fmla="*/ 47702 h 1203402"/>
              <a:gd name="connsiteX2" fmla="*/ 1745697 w 1901325"/>
              <a:gd name="connsiteY2" fmla="*/ 77 h 1203402"/>
              <a:gd name="connsiteX3" fmla="*/ 1621872 w 1901325"/>
              <a:gd name="connsiteY3" fmla="*/ 38177 h 1203402"/>
              <a:gd name="connsiteX4" fmla="*/ 1567897 w 1901325"/>
              <a:gd name="connsiteY4" fmla="*/ 98502 h 1203402"/>
              <a:gd name="connsiteX5" fmla="*/ 1386922 w 1901325"/>
              <a:gd name="connsiteY5" fmla="*/ 174702 h 1203402"/>
              <a:gd name="connsiteX6" fmla="*/ 1298022 w 1901325"/>
              <a:gd name="connsiteY6" fmla="*/ 260427 h 1203402"/>
              <a:gd name="connsiteX7" fmla="*/ 1228172 w 1901325"/>
              <a:gd name="connsiteY7" fmla="*/ 396952 h 1203402"/>
              <a:gd name="connsiteX8" fmla="*/ 1129747 w 1901325"/>
              <a:gd name="connsiteY8" fmla="*/ 508077 h 1203402"/>
              <a:gd name="connsiteX9" fmla="*/ 1056722 w 1901325"/>
              <a:gd name="connsiteY9" fmla="*/ 558877 h 1203402"/>
              <a:gd name="connsiteX10" fmla="*/ 990047 w 1901325"/>
              <a:gd name="connsiteY10" fmla="*/ 552527 h 1203402"/>
              <a:gd name="connsiteX11" fmla="*/ 920197 w 1901325"/>
              <a:gd name="connsiteY11" fmla="*/ 514427 h 1203402"/>
              <a:gd name="connsiteX12" fmla="*/ 837647 w 1901325"/>
              <a:gd name="connsiteY12" fmla="*/ 482677 h 1203402"/>
              <a:gd name="connsiteX13" fmla="*/ 672547 w 1901325"/>
              <a:gd name="connsiteY13" fmla="*/ 489027 h 1203402"/>
              <a:gd name="connsiteX14" fmla="*/ 548722 w 1901325"/>
              <a:gd name="connsiteY14" fmla="*/ 523952 h 1203402"/>
              <a:gd name="connsiteX15" fmla="*/ 428072 w 1901325"/>
              <a:gd name="connsiteY15" fmla="*/ 571577 h 1203402"/>
              <a:gd name="connsiteX16" fmla="*/ 364572 w 1901325"/>
              <a:gd name="connsiteY16" fmla="*/ 600152 h 1203402"/>
              <a:gd name="connsiteX17" fmla="*/ 180422 w 1901325"/>
              <a:gd name="connsiteY17" fmla="*/ 711277 h 1203402"/>
              <a:gd name="connsiteX18" fmla="*/ 85172 w 1901325"/>
              <a:gd name="connsiteY18" fmla="*/ 847802 h 1203402"/>
              <a:gd name="connsiteX19" fmla="*/ 5797 w 1901325"/>
              <a:gd name="connsiteY19" fmla="*/ 1203402 h 1203402"/>
              <a:gd name="connsiteX0" fmla="*/ 1947234 w 1947287"/>
              <a:gd name="connsiteY0" fmla="*/ 139777 h 1228802"/>
              <a:gd name="connsiteX1" fmla="*/ 1921834 w 1947287"/>
              <a:gd name="connsiteY1" fmla="*/ 47702 h 1228802"/>
              <a:gd name="connsiteX2" fmla="*/ 1791659 w 1947287"/>
              <a:gd name="connsiteY2" fmla="*/ 77 h 1228802"/>
              <a:gd name="connsiteX3" fmla="*/ 1667834 w 1947287"/>
              <a:gd name="connsiteY3" fmla="*/ 38177 h 1228802"/>
              <a:gd name="connsiteX4" fmla="*/ 1613859 w 1947287"/>
              <a:gd name="connsiteY4" fmla="*/ 98502 h 1228802"/>
              <a:gd name="connsiteX5" fmla="*/ 1432884 w 1947287"/>
              <a:gd name="connsiteY5" fmla="*/ 174702 h 1228802"/>
              <a:gd name="connsiteX6" fmla="*/ 1343984 w 1947287"/>
              <a:gd name="connsiteY6" fmla="*/ 260427 h 1228802"/>
              <a:gd name="connsiteX7" fmla="*/ 1274134 w 1947287"/>
              <a:gd name="connsiteY7" fmla="*/ 396952 h 1228802"/>
              <a:gd name="connsiteX8" fmla="*/ 1175709 w 1947287"/>
              <a:gd name="connsiteY8" fmla="*/ 508077 h 1228802"/>
              <a:gd name="connsiteX9" fmla="*/ 1102684 w 1947287"/>
              <a:gd name="connsiteY9" fmla="*/ 558877 h 1228802"/>
              <a:gd name="connsiteX10" fmla="*/ 1036009 w 1947287"/>
              <a:gd name="connsiteY10" fmla="*/ 552527 h 1228802"/>
              <a:gd name="connsiteX11" fmla="*/ 966159 w 1947287"/>
              <a:gd name="connsiteY11" fmla="*/ 514427 h 1228802"/>
              <a:gd name="connsiteX12" fmla="*/ 883609 w 1947287"/>
              <a:gd name="connsiteY12" fmla="*/ 482677 h 1228802"/>
              <a:gd name="connsiteX13" fmla="*/ 718509 w 1947287"/>
              <a:gd name="connsiteY13" fmla="*/ 489027 h 1228802"/>
              <a:gd name="connsiteX14" fmla="*/ 594684 w 1947287"/>
              <a:gd name="connsiteY14" fmla="*/ 523952 h 1228802"/>
              <a:gd name="connsiteX15" fmla="*/ 474034 w 1947287"/>
              <a:gd name="connsiteY15" fmla="*/ 571577 h 1228802"/>
              <a:gd name="connsiteX16" fmla="*/ 410534 w 1947287"/>
              <a:gd name="connsiteY16" fmla="*/ 600152 h 1228802"/>
              <a:gd name="connsiteX17" fmla="*/ 226384 w 1947287"/>
              <a:gd name="connsiteY17" fmla="*/ 711277 h 1228802"/>
              <a:gd name="connsiteX18" fmla="*/ 131134 w 1947287"/>
              <a:gd name="connsiteY18" fmla="*/ 847802 h 1228802"/>
              <a:gd name="connsiteX19" fmla="*/ 4134 w 1947287"/>
              <a:gd name="connsiteY19" fmla="*/ 1228802 h 1228802"/>
              <a:gd name="connsiteX0" fmla="*/ 1947234 w 1947287"/>
              <a:gd name="connsiteY0" fmla="*/ 139777 h 1246758"/>
              <a:gd name="connsiteX1" fmla="*/ 1921834 w 1947287"/>
              <a:gd name="connsiteY1" fmla="*/ 47702 h 1246758"/>
              <a:gd name="connsiteX2" fmla="*/ 1791659 w 1947287"/>
              <a:gd name="connsiteY2" fmla="*/ 77 h 1246758"/>
              <a:gd name="connsiteX3" fmla="*/ 1667834 w 1947287"/>
              <a:gd name="connsiteY3" fmla="*/ 38177 h 1246758"/>
              <a:gd name="connsiteX4" fmla="*/ 1613859 w 1947287"/>
              <a:gd name="connsiteY4" fmla="*/ 98502 h 1246758"/>
              <a:gd name="connsiteX5" fmla="*/ 1432884 w 1947287"/>
              <a:gd name="connsiteY5" fmla="*/ 174702 h 1246758"/>
              <a:gd name="connsiteX6" fmla="*/ 1343984 w 1947287"/>
              <a:gd name="connsiteY6" fmla="*/ 260427 h 1246758"/>
              <a:gd name="connsiteX7" fmla="*/ 1274134 w 1947287"/>
              <a:gd name="connsiteY7" fmla="*/ 396952 h 1246758"/>
              <a:gd name="connsiteX8" fmla="*/ 1175709 w 1947287"/>
              <a:gd name="connsiteY8" fmla="*/ 508077 h 1246758"/>
              <a:gd name="connsiteX9" fmla="*/ 1102684 w 1947287"/>
              <a:gd name="connsiteY9" fmla="*/ 558877 h 1246758"/>
              <a:gd name="connsiteX10" fmla="*/ 1036009 w 1947287"/>
              <a:gd name="connsiteY10" fmla="*/ 552527 h 1246758"/>
              <a:gd name="connsiteX11" fmla="*/ 966159 w 1947287"/>
              <a:gd name="connsiteY11" fmla="*/ 514427 h 1246758"/>
              <a:gd name="connsiteX12" fmla="*/ 883609 w 1947287"/>
              <a:gd name="connsiteY12" fmla="*/ 482677 h 1246758"/>
              <a:gd name="connsiteX13" fmla="*/ 718509 w 1947287"/>
              <a:gd name="connsiteY13" fmla="*/ 489027 h 1246758"/>
              <a:gd name="connsiteX14" fmla="*/ 594684 w 1947287"/>
              <a:gd name="connsiteY14" fmla="*/ 523952 h 1246758"/>
              <a:gd name="connsiteX15" fmla="*/ 474034 w 1947287"/>
              <a:gd name="connsiteY15" fmla="*/ 571577 h 1246758"/>
              <a:gd name="connsiteX16" fmla="*/ 410534 w 1947287"/>
              <a:gd name="connsiteY16" fmla="*/ 600152 h 1246758"/>
              <a:gd name="connsiteX17" fmla="*/ 226384 w 1947287"/>
              <a:gd name="connsiteY17" fmla="*/ 711277 h 1246758"/>
              <a:gd name="connsiteX18" fmla="*/ 131134 w 1947287"/>
              <a:gd name="connsiteY18" fmla="*/ 847802 h 1246758"/>
              <a:gd name="connsiteX19" fmla="*/ 4134 w 1947287"/>
              <a:gd name="connsiteY19" fmla="*/ 1228802 h 1246758"/>
              <a:gd name="connsiteX0" fmla="*/ 1943100 w 1943153"/>
              <a:gd name="connsiteY0" fmla="*/ 139777 h 1228802"/>
              <a:gd name="connsiteX1" fmla="*/ 1917700 w 1943153"/>
              <a:gd name="connsiteY1" fmla="*/ 47702 h 1228802"/>
              <a:gd name="connsiteX2" fmla="*/ 1787525 w 1943153"/>
              <a:gd name="connsiteY2" fmla="*/ 77 h 1228802"/>
              <a:gd name="connsiteX3" fmla="*/ 1663700 w 1943153"/>
              <a:gd name="connsiteY3" fmla="*/ 38177 h 1228802"/>
              <a:gd name="connsiteX4" fmla="*/ 1609725 w 1943153"/>
              <a:gd name="connsiteY4" fmla="*/ 98502 h 1228802"/>
              <a:gd name="connsiteX5" fmla="*/ 1428750 w 1943153"/>
              <a:gd name="connsiteY5" fmla="*/ 174702 h 1228802"/>
              <a:gd name="connsiteX6" fmla="*/ 1339850 w 1943153"/>
              <a:gd name="connsiteY6" fmla="*/ 260427 h 1228802"/>
              <a:gd name="connsiteX7" fmla="*/ 1270000 w 1943153"/>
              <a:gd name="connsiteY7" fmla="*/ 396952 h 1228802"/>
              <a:gd name="connsiteX8" fmla="*/ 1171575 w 1943153"/>
              <a:gd name="connsiteY8" fmla="*/ 508077 h 1228802"/>
              <a:gd name="connsiteX9" fmla="*/ 1098550 w 1943153"/>
              <a:gd name="connsiteY9" fmla="*/ 558877 h 1228802"/>
              <a:gd name="connsiteX10" fmla="*/ 1031875 w 1943153"/>
              <a:gd name="connsiteY10" fmla="*/ 552527 h 1228802"/>
              <a:gd name="connsiteX11" fmla="*/ 962025 w 1943153"/>
              <a:gd name="connsiteY11" fmla="*/ 514427 h 1228802"/>
              <a:gd name="connsiteX12" fmla="*/ 879475 w 1943153"/>
              <a:gd name="connsiteY12" fmla="*/ 482677 h 1228802"/>
              <a:gd name="connsiteX13" fmla="*/ 714375 w 1943153"/>
              <a:gd name="connsiteY13" fmla="*/ 489027 h 1228802"/>
              <a:gd name="connsiteX14" fmla="*/ 590550 w 1943153"/>
              <a:gd name="connsiteY14" fmla="*/ 523952 h 1228802"/>
              <a:gd name="connsiteX15" fmla="*/ 469900 w 1943153"/>
              <a:gd name="connsiteY15" fmla="*/ 571577 h 1228802"/>
              <a:gd name="connsiteX16" fmla="*/ 406400 w 1943153"/>
              <a:gd name="connsiteY16" fmla="*/ 600152 h 1228802"/>
              <a:gd name="connsiteX17" fmla="*/ 222250 w 1943153"/>
              <a:gd name="connsiteY17" fmla="*/ 711277 h 1228802"/>
              <a:gd name="connsiteX18" fmla="*/ 127000 w 1943153"/>
              <a:gd name="connsiteY18" fmla="*/ 847802 h 1228802"/>
              <a:gd name="connsiteX19" fmla="*/ 53976 w 1943153"/>
              <a:gd name="connsiteY19" fmla="*/ 1073226 h 1228802"/>
              <a:gd name="connsiteX20" fmla="*/ 0 w 1943153"/>
              <a:gd name="connsiteY20" fmla="*/ 1228802 h 1228802"/>
              <a:gd name="connsiteX0" fmla="*/ 1943100 w 1943153"/>
              <a:gd name="connsiteY0" fmla="*/ 139777 h 1228802"/>
              <a:gd name="connsiteX1" fmla="*/ 1917700 w 1943153"/>
              <a:gd name="connsiteY1" fmla="*/ 47702 h 1228802"/>
              <a:gd name="connsiteX2" fmla="*/ 1787525 w 1943153"/>
              <a:gd name="connsiteY2" fmla="*/ 77 h 1228802"/>
              <a:gd name="connsiteX3" fmla="*/ 1663700 w 1943153"/>
              <a:gd name="connsiteY3" fmla="*/ 38177 h 1228802"/>
              <a:gd name="connsiteX4" fmla="*/ 1609725 w 1943153"/>
              <a:gd name="connsiteY4" fmla="*/ 98502 h 1228802"/>
              <a:gd name="connsiteX5" fmla="*/ 1428750 w 1943153"/>
              <a:gd name="connsiteY5" fmla="*/ 174702 h 1228802"/>
              <a:gd name="connsiteX6" fmla="*/ 1339850 w 1943153"/>
              <a:gd name="connsiteY6" fmla="*/ 260427 h 1228802"/>
              <a:gd name="connsiteX7" fmla="*/ 1270000 w 1943153"/>
              <a:gd name="connsiteY7" fmla="*/ 396952 h 1228802"/>
              <a:gd name="connsiteX8" fmla="*/ 1171575 w 1943153"/>
              <a:gd name="connsiteY8" fmla="*/ 508077 h 1228802"/>
              <a:gd name="connsiteX9" fmla="*/ 1098550 w 1943153"/>
              <a:gd name="connsiteY9" fmla="*/ 558877 h 1228802"/>
              <a:gd name="connsiteX10" fmla="*/ 1031875 w 1943153"/>
              <a:gd name="connsiteY10" fmla="*/ 552527 h 1228802"/>
              <a:gd name="connsiteX11" fmla="*/ 962025 w 1943153"/>
              <a:gd name="connsiteY11" fmla="*/ 514427 h 1228802"/>
              <a:gd name="connsiteX12" fmla="*/ 879475 w 1943153"/>
              <a:gd name="connsiteY12" fmla="*/ 482677 h 1228802"/>
              <a:gd name="connsiteX13" fmla="*/ 714375 w 1943153"/>
              <a:gd name="connsiteY13" fmla="*/ 489027 h 1228802"/>
              <a:gd name="connsiteX14" fmla="*/ 590550 w 1943153"/>
              <a:gd name="connsiteY14" fmla="*/ 523952 h 1228802"/>
              <a:gd name="connsiteX15" fmla="*/ 469900 w 1943153"/>
              <a:gd name="connsiteY15" fmla="*/ 571577 h 1228802"/>
              <a:gd name="connsiteX16" fmla="*/ 406400 w 1943153"/>
              <a:gd name="connsiteY16" fmla="*/ 600152 h 1228802"/>
              <a:gd name="connsiteX17" fmla="*/ 222250 w 1943153"/>
              <a:gd name="connsiteY17" fmla="*/ 711277 h 1228802"/>
              <a:gd name="connsiteX18" fmla="*/ 127000 w 1943153"/>
              <a:gd name="connsiteY18" fmla="*/ 847802 h 1228802"/>
              <a:gd name="connsiteX19" fmla="*/ 44451 w 1943153"/>
              <a:gd name="connsiteY19" fmla="*/ 1073226 h 1228802"/>
              <a:gd name="connsiteX20" fmla="*/ 0 w 1943153"/>
              <a:gd name="connsiteY20" fmla="*/ 1228802 h 1228802"/>
              <a:gd name="connsiteX0" fmla="*/ 1899036 w 1899089"/>
              <a:gd name="connsiteY0" fmla="*/ 139777 h 1104977"/>
              <a:gd name="connsiteX1" fmla="*/ 1873636 w 1899089"/>
              <a:gd name="connsiteY1" fmla="*/ 47702 h 1104977"/>
              <a:gd name="connsiteX2" fmla="*/ 1743461 w 1899089"/>
              <a:gd name="connsiteY2" fmla="*/ 77 h 1104977"/>
              <a:gd name="connsiteX3" fmla="*/ 1619636 w 1899089"/>
              <a:gd name="connsiteY3" fmla="*/ 38177 h 1104977"/>
              <a:gd name="connsiteX4" fmla="*/ 1565661 w 1899089"/>
              <a:gd name="connsiteY4" fmla="*/ 98502 h 1104977"/>
              <a:gd name="connsiteX5" fmla="*/ 1384686 w 1899089"/>
              <a:gd name="connsiteY5" fmla="*/ 174702 h 1104977"/>
              <a:gd name="connsiteX6" fmla="*/ 1295786 w 1899089"/>
              <a:gd name="connsiteY6" fmla="*/ 260427 h 1104977"/>
              <a:gd name="connsiteX7" fmla="*/ 1225936 w 1899089"/>
              <a:gd name="connsiteY7" fmla="*/ 396952 h 1104977"/>
              <a:gd name="connsiteX8" fmla="*/ 1127511 w 1899089"/>
              <a:gd name="connsiteY8" fmla="*/ 508077 h 1104977"/>
              <a:gd name="connsiteX9" fmla="*/ 1054486 w 1899089"/>
              <a:gd name="connsiteY9" fmla="*/ 558877 h 1104977"/>
              <a:gd name="connsiteX10" fmla="*/ 987811 w 1899089"/>
              <a:gd name="connsiteY10" fmla="*/ 552527 h 1104977"/>
              <a:gd name="connsiteX11" fmla="*/ 917961 w 1899089"/>
              <a:gd name="connsiteY11" fmla="*/ 514427 h 1104977"/>
              <a:gd name="connsiteX12" fmla="*/ 835411 w 1899089"/>
              <a:gd name="connsiteY12" fmla="*/ 482677 h 1104977"/>
              <a:gd name="connsiteX13" fmla="*/ 670311 w 1899089"/>
              <a:gd name="connsiteY13" fmla="*/ 489027 h 1104977"/>
              <a:gd name="connsiteX14" fmla="*/ 546486 w 1899089"/>
              <a:gd name="connsiteY14" fmla="*/ 523952 h 1104977"/>
              <a:gd name="connsiteX15" fmla="*/ 425836 w 1899089"/>
              <a:gd name="connsiteY15" fmla="*/ 571577 h 1104977"/>
              <a:gd name="connsiteX16" fmla="*/ 362336 w 1899089"/>
              <a:gd name="connsiteY16" fmla="*/ 600152 h 1104977"/>
              <a:gd name="connsiteX17" fmla="*/ 178186 w 1899089"/>
              <a:gd name="connsiteY17" fmla="*/ 711277 h 1104977"/>
              <a:gd name="connsiteX18" fmla="*/ 82936 w 1899089"/>
              <a:gd name="connsiteY18" fmla="*/ 847802 h 1104977"/>
              <a:gd name="connsiteX19" fmla="*/ 387 w 1899089"/>
              <a:gd name="connsiteY19" fmla="*/ 1073226 h 1104977"/>
              <a:gd name="connsiteX20" fmla="*/ 825886 w 1899089"/>
              <a:gd name="connsiteY20" fmla="*/ 1104977 h 1104977"/>
              <a:gd name="connsiteX0" fmla="*/ 1899469 w 1899522"/>
              <a:gd name="connsiteY0" fmla="*/ 139777 h 1104977"/>
              <a:gd name="connsiteX1" fmla="*/ 1874069 w 1899522"/>
              <a:gd name="connsiteY1" fmla="*/ 47702 h 1104977"/>
              <a:gd name="connsiteX2" fmla="*/ 1743894 w 1899522"/>
              <a:gd name="connsiteY2" fmla="*/ 77 h 1104977"/>
              <a:gd name="connsiteX3" fmla="*/ 1620069 w 1899522"/>
              <a:gd name="connsiteY3" fmla="*/ 38177 h 1104977"/>
              <a:gd name="connsiteX4" fmla="*/ 1566094 w 1899522"/>
              <a:gd name="connsiteY4" fmla="*/ 98502 h 1104977"/>
              <a:gd name="connsiteX5" fmla="*/ 1385119 w 1899522"/>
              <a:gd name="connsiteY5" fmla="*/ 174702 h 1104977"/>
              <a:gd name="connsiteX6" fmla="*/ 1296219 w 1899522"/>
              <a:gd name="connsiteY6" fmla="*/ 260427 h 1104977"/>
              <a:gd name="connsiteX7" fmla="*/ 1226369 w 1899522"/>
              <a:gd name="connsiteY7" fmla="*/ 396952 h 1104977"/>
              <a:gd name="connsiteX8" fmla="*/ 1127944 w 1899522"/>
              <a:gd name="connsiteY8" fmla="*/ 508077 h 1104977"/>
              <a:gd name="connsiteX9" fmla="*/ 1054919 w 1899522"/>
              <a:gd name="connsiteY9" fmla="*/ 558877 h 1104977"/>
              <a:gd name="connsiteX10" fmla="*/ 988244 w 1899522"/>
              <a:gd name="connsiteY10" fmla="*/ 552527 h 1104977"/>
              <a:gd name="connsiteX11" fmla="*/ 918394 w 1899522"/>
              <a:gd name="connsiteY11" fmla="*/ 514427 h 1104977"/>
              <a:gd name="connsiteX12" fmla="*/ 835844 w 1899522"/>
              <a:gd name="connsiteY12" fmla="*/ 482677 h 1104977"/>
              <a:gd name="connsiteX13" fmla="*/ 670744 w 1899522"/>
              <a:gd name="connsiteY13" fmla="*/ 489027 h 1104977"/>
              <a:gd name="connsiteX14" fmla="*/ 546919 w 1899522"/>
              <a:gd name="connsiteY14" fmla="*/ 523952 h 1104977"/>
              <a:gd name="connsiteX15" fmla="*/ 426269 w 1899522"/>
              <a:gd name="connsiteY15" fmla="*/ 571577 h 1104977"/>
              <a:gd name="connsiteX16" fmla="*/ 362769 w 1899522"/>
              <a:gd name="connsiteY16" fmla="*/ 600152 h 1104977"/>
              <a:gd name="connsiteX17" fmla="*/ 178619 w 1899522"/>
              <a:gd name="connsiteY17" fmla="*/ 711277 h 1104977"/>
              <a:gd name="connsiteX18" fmla="*/ 83369 w 1899522"/>
              <a:gd name="connsiteY18" fmla="*/ 847802 h 1104977"/>
              <a:gd name="connsiteX19" fmla="*/ 820 w 1899522"/>
              <a:gd name="connsiteY19" fmla="*/ 1073226 h 1104977"/>
              <a:gd name="connsiteX20" fmla="*/ 108770 w 1899522"/>
              <a:gd name="connsiteY20" fmla="*/ 1095452 h 1104977"/>
              <a:gd name="connsiteX21" fmla="*/ 826319 w 1899522"/>
              <a:gd name="connsiteY21" fmla="*/ 1104977 h 1104977"/>
              <a:gd name="connsiteX0" fmla="*/ 1912155 w 1912208"/>
              <a:gd name="connsiteY0" fmla="*/ 139777 h 1206764"/>
              <a:gd name="connsiteX1" fmla="*/ 1886755 w 1912208"/>
              <a:gd name="connsiteY1" fmla="*/ 47702 h 1206764"/>
              <a:gd name="connsiteX2" fmla="*/ 1756580 w 1912208"/>
              <a:gd name="connsiteY2" fmla="*/ 77 h 1206764"/>
              <a:gd name="connsiteX3" fmla="*/ 1632755 w 1912208"/>
              <a:gd name="connsiteY3" fmla="*/ 38177 h 1206764"/>
              <a:gd name="connsiteX4" fmla="*/ 1578780 w 1912208"/>
              <a:gd name="connsiteY4" fmla="*/ 98502 h 1206764"/>
              <a:gd name="connsiteX5" fmla="*/ 1397805 w 1912208"/>
              <a:gd name="connsiteY5" fmla="*/ 174702 h 1206764"/>
              <a:gd name="connsiteX6" fmla="*/ 1308905 w 1912208"/>
              <a:gd name="connsiteY6" fmla="*/ 260427 h 1206764"/>
              <a:gd name="connsiteX7" fmla="*/ 1239055 w 1912208"/>
              <a:gd name="connsiteY7" fmla="*/ 396952 h 1206764"/>
              <a:gd name="connsiteX8" fmla="*/ 1140630 w 1912208"/>
              <a:gd name="connsiteY8" fmla="*/ 508077 h 1206764"/>
              <a:gd name="connsiteX9" fmla="*/ 1067605 w 1912208"/>
              <a:gd name="connsiteY9" fmla="*/ 558877 h 1206764"/>
              <a:gd name="connsiteX10" fmla="*/ 1000930 w 1912208"/>
              <a:gd name="connsiteY10" fmla="*/ 552527 h 1206764"/>
              <a:gd name="connsiteX11" fmla="*/ 931080 w 1912208"/>
              <a:gd name="connsiteY11" fmla="*/ 514427 h 1206764"/>
              <a:gd name="connsiteX12" fmla="*/ 848530 w 1912208"/>
              <a:gd name="connsiteY12" fmla="*/ 482677 h 1206764"/>
              <a:gd name="connsiteX13" fmla="*/ 683430 w 1912208"/>
              <a:gd name="connsiteY13" fmla="*/ 489027 h 1206764"/>
              <a:gd name="connsiteX14" fmla="*/ 559605 w 1912208"/>
              <a:gd name="connsiteY14" fmla="*/ 523952 h 1206764"/>
              <a:gd name="connsiteX15" fmla="*/ 438955 w 1912208"/>
              <a:gd name="connsiteY15" fmla="*/ 571577 h 1206764"/>
              <a:gd name="connsiteX16" fmla="*/ 375455 w 1912208"/>
              <a:gd name="connsiteY16" fmla="*/ 600152 h 1206764"/>
              <a:gd name="connsiteX17" fmla="*/ 191305 w 1912208"/>
              <a:gd name="connsiteY17" fmla="*/ 711277 h 1206764"/>
              <a:gd name="connsiteX18" fmla="*/ 96055 w 1912208"/>
              <a:gd name="connsiteY18" fmla="*/ 847802 h 1206764"/>
              <a:gd name="connsiteX19" fmla="*/ 13506 w 1912208"/>
              <a:gd name="connsiteY19" fmla="*/ 1073226 h 1206764"/>
              <a:gd name="connsiteX20" fmla="*/ 86531 w 1912208"/>
              <a:gd name="connsiteY20" fmla="*/ 1206577 h 1206764"/>
              <a:gd name="connsiteX21" fmla="*/ 839005 w 1912208"/>
              <a:gd name="connsiteY21" fmla="*/ 1104977 h 1206764"/>
              <a:gd name="connsiteX0" fmla="*/ 2015042 w 2015095"/>
              <a:gd name="connsiteY0" fmla="*/ 139777 h 1387623"/>
              <a:gd name="connsiteX1" fmla="*/ 1989642 w 2015095"/>
              <a:gd name="connsiteY1" fmla="*/ 47702 h 1387623"/>
              <a:gd name="connsiteX2" fmla="*/ 1859467 w 2015095"/>
              <a:gd name="connsiteY2" fmla="*/ 77 h 1387623"/>
              <a:gd name="connsiteX3" fmla="*/ 1735642 w 2015095"/>
              <a:gd name="connsiteY3" fmla="*/ 38177 h 1387623"/>
              <a:gd name="connsiteX4" fmla="*/ 1681667 w 2015095"/>
              <a:gd name="connsiteY4" fmla="*/ 98502 h 1387623"/>
              <a:gd name="connsiteX5" fmla="*/ 1500692 w 2015095"/>
              <a:gd name="connsiteY5" fmla="*/ 174702 h 1387623"/>
              <a:gd name="connsiteX6" fmla="*/ 1411792 w 2015095"/>
              <a:gd name="connsiteY6" fmla="*/ 260427 h 1387623"/>
              <a:gd name="connsiteX7" fmla="*/ 1341942 w 2015095"/>
              <a:gd name="connsiteY7" fmla="*/ 396952 h 1387623"/>
              <a:gd name="connsiteX8" fmla="*/ 1243517 w 2015095"/>
              <a:gd name="connsiteY8" fmla="*/ 508077 h 1387623"/>
              <a:gd name="connsiteX9" fmla="*/ 1170492 w 2015095"/>
              <a:gd name="connsiteY9" fmla="*/ 558877 h 1387623"/>
              <a:gd name="connsiteX10" fmla="*/ 1103817 w 2015095"/>
              <a:gd name="connsiteY10" fmla="*/ 552527 h 1387623"/>
              <a:gd name="connsiteX11" fmla="*/ 1033967 w 2015095"/>
              <a:gd name="connsiteY11" fmla="*/ 514427 h 1387623"/>
              <a:gd name="connsiteX12" fmla="*/ 951417 w 2015095"/>
              <a:gd name="connsiteY12" fmla="*/ 482677 h 1387623"/>
              <a:gd name="connsiteX13" fmla="*/ 786317 w 2015095"/>
              <a:gd name="connsiteY13" fmla="*/ 489027 h 1387623"/>
              <a:gd name="connsiteX14" fmla="*/ 662492 w 2015095"/>
              <a:gd name="connsiteY14" fmla="*/ 523952 h 1387623"/>
              <a:gd name="connsiteX15" fmla="*/ 541842 w 2015095"/>
              <a:gd name="connsiteY15" fmla="*/ 571577 h 1387623"/>
              <a:gd name="connsiteX16" fmla="*/ 478342 w 2015095"/>
              <a:gd name="connsiteY16" fmla="*/ 600152 h 1387623"/>
              <a:gd name="connsiteX17" fmla="*/ 294192 w 2015095"/>
              <a:gd name="connsiteY17" fmla="*/ 711277 h 1387623"/>
              <a:gd name="connsiteX18" fmla="*/ 198942 w 2015095"/>
              <a:gd name="connsiteY18" fmla="*/ 847802 h 1387623"/>
              <a:gd name="connsiteX19" fmla="*/ 116393 w 2015095"/>
              <a:gd name="connsiteY19" fmla="*/ 1073226 h 1387623"/>
              <a:gd name="connsiteX20" fmla="*/ 46543 w 2015095"/>
              <a:gd name="connsiteY20" fmla="*/ 1387552 h 1387623"/>
              <a:gd name="connsiteX21" fmla="*/ 941892 w 2015095"/>
              <a:gd name="connsiteY21" fmla="*/ 1104977 h 1387623"/>
              <a:gd name="connsiteX0" fmla="*/ 2045836 w 2045889"/>
              <a:gd name="connsiteY0" fmla="*/ 139777 h 1391059"/>
              <a:gd name="connsiteX1" fmla="*/ 2020436 w 2045889"/>
              <a:gd name="connsiteY1" fmla="*/ 47702 h 1391059"/>
              <a:gd name="connsiteX2" fmla="*/ 1890261 w 2045889"/>
              <a:gd name="connsiteY2" fmla="*/ 77 h 1391059"/>
              <a:gd name="connsiteX3" fmla="*/ 1766436 w 2045889"/>
              <a:gd name="connsiteY3" fmla="*/ 38177 h 1391059"/>
              <a:gd name="connsiteX4" fmla="*/ 1712461 w 2045889"/>
              <a:gd name="connsiteY4" fmla="*/ 98502 h 1391059"/>
              <a:gd name="connsiteX5" fmla="*/ 1531486 w 2045889"/>
              <a:gd name="connsiteY5" fmla="*/ 174702 h 1391059"/>
              <a:gd name="connsiteX6" fmla="*/ 1442586 w 2045889"/>
              <a:gd name="connsiteY6" fmla="*/ 260427 h 1391059"/>
              <a:gd name="connsiteX7" fmla="*/ 1372736 w 2045889"/>
              <a:gd name="connsiteY7" fmla="*/ 396952 h 1391059"/>
              <a:gd name="connsiteX8" fmla="*/ 1274311 w 2045889"/>
              <a:gd name="connsiteY8" fmla="*/ 508077 h 1391059"/>
              <a:gd name="connsiteX9" fmla="*/ 1201286 w 2045889"/>
              <a:gd name="connsiteY9" fmla="*/ 558877 h 1391059"/>
              <a:gd name="connsiteX10" fmla="*/ 1134611 w 2045889"/>
              <a:gd name="connsiteY10" fmla="*/ 552527 h 1391059"/>
              <a:gd name="connsiteX11" fmla="*/ 1064761 w 2045889"/>
              <a:gd name="connsiteY11" fmla="*/ 514427 h 1391059"/>
              <a:gd name="connsiteX12" fmla="*/ 982211 w 2045889"/>
              <a:gd name="connsiteY12" fmla="*/ 482677 h 1391059"/>
              <a:gd name="connsiteX13" fmla="*/ 817111 w 2045889"/>
              <a:gd name="connsiteY13" fmla="*/ 489027 h 1391059"/>
              <a:gd name="connsiteX14" fmla="*/ 693286 w 2045889"/>
              <a:gd name="connsiteY14" fmla="*/ 523952 h 1391059"/>
              <a:gd name="connsiteX15" fmla="*/ 572636 w 2045889"/>
              <a:gd name="connsiteY15" fmla="*/ 571577 h 1391059"/>
              <a:gd name="connsiteX16" fmla="*/ 509136 w 2045889"/>
              <a:gd name="connsiteY16" fmla="*/ 600152 h 1391059"/>
              <a:gd name="connsiteX17" fmla="*/ 324986 w 2045889"/>
              <a:gd name="connsiteY17" fmla="*/ 711277 h 1391059"/>
              <a:gd name="connsiteX18" fmla="*/ 229736 w 2045889"/>
              <a:gd name="connsiteY18" fmla="*/ 847802 h 1391059"/>
              <a:gd name="connsiteX19" fmla="*/ 147187 w 2045889"/>
              <a:gd name="connsiteY19" fmla="*/ 1073226 h 1391059"/>
              <a:gd name="connsiteX20" fmla="*/ 55113 w 2045889"/>
              <a:gd name="connsiteY20" fmla="*/ 1251026 h 1391059"/>
              <a:gd name="connsiteX21" fmla="*/ 77337 w 2045889"/>
              <a:gd name="connsiteY21" fmla="*/ 1387552 h 1391059"/>
              <a:gd name="connsiteX22" fmla="*/ 972686 w 2045889"/>
              <a:gd name="connsiteY22" fmla="*/ 1104977 h 1391059"/>
              <a:gd name="connsiteX0" fmla="*/ 2032719 w 2032772"/>
              <a:gd name="connsiteY0" fmla="*/ 139777 h 1390817"/>
              <a:gd name="connsiteX1" fmla="*/ 2007319 w 2032772"/>
              <a:gd name="connsiteY1" fmla="*/ 47702 h 1390817"/>
              <a:gd name="connsiteX2" fmla="*/ 1877144 w 2032772"/>
              <a:gd name="connsiteY2" fmla="*/ 77 h 1390817"/>
              <a:gd name="connsiteX3" fmla="*/ 1753319 w 2032772"/>
              <a:gd name="connsiteY3" fmla="*/ 38177 h 1390817"/>
              <a:gd name="connsiteX4" fmla="*/ 1699344 w 2032772"/>
              <a:gd name="connsiteY4" fmla="*/ 98502 h 1390817"/>
              <a:gd name="connsiteX5" fmla="*/ 1518369 w 2032772"/>
              <a:gd name="connsiteY5" fmla="*/ 174702 h 1390817"/>
              <a:gd name="connsiteX6" fmla="*/ 1429469 w 2032772"/>
              <a:gd name="connsiteY6" fmla="*/ 260427 h 1390817"/>
              <a:gd name="connsiteX7" fmla="*/ 1359619 w 2032772"/>
              <a:gd name="connsiteY7" fmla="*/ 396952 h 1390817"/>
              <a:gd name="connsiteX8" fmla="*/ 1261194 w 2032772"/>
              <a:gd name="connsiteY8" fmla="*/ 508077 h 1390817"/>
              <a:gd name="connsiteX9" fmla="*/ 1188169 w 2032772"/>
              <a:gd name="connsiteY9" fmla="*/ 558877 h 1390817"/>
              <a:gd name="connsiteX10" fmla="*/ 1121494 w 2032772"/>
              <a:gd name="connsiteY10" fmla="*/ 552527 h 1390817"/>
              <a:gd name="connsiteX11" fmla="*/ 1051644 w 2032772"/>
              <a:gd name="connsiteY11" fmla="*/ 514427 h 1390817"/>
              <a:gd name="connsiteX12" fmla="*/ 969094 w 2032772"/>
              <a:gd name="connsiteY12" fmla="*/ 482677 h 1390817"/>
              <a:gd name="connsiteX13" fmla="*/ 803994 w 2032772"/>
              <a:gd name="connsiteY13" fmla="*/ 489027 h 1390817"/>
              <a:gd name="connsiteX14" fmla="*/ 680169 w 2032772"/>
              <a:gd name="connsiteY14" fmla="*/ 523952 h 1390817"/>
              <a:gd name="connsiteX15" fmla="*/ 559519 w 2032772"/>
              <a:gd name="connsiteY15" fmla="*/ 571577 h 1390817"/>
              <a:gd name="connsiteX16" fmla="*/ 496019 w 2032772"/>
              <a:gd name="connsiteY16" fmla="*/ 600152 h 1390817"/>
              <a:gd name="connsiteX17" fmla="*/ 311869 w 2032772"/>
              <a:gd name="connsiteY17" fmla="*/ 711277 h 1390817"/>
              <a:gd name="connsiteX18" fmla="*/ 216619 w 2032772"/>
              <a:gd name="connsiteY18" fmla="*/ 847802 h 1390817"/>
              <a:gd name="connsiteX19" fmla="*/ 134070 w 2032772"/>
              <a:gd name="connsiteY19" fmla="*/ 1073226 h 1390817"/>
              <a:gd name="connsiteX20" fmla="*/ 89621 w 2032772"/>
              <a:gd name="connsiteY20" fmla="*/ 1241501 h 1390817"/>
              <a:gd name="connsiteX21" fmla="*/ 64220 w 2032772"/>
              <a:gd name="connsiteY21" fmla="*/ 1387552 h 1390817"/>
              <a:gd name="connsiteX22" fmla="*/ 959569 w 2032772"/>
              <a:gd name="connsiteY22" fmla="*/ 1104977 h 1390817"/>
              <a:gd name="connsiteX0" fmla="*/ 1974667 w 1974720"/>
              <a:gd name="connsiteY0" fmla="*/ 139777 h 1403832"/>
              <a:gd name="connsiteX1" fmla="*/ 1949267 w 1974720"/>
              <a:gd name="connsiteY1" fmla="*/ 47702 h 1403832"/>
              <a:gd name="connsiteX2" fmla="*/ 1819092 w 1974720"/>
              <a:gd name="connsiteY2" fmla="*/ 77 h 1403832"/>
              <a:gd name="connsiteX3" fmla="*/ 1695267 w 1974720"/>
              <a:gd name="connsiteY3" fmla="*/ 38177 h 1403832"/>
              <a:gd name="connsiteX4" fmla="*/ 1641292 w 1974720"/>
              <a:gd name="connsiteY4" fmla="*/ 98502 h 1403832"/>
              <a:gd name="connsiteX5" fmla="*/ 1460317 w 1974720"/>
              <a:gd name="connsiteY5" fmla="*/ 174702 h 1403832"/>
              <a:gd name="connsiteX6" fmla="*/ 1371417 w 1974720"/>
              <a:gd name="connsiteY6" fmla="*/ 260427 h 1403832"/>
              <a:gd name="connsiteX7" fmla="*/ 1301567 w 1974720"/>
              <a:gd name="connsiteY7" fmla="*/ 396952 h 1403832"/>
              <a:gd name="connsiteX8" fmla="*/ 1203142 w 1974720"/>
              <a:gd name="connsiteY8" fmla="*/ 508077 h 1403832"/>
              <a:gd name="connsiteX9" fmla="*/ 1130117 w 1974720"/>
              <a:gd name="connsiteY9" fmla="*/ 558877 h 1403832"/>
              <a:gd name="connsiteX10" fmla="*/ 1063442 w 1974720"/>
              <a:gd name="connsiteY10" fmla="*/ 552527 h 1403832"/>
              <a:gd name="connsiteX11" fmla="*/ 993592 w 1974720"/>
              <a:gd name="connsiteY11" fmla="*/ 514427 h 1403832"/>
              <a:gd name="connsiteX12" fmla="*/ 911042 w 1974720"/>
              <a:gd name="connsiteY12" fmla="*/ 482677 h 1403832"/>
              <a:gd name="connsiteX13" fmla="*/ 745942 w 1974720"/>
              <a:gd name="connsiteY13" fmla="*/ 489027 h 1403832"/>
              <a:gd name="connsiteX14" fmla="*/ 622117 w 1974720"/>
              <a:gd name="connsiteY14" fmla="*/ 523952 h 1403832"/>
              <a:gd name="connsiteX15" fmla="*/ 501467 w 1974720"/>
              <a:gd name="connsiteY15" fmla="*/ 571577 h 1403832"/>
              <a:gd name="connsiteX16" fmla="*/ 437967 w 1974720"/>
              <a:gd name="connsiteY16" fmla="*/ 600152 h 1403832"/>
              <a:gd name="connsiteX17" fmla="*/ 253817 w 1974720"/>
              <a:gd name="connsiteY17" fmla="*/ 711277 h 1403832"/>
              <a:gd name="connsiteX18" fmla="*/ 158567 w 1974720"/>
              <a:gd name="connsiteY18" fmla="*/ 847802 h 1403832"/>
              <a:gd name="connsiteX19" fmla="*/ 76018 w 1974720"/>
              <a:gd name="connsiteY19" fmla="*/ 1073226 h 1403832"/>
              <a:gd name="connsiteX20" fmla="*/ 31569 w 1974720"/>
              <a:gd name="connsiteY20" fmla="*/ 1241501 h 1403832"/>
              <a:gd name="connsiteX21" fmla="*/ 6168 w 1974720"/>
              <a:gd name="connsiteY21" fmla="*/ 1387552 h 1403832"/>
              <a:gd name="connsiteX22" fmla="*/ 98243 w 1974720"/>
              <a:gd name="connsiteY22" fmla="*/ 1368501 h 1403832"/>
              <a:gd name="connsiteX23" fmla="*/ 901517 w 1974720"/>
              <a:gd name="connsiteY23" fmla="*/ 1104977 h 1403832"/>
              <a:gd name="connsiteX0" fmla="*/ 1971291 w 1971344"/>
              <a:gd name="connsiteY0" fmla="*/ 139777 h 1473139"/>
              <a:gd name="connsiteX1" fmla="*/ 1945891 w 1971344"/>
              <a:gd name="connsiteY1" fmla="*/ 47702 h 1473139"/>
              <a:gd name="connsiteX2" fmla="*/ 1815716 w 1971344"/>
              <a:gd name="connsiteY2" fmla="*/ 77 h 1473139"/>
              <a:gd name="connsiteX3" fmla="*/ 1691891 w 1971344"/>
              <a:gd name="connsiteY3" fmla="*/ 38177 h 1473139"/>
              <a:gd name="connsiteX4" fmla="*/ 1637916 w 1971344"/>
              <a:gd name="connsiteY4" fmla="*/ 98502 h 1473139"/>
              <a:gd name="connsiteX5" fmla="*/ 1456941 w 1971344"/>
              <a:gd name="connsiteY5" fmla="*/ 174702 h 1473139"/>
              <a:gd name="connsiteX6" fmla="*/ 1368041 w 1971344"/>
              <a:gd name="connsiteY6" fmla="*/ 260427 h 1473139"/>
              <a:gd name="connsiteX7" fmla="*/ 1298191 w 1971344"/>
              <a:gd name="connsiteY7" fmla="*/ 396952 h 1473139"/>
              <a:gd name="connsiteX8" fmla="*/ 1199766 w 1971344"/>
              <a:gd name="connsiteY8" fmla="*/ 508077 h 1473139"/>
              <a:gd name="connsiteX9" fmla="*/ 1126741 w 1971344"/>
              <a:gd name="connsiteY9" fmla="*/ 558877 h 1473139"/>
              <a:gd name="connsiteX10" fmla="*/ 1060066 w 1971344"/>
              <a:gd name="connsiteY10" fmla="*/ 552527 h 1473139"/>
              <a:gd name="connsiteX11" fmla="*/ 990216 w 1971344"/>
              <a:gd name="connsiteY11" fmla="*/ 514427 h 1473139"/>
              <a:gd name="connsiteX12" fmla="*/ 907666 w 1971344"/>
              <a:gd name="connsiteY12" fmla="*/ 482677 h 1473139"/>
              <a:gd name="connsiteX13" fmla="*/ 742566 w 1971344"/>
              <a:gd name="connsiteY13" fmla="*/ 489027 h 1473139"/>
              <a:gd name="connsiteX14" fmla="*/ 618741 w 1971344"/>
              <a:gd name="connsiteY14" fmla="*/ 523952 h 1473139"/>
              <a:gd name="connsiteX15" fmla="*/ 498091 w 1971344"/>
              <a:gd name="connsiteY15" fmla="*/ 571577 h 1473139"/>
              <a:gd name="connsiteX16" fmla="*/ 434591 w 1971344"/>
              <a:gd name="connsiteY16" fmla="*/ 600152 h 1473139"/>
              <a:gd name="connsiteX17" fmla="*/ 250441 w 1971344"/>
              <a:gd name="connsiteY17" fmla="*/ 711277 h 1473139"/>
              <a:gd name="connsiteX18" fmla="*/ 155191 w 1971344"/>
              <a:gd name="connsiteY18" fmla="*/ 847802 h 1473139"/>
              <a:gd name="connsiteX19" fmla="*/ 72642 w 1971344"/>
              <a:gd name="connsiteY19" fmla="*/ 1073226 h 1473139"/>
              <a:gd name="connsiteX20" fmla="*/ 28193 w 1971344"/>
              <a:gd name="connsiteY20" fmla="*/ 1241501 h 1473139"/>
              <a:gd name="connsiteX21" fmla="*/ 2792 w 1971344"/>
              <a:gd name="connsiteY21" fmla="*/ 1387552 h 1473139"/>
              <a:gd name="connsiteX22" fmla="*/ 110742 w 1971344"/>
              <a:gd name="connsiteY22" fmla="*/ 1460576 h 1473139"/>
              <a:gd name="connsiteX23" fmla="*/ 898141 w 1971344"/>
              <a:gd name="connsiteY23" fmla="*/ 1104977 h 1473139"/>
              <a:gd name="connsiteX0" fmla="*/ 1971291 w 1971344"/>
              <a:gd name="connsiteY0" fmla="*/ 139777 h 1490631"/>
              <a:gd name="connsiteX1" fmla="*/ 1945891 w 1971344"/>
              <a:gd name="connsiteY1" fmla="*/ 47702 h 1490631"/>
              <a:gd name="connsiteX2" fmla="*/ 1815716 w 1971344"/>
              <a:gd name="connsiteY2" fmla="*/ 77 h 1490631"/>
              <a:gd name="connsiteX3" fmla="*/ 1691891 w 1971344"/>
              <a:gd name="connsiteY3" fmla="*/ 38177 h 1490631"/>
              <a:gd name="connsiteX4" fmla="*/ 1637916 w 1971344"/>
              <a:gd name="connsiteY4" fmla="*/ 98502 h 1490631"/>
              <a:gd name="connsiteX5" fmla="*/ 1456941 w 1971344"/>
              <a:gd name="connsiteY5" fmla="*/ 174702 h 1490631"/>
              <a:gd name="connsiteX6" fmla="*/ 1368041 w 1971344"/>
              <a:gd name="connsiteY6" fmla="*/ 260427 h 1490631"/>
              <a:gd name="connsiteX7" fmla="*/ 1298191 w 1971344"/>
              <a:gd name="connsiteY7" fmla="*/ 396952 h 1490631"/>
              <a:gd name="connsiteX8" fmla="*/ 1199766 w 1971344"/>
              <a:gd name="connsiteY8" fmla="*/ 508077 h 1490631"/>
              <a:gd name="connsiteX9" fmla="*/ 1126741 w 1971344"/>
              <a:gd name="connsiteY9" fmla="*/ 558877 h 1490631"/>
              <a:gd name="connsiteX10" fmla="*/ 1060066 w 1971344"/>
              <a:gd name="connsiteY10" fmla="*/ 552527 h 1490631"/>
              <a:gd name="connsiteX11" fmla="*/ 990216 w 1971344"/>
              <a:gd name="connsiteY11" fmla="*/ 514427 h 1490631"/>
              <a:gd name="connsiteX12" fmla="*/ 907666 w 1971344"/>
              <a:gd name="connsiteY12" fmla="*/ 482677 h 1490631"/>
              <a:gd name="connsiteX13" fmla="*/ 742566 w 1971344"/>
              <a:gd name="connsiteY13" fmla="*/ 489027 h 1490631"/>
              <a:gd name="connsiteX14" fmla="*/ 618741 w 1971344"/>
              <a:gd name="connsiteY14" fmla="*/ 523952 h 1490631"/>
              <a:gd name="connsiteX15" fmla="*/ 498091 w 1971344"/>
              <a:gd name="connsiteY15" fmla="*/ 571577 h 1490631"/>
              <a:gd name="connsiteX16" fmla="*/ 434591 w 1971344"/>
              <a:gd name="connsiteY16" fmla="*/ 600152 h 1490631"/>
              <a:gd name="connsiteX17" fmla="*/ 250441 w 1971344"/>
              <a:gd name="connsiteY17" fmla="*/ 711277 h 1490631"/>
              <a:gd name="connsiteX18" fmla="*/ 155191 w 1971344"/>
              <a:gd name="connsiteY18" fmla="*/ 847802 h 1490631"/>
              <a:gd name="connsiteX19" fmla="*/ 72642 w 1971344"/>
              <a:gd name="connsiteY19" fmla="*/ 1073226 h 1490631"/>
              <a:gd name="connsiteX20" fmla="*/ 28193 w 1971344"/>
              <a:gd name="connsiteY20" fmla="*/ 1241501 h 1490631"/>
              <a:gd name="connsiteX21" fmla="*/ 2792 w 1971344"/>
              <a:gd name="connsiteY21" fmla="*/ 1387552 h 1490631"/>
              <a:gd name="connsiteX22" fmla="*/ 129792 w 1971344"/>
              <a:gd name="connsiteY22" fmla="*/ 1479626 h 1490631"/>
              <a:gd name="connsiteX23" fmla="*/ 898141 w 1971344"/>
              <a:gd name="connsiteY23" fmla="*/ 1104977 h 1490631"/>
              <a:gd name="connsiteX0" fmla="*/ 1971291 w 1971344"/>
              <a:gd name="connsiteY0" fmla="*/ 139777 h 1490631"/>
              <a:gd name="connsiteX1" fmla="*/ 1945891 w 1971344"/>
              <a:gd name="connsiteY1" fmla="*/ 47702 h 1490631"/>
              <a:gd name="connsiteX2" fmla="*/ 1815716 w 1971344"/>
              <a:gd name="connsiteY2" fmla="*/ 77 h 1490631"/>
              <a:gd name="connsiteX3" fmla="*/ 1691891 w 1971344"/>
              <a:gd name="connsiteY3" fmla="*/ 38177 h 1490631"/>
              <a:gd name="connsiteX4" fmla="*/ 1637916 w 1971344"/>
              <a:gd name="connsiteY4" fmla="*/ 98502 h 1490631"/>
              <a:gd name="connsiteX5" fmla="*/ 1456941 w 1971344"/>
              <a:gd name="connsiteY5" fmla="*/ 174702 h 1490631"/>
              <a:gd name="connsiteX6" fmla="*/ 1368041 w 1971344"/>
              <a:gd name="connsiteY6" fmla="*/ 260427 h 1490631"/>
              <a:gd name="connsiteX7" fmla="*/ 1298191 w 1971344"/>
              <a:gd name="connsiteY7" fmla="*/ 396952 h 1490631"/>
              <a:gd name="connsiteX8" fmla="*/ 1199766 w 1971344"/>
              <a:gd name="connsiteY8" fmla="*/ 508077 h 1490631"/>
              <a:gd name="connsiteX9" fmla="*/ 1126741 w 1971344"/>
              <a:gd name="connsiteY9" fmla="*/ 558877 h 1490631"/>
              <a:gd name="connsiteX10" fmla="*/ 1060066 w 1971344"/>
              <a:gd name="connsiteY10" fmla="*/ 552527 h 1490631"/>
              <a:gd name="connsiteX11" fmla="*/ 990216 w 1971344"/>
              <a:gd name="connsiteY11" fmla="*/ 514427 h 1490631"/>
              <a:gd name="connsiteX12" fmla="*/ 907666 w 1971344"/>
              <a:gd name="connsiteY12" fmla="*/ 482677 h 1490631"/>
              <a:gd name="connsiteX13" fmla="*/ 742566 w 1971344"/>
              <a:gd name="connsiteY13" fmla="*/ 489027 h 1490631"/>
              <a:gd name="connsiteX14" fmla="*/ 618741 w 1971344"/>
              <a:gd name="connsiteY14" fmla="*/ 523952 h 1490631"/>
              <a:gd name="connsiteX15" fmla="*/ 498091 w 1971344"/>
              <a:gd name="connsiteY15" fmla="*/ 571577 h 1490631"/>
              <a:gd name="connsiteX16" fmla="*/ 434591 w 1971344"/>
              <a:gd name="connsiteY16" fmla="*/ 600152 h 1490631"/>
              <a:gd name="connsiteX17" fmla="*/ 250441 w 1971344"/>
              <a:gd name="connsiteY17" fmla="*/ 711277 h 1490631"/>
              <a:gd name="connsiteX18" fmla="*/ 155191 w 1971344"/>
              <a:gd name="connsiteY18" fmla="*/ 847802 h 1490631"/>
              <a:gd name="connsiteX19" fmla="*/ 72642 w 1971344"/>
              <a:gd name="connsiteY19" fmla="*/ 1073226 h 1490631"/>
              <a:gd name="connsiteX20" fmla="*/ 28193 w 1971344"/>
              <a:gd name="connsiteY20" fmla="*/ 1241501 h 1490631"/>
              <a:gd name="connsiteX21" fmla="*/ 2792 w 1971344"/>
              <a:gd name="connsiteY21" fmla="*/ 1387552 h 1490631"/>
              <a:gd name="connsiteX22" fmla="*/ 129792 w 1971344"/>
              <a:gd name="connsiteY22" fmla="*/ 1479626 h 1490631"/>
              <a:gd name="connsiteX23" fmla="*/ 898141 w 1971344"/>
              <a:gd name="connsiteY23" fmla="*/ 1104977 h 1490631"/>
              <a:gd name="connsiteX0" fmla="*/ 1971291 w 1971344"/>
              <a:gd name="connsiteY0" fmla="*/ 139777 h 1490631"/>
              <a:gd name="connsiteX1" fmla="*/ 1945891 w 1971344"/>
              <a:gd name="connsiteY1" fmla="*/ 47702 h 1490631"/>
              <a:gd name="connsiteX2" fmla="*/ 1815716 w 1971344"/>
              <a:gd name="connsiteY2" fmla="*/ 77 h 1490631"/>
              <a:gd name="connsiteX3" fmla="*/ 1691891 w 1971344"/>
              <a:gd name="connsiteY3" fmla="*/ 38177 h 1490631"/>
              <a:gd name="connsiteX4" fmla="*/ 1637916 w 1971344"/>
              <a:gd name="connsiteY4" fmla="*/ 98502 h 1490631"/>
              <a:gd name="connsiteX5" fmla="*/ 1456941 w 1971344"/>
              <a:gd name="connsiteY5" fmla="*/ 174702 h 1490631"/>
              <a:gd name="connsiteX6" fmla="*/ 1368041 w 1971344"/>
              <a:gd name="connsiteY6" fmla="*/ 260427 h 1490631"/>
              <a:gd name="connsiteX7" fmla="*/ 1298191 w 1971344"/>
              <a:gd name="connsiteY7" fmla="*/ 396952 h 1490631"/>
              <a:gd name="connsiteX8" fmla="*/ 1199766 w 1971344"/>
              <a:gd name="connsiteY8" fmla="*/ 508077 h 1490631"/>
              <a:gd name="connsiteX9" fmla="*/ 1126741 w 1971344"/>
              <a:gd name="connsiteY9" fmla="*/ 558877 h 1490631"/>
              <a:gd name="connsiteX10" fmla="*/ 1060066 w 1971344"/>
              <a:gd name="connsiteY10" fmla="*/ 552527 h 1490631"/>
              <a:gd name="connsiteX11" fmla="*/ 990216 w 1971344"/>
              <a:gd name="connsiteY11" fmla="*/ 514427 h 1490631"/>
              <a:gd name="connsiteX12" fmla="*/ 907666 w 1971344"/>
              <a:gd name="connsiteY12" fmla="*/ 482677 h 1490631"/>
              <a:gd name="connsiteX13" fmla="*/ 742566 w 1971344"/>
              <a:gd name="connsiteY13" fmla="*/ 489027 h 1490631"/>
              <a:gd name="connsiteX14" fmla="*/ 618741 w 1971344"/>
              <a:gd name="connsiteY14" fmla="*/ 523952 h 1490631"/>
              <a:gd name="connsiteX15" fmla="*/ 498091 w 1971344"/>
              <a:gd name="connsiteY15" fmla="*/ 571577 h 1490631"/>
              <a:gd name="connsiteX16" fmla="*/ 434591 w 1971344"/>
              <a:gd name="connsiteY16" fmla="*/ 600152 h 1490631"/>
              <a:gd name="connsiteX17" fmla="*/ 250441 w 1971344"/>
              <a:gd name="connsiteY17" fmla="*/ 711277 h 1490631"/>
              <a:gd name="connsiteX18" fmla="*/ 155191 w 1971344"/>
              <a:gd name="connsiteY18" fmla="*/ 847802 h 1490631"/>
              <a:gd name="connsiteX19" fmla="*/ 72642 w 1971344"/>
              <a:gd name="connsiteY19" fmla="*/ 1073226 h 1490631"/>
              <a:gd name="connsiteX20" fmla="*/ 28193 w 1971344"/>
              <a:gd name="connsiteY20" fmla="*/ 1241501 h 1490631"/>
              <a:gd name="connsiteX21" fmla="*/ 2792 w 1971344"/>
              <a:gd name="connsiteY21" fmla="*/ 1387552 h 1490631"/>
              <a:gd name="connsiteX22" fmla="*/ 129792 w 1971344"/>
              <a:gd name="connsiteY22" fmla="*/ 1479626 h 1490631"/>
              <a:gd name="connsiteX23" fmla="*/ 898141 w 1971344"/>
              <a:gd name="connsiteY23" fmla="*/ 1104977 h 1490631"/>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21917 w 1971344"/>
              <a:gd name="connsiteY23" fmla="*/ 1212925 h 1484893"/>
              <a:gd name="connsiteX24" fmla="*/ 898141 w 1971344"/>
              <a:gd name="connsiteY24" fmla="*/ 1104977 h 1484893"/>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21917 w 1971344"/>
              <a:gd name="connsiteY23" fmla="*/ 1212925 h 1484893"/>
              <a:gd name="connsiteX24" fmla="*/ 898141 w 1971344"/>
              <a:gd name="connsiteY24" fmla="*/ 1104977 h 1484893"/>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44142 w 1971344"/>
              <a:gd name="connsiteY23" fmla="*/ 1228800 h 1484893"/>
              <a:gd name="connsiteX24" fmla="*/ 898141 w 1971344"/>
              <a:gd name="connsiteY24" fmla="*/ 1104977 h 1484893"/>
              <a:gd name="connsiteX0" fmla="*/ 1971291 w 1977641"/>
              <a:gd name="connsiteY0" fmla="*/ 139777 h 1484893"/>
              <a:gd name="connsiteX1" fmla="*/ 1945891 w 1977641"/>
              <a:gd name="connsiteY1" fmla="*/ 47702 h 1484893"/>
              <a:gd name="connsiteX2" fmla="*/ 1815716 w 1977641"/>
              <a:gd name="connsiteY2" fmla="*/ 77 h 1484893"/>
              <a:gd name="connsiteX3" fmla="*/ 1691891 w 1977641"/>
              <a:gd name="connsiteY3" fmla="*/ 38177 h 1484893"/>
              <a:gd name="connsiteX4" fmla="*/ 1637916 w 1977641"/>
              <a:gd name="connsiteY4" fmla="*/ 98502 h 1484893"/>
              <a:gd name="connsiteX5" fmla="*/ 1456941 w 1977641"/>
              <a:gd name="connsiteY5" fmla="*/ 174702 h 1484893"/>
              <a:gd name="connsiteX6" fmla="*/ 1368041 w 1977641"/>
              <a:gd name="connsiteY6" fmla="*/ 260427 h 1484893"/>
              <a:gd name="connsiteX7" fmla="*/ 1298191 w 1977641"/>
              <a:gd name="connsiteY7" fmla="*/ 396952 h 1484893"/>
              <a:gd name="connsiteX8" fmla="*/ 1199766 w 1977641"/>
              <a:gd name="connsiteY8" fmla="*/ 508077 h 1484893"/>
              <a:gd name="connsiteX9" fmla="*/ 1126741 w 1977641"/>
              <a:gd name="connsiteY9" fmla="*/ 558877 h 1484893"/>
              <a:gd name="connsiteX10" fmla="*/ 1060066 w 1977641"/>
              <a:gd name="connsiteY10" fmla="*/ 552527 h 1484893"/>
              <a:gd name="connsiteX11" fmla="*/ 990216 w 1977641"/>
              <a:gd name="connsiteY11" fmla="*/ 514427 h 1484893"/>
              <a:gd name="connsiteX12" fmla="*/ 907666 w 1977641"/>
              <a:gd name="connsiteY12" fmla="*/ 482677 h 1484893"/>
              <a:gd name="connsiteX13" fmla="*/ 742566 w 1977641"/>
              <a:gd name="connsiteY13" fmla="*/ 489027 h 1484893"/>
              <a:gd name="connsiteX14" fmla="*/ 618741 w 1977641"/>
              <a:gd name="connsiteY14" fmla="*/ 523952 h 1484893"/>
              <a:gd name="connsiteX15" fmla="*/ 498091 w 1977641"/>
              <a:gd name="connsiteY15" fmla="*/ 571577 h 1484893"/>
              <a:gd name="connsiteX16" fmla="*/ 434591 w 1977641"/>
              <a:gd name="connsiteY16" fmla="*/ 600152 h 1484893"/>
              <a:gd name="connsiteX17" fmla="*/ 250441 w 1977641"/>
              <a:gd name="connsiteY17" fmla="*/ 711277 h 1484893"/>
              <a:gd name="connsiteX18" fmla="*/ 155191 w 1977641"/>
              <a:gd name="connsiteY18" fmla="*/ 847802 h 1484893"/>
              <a:gd name="connsiteX19" fmla="*/ 72642 w 1977641"/>
              <a:gd name="connsiteY19" fmla="*/ 1073226 h 1484893"/>
              <a:gd name="connsiteX20" fmla="*/ 28193 w 1977641"/>
              <a:gd name="connsiteY20" fmla="*/ 1241501 h 1484893"/>
              <a:gd name="connsiteX21" fmla="*/ 2792 w 1977641"/>
              <a:gd name="connsiteY21" fmla="*/ 1387552 h 1484893"/>
              <a:gd name="connsiteX22" fmla="*/ 129792 w 1977641"/>
              <a:gd name="connsiteY22" fmla="*/ 1479626 h 1484893"/>
              <a:gd name="connsiteX23" fmla="*/ 644142 w 1977641"/>
              <a:gd name="connsiteY23" fmla="*/ 1228800 h 1484893"/>
              <a:gd name="connsiteX24" fmla="*/ 1977641 w 1977641"/>
              <a:gd name="connsiteY24" fmla="*/ 139777 h 1484893"/>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44142 w 1971344"/>
              <a:gd name="connsiteY23" fmla="*/ 1228800 h 1484893"/>
              <a:gd name="connsiteX24" fmla="*/ 1968116 w 1971344"/>
              <a:gd name="connsiteY24" fmla="*/ 177877 h 1484893"/>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44142 w 1971344"/>
              <a:gd name="connsiteY23" fmla="*/ 1228800 h 1484893"/>
              <a:gd name="connsiteX24" fmla="*/ 1971291 w 1971344"/>
              <a:gd name="connsiteY24" fmla="*/ 146127 h 1484893"/>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44142 w 1971344"/>
              <a:gd name="connsiteY23" fmla="*/ 1228800 h 1484893"/>
              <a:gd name="connsiteX24" fmla="*/ 1955416 w 1971344"/>
              <a:gd name="connsiteY24" fmla="*/ 139777 h 1484893"/>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44142 w 1971344"/>
              <a:gd name="connsiteY23" fmla="*/ 1228800 h 1484893"/>
              <a:gd name="connsiteX24" fmla="*/ 1971291 w 1971344"/>
              <a:gd name="connsiteY24" fmla="*/ 130252 h 1484893"/>
              <a:gd name="connsiteX0" fmla="*/ 1971291 w 1971344"/>
              <a:gd name="connsiteY0" fmla="*/ 139777 h 1484893"/>
              <a:gd name="connsiteX1" fmla="*/ 1945891 w 1971344"/>
              <a:gd name="connsiteY1" fmla="*/ 47702 h 1484893"/>
              <a:gd name="connsiteX2" fmla="*/ 1815716 w 1971344"/>
              <a:gd name="connsiteY2" fmla="*/ 77 h 1484893"/>
              <a:gd name="connsiteX3" fmla="*/ 1691891 w 1971344"/>
              <a:gd name="connsiteY3" fmla="*/ 38177 h 1484893"/>
              <a:gd name="connsiteX4" fmla="*/ 1637916 w 1971344"/>
              <a:gd name="connsiteY4" fmla="*/ 98502 h 1484893"/>
              <a:gd name="connsiteX5" fmla="*/ 1456941 w 1971344"/>
              <a:gd name="connsiteY5" fmla="*/ 174702 h 1484893"/>
              <a:gd name="connsiteX6" fmla="*/ 1368041 w 1971344"/>
              <a:gd name="connsiteY6" fmla="*/ 260427 h 1484893"/>
              <a:gd name="connsiteX7" fmla="*/ 1298191 w 1971344"/>
              <a:gd name="connsiteY7" fmla="*/ 396952 h 1484893"/>
              <a:gd name="connsiteX8" fmla="*/ 1199766 w 1971344"/>
              <a:gd name="connsiteY8" fmla="*/ 508077 h 1484893"/>
              <a:gd name="connsiteX9" fmla="*/ 1126741 w 1971344"/>
              <a:gd name="connsiteY9" fmla="*/ 558877 h 1484893"/>
              <a:gd name="connsiteX10" fmla="*/ 1060066 w 1971344"/>
              <a:gd name="connsiteY10" fmla="*/ 552527 h 1484893"/>
              <a:gd name="connsiteX11" fmla="*/ 990216 w 1971344"/>
              <a:gd name="connsiteY11" fmla="*/ 514427 h 1484893"/>
              <a:gd name="connsiteX12" fmla="*/ 907666 w 1971344"/>
              <a:gd name="connsiteY12" fmla="*/ 482677 h 1484893"/>
              <a:gd name="connsiteX13" fmla="*/ 742566 w 1971344"/>
              <a:gd name="connsiteY13" fmla="*/ 489027 h 1484893"/>
              <a:gd name="connsiteX14" fmla="*/ 618741 w 1971344"/>
              <a:gd name="connsiteY14" fmla="*/ 523952 h 1484893"/>
              <a:gd name="connsiteX15" fmla="*/ 498091 w 1971344"/>
              <a:gd name="connsiteY15" fmla="*/ 571577 h 1484893"/>
              <a:gd name="connsiteX16" fmla="*/ 434591 w 1971344"/>
              <a:gd name="connsiteY16" fmla="*/ 600152 h 1484893"/>
              <a:gd name="connsiteX17" fmla="*/ 250441 w 1971344"/>
              <a:gd name="connsiteY17" fmla="*/ 711277 h 1484893"/>
              <a:gd name="connsiteX18" fmla="*/ 155191 w 1971344"/>
              <a:gd name="connsiteY18" fmla="*/ 847802 h 1484893"/>
              <a:gd name="connsiteX19" fmla="*/ 72642 w 1971344"/>
              <a:gd name="connsiteY19" fmla="*/ 1073226 h 1484893"/>
              <a:gd name="connsiteX20" fmla="*/ 28193 w 1971344"/>
              <a:gd name="connsiteY20" fmla="*/ 1241501 h 1484893"/>
              <a:gd name="connsiteX21" fmla="*/ 2792 w 1971344"/>
              <a:gd name="connsiteY21" fmla="*/ 1387552 h 1484893"/>
              <a:gd name="connsiteX22" fmla="*/ 129792 w 1971344"/>
              <a:gd name="connsiteY22" fmla="*/ 1479626 h 1484893"/>
              <a:gd name="connsiteX23" fmla="*/ 644142 w 1971344"/>
              <a:gd name="connsiteY23" fmla="*/ 1228800 h 1484893"/>
              <a:gd name="connsiteX24" fmla="*/ 1971291 w 1971344"/>
              <a:gd name="connsiteY24" fmla="*/ 130252 h 1484893"/>
              <a:gd name="connsiteX25" fmla="*/ 1971291 w 1971344"/>
              <a:gd name="connsiteY25" fmla="*/ 139777 h 1484893"/>
              <a:gd name="connsiteX0" fmla="*/ 1974466 w 1974483"/>
              <a:gd name="connsiteY0" fmla="*/ 130252 h 1484893"/>
              <a:gd name="connsiteX1" fmla="*/ 1945891 w 1974483"/>
              <a:gd name="connsiteY1" fmla="*/ 47702 h 1484893"/>
              <a:gd name="connsiteX2" fmla="*/ 1815716 w 1974483"/>
              <a:gd name="connsiteY2" fmla="*/ 77 h 1484893"/>
              <a:gd name="connsiteX3" fmla="*/ 1691891 w 1974483"/>
              <a:gd name="connsiteY3" fmla="*/ 38177 h 1484893"/>
              <a:gd name="connsiteX4" fmla="*/ 1637916 w 1974483"/>
              <a:gd name="connsiteY4" fmla="*/ 98502 h 1484893"/>
              <a:gd name="connsiteX5" fmla="*/ 1456941 w 1974483"/>
              <a:gd name="connsiteY5" fmla="*/ 174702 h 1484893"/>
              <a:gd name="connsiteX6" fmla="*/ 1368041 w 1974483"/>
              <a:gd name="connsiteY6" fmla="*/ 260427 h 1484893"/>
              <a:gd name="connsiteX7" fmla="*/ 1298191 w 1974483"/>
              <a:gd name="connsiteY7" fmla="*/ 396952 h 1484893"/>
              <a:gd name="connsiteX8" fmla="*/ 1199766 w 1974483"/>
              <a:gd name="connsiteY8" fmla="*/ 508077 h 1484893"/>
              <a:gd name="connsiteX9" fmla="*/ 1126741 w 1974483"/>
              <a:gd name="connsiteY9" fmla="*/ 558877 h 1484893"/>
              <a:gd name="connsiteX10" fmla="*/ 1060066 w 1974483"/>
              <a:gd name="connsiteY10" fmla="*/ 552527 h 1484893"/>
              <a:gd name="connsiteX11" fmla="*/ 990216 w 1974483"/>
              <a:gd name="connsiteY11" fmla="*/ 514427 h 1484893"/>
              <a:gd name="connsiteX12" fmla="*/ 907666 w 1974483"/>
              <a:gd name="connsiteY12" fmla="*/ 482677 h 1484893"/>
              <a:gd name="connsiteX13" fmla="*/ 742566 w 1974483"/>
              <a:gd name="connsiteY13" fmla="*/ 489027 h 1484893"/>
              <a:gd name="connsiteX14" fmla="*/ 618741 w 1974483"/>
              <a:gd name="connsiteY14" fmla="*/ 523952 h 1484893"/>
              <a:gd name="connsiteX15" fmla="*/ 498091 w 1974483"/>
              <a:gd name="connsiteY15" fmla="*/ 571577 h 1484893"/>
              <a:gd name="connsiteX16" fmla="*/ 434591 w 1974483"/>
              <a:gd name="connsiteY16" fmla="*/ 600152 h 1484893"/>
              <a:gd name="connsiteX17" fmla="*/ 250441 w 1974483"/>
              <a:gd name="connsiteY17" fmla="*/ 711277 h 1484893"/>
              <a:gd name="connsiteX18" fmla="*/ 155191 w 1974483"/>
              <a:gd name="connsiteY18" fmla="*/ 847802 h 1484893"/>
              <a:gd name="connsiteX19" fmla="*/ 72642 w 1974483"/>
              <a:gd name="connsiteY19" fmla="*/ 1073226 h 1484893"/>
              <a:gd name="connsiteX20" fmla="*/ 28193 w 1974483"/>
              <a:gd name="connsiteY20" fmla="*/ 1241501 h 1484893"/>
              <a:gd name="connsiteX21" fmla="*/ 2792 w 1974483"/>
              <a:gd name="connsiteY21" fmla="*/ 1387552 h 1484893"/>
              <a:gd name="connsiteX22" fmla="*/ 129792 w 1974483"/>
              <a:gd name="connsiteY22" fmla="*/ 1479626 h 1484893"/>
              <a:gd name="connsiteX23" fmla="*/ 644142 w 1974483"/>
              <a:gd name="connsiteY23" fmla="*/ 1228800 h 1484893"/>
              <a:gd name="connsiteX24" fmla="*/ 1971291 w 1974483"/>
              <a:gd name="connsiteY24" fmla="*/ 130252 h 1484893"/>
              <a:gd name="connsiteX25" fmla="*/ 1974466 w 1974483"/>
              <a:gd name="connsiteY25" fmla="*/ 130252 h 1484893"/>
              <a:gd name="connsiteX0" fmla="*/ 1974466 w 1974483"/>
              <a:gd name="connsiteY0" fmla="*/ 130252 h 1484893"/>
              <a:gd name="connsiteX1" fmla="*/ 1945891 w 1974483"/>
              <a:gd name="connsiteY1" fmla="*/ 47702 h 1484893"/>
              <a:gd name="connsiteX2" fmla="*/ 1815716 w 1974483"/>
              <a:gd name="connsiteY2" fmla="*/ 77 h 1484893"/>
              <a:gd name="connsiteX3" fmla="*/ 1691891 w 1974483"/>
              <a:gd name="connsiteY3" fmla="*/ 38177 h 1484893"/>
              <a:gd name="connsiteX4" fmla="*/ 1637916 w 1974483"/>
              <a:gd name="connsiteY4" fmla="*/ 98502 h 1484893"/>
              <a:gd name="connsiteX5" fmla="*/ 1456941 w 1974483"/>
              <a:gd name="connsiteY5" fmla="*/ 174702 h 1484893"/>
              <a:gd name="connsiteX6" fmla="*/ 1368041 w 1974483"/>
              <a:gd name="connsiteY6" fmla="*/ 260427 h 1484893"/>
              <a:gd name="connsiteX7" fmla="*/ 1298191 w 1974483"/>
              <a:gd name="connsiteY7" fmla="*/ 396952 h 1484893"/>
              <a:gd name="connsiteX8" fmla="*/ 1199766 w 1974483"/>
              <a:gd name="connsiteY8" fmla="*/ 508077 h 1484893"/>
              <a:gd name="connsiteX9" fmla="*/ 1126741 w 1974483"/>
              <a:gd name="connsiteY9" fmla="*/ 558877 h 1484893"/>
              <a:gd name="connsiteX10" fmla="*/ 1060066 w 1974483"/>
              <a:gd name="connsiteY10" fmla="*/ 552527 h 1484893"/>
              <a:gd name="connsiteX11" fmla="*/ 990216 w 1974483"/>
              <a:gd name="connsiteY11" fmla="*/ 514427 h 1484893"/>
              <a:gd name="connsiteX12" fmla="*/ 907666 w 1974483"/>
              <a:gd name="connsiteY12" fmla="*/ 482677 h 1484893"/>
              <a:gd name="connsiteX13" fmla="*/ 742566 w 1974483"/>
              <a:gd name="connsiteY13" fmla="*/ 489027 h 1484893"/>
              <a:gd name="connsiteX14" fmla="*/ 618741 w 1974483"/>
              <a:gd name="connsiteY14" fmla="*/ 523952 h 1484893"/>
              <a:gd name="connsiteX15" fmla="*/ 498091 w 1974483"/>
              <a:gd name="connsiteY15" fmla="*/ 571577 h 1484893"/>
              <a:gd name="connsiteX16" fmla="*/ 434591 w 1974483"/>
              <a:gd name="connsiteY16" fmla="*/ 600152 h 1484893"/>
              <a:gd name="connsiteX17" fmla="*/ 250441 w 1974483"/>
              <a:gd name="connsiteY17" fmla="*/ 711277 h 1484893"/>
              <a:gd name="connsiteX18" fmla="*/ 155191 w 1974483"/>
              <a:gd name="connsiteY18" fmla="*/ 847802 h 1484893"/>
              <a:gd name="connsiteX19" fmla="*/ 72642 w 1974483"/>
              <a:gd name="connsiteY19" fmla="*/ 1073226 h 1484893"/>
              <a:gd name="connsiteX20" fmla="*/ 28193 w 1974483"/>
              <a:gd name="connsiteY20" fmla="*/ 1241501 h 1484893"/>
              <a:gd name="connsiteX21" fmla="*/ 2792 w 1974483"/>
              <a:gd name="connsiteY21" fmla="*/ 1387552 h 1484893"/>
              <a:gd name="connsiteX22" fmla="*/ 129792 w 1974483"/>
              <a:gd name="connsiteY22" fmla="*/ 1479626 h 1484893"/>
              <a:gd name="connsiteX23" fmla="*/ 644142 w 1974483"/>
              <a:gd name="connsiteY23" fmla="*/ 1228800 h 1484893"/>
              <a:gd name="connsiteX24" fmla="*/ 1749042 w 1974483"/>
              <a:gd name="connsiteY24" fmla="*/ 314400 h 1484893"/>
              <a:gd name="connsiteX25" fmla="*/ 1971291 w 1974483"/>
              <a:gd name="connsiteY25" fmla="*/ 130252 h 1484893"/>
              <a:gd name="connsiteX26" fmla="*/ 1974466 w 1974483"/>
              <a:gd name="connsiteY26" fmla="*/ 130252 h 1484893"/>
              <a:gd name="connsiteX0" fmla="*/ 1974466 w 1974483"/>
              <a:gd name="connsiteY0" fmla="*/ 130252 h 1484893"/>
              <a:gd name="connsiteX1" fmla="*/ 1945891 w 1974483"/>
              <a:gd name="connsiteY1" fmla="*/ 47702 h 1484893"/>
              <a:gd name="connsiteX2" fmla="*/ 1815716 w 1974483"/>
              <a:gd name="connsiteY2" fmla="*/ 77 h 1484893"/>
              <a:gd name="connsiteX3" fmla="*/ 1691891 w 1974483"/>
              <a:gd name="connsiteY3" fmla="*/ 38177 h 1484893"/>
              <a:gd name="connsiteX4" fmla="*/ 1637916 w 1974483"/>
              <a:gd name="connsiteY4" fmla="*/ 98502 h 1484893"/>
              <a:gd name="connsiteX5" fmla="*/ 1456941 w 1974483"/>
              <a:gd name="connsiteY5" fmla="*/ 174702 h 1484893"/>
              <a:gd name="connsiteX6" fmla="*/ 1368041 w 1974483"/>
              <a:gd name="connsiteY6" fmla="*/ 260427 h 1484893"/>
              <a:gd name="connsiteX7" fmla="*/ 1298191 w 1974483"/>
              <a:gd name="connsiteY7" fmla="*/ 396952 h 1484893"/>
              <a:gd name="connsiteX8" fmla="*/ 1199766 w 1974483"/>
              <a:gd name="connsiteY8" fmla="*/ 508077 h 1484893"/>
              <a:gd name="connsiteX9" fmla="*/ 1126741 w 1974483"/>
              <a:gd name="connsiteY9" fmla="*/ 558877 h 1484893"/>
              <a:gd name="connsiteX10" fmla="*/ 1060066 w 1974483"/>
              <a:gd name="connsiteY10" fmla="*/ 552527 h 1484893"/>
              <a:gd name="connsiteX11" fmla="*/ 990216 w 1974483"/>
              <a:gd name="connsiteY11" fmla="*/ 514427 h 1484893"/>
              <a:gd name="connsiteX12" fmla="*/ 907666 w 1974483"/>
              <a:gd name="connsiteY12" fmla="*/ 482677 h 1484893"/>
              <a:gd name="connsiteX13" fmla="*/ 742566 w 1974483"/>
              <a:gd name="connsiteY13" fmla="*/ 489027 h 1484893"/>
              <a:gd name="connsiteX14" fmla="*/ 618741 w 1974483"/>
              <a:gd name="connsiteY14" fmla="*/ 523952 h 1484893"/>
              <a:gd name="connsiteX15" fmla="*/ 498091 w 1974483"/>
              <a:gd name="connsiteY15" fmla="*/ 571577 h 1484893"/>
              <a:gd name="connsiteX16" fmla="*/ 434591 w 1974483"/>
              <a:gd name="connsiteY16" fmla="*/ 600152 h 1484893"/>
              <a:gd name="connsiteX17" fmla="*/ 250441 w 1974483"/>
              <a:gd name="connsiteY17" fmla="*/ 711277 h 1484893"/>
              <a:gd name="connsiteX18" fmla="*/ 155191 w 1974483"/>
              <a:gd name="connsiteY18" fmla="*/ 847802 h 1484893"/>
              <a:gd name="connsiteX19" fmla="*/ 72642 w 1974483"/>
              <a:gd name="connsiteY19" fmla="*/ 1073226 h 1484893"/>
              <a:gd name="connsiteX20" fmla="*/ 28193 w 1974483"/>
              <a:gd name="connsiteY20" fmla="*/ 1241501 h 1484893"/>
              <a:gd name="connsiteX21" fmla="*/ 2792 w 1974483"/>
              <a:gd name="connsiteY21" fmla="*/ 1387552 h 1484893"/>
              <a:gd name="connsiteX22" fmla="*/ 129792 w 1974483"/>
              <a:gd name="connsiteY22" fmla="*/ 1479626 h 1484893"/>
              <a:gd name="connsiteX23" fmla="*/ 644142 w 1974483"/>
              <a:gd name="connsiteY23" fmla="*/ 1228800 h 1484893"/>
              <a:gd name="connsiteX24" fmla="*/ 1422017 w 1974483"/>
              <a:gd name="connsiteY24" fmla="*/ 587450 h 1484893"/>
              <a:gd name="connsiteX25" fmla="*/ 1749042 w 1974483"/>
              <a:gd name="connsiteY25" fmla="*/ 314400 h 1484893"/>
              <a:gd name="connsiteX26" fmla="*/ 1971291 w 1974483"/>
              <a:gd name="connsiteY26" fmla="*/ 130252 h 1484893"/>
              <a:gd name="connsiteX27" fmla="*/ 1974466 w 1974483"/>
              <a:gd name="connsiteY27" fmla="*/ 130252 h 1484893"/>
              <a:gd name="connsiteX0" fmla="*/ 1974466 w 1974483"/>
              <a:gd name="connsiteY0" fmla="*/ 130252 h 1484893"/>
              <a:gd name="connsiteX1" fmla="*/ 1945891 w 1974483"/>
              <a:gd name="connsiteY1" fmla="*/ 47702 h 1484893"/>
              <a:gd name="connsiteX2" fmla="*/ 1815716 w 1974483"/>
              <a:gd name="connsiteY2" fmla="*/ 77 h 1484893"/>
              <a:gd name="connsiteX3" fmla="*/ 1691891 w 1974483"/>
              <a:gd name="connsiteY3" fmla="*/ 38177 h 1484893"/>
              <a:gd name="connsiteX4" fmla="*/ 1637916 w 1974483"/>
              <a:gd name="connsiteY4" fmla="*/ 98502 h 1484893"/>
              <a:gd name="connsiteX5" fmla="*/ 1456941 w 1974483"/>
              <a:gd name="connsiteY5" fmla="*/ 174702 h 1484893"/>
              <a:gd name="connsiteX6" fmla="*/ 1368041 w 1974483"/>
              <a:gd name="connsiteY6" fmla="*/ 260427 h 1484893"/>
              <a:gd name="connsiteX7" fmla="*/ 1298191 w 1974483"/>
              <a:gd name="connsiteY7" fmla="*/ 396952 h 1484893"/>
              <a:gd name="connsiteX8" fmla="*/ 1199766 w 1974483"/>
              <a:gd name="connsiteY8" fmla="*/ 508077 h 1484893"/>
              <a:gd name="connsiteX9" fmla="*/ 1126741 w 1974483"/>
              <a:gd name="connsiteY9" fmla="*/ 558877 h 1484893"/>
              <a:gd name="connsiteX10" fmla="*/ 1060066 w 1974483"/>
              <a:gd name="connsiteY10" fmla="*/ 552527 h 1484893"/>
              <a:gd name="connsiteX11" fmla="*/ 990216 w 1974483"/>
              <a:gd name="connsiteY11" fmla="*/ 514427 h 1484893"/>
              <a:gd name="connsiteX12" fmla="*/ 907666 w 1974483"/>
              <a:gd name="connsiteY12" fmla="*/ 482677 h 1484893"/>
              <a:gd name="connsiteX13" fmla="*/ 742566 w 1974483"/>
              <a:gd name="connsiteY13" fmla="*/ 489027 h 1484893"/>
              <a:gd name="connsiteX14" fmla="*/ 618741 w 1974483"/>
              <a:gd name="connsiteY14" fmla="*/ 523952 h 1484893"/>
              <a:gd name="connsiteX15" fmla="*/ 498091 w 1974483"/>
              <a:gd name="connsiteY15" fmla="*/ 571577 h 1484893"/>
              <a:gd name="connsiteX16" fmla="*/ 434591 w 1974483"/>
              <a:gd name="connsiteY16" fmla="*/ 600152 h 1484893"/>
              <a:gd name="connsiteX17" fmla="*/ 250441 w 1974483"/>
              <a:gd name="connsiteY17" fmla="*/ 711277 h 1484893"/>
              <a:gd name="connsiteX18" fmla="*/ 155191 w 1974483"/>
              <a:gd name="connsiteY18" fmla="*/ 847802 h 1484893"/>
              <a:gd name="connsiteX19" fmla="*/ 72642 w 1974483"/>
              <a:gd name="connsiteY19" fmla="*/ 1073226 h 1484893"/>
              <a:gd name="connsiteX20" fmla="*/ 28193 w 1974483"/>
              <a:gd name="connsiteY20" fmla="*/ 1241501 h 1484893"/>
              <a:gd name="connsiteX21" fmla="*/ 2792 w 1974483"/>
              <a:gd name="connsiteY21" fmla="*/ 1387552 h 1484893"/>
              <a:gd name="connsiteX22" fmla="*/ 129792 w 1974483"/>
              <a:gd name="connsiteY22" fmla="*/ 1479626 h 1484893"/>
              <a:gd name="connsiteX23" fmla="*/ 644142 w 1974483"/>
              <a:gd name="connsiteY23" fmla="*/ 1228800 h 1484893"/>
              <a:gd name="connsiteX24" fmla="*/ 1129917 w 1974483"/>
              <a:gd name="connsiteY24" fmla="*/ 838275 h 1484893"/>
              <a:gd name="connsiteX25" fmla="*/ 1422017 w 1974483"/>
              <a:gd name="connsiteY25" fmla="*/ 587450 h 1484893"/>
              <a:gd name="connsiteX26" fmla="*/ 1749042 w 1974483"/>
              <a:gd name="connsiteY26" fmla="*/ 314400 h 1484893"/>
              <a:gd name="connsiteX27" fmla="*/ 1971291 w 1974483"/>
              <a:gd name="connsiteY27" fmla="*/ 130252 h 1484893"/>
              <a:gd name="connsiteX28" fmla="*/ 1974466 w 1974483"/>
              <a:gd name="connsiteY28" fmla="*/ 130252 h 1484893"/>
              <a:gd name="connsiteX0" fmla="*/ 1974466 w 1974483"/>
              <a:gd name="connsiteY0" fmla="*/ 130252 h 1484893"/>
              <a:gd name="connsiteX1" fmla="*/ 1945891 w 1974483"/>
              <a:gd name="connsiteY1" fmla="*/ 47702 h 1484893"/>
              <a:gd name="connsiteX2" fmla="*/ 1815716 w 1974483"/>
              <a:gd name="connsiteY2" fmla="*/ 77 h 1484893"/>
              <a:gd name="connsiteX3" fmla="*/ 1691891 w 1974483"/>
              <a:gd name="connsiteY3" fmla="*/ 38177 h 1484893"/>
              <a:gd name="connsiteX4" fmla="*/ 1637916 w 1974483"/>
              <a:gd name="connsiteY4" fmla="*/ 98502 h 1484893"/>
              <a:gd name="connsiteX5" fmla="*/ 1456941 w 1974483"/>
              <a:gd name="connsiteY5" fmla="*/ 174702 h 1484893"/>
              <a:gd name="connsiteX6" fmla="*/ 1368041 w 1974483"/>
              <a:gd name="connsiteY6" fmla="*/ 260427 h 1484893"/>
              <a:gd name="connsiteX7" fmla="*/ 1298191 w 1974483"/>
              <a:gd name="connsiteY7" fmla="*/ 396952 h 1484893"/>
              <a:gd name="connsiteX8" fmla="*/ 1199766 w 1974483"/>
              <a:gd name="connsiteY8" fmla="*/ 508077 h 1484893"/>
              <a:gd name="connsiteX9" fmla="*/ 1126741 w 1974483"/>
              <a:gd name="connsiteY9" fmla="*/ 558877 h 1484893"/>
              <a:gd name="connsiteX10" fmla="*/ 1060066 w 1974483"/>
              <a:gd name="connsiteY10" fmla="*/ 552527 h 1484893"/>
              <a:gd name="connsiteX11" fmla="*/ 990216 w 1974483"/>
              <a:gd name="connsiteY11" fmla="*/ 514427 h 1484893"/>
              <a:gd name="connsiteX12" fmla="*/ 907666 w 1974483"/>
              <a:gd name="connsiteY12" fmla="*/ 482677 h 1484893"/>
              <a:gd name="connsiteX13" fmla="*/ 742566 w 1974483"/>
              <a:gd name="connsiteY13" fmla="*/ 489027 h 1484893"/>
              <a:gd name="connsiteX14" fmla="*/ 618741 w 1974483"/>
              <a:gd name="connsiteY14" fmla="*/ 523952 h 1484893"/>
              <a:gd name="connsiteX15" fmla="*/ 498091 w 1974483"/>
              <a:gd name="connsiteY15" fmla="*/ 571577 h 1484893"/>
              <a:gd name="connsiteX16" fmla="*/ 434591 w 1974483"/>
              <a:gd name="connsiteY16" fmla="*/ 600152 h 1484893"/>
              <a:gd name="connsiteX17" fmla="*/ 250441 w 1974483"/>
              <a:gd name="connsiteY17" fmla="*/ 711277 h 1484893"/>
              <a:gd name="connsiteX18" fmla="*/ 155191 w 1974483"/>
              <a:gd name="connsiteY18" fmla="*/ 847802 h 1484893"/>
              <a:gd name="connsiteX19" fmla="*/ 72642 w 1974483"/>
              <a:gd name="connsiteY19" fmla="*/ 1073226 h 1484893"/>
              <a:gd name="connsiteX20" fmla="*/ 28193 w 1974483"/>
              <a:gd name="connsiteY20" fmla="*/ 1241501 h 1484893"/>
              <a:gd name="connsiteX21" fmla="*/ 2792 w 1974483"/>
              <a:gd name="connsiteY21" fmla="*/ 1387552 h 1484893"/>
              <a:gd name="connsiteX22" fmla="*/ 129792 w 1974483"/>
              <a:gd name="connsiteY22" fmla="*/ 1479626 h 1484893"/>
              <a:gd name="connsiteX23" fmla="*/ 644142 w 1974483"/>
              <a:gd name="connsiteY23" fmla="*/ 1228800 h 1484893"/>
              <a:gd name="connsiteX24" fmla="*/ 847342 w 1974483"/>
              <a:gd name="connsiteY24" fmla="*/ 1070050 h 1484893"/>
              <a:gd name="connsiteX25" fmla="*/ 1129917 w 1974483"/>
              <a:gd name="connsiteY25" fmla="*/ 838275 h 1484893"/>
              <a:gd name="connsiteX26" fmla="*/ 1422017 w 1974483"/>
              <a:gd name="connsiteY26" fmla="*/ 587450 h 1484893"/>
              <a:gd name="connsiteX27" fmla="*/ 1749042 w 1974483"/>
              <a:gd name="connsiteY27" fmla="*/ 314400 h 1484893"/>
              <a:gd name="connsiteX28" fmla="*/ 1971291 w 1974483"/>
              <a:gd name="connsiteY28" fmla="*/ 130252 h 1484893"/>
              <a:gd name="connsiteX29" fmla="*/ 1974466 w 1974483"/>
              <a:gd name="connsiteY29" fmla="*/ 130252 h 1484893"/>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34592 w 1974483"/>
              <a:gd name="connsiteY23" fmla="*/ 1336750 h 1480255"/>
              <a:gd name="connsiteX24" fmla="*/ 644142 w 1974483"/>
              <a:gd name="connsiteY24" fmla="*/ 1228800 h 1480255"/>
              <a:gd name="connsiteX25" fmla="*/ 847342 w 1974483"/>
              <a:gd name="connsiteY25" fmla="*/ 1070050 h 1480255"/>
              <a:gd name="connsiteX26" fmla="*/ 1129917 w 1974483"/>
              <a:gd name="connsiteY26" fmla="*/ 838275 h 1480255"/>
              <a:gd name="connsiteX27" fmla="*/ 1422017 w 1974483"/>
              <a:gd name="connsiteY27" fmla="*/ 587450 h 1480255"/>
              <a:gd name="connsiteX28" fmla="*/ 1749042 w 1974483"/>
              <a:gd name="connsiteY28" fmla="*/ 314400 h 1480255"/>
              <a:gd name="connsiteX29" fmla="*/ 1971291 w 1974483"/>
              <a:gd name="connsiteY29" fmla="*/ 130252 h 1480255"/>
              <a:gd name="connsiteX30" fmla="*/ 1974466 w 1974483"/>
              <a:gd name="connsiteY30"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1129917 w 1974483"/>
              <a:gd name="connsiteY26" fmla="*/ 838275 h 1480255"/>
              <a:gd name="connsiteX27" fmla="*/ 1422017 w 1974483"/>
              <a:gd name="connsiteY27" fmla="*/ 587450 h 1480255"/>
              <a:gd name="connsiteX28" fmla="*/ 1749042 w 1974483"/>
              <a:gd name="connsiteY28" fmla="*/ 314400 h 1480255"/>
              <a:gd name="connsiteX29" fmla="*/ 1971291 w 1974483"/>
              <a:gd name="connsiteY29" fmla="*/ 130252 h 1480255"/>
              <a:gd name="connsiteX30" fmla="*/ 1974466 w 1974483"/>
              <a:gd name="connsiteY30"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48942 w 1974483"/>
              <a:gd name="connsiteY26" fmla="*/ 993850 h 1480255"/>
              <a:gd name="connsiteX27" fmla="*/ 1129917 w 1974483"/>
              <a:gd name="connsiteY27" fmla="*/ 838275 h 1480255"/>
              <a:gd name="connsiteX28" fmla="*/ 1422017 w 1974483"/>
              <a:gd name="connsiteY28" fmla="*/ 587450 h 1480255"/>
              <a:gd name="connsiteX29" fmla="*/ 1749042 w 1974483"/>
              <a:gd name="connsiteY29" fmla="*/ 314400 h 1480255"/>
              <a:gd name="connsiteX30" fmla="*/ 1971291 w 1974483"/>
              <a:gd name="connsiteY30" fmla="*/ 130252 h 1480255"/>
              <a:gd name="connsiteX31" fmla="*/ 1974466 w 1974483"/>
              <a:gd name="connsiteY31"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39875 h 1480255"/>
              <a:gd name="connsiteX27" fmla="*/ 1129917 w 1974483"/>
              <a:gd name="connsiteY27" fmla="*/ 838275 h 1480255"/>
              <a:gd name="connsiteX28" fmla="*/ 1422017 w 1974483"/>
              <a:gd name="connsiteY28" fmla="*/ 587450 h 1480255"/>
              <a:gd name="connsiteX29" fmla="*/ 1749042 w 1974483"/>
              <a:gd name="connsiteY29" fmla="*/ 314400 h 1480255"/>
              <a:gd name="connsiteX30" fmla="*/ 1971291 w 1974483"/>
              <a:gd name="connsiteY30" fmla="*/ 130252 h 1480255"/>
              <a:gd name="connsiteX31" fmla="*/ 1974466 w 1974483"/>
              <a:gd name="connsiteY31"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01775 h 1480255"/>
              <a:gd name="connsiteX27" fmla="*/ 1129917 w 1974483"/>
              <a:gd name="connsiteY27" fmla="*/ 838275 h 1480255"/>
              <a:gd name="connsiteX28" fmla="*/ 1422017 w 1974483"/>
              <a:gd name="connsiteY28" fmla="*/ 587450 h 1480255"/>
              <a:gd name="connsiteX29" fmla="*/ 1749042 w 1974483"/>
              <a:gd name="connsiteY29" fmla="*/ 314400 h 1480255"/>
              <a:gd name="connsiteX30" fmla="*/ 1971291 w 1974483"/>
              <a:gd name="connsiteY30" fmla="*/ 130252 h 1480255"/>
              <a:gd name="connsiteX31" fmla="*/ 1974466 w 1974483"/>
              <a:gd name="connsiteY31"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01775 h 1480255"/>
              <a:gd name="connsiteX27" fmla="*/ 1133092 w 1974483"/>
              <a:gd name="connsiteY27" fmla="*/ 882725 h 1480255"/>
              <a:gd name="connsiteX28" fmla="*/ 1422017 w 1974483"/>
              <a:gd name="connsiteY28" fmla="*/ 587450 h 1480255"/>
              <a:gd name="connsiteX29" fmla="*/ 1749042 w 1974483"/>
              <a:gd name="connsiteY29" fmla="*/ 314400 h 1480255"/>
              <a:gd name="connsiteX30" fmla="*/ 1971291 w 1974483"/>
              <a:gd name="connsiteY30" fmla="*/ 130252 h 1480255"/>
              <a:gd name="connsiteX31" fmla="*/ 1974466 w 1974483"/>
              <a:gd name="connsiteY31"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01775 h 1480255"/>
              <a:gd name="connsiteX27" fmla="*/ 1133092 w 1974483"/>
              <a:gd name="connsiteY27" fmla="*/ 882725 h 1480255"/>
              <a:gd name="connsiteX28" fmla="*/ 1409317 w 1974483"/>
              <a:gd name="connsiteY28" fmla="*/ 736675 h 1480255"/>
              <a:gd name="connsiteX29" fmla="*/ 1749042 w 1974483"/>
              <a:gd name="connsiteY29" fmla="*/ 314400 h 1480255"/>
              <a:gd name="connsiteX30" fmla="*/ 1971291 w 1974483"/>
              <a:gd name="connsiteY30" fmla="*/ 130252 h 1480255"/>
              <a:gd name="connsiteX31" fmla="*/ 1974466 w 1974483"/>
              <a:gd name="connsiteY31"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01775 h 1480255"/>
              <a:gd name="connsiteX27" fmla="*/ 1133092 w 1974483"/>
              <a:gd name="connsiteY27" fmla="*/ 882725 h 1480255"/>
              <a:gd name="connsiteX28" fmla="*/ 1409317 w 1974483"/>
              <a:gd name="connsiteY28" fmla="*/ 736675 h 1480255"/>
              <a:gd name="connsiteX29" fmla="*/ 1571242 w 1974483"/>
              <a:gd name="connsiteY29" fmla="*/ 536650 h 1480255"/>
              <a:gd name="connsiteX30" fmla="*/ 1749042 w 1974483"/>
              <a:gd name="connsiteY30" fmla="*/ 314400 h 1480255"/>
              <a:gd name="connsiteX31" fmla="*/ 1971291 w 1974483"/>
              <a:gd name="connsiteY31" fmla="*/ 130252 h 1480255"/>
              <a:gd name="connsiteX32" fmla="*/ 1974466 w 1974483"/>
              <a:gd name="connsiteY32"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01775 h 1480255"/>
              <a:gd name="connsiteX27" fmla="*/ 1133092 w 1974483"/>
              <a:gd name="connsiteY27" fmla="*/ 882725 h 1480255"/>
              <a:gd name="connsiteX28" fmla="*/ 1409317 w 1974483"/>
              <a:gd name="connsiteY28" fmla="*/ 736675 h 1480255"/>
              <a:gd name="connsiteX29" fmla="*/ 1653792 w 1974483"/>
              <a:gd name="connsiteY29" fmla="*/ 590625 h 1480255"/>
              <a:gd name="connsiteX30" fmla="*/ 1749042 w 1974483"/>
              <a:gd name="connsiteY30" fmla="*/ 314400 h 1480255"/>
              <a:gd name="connsiteX31" fmla="*/ 1971291 w 1974483"/>
              <a:gd name="connsiteY31" fmla="*/ 130252 h 1480255"/>
              <a:gd name="connsiteX32" fmla="*/ 1974466 w 1974483"/>
              <a:gd name="connsiteY32"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01775 h 1480255"/>
              <a:gd name="connsiteX27" fmla="*/ 1133092 w 1974483"/>
              <a:gd name="connsiteY27" fmla="*/ 882725 h 1480255"/>
              <a:gd name="connsiteX28" fmla="*/ 1409317 w 1974483"/>
              <a:gd name="connsiteY28" fmla="*/ 736675 h 1480255"/>
              <a:gd name="connsiteX29" fmla="*/ 1653792 w 1974483"/>
              <a:gd name="connsiteY29" fmla="*/ 590625 h 1480255"/>
              <a:gd name="connsiteX30" fmla="*/ 1888742 w 1974483"/>
              <a:gd name="connsiteY30" fmla="*/ 396950 h 1480255"/>
              <a:gd name="connsiteX31" fmla="*/ 1971291 w 1974483"/>
              <a:gd name="connsiteY31" fmla="*/ 130252 h 1480255"/>
              <a:gd name="connsiteX32" fmla="*/ 1974466 w 1974483"/>
              <a:gd name="connsiteY32"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3067 w 1974483"/>
              <a:gd name="connsiteY26" fmla="*/ 901775 h 1480255"/>
              <a:gd name="connsiteX27" fmla="*/ 1158492 w 1974483"/>
              <a:gd name="connsiteY27" fmla="*/ 901775 h 1480255"/>
              <a:gd name="connsiteX28" fmla="*/ 1409317 w 1974483"/>
              <a:gd name="connsiteY28" fmla="*/ 736675 h 1480255"/>
              <a:gd name="connsiteX29" fmla="*/ 1653792 w 1974483"/>
              <a:gd name="connsiteY29" fmla="*/ 590625 h 1480255"/>
              <a:gd name="connsiteX30" fmla="*/ 1888742 w 1974483"/>
              <a:gd name="connsiteY30" fmla="*/ 396950 h 1480255"/>
              <a:gd name="connsiteX31" fmla="*/ 1971291 w 1974483"/>
              <a:gd name="connsiteY31" fmla="*/ 130252 h 1480255"/>
              <a:gd name="connsiteX32" fmla="*/ 1974466 w 1974483"/>
              <a:gd name="connsiteY32"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9417 w 1974483"/>
              <a:gd name="connsiteY26" fmla="*/ 927175 h 1480255"/>
              <a:gd name="connsiteX27" fmla="*/ 1158492 w 1974483"/>
              <a:gd name="connsiteY27" fmla="*/ 901775 h 1480255"/>
              <a:gd name="connsiteX28" fmla="*/ 1409317 w 1974483"/>
              <a:gd name="connsiteY28" fmla="*/ 736675 h 1480255"/>
              <a:gd name="connsiteX29" fmla="*/ 1653792 w 1974483"/>
              <a:gd name="connsiteY29" fmla="*/ 590625 h 1480255"/>
              <a:gd name="connsiteX30" fmla="*/ 1888742 w 1974483"/>
              <a:gd name="connsiteY30" fmla="*/ 396950 h 1480255"/>
              <a:gd name="connsiteX31" fmla="*/ 1971291 w 1974483"/>
              <a:gd name="connsiteY31" fmla="*/ 130252 h 1480255"/>
              <a:gd name="connsiteX32" fmla="*/ 1974466 w 1974483"/>
              <a:gd name="connsiteY32"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9417 w 1974483"/>
              <a:gd name="connsiteY26" fmla="*/ 927175 h 1480255"/>
              <a:gd name="connsiteX27" fmla="*/ 1158492 w 1974483"/>
              <a:gd name="connsiteY27" fmla="*/ 901775 h 1480255"/>
              <a:gd name="connsiteX28" fmla="*/ 1418842 w 1974483"/>
              <a:gd name="connsiteY28" fmla="*/ 752550 h 1480255"/>
              <a:gd name="connsiteX29" fmla="*/ 1653792 w 1974483"/>
              <a:gd name="connsiteY29" fmla="*/ 590625 h 1480255"/>
              <a:gd name="connsiteX30" fmla="*/ 1888742 w 1974483"/>
              <a:gd name="connsiteY30" fmla="*/ 396950 h 1480255"/>
              <a:gd name="connsiteX31" fmla="*/ 1971291 w 1974483"/>
              <a:gd name="connsiteY31" fmla="*/ 130252 h 1480255"/>
              <a:gd name="connsiteX32" fmla="*/ 1974466 w 1974483"/>
              <a:gd name="connsiteY32"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9417 w 1974483"/>
              <a:gd name="connsiteY26" fmla="*/ 927175 h 1480255"/>
              <a:gd name="connsiteX27" fmla="*/ 1158492 w 1974483"/>
              <a:gd name="connsiteY27" fmla="*/ 901775 h 1480255"/>
              <a:gd name="connsiteX28" fmla="*/ 1418842 w 1974483"/>
              <a:gd name="connsiteY28" fmla="*/ 752550 h 1480255"/>
              <a:gd name="connsiteX29" fmla="*/ 1653792 w 1974483"/>
              <a:gd name="connsiteY29" fmla="*/ 590625 h 1480255"/>
              <a:gd name="connsiteX30" fmla="*/ 1726817 w 1974483"/>
              <a:gd name="connsiteY30" fmla="*/ 536650 h 1480255"/>
              <a:gd name="connsiteX31" fmla="*/ 1888742 w 1974483"/>
              <a:gd name="connsiteY31" fmla="*/ 396950 h 1480255"/>
              <a:gd name="connsiteX32" fmla="*/ 1971291 w 1974483"/>
              <a:gd name="connsiteY32" fmla="*/ 130252 h 1480255"/>
              <a:gd name="connsiteX33" fmla="*/ 1974466 w 1974483"/>
              <a:gd name="connsiteY33"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9417 w 1974483"/>
              <a:gd name="connsiteY26" fmla="*/ 927175 h 1480255"/>
              <a:gd name="connsiteX27" fmla="*/ 1158492 w 1974483"/>
              <a:gd name="connsiteY27" fmla="*/ 901775 h 1480255"/>
              <a:gd name="connsiteX28" fmla="*/ 1418842 w 1974483"/>
              <a:gd name="connsiteY28" fmla="*/ 752550 h 1480255"/>
              <a:gd name="connsiteX29" fmla="*/ 1653792 w 1974483"/>
              <a:gd name="connsiteY29" fmla="*/ 590625 h 1480255"/>
              <a:gd name="connsiteX30" fmla="*/ 1726817 w 1974483"/>
              <a:gd name="connsiteY30" fmla="*/ 530300 h 1480255"/>
              <a:gd name="connsiteX31" fmla="*/ 1888742 w 1974483"/>
              <a:gd name="connsiteY31" fmla="*/ 396950 h 1480255"/>
              <a:gd name="connsiteX32" fmla="*/ 1971291 w 1974483"/>
              <a:gd name="connsiteY32" fmla="*/ 130252 h 1480255"/>
              <a:gd name="connsiteX33" fmla="*/ 1974466 w 1974483"/>
              <a:gd name="connsiteY33"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9417 w 1974483"/>
              <a:gd name="connsiteY26" fmla="*/ 927175 h 1480255"/>
              <a:gd name="connsiteX27" fmla="*/ 1158492 w 1974483"/>
              <a:gd name="connsiteY27" fmla="*/ 901775 h 1480255"/>
              <a:gd name="connsiteX28" fmla="*/ 1418842 w 1974483"/>
              <a:gd name="connsiteY28" fmla="*/ 752550 h 1480255"/>
              <a:gd name="connsiteX29" fmla="*/ 1653792 w 1974483"/>
              <a:gd name="connsiteY29" fmla="*/ 590625 h 1480255"/>
              <a:gd name="connsiteX30" fmla="*/ 1726817 w 1974483"/>
              <a:gd name="connsiteY30" fmla="*/ 530300 h 1480255"/>
              <a:gd name="connsiteX31" fmla="*/ 1866517 w 1974483"/>
              <a:gd name="connsiteY31" fmla="*/ 444575 h 1480255"/>
              <a:gd name="connsiteX32" fmla="*/ 1971291 w 1974483"/>
              <a:gd name="connsiteY32" fmla="*/ 130252 h 1480255"/>
              <a:gd name="connsiteX33" fmla="*/ 1974466 w 1974483"/>
              <a:gd name="connsiteY33" fmla="*/ 130252 h 1480255"/>
              <a:gd name="connsiteX0" fmla="*/ 1974466 w 1974483"/>
              <a:gd name="connsiteY0" fmla="*/ 130252 h 1480255"/>
              <a:gd name="connsiteX1" fmla="*/ 1945891 w 1974483"/>
              <a:gd name="connsiteY1" fmla="*/ 47702 h 1480255"/>
              <a:gd name="connsiteX2" fmla="*/ 1815716 w 1974483"/>
              <a:gd name="connsiteY2" fmla="*/ 77 h 1480255"/>
              <a:gd name="connsiteX3" fmla="*/ 1691891 w 1974483"/>
              <a:gd name="connsiteY3" fmla="*/ 38177 h 1480255"/>
              <a:gd name="connsiteX4" fmla="*/ 1637916 w 1974483"/>
              <a:gd name="connsiteY4" fmla="*/ 98502 h 1480255"/>
              <a:gd name="connsiteX5" fmla="*/ 1456941 w 1974483"/>
              <a:gd name="connsiteY5" fmla="*/ 174702 h 1480255"/>
              <a:gd name="connsiteX6" fmla="*/ 1368041 w 1974483"/>
              <a:gd name="connsiteY6" fmla="*/ 260427 h 1480255"/>
              <a:gd name="connsiteX7" fmla="*/ 1298191 w 1974483"/>
              <a:gd name="connsiteY7" fmla="*/ 396952 h 1480255"/>
              <a:gd name="connsiteX8" fmla="*/ 1199766 w 1974483"/>
              <a:gd name="connsiteY8" fmla="*/ 508077 h 1480255"/>
              <a:gd name="connsiteX9" fmla="*/ 1126741 w 1974483"/>
              <a:gd name="connsiteY9" fmla="*/ 558877 h 1480255"/>
              <a:gd name="connsiteX10" fmla="*/ 1060066 w 1974483"/>
              <a:gd name="connsiteY10" fmla="*/ 552527 h 1480255"/>
              <a:gd name="connsiteX11" fmla="*/ 990216 w 1974483"/>
              <a:gd name="connsiteY11" fmla="*/ 514427 h 1480255"/>
              <a:gd name="connsiteX12" fmla="*/ 907666 w 1974483"/>
              <a:gd name="connsiteY12" fmla="*/ 482677 h 1480255"/>
              <a:gd name="connsiteX13" fmla="*/ 742566 w 1974483"/>
              <a:gd name="connsiteY13" fmla="*/ 489027 h 1480255"/>
              <a:gd name="connsiteX14" fmla="*/ 618741 w 1974483"/>
              <a:gd name="connsiteY14" fmla="*/ 523952 h 1480255"/>
              <a:gd name="connsiteX15" fmla="*/ 498091 w 1974483"/>
              <a:gd name="connsiteY15" fmla="*/ 571577 h 1480255"/>
              <a:gd name="connsiteX16" fmla="*/ 434591 w 1974483"/>
              <a:gd name="connsiteY16" fmla="*/ 600152 h 1480255"/>
              <a:gd name="connsiteX17" fmla="*/ 250441 w 1974483"/>
              <a:gd name="connsiteY17" fmla="*/ 711277 h 1480255"/>
              <a:gd name="connsiteX18" fmla="*/ 155191 w 1974483"/>
              <a:gd name="connsiteY18" fmla="*/ 847802 h 1480255"/>
              <a:gd name="connsiteX19" fmla="*/ 72642 w 1974483"/>
              <a:gd name="connsiteY19" fmla="*/ 1073226 h 1480255"/>
              <a:gd name="connsiteX20" fmla="*/ 28193 w 1974483"/>
              <a:gd name="connsiteY20" fmla="*/ 1241501 h 1480255"/>
              <a:gd name="connsiteX21" fmla="*/ 2792 w 1974483"/>
              <a:gd name="connsiteY21" fmla="*/ 1387552 h 1480255"/>
              <a:gd name="connsiteX22" fmla="*/ 129792 w 1974483"/>
              <a:gd name="connsiteY22" fmla="*/ 1479626 h 1480255"/>
              <a:gd name="connsiteX23" fmla="*/ 466342 w 1974483"/>
              <a:gd name="connsiteY23" fmla="*/ 1432000 h 1480255"/>
              <a:gd name="connsiteX24" fmla="*/ 644142 w 1974483"/>
              <a:gd name="connsiteY24" fmla="*/ 1228800 h 1480255"/>
              <a:gd name="connsiteX25" fmla="*/ 847342 w 1974483"/>
              <a:gd name="connsiteY25" fmla="*/ 1070050 h 1480255"/>
              <a:gd name="connsiteX26" fmla="*/ 939417 w 1974483"/>
              <a:gd name="connsiteY26" fmla="*/ 927175 h 1480255"/>
              <a:gd name="connsiteX27" fmla="*/ 1158492 w 1974483"/>
              <a:gd name="connsiteY27" fmla="*/ 901775 h 1480255"/>
              <a:gd name="connsiteX28" fmla="*/ 1418842 w 1974483"/>
              <a:gd name="connsiteY28" fmla="*/ 752550 h 1480255"/>
              <a:gd name="connsiteX29" fmla="*/ 1653792 w 1974483"/>
              <a:gd name="connsiteY29" fmla="*/ 590625 h 1480255"/>
              <a:gd name="connsiteX30" fmla="*/ 1726817 w 1974483"/>
              <a:gd name="connsiteY30" fmla="*/ 530300 h 1480255"/>
              <a:gd name="connsiteX31" fmla="*/ 1866517 w 1974483"/>
              <a:gd name="connsiteY31" fmla="*/ 444575 h 1480255"/>
              <a:gd name="connsiteX32" fmla="*/ 1971291 w 1974483"/>
              <a:gd name="connsiteY32" fmla="*/ 130252 h 1480255"/>
              <a:gd name="connsiteX33" fmla="*/ 1974466 w 1974483"/>
              <a:gd name="connsiteY33" fmla="*/ 130252 h 1480255"/>
              <a:gd name="connsiteX0" fmla="*/ 1974466 w 1974483"/>
              <a:gd name="connsiteY0" fmla="*/ 130252 h 1514998"/>
              <a:gd name="connsiteX1" fmla="*/ 1945891 w 1974483"/>
              <a:gd name="connsiteY1" fmla="*/ 47702 h 1514998"/>
              <a:gd name="connsiteX2" fmla="*/ 1815716 w 1974483"/>
              <a:gd name="connsiteY2" fmla="*/ 77 h 1514998"/>
              <a:gd name="connsiteX3" fmla="*/ 1691891 w 1974483"/>
              <a:gd name="connsiteY3" fmla="*/ 38177 h 1514998"/>
              <a:gd name="connsiteX4" fmla="*/ 1637916 w 1974483"/>
              <a:gd name="connsiteY4" fmla="*/ 98502 h 1514998"/>
              <a:gd name="connsiteX5" fmla="*/ 1456941 w 1974483"/>
              <a:gd name="connsiteY5" fmla="*/ 174702 h 1514998"/>
              <a:gd name="connsiteX6" fmla="*/ 1368041 w 1974483"/>
              <a:gd name="connsiteY6" fmla="*/ 260427 h 1514998"/>
              <a:gd name="connsiteX7" fmla="*/ 1298191 w 1974483"/>
              <a:gd name="connsiteY7" fmla="*/ 396952 h 1514998"/>
              <a:gd name="connsiteX8" fmla="*/ 1199766 w 1974483"/>
              <a:gd name="connsiteY8" fmla="*/ 508077 h 1514998"/>
              <a:gd name="connsiteX9" fmla="*/ 1126741 w 1974483"/>
              <a:gd name="connsiteY9" fmla="*/ 558877 h 1514998"/>
              <a:gd name="connsiteX10" fmla="*/ 1060066 w 1974483"/>
              <a:gd name="connsiteY10" fmla="*/ 552527 h 1514998"/>
              <a:gd name="connsiteX11" fmla="*/ 990216 w 1974483"/>
              <a:gd name="connsiteY11" fmla="*/ 514427 h 1514998"/>
              <a:gd name="connsiteX12" fmla="*/ 907666 w 1974483"/>
              <a:gd name="connsiteY12" fmla="*/ 482677 h 1514998"/>
              <a:gd name="connsiteX13" fmla="*/ 742566 w 1974483"/>
              <a:gd name="connsiteY13" fmla="*/ 489027 h 1514998"/>
              <a:gd name="connsiteX14" fmla="*/ 618741 w 1974483"/>
              <a:gd name="connsiteY14" fmla="*/ 523952 h 1514998"/>
              <a:gd name="connsiteX15" fmla="*/ 498091 w 1974483"/>
              <a:gd name="connsiteY15" fmla="*/ 571577 h 1514998"/>
              <a:gd name="connsiteX16" fmla="*/ 434591 w 1974483"/>
              <a:gd name="connsiteY16" fmla="*/ 600152 h 1514998"/>
              <a:gd name="connsiteX17" fmla="*/ 250441 w 1974483"/>
              <a:gd name="connsiteY17" fmla="*/ 711277 h 1514998"/>
              <a:gd name="connsiteX18" fmla="*/ 155191 w 1974483"/>
              <a:gd name="connsiteY18" fmla="*/ 847802 h 1514998"/>
              <a:gd name="connsiteX19" fmla="*/ 72642 w 1974483"/>
              <a:gd name="connsiteY19" fmla="*/ 1073226 h 1514998"/>
              <a:gd name="connsiteX20" fmla="*/ 28193 w 1974483"/>
              <a:gd name="connsiteY20" fmla="*/ 1241501 h 1514998"/>
              <a:gd name="connsiteX21" fmla="*/ 2792 w 1974483"/>
              <a:gd name="connsiteY21" fmla="*/ 1387552 h 1514998"/>
              <a:gd name="connsiteX22" fmla="*/ 177417 w 1974483"/>
              <a:gd name="connsiteY22" fmla="*/ 1514551 h 1514998"/>
              <a:gd name="connsiteX23" fmla="*/ 466342 w 1974483"/>
              <a:gd name="connsiteY23" fmla="*/ 1432000 h 1514998"/>
              <a:gd name="connsiteX24" fmla="*/ 644142 w 1974483"/>
              <a:gd name="connsiteY24" fmla="*/ 1228800 h 1514998"/>
              <a:gd name="connsiteX25" fmla="*/ 847342 w 1974483"/>
              <a:gd name="connsiteY25" fmla="*/ 1070050 h 1514998"/>
              <a:gd name="connsiteX26" fmla="*/ 939417 w 1974483"/>
              <a:gd name="connsiteY26" fmla="*/ 927175 h 1514998"/>
              <a:gd name="connsiteX27" fmla="*/ 1158492 w 1974483"/>
              <a:gd name="connsiteY27" fmla="*/ 901775 h 1514998"/>
              <a:gd name="connsiteX28" fmla="*/ 1418842 w 1974483"/>
              <a:gd name="connsiteY28" fmla="*/ 752550 h 1514998"/>
              <a:gd name="connsiteX29" fmla="*/ 1653792 w 1974483"/>
              <a:gd name="connsiteY29" fmla="*/ 590625 h 1514998"/>
              <a:gd name="connsiteX30" fmla="*/ 1726817 w 1974483"/>
              <a:gd name="connsiteY30" fmla="*/ 530300 h 1514998"/>
              <a:gd name="connsiteX31" fmla="*/ 1866517 w 1974483"/>
              <a:gd name="connsiteY31" fmla="*/ 444575 h 1514998"/>
              <a:gd name="connsiteX32" fmla="*/ 1971291 w 1974483"/>
              <a:gd name="connsiteY32" fmla="*/ 130252 h 1514998"/>
              <a:gd name="connsiteX33" fmla="*/ 1974466 w 1974483"/>
              <a:gd name="connsiteY33" fmla="*/ 130252 h 1514998"/>
              <a:gd name="connsiteX0" fmla="*/ 1974466 w 1974483"/>
              <a:gd name="connsiteY0" fmla="*/ 130252 h 1514998"/>
              <a:gd name="connsiteX1" fmla="*/ 1945891 w 1974483"/>
              <a:gd name="connsiteY1" fmla="*/ 47702 h 1514998"/>
              <a:gd name="connsiteX2" fmla="*/ 1815716 w 1974483"/>
              <a:gd name="connsiteY2" fmla="*/ 77 h 1514998"/>
              <a:gd name="connsiteX3" fmla="*/ 1691891 w 1974483"/>
              <a:gd name="connsiteY3" fmla="*/ 38177 h 1514998"/>
              <a:gd name="connsiteX4" fmla="*/ 1637916 w 1974483"/>
              <a:gd name="connsiteY4" fmla="*/ 98502 h 1514998"/>
              <a:gd name="connsiteX5" fmla="*/ 1456941 w 1974483"/>
              <a:gd name="connsiteY5" fmla="*/ 174702 h 1514998"/>
              <a:gd name="connsiteX6" fmla="*/ 1368041 w 1974483"/>
              <a:gd name="connsiteY6" fmla="*/ 260427 h 1514998"/>
              <a:gd name="connsiteX7" fmla="*/ 1298191 w 1974483"/>
              <a:gd name="connsiteY7" fmla="*/ 396952 h 1514998"/>
              <a:gd name="connsiteX8" fmla="*/ 1199766 w 1974483"/>
              <a:gd name="connsiteY8" fmla="*/ 508077 h 1514998"/>
              <a:gd name="connsiteX9" fmla="*/ 1126741 w 1974483"/>
              <a:gd name="connsiteY9" fmla="*/ 558877 h 1514998"/>
              <a:gd name="connsiteX10" fmla="*/ 1060066 w 1974483"/>
              <a:gd name="connsiteY10" fmla="*/ 552527 h 1514998"/>
              <a:gd name="connsiteX11" fmla="*/ 990216 w 1974483"/>
              <a:gd name="connsiteY11" fmla="*/ 514427 h 1514998"/>
              <a:gd name="connsiteX12" fmla="*/ 907666 w 1974483"/>
              <a:gd name="connsiteY12" fmla="*/ 482677 h 1514998"/>
              <a:gd name="connsiteX13" fmla="*/ 742566 w 1974483"/>
              <a:gd name="connsiteY13" fmla="*/ 489027 h 1514998"/>
              <a:gd name="connsiteX14" fmla="*/ 618741 w 1974483"/>
              <a:gd name="connsiteY14" fmla="*/ 523952 h 1514998"/>
              <a:gd name="connsiteX15" fmla="*/ 498091 w 1974483"/>
              <a:gd name="connsiteY15" fmla="*/ 571577 h 1514998"/>
              <a:gd name="connsiteX16" fmla="*/ 434591 w 1974483"/>
              <a:gd name="connsiteY16" fmla="*/ 600152 h 1514998"/>
              <a:gd name="connsiteX17" fmla="*/ 250441 w 1974483"/>
              <a:gd name="connsiteY17" fmla="*/ 711277 h 1514998"/>
              <a:gd name="connsiteX18" fmla="*/ 155191 w 1974483"/>
              <a:gd name="connsiteY18" fmla="*/ 847802 h 1514998"/>
              <a:gd name="connsiteX19" fmla="*/ 72642 w 1974483"/>
              <a:gd name="connsiteY19" fmla="*/ 1073226 h 1514998"/>
              <a:gd name="connsiteX20" fmla="*/ 28193 w 1974483"/>
              <a:gd name="connsiteY20" fmla="*/ 1241501 h 1514998"/>
              <a:gd name="connsiteX21" fmla="*/ 2792 w 1974483"/>
              <a:gd name="connsiteY21" fmla="*/ 1387552 h 1514998"/>
              <a:gd name="connsiteX22" fmla="*/ 177417 w 1974483"/>
              <a:gd name="connsiteY22" fmla="*/ 1514551 h 1514998"/>
              <a:gd name="connsiteX23" fmla="*/ 383792 w 1974483"/>
              <a:gd name="connsiteY23" fmla="*/ 1422475 h 1514998"/>
              <a:gd name="connsiteX24" fmla="*/ 644142 w 1974483"/>
              <a:gd name="connsiteY24" fmla="*/ 1228800 h 1514998"/>
              <a:gd name="connsiteX25" fmla="*/ 847342 w 1974483"/>
              <a:gd name="connsiteY25" fmla="*/ 1070050 h 1514998"/>
              <a:gd name="connsiteX26" fmla="*/ 939417 w 1974483"/>
              <a:gd name="connsiteY26" fmla="*/ 927175 h 1514998"/>
              <a:gd name="connsiteX27" fmla="*/ 1158492 w 1974483"/>
              <a:gd name="connsiteY27" fmla="*/ 901775 h 1514998"/>
              <a:gd name="connsiteX28" fmla="*/ 1418842 w 1974483"/>
              <a:gd name="connsiteY28" fmla="*/ 752550 h 1514998"/>
              <a:gd name="connsiteX29" fmla="*/ 1653792 w 1974483"/>
              <a:gd name="connsiteY29" fmla="*/ 590625 h 1514998"/>
              <a:gd name="connsiteX30" fmla="*/ 1726817 w 1974483"/>
              <a:gd name="connsiteY30" fmla="*/ 530300 h 1514998"/>
              <a:gd name="connsiteX31" fmla="*/ 1866517 w 1974483"/>
              <a:gd name="connsiteY31" fmla="*/ 444575 h 1514998"/>
              <a:gd name="connsiteX32" fmla="*/ 1971291 w 1974483"/>
              <a:gd name="connsiteY32" fmla="*/ 130252 h 1514998"/>
              <a:gd name="connsiteX33" fmla="*/ 1974466 w 1974483"/>
              <a:gd name="connsiteY33" fmla="*/ 130252 h 1514998"/>
              <a:gd name="connsiteX0" fmla="*/ 1974466 w 1974483"/>
              <a:gd name="connsiteY0" fmla="*/ 130252 h 1514998"/>
              <a:gd name="connsiteX1" fmla="*/ 1945891 w 1974483"/>
              <a:gd name="connsiteY1" fmla="*/ 47702 h 1514998"/>
              <a:gd name="connsiteX2" fmla="*/ 1815716 w 1974483"/>
              <a:gd name="connsiteY2" fmla="*/ 77 h 1514998"/>
              <a:gd name="connsiteX3" fmla="*/ 1691891 w 1974483"/>
              <a:gd name="connsiteY3" fmla="*/ 38177 h 1514998"/>
              <a:gd name="connsiteX4" fmla="*/ 1637916 w 1974483"/>
              <a:gd name="connsiteY4" fmla="*/ 98502 h 1514998"/>
              <a:gd name="connsiteX5" fmla="*/ 1456941 w 1974483"/>
              <a:gd name="connsiteY5" fmla="*/ 174702 h 1514998"/>
              <a:gd name="connsiteX6" fmla="*/ 1368041 w 1974483"/>
              <a:gd name="connsiteY6" fmla="*/ 260427 h 1514998"/>
              <a:gd name="connsiteX7" fmla="*/ 1298191 w 1974483"/>
              <a:gd name="connsiteY7" fmla="*/ 396952 h 1514998"/>
              <a:gd name="connsiteX8" fmla="*/ 1199766 w 1974483"/>
              <a:gd name="connsiteY8" fmla="*/ 508077 h 1514998"/>
              <a:gd name="connsiteX9" fmla="*/ 1126741 w 1974483"/>
              <a:gd name="connsiteY9" fmla="*/ 558877 h 1514998"/>
              <a:gd name="connsiteX10" fmla="*/ 1060066 w 1974483"/>
              <a:gd name="connsiteY10" fmla="*/ 552527 h 1514998"/>
              <a:gd name="connsiteX11" fmla="*/ 990216 w 1974483"/>
              <a:gd name="connsiteY11" fmla="*/ 514427 h 1514998"/>
              <a:gd name="connsiteX12" fmla="*/ 907666 w 1974483"/>
              <a:gd name="connsiteY12" fmla="*/ 482677 h 1514998"/>
              <a:gd name="connsiteX13" fmla="*/ 742566 w 1974483"/>
              <a:gd name="connsiteY13" fmla="*/ 489027 h 1514998"/>
              <a:gd name="connsiteX14" fmla="*/ 618741 w 1974483"/>
              <a:gd name="connsiteY14" fmla="*/ 523952 h 1514998"/>
              <a:gd name="connsiteX15" fmla="*/ 498091 w 1974483"/>
              <a:gd name="connsiteY15" fmla="*/ 571577 h 1514998"/>
              <a:gd name="connsiteX16" fmla="*/ 434591 w 1974483"/>
              <a:gd name="connsiteY16" fmla="*/ 600152 h 1514998"/>
              <a:gd name="connsiteX17" fmla="*/ 250441 w 1974483"/>
              <a:gd name="connsiteY17" fmla="*/ 711277 h 1514998"/>
              <a:gd name="connsiteX18" fmla="*/ 155191 w 1974483"/>
              <a:gd name="connsiteY18" fmla="*/ 847802 h 1514998"/>
              <a:gd name="connsiteX19" fmla="*/ 72642 w 1974483"/>
              <a:gd name="connsiteY19" fmla="*/ 1073226 h 1514998"/>
              <a:gd name="connsiteX20" fmla="*/ 28193 w 1974483"/>
              <a:gd name="connsiteY20" fmla="*/ 1241501 h 1514998"/>
              <a:gd name="connsiteX21" fmla="*/ 2792 w 1974483"/>
              <a:gd name="connsiteY21" fmla="*/ 1387552 h 1514998"/>
              <a:gd name="connsiteX22" fmla="*/ 177417 w 1974483"/>
              <a:gd name="connsiteY22" fmla="*/ 1514551 h 1514998"/>
              <a:gd name="connsiteX23" fmla="*/ 383792 w 1974483"/>
              <a:gd name="connsiteY23" fmla="*/ 1422475 h 1514998"/>
              <a:gd name="connsiteX24" fmla="*/ 644142 w 1974483"/>
              <a:gd name="connsiteY24" fmla="*/ 1228800 h 1514998"/>
              <a:gd name="connsiteX25" fmla="*/ 847342 w 1974483"/>
              <a:gd name="connsiteY25" fmla="*/ 1070050 h 1514998"/>
              <a:gd name="connsiteX26" fmla="*/ 939417 w 1974483"/>
              <a:gd name="connsiteY26" fmla="*/ 927175 h 1514998"/>
              <a:gd name="connsiteX27" fmla="*/ 1158492 w 1974483"/>
              <a:gd name="connsiteY27" fmla="*/ 901775 h 1514998"/>
              <a:gd name="connsiteX28" fmla="*/ 1418842 w 1974483"/>
              <a:gd name="connsiteY28" fmla="*/ 752550 h 1514998"/>
              <a:gd name="connsiteX29" fmla="*/ 1653792 w 1974483"/>
              <a:gd name="connsiteY29" fmla="*/ 590625 h 1514998"/>
              <a:gd name="connsiteX30" fmla="*/ 1726817 w 1974483"/>
              <a:gd name="connsiteY30" fmla="*/ 530300 h 1514998"/>
              <a:gd name="connsiteX31" fmla="*/ 1866517 w 1974483"/>
              <a:gd name="connsiteY31" fmla="*/ 444575 h 1514998"/>
              <a:gd name="connsiteX32" fmla="*/ 1971291 w 1974483"/>
              <a:gd name="connsiteY32" fmla="*/ 130252 h 1514998"/>
              <a:gd name="connsiteX33" fmla="*/ 1974466 w 1974483"/>
              <a:gd name="connsiteY33" fmla="*/ 130252 h 1514998"/>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0441 w 1974483"/>
              <a:gd name="connsiteY17" fmla="*/ 711277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837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58492 w 1974483"/>
              <a:gd name="connsiteY27" fmla="*/ 901775 h 1533987"/>
              <a:gd name="connsiteX28" fmla="*/ 1418842 w 1974483"/>
              <a:gd name="connsiteY28" fmla="*/ 752550 h 1533987"/>
              <a:gd name="connsiteX29" fmla="*/ 1653792 w 1974483"/>
              <a:gd name="connsiteY29" fmla="*/ 590625 h 1533987"/>
              <a:gd name="connsiteX30" fmla="*/ 1726817 w 1974483"/>
              <a:gd name="connsiteY30" fmla="*/ 5303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0441 w 1974483"/>
              <a:gd name="connsiteY17" fmla="*/ 711277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58492 w 1974483"/>
              <a:gd name="connsiteY27" fmla="*/ 901775 h 1533987"/>
              <a:gd name="connsiteX28" fmla="*/ 1418842 w 1974483"/>
              <a:gd name="connsiteY28" fmla="*/ 752550 h 1533987"/>
              <a:gd name="connsiteX29" fmla="*/ 1653792 w 1974483"/>
              <a:gd name="connsiteY29" fmla="*/ 590625 h 1533987"/>
              <a:gd name="connsiteX30" fmla="*/ 1726817 w 1974483"/>
              <a:gd name="connsiteY30" fmla="*/ 5303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0441 w 1974483"/>
              <a:gd name="connsiteY17" fmla="*/ 711277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58492 w 1974483"/>
              <a:gd name="connsiteY27" fmla="*/ 901775 h 1533987"/>
              <a:gd name="connsiteX28" fmla="*/ 1425192 w 1974483"/>
              <a:gd name="connsiteY28" fmla="*/ 774775 h 1533987"/>
              <a:gd name="connsiteX29" fmla="*/ 1653792 w 1974483"/>
              <a:gd name="connsiteY29" fmla="*/ 590625 h 1533987"/>
              <a:gd name="connsiteX30" fmla="*/ 1726817 w 1974483"/>
              <a:gd name="connsiteY30" fmla="*/ 5303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0441 w 1974483"/>
              <a:gd name="connsiteY17" fmla="*/ 711277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61667 w 1974483"/>
              <a:gd name="connsiteY27" fmla="*/ 904950 h 1533987"/>
              <a:gd name="connsiteX28" fmla="*/ 1425192 w 1974483"/>
              <a:gd name="connsiteY28" fmla="*/ 774775 h 1533987"/>
              <a:gd name="connsiteX29" fmla="*/ 1653792 w 1974483"/>
              <a:gd name="connsiteY29" fmla="*/ 590625 h 1533987"/>
              <a:gd name="connsiteX30" fmla="*/ 1726817 w 1974483"/>
              <a:gd name="connsiteY30" fmla="*/ 5303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0441 w 1974483"/>
              <a:gd name="connsiteY17" fmla="*/ 711277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61667 w 1974483"/>
              <a:gd name="connsiteY27" fmla="*/ 904950 h 1533987"/>
              <a:gd name="connsiteX28" fmla="*/ 1447417 w 1974483"/>
              <a:gd name="connsiteY28" fmla="*/ 784300 h 1533987"/>
              <a:gd name="connsiteX29" fmla="*/ 1653792 w 1974483"/>
              <a:gd name="connsiteY29" fmla="*/ 590625 h 1533987"/>
              <a:gd name="connsiteX30" fmla="*/ 1726817 w 1974483"/>
              <a:gd name="connsiteY30" fmla="*/ 5303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0441 w 1974483"/>
              <a:gd name="connsiteY17" fmla="*/ 711277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61667 w 1974483"/>
              <a:gd name="connsiteY27" fmla="*/ 904950 h 1533987"/>
              <a:gd name="connsiteX28" fmla="*/ 1447417 w 1974483"/>
              <a:gd name="connsiteY28" fmla="*/ 784300 h 1533987"/>
              <a:gd name="connsiteX29" fmla="*/ 1660142 w 1974483"/>
              <a:gd name="connsiteY29" fmla="*/ 622375 h 1533987"/>
              <a:gd name="connsiteX30" fmla="*/ 1726817 w 1974483"/>
              <a:gd name="connsiteY30" fmla="*/ 5303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0441 w 1974483"/>
              <a:gd name="connsiteY17" fmla="*/ 711277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61667 w 1974483"/>
              <a:gd name="connsiteY27" fmla="*/ 904950 h 1533987"/>
              <a:gd name="connsiteX28" fmla="*/ 1447417 w 1974483"/>
              <a:gd name="connsiteY28" fmla="*/ 784300 h 1533987"/>
              <a:gd name="connsiteX29" fmla="*/ 1660142 w 1974483"/>
              <a:gd name="connsiteY29" fmla="*/ 622375 h 1533987"/>
              <a:gd name="connsiteX30" fmla="*/ 1761742 w 1974483"/>
              <a:gd name="connsiteY30" fmla="*/ 5557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3616 w 1974483"/>
              <a:gd name="connsiteY17" fmla="*/ 720802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47342 w 1974483"/>
              <a:gd name="connsiteY25" fmla="*/ 1070050 h 1533987"/>
              <a:gd name="connsiteX26" fmla="*/ 939417 w 1974483"/>
              <a:gd name="connsiteY26" fmla="*/ 927175 h 1533987"/>
              <a:gd name="connsiteX27" fmla="*/ 1161667 w 1974483"/>
              <a:gd name="connsiteY27" fmla="*/ 904950 h 1533987"/>
              <a:gd name="connsiteX28" fmla="*/ 1447417 w 1974483"/>
              <a:gd name="connsiteY28" fmla="*/ 784300 h 1533987"/>
              <a:gd name="connsiteX29" fmla="*/ 1660142 w 1974483"/>
              <a:gd name="connsiteY29" fmla="*/ 622375 h 1533987"/>
              <a:gd name="connsiteX30" fmla="*/ 1761742 w 1974483"/>
              <a:gd name="connsiteY30" fmla="*/ 5557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3616 w 1974483"/>
              <a:gd name="connsiteY17" fmla="*/ 720802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644142 w 1974483"/>
              <a:gd name="connsiteY24" fmla="*/ 1228800 h 1533987"/>
              <a:gd name="connsiteX25" fmla="*/ 825117 w 1974483"/>
              <a:gd name="connsiteY25" fmla="*/ 1085925 h 1533987"/>
              <a:gd name="connsiteX26" fmla="*/ 939417 w 1974483"/>
              <a:gd name="connsiteY26" fmla="*/ 927175 h 1533987"/>
              <a:gd name="connsiteX27" fmla="*/ 1161667 w 1974483"/>
              <a:gd name="connsiteY27" fmla="*/ 904950 h 1533987"/>
              <a:gd name="connsiteX28" fmla="*/ 1447417 w 1974483"/>
              <a:gd name="connsiteY28" fmla="*/ 784300 h 1533987"/>
              <a:gd name="connsiteX29" fmla="*/ 1660142 w 1974483"/>
              <a:gd name="connsiteY29" fmla="*/ 622375 h 1533987"/>
              <a:gd name="connsiteX30" fmla="*/ 1761742 w 1974483"/>
              <a:gd name="connsiteY30" fmla="*/ 5557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987"/>
              <a:gd name="connsiteX1" fmla="*/ 1945891 w 1974483"/>
              <a:gd name="connsiteY1" fmla="*/ 47702 h 1533987"/>
              <a:gd name="connsiteX2" fmla="*/ 1815716 w 1974483"/>
              <a:gd name="connsiteY2" fmla="*/ 77 h 1533987"/>
              <a:gd name="connsiteX3" fmla="*/ 1691891 w 1974483"/>
              <a:gd name="connsiteY3" fmla="*/ 38177 h 1533987"/>
              <a:gd name="connsiteX4" fmla="*/ 1637916 w 1974483"/>
              <a:gd name="connsiteY4" fmla="*/ 98502 h 1533987"/>
              <a:gd name="connsiteX5" fmla="*/ 1456941 w 1974483"/>
              <a:gd name="connsiteY5" fmla="*/ 174702 h 1533987"/>
              <a:gd name="connsiteX6" fmla="*/ 1368041 w 1974483"/>
              <a:gd name="connsiteY6" fmla="*/ 260427 h 1533987"/>
              <a:gd name="connsiteX7" fmla="*/ 1298191 w 1974483"/>
              <a:gd name="connsiteY7" fmla="*/ 396952 h 1533987"/>
              <a:gd name="connsiteX8" fmla="*/ 1199766 w 1974483"/>
              <a:gd name="connsiteY8" fmla="*/ 508077 h 1533987"/>
              <a:gd name="connsiteX9" fmla="*/ 1126741 w 1974483"/>
              <a:gd name="connsiteY9" fmla="*/ 558877 h 1533987"/>
              <a:gd name="connsiteX10" fmla="*/ 1060066 w 1974483"/>
              <a:gd name="connsiteY10" fmla="*/ 552527 h 1533987"/>
              <a:gd name="connsiteX11" fmla="*/ 990216 w 1974483"/>
              <a:gd name="connsiteY11" fmla="*/ 514427 h 1533987"/>
              <a:gd name="connsiteX12" fmla="*/ 907666 w 1974483"/>
              <a:gd name="connsiteY12" fmla="*/ 482677 h 1533987"/>
              <a:gd name="connsiteX13" fmla="*/ 742566 w 1974483"/>
              <a:gd name="connsiteY13" fmla="*/ 489027 h 1533987"/>
              <a:gd name="connsiteX14" fmla="*/ 618741 w 1974483"/>
              <a:gd name="connsiteY14" fmla="*/ 523952 h 1533987"/>
              <a:gd name="connsiteX15" fmla="*/ 498091 w 1974483"/>
              <a:gd name="connsiteY15" fmla="*/ 571577 h 1533987"/>
              <a:gd name="connsiteX16" fmla="*/ 434591 w 1974483"/>
              <a:gd name="connsiteY16" fmla="*/ 600152 h 1533987"/>
              <a:gd name="connsiteX17" fmla="*/ 253616 w 1974483"/>
              <a:gd name="connsiteY17" fmla="*/ 720802 h 1533987"/>
              <a:gd name="connsiteX18" fmla="*/ 155191 w 1974483"/>
              <a:gd name="connsiteY18" fmla="*/ 847802 h 1533987"/>
              <a:gd name="connsiteX19" fmla="*/ 72642 w 1974483"/>
              <a:gd name="connsiteY19" fmla="*/ 1073226 h 1533987"/>
              <a:gd name="connsiteX20" fmla="*/ 28193 w 1974483"/>
              <a:gd name="connsiteY20" fmla="*/ 1241501 h 1533987"/>
              <a:gd name="connsiteX21" fmla="*/ 2792 w 1974483"/>
              <a:gd name="connsiteY21" fmla="*/ 1387552 h 1533987"/>
              <a:gd name="connsiteX22" fmla="*/ 221867 w 1974483"/>
              <a:gd name="connsiteY22" fmla="*/ 1533601 h 1533987"/>
              <a:gd name="connsiteX23" fmla="*/ 345692 w 1974483"/>
              <a:gd name="connsiteY23" fmla="*/ 1422475 h 1533987"/>
              <a:gd name="connsiteX24" fmla="*/ 571117 w 1974483"/>
              <a:gd name="connsiteY24" fmla="*/ 1273250 h 1533987"/>
              <a:gd name="connsiteX25" fmla="*/ 825117 w 1974483"/>
              <a:gd name="connsiteY25" fmla="*/ 1085925 h 1533987"/>
              <a:gd name="connsiteX26" fmla="*/ 939417 w 1974483"/>
              <a:gd name="connsiteY26" fmla="*/ 927175 h 1533987"/>
              <a:gd name="connsiteX27" fmla="*/ 1161667 w 1974483"/>
              <a:gd name="connsiteY27" fmla="*/ 904950 h 1533987"/>
              <a:gd name="connsiteX28" fmla="*/ 1447417 w 1974483"/>
              <a:gd name="connsiteY28" fmla="*/ 784300 h 1533987"/>
              <a:gd name="connsiteX29" fmla="*/ 1660142 w 1974483"/>
              <a:gd name="connsiteY29" fmla="*/ 622375 h 1533987"/>
              <a:gd name="connsiteX30" fmla="*/ 1761742 w 1974483"/>
              <a:gd name="connsiteY30" fmla="*/ 555700 h 1533987"/>
              <a:gd name="connsiteX31" fmla="*/ 1866517 w 1974483"/>
              <a:gd name="connsiteY31" fmla="*/ 444575 h 1533987"/>
              <a:gd name="connsiteX32" fmla="*/ 1971291 w 1974483"/>
              <a:gd name="connsiteY32" fmla="*/ 130252 h 1533987"/>
              <a:gd name="connsiteX33" fmla="*/ 1974466 w 1974483"/>
              <a:gd name="connsiteY33" fmla="*/ 130252 h 1533987"/>
              <a:gd name="connsiteX0" fmla="*/ 1974466 w 1974483"/>
              <a:gd name="connsiteY0" fmla="*/ 130252 h 1533646"/>
              <a:gd name="connsiteX1" fmla="*/ 1945891 w 1974483"/>
              <a:gd name="connsiteY1" fmla="*/ 47702 h 1533646"/>
              <a:gd name="connsiteX2" fmla="*/ 1815716 w 1974483"/>
              <a:gd name="connsiteY2" fmla="*/ 77 h 1533646"/>
              <a:gd name="connsiteX3" fmla="*/ 1691891 w 1974483"/>
              <a:gd name="connsiteY3" fmla="*/ 38177 h 1533646"/>
              <a:gd name="connsiteX4" fmla="*/ 1637916 w 1974483"/>
              <a:gd name="connsiteY4" fmla="*/ 98502 h 1533646"/>
              <a:gd name="connsiteX5" fmla="*/ 1456941 w 1974483"/>
              <a:gd name="connsiteY5" fmla="*/ 174702 h 1533646"/>
              <a:gd name="connsiteX6" fmla="*/ 1368041 w 1974483"/>
              <a:gd name="connsiteY6" fmla="*/ 260427 h 1533646"/>
              <a:gd name="connsiteX7" fmla="*/ 1298191 w 1974483"/>
              <a:gd name="connsiteY7" fmla="*/ 396952 h 1533646"/>
              <a:gd name="connsiteX8" fmla="*/ 1199766 w 1974483"/>
              <a:gd name="connsiteY8" fmla="*/ 508077 h 1533646"/>
              <a:gd name="connsiteX9" fmla="*/ 1126741 w 1974483"/>
              <a:gd name="connsiteY9" fmla="*/ 558877 h 1533646"/>
              <a:gd name="connsiteX10" fmla="*/ 1060066 w 1974483"/>
              <a:gd name="connsiteY10" fmla="*/ 552527 h 1533646"/>
              <a:gd name="connsiteX11" fmla="*/ 990216 w 1974483"/>
              <a:gd name="connsiteY11" fmla="*/ 514427 h 1533646"/>
              <a:gd name="connsiteX12" fmla="*/ 907666 w 1974483"/>
              <a:gd name="connsiteY12" fmla="*/ 482677 h 1533646"/>
              <a:gd name="connsiteX13" fmla="*/ 742566 w 1974483"/>
              <a:gd name="connsiteY13" fmla="*/ 489027 h 1533646"/>
              <a:gd name="connsiteX14" fmla="*/ 618741 w 1974483"/>
              <a:gd name="connsiteY14" fmla="*/ 523952 h 1533646"/>
              <a:gd name="connsiteX15" fmla="*/ 498091 w 1974483"/>
              <a:gd name="connsiteY15" fmla="*/ 571577 h 1533646"/>
              <a:gd name="connsiteX16" fmla="*/ 434591 w 1974483"/>
              <a:gd name="connsiteY16" fmla="*/ 600152 h 1533646"/>
              <a:gd name="connsiteX17" fmla="*/ 253616 w 1974483"/>
              <a:gd name="connsiteY17" fmla="*/ 720802 h 1533646"/>
              <a:gd name="connsiteX18" fmla="*/ 155191 w 1974483"/>
              <a:gd name="connsiteY18" fmla="*/ 847802 h 1533646"/>
              <a:gd name="connsiteX19" fmla="*/ 72642 w 1974483"/>
              <a:gd name="connsiteY19" fmla="*/ 1073226 h 1533646"/>
              <a:gd name="connsiteX20" fmla="*/ 28193 w 1974483"/>
              <a:gd name="connsiteY20" fmla="*/ 1241501 h 1533646"/>
              <a:gd name="connsiteX21" fmla="*/ 2792 w 1974483"/>
              <a:gd name="connsiteY21" fmla="*/ 1387552 h 1533646"/>
              <a:gd name="connsiteX22" fmla="*/ 221867 w 1974483"/>
              <a:gd name="connsiteY22" fmla="*/ 1533601 h 1533646"/>
              <a:gd name="connsiteX23" fmla="*/ 371092 w 1974483"/>
              <a:gd name="connsiteY23" fmla="*/ 1403425 h 1533646"/>
              <a:gd name="connsiteX24" fmla="*/ 571117 w 1974483"/>
              <a:gd name="connsiteY24" fmla="*/ 1273250 h 1533646"/>
              <a:gd name="connsiteX25" fmla="*/ 825117 w 1974483"/>
              <a:gd name="connsiteY25" fmla="*/ 1085925 h 1533646"/>
              <a:gd name="connsiteX26" fmla="*/ 939417 w 1974483"/>
              <a:gd name="connsiteY26" fmla="*/ 927175 h 1533646"/>
              <a:gd name="connsiteX27" fmla="*/ 1161667 w 1974483"/>
              <a:gd name="connsiteY27" fmla="*/ 904950 h 1533646"/>
              <a:gd name="connsiteX28" fmla="*/ 1447417 w 1974483"/>
              <a:gd name="connsiteY28" fmla="*/ 784300 h 1533646"/>
              <a:gd name="connsiteX29" fmla="*/ 1660142 w 1974483"/>
              <a:gd name="connsiteY29" fmla="*/ 622375 h 1533646"/>
              <a:gd name="connsiteX30" fmla="*/ 1761742 w 1974483"/>
              <a:gd name="connsiteY30" fmla="*/ 555700 h 1533646"/>
              <a:gd name="connsiteX31" fmla="*/ 1866517 w 1974483"/>
              <a:gd name="connsiteY31" fmla="*/ 444575 h 1533646"/>
              <a:gd name="connsiteX32" fmla="*/ 1971291 w 1974483"/>
              <a:gd name="connsiteY32" fmla="*/ 130252 h 1533646"/>
              <a:gd name="connsiteX33" fmla="*/ 1974466 w 1974483"/>
              <a:gd name="connsiteY33" fmla="*/ 130252 h 1533646"/>
              <a:gd name="connsiteX0" fmla="*/ 1974466 w 1974483"/>
              <a:gd name="connsiteY0" fmla="*/ 130252 h 1533652"/>
              <a:gd name="connsiteX1" fmla="*/ 1945891 w 1974483"/>
              <a:gd name="connsiteY1" fmla="*/ 47702 h 1533652"/>
              <a:gd name="connsiteX2" fmla="*/ 1815716 w 1974483"/>
              <a:gd name="connsiteY2" fmla="*/ 77 h 1533652"/>
              <a:gd name="connsiteX3" fmla="*/ 1691891 w 1974483"/>
              <a:gd name="connsiteY3" fmla="*/ 38177 h 1533652"/>
              <a:gd name="connsiteX4" fmla="*/ 1637916 w 1974483"/>
              <a:gd name="connsiteY4" fmla="*/ 98502 h 1533652"/>
              <a:gd name="connsiteX5" fmla="*/ 1456941 w 1974483"/>
              <a:gd name="connsiteY5" fmla="*/ 174702 h 1533652"/>
              <a:gd name="connsiteX6" fmla="*/ 1368041 w 1974483"/>
              <a:gd name="connsiteY6" fmla="*/ 260427 h 1533652"/>
              <a:gd name="connsiteX7" fmla="*/ 1298191 w 1974483"/>
              <a:gd name="connsiteY7" fmla="*/ 396952 h 1533652"/>
              <a:gd name="connsiteX8" fmla="*/ 1199766 w 1974483"/>
              <a:gd name="connsiteY8" fmla="*/ 508077 h 1533652"/>
              <a:gd name="connsiteX9" fmla="*/ 1126741 w 1974483"/>
              <a:gd name="connsiteY9" fmla="*/ 558877 h 1533652"/>
              <a:gd name="connsiteX10" fmla="*/ 1060066 w 1974483"/>
              <a:gd name="connsiteY10" fmla="*/ 552527 h 1533652"/>
              <a:gd name="connsiteX11" fmla="*/ 990216 w 1974483"/>
              <a:gd name="connsiteY11" fmla="*/ 514427 h 1533652"/>
              <a:gd name="connsiteX12" fmla="*/ 907666 w 1974483"/>
              <a:gd name="connsiteY12" fmla="*/ 482677 h 1533652"/>
              <a:gd name="connsiteX13" fmla="*/ 742566 w 1974483"/>
              <a:gd name="connsiteY13" fmla="*/ 489027 h 1533652"/>
              <a:gd name="connsiteX14" fmla="*/ 618741 w 1974483"/>
              <a:gd name="connsiteY14" fmla="*/ 523952 h 1533652"/>
              <a:gd name="connsiteX15" fmla="*/ 498091 w 1974483"/>
              <a:gd name="connsiteY15" fmla="*/ 571577 h 1533652"/>
              <a:gd name="connsiteX16" fmla="*/ 434591 w 1974483"/>
              <a:gd name="connsiteY16" fmla="*/ 600152 h 1533652"/>
              <a:gd name="connsiteX17" fmla="*/ 253616 w 1974483"/>
              <a:gd name="connsiteY17" fmla="*/ 720802 h 1533652"/>
              <a:gd name="connsiteX18" fmla="*/ 155191 w 1974483"/>
              <a:gd name="connsiteY18" fmla="*/ 847802 h 1533652"/>
              <a:gd name="connsiteX19" fmla="*/ 72642 w 1974483"/>
              <a:gd name="connsiteY19" fmla="*/ 1073226 h 1533652"/>
              <a:gd name="connsiteX20" fmla="*/ 28193 w 1974483"/>
              <a:gd name="connsiteY20" fmla="*/ 1241501 h 1533652"/>
              <a:gd name="connsiteX21" fmla="*/ 2792 w 1974483"/>
              <a:gd name="connsiteY21" fmla="*/ 1387552 h 1533652"/>
              <a:gd name="connsiteX22" fmla="*/ 221867 w 1974483"/>
              <a:gd name="connsiteY22" fmla="*/ 1533601 h 1533652"/>
              <a:gd name="connsiteX23" fmla="*/ 371092 w 1974483"/>
              <a:gd name="connsiteY23" fmla="*/ 1403425 h 1533652"/>
              <a:gd name="connsiteX24" fmla="*/ 571117 w 1974483"/>
              <a:gd name="connsiteY24" fmla="*/ 1273250 h 1533652"/>
              <a:gd name="connsiteX25" fmla="*/ 825117 w 1974483"/>
              <a:gd name="connsiteY25" fmla="*/ 1085925 h 1533652"/>
              <a:gd name="connsiteX26" fmla="*/ 939417 w 1974483"/>
              <a:gd name="connsiteY26" fmla="*/ 927175 h 1533652"/>
              <a:gd name="connsiteX27" fmla="*/ 1161667 w 1974483"/>
              <a:gd name="connsiteY27" fmla="*/ 904950 h 1533652"/>
              <a:gd name="connsiteX28" fmla="*/ 1447417 w 1974483"/>
              <a:gd name="connsiteY28" fmla="*/ 784300 h 1533652"/>
              <a:gd name="connsiteX29" fmla="*/ 1660142 w 1974483"/>
              <a:gd name="connsiteY29" fmla="*/ 622375 h 1533652"/>
              <a:gd name="connsiteX30" fmla="*/ 1761742 w 1974483"/>
              <a:gd name="connsiteY30" fmla="*/ 555700 h 1533652"/>
              <a:gd name="connsiteX31" fmla="*/ 1866517 w 1974483"/>
              <a:gd name="connsiteY31" fmla="*/ 444575 h 1533652"/>
              <a:gd name="connsiteX32" fmla="*/ 1971291 w 1974483"/>
              <a:gd name="connsiteY32" fmla="*/ 130252 h 1533652"/>
              <a:gd name="connsiteX33" fmla="*/ 1974466 w 1974483"/>
              <a:gd name="connsiteY33" fmla="*/ 130252 h 1533652"/>
              <a:gd name="connsiteX0" fmla="*/ 1974466 w 1974483"/>
              <a:gd name="connsiteY0" fmla="*/ 130251 h 1533651"/>
              <a:gd name="connsiteX1" fmla="*/ 1945891 w 1974483"/>
              <a:gd name="connsiteY1" fmla="*/ 47701 h 1533651"/>
              <a:gd name="connsiteX2" fmla="*/ 1815716 w 1974483"/>
              <a:gd name="connsiteY2" fmla="*/ 76 h 1533651"/>
              <a:gd name="connsiteX3" fmla="*/ 1691891 w 1974483"/>
              <a:gd name="connsiteY3" fmla="*/ 38176 h 1533651"/>
              <a:gd name="connsiteX4" fmla="*/ 1628391 w 1974483"/>
              <a:gd name="connsiteY4" fmla="*/ 95326 h 1533651"/>
              <a:gd name="connsiteX5" fmla="*/ 1456941 w 1974483"/>
              <a:gd name="connsiteY5" fmla="*/ 174701 h 1533651"/>
              <a:gd name="connsiteX6" fmla="*/ 1368041 w 1974483"/>
              <a:gd name="connsiteY6" fmla="*/ 260426 h 1533651"/>
              <a:gd name="connsiteX7" fmla="*/ 1298191 w 1974483"/>
              <a:gd name="connsiteY7" fmla="*/ 396951 h 1533651"/>
              <a:gd name="connsiteX8" fmla="*/ 1199766 w 1974483"/>
              <a:gd name="connsiteY8" fmla="*/ 508076 h 1533651"/>
              <a:gd name="connsiteX9" fmla="*/ 1126741 w 1974483"/>
              <a:gd name="connsiteY9" fmla="*/ 558876 h 1533651"/>
              <a:gd name="connsiteX10" fmla="*/ 1060066 w 1974483"/>
              <a:gd name="connsiteY10" fmla="*/ 552526 h 1533651"/>
              <a:gd name="connsiteX11" fmla="*/ 990216 w 1974483"/>
              <a:gd name="connsiteY11" fmla="*/ 514426 h 1533651"/>
              <a:gd name="connsiteX12" fmla="*/ 907666 w 1974483"/>
              <a:gd name="connsiteY12" fmla="*/ 482676 h 1533651"/>
              <a:gd name="connsiteX13" fmla="*/ 742566 w 1974483"/>
              <a:gd name="connsiteY13" fmla="*/ 489026 h 1533651"/>
              <a:gd name="connsiteX14" fmla="*/ 618741 w 1974483"/>
              <a:gd name="connsiteY14" fmla="*/ 523951 h 1533651"/>
              <a:gd name="connsiteX15" fmla="*/ 498091 w 1974483"/>
              <a:gd name="connsiteY15" fmla="*/ 571576 h 1533651"/>
              <a:gd name="connsiteX16" fmla="*/ 434591 w 1974483"/>
              <a:gd name="connsiteY16" fmla="*/ 600151 h 1533651"/>
              <a:gd name="connsiteX17" fmla="*/ 253616 w 1974483"/>
              <a:gd name="connsiteY17" fmla="*/ 720801 h 1533651"/>
              <a:gd name="connsiteX18" fmla="*/ 155191 w 1974483"/>
              <a:gd name="connsiteY18" fmla="*/ 847801 h 1533651"/>
              <a:gd name="connsiteX19" fmla="*/ 72642 w 1974483"/>
              <a:gd name="connsiteY19" fmla="*/ 1073225 h 1533651"/>
              <a:gd name="connsiteX20" fmla="*/ 28193 w 1974483"/>
              <a:gd name="connsiteY20" fmla="*/ 1241500 h 1533651"/>
              <a:gd name="connsiteX21" fmla="*/ 2792 w 1974483"/>
              <a:gd name="connsiteY21" fmla="*/ 1387551 h 1533651"/>
              <a:gd name="connsiteX22" fmla="*/ 221867 w 1974483"/>
              <a:gd name="connsiteY22" fmla="*/ 1533600 h 1533651"/>
              <a:gd name="connsiteX23" fmla="*/ 371092 w 1974483"/>
              <a:gd name="connsiteY23" fmla="*/ 1403424 h 1533651"/>
              <a:gd name="connsiteX24" fmla="*/ 571117 w 1974483"/>
              <a:gd name="connsiteY24" fmla="*/ 1273249 h 1533651"/>
              <a:gd name="connsiteX25" fmla="*/ 825117 w 1974483"/>
              <a:gd name="connsiteY25" fmla="*/ 1085924 h 1533651"/>
              <a:gd name="connsiteX26" fmla="*/ 939417 w 1974483"/>
              <a:gd name="connsiteY26" fmla="*/ 927174 h 1533651"/>
              <a:gd name="connsiteX27" fmla="*/ 1161667 w 1974483"/>
              <a:gd name="connsiteY27" fmla="*/ 904949 h 1533651"/>
              <a:gd name="connsiteX28" fmla="*/ 1447417 w 1974483"/>
              <a:gd name="connsiteY28" fmla="*/ 784299 h 1533651"/>
              <a:gd name="connsiteX29" fmla="*/ 1660142 w 1974483"/>
              <a:gd name="connsiteY29" fmla="*/ 622374 h 1533651"/>
              <a:gd name="connsiteX30" fmla="*/ 1761742 w 1974483"/>
              <a:gd name="connsiteY30" fmla="*/ 555699 h 1533651"/>
              <a:gd name="connsiteX31" fmla="*/ 1866517 w 1974483"/>
              <a:gd name="connsiteY31" fmla="*/ 444574 h 1533651"/>
              <a:gd name="connsiteX32" fmla="*/ 1971291 w 1974483"/>
              <a:gd name="connsiteY32" fmla="*/ 130251 h 1533651"/>
              <a:gd name="connsiteX33" fmla="*/ 1974466 w 1974483"/>
              <a:gd name="connsiteY33" fmla="*/ 130251 h 1533651"/>
              <a:gd name="connsiteX0" fmla="*/ 1974466 w 1974483"/>
              <a:gd name="connsiteY0" fmla="*/ 130251 h 1533651"/>
              <a:gd name="connsiteX1" fmla="*/ 1945891 w 1974483"/>
              <a:gd name="connsiteY1" fmla="*/ 47701 h 1533651"/>
              <a:gd name="connsiteX2" fmla="*/ 1815716 w 1974483"/>
              <a:gd name="connsiteY2" fmla="*/ 76 h 1533651"/>
              <a:gd name="connsiteX3" fmla="*/ 1691891 w 1974483"/>
              <a:gd name="connsiteY3" fmla="*/ 38176 h 1533651"/>
              <a:gd name="connsiteX4" fmla="*/ 1628391 w 1974483"/>
              <a:gd name="connsiteY4" fmla="*/ 95326 h 1533651"/>
              <a:gd name="connsiteX5" fmla="*/ 1456941 w 1974483"/>
              <a:gd name="connsiteY5" fmla="*/ 174701 h 1533651"/>
              <a:gd name="connsiteX6" fmla="*/ 1368041 w 1974483"/>
              <a:gd name="connsiteY6" fmla="*/ 260426 h 1533651"/>
              <a:gd name="connsiteX7" fmla="*/ 1298191 w 1974483"/>
              <a:gd name="connsiteY7" fmla="*/ 396951 h 1533651"/>
              <a:gd name="connsiteX8" fmla="*/ 1199766 w 1974483"/>
              <a:gd name="connsiteY8" fmla="*/ 508076 h 1533651"/>
              <a:gd name="connsiteX9" fmla="*/ 1126741 w 1974483"/>
              <a:gd name="connsiteY9" fmla="*/ 558876 h 1533651"/>
              <a:gd name="connsiteX10" fmla="*/ 1060066 w 1974483"/>
              <a:gd name="connsiteY10" fmla="*/ 552526 h 1533651"/>
              <a:gd name="connsiteX11" fmla="*/ 990216 w 1974483"/>
              <a:gd name="connsiteY11" fmla="*/ 514426 h 1533651"/>
              <a:gd name="connsiteX12" fmla="*/ 907666 w 1974483"/>
              <a:gd name="connsiteY12" fmla="*/ 482676 h 1533651"/>
              <a:gd name="connsiteX13" fmla="*/ 742566 w 1974483"/>
              <a:gd name="connsiteY13" fmla="*/ 489026 h 1533651"/>
              <a:gd name="connsiteX14" fmla="*/ 618741 w 1974483"/>
              <a:gd name="connsiteY14" fmla="*/ 523951 h 1533651"/>
              <a:gd name="connsiteX15" fmla="*/ 498091 w 1974483"/>
              <a:gd name="connsiteY15" fmla="*/ 571576 h 1533651"/>
              <a:gd name="connsiteX16" fmla="*/ 434591 w 1974483"/>
              <a:gd name="connsiteY16" fmla="*/ 600151 h 1533651"/>
              <a:gd name="connsiteX17" fmla="*/ 253616 w 1974483"/>
              <a:gd name="connsiteY17" fmla="*/ 720801 h 1533651"/>
              <a:gd name="connsiteX18" fmla="*/ 155191 w 1974483"/>
              <a:gd name="connsiteY18" fmla="*/ 847801 h 1533651"/>
              <a:gd name="connsiteX19" fmla="*/ 72642 w 1974483"/>
              <a:gd name="connsiteY19" fmla="*/ 1073225 h 1533651"/>
              <a:gd name="connsiteX20" fmla="*/ 28193 w 1974483"/>
              <a:gd name="connsiteY20" fmla="*/ 1241500 h 1533651"/>
              <a:gd name="connsiteX21" fmla="*/ 2792 w 1974483"/>
              <a:gd name="connsiteY21" fmla="*/ 1387551 h 1533651"/>
              <a:gd name="connsiteX22" fmla="*/ 221867 w 1974483"/>
              <a:gd name="connsiteY22" fmla="*/ 1533600 h 1533651"/>
              <a:gd name="connsiteX23" fmla="*/ 371092 w 1974483"/>
              <a:gd name="connsiteY23" fmla="*/ 1403424 h 1533651"/>
              <a:gd name="connsiteX24" fmla="*/ 571117 w 1974483"/>
              <a:gd name="connsiteY24" fmla="*/ 1273249 h 1533651"/>
              <a:gd name="connsiteX25" fmla="*/ 825117 w 1974483"/>
              <a:gd name="connsiteY25" fmla="*/ 1085924 h 1533651"/>
              <a:gd name="connsiteX26" fmla="*/ 939417 w 1974483"/>
              <a:gd name="connsiteY26" fmla="*/ 927174 h 1533651"/>
              <a:gd name="connsiteX27" fmla="*/ 1161667 w 1974483"/>
              <a:gd name="connsiteY27" fmla="*/ 904949 h 1533651"/>
              <a:gd name="connsiteX28" fmla="*/ 1428367 w 1974483"/>
              <a:gd name="connsiteY28" fmla="*/ 777949 h 1533651"/>
              <a:gd name="connsiteX29" fmla="*/ 1660142 w 1974483"/>
              <a:gd name="connsiteY29" fmla="*/ 622374 h 1533651"/>
              <a:gd name="connsiteX30" fmla="*/ 1761742 w 1974483"/>
              <a:gd name="connsiteY30" fmla="*/ 555699 h 1533651"/>
              <a:gd name="connsiteX31" fmla="*/ 1866517 w 1974483"/>
              <a:gd name="connsiteY31" fmla="*/ 444574 h 1533651"/>
              <a:gd name="connsiteX32" fmla="*/ 1971291 w 1974483"/>
              <a:gd name="connsiteY32" fmla="*/ 130251 h 1533651"/>
              <a:gd name="connsiteX33" fmla="*/ 1974466 w 1974483"/>
              <a:gd name="connsiteY33" fmla="*/ 130251 h 1533651"/>
              <a:gd name="connsiteX0" fmla="*/ 1974466 w 1974483"/>
              <a:gd name="connsiteY0" fmla="*/ 130251 h 1533606"/>
              <a:gd name="connsiteX1" fmla="*/ 1945891 w 1974483"/>
              <a:gd name="connsiteY1" fmla="*/ 47701 h 1533606"/>
              <a:gd name="connsiteX2" fmla="*/ 1815716 w 1974483"/>
              <a:gd name="connsiteY2" fmla="*/ 76 h 1533606"/>
              <a:gd name="connsiteX3" fmla="*/ 1691891 w 1974483"/>
              <a:gd name="connsiteY3" fmla="*/ 38176 h 1533606"/>
              <a:gd name="connsiteX4" fmla="*/ 1628391 w 1974483"/>
              <a:gd name="connsiteY4" fmla="*/ 95326 h 1533606"/>
              <a:gd name="connsiteX5" fmla="*/ 1456941 w 1974483"/>
              <a:gd name="connsiteY5" fmla="*/ 174701 h 1533606"/>
              <a:gd name="connsiteX6" fmla="*/ 1368041 w 1974483"/>
              <a:gd name="connsiteY6" fmla="*/ 260426 h 1533606"/>
              <a:gd name="connsiteX7" fmla="*/ 1298191 w 1974483"/>
              <a:gd name="connsiteY7" fmla="*/ 396951 h 1533606"/>
              <a:gd name="connsiteX8" fmla="*/ 1199766 w 1974483"/>
              <a:gd name="connsiteY8" fmla="*/ 508076 h 1533606"/>
              <a:gd name="connsiteX9" fmla="*/ 1126741 w 1974483"/>
              <a:gd name="connsiteY9" fmla="*/ 558876 h 1533606"/>
              <a:gd name="connsiteX10" fmla="*/ 1060066 w 1974483"/>
              <a:gd name="connsiteY10" fmla="*/ 552526 h 1533606"/>
              <a:gd name="connsiteX11" fmla="*/ 990216 w 1974483"/>
              <a:gd name="connsiteY11" fmla="*/ 514426 h 1533606"/>
              <a:gd name="connsiteX12" fmla="*/ 907666 w 1974483"/>
              <a:gd name="connsiteY12" fmla="*/ 482676 h 1533606"/>
              <a:gd name="connsiteX13" fmla="*/ 742566 w 1974483"/>
              <a:gd name="connsiteY13" fmla="*/ 489026 h 1533606"/>
              <a:gd name="connsiteX14" fmla="*/ 618741 w 1974483"/>
              <a:gd name="connsiteY14" fmla="*/ 523951 h 1533606"/>
              <a:gd name="connsiteX15" fmla="*/ 498091 w 1974483"/>
              <a:gd name="connsiteY15" fmla="*/ 571576 h 1533606"/>
              <a:gd name="connsiteX16" fmla="*/ 434591 w 1974483"/>
              <a:gd name="connsiteY16" fmla="*/ 600151 h 1533606"/>
              <a:gd name="connsiteX17" fmla="*/ 253616 w 1974483"/>
              <a:gd name="connsiteY17" fmla="*/ 720801 h 1533606"/>
              <a:gd name="connsiteX18" fmla="*/ 155191 w 1974483"/>
              <a:gd name="connsiteY18" fmla="*/ 847801 h 1533606"/>
              <a:gd name="connsiteX19" fmla="*/ 72642 w 1974483"/>
              <a:gd name="connsiteY19" fmla="*/ 1073225 h 1533606"/>
              <a:gd name="connsiteX20" fmla="*/ 28193 w 1974483"/>
              <a:gd name="connsiteY20" fmla="*/ 1241500 h 1533606"/>
              <a:gd name="connsiteX21" fmla="*/ 2792 w 1974483"/>
              <a:gd name="connsiteY21" fmla="*/ 1387551 h 1533606"/>
              <a:gd name="connsiteX22" fmla="*/ 221867 w 1974483"/>
              <a:gd name="connsiteY22" fmla="*/ 1533600 h 1533606"/>
              <a:gd name="connsiteX23" fmla="*/ 374267 w 1974483"/>
              <a:gd name="connsiteY23" fmla="*/ 1381199 h 1533606"/>
              <a:gd name="connsiteX24" fmla="*/ 571117 w 1974483"/>
              <a:gd name="connsiteY24" fmla="*/ 1273249 h 1533606"/>
              <a:gd name="connsiteX25" fmla="*/ 825117 w 1974483"/>
              <a:gd name="connsiteY25" fmla="*/ 1085924 h 1533606"/>
              <a:gd name="connsiteX26" fmla="*/ 939417 w 1974483"/>
              <a:gd name="connsiteY26" fmla="*/ 927174 h 1533606"/>
              <a:gd name="connsiteX27" fmla="*/ 1161667 w 1974483"/>
              <a:gd name="connsiteY27" fmla="*/ 904949 h 1533606"/>
              <a:gd name="connsiteX28" fmla="*/ 1428367 w 1974483"/>
              <a:gd name="connsiteY28" fmla="*/ 777949 h 1533606"/>
              <a:gd name="connsiteX29" fmla="*/ 1660142 w 1974483"/>
              <a:gd name="connsiteY29" fmla="*/ 622374 h 1533606"/>
              <a:gd name="connsiteX30" fmla="*/ 1761742 w 1974483"/>
              <a:gd name="connsiteY30" fmla="*/ 555699 h 1533606"/>
              <a:gd name="connsiteX31" fmla="*/ 1866517 w 1974483"/>
              <a:gd name="connsiteY31" fmla="*/ 444574 h 1533606"/>
              <a:gd name="connsiteX32" fmla="*/ 1971291 w 1974483"/>
              <a:gd name="connsiteY32" fmla="*/ 130251 h 1533606"/>
              <a:gd name="connsiteX33" fmla="*/ 1974466 w 1974483"/>
              <a:gd name="connsiteY33" fmla="*/ 130251 h 15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4483" h="1533606">
                <a:moveTo>
                  <a:pt x="1974466" y="130251"/>
                </a:moveTo>
                <a:cubicBezTo>
                  <a:pt x="1974730" y="95855"/>
                  <a:pt x="1972349" y="69397"/>
                  <a:pt x="1945891" y="47701"/>
                </a:cubicBezTo>
                <a:cubicBezTo>
                  <a:pt x="1919433" y="26005"/>
                  <a:pt x="1858049" y="1663"/>
                  <a:pt x="1815716" y="76"/>
                </a:cubicBezTo>
                <a:cubicBezTo>
                  <a:pt x="1773383" y="-1512"/>
                  <a:pt x="1723112" y="22301"/>
                  <a:pt x="1691891" y="38176"/>
                </a:cubicBezTo>
                <a:cubicBezTo>
                  <a:pt x="1660670" y="54051"/>
                  <a:pt x="1667549" y="72572"/>
                  <a:pt x="1628391" y="95326"/>
                </a:cubicBezTo>
                <a:cubicBezTo>
                  <a:pt x="1589233" y="118080"/>
                  <a:pt x="1500333" y="147184"/>
                  <a:pt x="1456941" y="174701"/>
                </a:cubicBezTo>
                <a:cubicBezTo>
                  <a:pt x="1413549" y="202218"/>
                  <a:pt x="1394499" y="223384"/>
                  <a:pt x="1368041" y="260426"/>
                </a:cubicBezTo>
                <a:cubicBezTo>
                  <a:pt x="1341583" y="297468"/>
                  <a:pt x="1326237" y="355676"/>
                  <a:pt x="1298191" y="396951"/>
                </a:cubicBezTo>
                <a:cubicBezTo>
                  <a:pt x="1270145" y="438226"/>
                  <a:pt x="1228341" y="481089"/>
                  <a:pt x="1199766" y="508076"/>
                </a:cubicBezTo>
                <a:cubicBezTo>
                  <a:pt x="1171191" y="535064"/>
                  <a:pt x="1150024" y="551468"/>
                  <a:pt x="1126741" y="558876"/>
                </a:cubicBezTo>
                <a:cubicBezTo>
                  <a:pt x="1103458" y="566284"/>
                  <a:pt x="1082820" y="559934"/>
                  <a:pt x="1060066" y="552526"/>
                </a:cubicBezTo>
                <a:cubicBezTo>
                  <a:pt x="1037312" y="545118"/>
                  <a:pt x="1015616" y="526068"/>
                  <a:pt x="990216" y="514426"/>
                </a:cubicBezTo>
                <a:cubicBezTo>
                  <a:pt x="964816" y="502784"/>
                  <a:pt x="948941" y="486909"/>
                  <a:pt x="907666" y="482676"/>
                </a:cubicBezTo>
                <a:cubicBezTo>
                  <a:pt x="866391" y="478443"/>
                  <a:pt x="790720" y="482147"/>
                  <a:pt x="742566" y="489026"/>
                </a:cubicBezTo>
                <a:cubicBezTo>
                  <a:pt x="694412" y="495905"/>
                  <a:pt x="659487" y="510193"/>
                  <a:pt x="618741" y="523951"/>
                </a:cubicBezTo>
                <a:cubicBezTo>
                  <a:pt x="577995" y="537709"/>
                  <a:pt x="528783" y="558876"/>
                  <a:pt x="498091" y="571576"/>
                </a:cubicBezTo>
                <a:cubicBezTo>
                  <a:pt x="467399" y="584276"/>
                  <a:pt x="475337" y="575280"/>
                  <a:pt x="434591" y="600151"/>
                </a:cubicBezTo>
                <a:cubicBezTo>
                  <a:pt x="393845" y="625022"/>
                  <a:pt x="300183" y="679526"/>
                  <a:pt x="253616" y="720801"/>
                </a:cubicBezTo>
                <a:cubicBezTo>
                  <a:pt x="207049" y="762076"/>
                  <a:pt x="185353" y="789064"/>
                  <a:pt x="155191" y="847801"/>
                </a:cubicBezTo>
                <a:cubicBezTo>
                  <a:pt x="125029" y="906538"/>
                  <a:pt x="101746" y="1006021"/>
                  <a:pt x="72642" y="1073225"/>
                </a:cubicBezTo>
                <a:cubicBezTo>
                  <a:pt x="43538" y="1140429"/>
                  <a:pt x="39835" y="1189112"/>
                  <a:pt x="28193" y="1241500"/>
                </a:cubicBezTo>
                <a:cubicBezTo>
                  <a:pt x="16551" y="1293888"/>
                  <a:pt x="-8320" y="1366384"/>
                  <a:pt x="2792" y="1387551"/>
                </a:cubicBezTo>
                <a:cubicBezTo>
                  <a:pt x="13904" y="1408718"/>
                  <a:pt x="159955" y="1534659"/>
                  <a:pt x="221867" y="1533600"/>
                </a:cubicBezTo>
                <a:cubicBezTo>
                  <a:pt x="283779" y="1532541"/>
                  <a:pt x="282192" y="1413478"/>
                  <a:pt x="374267" y="1381199"/>
                </a:cubicBezTo>
                <a:cubicBezTo>
                  <a:pt x="459992" y="1339395"/>
                  <a:pt x="495975" y="1322461"/>
                  <a:pt x="571117" y="1273249"/>
                </a:cubicBezTo>
                <a:cubicBezTo>
                  <a:pt x="646259" y="1224037"/>
                  <a:pt x="774317" y="1125082"/>
                  <a:pt x="825117" y="1085924"/>
                </a:cubicBezTo>
                <a:cubicBezTo>
                  <a:pt x="875917" y="1046766"/>
                  <a:pt x="892321" y="965803"/>
                  <a:pt x="939417" y="927174"/>
                </a:cubicBezTo>
                <a:cubicBezTo>
                  <a:pt x="986513" y="888545"/>
                  <a:pt x="1082821" y="972682"/>
                  <a:pt x="1161667" y="904949"/>
                </a:cubicBezTo>
                <a:lnTo>
                  <a:pt x="1428367" y="777949"/>
                </a:lnTo>
                <a:lnTo>
                  <a:pt x="1660142" y="622374"/>
                </a:lnTo>
                <a:lnTo>
                  <a:pt x="1761742" y="555699"/>
                </a:lnTo>
                <a:lnTo>
                  <a:pt x="1866517" y="444574"/>
                </a:lnTo>
                <a:cubicBezTo>
                  <a:pt x="1926842" y="355675"/>
                  <a:pt x="1936366" y="235025"/>
                  <a:pt x="1971291" y="130251"/>
                </a:cubicBezTo>
                <a:lnTo>
                  <a:pt x="1974466" y="130251"/>
                </a:lnTo>
                <a:close/>
              </a:path>
            </a:pathLst>
          </a:custGeom>
          <a:solidFill>
            <a:srgbClr val="C00000">
              <a:alpha val="9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18" name="Freeform 13"/>
          <p:cNvSpPr>
            <a:spLocks/>
          </p:cNvSpPr>
          <p:nvPr/>
        </p:nvSpPr>
        <p:spPr bwMode="auto">
          <a:xfrm rot="21455424">
            <a:off x="1586279" y="4557699"/>
            <a:ext cx="2095611" cy="1934710"/>
          </a:xfrm>
          <a:custGeom>
            <a:avLst/>
            <a:gdLst>
              <a:gd name="T0" fmla="*/ 2147483647 w 1349"/>
              <a:gd name="T1" fmla="*/ 0 h 1352"/>
              <a:gd name="T2" fmla="*/ 2147483647 w 1349"/>
              <a:gd name="T3" fmla="*/ 2147483647 h 1352"/>
              <a:gd name="T4" fmla="*/ 2147483647 w 1349"/>
              <a:gd name="T5" fmla="*/ 2147483647 h 1352"/>
              <a:gd name="T6" fmla="*/ 2147483647 w 1349"/>
              <a:gd name="T7" fmla="*/ 2147483647 h 1352"/>
              <a:gd name="T8" fmla="*/ 2147483647 w 1349"/>
              <a:gd name="T9" fmla="*/ 2147483647 h 1352"/>
              <a:gd name="T10" fmla="*/ 2147483647 w 1349"/>
              <a:gd name="T11" fmla="*/ 2147483647 h 1352"/>
              <a:gd name="T12" fmla="*/ 2147483647 w 1349"/>
              <a:gd name="T13" fmla="*/ 2147483647 h 1352"/>
              <a:gd name="T14" fmla="*/ 2147483647 w 1349"/>
              <a:gd name="T15" fmla="*/ 2147483647 h 1352"/>
              <a:gd name="T16" fmla="*/ 0 w 1349"/>
              <a:gd name="T17" fmla="*/ 2147483647 h 1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9"/>
              <a:gd name="T28" fmla="*/ 0 h 1352"/>
              <a:gd name="T29" fmla="*/ 1349 w 1349"/>
              <a:gd name="T30" fmla="*/ 1352 h 1352"/>
              <a:gd name="connsiteX0" fmla="*/ 10000 w 10000"/>
              <a:gd name="connsiteY0" fmla="*/ 0 h 10000"/>
              <a:gd name="connsiteX1" fmla="*/ 9837 w 10000"/>
              <a:gd name="connsiteY1" fmla="*/ 1095 h 10000"/>
              <a:gd name="connsiteX2" fmla="*/ 9229 w 10000"/>
              <a:gd name="connsiteY2" fmla="*/ 2707 h 10000"/>
              <a:gd name="connsiteX3" fmla="*/ 7999 w 10000"/>
              <a:gd name="connsiteY3" fmla="*/ 3794 h 10000"/>
              <a:gd name="connsiteX4" fmla="*/ 6227 w 10000"/>
              <a:gd name="connsiteY4" fmla="*/ 4859 h 10000"/>
              <a:gd name="connsiteX5" fmla="*/ 4916 w 10000"/>
              <a:gd name="connsiteY5" fmla="*/ 5503 h 10000"/>
              <a:gd name="connsiteX6" fmla="*/ 3751 w 10000"/>
              <a:gd name="connsiteY6" fmla="*/ 6161 h 10000"/>
              <a:gd name="connsiteX7" fmla="*/ 1742 w 10000"/>
              <a:gd name="connsiteY7" fmla="*/ 7596 h 10000"/>
              <a:gd name="connsiteX8" fmla="*/ 838 w 10000"/>
              <a:gd name="connsiteY8" fmla="*/ 8669 h 10000"/>
              <a:gd name="connsiteX9" fmla="*/ 0 w 10000"/>
              <a:gd name="connsiteY9" fmla="*/ 10000 h 10000"/>
              <a:gd name="connsiteX0" fmla="*/ 10000 w 10000"/>
              <a:gd name="connsiteY0" fmla="*/ 0 h 10000"/>
              <a:gd name="connsiteX1" fmla="*/ 9837 w 10000"/>
              <a:gd name="connsiteY1" fmla="*/ 1095 h 10000"/>
              <a:gd name="connsiteX2" fmla="*/ 9229 w 10000"/>
              <a:gd name="connsiteY2" fmla="*/ 2707 h 10000"/>
              <a:gd name="connsiteX3" fmla="*/ 7999 w 10000"/>
              <a:gd name="connsiteY3" fmla="*/ 3794 h 10000"/>
              <a:gd name="connsiteX4" fmla="*/ 6227 w 10000"/>
              <a:gd name="connsiteY4" fmla="*/ 4859 h 10000"/>
              <a:gd name="connsiteX5" fmla="*/ 4491 w 10000"/>
              <a:gd name="connsiteY5" fmla="*/ 5484 h 10000"/>
              <a:gd name="connsiteX6" fmla="*/ 3751 w 10000"/>
              <a:gd name="connsiteY6" fmla="*/ 6161 h 10000"/>
              <a:gd name="connsiteX7" fmla="*/ 1742 w 10000"/>
              <a:gd name="connsiteY7" fmla="*/ 7596 h 10000"/>
              <a:gd name="connsiteX8" fmla="*/ 838 w 10000"/>
              <a:gd name="connsiteY8" fmla="*/ 8669 h 10000"/>
              <a:gd name="connsiteX9" fmla="*/ 0 w 10000"/>
              <a:gd name="connsiteY9" fmla="*/ 10000 h 10000"/>
              <a:gd name="connsiteX0" fmla="*/ 10000 w 10000"/>
              <a:gd name="connsiteY0" fmla="*/ 0 h 10000"/>
              <a:gd name="connsiteX1" fmla="*/ 9837 w 10000"/>
              <a:gd name="connsiteY1" fmla="*/ 1095 h 10000"/>
              <a:gd name="connsiteX2" fmla="*/ 9229 w 10000"/>
              <a:gd name="connsiteY2" fmla="*/ 2707 h 10000"/>
              <a:gd name="connsiteX3" fmla="*/ 7999 w 10000"/>
              <a:gd name="connsiteY3" fmla="*/ 3794 h 10000"/>
              <a:gd name="connsiteX4" fmla="*/ 6227 w 10000"/>
              <a:gd name="connsiteY4" fmla="*/ 4859 h 10000"/>
              <a:gd name="connsiteX5" fmla="*/ 4563 w 10000"/>
              <a:gd name="connsiteY5" fmla="*/ 5547 h 10000"/>
              <a:gd name="connsiteX6" fmla="*/ 3751 w 10000"/>
              <a:gd name="connsiteY6" fmla="*/ 6161 h 10000"/>
              <a:gd name="connsiteX7" fmla="*/ 1742 w 10000"/>
              <a:gd name="connsiteY7" fmla="*/ 7596 h 10000"/>
              <a:gd name="connsiteX8" fmla="*/ 838 w 10000"/>
              <a:gd name="connsiteY8" fmla="*/ 8669 h 10000"/>
              <a:gd name="connsiteX9" fmla="*/ 0 w 10000"/>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0000" y="0"/>
                </a:moveTo>
                <a:cubicBezTo>
                  <a:pt x="9970" y="185"/>
                  <a:pt x="9963" y="643"/>
                  <a:pt x="9837" y="1095"/>
                </a:cubicBezTo>
                <a:cubicBezTo>
                  <a:pt x="9703" y="1546"/>
                  <a:pt x="9540" y="2249"/>
                  <a:pt x="9229" y="2707"/>
                </a:cubicBezTo>
                <a:cubicBezTo>
                  <a:pt x="8925" y="3158"/>
                  <a:pt x="8495" y="3432"/>
                  <a:pt x="7999" y="3794"/>
                </a:cubicBezTo>
                <a:cubicBezTo>
                  <a:pt x="7494" y="4157"/>
                  <a:pt x="6800" y="4567"/>
                  <a:pt x="6227" y="4859"/>
                </a:cubicBezTo>
                <a:cubicBezTo>
                  <a:pt x="5654" y="5151"/>
                  <a:pt x="4976" y="5330"/>
                  <a:pt x="4563" y="5547"/>
                </a:cubicBezTo>
                <a:cubicBezTo>
                  <a:pt x="4150" y="5764"/>
                  <a:pt x="4221" y="5820"/>
                  <a:pt x="3751" y="6161"/>
                </a:cubicBezTo>
                <a:cubicBezTo>
                  <a:pt x="3281" y="6503"/>
                  <a:pt x="2224" y="7182"/>
                  <a:pt x="1742" y="7596"/>
                </a:cubicBezTo>
                <a:cubicBezTo>
                  <a:pt x="1260" y="8018"/>
                  <a:pt x="1127" y="8269"/>
                  <a:pt x="838" y="8669"/>
                </a:cubicBezTo>
                <a:cubicBezTo>
                  <a:pt x="556" y="9068"/>
                  <a:pt x="141" y="9778"/>
                  <a:pt x="0" y="1000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1279" tIns="45638" rIns="91279" bIns="45638"/>
          <a:lstStyle/>
          <a:p>
            <a:pPr defTabSz="914400"/>
            <a:endParaRPr lang="ja-JP" altLang="en-US" sz="1800" dirty="0">
              <a:solidFill>
                <a:prstClr val="black"/>
              </a:solidFill>
            </a:endParaRPr>
          </a:p>
        </p:txBody>
      </p:sp>
      <p:sp>
        <p:nvSpPr>
          <p:cNvPr id="19" name="正方形/長方形 18"/>
          <p:cNvSpPr/>
          <p:nvPr/>
        </p:nvSpPr>
        <p:spPr>
          <a:xfrm>
            <a:off x="-311748" y="6803730"/>
            <a:ext cx="2556920" cy="776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grpSp>
        <p:nvGrpSpPr>
          <p:cNvPr id="23" name="グループ化 22"/>
          <p:cNvGrpSpPr/>
          <p:nvPr/>
        </p:nvGrpSpPr>
        <p:grpSpPr>
          <a:xfrm>
            <a:off x="3082344" y="3860461"/>
            <a:ext cx="1373605" cy="283109"/>
            <a:chOff x="3095876" y="2565781"/>
            <a:chExt cx="1373605" cy="283109"/>
          </a:xfrm>
        </p:grpSpPr>
        <p:sp>
          <p:nvSpPr>
            <p:cNvPr id="24" name="角丸四角形 23"/>
            <p:cNvSpPr/>
            <p:nvPr/>
          </p:nvSpPr>
          <p:spPr>
            <a:xfrm>
              <a:off x="3095877" y="2565781"/>
              <a:ext cx="1315966" cy="283109"/>
            </a:xfrm>
            <a:prstGeom prst="roundRect">
              <a:avLst>
                <a:gd name="adj" fmla="val 50000"/>
              </a:avLst>
            </a:prstGeom>
            <a:solidFill>
              <a:schemeClr val="bg1"/>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25" name="テキスト ボックス 24"/>
            <p:cNvSpPr txBox="1"/>
            <p:nvPr/>
          </p:nvSpPr>
          <p:spPr>
            <a:xfrm>
              <a:off x="3095876" y="2597026"/>
              <a:ext cx="1373605" cy="230832"/>
            </a:xfrm>
            <a:prstGeom prst="rect">
              <a:avLst/>
            </a:prstGeom>
            <a:noFill/>
            <a:ln w="19050">
              <a:noFill/>
            </a:ln>
          </p:spPr>
          <p:txBody>
            <a:bodyPr wrap="square" rtlCol="0">
              <a:spAutoFit/>
            </a:bodyPr>
            <a:lstStyle/>
            <a:p>
              <a:pPr defTabSz="914400"/>
              <a:r>
                <a:rPr lang="ja-JP" altLang="en-US" sz="900" dirty="0">
                  <a:solidFill>
                    <a:prstClr val="black"/>
                  </a:solidFill>
                </a:rPr>
                <a:t>地震防災対策強化地域</a:t>
              </a:r>
            </a:p>
          </p:txBody>
        </p:sp>
      </p:grpSp>
      <p:grpSp>
        <p:nvGrpSpPr>
          <p:cNvPr id="26" name="グループ化 25"/>
          <p:cNvGrpSpPr/>
          <p:nvPr/>
        </p:nvGrpSpPr>
        <p:grpSpPr>
          <a:xfrm>
            <a:off x="406932" y="4574102"/>
            <a:ext cx="2137492" cy="283109"/>
            <a:chOff x="567949" y="3022688"/>
            <a:chExt cx="2137492" cy="283109"/>
          </a:xfrm>
        </p:grpSpPr>
        <p:sp>
          <p:nvSpPr>
            <p:cNvPr id="27" name="角丸四角形 26"/>
            <p:cNvSpPr/>
            <p:nvPr/>
          </p:nvSpPr>
          <p:spPr>
            <a:xfrm>
              <a:off x="567949" y="3022688"/>
              <a:ext cx="2059882" cy="283109"/>
            </a:xfrm>
            <a:prstGeom prst="roundRect">
              <a:avLst>
                <a:gd name="adj" fmla="val 50000"/>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28" name="テキスト ボックス 27"/>
            <p:cNvSpPr txBox="1"/>
            <p:nvPr/>
          </p:nvSpPr>
          <p:spPr>
            <a:xfrm>
              <a:off x="576207" y="3062237"/>
              <a:ext cx="2129234" cy="230832"/>
            </a:xfrm>
            <a:prstGeom prst="rect">
              <a:avLst/>
            </a:prstGeom>
            <a:noFill/>
            <a:ln w="19050">
              <a:noFill/>
            </a:ln>
          </p:spPr>
          <p:txBody>
            <a:bodyPr wrap="square" rtlCol="0">
              <a:spAutoFit/>
            </a:bodyPr>
            <a:lstStyle/>
            <a:p>
              <a:pPr defTabSz="914400"/>
              <a:r>
                <a:rPr lang="ja-JP" altLang="en-US" sz="900" dirty="0">
                  <a:solidFill>
                    <a:prstClr val="black"/>
                  </a:solidFill>
                </a:rPr>
                <a:t>南海トラフ巨大地震の想定震源断層域</a:t>
              </a:r>
            </a:p>
          </p:txBody>
        </p:sp>
      </p:grpSp>
      <p:sp>
        <p:nvSpPr>
          <p:cNvPr id="30" name="正方形/長方形 29"/>
          <p:cNvSpPr/>
          <p:nvPr/>
        </p:nvSpPr>
        <p:spPr>
          <a:xfrm>
            <a:off x="1863155" y="3158324"/>
            <a:ext cx="2733266" cy="383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20" name="角丸四角形 19"/>
          <p:cNvSpPr/>
          <p:nvPr/>
        </p:nvSpPr>
        <p:spPr>
          <a:xfrm>
            <a:off x="77293" y="3552914"/>
            <a:ext cx="4521200" cy="3260462"/>
          </a:xfrm>
          <a:prstGeom prst="roundRect">
            <a:avLst>
              <a:gd name="adj" fmla="val 0"/>
            </a:avLst>
          </a:prstGeom>
          <a:noFill/>
          <a:ln w="127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ja-JP" altLang="en-US" sz="1800" dirty="0">
              <a:solidFill>
                <a:prstClr val="black"/>
              </a:solidFill>
              <a:latin typeface="メイリオ" panose="020B0604030504040204" pitchFamily="50" charset="-128"/>
              <a:ea typeface="メイリオ" panose="020B0604030504040204" pitchFamily="50" charset="-128"/>
            </a:endParaRPr>
          </a:p>
        </p:txBody>
      </p:sp>
      <p:sp>
        <p:nvSpPr>
          <p:cNvPr id="107535" name="テキスト ボックス 41"/>
          <p:cNvSpPr txBox="1">
            <a:spLocks noChangeArrowheads="1"/>
          </p:cNvSpPr>
          <p:nvPr/>
        </p:nvSpPr>
        <p:spPr bwMode="auto">
          <a:xfrm>
            <a:off x="72936" y="548680"/>
            <a:ext cx="4520352" cy="2862322"/>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square" lIns="144000" rIns="144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715963" indent="-715963" algn="just" defTabSz="914400">
              <a:lnSpc>
                <a:spcPct val="150000"/>
              </a:lnSpc>
              <a:spcBef>
                <a:spcPct val="0"/>
              </a:spcBef>
              <a:buFont typeface="Arial" panose="020B0604020202020204" pitchFamily="34" charset="0"/>
              <a:buNone/>
              <a:tabLst>
                <a:tab pos="8878888" algn="l"/>
              </a:tabLst>
              <a:defRPr/>
            </a:pPr>
            <a:r>
              <a:rPr lang="ja-JP" altLang="en-US" sz="16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○趣旨</a:t>
            </a:r>
            <a:r>
              <a:rPr lang="ja-JP" altLang="en-US"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914400">
              <a:spcBef>
                <a:spcPct val="0"/>
              </a:spcBef>
              <a:buFont typeface="Arial" panose="020B0604020202020204" pitchFamily="34" charset="0"/>
              <a:buNone/>
              <a:tabLst>
                <a:tab pos="8878888" algn="l"/>
              </a:tabLst>
              <a:defRPr/>
            </a:pPr>
            <a:r>
              <a:rPr lang="ja-JP" altLang="en-US"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規模地震対策特別措置法では東海地震のみを対象として地震防災対策強化地域が指定され、地震防災基本計画が立てられているが、近い将来、南海トラフ沿いの広い範囲で大規模な地震の発生が懸念されてい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914400">
              <a:spcBef>
                <a:spcPct val="0"/>
              </a:spcBef>
              <a:buFont typeface="Arial" panose="020B0604020202020204" pitchFamily="34" charset="0"/>
              <a:buNone/>
              <a:tabLst>
                <a:tab pos="8878888" algn="l"/>
              </a:tabL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地震予測の現状も踏まえ、南海トラフ沿いの地震観測や観測結果の評価体制、観測・評価に基づく地震防災対応のあり方について検討を行うために、防災対策実行会議の下にワーキンググループを設置する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年６月設置）</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914400">
              <a:spcBef>
                <a:spcPct val="0"/>
              </a:spcBef>
              <a:buFont typeface="Arial" panose="020B0604020202020204" pitchFamily="34" charset="0"/>
              <a:buNone/>
              <a:tabLst>
                <a:tab pos="8878888" algn="l"/>
              </a:tabLst>
              <a:defRPr/>
            </a:pPr>
            <a:endParaRPr lang="en-US" altLang="ja-JP" sz="1400" dirty="0">
              <a:solidFill>
                <a:prstClr val="black"/>
              </a:solidFill>
              <a:latin typeface="Arial" panose="020B0604020202020204" pitchFamily="34" charset="0"/>
              <a:cs typeface="Arial" panose="020B0604020202020204" pitchFamily="34" charset="0"/>
            </a:endParaRPr>
          </a:p>
        </p:txBody>
      </p:sp>
      <p:sp>
        <p:nvSpPr>
          <p:cNvPr id="45" name="テキスト ボックス 44"/>
          <p:cNvSpPr txBox="1"/>
          <p:nvPr/>
        </p:nvSpPr>
        <p:spPr>
          <a:xfrm>
            <a:off x="4668694" y="3568800"/>
            <a:ext cx="5169746" cy="3240000"/>
          </a:xfrm>
          <a:prstGeom prst="rect">
            <a:avLst/>
          </a:prstGeom>
          <a:noFill/>
          <a:ln w="28575">
            <a:solidFill>
              <a:srgbClr val="3333FF"/>
            </a:solidFill>
          </a:ln>
        </p:spPr>
        <p:txBody>
          <a:bodyPr wrap="square" tIns="0" bIns="0">
            <a:spAutoFit/>
          </a:bodyPr>
          <a:lstStyle/>
          <a:p>
            <a:pPr algn="just" defTabSz="914400">
              <a:lnSpc>
                <a:spcPts val="2200"/>
              </a:lnSpc>
              <a:defRPr/>
            </a:pPr>
            <a:endParaRPr lang="en-US" altLang="ja-JP" sz="1050" dirty="0">
              <a:solidFill>
                <a:prstClr val="black"/>
              </a:solidFill>
              <a:latin typeface="ＭＳ Ｐゴシック" panose="020B0600070205080204" pitchFamily="50" charset="-128"/>
              <a:cs typeface="Arial" panose="020B0604020202020204" pitchFamily="34" charset="0"/>
            </a:endParaRP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（主査）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平田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直</a:t>
            </a:r>
            <a:r>
              <a:rPr lang="en-US" altLang="ja-JP"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東京</a:t>
            </a:r>
            <a:r>
              <a:rPr lang="ja-JP" altLang="en-US" sz="1100" dirty="0">
                <a:solidFill>
                  <a:prstClr val="black"/>
                </a:solidFill>
                <a:latin typeface="ＭＳ Ｐゴシック" panose="020B0600070205080204" pitchFamily="50" charset="-128"/>
                <a:cs typeface="Arial" panose="020B0604020202020204" pitchFamily="34" charset="0"/>
              </a:rPr>
              <a:t>大学地震研究所地震予知研究センター長・教授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（委員）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岩田　孝</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仁</a:t>
            </a:r>
            <a:r>
              <a:rPr lang="en-US" altLang="ja-JP"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静岡</a:t>
            </a:r>
            <a:r>
              <a:rPr lang="ja-JP" altLang="en-US" sz="1100" dirty="0">
                <a:solidFill>
                  <a:prstClr val="black"/>
                </a:solidFill>
                <a:latin typeface="ＭＳ Ｐゴシック" panose="020B0600070205080204" pitchFamily="50" charset="-128"/>
                <a:cs typeface="Arial" panose="020B0604020202020204" pitchFamily="34" charset="0"/>
              </a:rPr>
              <a:t>大学防災総合センター教授</a:t>
            </a:r>
          </a:p>
          <a:p>
            <a:pPr algn="just">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宇賀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克也</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東京</a:t>
            </a:r>
            <a:r>
              <a:rPr lang="ja-JP" altLang="en-US" sz="1100" dirty="0">
                <a:solidFill>
                  <a:prstClr val="black"/>
                </a:solidFill>
                <a:latin typeface="ＭＳ Ｐゴシック" panose="020B0600070205080204" pitchFamily="50" charset="-128"/>
                <a:cs typeface="Arial" panose="020B0604020202020204" pitchFamily="34" charset="0"/>
              </a:rPr>
              <a:t>大学大学院法学政治学研究科教授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河田　惠</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昭</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関西</a:t>
            </a:r>
            <a:r>
              <a:rPr lang="ja-JP" altLang="en-US" sz="1100" dirty="0">
                <a:solidFill>
                  <a:prstClr val="black"/>
                </a:solidFill>
                <a:latin typeface="ＭＳ Ｐゴシック" panose="020B0600070205080204" pitchFamily="50" charset="-128"/>
                <a:cs typeface="Arial" panose="020B0604020202020204" pitchFamily="34" charset="0"/>
              </a:rPr>
              <a:t>大学社会安全学部・社会安全研究センター長・教授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小室広</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佐子</a:t>
            </a:r>
            <a:r>
              <a:rPr lang="en-US" altLang="ja-JP"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東京</a:t>
            </a:r>
            <a:r>
              <a:rPr lang="ja-JP" altLang="en-US" sz="1100" dirty="0">
                <a:solidFill>
                  <a:prstClr val="black"/>
                </a:solidFill>
                <a:latin typeface="ＭＳ Ｐゴシック" panose="020B0600070205080204" pitchFamily="50" charset="-128"/>
                <a:cs typeface="Arial" panose="020B0604020202020204" pitchFamily="34" charset="0"/>
              </a:rPr>
              <a:t>国際大学教授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田中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淳</a:t>
            </a:r>
            <a:r>
              <a:rPr lang="en-US" altLang="ja-JP"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東京</a:t>
            </a:r>
            <a:r>
              <a:rPr lang="ja-JP" altLang="en-US" sz="1100" dirty="0">
                <a:solidFill>
                  <a:prstClr val="black"/>
                </a:solidFill>
                <a:latin typeface="ＭＳ Ｐゴシック" panose="020B0600070205080204" pitchFamily="50" charset="-128"/>
                <a:cs typeface="Arial" panose="020B0604020202020204" pitchFamily="34" charset="0"/>
              </a:rPr>
              <a:t>大学大学院情報学環総合防災情報研究センター長・教授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長谷川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昭</a:t>
            </a:r>
            <a:r>
              <a:rPr lang="en-US" altLang="ja-JP"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東北</a:t>
            </a:r>
            <a:r>
              <a:rPr lang="ja-JP" altLang="en-US" sz="1100" dirty="0">
                <a:solidFill>
                  <a:prstClr val="black"/>
                </a:solidFill>
                <a:latin typeface="ＭＳ Ｐゴシック" panose="020B0600070205080204" pitchFamily="50" charset="-128"/>
                <a:cs typeface="Arial" panose="020B0604020202020204" pitchFamily="34" charset="0"/>
              </a:rPr>
              <a:t>大学名誉教授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平原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和朗</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京都</a:t>
            </a:r>
            <a:r>
              <a:rPr lang="ja-JP" altLang="en-US" sz="1100" dirty="0">
                <a:solidFill>
                  <a:prstClr val="black"/>
                </a:solidFill>
                <a:latin typeface="ＭＳ Ｐゴシック" panose="020B0600070205080204" pitchFamily="50" charset="-128"/>
                <a:cs typeface="Arial" panose="020B0604020202020204" pitchFamily="34" charset="0"/>
              </a:rPr>
              <a:t>大学大学院理学研究科教授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福和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伸夫</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名古屋大学減災</a:t>
            </a:r>
            <a:r>
              <a:rPr lang="ja-JP" altLang="en-US" sz="1100" dirty="0">
                <a:solidFill>
                  <a:prstClr val="black"/>
                </a:solidFill>
                <a:latin typeface="ＭＳ Ｐゴシック" panose="020B0600070205080204" pitchFamily="50" charset="-128"/>
                <a:cs typeface="Arial" panose="020B0604020202020204" pitchFamily="34" charset="0"/>
              </a:rPr>
              <a:t>連携研究センター長・教授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山岡　耕</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春</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名古屋</a:t>
            </a:r>
            <a:r>
              <a:rPr lang="ja-JP" altLang="en-US" sz="1100" dirty="0">
                <a:solidFill>
                  <a:prstClr val="black"/>
                </a:solidFill>
                <a:latin typeface="ＭＳ Ｐゴシック" panose="020B0600070205080204" pitchFamily="50" charset="-128"/>
                <a:cs typeface="Arial" panose="020B0604020202020204" pitchFamily="34" charset="0"/>
              </a:rPr>
              <a:t>大学大学院環境学研究科教授</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山﨑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登</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日本</a:t>
            </a:r>
            <a:r>
              <a:rPr lang="ja-JP" altLang="en-US" sz="1100" dirty="0">
                <a:solidFill>
                  <a:prstClr val="black"/>
                </a:solidFill>
                <a:latin typeface="ＭＳ Ｐゴシック" panose="020B0600070205080204" pitchFamily="50" charset="-128"/>
                <a:cs typeface="Arial" panose="020B0604020202020204" pitchFamily="34" charset="0"/>
              </a:rPr>
              <a:t>放送協会解説主幹</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川勝　平</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太</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静岡県</a:t>
            </a:r>
            <a:r>
              <a:rPr lang="ja-JP" altLang="en-US" sz="1100" dirty="0">
                <a:solidFill>
                  <a:prstClr val="black"/>
                </a:solidFill>
                <a:latin typeface="ＭＳ Ｐゴシック" panose="020B0600070205080204" pitchFamily="50" charset="-128"/>
                <a:cs typeface="Arial" panose="020B0604020202020204" pitchFamily="34" charset="0"/>
              </a:rPr>
              <a:t>知事</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尾﨑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正直</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高知県</a:t>
            </a:r>
            <a:r>
              <a:rPr lang="ja-JP" altLang="en-US" sz="1100" dirty="0">
                <a:solidFill>
                  <a:prstClr val="black"/>
                </a:solidFill>
                <a:latin typeface="ＭＳ Ｐゴシック" panose="020B0600070205080204" pitchFamily="50" charset="-128"/>
                <a:cs typeface="Arial" panose="020B0604020202020204" pitchFamily="34" charset="0"/>
              </a:rPr>
              <a:t>知事</a:t>
            </a:r>
          </a:p>
          <a:p>
            <a:pPr algn="just" defTabSz="914400">
              <a:lnSpc>
                <a:spcPts val="1600"/>
              </a:lnSpc>
              <a:tabLst>
                <a:tab pos="1341438" algn="l"/>
              </a:tabLst>
              <a:defRPr/>
            </a:pPr>
            <a:r>
              <a:rPr lang="ja-JP" altLang="en-US" sz="1100" dirty="0">
                <a:solidFill>
                  <a:prstClr val="black"/>
                </a:solidFill>
                <a:latin typeface="ＭＳ Ｐゴシック" panose="020B0600070205080204" pitchFamily="50" charset="-128"/>
                <a:cs typeface="Arial" panose="020B0604020202020204" pitchFamily="34" charset="0"/>
              </a:rPr>
              <a:t>            </a:t>
            </a:r>
            <a:r>
              <a:rPr lang="ja-JP" altLang="en-US" sz="11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行政</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委員</a:t>
            </a:r>
            <a:r>
              <a:rPr lang="en-US" altLang="ja-JP" sz="1100" dirty="0" smtClean="0">
                <a:solidFill>
                  <a:prstClr val="black"/>
                </a:solidFill>
                <a:latin typeface="ＭＳ Ｐゴシック" panose="020B0600070205080204" pitchFamily="50" charset="-128"/>
                <a:cs typeface="Arial" panose="020B0604020202020204" pitchFamily="34" charset="0"/>
              </a:rPr>
              <a:t>	</a:t>
            </a:r>
            <a:r>
              <a:rPr lang="ja-JP" altLang="en-US" sz="1100" dirty="0" smtClean="0">
                <a:solidFill>
                  <a:prstClr val="black"/>
                </a:solidFill>
                <a:latin typeface="ＭＳ Ｐゴシック" panose="020B0600070205080204" pitchFamily="50" charset="-128"/>
                <a:cs typeface="Arial" panose="020B0604020202020204" pitchFamily="34" charset="0"/>
              </a:rPr>
              <a:t>（ 内閣官房、文部</a:t>
            </a:r>
            <a:r>
              <a:rPr lang="ja-JP" altLang="en-US" sz="1100" dirty="0">
                <a:solidFill>
                  <a:prstClr val="black"/>
                </a:solidFill>
                <a:latin typeface="ＭＳ Ｐゴシック" panose="020B0600070205080204" pitchFamily="50" charset="-128"/>
                <a:cs typeface="Arial" panose="020B0604020202020204" pitchFamily="34" charset="0"/>
              </a:rPr>
              <a:t>科学省、国土地理院、気象庁 ）</a:t>
            </a:r>
          </a:p>
        </p:txBody>
      </p:sp>
      <p:sp>
        <p:nvSpPr>
          <p:cNvPr id="107540" name="テキスト ボックス 45"/>
          <p:cNvSpPr txBox="1">
            <a:spLocks noChangeArrowheads="1"/>
          </p:cNvSpPr>
          <p:nvPr/>
        </p:nvSpPr>
        <p:spPr bwMode="auto">
          <a:xfrm>
            <a:off x="4644050" y="3597589"/>
            <a:ext cx="1813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buFont typeface="Arial" panose="020B0604020202020204" pitchFamily="34" charset="0"/>
              <a:buNone/>
              <a:defRPr/>
            </a:pPr>
            <a:r>
              <a:rPr lang="ja-JP" altLang="en-US" sz="1600" b="1"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メンバー</a:t>
            </a:r>
            <a:endParaRPr lang="en-US" altLang="ja-JP" sz="1600" u="sng"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904922" y="3672153"/>
            <a:ext cx="1449891" cy="60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16" name="テキスト ボックス 15"/>
          <p:cNvSpPr txBox="1"/>
          <p:nvPr/>
        </p:nvSpPr>
        <p:spPr>
          <a:xfrm>
            <a:off x="135751" y="3608858"/>
            <a:ext cx="2725924" cy="683264"/>
          </a:xfrm>
          <a:prstGeom prst="rect">
            <a:avLst/>
          </a:prstGeom>
          <a:noFill/>
        </p:spPr>
        <p:txBody>
          <a:bodyPr wrap="square" rtlCol="0">
            <a:spAutoFit/>
          </a:bodyPr>
          <a:lstStyle/>
          <a:p>
            <a:pPr marL="715963" indent="-715963" algn="just" defTabSz="914400">
              <a:lnSpc>
                <a:spcPct val="120000"/>
              </a:lnSpc>
              <a:tabLst>
                <a:tab pos="8878888" algn="l"/>
              </a:tabLst>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○南海トラフ沿いの地震と</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15963" indent="-715963" algn="just" defTabSz="914400">
              <a:lnSpc>
                <a:spcPct val="120000"/>
              </a:lnSpc>
              <a:tabLst>
                <a:tab pos="8878888" algn="l"/>
              </a:tabLst>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地震防災対策強化地域</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886B7CE1-7474-42F9-A3A3-B16D69111079}" type="slidenum">
              <a:rPr lang="ja-JP" altLang="en-US" smtClean="0">
                <a:solidFill>
                  <a:prstClr val="black"/>
                </a:solidFill>
              </a:rPr>
              <a:pPr/>
              <a:t>5</a:t>
            </a:fld>
            <a:endParaRPr lang="ja-JP" altLang="en-US">
              <a:solidFill>
                <a:prstClr val="black"/>
              </a:solidFill>
            </a:endParaRPr>
          </a:p>
        </p:txBody>
      </p:sp>
      <p:sp>
        <p:nvSpPr>
          <p:cNvPr id="29" name="正方形/長方形 28"/>
          <p:cNvSpPr/>
          <p:nvPr/>
        </p:nvSpPr>
        <p:spPr>
          <a:xfrm>
            <a:off x="0" y="1082"/>
            <a:ext cx="9906000" cy="412207"/>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南海</a:t>
            </a:r>
            <a:r>
              <a:rPr lang="ja-JP" altLang="en-US" b="1" dirty="0">
                <a:solidFill>
                  <a:prstClr val="white"/>
                </a:solidFill>
              </a:rPr>
              <a:t>トラフ沿いの地震観測・評価に基づく防災対応検討ワーキンググループ（</a:t>
            </a:r>
            <a:r>
              <a:rPr lang="en-US" altLang="ja-JP" b="1" dirty="0" smtClean="0">
                <a:solidFill>
                  <a:prstClr val="white"/>
                </a:solidFill>
              </a:rPr>
              <a:t>H28.6</a:t>
            </a:r>
            <a:r>
              <a:rPr lang="ja-JP" altLang="en-US" b="1" dirty="0" smtClean="0">
                <a:solidFill>
                  <a:prstClr val="white"/>
                </a:solidFill>
              </a:rPr>
              <a:t>～）</a:t>
            </a:r>
            <a:endParaRPr lang="ja-JP" altLang="en-US" b="1" dirty="0">
              <a:solidFill>
                <a:prstClr val="white"/>
              </a:solidFill>
            </a:endParaRPr>
          </a:p>
        </p:txBody>
      </p:sp>
    </p:spTree>
    <p:extLst>
      <p:ext uri="{BB962C8B-B14F-4D97-AF65-F5344CB8AC3E}">
        <p14:creationId xmlns:p14="http://schemas.microsoft.com/office/powerpoint/2010/main" val="1522763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6</a:t>
            </a:fld>
            <a:endParaRPr lang="ja-JP" altLang="en-US">
              <a:solidFill>
                <a:prstClr val="black"/>
              </a:solidFill>
            </a:endParaRPr>
          </a:p>
        </p:txBody>
      </p:sp>
      <p:sp>
        <p:nvSpPr>
          <p:cNvPr id="3" name="正方形/長方形 2"/>
          <p:cNvSpPr/>
          <p:nvPr/>
        </p:nvSpPr>
        <p:spPr>
          <a:xfrm>
            <a:off x="128464" y="1268760"/>
            <a:ext cx="9361040" cy="4278094"/>
          </a:xfrm>
          <a:prstGeom prst="rect">
            <a:avLst/>
          </a:prstGeom>
          <a:ln w="15875">
            <a:solidFill>
              <a:schemeClr val="tx1"/>
            </a:solidFill>
            <a:prstDash val="dash"/>
          </a:ln>
        </p:spPr>
        <p:txBody>
          <a:bodyPr wrap="square">
            <a:spAutoFit/>
          </a:bodyPr>
          <a:lstStyle/>
          <a:p>
            <a:pPr>
              <a:spcBef>
                <a:spcPts val="600"/>
              </a:spcBef>
            </a:pPr>
            <a:r>
              <a:rPr lang="ja-JP" altLang="en-US" sz="1600" b="1" dirty="0" smtClean="0">
                <a:solidFill>
                  <a:prstClr val="black"/>
                </a:solidFill>
              </a:rPr>
              <a:t>８</a:t>
            </a:r>
            <a:r>
              <a:rPr lang="ja-JP" altLang="en-US" sz="1600" b="1" dirty="0">
                <a:solidFill>
                  <a:prstClr val="black"/>
                </a:solidFill>
              </a:rPr>
              <a:t>．南海トラフ沿いの大規模地震の規模と発生時期の予測可能性</a:t>
            </a:r>
            <a:r>
              <a:rPr lang="ja-JP" altLang="en-US" sz="1600" b="1" dirty="0" smtClean="0">
                <a:solidFill>
                  <a:prstClr val="black"/>
                </a:solidFill>
              </a:rPr>
              <a:t>に関する</a:t>
            </a:r>
            <a:r>
              <a:rPr lang="ja-JP" altLang="en-US" sz="1600" b="1" dirty="0">
                <a:solidFill>
                  <a:prstClr val="black"/>
                </a:solidFill>
              </a:rPr>
              <a:t>科学的</a:t>
            </a:r>
            <a:r>
              <a:rPr lang="ja-JP" altLang="en-US" sz="1600" b="1" dirty="0" smtClean="0">
                <a:solidFill>
                  <a:prstClr val="black"/>
                </a:solidFill>
              </a:rPr>
              <a:t>知見（抜粋）</a:t>
            </a:r>
            <a:endParaRPr lang="en-US" altLang="ja-JP" sz="1600" b="1" dirty="0" smtClean="0">
              <a:solidFill>
                <a:prstClr val="black"/>
              </a:solidFill>
            </a:endParaRPr>
          </a:p>
          <a:p>
            <a:endParaRPr lang="ja-JP" altLang="en-US" sz="1600" dirty="0">
              <a:solidFill>
                <a:prstClr val="black"/>
              </a:solidFill>
            </a:endParaRPr>
          </a:p>
          <a:p>
            <a:pPr marL="261938" indent="-261938"/>
            <a:r>
              <a:rPr lang="ja-JP" altLang="en-US" sz="1600" dirty="0">
                <a:solidFill>
                  <a:prstClr val="black"/>
                </a:solidFill>
              </a:rPr>
              <a:t>○ </a:t>
            </a:r>
            <a:r>
              <a:rPr lang="ja-JP" altLang="en-US" sz="1600" b="1" u="sng" dirty="0">
                <a:solidFill>
                  <a:prstClr val="black"/>
                </a:solidFill>
              </a:rPr>
              <a:t>地震の規模や発生時期の予測は不確実性を伴い、直前の</a:t>
            </a:r>
            <a:r>
              <a:rPr lang="ja-JP" altLang="en-US" sz="1600" b="1" u="sng" dirty="0" smtClean="0">
                <a:solidFill>
                  <a:prstClr val="black"/>
                </a:solidFill>
              </a:rPr>
              <a:t>前駆すべり</a:t>
            </a:r>
            <a:r>
              <a:rPr lang="ja-JP" altLang="en-US" sz="1600" b="1" u="sng" dirty="0">
                <a:solidFill>
                  <a:prstClr val="black"/>
                </a:solidFill>
              </a:rPr>
              <a:t>を捉え地震の発生を予測するという手法により、地震</a:t>
            </a:r>
            <a:r>
              <a:rPr lang="ja-JP" altLang="en-US" sz="1600" b="1" u="sng" dirty="0" smtClean="0">
                <a:solidFill>
                  <a:prstClr val="black"/>
                </a:solidFill>
              </a:rPr>
              <a:t>の発生</a:t>
            </a:r>
            <a:r>
              <a:rPr lang="ja-JP" altLang="en-US" sz="1600" b="1" u="sng" dirty="0">
                <a:solidFill>
                  <a:prstClr val="black"/>
                </a:solidFill>
              </a:rPr>
              <a:t>時期等を確度高く予測することは困難</a:t>
            </a:r>
            <a:r>
              <a:rPr lang="ja-JP" altLang="en-US" sz="1600" dirty="0">
                <a:solidFill>
                  <a:prstClr val="black"/>
                </a:solidFill>
              </a:rPr>
              <a:t>である。</a:t>
            </a:r>
            <a:endParaRPr lang="en-US" altLang="ja-JP" sz="1600" dirty="0" smtClean="0">
              <a:solidFill>
                <a:prstClr val="black"/>
              </a:solidFill>
            </a:endParaRPr>
          </a:p>
          <a:p>
            <a:pPr marL="174625" indent="-174625">
              <a:lnSpc>
                <a:spcPct val="130000"/>
              </a:lnSpc>
            </a:pPr>
            <a:endParaRPr lang="en-US" altLang="ja-JP" sz="1600" dirty="0" smtClean="0">
              <a:solidFill>
                <a:prstClr val="black"/>
              </a:solidFill>
            </a:endParaRPr>
          </a:p>
          <a:p>
            <a:pPr marL="174625" indent="-174625">
              <a:lnSpc>
                <a:spcPct val="130000"/>
              </a:lnSpc>
            </a:pPr>
            <a:r>
              <a:rPr lang="ja-JP" altLang="en-US" sz="1600" dirty="0" smtClean="0">
                <a:solidFill>
                  <a:prstClr val="black"/>
                </a:solidFill>
              </a:rPr>
              <a:t>　　　・・・　（中略）　・・・</a:t>
            </a:r>
            <a:endParaRPr lang="en-US" altLang="ja-JP" sz="1600" dirty="0">
              <a:solidFill>
                <a:prstClr val="black"/>
              </a:solidFill>
            </a:endParaRPr>
          </a:p>
          <a:p>
            <a:pPr marL="174625" indent="-174625">
              <a:lnSpc>
                <a:spcPct val="130000"/>
              </a:lnSpc>
            </a:pPr>
            <a:endParaRPr lang="en-US" altLang="ja-JP" sz="1600" dirty="0" smtClean="0">
              <a:solidFill>
                <a:prstClr val="black"/>
              </a:solidFill>
            </a:endParaRPr>
          </a:p>
          <a:p>
            <a:pPr indent="174625">
              <a:lnSpc>
                <a:spcPct val="130000"/>
              </a:lnSpc>
            </a:pPr>
            <a:r>
              <a:rPr lang="ja-JP" altLang="en-US" sz="1600" dirty="0" smtClean="0">
                <a:solidFill>
                  <a:prstClr val="black"/>
                </a:solidFill>
              </a:rPr>
              <a:t>　以上より</a:t>
            </a:r>
            <a:r>
              <a:rPr lang="ja-JP" altLang="en-US" sz="1600" dirty="0">
                <a:solidFill>
                  <a:prstClr val="black"/>
                </a:solidFill>
              </a:rPr>
              <a:t>、</a:t>
            </a:r>
            <a:r>
              <a:rPr lang="ja-JP" altLang="en-US" sz="1600" b="1" u="sng" dirty="0" smtClean="0">
                <a:solidFill>
                  <a:prstClr val="black"/>
                </a:solidFill>
              </a:rPr>
              <a:t>地震</a:t>
            </a:r>
            <a:r>
              <a:rPr lang="ja-JP" altLang="en-US" sz="1600" b="1" u="sng" dirty="0">
                <a:solidFill>
                  <a:prstClr val="black"/>
                </a:solidFill>
              </a:rPr>
              <a:t>活動の統計的な経験式を用いた</a:t>
            </a:r>
            <a:r>
              <a:rPr lang="ja-JP" altLang="en-US" sz="1600" b="1" u="sng" dirty="0" smtClean="0">
                <a:solidFill>
                  <a:prstClr val="black"/>
                </a:solidFill>
              </a:rPr>
              <a:t>地震発生</a:t>
            </a:r>
            <a:r>
              <a:rPr lang="ja-JP" altLang="en-US" sz="1600" b="1" u="sng" dirty="0">
                <a:solidFill>
                  <a:prstClr val="black"/>
                </a:solidFill>
              </a:rPr>
              <a:t>の確率的予測が現時点での唯一の定量的予測</a:t>
            </a:r>
            <a:r>
              <a:rPr lang="ja-JP" altLang="en-US" sz="1600" b="1" u="sng" dirty="0" smtClean="0">
                <a:solidFill>
                  <a:prstClr val="black"/>
                </a:solidFill>
              </a:rPr>
              <a:t>手法</a:t>
            </a:r>
            <a:r>
              <a:rPr lang="ja-JP" altLang="en-US" sz="1600" dirty="0">
                <a:solidFill>
                  <a:prstClr val="black"/>
                </a:solidFill>
              </a:rPr>
              <a:t>である。</a:t>
            </a:r>
            <a:r>
              <a:rPr lang="ja-JP" altLang="en-US" sz="1600" dirty="0" smtClean="0">
                <a:solidFill>
                  <a:prstClr val="black"/>
                </a:solidFill>
              </a:rPr>
              <a:t>また、これ</a:t>
            </a:r>
            <a:r>
              <a:rPr lang="ja-JP" altLang="en-US" sz="1600" dirty="0">
                <a:solidFill>
                  <a:prstClr val="black"/>
                </a:solidFill>
              </a:rPr>
              <a:t>まで観測されたことがない前駆すべりを含め、プレート間の</a:t>
            </a:r>
            <a:r>
              <a:rPr lang="ja-JP" altLang="en-US" sz="1600" dirty="0" smtClean="0">
                <a:solidFill>
                  <a:prstClr val="black"/>
                </a:solidFill>
              </a:rPr>
              <a:t>固着</a:t>
            </a:r>
            <a:r>
              <a:rPr lang="ja-JP" altLang="en-US" sz="1600" dirty="0">
                <a:solidFill>
                  <a:prstClr val="black"/>
                </a:solidFill>
              </a:rPr>
              <a:t>状態の変化を示唆する現象（以下、</a:t>
            </a:r>
            <a:r>
              <a:rPr lang="ja-JP" altLang="en-US" sz="1600" b="1" u="sng" dirty="0">
                <a:solidFill>
                  <a:prstClr val="black"/>
                </a:solidFill>
              </a:rPr>
              <a:t>「ゆっくりすべり等」</a:t>
            </a:r>
            <a:r>
              <a:rPr lang="ja-JP" altLang="en-US" sz="1600" dirty="0">
                <a:solidFill>
                  <a:prstClr val="black"/>
                </a:solidFill>
              </a:rPr>
              <a:t>という</a:t>
            </a:r>
            <a:r>
              <a:rPr lang="ja-JP" altLang="en-US" sz="1600" dirty="0" smtClean="0">
                <a:solidFill>
                  <a:prstClr val="black"/>
                </a:solidFill>
              </a:rPr>
              <a:t>）</a:t>
            </a:r>
            <a:r>
              <a:rPr lang="ja-JP" altLang="en-US" sz="1600" b="1" u="sng" dirty="0" smtClean="0">
                <a:solidFill>
                  <a:prstClr val="black"/>
                </a:solidFill>
              </a:rPr>
              <a:t>が</a:t>
            </a:r>
            <a:r>
              <a:rPr lang="ja-JP" altLang="en-US" sz="1600" b="1" u="sng" dirty="0">
                <a:solidFill>
                  <a:prstClr val="black"/>
                </a:solidFill>
              </a:rPr>
              <a:t>発生している場合、ある程度規模が大きければ検知する技術は</a:t>
            </a:r>
            <a:r>
              <a:rPr lang="ja-JP" altLang="en-US" sz="1600" b="1" u="sng" dirty="0" smtClean="0">
                <a:solidFill>
                  <a:prstClr val="black"/>
                </a:solidFill>
              </a:rPr>
              <a:t>あり</a:t>
            </a:r>
            <a:r>
              <a:rPr lang="ja-JP" altLang="en-US" sz="1600" b="1" u="sng" dirty="0">
                <a:solidFill>
                  <a:prstClr val="black"/>
                </a:solidFill>
              </a:rPr>
              <a:t>、検知された場合には、定性的には地震発生の可能性が</a:t>
            </a:r>
            <a:r>
              <a:rPr lang="ja-JP" altLang="en-US" sz="1600" b="1" u="sng" dirty="0" smtClean="0">
                <a:solidFill>
                  <a:prstClr val="black"/>
                </a:solidFill>
              </a:rPr>
              <a:t>高まっている</a:t>
            </a:r>
            <a:r>
              <a:rPr lang="ja-JP" altLang="en-US" sz="1600" b="1" u="sng" dirty="0">
                <a:solidFill>
                  <a:prstClr val="black"/>
                </a:solidFill>
              </a:rPr>
              <a:t>ことは</a:t>
            </a:r>
            <a:r>
              <a:rPr lang="ja-JP" altLang="en-US" sz="1600" b="1" u="sng" dirty="0" smtClean="0">
                <a:solidFill>
                  <a:prstClr val="black"/>
                </a:solidFill>
              </a:rPr>
              <a:t>言える</a:t>
            </a:r>
            <a:r>
              <a:rPr lang="ja-JP" altLang="en-US" sz="1600" dirty="0" smtClean="0">
                <a:solidFill>
                  <a:prstClr val="black"/>
                </a:solidFill>
              </a:rPr>
              <a:t>であろう。</a:t>
            </a:r>
            <a:endParaRPr lang="en-US" altLang="ja-JP" sz="1600" dirty="0" smtClean="0">
              <a:solidFill>
                <a:prstClr val="black"/>
              </a:solidFill>
            </a:endParaRPr>
          </a:p>
          <a:p>
            <a:pPr indent="174625">
              <a:lnSpc>
                <a:spcPct val="130000"/>
              </a:lnSpc>
            </a:pPr>
            <a:r>
              <a:rPr lang="ja-JP" altLang="en-US" sz="1600" dirty="0" smtClean="0">
                <a:solidFill>
                  <a:prstClr val="black"/>
                </a:solidFill>
              </a:rPr>
              <a:t>しかしながら</a:t>
            </a:r>
            <a:r>
              <a:rPr lang="ja-JP" altLang="en-US" sz="1600" dirty="0">
                <a:solidFill>
                  <a:prstClr val="black"/>
                </a:solidFill>
              </a:rPr>
              <a:t>、これらいずれの場合においても</a:t>
            </a:r>
            <a:r>
              <a:rPr lang="ja-JP" altLang="en-US" sz="1600" dirty="0">
                <a:solidFill>
                  <a:srgbClr val="4472C4"/>
                </a:solidFill>
              </a:rPr>
              <a:t>、</a:t>
            </a:r>
            <a:r>
              <a:rPr lang="ja-JP" altLang="en-US" sz="1600" b="1" u="sng" dirty="0">
                <a:solidFill>
                  <a:prstClr val="black"/>
                </a:solidFill>
              </a:rPr>
              <a:t>現時点に</a:t>
            </a:r>
            <a:r>
              <a:rPr lang="ja-JP" altLang="en-US" sz="1600" b="1" u="sng" dirty="0" smtClean="0">
                <a:solidFill>
                  <a:prstClr val="black"/>
                </a:solidFill>
              </a:rPr>
              <a:t>おいては</a:t>
            </a:r>
            <a:r>
              <a:rPr lang="ja-JP" altLang="en-US" sz="1600" b="1" u="sng" dirty="0">
                <a:solidFill>
                  <a:prstClr val="black"/>
                </a:solidFill>
              </a:rPr>
              <a:t>、地震の発生時期や場所・規模を確度高く予測する科学的に</a:t>
            </a:r>
            <a:r>
              <a:rPr lang="ja-JP" altLang="en-US" sz="1600" b="1" u="sng" dirty="0" smtClean="0">
                <a:solidFill>
                  <a:prstClr val="black"/>
                </a:solidFill>
              </a:rPr>
              <a:t>確立した</a:t>
            </a:r>
            <a:r>
              <a:rPr lang="ja-JP" altLang="en-US" sz="1600" b="1" u="sng" dirty="0">
                <a:solidFill>
                  <a:prstClr val="black"/>
                </a:solidFill>
              </a:rPr>
              <a:t>手法はなく、大規模地震対策特別措置法に基づく警戒宣言後</a:t>
            </a:r>
            <a:r>
              <a:rPr lang="ja-JP" altLang="en-US" sz="1600" b="1" u="sng" dirty="0" smtClean="0">
                <a:solidFill>
                  <a:prstClr val="black"/>
                </a:solidFill>
              </a:rPr>
              <a:t>に実施</a:t>
            </a:r>
            <a:r>
              <a:rPr lang="ja-JP" altLang="en-US" sz="1600" b="1" u="sng" dirty="0">
                <a:solidFill>
                  <a:prstClr val="black"/>
                </a:solidFill>
              </a:rPr>
              <a:t>される現行の地震防災応急対策が前提としている確度の高い</a:t>
            </a:r>
            <a:r>
              <a:rPr lang="ja-JP" altLang="en-US" sz="1600" b="1" u="sng" dirty="0" smtClean="0">
                <a:solidFill>
                  <a:prstClr val="black"/>
                </a:solidFill>
              </a:rPr>
              <a:t>地震</a:t>
            </a:r>
            <a:r>
              <a:rPr lang="ja-JP" altLang="en-US" sz="1600" b="1" u="sng" dirty="0">
                <a:solidFill>
                  <a:prstClr val="black"/>
                </a:solidFill>
              </a:rPr>
              <a:t>の予測はできないのが実情</a:t>
            </a:r>
            <a:r>
              <a:rPr lang="ja-JP" altLang="en-US" sz="1600" dirty="0">
                <a:solidFill>
                  <a:prstClr val="black"/>
                </a:solidFill>
              </a:rPr>
              <a:t>である</a:t>
            </a:r>
            <a:r>
              <a:rPr lang="ja-JP" altLang="en-US" sz="1600" dirty="0" smtClean="0">
                <a:solidFill>
                  <a:prstClr val="black"/>
                </a:solidFill>
              </a:rPr>
              <a:t>。</a:t>
            </a:r>
            <a:endParaRPr lang="en-US" altLang="ja-JP" sz="1600" dirty="0" smtClean="0">
              <a:solidFill>
                <a:prstClr val="black"/>
              </a:solidFill>
            </a:endParaRPr>
          </a:p>
        </p:txBody>
      </p:sp>
      <p:sp>
        <p:nvSpPr>
          <p:cNvPr id="5" name="正方形/長方形 4"/>
          <p:cNvSpPr/>
          <p:nvPr/>
        </p:nvSpPr>
        <p:spPr>
          <a:xfrm>
            <a:off x="0" y="1082"/>
            <a:ext cx="9906000" cy="40011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000" b="1" dirty="0" smtClean="0">
                <a:solidFill>
                  <a:prstClr val="white"/>
                </a:solidFill>
              </a:rPr>
              <a:t>「南海</a:t>
            </a:r>
            <a:r>
              <a:rPr lang="ja-JP" altLang="en-US" sz="2000" b="1" dirty="0">
                <a:solidFill>
                  <a:prstClr val="white"/>
                </a:solidFill>
              </a:rPr>
              <a:t>トラフ沿いの大規模地震の予測可能性に関する調査部会</a:t>
            </a:r>
            <a:r>
              <a:rPr lang="ja-JP" altLang="en-US" sz="2000" b="1" dirty="0" smtClean="0">
                <a:solidFill>
                  <a:prstClr val="white"/>
                </a:solidFill>
              </a:rPr>
              <a:t>」とりまとめ</a:t>
            </a:r>
            <a:endParaRPr lang="en-US" altLang="ja-JP" sz="2000" b="1" dirty="0" smtClean="0">
              <a:solidFill>
                <a:prstClr val="white"/>
              </a:solidFill>
            </a:endParaRPr>
          </a:p>
        </p:txBody>
      </p:sp>
      <p:sp>
        <p:nvSpPr>
          <p:cNvPr id="4" name="正方形/長方形 3"/>
          <p:cNvSpPr/>
          <p:nvPr/>
        </p:nvSpPr>
        <p:spPr>
          <a:xfrm>
            <a:off x="3152800" y="5661248"/>
            <a:ext cx="6596508" cy="461665"/>
          </a:xfrm>
          <a:prstGeom prst="rect">
            <a:avLst/>
          </a:prstGeom>
        </p:spPr>
        <p:txBody>
          <a:bodyPr wrap="square">
            <a:spAutoFit/>
          </a:bodyPr>
          <a:lstStyle/>
          <a:p>
            <a:r>
              <a:rPr lang="ja-JP" altLang="en-US" sz="1200" dirty="0"/>
              <a:t>南海トラフ沿いの大規模地震の予測可能性について（報告</a:t>
            </a:r>
            <a:r>
              <a:rPr lang="ja-JP" altLang="en-US" sz="1200" dirty="0" smtClean="0"/>
              <a:t>）</a:t>
            </a:r>
            <a:r>
              <a:rPr lang="ja-JP" altLang="en-US" sz="1200" dirty="0"/>
              <a:t>（平成２９年８月）</a:t>
            </a:r>
          </a:p>
          <a:p>
            <a:r>
              <a:rPr lang="ja-JP" altLang="en-US" sz="1200" dirty="0" smtClean="0"/>
              <a:t>「</a:t>
            </a:r>
            <a:r>
              <a:rPr lang="ja-JP" altLang="en-US" sz="1200" dirty="0"/>
              <a:t>８．南海トラフ沿いの大規模地震の規模と発生時期の予測可能性に関する科学的知見</a:t>
            </a:r>
            <a:r>
              <a:rPr lang="ja-JP" altLang="en-US" sz="1200" dirty="0" smtClean="0"/>
              <a:t>」より抜粋</a:t>
            </a:r>
            <a:endParaRPr lang="ja-JP" altLang="en-US" sz="1200" dirty="0"/>
          </a:p>
        </p:txBody>
      </p:sp>
    </p:spTree>
    <p:extLst>
      <p:ext uri="{BB962C8B-B14F-4D97-AF65-F5344CB8AC3E}">
        <p14:creationId xmlns:p14="http://schemas.microsoft.com/office/powerpoint/2010/main" val="231105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7</a:t>
            </a:fld>
            <a:endParaRPr lang="ja-JP" altLang="en-US">
              <a:solidFill>
                <a:prstClr val="black"/>
              </a:solidFill>
            </a:endParaRPr>
          </a:p>
        </p:txBody>
      </p:sp>
      <p:sp>
        <p:nvSpPr>
          <p:cNvPr id="3" name="正方形/長方形 2"/>
          <p:cNvSpPr/>
          <p:nvPr/>
        </p:nvSpPr>
        <p:spPr>
          <a:xfrm>
            <a:off x="0" y="1"/>
            <a:ext cx="9906000" cy="34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南海トラフ沿いにおける大規模地震の発生履歴</a:t>
            </a:r>
          </a:p>
        </p:txBody>
      </p:sp>
      <p:sp>
        <p:nvSpPr>
          <p:cNvPr id="6" name="正方形/長方形 5"/>
          <p:cNvSpPr/>
          <p:nvPr/>
        </p:nvSpPr>
        <p:spPr>
          <a:xfrm>
            <a:off x="1830962" y="6334780"/>
            <a:ext cx="6015643" cy="523220"/>
          </a:xfrm>
          <a:prstGeom prst="rect">
            <a:avLst/>
          </a:prstGeom>
        </p:spPr>
        <p:txBody>
          <a:bodyPr wrap="square">
            <a:spAutoFit/>
          </a:bodyPr>
          <a:lstStyle/>
          <a:p>
            <a:pPr algn="ctr"/>
            <a:r>
              <a:rPr lang="ja-JP" altLang="en-US" sz="1400" dirty="0">
                <a:solidFill>
                  <a:prstClr val="black"/>
                </a:solidFill>
              </a:rPr>
              <a:t>南海トラフ沿いで過去に発生</a:t>
            </a:r>
            <a:r>
              <a:rPr lang="ja-JP" altLang="en-US" sz="1400" dirty="0" smtClean="0">
                <a:solidFill>
                  <a:prstClr val="black"/>
                </a:solidFill>
              </a:rPr>
              <a:t>した大規模</a:t>
            </a:r>
            <a:r>
              <a:rPr lang="ja-JP" altLang="en-US" sz="1400" dirty="0">
                <a:solidFill>
                  <a:prstClr val="black"/>
                </a:solidFill>
              </a:rPr>
              <a:t>地震の震源域の時空間</a:t>
            </a:r>
            <a:r>
              <a:rPr lang="ja-JP" altLang="en-US" sz="1400" dirty="0" smtClean="0">
                <a:solidFill>
                  <a:prstClr val="black"/>
                </a:solidFill>
              </a:rPr>
              <a:t>分布</a:t>
            </a:r>
            <a:endParaRPr lang="en-US" altLang="ja-JP" sz="1400" dirty="0" smtClean="0">
              <a:solidFill>
                <a:prstClr val="black"/>
              </a:solidFill>
            </a:endParaRPr>
          </a:p>
          <a:p>
            <a:pPr algn="ctr"/>
            <a:r>
              <a:rPr lang="ja-JP" altLang="en-US" sz="1400" dirty="0" smtClean="0">
                <a:solidFill>
                  <a:prstClr val="black"/>
                </a:solidFill>
              </a:rPr>
              <a:t>（</a:t>
            </a:r>
            <a:r>
              <a:rPr lang="ja-JP" altLang="en-US" sz="1400" dirty="0">
                <a:solidFill>
                  <a:prstClr val="black"/>
                </a:solidFill>
              </a:rPr>
              <a:t>地震調査委員会、平成</a:t>
            </a:r>
            <a:r>
              <a:rPr lang="en-US" altLang="ja-JP" sz="1400" dirty="0">
                <a:solidFill>
                  <a:prstClr val="black"/>
                </a:solidFill>
              </a:rPr>
              <a:t>25</a:t>
            </a:r>
            <a:r>
              <a:rPr lang="ja-JP" altLang="en-US" sz="1400" dirty="0">
                <a:solidFill>
                  <a:prstClr val="black"/>
                </a:solidFill>
              </a:rPr>
              <a:t>年</a:t>
            </a:r>
            <a:r>
              <a:rPr lang="en-US" altLang="ja-JP" sz="1400" dirty="0">
                <a:solidFill>
                  <a:prstClr val="black"/>
                </a:solidFill>
              </a:rPr>
              <a:t>5</a:t>
            </a:r>
            <a:r>
              <a:rPr lang="ja-JP" altLang="en-US" sz="1400" dirty="0">
                <a:solidFill>
                  <a:prstClr val="black"/>
                </a:solidFill>
              </a:rPr>
              <a:t>月公表資料に加筆）</a:t>
            </a:r>
          </a:p>
        </p:txBody>
      </p:sp>
      <p:pic>
        <p:nvPicPr>
          <p:cNvPr id="12" name="図 11"/>
          <p:cNvPicPr>
            <a:picLocks noChangeAspect="1"/>
          </p:cNvPicPr>
          <p:nvPr/>
        </p:nvPicPr>
        <p:blipFill>
          <a:blip r:embed="rId2"/>
          <a:stretch>
            <a:fillRect/>
          </a:stretch>
        </p:blipFill>
        <p:spPr>
          <a:xfrm>
            <a:off x="1507584" y="1800128"/>
            <a:ext cx="6662400" cy="4569400"/>
          </a:xfrm>
          <a:prstGeom prst="rect">
            <a:avLst/>
          </a:prstGeom>
        </p:spPr>
      </p:pic>
      <p:sp>
        <p:nvSpPr>
          <p:cNvPr id="13" name="正方形/長方形 12"/>
          <p:cNvSpPr/>
          <p:nvPr/>
        </p:nvSpPr>
        <p:spPr>
          <a:xfrm>
            <a:off x="370042" y="484176"/>
            <a:ext cx="9165916" cy="1209150"/>
          </a:xfrm>
          <a:prstGeom prst="rect">
            <a:avLst/>
          </a:prstGeom>
          <a:solidFill>
            <a:srgbClr val="FFFFCC"/>
          </a:solidFill>
          <a:ln w="38100">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108000" rIns="108000" bIns="108000">
            <a:spAutoFit/>
          </a:bodyPr>
          <a:lstStyle/>
          <a:p>
            <a:pPr marL="365125" indent="-365125">
              <a:lnSpc>
                <a:spcPct val="110000"/>
              </a:lnSpc>
              <a:spcBef>
                <a:spcPts val="600"/>
              </a:spcBef>
              <a:buFont typeface="Wingdings" panose="05000000000000000000" pitchFamily="2" charset="2"/>
              <a:buChar char="n"/>
            </a:pPr>
            <a:r>
              <a:rPr lang="ja-JP" altLang="en-US" dirty="0" smtClean="0"/>
              <a:t>南海</a:t>
            </a:r>
            <a:r>
              <a:rPr lang="ja-JP" altLang="en-US" dirty="0"/>
              <a:t>トラフ沿いでは、おおむね</a:t>
            </a:r>
            <a:r>
              <a:rPr lang="en-US" altLang="ja-JP" dirty="0"/>
              <a:t>100</a:t>
            </a:r>
            <a:r>
              <a:rPr lang="ja-JP" altLang="en-US" dirty="0"/>
              <a:t>～</a:t>
            </a:r>
            <a:r>
              <a:rPr lang="en-US" altLang="ja-JP" dirty="0"/>
              <a:t>150</a:t>
            </a:r>
            <a:r>
              <a:rPr lang="ja-JP" altLang="en-US" dirty="0"/>
              <a:t>年で大地震が繰り返し</a:t>
            </a:r>
            <a:r>
              <a:rPr lang="ja-JP" altLang="en-US" dirty="0" smtClean="0"/>
              <a:t>発生</a:t>
            </a:r>
            <a:endParaRPr lang="en-US" altLang="ja-JP" dirty="0" smtClean="0"/>
          </a:p>
          <a:p>
            <a:pPr marL="365125" indent="-365125">
              <a:lnSpc>
                <a:spcPct val="110000"/>
              </a:lnSpc>
              <a:spcBef>
                <a:spcPts val="600"/>
              </a:spcBef>
              <a:buFont typeface="Wingdings" panose="05000000000000000000" pitchFamily="2" charset="2"/>
              <a:buChar char="n"/>
            </a:pPr>
            <a:r>
              <a:rPr lang="ja-JP" altLang="en-US" dirty="0" smtClean="0"/>
              <a:t>発生形態</a:t>
            </a:r>
            <a:r>
              <a:rPr lang="ja-JP" altLang="en-US" dirty="0"/>
              <a:t>は、駿河湾から四国沖にかけての複数の領域で同時あるいは２年程度の時間差で発生する等多様性が</a:t>
            </a:r>
            <a:r>
              <a:rPr lang="ja-JP" altLang="en-US" dirty="0" smtClean="0"/>
              <a:t>ある</a:t>
            </a:r>
            <a:endParaRPr lang="ja-JP" altLang="en-US" dirty="0"/>
          </a:p>
        </p:txBody>
      </p:sp>
    </p:spTree>
    <p:extLst>
      <p:ext uri="{BB962C8B-B14F-4D97-AF65-F5344CB8AC3E}">
        <p14:creationId xmlns:p14="http://schemas.microsoft.com/office/powerpoint/2010/main" val="2259248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95172" y="1328076"/>
            <a:ext cx="2225506" cy="143736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22" name="フリーフォーム 121"/>
          <p:cNvSpPr/>
          <p:nvPr/>
        </p:nvSpPr>
        <p:spPr>
          <a:xfrm>
            <a:off x="5800733" y="1509372"/>
            <a:ext cx="1506177" cy="1068757"/>
          </a:xfrm>
          <a:custGeom>
            <a:avLst/>
            <a:gdLst>
              <a:gd name="connsiteX0" fmla="*/ 1417920 w 1506177"/>
              <a:gd name="connsiteY0" fmla="*/ 0 h 1068757"/>
              <a:gd name="connsiteX1" fmla="*/ 1459939 w 1506177"/>
              <a:gd name="connsiteY1" fmla="*/ 10345 h 1068757"/>
              <a:gd name="connsiteX2" fmla="*/ 1506177 w 1506177"/>
              <a:gd name="connsiteY2" fmla="*/ 49556 h 1068757"/>
              <a:gd name="connsiteX3" fmla="*/ 1479984 w 1506177"/>
              <a:gd name="connsiteY3" fmla="*/ 183371 h 1068757"/>
              <a:gd name="connsiteX4" fmla="*/ 1440939 w 1506177"/>
              <a:gd name="connsiteY4" fmla="*/ 289720 h 1068757"/>
              <a:gd name="connsiteX5" fmla="*/ 1404429 w 1506177"/>
              <a:gd name="connsiteY5" fmla="*/ 345877 h 1068757"/>
              <a:gd name="connsiteX6" fmla="*/ 1338544 w 1506177"/>
              <a:gd name="connsiteY6" fmla="*/ 382589 h 1068757"/>
              <a:gd name="connsiteX7" fmla="*/ 1259963 w 1506177"/>
              <a:gd name="connsiteY7" fmla="*/ 413545 h 1068757"/>
              <a:gd name="connsiteX8" fmla="*/ 1021782 w 1506177"/>
              <a:gd name="connsiteY8" fmla="*/ 579173 h 1068757"/>
              <a:gd name="connsiteX9" fmla="*/ 1018691 w 1506177"/>
              <a:gd name="connsiteY9" fmla="*/ 573432 h 1068757"/>
              <a:gd name="connsiteX10" fmla="*/ 973359 w 1506177"/>
              <a:gd name="connsiteY10" fmla="*/ 593187 h 1068757"/>
              <a:gd name="connsiteX11" fmla="*/ 926588 w 1506177"/>
              <a:gd name="connsiteY11" fmla="*/ 613570 h 1068757"/>
              <a:gd name="connsiteX12" fmla="*/ 826447 w 1506177"/>
              <a:gd name="connsiteY12" fmla="*/ 641975 h 1068757"/>
              <a:gd name="connsiteX13" fmla="*/ 762282 w 1506177"/>
              <a:gd name="connsiteY13" fmla="*/ 637382 h 1068757"/>
              <a:gd name="connsiteX14" fmla="*/ 711868 w 1506177"/>
              <a:gd name="connsiteY14" fmla="*/ 606010 h 1068757"/>
              <a:gd name="connsiteX15" fmla="*/ 676557 w 1506177"/>
              <a:gd name="connsiteY15" fmla="*/ 637382 h 1068757"/>
              <a:gd name="connsiteX16" fmla="*/ 638032 w 1506177"/>
              <a:gd name="connsiteY16" fmla="*/ 695343 h 1068757"/>
              <a:gd name="connsiteX17" fmla="*/ 585475 w 1506177"/>
              <a:gd name="connsiteY17" fmla="*/ 771725 h 1068757"/>
              <a:gd name="connsiteX18" fmla="*/ 467007 w 1506177"/>
              <a:gd name="connsiteY18" fmla="*/ 865982 h 1068757"/>
              <a:gd name="connsiteX19" fmla="*/ 357470 w 1506177"/>
              <a:gd name="connsiteY19" fmla="*/ 932657 h 1068757"/>
              <a:gd name="connsiteX20" fmla="*/ 274126 w 1506177"/>
              <a:gd name="connsiteY20" fmla="*/ 980283 h 1068757"/>
              <a:gd name="connsiteX21" fmla="*/ 236026 w 1506177"/>
              <a:gd name="connsiteY21" fmla="*/ 1016001 h 1068757"/>
              <a:gd name="connsiteX22" fmla="*/ 219357 w 1506177"/>
              <a:gd name="connsiteY22" fmla="*/ 1044576 h 1068757"/>
              <a:gd name="connsiteX23" fmla="*/ 170530 w 1506177"/>
              <a:gd name="connsiteY23" fmla="*/ 1068757 h 1068757"/>
              <a:gd name="connsiteX24" fmla="*/ 62720 w 1506177"/>
              <a:gd name="connsiteY24" fmla="*/ 996862 h 1068757"/>
              <a:gd name="connsiteX25" fmla="*/ 283 w 1506177"/>
              <a:gd name="connsiteY25" fmla="*/ 944564 h 1068757"/>
              <a:gd name="connsiteX26" fmla="*/ 69338 w 1506177"/>
              <a:gd name="connsiteY26" fmla="*/ 730251 h 1068757"/>
              <a:gd name="connsiteX27" fmla="*/ 113068 w 1506177"/>
              <a:gd name="connsiteY27" fmla="*/ 629793 h 1068757"/>
              <a:gd name="connsiteX28" fmla="*/ 151500 w 1506177"/>
              <a:gd name="connsiteY28" fmla="*/ 569887 h 1068757"/>
              <a:gd name="connsiteX29" fmla="*/ 202688 w 1506177"/>
              <a:gd name="connsiteY29" fmla="*/ 520701 h 1068757"/>
              <a:gd name="connsiteX30" fmla="*/ 251300 w 1506177"/>
              <a:gd name="connsiteY30" fmla="*/ 471262 h 1068757"/>
              <a:gd name="connsiteX31" fmla="*/ 338420 w 1506177"/>
              <a:gd name="connsiteY31" fmla="*/ 415926 h 1068757"/>
              <a:gd name="connsiteX32" fmla="*/ 441350 w 1506177"/>
              <a:gd name="connsiteY32" fmla="*/ 371588 h 1068757"/>
              <a:gd name="connsiteX33" fmla="*/ 559876 w 1506177"/>
              <a:gd name="connsiteY33" fmla="*/ 337345 h 1068757"/>
              <a:gd name="connsiteX34" fmla="*/ 676360 w 1506177"/>
              <a:gd name="connsiteY34" fmla="*/ 323176 h 1068757"/>
              <a:gd name="connsiteX35" fmla="*/ 731326 w 1506177"/>
              <a:gd name="connsiteY35" fmla="*/ 339726 h 1068757"/>
              <a:gd name="connsiteX36" fmla="*/ 788756 w 1506177"/>
              <a:gd name="connsiteY36" fmla="*/ 376351 h 1068757"/>
              <a:gd name="connsiteX37" fmla="*/ 907180 w 1506177"/>
              <a:gd name="connsiteY37" fmla="*/ 366333 h 1068757"/>
              <a:gd name="connsiteX38" fmla="*/ 900667 w 1506177"/>
              <a:gd name="connsiteY38" fmla="*/ 354237 h 1068757"/>
              <a:gd name="connsiteX39" fmla="*/ 1003582 w 1506177"/>
              <a:gd name="connsiteY39" fmla="*/ 254000 h 1068757"/>
              <a:gd name="connsiteX40" fmla="*/ 1062749 w 1506177"/>
              <a:gd name="connsiteY40" fmla="*/ 146965 h 1068757"/>
              <a:gd name="connsiteX41" fmla="*/ 1117882 w 1506177"/>
              <a:gd name="connsiteY41" fmla="*/ 114300 h 1068757"/>
              <a:gd name="connsiteX42" fmla="*/ 1222657 w 1506177"/>
              <a:gd name="connsiteY42" fmla="*/ 95250 h 1068757"/>
              <a:gd name="connsiteX43" fmla="*/ 1314732 w 1506177"/>
              <a:gd name="connsiteY43" fmla="*/ 60325 h 1068757"/>
              <a:gd name="connsiteX44" fmla="*/ 1382258 w 1506177"/>
              <a:gd name="connsiteY44" fmla="*/ 6461 h 106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06177" h="1068757">
                <a:moveTo>
                  <a:pt x="1417920" y="0"/>
                </a:moveTo>
                <a:lnTo>
                  <a:pt x="1459939" y="10345"/>
                </a:lnTo>
                <a:lnTo>
                  <a:pt x="1506177" y="49556"/>
                </a:lnTo>
                <a:lnTo>
                  <a:pt x="1479984" y="183371"/>
                </a:lnTo>
                <a:lnTo>
                  <a:pt x="1440939" y="289720"/>
                </a:lnTo>
                <a:lnTo>
                  <a:pt x="1404429" y="345877"/>
                </a:lnTo>
                <a:lnTo>
                  <a:pt x="1338544" y="382589"/>
                </a:lnTo>
                <a:lnTo>
                  <a:pt x="1259963" y="413545"/>
                </a:lnTo>
                <a:lnTo>
                  <a:pt x="1021782" y="579173"/>
                </a:lnTo>
                <a:lnTo>
                  <a:pt x="1018691" y="573432"/>
                </a:lnTo>
                <a:lnTo>
                  <a:pt x="973359" y="593187"/>
                </a:lnTo>
                <a:cubicBezTo>
                  <a:pt x="957570" y="601172"/>
                  <a:pt x="941782" y="609157"/>
                  <a:pt x="926588" y="613570"/>
                </a:cubicBezTo>
                <a:lnTo>
                  <a:pt x="826447" y="641975"/>
                </a:lnTo>
                <a:cubicBezTo>
                  <a:pt x="807440" y="636475"/>
                  <a:pt x="781289" y="642882"/>
                  <a:pt x="762282" y="637382"/>
                </a:cubicBezTo>
                <a:lnTo>
                  <a:pt x="711868" y="606010"/>
                </a:lnTo>
                <a:cubicBezTo>
                  <a:pt x="703273" y="622817"/>
                  <a:pt x="685152" y="620574"/>
                  <a:pt x="676557" y="637382"/>
                </a:cubicBezTo>
                <a:lnTo>
                  <a:pt x="638032" y="695343"/>
                </a:lnTo>
                <a:lnTo>
                  <a:pt x="585475" y="771725"/>
                </a:lnTo>
                <a:cubicBezTo>
                  <a:pt x="557368" y="798577"/>
                  <a:pt x="505008" y="839160"/>
                  <a:pt x="467007" y="865982"/>
                </a:cubicBezTo>
                <a:cubicBezTo>
                  <a:pt x="429006" y="892804"/>
                  <a:pt x="390013" y="912019"/>
                  <a:pt x="357470" y="932657"/>
                </a:cubicBezTo>
                <a:cubicBezTo>
                  <a:pt x="324926" y="953295"/>
                  <a:pt x="298335" y="963218"/>
                  <a:pt x="274126" y="980283"/>
                </a:cubicBezTo>
                <a:cubicBezTo>
                  <a:pt x="249917" y="997349"/>
                  <a:pt x="245154" y="1006476"/>
                  <a:pt x="236026" y="1016001"/>
                </a:cubicBezTo>
                <a:cubicBezTo>
                  <a:pt x="174212" y="1060682"/>
                  <a:pt x="231463" y="1037371"/>
                  <a:pt x="219357" y="1044576"/>
                </a:cubicBezTo>
                <a:lnTo>
                  <a:pt x="170530" y="1068757"/>
                </a:lnTo>
                <a:lnTo>
                  <a:pt x="62720" y="996862"/>
                </a:lnTo>
                <a:cubicBezTo>
                  <a:pt x="68101" y="979430"/>
                  <a:pt x="-5098" y="961997"/>
                  <a:pt x="283" y="944564"/>
                </a:cubicBezTo>
                <a:cubicBezTo>
                  <a:pt x="4561" y="908067"/>
                  <a:pt x="44984" y="773982"/>
                  <a:pt x="69338" y="730251"/>
                </a:cubicBezTo>
                <a:cubicBezTo>
                  <a:pt x="93692" y="686520"/>
                  <a:pt x="98184" y="662077"/>
                  <a:pt x="113068" y="629793"/>
                </a:cubicBezTo>
                <a:lnTo>
                  <a:pt x="151500" y="569887"/>
                </a:lnTo>
                <a:cubicBezTo>
                  <a:pt x="168563" y="554286"/>
                  <a:pt x="185625" y="536303"/>
                  <a:pt x="202688" y="520701"/>
                </a:cubicBezTo>
                <a:lnTo>
                  <a:pt x="251300" y="471262"/>
                </a:lnTo>
                <a:cubicBezTo>
                  <a:pt x="283515" y="454404"/>
                  <a:pt x="306205" y="432783"/>
                  <a:pt x="338420" y="415926"/>
                </a:cubicBezTo>
                <a:lnTo>
                  <a:pt x="441350" y="371588"/>
                </a:lnTo>
                <a:cubicBezTo>
                  <a:pt x="483240" y="362555"/>
                  <a:pt x="517985" y="346378"/>
                  <a:pt x="559876" y="337345"/>
                </a:cubicBezTo>
                <a:lnTo>
                  <a:pt x="676360" y="323176"/>
                </a:lnTo>
                <a:cubicBezTo>
                  <a:pt x="693095" y="332661"/>
                  <a:pt x="714591" y="330241"/>
                  <a:pt x="731326" y="339726"/>
                </a:cubicBezTo>
                <a:lnTo>
                  <a:pt x="788756" y="376351"/>
                </a:lnTo>
                <a:lnTo>
                  <a:pt x="907180" y="366333"/>
                </a:lnTo>
                <a:lnTo>
                  <a:pt x="900667" y="354237"/>
                </a:lnTo>
                <a:lnTo>
                  <a:pt x="1003582" y="254000"/>
                </a:lnTo>
                <a:lnTo>
                  <a:pt x="1062749" y="146965"/>
                </a:lnTo>
                <a:lnTo>
                  <a:pt x="1117882" y="114300"/>
                </a:lnTo>
                <a:lnTo>
                  <a:pt x="1222657" y="95250"/>
                </a:lnTo>
                <a:lnTo>
                  <a:pt x="1314732" y="60325"/>
                </a:lnTo>
                <a:lnTo>
                  <a:pt x="1382258" y="6461"/>
                </a:lnTo>
                <a:close/>
              </a:path>
            </a:pathLst>
          </a:custGeom>
          <a:solidFill>
            <a:srgbClr val="FF9900">
              <a:alpha val="49804"/>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solidFill>
                <a:prstClr val="black"/>
              </a:solidFill>
            </a:endParaRPr>
          </a:p>
        </p:txBody>
      </p:sp>
      <p:pic>
        <p:nvPicPr>
          <p:cNvPr id="1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27732" y="1366618"/>
            <a:ext cx="2225506" cy="143736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3" name="片側の 2 つの角を丸めた四角形 32"/>
          <p:cNvSpPr/>
          <p:nvPr/>
        </p:nvSpPr>
        <p:spPr>
          <a:xfrm>
            <a:off x="5132134" y="3822227"/>
            <a:ext cx="4683921" cy="2665389"/>
          </a:xfrm>
          <a:prstGeom prst="round2SameRect">
            <a:avLst>
              <a:gd name="adj1" fmla="val 5056"/>
              <a:gd name="adj2" fmla="val 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8070" y="4460579"/>
            <a:ext cx="3160942" cy="195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8070" y="4527555"/>
            <a:ext cx="2074892" cy="8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351"/>
          <a:stretch/>
        </p:blipFill>
        <p:spPr bwMode="auto">
          <a:xfrm>
            <a:off x="5170556" y="4877374"/>
            <a:ext cx="2267334" cy="135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正方形/長方形 41"/>
          <p:cNvSpPr/>
          <p:nvPr/>
        </p:nvSpPr>
        <p:spPr>
          <a:xfrm>
            <a:off x="5136055" y="535996"/>
            <a:ext cx="4680000" cy="2893004"/>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45" name="テキスト ボックス 44"/>
          <p:cNvSpPr txBox="1"/>
          <p:nvPr/>
        </p:nvSpPr>
        <p:spPr>
          <a:xfrm>
            <a:off x="0" y="5"/>
            <a:ext cx="9906000" cy="369332"/>
          </a:xfrm>
          <a:prstGeom prst="rect">
            <a:avLst/>
          </a:prstGeom>
          <a:solidFill>
            <a:schemeClr val="accent1"/>
          </a:solidFill>
        </p:spPr>
        <p:txBody>
          <a:bodyPr wrap="square" rtlCol="0">
            <a:spAutoFit/>
          </a:bodyPr>
          <a:lstStyle/>
          <a:p>
            <a:pPr marL="358775" indent="-358775" algn="ctr"/>
            <a:r>
              <a:rPr lang="ja-JP" altLang="en-US" b="1" dirty="0" smtClean="0">
                <a:solidFill>
                  <a:prstClr val="white"/>
                </a:solidFill>
              </a:rPr>
              <a:t>南海</a:t>
            </a:r>
            <a:r>
              <a:rPr lang="ja-JP" altLang="en-US" b="1" dirty="0">
                <a:solidFill>
                  <a:prstClr val="white"/>
                </a:solidFill>
              </a:rPr>
              <a:t>トラフ沿いで発生する典型的な異常な</a:t>
            </a:r>
            <a:r>
              <a:rPr lang="ja-JP" altLang="en-US" b="1" dirty="0" smtClean="0">
                <a:solidFill>
                  <a:prstClr val="white"/>
                </a:solidFill>
              </a:rPr>
              <a:t>現象とその評価に基づく防災対応の基本的考え方</a:t>
            </a:r>
            <a:endParaRPr lang="ja-JP" altLang="en-US" b="1" dirty="0">
              <a:solidFill>
                <a:prstClr val="white"/>
              </a:solidFill>
            </a:endParaRPr>
          </a:p>
        </p:txBody>
      </p:sp>
      <p:cxnSp>
        <p:nvCxnSpPr>
          <p:cNvPr id="49" name="直線コネクタ 48"/>
          <p:cNvCxnSpPr>
            <a:endCxn id="95" idx="0"/>
          </p:cNvCxnSpPr>
          <p:nvPr/>
        </p:nvCxnSpPr>
        <p:spPr>
          <a:xfrm>
            <a:off x="2253209" y="2137751"/>
            <a:ext cx="145394" cy="509911"/>
          </a:xfrm>
          <a:prstGeom prst="line">
            <a:avLst/>
          </a:prstGeom>
          <a:ln w="28575">
            <a:solidFill>
              <a:srgbClr val="FF99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96" idx="0"/>
          </p:cNvCxnSpPr>
          <p:nvPr/>
        </p:nvCxnSpPr>
        <p:spPr>
          <a:xfrm flipH="1" flipV="1">
            <a:off x="6176710" y="2140023"/>
            <a:ext cx="294177" cy="668935"/>
          </a:xfrm>
          <a:prstGeom prst="line">
            <a:avLst/>
          </a:prstGeom>
          <a:ln w="28575">
            <a:solidFill>
              <a:srgbClr val="FF99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135807" y="3971951"/>
            <a:ext cx="4832534" cy="2515665"/>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7" name="角丸四角形 56"/>
          <p:cNvSpPr/>
          <p:nvPr/>
        </p:nvSpPr>
        <p:spPr>
          <a:xfrm>
            <a:off x="130617" y="3823436"/>
            <a:ext cx="4837723" cy="540000"/>
          </a:xfrm>
          <a:prstGeom prst="round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　　　　　　</a:t>
            </a:r>
            <a:r>
              <a:rPr lang="ja-JP" altLang="en-US" sz="1200" b="1" dirty="0" smtClean="0">
                <a:solidFill>
                  <a:prstClr val="black"/>
                </a:solidFill>
              </a:rPr>
              <a:t>東北</a:t>
            </a:r>
            <a:r>
              <a:rPr lang="ja-JP" altLang="en-US" sz="1200" b="1" dirty="0">
                <a:solidFill>
                  <a:prstClr val="black"/>
                </a:solidFill>
              </a:rPr>
              <a:t>地方太平洋沖地震に先行して観測</a:t>
            </a:r>
            <a:r>
              <a:rPr lang="ja-JP" altLang="en-US" sz="1200" b="1" dirty="0" smtClean="0">
                <a:solidFill>
                  <a:prstClr val="black"/>
                </a:solidFill>
              </a:rPr>
              <a:t>された</a:t>
            </a:r>
            <a:endParaRPr lang="en-US" altLang="ja-JP" sz="1200" b="1" dirty="0" smtClean="0">
              <a:solidFill>
                <a:prstClr val="black"/>
              </a:solidFill>
            </a:endParaRPr>
          </a:p>
          <a:p>
            <a:pPr indent="1057275"/>
            <a:r>
              <a:rPr lang="ja-JP" altLang="en-US" sz="1200" b="1" dirty="0" smtClean="0">
                <a:solidFill>
                  <a:prstClr val="black"/>
                </a:solidFill>
              </a:rPr>
              <a:t>現象</a:t>
            </a:r>
            <a:r>
              <a:rPr lang="ja-JP" altLang="en-US" sz="1200" b="1" dirty="0">
                <a:solidFill>
                  <a:prstClr val="black"/>
                </a:solidFill>
              </a:rPr>
              <a:t>と同様の現象を多種目観測</a:t>
            </a:r>
          </a:p>
        </p:txBody>
      </p:sp>
      <p:sp>
        <p:nvSpPr>
          <p:cNvPr id="58" name="テキスト ボックス 11"/>
          <p:cNvSpPr txBox="1"/>
          <p:nvPr/>
        </p:nvSpPr>
        <p:spPr>
          <a:xfrm>
            <a:off x="975702" y="4343898"/>
            <a:ext cx="3390672" cy="24622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a:solidFill>
                  <a:prstClr val="black"/>
                </a:solidFill>
              </a:rPr>
              <a:t>２０１１年東北地方太平洋沖地震に先行して観測された現象</a:t>
            </a:r>
          </a:p>
        </p:txBody>
      </p:sp>
      <p:sp>
        <p:nvSpPr>
          <p:cNvPr id="61" name="テキスト ボックス 60"/>
          <p:cNvSpPr txBox="1"/>
          <p:nvPr/>
        </p:nvSpPr>
        <p:spPr>
          <a:xfrm>
            <a:off x="7414489" y="5049891"/>
            <a:ext cx="338554" cy="826508"/>
          </a:xfrm>
          <a:prstGeom prst="rect">
            <a:avLst/>
          </a:prstGeom>
          <a:noFill/>
        </p:spPr>
        <p:txBody>
          <a:bodyPr vert="eaVert" wrap="none" rtlCol="0">
            <a:spAutoFit/>
          </a:bodyPr>
          <a:lstStyle/>
          <a:p>
            <a:r>
              <a:rPr lang="ja-JP" altLang="en-US" sz="1000" dirty="0">
                <a:solidFill>
                  <a:prstClr val="black"/>
                </a:solidFill>
              </a:rPr>
              <a:t>ひずみの変化</a:t>
            </a:r>
          </a:p>
        </p:txBody>
      </p:sp>
      <p:sp>
        <p:nvSpPr>
          <p:cNvPr id="62" name="テキスト ボックス 61"/>
          <p:cNvSpPr txBox="1"/>
          <p:nvPr/>
        </p:nvSpPr>
        <p:spPr>
          <a:xfrm>
            <a:off x="9169497" y="5471210"/>
            <a:ext cx="389850" cy="215444"/>
          </a:xfrm>
          <a:prstGeom prst="rect">
            <a:avLst/>
          </a:prstGeom>
          <a:noFill/>
        </p:spPr>
        <p:txBody>
          <a:bodyPr wrap="none" rtlCol="0">
            <a:spAutoFit/>
          </a:bodyPr>
          <a:lstStyle/>
          <a:p>
            <a:r>
              <a:rPr lang="ja-JP" altLang="en-US" sz="800" dirty="0">
                <a:solidFill>
                  <a:prstClr val="black"/>
                </a:solidFill>
              </a:rPr>
              <a:t>時間</a:t>
            </a:r>
          </a:p>
        </p:txBody>
      </p:sp>
      <p:pic>
        <p:nvPicPr>
          <p:cNvPr id="63" name="Picture 1" descr="\\jsvfile02\地震予知情報課\60_プレゼン関係\002東海関連プレゼン資料（各種）\20150227_副大臣説明資料\観測点分布図.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361" r="22816" b="12271"/>
          <a:stretch/>
        </p:blipFill>
        <p:spPr bwMode="auto">
          <a:xfrm>
            <a:off x="8161762" y="3926513"/>
            <a:ext cx="1350172" cy="103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テキスト ボックス 63"/>
          <p:cNvSpPr txBox="1"/>
          <p:nvPr/>
        </p:nvSpPr>
        <p:spPr>
          <a:xfrm>
            <a:off x="8898366" y="4639228"/>
            <a:ext cx="537574" cy="180425"/>
          </a:xfrm>
          <a:prstGeom prst="rect">
            <a:avLst/>
          </a:prstGeom>
          <a:solidFill>
            <a:schemeClr val="bg1"/>
          </a:solidFill>
        </p:spPr>
        <p:txBody>
          <a:bodyPr wrap="none" lIns="36000" tIns="36000" rIns="36000" bIns="36000" rtlCol="0" anchor="ctr" anchorCtr="0">
            <a:spAutoFit/>
          </a:bodyPr>
          <a:lstStyle/>
          <a:p>
            <a:r>
              <a:rPr lang="ja-JP" altLang="en-US" sz="700" dirty="0">
                <a:solidFill>
                  <a:srgbClr val="FF0000"/>
                </a:solidFill>
              </a:rPr>
              <a:t>◆ </a:t>
            </a:r>
            <a:r>
              <a:rPr lang="ja-JP" altLang="en-US" sz="700" dirty="0">
                <a:solidFill>
                  <a:prstClr val="black"/>
                </a:solidFill>
              </a:rPr>
              <a:t>ひずみ計</a:t>
            </a:r>
          </a:p>
        </p:txBody>
      </p:sp>
      <p:sp>
        <p:nvSpPr>
          <p:cNvPr id="65" name="角丸四角形 64"/>
          <p:cNvSpPr/>
          <p:nvPr/>
        </p:nvSpPr>
        <p:spPr>
          <a:xfrm>
            <a:off x="5132133" y="3823436"/>
            <a:ext cx="2854010" cy="945816"/>
          </a:xfrm>
          <a:prstGeom prst="round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prstClr val="black"/>
                </a:solidFill>
              </a:rPr>
              <a:t>　　　　　　　　　　</a:t>
            </a:r>
            <a:endParaRPr lang="en-US" altLang="ja-JP" sz="1200" b="1" dirty="0">
              <a:solidFill>
                <a:prstClr val="black"/>
              </a:solidFill>
            </a:endParaRPr>
          </a:p>
          <a:p>
            <a:pPr indent="177800"/>
            <a:r>
              <a:rPr lang="ja-JP" altLang="en-US" sz="1200" b="1" dirty="0">
                <a:solidFill>
                  <a:prstClr val="black"/>
                </a:solidFill>
              </a:rPr>
              <a:t>東海地震の判定基準とされるような</a:t>
            </a:r>
            <a:endParaRPr lang="en-US" altLang="ja-JP" sz="1200" b="1" dirty="0">
              <a:solidFill>
                <a:prstClr val="black"/>
              </a:solidFill>
            </a:endParaRPr>
          </a:p>
          <a:p>
            <a:pPr indent="177800"/>
            <a:r>
              <a:rPr lang="ja-JP" altLang="en-US" sz="1200" b="1" dirty="0" smtClean="0">
                <a:solidFill>
                  <a:prstClr val="black"/>
                </a:solidFill>
              </a:rPr>
              <a:t>プレート境界面でのすべりが発生</a:t>
            </a:r>
            <a:endParaRPr lang="en-US" altLang="ja-JP" sz="1200" b="1" dirty="0" smtClean="0">
              <a:solidFill>
                <a:prstClr val="black"/>
              </a:solidFill>
            </a:endParaRPr>
          </a:p>
          <a:p>
            <a:endParaRPr lang="en-US" altLang="ja-JP" sz="300" b="1" dirty="0">
              <a:solidFill>
                <a:prstClr val="black"/>
              </a:solidFill>
            </a:endParaRPr>
          </a:p>
          <a:p>
            <a:pPr indent="177800"/>
            <a:r>
              <a:rPr lang="en-US" altLang="ja-JP" sz="1000" b="1" dirty="0" smtClean="0">
                <a:solidFill>
                  <a:prstClr val="black"/>
                </a:solidFill>
              </a:rPr>
              <a:t>※ </a:t>
            </a:r>
            <a:r>
              <a:rPr lang="ja-JP" altLang="en-US" sz="1000" b="1" dirty="0" smtClean="0">
                <a:solidFill>
                  <a:prstClr val="black"/>
                </a:solidFill>
              </a:rPr>
              <a:t>東海</a:t>
            </a:r>
            <a:r>
              <a:rPr lang="ja-JP" altLang="en-US" sz="1000" b="1" dirty="0">
                <a:solidFill>
                  <a:prstClr val="black"/>
                </a:solidFill>
              </a:rPr>
              <a:t>地域では、現在気象庁が常時監視</a:t>
            </a:r>
          </a:p>
        </p:txBody>
      </p:sp>
      <p:sp>
        <p:nvSpPr>
          <p:cNvPr id="66" name="テキスト ボックス 65"/>
          <p:cNvSpPr txBox="1"/>
          <p:nvPr/>
        </p:nvSpPr>
        <p:spPr>
          <a:xfrm>
            <a:off x="9991954" y="46170"/>
            <a:ext cx="676964" cy="369332"/>
          </a:xfrm>
          <a:prstGeom prst="rect">
            <a:avLst/>
          </a:prstGeom>
          <a:noFill/>
          <a:ln w="28575">
            <a:solidFill>
              <a:schemeClr val="bg1"/>
            </a:solidFill>
          </a:ln>
        </p:spPr>
        <p:txBody>
          <a:bodyPr wrap="square" rtlCol="0">
            <a:spAutoFit/>
          </a:bodyPr>
          <a:lstStyle/>
          <a:p>
            <a:r>
              <a:rPr lang="ja-JP" altLang="en-US" dirty="0">
                <a:solidFill>
                  <a:prstClr val="white"/>
                </a:solidFill>
              </a:rPr>
              <a:t>別紙</a:t>
            </a:r>
          </a:p>
        </p:txBody>
      </p:sp>
      <p:sp>
        <p:nvSpPr>
          <p:cNvPr id="67" name="テキスト ボックス 66"/>
          <p:cNvSpPr txBox="1"/>
          <p:nvPr/>
        </p:nvSpPr>
        <p:spPr>
          <a:xfrm>
            <a:off x="194122" y="3865620"/>
            <a:ext cx="900000" cy="215444"/>
          </a:xfrm>
          <a:prstGeom prst="rect">
            <a:avLst/>
          </a:prstGeom>
          <a:solidFill>
            <a:schemeClr val="accent1"/>
          </a:solidFill>
        </p:spPr>
        <p:txBody>
          <a:bodyPr wrap="square" tIns="0" bIns="0" rtlCol="0" anchor="ctr">
            <a:spAutoFit/>
          </a:bodyPr>
          <a:lstStyle/>
          <a:p>
            <a:pPr marL="358775" indent="-358775" algn="ctr"/>
            <a:r>
              <a:rPr lang="ja-JP" altLang="en-US" sz="1400" b="1" dirty="0">
                <a:solidFill>
                  <a:prstClr val="white"/>
                </a:solidFill>
              </a:rPr>
              <a:t>ケース３</a:t>
            </a:r>
          </a:p>
        </p:txBody>
      </p:sp>
      <p:sp>
        <p:nvSpPr>
          <p:cNvPr id="68" name="テキスト ボックス 67"/>
          <p:cNvSpPr txBox="1"/>
          <p:nvPr/>
        </p:nvSpPr>
        <p:spPr>
          <a:xfrm>
            <a:off x="5203871" y="3865620"/>
            <a:ext cx="900000" cy="215444"/>
          </a:xfrm>
          <a:prstGeom prst="rect">
            <a:avLst/>
          </a:prstGeom>
          <a:solidFill>
            <a:schemeClr val="accent1"/>
          </a:solidFill>
        </p:spPr>
        <p:txBody>
          <a:bodyPr wrap="square" tIns="0" bIns="0" rtlCol="0" anchor="ctr">
            <a:spAutoFit/>
          </a:bodyPr>
          <a:lstStyle/>
          <a:p>
            <a:pPr marL="358775" indent="-358775" algn="ctr"/>
            <a:r>
              <a:rPr lang="ja-JP" altLang="en-US" sz="1400" b="1" dirty="0">
                <a:solidFill>
                  <a:prstClr val="white"/>
                </a:solidFill>
              </a:rPr>
              <a:t>ケース４</a:t>
            </a:r>
          </a:p>
        </p:txBody>
      </p:sp>
      <p:sp>
        <p:nvSpPr>
          <p:cNvPr id="69" name="角丸四角形 68"/>
          <p:cNvSpPr/>
          <p:nvPr/>
        </p:nvSpPr>
        <p:spPr>
          <a:xfrm>
            <a:off x="7462262" y="1272232"/>
            <a:ext cx="2212201" cy="17845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rPr>
              <a:t>南海トラフで地震</a:t>
            </a:r>
            <a:r>
              <a:rPr lang="en-US" altLang="ja-JP" sz="1100" dirty="0">
                <a:solidFill>
                  <a:prstClr val="black"/>
                </a:solidFill>
              </a:rPr>
              <a:t>(M7</a:t>
            </a:r>
            <a:r>
              <a:rPr lang="ja-JP" altLang="en-US" sz="1100" dirty="0">
                <a:solidFill>
                  <a:prstClr val="black"/>
                </a:solidFill>
              </a:rPr>
              <a:t>ｸﾗｽ</a:t>
            </a:r>
            <a:r>
              <a:rPr lang="en-US" altLang="ja-JP" sz="1100" dirty="0">
                <a:solidFill>
                  <a:prstClr val="black"/>
                </a:solidFill>
              </a:rPr>
              <a:t>)</a:t>
            </a:r>
            <a:r>
              <a:rPr lang="ja-JP" altLang="en-US" sz="1100" dirty="0">
                <a:solidFill>
                  <a:prstClr val="black"/>
                </a:solidFill>
              </a:rPr>
              <a:t>が発生</a:t>
            </a:r>
          </a:p>
        </p:txBody>
      </p:sp>
      <p:sp>
        <p:nvSpPr>
          <p:cNvPr id="70" name="テキスト ボックス 69"/>
          <p:cNvSpPr txBox="1"/>
          <p:nvPr/>
        </p:nvSpPr>
        <p:spPr>
          <a:xfrm>
            <a:off x="1644715" y="4487018"/>
            <a:ext cx="255198" cy="176972"/>
          </a:xfrm>
          <a:prstGeom prst="rect">
            <a:avLst/>
          </a:prstGeom>
          <a:noFill/>
        </p:spPr>
        <p:txBody>
          <a:bodyPr wrap="none" rtlCol="0">
            <a:spAutoFit/>
          </a:bodyPr>
          <a:lstStyle/>
          <a:p>
            <a:r>
              <a:rPr lang="ja-JP" altLang="en-US" sz="550" dirty="0">
                <a:solidFill>
                  <a:prstClr val="black">
                    <a:lumMod val="50000"/>
                    <a:lumOff val="50000"/>
                  </a:prstClr>
                </a:solidFill>
                <a:latin typeface="ＭＳ 明朝" panose="02020609040205080304" pitchFamily="17" charset="-128"/>
                <a:ea typeface="ＭＳ 明朝" panose="02020609040205080304" pitchFamily="17" charset="-128"/>
              </a:rPr>
              <a:t>日</a:t>
            </a:r>
          </a:p>
        </p:txBody>
      </p:sp>
      <p:sp>
        <p:nvSpPr>
          <p:cNvPr id="71" name="左中かっこ 70"/>
          <p:cNvSpPr/>
          <p:nvPr/>
        </p:nvSpPr>
        <p:spPr>
          <a:xfrm>
            <a:off x="1468950" y="4627562"/>
            <a:ext cx="135106" cy="1152000"/>
          </a:xfrm>
          <a:prstGeom prst="leftBrace">
            <a:avLst>
              <a:gd name="adj1" fmla="val 70363"/>
              <a:gd name="adj2" fmla="val 50000"/>
            </a:avLst>
          </a:prstGeom>
          <a:ln w="19050">
            <a:solidFill>
              <a:srgbClr val="0099FF"/>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72" name="テキスト ボックス 71"/>
          <p:cNvSpPr txBox="1"/>
          <p:nvPr/>
        </p:nvSpPr>
        <p:spPr>
          <a:xfrm>
            <a:off x="405786" y="5081564"/>
            <a:ext cx="1100076" cy="246221"/>
          </a:xfrm>
          <a:prstGeom prst="rect">
            <a:avLst/>
          </a:prstGeom>
          <a:noFill/>
          <a:ln w="50800" cmpd="thickThin">
            <a:noFill/>
          </a:ln>
        </p:spPr>
        <p:txBody>
          <a:bodyPr wrap="square" rtlCol="0">
            <a:spAutoFit/>
          </a:bodyPr>
          <a:lstStyle/>
          <a:p>
            <a:pPr algn="r"/>
            <a:r>
              <a:rPr lang="ja-JP" altLang="en-US" sz="1000" dirty="0">
                <a:solidFill>
                  <a:srgbClr val="0099FF"/>
                </a:solidFill>
              </a:rPr>
              <a:t>地震活動関連</a:t>
            </a:r>
          </a:p>
        </p:txBody>
      </p:sp>
      <p:sp>
        <p:nvSpPr>
          <p:cNvPr id="73" name="左中かっこ 72"/>
          <p:cNvSpPr/>
          <p:nvPr/>
        </p:nvSpPr>
        <p:spPr>
          <a:xfrm>
            <a:off x="1471612" y="5770311"/>
            <a:ext cx="135106" cy="324000"/>
          </a:xfrm>
          <a:prstGeom prst="leftBrace">
            <a:avLst>
              <a:gd name="adj1" fmla="val 70363"/>
              <a:gd name="adj2" fmla="val 50000"/>
            </a:avLst>
          </a:prstGeom>
          <a:ln w="19050">
            <a:solidFill>
              <a:srgbClr val="339933"/>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74" name="テキスト ボックス 73"/>
          <p:cNvSpPr txBox="1"/>
          <p:nvPr/>
        </p:nvSpPr>
        <p:spPr>
          <a:xfrm>
            <a:off x="405786" y="5812462"/>
            <a:ext cx="1098634" cy="246221"/>
          </a:xfrm>
          <a:prstGeom prst="rect">
            <a:avLst/>
          </a:prstGeom>
          <a:noFill/>
          <a:ln w="50800" cmpd="thickThin">
            <a:noFill/>
          </a:ln>
        </p:spPr>
        <p:txBody>
          <a:bodyPr wrap="square" rtlCol="0">
            <a:spAutoFit/>
          </a:bodyPr>
          <a:lstStyle/>
          <a:p>
            <a:pPr algn="r"/>
            <a:r>
              <a:rPr lang="ja-JP" altLang="en-US" sz="1000" dirty="0">
                <a:solidFill>
                  <a:srgbClr val="339933"/>
                </a:solidFill>
              </a:rPr>
              <a:t>地殻変動関連</a:t>
            </a:r>
          </a:p>
        </p:txBody>
      </p:sp>
      <p:sp>
        <p:nvSpPr>
          <p:cNvPr id="75" name="左中かっこ 74"/>
          <p:cNvSpPr/>
          <p:nvPr/>
        </p:nvSpPr>
        <p:spPr>
          <a:xfrm>
            <a:off x="1464992" y="6103929"/>
            <a:ext cx="135106" cy="144000"/>
          </a:xfrm>
          <a:prstGeom prst="leftBrace">
            <a:avLst>
              <a:gd name="adj1" fmla="val 70363"/>
              <a:gd name="adj2" fmla="val 50000"/>
            </a:avLst>
          </a:prstGeom>
          <a:ln w="19050">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76" name="テキスト ボックス 75"/>
          <p:cNvSpPr txBox="1"/>
          <p:nvPr/>
        </p:nvSpPr>
        <p:spPr>
          <a:xfrm>
            <a:off x="405786" y="6049121"/>
            <a:ext cx="1092014" cy="246221"/>
          </a:xfrm>
          <a:prstGeom prst="rect">
            <a:avLst/>
          </a:prstGeom>
          <a:noFill/>
          <a:ln w="50800" cmpd="thickThin">
            <a:noFill/>
          </a:ln>
        </p:spPr>
        <p:txBody>
          <a:bodyPr wrap="square" rtlCol="0">
            <a:spAutoFit/>
          </a:bodyPr>
          <a:lstStyle/>
          <a:p>
            <a:pPr algn="r"/>
            <a:r>
              <a:rPr lang="ja-JP" altLang="en-US" sz="1000" dirty="0">
                <a:solidFill>
                  <a:srgbClr val="ED7D31"/>
                </a:solidFill>
              </a:rPr>
              <a:t>電磁気関連</a:t>
            </a:r>
          </a:p>
        </p:txBody>
      </p:sp>
      <p:sp>
        <p:nvSpPr>
          <p:cNvPr id="77" name="左中かっこ 76"/>
          <p:cNvSpPr/>
          <p:nvPr/>
        </p:nvSpPr>
        <p:spPr>
          <a:xfrm>
            <a:off x="1466323" y="6254728"/>
            <a:ext cx="135106" cy="144000"/>
          </a:xfrm>
          <a:prstGeom prst="leftBrace">
            <a:avLst>
              <a:gd name="adj1" fmla="val 70363"/>
              <a:gd name="adj2" fmla="val 50000"/>
            </a:avLst>
          </a:prstGeom>
          <a:ln w="19050">
            <a:solidFill>
              <a:schemeClr val="bg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78" name="テキスト ボックス 77"/>
          <p:cNvSpPr txBox="1"/>
          <p:nvPr/>
        </p:nvSpPr>
        <p:spPr>
          <a:xfrm>
            <a:off x="405787" y="6207871"/>
            <a:ext cx="1093345" cy="246221"/>
          </a:xfrm>
          <a:prstGeom prst="rect">
            <a:avLst/>
          </a:prstGeom>
          <a:noFill/>
          <a:ln w="50800" cmpd="thickThin">
            <a:noFill/>
          </a:ln>
        </p:spPr>
        <p:txBody>
          <a:bodyPr wrap="square" rtlCol="0">
            <a:spAutoFit/>
          </a:bodyPr>
          <a:lstStyle/>
          <a:p>
            <a:pPr algn="r"/>
            <a:r>
              <a:rPr lang="ja-JP" altLang="en-US" sz="1000" dirty="0">
                <a:solidFill>
                  <a:prstClr val="white">
                    <a:lumMod val="50000"/>
                  </a:prstClr>
                </a:solidFill>
              </a:rPr>
              <a:t>地下水関連</a:t>
            </a:r>
          </a:p>
        </p:txBody>
      </p:sp>
      <p:sp>
        <p:nvSpPr>
          <p:cNvPr id="79" name="フリーフォーム 78"/>
          <p:cNvSpPr/>
          <p:nvPr/>
        </p:nvSpPr>
        <p:spPr>
          <a:xfrm>
            <a:off x="2833960" y="1547914"/>
            <a:ext cx="605510" cy="579173"/>
          </a:xfrm>
          <a:custGeom>
            <a:avLst/>
            <a:gdLst>
              <a:gd name="connsiteX0" fmla="*/ 254442 w 1129085"/>
              <a:gd name="connsiteY0" fmla="*/ 1152939 h 1152939"/>
              <a:gd name="connsiteX1" fmla="*/ 993913 w 1129085"/>
              <a:gd name="connsiteY1" fmla="*/ 699715 h 1152939"/>
              <a:gd name="connsiteX2" fmla="*/ 1129085 w 1129085"/>
              <a:gd name="connsiteY2" fmla="*/ 381663 h 1152939"/>
              <a:gd name="connsiteX3" fmla="*/ 1129085 w 1129085"/>
              <a:gd name="connsiteY3" fmla="*/ 127221 h 1152939"/>
              <a:gd name="connsiteX4" fmla="*/ 1073426 w 1129085"/>
              <a:gd name="connsiteY4" fmla="*/ 7951 h 1152939"/>
              <a:gd name="connsiteX5" fmla="*/ 914400 w 1129085"/>
              <a:gd name="connsiteY5" fmla="*/ 0 h 1152939"/>
              <a:gd name="connsiteX6" fmla="*/ 357809 w 1129085"/>
              <a:gd name="connsiteY6" fmla="*/ 222637 h 1152939"/>
              <a:gd name="connsiteX7" fmla="*/ 0 w 1129085"/>
              <a:gd name="connsiteY7" fmla="*/ 659958 h 1152939"/>
              <a:gd name="connsiteX8" fmla="*/ 254442 w 1129085"/>
              <a:gd name="connsiteY8" fmla="*/ 1152939 h 1152939"/>
              <a:gd name="connsiteX0" fmla="*/ 325939 w 1200582"/>
              <a:gd name="connsiteY0" fmla="*/ 1152939 h 1152939"/>
              <a:gd name="connsiteX1" fmla="*/ 1065410 w 1200582"/>
              <a:gd name="connsiteY1" fmla="*/ 699715 h 1152939"/>
              <a:gd name="connsiteX2" fmla="*/ 1200582 w 1200582"/>
              <a:gd name="connsiteY2" fmla="*/ 381663 h 1152939"/>
              <a:gd name="connsiteX3" fmla="*/ 1200582 w 1200582"/>
              <a:gd name="connsiteY3" fmla="*/ 127221 h 1152939"/>
              <a:gd name="connsiteX4" fmla="*/ 1144923 w 1200582"/>
              <a:gd name="connsiteY4" fmla="*/ 7951 h 1152939"/>
              <a:gd name="connsiteX5" fmla="*/ 985897 w 1200582"/>
              <a:gd name="connsiteY5" fmla="*/ 0 h 1152939"/>
              <a:gd name="connsiteX6" fmla="*/ 429306 w 1200582"/>
              <a:gd name="connsiteY6" fmla="*/ 222637 h 1152939"/>
              <a:gd name="connsiteX7" fmla="*/ 0 w 1200582"/>
              <a:gd name="connsiteY7" fmla="*/ 711956 h 1152939"/>
              <a:gd name="connsiteX8" fmla="*/ 325939 w 1200582"/>
              <a:gd name="connsiteY8" fmla="*/ 1152939 h 1152939"/>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29306 w 1200582"/>
              <a:gd name="connsiteY6" fmla="*/ 222637 h 1172438"/>
              <a:gd name="connsiteX7" fmla="*/ 0 w 1200582"/>
              <a:gd name="connsiteY7" fmla="*/ 711956 h 1172438"/>
              <a:gd name="connsiteX8" fmla="*/ 247943 w 1200582"/>
              <a:gd name="connsiteY8"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29306 w 1200582"/>
              <a:gd name="connsiteY6" fmla="*/ 222637 h 1172438"/>
              <a:gd name="connsiteX7" fmla="*/ 223684 w 1200582"/>
              <a:gd name="connsiteY7" fmla="*/ 441756 h 1172438"/>
              <a:gd name="connsiteX8" fmla="*/ 0 w 1200582"/>
              <a:gd name="connsiteY8" fmla="*/ 711956 h 1172438"/>
              <a:gd name="connsiteX9" fmla="*/ 247943 w 1200582"/>
              <a:gd name="connsiteY9"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29306 w 1200582"/>
              <a:gd name="connsiteY6" fmla="*/ 222637 h 1172438"/>
              <a:gd name="connsiteX7" fmla="*/ 210684 w 1200582"/>
              <a:gd name="connsiteY7" fmla="*/ 506754 h 1172438"/>
              <a:gd name="connsiteX8" fmla="*/ 0 w 1200582"/>
              <a:gd name="connsiteY8" fmla="*/ 711956 h 1172438"/>
              <a:gd name="connsiteX9" fmla="*/ 247943 w 1200582"/>
              <a:gd name="connsiteY9"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344809 w 1200582"/>
              <a:gd name="connsiteY6" fmla="*/ 287635 h 1172438"/>
              <a:gd name="connsiteX7" fmla="*/ 210684 w 1200582"/>
              <a:gd name="connsiteY7" fmla="*/ 506754 h 1172438"/>
              <a:gd name="connsiteX8" fmla="*/ 0 w 1200582"/>
              <a:gd name="connsiteY8" fmla="*/ 711956 h 1172438"/>
              <a:gd name="connsiteX9" fmla="*/ 247943 w 1200582"/>
              <a:gd name="connsiteY9"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44676 w 1200582"/>
              <a:gd name="connsiteY6" fmla="*/ 253263 h 1172438"/>
              <a:gd name="connsiteX7" fmla="*/ 344809 w 1200582"/>
              <a:gd name="connsiteY7" fmla="*/ 287635 h 1172438"/>
              <a:gd name="connsiteX8" fmla="*/ 210684 w 1200582"/>
              <a:gd name="connsiteY8" fmla="*/ 506754 h 1172438"/>
              <a:gd name="connsiteX9" fmla="*/ 0 w 1200582"/>
              <a:gd name="connsiteY9" fmla="*/ 711956 h 1172438"/>
              <a:gd name="connsiteX10" fmla="*/ 247943 w 1200582"/>
              <a:gd name="connsiteY10"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44676 w 1200582"/>
              <a:gd name="connsiteY6" fmla="*/ 220765 h 1172438"/>
              <a:gd name="connsiteX7" fmla="*/ 344809 w 1200582"/>
              <a:gd name="connsiteY7" fmla="*/ 287635 h 1172438"/>
              <a:gd name="connsiteX8" fmla="*/ 210684 w 1200582"/>
              <a:gd name="connsiteY8" fmla="*/ 506754 h 1172438"/>
              <a:gd name="connsiteX9" fmla="*/ 0 w 1200582"/>
              <a:gd name="connsiteY9" fmla="*/ 711956 h 1172438"/>
              <a:gd name="connsiteX10" fmla="*/ 247943 w 1200582"/>
              <a:gd name="connsiteY10"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44676 w 1200582"/>
              <a:gd name="connsiteY6" fmla="*/ 220765 h 1172438"/>
              <a:gd name="connsiteX7" fmla="*/ 331809 w 1200582"/>
              <a:gd name="connsiteY7" fmla="*/ 287635 h 1172438"/>
              <a:gd name="connsiteX8" fmla="*/ 210684 w 1200582"/>
              <a:gd name="connsiteY8" fmla="*/ 506754 h 1172438"/>
              <a:gd name="connsiteX9" fmla="*/ 0 w 1200582"/>
              <a:gd name="connsiteY9" fmla="*/ 711956 h 1172438"/>
              <a:gd name="connsiteX10" fmla="*/ 247943 w 1200582"/>
              <a:gd name="connsiteY10"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691666 w 1200582"/>
              <a:gd name="connsiteY6" fmla="*/ 110269 h 1172438"/>
              <a:gd name="connsiteX7" fmla="*/ 444676 w 1200582"/>
              <a:gd name="connsiteY7" fmla="*/ 220765 h 1172438"/>
              <a:gd name="connsiteX8" fmla="*/ 331809 w 1200582"/>
              <a:gd name="connsiteY8" fmla="*/ 287635 h 1172438"/>
              <a:gd name="connsiteX9" fmla="*/ 210684 w 1200582"/>
              <a:gd name="connsiteY9" fmla="*/ 506754 h 1172438"/>
              <a:gd name="connsiteX10" fmla="*/ 0 w 1200582"/>
              <a:gd name="connsiteY10" fmla="*/ 711956 h 1172438"/>
              <a:gd name="connsiteX11" fmla="*/ 247943 w 1200582"/>
              <a:gd name="connsiteY11"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659168 w 1200582"/>
              <a:gd name="connsiteY6" fmla="*/ 181766 h 1172438"/>
              <a:gd name="connsiteX7" fmla="*/ 444676 w 1200582"/>
              <a:gd name="connsiteY7" fmla="*/ 220765 h 1172438"/>
              <a:gd name="connsiteX8" fmla="*/ 331809 w 1200582"/>
              <a:gd name="connsiteY8" fmla="*/ 287635 h 1172438"/>
              <a:gd name="connsiteX9" fmla="*/ 210684 w 1200582"/>
              <a:gd name="connsiteY9" fmla="*/ 506754 h 1172438"/>
              <a:gd name="connsiteX10" fmla="*/ 0 w 1200582"/>
              <a:gd name="connsiteY10" fmla="*/ 711956 h 1172438"/>
              <a:gd name="connsiteX11" fmla="*/ 247943 w 1200582"/>
              <a:gd name="connsiteY11"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808662 w 1200582"/>
              <a:gd name="connsiteY6" fmla="*/ 103769 h 1172438"/>
              <a:gd name="connsiteX7" fmla="*/ 659168 w 1200582"/>
              <a:gd name="connsiteY7" fmla="*/ 181766 h 1172438"/>
              <a:gd name="connsiteX8" fmla="*/ 444676 w 1200582"/>
              <a:gd name="connsiteY8" fmla="*/ 220765 h 1172438"/>
              <a:gd name="connsiteX9" fmla="*/ 331809 w 1200582"/>
              <a:gd name="connsiteY9" fmla="*/ 287635 h 1172438"/>
              <a:gd name="connsiteX10" fmla="*/ 210684 w 1200582"/>
              <a:gd name="connsiteY10" fmla="*/ 506754 h 1172438"/>
              <a:gd name="connsiteX11" fmla="*/ 0 w 1200582"/>
              <a:gd name="connsiteY11" fmla="*/ 711956 h 1172438"/>
              <a:gd name="connsiteX12" fmla="*/ 247943 w 1200582"/>
              <a:gd name="connsiteY12"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847661 w 1200582"/>
              <a:gd name="connsiteY6" fmla="*/ 110269 h 1172438"/>
              <a:gd name="connsiteX7" fmla="*/ 659168 w 1200582"/>
              <a:gd name="connsiteY7" fmla="*/ 181766 h 1172438"/>
              <a:gd name="connsiteX8" fmla="*/ 444676 w 1200582"/>
              <a:gd name="connsiteY8" fmla="*/ 220765 h 1172438"/>
              <a:gd name="connsiteX9" fmla="*/ 331809 w 1200582"/>
              <a:gd name="connsiteY9" fmla="*/ 287635 h 1172438"/>
              <a:gd name="connsiteX10" fmla="*/ 210684 w 1200582"/>
              <a:gd name="connsiteY10" fmla="*/ 506754 h 1172438"/>
              <a:gd name="connsiteX11" fmla="*/ 0 w 1200582"/>
              <a:gd name="connsiteY11" fmla="*/ 711956 h 1172438"/>
              <a:gd name="connsiteX12" fmla="*/ 247943 w 1200582"/>
              <a:gd name="connsiteY12" fmla="*/ 1172438 h 1172438"/>
              <a:gd name="connsiteX0" fmla="*/ 247943 w 1239581"/>
              <a:gd name="connsiteY0" fmla="*/ 1172438 h 1172438"/>
              <a:gd name="connsiteX1" fmla="*/ 1065410 w 1239581"/>
              <a:gd name="connsiteY1" fmla="*/ 699715 h 1172438"/>
              <a:gd name="connsiteX2" fmla="*/ 1200582 w 1239581"/>
              <a:gd name="connsiteY2" fmla="*/ 381663 h 1172438"/>
              <a:gd name="connsiteX3" fmla="*/ 1239581 w 1239581"/>
              <a:gd name="connsiteY3" fmla="*/ 88223 h 1172438"/>
              <a:gd name="connsiteX4" fmla="*/ 1144923 w 1239581"/>
              <a:gd name="connsiteY4" fmla="*/ 7951 h 1172438"/>
              <a:gd name="connsiteX5" fmla="*/ 985897 w 1239581"/>
              <a:gd name="connsiteY5" fmla="*/ 0 h 1172438"/>
              <a:gd name="connsiteX6" fmla="*/ 847661 w 1239581"/>
              <a:gd name="connsiteY6" fmla="*/ 110269 h 1172438"/>
              <a:gd name="connsiteX7" fmla="*/ 659168 w 1239581"/>
              <a:gd name="connsiteY7" fmla="*/ 181766 h 1172438"/>
              <a:gd name="connsiteX8" fmla="*/ 444676 w 1239581"/>
              <a:gd name="connsiteY8" fmla="*/ 220765 h 1172438"/>
              <a:gd name="connsiteX9" fmla="*/ 331809 w 1239581"/>
              <a:gd name="connsiteY9" fmla="*/ 287635 h 1172438"/>
              <a:gd name="connsiteX10" fmla="*/ 210684 w 1239581"/>
              <a:gd name="connsiteY10" fmla="*/ 506754 h 1172438"/>
              <a:gd name="connsiteX11" fmla="*/ 0 w 1239581"/>
              <a:gd name="connsiteY11" fmla="*/ 711956 h 1172438"/>
              <a:gd name="connsiteX12" fmla="*/ 247943 w 1239581"/>
              <a:gd name="connsiteY12" fmla="*/ 1172438 h 1172438"/>
              <a:gd name="connsiteX0" fmla="*/ 247943 w 1239581"/>
              <a:gd name="connsiteY0" fmla="*/ 1172438 h 1172438"/>
              <a:gd name="connsiteX1" fmla="*/ 1065410 w 1239581"/>
              <a:gd name="connsiteY1" fmla="*/ 699715 h 1172438"/>
              <a:gd name="connsiteX2" fmla="*/ 1200582 w 1239581"/>
              <a:gd name="connsiteY2" fmla="*/ 381663 h 1172438"/>
              <a:gd name="connsiteX3" fmla="*/ 1239581 w 1239581"/>
              <a:gd name="connsiteY3" fmla="*/ 88223 h 1172438"/>
              <a:gd name="connsiteX4" fmla="*/ 1144923 w 1239581"/>
              <a:gd name="connsiteY4" fmla="*/ 7951 h 1172438"/>
              <a:gd name="connsiteX5" fmla="*/ 1049153 w 1239581"/>
              <a:gd name="connsiteY5" fmla="*/ 6273 h 1172438"/>
              <a:gd name="connsiteX6" fmla="*/ 985897 w 1239581"/>
              <a:gd name="connsiteY6" fmla="*/ 0 h 1172438"/>
              <a:gd name="connsiteX7" fmla="*/ 847661 w 1239581"/>
              <a:gd name="connsiteY7" fmla="*/ 110269 h 1172438"/>
              <a:gd name="connsiteX8" fmla="*/ 659168 w 1239581"/>
              <a:gd name="connsiteY8" fmla="*/ 181766 h 1172438"/>
              <a:gd name="connsiteX9" fmla="*/ 444676 w 1239581"/>
              <a:gd name="connsiteY9" fmla="*/ 220765 h 1172438"/>
              <a:gd name="connsiteX10" fmla="*/ 331809 w 1239581"/>
              <a:gd name="connsiteY10" fmla="*/ 287635 h 1172438"/>
              <a:gd name="connsiteX11" fmla="*/ 210684 w 1239581"/>
              <a:gd name="connsiteY11" fmla="*/ 506754 h 1172438"/>
              <a:gd name="connsiteX12" fmla="*/ 0 w 1239581"/>
              <a:gd name="connsiteY12" fmla="*/ 711956 h 1172438"/>
              <a:gd name="connsiteX13" fmla="*/ 247943 w 1239581"/>
              <a:gd name="connsiteY13" fmla="*/ 1172438 h 1172438"/>
              <a:gd name="connsiteX0" fmla="*/ 247943 w 1239581"/>
              <a:gd name="connsiteY0" fmla="*/ 1185665 h 1185665"/>
              <a:gd name="connsiteX1" fmla="*/ 1065410 w 1239581"/>
              <a:gd name="connsiteY1" fmla="*/ 712942 h 1185665"/>
              <a:gd name="connsiteX2" fmla="*/ 1200582 w 1239581"/>
              <a:gd name="connsiteY2" fmla="*/ 394890 h 1185665"/>
              <a:gd name="connsiteX3" fmla="*/ 1239581 w 1239581"/>
              <a:gd name="connsiteY3" fmla="*/ 101450 h 1185665"/>
              <a:gd name="connsiteX4" fmla="*/ 1144923 w 1239581"/>
              <a:gd name="connsiteY4" fmla="*/ 21178 h 1185665"/>
              <a:gd name="connsiteX5" fmla="*/ 1058904 w 1239581"/>
              <a:gd name="connsiteY5" fmla="*/ 0 h 1185665"/>
              <a:gd name="connsiteX6" fmla="*/ 985897 w 1239581"/>
              <a:gd name="connsiteY6" fmla="*/ 13227 h 1185665"/>
              <a:gd name="connsiteX7" fmla="*/ 847661 w 1239581"/>
              <a:gd name="connsiteY7" fmla="*/ 123496 h 1185665"/>
              <a:gd name="connsiteX8" fmla="*/ 659168 w 1239581"/>
              <a:gd name="connsiteY8" fmla="*/ 194993 h 1185665"/>
              <a:gd name="connsiteX9" fmla="*/ 444676 w 1239581"/>
              <a:gd name="connsiteY9" fmla="*/ 233992 h 1185665"/>
              <a:gd name="connsiteX10" fmla="*/ 331809 w 1239581"/>
              <a:gd name="connsiteY10" fmla="*/ 300862 h 1185665"/>
              <a:gd name="connsiteX11" fmla="*/ 210684 w 1239581"/>
              <a:gd name="connsiteY11" fmla="*/ 519981 h 1185665"/>
              <a:gd name="connsiteX12" fmla="*/ 0 w 1239581"/>
              <a:gd name="connsiteY12" fmla="*/ 725183 h 1185665"/>
              <a:gd name="connsiteX13" fmla="*/ 247943 w 1239581"/>
              <a:gd name="connsiteY13" fmla="*/ 1185665 h 1185665"/>
              <a:gd name="connsiteX0" fmla="*/ 247943 w 1239581"/>
              <a:gd name="connsiteY0" fmla="*/ 1185665 h 1185665"/>
              <a:gd name="connsiteX1" fmla="*/ 1065410 w 1239581"/>
              <a:gd name="connsiteY1" fmla="*/ 712942 h 1185665"/>
              <a:gd name="connsiteX2" fmla="*/ 1185960 w 1239581"/>
              <a:gd name="connsiteY2" fmla="*/ 375391 h 1185665"/>
              <a:gd name="connsiteX3" fmla="*/ 1239581 w 1239581"/>
              <a:gd name="connsiteY3" fmla="*/ 101450 h 1185665"/>
              <a:gd name="connsiteX4" fmla="*/ 1144923 w 1239581"/>
              <a:gd name="connsiteY4" fmla="*/ 21178 h 1185665"/>
              <a:gd name="connsiteX5" fmla="*/ 1058904 w 1239581"/>
              <a:gd name="connsiteY5" fmla="*/ 0 h 1185665"/>
              <a:gd name="connsiteX6" fmla="*/ 985897 w 1239581"/>
              <a:gd name="connsiteY6" fmla="*/ 13227 h 1185665"/>
              <a:gd name="connsiteX7" fmla="*/ 847661 w 1239581"/>
              <a:gd name="connsiteY7" fmla="*/ 123496 h 1185665"/>
              <a:gd name="connsiteX8" fmla="*/ 659168 w 1239581"/>
              <a:gd name="connsiteY8" fmla="*/ 194993 h 1185665"/>
              <a:gd name="connsiteX9" fmla="*/ 444676 w 1239581"/>
              <a:gd name="connsiteY9" fmla="*/ 233992 h 1185665"/>
              <a:gd name="connsiteX10" fmla="*/ 331809 w 1239581"/>
              <a:gd name="connsiteY10" fmla="*/ 300862 h 1185665"/>
              <a:gd name="connsiteX11" fmla="*/ 210684 w 1239581"/>
              <a:gd name="connsiteY11" fmla="*/ 519981 h 1185665"/>
              <a:gd name="connsiteX12" fmla="*/ 0 w 1239581"/>
              <a:gd name="connsiteY12" fmla="*/ 725183 h 1185665"/>
              <a:gd name="connsiteX13" fmla="*/ 247943 w 1239581"/>
              <a:gd name="connsiteY13" fmla="*/ 1185665 h 1185665"/>
              <a:gd name="connsiteX0" fmla="*/ 247943 w 1239581"/>
              <a:gd name="connsiteY0" fmla="*/ 1185665 h 1185665"/>
              <a:gd name="connsiteX1" fmla="*/ 1065410 w 1239581"/>
              <a:gd name="connsiteY1" fmla="*/ 712942 h 1185665"/>
              <a:gd name="connsiteX2" fmla="*/ 1120651 w 1239581"/>
              <a:gd name="connsiteY2" fmla="*/ 588231 h 1185665"/>
              <a:gd name="connsiteX3" fmla="*/ 1185960 w 1239581"/>
              <a:gd name="connsiteY3" fmla="*/ 375391 h 1185665"/>
              <a:gd name="connsiteX4" fmla="*/ 1239581 w 1239581"/>
              <a:gd name="connsiteY4" fmla="*/ 101450 h 1185665"/>
              <a:gd name="connsiteX5" fmla="*/ 1144923 w 1239581"/>
              <a:gd name="connsiteY5" fmla="*/ 21178 h 1185665"/>
              <a:gd name="connsiteX6" fmla="*/ 1058904 w 1239581"/>
              <a:gd name="connsiteY6" fmla="*/ 0 h 1185665"/>
              <a:gd name="connsiteX7" fmla="*/ 985897 w 1239581"/>
              <a:gd name="connsiteY7" fmla="*/ 13227 h 1185665"/>
              <a:gd name="connsiteX8" fmla="*/ 847661 w 1239581"/>
              <a:gd name="connsiteY8" fmla="*/ 123496 h 1185665"/>
              <a:gd name="connsiteX9" fmla="*/ 659168 w 1239581"/>
              <a:gd name="connsiteY9" fmla="*/ 194993 h 1185665"/>
              <a:gd name="connsiteX10" fmla="*/ 444676 w 1239581"/>
              <a:gd name="connsiteY10" fmla="*/ 233992 h 1185665"/>
              <a:gd name="connsiteX11" fmla="*/ 331809 w 1239581"/>
              <a:gd name="connsiteY11" fmla="*/ 300862 h 1185665"/>
              <a:gd name="connsiteX12" fmla="*/ 210684 w 1239581"/>
              <a:gd name="connsiteY12" fmla="*/ 519981 h 1185665"/>
              <a:gd name="connsiteX13" fmla="*/ 0 w 1239581"/>
              <a:gd name="connsiteY13" fmla="*/ 725183 h 1185665"/>
              <a:gd name="connsiteX14" fmla="*/ 247943 w 1239581"/>
              <a:gd name="connsiteY14" fmla="*/ 1185665 h 1185665"/>
              <a:gd name="connsiteX0" fmla="*/ 247943 w 1239581"/>
              <a:gd name="connsiteY0" fmla="*/ 1185665 h 1185665"/>
              <a:gd name="connsiteX1" fmla="*/ 1065410 w 1239581"/>
              <a:gd name="connsiteY1" fmla="*/ 712942 h 1185665"/>
              <a:gd name="connsiteX2" fmla="*/ 1106028 w 1239581"/>
              <a:gd name="connsiteY2" fmla="*/ 593106 h 1185665"/>
              <a:gd name="connsiteX3" fmla="*/ 1185960 w 1239581"/>
              <a:gd name="connsiteY3" fmla="*/ 375391 h 1185665"/>
              <a:gd name="connsiteX4" fmla="*/ 1239581 w 1239581"/>
              <a:gd name="connsiteY4" fmla="*/ 101450 h 1185665"/>
              <a:gd name="connsiteX5" fmla="*/ 1144923 w 1239581"/>
              <a:gd name="connsiteY5" fmla="*/ 21178 h 1185665"/>
              <a:gd name="connsiteX6" fmla="*/ 1058904 w 1239581"/>
              <a:gd name="connsiteY6" fmla="*/ 0 h 1185665"/>
              <a:gd name="connsiteX7" fmla="*/ 985897 w 1239581"/>
              <a:gd name="connsiteY7" fmla="*/ 13227 h 1185665"/>
              <a:gd name="connsiteX8" fmla="*/ 847661 w 1239581"/>
              <a:gd name="connsiteY8" fmla="*/ 123496 h 1185665"/>
              <a:gd name="connsiteX9" fmla="*/ 659168 w 1239581"/>
              <a:gd name="connsiteY9" fmla="*/ 194993 h 1185665"/>
              <a:gd name="connsiteX10" fmla="*/ 444676 w 1239581"/>
              <a:gd name="connsiteY10" fmla="*/ 233992 h 1185665"/>
              <a:gd name="connsiteX11" fmla="*/ 331809 w 1239581"/>
              <a:gd name="connsiteY11" fmla="*/ 300862 h 1185665"/>
              <a:gd name="connsiteX12" fmla="*/ 210684 w 1239581"/>
              <a:gd name="connsiteY12" fmla="*/ 519981 h 1185665"/>
              <a:gd name="connsiteX13" fmla="*/ 0 w 1239581"/>
              <a:gd name="connsiteY13" fmla="*/ 725183 h 1185665"/>
              <a:gd name="connsiteX14" fmla="*/ 247943 w 1239581"/>
              <a:gd name="connsiteY14" fmla="*/ 1185665 h 1185665"/>
              <a:gd name="connsiteX0" fmla="*/ 247943 w 1239581"/>
              <a:gd name="connsiteY0" fmla="*/ 1185665 h 1185665"/>
              <a:gd name="connsiteX1" fmla="*/ 1031286 w 1239581"/>
              <a:gd name="connsiteY1" fmla="*/ 708069 h 1185665"/>
              <a:gd name="connsiteX2" fmla="*/ 1106028 w 1239581"/>
              <a:gd name="connsiteY2" fmla="*/ 593106 h 1185665"/>
              <a:gd name="connsiteX3" fmla="*/ 1185960 w 1239581"/>
              <a:gd name="connsiteY3" fmla="*/ 375391 h 1185665"/>
              <a:gd name="connsiteX4" fmla="*/ 1239581 w 1239581"/>
              <a:gd name="connsiteY4" fmla="*/ 101450 h 1185665"/>
              <a:gd name="connsiteX5" fmla="*/ 1144923 w 1239581"/>
              <a:gd name="connsiteY5" fmla="*/ 21178 h 1185665"/>
              <a:gd name="connsiteX6" fmla="*/ 1058904 w 1239581"/>
              <a:gd name="connsiteY6" fmla="*/ 0 h 1185665"/>
              <a:gd name="connsiteX7" fmla="*/ 985897 w 1239581"/>
              <a:gd name="connsiteY7" fmla="*/ 13227 h 1185665"/>
              <a:gd name="connsiteX8" fmla="*/ 847661 w 1239581"/>
              <a:gd name="connsiteY8" fmla="*/ 123496 h 1185665"/>
              <a:gd name="connsiteX9" fmla="*/ 659168 w 1239581"/>
              <a:gd name="connsiteY9" fmla="*/ 194993 h 1185665"/>
              <a:gd name="connsiteX10" fmla="*/ 444676 w 1239581"/>
              <a:gd name="connsiteY10" fmla="*/ 233992 h 1185665"/>
              <a:gd name="connsiteX11" fmla="*/ 331809 w 1239581"/>
              <a:gd name="connsiteY11" fmla="*/ 300862 h 1185665"/>
              <a:gd name="connsiteX12" fmla="*/ 210684 w 1239581"/>
              <a:gd name="connsiteY12" fmla="*/ 519981 h 1185665"/>
              <a:gd name="connsiteX13" fmla="*/ 0 w 1239581"/>
              <a:gd name="connsiteY13" fmla="*/ 725183 h 1185665"/>
              <a:gd name="connsiteX14" fmla="*/ 247943 w 1239581"/>
              <a:gd name="connsiteY14" fmla="*/ 1185665 h 1185665"/>
              <a:gd name="connsiteX0" fmla="*/ 247943 w 1239581"/>
              <a:gd name="connsiteY0" fmla="*/ 1185665 h 1185665"/>
              <a:gd name="connsiteX1" fmla="*/ 842787 w 1239581"/>
              <a:gd name="connsiteY1" fmla="*/ 827097 h 1185665"/>
              <a:gd name="connsiteX2" fmla="*/ 1031286 w 1239581"/>
              <a:gd name="connsiteY2" fmla="*/ 708069 h 1185665"/>
              <a:gd name="connsiteX3" fmla="*/ 1106028 w 1239581"/>
              <a:gd name="connsiteY3" fmla="*/ 593106 h 1185665"/>
              <a:gd name="connsiteX4" fmla="*/ 1185960 w 1239581"/>
              <a:gd name="connsiteY4" fmla="*/ 375391 h 1185665"/>
              <a:gd name="connsiteX5" fmla="*/ 1239581 w 1239581"/>
              <a:gd name="connsiteY5" fmla="*/ 101450 h 1185665"/>
              <a:gd name="connsiteX6" fmla="*/ 1144923 w 1239581"/>
              <a:gd name="connsiteY6" fmla="*/ 21178 h 1185665"/>
              <a:gd name="connsiteX7" fmla="*/ 1058904 w 1239581"/>
              <a:gd name="connsiteY7" fmla="*/ 0 h 1185665"/>
              <a:gd name="connsiteX8" fmla="*/ 985897 w 1239581"/>
              <a:gd name="connsiteY8" fmla="*/ 13227 h 1185665"/>
              <a:gd name="connsiteX9" fmla="*/ 847661 w 1239581"/>
              <a:gd name="connsiteY9" fmla="*/ 123496 h 1185665"/>
              <a:gd name="connsiteX10" fmla="*/ 659168 w 1239581"/>
              <a:gd name="connsiteY10" fmla="*/ 194993 h 1185665"/>
              <a:gd name="connsiteX11" fmla="*/ 444676 w 1239581"/>
              <a:gd name="connsiteY11" fmla="*/ 233992 h 1185665"/>
              <a:gd name="connsiteX12" fmla="*/ 331809 w 1239581"/>
              <a:gd name="connsiteY12" fmla="*/ 300862 h 1185665"/>
              <a:gd name="connsiteX13" fmla="*/ 210684 w 1239581"/>
              <a:gd name="connsiteY13" fmla="*/ 519981 h 1185665"/>
              <a:gd name="connsiteX14" fmla="*/ 0 w 1239581"/>
              <a:gd name="connsiteY14" fmla="*/ 725183 h 1185665"/>
              <a:gd name="connsiteX15" fmla="*/ 247943 w 1239581"/>
              <a:gd name="connsiteY15" fmla="*/ 1185665 h 1185665"/>
              <a:gd name="connsiteX0" fmla="*/ 247943 w 1239581"/>
              <a:gd name="connsiteY0" fmla="*/ 1185665 h 1185665"/>
              <a:gd name="connsiteX1" fmla="*/ 735539 w 1239581"/>
              <a:gd name="connsiteY1" fmla="*/ 846596 h 1185665"/>
              <a:gd name="connsiteX2" fmla="*/ 1031286 w 1239581"/>
              <a:gd name="connsiteY2" fmla="*/ 708069 h 1185665"/>
              <a:gd name="connsiteX3" fmla="*/ 1106028 w 1239581"/>
              <a:gd name="connsiteY3" fmla="*/ 593106 h 1185665"/>
              <a:gd name="connsiteX4" fmla="*/ 1185960 w 1239581"/>
              <a:gd name="connsiteY4" fmla="*/ 375391 h 1185665"/>
              <a:gd name="connsiteX5" fmla="*/ 1239581 w 1239581"/>
              <a:gd name="connsiteY5" fmla="*/ 101450 h 1185665"/>
              <a:gd name="connsiteX6" fmla="*/ 1144923 w 1239581"/>
              <a:gd name="connsiteY6" fmla="*/ 21178 h 1185665"/>
              <a:gd name="connsiteX7" fmla="*/ 1058904 w 1239581"/>
              <a:gd name="connsiteY7" fmla="*/ 0 h 1185665"/>
              <a:gd name="connsiteX8" fmla="*/ 985897 w 1239581"/>
              <a:gd name="connsiteY8" fmla="*/ 13227 h 1185665"/>
              <a:gd name="connsiteX9" fmla="*/ 847661 w 1239581"/>
              <a:gd name="connsiteY9" fmla="*/ 123496 h 1185665"/>
              <a:gd name="connsiteX10" fmla="*/ 659168 w 1239581"/>
              <a:gd name="connsiteY10" fmla="*/ 194993 h 1185665"/>
              <a:gd name="connsiteX11" fmla="*/ 444676 w 1239581"/>
              <a:gd name="connsiteY11" fmla="*/ 233992 h 1185665"/>
              <a:gd name="connsiteX12" fmla="*/ 331809 w 1239581"/>
              <a:gd name="connsiteY12" fmla="*/ 300862 h 1185665"/>
              <a:gd name="connsiteX13" fmla="*/ 210684 w 1239581"/>
              <a:gd name="connsiteY13" fmla="*/ 519981 h 1185665"/>
              <a:gd name="connsiteX14" fmla="*/ 0 w 1239581"/>
              <a:gd name="connsiteY14" fmla="*/ 725183 h 1185665"/>
              <a:gd name="connsiteX15" fmla="*/ 247943 w 1239581"/>
              <a:gd name="connsiteY15" fmla="*/ 1185665 h 1185665"/>
              <a:gd name="connsiteX0" fmla="*/ 247943 w 1239581"/>
              <a:gd name="connsiteY0" fmla="*/ 1185665 h 1185665"/>
              <a:gd name="connsiteX1" fmla="*/ 735539 w 1239581"/>
              <a:gd name="connsiteY1" fmla="*/ 846596 h 1185665"/>
              <a:gd name="connsiteX2" fmla="*/ 891534 w 1239581"/>
              <a:gd name="connsiteY2" fmla="*/ 778348 h 1185665"/>
              <a:gd name="connsiteX3" fmla="*/ 1031286 w 1239581"/>
              <a:gd name="connsiteY3" fmla="*/ 708069 h 1185665"/>
              <a:gd name="connsiteX4" fmla="*/ 1106028 w 1239581"/>
              <a:gd name="connsiteY4" fmla="*/ 593106 h 1185665"/>
              <a:gd name="connsiteX5" fmla="*/ 1185960 w 1239581"/>
              <a:gd name="connsiteY5" fmla="*/ 375391 h 1185665"/>
              <a:gd name="connsiteX6" fmla="*/ 1239581 w 1239581"/>
              <a:gd name="connsiteY6" fmla="*/ 101450 h 1185665"/>
              <a:gd name="connsiteX7" fmla="*/ 1144923 w 1239581"/>
              <a:gd name="connsiteY7" fmla="*/ 21178 h 1185665"/>
              <a:gd name="connsiteX8" fmla="*/ 1058904 w 1239581"/>
              <a:gd name="connsiteY8" fmla="*/ 0 h 1185665"/>
              <a:gd name="connsiteX9" fmla="*/ 985897 w 1239581"/>
              <a:gd name="connsiteY9" fmla="*/ 13227 h 1185665"/>
              <a:gd name="connsiteX10" fmla="*/ 847661 w 1239581"/>
              <a:gd name="connsiteY10" fmla="*/ 123496 h 1185665"/>
              <a:gd name="connsiteX11" fmla="*/ 659168 w 1239581"/>
              <a:gd name="connsiteY11" fmla="*/ 194993 h 1185665"/>
              <a:gd name="connsiteX12" fmla="*/ 444676 w 1239581"/>
              <a:gd name="connsiteY12" fmla="*/ 233992 h 1185665"/>
              <a:gd name="connsiteX13" fmla="*/ 331809 w 1239581"/>
              <a:gd name="connsiteY13" fmla="*/ 300862 h 1185665"/>
              <a:gd name="connsiteX14" fmla="*/ 210684 w 1239581"/>
              <a:gd name="connsiteY14" fmla="*/ 519981 h 1185665"/>
              <a:gd name="connsiteX15" fmla="*/ 0 w 1239581"/>
              <a:gd name="connsiteY15" fmla="*/ 725183 h 1185665"/>
              <a:gd name="connsiteX16" fmla="*/ 247943 w 1239581"/>
              <a:gd name="connsiteY16" fmla="*/ 1185665 h 1185665"/>
              <a:gd name="connsiteX0" fmla="*/ 247943 w 1239581"/>
              <a:gd name="connsiteY0" fmla="*/ 1185665 h 1185665"/>
              <a:gd name="connsiteX1" fmla="*/ 735539 w 1239581"/>
              <a:gd name="connsiteY1" fmla="*/ 846596 h 1185665"/>
              <a:gd name="connsiteX2" fmla="*/ 896408 w 1239581"/>
              <a:gd name="connsiteY2" fmla="*/ 783224 h 1185665"/>
              <a:gd name="connsiteX3" fmla="*/ 1031286 w 1239581"/>
              <a:gd name="connsiteY3" fmla="*/ 708069 h 1185665"/>
              <a:gd name="connsiteX4" fmla="*/ 1106028 w 1239581"/>
              <a:gd name="connsiteY4" fmla="*/ 593106 h 1185665"/>
              <a:gd name="connsiteX5" fmla="*/ 1185960 w 1239581"/>
              <a:gd name="connsiteY5" fmla="*/ 375391 h 1185665"/>
              <a:gd name="connsiteX6" fmla="*/ 1239581 w 1239581"/>
              <a:gd name="connsiteY6" fmla="*/ 101450 h 1185665"/>
              <a:gd name="connsiteX7" fmla="*/ 1144923 w 1239581"/>
              <a:gd name="connsiteY7" fmla="*/ 21178 h 1185665"/>
              <a:gd name="connsiteX8" fmla="*/ 1058904 w 1239581"/>
              <a:gd name="connsiteY8" fmla="*/ 0 h 1185665"/>
              <a:gd name="connsiteX9" fmla="*/ 985897 w 1239581"/>
              <a:gd name="connsiteY9" fmla="*/ 13227 h 1185665"/>
              <a:gd name="connsiteX10" fmla="*/ 847661 w 1239581"/>
              <a:gd name="connsiteY10" fmla="*/ 123496 h 1185665"/>
              <a:gd name="connsiteX11" fmla="*/ 659168 w 1239581"/>
              <a:gd name="connsiteY11" fmla="*/ 194993 h 1185665"/>
              <a:gd name="connsiteX12" fmla="*/ 444676 w 1239581"/>
              <a:gd name="connsiteY12" fmla="*/ 233992 h 1185665"/>
              <a:gd name="connsiteX13" fmla="*/ 331809 w 1239581"/>
              <a:gd name="connsiteY13" fmla="*/ 300862 h 1185665"/>
              <a:gd name="connsiteX14" fmla="*/ 210684 w 1239581"/>
              <a:gd name="connsiteY14" fmla="*/ 519981 h 1185665"/>
              <a:gd name="connsiteX15" fmla="*/ 0 w 1239581"/>
              <a:gd name="connsiteY15" fmla="*/ 725183 h 1185665"/>
              <a:gd name="connsiteX16" fmla="*/ 247943 w 1239581"/>
              <a:gd name="connsiteY16" fmla="*/ 1185665 h 118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9581" h="1185665">
                <a:moveTo>
                  <a:pt x="247943" y="1185665"/>
                </a:moveTo>
                <a:lnTo>
                  <a:pt x="735539" y="846596"/>
                </a:lnTo>
                <a:lnTo>
                  <a:pt x="896408" y="783224"/>
                </a:lnTo>
                <a:lnTo>
                  <a:pt x="1031286" y="708069"/>
                </a:lnTo>
                <a:lnTo>
                  <a:pt x="1106028" y="593106"/>
                </a:lnTo>
                <a:lnTo>
                  <a:pt x="1185960" y="375391"/>
                </a:lnTo>
                <a:lnTo>
                  <a:pt x="1239581" y="101450"/>
                </a:lnTo>
                <a:lnTo>
                  <a:pt x="1144923" y="21178"/>
                </a:lnTo>
                <a:lnTo>
                  <a:pt x="1058904" y="0"/>
                </a:lnTo>
                <a:lnTo>
                  <a:pt x="985897" y="13227"/>
                </a:lnTo>
                <a:lnTo>
                  <a:pt x="847661" y="123496"/>
                </a:lnTo>
                <a:lnTo>
                  <a:pt x="659168" y="194993"/>
                </a:lnTo>
                <a:lnTo>
                  <a:pt x="444676" y="233992"/>
                </a:lnTo>
                <a:lnTo>
                  <a:pt x="331809" y="300862"/>
                </a:lnTo>
                <a:lnTo>
                  <a:pt x="210684" y="519981"/>
                </a:lnTo>
                <a:lnTo>
                  <a:pt x="0" y="725183"/>
                </a:lnTo>
                <a:lnTo>
                  <a:pt x="247943" y="1185665"/>
                </a:lnTo>
                <a:close/>
              </a:path>
            </a:pathLst>
          </a:custGeom>
          <a:solidFill>
            <a:srgbClr val="FF0000">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80" name="フリーフォーム 79"/>
          <p:cNvSpPr/>
          <p:nvPr/>
        </p:nvSpPr>
        <p:spPr>
          <a:xfrm>
            <a:off x="1933293" y="1871090"/>
            <a:ext cx="1020129" cy="745581"/>
          </a:xfrm>
          <a:custGeom>
            <a:avLst/>
            <a:gdLst>
              <a:gd name="connsiteX0" fmla="*/ 1661823 w 1661823"/>
              <a:gd name="connsiteY0" fmla="*/ 628153 h 1311965"/>
              <a:gd name="connsiteX1" fmla="*/ 1256306 w 1661823"/>
              <a:gd name="connsiteY1" fmla="*/ 691763 h 1311965"/>
              <a:gd name="connsiteX2" fmla="*/ 1137037 w 1661823"/>
              <a:gd name="connsiteY2" fmla="*/ 667909 h 1311965"/>
              <a:gd name="connsiteX3" fmla="*/ 978011 w 1661823"/>
              <a:gd name="connsiteY3" fmla="*/ 850789 h 1311965"/>
              <a:gd name="connsiteX4" fmla="*/ 310101 w 1661823"/>
              <a:gd name="connsiteY4" fmla="*/ 1311965 h 1311965"/>
              <a:gd name="connsiteX5" fmla="*/ 0 w 1661823"/>
              <a:gd name="connsiteY5" fmla="*/ 874643 h 1311965"/>
              <a:gd name="connsiteX6" fmla="*/ 174929 w 1661823"/>
              <a:gd name="connsiteY6" fmla="*/ 357808 h 1311965"/>
              <a:gd name="connsiteX7" fmla="*/ 1057524 w 1661823"/>
              <a:gd name="connsiteY7" fmla="*/ 0 h 1311965"/>
              <a:gd name="connsiteX8" fmla="*/ 1423284 w 1661823"/>
              <a:gd name="connsiteY8" fmla="*/ 151074 h 1311965"/>
              <a:gd name="connsiteX9" fmla="*/ 1661823 w 1661823"/>
              <a:gd name="connsiteY9" fmla="*/ 628153 h 1311965"/>
              <a:gd name="connsiteX0" fmla="*/ 1661823 w 1661823"/>
              <a:gd name="connsiteY0" fmla="*/ 628153 h 1311965"/>
              <a:gd name="connsiteX1" fmla="*/ 1256306 w 1661823"/>
              <a:gd name="connsiteY1" fmla="*/ 691763 h 1311965"/>
              <a:gd name="connsiteX2" fmla="*/ 1137037 w 1661823"/>
              <a:gd name="connsiteY2" fmla="*/ 667909 h 1311965"/>
              <a:gd name="connsiteX3" fmla="*/ 978011 w 1661823"/>
              <a:gd name="connsiteY3" fmla="*/ 850789 h 1311965"/>
              <a:gd name="connsiteX4" fmla="*/ 310101 w 1661823"/>
              <a:gd name="connsiteY4" fmla="*/ 1311965 h 1311965"/>
              <a:gd name="connsiteX5" fmla="*/ 139466 w 1661823"/>
              <a:gd name="connsiteY5" fmla="*/ 1083583 h 1311965"/>
              <a:gd name="connsiteX6" fmla="*/ 0 w 1661823"/>
              <a:gd name="connsiteY6" fmla="*/ 874643 h 1311965"/>
              <a:gd name="connsiteX7" fmla="*/ 174929 w 1661823"/>
              <a:gd name="connsiteY7" fmla="*/ 357808 h 1311965"/>
              <a:gd name="connsiteX8" fmla="*/ 1057524 w 1661823"/>
              <a:gd name="connsiteY8" fmla="*/ 0 h 1311965"/>
              <a:gd name="connsiteX9" fmla="*/ 1423284 w 1661823"/>
              <a:gd name="connsiteY9" fmla="*/ 151074 h 1311965"/>
              <a:gd name="connsiteX10" fmla="*/ 1661823 w 1661823"/>
              <a:gd name="connsiteY10" fmla="*/ 628153 h 1311965"/>
              <a:gd name="connsiteX0" fmla="*/ 1697300 w 1697300"/>
              <a:gd name="connsiteY0" fmla="*/ 628153 h 1311965"/>
              <a:gd name="connsiteX1" fmla="*/ 1291783 w 1697300"/>
              <a:gd name="connsiteY1" fmla="*/ 691763 h 1311965"/>
              <a:gd name="connsiteX2" fmla="*/ 1172514 w 1697300"/>
              <a:gd name="connsiteY2" fmla="*/ 667909 h 1311965"/>
              <a:gd name="connsiteX3" fmla="*/ 1013488 w 1697300"/>
              <a:gd name="connsiteY3" fmla="*/ 850789 h 1311965"/>
              <a:gd name="connsiteX4" fmla="*/ 345578 w 1697300"/>
              <a:gd name="connsiteY4" fmla="*/ 1311965 h 1311965"/>
              <a:gd name="connsiteX5" fmla="*/ 174943 w 1697300"/>
              <a:gd name="connsiteY5" fmla="*/ 1083583 h 1311965"/>
              <a:gd name="connsiteX6" fmla="*/ 0 w 1697300"/>
              <a:gd name="connsiteY6" fmla="*/ 798443 h 1311965"/>
              <a:gd name="connsiteX7" fmla="*/ 210406 w 1697300"/>
              <a:gd name="connsiteY7" fmla="*/ 357808 h 1311965"/>
              <a:gd name="connsiteX8" fmla="*/ 1093001 w 1697300"/>
              <a:gd name="connsiteY8" fmla="*/ 0 h 1311965"/>
              <a:gd name="connsiteX9" fmla="*/ 1458761 w 1697300"/>
              <a:gd name="connsiteY9" fmla="*/ 151074 h 1311965"/>
              <a:gd name="connsiteX10" fmla="*/ 1697300 w 1697300"/>
              <a:gd name="connsiteY10" fmla="*/ 628153 h 1311965"/>
              <a:gd name="connsiteX0" fmla="*/ 1697300 w 1697300"/>
              <a:gd name="connsiteY0" fmla="*/ 628153 h 1311965"/>
              <a:gd name="connsiteX1" fmla="*/ 1291783 w 1697300"/>
              <a:gd name="connsiteY1" fmla="*/ 691763 h 1311965"/>
              <a:gd name="connsiteX2" fmla="*/ 1172514 w 1697300"/>
              <a:gd name="connsiteY2" fmla="*/ 667909 h 1311965"/>
              <a:gd name="connsiteX3" fmla="*/ 1013488 w 1697300"/>
              <a:gd name="connsiteY3" fmla="*/ 850789 h 1311965"/>
              <a:gd name="connsiteX4" fmla="*/ 345578 w 1697300"/>
              <a:gd name="connsiteY4" fmla="*/ 1311965 h 1311965"/>
              <a:gd name="connsiteX5" fmla="*/ 174943 w 1697300"/>
              <a:gd name="connsiteY5" fmla="*/ 1083583 h 1311965"/>
              <a:gd name="connsiteX6" fmla="*/ 0 w 1697300"/>
              <a:gd name="connsiteY6" fmla="*/ 798443 h 1311965"/>
              <a:gd name="connsiteX7" fmla="*/ 204493 w 1697300"/>
              <a:gd name="connsiteY7" fmla="*/ 395908 h 1311965"/>
              <a:gd name="connsiteX8" fmla="*/ 1093001 w 1697300"/>
              <a:gd name="connsiteY8" fmla="*/ 0 h 1311965"/>
              <a:gd name="connsiteX9" fmla="*/ 1458761 w 1697300"/>
              <a:gd name="connsiteY9" fmla="*/ 151074 h 1311965"/>
              <a:gd name="connsiteX10" fmla="*/ 1697300 w 1697300"/>
              <a:gd name="connsiteY10" fmla="*/ 628153 h 1311965"/>
              <a:gd name="connsiteX0" fmla="*/ 1711568 w 1711568"/>
              <a:gd name="connsiteY0" fmla="*/ 628153 h 1311965"/>
              <a:gd name="connsiteX1" fmla="*/ 1306051 w 1711568"/>
              <a:gd name="connsiteY1" fmla="*/ 691763 h 1311965"/>
              <a:gd name="connsiteX2" fmla="*/ 1186782 w 1711568"/>
              <a:gd name="connsiteY2" fmla="*/ 667909 h 1311965"/>
              <a:gd name="connsiteX3" fmla="*/ 1027756 w 1711568"/>
              <a:gd name="connsiteY3" fmla="*/ 85078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473029 w 1711568"/>
              <a:gd name="connsiteY9" fmla="*/ 151074 h 1311965"/>
              <a:gd name="connsiteX10" fmla="*/ 1711568 w 1711568"/>
              <a:gd name="connsiteY10"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5078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473029 w 1711568"/>
              <a:gd name="connsiteY9" fmla="*/ 151074 h 1311965"/>
              <a:gd name="connsiteX10" fmla="*/ 1711568 w 1711568"/>
              <a:gd name="connsiteY10"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4443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473029 w 1711568"/>
              <a:gd name="connsiteY9" fmla="*/ 151074 h 1311965"/>
              <a:gd name="connsiteX10" fmla="*/ 1711568 w 1711568"/>
              <a:gd name="connsiteY10"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4443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226916 w 1711568"/>
              <a:gd name="connsiteY9" fmla="*/ 51708 h 1311965"/>
              <a:gd name="connsiteX10" fmla="*/ 1473029 w 1711568"/>
              <a:gd name="connsiteY10" fmla="*/ 151074 h 1311965"/>
              <a:gd name="connsiteX11" fmla="*/ 1711568 w 1711568"/>
              <a:gd name="connsiteY11"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4443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238742 w 1711568"/>
              <a:gd name="connsiteY9" fmla="*/ 172358 h 1311965"/>
              <a:gd name="connsiteX10" fmla="*/ 1473029 w 1711568"/>
              <a:gd name="connsiteY10" fmla="*/ 151074 h 1311965"/>
              <a:gd name="connsiteX11" fmla="*/ 1711568 w 1711568"/>
              <a:gd name="connsiteY11" fmla="*/ 628153 h 13119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218761 w 1711568"/>
              <a:gd name="connsiteY7" fmla="*/ 332408 h 1248465"/>
              <a:gd name="connsiteX8" fmla="*/ 1024489 w 1711568"/>
              <a:gd name="connsiteY8" fmla="*/ 0 h 1248465"/>
              <a:gd name="connsiteX9" fmla="*/ 1238742 w 1711568"/>
              <a:gd name="connsiteY9" fmla="*/ 108858 h 1248465"/>
              <a:gd name="connsiteX10" fmla="*/ 1473029 w 1711568"/>
              <a:gd name="connsiteY10" fmla="*/ 87574 h 1248465"/>
              <a:gd name="connsiteX11" fmla="*/ 1711568 w 1711568"/>
              <a:gd name="connsiteY11"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218761 w 1711568"/>
              <a:gd name="connsiteY7" fmla="*/ 332408 h 1248465"/>
              <a:gd name="connsiteX8" fmla="*/ 594241 w 1711568"/>
              <a:gd name="connsiteY8" fmla="*/ 172358 h 1248465"/>
              <a:gd name="connsiteX9" fmla="*/ 1024489 w 1711568"/>
              <a:gd name="connsiteY9" fmla="*/ 0 h 1248465"/>
              <a:gd name="connsiteX10" fmla="*/ 1238742 w 1711568"/>
              <a:gd name="connsiteY10" fmla="*/ 108858 h 1248465"/>
              <a:gd name="connsiteX11" fmla="*/ 1473029 w 1711568"/>
              <a:gd name="connsiteY11" fmla="*/ 87574 h 1248465"/>
              <a:gd name="connsiteX12" fmla="*/ 1711568 w 1711568"/>
              <a:gd name="connsiteY12"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218761 w 1711568"/>
              <a:gd name="connsiteY7" fmla="*/ 332408 h 1248465"/>
              <a:gd name="connsiteX8" fmla="*/ 576503 w 1711568"/>
              <a:gd name="connsiteY8" fmla="*/ 108858 h 1248465"/>
              <a:gd name="connsiteX9" fmla="*/ 1024489 w 1711568"/>
              <a:gd name="connsiteY9" fmla="*/ 0 h 1248465"/>
              <a:gd name="connsiteX10" fmla="*/ 1238742 w 1711568"/>
              <a:gd name="connsiteY10" fmla="*/ 108858 h 1248465"/>
              <a:gd name="connsiteX11" fmla="*/ 1473029 w 1711568"/>
              <a:gd name="connsiteY11" fmla="*/ 87574 h 1248465"/>
              <a:gd name="connsiteX12" fmla="*/ 1711568 w 1711568"/>
              <a:gd name="connsiteY12"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109388 w 1711568"/>
              <a:gd name="connsiteY7" fmla="*/ 553358 h 1248465"/>
              <a:gd name="connsiteX8" fmla="*/ 218761 w 1711568"/>
              <a:gd name="connsiteY8" fmla="*/ 332408 h 1248465"/>
              <a:gd name="connsiteX9" fmla="*/ 576503 w 1711568"/>
              <a:gd name="connsiteY9" fmla="*/ 108858 h 1248465"/>
              <a:gd name="connsiteX10" fmla="*/ 1024489 w 1711568"/>
              <a:gd name="connsiteY10" fmla="*/ 0 h 1248465"/>
              <a:gd name="connsiteX11" fmla="*/ 1238742 w 1711568"/>
              <a:gd name="connsiteY11" fmla="*/ 108858 h 1248465"/>
              <a:gd name="connsiteX12" fmla="*/ 1473029 w 1711568"/>
              <a:gd name="connsiteY12" fmla="*/ 87574 h 1248465"/>
              <a:gd name="connsiteX13" fmla="*/ 1711568 w 1711568"/>
              <a:gd name="connsiteY13"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73911 w 1711568"/>
              <a:gd name="connsiteY7" fmla="*/ 534308 h 1248465"/>
              <a:gd name="connsiteX8" fmla="*/ 218761 w 1711568"/>
              <a:gd name="connsiteY8" fmla="*/ 332408 h 1248465"/>
              <a:gd name="connsiteX9" fmla="*/ 576503 w 1711568"/>
              <a:gd name="connsiteY9" fmla="*/ 108858 h 1248465"/>
              <a:gd name="connsiteX10" fmla="*/ 1024489 w 1711568"/>
              <a:gd name="connsiteY10" fmla="*/ 0 h 1248465"/>
              <a:gd name="connsiteX11" fmla="*/ 1238742 w 1711568"/>
              <a:gd name="connsiteY11" fmla="*/ 108858 h 1248465"/>
              <a:gd name="connsiteX12" fmla="*/ 1473029 w 1711568"/>
              <a:gd name="connsiteY12" fmla="*/ 87574 h 1248465"/>
              <a:gd name="connsiteX13" fmla="*/ 1711568 w 1711568"/>
              <a:gd name="connsiteY13"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992279 w 1711568"/>
              <a:gd name="connsiteY3" fmla="*/ 761889 h 1248465"/>
              <a:gd name="connsiteX4" fmla="*/ 359846 w 1711568"/>
              <a:gd name="connsiteY4" fmla="*/ 1248465 h 1248465"/>
              <a:gd name="connsiteX5" fmla="*/ 0 w 1711568"/>
              <a:gd name="connsiteY5" fmla="*/ 1159783 h 1248465"/>
              <a:gd name="connsiteX6" fmla="*/ 14268 w 1711568"/>
              <a:gd name="connsiteY6" fmla="*/ 734943 h 1248465"/>
              <a:gd name="connsiteX7" fmla="*/ 73911 w 1711568"/>
              <a:gd name="connsiteY7" fmla="*/ 534308 h 1248465"/>
              <a:gd name="connsiteX8" fmla="*/ 218761 w 1711568"/>
              <a:gd name="connsiteY8" fmla="*/ 332408 h 1248465"/>
              <a:gd name="connsiteX9" fmla="*/ 576503 w 1711568"/>
              <a:gd name="connsiteY9" fmla="*/ 108858 h 1248465"/>
              <a:gd name="connsiteX10" fmla="*/ 1024489 w 1711568"/>
              <a:gd name="connsiteY10" fmla="*/ 0 h 1248465"/>
              <a:gd name="connsiteX11" fmla="*/ 1238742 w 1711568"/>
              <a:gd name="connsiteY11" fmla="*/ 108858 h 1248465"/>
              <a:gd name="connsiteX12" fmla="*/ 1473029 w 1711568"/>
              <a:gd name="connsiteY12" fmla="*/ 87574 h 1248465"/>
              <a:gd name="connsiteX13" fmla="*/ 1711568 w 1711568"/>
              <a:gd name="connsiteY13"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992279 w 1711568"/>
              <a:gd name="connsiteY3" fmla="*/ 761889 h 1248465"/>
              <a:gd name="connsiteX4" fmla="*/ 824843 w 1711568"/>
              <a:gd name="connsiteY4" fmla="*/ 889908 h 1248465"/>
              <a:gd name="connsiteX5" fmla="*/ 359846 w 1711568"/>
              <a:gd name="connsiteY5" fmla="*/ 1248465 h 1248465"/>
              <a:gd name="connsiteX6" fmla="*/ 0 w 1711568"/>
              <a:gd name="connsiteY6" fmla="*/ 1159783 h 1248465"/>
              <a:gd name="connsiteX7" fmla="*/ 14268 w 1711568"/>
              <a:gd name="connsiteY7" fmla="*/ 734943 h 1248465"/>
              <a:gd name="connsiteX8" fmla="*/ 73911 w 1711568"/>
              <a:gd name="connsiteY8" fmla="*/ 534308 h 1248465"/>
              <a:gd name="connsiteX9" fmla="*/ 218761 w 1711568"/>
              <a:gd name="connsiteY9" fmla="*/ 332408 h 1248465"/>
              <a:gd name="connsiteX10" fmla="*/ 576503 w 1711568"/>
              <a:gd name="connsiteY10" fmla="*/ 108858 h 1248465"/>
              <a:gd name="connsiteX11" fmla="*/ 1024489 w 1711568"/>
              <a:gd name="connsiteY11" fmla="*/ 0 h 1248465"/>
              <a:gd name="connsiteX12" fmla="*/ 1238742 w 1711568"/>
              <a:gd name="connsiteY12" fmla="*/ 108858 h 1248465"/>
              <a:gd name="connsiteX13" fmla="*/ 1473029 w 1711568"/>
              <a:gd name="connsiteY13" fmla="*/ 87574 h 1248465"/>
              <a:gd name="connsiteX14" fmla="*/ 1711568 w 1711568"/>
              <a:gd name="connsiteY14"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992279 w 1711568"/>
              <a:gd name="connsiteY3" fmla="*/ 761889 h 1248465"/>
              <a:gd name="connsiteX4" fmla="*/ 860320 w 1711568"/>
              <a:gd name="connsiteY4" fmla="*/ 928008 h 1248465"/>
              <a:gd name="connsiteX5" fmla="*/ 359846 w 1711568"/>
              <a:gd name="connsiteY5" fmla="*/ 1248465 h 1248465"/>
              <a:gd name="connsiteX6" fmla="*/ 0 w 1711568"/>
              <a:gd name="connsiteY6" fmla="*/ 1159783 h 1248465"/>
              <a:gd name="connsiteX7" fmla="*/ 14268 w 1711568"/>
              <a:gd name="connsiteY7" fmla="*/ 734943 h 1248465"/>
              <a:gd name="connsiteX8" fmla="*/ 73911 w 1711568"/>
              <a:gd name="connsiteY8" fmla="*/ 534308 h 1248465"/>
              <a:gd name="connsiteX9" fmla="*/ 218761 w 1711568"/>
              <a:gd name="connsiteY9" fmla="*/ 332408 h 1248465"/>
              <a:gd name="connsiteX10" fmla="*/ 576503 w 1711568"/>
              <a:gd name="connsiteY10" fmla="*/ 108858 h 1248465"/>
              <a:gd name="connsiteX11" fmla="*/ 1024489 w 1711568"/>
              <a:gd name="connsiteY11" fmla="*/ 0 h 1248465"/>
              <a:gd name="connsiteX12" fmla="*/ 1238742 w 1711568"/>
              <a:gd name="connsiteY12" fmla="*/ 108858 h 1248465"/>
              <a:gd name="connsiteX13" fmla="*/ 1473029 w 1711568"/>
              <a:gd name="connsiteY13" fmla="*/ 87574 h 1248465"/>
              <a:gd name="connsiteX14" fmla="*/ 1711568 w 1711568"/>
              <a:gd name="connsiteY14" fmla="*/ 564653 h 1248465"/>
              <a:gd name="connsiteX0" fmla="*/ 1688872 w 1688872"/>
              <a:gd name="connsiteY0" fmla="*/ 530530 h 1248465"/>
              <a:gd name="connsiteX1" fmla="*/ 1306051 w 1688872"/>
              <a:gd name="connsiteY1" fmla="*/ 628263 h 1248465"/>
              <a:gd name="connsiteX2" fmla="*/ 1092176 w 1688872"/>
              <a:gd name="connsiteY2" fmla="*/ 579009 h 1248465"/>
              <a:gd name="connsiteX3" fmla="*/ 992279 w 1688872"/>
              <a:gd name="connsiteY3" fmla="*/ 761889 h 1248465"/>
              <a:gd name="connsiteX4" fmla="*/ 860320 w 1688872"/>
              <a:gd name="connsiteY4" fmla="*/ 928008 h 1248465"/>
              <a:gd name="connsiteX5" fmla="*/ 359846 w 1688872"/>
              <a:gd name="connsiteY5" fmla="*/ 1248465 h 1248465"/>
              <a:gd name="connsiteX6" fmla="*/ 0 w 1688872"/>
              <a:gd name="connsiteY6" fmla="*/ 1159783 h 1248465"/>
              <a:gd name="connsiteX7" fmla="*/ 14268 w 1688872"/>
              <a:gd name="connsiteY7" fmla="*/ 734943 h 1248465"/>
              <a:gd name="connsiteX8" fmla="*/ 73911 w 1688872"/>
              <a:gd name="connsiteY8" fmla="*/ 534308 h 1248465"/>
              <a:gd name="connsiteX9" fmla="*/ 218761 w 1688872"/>
              <a:gd name="connsiteY9" fmla="*/ 332408 h 1248465"/>
              <a:gd name="connsiteX10" fmla="*/ 576503 w 1688872"/>
              <a:gd name="connsiteY10" fmla="*/ 108858 h 1248465"/>
              <a:gd name="connsiteX11" fmla="*/ 1024489 w 1688872"/>
              <a:gd name="connsiteY11" fmla="*/ 0 h 1248465"/>
              <a:gd name="connsiteX12" fmla="*/ 1238742 w 1688872"/>
              <a:gd name="connsiteY12" fmla="*/ 108858 h 1248465"/>
              <a:gd name="connsiteX13" fmla="*/ 1473029 w 1688872"/>
              <a:gd name="connsiteY13" fmla="*/ 87574 h 1248465"/>
              <a:gd name="connsiteX14" fmla="*/ 1688872 w 1688872"/>
              <a:gd name="connsiteY14" fmla="*/ 530530 h 1248465"/>
              <a:gd name="connsiteX0" fmla="*/ 1670715 w 1670715"/>
              <a:gd name="connsiteY0" fmla="*/ 515907 h 1248465"/>
              <a:gd name="connsiteX1" fmla="*/ 1306051 w 1670715"/>
              <a:gd name="connsiteY1" fmla="*/ 628263 h 1248465"/>
              <a:gd name="connsiteX2" fmla="*/ 1092176 w 1670715"/>
              <a:gd name="connsiteY2" fmla="*/ 579009 h 1248465"/>
              <a:gd name="connsiteX3" fmla="*/ 992279 w 1670715"/>
              <a:gd name="connsiteY3" fmla="*/ 761889 h 1248465"/>
              <a:gd name="connsiteX4" fmla="*/ 860320 w 1670715"/>
              <a:gd name="connsiteY4" fmla="*/ 928008 h 1248465"/>
              <a:gd name="connsiteX5" fmla="*/ 359846 w 1670715"/>
              <a:gd name="connsiteY5" fmla="*/ 1248465 h 1248465"/>
              <a:gd name="connsiteX6" fmla="*/ 0 w 1670715"/>
              <a:gd name="connsiteY6" fmla="*/ 1159783 h 1248465"/>
              <a:gd name="connsiteX7" fmla="*/ 14268 w 1670715"/>
              <a:gd name="connsiteY7" fmla="*/ 734943 h 1248465"/>
              <a:gd name="connsiteX8" fmla="*/ 73911 w 1670715"/>
              <a:gd name="connsiteY8" fmla="*/ 534308 h 1248465"/>
              <a:gd name="connsiteX9" fmla="*/ 218761 w 1670715"/>
              <a:gd name="connsiteY9" fmla="*/ 332408 h 1248465"/>
              <a:gd name="connsiteX10" fmla="*/ 576503 w 1670715"/>
              <a:gd name="connsiteY10" fmla="*/ 108858 h 1248465"/>
              <a:gd name="connsiteX11" fmla="*/ 1024489 w 1670715"/>
              <a:gd name="connsiteY11" fmla="*/ 0 h 1248465"/>
              <a:gd name="connsiteX12" fmla="*/ 1238742 w 1670715"/>
              <a:gd name="connsiteY12" fmla="*/ 108858 h 1248465"/>
              <a:gd name="connsiteX13" fmla="*/ 1473029 w 1670715"/>
              <a:gd name="connsiteY13" fmla="*/ 87574 h 1248465"/>
              <a:gd name="connsiteX14" fmla="*/ 1670715 w 1670715"/>
              <a:gd name="connsiteY14" fmla="*/ 515907 h 1248465"/>
              <a:gd name="connsiteX0" fmla="*/ 1670715 w 1670715"/>
              <a:gd name="connsiteY0" fmla="*/ 515907 h 1248465"/>
              <a:gd name="connsiteX1" fmla="*/ 1501483 w 1670715"/>
              <a:gd name="connsiteY1" fmla="*/ 594486 h 1248465"/>
              <a:gd name="connsiteX2" fmla="*/ 1306051 w 1670715"/>
              <a:gd name="connsiteY2" fmla="*/ 628263 h 1248465"/>
              <a:gd name="connsiteX3" fmla="*/ 1092176 w 1670715"/>
              <a:gd name="connsiteY3" fmla="*/ 579009 h 1248465"/>
              <a:gd name="connsiteX4" fmla="*/ 992279 w 1670715"/>
              <a:gd name="connsiteY4" fmla="*/ 761889 h 1248465"/>
              <a:gd name="connsiteX5" fmla="*/ 860320 w 1670715"/>
              <a:gd name="connsiteY5" fmla="*/ 928008 h 1248465"/>
              <a:gd name="connsiteX6" fmla="*/ 359846 w 1670715"/>
              <a:gd name="connsiteY6" fmla="*/ 1248465 h 1248465"/>
              <a:gd name="connsiteX7" fmla="*/ 0 w 1670715"/>
              <a:gd name="connsiteY7" fmla="*/ 1159783 h 1248465"/>
              <a:gd name="connsiteX8" fmla="*/ 14268 w 1670715"/>
              <a:gd name="connsiteY8" fmla="*/ 734943 h 1248465"/>
              <a:gd name="connsiteX9" fmla="*/ 73911 w 1670715"/>
              <a:gd name="connsiteY9" fmla="*/ 534308 h 1248465"/>
              <a:gd name="connsiteX10" fmla="*/ 218761 w 1670715"/>
              <a:gd name="connsiteY10" fmla="*/ 332408 h 1248465"/>
              <a:gd name="connsiteX11" fmla="*/ 576503 w 1670715"/>
              <a:gd name="connsiteY11" fmla="*/ 108858 h 1248465"/>
              <a:gd name="connsiteX12" fmla="*/ 1024489 w 1670715"/>
              <a:gd name="connsiteY12" fmla="*/ 0 h 1248465"/>
              <a:gd name="connsiteX13" fmla="*/ 1238742 w 1670715"/>
              <a:gd name="connsiteY13" fmla="*/ 108858 h 1248465"/>
              <a:gd name="connsiteX14" fmla="*/ 1473029 w 1670715"/>
              <a:gd name="connsiteY14" fmla="*/ 87574 h 1248465"/>
              <a:gd name="connsiteX15" fmla="*/ 1670715 w 1670715"/>
              <a:gd name="connsiteY15" fmla="*/ 515907 h 1248465"/>
              <a:gd name="connsiteX0" fmla="*/ 1670715 w 1670715"/>
              <a:gd name="connsiteY0" fmla="*/ 515907 h 1248465"/>
              <a:gd name="connsiteX1" fmla="*/ 1501483 w 1670715"/>
              <a:gd name="connsiteY1" fmla="*/ 594486 h 1248465"/>
              <a:gd name="connsiteX2" fmla="*/ 1306051 w 1670715"/>
              <a:gd name="connsiteY2" fmla="*/ 628263 h 1248465"/>
              <a:gd name="connsiteX3" fmla="*/ 1092176 w 1670715"/>
              <a:gd name="connsiteY3" fmla="*/ 579009 h 1248465"/>
              <a:gd name="connsiteX4" fmla="*/ 992279 w 1670715"/>
              <a:gd name="connsiteY4" fmla="*/ 761889 h 1248465"/>
              <a:gd name="connsiteX5" fmla="*/ 860320 w 1670715"/>
              <a:gd name="connsiteY5" fmla="*/ 928008 h 1248465"/>
              <a:gd name="connsiteX6" fmla="*/ 359846 w 1670715"/>
              <a:gd name="connsiteY6" fmla="*/ 1248465 h 1248465"/>
              <a:gd name="connsiteX7" fmla="*/ 0 w 1670715"/>
              <a:gd name="connsiteY7" fmla="*/ 1159783 h 1248465"/>
              <a:gd name="connsiteX8" fmla="*/ 14268 w 1670715"/>
              <a:gd name="connsiteY8" fmla="*/ 734943 h 1248465"/>
              <a:gd name="connsiteX9" fmla="*/ 73911 w 1670715"/>
              <a:gd name="connsiteY9" fmla="*/ 534308 h 1248465"/>
              <a:gd name="connsiteX10" fmla="*/ 218761 w 1670715"/>
              <a:gd name="connsiteY10" fmla="*/ 332408 h 1248465"/>
              <a:gd name="connsiteX11" fmla="*/ 576503 w 1670715"/>
              <a:gd name="connsiteY11" fmla="*/ 108858 h 1248465"/>
              <a:gd name="connsiteX12" fmla="*/ 1024489 w 1670715"/>
              <a:gd name="connsiteY12" fmla="*/ 0 h 1248465"/>
              <a:gd name="connsiteX13" fmla="*/ 1238742 w 1670715"/>
              <a:gd name="connsiteY13" fmla="*/ 108858 h 1248465"/>
              <a:gd name="connsiteX14" fmla="*/ 1473029 w 1670715"/>
              <a:gd name="connsiteY14" fmla="*/ 87574 h 1248465"/>
              <a:gd name="connsiteX15" fmla="*/ 1670715 w 1670715"/>
              <a:gd name="connsiteY15"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092176 w 1670715"/>
              <a:gd name="connsiteY3" fmla="*/ 579009 h 1248465"/>
              <a:gd name="connsiteX4" fmla="*/ 992279 w 1670715"/>
              <a:gd name="connsiteY4" fmla="*/ 761889 h 1248465"/>
              <a:gd name="connsiteX5" fmla="*/ 860320 w 1670715"/>
              <a:gd name="connsiteY5" fmla="*/ 928008 h 1248465"/>
              <a:gd name="connsiteX6" fmla="*/ 359846 w 1670715"/>
              <a:gd name="connsiteY6" fmla="*/ 1248465 h 1248465"/>
              <a:gd name="connsiteX7" fmla="*/ 0 w 1670715"/>
              <a:gd name="connsiteY7" fmla="*/ 1159783 h 1248465"/>
              <a:gd name="connsiteX8" fmla="*/ 14268 w 1670715"/>
              <a:gd name="connsiteY8" fmla="*/ 734943 h 1248465"/>
              <a:gd name="connsiteX9" fmla="*/ 73911 w 1670715"/>
              <a:gd name="connsiteY9" fmla="*/ 534308 h 1248465"/>
              <a:gd name="connsiteX10" fmla="*/ 218761 w 1670715"/>
              <a:gd name="connsiteY10" fmla="*/ 332408 h 1248465"/>
              <a:gd name="connsiteX11" fmla="*/ 576503 w 1670715"/>
              <a:gd name="connsiteY11" fmla="*/ 108858 h 1248465"/>
              <a:gd name="connsiteX12" fmla="*/ 1024489 w 1670715"/>
              <a:gd name="connsiteY12" fmla="*/ 0 h 1248465"/>
              <a:gd name="connsiteX13" fmla="*/ 1238742 w 1670715"/>
              <a:gd name="connsiteY13" fmla="*/ 108858 h 1248465"/>
              <a:gd name="connsiteX14" fmla="*/ 1473029 w 1670715"/>
              <a:gd name="connsiteY14" fmla="*/ 87574 h 1248465"/>
              <a:gd name="connsiteX15" fmla="*/ 1670715 w 1670715"/>
              <a:gd name="connsiteY15"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188277 w 1670715"/>
              <a:gd name="connsiteY3" fmla="*/ 643233 h 1248465"/>
              <a:gd name="connsiteX4" fmla="*/ 1092176 w 1670715"/>
              <a:gd name="connsiteY4" fmla="*/ 579009 h 1248465"/>
              <a:gd name="connsiteX5" fmla="*/ 992279 w 1670715"/>
              <a:gd name="connsiteY5" fmla="*/ 761889 h 1248465"/>
              <a:gd name="connsiteX6" fmla="*/ 860320 w 1670715"/>
              <a:gd name="connsiteY6" fmla="*/ 928008 h 1248465"/>
              <a:gd name="connsiteX7" fmla="*/ 359846 w 1670715"/>
              <a:gd name="connsiteY7" fmla="*/ 1248465 h 1248465"/>
              <a:gd name="connsiteX8" fmla="*/ 0 w 1670715"/>
              <a:gd name="connsiteY8" fmla="*/ 1159783 h 1248465"/>
              <a:gd name="connsiteX9" fmla="*/ 14268 w 1670715"/>
              <a:gd name="connsiteY9" fmla="*/ 734943 h 1248465"/>
              <a:gd name="connsiteX10" fmla="*/ 73911 w 1670715"/>
              <a:gd name="connsiteY10" fmla="*/ 534308 h 1248465"/>
              <a:gd name="connsiteX11" fmla="*/ 218761 w 1670715"/>
              <a:gd name="connsiteY11" fmla="*/ 332408 h 1248465"/>
              <a:gd name="connsiteX12" fmla="*/ 576503 w 1670715"/>
              <a:gd name="connsiteY12" fmla="*/ 108858 h 1248465"/>
              <a:gd name="connsiteX13" fmla="*/ 1024489 w 1670715"/>
              <a:gd name="connsiteY13" fmla="*/ 0 h 1248465"/>
              <a:gd name="connsiteX14" fmla="*/ 1238742 w 1670715"/>
              <a:gd name="connsiteY14" fmla="*/ 108858 h 1248465"/>
              <a:gd name="connsiteX15" fmla="*/ 1473029 w 1670715"/>
              <a:gd name="connsiteY15" fmla="*/ 87574 h 1248465"/>
              <a:gd name="connsiteX16" fmla="*/ 1670715 w 1670715"/>
              <a:gd name="connsiteY16"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188277 w 1670715"/>
              <a:gd name="connsiteY3" fmla="*/ 643233 h 1248465"/>
              <a:gd name="connsiteX4" fmla="*/ 1092176 w 1670715"/>
              <a:gd name="connsiteY4" fmla="*/ 579009 h 1248465"/>
              <a:gd name="connsiteX5" fmla="*/ 1024864 w 1670715"/>
              <a:gd name="connsiteY5" fmla="*/ 643233 h 1248465"/>
              <a:gd name="connsiteX6" fmla="*/ 992279 w 1670715"/>
              <a:gd name="connsiteY6" fmla="*/ 761889 h 1248465"/>
              <a:gd name="connsiteX7" fmla="*/ 860320 w 1670715"/>
              <a:gd name="connsiteY7" fmla="*/ 928008 h 1248465"/>
              <a:gd name="connsiteX8" fmla="*/ 359846 w 1670715"/>
              <a:gd name="connsiteY8" fmla="*/ 1248465 h 1248465"/>
              <a:gd name="connsiteX9" fmla="*/ 0 w 1670715"/>
              <a:gd name="connsiteY9" fmla="*/ 1159783 h 1248465"/>
              <a:gd name="connsiteX10" fmla="*/ 14268 w 1670715"/>
              <a:gd name="connsiteY10" fmla="*/ 734943 h 1248465"/>
              <a:gd name="connsiteX11" fmla="*/ 73911 w 1670715"/>
              <a:gd name="connsiteY11" fmla="*/ 534308 h 1248465"/>
              <a:gd name="connsiteX12" fmla="*/ 218761 w 1670715"/>
              <a:gd name="connsiteY12" fmla="*/ 332408 h 1248465"/>
              <a:gd name="connsiteX13" fmla="*/ 576503 w 1670715"/>
              <a:gd name="connsiteY13" fmla="*/ 108858 h 1248465"/>
              <a:gd name="connsiteX14" fmla="*/ 1024489 w 1670715"/>
              <a:gd name="connsiteY14" fmla="*/ 0 h 1248465"/>
              <a:gd name="connsiteX15" fmla="*/ 1238742 w 1670715"/>
              <a:gd name="connsiteY15" fmla="*/ 108858 h 1248465"/>
              <a:gd name="connsiteX16" fmla="*/ 1473029 w 1670715"/>
              <a:gd name="connsiteY16" fmla="*/ 87574 h 1248465"/>
              <a:gd name="connsiteX17" fmla="*/ 1670715 w 1670715"/>
              <a:gd name="connsiteY17"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188277 w 1670715"/>
              <a:gd name="connsiteY3" fmla="*/ 643233 h 1248465"/>
              <a:gd name="connsiteX4" fmla="*/ 1092176 w 1670715"/>
              <a:gd name="connsiteY4" fmla="*/ 579009 h 1248465"/>
              <a:gd name="connsiteX5" fmla="*/ 1024864 w 1670715"/>
              <a:gd name="connsiteY5" fmla="*/ 643233 h 1248465"/>
              <a:gd name="connsiteX6" fmla="*/ 951426 w 1670715"/>
              <a:gd name="connsiteY6" fmla="*/ 761889 h 1248465"/>
              <a:gd name="connsiteX7" fmla="*/ 860320 w 1670715"/>
              <a:gd name="connsiteY7" fmla="*/ 928008 h 1248465"/>
              <a:gd name="connsiteX8" fmla="*/ 359846 w 1670715"/>
              <a:gd name="connsiteY8" fmla="*/ 1248465 h 1248465"/>
              <a:gd name="connsiteX9" fmla="*/ 0 w 1670715"/>
              <a:gd name="connsiteY9" fmla="*/ 1159783 h 1248465"/>
              <a:gd name="connsiteX10" fmla="*/ 14268 w 1670715"/>
              <a:gd name="connsiteY10" fmla="*/ 734943 h 1248465"/>
              <a:gd name="connsiteX11" fmla="*/ 73911 w 1670715"/>
              <a:gd name="connsiteY11" fmla="*/ 534308 h 1248465"/>
              <a:gd name="connsiteX12" fmla="*/ 218761 w 1670715"/>
              <a:gd name="connsiteY12" fmla="*/ 332408 h 1248465"/>
              <a:gd name="connsiteX13" fmla="*/ 576503 w 1670715"/>
              <a:gd name="connsiteY13" fmla="*/ 108858 h 1248465"/>
              <a:gd name="connsiteX14" fmla="*/ 1024489 w 1670715"/>
              <a:gd name="connsiteY14" fmla="*/ 0 h 1248465"/>
              <a:gd name="connsiteX15" fmla="*/ 1238742 w 1670715"/>
              <a:gd name="connsiteY15" fmla="*/ 108858 h 1248465"/>
              <a:gd name="connsiteX16" fmla="*/ 1473029 w 1670715"/>
              <a:gd name="connsiteY16" fmla="*/ 87574 h 1248465"/>
              <a:gd name="connsiteX17" fmla="*/ 1670715 w 1670715"/>
              <a:gd name="connsiteY17" fmla="*/ 515907 h 1248465"/>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60256 w 1670715"/>
              <a:gd name="connsiteY8" fmla="*/ 1526332 h 1526332"/>
              <a:gd name="connsiteX9" fmla="*/ 0 w 1670715"/>
              <a:gd name="connsiteY9" fmla="*/ 1159783 h 1526332"/>
              <a:gd name="connsiteX10" fmla="*/ 14268 w 1670715"/>
              <a:gd name="connsiteY10" fmla="*/ 734943 h 1526332"/>
              <a:gd name="connsiteX11" fmla="*/ 73911 w 1670715"/>
              <a:gd name="connsiteY11" fmla="*/ 534308 h 1526332"/>
              <a:gd name="connsiteX12" fmla="*/ 218761 w 1670715"/>
              <a:gd name="connsiteY12" fmla="*/ 332408 h 1526332"/>
              <a:gd name="connsiteX13" fmla="*/ 576503 w 1670715"/>
              <a:gd name="connsiteY13" fmla="*/ 108858 h 1526332"/>
              <a:gd name="connsiteX14" fmla="*/ 1024489 w 1670715"/>
              <a:gd name="connsiteY14" fmla="*/ 0 h 1526332"/>
              <a:gd name="connsiteX15" fmla="*/ 1238742 w 1670715"/>
              <a:gd name="connsiteY15" fmla="*/ 108858 h 1526332"/>
              <a:gd name="connsiteX16" fmla="*/ 1473029 w 1670715"/>
              <a:gd name="connsiteY16" fmla="*/ 87574 h 1526332"/>
              <a:gd name="connsiteX17" fmla="*/ 1670715 w 1670715"/>
              <a:gd name="connsiteY17"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153332 w 1670715"/>
              <a:gd name="connsiteY8" fmla="*/ 1476829 h 1526332"/>
              <a:gd name="connsiteX9" fmla="*/ 60256 w 1670715"/>
              <a:gd name="connsiteY9" fmla="*/ 1526332 h 1526332"/>
              <a:gd name="connsiteX10" fmla="*/ 0 w 1670715"/>
              <a:gd name="connsiteY10" fmla="*/ 1159783 h 1526332"/>
              <a:gd name="connsiteX11" fmla="*/ 14268 w 1670715"/>
              <a:gd name="connsiteY11" fmla="*/ 734943 h 1526332"/>
              <a:gd name="connsiteX12" fmla="*/ 73911 w 1670715"/>
              <a:gd name="connsiteY12" fmla="*/ 534308 h 1526332"/>
              <a:gd name="connsiteX13" fmla="*/ 218761 w 1670715"/>
              <a:gd name="connsiteY13" fmla="*/ 332408 h 1526332"/>
              <a:gd name="connsiteX14" fmla="*/ 576503 w 1670715"/>
              <a:gd name="connsiteY14" fmla="*/ 108858 h 1526332"/>
              <a:gd name="connsiteX15" fmla="*/ 1024489 w 1670715"/>
              <a:gd name="connsiteY15" fmla="*/ 0 h 1526332"/>
              <a:gd name="connsiteX16" fmla="*/ 1238742 w 1670715"/>
              <a:gd name="connsiteY16" fmla="*/ 108858 h 1526332"/>
              <a:gd name="connsiteX17" fmla="*/ 1473029 w 1670715"/>
              <a:gd name="connsiteY17" fmla="*/ 87574 h 1526332"/>
              <a:gd name="connsiteX18" fmla="*/ 1670715 w 1670715"/>
              <a:gd name="connsiteY18"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185107 w 1670715"/>
              <a:gd name="connsiteY8" fmla="*/ 1418331 h 1526332"/>
              <a:gd name="connsiteX9" fmla="*/ 153332 w 1670715"/>
              <a:gd name="connsiteY9" fmla="*/ 1476829 h 1526332"/>
              <a:gd name="connsiteX10" fmla="*/ 60256 w 1670715"/>
              <a:gd name="connsiteY10" fmla="*/ 1526332 h 1526332"/>
              <a:gd name="connsiteX11" fmla="*/ 0 w 1670715"/>
              <a:gd name="connsiteY11" fmla="*/ 1159783 h 1526332"/>
              <a:gd name="connsiteX12" fmla="*/ 14268 w 1670715"/>
              <a:gd name="connsiteY12" fmla="*/ 734943 h 1526332"/>
              <a:gd name="connsiteX13" fmla="*/ 73911 w 1670715"/>
              <a:gd name="connsiteY13" fmla="*/ 534308 h 1526332"/>
              <a:gd name="connsiteX14" fmla="*/ 218761 w 1670715"/>
              <a:gd name="connsiteY14" fmla="*/ 332408 h 1526332"/>
              <a:gd name="connsiteX15" fmla="*/ 576503 w 1670715"/>
              <a:gd name="connsiteY15" fmla="*/ 108858 h 1526332"/>
              <a:gd name="connsiteX16" fmla="*/ 1024489 w 1670715"/>
              <a:gd name="connsiteY16" fmla="*/ 0 h 1526332"/>
              <a:gd name="connsiteX17" fmla="*/ 1238742 w 1670715"/>
              <a:gd name="connsiteY17" fmla="*/ 108858 h 1526332"/>
              <a:gd name="connsiteX18" fmla="*/ 1473029 w 1670715"/>
              <a:gd name="connsiteY18" fmla="*/ 87574 h 1526332"/>
              <a:gd name="connsiteX19" fmla="*/ 1670715 w 1670715"/>
              <a:gd name="connsiteY19"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185107 w 1670715"/>
              <a:gd name="connsiteY8" fmla="*/ 1418331 h 1526332"/>
              <a:gd name="connsiteX9" fmla="*/ 153332 w 1670715"/>
              <a:gd name="connsiteY9" fmla="*/ 1476829 h 1526332"/>
              <a:gd name="connsiteX10" fmla="*/ 60256 w 1670715"/>
              <a:gd name="connsiteY10" fmla="*/ 1526332 h 1526332"/>
              <a:gd name="connsiteX11" fmla="*/ 0 w 1670715"/>
              <a:gd name="connsiteY11" fmla="*/ 1159783 h 1526332"/>
              <a:gd name="connsiteX12" fmla="*/ 14268 w 1670715"/>
              <a:gd name="connsiteY12" fmla="*/ 734943 h 1526332"/>
              <a:gd name="connsiteX13" fmla="*/ 73911 w 1670715"/>
              <a:gd name="connsiteY13" fmla="*/ 534308 h 1526332"/>
              <a:gd name="connsiteX14" fmla="*/ 218761 w 1670715"/>
              <a:gd name="connsiteY14" fmla="*/ 332408 h 1526332"/>
              <a:gd name="connsiteX15" fmla="*/ 576503 w 1670715"/>
              <a:gd name="connsiteY15" fmla="*/ 108858 h 1526332"/>
              <a:gd name="connsiteX16" fmla="*/ 1024489 w 1670715"/>
              <a:gd name="connsiteY16" fmla="*/ 0 h 1526332"/>
              <a:gd name="connsiteX17" fmla="*/ 1238742 w 1670715"/>
              <a:gd name="connsiteY17" fmla="*/ 108858 h 1526332"/>
              <a:gd name="connsiteX18" fmla="*/ 1473029 w 1670715"/>
              <a:gd name="connsiteY18" fmla="*/ 87574 h 1526332"/>
              <a:gd name="connsiteX19" fmla="*/ 1670715 w 1670715"/>
              <a:gd name="connsiteY19"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253196 w 1670715"/>
              <a:gd name="connsiteY8" fmla="*/ 1330586 h 1526332"/>
              <a:gd name="connsiteX9" fmla="*/ 185107 w 1670715"/>
              <a:gd name="connsiteY9" fmla="*/ 1418331 h 1526332"/>
              <a:gd name="connsiteX10" fmla="*/ 153332 w 1670715"/>
              <a:gd name="connsiteY10" fmla="*/ 1476829 h 1526332"/>
              <a:gd name="connsiteX11" fmla="*/ 60256 w 1670715"/>
              <a:gd name="connsiteY11" fmla="*/ 1526332 h 1526332"/>
              <a:gd name="connsiteX12" fmla="*/ 0 w 1670715"/>
              <a:gd name="connsiteY12" fmla="*/ 1159783 h 1526332"/>
              <a:gd name="connsiteX13" fmla="*/ 14268 w 1670715"/>
              <a:gd name="connsiteY13" fmla="*/ 734943 h 1526332"/>
              <a:gd name="connsiteX14" fmla="*/ 73911 w 1670715"/>
              <a:gd name="connsiteY14" fmla="*/ 534308 h 1526332"/>
              <a:gd name="connsiteX15" fmla="*/ 218761 w 1670715"/>
              <a:gd name="connsiteY15" fmla="*/ 332408 h 1526332"/>
              <a:gd name="connsiteX16" fmla="*/ 576503 w 1670715"/>
              <a:gd name="connsiteY16" fmla="*/ 108858 h 1526332"/>
              <a:gd name="connsiteX17" fmla="*/ 1024489 w 1670715"/>
              <a:gd name="connsiteY17" fmla="*/ 0 h 1526332"/>
              <a:gd name="connsiteX18" fmla="*/ 1238742 w 1670715"/>
              <a:gd name="connsiteY18" fmla="*/ 108858 h 1526332"/>
              <a:gd name="connsiteX19" fmla="*/ 1473029 w 1670715"/>
              <a:gd name="connsiteY19" fmla="*/ 87574 h 1526332"/>
              <a:gd name="connsiteX20" fmla="*/ 1670715 w 1670715"/>
              <a:gd name="connsiteY20"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257735 w 1670715"/>
              <a:gd name="connsiteY8" fmla="*/ 1345211 h 1526332"/>
              <a:gd name="connsiteX9" fmla="*/ 185107 w 1670715"/>
              <a:gd name="connsiteY9" fmla="*/ 1418331 h 1526332"/>
              <a:gd name="connsiteX10" fmla="*/ 153332 w 1670715"/>
              <a:gd name="connsiteY10" fmla="*/ 1476829 h 1526332"/>
              <a:gd name="connsiteX11" fmla="*/ 60256 w 1670715"/>
              <a:gd name="connsiteY11" fmla="*/ 1526332 h 1526332"/>
              <a:gd name="connsiteX12" fmla="*/ 0 w 1670715"/>
              <a:gd name="connsiteY12" fmla="*/ 1159783 h 1526332"/>
              <a:gd name="connsiteX13" fmla="*/ 14268 w 1670715"/>
              <a:gd name="connsiteY13" fmla="*/ 734943 h 1526332"/>
              <a:gd name="connsiteX14" fmla="*/ 73911 w 1670715"/>
              <a:gd name="connsiteY14" fmla="*/ 534308 h 1526332"/>
              <a:gd name="connsiteX15" fmla="*/ 218761 w 1670715"/>
              <a:gd name="connsiteY15" fmla="*/ 332408 h 1526332"/>
              <a:gd name="connsiteX16" fmla="*/ 576503 w 1670715"/>
              <a:gd name="connsiteY16" fmla="*/ 108858 h 1526332"/>
              <a:gd name="connsiteX17" fmla="*/ 1024489 w 1670715"/>
              <a:gd name="connsiteY17" fmla="*/ 0 h 1526332"/>
              <a:gd name="connsiteX18" fmla="*/ 1238742 w 1670715"/>
              <a:gd name="connsiteY18" fmla="*/ 108858 h 1526332"/>
              <a:gd name="connsiteX19" fmla="*/ 1473029 w 1670715"/>
              <a:gd name="connsiteY19" fmla="*/ 87574 h 1526332"/>
              <a:gd name="connsiteX20" fmla="*/ 1670715 w 1670715"/>
              <a:gd name="connsiteY20"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416608 w 1670715"/>
              <a:gd name="connsiteY8" fmla="*/ 1247712 h 1526332"/>
              <a:gd name="connsiteX9" fmla="*/ 257735 w 1670715"/>
              <a:gd name="connsiteY9" fmla="*/ 1345211 h 1526332"/>
              <a:gd name="connsiteX10" fmla="*/ 185107 w 1670715"/>
              <a:gd name="connsiteY10" fmla="*/ 1418331 h 1526332"/>
              <a:gd name="connsiteX11" fmla="*/ 153332 w 1670715"/>
              <a:gd name="connsiteY11" fmla="*/ 1476829 h 1526332"/>
              <a:gd name="connsiteX12" fmla="*/ 60256 w 1670715"/>
              <a:gd name="connsiteY12" fmla="*/ 1526332 h 1526332"/>
              <a:gd name="connsiteX13" fmla="*/ 0 w 1670715"/>
              <a:gd name="connsiteY13" fmla="*/ 1159783 h 1526332"/>
              <a:gd name="connsiteX14" fmla="*/ 14268 w 1670715"/>
              <a:gd name="connsiteY14" fmla="*/ 734943 h 1526332"/>
              <a:gd name="connsiteX15" fmla="*/ 73911 w 1670715"/>
              <a:gd name="connsiteY15" fmla="*/ 534308 h 1526332"/>
              <a:gd name="connsiteX16" fmla="*/ 218761 w 1670715"/>
              <a:gd name="connsiteY16" fmla="*/ 332408 h 1526332"/>
              <a:gd name="connsiteX17" fmla="*/ 576503 w 1670715"/>
              <a:gd name="connsiteY17" fmla="*/ 108858 h 1526332"/>
              <a:gd name="connsiteX18" fmla="*/ 1024489 w 1670715"/>
              <a:gd name="connsiteY18" fmla="*/ 0 h 1526332"/>
              <a:gd name="connsiteX19" fmla="*/ 1238742 w 1670715"/>
              <a:gd name="connsiteY19" fmla="*/ 108858 h 1526332"/>
              <a:gd name="connsiteX20" fmla="*/ 1473029 w 1670715"/>
              <a:gd name="connsiteY20" fmla="*/ 87574 h 1526332"/>
              <a:gd name="connsiteX21" fmla="*/ 1670715 w 1670715"/>
              <a:gd name="connsiteY21"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416608 w 1670715"/>
              <a:gd name="connsiteY8" fmla="*/ 1247712 h 1526332"/>
              <a:gd name="connsiteX9" fmla="*/ 257735 w 1670715"/>
              <a:gd name="connsiteY9" fmla="*/ 1345211 h 1526332"/>
              <a:gd name="connsiteX10" fmla="*/ 185107 w 1670715"/>
              <a:gd name="connsiteY10" fmla="*/ 1418331 h 1526332"/>
              <a:gd name="connsiteX11" fmla="*/ 153332 w 1670715"/>
              <a:gd name="connsiteY11" fmla="*/ 1476829 h 1526332"/>
              <a:gd name="connsiteX12" fmla="*/ 60256 w 1670715"/>
              <a:gd name="connsiteY12" fmla="*/ 1526332 h 1526332"/>
              <a:gd name="connsiteX13" fmla="*/ 0 w 1670715"/>
              <a:gd name="connsiteY13" fmla="*/ 1159783 h 1526332"/>
              <a:gd name="connsiteX14" fmla="*/ 14268 w 1670715"/>
              <a:gd name="connsiteY14" fmla="*/ 734943 h 1526332"/>
              <a:gd name="connsiteX15" fmla="*/ 73911 w 1670715"/>
              <a:gd name="connsiteY15" fmla="*/ 534308 h 1526332"/>
              <a:gd name="connsiteX16" fmla="*/ 218761 w 1670715"/>
              <a:gd name="connsiteY16" fmla="*/ 332408 h 1526332"/>
              <a:gd name="connsiteX17" fmla="*/ 576503 w 1670715"/>
              <a:gd name="connsiteY17" fmla="*/ 108858 h 1526332"/>
              <a:gd name="connsiteX18" fmla="*/ 1024489 w 1670715"/>
              <a:gd name="connsiteY18" fmla="*/ 0 h 1526332"/>
              <a:gd name="connsiteX19" fmla="*/ 1238742 w 1670715"/>
              <a:gd name="connsiteY19" fmla="*/ 108858 h 1526332"/>
              <a:gd name="connsiteX20" fmla="*/ 1473029 w 1670715"/>
              <a:gd name="connsiteY20" fmla="*/ 87574 h 1526332"/>
              <a:gd name="connsiteX21" fmla="*/ 1670715 w 1670715"/>
              <a:gd name="connsiteY21"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3 w 1670715"/>
              <a:gd name="connsiteY18" fmla="*/ 108858 h 1526332"/>
              <a:gd name="connsiteX19" fmla="*/ 1024489 w 1670715"/>
              <a:gd name="connsiteY19" fmla="*/ 0 h 1526332"/>
              <a:gd name="connsiteX20" fmla="*/ 1238742 w 1670715"/>
              <a:gd name="connsiteY20" fmla="*/ 108858 h 1526332"/>
              <a:gd name="connsiteX21" fmla="*/ 1473029 w 1670715"/>
              <a:gd name="connsiteY21" fmla="*/ 87574 h 1526332"/>
              <a:gd name="connsiteX22" fmla="*/ 1670715 w 1670715"/>
              <a:gd name="connsiteY22"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3 w 1670715"/>
              <a:gd name="connsiteY18" fmla="*/ 108858 h 1526332"/>
              <a:gd name="connsiteX19" fmla="*/ 802442 w 1670715"/>
              <a:gd name="connsiteY19" fmla="*/ 29006 h 1526332"/>
              <a:gd name="connsiteX20" fmla="*/ 1024489 w 1670715"/>
              <a:gd name="connsiteY20" fmla="*/ 0 h 1526332"/>
              <a:gd name="connsiteX21" fmla="*/ 1238742 w 1670715"/>
              <a:gd name="connsiteY21" fmla="*/ 108858 h 1526332"/>
              <a:gd name="connsiteX22" fmla="*/ 1473029 w 1670715"/>
              <a:gd name="connsiteY22" fmla="*/ 87574 h 1526332"/>
              <a:gd name="connsiteX23" fmla="*/ 1670715 w 1670715"/>
              <a:gd name="connsiteY23"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3 w 1670715"/>
              <a:gd name="connsiteY18" fmla="*/ 108858 h 1526332"/>
              <a:gd name="connsiteX19" fmla="*/ 802442 w 1670715"/>
              <a:gd name="connsiteY19" fmla="*/ 29006 h 1526332"/>
              <a:gd name="connsiteX20" fmla="*/ 1024489 w 1670715"/>
              <a:gd name="connsiteY20" fmla="*/ 0 h 1526332"/>
              <a:gd name="connsiteX21" fmla="*/ 1129267 w 1670715"/>
              <a:gd name="connsiteY21" fmla="*/ 33881 h 1526332"/>
              <a:gd name="connsiteX22" fmla="*/ 1238742 w 1670715"/>
              <a:gd name="connsiteY22" fmla="*/ 108858 h 1526332"/>
              <a:gd name="connsiteX23" fmla="*/ 1473029 w 1670715"/>
              <a:gd name="connsiteY23" fmla="*/ 87574 h 1526332"/>
              <a:gd name="connsiteX24" fmla="*/ 1670715 w 1670715"/>
              <a:gd name="connsiteY24"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4 w 1670715"/>
              <a:gd name="connsiteY18" fmla="*/ 99108 h 1526332"/>
              <a:gd name="connsiteX19" fmla="*/ 802442 w 1670715"/>
              <a:gd name="connsiteY19" fmla="*/ 29006 h 1526332"/>
              <a:gd name="connsiteX20" fmla="*/ 1024489 w 1670715"/>
              <a:gd name="connsiteY20" fmla="*/ 0 h 1526332"/>
              <a:gd name="connsiteX21" fmla="*/ 1129267 w 1670715"/>
              <a:gd name="connsiteY21" fmla="*/ 33881 h 1526332"/>
              <a:gd name="connsiteX22" fmla="*/ 1238742 w 1670715"/>
              <a:gd name="connsiteY22" fmla="*/ 108858 h 1526332"/>
              <a:gd name="connsiteX23" fmla="*/ 1473029 w 1670715"/>
              <a:gd name="connsiteY23" fmla="*/ 87574 h 1526332"/>
              <a:gd name="connsiteX24" fmla="*/ 1670715 w 1670715"/>
              <a:gd name="connsiteY24" fmla="*/ 515907 h 1526332"/>
              <a:gd name="connsiteX0" fmla="*/ 1815970 w 1815970"/>
              <a:gd name="connsiteY0" fmla="*/ 515907 h 1526332"/>
              <a:gd name="connsiteX1" fmla="*/ 1646738 w 1815970"/>
              <a:gd name="connsiteY1" fmla="*/ 594486 h 1526332"/>
              <a:gd name="connsiteX2" fmla="*/ 1455845 w 1815970"/>
              <a:gd name="connsiteY2" fmla="*/ 652636 h 1526332"/>
              <a:gd name="connsiteX3" fmla="*/ 1333532 w 1815970"/>
              <a:gd name="connsiteY3" fmla="*/ 643233 h 1526332"/>
              <a:gd name="connsiteX4" fmla="*/ 1237431 w 1815970"/>
              <a:gd name="connsiteY4" fmla="*/ 579009 h 1526332"/>
              <a:gd name="connsiteX5" fmla="*/ 1170119 w 1815970"/>
              <a:gd name="connsiteY5" fmla="*/ 643233 h 1526332"/>
              <a:gd name="connsiteX6" fmla="*/ 1096681 w 1815970"/>
              <a:gd name="connsiteY6" fmla="*/ 761889 h 1526332"/>
              <a:gd name="connsiteX7" fmla="*/ 996495 w 1815970"/>
              <a:gd name="connsiteY7" fmla="*/ 918257 h 1526332"/>
              <a:gd name="connsiteX8" fmla="*/ 770667 w 1815970"/>
              <a:gd name="connsiteY8" fmla="*/ 1111217 h 1526332"/>
              <a:gd name="connsiteX9" fmla="*/ 561863 w 1815970"/>
              <a:gd name="connsiteY9" fmla="*/ 1247712 h 1526332"/>
              <a:gd name="connsiteX10" fmla="*/ 402990 w 1815970"/>
              <a:gd name="connsiteY10" fmla="*/ 1345211 h 1526332"/>
              <a:gd name="connsiteX11" fmla="*/ 330362 w 1815970"/>
              <a:gd name="connsiteY11" fmla="*/ 1418331 h 1526332"/>
              <a:gd name="connsiteX12" fmla="*/ 298587 w 1815970"/>
              <a:gd name="connsiteY12" fmla="*/ 1476829 h 1526332"/>
              <a:gd name="connsiteX13" fmla="*/ 205511 w 1815970"/>
              <a:gd name="connsiteY13" fmla="*/ 1526332 h 1526332"/>
              <a:gd name="connsiteX14" fmla="*/ 0 w 1815970"/>
              <a:gd name="connsiteY14" fmla="*/ 1379151 h 1526332"/>
              <a:gd name="connsiteX15" fmla="*/ 159523 w 1815970"/>
              <a:gd name="connsiteY15" fmla="*/ 734943 h 1526332"/>
              <a:gd name="connsiteX16" fmla="*/ 219166 w 1815970"/>
              <a:gd name="connsiteY16" fmla="*/ 534308 h 1526332"/>
              <a:gd name="connsiteX17" fmla="*/ 364016 w 1815970"/>
              <a:gd name="connsiteY17" fmla="*/ 332408 h 1526332"/>
              <a:gd name="connsiteX18" fmla="*/ 721759 w 1815970"/>
              <a:gd name="connsiteY18" fmla="*/ 99108 h 1526332"/>
              <a:gd name="connsiteX19" fmla="*/ 947697 w 1815970"/>
              <a:gd name="connsiteY19" fmla="*/ 29006 h 1526332"/>
              <a:gd name="connsiteX20" fmla="*/ 1169744 w 1815970"/>
              <a:gd name="connsiteY20" fmla="*/ 0 h 1526332"/>
              <a:gd name="connsiteX21" fmla="*/ 1274522 w 1815970"/>
              <a:gd name="connsiteY21" fmla="*/ 33881 h 1526332"/>
              <a:gd name="connsiteX22" fmla="*/ 1383997 w 1815970"/>
              <a:gd name="connsiteY22" fmla="*/ 108858 h 1526332"/>
              <a:gd name="connsiteX23" fmla="*/ 1618284 w 1815970"/>
              <a:gd name="connsiteY23" fmla="*/ 87574 h 1526332"/>
              <a:gd name="connsiteX24" fmla="*/ 1815970 w 1815970"/>
              <a:gd name="connsiteY24" fmla="*/ 515907 h 1526332"/>
              <a:gd name="connsiteX0" fmla="*/ 1908419 w 1908419"/>
              <a:gd name="connsiteY0" fmla="*/ 515907 h 1526332"/>
              <a:gd name="connsiteX1" fmla="*/ 1739187 w 1908419"/>
              <a:gd name="connsiteY1" fmla="*/ 594486 h 1526332"/>
              <a:gd name="connsiteX2" fmla="*/ 1548294 w 1908419"/>
              <a:gd name="connsiteY2" fmla="*/ 652636 h 1526332"/>
              <a:gd name="connsiteX3" fmla="*/ 1425981 w 1908419"/>
              <a:gd name="connsiteY3" fmla="*/ 643233 h 1526332"/>
              <a:gd name="connsiteX4" fmla="*/ 1329880 w 1908419"/>
              <a:gd name="connsiteY4" fmla="*/ 579009 h 1526332"/>
              <a:gd name="connsiteX5" fmla="*/ 1262568 w 1908419"/>
              <a:gd name="connsiteY5" fmla="*/ 643233 h 1526332"/>
              <a:gd name="connsiteX6" fmla="*/ 1189130 w 1908419"/>
              <a:gd name="connsiteY6" fmla="*/ 761889 h 1526332"/>
              <a:gd name="connsiteX7" fmla="*/ 1088944 w 1908419"/>
              <a:gd name="connsiteY7" fmla="*/ 918257 h 1526332"/>
              <a:gd name="connsiteX8" fmla="*/ 863116 w 1908419"/>
              <a:gd name="connsiteY8" fmla="*/ 1111217 h 1526332"/>
              <a:gd name="connsiteX9" fmla="*/ 654312 w 1908419"/>
              <a:gd name="connsiteY9" fmla="*/ 1247712 h 1526332"/>
              <a:gd name="connsiteX10" fmla="*/ 495439 w 1908419"/>
              <a:gd name="connsiteY10" fmla="*/ 1345211 h 1526332"/>
              <a:gd name="connsiteX11" fmla="*/ 422811 w 1908419"/>
              <a:gd name="connsiteY11" fmla="*/ 1418331 h 1526332"/>
              <a:gd name="connsiteX12" fmla="*/ 391036 w 1908419"/>
              <a:gd name="connsiteY12" fmla="*/ 1476829 h 1526332"/>
              <a:gd name="connsiteX13" fmla="*/ 297960 w 1908419"/>
              <a:gd name="connsiteY13" fmla="*/ 1526332 h 1526332"/>
              <a:gd name="connsiteX14" fmla="*/ 92449 w 1908419"/>
              <a:gd name="connsiteY14" fmla="*/ 1379151 h 1526332"/>
              <a:gd name="connsiteX15" fmla="*/ 664 w 1908419"/>
              <a:gd name="connsiteY15" fmla="*/ 1276962 h 1526332"/>
              <a:gd name="connsiteX16" fmla="*/ 251972 w 1908419"/>
              <a:gd name="connsiteY16" fmla="*/ 734943 h 1526332"/>
              <a:gd name="connsiteX17" fmla="*/ 311615 w 1908419"/>
              <a:gd name="connsiteY17" fmla="*/ 534308 h 1526332"/>
              <a:gd name="connsiteX18" fmla="*/ 456465 w 1908419"/>
              <a:gd name="connsiteY18" fmla="*/ 332408 h 1526332"/>
              <a:gd name="connsiteX19" fmla="*/ 814208 w 1908419"/>
              <a:gd name="connsiteY19" fmla="*/ 99108 h 1526332"/>
              <a:gd name="connsiteX20" fmla="*/ 1040146 w 1908419"/>
              <a:gd name="connsiteY20" fmla="*/ 29006 h 1526332"/>
              <a:gd name="connsiteX21" fmla="*/ 1262193 w 1908419"/>
              <a:gd name="connsiteY21" fmla="*/ 0 h 1526332"/>
              <a:gd name="connsiteX22" fmla="*/ 1366971 w 1908419"/>
              <a:gd name="connsiteY22" fmla="*/ 33881 h 1526332"/>
              <a:gd name="connsiteX23" fmla="*/ 1476446 w 1908419"/>
              <a:gd name="connsiteY23" fmla="*/ 108858 h 1526332"/>
              <a:gd name="connsiteX24" fmla="*/ 1710733 w 1908419"/>
              <a:gd name="connsiteY24" fmla="*/ 87574 h 1526332"/>
              <a:gd name="connsiteX25" fmla="*/ 1908419 w 1908419"/>
              <a:gd name="connsiteY25"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279083 w 1935530"/>
              <a:gd name="connsiteY16" fmla="*/ 734943 h 1526332"/>
              <a:gd name="connsiteX17" fmla="*/ 338726 w 1935530"/>
              <a:gd name="connsiteY17" fmla="*/ 534308 h 1526332"/>
              <a:gd name="connsiteX18" fmla="*/ 483576 w 1935530"/>
              <a:gd name="connsiteY18" fmla="*/ 332408 h 1526332"/>
              <a:gd name="connsiteX19" fmla="*/ 841319 w 1935530"/>
              <a:gd name="connsiteY19" fmla="*/ 99108 h 1526332"/>
              <a:gd name="connsiteX20" fmla="*/ 1067257 w 1935530"/>
              <a:gd name="connsiteY20" fmla="*/ 29006 h 1526332"/>
              <a:gd name="connsiteX21" fmla="*/ 1289304 w 1935530"/>
              <a:gd name="connsiteY21" fmla="*/ 0 h 1526332"/>
              <a:gd name="connsiteX22" fmla="*/ 1394082 w 1935530"/>
              <a:gd name="connsiteY22" fmla="*/ 33881 h 1526332"/>
              <a:gd name="connsiteX23" fmla="*/ 1503557 w 1935530"/>
              <a:gd name="connsiteY23" fmla="*/ 108858 h 1526332"/>
              <a:gd name="connsiteX24" fmla="*/ 1737844 w 1935530"/>
              <a:gd name="connsiteY24" fmla="*/ 87574 h 1526332"/>
              <a:gd name="connsiteX25" fmla="*/ 1935530 w 1935530"/>
              <a:gd name="connsiteY25"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279083 w 1935530"/>
              <a:gd name="connsiteY16" fmla="*/ 734943 h 1526332"/>
              <a:gd name="connsiteX17" fmla="*/ 338726 w 1935530"/>
              <a:gd name="connsiteY17" fmla="*/ 534308 h 1526332"/>
              <a:gd name="connsiteX18" fmla="*/ 483576 w 1935530"/>
              <a:gd name="connsiteY18" fmla="*/ 332408 h 1526332"/>
              <a:gd name="connsiteX19" fmla="*/ 841319 w 1935530"/>
              <a:gd name="connsiteY19" fmla="*/ 99108 h 1526332"/>
              <a:gd name="connsiteX20" fmla="*/ 1067257 w 1935530"/>
              <a:gd name="connsiteY20" fmla="*/ 29006 h 1526332"/>
              <a:gd name="connsiteX21" fmla="*/ 1289304 w 1935530"/>
              <a:gd name="connsiteY21" fmla="*/ 0 h 1526332"/>
              <a:gd name="connsiteX22" fmla="*/ 1394082 w 1935530"/>
              <a:gd name="connsiteY22" fmla="*/ 33881 h 1526332"/>
              <a:gd name="connsiteX23" fmla="*/ 1503557 w 1935530"/>
              <a:gd name="connsiteY23" fmla="*/ 108858 h 1526332"/>
              <a:gd name="connsiteX24" fmla="*/ 1737844 w 1935530"/>
              <a:gd name="connsiteY24" fmla="*/ 87574 h 1526332"/>
              <a:gd name="connsiteX25" fmla="*/ 1935530 w 1935530"/>
              <a:gd name="connsiteY25"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79083 w 1935530"/>
              <a:gd name="connsiteY17" fmla="*/ 734943 h 1526332"/>
              <a:gd name="connsiteX18" fmla="*/ 338726 w 1935530"/>
              <a:gd name="connsiteY18" fmla="*/ 534308 h 1526332"/>
              <a:gd name="connsiteX19" fmla="*/ 483576 w 1935530"/>
              <a:gd name="connsiteY19" fmla="*/ 332408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338726 w 1935530"/>
              <a:gd name="connsiteY18" fmla="*/ 534308 h 1526332"/>
              <a:gd name="connsiteX19" fmla="*/ 483576 w 1935530"/>
              <a:gd name="connsiteY19" fmla="*/ 332408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483576 w 1935530"/>
              <a:gd name="connsiteY19" fmla="*/ 332408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479038 w 1935530"/>
              <a:gd name="connsiteY19" fmla="*/ 303157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479038 w 1935530"/>
              <a:gd name="connsiteY19" fmla="*/ 303157 h 1526332"/>
              <a:gd name="connsiteX20" fmla="*/ 645109 w 1935530"/>
              <a:gd name="connsiteY20" fmla="*/ 189875 h 1526332"/>
              <a:gd name="connsiteX21" fmla="*/ 841319 w 1935530"/>
              <a:gd name="connsiteY21" fmla="*/ 99108 h 1526332"/>
              <a:gd name="connsiteX22" fmla="*/ 1067257 w 1935530"/>
              <a:gd name="connsiteY22" fmla="*/ 29006 h 1526332"/>
              <a:gd name="connsiteX23" fmla="*/ 1289304 w 1935530"/>
              <a:gd name="connsiteY23" fmla="*/ 0 h 1526332"/>
              <a:gd name="connsiteX24" fmla="*/ 1394082 w 1935530"/>
              <a:gd name="connsiteY24" fmla="*/ 33881 h 1526332"/>
              <a:gd name="connsiteX25" fmla="*/ 1503557 w 1935530"/>
              <a:gd name="connsiteY25" fmla="*/ 108858 h 1526332"/>
              <a:gd name="connsiteX26" fmla="*/ 1737844 w 1935530"/>
              <a:gd name="connsiteY26" fmla="*/ 87574 h 1526332"/>
              <a:gd name="connsiteX27" fmla="*/ 1935530 w 1935530"/>
              <a:gd name="connsiteY27"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386372 w 1935530"/>
              <a:gd name="connsiteY19" fmla="*/ 404368 h 1526332"/>
              <a:gd name="connsiteX20" fmla="*/ 479038 w 1935530"/>
              <a:gd name="connsiteY20" fmla="*/ 303157 h 1526332"/>
              <a:gd name="connsiteX21" fmla="*/ 645109 w 1935530"/>
              <a:gd name="connsiteY21" fmla="*/ 189875 h 1526332"/>
              <a:gd name="connsiteX22" fmla="*/ 841319 w 1935530"/>
              <a:gd name="connsiteY22" fmla="*/ 99108 h 1526332"/>
              <a:gd name="connsiteX23" fmla="*/ 1067257 w 1935530"/>
              <a:gd name="connsiteY23" fmla="*/ 29006 h 1526332"/>
              <a:gd name="connsiteX24" fmla="*/ 1289304 w 1935530"/>
              <a:gd name="connsiteY24" fmla="*/ 0 h 1526332"/>
              <a:gd name="connsiteX25" fmla="*/ 1394082 w 1935530"/>
              <a:gd name="connsiteY25" fmla="*/ 33881 h 1526332"/>
              <a:gd name="connsiteX26" fmla="*/ 1503557 w 1935530"/>
              <a:gd name="connsiteY26" fmla="*/ 108858 h 1526332"/>
              <a:gd name="connsiteX27" fmla="*/ 1737844 w 1935530"/>
              <a:gd name="connsiteY27" fmla="*/ 87574 h 1526332"/>
              <a:gd name="connsiteX28" fmla="*/ 1935530 w 1935530"/>
              <a:gd name="connsiteY28" fmla="*/ 515907 h 1526332"/>
              <a:gd name="connsiteX0" fmla="*/ 1944609 w 1944609"/>
              <a:gd name="connsiteY0" fmla="*/ 511033 h 1526332"/>
              <a:gd name="connsiteX1" fmla="*/ 1766298 w 1944609"/>
              <a:gd name="connsiteY1" fmla="*/ 594486 h 1526332"/>
              <a:gd name="connsiteX2" fmla="*/ 1575405 w 1944609"/>
              <a:gd name="connsiteY2" fmla="*/ 652636 h 1526332"/>
              <a:gd name="connsiteX3" fmla="*/ 1453092 w 1944609"/>
              <a:gd name="connsiteY3" fmla="*/ 643233 h 1526332"/>
              <a:gd name="connsiteX4" fmla="*/ 1356991 w 1944609"/>
              <a:gd name="connsiteY4" fmla="*/ 579009 h 1526332"/>
              <a:gd name="connsiteX5" fmla="*/ 1289679 w 1944609"/>
              <a:gd name="connsiteY5" fmla="*/ 643233 h 1526332"/>
              <a:gd name="connsiteX6" fmla="*/ 1216241 w 1944609"/>
              <a:gd name="connsiteY6" fmla="*/ 761889 h 1526332"/>
              <a:gd name="connsiteX7" fmla="*/ 1116055 w 1944609"/>
              <a:gd name="connsiteY7" fmla="*/ 918257 h 1526332"/>
              <a:gd name="connsiteX8" fmla="*/ 890227 w 1944609"/>
              <a:gd name="connsiteY8" fmla="*/ 1111217 h 1526332"/>
              <a:gd name="connsiteX9" fmla="*/ 681423 w 1944609"/>
              <a:gd name="connsiteY9" fmla="*/ 1247712 h 1526332"/>
              <a:gd name="connsiteX10" fmla="*/ 522550 w 1944609"/>
              <a:gd name="connsiteY10" fmla="*/ 1345211 h 1526332"/>
              <a:gd name="connsiteX11" fmla="*/ 449922 w 1944609"/>
              <a:gd name="connsiteY11" fmla="*/ 1418331 h 1526332"/>
              <a:gd name="connsiteX12" fmla="*/ 418147 w 1944609"/>
              <a:gd name="connsiteY12" fmla="*/ 1476829 h 1526332"/>
              <a:gd name="connsiteX13" fmla="*/ 325071 w 1944609"/>
              <a:gd name="connsiteY13" fmla="*/ 1526332 h 1526332"/>
              <a:gd name="connsiteX14" fmla="*/ 119560 w 1944609"/>
              <a:gd name="connsiteY14" fmla="*/ 1379151 h 1526332"/>
              <a:gd name="connsiteX15" fmla="*/ 540 w 1944609"/>
              <a:gd name="connsiteY15" fmla="*/ 1272088 h 1526332"/>
              <a:gd name="connsiteX16" fmla="*/ 132175 w 1944609"/>
              <a:gd name="connsiteY16" fmla="*/ 833352 h 1526332"/>
              <a:gd name="connsiteX17" fmla="*/ 215535 w 1944609"/>
              <a:gd name="connsiteY17" fmla="*/ 627698 h 1526332"/>
              <a:gd name="connsiteX18" fmla="*/ 288795 w 1944609"/>
              <a:gd name="connsiteY18" fmla="*/ 505060 h 1526332"/>
              <a:gd name="connsiteX19" fmla="*/ 386372 w 1944609"/>
              <a:gd name="connsiteY19" fmla="*/ 404368 h 1526332"/>
              <a:gd name="connsiteX20" fmla="*/ 479038 w 1944609"/>
              <a:gd name="connsiteY20" fmla="*/ 303157 h 1526332"/>
              <a:gd name="connsiteX21" fmla="*/ 645109 w 1944609"/>
              <a:gd name="connsiteY21" fmla="*/ 189875 h 1526332"/>
              <a:gd name="connsiteX22" fmla="*/ 841319 w 1944609"/>
              <a:gd name="connsiteY22" fmla="*/ 99108 h 1526332"/>
              <a:gd name="connsiteX23" fmla="*/ 1067257 w 1944609"/>
              <a:gd name="connsiteY23" fmla="*/ 29006 h 1526332"/>
              <a:gd name="connsiteX24" fmla="*/ 1289304 w 1944609"/>
              <a:gd name="connsiteY24" fmla="*/ 0 h 1526332"/>
              <a:gd name="connsiteX25" fmla="*/ 1394082 w 1944609"/>
              <a:gd name="connsiteY25" fmla="*/ 33881 h 1526332"/>
              <a:gd name="connsiteX26" fmla="*/ 1503557 w 1944609"/>
              <a:gd name="connsiteY26" fmla="*/ 108858 h 1526332"/>
              <a:gd name="connsiteX27" fmla="*/ 1737844 w 1944609"/>
              <a:gd name="connsiteY27" fmla="*/ 87574 h 1526332"/>
              <a:gd name="connsiteX28" fmla="*/ 1944609 w 1944609"/>
              <a:gd name="connsiteY28" fmla="*/ 511033 h 15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4609" h="1526332">
                <a:moveTo>
                  <a:pt x="1944609" y="511033"/>
                </a:moveTo>
                <a:cubicBezTo>
                  <a:pt x="1886685" y="529101"/>
                  <a:pt x="1824222" y="576418"/>
                  <a:pt x="1766298" y="594486"/>
                </a:cubicBezTo>
                <a:lnTo>
                  <a:pt x="1575405" y="652636"/>
                </a:lnTo>
                <a:cubicBezTo>
                  <a:pt x="1539173" y="641377"/>
                  <a:pt x="1489324" y="654492"/>
                  <a:pt x="1453092" y="643233"/>
                </a:cubicBezTo>
                <a:lnTo>
                  <a:pt x="1356991" y="579009"/>
                </a:lnTo>
                <a:cubicBezTo>
                  <a:pt x="1340606" y="613417"/>
                  <a:pt x="1306064" y="608825"/>
                  <a:pt x="1289679" y="643233"/>
                </a:cubicBezTo>
                <a:lnTo>
                  <a:pt x="1216241" y="761889"/>
                </a:lnTo>
                <a:lnTo>
                  <a:pt x="1116055" y="918257"/>
                </a:lnTo>
                <a:cubicBezTo>
                  <a:pt x="1062476" y="973228"/>
                  <a:pt x="962666" y="1056308"/>
                  <a:pt x="890227" y="1111217"/>
                </a:cubicBezTo>
                <a:cubicBezTo>
                  <a:pt x="817788" y="1166126"/>
                  <a:pt x="743459" y="1205463"/>
                  <a:pt x="681423" y="1247712"/>
                </a:cubicBezTo>
                <a:cubicBezTo>
                  <a:pt x="619387" y="1289961"/>
                  <a:pt x="568699" y="1310275"/>
                  <a:pt x="522550" y="1345211"/>
                </a:cubicBezTo>
                <a:cubicBezTo>
                  <a:pt x="476401" y="1380147"/>
                  <a:pt x="467322" y="1398832"/>
                  <a:pt x="449922" y="1418331"/>
                </a:cubicBezTo>
                <a:cubicBezTo>
                  <a:pt x="332091" y="1509801"/>
                  <a:pt x="441225" y="1462079"/>
                  <a:pt x="418147" y="1476829"/>
                </a:cubicBezTo>
                <a:lnTo>
                  <a:pt x="325071" y="1526332"/>
                </a:lnTo>
                <a:lnTo>
                  <a:pt x="119560" y="1379151"/>
                </a:lnTo>
                <a:cubicBezTo>
                  <a:pt x="129817" y="1343463"/>
                  <a:pt x="-9717" y="1307776"/>
                  <a:pt x="540" y="1272088"/>
                </a:cubicBezTo>
                <a:cubicBezTo>
                  <a:pt x="8695" y="1197371"/>
                  <a:pt x="85751" y="922876"/>
                  <a:pt x="132175" y="833352"/>
                </a:cubicBezTo>
                <a:cubicBezTo>
                  <a:pt x="178599" y="743828"/>
                  <a:pt x="187162" y="693788"/>
                  <a:pt x="215535" y="627698"/>
                </a:cubicBezTo>
                <a:lnTo>
                  <a:pt x="288795" y="505060"/>
                </a:lnTo>
                <a:cubicBezTo>
                  <a:pt x="321321" y="473121"/>
                  <a:pt x="353846" y="436307"/>
                  <a:pt x="386372" y="404368"/>
                </a:cubicBezTo>
                <a:lnTo>
                  <a:pt x="479038" y="303157"/>
                </a:lnTo>
                <a:cubicBezTo>
                  <a:pt x="540447" y="268647"/>
                  <a:pt x="583700" y="224385"/>
                  <a:pt x="645109" y="189875"/>
                </a:cubicBezTo>
                <a:lnTo>
                  <a:pt x="841319" y="99108"/>
                </a:lnTo>
                <a:cubicBezTo>
                  <a:pt x="921172" y="80615"/>
                  <a:pt x="987404" y="47499"/>
                  <a:pt x="1067257" y="29006"/>
                </a:cubicBezTo>
                <a:lnTo>
                  <a:pt x="1289304" y="0"/>
                </a:lnTo>
                <a:cubicBezTo>
                  <a:pt x="1321204" y="19418"/>
                  <a:pt x="1362182" y="14463"/>
                  <a:pt x="1394082" y="33881"/>
                </a:cubicBezTo>
                <a:lnTo>
                  <a:pt x="1503557" y="108858"/>
                </a:lnTo>
                <a:lnTo>
                  <a:pt x="1737844" y="87574"/>
                </a:lnTo>
                <a:lnTo>
                  <a:pt x="1944609" y="511033"/>
                </a:lnTo>
                <a:close/>
              </a:path>
            </a:pathLst>
          </a:custGeom>
          <a:solidFill>
            <a:srgbClr val="FF9900">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cxnSp>
        <p:nvCxnSpPr>
          <p:cNvPr id="82" name="直線コネクタ 81"/>
          <p:cNvCxnSpPr>
            <a:stCxn id="83" idx="3"/>
          </p:cNvCxnSpPr>
          <p:nvPr/>
        </p:nvCxnSpPr>
        <p:spPr>
          <a:xfrm flipV="1">
            <a:off x="6906970" y="1462612"/>
            <a:ext cx="583385" cy="414468"/>
          </a:xfrm>
          <a:prstGeom prst="line">
            <a:avLst/>
          </a:prstGeom>
          <a:ln w="28575">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3" name="角丸四角形 82"/>
          <p:cNvSpPr>
            <a:spLocks noChangeAspect="1"/>
          </p:cNvSpPr>
          <p:nvPr/>
        </p:nvSpPr>
        <p:spPr>
          <a:xfrm rot="19487733">
            <a:off x="6767329" y="1835996"/>
            <a:ext cx="153696" cy="170774"/>
          </a:xfrm>
          <a:prstGeom prst="roundRect">
            <a:avLst/>
          </a:prstGeom>
          <a:solidFill>
            <a:srgbClr val="FF0000">
              <a:alpha val="7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93" name="角丸四角形 92"/>
          <p:cNvSpPr/>
          <p:nvPr/>
        </p:nvSpPr>
        <p:spPr>
          <a:xfrm>
            <a:off x="5132917" y="430401"/>
            <a:ext cx="4683137" cy="701489"/>
          </a:xfrm>
          <a:prstGeom prst="round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lnSpc>
                <a:spcPts val="1200"/>
              </a:lnSpc>
            </a:pPr>
            <a:r>
              <a:rPr lang="en-US" altLang="ja-JP" sz="1200" b="1" dirty="0" smtClean="0">
                <a:solidFill>
                  <a:prstClr val="black"/>
                </a:solidFill>
              </a:rPr>
              <a:t>M8</a:t>
            </a:r>
            <a:r>
              <a:rPr lang="ja-JP" altLang="en-US" sz="1200" b="1" dirty="0">
                <a:solidFill>
                  <a:prstClr val="black"/>
                </a:solidFill>
              </a:rPr>
              <a:t>～</a:t>
            </a:r>
            <a:r>
              <a:rPr lang="en-US" altLang="ja-JP" sz="1200" b="1" dirty="0">
                <a:solidFill>
                  <a:prstClr val="black"/>
                </a:solidFill>
              </a:rPr>
              <a:t>9</a:t>
            </a:r>
            <a:r>
              <a:rPr lang="ja-JP" altLang="en-US" sz="1200" b="1" dirty="0">
                <a:solidFill>
                  <a:prstClr val="black"/>
                </a:solidFill>
              </a:rPr>
              <a:t>クラスの大規模地震と比べて一回り小さい規模（</a:t>
            </a:r>
            <a:r>
              <a:rPr lang="en-US" altLang="ja-JP" sz="1200" b="1" dirty="0">
                <a:solidFill>
                  <a:prstClr val="black"/>
                </a:solidFill>
              </a:rPr>
              <a:t>M7</a:t>
            </a:r>
            <a:r>
              <a:rPr lang="ja-JP" altLang="en-US" sz="1200" b="1" dirty="0">
                <a:solidFill>
                  <a:prstClr val="black"/>
                </a:solidFill>
              </a:rPr>
              <a:t>クラス）の地震が発生　</a:t>
            </a:r>
          </a:p>
          <a:p>
            <a:pPr marL="336550" indent="-158750">
              <a:lnSpc>
                <a:spcPts val="1200"/>
              </a:lnSpc>
            </a:pPr>
            <a:r>
              <a:rPr lang="en-US" altLang="ja-JP" sz="1000" b="1" dirty="0" smtClean="0">
                <a:solidFill>
                  <a:prstClr val="black"/>
                </a:solidFill>
              </a:rPr>
              <a:t>※</a:t>
            </a:r>
            <a:r>
              <a:rPr lang="ja-JP" altLang="en-US" sz="1000" b="1" dirty="0">
                <a:solidFill>
                  <a:prstClr val="black"/>
                </a:solidFill>
              </a:rPr>
              <a:t> </a:t>
            </a:r>
            <a:r>
              <a:rPr lang="ja-JP" altLang="en-US" sz="1000" b="1" dirty="0" smtClean="0">
                <a:solidFill>
                  <a:prstClr val="black"/>
                </a:solidFill>
              </a:rPr>
              <a:t>南海</a:t>
            </a:r>
            <a:r>
              <a:rPr lang="ja-JP" altLang="en-US" sz="1000" b="1" dirty="0">
                <a:solidFill>
                  <a:prstClr val="black"/>
                </a:solidFill>
              </a:rPr>
              <a:t>トラフ沿いでは確認されていないが、世界全体では、</a:t>
            </a:r>
            <a:r>
              <a:rPr lang="en-US" altLang="ja-JP" sz="1000" b="1" dirty="0">
                <a:solidFill>
                  <a:prstClr val="black"/>
                </a:solidFill>
              </a:rPr>
              <a:t>M7.0</a:t>
            </a:r>
            <a:r>
              <a:rPr lang="ja-JP" altLang="en-US" sz="1000" b="1" dirty="0">
                <a:solidFill>
                  <a:prstClr val="black"/>
                </a:solidFill>
              </a:rPr>
              <a:t>以上の</a:t>
            </a:r>
            <a:r>
              <a:rPr lang="ja-JP" altLang="en-US" sz="1000" b="1" dirty="0" smtClean="0">
                <a:solidFill>
                  <a:prstClr val="black"/>
                </a:solidFill>
              </a:rPr>
              <a:t>地震</a:t>
            </a:r>
            <a:r>
              <a:rPr lang="en-US" altLang="ja-JP" sz="1000" b="1" dirty="0" smtClean="0">
                <a:solidFill>
                  <a:prstClr val="black"/>
                </a:solidFill>
              </a:rPr>
              <a:t/>
            </a:r>
            <a:br>
              <a:rPr lang="en-US" altLang="ja-JP" sz="1000" b="1" dirty="0" smtClean="0">
                <a:solidFill>
                  <a:prstClr val="black"/>
                </a:solidFill>
              </a:rPr>
            </a:br>
            <a:r>
              <a:rPr lang="ja-JP" altLang="en-US" sz="1000" b="1" dirty="0" smtClean="0">
                <a:solidFill>
                  <a:prstClr val="black"/>
                </a:solidFill>
              </a:rPr>
              <a:t>発生後</a:t>
            </a:r>
            <a:r>
              <a:rPr lang="ja-JP" altLang="en-US" sz="1000" b="1" dirty="0">
                <a:solidFill>
                  <a:prstClr val="black"/>
                </a:solidFill>
              </a:rPr>
              <a:t>に、さらに規模の大きな地震が同じ領域で発生した事例がある</a:t>
            </a:r>
          </a:p>
        </p:txBody>
      </p:sp>
      <p:sp>
        <p:nvSpPr>
          <p:cNvPr id="94" name="テキスト ボックス 93"/>
          <p:cNvSpPr txBox="1"/>
          <p:nvPr/>
        </p:nvSpPr>
        <p:spPr>
          <a:xfrm>
            <a:off x="5203871" y="458230"/>
            <a:ext cx="900000" cy="215444"/>
          </a:xfrm>
          <a:prstGeom prst="rect">
            <a:avLst/>
          </a:prstGeom>
          <a:solidFill>
            <a:schemeClr val="accent1"/>
          </a:solidFill>
        </p:spPr>
        <p:txBody>
          <a:bodyPr wrap="square" tIns="0" bIns="0" rtlCol="0" anchor="ctr">
            <a:spAutoFit/>
          </a:bodyPr>
          <a:lstStyle/>
          <a:p>
            <a:pPr marL="358775" indent="-358775" algn="ctr"/>
            <a:r>
              <a:rPr lang="ja-JP" altLang="en-US" sz="1400" b="1" dirty="0">
                <a:solidFill>
                  <a:prstClr val="white"/>
                </a:solidFill>
              </a:rPr>
              <a:t>ケース２</a:t>
            </a:r>
          </a:p>
        </p:txBody>
      </p:sp>
      <p:sp>
        <p:nvSpPr>
          <p:cNvPr id="95" name="角丸四角形 94"/>
          <p:cNvSpPr/>
          <p:nvPr/>
        </p:nvSpPr>
        <p:spPr>
          <a:xfrm>
            <a:off x="1796946" y="2647662"/>
            <a:ext cx="1203314" cy="366400"/>
          </a:xfrm>
          <a:prstGeom prst="roundRect">
            <a:avLst/>
          </a:prstGeom>
          <a:solidFill>
            <a:schemeClr val="bg1"/>
          </a:solid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rPr>
              <a:t>西側</a:t>
            </a:r>
            <a:r>
              <a:rPr lang="ja-JP" altLang="en-US" sz="1100" dirty="0">
                <a:solidFill>
                  <a:prstClr val="black"/>
                </a:solidFill>
              </a:rPr>
              <a:t>は</a:t>
            </a:r>
            <a:r>
              <a:rPr lang="ja-JP" altLang="en-US" sz="1100" dirty="0" smtClean="0">
                <a:solidFill>
                  <a:prstClr val="black"/>
                </a:solidFill>
              </a:rPr>
              <a:t>連動</a:t>
            </a:r>
            <a:r>
              <a:rPr lang="en-US" altLang="ja-JP" sz="1100" dirty="0" smtClean="0">
                <a:solidFill>
                  <a:prstClr val="black"/>
                </a:solidFill>
              </a:rPr>
              <a:t/>
            </a:r>
            <a:br>
              <a:rPr lang="en-US" altLang="ja-JP" sz="1100" dirty="0" smtClean="0">
                <a:solidFill>
                  <a:prstClr val="black"/>
                </a:solidFill>
              </a:rPr>
            </a:br>
            <a:r>
              <a:rPr lang="ja-JP" altLang="en-US" sz="1100" dirty="0" smtClean="0">
                <a:solidFill>
                  <a:prstClr val="black"/>
                </a:solidFill>
              </a:rPr>
              <a:t>する</a:t>
            </a:r>
            <a:r>
              <a:rPr lang="ja-JP" altLang="en-US" sz="1100" dirty="0">
                <a:solidFill>
                  <a:prstClr val="black"/>
                </a:solidFill>
              </a:rPr>
              <a:t>のか？</a:t>
            </a:r>
          </a:p>
        </p:txBody>
      </p:sp>
      <p:sp>
        <p:nvSpPr>
          <p:cNvPr id="96" name="角丸四角形 95"/>
          <p:cNvSpPr/>
          <p:nvPr/>
        </p:nvSpPr>
        <p:spPr>
          <a:xfrm>
            <a:off x="5277645" y="2808958"/>
            <a:ext cx="2386484" cy="216427"/>
          </a:xfrm>
          <a:prstGeom prst="roundRect">
            <a:avLst/>
          </a:prstGeom>
          <a:solidFill>
            <a:schemeClr val="bg1"/>
          </a:solid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rPr>
              <a:t>南海トラフの大規模地震の前震か？</a:t>
            </a:r>
          </a:p>
        </p:txBody>
      </p:sp>
      <p:pic>
        <p:nvPicPr>
          <p:cNvPr id="97" name="図 96"/>
          <p:cNvPicPr>
            <a:picLocks noChangeAspect="1"/>
          </p:cNvPicPr>
          <p:nvPr/>
        </p:nvPicPr>
        <p:blipFill rotWithShape="1">
          <a:blip r:embed="rId8"/>
          <a:srcRect l="5614" t="70347" b="2890"/>
          <a:stretch/>
        </p:blipFill>
        <p:spPr>
          <a:xfrm>
            <a:off x="7610914" y="5146245"/>
            <a:ext cx="1990235" cy="572322"/>
          </a:xfrm>
          <a:prstGeom prst="rect">
            <a:avLst/>
          </a:prstGeom>
        </p:spPr>
      </p:pic>
      <p:sp>
        <p:nvSpPr>
          <p:cNvPr id="98" name="テキスト ボックス 97"/>
          <p:cNvSpPr txBox="1"/>
          <p:nvPr/>
        </p:nvSpPr>
        <p:spPr>
          <a:xfrm>
            <a:off x="7610914" y="5674081"/>
            <a:ext cx="2094614" cy="461665"/>
          </a:xfrm>
          <a:prstGeom prst="rect">
            <a:avLst/>
          </a:prstGeom>
          <a:noFill/>
        </p:spPr>
        <p:txBody>
          <a:bodyPr wrap="square" rtlCol="0">
            <a:spAutoFit/>
          </a:bodyPr>
          <a:lstStyle/>
          <a:p>
            <a:r>
              <a:rPr lang="ja-JP" altLang="en-US" sz="800" dirty="0">
                <a:solidFill>
                  <a:prstClr val="black"/>
                </a:solidFill>
              </a:rPr>
              <a:t>シミュレーションでは、地震発生前にゆっくりすべりを伴う場合、伴わない</a:t>
            </a:r>
            <a:r>
              <a:rPr lang="ja-JP" altLang="en-US" sz="800" dirty="0" smtClean="0">
                <a:solidFill>
                  <a:prstClr val="black"/>
                </a:solidFill>
              </a:rPr>
              <a:t>場合等、</a:t>
            </a:r>
            <a:r>
              <a:rPr lang="ja-JP" altLang="en-US" sz="800" dirty="0">
                <a:solidFill>
                  <a:prstClr val="black"/>
                </a:solidFill>
              </a:rPr>
              <a:t>大地震発生に至る</a:t>
            </a:r>
            <a:r>
              <a:rPr lang="ja-JP" altLang="en-US" sz="800" dirty="0" smtClean="0">
                <a:solidFill>
                  <a:prstClr val="black"/>
                </a:solidFill>
              </a:rPr>
              <a:t>多様性が</a:t>
            </a:r>
            <a:r>
              <a:rPr lang="ja-JP" altLang="en-US" sz="800" dirty="0">
                <a:solidFill>
                  <a:prstClr val="black"/>
                </a:solidFill>
              </a:rPr>
              <a:t>示されている。</a:t>
            </a:r>
          </a:p>
        </p:txBody>
      </p:sp>
      <p:sp>
        <p:nvSpPr>
          <p:cNvPr id="113" name="正方形/長方形 112"/>
          <p:cNvSpPr/>
          <p:nvPr/>
        </p:nvSpPr>
        <p:spPr>
          <a:xfrm>
            <a:off x="7703990" y="5497397"/>
            <a:ext cx="961639" cy="184666"/>
          </a:xfrm>
          <a:prstGeom prst="rect">
            <a:avLst/>
          </a:prstGeom>
        </p:spPr>
        <p:txBody>
          <a:bodyPr wrap="square">
            <a:spAutoFit/>
          </a:bodyPr>
          <a:lstStyle/>
          <a:p>
            <a:r>
              <a:rPr lang="arn-CL" altLang="ja-JP" sz="600" dirty="0" smtClean="0">
                <a:solidFill>
                  <a:prstClr val="black"/>
                </a:solidFill>
              </a:rPr>
              <a:t>Noda </a:t>
            </a:r>
            <a:r>
              <a:rPr lang="arn-CL" altLang="ja-JP" sz="600" dirty="0">
                <a:solidFill>
                  <a:prstClr val="black"/>
                </a:solidFill>
              </a:rPr>
              <a:t>and Hori (2014</a:t>
            </a:r>
            <a:r>
              <a:rPr lang="arn-CL" altLang="ja-JP" sz="600" dirty="0" smtClean="0">
                <a:solidFill>
                  <a:prstClr val="black"/>
                </a:solidFill>
              </a:rPr>
              <a:t>)</a:t>
            </a:r>
            <a:endParaRPr lang="ja-JP" altLang="en-US" sz="600" dirty="0">
              <a:solidFill>
                <a:prstClr val="black"/>
              </a:solidFill>
            </a:endParaRPr>
          </a:p>
        </p:txBody>
      </p:sp>
      <p:pic>
        <p:nvPicPr>
          <p:cNvPr id="109" name="図 108"/>
          <p:cNvPicPr/>
          <p:nvPr/>
        </p:nvPicPr>
        <p:blipFill rotWithShape="1">
          <a:blip r:embed="rId9" cstate="print">
            <a:extLst>
              <a:ext uri="{28A0092B-C50C-407E-A947-70E740481C1C}">
                <a14:useLocalDpi xmlns:a14="http://schemas.microsoft.com/office/drawing/2010/main" val="0"/>
              </a:ext>
            </a:extLst>
          </a:blip>
          <a:srcRect l="5794" r="1074"/>
          <a:stretch/>
        </p:blipFill>
        <p:spPr bwMode="auto">
          <a:xfrm>
            <a:off x="174117" y="1340601"/>
            <a:ext cx="1523443" cy="1553814"/>
          </a:xfrm>
          <a:prstGeom prst="rect">
            <a:avLst/>
          </a:prstGeom>
          <a:noFill/>
          <a:ln>
            <a:solidFill>
              <a:schemeClr val="tx1"/>
            </a:solidFill>
          </a:ln>
        </p:spPr>
      </p:pic>
      <p:sp>
        <p:nvSpPr>
          <p:cNvPr id="86" name="角丸四角形 85"/>
          <p:cNvSpPr/>
          <p:nvPr/>
        </p:nvSpPr>
        <p:spPr>
          <a:xfrm>
            <a:off x="1829832" y="1262286"/>
            <a:ext cx="2903622" cy="18996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rPr>
              <a:t>南海トラフ東側で大規模地震</a:t>
            </a:r>
            <a:r>
              <a:rPr lang="en-US" altLang="ja-JP" sz="1100" dirty="0">
                <a:solidFill>
                  <a:prstClr val="black"/>
                </a:solidFill>
              </a:rPr>
              <a:t>(M8</a:t>
            </a:r>
            <a:r>
              <a:rPr lang="ja-JP" altLang="en-US" sz="1100" dirty="0">
                <a:solidFill>
                  <a:prstClr val="black"/>
                </a:solidFill>
              </a:rPr>
              <a:t>ｸﾗｽ</a:t>
            </a:r>
            <a:r>
              <a:rPr lang="en-US" altLang="ja-JP" sz="1100" dirty="0">
                <a:solidFill>
                  <a:prstClr val="black"/>
                </a:solidFill>
              </a:rPr>
              <a:t>)</a:t>
            </a:r>
            <a:r>
              <a:rPr lang="ja-JP" altLang="en-US" sz="1100" dirty="0">
                <a:solidFill>
                  <a:prstClr val="black"/>
                </a:solidFill>
              </a:rPr>
              <a:t>が発生</a:t>
            </a:r>
          </a:p>
        </p:txBody>
      </p:sp>
      <p:cxnSp>
        <p:nvCxnSpPr>
          <p:cNvPr id="48" name="直線コネクタ 47"/>
          <p:cNvCxnSpPr/>
          <p:nvPr/>
        </p:nvCxnSpPr>
        <p:spPr>
          <a:xfrm flipV="1">
            <a:off x="3208366" y="1442952"/>
            <a:ext cx="92457" cy="329864"/>
          </a:xfrm>
          <a:prstGeom prst="line">
            <a:avLst/>
          </a:prstGeom>
          <a:ln w="28575">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66646" y="1455693"/>
            <a:ext cx="338554" cy="184666"/>
          </a:xfrm>
          <a:prstGeom prst="rect">
            <a:avLst/>
          </a:prstGeom>
          <a:noFill/>
        </p:spPr>
        <p:txBody>
          <a:bodyPr wrap="none" rtlCol="0">
            <a:spAutoFit/>
          </a:bodyPr>
          <a:lstStyle/>
          <a:p>
            <a:r>
              <a:rPr lang="ja-JP" altLang="en-US" sz="600" dirty="0" smtClean="0">
                <a:solidFill>
                  <a:prstClr val="black"/>
                </a:solidFill>
              </a:rPr>
              <a:t>東海</a:t>
            </a:r>
            <a:endParaRPr lang="ja-JP" altLang="en-US" sz="600" dirty="0">
              <a:solidFill>
                <a:prstClr val="black"/>
              </a:solidFill>
            </a:endParaRPr>
          </a:p>
        </p:txBody>
      </p:sp>
      <p:sp>
        <p:nvSpPr>
          <p:cNvPr id="111" name="テキスト ボックス 110"/>
          <p:cNvSpPr txBox="1"/>
          <p:nvPr/>
        </p:nvSpPr>
        <p:spPr>
          <a:xfrm>
            <a:off x="478358" y="1434681"/>
            <a:ext cx="338554" cy="184666"/>
          </a:xfrm>
          <a:prstGeom prst="rect">
            <a:avLst/>
          </a:prstGeom>
          <a:noFill/>
        </p:spPr>
        <p:txBody>
          <a:bodyPr wrap="none" rtlCol="0">
            <a:spAutoFit/>
          </a:bodyPr>
          <a:lstStyle/>
          <a:p>
            <a:r>
              <a:rPr lang="ja-JP" altLang="en-US" sz="600" dirty="0" smtClean="0">
                <a:solidFill>
                  <a:prstClr val="black"/>
                </a:solidFill>
              </a:rPr>
              <a:t>南海</a:t>
            </a:r>
            <a:endParaRPr lang="ja-JP" altLang="en-US" sz="600" dirty="0">
              <a:solidFill>
                <a:prstClr val="black"/>
              </a:solidFill>
            </a:endParaRPr>
          </a:p>
        </p:txBody>
      </p:sp>
      <p:sp>
        <p:nvSpPr>
          <p:cNvPr id="112" name="テキスト ボックス 111"/>
          <p:cNvSpPr txBox="1"/>
          <p:nvPr/>
        </p:nvSpPr>
        <p:spPr>
          <a:xfrm>
            <a:off x="197805" y="1475839"/>
            <a:ext cx="415498" cy="184666"/>
          </a:xfrm>
          <a:prstGeom prst="rect">
            <a:avLst/>
          </a:prstGeom>
          <a:noFill/>
        </p:spPr>
        <p:txBody>
          <a:bodyPr wrap="none" rtlCol="0">
            <a:spAutoFit/>
          </a:bodyPr>
          <a:lstStyle/>
          <a:p>
            <a:r>
              <a:rPr lang="ja-JP" altLang="en-US" sz="600" dirty="0" smtClean="0">
                <a:solidFill>
                  <a:prstClr val="black"/>
                </a:solidFill>
              </a:rPr>
              <a:t>日向灘</a:t>
            </a:r>
            <a:endParaRPr lang="ja-JP" altLang="en-US" sz="600" dirty="0">
              <a:solidFill>
                <a:prstClr val="black"/>
              </a:solidFill>
            </a:endParaRPr>
          </a:p>
        </p:txBody>
      </p:sp>
      <p:sp>
        <p:nvSpPr>
          <p:cNvPr id="7" name="正方形/長方形 6"/>
          <p:cNvSpPr/>
          <p:nvPr/>
        </p:nvSpPr>
        <p:spPr>
          <a:xfrm>
            <a:off x="350186" y="2763941"/>
            <a:ext cx="689911" cy="5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4" name="テキスト ボックス 113"/>
          <p:cNvSpPr txBox="1"/>
          <p:nvPr/>
        </p:nvSpPr>
        <p:spPr>
          <a:xfrm>
            <a:off x="803357" y="2680326"/>
            <a:ext cx="338554" cy="184666"/>
          </a:xfrm>
          <a:prstGeom prst="rect">
            <a:avLst/>
          </a:prstGeom>
          <a:noFill/>
        </p:spPr>
        <p:txBody>
          <a:bodyPr wrap="none" rtlCol="0">
            <a:spAutoFit/>
          </a:bodyPr>
          <a:lstStyle/>
          <a:p>
            <a:r>
              <a:rPr lang="ja-JP" altLang="en-US" sz="600" dirty="0" smtClean="0">
                <a:solidFill>
                  <a:prstClr val="black"/>
                </a:solidFill>
              </a:rPr>
              <a:t>東海</a:t>
            </a:r>
            <a:endParaRPr lang="ja-JP" altLang="en-US" sz="600" dirty="0">
              <a:solidFill>
                <a:prstClr val="black"/>
              </a:solidFill>
            </a:endParaRPr>
          </a:p>
        </p:txBody>
      </p:sp>
      <p:sp>
        <p:nvSpPr>
          <p:cNvPr id="115" name="テキスト ボックス 114"/>
          <p:cNvSpPr txBox="1"/>
          <p:nvPr/>
        </p:nvSpPr>
        <p:spPr>
          <a:xfrm>
            <a:off x="467444" y="2680326"/>
            <a:ext cx="338554" cy="184666"/>
          </a:xfrm>
          <a:prstGeom prst="rect">
            <a:avLst/>
          </a:prstGeom>
          <a:noFill/>
        </p:spPr>
        <p:txBody>
          <a:bodyPr wrap="none" rtlCol="0">
            <a:spAutoFit/>
          </a:bodyPr>
          <a:lstStyle/>
          <a:p>
            <a:r>
              <a:rPr lang="ja-JP" altLang="en-US" sz="600" dirty="0" smtClean="0">
                <a:solidFill>
                  <a:prstClr val="black"/>
                </a:solidFill>
              </a:rPr>
              <a:t>南海</a:t>
            </a:r>
            <a:endParaRPr lang="ja-JP" altLang="en-US" sz="600" dirty="0">
              <a:solidFill>
                <a:prstClr val="black"/>
              </a:solidFill>
            </a:endParaRPr>
          </a:p>
        </p:txBody>
      </p:sp>
      <p:sp>
        <p:nvSpPr>
          <p:cNvPr id="116" name="テキスト ボックス 115"/>
          <p:cNvSpPr txBox="1"/>
          <p:nvPr/>
        </p:nvSpPr>
        <p:spPr>
          <a:xfrm>
            <a:off x="191653" y="2680326"/>
            <a:ext cx="415498" cy="184666"/>
          </a:xfrm>
          <a:prstGeom prst="rect">
            <a:avLst/>
          </a:prstGeom>
          <a:noFill/>
        </p:spPr>
        <p:txBody>
          <a:bodyPr wrap="none" rtlCol="0">
            <a:spAutoFit/>
          </a:bodyPr>
          <a:lstStyle/>
          <a:p>
            <a:r>
              <a:rPr lang="ja-JP" altLang="en-US" sz="600" dirty="0" smtClean="0">
                <a:solidFill>
                  <a:prstClr val="black"/>
                </a:solidFill>
              </a:rPr>
              <a:t>日向灘</a:t>
            </a:r>
            <a:endParaRPr lang="ja-JP" altLang="en-US" sz="600" dirty="0">
              <a:solidFill>
                <a:prstClr val="black"/>
              </a:solidFill>
            </a:endParaRPr>
          </a:p>
        </p:txBody>
      </p:sp>
      <p:sp>
        <p:nvSpPr>
          <p:cNvPr id="55" name="正方形/長方形 54"/>
          <p:cNvSpPr/>
          <p:nvPr/>
        </p:nvSpPr>
        <p:spPr>
          <a:xfrm>
            <a:off x="135807" y="536001"/>
            <a:ext cx="4858656" cy="2892999"/>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90" name="角丸四角形 89"/>
          <p:cNvSpPr/>
          <p:nvPr/>
        </p:nvSpPr>
        <p:spPr>
          <a:xfrm>
            <a:off x="130618" y="430405"/>
            <a:ext cx="4873438" cy="700085"/>
          </a:xfrm>
          <a:prstGeom prst="round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　　　</a:t>
            </a:r>
          </a:p>
        </p:txBody>
      </p:sp>
      <p:sp>
        <p:nvSpPr>
          <p:cNvPr id="91" name="テキスト ボックス 90"/>
          <p:cNvSpPr txBox="1"/>
          <p:nvPr/>
        </p:nvSpPr>
        <p:spPr>
          <a:xfrm>
            <a:off x="194122" y="458230"/>
            <a:ext cx="900000" cy="215444"/>
          </a:xfrm>
          <a:prstGeom prst="rect">
            <a:avLst/>
          </a:prstGeom>
          <a:solidFill>
            <a:schemeClr val="accent1"/>
          </a:solidFill>
        </p:spPr>
        <p:txBody>
          <a:bodyPr wrap="square" tIns="0" bIns="0" rtlCol="0" anchor="ctr">
            <a:spAutoFit/>
          </a:bodyPr>
          <a:lstStyle/>
          <a:p>
            <a:pPr marL="358775" indent="-358775" algn="ctr"/>
            <a:r>
              <a:rPr lang="ja-JP" altLang="en-US" sz="1400" b="1" dirty="0">
                <a:solidFill>
                  <a:prstClr val="white"/>
                </a:solidFill>
              </a:rPr>
              <a:t>ケース１</a:t>
            </a:r>
          </a:p>
        </p:txBody>
      </p:sp>
      <p:sp>
        <p:nvSpPr>
          <p:cNvPr id="92" name="テキスト ボックス 91"/>
          <p:cNvSpPr txBox="1"/>
          <p:nvPr/>
        </p:nvSpPr>
        <p:spPr>
          <a:xfrm>
            <a:off x="306388" y="419821"/>
            <a:ext cx="4303712" cy="646331"/>
          </a:xfrm>
          <a:prstGeom prst="rect">
            <a:avLst/>
          </a:prstGeom>
          <a:noFill/>
        </p:spPr>
        <p:txBody>
          <a:bodyPr wrap="square" rtlCol="0">
            <a:spAutoFit/>
          </a:bodyPr>
          <a:lstStyle/>
          <a:p>
            <a:r>
              <a:rPr lang="ja-JP" altLang="en-US" sz="1400" b="1" dirty="0">
                <a:solidFill>
                  <a:prstClr val="black"/>
                </a:solidFill>
              </a:rPr>
              <a:t>　　　　　　　</a:t>
            </a:r>
            <a:r>
              <a:rPr lang="ja-JP" altLang="en-US" sz="1200" b="1" dirty="0">
                <a:solidFill>
                  <a:prstClr val="black"/>
                </a:solidFill>
              </a:rPr>
              <a:t>南海トラフの東側だけで大規模地震が発生（西側が未破壊）　</a:t>
            </a:r>
            <a:r>
              <a:rPr lang="en-US" altLang="ja-JP" sz="1000" b="1" dirty="0" smtClean="0">
                <a:solidFill>
                  <a:prstClr val="black"/>
                </a:solidFill>
              </a:rPr>
              <a:t>※ </a:t>
            </a:r>
            <a:r>
              <a:rPr lang="ja-JP" altLang="en-US" sz="1000" b="1" dirty="0">
                <a:solidFill>
                  <a:prstClr val="black"/>
                </a:solidFill>
              </a:rPr>
              <a:t>直</a:t>
            </a:r>
            <a:r>
              <a:rPr lang="ja-JP" altLang="en-US" sz="1000" b="1" dirty="0" smtClean="0">
                <a:solidFill>
                  <a:prstClr val="black"/>
                </a:solidFill>
              </a:rPr>
              <a:t>近２事例では、</a:t>
            </a:r>
            <a:r>
              <a:rPr lang="ja-JP" altLang="en-US" sz="1000" b="1" dirty="0">
                <a:solidFill>
                  <a:prstClr val="black"/>
                </a:solidFill>
              </a:rPr>
              <a:t>南海トラフの東側の</a:t>
            </a:r>
            <a:r>
              <a:rPr lang="ja-JP" altLang="en-US" sz="1000" b="1" dirty="0" smtClean="0">
                <a:solidFill>
                  <a:prstClr val="black"/>
                </a:solidFill>
              </a:rPr>
              <a:t>領域で大規模</a:t>
            </a:r>
            <a:r>
              <a:rPr lang="ja-JP" altLang="en-US" sz="1000" b="1" dirty="0">
                <a:solidFill>
                  <a:prstClr val="black"/>
                </a:solidFill>
              </a:rPr>
              <a:t>地震が発生すると、西側の領域でも大規模地震が</a:t>
            </a:r>
            <a:r>
              <a:rPr lang="ja-JP" altLang="en-US" sz="1000" b="1" dirty="0" smtClean="0">
                <a:solidFill>
                  <a:prstClr val="black"/>
                </a:solidFill>
              </a:rPr>
              <a:t>発生</a:t>
            </a:r>
            <a:endParaRPr lang="ja-JP" altLang="en-US" sz="1000" b="1" dirty="0">
              <a:solidFill>
                <a:prstClr val="black"/>
              </a:solidFill>
            </a:endParaRPr>
          </a:p>
        </p:txBody>
      </p:sp>
      <p:pic>
        <p:nvPicPr>
          <p:cNvPr id="8" name="図 7"/>
          <p:cNvPicPr>
            <a:picLocks noChangeAspect="1"/>
          </p:cNvPicPr>
          <p:nvPr/>
        </p:nvPicPr>
        <p:blipFill>
          <a:blip r:embed="rId10"/>
          <a:stretch>
            <a:fillRect/>
          </a:stretch>
        </p:blipFill>
        <p:spPr>
          <a:xfrm>
            <a:off x="3210856" y="1823716"/>
            <a:ext cx="1757485" cy="1199474"/>
          </a:xfrm>
          <a:prstGeom prst="rect">
            <a:avLst/>
          </a:prstGeom>
        </p:spPr>
      </p:pic>
      <p:sp>
        <p:nvSpPr>
          <p:cNvPr id="87" name="テキスト ボックス 86"/>
          <p:cNvSpPr txBox="1"/>
          <p:nvPr/>
        </p:nvSpPr>
        <p:spPr>
          <a:xfrm>
            <a:off x="3422569" y="1835769"/>
            <a:ext cx="1628135" cy="502702"/>
          </a:xfrm>
          <a:prstGeom prst="rect">
            <a:avLst/>
          </a:prstGeom>
          <a:noFill/>
        </p:spPr>
        <p:txBody>
          <a:bodyPr wrap="square" rtlCol="0">
            <a:spAutoFit/>
          </a:bodyPr>
          <a:lstStyle/>
          <a:p>
            <a:pPr>
              <a:lnSpc>
                <a:spcPts val="800"/>
              </a:lnSpc>
            </a:pPr>
            <a:r>
              <a:rPr lang="ja-JP" altLang="en-US" sz="800" b="1" dirty="0">
                <a:solidFill>
                  <a:prstClr val="black"/>
                </a:solidFill>
              </a:rPr>
              <a:t>全世界</a:t>
            </a:r>
            <a:r>
              <a:rPr lang="ja-JP" altLang="en-US" sz="800" b="1" dirty="0" smtClean="0">
                <a:solidFill>
                  <a:prstClr val="black"/>
                </a:solidFill>
              </a:rPr>
              <a:t>で</a:t>
            </a:r>
            <a:r>
              <a:rPr lang="en-US" altLang="ja-JP" sz="800" b="1" dirty="0" smtClean="0">
                <a:solidFill>
                  <a:prstClr val="black"/>
                </a:solidFill>
              </a:rPr>
              <a:t>1900</a:t>
            </a:r>
            <a:r>
              <a:rPr lang="ja-JP" altLang="en-US" sz="800" b="1" dirty="0" smtClean="0">
                <a:solidFill>
                  <a:prstClr val="black"/>
                </a:solidFill>
              </a:rPr>
              <a:t>年以降に</a:t>
            </a:r>
            <a:r>
              <a:rPr lang="en-US" altLang="ja-JP" sz="800" b="1" dirty="0" smtClean="0">
                <a:solidFill>
                  <a:prstClr val="black"/>
                </a:solidFill>
              </a:rPr>
              <a:t>M8.0</a:t>
            </a:r>
            <a:r>
              <a:rPr lang="ja-JP" altLang="en-US" sz="800" b="1" dirty="0" smtClean="0">
                <a:solidFill>
                  <a:prstClr val="black"/>
                </a:solidFill>
              </a:rPr>
              <a:t>以上</a:t>
            </a:r>
            <a:r>
              <a:rPr lang="ja-JP" altLang="en-US" sz="800" b="1" dirty="0">
                <a:solidFill>
                  <a:prstClr val="black"/>
                </a:solidFill>
              </a:rPr>
              <a:t>の地震</a:t>
            </a:r>
            <a:r>
              <a:rPr lang="en-US" altLang="ja-JP" sz="800" b="1" dirty="0">
                <a:solidFill>
                  <a:prstClr val="black"/>
                </a:solidFill>
              </a:rPr>
              <a:t>(</a:t>
            </a:r>
            <a:r>
              <a:rPr lang="en-US" altLang="ja-JP" sz="800" b="1" dirty="0" smtClean="0">
                <a:solidFill>
                  <a:prstClr val="black"/>
                </a:solidFill>
              </a:rPr>
              <a:t>96</a:t>
            </a:r>
            <a:r>
              <a:rPr lang="ja-JP" altLang="en-US" sz="800" b="1" dirty="0" smtClean="0">
                <a:solidFill>
                  <a:prstClr val="black"/>
                </a:solidFill>
              </a:rPr>
              <a:t>事例</a:t>
            </a:r>
            <a:r>
              <a:rPr lang="en-US" altLang="ja-JP" sz="800" b="1" dirty="0">
                <a:solidFill>
                  <a:prstClr val="black"/>
                </a:solidFill>
              </a:rPr>
              <a:t>)</a:t>
            </a:r>
            <a:r>
              <a:rPr lang="ja-JP" altLang="en-US" sz="800" b="1" dirty="0">
                <a:solidFill>
                  <a:prstClr val="black"/>
                </a:solidFill>
              </a:rPr>
              <a:t>発生後、隣接領域で</a:t>
            </a:r>
            <a:r>
              <a:rPr lang="ja-JP" altLang="en-US" sz="800" b="1" dirty="0" smtClean="0">
                <a:solidFill>
                  <a:prstClr val="black"/>
                </a:solidFill>
              </a:rPr>
              <a:t>同規模の</a:t>
            </a:r>
            <a:r>
              <a:rPr lang="ja-JP" altLang="en-US" sz="800" b="1" dirty="0">
                <a:solidFill>
                  <a:prstClr val="black"/>
                </a:solidFill>
              </a:rPr>
              <a:t>地震が発生した事例数</a:t>
            </a:r>
          </a:p>
        </p:txBody>
      </p:sp>
      <p:sp>
        <p:nvSpPr>
          <p:cNvPr id="88" name="テキスト ボックス 87"/>
          <p:cNvSpPr txBox="1"/>
          <p:nvPr/>
        </p:nvSpPr>
        <p:spPr>
          <a:xfrm>
            <a:off x="4095457" y="2288398"/>
            <a:ext cx="908599" cy="338554"/>
          </a:xfrm>
          <a:prstGeom prst="rect">
            <a:avLst/>
          </a:prstGeom>
          <a:noFill/>
        </p:spPr>
        <p:txBody>
          <a:bodyPr wrap="square" rtlCol="0">
            <a:spAutoFit/>
          </a:bodyPr>
          <a:lstStyle/>
          <a:p>
            <a:r>
              <a:rPr lang="en-US" altLang="zh-CN" sz="800" b="1" dirty="0">
                <a:solidFill>
                  <a:prstClr val="black"/>
                </a:solidFill>
                <a:latin typeface="ＭＳ Ｐゴシック" panose="020B0600070205080204" pitchFamily="50" charset="-128"/>
                <a:ea typeface="ＭＳ Ｐゴシック" panose="020B0600070205080204" pitchFamily="50" charset="-128"/>
              </a:rPr>
              <a:t>3</a:t>
            </a:r>
            <a:r>
              <a:rPr lang="zh-CN" altLang="en-US" sz="800" b="1" dirty="0">
                <a:solidFill>
                  <a:prstClr val="black"/>
                </a:solidFill>
                <a:latin typeface="ＭＳ Ｐゴシック" panose="020B0600070205080204" pitchFamily="50" charset="-128"/>
                <a:ea typeface="ＭＳ Ｐゴシック" panose="020B0600070205080204" pitchFamily="50" charset="-128"/>
              </a:rPr>
              <a:t>日以内</a:t>
            </a:r>
            <a:r>
              <a:rPr lang="ja-JP" altLang="en-US" sz="800" b="1" dirty="0" smtClean="0">
                <a:solidFill>
                  <a:prstClr val="black"/>
                </a:solidFill>
                <a:latin typeface="ＭＳ Ｐゴシック" panose="020B0600070205080204" pitchFamily="50" charset="-128"/>
              </a:rPr>
              <a:t>：</a:t>
            </a:r>
            <a:r>
              <a:rPr lang="en-US" altLang="ja-JP" sz="800" b="1" dirty="0" smtClean="0">
                <a:solidFill>
                  <a:prstClr val="black"/>
                </a:solidFill>
                <a:latin typeface="ＭＳ Ｐゴシック" panose="020B0600070205080204" pitchFamily="50" charset="-128"/>
              </a:rPr>
              <a:t>10</a:t>
            </a:r>
            <a:r>
              <a:rPr lang="zh-CN" altLang="en-US" sz="800" b="1" dirty="0" smtClean="0">
                <a:solidFill>
                  <a:prstClr val="black"/>
                </a:solidFill>
                <a:latin typeface="ＭＳ Ｐゴシック" panose="020B0600070205080204" pitchFamily="50" charset="-128"/>
                <a:ea typeface="ＭＳ Ｐゴシック" panose="020B0600070205080204" pitchFamily="50" charset="-128"/>
              </a:rPr>
              <a:t>事例</a:t>
            </a:r>
            <a:endParaRPr lang="ja-JP" altLang="en-US" sz="800" b="1" dirty="0">
              <a:solidFill>
                <a:prstClr val="black"/>
              </a:solidFill>
              <a:latin typeface="ＭＳ Ｐゴシック" panose="020B0600070205080204" pitchFamily="50" charset="-128"/>
            </a:endParaRPr>
          </a:p>
          <a:p>
            <a:r>
              <a:rPr lang="en-US" altLang="zh-CN" sz="800" b="1" dirty="0">
                <a:solidFill>
                  <a:prstClr val="black"/>
                </a:solidFill>
                <a:latin typeface="ＭＳ Ｐゴシック" panose="020B0600070205080204" pitchFamily="50" charset="-128"/>
                <a:ea typeface="ＭＳ Ｐゴシック" panose="020B0600070205080204" pitchFamily="50" charset="-128"/>
              </a:rPr>
              <a:t>3</a:t>
            </a:r>
            <a:r>
              <a:rPr lang="zh-CN" altLang="en-US" sz="800" b="1" dirty="0">
                <a:solidFill>
                  <a:prstClr val="black"/>
                </a:solidFill>
                <a:latin typeface="ＭＳ Ｐゴシック" panose="020B0600070205080204" pitchFamily="50" charset="-128"/>
                <a:ea typeface="ＭＳ Ｐゴシック" panose="020B0600070205080204" pitchFamily="50" charset="-128"/>
              </a:rPr>
              <a:t>年以内</a:t>
            </a:r>
            <a:r>
              <a:rPr lang="ja-JP" altLang="en-US" sz="800" b="1" dirty="0">
                <a:solidFill>
                  <a:prstClr val="black"/>
                </a:solidFill>
                <a:latin typeface="ＭＳ Ｐゴシック" panose="020B0600070205080204" pitchFamily="50" charset="-128"/>
              </a:rPr>
              <a:t>：</a:t>
            </a:r>
            <a:r>
              <a:rPr lang="en-US" altLang="zh-CN" sz="800" b="1" dirty="0" smtClean="0">
                <a:solidFill>
                  <a:prstClr val="black"/>
                </a:solidFill>
                <a:latin typeface="ＭＳ Ｐゴシック" panose="020B0600070205080204" pitchFamily="50" charset="-128"/>
                <a:ea typeface="ＭＳ Ｐゴシック" panose="020B0600070205080204" pitchFamily="50" charset="-128"/>
              </a:rPr>
              <a:t>3</a:t>
            </a:r>
            <a:r>
              <a:rPr lang="en-US" altLang="ja-JP" sz="800" b="1" dirty="0" smtClean="0">
                <a:solidFill>
                  <a:prstClr val="black"/>
                </a:solidFill>
                <a:latin typeface="ＭＳ Ｐゴシック" panose="020B0600070205080204" pitchFamily="50" charset="-128"/>
              </a:rPr>
              <a:t>8</a:t>
            </a:r>
            <a:r>
              <a:rPr lang="zh-CN" altLang="en-US" sz="800" b="1" dirty="0" smtClean="0">
                <a:solidFill>
                  <a:prstClr val="black"/>
                </a:solidFill>
                <a:latin typeface="ＭＳ Ｐゴシック" panose="020B0600070205080204" pitchFamily="50" charset="-128"/>
                <a:ea typeface="ＭＳ Ｐゴシック" panose="020B0600070205080204" pitchFamily="50" charset="-128"/>
              </a:rPr>
              <a:t>事例</a:t>
            </a:r>
            <a:endParaRPr lang="ja-JP" altLang="en-US" sz="800" b="1" dirty="0">
              <a:solidFill>
                <a:prstClr val="black"/>
              </a:solidFill>
              <a:latin typeface="ＭＳ Ｐゴシック" panose="020B0600070205080204" pitchFamily="50" charset="-128"/>
            </a:endParaRPr>
          </a:p>
        </p:txBody>
      </p:sp>
      <p:pic>
        <p:nvPicPr>
          <p:cNvPr id="10" name="図 9"/>
          <p:cNvPicPr>
            <a:picLocks noChangeAspect="1"/>
          </p:cNvPicPr>
          <p:nvPr/>
        </p:nvPicPr>
        <p:blipFill>
          <a:blip r:embed="rId11"/>
          <a:stretch>
            <a:fillRect/>
          </a:stretch>
        </p:blipFill>
        <p:spPr>
          <a:xfrm>
            <a:off x="7780362" y="1628800"/>
            <a:ext cx="1923985" cy="1336215"/>
          </a:xfrm>
          <a:prstGeom prst="rect">
            <a:avLst/>
          </a:prstGeom>
        </p:spPr>
      </p:pic>
      <p:sp>
        <p:nvSpPr>
          <p:cNvPr id="100" name="テキスト ボックス 99"/>
          <p:cNvSpPr txBox="1"/>
          <p:nvPr/>
        </p:nvSpPr>
        <p:spPr>
          <a:xfrm>
            <a:off x="8058870" y="1645884"/>
            <a:ext cx="1627341" cy="502702"/>
          </a:xfrm>
          <a:prstGeom prst="rect">
            <a:avLst/>
          </a:prstGeom>
          <a:noFill/>
        </p:spPr>
        <p:txBody>
          <a:bodyPr wrap="square" rtlCol="0">
            <a:spAutoFit/>
          </a:bodyPr>
          <a:lstStyle/>
          <a:p>
            <a:pPr>
              <a:lnSpc>
                <a:spcPts val="800"/>
              </a:lnSpc>
            </a:pPr>
            <a:r>
              <a:rPr lang="ja-JP" altLang="en-US" sz="800" b="1" dirty="0">
                <a:solidFill>
                  <a:prstClr val="black"/>
                </a:solidFill>
              </a:rPr>
              <a:t>全世界</a:t>
            </a:r>
            <a:r>
              <a:rPr lang="ja-JP" altLang="en-US" sz="800" b="1" dirty="0" smtClean="0">
                <a:solidFill>
                  <a:prstClr val="black"/>
                </a:solidFill>
              </a:rPr>
              <a:t>で</a:t>
            </a:r>
            <a:r>
              <a:rPr lang="en-US" altLang="ja-JP" sz="800" b="1" dirty="0" smtClean="0">
                <a:solidFill>
                  <a:prstClr val="black"/>
                </a:solidFill>
              </a:rPr>
              <a:t>1900</a:t>
            </a:r>
            <a:r>
              <a:rPr lang="ja-JP" altLang="en-US" sz="800" b="1" dirty="0" smtClean="0">
                <a:solidFill>
                  <a:prstClr val="black"/>
                </a:solidFill>
              </a:rPr>
              <a:t>年以降に</a:t>
            </a:r>
            <a:r>
              <a:rPr lang="en-US" altLang="ja-JP" sz="800" b="1" dirty="0" smtClean="0">
                <a:solidFill>
                  <a:prstClr val="black"/>
                </a:solidFill>
              </a:rPr>
              <a:t>M7.0</a:t>
            </a:r>
            <a:r>
              <a:rPr lang="ja-JP" altLang="en-US" sz="800" b="1" dirty="0" smtClean="0">
                <a:solidFill>
                  <a:prstClr val="black"/>
                </a:solidFill>
              </a:rPr>
              <a:t>以上</a:t>
            </a:r>
            <a:r>
              <a:rPr lang="ja-JP" altLang="en-US" sz="800" b="1" dirty="0">
                <a:solidFill>
                  <a:prstClr val="black"/>
                </a:solidFill>
              </a:rPr>
              <a:t>の地震</a:t>
            </a:r>
            <a:r>
              <a:rPr lang="en-US" altLang="ja-JP" sz="800" b="1" dirty="0">
                <a:solidFill>
                  <a:prstClr val="black"/>
                </a:solidFill>
              </a:rPr>
              <a:t>(</a:t>
            </a:r>
            <a:r>
              <a:rPr lang="en-US" altLang="ja-JP" sz="800" b="1" dirty="0" smtClean="0">
                <a:solidFill>
                  <a:prstClr val="black"/>
                </a:solidFill>
              </a:rPr>
              <a:t>1368</a:t>
            </a:r>
            <a:r>
              <a:rPr lang="ja-JP" altLang="en-US" sz="800" b="1" dirty="0" smtClean="0">
                <a:solidFill>
                  <a:prstClr val="black"/>
                </a:solidFill>
              </a:rPr>
              <a:t>事例</a:t>
            </a:r>
            <a:r>
              <a:rPr lang="en-US" altLang="ja-JP" sz="800" b="1" dirty="0">
                <a:solidFill>
                  <a:prstClr val="black"/>
                </a:solidFill>
              </a:rPr>
              <a:t>)</a:t>
            </a:r>
            <a:r>
              <a:rPr lang="ja-JP" altLang="en-US" sz="800" b="1" dirty="0">
                <a:solidFill>
                  <a:prstClr val="black"/>
                </a:solidFill>
              </a:rPr>
              <a:t>発生後、同じ領域で</a:t>
            </a:r>
            <a:r>
              <a:rPr lang="ja-JP" altLang="en-US" sz="800" b="1" dirty="0" smtClean="0">
                <a:solidFill>
                  <a:prstClr val="black"/>
                </a:solidFill>
              </a:rPr>
              <a:t>、同規模以上の地震</a:t>
            </a:r>
            <a:r>
              <a:rPr lang="ja-JP" altLang="en-US" sz="800" b="1" dirty="0">
                <a:solidFill>
                  <a:prstClr val="black"/>
                </a:solidFill>
              </a:rPr>
              <a:t>が発生した事例</a:t>
            </a:r>
          </a:p>
        </p:txBody>
      </p:sp>
      <p:sp>
        <p:nvSpPr>
          <p:cNvPr id="101" name="テキスト ボックス 100"/>
          <p:cNvSpPr txBox="1"/>
          <p:nvPr/>
        </p:nvSpPr>
        <p:spPr>
          <a:xfrm>
            <a:off x="8837073" y="2214943"/>
            <a:ext cx="940463" cy="338554"/>
          </a:xfrm>
          <a:prstGeom prst="rect">
            <a:avLst/>
          </a:prstGeom>
          <a:noFill/>
        </p:spPr>
        <p:txBody>
          <a:bodyPr wrap="square" rtlCol="0">
            <a:spAutoFit/>
          </a:bodyPr>
          <a:lstStyle/>
          <a:p>
            <a:r>
              <a:rPr lang="en-US" altLang="zh-CN" sz="800" b="1" dirty="0">
                <a:solidFill>
                  <a:prstClr val="black"/>
                </a:solidFill>
                <a:latin typeface="ＭＳ Ｐゴシック" panose="020B0600070205080204" pitchFamily="50" charset="-128"/>
                <a:ea typeface="ＭＳ Ｐゴシック" panose="020B0600070205080204" pitchFamily="50" charset="-128"/>
              </a:rPr>
              <a:t>7</a:t>
            </a:r>
            <a:r>
              <a:rPr lang="zh-CN" altLang="en-US" sz="800" b="1" dirty="0">
                <a:solidFill>
                  <a:prstClr val="black"/>
                </a:solidFill>
                <a:latin typeface="ＭＳ Ｐゴシック" panose="020B0600070205080204" pitchFamily="50" charset="-128"/>
                <a:ea typeface="ＭＳ Ｐゴシック" panose="020B0600070205080204" pitchFamily="50" charset="-128"/>
              </a:rPr>
              <a:t>日以内</a:t>
            </a:r>
            <a:r>
              <a:rPr lang="ja-JP" altLang="en-US" sz="800" b="1" dirty="0" smtClean="0">
                <a:solidFill>
                  <a:prstClr val="black"/>
                </a:solidFill>
                <a:latin typeface="ＭＳ Ｐゴシック" panose="020B0600070205080204" pitchFamily="50" charset="-128"/>
              </a:rPr>
              <a:t>：</a:t>
            </a:r>
            <a:r>
              <a:rPr lang="en-US" altLang="ja-JP" sz="800" b="1" dirty="0" smtClean="0">
                <a:solidFill>
                  <a:prstClr val="black"/>
                </a:solidFill>
                <a:latin typeface="ＭＳ Ｐゴシック" panose="020B0600070205080204" pitchFamily="50" charset="-128"/>
              </a:rPr>
              <a:t>24</a:t>
            </a:r>
            <a:r>
              <a:rPr lang="zh-CN" altLang="en-US" sz="800" b="1" dirty="0" smtClean="0">
                <a:solidFill>
                  <a:prstClr val="black"/>
                </a:solidFill>
                <a:latin typeface="ＭＳ Ｐゴシック" panose="020B0600070205080204" pitchFamily="50" charset="-128"/>
                <a:ea typeface="ＭＳ Ｐゴシック" panose="020B0600070205080204" pitchFamily="50" charset="-128"/>
              </a:rPr>
              <a:t>事例 </a:t>
            </a:r>
            <a:endParaRPr lang="ja-JP" altLang="en-US" sz="800" b="1" dirty="0">
              <a:solidFill>
                <a:prstClr val="black"/>
              </a:solidFill>
              <a:latin typeface="ＭＳ Ｐゴシック" panose="020B0600070205080204" pitchFamily="50" charset="-128"/>
            </a:endParaRPr>
          </a:p>
          <a:p>
            <a:r>
              <a:rPr lang="en-US" altLang="zh-CN" sz="800" b="1" dirty="0">
                <a:solidFill>
                  <a:prstClr val="black"/>
                </a:solidFill>
                <a:latin typeface="ＭＳ Ｐゴシック" panose="020B0600070205080204" pitchFamily="50" charset="-128"/>
                <a:ea typeface="ＭＳ Ｐゴシック" panose="020B0600070205080204" pitchFamily="50" charset="-128"/>
              </a:rPr>
              <a:t>3</a:t>
            </a:r>
            <a:r>
              <a:rPr lang="zh-CN" altLang="en-US" sz="800" b="1" dirty="0">
                <a:solidFill>
                  <a:prstClr val="black"/>
                </a:solidFill>
                <a:latin typeface="ＭＳ Ｐゴシック" panose="020B0600070205080204" pitchFamily="50" charset="-128"/>
                <a:ea typeface="ＭＳ Ｐゴシック" panose="020B0600070205080204" pitchFamily="50" charset="-128"/>
              </a:rPr>
              <a:t>年以内</a:t>
            </a:r>
            <a:r>
              <a:rPr lang="ja-JP" altLang="en-US" sz="800" b="1" dirty="0" smtClean="0">
                <a:solidFill>
                  <a:prstClr val="black"/>
                </a:solidFill>
                <a:latin typeface="ＭＳ Ｐゴシック" panose="020B0600070205080204" pitchFamily="50" charset="-128"/>
              </a:rPr>
              <a:t>：</a:t>
            </a:r>
            <a:r>
              <a:rPr lang="en-US" altLang="ja-JP" sz="800" b="1" dirty="0" smtClean="0">
                <a:solidFill>
                  <a:prstClr val="black"/>
                </a:solidFill>
                <a:latin typeface="ＭＳ Ｐゴシック" panose="020B0600070205080204" pitchFamily="50" charset="-128"/>
              </a:rPr>
              <a:t>56</a:t>
            </a:r>
            <a:r>
              <a:rPr lang="zh-CN" altLang="en-US" sz="800" b="1" dirty="0" smtClean="0">
                <a:solidFill>
                  <a:prstClr val="black"/>
                </a:solidFill>
                <a:latin typeface="ＭＳ Ｐゴシック" panose="020B0600070205080204" pitchFamily="50" charset="-128"/>
                <a:ea typeface="ＭＳ Ｐゴシック" panose="020B0600070205080204" pitchFamily="50" charset="-128"/>
              </a:rPr>
              <a:t>事例 </a:t>
            </a:r>
            <a:endParaRPr lang="ja-JP" altLang="en-US" sz="800" b="1" dirty="0">
              <a:solidFill>
                <a:prstClr val="black"/>
              </a:solidFill>
              <a:latin typeface="ＭＳ Ｐゴシック" panose="020B0600070205080204" pitchFamily="50" charset="-128"/>
            </a:endParaRPr>
          </a:p>
        </p:txBody>
      </p:sp>
      <p:sp>
        <p:nvSpPr>
          <p:cNvPr id="81" name="正方形/長方形 80"/>
          <p:cNvSpPr/>
          <p:nvPr/>
        </p:nvSpPr>
        <p:spPr>
          <a:xfrm>
            <a:off x="478358" y="6554592"/>
            <a:ext cx="3970586" cy="246221"/>
          </a:xfrm>
          <a:prstGeom prst="rect">
            <a:avLst/>
          </a:prstGeom>
          <a:solidFill>
            <a:schemeClr val="bg1"/>
          </a:solidFill>
          <a:ln w="25400" cmpd="dbl">
            <a:solidFill>
              <a:schemeClr val="tx1"/>
            </a:solidFill>
          </a:ln>
        </p:spPr>
        <p:txBody>
          <a:bodyPr wrap="square">
            <a:spAutoFit/>
          </a:bodyPr>
          <a:lstStyle/>
          <a:p>
            <a:pPr marL="265113" lvl="1" indent="-220663"/>
            <a:r>
              <a:rPr lang="ja-JP" altLang="en-US" sz="1000" b="1" dirty="0">
                <a:solidFill>
                  <a:srgbClr val="FF0000"/>
                </a:solidFill>
              </a:rPr>
              <a:t>防災対応の基本的考え方：</a:t>
            </a:r>
            <a:r>
              <a:rPr lang="ja-JP" altLang="en-US" sz="1000" b="1" dirty="0">
                <a:solidFill>
                  <a:prstClr val="black"/>
                </a:solidFill>
              </a:rPr>
              <a:t>防災</a:t>
            </a:r>
            <a:r>
              <a:rPr lang="ja-JP" altLang="en-US" sz="1000" b="1" dirty="0" smtClean="0">
                <a:solidFill>
                  <a:prstClr val="black"/>
                </a:solidFill>
              </a:rPr>
              <a:t>対応に活かす段階には達していない</a:t>
            </a:r>
            <a:endParaRPr lang="ja-JP" altLang="en-US" sz="1000" b="1" dirty="0">
              <a:solidFill>
                <a:prstClr val="black"/>
              </a:solidFill>
            </a:endParaRPr>
          </a:p>
        </p:txBody>
      </p:sp>
      <p:sp>
        <p:nvSpPr>
          <p:cNvPr id="84" name="正方形/長方形 83"/>
          <p:cNvSpPr/>
          <p:nvPr/>
        </p:nvSpPr>
        <p:spPr>
          <a:xfrm>
            <a:off x="272480" y="3078717"/>
            <a:ext cx="9473297" cy="661720"/>
          </a:xfrm>
          <a:prstGeom prst="rect">
            <a:avLst/>
          </a:prstGeom>
          <a:solidFill>
            <a:schemeClr val="bg1"/>
          </a:solidFill>
          <a:ln w="25400" cmpd="dbl">
            <a:solidFill>
              <a:schemeClr val="tx1"/>
            </a:solidFill>
          </a:ln>
        </p:spPr>
        <p:txBody>
          <a:bodyPr wrap="square">
            <a:spAutoFit/>
          </a:bodyPr>
          <a:lstStyle/>
          <a:p>
            <a:r>
              <a:rPr lang="ja-JP" altLang="en-US" sz="1000" b="1" dirty="0" smtClean="0">
                <a:solidFill>
                  <a:srgbClr val="FF0000"/>
                </a:solidFill>
              </a:rPr>
              <a:t>防災対応の基本的考え方：</a:t>
            </a:r>
            <a:r>
              <a:rPr lang="ja-JP" altLang="en-US" sz="1000" b="1" dirty="0" smtClean="0">
                <a:solidFill>
                  <a:prstClr val="black"/>
                </a:solidFill>
              </a:rPr>
              <a:t>一定程度可能性の高さが認められる期間内に、避難等の応急的な対応を実施する意義がある</a:t>
            </a:r>
            <a:endParaRPr lang="en-US" altLang="ja-JP" sz="1000" b="1" dirty="0" smtClean="0">
              <a:solidFill>
                <a:prstClr val="black"/>
              </a:solidFill>
            </a:endParaRPr>
          </a:p>
          <a:p>
            <a:pPr marL="266700" lvl="1" indent="-84138">
              <a:buFont typeface="Arial" panose="020B0604020202020204" pitchFamily="34" charset="0"/>
              <a:buChar char="•"/>
            </a:pPr>
            <a:r>
              <a:rPr lang="ja-JP" altLang="en-US" sz="900" dirty="0" smtClean="0">
                <a:solidFill>
                  <a:prstClr val="black"/>
                </a:solidFill>
              </a:rPr>
              <a:t>可能性</a:t>
            </a:r>
            <a:r>
              <a:rPr lang="ja-JP" altLang="en-US" sz="900" dirty="0">
                <a:solidFill>
                  <a:prstClr val="black"/>
                </a:solidFill>
              </a:rPr>
              <a:t>の高さだけでなく</a:t>
            </a:r>
            <a:r>
              <a:rPr lang="ja-JP" altLang="en-US" sz="900" dirty="0" smtClean="0">
                <a:solidFill>
                  <a:prstClr val="black"/>
                </a:solidFill>
              </a:rPr>
              <a:t>、被害の</a:t>
            </a:r>
            <a:r>
              <a:rPr lang="ja-JP" altLang="en-US" sz="900" dirty="0">
                <a:solidFill>
                  <a:prstClr val="black"/>
                </a:solidFill>
              </a:rPr>
              <a:t>軽減効果と防災対応に伴う損失等社会的な受忍のバランスによって、防災対応の内容や期間を決めることが</a:t>
            </a:r>
            <a:r>
              <a:rPr lang="ja-JP" altLang="en-US" sz="900" dirty="0" smtClean="0">
                <a:solidFill>
                  <a:prstClr val="black"/>
                </a:solidFill>
              </a:rPr>
              <a:t>適当。</a:t>
            </a:r>
            <a:endParaRPr lang="en-US" altLang="ja-JP" sz="900" dirty="0">
              <a:solidFill>
                <a:prstClr val="black"/>
              </a:solidFill>
            </a:endParaRPr>
          </a:p>
          <a:p>
            <a:pPr marL="266700" lvl="1" indent="-84138">
              <a:buFont typeface="Arial" panose="020B0604020202020204" pitchFamily="34" charset="0"/>
              <a:buChar char="•"/>
            </a:pPr>
            <a:r>
              <a:rPr lang="ja-JP" altLang="en-US" sz="900" dirty="0" smtClean="0">
                <a:solidFill>
                  <a:prstClr val="black"/>
                </a:solidFill>
              </a:rPr>
              <a:t>具体的な検討</a:t>
            </a:r>
            <a:r>
              <a:rPr lang="ja-JP" altLang="en-US" sz="900" dirty="0">
                <a:solidFill>
                  <a:prstClr val="black"/>
                </a:solidFill>
              </a:rPr>
              <a:t>に当たっては、避難施設の整備状況や耐震対策の実施状況等を踏まえ</a:t>
            </a:r>
            <a:r>
              <a:rPr lang="ja-JP" altLang="en-US" sz="900" dirty="0" smtClean="0">
                <a:solidFill>
                  <a:prstClr val="black"/>
                </a:solidFill>
              </a:rPr>
              <a:t>、地震</a:t>
            </a:r>
            <a:r>
              <a:rPr lang="ja-JP" altLang="en-US" sz="900" dirty="0">
                <a:solidFill>
                  <a:prstClr val="black"/>
                </a:solidFill>
              </a:rPr>
              <a:t>発生の可能性の高さや地域の脆弱性に応じて、複数の対応をあらかじめ想定することが</a:t>
            </a:r>
            <a:r>
              <a:rPr lang="ja-JP" altLang="en-US" sz="900" dirty="0" smtClean="0">
                <a:solidFill>
                  <a:prstClr val="black"/>
                </a:solidFill>
              </a:rPr>
              <a:t>望ましい。</a:t>
            </a:r>
            <a:endParaRPr lang="en-US" altLang="ja-JP" sz="900" dirty="0">
              <a:solidFill>
                <a:prstClr val="black"/>
              </a:solidFill>
            </a:endParaRPr>
          </a:p>
          <a:p>
            <a:pPr marL="266700" lvl="1" indent="-84138">
              <a:buFont typeface="Arial" panose="020B0604020202020204" pitchFamily="34" charset="0"/>
              <a:buChar char="•"/>
            </a:pPr>
            <a:r>
              <a:rPr lang="ja-JP" altLang="en-US" sz="900" dirty="0" smtClean="0">
                <a:solidFill>
                  <a:prstClr val="black"/>
                </a:solidFill>
              </a:rPr>
              <a:t>これらの考え方について、社会的合意を目指すべき。</a:t>
            </a:r>
            <a:endParaRPr lang="ja-JP" altLang="en-US" sz="900" b="1" dirty="0">
              <a:solidFill>
                <a:prstClr val="black"/>
              </a:solidFill>
            </a:endParaRPr>
          </a:p>
        </p:txBody>
      </p:sp>
      <p:sp>
        <p:nvSpPr>
          <p:cNvPr id="85" name="正方形/長方形 84"/>
          <p:cNvSpPr/>
          <p:nvPr/>
        </p:nvSpPr>
        <p:spPr>
          <a:xfrm>
            <a:off x="5132133" y="6276555"/>
            <a:ext cx="4614032" cy="523220"/>
          </a:xfrm>
          <a:prstGeom prst="rect">
            <a:avLst/>
          </a:prstGeom>
          <a:solidFill>
            <a:schemeClr val="bg1"/>
          </a:solidFill>
          <a:ln w="25400" cmpd="dbl">
            <a:solidFill>
              <a:schemeClr val="tx1"/>
            </a:solidFill>
          </a:ln>
        </p:spPr>
        <p:txBody>
          <a:bodyPr wrap="square">
            <a:spAutoFit/>
          </a:bodyPr>
          <a:lstStyle/>
          <a:p>
            <a:pPr marL="265113" lvl="1" indent="-220663"/>
            <a:r>
              <a:rPr lang="ja-JP" altLang="en-US" sz="1000" b="1" dirty="0">
                <a:solidFill>
                  <a:srgbClr val="FF0000"/>
                </a:solidFill>
              </a:rPr>
              <a:t>防災対応の基本的考え方：</a:t>
            </a:r>
            <a:r>
              <a:rPr lang="ja-JP" altLang="en-US" sz="1000" b="1" dirty="0">
                <a:solidFill>
                  <a:prstClr val="black"/>
                </a:solidFill>
              </a:rPr>
              <a:t>行政機関が警戒態勢をとるなどの対応に活用</a:t>
            </a:r>
            <a:r>
              <a:rPr lang="ja-JP" altLang="en-US" sz="1000" b="1" dirty="0" smtClean="0">
                <a:solidFill>
                  <a:prstClr val="black"/>
                </a:solidFill>
              </a:rPr>
              <a:t>できる</a:t>
            </a:r>
            <a:endParaRPr lang="en-US" altLang="ja-JP" sz="1000" b="1" dirty="0">
              <a:solidFill>
                <a:prstClr val="black"/>
              </a:solidFill>
            </a:endParaRPr>
          </a:p>
          <a:p>
            <a:pPr marL="87313" lvl="1" indent="-87313">
              <a:buFont typeface="Arial" panose="020B0604020202020204" pitchFamily="34" charset="0"/>
              <a:buChar char="•"/>
            </a:pPr>
            <a:r>
              <a:rPr lang="ja-JP" altLang="en-US" sz="900" dirty="0" smtClean="0">
                <a:solidFill>
                  <a:prstClr val="black"/>
                </a:solidFill>
              </a:rPr>
              <a:t>行政機関</a:t>
            </a:r>
            <a:r>
              <a:rPr lang="ja-JP" altLang="en-US" sz="900" dirty="0">
                <a:solidFill>
                  <a:prstClr val="black"/>
                </a:solidFill>
              </a:rPr>
              <a:t>が</a:t>
            </a:r>
            <a:r>
              <a:rPr lang="ja-JP" altLang="en-US" sz="900" dirty="0" smtClean="0">
                <a:solidFill>
                  <a:prstClr val="black"/>
                </a:solidFill>
              </a:rPr>
              <a:t>警戒</a:t>
            </a:r>
            <a:r>
              <a:rPr lang="ja-JP" altLang="en-US" sz="900" dirty="0">
                <a:solidFill>
                  <a:prstClr val="black"/>
                </a:solidFill>
              </a:rPr>
              <a:t>態勢等を</a:t>
            </a:r>
            <a:r>
              <a:rPr lang="ja-JP" altLang="en-US" sz="900" dirty="0" smtClean="0">
                <a:solidFill>
                  <a:prstClr val="black"/>
                </a:solidFill>
              </a:rPr>
              <a:t>とる際</a:t>
            </a:r>
            <a:r>
              <a:rPr lang="ja-JP" altLang="en-US" sz="900" dirty="0">
                <a:solidFill>
                  <a:prstClr val="black"/>
                </a:solidFill>
              </a:rPr>
              <a:t>、住民等にどのように情報を発信するか、態勢の解除の判断をどうするか等、どのような具体的な対応が適切か社会的合意を形成する必要がある</a:t>
            </a:r>
            <a:r>
              <a:rPr lang="ja-JP" altLang="en-US" sz="900" dirty="0" smtClean="0">
                <a:solidFill>
                  <a:prstClr val="black"/>
                </a:solidFill>
              </a:rPr>
              <a:t>。</a:t>
            </a:r>
            <a:endParaRPr lang="en-US" altLang="ja-JP" sz="900" dirty="0" smtClean="0">
              <a:solidFill>
                <a:prstClr val="black"/>
              </a:solidFill>
            </a:endParaRPr>
          </a:p>
        </p:txBody>
      </p:sp>
      <p:sp>
        <p:nvSpPr>
          <p:cNvPr id="2" name="スライド番号プレースホルダー 1"/>
          <p:cNvSpPr>
            <a:spLocks noGrp="1"/>
          </p:cNvSpPr>
          <p:nvPr>
            <p:ph type="sldNum" sz="quarter" idx="12"/>
          </p:nvPr>
        </p:nvSpPr>
        <p:spPr/>
        <p:txBody>
          <a:bodyPr/>
          <a:lstStyle/>
          <a:p>
            <a:fld id="{886B7CE1-7474-42F9-A3A3-B16D69111079}"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20175383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sz="1400" dirty="0" smtClean="0"/>
        </a:defPPr>
      </a:lstStyle>
      <a:style>
        <a:lnRef idx="1">
          <a:schemeClr val="accent4"/>
        </a:lnRef>
        <a:fillRef idx="2">
          <a:schemeClr val="accent4"/>
        </a:fillRef>
        <a:effectRef idx="1">
          <a:schemeClr val="accent4"/>
        </a:effectRef>
        <a:fontRef idx="minor">
          <a:schemeClr val="dk1"/>
        </a:fontRef>
      </a:style>
    </a:spDef>
    <a:txDef>
      <a:spPr>
        <a:noFill/>
      </a:spPr>
      <a:bodyPr wrap="none" rtlCol="0">
        <a:spAutoFit/>
      </a:bodyPr>
      <a:lstStyle>
        <a:defPPr marL="285750" indent="-285750">
          <a:lnSpc>
            <a:spcPct val="120000"/>
          </a:lnSpc>
          <a:buFont typeface="Calibri" panose="020F0502020204030204" pitchFamily="34" charset="0"/>
          <a:buChar char="⃝"/>
          <a:defRPr sz="14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8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kumimoji="1"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11050</TotalTime>
  <Words>3918</Words>
  <Application>Microsoft Office PowerPoint</Application>
  <PresentationFormat>A4 210 x 297 mm</PresentationFormat>
  <Paragraphs>422</Paragraphs>
  <Slides>20</Slides>
  <Notes>8</Notes>
  <HiddenSlides>0</HiddenSlides>
  <MMClips>0</MMClips>
  <ScaleCrop>false</ScaleCrop>
  <HeadingPairs>
    <vt:vector size="4" baseType="variant">
      <vt:variant>
        <vt:lpstr>テーマ</vt:lpstr>
      </vt:variant>
      <vt:variant>
        <vt:i4>6</vt:i4>
      </vt:variant>
      <vt:variant>
        <vt:lpstr>スライド タイトル</vt:lpstr>
      </vt:variant>
      <vt:variant>
        <vt:i4>20</vt:i4>
      </vt:variant>
    </vt:vector>
  </HeadingPairs>
  <TitlesOfParts>
    <vt:vector size="26" baseType="lpstr">
      <vt:lpstr>1_Office テーマ</vt:lpstr>
      <vt:lpstr>Office テーマ</vt:lpstr>
      <vt:lpstr>4_Office テーマ</vt:lpstr>
      <vt:lpstr>8_Office テーマ</vt:lpstr>
      <vt:lpstr>Office ​​テーマ</vt:lpstr>
      <vt:lpstr>スライス</vt:lpstr>
      <vt:lpstr>南海トラフ沿いの地震観測・評価に基づく 防災対応検討ワーキンググループ報告と それを受けた政府の対応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日本の火山災害対策 ～施策と組織～</dc:title>
  <dc:creator>Kochi</dc:creator>
  <cp:lastModifiedBy>大阪府</cp:lastModifiedBy>
  <cp:revision>869</cp:revision>
  <cp:lastPrinted>2017-11-02T07:32:14Z</cp:lastPrinted>
  <dcterms:created xsi:type="dcterms:W3CDTF">2013-04-25T02:39:04Z</dcterms:created>
  <dcterms:modified xsi:type="dcterms:W3CDTF">2017-12-28T03:58:44Z</dcterms:modified>
</cp:coreProperties>
</file>