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8" r:id="rId3"/>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6"/>
            <p14:sldId id="268"/>
          </p14:sldIdLst>
        </p14:section>
        <p14:section name="タイトルなしのセクション" id="{EA605B47-2FFD-4E8F-81B0-CD320E167F7A}">
          <p14:sldIdLst/>
        </p14:section>
      </p14:sectionLst>
    </p:ext>
    <p:ext uri="{EFAFB233-063F-42B5-8137-9DF3F51BA10A}">
      <p15:sldGuideLst xmlns:p15="http://schemas.microsoft.com/office/powerpoint/2012/main" xmlns="">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p:scale>
          <a:sx n="66" d="100"/>
          <a:sy n="66" d="100"/>
        </p:scale>
        <p:origin x="-240" y="-72"/>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2017/11/2</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8350" y="746125"/>
            <a:ext cx="52705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BCAC2-4480-4314-BDA1-87CF3E13416A}" type="slidenum">
              <a:rPr kumimoji="1" lang="ja-JP" altLang="en-US" smtClean="0"/>
              <a:t>2</a:t>
            </a:fld>
            <a:endParaRPr kumimoji="1" lang="ja-JP" altLang="en-US"/>
          </a:p>
        </p:txBody>
      </p:sp>
    </p:spTree>
    <p:extLst>
      <p:ext uri="{BB962C8B-B14F-4D97-AF65-F5344CB8AC3E}">
        <p14:creationId xmlns:p14="http://schemas.microsoft.com/office/powerpoint/2010/main" val="81437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2017/11/2</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80000" y="1174907"/>
            <a:ext cx="4644000" cy="8891802"/>
          </a:xfrm>
          <a:prstGeom prst="roundRect">
            <a:avLst>
              <a:gd name="adj" fmla="val 5365"/>
            </a:avLst>
          </a:prstGeom>
          <a:blipFill dpi="0" rotWithShape="1">
            <a:blip r:embed="rId3">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4997582" y="4645329"/>
            <a:ext cx="9895965" cy="5904000"/>
          </a:xfrm>
          <a:prstGeom prst="roundRect">
            <a:avLst>
              <a:gd name="adj" fmla="val 4449"/>
            </a:avLst>
          </a:prstGeom>
          <a:blipFill dpi="0" rotWithShape="1">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273941" y="134645"/>
            <a:ext cx="10961609" cy="58639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r>
              <a:rPr lang="ja-JP" altLang="en-US"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大阪府地域防災計画（基本対策編）の修正概要＜平成</a:t>
            </a:r>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９年度＞</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5123422" y="4447330"/>
            <a:ext cx="2293824"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角丸四角形 61"/>
          <p:cNvSpPr/>
          <p:nvPr/>
        </p:nvSpPr>
        <p:spPr>
          <a:xfrm>
            <a:off x="5112000" y="5128400"/>
            <a:ext cx="4500000" cy="5078513"/>
          </a:xfrm>
          <a:prstGeom prst="roundRect">
            <a:avLst>
              <a:gd name="adj" fmla="val 640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3" name="角丸四角形 62"/>
          <p:cNvSpPr/>
          <p:nvPr/>
        </p:nvSpPr>
        <p:spPr>
          <a:xfrm>
            <a:off x="4997582" y="5085891"/>
            <a:ext cx="4572000" cy="5328218"/>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p>
            <a:pPr marL="278669" lvl="0" indent="-278669">
              <a:lnSpc>
                <a:spcPct val="1500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公共団体への支援の充実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➣市町村支援として行う研修の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対象に「首長」を追記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➣被災した府内市町村などへの派遣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職員の選定に際し</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地域や支援要請の内容を</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考慮する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800"/>
              </a:lnSpc>
            </a:pP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被災者の生活環境の改善　</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3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➣庁舎の被災等に備え、市町村が避難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要支援者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の名簿情報を適切</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管理することを追記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4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1000"/>
              </a:spcBef>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➣避難所運営に当たり「専門家」との定期的な情報交換</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600"/>
              </a:spcBef>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物資輸送の円滑化</a:t>
            </a:r>
            <a:endParaRPr lang="en-US" altLang="ja-JP"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輸送拠点として活用可能な民間事業者施設を市町村</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おいて把握することを追記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5115418" y="4879812"/>
            <a:ext cx="4504714" cy="412158"/>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dist"/>
            <a:r>
              <a:rPr lang="en-US" altLang="ja-JP" sz="17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7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7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国の防災基本計画の修正を踏まえた修正</a:t>
            </a:r>
            <a:endParaRPr lang="ja-JP" altLang="en-US" sz="17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 65"/>
          <p:cNvSpPr/>
          <p:nvPr/>
        </p:nvSpPr>
        <p:spPr>
          <a:xfrm>
            <a:off x="9756000" y="5147769"/>
            <a:ext cx="5040000" cy="4536000"/>
          </a:xfrm>
          <a:prstGeom prst="roundRect">
            <a:avLst>
              <a:gd name="adj" fmla="val 5255"/>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7" name="角丸四角形 66"/>
          <p:cNvSpPr/>
          <p:nvPr/>
        </p:nvSpPr>
        <p:spPr>
          <a:xfrm>
            <a:off x="9756000" y="9938069"/>
            <a:ext cx="5019880" cy="493887"/>
          </a:xfrm>
          <a:prstGeom prst="round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9" name="角丸四角形 68"/>
          <p:cNvSpPr/>
          <p:nvPr/>
        </p:nvSpPr>
        <p:spPr>
          <a:xfrm>
            <a:off x="9761486" y="5262237"/>
            <a:ext cx="4922496" cy="4310127"/>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0" rIns="72000" bIns="0" rtlCol="0" anchor="t"/>
          <a:lstStyle/>
          <a:p>
            <a:pPr marL="278669" lvl="0" indent="-278669"/>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応援・受援体制の強化</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52000">
              <a:spcBef>
                <a:spcPts val="300"/>
              </a:spcBef>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➣他府県からの応援職員の受入や府内市町村への応援職員の</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52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派遣を中心とした体制強化を追記</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52000"/>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600"/>
              </a:spcBef>
            </a:pP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水防法の改正</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H29.6</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➣市町村地域防災計画に位置付けられた要配慮者利用施設等</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における避難確保計画の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作成</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や訓練実施を努力義務から義務</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に修正</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600"/>
              </a:spcBef>
            </a:pP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警報・注意報の発表基準の変更</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H29.7</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➣浸水害を対象とした大雨警報等の発表基準を従来の雨量から</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指数</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表面雨量指数、流域雨量指数</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に変更</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spcBef>
                <a:spcPts val="1200"/>
              </a:spcBef>
            </a:pP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7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南海トラフ沿いで異常な現象が観測</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された場合の</a:t>
            </a:r>
            <a:endParaRPr lang="en-US" altLang="ja-JP"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7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当面</a:t>
            </a:r>
            <a:r>
              <a:rPr lang="ja-JP" altLang="en-US" sz="17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7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対応</a:t>
            </a:r>
            <a:endParaRPr lang="ja-JP" altLang="en-US" sz="17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「南海トラフ地震に関連する情報」が発表された場合の府の組織</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体制や情報伝達体制等の対応を追記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28800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a:xfrm>
            <a:off x="9945564" y="10044000"/>
            <a:ext cx="3397084" cy="450086"/>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144000" rIns="110867" bIns="70401" rtlCol="0" anchor="t"/>
          <a:lstStyle/>
          <a:p>
            <a:pPr marL="15875" lvl="0" indent="-15875">
              <a:lnSpc>
                <a:spcPts val="14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6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の組織改編等を反映</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横巻き 64"/>
          <p:cNvSpPr/>
          <p:nvPr/>
        </p:nvSpPr>
        <p:spPr>
          <a:xfrm>
            <a:off x="10144758" y="9756000"/>
            <a:ext cx="2444142"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横巻き 67"/>
          <p:cNvSpPr/>
          <p:nvPr/>
        </p:nvSpPr>
        <p:spPr>
          <a:xfrm>
            <a:off x="10144758" y="4851971"/>
            <a:ext cx="3652720" cy="410266"/>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最新の取組みを踏まえた修正</a:t>
            </a:r>
            <a:endPar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5472000" y="5760000"/>
            <a:ext cx="4148131" cy="3351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トップセミナー</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の内容充実を図る</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58" name="正方形/長方形 57"/>
          <p:cNvSpPr/>
          <p:nvPr/>
        </p:nvSpPr>
        <p:spPr>
          <a:xfrm>
            <a:off x="5472000" y="6336000"/>
            <a:ext cx="4148131" cy="5400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検討中の応援・受援計画に反映</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59" name="正方形/長方形 58"/>
          <p:cNvSpPr/>
          <p:nvPr/>
        </p:nvSpPr>
        <p:spPr>
          <a:xfrm>
            <a:off x="5472000" y="7596000"/>
            <a:ext cx="4148131" cy="63229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marL="278669" lvl="0" indent="-278669"/>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引き続き、名簿情報のバックアップ等</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marL="278669" lvl="0" indent="-278669"/>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について</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市町村への働きかけを行う</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60" name="正方形/長方形 59"/>
          <p:cNvSpPr/>
          <p:nvPr/>
        </p:nvSpPr>
        <p:spPr>
          <a:xfrm>
            <a:off x="5482533" y="8388000"/>
            <a:ext cx="4165468" cy="5050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避難所運営マニュアル作成指針に反映</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61" name="正方形/長方形 60"/>
          <p:cNvSpPr/>
          <p:nvPr/>
        </p:nvSpPr>
        <p:spPr>
          <a:xfrm>
            <a:off x="5472000" y="9684000"/>
            <a:ext cx="4148131" cy="5050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市町村に対し、民間事業者施設の活用</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marL="278669" lvl="0" indent="-278669"/>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について、働きかけを行う</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76" name="正方形/長方形 75"/>
          <p:cNvSpPr/>
          <p:nvPr/>
        </p:nvSpPr>
        <p:spPr>
          <a:xfrm>
            <a:off x="10153550" y="5976000"/>
            <a:ext cx="4237274" cy="2284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lnSpc>
                <a:spcPct val="1500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検討中の応援・受援計画に反映</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80" name="正方形/長方形 79"/>
          <p:cNvSpPr/>
          <p:nvPr/>
        </p:nvSpPr>
        <p:spPr>
          <a:xfrm>
            <a:off x="10144759" y="7092000"/>
            <a:ext cx="4471186" cy="62847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278669" lvl="0" indent="-278669"/>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関係部局と連携して、マニュアルの周知等、引き</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marL="278669" lvl="0" indent="-278669"/>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続き、市町村を通じて施設管理者へ支援を実施</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82" name="正方形/長方形 81"/>
          <p:cNvSpPr/>
          <p:nvPr/>
        </p:nvSpPr>
        <p:spPr>
          <a:xfrm>
            <a:off x="273941" y="892709"/>
            <a:ext cx="4185026"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現行計画</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（基本理念等について平成</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月に修正）</a:t>
            </a:r>
            <a:endParaRPr lang="ja-JP"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474254" y="1977529"/>
            <a:ext cx="4212351" cy="396113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618270" y="3508055"/>
            <a:ext cx="3916898"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631166" y="4719407"/>
            <a:ext cx="3916899"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Ⅰ</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Ⅱ</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Ⅲ</a:t>
            </a:r>
            <a:r>
              <a:rPr lang="ja-JP" altLang="en-US" sz="1200" dirty="0">
                <a:latin typeface="Meiryo UI" pitchFamily="50" charset="-128"/>
                <a:ea typeface="Meiryo UI" pitchFamily="50" charset="-128"/>
                <a:cs typeface="Meiryo UI" pitchFamily="50" charset="-128"/>
              </a:rPr>
              <a:t>必要不可欠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Ⅳ</a:t>
            </a:r>
            <a:r>
              <a:rPr lang="ja-JP" altLang="en-US" sz="1200" dirty="0">
                <a:latin typeface="Meiryo UI" pitchFamily="50" charset="-128"/>
                <a:ea typeface="Meiryo UI" pitchFamily="50" charset="-128"/>
                <a:cs typeface="Meiryo UI" pitchFamily="50" charset="-128"/>
              </a:rPr>
              <a:t>経済活動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Ⅴ</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p:txBody>
      </p:sp>
      <p:sp>
        <p:nvSpPr>
          <p:cNvPr id="86" name="メモ 85"/>
          <p:cNvSpPr/>
          <p:nvPr/>
        </p:nvSpPr>
        <p:spPr>
          <a:xfrm>
            <a:off x="444721" y="1433283"/>
            <a:ext cx="4241884"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を踏まえた上で、大阪府防災会議では、南海トラフ巨大地震による被害に対応するため、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命を守る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命をつなぐ」など５つを基本方針とする「大阪府地域防災計画」を平成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786900" y="4168627"/>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88" name="グループ化 87"/>
          <p:cNvGrpSpPr/>
          <p:nvPr/>
        </p:nvGrpSpPr>
        <p:grpSpPr>
          <a:xfrm>
            <a:off x="416128" y="6309063"/>
            <a:ext cx="4254134" cy="3263301"/>
            <a:chOff x="432470" y="7257008"/>
            <a:chExt cx="4254134" cy="3263301"/>
          </a:xfrm>
        </p:grpSpPr>
        <p:sp>
          <p:nvSpPr>
            <p:cNvPr id="89" name="角丸四角形 88"/>
            <p:cNvSpPr>
              <a:spLocks noChangeArrowheads="1"/>
            </p:cNvSpPr>
            <p:nvPr/>
          </p:nvSpPr>
          <p:spPr bwMode="auto">
            <a:xfrm>
              <a:off x="453405" y="7500772"/>
              <a:ext cx="4233199" cy="301953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432470" y="7257008"/>
              <a:ext cx="4186094" cy="3099483"/>
              <a:chOff x="432470" y="7257008"/>
              <a:chExt cx="4186094" cy="3099483"/>
            </a:xfrm>
          </p:grpSpPr>
          <p:sp>
            <p:nvSpPr>
              <p:cNvPr id="91" name="タイトル 2"/>
              <p:cNvSpPr txBox="1">
                <a:spLocks/>
              </p:cNvSpPr>
              <p:nvPr/>
            </p:nvSpPr>
            <p:spPr bwMode="auto">
              <a:xfrm>
                <a:off x="432470" y="7257008"/>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1925030"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612983"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508160" y="9647435"/>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550228"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062396"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574564" y="9980134"/>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594228" y="10169398"/>
                <a:ext cx="4681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a:endCxn id="97" idx="1"/>
              </p:cNvCxnSpPr>
              <p:nvPr/>
            </p:nvCxnSpPr>
            <p:spPr>
              <a:xfrm flipV="1">
                <a:off x="3106396" y="10167227"/>
                <a:ext cx="468168" cy="21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741437"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741437"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201125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201125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01125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2011256"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327096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327096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327096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0" name="角丸四角形 109"/>
          <p:cNvSpPr/>
          <p:nvPr/>
        </p:nvSpPr>
        <p:spPr>
          <a:xfrm>
            <a:off x="5079836" y="1174907"/>
            <a:ext cx="9813711" cy="2952000"/>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1" name="角丸四角形 110"/>
          <p:cNvSpPr/>
          <p:nvPr/>
        </p:nvSpPr>
        <p:spPr>
          <a:xfrm>
            <a:off x="5564069" y="1590601"/>
            <a:ext cx="8235569" cy="2256491"/>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正方形/長方形 111"/>
          <p:cNvSpPr/>
          <p:nvPr/>
        </p:nvSpPr>
        <p:spPr>
          <a:xfrm>
            <a:off x="5360692" y="895322"/>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5191460" y="1285847"/>
            <a:ext cx="9492522" cy="1022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月、熊本</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地震の教訓</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等を踏まえ、府地域防災計画を修正。</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〇国において、</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熊本地震の教訓等</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防災基本計画を修正</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〇今回、</a:t>
            </a:r>
            <a:r>
              <a:rPr kumimoji="1" lang="ja-JP" altLang="en-US" sz="16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国の修正のうち、反映できていない事項とともに最新の取組みを踏まえた修正を行う。</a:t>
            </a:r>
            <a:endParaRPr kumimoji="1" lang="ja-JP" altLang="en-US" sz="16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角丸四角形 113"/>
          <p:cNvSpPr/>
          <p:nvPr/>
        </p:nvSpPr>
        <p:spPr>
          <a:xfrm>
            <a:off x="5564069" y="2447194"/>
            <a:ext cx="1941196" cy="271652"/>
          </a:xfrm>
          <a:prstGeom prst="roundRect">
            <a:avLst/>
          </a:prstGeom>
          <a:solidFill>
            <a:schemeClr val="bg1">
              <a:lumMod val="95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月修正</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5564069" y="3126491"/>
            <a:ext cx="1941196" cy="265969"/>
          </a:xfrm>
          <a:prstGeom prst="roundRect">
            <a:avLst/>
          </a:prstGeom>
          <a:solidFill>
            <a:schemeClr val="bg1">
              <a:lumMod val="95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月修正</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6" name="対角する 2 つの角を切り取った四角形 115"/>
          <p:cNvSpPr/>
          <p:nvPr/>
        </p:nvSpPr>
        <p:spPr>
          <a:xfrm>
            <a:off x="5564069" y="3759507"/>
            <a:ext cx="1941196" cy="302063"/>
          </a:xfrm>
          <a:prstGeom prst="snip2Diag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今回修正</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8292582" y="2646315"/>
            <a:ext cx="6148494" cy="480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国の防災基本計画修正</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H27.7</a:t>
            </a:r>
            <a:r>
              <a:rPr lang="ja-JP" altLang="en-US" sz="1200" u="sng"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H28.2</a:t>
            </a:r>
            <a:r>
              <a:rPr lang="ja-JP" altLang="en-US" sz="1200" u="sng"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熊本地震の教訓等　　　　　　　　　　　　　　　　　</a:t>
            </a:r>
            <a:r>
              <a:rPr lang="en-US" altLang="zh-TW"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広島土砂災害、</a:t>
            </a:r>
            <a:r>
              <a:rPr lang="en-US" altLang="zh-TW"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鬼怒川水害</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正方形/長方形 117"/>
          <p:cNvSpPr/>
          <p:nvPr/>
        </p:nvSpPr>
        <p:spPr>
          <a:xfrm>
            <a:off x="8281721" y="3409474"/>
            <a:ext cx="5907659" cy="5251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国の防災基本計画修正</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パブリックコメント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熊本地震等</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9/20</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下矢印 118"/>
          <p:cNvSpPr/>
          <p:nvPr/>
        </p:nvSpPr>
        <p:spPr>
          <a:xfrm>
            <a:off x="6300494" y="2786991"/>
            <a:ext cx="356396" cy="318295"/>
          </a:xfrm>
          <a:prstGeom prst="downArrow">
            <a:avLst>
              <a:gd name="adj1" fmla="val 50000"/>
              <a:gd name="adj2" fmla="val 37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6718" tIns="34956" rIns="104868" bIns="68359"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0" name="直線矢印コネクタ 119"/>
          <p:cNvCxnSpPr/>
          <p:nvPr/>
        </p:nvCxnSpPr>
        <p:spPr>
          <a:xfrm flipH="1">
            <a:off x="6777980" y="2894452"/>
            <a:ext cx="141913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p:nvPr/>
        </p:nvCxnSpPr>
        <p:spPr>
          <a:xfrm flipH="1">
            <a:off x="6784658" y="3531927"/>
            <a:ext cx="141913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下矢印 121"/>
          <p:cNvSpPr/>
          <p:nvPr/>
        </p:nvSpPr>
        <p:spPr>
          <a:xfrm>
            <a:off x="6281477" y="3420679"/>
            <a:ext cx="394429" cy="318082"/>
          </a:xfrm>
          <a:prstGeom prst="downArrow">
            <a:avLst>
              <a:gd name="adj1" fmla="val 50000"/>
              <a:gd name="adj2" fmla="val 373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6718" tIns="34956" rIns="104868" bIns="68359"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800"/>
              </a:lnSpc>
            </a:pP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3" name="カギ線コネクタ 122"/>
          <p:cNvCxnSpPr/>
          <p:nvPr/>
        </p:nvCxnSpPr>
        <p:spPr>
          <a:xfrm rot="16200000" flipV="1">
            <a:off x="10843600" y="2791540"/>
            <a:ext cx="144000" cy="252000"/>
          </a:xfrm>
          <a:prstGeom prst="bentConnector3">
            <a:avLst>
              <a:gd name="adj1" fmla="val -405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カギ線コネクタ 123"/>
          <p:cNvCxnSpPr/>
          <p:nvPr/>
        </p:nvCxnSpPr>
        <p:spPr>
          <a:xfrm rot="16200000" flipV="1">
            <a:off x="10314000" y="3502584"/>
            <a:ext cx="108000" cy="252000"/>
          </a:xfrm>
          <a:prstGeom prst="bentConnector3">
            <a:avLst>
              <a:gd name="adj1" fmla="val -4055"/>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2380352" y="306139"/>
            <a:ext cx="2168090" cy="4148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平成</a:t>
            </a:r>
            <a:r>
              <a:rPr kumimoji="1" lang="en-US" altLang="ja-JP" sz="1600" dirty="0" smtClean="0">
                <a:solidFill>
                  <a:schemeClr val="tx1"/>
                </a:solidFill>
              </a:rPr>
              <a:t>29</a:t>
            </a:r>
            <a:r>
              <a:rPr kumimoji="1" lang="ja-JP" altLang="en-US" sz="1600" dirty="0" smtClean="0">
                <a:solidFill>
                  <a:schemeClr val="tx1"/>
                </a:solidFill>
              </a:rPr>
              <a:t>年</a:t>
            </a:r>
            <a:r>
              <a:rPr kumimoji="1" lang="en-US" altLang="ja-JP" sz="1600" dirty="0" smtClean="0">
                <a:solidFill>
                  <a:schemeClr val="tx1"/>
                </a:solidFill>
              </a:rPr>
              <a:t>11</a:t>
            </a:r>
            <a:r>
              <a:rPr kumimoji="1" lang="ja-JP" altLang="en-US" sz="1600" dirty="0" smtClean="0">
                <a:solidFill>
                  <a:schemeClr val="tx1"/>
                </a:solidFill>
              </a:rPr>
              <a:t>月修正</a:t>
            </a:r>
            <a:endParaRPr kumimoji="1" lang="ja-JP" altLang="en-US" sz="1600" dirty="0">
              <a:solidFill>
                <a:schemeClr val="tx1"/>
              </a:solidFill>
            </a:endParaRPr>
          </a:p>
        </p:txBody>
      </p:sp>
    </p:spTree>
    <p:extLst>
      <p:ext uri="{BB962C8B-B14F-4D97-AF65-F5344CB8AC3E}">
        <p14:creationId xmlns:p14="http://schemas.microsoft.com/office/powerpoint/2010/main" val="4153544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425363" y="1299516"/>
            <a:ext cx="6660000" cy="8799712"/>
          </a:xfrm>
          <a:prstGeom prst="roundRect">
            <a:avLst>
              <a:gd name="adj" fmla="val 3149"/>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6" name="正方形/長方形 5"/>
          <p:cNvSpPr/>
          <p:nvPr/>
        </p:nvSpPr>
        <p:spPr>
          <a:xfrm>
            <a:off x="784302" y="1674292"/>
            <a:ext cx="6301061" cy="8068956"/>
          </a:xfrm>
          <a:prstGeom prst="rect">
            <a:avLst/>
          </a:prstGeom>
        </p:spPr>
        <p:txBody>
          <a:bodyPr wrap="square" lIns="95012" tIns="47506" rIns="95012" bIns="47506">
            <a:spAutoFit/>
          </a:bodyPr>
          <a:lstStyle/>
          <a:p>
            <a:pPr>
              <a:lnSpc>
                <a:spcPts val="2500"/>
              </a:lnSpc>
            </a:pP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地方公共団体への支援の充実</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①首長や幹部職員を対象とする研修による災害対応力の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向上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p36</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（研修対象に首長等を記載）　　　</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②被災した府内市町村などへの派遣職員の選定に際し、地域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や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p144</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支援要請の内容を考慮することを追記</a:t>
            </a: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被災者の生活環境の改善</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①避難行動要支援者名簿情報の適切な</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管理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p74</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（庁舎が被災した場合の名簿の適正管理）</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②避難所運営に当たり専門家等との定期的な情報</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交換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p225</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15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応急的な住まいの確保や生活復興支援</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①住家</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被害認定調査に関する体制の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強化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   p63</a:t>
            </a: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（調査担当者</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名簿登録</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他都道府県等と</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応援協定等）</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②罹災</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証明書の交付等を支援するシステムの活用</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検討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p344</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（調査・判定方法の共有化等）</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４</a:t>
            </a: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物資輸送の円滑化</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①輸送</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拠点として活用可能な民間事業者施設の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把握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p39</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（府は協定で把握済、市町村が把握することを記載）</a:t>
            </a:r>
            <a:endPar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５</a:t>
            </a: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自助・共助の推進</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①生活再建に向けた事前の保険･共済等の普及啓発･加入</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促進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p81</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（共済を追記）</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６</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港湾管理者及び漁港管理者による緊急通行車両の通行</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確保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p233</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漁港管理者を追記）</a:t>
            </a: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企業における緊急地震速報受信装置の活用</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等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p88</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609970" y="1072019"/>
            <a:ext cx="6015187" cy="358737"/>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r>
              <a:rPr lang="en-US" altLang="ja-JP" sz="1900" b="1" dirty="0"/>
              <a:t>Ⅰ</a:t>
            </a:r>
            <a:r>
              <a:rPr lang="ja-JP" altLang="en-US" sz="1900" b="1" dirty="0"/>
              <a:t>　国の「防災基本計画」の修正を踏まえた修正</a:t>
            </a:r>
          </a:p>
        </p:txBody>
      </p:sp>
      <p:sp>
        <p:nvSpPr>
          <p:cNvPr id="16" name="角丸四角形 15"/>
          <p:cNvSpPr/>
          <p:nvPr/>
        </p:nvSpPr>
        <p:spPr>
          <a:xfrm>
            <a:off x="7560000" y="1323398"/>
            <a:ext cx="6984000" cy="5247438"/>
          </a:xfrm>
          <a:prstGeom prst="roundRect">
            <a:avLst>
              <a:gd name="adj" fmla="val 4255"/>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17" name="角丸四角形 16"/>
          <p:cNvSpPr/>
          <p:nvPr/>
        </p:nvSpPr>
        <p:spPr>
          <a:xfrm>
            <a:off x="7936654" y="1072018"/>
            <a:ext cx="3744415" cy="358737"/>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r>
              <a:rPr lang="en-US" altLang="ja-JP" sz="1900" b="1" dirty="0"/>
              <a:t>Ⅱ</a:t>
            </a:r>
            <a:r>
              <a:rPr lang="ja-JP" altLang="en-US" sz="1900" b="1" dirty="0"/>
              <a:t>　最新の取組みを踏まえた</a:t>
            </a:r>
            <a:r>
              <a:rPr lang="ja-JP" altLang="en-US" sz="1900" b="1" dirty="0" smtClean="0"/>
              <a:t>修正</a:t>
            </a:r>
            <a:endParaRPr lang="ja-JP" altLang="en-US" sz="1900" b="1" dirty="0"/>
          </a:p>
        </p:txBody>
      </p:sp>
      <p:sp>
        <p:nvSpPr>
          <p:cNvPr id="32" name="正方形/長方形 31"/>
          <p:cNvSpPr/>
          <p:nvPr/>
        </p:nvSpPr>
        <p:spPr>
          <a:xfrm>
            <a:off x="426663" y="448905"/>
            <a:ext cx="2598095" cy="517040"/>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46302" tIns="73151" rIns="146302" bIns="7315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100" b="1" dirty="0" smtClean="0">
                <a:solidFill>
                  <a:schemeClr val="bg1"/>
                </a:solidFill>
                <a:latin typeface="+mn-ea"/>
                <a:cs typeface="Meiryo UI" panose="020B0604030504040204" pitchFamily="50" charset="-128"/>
              </a:rPr>
              <a:t>修正個所</a:t>
            </a:r>
            <a:endParaRPr lang="ja-JP" altLang="en-US" sz="2100" b="1" dirty="0">
              <a:solidFill>
                <a:schemeClr val="bg1"/>
              </a:solidFill>
              <a:latin typeface="+mn-ea"/>
              <a:cs typeface="Meiryo UI" panose="020B0604030504040204" pitchFamily="50" charset="-128"/>
            </a:endParaRPr>
          </a:p>
        </p:txBody>
      </p:sp>
      <p:sp>
        <p:nvSpPr>
          <p:cNvPr id="19" name="正方形/長方形 18"/>
          <p:cNvSpPr/>
          <p:nvPr/>
        </p:nvSpPr>
        <p:spPr>
          <a:xfrm>
            <a:off x="7705278" y="1674292"/>
            <a:ext cx="6802721" cy="4815180"/>
          </a:xfrm>
          <a:prstGeom prst="rect">
            <a:avLst/>
          </a:prstGeom>
        </p:spPr>
        <p:txBody>
          <a:bodyPr wrap="square" lIns="95012" tIns="47506" rIns="95012" bIns="47506">
            <a:spAutoFit/>
          </a:bodyPr>
          <a:lstStyle/>
          <a:p>
            <a:pPr>
              <a:lnSpc>
                <a:spcPts val="2500"/>
              </a:lnSpc>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１）応援</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・受援体制の強化</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①他</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府県からの応援職員の受入や府内市町村へ</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の応援職員の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p38</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派遣を中心とした体制強化を追記</a:t>
            </a:r>
          </a:p>
          <a:p>
            <a:pPr>
              <a:lnSpc>
                <a:spcPts val="2500"/>
              </a:lnSpc>
              <a:spcBef>
                <a:spcPts val="600"/>
              </a:spcBef>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２）水防法</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の改正（</a:t>
            </a:r>
            <a:r>
              <a:rPr lang="en-US" altLang="ja-JP" sz="1600" u="sng" dirty="0">
                <a:latin typeface="Meiryo UI" panose="020B0604030504040204" pitchFamily="50" charset="-128"/>
                <a:ea typeface="Meiryo UI" panose="020B0604030504040204" pitchFamily="50" charset="-128"/>
                <a:cs typeface="Meiryo UI" panose="020B0604030504040204" pitchFamily="50" charset="-128"/>
              </a:rPr>
              <a:t>H29.6</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月）　</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①市町村</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地域防災計画に位置付けられた</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要配慮者利用</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施設</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等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p88</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における避難</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確保計画の作成や</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訓練実施</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を努力義務から</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義務</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修正</a:t>
            </a:r>
          </a:p>
          <a:p>
            <a:pPr>
              <a:lnSpc>
                <a:spcPts val="2500"/>
              </a:lnSpc>
              <a:spcBef>
                <a:spcPts val="600"/>
              </a:spcBef>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３）警報</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・注意報の発表基準の変更（</a:t>
            </a:r>
            <a:r>
              <a:rPr lang="en-US" altLang="ja-JP" sz="1600" u="sng" dirty="0">
                <a:latin typeface="Meiryo UI" panose="020B0604030504040204" pitchFamily="50" charset="-128"/>
                <a:ea typeface="Meiryo UI" panose="020B0604030504040204" pitchFamily="50" charset="-128"/>
                <a:cs typeface="Meiryo UI" panose="020B0604030504040204" pitchFamily="50" charset="-128"/>
              </a:rPr>
              <a:t>H29.7</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p159</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163</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①浸水害</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を対象とした大雨警報等の発表基準を</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従来の</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雨量</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から</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指数</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表面雨量指数、流域雨量指数</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に変更</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600"/>
              </a:spcBef>
            </a:pP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４）南海</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トラフ沿いで異常な現象が観測された</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場合の</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当面の</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対応</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p291</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295</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①「南海トラフ地震に関連する情報」が発表された場合の府の</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組織</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体制や情報</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伝達体制等の対応を追記</a:t>
            </a: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1" name="角丸四角形 20"/>
          <p:cNvSpPr/>
          <p:nvPr/>
        </p:nvSpPr>
        <p:spPr>
          <a:xfrm>
            <a:off x="7560000" y="7110243"/>
            <a:ext cx="6948000" cy="2988986"/>
          </a:xfrm>
          <a:prstGeom prst="roundRect">
            <a:avLst>
              <a:gd name="adj" fmla="val 7034"/>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pPr algn="ctr"/>
            <a:endParaRPr kumimoji="1" lang="ja-JP" altLang="en-US"/>
          </a:p>
        </p:txBody>
      </p:sp>
      <p:sp>
        <p:nvSpPr>
          <p:cNvPr id="22" name="角丸四角形 21"/>
          <p:cNvSpPr/>
          <p:nvPr/>
        </p:nvSpPr>
        <p:spPr>
          <a:xfrm>
            <a:off x="7943902" y="6930874"/>
            <a:ext cx="3744415" cy="358737"/>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95012" tIns="47506" rIns="95012" bIns="47506" rtlCol="0" anchor="ctr"/>
          <a:lstStyle/>
          <a:p>
            <a:r>
              <a:rPr lang="en-US" altLang="ja-JP" sz="1900" b="1" dirty="0" smtClean="0"/>
              <a:t>Ⅲ</a:t>
            </a:r>
            <a:r>
              <a:rPr lang="ja-JP" altLang="en-US" sz="1900" b="1" dirty="0"/>
              <a:t>　</a:t>
            </a:r>
            <a:r>
              <a:rPr lang="ja-JP" altLang="en-US" sz="1900" b="1" dirty="0" smtClean="0"/>
              <a:t>その他の修正</a:t>
            </a:r>
            <a:endParaRPr lang="ja-JP" altLang="en-US" sz="1900" b="1" dirty="0"/>
          </a:p>
        </p:txBody>
      </p:sp>
      <p:sp>
        <p:nvSpPr>
          <p:cNvPr id="23" name="正方形/長方形 22"/>
          <p:cNvSpPr/>
          <p:nvPr/>
        </p:nvSpPr>
        <p:spPr>
          <a:xfrm>
            <a:off x="7915126" y="7466851"/>
            <a:ext cx="6486285" cy="2340144"/>
          </a:xfrm>
          <a:prstGeom prst="rect">
            <a:avLst/>
          </a:prstGeom>
        </p:spPr>
        <p:txBody>
          <a:bodyPr wrap="square" lIns="95012" tIns="47506" rIns="95012" bIns="47506">
            <a:spAutoFit/>
          </a:bodyPr>
          <a:lstStyle/>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）組織改編等</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府</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の組織にＩＲ推進局を追記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p8</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②指定地方行政機関に近畿地方測量部を追記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p15</a:t>
            </a:r>
          </a:p>
          <a:p>
            <a:pPr>
              <a:lnSpc>
                <a:spcPts val="2500"/>
              </a:lnSpc>
            </a:pPr>
            <a:r>
              <a:rPr lang="en-US" altLang="ja-JP" sz="15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２）文言等の修正</a:t>
            </a:r>
            <a:r>
              <a:rPr lang="ja-JP" altLang="en-US" sz="15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u="sng"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①「余震」を「地震活動」に修正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p42</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②「防災行政無線」に「</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戸別</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受信機を含む</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」を追記　　　　　　　  </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p41</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4158018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10900</TotalTime>
  <Words>296</Words>
  <Application>Microsoft Office PowerPoint</Application>
  <PresentationFormat>ユーザー設定</PresentationFormat>
  <Paragraphs>150</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951</cp:revision>
  <cp:lastPrinted>2017-11-01T09:22:58Z</cp:lastPrinted>
  <dcterms:created xsi:type="dcterms:W3CDTF">2016-03-16T16:39:07Z</dcterms:created>
  <dcterms:modified xsi:type="dcterms:W3CDTF">2017-11-02T08:58:38Z</dcterms:modified>
</cp:coreProperties>
</file>