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8" r:id="rId2"/>
    <p:sldId id="259" r:id="rId3"/>
  </p:sldIdLst>
  <p:sldSz cx="9906000" cy="6858000" type="A4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100" d="100"/>
          <a:sy n="100" d="100"/>
        </p:scale>
        <p:origin x="-234" y="558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930D9E-5541-4E7D-92AE-FE27CE3B4210}" type="datetimeFigureOut">
              <a:rPr kumimoji="1" lang="ja-JP" altLang="en-US" smtClean="0"/>
              <a:t>2016/10/14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CC74CF-2974-43C2-B1BA-968B087660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44743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63F529-7817-45D6-BEB3-183E26F1A381}" type="datetimeFigureOut">
              <a:rPr kumimoji="1" lang="ja-JP" altLang="en-US" smtClean="0"/>
              <a:t>2016/10/14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712788" y="746125"/>
            <a:ext cx="5381625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5125" cy="44719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CC3252-D045-46E0-8C0C-4A93F0530C6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4752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7575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 defTabSz="917575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 defTabSz="917575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 defTabSz="917575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 defTabSz="917575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eaLnBrk="1" hangingPunct="1"/>
            <a:fld id="{5EA79ACE-9C85-4AD6-9C58-2B8DF996693C}" type="slidenum">
              <a:rPr lang="en-US" altLang="ja-JP" sz="1200" smtClean="0"/>
              <a:pPr eaLnBrk="1" hangingPunct="1"/>
              <a:t>1</a:t>
            </a:fld>
            <a:endParaRPr lang="en-US" altLang="ja-JP" sz="1200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15963" y="744538"/>
            <a:ext cx="5380037" cy="3725862"/>
          </a:xfrm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8050" y="4718050"/>
            <a:ext cx="4991100" cy="44767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 dirty="0" smtClean="0">
              <a:ea typeface="ＭＳ Ｐ明朝" pitchFamily="18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7575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 defTabSz="917575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 defTabSz="917575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 defTabSz="917575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 defTabSz="917575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eaLnBrk="1" hangingPunct="1"/>
            <a:fld id="{5EA79ACE-9C85-4AD6-9C58-2B8DF996693C}" type="slidenum">
              <a:rPr lang="en-US" altLang="ja-JP" sz="1200" smtClean="0"/>
              <a:pPr eaLnBrk="1" hangingPunct="1"/>
              <a:t>2</a:t>
            </a:fld>
            <a:endParaRPr lang="en-US" altLang="ja-JP" sz="1200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15963" y="744538"/>
            <a:ext cx="5380037" cy="3725862"/>
          </a:xfrm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8050" y="4718050"/>
            <a:ext cx="4991100" cy="44767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 dirty="0" smtClean="0">
              <a:ea typeface="ＭＳ Ｐ明朝" pitchFamily="18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5D10F-AF4F-4F6E-8233-B4FE7360FC7B}" type="datetimeFigureOut">
              <a:rPr kumimoji="1" lang="ja-JP" altLang="en-US" smtClean="0"/>
              <a:t>2016/10/14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79EB7-D9F7-4720-820E-4C84C0A7F0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44340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5D10F-AF4F-4F6E-8233-B4FE7360FC7B}" type="datetimeFigureOut">
              <a:rPr kumimoji="1" lang="ja-JP" altLang="en-US" smtClean="0"/>
              <a:t>2016/10/14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79EB7-D9F7-4720-820E-4C84C0A7F0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555108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5D10F-AF4F-4F6E-8233-B4FE7360FC7B}" type="datetimeFigureOut">
              <a:rPr kumimoji="1" lang="ja-JP" altLang="en-US" smtClean="0"/>
              <a:t>2016/10/14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79EB7-D9F7-4720-820E-4C84C0A7F0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2238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5D10F-AF4F-4F6E-8233-B4FE7360FC7B}" type="datetimeFigureOut">
              <a:rPr kumimoji="1" lang="ja-JP" altLang="en-US" smtClean="0"/>
              <a:t>2016/10/14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79EB7-D9F7-4720-820E-4C84C0A7F0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848803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5D10F-AF4F-4F6E-8233-B4FE7360FC7B}" type="datetimeFigureOut">
              <a:rPr kumimoji="1" lang="ja-JP" altLang="en-US" smtClean="0"/>
              <a:t>2016/10/14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79EB7-D9F7-4720-820E-4C84C0A7F0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416517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5D10F-AF4F-4F6E-8233-B4FE7360FC7B}" type="datetimeFigureOut">
              <a:rPr kumimoji="1" lang="ja-JP" altLang="en-US" smtClean="0"/>
              <a:t>2016/10/14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79EB7-D9F7-4720-820E-4C84C0A7F0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95187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5D10F-AF4F-4F6E-8233-B4FE7360FC7B}" type="datetimeFigureOut">
              <a:rPr kumimoji="1" lang="ja-JP" altLang="en-US" smtClean="0"/>
              <a:t>2016/10/14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79EB7-D9F7-4720-820E-4C84C0A7F0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88393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5D10F-AF4F-4F6E-8233-B4FE7360FC7B}" type="datetimeFigureOut">
              <a:rPr kumimoji="1" lang="ja-JP" altLang="en-US" smtClean="0"/>
              <a:t>2016/10/14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79EB7-D9F7-4720-820E-4C84C0A7F0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89194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5D10F-AF4F-4F6E-8233-B4FE7360FC7B}" type="datetimeFigureOut">
              <a:rPr kumimoji="1" lang="ja-JP" altLang="en-US" smtClean="0"/>
              <a:t>2016/10/14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79EB7-D9F7-4720-820E-4C84C0A7F0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16823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5D10F-AF4F-4F6E-8233-B4FE7360FC7B}" type="datetimeFigureOut">
              <a:rPr kumimoji="1" lang="ja-JP" altLang="en-US" smtClean="0"/>
              <a:t>2016/10/14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79EB7-D9F7-4720-820E-4C84C0A7F0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40109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5D10F-AF4F-4F6E-8233-B4FE7360FC7B}" type="datetimeFigureOut">
              <a:rPr kumimoji="1" lang="ja-JP" altLang="en-US" smtClean="0"/>
              <a:t>2016/10/14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79EB7-D9F7-4720-820E-4C84C0A7F0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766042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45D10F-AF4F-4F6E-8233-B4FE7360FC7B}" type="datetimeFigureOut">
              <a:rPr kumimoji="1" lang="ja-JP" altLang="en-US" smtClean="0"/>
              <a:t>2016/10/14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A79EB7-D9F7-4720-820E-4C84C0A7F0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6098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182" name="Group 8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3732205"/>
              </p:ext>
            </p:extLst>
          </p:nvPr>
        </p:nvGraphicFramePr>
        <p:xfrm>
          <a:off x="271728" y="428623"/>
          <a:ext cx="9361796" cy="6376681"/>
        </p:xfrm>
        <a:graphic>
          <a:graphicData uri="http://schemas.openxmlformats.org/drawingml/2006/table">
            <a:tbl>
              <a:tblPr/>
              <a:tblGrid>
                <a:gridCol w="1075016"/>
                <a:gridCol w="690565"/>
                <a:gridCol w="690565"/>
                <a:gridCol w="690565"/>
                <a:gridCol w="690565"/>
                <a:gridCol w="690565"/>
                <a:gridCol w="690565"/>
                <a:gridCol w="690565"/>
                <a:gridCol w="690565"/>
                <a:gridCol w="690565"/>
                <a:gridCol w="690565"/>
                <a:gridCol w="690565"/>
                <a:gridCol w="690565"/>
              </a:tblGrid>
              <a:tr h="84013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平成２８年度</a:t>
                      </a: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４月</a:t>
                      </a: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５月</a:t>
                      </a: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６月</a:t>
                      </a: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７月</a:t>
                      </a: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８月</a:t>
                      </a: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９月</a:t>
                      </a: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10</a:t>
                      </a:r>
                      <a:r>
                        <a:rPr kumimoji="1" lang="ja-JP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月</a:t>
                      </a: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１１月</a:t>
                      </a: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１２月</a:t>
                      </a: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１月</a:t>
                      </a: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２月</a:t>
                      </a: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３月</a:t>
                      </a: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31236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本庁</a:t>
                      </a: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1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0811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二次</a:t>
                      </a:r>
                      <a:endParaRPr kumimoji="1" lang="en-US" altLang="ja-JP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医療圏</a:t>
                      </a:r>
                      <a:endParaRPr kumimoji="1" lang="en-US" altLang="ja-JP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（保健所）</a:t>
                      </a:r>
                      <a:endParaRPr kumimoji="1" lang="en-US" altLang="ja-JP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1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1606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国</a:t>
                      </a:r>
                      <a:endParaRPr kumimoji="1" lang="en-US" altLang="ja-JP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1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081" name="Text Box 42"/>
          <p:cNvSpPr txBox="1">
            <a:spLocks noChangeArrowheads="1"/>
          </p:cNvSpPr>
          <p:nvPr/>
        </p:nvSpPr>
        <p:spPr bwMode="auto">
          <a:xfrm>
            <a:off x="271728" y="39863"/>
            <a:ext cx="9505808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eaLnBrk="1" hangingPunct="1"/>
            <a:r>
              <a:rPr lang="ja-JP" altLang="en-US" sz="1600" b="1" dirty="0" smtClean="0"/>
              <a:t>平成２８年度　次期保健医療計画（第７次）策定スケジュール（案）　　　　　　　　　　　　　　　　　　　　　　</a:t>
            </a:r>
            <a:r>
              <a:rPr lang="en-US" altLang="ja-JP" sz="1600" b="1" dirty="0" smtClean="0"/>
              <a:t>H28.7.1</a:t>
            </a:r>
            <a:r>
              <a:rPr lang="ja-JP" altLang="en-US" sz="1600" b="1" dirty="0" smtClean="0"/>
              <a:t>　　　　　　　　　　　　　　　　　　　　　　　     </a:t>
            </a:r>
            <a:endParaRPr lang="ja-JP" altLang="en-US" sz="1600" b="1" dirty="0"/>
          </a:p>
        </p:txBody>
      </p:sp>
      <p:sp>
        <p:nvSpPr>
          <p:cNvPr id="3" name="正方形/長方形 2"/>
          <p:cNvSpPr/>
          <p:nvPr/>
        </p:nvSpPr>
        <p:spPr>
          <a:xfrm>
            <a:off x="1731293" y="1412776"/>
            <a:ext cx="7848872" cy="36004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050" dirty="0" smtClean="0">
                <a:solidFill>
                  <a:schemeClr val="tx1"/>
                </a:solidFill>
              </a:rPr>
              <a:t>国動向の確認</a:t>
            </a:r>
            <a:endParaRPr lang="en-US" altLang="ja-JP" sz="1050" dirty="0" smtClean="0">
              <a:solidFill>
                <a:schemeClr val="tx1"/>
              </a:solidFill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1848811" y="2420888"/>
            <a:ext cx="3894211" cy="77425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100" dirty="0" smtClean="0">
                <a:solidFill>
                  <a:schemeClr val="tx1"/>
                </a:solidFill>
              </a:rPr>
              <a:t>第６次計画の内容の精査・課題抽出</a:t>
            </a:r>
            <a:endParaRPr lang="en-US" altLang="ja-JP" sz="1100" dirty="0" smtClean="0">
              <a:solidFill>
                <a:schemeClr val="tx1"/>
              </a:solidFill>
            </a:endParaRPr>
          </a:p>
          <a:p>
            <a:pPr algn="ctr"/>
            <a:r>
              <a:rPr lang="ja-JP" altLang="en-US" sz="1100" dirty="0" smtClean="0">
                <a:solidFill>
                  <a:schemeClr val="tx1"/>
                </a:solidFill>
              </a:rPr>
              <a:t>第７次計画</a:t>
            </a:r>
            <a:r>
              <a:rPr lang="ja-JP" altLang="en-US" sz="1100" dirty="0">
                <a:solidFill>
                  <a:schemeClr val="tx1"/>
                </a:solidFill>
              </a:rPr>
              <a:t>フォーマット</a:t>
            </a:r>
            <a:r>
              <a:rPr lang="ja-JP" altLang="en-US" sz="1100" dirty="0" smtClean="0">
                <a:solidFill>
                  <a:schemeClr val="tx1"/>
                </a:solidFill>
              </a:rPr>
              <a:t>作成</a:t>
            </a:r>
            <a:endParaRPr lang="en-US" altLang="ja-JP" sz="1100" dirty="0" smtClean="0">
              <a:solidFill>
                <a:schemeClr val="tx1"/>
              </a:solidFill>
            </a:endParaRPr>
          </a:p>
        </p:txBody>
      </p:sp>
      <p:sp>
        <p:nvSpPr>
          <p:cNvPr id="12" name="角丸四角形 11"/>
          <p:cNvSpPr/>
          <p:nvPr/>
        </p:nvSpPr>
        <p:spPr>
          <a:xfrm>
            <a:off x="1391543" y="5804091"/>
            <a:ext cx="7233865" cy="25202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050" dirty="0" smtClean="0">
                <a:solidFill>
                  <a:schemeClr val="tx1"/>
                </a:solidFill>
              </a:rPr>
              <a:t>医療計画の見直し等に関する検討会（１２月ごろに意見とりまとめ予定）</a:t>
            </a:r>
            <a:endParaRPr lang="en-US" altLang="ja-JP" sz="1050" dirty="0" smtClean="0">
              <a:solidFill>
                <a:schemeClr val="tx1"/>
              </a:solidFill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8784010" y="5930105"/>
            <a:ext cx="796155" cy="57606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050" dirty="0" smtClean="0">
                <a:solidFill>
                  <a:schemeClr val="tx1"/>
                </a:solidFill>
              </a:rPr>
              <a:t>医療計画作成指針</a:t>
            </a:r>
            <a:endParaRPr lang="en-US" altLang="ja-JP" sz="1050" dirty="0" smtClean="0">
              <a:solidFill>
                <a:schemeClr val="tx1"/>
              </a:solidFill>
            </a:endParaRPr>
          </a:p>
          <a:p>
            <a:pPr algn="ctr"/>
            <a:r>
              <a:rPr lang="ja-JP" altLang="en-US" sz="1050" dirty="0" smtClean="0">
                <a:solidFill>
                  <a:schemeClr val="tx1"/>
                </a:solidFill>
              </a:rPr>
              <a:t>（予定）</a:t>
            </a:r>
            <a:endParaRPr lang="en-US" altLang="ja-JP" sz="1050" dirty="0" smtClean="0">
              <a:solidFill>
                <a:schemeClr val="tx1"/>
              </a:solidFill>
            </a:endParaRPr>
          </a:p>
        </p:txBody>
      </p:sp>
      <p:sp>
        <p:nvSpPr>
          <p:cNvPr id="15" name="角丸四角形 14"/>
          <p:cNvSpPr/>
          <p:nvPr/>
        </p:nvSpPr>
        <p:spPr>
          <a:xfrm>
            <a:off x="1391543" y="6173476"/>
            <a:ext cx="6081737" cy="495883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050" dirty="0" smtClean="0">
                <a:solidFill>
                  <a:schemeClr val="tx1"/>
                </a:solidFill>
              </a:rPr>
              <a:t>　　　　　　　　</a:t>
            </a:r>
            <a:r>
              <a:rPr lang="ja-JP" altLang="en-US" sz="900" dirty="0" smtClean="0">
                <a:solidFill>
                  <a:schemeClr val="tx1"/>
                </a:solidFill>
              </a:rPr>
              <a:t>・これからの精神保健医療福祉のあり方に関する検討会　・周産期医療体制のあり方に関する検討会</a:t>
            </a:r>
            <a:endParaRPr lang="en-US" altLang="ja-JP" sz="900" dirty="0" smtClean="0">
              <a:solidFill>
                <a:schemeClr val="tx1"/>
              </a:solidFill>
            </a:endParaRPr>
          </a:p>
          <a:p>
            <a:r>
              <a:rPr lang="ja-JP" altLang="en-US" sz="900" dirty="0">
                <a:solidFill>
                  <a:schemeClr val="tx1"/>
                </a:solidFill>
              </a:rPr>
              <a:t>　</a:t>
            </a:r>
            <a:r>
              <a:rPr lang="ja-JP" altLang="en-US" sz="900" dirty="0" smtClean="0">
                <a:solidFill>
                  <a:schemeClr val="tx1"/>
                </a:solidFill>
              </a:rPr>
              <a:t>　　　　　　　　　・医療従事者の需給に関する検討会　　　　　　　　　　　　　 ・がん診療提供体制のあり方に関する検討会</a:t>
            </a:r>
            <a:endParaRPr lang="en-US" altLang="ja-JP" sz="900" dirty="0">
              <a:solidFill>
                <a:schemeClr val="tx1"/>
              </a:solidFill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1391543" y="6221360"/>
            <a:ext cx="914537" cy="2880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000" b="1" dirty="0" smtClean="0">
                <a:solidFill>
                  <a:schemeClr val="tx1"/>
                </a:solidFill>
              </a:rPr>
              <a:t>関連施策に係る検討会</a:t>
            </a:r>
            <a:endParaRPr kumimoji="1" lang="ja-JP" altLang="en-US" sz="1000" b="1" dirty="0">
              <a:solidFill>
                <a:schemeClr val="tx1"/>
              </a:solidFill>
            </a:endParaRPr>
          </a:p>
        </p:txBody>
      </p:sp>
      <p:sp>
        <p:nvSpPr>
          <p:cNvPr id="23" name="正方形/長方形 22"/>
          <p:cNvSpPr/>
          <p:nvPr/>
        </p:nvSpPr>
        <p:spPr>
          <a:xfrm>
            <a:off x="6217591" y="2428554"/>
            <a:ext cx="3296046" cy="77425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100" dirty="0" smtClean="0">
                <a:solidFill>
                  <a:schemeClr val="tx1"/>
                </a:solidFill>
              </a:rPr>
              <a:t>・国の検討会意見を踏まえた素案作成</a:t>
            </a:r>
            <a:endParaRPr lang="en-US" altLang="ja-JP" sz="1100" dirty="0">
              <a:solidFill>
                <a:schemeClr val="tx1"/>
              </a:solidFill>
            </a:endParaRPr>
          </a:p>
          <a:p>
            <a:r>
              <a:rPr lang="ja-JP" altLang="en-US" sz="1100" dirty="0" smtClean="0">
                <a:solidFill>
                  <a:schemeClr val="tx1"/>
                </a:solidFill>
              </a:rPr>
              <a:t>・</a:t>
            </a:r>
            <a:r>
              <a:rPr lang="ja-JP" altLang="en-US" sz="1100" dirty="0">
                <a:solidFill>
                  <a:schemeClr val="tx1"/>
                </a:solidFill>
              </a:rPr>
              <a:t>雛形</a:t>
            </a:r>
            <a:r>
              <a:rPr lang="ja-JP" altLang="en-US" sz="1100" dirty="0" smtClean="0">
                <a:solidFill>
                  <a:schemeClr val="tx1"/>
                </a:solidFill>
              </a:rPr>
              <a:t>作成（圏域編）</a:t>
            </a:r>
            <a:endParaRPr lang="en-US" altLang="ja-JP" sz="1100" dirty="0" smtClean="0">
              <a:solidFill>
                <a:schemeClr val="tx1"/>
              </a:solidFill>
            </a:endParaRPr>
          </a:p>
        </p:txBody>
      </p:sp>
      <p:sp>
        <p:nvSpPr>
          <p:cNvPr id="26" name="角丸四角形 25"/>
          <p:cNvSpPr/>
          <p:nvPr/>
        </p:nvSpPr>
        <p:spPr>
          <a:xfrm>
            <a:off x="4828881" y="4728703"/>
            <a:ext cx="935984" cy="864096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900" b="1" dirty="0" smtClean="0">
                <a:solidFill>
                  <a:schemeClr val="tx1"/>
                </a:solidFill>
              </a:rPr>
              <a:t>保健医療</a:t>
            </a:r>
            <a:endParaRPr lang="en-US" altLang="ja-JP" sz="900" b="1" dirty="0" smtClean="0">
              <a:solidFill>
                <a:schemeClr val="tx1"/>
              </a:solidFill>
            </a:endParaRPr>
          </a:p>
          <a:p>
            <a:pPr algn="ctr"/>
            <a:r>
              <a:rPr lang="ja-JP" altLang="en-US" sz="900" b="1" dirty="0" smtClean="0">
                <a:solidFill>
                  <a:schemeClr val="tx1"/>
                </a:solidFill>
              </a:rPr>
              <a:t>協議会</a:t>
            </a:r>
            <a:endParaRPr lang="en-US" altLang="ja-JP" sz="900" dirty="0" smtClean="0">
              <a:solidFill>
                <a:schemeClr val="tx1"/>
              </a:solidFill>
            </a:endParaRPr>
          </a:p>
          <a:p>
            <a:r>
              <a:rPr lang="ja-JP" altLang="en-US" sz="900" dirty="0" smtClean="0">
                <a:solidFill>
                  <a:schemeClr val="tx1"/>
                </a:solidFill>
              </a:rPr>
              <a:t>・計画改定スケジュール案提示　　</a:t>
            </a:r>
            <a:endParaRPr lang="en-US" altLang="ja-JP" sz="900" dirty="0" smtClean="0">
              <a:solidFill>
                <a:schemeClr val="tx1"/>
              </a:solidFill>
            </a:endParaRPr>
          </a:p>
        </p:txBody>
      </p:sp>
      <p:sp>
        <p:nvSpPr>
          <p:cNvPr id="30" name="右矢印 29"/>
          <p:cNvSpPr/>
          <p:nvPr/>
        </p:nvSpPr>
        <p:spPr>
          <a:xfrm>
            <a:off x="5764865" y="2563974"/>
            <a:ext cx="385083" cy="39147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右矢印 32"/>
          <p:cNvSpPr/>
          <p:nvPr/>
        </p:nvSpPr>
        <p:spPr>
          <a:xfrm rot="18970186">
            <a:off x="5718989" y="3414624"/>
            <a:ext cx="1007919" cy="39147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正方形/長方形 30"/>
          <p:cNvSpPr/>
          <p:nvPr/>
        </p:nvSpPr>
        <p:spPr>
          <a:xfrm>
            <a:off x="4760192" y="3542535"/>
            <a:ext cx="1458372" cy="83781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900" dirty="0" smtClean="0">
                <a:solidFill>
                  <a:schemeClr val="tx1"/>
                </a:solidFill>
              </a:rPr>
              <a:t>第６次</a:t>
            </a:r>
            <a:r>
              <a:rPr lang="ja-JP" altLang="en-US" sz="900" dirty="0">
                <a:solidFill>
                  <a:schemeClr val="tx1"/>
                </a:solidFill>
              </a:rPr>
              <a:t>計画</a:t>
            </a:r>
            <a:r>
              <a:rPr lang="ja-JP" altLang="en-US" sz="900" dirty="0" smtClean="0">
                <a:solidFill>
                  <a:schemeClr val="tx1"/>
                </a:solidFill>
              </a:rPr>
              <a:t>ＰＤＣＡ</a:t>
            </a:r>
            <a:endParaRPr lang="en-US" altLang="ja-JP" sz="900" dirty="0" smtClean="0">
              <a:solidFill>
                <a:schemeClr val="tx1"/>
              </a:solidFill>
            </a:endParaRPr>
          </a:p>
          <a:p>
            <a:pPr algn="ctr"/>
            <a:r>
              <a:rPr lang="ja-JP" altLang="en-US" sz="900" dirty="0" smtClean="0">
                <a:solidFill>
                  <a:schemeClr val="tx1"/>
                </a:solidFill>
              </a:rPr>
              <a:t>（</a:t>
            </a:r>
            <a:r>
              <a:rPr lang="ja-JP" altLang="en-US" sz="900" dirty="0">
                <a:solidFill>
                  <a:schemeClr val="tx1"/>
                </a:solidFill>
              </a:rPr>
              <a:t>中間評価</a:t>
            </a:r>
            <a:r>
              <a:rPr lang="ja-JP" altLang="en-US" sz="900" dirty="0" smtClean="0">
                <a:solidFill>
                  <a:schemeClr val="tx1"/>
                </a:solidFill>
              </a:rPr>
              <a:t>）</a:t>
            </a:r>
            <a:endParaRPr lang="ja-JP" altLang="en-US" sz="900" dirty="0">
              <a:solidFill>
                <a:schemeClr val="tx1"/>
              </a:solidFill>
            </a:endParaRPr>
          </a:p>
        </p:txBody>
      </p:sp>
      <p:sp>
        <p:nvSpPr>
          <p:cNvPr id="34" name="右矢印 33"/>
          <p:cNvSpPr/>
          <p:nvPr/>
        </p:nvSpPr>
        <p:spPr>
          <a:xfrm rot="18970186">
            <a:off x="4159218" y="4512907"/>
            <a:ext cx="811186" cy="39147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正方形/長方形 27"/>
          <p:cNvSpPr/>
          <p:nvPr/>
        </p:nvSpPr>
        <p:spPr>
          <a:xfrm>
            <a:off x="3459999" y="4728703"/>
            <a:ext cx="1309792" cy="75608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900" dirty="0" smtClean="0">
                <a:solidFill>
                  <a:schemeClr val="tx1"/>
                </a:solidFill>
              </a:rPr>
              <a:t>第６次</a:t>
            </a:r>
            <a:r>
              <a:rPr lang="ja-JP" altLang="en-US" sz="900" dirty="0">
                <a:solidFill>
                  <a:schemeClr val="tx1"/>
                </a:solidFill>
              </a:rPr>
              <a:t>計画</a:t>
            </a:r>
            <a:r>
              <a:rPr lang="ja-JP" altLang="en-US" sz="900" dirty="0" smtClean="0">
                <a:solidFill>
                  <a:schemeClr val="tx1"/>
                </a:solidFill>
              </a:rPr>
              <a:t>ＰＤＣＡ</a:t>
            </a:r>
            <a:endParaRPr lang="en-US" altLang="ja-JP" sz="900" dirty="0" smtClean="0">
              <a:solidFill>
                <a:schemeClr val="tx1"/>
              </a:solidFill>
            </a:endParaRPr>
          </a:p>
          <a:p>
            <a:pPr algn="ctr"/>
            <a:r>
              <a:rPr lang="ja-JP" altLang="en-US" sz="900" dirty="0" smtClean="0">
                <a:solidFill>
                  <a:schemeClr val="tx1"/>
                </a:solidFill>
              </a:rPr>
              <a:t>（</a:t>
            </a:r>
            <a:r>
              <a:rPr lang="ja-JP" altLang="en-US" sz="900" dirty="0">
                <a:solidFill>
                  <a:schemeClr val="tx1"/>
                </a:solidFill>
              </a:rPr>
              <a:t>中間評価</a:t>
            </a:r>
            <a:r>
              <a:rPr lang="ja-JP" altLang="en-US" sz="900" dirty="0" smtClean="0">
                <a:solidFill>
                  <a:schemeClr val="tx1"/>
                </a:solidFill>
              </a:rPr>
              <a:t>）</a:t>
            </a:r>
            <a:endParaRPr lang="en-US" altLang="ja-JP" sz="900" dirty="0" smtClean="0">
              <a:solidFill>
                <a:schemeClr val="tx1"/>
              </a:solidFill>
            </a:endParaRPr>
          </a:p>
          <a:p>
            <a:pPr algn="ctr"/>
            <a:r>
              <a:rPr lang="ja-JP" altLang="en-US" sz="900" dirty="0" smtClean="0">
                <a:solidFill>
                  <a:schemeClr val="tx1"/>
                </a:solidFill>
              </a:rPr>
              <a:t>圏域の取り組みの</a:t>
            </a:r>
            <a:endParaRPr lang="en-US" altLang="ja-JP" sz="900" dirty="0" smtClean="0">
              <a:solidFill>
                <a:schemeClr val="tx1"/>
              </a:solidFill>
            </a:endParaRPr>
          </a:p>
          <a:p>
            <a:pPr algn="ctr"/>
            <a:r>
              <a:rPr lang="ja-JP" altLang="en-US" sz="900" dirty="0" smtClean="0">
                <a:solidFill>
                  <a:schemeClr val="tx1"/>
                </a:solidFill>
              </a:rPr>
              <a:t>まとめ</a:t>
            </a:r>
            <a:endParaRPr lang="en-US" altLang="ja-JP" sz="900" dirty="0" smtClean="0">
              <a:solidFill>
                <a:schemeClr val="tx1"/>
              </a:solidFill>
            </a:endParaRPr>
          </a:p>
        </p:txBody>
      </p:sp>
      <p:sp>
        <p:nvSpPr>
          <p:cNvPr id="22" name="正方形/長方形 21"/>
          <p:cNvSpPr/>
          <p:nvPr/>
        </p:nvSpPr>
        <p:spPr>
          <a:xfrm>
            <a:off x="3327303" y="1880488"/>
            <a:ext cx="6186334" cy="41745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050" dirty="0" smtClean="0">
                <a:solidFill>
                  <a:schemeClr val="tx1"/>
                </a:solidFill>
              </a:rPr>
              <a:t>関係団体（府医、大病、私病</a:t>
            </a:r>
            <a:r>
              <a:rPr lang="ja-JP" altLang="en-US" sz="1050" dirty="0">
                <a:solidFill>
                  <a:schemeClr val="tx1"/>
                </a:solidFill>
              </a:rPr>
              <a:t>、府歯、府薬、府看護協会、大精協、大精診</a:t>
            </a:r>
            <a:r>
              <a:rPr lang="ja-JP" altLang="en-US" sz="1050" dirty="0" smtClean="0">
                <a:solidFill>
                  <a:schemeClr val="tx1"/>
                </a:solidFill>
              </a:rPr>
              <a:t>、その他</a:t>
            </a:r>
            <a:r>
              <a:rPr lang="ja-JP" altLang="en-US" sz="1050" dirty="0">
                <a:solidFill>
                  <a:schemeClr val="tx1"/>
                </a:solidFill>
              </a:rPr>
              <a:t>事業課が</a:t>
            </a:r>
            <a:r>
              <a:rPr lang="ja-JP" altLang="en-US" sz="1050" dirty="0" smtClean="0">
                <a:solidFill>
                  <a:schemeClr val="tx1"/>
                </a:solidFill>
              </a:rPr>
              <a:t>関係</a:t>
            </a:r>
            <a:endParaRPr lang="en-US" altLang="ja-JP" sz="1050" dirty="0" smtClean="0">
              <a:solidFill>
                <a:schemeClr val="tx1"/>
              </a:solidFill>
            </a:endParaRPr>
          </a:p>
          <a:p>
            <a:r>
              <a:rPr lang="ja-JP" altLang="en-US" sz="1050" dirty="0" smtClean="0">
                <a:solidFill>
                  <a:schemeClr val="tx1"/>
                </a:solidFill>
              </a:rPr>
              <a:t>する</a:t>
            </a:r>
            <a:r>
              <a:rPr lang="ja-JP" altLang="en-US" sz="1050" dirty="0">
                <a:solidFill>
                  <a:schemeClr val="tx1"/>
                </a:solidFill>
              </a:rPr>
              <a:t>団体）</a:t>
            </a:r>
            <a:r>
              <a:rPr lang="ja-JP" altLang="en-US" sz="1050" dirty="0" smtClean="0">
                <a:solidFill>
                  <a:schemeClr val="tx1"/>
                </a:solidFill>
              </a:rPr>
              <a:t>への</a:t>
            </a:r>
            <a:r>
              <a:rPr lang="ja-JP" altLang="en-US" sz="1050" dirty="0">
                <a:solidFill>
                  <a:schemeClr val="tx1"/>
                </a:solidFill>
              </a:rPr>
              <a:t>調整</a:t>
            </a:r>
            <a:r>
              <a:rPr lang="ja-JP" altLang="en-US" sz="1050" dirty="0" smtClean="0">
                <a:solidFill>
                  <a:schemeClr val="tx1"/>
                </a:solidFill>
              </a:rPr>
              <a:t>（適時</a:t>
            </a:r>
            <a:r>
              <a:rPr lang="ja-JP" altLang="en-US" sz="1050" dirty="0">
                <a:solidFill>
                  <a:schemeClr val="tx1"/>
                </a:solidFill>
              </a:rPr>
              <a:t>）　</a:t>
            </a:r>
            <a:endParaRPr lang="en-US" altLang="ja-JP" sz="1050" dirty="0">
              <a:solidFill>
                <a:schemeClr val="tx1"/>
              </a:solidFill>
            </a:endParaRPr>
          </a:p>
        </p:txBody>
      </p:sp>
      <p:sp>
        <p:nvSpPr>
          <p:cNvPr id="29" name="角丸四角形 28"/>
          <p:cNvSpPr/>
          <p:nvPr/>
        </p:nvSpPr>
        <p:spPr>
          <a:xfrm>
            <a:off x="8919263" y="1340768"/>
            <a:ext cx="761180" cy="3096344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900" b="1" dirty="0" smtClean="0">
                <a:solidFill>
                  <a:schemeClr val="tx1"/>
                </a:solidFill>
              </a:rPr>
              <a:t>医療</a:t>
            </a:r>
            <a:endParaRPr lang="en-US" altLang="ja-JP" sz="900" b="1" dirty="0">
              <a:solidFill>
                <a:schemeClr val="tx1"/>
              </a:solidFill>
            </a:endParaRPr>
          </a:p>
          <a:p>
            <a:pPr algn="ctr"/>
            <a:r>
              <a:rPr lang="ja-JP" altLang="en-US" sz="900" b="1" dirty="0" smtClean="0">
                <a:solidFill>
                  <a:schemeClr val="tx1"/>
                </a:solidFill>
              </a:rPr>
              <a:t>審議会</a:t>
            </a:r>
            <a:endParaRPr lang="en-US" altLang="ja-JP" sz="900" b="1" dirty="0" smtClean="0">
              <a:solidFill>
                <a:schemeClr val="tx1"/>
              </a:solidFill>
            </a:endParaRPr>
          </a:p>
          <a:p>
            <a:pPr algn="ctr"/>
            <a:endParaRPr lang="en-US" altLang="ja-JP" sz="900" dirty="0" smtClean="0">
              <a:solidFill>
                <a:schemeClr val="tx1"/>
              </a:solidFill>
            </a:endParaRPr>
          </a:p>
          <a:p>
            <a:pPr algn="ctr"/>
            <a:r>
              <a:rPr lang="ja-JP" altLang="en-US" sz="900" dirty="0" smtClean="0">
                <a:solidFill>
                  <a:schemeClr val="tx1"/>
                </a:solidFill>
              </a:rPr>
              <a:t>計画改定</a:t>
            </a:r>
            <a:endParaRPr lang="en-US" altLang="ja-JP" sz="900" dirty="0" smtClean="0">
              <a:solidFill>
                <a:schemeClr val="tx1"/>
              </a:solidFill>
            </a:endParaRPr>
          </a:p>
          <a:p>
            <a:pPr algn="ctr"/>
            <a:r>
              <a:rPr lang="ja-JP" altLang="en-US" sz="900" dirty="0">
                <a:solidFill>
                  <a:schemeClr val="tx1"/>
                </a:solidFill>
              </a:rPr>
              <a:t>諮問</a:t>
            </a:r>
            <a:endParaRPr lang="en-US" altLang="ja-JP" sz="9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7704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182" name="Group 8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380197"/>
              </p:ext>
            </p:extLst>
          </p:nvPr>
        </p:nvGraphicFramePr>
        <p:xfrm>
          <a:off x="271728" y="428623"/>
          <a:ext cx="9505808" cy="6312745"/>
        </p:xfrm>
        <a:graphic>
          <a:graphicData uri="http://schemas.openxmlformats.org/drawingml/2006/table">
            <a:tbl>
              <a:tblPr/>
              <a:tblGrid>
                <a:gridCol w="1075016"/>
                <a:gridCol w="690565"/>
                <a:gridCol w="690565"/>
                <a:gridCol w="690565"/>
                <a:gridCol w="690565"/>
                <a:gridCol w="690565"/>
                <a:gridCol w="690565"/>
                <a:gridCol w="690565"/>
                <a:gridCol w="690565"/>
                <a:gridCol w="690565"/>
                <a:gridCol w="690565"/>
                <a:gridCol w="690565"/>
                <a:gridCol w="834577"/>
              </a:tblGrid>
              <a:tr h="84013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平成２９年度</a:t>
                      </a: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４月</a:t>
                      </a: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５月</a:t>
                      </a: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６月</a:t>
                      </a: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７月</a:t>
                      </a: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８月</a:t>
                      </a: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９月</a:t>
                      </a: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10</a:t>
                      </a:r>
                      <a:r>
                        <a:rPr kumimoji="1" lang="ja-JP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月</a:t>
                      </a: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１１月</a:t>
                      </a: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１２月</a:t>
                      </a: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１月</a:t>
                      </a: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２月</a:t>
                      </a: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３月</a:t>
                      </a: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38437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本庁</a:t>
                      </a: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1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920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二次</a:t>
                      </a:r>
                      <a:endParaRPr kumimoji="1" lang="en-US" altLang="ja-JP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医療圏</a:t>
                      </a:r>
                      <a:endParaRPr kumimoji="1" lang="en-US" altLang="ja-JP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（保健所）</a:t>
                      </a:r>
                      <a:endParaRPr kumimoji="1" lang="en-US" altLang="ja-JP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1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9614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介護保険</a:t>
                      </a:r>
                      <a:endParaRPr kumimoji="1" lang="en-US" altLang="ja-JP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事業（支援）</a:t>
                      </a:r>
                      <a:endParaRPr kumimoji="1" lang="en-US" altLang="ja-JP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計画</a:t>
                      </a:r>
                      <a:endParaRPr kumimoji="1" lang="en-US" altLang="ja-JP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1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081" name="Text Box 42"/>
          <p:cNvSpPr txBox="1">
            <a:spLocks noChangeArrowheads="1"/>
          </p:cNvSpPr>
          <p:nvPr/>
        </p:nvSpPr>
        <p:spPr bwMode="auto">
          <a:xfrm>
            <a:off x="271728" y="39863"/>
            <a:ext cx="9479362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eaLnBrk="1" hangingPunct="1"/>
            <a:r>
              <a:rPr lang="ja-JP" altLang="en-US" sz="1600" b="1" dirty="0" smtClean="0"/>
              <a:t>平成２９年度　次期保健医療計画（第７次）</a:t>
            </a:r>
            <a:r>
              <a:rPr lang="ja-JP" altLang="en-US" sz="1600" b="1" dirty="0"/>
              <a:t>策定</a:t>
            </a:r>
            <a:r>
              <a:rPr lang="ja-JP" altLang="en-US" sz="1600" b="1" dirty="0" smtClean="0"/>
              <a:t>スケジュール（</a:t>
            </a:r>
            <a:r>
              <a:rPr lang="ja-JP" altLang="en-US" sz="1600" b="1" dirty="0"/>
              <a:t>案</a:t>
            </a:r>
            <a:r>
              <a:rPr lang="ja-JP" altLang="en-US" sz="1600" b="1" dirty="0" smtClean="0"/>
              <a:t>）                                                           </a:t>
            </a:r>
            <a:r>
              <a:rPr lang="en-US" altLang="ja-JP" sz="1600" b="1" dirty="0" smtClean="0"/>
              <a:t>H28.7.1</a:t>
            </a:r>
            <a:endParaRPr lang="ja-JP" altLang="en-US" sz="1600" b="1" dirty="0"/>
          </a:p>
        </p:txBody>
      </p:sp>
      <p:sp>
        <p:nvSpPr>
          <p:cNvPr id="14" name="正方形/長方形 13"/>
          <p:cNvSpPr/>
          <p:nvPr/>
        </p:nvSpPr>
        <p:spPr>
          <a:xfrm>
            <a:off x="9497028" y="1321713"/>
            <a:ext cx="254062" cy="325941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lang="ja-JP" altLang="en-US" sz="1050" dirty="0" smtClean="0">
                <a:solidFill>
                  <a:schemeClr val="tx1"/>
                </a:solidFill>
              </a:rPr>
              <a:t>第７次計画策定</a:t>
            </a:r>
            <a:endParaRPr lang="en-US" altLang="ja-JP" sz="1050" dirty="0" smtClean="0">
              <a:solidFill>
                <a:schemeClr val="tx1"/>
              </a:solidFill>
            </a:endParaRPr>
          </a:p>
        </p:txBody>
      </p:sp>
      <p:sp>
        <p:nvSpPr>
          <p:cNvPr id="22" name="正方形/長方形 21"/>
          <p:cNvSpPr/>
          <p:nvPr/>
        </p:nvSpPr>
        <p:spPr>
          <a:xfrm>
            <a:off x="1427777" y="1815799"/>
            <a:ext cx="1229992" cy="116938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050" dirty="0" smtClean="0">
                <a:solidFill>
                  <a:schemeClr val="tx1"/>
                </a:solidFill>
              </a:rPr>
              <a:t>医療計画指針を踏まえた修正案</a:t>
            </a:r>
            <a:endParaRPr lang="en-US" altLang="ja-JP" sz="1050" dirty="0" smtClean="0">
              <a:solidFill>
                <a:schemeClr val="tx1"/>
              </a:solidFill>
            </a:endParaRPr>
          </a:p>
          <a:p>
            <a:r>
              <a:rPr lang="ja-JP" altLang="en-US" sz="1050" dirty="0" smtClean="0">
                <a:solidFill>
                  <a:schemeClr val="tx1"/>
                </a:solidFill>
              </a:rPr>
              <a:t>作成（府域編）</a:t>
            </a:r>
            <a:endParaRPr lang="en-US" altLang="ja-JP" sz="1050" dirty="0">
              <a:solidFill>
                <a:schemeClr val="tx1"/>
              </a:solidFill>
            </a:endParaRPr>
          </a:p>
        </p:txBody>
      </p:sp>
      <p:sp>
        <p:nvSpPr>
          <p:cNvPr id="23" name="正方形/長方形 22"/>
          <p:cNvSpPr/>
          <p:nvPr/>
        </p:nvSpPr>
        <p:spPr>
          <a:xfrm>
            <a:off x="7766277" y="1907272"/>
            <a:ext cx="792088" cy="67874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900" dirty="0" smtClean="0">
                <a:solidFill>
                  <a:schemeClr val="tx1"/>
                </a:solidFill>
              </a:rPr>
              <a:t>議会説明</a:t>
            </a:r>
            <a:endParaRPr lang="en-US" altLang="ja-JP" sz="900" dirty="0" smtClean="0">
              <a:solidFill>
                <a:schemeClr val="tx1"/>
              </a:solidFill>
            </a:endParaRPr>
          </a:p>
        </p:txBody>
      </p:sp>
      <p:sp>
        <p:nvSpPr>
          <p:cNvPr id="24" name="正方形/長方形 23"/>
          <p:cNvSpPr/>
          <p:nvPr/>
        </p:nvSpPr>
        <p:spPr>
          <a:xfrm>
            <a:off x="7050782" y="1815800"/>
            <a:ext cx="638522" cy="254930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000" dirty="0" smtClean="0">
                <a:solidFill>
                  <a:schemeClr val="tx1"/>
                </a:solidFill>
              </a:rPr>
              <a:t>パブコメ用修正案作成</a:t>
            </a:r>
            <a:endParaRPr lang="en-US" altLang="ja-JP" sz="1000" dirty="0">
              <a:solidFill>
                <a:schemeClr val="tx1"/>
              </a:solidFill>
            </a:endParaRPr>
          </a:p>
        </p:txBody>
      </p:sp>
      <p:sp>
        <p:nvSpPr>
          <p:cNvPr id="33" name="正方形/長方形 32"/>
          <p:cNvSpPr/>
          <p:nvPr/>
        </p:nvSpPr>
        <p:spPr>
          <a:xfrm>
            <a:off x="7780037" y="2711912"/>
            <a:ext cx="792088" cy="71409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900" dirty="0" smtClean="0">
                <a:solidFill>
                  <a:schemeClr val="tx1"/>
                </a:solidFill>
              </a:rPr>
              <a:t>パブコメ</a:t>
            </a:r>
            <a:endParaRPr lang="en-US" altLang="ja-JP" sz="900" dirty="0" smtClean="0">
              <a:solidFill>
                <a:schemeClr val="tx1"/>
              </a:solidFill>
            </a:endParaRPr>
          </a:p>
        </p:txBody>
      </p:sp>
      <p:sp>
        <p:nvSpPr>
          <p:cNvPr id="34" name="角丸四角形 33"/>
          <p:cNvSpPr/>
          <p:nvPr/>
        </p:nvSpPr>
        <p:spPr>
          <a:xfrm>
            <a:off x="8701121" y="1366378"/>
            <a:ext cx="761180" cy="3214749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900" b="1" dirty="0" smtClean="0">
                <a:solidFill>
                  <a:schemeClr val="tx1"/>
                </a:solidFill>
              </a:rPr>
              <a:t>医療</a:t>
            </a:r>
            <a:endParaRPr lang="en-US" altLang="ja-JP" sz="900" b="1" smtClean="0">
              <a:solidFill>
                <a:schemeClr val="tx1"/>
              </a:solidFill>
            </a:endParaRPr>
          </a:p>
          <a:p>
            <a:pPr algn="ctr"/>
            <a:r>
              <a:rPr lang="ja-JP" altLang="en-US" sz="900" b="1" smtClean="0">
                <a:solidFill>
                  <a:schemeClr val="tx1"/>
                </a:solidFill>
              </a:rPr>
              <a:t>審議会</a:t>
            </a:r>
            <a:endParaRPr lang="en-US" altLang="ja-JP" sz="900" b="1" dirty="0" smtClean="0">
              <a:solidFill>
                <a:schemeClr val="tx1"/>
              </a:solidFill>
            </a:endParaRPr>
          </a:p>
          <a:p>
            <a:pPr algn="ctr"/>
            <a:endParaRPr lang="en-US" altLang="ja-JP" sz="900" dirty="0" smtClean="0">
              <a:solidFill>
                <a:schemeClr val="tx1"/>
              </a:solidFill>
            </a:endParaRPr>
          </a:p>
          <a:p>
            <a:pPr algn="ctr"/>
            <a:r>
              <a:rPr lang="ja-JP" altLang="en-US" sz="900" dirty="0">
                <a:solidFill>
                  <a:schemeClr val="tx1"/>
                </a:solidFill>
              </a:rPr>
              <a:t>計画</a:t>
            </a:r>
            <a:endParaRPr lang="en-US" altLang="ja-JP" sz="900" dirty="0" smtClean="0">
              <a:solidFill>
                <a:schemeClr val="tx1"/>
              </a:solidFill>
            </a:endParaRPr>
          </a:p>
          <a:p>
            <a:pPr algn="ctr"/>
            <a:r>
              <a:rPr lang="ja-JP" altLang="en-US" sz="900" dirty="0" smtClean="0">
                <a:solidFill>
                  <a:schemeClr val="tx1"/>
                </a:solidFill>
              </a:rPr>
              <a:t>答申</a:t>
            </a:r>
            <a:endParaRPr lang="en-US" altLang="ja-JP" sz="900" dirty="0" smtClean="0">
              <a:solidFill>
                <a:schemeClr val="tx1"/>
              </a:solidFill>
            </a:endParaRPr>
          </a:p>
        </p:txBody>
      </p:sp>
      <p:sp>
        <p:nvSpPr>
          <p:cNvPr id="38" name="正方形/長方形 37"/>
          <p:cNvSpPr/>
          <p:nvPr/>
        </p:nvSpPr>
        <p:spPr>
          <a:xfrm>
            <a:off x="2701795" y="2053636"/>
            <a:ext cx="4164348" cy="53237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050" dirty="0" smtClean="0">
                <a:solidFill>
                  <a:schemeClr val="tx1"/>
                </a:solidFill>
              </a:rPr>
              <a:t>圏域</a:t>
            </a:r>
            <a:r>
              <a:rPr lang="ja-JP" altLang="en-US" sz="1050" dirty="0">
                <a:solidFill>
                  <a:schemeClr val="tx1"/>
                </a:solidFill>
              </a:rPr>
              <a:t>と</a:t>
            </a:r>
            <a:r>
              <a:rPr lang="ja-JP" altLang="en-US" sz="1050" dirty="0" smtClean="0">
                <a:solidFill>
                  <a:schemeClr val="tx1"/>
                </a:solidFill>
              </a:rPr>
              <a:t>の調整</a:t>
            </a:r>
            <a:endParaRPr lang="en-US" altLang="ja-JP" sz="1050" dirty="0" smtClean="0">
              <a:solidFill>
                <a:schemeClr val="tx1"/>
              </a:solidFill>
            </a:endParaRPr>
          </a:p>
        </p:txBody>
      </p:sp>
      <p:sp>
        <p:nvSpPr>
          <p:cNvPr id="40" name="正方形/長方形 39"/>
          <p:cNvSpPr/>
          <p:nvPr/>
        </p:nvSpPr>
        <p:spPr>
          <a:xfrm>
            <a:off x="2701795" y="3341756"/>
            <a:ext cx="4150124" cy="61797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050" dirty="0" smtClean="0">
                <a:solidFill>
                  <a:schemeClr val="tx1"/>
                </a:solidFill>
              </a:rPr>
              <a:t>案</a:t>
            </a:r>
            <a:r>
              <a:rPr lang="ja-JP" altLang="en-US" sz="1050" dirty="0">
                <a:solidFill>
                  <a:schemeClr val="tx1"/>
                </a:solidFill>
              </a:rPr>
              <a:t>の修正（適時</a:t>
            </a:r>
            <a:r>
              <a:rPr lang="ja-JP" altLang="en-US" sz="1050" dirty="0" smtClean="0">
                <a:solidFill>
                  <a:schemeClr val="tx1"/>
                </a:solidFill>
              </a:rPr>
              <a:t>）</a:t>
            </a:r>
            <a:endParaRPr lang="en-US" altLang="ja-JP" sz="1050" dirty="0" smtClean="0">
              <a:solidFill>
                <a:schemeClr val="tx1"/>
              </a:solidFill>
            </a:endParaRPr>
          </a:p>
        </p:txBody>
      </p:sp>
      <p:sp>
        <p:nvSpPr>
          <p:cNvPr id="41" name="正方形/長方形 40"/>
          <p:cNvSpPr/>
          <p:nvPr/>
        </p:nvSpPr>
        <p:spPr>
          <a:xfrm>
            <a:off x="1440607" y="4855493"/>
            <a:ext cx="6048672" cy="42307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050" dirty="0" smtClean="0">
                <a:solidFill>
                  <a:schemeClr val="tx1"/>
                </a:solidFill>
              </a:rPr>
              <a:t>圏域編の作成</a:t>
            </a:r>
            <a:endParaRPr lang="en-US" altLang="ja-JP" sz="1050" dirty="0">
              <a:solidFill>
                <a:schemeClr val="tx1"/>
              </a:solidFill>
            </a:endParaRPr>
          </a:p>
        </p:txBody>
      </p:sp>
      <p:sp>
        <p:nvSpPr>
          <p:cNvPr id="18" name="角丸四角形 17"/>
          <p:cNvSpPr/>
          <p:nvPr/>
        </p:nvSpPr>
        <p:spPr>
          <a:xfrm>
            <a:off x="5097016" y="4728538"/>
            <a:ext cx="997749" cy="676980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900" b="1" dirty="0" smtClean="0">
                <a:solidFill>
                  <a:schemeClr val="tx1"/>
                </a:solidFill>
              </a:rPr>
              <a:t>医療</a:t>
            </a:r>
            <a:endParaRPr lang="en-US" altLang="ja-JP" sz="900" b="1" dirty="0" smtClean="0">
              <a:solidFill>
                <a:schemeClr val="tx1"/>
              </a:solidFill>
            </a:endParaRPr>
          </a:p>
          <a:p>
            <a:pPr algn="ctr"/>
            <a:r>
              <a:rPr lang="ja-JP" altLang="en-US" sz="900" b="1" dirty="0" smtClean="0">
                <a:solidFill>
                  <a:schemeClr val="tx1"/>
                </a:solidFill>
              </a:rPr>
              <a:t>懇話会（部会）</a:t>
            </a:r>
            <a:endParaRPr lang="en-US" altLang="ja-JP" sz="900" dirty="0">
              <a:solidFill>
                <a:schemeClr val="tx1"/>
              </a:solidFill>
            </a:endParaRPr>
          </a:p>
          <a:p>
            <a:pPr algn="ctr"/>
            <a:r>
              <a:rPr lang="ja-JP" altLang="en-US" sz="900" dirty="0" smtClean="0">
                <a:solidFill>
                  <a:schemeClr val="tx1"/>
                </a:solidFill>
              </a:rPr>
              <a:t>圏域編案</a:t>
            </a:r>
            <a:endParaRPr lang="en-US" altLang="ja-JP" sz="900" dirty="0" smtClean="0">
              <a:solidFill>
                <a:schemeClr val="tx1"/>
              </a:solidFill>
            </a:endParaRPr>
          </a:p>
          <a:p>
            <a:pPr algn="ctr"/>
            <a:r>
              <a:rPr lang="ja-JP" altLang="en-US" sz="900" dirty="0" smtClean="0">
                <a:solidFill>
                  <a:schemeClr val="tx1"/>
                </a:solidFill>
              </a:rPr>
              <a:t>の提示</a:t>
            </a:r>
            <a:endParaRPr lang="en-US" altLang="ja-JP" sz="900" dirty="0" smtClean="0">
              <a:solidFill>
                <a:schemeClr val="tx1"/>
              </a:solidFill>
            </a:endParaRPr>
          </a:p>
        </p:txBody>
      </p:sp>
      <p:sp>
        <p:nvSpPr>
          <p:cNvPr id="26" name="正方形/長方形 25"/>
          <p:cNvSpPr/>
          <p:nvPr/>
        </p:nvSpPr>
        <p:spPr>
          <a:xfrm>
            <a:off x="7786314" y="3546127"/>
            <a:ext cx="792088" cy="67874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900" dirty="0" smtClean="0">
                <a:solidFill>
                  <a:schemeClr val="tx1"/>
                </a:solidFill>
              </a:rPr>
              <a:t>市町村、保険者</a:t>
            </a:r>
            <a:r>
              <a:rPr lang="ja-JP" altLang="en-US" sz="900" dirty="0">
                <a:solidFill>
                  <a:schemeClr val="tx1"/>
                </a:solidFill>
              </a:rPr>
              <a:t>へ</a:t>
            </a:r>
            <a:r>
              <a:rPr lang="ja-JP" altLang="en-US" sz="900" dirty="0" smtClean="0">
                <a:solidFill>
                  <a:schemeClr val="tx1"/>
                </a:solidFill>
              </a:rPr>
              <a:t>の</a:t>
            </a:r>
            <a:endParaRPr lang="en-US" altLang="ja-JP" sz="900" dirty="0" smtClean="0">
              <a:solidFill>
                <a:schemeClr val="tx1"/>
              </a:solidFill>
            </a:endParaRPr>
          </a:p>
          <a:p>
            <a:r>
              <a:rPr lang="ja-JP" altLang="en-US" sz="900" dirty="0" smtClean="0">
                <a:solidFill>
                  <a:schemeClr val="tx1"/>
                </a:solidFill>
              </a:rPr>
              <a:t>意見</a:t>
            </a:r>
            <a:r>
              <a:rPr lang="ja-JP" altLang="en-US" sz="900" dirty="0">
                <a:solidFill>
                  <a:schemeClr val="tx1"/>
                </a:solidFill>
              </a:rPr>
              <a:t>聴取</a:t>
            </a:r>
            <a:endParaRPr lang="en-US" altLang="ja-JP" sz="900" dirty="0" smtClean="0">
              <a:solidFill>
                <a:schemeClr val="tx1"/>
              </a:solidFill>
            </a:endParaRPr>
          </a:p>
        </p:txBody>
      </p:sp>
      <p:grpSp>
        <p:nvGrpSpPr>
          <p:cNvPr id="27" name="グループ化 26"/>
          <p:cNvGrpSpPr/>
          <p:nvPr/>
        </p:nvGrpSpPr>
        <p:grpSpPr>
          <a:xfrm>
            <a:off x="1424609" y="5522782"/>
            <a:ext cx="8326481" cy="1173849"/>
            <a:chOff x="1424609" y="5522782"/>
            <a:chExt cx="8326481" cy="1173849"/>
          </a:xfrm>
        </p:grpSpPr>
        <p:sp>
          <p:nvSpPr>
            <p:cNvPr id="28" name="正方形/長方形 27"/>
            <p:cNvSpPr/>
            <p:nvPr/>
          </p:nvSpPr>
          <p:spPr>
            <a:xfrm>
              <a:off x="9497028" y="5522782"/>
              <a:ext cx="254062" cy="1165633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eaVert" rtlCol="0" anchor="ctr"/>
            <a:lstStyle/>
            <a:p>
              <a:pPr algn="ctr"/>
              <a:r>
                <a:rPr lang="ja-JP" altLang="en-US" sz="1050" dirty="0" smtClean="0">
                  <a:solidFill>
                    <a:schemeClr val="tx1"/>
                  </a:solidFill>
                </a:rPr>
                <a:t>第７</a:t>
              </a:r>
              <a:r>
                <a:rPr lang="ja-JP" altLang="en-US" sz="1050" dirty="0">
                  <a:solidFill>
                    <a:schemeClr val="tx1"/>
                  </a:solidFill>
                </a:rPr>
                <a:t>期</a:t>
              </a:r>
              <a:r>
                <a:rPr lang="ja-JP" altLang="en-US" sz="1050" dirty="0" smtClean="0">
                  <a:solidFill>
                    <a:schemeClr val="tx1"/>
                  </a:solidFill>
                </a:rPr>
                <a:t>計画策定</a:t>
              </a:r>
              <a:endParaRPr lang="en-US" altLang="ja-JP" sz="1050" dirty="0" smtClean="0">
                <a:solidFill>
                  <a:schemeClr val="tx1"/>
                </a:solidFill>
              </a:endParaRPr>
            </a:p>
          </p:txBody>
        </p:sp>
        <p:sp>
          <p:nvSpPr>
            <p:cNvPr id="31" name="角丸四角形 30"/>
            <p:cNvSpPr/>
            <p:nvPr/>
          </p:nvSpPr>
          <p:spPr>
            <a:xfrm>
              <a:off x="9020174" y="5566300"/>
              <a:ext cx="476853" cy="694579"/>
            </a:xfrm>
            <a:prstGeom prst="roundRect">
              <a:avLst/>
            </a:prstGeom>
            <a:solidFill>
              <a:schemeClr val="accent3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rtlCol="0" anchor="ctr"/>
            <a:lstStyle/>
            <a:p>
              <a:pPr algn="ctr"/>
              <a:r>
                <a:rPr lang="ja-JP" altLang="en-US" sz="900" b="1" dirty="0" smtClean="0">
                  <a:solidFill>
                    <a:schemeClr val="tx1"/>
                  </a:solidFill>
                </a:rPr>
                <a:t>計画推進審議会</a:t>
              </a:r>
              <a:endParaRPr lang="en-US" altLang="ja-JP" sz="900" b="1" dirty="0" smtClean="0">
                <a:solidFill>
                  <a:schemeClr val="tx1"/>
                </a:solidFill>
              </a:endParaRPr>
            </a:p>
          </p:txBody>
        </p:sp>
        <p:sp>
          <p:nvSpPr>
            <p:cNvPr id="36" name="正方形/長方形 35"/>
            <p:cNvSpPr/>
            <p:nvPr/>
          </p:nvSpPr>
          <p:spPr>
            <a:xfrm>
              <a:off x="7700632" y="5548889"/>
              <a:ext cx="475449" cy="684855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ja-JP" altLang="en-US" sz="1000" dirty="0" smtClean="0">
                  <a:solidFill>
                    <a:schemeClr val="tx1"/>
                  </a:solidFill>
                </a:rPr>
                <a:t>パブコメ用案作成</a:t>
              </a:r>
              <a:endParaRPr lang="en-US" altLang="ja-JP" sz="1000" dirty="0">
                <a:solidFill>
                  <a:schemeClr val="tx1"/>
                </a:solidFill>
              </a:endParaRPr>
            </a:p>
          </p:txBody>
        </p:sp>
        <p:sp>
          <p:nvSpPr>
            <p:cNvPr id="37" name="正方形/長方形 36"/>
            <p:cNvSpPr/>
            <p:nvPr/>
          </p:nvSpPr>
          <p:spPr>
            <a:xfrm>
              <a:off x="8608168" y="5572427"/>
              <a:ext cx="412006" cy="661137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rtlCol="0" anchor="ctr"/>
            <a:lstStyle/>
            <a:p>
              <a:r>
                <a:rPr lang="ja-JP" altLang="en-US" sz="900" dirty="0" smtClean="0">
                  <a:solidFill>
                    <a:schemeClr val="tx1"/>
                  </a:solidFill>
                </a:rPr>
                <a:t>パブコメ対応</a:t>
              </a:r>
              <a:endParaRPr lang="en-US" altLang="ja-JP" sz="9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42" name="正方形/長方形 41"/>
            <p:cNvSpPr/>
            <p:nvPr/>
          </p:nvSpPr>
          <p:spPr>
            <a:xfrm>
              <a:off x="1424609" y="6533310"/>
              <a:ext cx="8031664" cy="163321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050" dirty="0" smtClean="0">
                  <a:solidFill>
                    <a:schemeClr val="tx1"/>
                  </a:solidFill>
                </a:rPr>
                <a:t>・市町村計画見直し</a:t>
              </a:r>
              <a:r>
                <a:rPr lang="en-US" altLang="ja-JP" sz="1050" dirty="0" smtClean="0">
                  <a:solidFill>
                    <a:schemeClr val="tx1"/>
                  </a:solidFill>
                </a:rPr>
                <a:t>WG</a:t>
              </a:r>
              <a:r>
                <a:rPr lang="ja-JP" altLang="en-US" sz="1050" dirty="0" smtClean="0">
                  <a:solidFill>
                    <a:schemeClr val="tx1"/>
                  </a:solidFill>
                </a:rPr>
                <a:t>（適時）　　　　　　　・市町村との調整</a:t>
              </a:r>
              <a:r>
                <a:rPr lang="ja-JP" altLang="en-US" sz="1050" dirty="0">
                  <a:solidFill>
                    <a:schemeClr val="tx1"/>
                  </a:solidFill>
                </a:rPr>
                <a:t>（適時</a:t>
              </a:r>
              <a:r>
                <a:rPr lang="ja-JP" altLang="en-US" sz="1050" dirty="0" smtClean="0">
                  <a:solidFill>
                    <a:schemeClr val="tx1"/>
                  </a:solidFill>
                </a:rPr>
                <a:t>）　　　　　　　　　・庁内推進会議（適時）</a:t>
              </a:r>
              <a:r>
                <a:rPr lang="ja-JP" altLang="en-US" sz="1050" dirty="0">
                  <a:solidFill>
                    <a:schemeClr val="tx1"/>
                  </a:solidFill>
                </a:rPr>
                <a:t>　</a:t>
              </a:r>
              <a:endParaRPr lang="en-US" altLang="ja-JP" sz="1050" dirty="0" smtClean="0">
                <a:solidFill>
                  <a:schemeClr val="tx1"/>
                </a:solidFill>
              </a:endParaRPr>
            </a:p>
          </p:txBody>
        </p:sp>
        <p:sp>
          <p:nvSpPr>
            <p:cNvPr id="43" name="正方形/長方形 42"/>
            <p:cNvSpPr/>
            <p:nvPr/>
          </p:nvSpPr>
          <p:spPr>
            <a:xfrm>
              <a:off x="3080792" y="5534687"/>
              <a:ext cx="841693" cy="670773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050" dirty="0">
                  <a:solidFill>
                    <a:schemeClr val="tx1"/>
                  </a:solidFill>
                </a:rPr>
                <a:t>高齢者</a:t>
              </a:r>
              <a:r>
                <a:rPr lang="ja-JP" altLang="en-US" sz="1050" dirty="0" smtClean="0">
                  <a:solidFill>
                    <a:schemeClr val="tx1"/>
                  </a:solidFill>
                </a:rPr>
                <a:t>計画作成指針（国・府）</a:t>
              </a:r>
              <a:endParaRPr lang="en-US" altLang="ja-JP" sz="1050" dirty="0" smtClean="0">
                <a:solidFill>
                  <a:schemeClr val="tx1"/>
                </a:solidFill>
              </a:endParaRPr>
            </a:p>
          </p:txBody>
        </p:sp>
        <p:sp>
          <p:nvSpPr>
            <p:cNvPr id="44" name="角丸四角形 43"/>
            <p:cNvSpPr/>
            <p:nvPr/>
          </p:nvSpPr>
          <p:spPr>
            <a:xfrm>
              <a:off x="6375705" y="5522782"/>
              <a:ext cx="476853" cy="694579"/>
            </a:xfrm>
            <a:prstGeom prst="roundRect">
              <a:avLst/>
            </a:prstGeom>
            <a:solidFill>
              <a:schemeClr val="accent3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rtlCol="0" anchor="ctr"/>
            <a:lstStyle/>
            <a:p>
              <a:pPr algn="ctr"/>
              <a:r>
                <a:rPr lang="ja-JP" altLang="en-US" sz="900" b="1" dirty="0" smtClean="0">
                  <a:solidFill>
                    <a:schemeClr val="tx1"/>
                  </a:solidFill>
                </a:rPr>
                <a:t>計画推進審議会</a:t>
              </a:r>
              <a:endParaRPr lang="en-US" altLang="ja-JP" sz="900" b="1" dirty="0" smtClean="0">
                <a:solidFill>
                  <a:schemeClr val="tx1"/>
                </a:solidFill>
              </a:endParaRPr>
            </a:p>
          </p:txBody>
        </p:sp>
        <p:sp>
          <p:nvSpPr>
            <p:cNvPr id="45" name="角丸四角形 44"/>
            <p:cNvSpPr/>
            <p:nvPr/>
          </p:nvSpPr>
          <p:spPr>
            <a:xfrm>
              <a:off x="8101549" y="5534507"/>
              <a:ext cx="476853" cy="694579"/>
            </a:xfrm>
            <a:prstGeom prst="roundRect">
              <a:avLst/>
            </a:prstGeom>
            <a:solidFill>
              <a:schemeClr val="accent3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rtlCol="0" anchor="ctr"/>
            <a:lstStyle/>
            <a:p>
              <a:pPr algn="ctr"/>
              <a:r>
                <a:rPr lang="ja-JP" altLang="en-US" sz="900" b="1" dirty="0" smtClean="0">
                  <a:solidFill>
                    <a:schemeClr val="tx1"/>
                  </a:solidFill>
                </a:rPr>
                <a:t>計画推進審議会</a:t>
              </a:r>
              <a:endParaRPr lang="en-US" altLang="ja-JP" sz="900" b="1" dirty="0" smtClean="0">
                <a:solidFill>
                  <a:schemeClr val="tx1"/>
                </a:solidFill>
              </a:endParaRPr>
            </a:p>
          </p:txBody>
        </p:sp>
        <p:sp>
          <p:nvSpPr>
            <p:cNvPr id="46" name="角丸四角形 45"/>
            <p:cNvSpPr/>
            <p:nvPr/>
          </p:nvSpPr>
          <p:spPr>
            <a:xfrm>
              <a:off x="3972091" y="5522783"/>
              <a:ext cx="476853" cy="694579"/>
            </a:xfrm>
            <a:prstGeom prst="roundRect">
              <a:avLst/>
            </a:prstGeom>
            <a:solidFill>
              <a:schemeClr val="accent3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rtlCol="0" anchor="ctr"/>
            <a:lstStyle/>
            <a:p>
              <a:pPr algn="ctr"/>
              <a:r>
                <a:rPr lang="ja-JP" altLang="en-US" sz="900" b="1" dirty="0" smtClean="0">
                  <a:solidFill>
                    <a:schemeClr val="tx1"/>
                  </a:solidFill>
                </a:rPr>
                <a:t>計画推進審議会</a:t>
              </a:r>
              <a:endParaRPr lang="en-US" altLang="ja-JP" sz="900" b="1" dirty="0" smtClean="0">
                <a:solidFill>
                  <a:schemeClr val="tx1"/>
                </a:solidFill>
              </a:endParaRPr>
            </a:p>
          </p:txBody>
        </p:sp>
        <p:sp>
          <p:nvSpPr>
            <p:cNvPr id="47" name="正方形/長方形 46"/>
            <p:cNvSpPr/>
            <p:nvPr/>
          </p:nvSpPr>
          <p:spPr>
            <a:xfrm>
              <a:off x="4452412" y="5534687"/>
              <a:ext cx="663113" cy="640144"/>
            </a:xfrm>
            <a:prstGeom prst="rect">
              <a:avLst/>
            </a:prstGeom>
            <a:solidFill>
              <a:schemeClr val="bg1"/>
            </a:solidFill>
            <a:ln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050" dirty="0" smtClean="0">
                  <a:solidFill>
                    <a:schemeClr val="tx1"/>
                  </a:solidFill>
                </a:rPr>
                <a:t>国ワークシート配布</a:t>
              </a:r>
              <a:endParaRPr lang="en-US" altLang="ja-JP" sz="1050" dirty="0" smtClean="0">
                <a:solidFill>
                  <a:schemeClr val="tx1"/>
                </a:solidFill>
              </a:endParaRPr>
            </a:p>
          </p:txBody>
        </p:sp>
        <p:sp>
          <p:nvSpPr>
            <p:cNvPr id="48" name="正方形/長方形 47"/>
            <p:cNvSpPr/>
            <p:nvPr/>
          </p:nvSpPr>
          <p:spPr>
            <a:xfrm>
              <a:off x="4454694" y="6260879"/>
              <a:ext cx="5032084" cy="193075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050" dirty="0" smtClean="0">
                  <a:solidFill>
                    <a:schemeClr val="tx1"/>
                  </a:solidFill>
                </a:rPr>
                <a:t>・計画案の作成（</a:t>
              </a:r>
              <a:r>
                <a:rPr lang="ja-JP" altLang="en-US" sz="1050" dirty="0">
                  <a:solidFill>
                    <a:schemeClr val="tx1"/>
                  </a:solidFill>
                </a:rPr>
                <a:t>適時</a:t>
              </a:r>
              <a:r>
                <a:rPr lang="ja-JP" altLang="en-US" sz="1050" dirty="0" smtClean="0">
                  <a:solidFill>
                    <a:schemeClr val="tx1"/>
                  </a:solidFill>
                </a:rPr>
                <a:t>）　　　　　・他計画との整合性の確認</a:t>
              </a:r>
              <a:endParaRPr lang="en-US" altLang="ja-JP" sz="1050" dirty="0">
                <a:solidFill>
                  <a:schemeClr val="tx1"/>
                </a:solidFill>
              </a:endParaRPr>
            </a:p>
          </p:txBody>
        </p:sp>
      </p:grpSp>
      <p:sp>
        <p:nvSpPr>
          <p:cNvPr id="49" name="正方形/長方形 48"/>
          <p:cNvSpPr/>
          <p:nvPr/>
        </p:nvSpPr>
        <p:spPr>
          <a:xfrm>
            <a:off x="2701795" y="2707562"/>
            <a:ext cx="4164348" cy="53237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050" dirty="0">
                <a:solidFill>
                  <a:schemeClr val="tx1"/>
                </a:solidFill>
              </a:rPr>
              <a:t>介護保険事業計画との整合性の確認</a:t>
            </a:r>
            <a:endParaRPr lang="en-US" altLang="ja-JP" sz="1050" dirty="0">
              <a:solidFill>
                <a:schemeClr val="tx1"/>
              </a:solidFill>
            </a:endParaRPr>
          </a:p>
        </p:txBody>
      </p:sp>
      <p:sp>
        <p:nvSpPr>
          <p:cNvPr id="50" name="右矢印 49"/>
          <p:cNvSpPr/>
          <p:nvPr/>
        </p:nvSpPr>
        <p:spPr>
          <a:xfrm rot="3047544">
            <a:off x="2147834" y="4268526"/>
            <a:ext cx="917249" cy="39147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正方形/長方形 28"/>
          <p:cNvSpPr/>
          <p:nvPr/>
        </p:nvSpPr>
        <p:spPr>
          <a:xfrm>
            <a:off x="1424609" y="3068959"/>
            <a:ext cx="1229992" cy="116938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050" dirty="0" smtClean="0">
                <a:solidFill>
                  <a:schemeClr val="tx1"/>
                </a:solidFill>
              </a:rPr>
              <a:t>医療計画指針を踏まえた雛形修正案作成（圏域編）</a:t>
            </a:r>
            <a:endParaRPr lang="en-US" altLang="ja-JP" sz="1050" dirty="0">
              <a:solidFill>
                <a:schemeClr val="tx1"/>
              </a:solidFill>
            </a:endParaRPr>
          </a:p>
        </p:txBody>
      </p:sp>
      <p:sp>
        <p:nvSpPr>
          <p:cNvPr id="51" name="右矢印 50"/>
          <p:cNvSpPr/>
          <p:nvPr/>
        </p:nvSpPr>
        <p:spPr>
          <a:xfrm rot="18970186">
            <a:off x="6679375" y="4418901"/>
            <a:ext cx="615611" cy="39147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角丸四角形 34"/>
          <p:cNvSpPr/>
          <p:nvPr/>
        </p:nvSpPr>
        <p:spPr>
          <a:xfrm>
            <a:off x="6404305" y="4728538"/>
            <a:ext cx="935984" cy="720079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900" b="1" dirty="0" smtClean="0">
                <a:solidFill>
                  <a:schemeClr val="tx1"/>
                </a:solidFill>
              </a:rPr>
              <a:t>保健医療</a:t>
            </a:r>
            <a:endParaRPr lang="en-US" altLang="ja-JP" sz="900" b="1" dirty="0" smtClean="0">
              <a:solidFill>
                <a:schemeClr val="tx1"/>
              </a:solidFill>
            </a:endParaRPr>
          </a:p>
          <a:p>
            <a:pPr algn="ctr"/>
            <a:r>
              <a:rPr lang="ja-JP" altLang="en-US" sz="900" b="1" dirty="0" smtClean="0">
                <a:solidFill>
                  <a:schemeClr val="tx1"/>
                </a:solidFill>
              </a:rPr>
              <a:t>協議会</a:t>
            </a:r>
            <a:endParaRPr lang="en-US" altLang="ja-JP" sz="900" dirty="0" smtClean="0">
              <a:solidFill>
                <a:schemeClr val="tx1"/>
              </a:solidFill>
            </a:endParaRPr>
          </a:p>
          <a:p>
            <a:r>
              <a:rPr lang="ja-JP" altLang="en-US" sz="900" dirty="0">
                <a:solidFill>
                  <a:schemeClr val="tx1"/>
                </a:solidFill>
              </a:rPr>
              <a:t>　</a:t>
            </a:r>
            <a:r>
              <a:rPr lang="ja-JP" altLang="en-US" sz="900" dirty="0" smtClean="0">
                <a:solidFill>
                  <a:schemeClr val="tx1"/>
                </a:solidFill>
              </a:rPr>
              <a:t>　圏域編案</a:t>
            </a:r>
            <a:endParaRPr lang="en-US" altLang="ja-JP" sz="900" dirty="0" smtClean="0">
              <a:solidFill>
                <a:schemeClr val="tx1"/>
              </a:solidFill>
            </a:endParaRPr>
          </a:p>
          <a:p>
            <a:r>
              <a:rPr lang="ja-JP" altLang="en-US" sz="900" dirty="0">
                <a:solidFill>
                  <a:schemeClr val="tx1"/>
                </a:solidFill>
              </a:rPr>
              <a:t>　</a:t>
            </a:r>
            <a:r>
              <a:rPr lang="ja-JP" altLang="en-US" sz="900" dirty="0" smtClean="0">
                <a:solidFill>
                  <a:schemeClr val="tx1"/>
                </a:solidFill>
              </a:rPr>
              <a:t>　　承認</a:t>
            </a:r>
            <a:endParaRPr lang="en-US" altLang="ja-JP" sz="900" dirty="0" smtClean="0">
              <a:solidFill>
                <a:schemeClr val="tx1"/>
              </a:solidFill>
            </a:endParaRPr>
          </a:p>
        </p:txBody>
      </p:sp>
      <p:sp>
        <p:nvSpPr>
          <p:cNvPr id="3" name="上下矢印 2"/>
          <p:cNvSpPr/>
          <p:nvPr/>
        </p:nvSpPr>
        <p:spPr>
          <a:xfrm>
            <a:off x="4454694" y="3985162"/>
            <a:ext cx="360040" cy="870332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76857" y="4226603"/>
            <a:ext cx="11521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/>
              <a:t>情報共有</a:t>
            </a:r>
            <a:endParaRPr kumimoji="1" lang="ja-JP" altLang="en-US" sz="1200" dirty="0"/>
          </a:p>
        </p:txBody>
      </p:sp>
      <p:sp>
        <p:nvSpPr>
          <p:cNvPr id="39" name="正方形/長方形 38"/>
          <p:cNvSpPr/>
          <p:nvPr/>
        </p:nvSpPr>
        <p:spPr>
          <a:xfrm>
            <a:off x="1441004" y="1335301"/>
            <a:ext cx="6259628" cy="41745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050" dirty="0" smtClean="0">
                <a:solidFill>
                  <a:schemeClr val="tx1"/>
                </a:solidFill>
              </a:rPr>
              <a:t>関係団体（府医、大病、私病</a:t>
            </a:r>
            <a:r>
              <a:rPr lang="ja-JP" altLang="en-US" sz="1050" dirty="0">
                <a:solidFill>
                  <a:schemeClr val="tx1"/>
                </a:solidFill>
              </a:rPr>
              <a:t>、府歯、府薬、府看護協会、大精協、大精診</a:t>
            </a:r>
            <a:r>
              <a:rPr lang="ja-JP" altLang="en-US" sz="1050" dirty="0" smtClean="0">
                <a:solidFill>
                  <a:schemeClr val="tx1"/>
                </a:solidFill>
              </a:rPr>
              <a:t>、その他</a:t>
            </a:r>
            <a:r>
              <a:rPr lang="ja-JP" altLang="en-US" sz="1050" dirty="0">
                <a:solidFill>
                  <a:schemeClr val="tx1"/>
                </a:solidFill>
              </a:rPr>
              <a:t>事業課が</a:t>
            </a:r>
            <a:r>
              <a:rPr lang="ja-JP" altLang="en-US" sz="1050" dirty="0" smtClean="0">
                <a:solidFill>
                  <a:schemeClr val="tx1"/>
                </a:solidFill>
              </a:rPr>
              <a:t>関係する</a:t>
            </a:r>
            <a:r>
              <a:rPr lang="ja-JP" altLang="en-US" sz="1050" dirty="0">
                <a:solidFill>
                  <a:schemeClr val="tx1"/>
                </a:solidFill>
              </a:rPr>
              <a:t>団体</a:t>
            </a:r>
            <a:r>
              <a:rPr lang="ja-JP" altLang="en-US" sz="1050" dirty="0" smtClean="0">
                <a:solidFill>
                  <a:schemeClr val="tx1"/>
                </a:solidFill>
              </a:rPr>
              <a:t>）</a:t>
            </a:r>
            <a:endParaRPr lang="en-US" altLang="ja-JP" sz="1050" dirty="0" smtClean="0">
              <a:solidFill>
                <a:schemeClr val="tx1"/>
              </a:solidFill>
            </a:endParaRPr>
          </a:p>
          <a:p>
            <a:r>
              <a:rPr lang="ja-JP" altLang="en-US" sz="1050" dirty="0" err="1" smtClean="0">
                <a:solidFill>
                  <a:schemeClr val="tx1"/>
                </a:solidFill>
              </a:rPr>
              <a:t>への</a:t>
            </a:r>
            <a:r>
              <a:rPr lang="ja-JP" altLang="en-US" sz="1050" dirty="0">
                <a:solidFill>
                  <a:schemeClr val="tx1"/>
                </a:solidFill>
              </a:rPr>
              <a:t>調整</a:t>
            </a:r>
            <a:r>
              <a:rPr lang="ja-JP" altLang="en-US" sz="1050" dirty="0" smtClean="0">
                <a:solidFill>
                  <a:schemeClr val="tx1"/>
                </a:solidFill>
              </a:rPr>
              <a:t>（適時</a:t>
            </a:r>
            <a:r>
              <a:rPr lang="ja-JP" altLang="en-US" sz="1050" dirty="0">
                <a:solidFill>
                  <a:schemeClr val="tx1"/>
                </a:solidFill>
              </a:rPr>
              <a:t>）　</a:t>
            </a:r>
            <a:endParaRPr lang="en-US" altLang="ja-JP" sz="105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760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1035</TotalTime>
  <Words>356</Words>
  <Application>Microsoft Office PowerPoint</Application>
  <PresentationFormat>A4 210 x 297 mm</PresentationFormat>
  <Paragraphs>109</Paragraphs>
  <Slides>2</Slides>
  <Notes>2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3" baseType="lpstr">
      <vt:lpstr>Office ​​テーマ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大阪府</dc:creator>
  <cp:lastModifiedBy>菅野　佳一</cp:lastModifiedBy>
  <cp:revision>173</cp:revision>
  <cp:lastPrinted>2016-07-04T04:40:16Z</cp:lastPrinted>
  <dcterms:created xsi:type="dcterms:W3CDTF">2014-07-24T02:21:04Z</dcterms:created>
  <dcterms:modified xsi:type="dcterms:W3CDTF">2016-10-14T02:37:19Z</dcterms:modified>
</cp:coreProperties>
</file>