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43" r:id="rId2"/>
  </p:sldIdLst>
  <p:sldSz cx="9906000" cy="6858000" type="A4"/>
  <p:notesSz cx="6735763" cy="9866313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MS UI Gothic" pitchFamily="50" charset="-128"/>
        <a:ea typeface="MS UI Gothic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MS UI Gothic" pitchFamily="50" charset="-128"/>
        <a:ea typeface="MS UI Gothic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MS UI Gothic" pitchFamily="50" charset="-128"/>
        <a:ea typeface="MS UI Gothic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MS UI Gothic" pitchFamily="50" charset="-128"/>
        <a:ea typeface="MS UI Gothic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MS UI Gothic" pitchFamily="50" charset="-128"/>
        <a:ea typeface="MS UI Gothic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MS UI Gothic" pitchFamily="50" charset="-128"/>
        <a:ea typeface="MS UI Gothic" pitchFamily="50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MS UI Gothic" pitchFamily="50" charset="-128"/>
        <a:ea typeface="MS UI Gothic" pitchFamily="50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MS UI Gothic" pitchFamily="50" charset="-128"/>
        <a:ea typeface="MS UI Gothic" pitchFamily="50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MS UI Gothic" pitchFamily="50" charset="-128"/>
        <a:ea typeface="MS UI Gothic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CCFFFF"/>
    <a:srgbClr val="FF99CC"/>
    <a:srgbClr val="DDDDDD"/>
    <a:srgbClr val="9999FF"/>
    <a:srgbClr val="000066"/>
    <a:srgbClr val="99CC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12" autoAdjust="0"/>
    <p:restoredTop sz="97880" autoAdjust="0"/>
  </p:normalViewPr>
  <p:slideViewPr>
    <p:cSldViewPr>
      <p:cViewPr>
        <p:scale>
          <a:sx n="100" d="100"/>
          <a:sy n="100" d="100"/>
        </p:scale>
        <p:origin x="-684" y="-72"/>
      </p:cViewPr>
      <p:guideLst>
        <p:guide orient="horz" pos="232"/>
        <p:guide pos="1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18621" cy="49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18" tIns="45306" rIns="90618" bIns="45306" numCol="1" anchor="t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20000"/>
              </a:lnSpc>
              <a:defRPr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35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576" y="0"/>
            <a:ext cx="2918621" cy="49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18" tIns="45306" rIns="90618" bIns="45306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20000"/>
              </a:lnSpc>
              <a:defRPr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ED8B3AD3-517A-488A-9313-86380808D6A3}" type="datetimeFigureOut">
              <a:rPr lang="ja-JP" altLang="en-US"/>
              <a:pPr>
                <a:defRPr/>
              </a:pPr>
              <a:t>2016/10/12</a:t>
            </a:fld>
            <a:endParaRPr lang="en-US" altLang="ja-JP"/>
          </a:p>
        </p:txBody>
      </p:sp>
      <p:sp>
        <p:nvSpPr>
          <p:cNvPr id="635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371505"/>
            <a:ext cx="2918621" cy="493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18" tIns="45306" rIns="90618" bIns="45306" numCol="1" anchor="b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20000"/>
              </a:lnSpc>
              <a:defRPr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35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576" y="9371505"/>
            <a:ext cx="2918621" cy="493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18" tIns="45306" rIns="90618" bIns="45306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20000"/>
              </a:lnSpc>
              <a:defRPr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F8029DA3-6CF3-4323-AC1F-E607665A1FD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4843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20193" cy="49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1" tIns="45245" rIns="90481" bIns="45245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004" y="0"/>
            <a:ext cx="2920193" cy="49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1" tIns="45245" rIns="90481" bIns="45245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1675" y="741363"/>
            <a:ext cx="5340350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5462" y="4686538"/>
            <a:ext cx="5384840" cy="4439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1" tIns="45245" rIns="90481" bIns="452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371505"/>
            <a:ext cx="2920193" cy="493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1" tIns="45245" rIns="90481" bIns="45245" numCol="1" anchor="b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004" y="9371505"/>
            <a:ext cx="2920193" cy="493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1" tIns="45245" rIns="90481" bIns="45245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1331B7BE-11C4-46B9-BA88-2627B14B40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46192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ja-JP" smtClean="0"/>
              <a:t>Click to edit Master subtitle style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439DA-FFEA-4177-B27C-FA6970B129A3}" type="datetime1">
              <a:rPr lang="ja-JP" altLang="en-US"/>
              <a:pPr>
                <a:defRPr/>
              </a:pPr>
              <a:t>2016/10/12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9C2FA-582A-4C86-9F34-85F088511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31854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3ADBB-5509-4097-81AF-2CC58D797065}" type="datetime1">
              <a:rPr lang="ja-JP" altLang="en-US"/>
              <a:pPr>
                <a:defRPr/>
              </a:pPr>
              <a:t>2016/10/12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9FCC4-45A4-4206-9A1D-163209E671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17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31763"/>
            <a:ext cx="2228850" cy="5994400"/>
          </a:xfrm>
        </p:spPr>
        <p:txBody>
          <a:bodyPr vert="eaVert"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31763"/>
            <a:ext cx="6534150" cy="5994400"/>
          </a:xfrm>
        </p:spPr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C073F-FD5A-4E6D-914E-20488777B6FE}" type="datetime1">
              <a:rPr lang="ja-JP" altLang="en-US"/>
              <a:pPr>
                <a:defRPr/>
              </a:pPr>
              <a:t>2016/10/12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A6AF2-8855-49B1-A000-C0E1CE1949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8612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0" y="131763"/>
            <a:ext cx="8915400" cy="5994400"/>
          </a:xfrm>
        </p:spPr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C7039-6AE2-40AA-B172-904BC234C8C3}" type="datetime1">
              <a:rPr lang="ja-JP" altLang="en-US"/>
              <a:pPr>
                <a:defRPr/>
              </a:pPr>
              <a:t>2016/10/12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CD9E9-42A3-4FC9-AD60-13E6C9B282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66247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BE9D9-B66C-4534-8DB7-0AA1251911AE}" type="datetime1">
              <a:rPr lang="ja-JP" altLang="en-US"/>
              <a:pPr>
                <a:defRPr/>
              </a:pPr>
              <a:t>2016/10/12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D0C34-401E-4D23-906E-502F83E381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4624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8E44E-D82E-4DEC-B95A-DE435479642C}" type="datetime1">
              <a:rPr lang="ja-JP" altLang="en-US"/>
              <a:pPr>
                <a:defRPr/>
              </a:pPr>
              <a:t>2016/10/12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2C8B7-BED6-49B3-B1B6-131C9D265E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3560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836613"/>
            <a:ext cx="4381500" cy="528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836613"/>
            <a:ext cx="4381500" cy="528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85870-6D62-408A-8C54-44E72825D743}" type="datetime1">
              <a:rPr lang="ja-JP" altLang="en-US"/>
              <a:pPr>
                <a:defRPr/>
              </a:pPr>
              <a:t>2016/10/12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BF6B2-BCF8-4E29-A208-64435F2720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4876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327E6-2E82-417F-A1AB-C742E41BD9C2}" type="datetime1">
              <a:rPr lang="ja-JP" altLang="en-US"/>
              <a:pPr>
                <a:defRPr/>
              </a:pPr>
              <a:t>2016/10/12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895CF-B0F2-4776-BD64-7499C88555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4893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AA22C-A417-443F-A894-3BFD57A4A436}" type="datetime1">
              <a:rPr lang="ja-JP" altLang="en-US"/>
              <a:pPr>
                <a:defRPr/>
              </a:pPr>
              <a:t>2016/10/12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3F227-3B67-4374-AABE-3351790E8F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841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D6427-C7BD-407F-A8DD-86743EA11CD1}" type="datetime1">
              <a:rPr lang="ja-JP" altLang="en-US"/>
              <a:pPr>
                <a:defRPr/>
              </a:pPr>
              <a:t>2016/10/12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2DE72-7BD0-444C-9A46-00D3F1E7FF1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9739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08005-1C13-4AEF-8830-5D50AE51EC55}" type="datetime1">
              <a:rPr lang="ja-JP" altLang="en-US"/>
              <a:pPr>
                <a:defRPr/>
              </a:pPr>
              <a:t>2016/10/12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A2DAB-CDD1-4B9D-8DB0-57FBADEEE9D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4811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D5CF4-8C46-48AB-B0E6-53ED6059239E}" type="datetime1">
              <a:rPr lang="ja-JP" altLang="en-US"/>
              <a:pPr>
                <a:defRPr/>
              </a:pPr>
              <a:t>2016/10/12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108FC-84A5-4FD8-9DC3-59587AF611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4920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31763"/>
            <a:ext cx="89154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836613"/>
            <a:ext cx="8915400" cy="528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443F8B74-6485-4987-A865-F40A4F87508E}" type="datetime1">
              <a:rPr lang="ja-JP" altLang="en-US"/>
              <a:pPr>
                <a:defRPr/>
              </a:pPr>
              <a:t>2016/10/12</a:t>
            </a:fld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56513" y="6642100"/>
            <a:ext cx="2311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000">
                <a:latin typeface="ＭＳ Ｐゴシック" charset="-128"/>
                <a:ea typeface="ＭＳ Ｐゴシック" charset="-128"/>
              </a:defRPr>
            </a:lvl1pPr>
          </a:lstStyle>
          <a:p>
            <a:pPr>
              <a:defRPr/>
            </a:pPr>
            <a:fld id="{95522BDC-0A2B-4103-99A4-58A664F06D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549275"/>
            <a:ext cx="9906000" cy="0"/>
          </a:xfrm>
          <a:prstGeom prst="line">
            <a:avLst/>
          </a:prstGeom>
          <a:noFill/>
          <a:ln w="38100" cmpd="dbl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1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1600">
          <a:solidFill>
            <a:schemeClr val="tx2"/>
          </a:solidFill>
          <a:latin typeface="ＭＳ Ｐゴシック" charset="-128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1600">
          <a:solidFill>
            <a:schemeClr val="tx2"/>
          </a:solidFill>
          <a:latin typeface="ＭＳ Ｐゴシック" charset="-128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1600">
          <a:solidFill>
            <a:schemeClr val="tx2"/>
          </a:solidFill>
          <a:latin typeface="ＭＳ Ｐゴシック" charset="-128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1600">
          <a:solidFill>
            <a:schemeClr val="tx2"/>
          </a:solidFill>
          <a:latin typeface="ＭＳ Ｐゴシック" charset="-128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1600">
          <a:solidFill>
            <a:schemeClr val="tx2"/>
          </a:solidFill>
          <a:latin typeface="ＭＳ Ｐゴシック" charset="-128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1600">
          <a:solidFill>
            <a:schemeClr val="tx2"/>
          </a:solidFill>
          <a:latin typeface="ＭＳ Ｐゴシック" charset="-128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1600">
          <a:solidFill>
            <a:schemeClr val="tx2"/>
          </a:solidFill>
          <a:latin typeface="ＭＳ Ｐゴシック" charset="-128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1600">
          <a:solidFill>
            <a:schemeClr val="tx2"/>
          </a:solidFill>
          <a:latin typeface="ＭＳ Ｐゴシック" charset="-128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3018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637698"/>
              </p:ext>
            </p:extLst>
          </p:nvPr>
        </p:nvGraphicFramePr>
        <p:xfrm>
          <a:off x="272480" y="2304523"/>
          <a:ext cx="9361040" cy="424506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70130"/>
                <a:gridCol w="8190910"/>
              </a:tblGrid>
              <a:tr h="1664537"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検討</a:t>
                      </a:r>
                      <a:endParaRPr kumimoji="1" lang="en-US" altLang="ja-JP" sz="16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スケジュール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1" marR="91431" marT="45723" marB="45723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当年度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1" marR="91431" marT="45723" marB="4572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</a:tr>
              <a:tr h="1125125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事務局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1" marR="91431" marT="45723" marB="45723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</a:tr>
              <a:tr h="69361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懇話会委員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1" marR="91431" marT="45723" marB="45723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</a:tr>
              <a:tr h="761791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病院等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1" marR="91431" marT="45723" marB="45723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sp>
        <p:nvSpPr>
          <p:cNvPr id="36" name="右矢印 35"/>
          <p:cNvSpPr/>
          <p:nvPr/>
        </p:nvSpPr>
        <p:spPr bwMode="auto">
          <a:xfrm>
            <a:off x="5064852" y="3163863"/>
            <a:ext cx="224767" cy="93649"/>
          </a:xfrm>
          <a:prstGeom prst="rightArrow">
            <a:avLst/>
          </a:prstGeom>
          <a:noFill/>
          <a:ln w="5715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36000" rIns="90000" bIns="36000"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7171" name="Text Box 51"/>
          <p:cNvSpPr txBox="1">
            <a:spLocks noChangeArrowheads="1"/>
          </p:cNvSpPr>
          <p:nvPr/>
        </p:nvSpPr>
        <p:spPr bwMode="gray">
          <a:xfrm>
            <a:off x="0" y="122238"/>
            <a:ext cx="9861550" cy="400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6" tIns="45712" rIns="91426" bIns="45712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ja-JP" altLang="en-US" sz="1600" b="1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2000" b="1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itchFamily="50" charset="-128"/>
              </a:rPr>
              <a:t>平成</a:t>
            </a:r>
            <a:r>
              <a:rPr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itchFamily="50" charset="-128"/>
              </a:rPr>
              <a:t>２８年度泉州病床機能懇話会の進め方について</a:t>
            </a:r>
            <a:endParaRPr lang="ja-JP" altLang="en-US" sz="2000" b="1" dirty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itchFamily="50" charset="-128"/>
            </a:endParaRPr>
          </a:p>
        </p:txBody>
      </p:sp>
      <p:sp>
        <p:nvSpPr>
          <p:cNvPr id="60" name="右矢印 59"/>
          <p:cNvSpPr/>
          <p:nvPr/>
        </p:nvSpPr>
        <p:spPr bwMode="auto">
          <a:xfrm>
            <a:off x="1923709" y="2876826"/>
            <a:ext cx="820686" cy="720079"/>
          </a:xfrm>
          <a:prstGeom prst="rightArrow">
            <a:avLst>
              <a:gd name="adj1" fmla="val 100000"/>
              <a:gd name="adj2" fmla="val 0"/>
            </a:avLst>
          </a:prstGeom>
          <a:gradFill flip="none" rotWithShape="1">
            <a:gsLst>
              <a:gs pos="0">
                <a:schemeClr val="accent6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6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6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19050" algn="ctr">
            <a:noFill/>
            <a:miter lim="800000"/>
            <a:headEnd/>
            <a:tailEnd/>
          </a:ln>
          <a:effectLst/>
          <a:extLst/>
        </p:spPr>
        <p:txBody>
          <a:bodyPr wrap="none" lIns="90000" tIns="36000" rIns="90000" bIns="36000" anchor="ctr"/>
          <a:lstStyle/>
          <a:p>
            <a:pPr>
              <a:defRPr/>
            </a:pPr>
            <a:r>
              <a:rPr lang="ja-JP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データ提供</a:t>
            </a:r>
            <a:endParaRPr lang="en-US" altLang="ja-JP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4" name="角丸四角形 93"/>
          <p:cNvSpPr/>
          <p:nvPr/>
        </p:nvSpPr>
        <p:spPr bwMode="auto">
          <a:xfrm>
            <a:off x="272479" y="683695"/>
            <a:ext cx="9371583" cy="1485165"/>
          </a:xfrm>
          <a:prstGeom prst="roundRect">
            <a:avLst/>
          </a:prstGeom>
          <a:solidFill>
            <a:srgbClr val="CCFFFF"/>
          </a:solidFill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tIns="72000" bIns="72000" anchor="ctr"/>
          <a:lstStyle/>
          <a:p>
            <a:pPr algn="l">
              <a:defRPr/>
            </a:pPr>
            <a:endParaRPr lang="en-US" altLang="ja-JP" sz="1600" dirty="0" smtClean="0">
              <a:ea typeface="Meiryo UI" pitchFamily="50" charset="-128"/>
              <a:cs typeface="Meiryo UI" pitchFamily="50" charset="-128"/>
            </a:endParaRPr>
          </a:p>
          <a:p>
            <a:pPr algn="l">
              <a:defRPr/>
            </a:pPr>
            <a:endParaRPr lang="en-US" altLang="ja-JP" sz="1600" dirty="0">
              <a:ea typeface="Meiryo UI" pitchFamily="50" charset="-128"/>
              <a:cs typeface="Meiryo UI" pitchFamily="50" charset="-128"/>
            </a:endParaRPr>
          </a:p>
          <a:p>
            <a:pPr algn="l">
              <a:defRPr/>
            </a:pPr>
            <a:endParaRPr lang="en-US" altLang="ja-JP" sz="1600" dirty="0" smtClean="0">
              <a:ea typeface="Meiryo UI" pitchFamily="50" charset="-128"/>
              <a:cs typeface="Meiryo UI" pitchFamily="50" charset="-128"/>
            </a:endParaRPr>
          </a:p>
          <a:p>
            <a:pPr algn="l">
              <a:defRPr/>
            </a:pPr>
            <a:endParaRPr lang="en-US" altLang="ja-JP" sz="1600" dirty="0">
              <a:ea typeface="Meiryo UI" pitchFamily="50" charset="-128"/>
              <a:cs typeface="Meiryo UI" pitchFamily="50" charset="-128"/>
            </a:endParaRPr>
          </a:p>
          <a:p>
            <a:pPr algn="l">
              <a:defRPr/>
            </a:pPr>
            <a:endParaRPr lang="en-US" altLang="ja-JP" sz="1600" dirty="0" smtClean="0">
              <a:ea typeface="Meiryo UI" pitchFamily="50" charset="-128"/>
              <a:cs typeface="Meiryo UI" pitchFamily="50" charset="-128"/>
            </a:endParaRPr>
          </a:p>
          <a:p>
            <a:pPr algn="l">
              <a:defRPr/>
            </a:pPr>
            <a:endParaRPr lang="en-US" altLang="ja-JP" sz="1600" dirty="0" smtClean="0">
              <a:ea typeface="Meiryo UI" pitchFamily="50" charset="-128"/>
              <a:cs typeface="Meiryo UI" pitchFamily="50" charset="-128"/>
            </a:endParaRPr>
          </a:p>
          <a:p>
            <a:pPr algn="l">
              <a:defRPr/>
            </a:pPr>
            <a:endParaRPr lang="en-US" altLang="ja-JP" sz="1600" dirty="0" smtClean="0">
              <a:ea typeface="Meiryo UI" pitchFamily="50" charset="-128"/>
              <a:cs typeface="Meiryo UI" pitchFamily="50" charset="-128"/>
            </a:endParaRPr>
          </a:p>
          <a:p>
            <a:pPr algn="l">
              <a:defRPr/>
            </a:pPr>
            <a:r>
              <a:rPr lang="en-US" altLang="ja-JP" sz="1600" dirty="0" smtClean="0">
                <a:ea typeface="Meiryo UI" pitchFamily="50" charset="-128"/>
                <a:cs typeface="Meiryo UI" pitchFamily="50" charset="-128"/>
              </a:rPr>
              <a:t>【</a:t>
            </a:r>
            <a:r>
              <a:rPr lang="ja-JP" altLang="en-US" sz="1600" b="1" dirty="0" smtClean="0">
                <a:ea typeface="Meiryo UI" pitchFamily="50" charset="-128"/>
                <a:cs typeface="Meiryo UI" pitchFamily="50" charset="-128"/>
              </a:rPr>
              <a:t>検討事項</a:t>
            </a:r>
            <a:r>
              <a:rPr lang="en-US" altLang="ja-JP" sz="1600" b="1" dirty="0" smtClean="0">
                <a:ea typeface="Meiryo UI" pitchFamily="50" charset="-128"/>
                <a:cs typeface="Meiryo UI" pitchFamily="50" charset="-128"/>
              </a:rPr>
              <a:t>】</a:t>
            </a:r>
          </a:p>
          <a:p>
            <a:pPr marL="285750" indent="-285750" algn="l">
              <a:buFont typeface="Wingdings" panose="05000000000000000000" pitchFamily="2" charset="2"/>
              <a:buChar char="Ø"/>
              <a:defRPr/>
            </a:pPr>
            <a:r>
              <a:rPr lang="ja-JP" altLang="en-US" sz="1600" b="1" dirty="0">
                <a:ea typeface="Meiryo UI" pitchFamily="50" charset="-128"/>
                <a:cs typeface="Meiryo UI" pitchFamily="50" charset="-128"/>
              </a:rPr>
              <a:t>泉州</a:t>
            </a:r>
            <a:r>
              <a:rPr lang="ja-JP" altLang="en-US" sz="1600" b="1" dirty="0" smtClean="0">
                <a:ea typeface="Meiryo UI" pitchFamily="50" charset="-128"/>
                <a:cs typeface="Meiryo UI" pitchFamily="50" charset="-128"/>
              </a:rPr>
              <a:t>医療</a:t>
            </a:r>
            <a:r>
              <a:rPr lang="ja-JP" altLang="en-US" sz="1600" b="1" dirty="0">
                <a:ea typeface="Meiryo UI" pitchFamily="50" charset="-128"/>
                <a:cs typeface="Meiryo UI" pitchFamily="50" charset="-128"/>
              </a:rPr>
              <a:t>圏域</a:t>
            </a:r>
            <a:r>
              <a:rPr lang="ja-JP" altLang="en-US" sz="1600" b="1" dirty="0" smtClean="0">
                <a:ea typeface="Meiryo UI" pitchFamily="50" charset="-128"/>
                <a:cs typeface="Meiryo UI" pitchFamily="50" charset="-128"/>
              </a:rPr>
              <a:t>における医療機能の現状のデータからみる地域医療の特徴・課題</a:t>
            </a:r>
            <a:endParaRPr lang="en-US" altLang="ja-JP" sz="1600" b="1" dirty="0" smtClean="0">
              <a:ea typeface="Meiryo UI" pitchFamily="50" charset="-128"/>
              <a:cs typeface="Meiryo UI" pitchFamily="50" charset="-128"/>
            </a:endParaRPr>
          </a:p>
          <a:p>
            <a:pPr marL="285750" indent="-285750" algn="l">
              <a:buFont typeface="Wingdings" panose="05000000000000000000" pitchFamily="2" charset="2"/>
              <a:buChar char="Ø"/>
              <a:defRPr/>
            </a:pPr>
            <a:r>
              <a:rPr lang="ja-JP" altLang="en-US" sz="1600" b="1" dirty="0" smtClean="0">
                <a:ea typeface="Meiryo UI" pitchFamily="50" charset="-128"/>
                <a:cs typeface="Meiryo UI" pitchFamily="50" charset="-128"/>
              </a:rPr>
              <a:t>今後の医療機能の分化・連携の促進の検討に当たり、さらに必要なデータは何か</a:t>
            </a:r>
            <a:endParaRPr lang="en-US" altLang="ja-JP" sz="1600" b="1" dirty="0" smtClean="0">
              <a:ea typeface="Meiryo UI" pitchFamily="50" charset="-128"/>
              <a:cs typeface="Meiryo UI" pitchFamily="50" charset="-128"/>
            </a:endParaRPr>
          </a:p>
          <a:p>
            <a:pPr marL="285750" indent="-285750" algn="l">
              <a:buFont typeface="Wingdings" panose="05000000000000000000" pitchFamily="2" charset="2"/>
              <a:buChar char="Ø"/>
              <a:defRPr/>
            </a:pPr>
            <a:r>
              <a:rPr lang="ja-JP" altLang="en-US" sz="1600" b="1" dirty="0" smtClean="0">
                <a:ea typeface="Meiryo UI" pitchFamily="50" charset="-128"/>
                <a:cs typeface="Meiryo UI" pitchFamily="50" charset="-128"/>
              </a:rPr>
              <a:t>データと現場感覚の違い</a:t>
            </a:r>
            <a:endParaRPr lang="en-US" altLang="ja-JP" sz="1600" b="1" dirty="0" smtClean="0">
              <a:ea typeface="Meiryo UI" pitchFamily="50" charset="-128"/>
              <a:cs typeface="Meiryo UI" pitchFamily="50" charset="-128"/>
            </a:endParaRPr>
          </a:p>
          <a:p>
            <a:pPr marL="285750" indent="-285750" algn="l">
              <a:buFont typeface="Wingdings" panose="05000000000000000000" pitchFamily="2" charset="2"/>
              <a:buChar char="Ø"/>
              <a:defRPr/>
            </a:pPr>
            <a:r>
              <a:rPr lang="ja-JP" altLang="en-US" sz="1600" b="1" dirty="0" smtClean="0">
                <a:ea typeface="Meiryo UI" pitchFamily="50" charset="-128"/>
                <a:cs typeface="Meiryo UI" pitchFamily="50" charset="-128"/>
              </a:rPr>
              <a:t>基金を活用した事業の改善・新規事業の提案</a:t>
            </a:r>
            <a:endParaRPr lang="en-US" altLang="ja-JP" sz="1600" b="1" dirty="0" smtClean="0">
              <a:ea typeface="Meiryo UI" pitchFamily="50" charset="-128"/>
              <a:cs typeface="Meiryo UI" pitchFamily="50" charset="-128"/>
            </a:endParaRPr>
          </a:p>
          <a:p>
            <a:pPr marL="285750" indent="-285750" algn="l">
              <a:buFont typeface="Wingdings" panose="05000000000000000000" pitchFamily="2" charset="2"/>
              <a:buChar char="Ø"/>
              <a:defRPr/>
            </a:pPr>
            <a:r>
              <a:rPr lang="ja-JP" altLang="en-US" sz="1600" b="1" dirty="0">
                <a:ea typeface="Meiryo UI" pitchFamily="50" charset="-128"/>
                <a:cs typeface="Meiryo UI" pitchFamily="50" charset="-128"/>
              </a:rPr>
              <a:t>病床</a:t>
            </a:r>
            <a:r>
              <a:rPr lang="ja-JP" altLang="en-US" sz="1600" b="1" dirty="0" smtClean="0">
                <a:ea typeface="Meiryo UI" pitchFamily="50" charset="-128"/>
                <a:cs typeface="Meiryo UI" pitchFamily="50" charset="-128"/>
              </a:rPr>
              <a:t>機能報告における病床機能区分の</a:t>
            </a:r>
            <a:r>
              <a:rPr lang="ja-JP" altLang="en-US" sz="1600" b="1" dirty="0">
                <a:ea typeface="Meiryo UI" pitchFamily="50" charset="-128"/>
                <a:cs typeface="Meiryo UI" pitchFamily="50" charset="-128"/>
              </a:rPr>
              <a:t>考え方</a:t>
            </a:r>
            <a:r>
              <a:rPr lang="ja-JP" altLang="en-US" sz="1600" b="1" dirty="0" smtClean="0">
                <a:ea typeface="Meiryo UI" pitchFamily="50" charset="-128"/>
                <a:cs typeface="Meiryo UI" pitchFamily="50" charset="-128"/>
              </a:rPr>
              <a:t>の統一化</a:t>
            </a:r>
            <a:endParaRPr lang="en-US" altLang="ja-JP" sz="1600" b="1" dirty="0" smtClean="0">
              <a:ea typeface="Meiryo UI" pitchFamily="50" charset="-128"/>
              <a:cs typeface="Meiryo UI" pitchFamily="50" charset="-128"/>
            </a:endParaRPr>
          </a:p>
          <a:p>
            <a:pPr algn="l">
              <a:defRPr/>
            </a:pPr>
            <a:endParaRPr lang="en-US" altLang="ja-JP" sz="1600" b="1" dirty="0" smtClean="0">
              <a:ea typeface="Meiryo UI" pitchFamily="50" charset="-128"/>
              <a:cs typeface="Meiryo UI" pitchFamily="50" charset="-128"/>
            </a:endParaRPr>
          </a:p>
          <a:p>
            <a:pPr marL="285750" indent="-285750" algn="l">
              <a:buFont typeface="Wingdings" panose="05000000000000000000" pitchFamily="2" charset="2"/>
              <a:buChar char="Ø"/>
              <a:defRPr/>
            </a:pPr>
            <a:endParaRPr lang="en-US" altLang="ja-JP" sz="1600" b="1" dirty="0" smtClean="0">
              <a:ea typeface="Meiryo UI" pitchFamily="50" charset="-128"/>
              <a:cs typeface="Meiryo UI" pitchFamily="50" charset="-128"/>
            </a:endParaRPr>
          </a:p>
          <a:p>
            <a:pPr marL="285750" indent="-285750" algn="l">
              <a:buFont typeface="Wingdings" panose="05000000000000000000" pitchFamily="2" charset="2"/>
              <a:buChar char="Ø"/>
              <a:defRPr/>
            </a:pPr>
            <a:endParaRPr lang="en-US" altLang="ja-JP" sz="1600" b="1" dirty="0" smtClean="0">
              <a:ea typeface="Meiryo UI" pitchFamily="50" charset="-128"/>
              <a:cs typeface="Meiryo UI" pitchFamily="50" charset="-128"/>
            </a:endParaRPr>
          </a:p>
          <a:p>
            <a:pPr algn="l">
              <a:defRPr/>
            </a:pPr>
            <a:endParaRPr lang="en-US" altLang="ja-JP" sz="1600" b="1" dirty="0">
              <a:solidFill>
                <a:srgbClr val="FF0000"/>
              </a:solidFill>
              <a:ea typeface="Meiryo UI" pitchFamily="50" charset="-128"/>
              <a:cs typeface="Meiryo UI" pitchFamily="50" charset="-128"/>
            </a:endParaRPr>
          </a:p>
          <a:p>
            <a:pPr algn="l">
              <a:defRPr/>
            </a:pPr>
            <a:endParaRPr lang="en-US" altLang="ja-JP" sz="1600" b="1" dirty="0">
              <a:solidFill>
                <a:srgbClr val="FF0000"/>
              </a:solidFill>
              <a:ea typeface="Meiryo UI" pitchFamily="50" charset="-128"/>
              <a:cs typeface="Meiryo UI" pitchFamily="50" charset="-128"/>
            </a:endParaRPr>
          </a:p>
          <a:p>
            <a:pPr algn="l">
              <a:defRPr/>
            </a:pPr>
            <a:endParaRPr lang="en-US" altLang="ja-JP" sz="1600" b="1" u="sng" dirty="0" smtClean="0">
              <a:solidFill>
                <a:srgbClr val="FF0000"/>
              </a:solidFill>
              <a:ea typeface="Meiryo UI" pitchFamily="50" charset="-128"/>
              <a:cs typeface="Meiryo UI" pitchFamily="50" charset="-128"/>
            </a:endParaRPr>
          </a:p>
          <a:p>
            <a:pPr algn="l">
              <a:defRPr/>
            </a:pPr>
            <a:endParaRPr lang="en-US" altLang="ja-JP" sz="1600" b="1" u="sng" dirty="0" smtClean="0"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4" name="右矢印 43"/>
          <p:cNvSpPr/>
          <p:nvPr/>
        </p:nvSpPr>
        <p:spPr bwMode="auto">
          <a:xfrm>
            <a:off x="1895438" y="4175847"/>
            <a:ext cx="2424187" cy="778541"/>
          </a:xfrm>
          <a:prstGeom prst="rightArrow">
            <a:avLst>
              <a:gd name="adj1" fmla="val 100000"/>
              <a:gd name="adj2" fmla="val 0"/>
            </a:avLst>
          </a:prstGeom>
          <a:solidFill>
            <a:schemeClr val="bg1"/>
          </a:solidFill>
          <a:ln w="19050" algn="ctr">
            <a:solidFill>
              <a:schemeClr val="accent6"/>
            </a:solidFill>
            <a:miter lim="800000"/>
            <a:headEnd/>
            <a:tailEnd/>
          </a:ln>
          <a:effectLst/>
          <a:extLst/>
        </p:spPr>
        <p:txBody>
          <a:bodyPr wrap="none" lIns="90000" tIns="36000" rIns="90000" bIns="36000" anchor="ctr"/>
          <a:lstStyle/>
          <a:p>
            <a:pPr>
              <a:defRPr/>
            </a:pP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データ提供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algn="l">
              <a:defRPr/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H27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病床機能報告　　・がん登録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defRPr/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DPC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・消防庁データ　・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ORION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データ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defRPr/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等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右矢印 44"/>
          <p:cNvSpPr/>
          <p:nvPr/>
        </p:nvSpPr>
        <p:spPr bwMode="auto">
          <a:xfrm>
            <a:off x="4864015" y="5132238"/>
            <a:ext cx="987555" cy="521524"/>
          </a:xfrm>
          <a:prstGeom prst="rightArrow">
            <a:avLst>
              <a:gd name="adj1" fmla="val 100000"/>
              <a:gd name="adj2" fmla="val 16769"/>
            </a:avLst>
          </a:prstGeom>
          <a:solidFill>
            <a:schemeClr val="bg1"/>
          </a:solidFill>
          <a:ln w="19050" algn="ctr">
            <a:solidFill>
              <a:schemeClr val="accent6"/>
            </a:solidFill>
            <a:miter lim="800000"/>
            <a:headEnd/>
            <a:tailEnd/>
          </a:ln>
          <a:effectLst/>
          <a:extLst/>
        </p:spPr>
        <p:txBody>
          <a:bodyPr wrap="none" lIns="90000" tIns="36000" rIns="90000" bIns="36000" anchor="ctr"/>
          <a:lstStyle/>
          <a:p>
            <a:pPr>
              <a:defRPr/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各機関で検討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・病床機能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・基金事業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右矢印 45"/>
          <p:cNvSpPr/>
          <p:nvPr/>
        </p:nvSpPr>
        <p:spPr bwMode="auto">
          <a:xfrm rot="5400000">
            <a:off x="7667119" y="3769582"/>
            <a:ext cx="542770" cy="396245"/>
          </a:xfrm>
          <a:prstGeom prst="rightArrow">
            <a:avLst>
              <a:gd name="adj1" fmla="val 100000"/>
              <a:gd name="adj2" fmla="val 20044"/>
            </a:avLst>
          </a:prstGeom>
          <a:solidFill>
            <a:schemeClr val="bg1"/>
          </a:solidFill>
          <a:ln w="19050" algn="ctr">
            <a:solidFill>
              <a:schemeClr val="accent6"/>
            </a:solidFill>
            <a:miter lim="800000"/>
            <a:headEnd/>
            <a:tailEnd/>
          </a:ln>
          <a:effectLst/>
          <a:extLst/>
        </p:spPr>
        <p:txBody>
          <a:bodyPr vert="vert270" wrap="none" lIns="90000" tIns="36000" rIns="90000" bIns="36000" anchor="ctr"/>
          <a:lstStyle/>
          <a:p>
            <a:pPr>
              <a:defRPr/>
            </a:pP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意見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具申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右矢印 46"/>
          <p:cNvSpPr/>
          <p:nvPr/>
        </p:nvSpPr>
        <p:spPr bwMode="auto">
          <a:xfrm>
            <a:off x="4716554" y="4175163"/>
            <a:ext cx="1130238" cy="775636"/>
          </a:xfrm>
          <a:prstGeom prst="rightArrow">
            <a:avLst>
              <a:gd name="adj1" fmla="val 100000"/>
              <a:gd name="adj2" fmla="val 9811"/>
            </a:avLst>
          </a:prstGeom>
          <a:solidFill>
            <a:schemeClr val="bg1"/>
          </a:solidFill>
          <a:ln w="19050" algn="ctr">
            <a:solidFill>
              <a:schemeClr val="accent6"/>
            </a:solidFill>
            <a:miter lim="800000"/>
            <a:headEnd/>
            <a:tailEnd/>
          </a:ln>
          <a:effectLst/>
          <a:extLst/>
        </p:spPr>
        <p:txBody>
          <a:bodyPr wrap="none" lIns="90000" tIns="36000" rIns="90000" bIns="36000" anchor="ctr"/>
          <a:lstStyle/>
          <a:p>
            <a:pPr>
              <a:defRPr/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データ収集・分析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意見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集約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右矢印 47"/>
          <p:cNvSpPr/>
          <p:nvPr/>
        </p:nvSpPr>
        <p:spPr bwMode="auto">
          <a:xfrm>
            <a:off x="3008474" y="2876826"/>
            <a:ext cx="1992254" cy="720079"/>
          </a:xfrm>
          <a:prstGeom prst="rightArrow">
            <a:avLst>
              <a:gd name="adj1" fmla="val 100000"/>
              <a:gd name="adj2" fmla="val 0"/>
            </a:avLst>
          </a:prstGeom>
          <a:gradFill flip="none" rotWithShape="1">
            <a:gsLst>
              <a:gs pos="0">
                <a:schemeClr val="accent6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6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6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19050" algn="ctr">
            <a:noFill/>
            <a:miter lim="800000"/>
            <a:headEnd/>
            <a:tailEnd/>
          </a:ln>
          <a:effectLst/>
          <a:extLst/>
        </p:spPr>
        <p:txBody>
          <a:bodyPr wrap="none" lIns="90000" tIns="36000" rIns="90000" bIns="36000" anchor="ctr"/>
          <a:lstStyle/>
          <a:p>
            <a:pPr algn="l">
              <a:defRPr/>
            </a:pPr>
            <a:r>
              <a:rPr lang="ja-JP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①地域医療の特徴・課題抽出</a:t>
            </a:r>
            <a:endParaRPr lang="en-US" altLang="ja-JP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defRPr/>
            </a:pPr>
            <a:r>
              <a:rPr lang="ja-JP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②さらに必要なデータは何か</a:t>
            </a:r>
            <a:endParaRPr lang="en-US" altLang="ja-JP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defRPr/>
            </a:pPr>
            <a:r>
              <a:rPr lang="ja-JP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③データと現場感覚の違い</a:t>
            </a:r>
            <a:endParaRPr lang="en-US" altLang="ja-JP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右矢印 48"/>
          <p:cNvSpPr/>
          <p:nvPr/>
        </p:nvSpPr>
        <p:spPr bwMode="auto">
          <a:xfrm>
            <a:off x="5568833" y="2876826"/>
            <a:ext cx="1626030" cy="720079"/>
          </a:xfrm>
          <a:prstGeom prst="rightArrow">
            <a:avLst>
              <a:gd name="adj1" fmla="val 100000"/>
              <a:gd name="adj2" fmla="val 0"/>
            </a:avLst>
          </a:prstGeom>
          <a:gradFill flip="none" rotWithShape="1">
            <a:gsLst>
              <a:gs pos="0">
                <a:schemeClr val="accent6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6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6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19050" algn="ctr">
            <a:noFill/>
            <a:miter lim="800000"/>
            <a:headEnd/>
            <a:tailEnd/>
          </a:ln>
          <a:effectLst/>
          <a:extLst/>
        </p:spPr>
        <p:txBody>
          <a:bodyPr wrap="none" lIns="90000" tIns="36000" rIns="90000" bIns="36000" anchor="ctr"/>
          <a:lstStyle/>
          <a:p>
            <a:pPr>
              <a:defRPr/>
            </a:pPr>
            <a:r>
              <a:rPr lang="ja-JP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回懇話会の提案・</a:t>
            </a:r>
            <a:endParaRPr lang="en-US" altLang="ja-JP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問題提議を受けて討議</a:t>
            </a:r>
            <a:endParaRPr lang="en-US" altLang="ja-JP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0" name="右矢印 49"/>
          <p:cNvSpPr/>
          <p:nvPr/>
        </p:nvSpPr>
        <p:spPr bwMode="auto">
          <a:xfrm>
            <a:off x="7554142" y="2876826"/>
            <a:ext cx="1984156" cy="720079"/>
          </a:xfrm>
          <a:prstGeom prst="rightArrow">
            <a:avLst>
              <a:gd name="adj1" fmla="val 100000"/>
              <a:gd name="adj2" fmla="val 0"/>
            </a:avLst>
          </a:prstGeom>
          <a:gradFill flip="none" rotWithShape="1">
            <a:gsLst>
              <a:gs pos="0">
                <a:schemeClr val="accent6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6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6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19050" algn="ctr">
            <a:noFill/>
            <a:miter lim="800000"/>
            <a:headEnd/>
            <a:tailEnd/>
          </a:ln>
          <a:effectLst/>
          <a:extLst/>
        </p:spPr>
        <p:txBody>
          <a:bodyPr wrap="none" lIns="90000" tIns="36000" rIns="90000" bIns="36000" anchor="ctr"/>
          <a:lstStyle/>
          <a:p>
            <a:pPr>
              <a:defRPr/>
            </a:pP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意見のまとめ</a:t>
            </a: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algn="l">
              <a:defRPr/>
            </a:pPr>
            <a:r>
              <a:rPr lang="ja-JP" altLang="en-U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・機能の分化連携</a:t>
            </a:r>
            <a:endParaRPr lang="en-US" altLang="ja-JP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defRPr/>
            </a:pPr>
            <a:r>
              <a:rPr lang="ja-JP" altLang="en-U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・基金事業の改善、提案</a:t>
            </a:r>
            <a:endParaRPr lang="en-US" altLang="ja-JP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defRPr/>
            </a:pPr>
            <a:r>
              <a:rPr lang="ja-JP" altLang="en-U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・病床機能報告の機能の統一化</a:t>
            </a:r>
            <a:endParaRPr lang="en-US" altLang="ja-JP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右矢印 28"/>
          <p:cNvSpPr/>
          <p:nvPr/>
        </p:nvSpPr>
        <p:spPr bwMode="auto">
          <a:xfrm>
            <a:off x="7360383" y="4239090"/>
            <a:ext cx="827764" cy="405045"/>
          </a:xfrm>
          <a:prstGeom prst="rightArrow">
            <a:avLst>
              <a:gd name="adj1" fmla="val 100000"/>
              <a:gd name="adj2" fmla="val 0"/>
            </a:avLst>
          </a:prstGeom>
          <a:solidFill>
            <a:schemeClr val="accent5"/>
          </a:solidFill>
          <a:ln w="19050" algn="ctr">
            <a:solidFill>
              <a:schemeClr val="accent2"/>
            </a:solidFill>
            <a:miter lim="800000"/>
            <a:headEnd/>
            <a:tailEnd/>
          </a:ln>
          <a:effectLst/>
          <a:extLst/>
        </p:spPr>
        <p:txBody>
          <a:bodyPr wrap="none" lIns="90000" tIns="36000" rIns="90000" bIns="36000" anchor="ctr"/>
          <a:lstStyle/>
          <a:p>
            <a:pPr algn="l">
              <a:defRPr/>
            </a:pPr>
            <a:r>
              <a:rPr lang="ja-JP" altLang="en-US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保健医療</a:t>
            </a:r>
            <a:endParaRPr lang="en-US" altLang="ja-JP" sz="10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defRPr/>
            </a:pPr>
            <a:r>
              <a:rPr lang="ja-JP" altLang="en-US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協議会</a:t>
            </a:r>
            <a:endParaRPr lang="en-US" altLang="ja-JP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右矢印 2"/>
          <p:cNvSpPr/>
          <p:nvPr/>
        </p:nvSpPr>
        <p:spPr bwMode="auto">
          <a:xfrm>
            <a:off x="2783707" y="3210687"/>
            <a:ext cx="224767" cy="93649"/>
          </a:xfrm>
          <a:prstGeom prst="rightArrow">
            <a:avLst/>
          </a:prstGeom>
          <a:noFill/>
          <a:ln w="5715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36000" rIns="90000" bIns="36000"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37" name="右矢印 36"/>
          <p:cNvSpPr/>
          <p:nvPr/>
        </p:nvSpPr>
        <p:spPr bwMode="auto">
          <a:xfrm>
            <a:off x="7248000" y="3163862"/>
            <a:ext cx="224767" cy="93649"/>
          </a:xfrm>
          <a:prstGeom prst="rightArrow">
            <a:avLst/>
          </a:prstGeom>
          <a:noFill/>
          <a:ln w="5715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36000" rIns="90000" bIns="36000"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32" name="右矢印 31"/>
          <p:cNvSpPr/>
          <p:nvPr/>
        </p:nvSpPr>
        <p:spPr bwMode="auto">
          <a:xfrm>
            <a:off x="1554997" y="2381771"/>
            <a:ext cx="821731" cy="176381"/>
          </a:xfrm>
          <a:prstGeom prst="rightArrow">
            <a:avLst>
              <a:gd name="adj1" fmla="val 100000"/>
              <a:gd name="adj2" fmla="val 0"/>
            </a:avLst>
          </a:prstGeom>
          <a:gradFill flip="none" rotWithShape="1">
            <a:gsLst>
              <a:gs pos="0">
                <a:schemeClr val="accent6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6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6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19050" algn="ctr">
            <a:noFill/>
            <a:miter lim="800000"/>
            <a:headEnd/>
            <a:tailEnd/>
          </a:ln>
          <a:effectLst/>
          <a:extLst/>
        </p:spPr>
        <p:txBody>
          <a:bodyPr wrap="none" lIns="90000" tIns="36000" rIns="90000" bIns="36000" anchor="ctr"/>
          <a:lstStyle/>
          <a:p>
            <a:pPr>
              <a:defRPr/>
            </a:pPr>
            <a:r>
              <a:rPr lang="ja-JP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</a:t>
            </a:r>
            <a:endParaRPr lang="en-US" altLang="ja-JP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角丸四角形 105"/>
          <p:cNvSpPr>
            <a:spLocks noChangeArrowheads="1"/>
          </p:cNvSpPr>
          <p:nvPr/>
        </p:nvSpPr>
        <p:spPr bwMode="auto">
          <a:xfrm>
            <a:off x="1842901" y="2672571"/>
            <a:ext cx="3241969" cy="1128588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36000" rIns="90000" bIns="36000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35" name="角丸四角形 105"/>
          <p:cNvSpPr>
            <a:spLocks noChangeArrowheads="1"/>
          </p:cNvSpPr>
          <p:nvPr/>
        </p:nvSpPr>
        <p:spPr bwMode="auto">
          <a:xfrm>
            <a:off x="5487848" y="2672571"/>
            <a:ext cx="4140460" cy="1128588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36000" rIns="90000" bIns="36000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38" name="右矢印 37"/>
          <p:cNvSpPr/>
          <p:nvPr/>
        </p:nvSpPr>
        <p:spPr bwMode="auto">
          <a:xfrm>
            <a:off x="5084870" y="2381771"/>
            <a:ext cx="821731" cy="176381"/>
          </a:xfrm>
          <a:prstGeom prst="rightArrow">
            <a:avLst>
              <a:gd name="adj1" fmla="val 100000"/>
              <a:gd name="adj2" fmla="val 0"/>
            </a:avLst>
          </a:prstGeom>
          <a:gradFill flip="none" rotWithShape="1">
            <a:gsLst>
              <a:gs pos="0">
                <a:schemeClr val="accent6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6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6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19050" algn="ctr">
            <a:noFill/>
            <a:miter lim="800000"/>
            <a:headEnd/>
            <a:tailEnd/>
          </a:ln>
          <a:effectLst/>
          <a:extLst/>
        </p:spPr>
        <p:txBody>
          <a:bodyPr wrap="none" lIns="90000" tIns="36000" rIns="90000" bIns="36000" anchor="ctr"/>
          <a:lstStyle/>
          <a:p>
            <a:pPr>
              <a:defRPr/>
            </a:pPr>
            <a:r>
              <a:rPr lang="ja-JP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第２回</a:t>
            </a:r>
            <a:endParaRPr lang="en-US" altLang="ja-JP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屈折矢印 40"/>
          <p:cNvSpPr/>
          <p:nvPr/>
        </p:nvSpPr>
        <p:spPr bwMode="auto">
          <a:xfrm>
            <a:off x="5988115" y="3666557"/>
            <a:ext cx="114801" cy="1679619"/>
          </a:xfrm>
          <a:prstGeom prst="bentUpArrow">
            <a:avLst>
              <a:gd name="adj1" fmla="val 25000"/>
              <a:gd name="adj2" fmla="val 21834"/>
              <a:gd name="adj3" fmla="val 25000"/>
            </a:avLst>
          </a:prstGeom>
          <a:solidFill>
            <a:schemeClr val="accent2">
              <a:lumMod val="40000"/>
              <a:lumOff val="60000"/>
            </a:schemeClr>
          </a:solidFill>
          <a:ln w="57150" algn="ctr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lIns="90000" tIns="36000" rIns="90000" bIns="36000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右矢印 30"/>
          <p:cNvSpPr/>
          <p:nvPr/>
        </p:nvSpPr>
        <p:spPr bwMode="auto">
          <a:xfrm>
            <a:off x="8260996" y="4378370"/>
            <a:ext cx="224767" cy="93649"/>
          </a:xfrm>
          <a:prstGeom prst="rightArrow">
            <a:avLst/>
          </a:prstGeom>
          <a:noFill/>
          <a:ln w="5715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36000" rIns="90000" bIns="36000"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39" name="右矢印 38"/>
          <p:cNvSpPr/>
          <p:nvPr/>
        </p:nvSpPr>
        <p:spPr bwMode="auto">
          <a:xfrm>
            <a:off x="8586904" y="4173711"/>
            <a:ext cx="1041404" cy="389270"/>
          </a:xfrm>
          <a:prstGeom prst="rightArrow">
            <a:avLst>
              <a:gd name="adj1" fmla="val 100000"/>
              <a:gd name="adj2" fmla="val 0"/>
            </a:avLst>
          </a:prstGeom>
          <a:solidFill>
            <a:schemeClr val="bg1"/>
          </a:solidFill>
          <a:ln w="19050" algn="ctr">
            <a:solidFill>
              <a:schemeClr val="accent6"/>
            </a:solidFill>
            <a:miter lim="800000"/>
            <a:headEnd/>
            <a:tailEnd/>
          </a:ln>
          <a:effectLst/>
          <a:extLst/>
        </p:spPr>
        <p:txBody>
          <a:bodyPr wrap="none" lIns="90000" tIns="36000" rIns="90000" bIns="36000" anchor="ctr"/>
          <a:lstStyle/>
          <a:p>
            <a:pPr>
              <a:defRPr/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本庁へ意見提出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右矢印 29"/>
          <p:cNvSpPr/>
          <p:nvPr/>
        </p:nvSpPr>
        <p:spPr bwMode="auto">
          <a:xfrm>
            <a:off x="7694352" y="6001633"/>
            <a:ext cx="1508384" cy="384913"/>
          </a:xfrm>
          <a:prstGeom prst="rightArrow">
            <a:avLst>
              <a:gd name="adj1" fmla="val 100000"/>
              <a:gd name="adj2" fmla="val 0"/>
            </a:avLst>
          </a:prstGeom>
          <a:solidFill>
            <a:schemeClr val="bg1"/>
          </a:solidFill>
          <a:ln w="19050" algn="ctr">
            <a:solidFill>
              <a:schemeClr val="accent6"/>
            </a:solidFill>
            <a:miter lim="800000"/>
            <a:headEnd/>
            <a:tailEnd/>
          </a:ln>
          <a:effectLst/>
          <a:extLst/>
        </p:spPr>
        <p:txBody>
          <a:bodyPr wrap="none" lIns="90000" tIns="36000" rIns="90000" bIns="36000" anchor="ctr"/>
          <a:lstStyle/>
          <a:p>
            <a:pPr>
              <a:defRPr/>
            </a:pP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月～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H28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病床機能報告へ反映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4" name="カギ線コネクタ 13"/>
          <p:cNvCxnSpPr/>
          <p:nvPr/>
        </p:nvCxnSpPr>
        <p:spPr bwMode="auto">
          <a:xfrm rot="10800000" flipV="1">
            <a:off x="1639939" y="6194089"/>
            <a:ext cx="7665108" cy="494319"/>
          </a:xfrm>
          <a:prstGeom prst="bentConnector3">
            <a:avLst>
              <a:gd name="adj1" fmla="val -3931"/>
            </a:avLst>
          </a:prstGeom>
          <a:solidFill>
            <a:schemeClr val="bg1"/>
          </a:solidFill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/>
          </a:ln>
          <a:effectLst/>
        </p:spPr>
      </p:cxnSp>
      <p:cxnSp>
        <p:nvCxnSpPr>
          <p:cNvPr id="7172" name="直線コネクタ 7171"/>
          <p:cNvCxnSpPr/>
          <p:nvPr/>
        </p:nvCxnSpPr>
        <p:spPr bwMode="auto">
          <a:xfrm flipH="1" flipV="1">
            <a:off x="1639939" y="2831648"/>
            <a:ext cx="11588" cy="3792533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/>
          </a:ln>
          <a:effectLst/>
        </p:spPr>
      </p:cxnSp>
      <p:cxnSp>
        <p:nvCxnSpPr>
          <p:cNvPr id="28" name="直線矢印コネクタ 27"/>
          <p:cNvCxnSpPr/>
          <p:nvPr/>
        </p:nvCxnSpPr>
        <p:spPr bwMode="auto">
          <a:xfrm>
            <a:off x="1612191" y="2876826"/>
            <a:ext cx="245192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4" name="下矢印 3"/>
          <p:cNvSpPr/>
          <p:nvPr/>
        </p:nvSpPr>
        <p:spPr bwMode="auto">
          <a:xfrm>
            <a:off x="7938504" y="4627898"/>
            <a:ext cx="95384" cy="1350178"/>
          </a:xfrm>
          <a:prstGeom prst="downArrow">
            <a:avLst/>
          </a:prstGeom>
          <a:noFill/>
          <a:ln w="5715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36000" rIns="90000" bIns="36000"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右矢印 41"/>
          <p:cNvSpPr/>
          <p:nvPr/>
        </p:nvSpPr>
        <p:spPr bwMode="auto">
          <a:xfrm>
            <a:off x="7232004" y="4727914"/>
            <a:ext cx="1508384" cy="327372"/>
          </a:xfrm>
          <a:prstGeom prst="rightArrow">
            <a:avLst>
              <a:gd name="adj1" fmla="val 100000"/>
              <a:gd name="adj2" fmla="val 0"/>
            </a:avLst>
          </a:prstGeom>
          <a:solidFill>
            <a:schemeClr val="bg1"/>
          </a:solidFill>
          <a:ln w="19050" algn="ctr">
            <a:solidFill>
              <a:schemeClr val="accent6"/>
            </a:solidFill>
            <a:miter lim="800000"/>
            <a:headEnd/>
            <a:tailEnd/>
          </a:ln>
          <a:effectLst/>
          <a:extLst/>
        </p:spPr>
        <p:txBody>
          <a:bodyPr wrap="none" lIns="90000" tIns="36000" rIns="90000" bIns="36000" anchor="ctr"/>
          <a:lstStyle/>
          <a:p>
            <a:pPr>
              <a:defRPr/>
            </a:pP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医療機関へ情報提供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右矢印 50"/>
          <p:cNvSpPr/>
          <p:nvPr/>
        </p:nvSpPr>
        <p:spPr bwMode="auto">
          <a:xfrm>
            <a:off x="963092" y="3131888"/>
            <a:ext cx="737465" cy="575098"/>
          </a:xfrm>
          <a:prstGeom prst="rightArrow">
            <a:avLst>
              <a:gd name="adj1" fmla="val 100000"/>
              <a:gd name="adj2" fmla="val 0"/>
            </a:avLst>
          </a:prstGeom>
          <a:gradFill flip="none" rotWithShape="1">
            <a:gsLst>
              <a:gs pos="0">
                <a:schemeClr val="accent6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6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6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19050" algn="ctr">
            <a:noFill/>
            <a:miter lim="800000"/>
            <a:headEnd/>
            <a:tailEnd/>
          </a:ln>
          <a:effectLst/>
          <a:extLst/>
        </p:spPr>
        <p:txBody>
          <a:bodyPr wrap="none" lIns="90000" tIns="36000" rIns="90000" bIns="36000" anchor="ctr"/>
          <a:lstStyle/>
          <a:p>
            <a:pPr>
              <a:defRPr/>
            </a:pPr>
            <a:endParaRPr lang="en-US" altLang="ja-JP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</a:t>
            </a: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algn="l">
              <a:defRPr/>
            </a:pPr>
            <a:r>
              <a:rPr lang="ja-JP" altLang="en-U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データ集計</a:t>
            </a:r>
            <a:endParaRPr lang="en-US" altLang="ja-JP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defRPr/>
            </a:pPr>
            <a:r>
              <a:rPr lang="ja-JP" alt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公表</a:t>
            </a:r>
            <a:endParaRPr lang="en-US" altLang="ja-JP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defRPr/>
            </a:pPr>
            <a:endParaRPr lang="en-US" altLang="ja-JP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7180" name="直線矢印コネクタ 7179"/>
          <p:cNvCxnSpPr>
            <a:endCxn id="67" idx="1"/>
          </p:cNvCxnSpPr>
          <p:nvPr/>
        </p:nvCxnSpPr>
        <p:spPr bwMode="auto">
          <a:xfrm>
            <a:off x="4547955" y="3813001"/>
            <a:ext cx="18525" cy="2316860"/>
          </a:xfrm>
          <a:prstGeom prst="straightConnector1">
            <a:avLst/>
          </a:prstGeom>
          <a:solidFill>
            <a:schemeClr val="bg1"/>
          </a:solidFill>
          <a:ln w="698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65" name="右矢印 64"/>
          <p:cNvSpPr/>
          <p:nvPr/>
        </p:nvSpPr>
        <p:spPr bwMode="auto">
          <a:xfrm>
            <a:off x="4547955" y="5299351"/>
            <a:ext cx="224767" cy="93649"/>
          </a:xfrm>
          <a:prstGeom prst="rightArrow">
            <a:avLst/>
          </a:prstGeom>
          <a:noFill/>
          <a:ln w="5715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36000" rIns="90000" bIns="36000"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66" name="右矢印 65"/>
          <p:cNvSpPr/>
          <p:nvPr/>
        </p:nvSpPr>
        <p:spPr bwMode="auto">
          <a:xfrm>
            <a:off x="5971234" y="6141761"/>
            <a:ext cx="1520762" cy="80160"/>
          </a:xfrm>
          <a:prstGeom prst="rightArrow">
            <a:avLst/>
          </a:prstGeom>
          <a:noFill/>
          <a:ln w="5715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36000" rIns="90000" bIns="36000"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67" name="右矢印 66"/>
          <p:cNvSpPr/>
          <p:nvPr/>
        </p:nvSpPr>
        <p:spPr bwMode="auto">
          <a:xfrm>
            <a:off x="4566480" y="6083036"/>
            <a:ext cx="224767" cy="93649"/>
          </a:xfrm>
          <a:prstGeom prst="rightArrow">
            <a:avLst/>
          </a:prstGeom>
          <a:noFill/>
          <a:ln w="5715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36000" rIns="90000" bIns="36000"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68" name="右矢印 67"/>
          <p:cNvSpPr/>
          <p:nvPr/>
        </p:nvSpPr>
        <p:spPr bwMode="auto">
          <a:xfrm>
            <a:off x="4867259" y="5914277"/>
            <a:ext cx="987555" cy="521524"/>
          </a:xfrm>
          <a:prstGeom prst="rightArrow">
            <a:avLst>
              <a:gd name="adj1" fmla="val 100000"/>
              <a:gd name="adj2" fmla="val 16769"/>
            </a:avLst>
          </a:prstGeom>
          <a:solidFill>
            <a:schemeClr val="bg1"/>
          </a:solidFill>
          <a:ln w="19050" algn="ctr">
            <a:solidFill>
              <a:schemeClr val="accent6"/>
            </a:solidFill>
            <a:miter lim="800000"/>
            <a:headEnd/>
            <a:tailEnd/>
          </a:ln>
          <a:effectLst/>
          <a:extLst/>
        </p:spPr>
        <p:txBody>
          <a:bodyPr wrap="none" lIns="90000" tIns="36000" rIns="90000" bIns="36000" anchor="ctr"/>
          <a:lstStyle/>
          <a:p>
            <a:pPr>
              <a:defRPr/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各病院で検討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・病床機能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右矢印 39"/>
          <p:cNvSpPr/>
          <p:nvPr/>
        </p:nvSpPr>
        <p:spPr bwMode="auto">
          <a:xfrm rot="16200000" flipV="1">
            <a:off x="3008474" y="3959675"/>
            <a:ext cx="279341" cy="45719"/>
          </a:xfrm>
          <a:prstGeom prst="rightArrow">
            <a:avLst/>
          </a:prstGeom>
          <a:noFill/>
          <a:ln w="5715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36000" rIns="90000" bIns="36000"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43" name="右矢印 42"/>
          <p:cNvSpPr/>
          <p:nvPr/>
        </p:nvSpPr>
        <p:spPr bwMode="auto">
          <a:xfrm rot="16200000" flipV="1">
            <a:off x="5510968" y="3884100"/>
            <a:ext cx="459949" cy="45719"/>
          </a:xfrm>
          <a:prstGeom prst="rightArrow">
            <a:avLst/>
          </a:prstGeom>
          <a:noFill/>
          <a:ln w="5715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36000" rIns="90000" bIns="36000"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 rot="5400000">
            <a:off x="8925014" y="5560030"/>
            <a:ext cx="1642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資料 １－５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189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ＭＳ Ｐゴシック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57150" algn="ctr">
          <a:solidFill>
            <a:srgbClr val="FF0000"/>
          </a:solidFill>
          <a:miter lim="800000"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lIns="90000" tIns="36000" rIns="90000" bIns="36000" anchor="ctr"/>
      <a:lstStyle>
        <a:defPPr>
          <a:defRPr/>
        </a:defPPr>
      </a:lstStyle>
    </a:spDef>
    <a:lnDef>
      <a:spPr bwMode="auto">
        <a:solidFill>
          <a:schemeClr val="bg1"/>
        </a:solidFill>
        <a:ln w="19050" cap="flat" cmpd="sng" algn="ctr">
          <a:solidFill>
            <a:schemeClr val="accent6">
              <a:lumMod val="60000"/>
              <a:lumOff val="40000"/>
            </a:schemeClr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43226</TotalTime>
  <Words>205</Words>
  <Application>Microsoft Office PowerPoint</Application>
  <PresentationFormat>A4 210 x 297 mm</PresentationFormat>
  <Paragraphs>65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PowerPoint プレゼンテーション</vt:lpstr>
    </vt:vector>
  </TitlesOfParts>
  <Company>NIT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プレゼン課題</dc:title>
  <dc:creator>NIT</dc:creator>
  <cp:lastModifiedBy>菅野　佳一</cp:lastModifiedBy>
  <cp:revision>2632</cp:revision>
  <cp:lastPrinted>2016-09-27T07:23:14Z</cp:lastPrinted>
  <dcterms:created xsi:type="dcterms:W3CDTF">2008-10-15T05:11:48Z</dcterms:created>
  <dcterms:modified xsi:type="dcterms:W3CDTF">2016-10-12T00:52:09Z</dcterms:modified>
</cp:coreProperties>
</file>