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
  </p:notesMasterIdLst>
  <p:sldIdLst>
    <p:sldId id="256" r:id="rId2"/>
    <p:sldId id="271" r:id="rId3"/>
    <p:sldId id="257" r:id="rId4"/>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21" autoAdjust="0"/>
    <p:restoredTop sz="93899" autoAdjust="0"/>
  </p:normalViewPr>
  <p:slideViewPr>
    <p:cSldViewPr snapToGrid="0">
      <p:cViewPr varScale="1">
        <p:scale>
          <a:sx n="100" d="100"/>
          <a:sy n="100" d="100"/>
        </p:scale>
        <p:origin x="96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E65A69C-D6E3-41C7-8335-02E62EF340CF}" type="datetimeFigureOut">
              <a:rPr kumimoji="1" lang="ja-JP" altLang="en-US" smtClean="0"/>
              <a:t>2024/4/3</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67D94133-806D-4AAC-9801-FA20AE86F482}" type="slidenum">
              <a:rPr kumimoji="1" lang="ja-JP" altLang="en-US" smtClean="0"/>
              <a:t>‹#›</a:t>
            </a:fld>
            <a:endParaRPr kumimoji="1" lang="ja-JP" altLang="en-US"/>
          </a:p>
        </p:txBody>
      </p:sp>
    </p:spTree>
    <p:extLst>
      <p:ext uri="{BB962C8B-B14F-4D97-AF65-F5344CB8AC3E}">
        <p14:creationId xmlns:p14="http://schemas.microsoft.com/office/powerpoint/2010/main" val="23005843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0FC9E04-D605-43B1-B8A4-4BC741D3F5C3}" type="datetimeFigureOut">
              <a:rPr kumimoji="1" lang="ja-JP" altLang="en-US" smtClean="0"/>
              <a:t>2024/4/3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127010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0FC9E04-D605-43B1-B8A4-4BC741D3F5C3}" type="datetimeFigureOut">
              <a:rPr kumimoji="1" lang="ja-JP" altLang="en-US" smtClean="0"/>
              <a:t>2024/4/3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4256852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0FC9E04-D605-43B1-B8A4-4BC741D3F5C3}" type="datetimeFigureOut">
              <a:rPr kumimoji="1" lang="ja-JP" altLang="en-US" smtClean="0"/>
              <a:t>2024/4/3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2137490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0FC9E04-D605-43B1-B8A4-4BC741D3F5C3}" type="datetimeFigureOut">
              <a:rPr kumimoji="1" lang="ja-JP" altLang="en-US" smtClean="0"/>
              <a:t>2024/4/3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1319485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0FC9E04-D605-43B1-B8A4-4BC741D3F5C3}" type="datetimeFigureOut">
              <a:rPr kumimoji="1" lang="ja-JP" altLang="en-US" smtClean="0"/>
              <a:t>2024/4/3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111840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0FC9E04-D605-43B1-B8A4-4BC741D3F5C3}" type="datetimeFigureOut">
              <a:rPr kumimoji="1" lang="ja-JP" altLang="en-US" smtClean="0"/>
              <a:t>2024/4/3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154754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0FC9E04-D605-43B1-B8A4-4BC741D3F5C3}" type="datetimeFigureOut">
              <a:rPr kumimoji="1" lang="ja-JP" altLang="en-US" smtClean="0"/>
              <a:t>2024/4/3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2123424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0FC9E04-D605-43B1-B8A4-4BC741D3F5C3}" type="datetimeFigureOut">
              <a:rPr kumimoji="1" lang="ja-JP" altLang="en-US" smtClean="0"/>
              <a:t>2024/4/3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1715068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FC9E04-D605-43B1-B8A4-4BC741D3F5C3}" type="datetimeFigureOut">
              <a:rPr kumimoji="1" lang="ja-JP" altLang="en-US" smtClean="0"/>
              <a:t>2024/4/3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427879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0FC9E04-D605-43B1-B8A4-4BC741D3F5C3}" type="datetimeFigureOut">
              <a:rPr kumimoji="1" lang="ja-JP" altLang="en-US" smtClean="0"/>
              <a:t>2024/4/3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3686356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0FC9E04-D605-43B1-B8A4-4BC741D3F5C3}" type="datetimeFigureOut">
              <a:rPr kumimoji="1" lang="ja-JP" altLang="en-US" smtClean="0"/>
              <a:t>2024/4/3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654469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FC9E04-D605-43B1-B8A4-4BC741D3F5C3}" type="datetimeFigureOut">
              <a:rPr kumimoji="1" lang="ja-JP" altLang="en-US" smtClean="0"/>
              <a:t>2024/4/3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34478-2957-4010-926E-F8895A527EDB}" type="slidenum">
              <a:rPr kumimoji="1" lang="ja-JP" altLang="en-US" smtClean="0"/>
              <a:t>‹#›</a:t>
            </a:fld>
            <a:endParaRPr kumimoji="1" lang="ja-JP" altLang="en-US"/>
          </a:p>
        </p:txBody>
      </p:sp>
    </p:spTree>
    <p:extLst>
      <p:ext uri="{BB962C8B-B14F-4D97-AF65-F5344CB8AC3E}">
        <p14:creationId xmlns:p14="http://schemas.microsoft.com/office/powerpoint/2010/main" val="1102907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95C6119-4790-49C9-A2F9-AF2C133EC487}"/>
              </a:ext>
            </a:extLst>
          </p:cNvPr>
          <p:cNvSpPr/>
          <p:nvPr/>
        </p:nvSpPr>
        <p:spPr>
          <a:xfrm>
            <a:off x="-10651" y="-30568"/>
            <a:ext cx="9906000" cy="50367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令和５年度「</a:t>
            </a:r>
            <a:r>
              <a:rPr lang="en-US" altLang="ja-JP" sz="2000" b="1" dirty="0">
                <a:solidFill>
                  <a:schemeClr val="bg1"/>
                </a:solidFill>
                <a:latin typeface="Meiryo UI" panose="020B0604030504040204" pitchFamily="50" charset="-128"/>
                <a:ea typeface="Meiryo UI" panose="020B0604030504040204" pitchFamily="50" charset="-128"/>
              </a:rPr>
              <a:t>10</a:t>
            </a:r>
            <a:r>
              <a:rPr lang="ja-JP" altLang="en-US" sz="2000" b="1" dirty="0">
                <a:solidFill>
                  <a:schemeClr val="bg1"/>
                </a:solidFill>
                <a:latin typeface="Meiryo UI" panose="020B0604030504040204" pitchFamily="50" charset="-128"/>
                <a:ea typeface="Meiryo UI" panose="020B0604030504040204" pitchFamily="50" charset="-128"/>
              </a:rPr>
              <a:t>歳若返り」プロジェクト推進事業について（認知症予防）</a:t>
            </a:r>
          </a:p>
        </p:txBody>
      </p:sp>
      <p:sp>
        <p:nvSpPr>
          <p:cNvPr id="5" name="正方形/長方形 4">
            <a:extLst>
              <a:ext uri="{FF2B5EF4-FFF2-40B4-BE49-F238E27FC236}">
                <a16:creationId xmlns:a16="http://schemas.microsoft.com/office/drawing/2014/main" id="{2FB719EE-6A7E-480E-842D-F17FFBBD630C}"/>
              </a:ext>
            </a:extLst>
          </p:cNvPr>
          <p:cNvSpPr/>
          <p:nvPr/>
        </p:nvSpPr>
        <p:spPr>
          <a:xfrm>
            <a:off x="92499" y="1061576"/>
            <a:ext cx="9739018" cy="6853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0DE5EB9A-E8C5-4DBE-A195-81EE9E2AAB13}"/>
              </a:ext>
            </a:extLst>
          </p:cNvPr>
          <p:cNvSpPr/>
          <p:nvPr/>
        </p:nvSpPr>
        <p:spPr>
          <a:xfrm>
            <a:off x="85044" y="1803699"/>
            <a:ext cx="9739018" cy="27404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2AB3B32C-30C8-4967-AE60-F6E4D928A497}"/>
              </a:ext>
            </a:extLst>
          </p:cNvPr>
          <p:cNvSpPr/>
          <p:nvPr/>
        </p:nvSpPr>
        <p:spPr>
          <a:xfrm>
            <a:off x="85046" y="4612589"/>
            <a:ext cx="9741282" cy="2186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E92F3E8C-3D72-45CE-BFDE-6FA3D3F32BA9}"/>
              </a:ext>
            </a:extLst>
          </p:cNvPr>
          <p:cNvSpPr txBox="1"/>
          <p:nvPr/>
        </p:nvSpPr>
        <p:spPr>
          <a:xfrm>
            <a:off x="165053" y="1095407"/>
            <a:ext cx="5003904" cy="646331"/>
          </a:xfrm>
          <a:prstGeom prst="rect">
            <a:avLst/>
          </a:prstGeom>
          <a:noFill/>
          <a:ln>
            <a:noFill/>
          </a:ln>
        </p:spPr>
        <p:txBody>
          <a:bodyPr wrap="square" rtlCol="0">
            <a:spAutoFit/>
          </a:bodyPr>
          <a:lstStyle/>
          <a:p>
            <a:r>
              <a:rPr lang="ja-JP" altLang="en-US" sz="1200" dirty="0">
                <a:latin typeface="Meiryo UI" panose="020B0604030504040204" pitchFamily="50" charset="-128"/>
                <a:ea typeface="Meiryo UI" panose="020B0604030504040204" pitchFamily="50" charset="-128"/>
              </a:rPr>
              <a:t>■イベント名：認知症予防イベント～脳が</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歳若返るトレーニング術～</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■日時：令和５年９月</a:t>
            </a:r>
            <a:r>
              <a:rPr lang="en-US" altLang="ja-JP" sz="1200" dirty="0">
                <a:latin typeface="Meiryo UI" panose="020B0604030504040204" pitchFamily="50" charset="-128"/>
                <a:ea typeface="Meiryo UI" panose="020B0604030504040204" pitchFamily="50" charset="-128"/>
              </a:rPr>
              <a:t>24</a:t>
            </a:r>
            <a:r>
              <a:rPr lang="ja-JP" altLang="en-US" sz="1200" dirty="0">
                <a:latin typeface="Meiryo UI" panose="020B0604030504040204" pitchFamily="50" charset="-128"/>
                <a:ea typeface="Meiryo UI" panose="020B0604030504040204" pitchFamily="50" charset="-128"/>
              </a:rPr>
              <a:t>日（日）</a:t>
            </a:r>
            <a:r>
              <a:rPr lang="en-US" altLang="ja-JP" sz="1200" dirty="0">
                <a:latin typeface="Meiryo UI" panose="020B0604030504040204" pitchFamily="50" charset="-128"/>
                <a:ea typeface="Meiryo UI" panose="020B0604030504040204" pitchFamily="50" charset="-128"/>
              </a:rPr>
              <a:t>10:00</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17:00</a:t>
            </a:r>
            <a:r>
              <a:rPr lang="ja-JP" altLang="en-US" sz="12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午前・午後２回実施）</a:t>
            </a:r>
            <a:endParaRPr lang="en-US" altLang="ja-JP" sz="10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■場所：梅田スカイビル３階　ステラホール</a:t>
            </a:r>
            <a:endParaRPr lang="en-US" altLang="ja-JP" sz="12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8354AE7-BE64-4EA4-B227-3039E2C68651}"/>
              </a:ext>
            </a:extLst>
          </p:cNvPr>
          <p:cNvSpPr txBox="1"/>
          <p:nvPr/>
        </p:nvSpPr>
        <p:spPr>
          <a:xfrm>
            <a:off x="143286" y="1794019"/>
            <a:ext cx="5806512" cy="461665"/>
          </a:xfrm>
          <a:prstGeom prst="rect">
            <a:avLst/>
          </a:prstGeom>
          <a:noFill/>
          <a:ln>
            <a:noFill/>
          </a:ln>
        </p:spPr>
        <p:txBody>
          <a:bodyPr wrap="square" rtlCol="0">
            <a:spAutoFit/>
          </a:bodyPr>
          <a:lstStyle/>
          <a:p>
            <a:r>
              <a:rPr lang="ja-JP" altLang="en-US" sz="1200" b="1" dirty="0">
                <a:solidFill>
                  <a:sysClr val="windowText" lastClr="000000"/>
                </a:solidFill>
                <a:latin typeface="Meiryo UI" panose="020B0604030504040204" pitchFamily="50" charset="-128"/>
                <a:ea typeface="Meiryo UI" panose="020B0604030504040204" pitchFamily="50" charset="-128"/>
              </a:rPr>
              <a:t>■専門家による基調講演</a:t>
            </a:r>
            <a:endParaRPr lang="en-US" altLang="ja-JP" sz="1200" b="1" dirty="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　関西福祉科学大学・重森教授による、脳が</a:t>
            </a:r>
            <a:r>
              <a:rPr lang="en-US" altLang="ja-JP" sz="1200" dirty="0">
                <a:solidFill>
                  <a:sysClr val="windowText" lastClr="000000"/>
                </a:solidFill>
                <a:latin typeface="Meiryo UI" panose="020B0604030504040204" pitchFamily="50" charset="-128"/>
                <a:ea typeface="Meiryo UI" panose="020B0604030504040204" pitchFamily="50" charset="-128"/>
              </a:rPr>
              <a:t>10</a:t>
            </a:r>
            <a:r>
              <a:rPr lang="ja-JP" altLang="en-US" sz="1200" dirty="0">
                <a:solidFill>
                  <a:sysClr val="windowText" lastClr="000000"/>
                </a:solidFill>
                <a:latin typeface="Meiryo UI" panose="020B0604030504040204" pitchFamily="50" charset="-128"/>
                <a:ea typeface="Meiryo UI" panose="020B0604030504040204" pitchFamily="50" charset="-128"/>
              </a:rPr>
              <a:t>歳若返る認知症予防をテーマとした講演</a:t>
            </a:r>
            <a:endParaRPr lang="en-US" altLang="ja-JP" sz="1200" dirty="0">
              <a:solidFill>
                <a:sysClr val="windowText" lastClr="000000"/>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3ED544DE-B816-4AEF-9632-90D3EB883A39}"/>
              </a:ext>
            </a:extLst>
          </p:cNvPr>
          <p:cNvSpPr txBox="1"/>
          <p:nvPr/>
        </p:nvSpPr>
        <p:spPr>
          <a:xfrm>
            <a:off x="130338" y="2263877"/>
            <a:ext cx="5853938" cy="646331"/>
          </a:xfrm>
          <a:prstGeom prst="rect">
            <a:avLst/>
          </a:prstGeom>
          <a:noFill/>
          <a:ln>
            <a:noFill/>
          </a:ln>
        </p:spPr>
        <p:txBody>
          <a:bodyPr wrap="square" rtlCol="0">
            <a:spAutoFit/>
          </a:bodyPr>
          <a:lstStyle/>
          <a:p>
            <a:r>
              <a:rPr lang="ja-JP" altLang="en-US" sz="1200" b="1" dirty="0">
                <a:latin typeface="Meiryo UI" panose="020B0604030504040204" pitchFamily="50" charset="-128"/>
                <a:ea typeface="Meiryo UI" panose="020B0604030504040204" pitchFamily="50" charset="-128"/>
              </a:rPr>
              <a:t>■認知症予防トレーニング</a:t>
            </a:r>
            <a:endParaRPr lang="en-US" altLang="ja-JP" sz="12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重森教授、ゲストの赤井英和・佳子夫妻と一緒に、運動しながら複雑な課題を実施する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二重課題トレーニングを体験（じゃんけんウォーキングなど）</a:t>
            </a:r>
            <a:endParaRPr lang="en-US" altLang="ja-JP" sz="12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86EAB9F8-3890-414F-A9E0-E40054ED0CEE}"/>
              </a:ext>
            </a:extLst>
          </p:cNvPr>
          <p:cNvSpPr txBox="1"/>
          <p:nvPr/>
        </p:nvSpPr>
        <p:spPr>
          <a:xfrm>
            <a:off x="121001" y="2876531"/>
            <a:ext cx="5722501" cy="1015663"/>
          </a:xfrm>
          <a:prstGeom prst="rect">
            <a:avLst/>
          </a:prstGeom>
          <a:noFill/>
          <a:ln>
            <a:noFill/>
          </a:ln>
        </p:spPr>
        <p:txBody>
          <a:bodyPr wrap="square" rtlCol="0">
            <a:spAutoFit/>
          </a:bodyPr>
          <a:lstStyle/>
          <a:p>
            <a:r>
              <a:rPr lang="ja-JP" altLang="en-US" sz="1200" b="1" dirty="0">
                <a:latin typeface="Meiryo UI" panose="020B0604030504040204" pitchFamily="50" charset="-128"/>
                <a:ea typeface="Meiryo UI" panose="020B0604030504040204" pitchFamily="50" charset="-128"/>
              </a:rPr>
              <a:t>■体験ブース</a:t>
            </a:r>
            <a:endParaRPr lang="en-US" altLang="ja-JP" sz="12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仮想空間（</a:t>
            </a:r>
            <a:r>
              <a:rPr lang="en-US" altLang="ja-JP" sz="1200" dirty="0">
                <a:latin typeface="Meiryo UI" panose="020B0604030504040204" pitchFamily="50" charset="-128"/>
                <a:ea typeface="Meiryo UI" panose="020B0604030504040204" pitchFamily="50" charset="-128"/>
              </a:rPr>
              <a:t>VR</a:t>
            </a:r>
            <a:r>
              <a:rPr lang="ja-JP" altLang="en-US" sz="1200" dirty="0">
                <a:latin typeface="Meiryo UI" panose="020B0604030504040204" pitchFamily="50" charset="-128"/>
                <a:ea typeface="Meiryo UI" panose="020B0604030504040204" pitchFamily="50" charset="-128"/>
              </a:rPr>
              <a:t>）上の狙った位置に手を伸ばす動作を繰り返すことで、姿勢バランスや</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認知機能を鍛えるリハビリテーション医療機器（㈱</a:t>
            </a:r>
            <a:r>
              <a:rPr lang="en-US" altLang="ja-JP" sz="1200" dirty="0" err="1">
                <a:latin typeface="Meiryo UI" panose="020B0604030504040204" pitchFamily="50" charset="-128"/>
                <a:ea typeface="Meiryo UI" panose="020B0604030504040204" pitchFamily="50" charset="-128"/>
              </a:rPr>
              <a:t>mediVR</a:t>
            </a:r>
            <a:r>
              <a:rPr lang="ja-JP" altLang="en-US" sz="1200" dirty="0">
                <a:latin typeface="Meiryo UI" panose="020B0604030504040204" pitchFamily="50" charset="-128"/>
                <a:ea typeface="Meiryo UI" panose="020B0604030504040204" pitchFamily="50" charset="-128"/>
              </a:rPr>
              <a:t>）や、脳トレアプリ</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（㈱ソフトアップ</a:t>
            </a:r>
            <a:r>
              <a:rPr lang="en-US" altLang="ja-JP" sz="1200" dirty="0">
                <a:latin typeface="Meiryo UI" panose="020B0604030504040204" pitchFamily="50" charset="-128"/>
                <a:ea typeface="Meiryo UI" panose="020B0604030504040204" pitchFamily="50" charset="-128"/>
              </a:rPr>
              <a:t>J</a:t>
            </a:r>
            <a:r>
              <a:rPr lang="ja-JP" altLang="en-US" sz="1200" dirty="0">
                <a:latin typeface="Meiryo UI" panose="020B0604030504040204" pitchFamily="50" charset="-128"/>
                <a:ea typeface="Meiryo UI" panose="020B0604030504040204" pitchFamily="50" charset="-128"/>
              </a:rPr>
              <a:t>）、耳活フィットネス（㈱オトバンク）など、認知症予防の効果が期待される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先端技術の体験ブースや日本早期認知症学会による相談ブースを会場内に設置</a:t>
            </a:r>
          </a:p>
        </p:txBody>
      </p:sp>
      <p:pic>
        <p:nvPicPr>
          <p:cNvPr id="22" name="図 21">
            <a:extLst>
              <a:ext uri="{FF2B5EF4-FFF2-40B4-BE49-F238E27FC236}">
                <a16:creationId xmlns:a16="http://schemas.microsoft.com/office/drawing/2014/main" id="{78086F0B-A59A-4A06-86A7-40A03D7FF0E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060009" y="3244022"/>
            <a:ext cx="1654584" cy="1127185"/>
          </a:xfrm>
          <a:prstGeom prst="rect">
            <a:avLst/>
          </a:prstGeom>
        </p:spPr>
      </p:pic>
      <p:pic>
        <p:nvPicPr>
          <p:cNvPr id="24" name="図 23">
            <a:extLst>
              <a:ext uri="{FF2B5EF4-FFF2-40B4-BE49-F238E27FC236}">
                <a16:creationId xmlns:a16="http://schemas.microsoft.com/office/drawing/2014/main" id="{5FBB25A7-C297-48A0-94C9-E9F429926AD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46922" y="1856069"/>
            <a:ext cx="1609830" cy="1201380"/>
          </a:xfrm>
          <a:prstGeom prst="rect">
            <a:avLst/>
          </a:prstGeom>
        </p:spPr>
      </p:pic>
      <p:sp>
        <p:nvSpPr>
          <p:cNvPr id="25" name="テキスト ボックス 24">
            <a:extLst>
              <a:ext uri="{FF2B5EF4-FFF2-40B4-BE49-F238E27FC236}">
                <a16:creationId xmlns:a16="http://schemas.microsoft.com/office/drawing/2014/main" id="{E080884D-DFFD-4202-A4E9-9342406FDA48}"/>
              </a:ext>
            </a:extLst>
          </p:cNvPr>
          <p:cNvSpPr txBox="1"/>
          <p:nvPr/>
        </p:nvSpPr>
        <p:spPr>
          <a:xfrm>
            <a:off x="97896" y="4730139"/>
            <a:ext cx="1830204" cy="283423"/>
          </a:xfrm>
          <a:prstGeom prst="rect">
            <a:avLst/>
          </a:prstGeom>
          <a:noFill/>
          <a:ln>
            <a:noFill/>
          </a:ln>
        </p:spPr>
        <p:txBody>
          <a:bodyPr wrap="square" rtlCol="0">
            <a:spAutoFit/>
          </a:bodyPr>
          <a:lstStyle/>
          <a:p>
            <a:r>
              <a:rPr lang="ja-JP" altLang="en-US" sz="1200" b="1" dirty="0">
                <a:solidFill>
                  <a:sysClr val="windowText" lastClr="000000"/>
                </a:solidFill>
                <a:latin typeface="Meiryo UI" panose="020B0604030504040204" pitchFamily="50" charset="-128"/>
                <a:ea typeface="Meiryo UI" panose="020B0604030504040204" pitchFamily="50" charset="-128"/>
              </a:rPr>
              <a:t>■来場者数</a:t>
            </a:r>
            <a:r>
              <a:rPr lang="ja-JP" altLang="en-US" sz="1200" dirty="0">
                <a:solidFill>
                  <a:sysClr val="windowText" lastClr="000000"/>
                </a:solidFill>
                <a:latin typeface="Meiryo UI" panose="020B0604030504040204" pitchFamily="50" charset="-128"/>
                <a:ea typeface="Meiryo UI" panose="020B0604030504040204" pitchFamily="50" charset="-128"/>
              </a:rPr>
              <a:t>：約</a:t>
            </a:r>
            <a:r>
              <a:rPr lang="en-US" altLang="ja-JP" sz="1200" dirty="0">
                <a:solidFill>
                  <a:sysClr val="windowText" lastClr="000000"/>
                </a:solidFill>
                <a:latin typeface="Meiryo UI" panose="020B0604030504040204" pitchFamily="50" charset="-128"/>
                <a:ea typeface="Meiryo UI" panose="020B0604030504040204" pitchFamily="50" charset="-128"/>
              </a:rPr>
              <a:t>400</a:t>
            </a:r>
            <a:r>
              <a:rPr lang="ja-JP" altLang="en-US" sz="1200" dirty="0">
                <a:solidFill>
                  <a:sysClr val="windowText" lastClr="000000"/>
                </a:solidFill>
                <a:latin typeface="Meiryo UI" panose="020B0604030504040204" pitchFamily="50" charset="-128"/>
                <a:ea typeface="Meiryo UI" panose="020B0604030504040204" pitchFamily="50" charset="-128"/>
              </a:rPr>
              <a:t>名</a:t>
            </a:r>
            <a:endParaRPr lang="en-US" altLang="ja-JP" sz="1200" dirty="0">
              <a:solidFill>
                <a:sysClr val="windowText" lastClr="000000"/>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E069E3F7-2924-4C3F-A7BD-F2FAFAED88DA}"/>
              </a:ext>
            </a:extLst>
          </p:cNvPr>
          <p:cNvSpPr txBox="1"/>
          <p:nvPr/>
        </p:nvSpPr>
        <p:spPr>
          <a:xfrm>
            <a:off x="111717" y="4954980"/>
            <a:ext cx="4810769" cy="1158394"/>
          </a:xfrm>
          <a:prstGeom prst="rect">
            <a:avLst/>
          </a:prstGeom>
          <a:noFill/>
          <a:ln>
            <a:noFill/>
          </a:ln>
        </p:spPr>
        <p:txBody>
          <a:bodyPr wrap="square" rtlCol="0">
            <a:spAutoFit/>
          </a:bodyPr>
          <a:lstStyle/>
          <a:p>
            <a:pPr>
              <a:lnSpc>
                <a:spcPts val="1700"/>
              </a:lnSpc>
            </a:pPr>
            <a:r>
              <a:rPr lang="ja-JP" altLang="en-US" sz="1200" b="1" dirty="0">
                <a:solidFill>
                  <a:sysClr val="windowText" lastClr="000000"/>
                </a:solidFill>
                <a:latin typeface="Meiryo UI" panose="020B0604030504040204" pitchFamily="50" charset="-128"/>
                <a:ea typeface="Meiryo UI" panose="020B0604030504040204" pitchFamily="50" charset="-128"/>
              </a:rPr>
              <a:t>■来場者アンケート結果</a:t>
            </a:r>
            <a:endParaRPr lang="en-US" altLang="ja-JP" sz="1200" b="1" dirty="0">
              <a:solidFill>
                <a:sysClr val="windowText" lastClr="000000"/>
              </a:solidFill>
              <a:latin typeface="Meiryo UI" panose="020B0604030504040204" pitchFamily="50" charset="-128"/>
              <a:ea typeface="Meiryo UI" panose="020B0604030504040204" pitchFamily="50" charset="-128"/>
            </a:endParaRPr>
          </a:p>
          <a:p>
            <a:pPr>
              <a:lnSpc>
                <a:spcPts val="1700"/>
              </a:lnSpc>
            </a:pPr>
            <a:r>
              <a:rPr lang="ja-JP" altLang="en-US" sz="1200" dirty="0">
                <a:solidFill>
                  <a:sysClr val="windowText" lastClr="000000"/>
                </a:solidFill>
                <a:latin typeface="Meiryo UI" panose="020B0604030504040204" pitchFamily="50" charset="-128"/>
                <a:ea typeface="Meiryo UI" panose="020B0604030504040204" pitchFamily="50" charset="-128"/>
              </a:rPr>
              <a:t>　・「</a:t>
            </a:r>
            <a:r>
              <a:rPr lang="en-US" altLang="ja-JP" sz="1200" dirty="0">
                <a:solidFill>
                  <a:sysClr val="windowText" lastClr="000000"/>
                </a:solidFill>
                <a:latin typeface="Meiryo UI" panose="020B0604030504040204" pitchFamily="50" charset="-128"/>
                <a:ea typeface="Meiryo UI" panose="020B0604030504040204" pitchFamily="50" charset="-128"/>
              </a:rPr>
              <a:t>10</a:t>
            </a:r>
            <a:r>
              <a:rPr lang="ja-JP" altLang="en-US" sz="1200" dirty="0">
                <a:solidFill>
                  <a:sysClr val="windowText" lastClr="000000"/>
                </a:solidFill>
                <a:latin typeface="Meiryo UI" panose="020B0604030504040204" pitchFamily="50" charset="-128"/>
                <a:ea typeface="Meiryo UI" panose="020B0604030504040204" pitchFamily="50" charset="-128"/>
              </a:rPr>
              <a:t>歳若返り」プロジェクト認知度：言葉・内容両方認知（</a:t>
            </a:r>
            <a:r>
              <a:rPr lang="en-US" altLang="ja-JP" sz="1200" dirty="0">
                <a:solidFill>
                  <a:sysClr val="windowText" lastClr="000000"/>
                </a:solidFill>
                <a:latin typeface="Meiryo UI" panose="020B0604030504040204" pitchFamily="50" charset="-128"/>
                <a:ea typeface="Meiryo UI" panose="020B0604030504040204" pitchFamily="50" charset="-128"/>
              </a:rPr>
              <a:t>15%</a:t>
            </a:r>
            <a:r>
              <a:rPr lang="ja-JP" altLang="en-US" sz="1200" dirty="0">
                <a:solidFill>
                  <a:sysClr val="windowText" lastClr="000000"/>
                </a:solidFill>
                <a:latin typeface="Meiryo UI" panose="020B0604030504040204" pitchFamily="50" charset="-128"/>
                <a:ea typeface="Meiryo UI" panose="020B0604030504040204" pitchFamily="50" charset="-128"/>
              </a:rPr>
              <a:t>）</a:t>
            </a:r>
            <a:endParaRPr lang="en-US" altLang="ja-JP" sz="1200" dirty="0">
              <a:solidFill>
                <a:sysClr val="windowText" lastClr="000000"/>
              </a:solidFill>
              <a:latin typeface="Meiryo UI" panose="020B0604030504040204" pitchFamily="50" charset="-128"/>
              <a:ea typeface="Meiryo UI" panose="020B0604030504040204" pitchFamily="50" charset="-128"/>
            </a:endParaRPr>
          </a:p>
          <a:p>
            <a:pPr>
              <a:lnSpc>
                <a:spcPts val="1700"/>
              </a:lnSpc>
            </a:pPr>
            <a:r>
              <a:rPr lang="en-US" altLang="ja-JP" sz="1200" dirty="0">
                <a:solidFill>
                  <a:sysClr val="windowText" lastClr="000000"/>
                </a:solidFill>
                <a:latin typeface="Meiryo UI" panose="020B0604030504040204" pitchFamily="50" charset="-128"/>
                <a:ea typeface="Meiryo UI" panose="020B0604030504040204" pitchFamily="50" charset="-128"/>
              </a:rPr>
              <a:t>                                             </a:t>
            </a:r>
            <a:r>
              <a:rPr lang="ja-JP" altLang="en-US" sz="1200" dirty="0">
                <a:solidFill>
                  <a:sysClr val="windowText" lastClr="000000"/>
                </a:solidFill>
                <a:latin typeface="Meiryo UI" panose="020B0604030504040204" pitchFamily="50" charset="-128"/>
                <a:ea typeface="Meiryo UI" panose="020B0604030504040204" pitchFamily="50" charset="-128"/>
              </a:rPr>
              <a:t>言葉のみ認知（</a:t>
            </a:r>
            <a:r>
              <a:rPr lang="en-US" altLang="ja-JP" sz="1200" dirty="0">
                <a:solidFill>
                  <a:sysClr val="windowText" lastClr="000000"/>
                </a:solidFill>
                <a:latin typeface="Meiryo UI" panose="020B0604030504040204" pitchFamily="50" charset="-128"/>
                <a:ea typeface="Meiryo UI" panose="020B0604030504040204" pitchFamily="50" charset="-128"/>
              </a:rPr>
              <a:t>34%</a:t>
            </a:r>
            <a:r>
              <a:rPr lang="ja-JP" altLang="en-US" sz="1200" dirty="0">
                <a:solidFill>
                  <a:sysClr val="windowText" lastClr="000000"/>
                </a:solidFill>
                <a:latin typeface="Meiryo UI" panose="020B0604030504040204" pitchFamily="50" charset="-128"/>
                <a:ea typeface="Meiryo UI" panose="020B0604030504040204" pitchFamily="50" charset="-128"/>
              </a:rPr>
              <a:t>）</a:t>
            </a:r>
            <a:endParaRPr lang="en-US" altLang="ja-JP" sz="1200" dirty="0">
              <a:solidFill>
                <a:sysClr val="windowText" lastClr="000000"/>
              </a:solidFill>
              <a:latin typeface="Meiryo UI" panose="020B0604030504040204" pitchFamily="50" charset="-128"/>
              <a:ea typeface="Meiryo UI" panose="020B0604030504040204" pitchFamily="50" charset="-128"/>
            </a:endParaRPr>
          </a:p>
          <a:p>
            <a:pPr>
              <a:lnSpc>
                <a:spcPts val="1700"/>
              </a:lnSpc>
            </a:pPr>
            <a:r>
              <a:rPr lang="en-US" altLang="ja-JP" sz="1200" dirty="0">
                <a:solidFill>
                  <a:sysClr val="windowText" lastClr="000000"/>
                </a:solidFill>
                <a:latin typeface="Meiryo UI" panose="020B0604030504040204" pitchFamily="50" charset="-128"/>
                <a:ea typeface="Meiryo UI" panose="020B0604030504040204" pitchFamily="50" charset="-128"/>
              </a:rPr>
              <a:t>                                             </a:t>
            </a:r>
            <a:r>
              <a:rPr lang="ja-JP" altLang="en-US" sz="1200" dirty="0">
                <a:solidFill>
                  <a:sysClr val="windowText" lastClr="000000"/>
                </a:solidFill>
                <a:latin typeface="Meiryo UI" panose="020B0604030504040204" pitchFamily="50" charset="-128"/>
                <a:ea typeface="Meiryo UI" panose="020B0604030504040204" pitchFamily="50" charset="-128"/>
              </a:rPr>
              <a:t>言葉・内容両方知らない（</a:t>
            </a:r>
            <a:r>
              <a:rPr lang="en-US" altLang="ja-JP" sz="1200" dirty="0">
                <a:solidFill>
                  <a:sysClr val="windowText" lastClr="000000"/>
                </a:solidFill>
                <a:latin typeface="Meiryo UI" panose="020B0604030504040204" pitchFamily="50" charset="-128"/>
                <a:ea typeface="Meiryo UI" panose="020B0604030504040204" pitchFamily="50" charset="-128"/>
              </a:rPr>
              <a:t>51%</a:t>
            </a:r>
            <a:r>
              <a:rPr lang="ja-JP" altLang="en-US" sz="1200" dirty="0">
                <a:solidFill>
                  <a:sysClr val="windowText" lastClr="000000"/>
                </a:solidFill>
                <a:latin typeface="Meiryo UI" panose="020B0604030504040204" pitchFamily="50" charset="-128"/>
                <a:ea typeface="Meiryo UI" panose="020B0604030504040204" pitchFamily="50" charset="-128"/>
              </a:rPr>
              <a:t>）</a:t>
            </a:r>
            <a:endParaRPr lang="en-US" altLang="ja-JP" sz="1200" dirty="0">
              <a:solidFill>
                <a:sysClr val="windowText" lastClr="000000"/>
              </a:solidFill>
              <a:latin typeface="Meiryo UI" panose="020B0604030504040204" pitchFamily="50" charset="-128"/>
              <a:ea typeface="Meiryo UI" panose="020B0604030504040204" pitchFamily="50" charset="-128"/>
            </a:endParaRPr>
          </a:p>
          <a:p>
            <a:pPr>
              <a:lnSpc>
                <a:spcPts val="1700"/>
              </a:lnSpc>
            </a:pPr>
            <a:r>
              <a:rPr lang="ja-JP" altLang="en-US" sz="1200" dirty="0">
                <a:solidFill>
                  <a:sysClr val="windowText" lastClr="000000"/>
                </a:solidFill>
                <a:latin typeface="Meiryo UI" panose="020B0604030504040204" pitchFamily="50" charset="-128"/>
                <a:ea typeface="Meiryo UI" panose="020B0604030504040204" pitchFamily="50" charset="-128"/>
              </a:rPr>
              <a:t>  ・このイベントに参加したことで認知症予防に取り組みたいと思った：</a:t>
            </a:r>
            <a:r>
              <a:rPr lang="en-US" altLang="ja-JP" sz="1200" dirty="0">
                <a:solidFill>
                  <a:sysClr val="windowText" lastClr="000000"/>
                </a:solidFill>
                <a:latin typeface="Meiryo UI" panose="020B0604030504040204" pitchFamily="50" charset="-128"/>
                <a:ea typeface="Meiryo UI" panose="020B0604030504040204" pitchFamily="50" charset="-128"/>
              </a:rPr>
              <a:t>94%</a:t>
            </a:r>
            <a:r>
              <a:rPr lang="ja-JP" altLang="en-US" sz="1200" dirty="0">
                <a:solidFill>
                  <a:sysClr val="windowText" lastClr="000000"/>
                </a:solidFill>
                <a:latin typeface="Meiryo UI" panose="020B0604030504040204" pitchFamily="50" charset="-128"/>
                <a:ea typeface="Meiryo UI" panose="020B0604030504040204" pitchFamily="50" charset="-128"/>
              </a:rPr>
              <a:t>　</a:t>
            </a:r>
            <a:endParaRPr lang="en-US" altLang="ja-JP" sz="1200" dirty="0">
              <a:solidFill>
                <a:sysClr val="windowText" lastClr="000000"/>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7936765E-2867-439E-969D-157B04488695}"/>
              </a:ext>
            </a:extLst>
          </p:cNvPr>
          <p:cNvSpPr txBox="1"/>
          <p:nvPr/>
        </p:nvSpPr>
        <p:spPr>
          <a:xfrm>
            <a:off x="106047" y="6048011"/>
            <a:ext cx="9662306" cy="722377"/>
          </a:xfrm>
          <a:prstGeom prst="rect">
            <a:avLst/>
          </a:prstGeom>
          <a:noFill/>
          <a:ln>
            <a:noFill/>
          </a:ln>
        </p:spPr>
        <p:txBody>
          <a:bodyPr wrap="square" rtlCol="0">
            <a:spAutoFit/>
          </a:bodyPr>
          <a:lstStyle/>
          <a:p>
            <a:pPr>
              <a:lnSpc>
                <a:spcPts val="1700"/>
              </a:lnSpc>
            </a:pPr>
            <a:r>
              <a:rPr lang="ja-JP" altLang="en-US" sz="1200" b="1" dirty="0">
                <a:latin typeface="Meiryo UI" panose="020B0604030504040204" pitchFamily="50" charset="-128"/>
                <a:ea typeface="Meiryo UI" panose="020B0604030504040204" pitchFamily="50" charset="-128"/>
              </a:rPr>
              <a:t>■その他</a:t>
            </a:r>
            <a:endParaRPr lang="en-US" altLang="ja-JP" sz="1200" b="1" dirty="0">
              <a:latin typeface="Meiryo UI" panose="020B0604030504040204" pitchFamily="50" charset="-128"/>
              <a:ea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rPr>
              <a:t>　イベント実施や新聞紙面での</a:t>
            </a:r>
            <a:r>
              <a:rPr lang="en-US" altLang="ja-JP" sz="1200" dirty="0">
                <a:latin typeface="Meiryo UI" panose="020B0604030504040204" pitchFamily="50" charset="-128"/>
                <a:ea typeface="Meiryo UI" panose="020B0604030504040204" pitchFamily="50" charset="-128"/>
              </a:rPr>
              <a:t>PR</a:t>
            </a:r>
            <a:r>
              <a:rPr lang="ja-JP" altLang="en-US" sz="1200" dirty="0">
                <a:latin typeface="Meiryo UI" panose="020B0604030504040204" pitchFamily="50" charset="-128"/>
                <a:ea typeface="Meiryo UI" panose="020B0604030504040204" pitchFamily="50" charset="-128"/>
              </a:rPr>
              <a:t>により、特に認知症予防のターゲットとなる年代層に集中的に「</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歳若返り」プロジェクトを訴求することができたとともに、</a:t>
            </a:r>
            <a:endParaRPr lang="en-US" altLang="ja-JP" sz="1200" dirty="0">
              <a:latin typeface="Meiryo UI" panose="020B0604030504040204" pitchFamily="50" charset="-128"/>
              <a:ea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rPr>
              <a:t>　 ブース参加企業と、大阪・関西万博での取組みに向けた連携の可能性が生まれた。</a:t>
            </a:r>
            <a:endParaRPr lang="en-US" altLang="ja-JP" sz="12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D1BA6828-3722-4530-8CC2-6C6F086D0924}"/>
              </a:ext>
            </a:extLst>
          </p:cNvPr>
          <p:cNvSpPr txBox="1"/>
          <p:nvPr/>
        </p:nvSpPr>
        <p:spPr>
          <a:xfrm>
            <a:off x="148828" y="3839458"/>
            <a:ext cx="5635277" cy="646331"/>
          </a:xfrm>
          <a:prstGeom prst="rect">
            <a:avLst/>
          </a:prstGeom>
          <a:noFill/>
          <a:ln>
            <a:noFill/>
          </a:ln>
        </p:spPr>
        <p:txBody>
          <a:bodyPr wrap="square" rtlCol="0">
            <a:spAutoFit/>
          </a:bodyPr>
          <a:lstStyle/>
          <a:p>
            <a:r>
              <a:rPr lang="ja-JP" altLang="en-US" sz="1200" b="1" dirty="0">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rPr>
              <a:t>PR</a:t>
            </a:r>
          </a:p>
          <a:p>
            <a:r>
              <a:rPr lang="ja-JP" altLang="en-US" sz="1200" dirty="0">
                <a:latin typeface="Meiryo UI" panose="020B0604030504040204" pitchFamily="50" charset="-128"/>
                <a:ea typeface="Meiryo UI" panose="020B0604030504040204" pitchFamily="50" charset="-128"/>
              </a:rPr>
              <a:t>　イベントの告知や「</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歳若返り」プロジェクトの</a:t>
            </a:r>
            <a:r>
              <a:rPr lang="en-US" altLang="ja-JP" sz="1200" dirty="0">
                <a:latin typeface="Meiryo UI" panose="020B0604030504040204" pitchFamily="50" charset="-128"/>
                <a:ea typeface="Meiryo UI" panose="020B0604030504040204" pitchFamily="50" charset="-128"/>
              </a:rPr>
              <a:t>PR</a:t>
            </a:r>
            <a:r>
              <a:rPr lang="ja-JP" altLang="en-US" sz="1200" dirty="0">
                <a:latin typeface="Meiryo UI" panose="020B0604030504040204" pitchFamily="50" charset="-128"/>
                <a:ea typeface="Meiryo UI" panose="020B0604030504040204" pitchFamily="50" charset="-128"/>
              </a:rPr>
              <a:t>のほか、イベント開催後の採録記事を、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読売新聞大阪版の紙面で</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回以上展開</a:t>
            </a:r>
          </a:p>
        </p:txBody>
      </p:sp>
      <p:pic>
        <p:nvPicPr>
          <p:cNvPr id="30" name="図 29">
            <a:extLst>
              <a:ext uri="{FF2B5EF4-FFF2-40B4-BE49-F238E27FC236}">
                <a16:creationId xmlns:a16="http://schemas.microsoft.com/office/drawing/2014/main" id="{81F87507-6A65-4B9C-91CA-68F68D41C63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060172" y="1845227"/>
            <a:ext cx="1654584" cy="1177178"/>
          </a:xfrm>
          <a:prstGeom prst="rect">
            <a:avLst/>
          </a:prstGeom>
        </p:spPr>
      </p:pic>
      <p:sp>
        <p:nvSpPr>
          <p:cNvPr id="21" name="テキスト ボックス 20">
            <a:extLst>
              <a:ext uri="{FF2B5EF4-FFF2-40B4-BE49-F238E27FC236}">
                <a16:creationId xmlns:a16="http://schemas.microsoft.com/office/drawing/2014/main" id="{61C1CCCC-ED92-4C12-85B8-2D18DA8F7379}"/>
              </a:ext>
            </a:extLst>
          </p:cNvPr>
          <p:cNvSpPr txBox="1"/>
          <p:nvPr/>
        </p:nvSpPr>
        <p:spPr>
          <a:xfrm>
            <a:off x="5168957" y="1140730"/>
            <a:ext cx="4550502" cy="492443"/>
          </a:xfrm>
          <a:prstGeom prst="rect">
            <a:avLst/>
          </a:prstGeom>
          <a:solidFill>
            <a:schemeClr val="accent5">
              <a:lumMod val="20000"/>
              <a:lumOff val="80000"/>
            </a:schemeClr>
          </a:solidFill>
          <a:ln>
            <a:noFill/>
          </a:ln>
        </p:spPr>
        <p:txBody>
          <a:bodyPr wrap="square" rtlCol="0">
            <a:spAutoFit/>
          </a:bodyPr>
          <a:lstStyle/>
          <a:p>
            <a:pPr algn="ctr"/>
            <a:r>
              <a:rPr lang="ja-JP" altLang="en-US" sz="1300" dirty="0">
                <a:latin typeface="Meiryo UI" panose="020B0604030504040204" pitchFamily="50" charset="-128"/>
                <a:ea typeface="Meiryo UI" panose="020B0604030504040204" pitchFamily="50" charset="-128"/>
              </a:rPr>
              <a:t>専門家による講演やトレーニング体験、認知症予防の効果が期待できる先端技術の体験</a:t>
            </a:r>
          </a:p>
        </p:txBody>
      </p:sp>
      <p:sp>
        <p:nvSpPr>
          <p:cNvPr id="33" name="角丸四角形 8">
            <a:extLst>
              <a:ext uri="{FF2B5EF4-FFF2-40B4-BE49-F238E27FC236}">
                <a16:creationId xmlns:a16="http://schemas.microsoft.com/office/drawing/2014/main" id="{A52310A0-D3E4-4D59-B67F-7F515ABDE154}"/>
              </a:ext>
            </a:extLst>
          </p:cNvPr>
          <p:cNvSpPr/>
          <p:nvPr/>
        </p:nvSpPr>
        <p:spPr>
          <a:xfrm>
            <a:off x="293885" y="934572"/>
            <a:ext cx="1212112" cy="20244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概要</a:t>
            </a:r>
          </a:p>
        </p:txBody>
      </p:sp>
      <p:sp>
        <p:nvSpPr>
          <p:cNvPr id="34" name="角丸四角形 8">
            <a:extLst>
              <a:ext uri="{FF2B5EF4-FFF2-40B4-BE49-F238E27FC236}">
                <a16:creationId xmlns:a16="http://schemas.microsoft.com/office/drawing/2014/main" id="{5C9A6249-C814-457F-B3DE-D08FB1179A85}"/>
              </a:ext>
            </a:extLst>
          </p:cNvPr>
          <p:cNvSpPr/>
          <p:nvPr/>
        </p:nvSpPr>
        <p:spPr>
          <a:xfrm>
            <a:off x="293885" y="4526936"/>
            <a:ext cx="1212112" cy="22649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成果</a:t>
            </a:r>
          </a:p>
        </p:txBody>
      </p:sp>
      <p:sp>
        <p:nvSpPr>
          <p:cNvPr id="29" name="正方形/長方形 28">
            <a:extLst>
              <a:ext uri="{FF2B5EF4-FFF2-40B4-BE49-F238E27FC236}">
                <a16:creationId xmlns:a16="http://schemas.microsoft.com/office/drawing/2014/main" id="{518A28C7-F4ED-4521-952C-A80B2B6B67BC}"/>
              </a:ext>
            </a:extLst>
          </p:cNvPr>
          <p:cNvSpPr/>
          <p:nvPr/>
        </p:nvSpPr>
        <p:spPr>
          <a:xfrm>
            <a:off x="8806070" y="25231"/>
            <a:ext cx="990106" cy="3873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lnSpc>
                <a:spcPts val="2000"/>
              </a:lnSpc>
            </a:pPr>
            <a:r>
              <a:rPr kumimoji="1" lang="ja-JP" altLang="en-US" dirty="0">
                <a:solidFill>
                  <a:schemeClr val="tx1"/>
                </a:solidFill>
                <a:latin typeface="Meiryo UI" panose="020B0604030504040204" pitchFamily="50" charset="-128"/>
                <a:ea typeface="Meiryo UI" panose="020B0604030504040204" pitchFamily="50" charset="-128"/>
              </a:rPr>
              <a:t>資料１</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157EDCC4-4DD3-4643-BCCA-D3DE16C08F72}"/>
              </a:ext>
            </a:extLst>
          </p:cNvPr>
          <p:cNvSpPr txBox="1"/>
          <p:nvPr/>
        </p:nvSpPr>
        <p:spPr>
          <a:xfrm>
            <a:off x="6227754" y="3043463"/>
            <a:ext cx="1471541" cy="253916"/>
          </a:xfrm>
          <a:prstGeom prst="rect">
            <a:avLst/>
          </a:prstGeom>
          <a:noFill/>
        </p:spPr>
        <p:txBody>
          <a:bodyPr wrap="square" rtlCol="0">
            <a:spAutoFit/>
          </a:bodyPr>
          <a:lstStyle/>
          <a:p>
            <a:r>
              <a:rPr kumimoji="1" lang="ja-JP" altLang="en-US" sz="1000" dirty="0"/>
              <a:t>トレーニングの様子</a:t>
            </a:r>
          </a:p>
        </p:txBody>
      </p:sp>
      <p:sp>
        <p:nvSpPr>
          <p:cNvPr id="39" name="テキスト ボックス 38">
            <a:extLst>
              <a:ext uri="{FF2B5EF4-FFF2-40B4-BE49-F238E27FC236}">
                <a16:creationId xmlns:a16="http://schemas.microsoft.com/office/drawing/2014/main" id="{B20924F9-D1F0-4134-BBF0-1B5EC406BC13}"/>
              </a:ext>
            </a:extLst>
          </p:cNvPr>
          <p:cNvSpPr txBox="1"/>
          <p:nvPr/>
        </p:nvSpPr>
        <p:spPr>
          <a:xfrm>
            <a:off x="8359975" y="3007660"/>
            <a:ext cx="1471541" cy="246221"/>
          </a:xfrm>
          <a:prstGeom prst="rect">
            <a:avLst/>
          </a:prstGeom>
          <a:noFill/>
        </p:spPr>
        <p:txBody>
          <a:bodyPr wrap="square" rtlCol="0">
            <a:spAutoFit/>
          </a:bodyPr>
          <a:lstStyle/>
          <a:p>
            <a:r>
              <a:rPr kumimoji="1" lang="ja-JP" altLang="en-US" sz="1000" dirty="0"/>
              <a:t>読売新聞での</a:t>
            </a:r>
            <a:r>
              <a:rPr kumimoji="1" lang="en-US" altLang="ja-JP" sz="1000" dirty="0"/>
              <a:t>PR</a:t>
            </a:r>
            <a:endParaRPr kumimoji="1" lang="ja-JP" altLang="en-US" sz="1000" dirty="0"/>
          </a:p>
        </p:txBody>
      </p:sp>
      <p:sp>
        <p:nvSpPr>
          <p:cNvPr id="42" name="テキスト ボックス 41">
            <a:extLst>
              <a:ext uri="{FF2B5EF4-FFF2-40B4-BE49-F238E27FC236}">
                <a16:creationId xmlns:a16="http://schemas.microsoft.com/office/drawing/2014/main" id="{81F4E169-5D34-4E1F-BB47-F4B730D6B77C}"/>
              </a:ext>
            </a:extLst>
          </p:cNvPr>
          <p:cNvSpPr txBox="1"/>
          <p:nvPr/>
        </p:nvSpPr>
        <p:spPr>
          <a:xfrm>
            <a:off x="7212216" y="4337615"/>
            <a:ext cx="1471541" cy="246221"/>
          </a:xfrm>
          <a:prstGeom prst="rect">
            <a:avLst/>
          </a:prstGeom>
          <a:noFill/>
        </p:spPr>
        <p:txBody>
          <a:bodyPr wrap="square" rtlCol="0">
            <a:spAutoFit/>
          </a:bodyPr>
          <a:lstStyle/>
          <a:p>
            <a:r>
              <a:rPr kumimoji="1" lang="ja-JP" altLang="en-US" sz="1000" dirty="0"/>
              <a:t>体験ブースの様子</a:t>
            </a:r>
          </a:p>
        </p:txBody>
      </p:sp>
      <p:sp>
        <p:nvSpPr>
          <p:cNvPr id="35" name="テキスト ボックス 34">
            <a:extLst>
              <a:ext uri="{FF2B5EF4-FFF2-40B4-BE49-F238E27FC236}">
                <a16:creationId xmlns:a16="http://schemas.microsoft.com/office/drawing/2014/main" id="{F1409195-6E2A-4E91-BC51-66706CA63527}"/>
              </a:ext>
            </a:extLst>
          </p:cNvPr>
          <p:cNvSpPr txBox="1"/>
          <p:nvPr/>
        </p:nvSpPr>
        <p:spPr>
          <a:xfrm>
            <a:off x="151632" y="492769"/>
            <a:ext cx="9571135" cy="451406"/>
          </a:xfrm>
          <a:prstGeom prst="rect">
            <a:avLst/>
          </a:prstGeom>
          <a:noFill/>
          <a:ln>
            <a:noFill/>
          </a:ln>
        </p:spPr>
        <p:txBody>
          <a:bodyPr wrap="square" rtlCol="0">
            <a:spAutoFit/>
          </a:bodyPr>
          <a:lstStyle/>
          <a:p>
            <a:pPr>
              <a:lnSpc>
                <a:spcPts val="1400"/>
              </a:lnSpc>
            </a:pPr>
            <a:r>
              <a:rPr lang="ja-JP" altLang="en-US" sz="1300" dirty="0">
                <a:latin typeface="Meiryo UI" panose="020B0604030504040204" pitchFamily="50" charset="-128"/>
                <a:ea typeface="Meiryo UI" panose="020B0604030504040204" pitchFamily="50" charset="-128"/>
              </a:rPr>
              <a:t>令和４年度の応募状況をふまえ、令和５年度は「</a:t>
            </a:r>
            <a:r>
              <a:rPr lang="en-US" altLang="ja-JP" sz="1300" dirty="0">
                <a:latin typeface="Meiryo UI" panose="020B0604030504040204" pitchFamily="50" charset="-128"/>
                <a:ea typeface="Meiryo UI" panose="020B0604030504040204" pitchFamily="50" charset="-128"/>
              </a:rPr>
              <a:t>10</a:t>
            </a:r>
            <a:r>
              <a:rPr lang="ja-JP" altLang="en-US" sz="1300" dirty="0">
                <a:latin typeface="Meiryo UI" panose="020B0604030504040204" pitchFamily="50" charset="-128"/>
                <a:ea typeface="Meiryo UI" panose="020B0604030504040204" pitchFamily="50" charset="-128"/>
              </a:rPr>
              <a:t>歳若返り」の取組み分野のうち、「認知症予防」、「口の健康、食」、「運動、笑い、音楽」の３分野をテーマとした事業を公募により実施</a:t>
            </a:r>
            <a:endParaRPr lang="en-US" altLang="ja-JP" sz="1300"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6A325B9C-45D9-42AC-8B47-3548C3F214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2984" y="3247953"/>
            <a:ext cx="1623768" cy="1091749"/>
          </a:xfrm>
          <a:prstGeom prst="rect">
            <a:avLst/>
          </a:prstGeom>
        </p:spPr>
      </p:pic>
      <p:pic>
        <p:nvPicPr>
          <p:cNvPr id="3" name="図 2">
            <a:extLst>
              <a:ext uri="{FF2B5EF4-FFF2-40B4-BE49-F238E27FC236}">
                <a16:creationId xmlns:a16="http://schemas.microsoft.com/office/drawing/2014/main" id="{47DA4EE4-3BA2-488B-931F-FDA638A030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1457" y="4627417"/>
            <a:ext cx="5153941" cy="1584975"/>
          </a:xfrm>
          <a:prstGeom prst="rect">
            <a:avLst/>
          </a:prstGeom>
        </p:spPr>
      </p:pic>
    </p:spTree>
    <p:extLst>
      <p:ext uri="{BB962C8B-B14F-4D97-AF65-F5344CB8AC3E}">
        <p14:creationId xmlns:p14="http://schemas.microsoft.com/office/powerpoint/2010/main" val="2628500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95C6119-4790-49C9-A2F9-AF2C133EC487}"/>
              </a:ext>
            </a:extLst>
          </p:cNvPr>
          <p:cNvSpPr/>
          <p:nvPr/>
        </p:nvSpPr>
        <p:spPr>
          <a:xfrm>
            <a:off x="0" y="4663"/>
            <a:ext cx="9906000" cy="45150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令和５年度「</a:t>
            </a:r>
            <a:r>
              <a:rPr lang="en-US" altLang="ja-JP" sz="2000" b="1" dirty="0">
                <a:solidFill>
                  <a:schemeClr val="bg1"/>
                </a:solidFill>
                <a:latin typeface="Meiryo UI" panose="020B0604030504040204" pitchFamily="50" charset="-128"/>
                <a:ea typeface="Meiryo UI" panose="020B0604030504040204" pitchFamily="50" charset="-128"/>
              </a:rPr>
              <a:t>10</a:t>
            </a:r>
            <a:r>
              <a:rPr lang="ja-JP" altLang="en-US" sz="2000" b="1" dirty="0">
                <a:solidFill>
                  <a:schemeClr val="bg1"/>
                </a:solidFill>
                <a:latin typeface="Meiryo UI" panose="020B0604030504040204" pitchFamily="50" charset="-128"/>
                <a:ea typeface="Meiryo UI" panose="020B0604030504040204" pitchFamily="50" charset="-128"/>
              </a:rPr>
              <a:t>歳若返り」プロジェクト推進事業について（口の健康、食）</a:t>
            </a:r>
          </a:p>
        </p:txBody>
      </p:sp>
      <p:sp>
        <p:nvSpPr>
          <p:cNvPr id="5" name="正方形/長方形 4">
            <a:extLst>
              <a:ext uri="{FF2B5EF4-FFF2-40B4-BE49-F238E27FC236}">
                <a16:creationId xmlns:a16="http://schemas.microsoft.com/office/drawing/2014/main" id="{2FB719EE-6A7E-480E-842D-F17FFBBD630C}"/>
              </a:ext>
            </a:extLst>
          </p:cNvPr>
          <p:cNvSpPr/>
          <p:nvPr/>
        </p:nvSpPr>
        <p:spPr>
          <a:xfrm>
            <a:off x="106346" y="597179"/>
            <a:ext cx="9714609" cy="9018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8">
            <a:extLst>
              <a:ext uri="{FF2B5EF4-FFF2-40B4-BE49-F238E27FC236}">
                <a16:creationId xmlns:a16="http://schemas.microsoft.com/office/drawing/2014/main" id="{D56A25F8-CABE-4B22-BA3D-D1EAE1AA0B1B}"/>
              </a:ext>
            </a:extLst>
          </p:cNvPr>
          <p:cNvSpPr/>
          <p:nvPr/>
        </p:nvSpPr>
        <p:spPr>
          <a:xfrm>
            <a:off x="246850" y="495646"/>
            <a:ext cx="1212112" cy="20244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概要</a:t>
            </a:r>
          </a:p>
        </p:txBody>
      </p:sp>
      <p:sp>
        <p:nvSpPr>
          <p:cNvPr id="7" name="正方形/長方形 6">
            <a:extLst>
              <a:ext uri="{FF2B5EF4-FFF2-40B4-BE49-F238E27FC236}">
                <a16:creationId xmlns:a16="http://schemas.microsoft.com/office/drawing/2014/main" id="{0DE5EB9A-E8C5-4DBE-A195-81EE9E2AAB13}"/>
              </a:ext>
            </a:extLst>
          </p:cNvPr>
          <p:cNvSpPr/>
          <p:nvPr/>
        </p:nvSpPr>
        <p:spPr>
          <a:xfrm>
            <a:off x="95647" y="1604585"/>
            <a:ext cx="9736005" cy="29742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2AB3B32C-30C8-4967-AE60-F6E4D928A497}"/>
              </a:ext>
            </a:extLst>
          </p:cNvPr>
          <p:cNvSpPr/>
          <p:nvPr/>
        </p:nvSpPr>
        <p:spPr>
          <a:xfrm>
            <a:off x="90370" y="4659156"/>
            <a:ext cx="9741283" cy="21321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C1C23160-4C27-4AC4-A23B-6AD1941C9416}"/>
              </a:ext>
            </a:extLst>
          </p:cNvPr>
          <p:cNvSpPr txBox="1"/>
          <p:nvPr/>
        </p:nvSpPr>
        <p:spPr>
          <a:xfrm>
            <a:off x="132143" y="690700"/>
            <a:ext cx="4759872" cy="830997"/>
          </a:xfrm>
          <a:prstGeom prst="rect">
            <a:avLst/>
          </a:prstGeom>
          <a:noFill/>
          <a:ln>
            <a:noFill/>
          </a:ln>
        </p:spPr>
        <p:txBody>
          <a:bodyPr wrap="square" rtlCol="0">
            <a:spAutoFit/>
          </a:bodyPr>
          <a:lstStyle/>
          <a:p>
            <a:r>
              <a:rPr lang="ja-JP" altLang="en-US" sz="1200" dirty="0">
                <a:latin typeface="Meiryo UI" panose="020B0604030504040204" pitchFamily="50" charset="-128"/>
                <a:ea typeface="Meiryo UI" panose="020B0604030504040204" pitchFamily="50" charset="-128"/>
              </a:rPr>
              <a:t>■講座名：「</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歳若返り」ダンスで</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歳若返りチャレンジ！</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■実施期間：令和</a:t>
            </a:r>
            <a:r>
              <a:rPr lang="en-US" altLang="ja-JP" sz="1200" dirty="0">
                <a:latin typeface="Meiryo UI" panose="020B0604030504040204" pitchFamily="50" charset="-128"/>
                <a:ea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rPr>
              <a:t>日～令和</a:t>
            </a:r>
            <a:r>
              <a:rPr lang="en-US" altLang="ja-JP" sz="1200" dirty="0">
                <a:latin typeface="Meiryo UI" panose="020B0604030504040204" pitchFamily="50" charset="-128"/>
                <a:ea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18</a:t>
            </a:r>
            <a:r>
              <a:rPr lang="ja-JP" altLang="en-US" sz="1200" dirty="0">
                <a:latin typeface="Meiryo UI" panose="020B0604030504040204" pitchFamily="50" charset="-128"/>
                <a:ea typeface="Meiryo UI" panose="020B0604030504040204" pitchFamily="50" charset="-128"/>
              </a:rPr>
              <a:t>日</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■場所：大阪市淀川区、平野区、生野区、東住吉区、吹田市、高石市、</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摂津市、八尾市の計</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会場</a:t>
            </a:r>
          </a:p>
        </p:txBody>
      </p:sp>
      <p:sp>
        <p:nvSpPr>
          <p:cNvPr id="17" name="角丸四角形 9">
            <a:extLst>
              <a:ext uri="{FF2B5EF4-FFF2-40B4-BE49-F238E27FC236}">
                <a16:creationId xmlns:a16="http://schemas.microsoft.com/office/drawing/2014/main" id="{1C60220B-F461-4328-8A51-4B63866EA90A}"/>
              </a:ext>
            </a:extLst>
          </p:cNvPr>
          <p:cNvSpPr/>
          <p:nvPr/>
        </p:nvSpPr>
        <p:spPr>
          <a:xfrm>
            <a:off x="292166" y="1680924"/>
            <a:ext cx="1771356" cy="21545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ysClr val="windowText" lastClr="000000"/>
                </a:solidFill>
                <a:latin typeface="Meiryo UI" panose="020B0604030504040204" pitchFamily="50" charset="-128"/>
                <a:ea typeface="Meiryo UI" panose="020B0604030504040204" pitchFamily="50" charset="-128"/>
              </a:rPr>
              <a:t>ダンス講座</a:t>
            </a:r>
          </a:p>
        </p:txBody>
      </p:sp>
      <p:pic>
        <p:nvPicPr>
          <p:cNvPr id="20" name="図 19">
            <a:extLst>
              <a:ext uri="{FF2B5EF4-FFF2-40B4-BE49-F238E27FC236}">
                <a16:creationId xmlns:a16="http://schemas.microsoft.com/office/drawing/2014/main" id="{EC0C444E-6239-460C-92EA-9EBA8A0D7E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9" y="1943677"/>
            <a:ext cx="1822472" cy="1335179"/>
          </a:xfrm>
          <a:prstGeom prst="rect">
            <a:avLst/>
          </a:prstGeom>
        </p:spPr>
      </p:pic>
      <p:sp>
        <p:nvSpPr>
          <p:cNvPr id="21" name="テキスト ボックス 20">
            <a:extLst>
              <a:ext uri="{FF2B5EF4-FFF2-40B4-BE49-F238E27FC236}">
                <a16:creationId xmlns:a16="http://schemas.microsoft.com/office/drawing/2014/main" id="{7FD322C9-E9A2-401A-9C2B-07C360C15622}"/>
              </a:ext>
            </a:extLst>
          </p:cNvPr>
          <p:cNvSpPr txBox="1"/>
          <p:nvPr/>
        </p:nvSpPr>
        <p:spPr>
          <a:xfrm>
            <a:off x="39464" y="3303673"/>
            <a:ext cx="2276962" cy="461665"/>
          </a:xfrm>
          <a:prstGeom prst="rect">
            <a:avLst/>
          </a:prstGeom>
          <a:noFill/>
          <a:ln>
            <a:noFill/>
          </a:ln>
        </p:spPr>
        <p:txBody>
          <a:bodyPr wrap="square" rtlCol="0">
            <a:spAutoFit/>
          </a:bodyPr>
          <a:lstStyle/>
          <a:p>
            <a:r>
              <a:rPr lang="ja-JP" altLang="en-US" sz="1200" dirty="0">
                <a:latin typeface="Meiryo UI" panose="020B0604030504040204" pitchFamily="50" charset="-128"/>
                <a:ea typeface="Meiryo UI" panose="020B0604030504040204" pitchFamily="50" charset="-128"/>
              </a:rPr>
              <a:t>■認知症予防・身体機能向上の</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ための</a:t>
            </a:r>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週連続講座</a:t>
            </a:r>
            <a:endParaRPr lang="en-US" altLang="ja-JP" sz="12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FAAAACE7-D43F-4864-B8E9-E4BC21EA7443}"/>
              </a:ext>
            </a:extLst>
          </p:cNvPr>
          <p:cNvSpPr txBox="1"/>
          <p:nvPr/>
        </p:nvSpPr>
        <p:spPr>
          <a:xfrm>
            <a:off x="72446" y="4089771"/>
            <a:ext cx="2138664" cy="461665"/>
          </a:xfrm>
          <a:prstGeom prst="rect">
            <a:avLst/>
          </a:prstGeom>
          <a:noFill/>
          <a:ln>
            <a:noFill/>
          </a:ln>
        </p:spPr>
        <p:txBody>
          <a:bodyPr wrap="square" rtlCol="0">
            <a:spAutoFit/>
          </a:bodyPr>
          <a:lstStyle/>
          <a:p>
            <a:r>
              <a:rPr lang="ja-JP" altLang="en-US" sz="1200" dirty="0">
                <a:latin typeface="Meiryo UI" panose="020B0604030504040204" pitchFamily="50" charset="-128"/>
                <a:ea typeface="Meiryo UI" panose="020B0604030504040204" pitchFamily="50" charset="-128"/>
              </a:rPr>
              <a:t>■ダンスリーダー養成講座</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（２回）</a:t>
            </a:r>
            <a:endParaRPr lang="en-US" altLang="ja-JP" sz="1200" dirty="0">
              <a:latin typeface="Meiryo UI" panose="020B0604030504040204" pitchFamily="50" charset="-128"/>
              <a:ea typeface="Meiryo UI" panose="020B0604030504040204" pitchFamily="50" charset="-128"/>
            </a:endParaRPr>
          </a:p>
        </p:txBody>
      </p:sp>
      <p:sp>
        <p:nvSpPr>
          <p:cNvPr id="23" name="矢印: 下 22">
            <a:extLst>
              <a:ext uri="{FF2B5EF4-FFF2-40B4-BE49-F238E27FC236}">
                <a16:creationId xmlns:a16="http://schemas.microsoft.com/office/drawing/2014/main" id="{8A42A79B-AC6D-496E-A9F8-FC8679457ED1}"/>
              </a:ext>
            </a:extLst>
          </p:cNvPr>
          <p:cNvSpPr/>
          <p:nvPr/>
        </p:nvSpPr>
        <p:spPr>
          <a:xfrm>
            <a:off x="961532" y="3765740"/>
            <a:ext cx="388129" cy="299554"/>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55CBDCFB-41C8-4B2C-91BB-D58C30832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2800" y="2593620"/>
            <a:ext cx="1968266" cy="1480709"/>
          </a:xfrm>
          <a:prstGeom prst="rect">
            <a:avLst/>
          </a:prstGeom>
        </p:spPr>
      </p:pic>
      <p:sp>
        <p:nvSpPr>
          <p:cNvPr id="29" name="テキスト ボックス 28">
            <a:extLst>
              <a:ext uri="{FF2B5EF4-FFF2-40B4-BE49-F238E27FC236}">
                <a16:creationId xmlns:a16="http://schemas.microsoft.com/office/drawing/2014/main" id="{826FF802-4021-4E40-85DB-275D84FD8D6B}"/>
              </a:ext>
            </a:extLst>
          </p:cNvPr>
          <p:cNvSpPr txBox="1"/>
          <p:nvPr/>
        </p:nvSpPr>
        <p:spPr>
          <a:xfrm>
            <a:off x="5661200" y="1868567"/>
            <a:ext cx="4080353" cy="461665"/>
          </a:xfrm>
          <a:prstGeom prst="rect">
            <a:avLst/>
          </a:prstGeom>
          <a:noFill/>
          <a:ln>
            <a:noFill/>
          </a:ln>
        </p:spPr>
        <p:txBody>
          <a:bodyPr wrap="square" rtlCol="0">
            <a:spAutoFit/>
          </a:bodyPr>
          <a:lstStyle/>
          <a:p>
            <a:r>
              <a:rPr lang="ja-JP" altLang="en-US" sz="1200" dirty="0">
                <a:latin typeface="Meiryo UI" panose="020B0604030504040204" pitchFamily="50" charset="-128"/>
                <a:ea typeface="Meiryo UI" panose="020B0604030504040204" pitchFamily="50" charset="-128"/>
              </a:rPr>
              <a:t>■遺伝子解析を専門とする阪大発ベンチャー企業、㈱ビズジーン</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による歯周病検診を実施</a:t>
            </a:r>
            <a:r>
              <a:rPr lang="ja-JP" altLang="en-US" sz="1000" dirty="0">
                <a:latin typeface="Meiryo UI" panose="020B0604030504040204" pitchFamily="50" charset="-128"/>
                <a:ea typeface="Meiryo UI" panose="020B0604030504040204" pitchFamily="50" charset="-128"/>
              </a:rPr>
              <a:t>（高石市会場の受講者を対象）</a:t>
            </a:r>
          </a:p>
        </p:txBody>
      </p:sp>
      <p:pic>
        <p:nvPicPr>
          <p:cNvPr id="31" name="図 30">
            <a:extLst>
              <a:ext uri="{FF2B5EF4-FFF2-40B4-BE49-F238E27FC236}">
                <a16:creationId xmlns:a16="http://schemas.microsoft.com/office/drawing/2014/main" id="{3407A638-4B40-40CD-BF60-3C1754A469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5767" y="2330232"/>
            <a:ext cx="1609023" cy="1210855"/>
          </a:xfrm>
          <a:prstGeom prst="rect">
            <a:avLst/>
          </a:prstGeom>
        </p:spPr>
      </p:pic>
      <p:sp>
        <p:nvSpPr>
          <p:cNvPr id="35" name="テキスト ボックス 34">
            <a:extLst>
              <a:ext uri="{FF2B5EF4-FFF2-40B4-BE49-F238E27FC236}">
                <a16:creationId xmlns:a16="http://schemas.microsoft.com/office/drawing/2014/main" id="{7B30BD48-54B5-435A-8607-D756FC5B6C0F}"/>
              </a:ext>
            </a:extLst>
          </p:cNvPr>
          <p:cNvSpPr txBox="1"/>
          <p:nvPr/>
        </p:nvSpPr>
        <p:spPr>
          <a:xfrm>
            <a:off x="2105422" y="1879793"/>
            <a:ext cx="3697252" cy="461665"/>
          </a:xfrm>
          <a:prstGeom prst="rect">
            <a:avLst/>
          </a:prstGeom>
          <a:noFill/>
          <a:ln>
            <a:noFill/>
          </a:ln>
        </p:spPr>
        <p:txBody>
          <a:bodyPr wrap="square" rtlCol="0">
            <a:spAutoFit/>
          </a:bodyPr>
          <a:lstStyle/>
          <a:p>
            <a:r>
              <a:rPr lang="ja-JP" altLang="en-US" sz="1200" dirty="0">
                <a:latin typeface="Meiryo UI" panose="020B0604030504040204" pitchFamily="50" charset="-128"/>
                <a:ea typeface="Meiryo UI" panose="020B0604030504040204" pitchFamily="50" charset="-128"/>
              </a:rPr>
              <a:t>■歯科医師会、医大、薬剤師等による、食習慣や口腔</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ケアに関する講座を全会場で開催</a:t>
            </a:r>
          </a:p>
        </p:txBody>
      </p:sp>
      <p:sp>
        <p:nvSpPr>
          <p:cNvPr id="37" name="テキスト ボックス 36">
            <a:extLst>
              <a:ext uri="{FF2B5EF4-FFF2-40B4-BE49-F238E27FC236}">
                <a16:creationId xmlns:a16="http://schemas.microsoft.com/office/drawing/2014/main" id="{036672A0-5A4D-45FF-B078-ABC87A37B297}"/>
              </a:ext>
            </a:extLst>
          </p:cNvPr>
          <p:cNvSpPr txBox="1"/>
          <p:nvPr/>
        </p:nvSpPr>
        <p:spPr>
          <a:xfrm>
            <a:off x="74347" y="4789135"/>
            <a:ext cx="3595479" cy="276999"/>
          </a:xfrm>
          <a:prstGeom prst="rect">
            <a:avLst/>
          </a:prstGeom>
          <a:noFill/>
          <a:ln>
            <a:noFill/>
          </a:ln>
        </p:spPr>
        <p:txBody>
          <a:bodyPr wrap="square" rtlCol="0">
            <a:spAutoFit/>
          </a:bodyPr>
          <a:lstStyle/>
          <a:p>
            <a:r>
              <a:rPr lang="ja-JP" altLang="en-US" sz="1200" b="1" dirty="0">
                <a:solidFill>
                  <a:sysClr val="windowText" lastClr="000000"/>
                </a:solidFill>
                <a:latin typeface="Meiryo UI" panose="020B0604030504040204" pitchFamily="50" charset="-128"/>
                <a:ea typeface="Meiryo UI" panose="020B0604030504040204" pitchFamily="50" charset="-128"/>
              </a:rPr>
              <a:t>■受講者数</a:t>
            </a:r>
            <a:r>
              <a:rPr lang="ja-JP" altLang="en-US" sz="1200" dirty="0">
                <a:solidFill>
                  <a:sysClr val="windowText" lastClr="000000"/>
                </a:solidFill>
                <a:latin typeface="Meiryo UI" panose="020B0604030504040204" pitchFamily="50" charset="-128"/>
                <a:ea typeface="Meiryo UI" panose="020B0604030504040204" pitchFamily="50" charset="-128"/>
              </a:rPr>
              <a:t>：</a:t>
            </a:r>
            <a:r>
              <a:rPr lang="en-US" altLang="ja-JP" sz="1200" dirty="0">
                <a:solidFill>
                  <a:sysClr val="windowText" lastClr="000000"/>
                </a:solidFill>
                <a:latin typeface="Meiryo UI" panose="020B0604030504040204" pitchFamily="50" charset="-128"/>
                <a:ea typeface="Meiryo UI" panose="020B0604030504040204" pitchFamily="50" charset="-128"/>
              </a:rPr>
              <a:t>560</a:t>
            </a:r>
            <a:r>
              <a:rPr lang="ja-JP" altLang="en-US" sz="1200" dirty="0">
                <a:solidFill>
                  <a:sysClr val="windowText" lastClr="000000"/>
                </a:solidFill>
                <a:latin typeface="Meiryo UI" panose="020B0604030504040204" pitchFamily="50" charset="-128"/>
                <a:ea typeface="Meiryo UI" panose="020B0604030504040204" pitchFamily="50" charset="-128"/>
              </a:rPr>
              <a:t>名（全会場合計）</a:t>
            </a:r>
            <a:endParaRPr lang="en-US" altLang="ja-JP" sz="1200" dirty="0">
              <a:solidFill>
                <a:sysClr val="windowText" lastClr="000000"/>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4DB8903F-DD57-41E0-BF76-FB79B066FA4F}"/>
              </a:ext>
            </a:extLst>
          </p:cNvPr>
          <p:cNvSpPr txBox="1"/>
          <p:nvPr/>
        </p:nvSpPr>
        <p:spPr>
          <a:xfrm>
            <a:off x="74347" y="4953524"/>
            <a:ext cx="9905999" cy="1158394"/>
          </a:xfrm>
          <a:prstGeom prst="rect">
            <a:avLst/>
          </a:prstGeom>
          <a:noFill/>
          <a:ln>
            <a:noFill/>
          </a:ln>
        </p:spPr>
        <p:txBody>
          <a:bodyPr wrap="square" rtlCol="0">
            <a:spAutoFit/>
          </a:bodyPr>
          <a:lstStyle/>
          <a:p>
            <a:pPr>
              <a:lnSpc>
                <a:spcPts val="1700"/>
              </a:lnSpc>
            </a:pPr>
            <a:r>
              <a:rPr lang="ja-JP" altLang="en-US" sz="1200" b="1" dirty="0">
                <a:solidFill>
                  <a:sysClr val="windowText" lastClr="000000"/>
                </a:solidFill>
                <a:latin typeface="Meiryo UI" panose="020B0604030504040204" pitchFamily="50" charset="-128"/>
                <a:ea typeface="Meiryo UI" panose="020B0604030504040204" pitchFamily="50" charset="-128"/>
              </a:rPr>
              <a:t>■受講者アンケート結果</a:t>
            </a:r>
            <a:endParaRPr lang="en-US" altLang="ja-JP" sz="1200" b="1" dirty="0">
              <a:solidFill>
                <a:sysClr val="windowText" lastClr="000000"/>
              </a:solidFill>
              <a:latin typeface="Meiryo UI" panose="020B0604030504040204" pitchFamily="50" charset="-128"/>
              <a:ea typeface="Meiryo UI" panose="020B0604030504040204" pitchFamily="50" charset="-128"/>
            </a:endParaRPr>
          </a:p>
          <a:p>
            <a:pPr>
              <a:lnSpc>
                <a:spcPts val="1700"/>
              </a:lnSpc>
            </a:pPr>
            <a:r>
              <a:rPr lang="ja-JP" altLang="en-US" sz="1200" dirty="0">
                <a:solidFill>
                  <a:sysClr val="windowText" lastClr="000000"/>
                </a:solidFill>
                <a:latin typeface="Meiryo UI" panose="020B0604030504040204" pitchFamily="50" charset="-128"/>
                <a:ea typeface="Meiryo UI" panose="020B0604030504040204" pitchFamily="50" charset="-128"/>
              </a:rPr>
              <a:t>　・「</a:t>
            </a:r>
            <a:r>
              <a:rPr lang="en-US" altLang="ja-JP" sz="1200" dirty="0">
                <a:solidFill>
                  <a:sysClr val="windowText" lastClr="000000"/>
                </a:solidFill>
                <a:latin typeface="Meiryo UI" panose="020B0604030504040204" pitchFamily="50" charset="-128"/>
                <a:ea typeface="Meiryo UI" panose="020B0604030504040204" pitchFamily="50" charset="-128"/>
              </a:rPr>
              <a:t>10</a:t>
            </a:r>
            <a:r>
              <a:rPr lang="ja-JP" altLang="en-US" sz="1200" dirty="0">
                <a:solidFill>
                  <a:sysClr val="windowText" lastClr="000000"/>
                </a:solidFill>
                <a:latin typeface="Meiryo UI" panose="020B0604030504040204" pitchFamily="50" charset="-128"/>
                <a:ea typeface="Meiryo UI" panose="020B0604030504040204" pitchFamily="50" charset="-128"/>
              </a:rPr>
              <a:t>歳若返り」プロジェクト認知度：言葉・内容両方認知（</a:t>
            </a:r>
            <a:r>
              <a:rPr lang="en-US" altLang="ja-JP" sz="1200" dirty="0">
                <a:solidFill>
                  <a:sysClr val="windowText" lastClr="000000"/>
                </a:solidFill>
                <a:latin typeface="Meiryo UI" panose="020B0604030504040204" pitchFamily="50" charset="-128"/>
                <a:ea typeface="Meiryo UI" panose="020B0604030504040204" pitchFamily="50" charset="-128"/>
              </a:rPr>
              <a:t>10%</a:t>
            </a:r>
            <a:r>
              <a:rPr lang="ja-JP" altLang="en-US" sz="1200" dirty="0">
                <a:solidFill>
                  <a:sysClr val="windowText" lastClr="000000"/>
                </a:solidFill>
                <a:latin typeface="Meiryo UI" panose="020B0604030504040204" pitchFamily="50" charset="-128"/>
                <a:ea typeface="Meiryo UI" panose="020B0604030504040204" pitchFamily="50" charset="-128"/>
              </a:rPr>
              <a:t>）</a:t>
            </a:r>
            <a:endParaRPr lang="en-US" altLang="ja-JP" sz="1200" dirty="0">
              <a:solidFill>
                <a:sysClr val="windowText" lastClr="000000"/>
              </a:solidFill>
              <a:latin typeface="Meiryo UI" panose="020B0604030504040204" pitchFamily="50" charset="-128"/>
              <a:ea typeface="Meiryo UI" panose="020B0604030504040204" pitchFamily="50" charset="-128"/>
            </a:endParaRPr>
          </a:p>
          <a:p>
            <a:pPr>
              <a:lnSpc>
                <a:spcPts val="1700"/>
              </a:lnSpc>
            </a:pPr>
            <a:r>
              <a:rPr lang="en-US" altLang="ja-JP" sz="1200" dirty="0">
                <a:solidFill>
                  <a:sysClr val="windowText" lastClr="000000"/>
                </a:solidFill>
                <a:latin typeface="Meiryo UI" panose="020B0604030504040204" pitchFamily="50" charset="-128"/>
                <a:ea typeface="Meiryo UI" panose="020B0604030504040204" pitchFamily="50" charset="-128"/>
              </a:rPr>
              <a:t>                                            </a:t>
            </a:r>
            <a:r>
              <a:rPr lang="ja-JP" altLang="en-US" sz="1200" dirty="0">
                <a:solidFill>
                  <a:sysClr val="windowText" lastClr="000000"/>
                </a:solidFill>
                <a:latin typeface="Meiryo UI" panose="020B0604030504040204" pitchFamily="50" charset="-128"/>
                <a:ea typeface="Meiryo UI" panose="020B0604030504040204" pitchFamily="50" charset="-128"/>
              </a:rPr>
              <a:t> 言葉のみ認知（</a:t>
            </a:r>
            <a:r>
              <a:rPr lang="en-US" altLang="ja-JP" sz="1200" dirty="0">
                <a:solidFill>
                  <a:sysClr val="windowText" lastClr="000000"/>
                </a:solidFill>
                <a:latin typeface="Meiryo UI" panose="020B0604030504040204" pitchFamily="50" charset="-128"/>
                <a:ea typeface="Meiryo UI" panose="020B0604030504040204" pitchFamily="50" charset="-128"/>
              </a:rPr>
              <a:t>12%</a:t>
            </a:r>
            <a:r>
              <a:rPr lang="ja-JP" altLang="en-US" sz="1200" dirty="0">
                <a:solidFill>
                  <a:sysClr val="windowText" lastClr="000000"/>
                </a:solidFill>
                <a:latin typeface="Meiryo UI" panose="020B0604030504040204" pitchFamily="50" charset="-128"/>
                <a:ea typeface="Meiryo UI" panose="020B0604030504040204" pitchFamily="50" charset="-128"/>
              </a:rPr>
              <a:t>）</a:t>
            </a:r>
            <a:endParaRPr lang="en-US" altLang="ja-JP" sz="1200" dirty="0">
              <a:solidFill>
                <a:sysClr val="windowText" lastClr="000000"/>
              </a:solidFill>
              <a:latin typeface="Meiryo UI" panose="020B0604030504040204" pitchFamily="50" charset="-128"/>
              <a:ea typeface="Meiryo UI" panose="020B0604030504040204" pitchFamily="50" charset="-128"/>
            </a:endParaRPr>
          </a:p>
          <a:p>
            <a:pPr>
              <a:lnSpc>
                <a:spcPts val="1700"/>
              </a:lnSpc>
            </a:pPr>
            <a:r>
              <a:rPr lang="ja-JP" altLang="en-US" sz="1200" dirty="0">
                <a:solidFill>
                  <a:sysClr val="windowText" lastClr="000000"/>
                </a:solidFill>
                <a:latin typeface="Meiryo UI" panose="020B0604030504040204" pitchFamily="50" charset="-128"/>
                <a:ea typeface="Meiryo UI" panose="020B0604030504040204" pitchFamily="50" charset="-128"/>
              </a:rPr>
              <a:t>　　　　　　　　　　　　　　　　　　　　　　　言葉・内容両方知らない（</a:t>
            </a:r>
            <a:r>
              <a:rPr lang="en-US" altLang="ja-JP" sz="1200" dirty="0">
                <a:solidFill>
                  <a:sysClr val="windowText" lastClr="000000"/>
                </a:solidFill>
                <a:latin typeface="Meiryo UI" panose="020B0604030504040204" pitchFamily="50" charset="-128"/>
                <a:ea typeface="Meiryo UI" panose="020B0604030504040204" pitchFamily="50" charset="-128"/>
              </a:rPr>
              <a:t>78%</a:t>
            </a:r>
            <a:r>
              <a:rPr lang="ja-JP" altLang="en-US" sz="1200" dirty="0">
                <a:solidFill>
                  <a:sysClr val="windowText" lastClr="000000"/>
                </a:solidFill>
                <a:latin typeface="Meiryo UI" panose="020B0604030504040204" pitchFamily="50" charset="-128"/>
                <a:ea typeface="Meiryo UI" panose="020B0604030504040204" pitchFamily="50" charset="-128"/>
              </a:rPr>
              <a:t>）</a:t>
            </a:r>
            <a:endParaRPr lang="en-US" altLang="ja-JP" sz="1200" dirty="0">
              <a:solidFill>
                <a:sysClr val="windowText" lastClr="000000"/>
              </a:solidFill>
              <a:latin typeface="Meiryo UI" panose="020B0604030504040204" pitchFamily="50" charset="-128"/>
              <a:ea typeface="Meiryo UI" panose="020B0604030504040204" pitchFamily="50" charset="-128"/>
            </a:endParaRPr>
          </a:p>
          <a:p>
            <a:pPr>
              <a:lnSpc>
                <a:spcPts val="1700"/>
              </a:lnSpc>
            </a:pPr>
            <a:r>
              <a:rPr lang="ja-JP" altLang="en-US" sz="1200" dirty="0">
                <a:solidFill>
                  <a:sysClr val="windowText" lastClr="000000"/>
                </a:solidFill>
                <a:latin typeface="Meiryo UI" panose="020B0604030504040204" pitchFamily="50" charset="-128"/>
                <a:ea typeface="Meiryo UI" panose="020B0604030504040204" pitchFamily="50" charset="-128"/>
              </a:rPr>
              <a:t>  ・講座に参加し健康や生活の質の向上に取り組みたいと思った：</a:t>
            </a:r>
            <a:r>
              <a:rPr lang="en-US" altLang="ja-JP" sz="1200" dirty="0">
                <a:solidFill>
                  <a:sysClr val="windowText" lastClr="000000"/>
                </a:solidFill>
                <a:latin typeface="Meiryo UI" panose="020B0604030504040204" pitchFamily="50" charset="-128"/>
                <a:ea typeface="Meiryo UI" panose="020B0604030504040204" pitchFamily="50" charset="-128"/>
              </a:rPr>
              <a:t>73%</a:t>
            </a:r>
            <a:r>
              <a:rPr lang="ja-JP" altLang="en-US" sz="1200" dirty="0">
                <a:solidFill>
                  <a:sysClr val="windowText" lastClr="000000"/>
                </a:solidFill>
                <a:latin typeface="Meiryo UI" panose="020B0604030504040204" pitchFamily="50" charset="-128"/>
                <a:ea typeface="Meiryo UI" panose="020B0604030504040204" pitchFamily="50" charset="-128"/>
              </a:rPr>
              <a:t>　・口腔ケアの関心が向上した：</a:t>
            </a:r>
            <a:r>
              <a:rPr lang="en-US" altLang="ja-JP" sz="1200" dirty="0">
                <a:solidFill>
                  <a:sysClr val="windowText" lastClr="000000"/>
                </a:solidFill>
                <a:latin typeface="Meiryo UI" panose="020B0604030504040204" pitchFamily="50" charset="-128"/>
                <a:ea typeface="Meiryo UI" panose="020B0604030504040204" pitchFamily="50" charset="-128"/>
              </a:rPr>
              <a:t>86%</a:t>
            </a:r>
            <a:r>
              <a:rPr lang="ja-JP" altLang="en-US" sz="1200" dirty="0">
                <a:solidFill>
                  <a:sysClr val="windowText" lastClr="000000"/>
                </a:solidFill>
                <a:latin typeface="Meiryo UI" panose="020B0604030504040204" pitchFamily="50" charset="-128"/>
                <a:ea typeface="Meiryo UI" panose="020B0604030504040204" pitchFamily="50" charset="-128"/>
              </a:rPr>
              <a:t>　・栄養バランスに気を付けるようになった：</a:t>
            </a:r>
            <a:r>
              <a:rPr lang="en-US" altLang="ja-JP" sz="1200" dirty="0">
                <a:solidFill>
                  <a:sysClr val="windowText" lastClr="000000"/>
                </a:solidFill>
                <a:latin typeface="Meiryo UI" panose="020B0604030504040204" pitchFamily="50" charset="-128"/>
                <a:ea typeface="Meiryo UI" panose="020B0604030504040204" pitchFamily="50" charset="-128"/>
              </a:rPr>
              <a:t>73%</a:t>
            </a:r>
          </a:p>
        </p:txBody>
      </p:sp>
      <p:sp>
        <p:nvSpPr>
          <p:cNvPr id="39" name="テキスト ボックス 38">
            <a:extLst>
              <a:ext uri="{FF2B5EF4-FFF2-40B4-BE49-F238E27FC236}">
                <a16:creationId xmlns:a16="http://schemas.microsoft.com/office/drawing/2014/main" id="{4B16AECF-EAE7-487D-BD40-D75BB9442EB8}"/>
              </a:ext>
            </a:extLst>
          </p:cNvPr>
          <p:cNvSpPr txBox="1"/>
          <p:nvPr/>
        </p:nvSpPr>
        <p:spPr>
          <a:xfrm>
            <a:off x="74347" y="6038419"/>
            <a:ext cx="6945233" cy="722377"/>
          </a:xfrm>
          <a:prstGeom prst="rect">
            <a:avLst/>
          </a:prstGeom>
          <a:noFill/>
          <a:ln>
            <a:noFill/>
          </a:ln>
        </p:spPr>
        <p:txBody>
          <a:bodyPr wrap="square" rtlCol="0">
            <a:spAutoFit/>
          </a:bodyPr>
          <a:lstStyle/>
          <a:p>
            <a:pPr>
              <a:lnSpc>
                <a:spcPts val="1700"/>
              </a:lnSpc>
            </a:pPr>
            <a:r>
              <a:rPr lang="ja-JP" altLang="en-US" sz="1200" b="1" dirty="0">
                <a:latin typeface="Meiryo UI" panose="020B0604030504040204" pitchFamily="50" charset="-128"/>
                <a:ea typeface="Meiryo UI" panose="020B0604030504040204" pitchFamily="50" charset="-128"/>
              </a:rPr>
              <a:t>■その他</a:t>
            </a:r>
            <a:endParaRPr lang="en-US" altLang="ja-JP" sz="1200" b="1" dirty="0">
              <a:latin typeface="Meiryo UI" panose="020B0604030504040204" pitchFamily="50" charset="-128"/>
              <a:ea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rPr>
              <a:t>　・参加者の歯周病リスクの低下、舌圧の向上、生活習慣に関する意識変容などにつなげることができた。</a:t>
            </a:r>
            <a:endParaRPr lang="en-US" altLang="ja-JP" sz="1200" dirty="0">
              <a:latin typeface="Meiryo UI" panose="020B0604030504040204" pitchFamily="50" charset="-128"/>
              <a:ea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rPr>
              <a:t>　・参画企業に実証の場を提供することができた。（歯周病検診データの取得など）</a:t>
            </a:r>
            <a:endParaRPr lang="en-US" altLang="ja-JP" sz="1200" dirty="0">
              <a:latin typeface="Meiryo UI" panose="020B0604030504040204" pitchFamily="50" charset="-128"/>
              <a:ea typeface="Meiryo UI" panose="020B0604030504040204" pitchFamily="50" charset="-128"/>
            </a:endParaRPr>
          </a:p>
        </p:txBody>
      </p:sp>
      <p:sp>
        <p:nvSpPr>
          <p:cNvPr id="32" name="角丸四角形 9">
            <a:extLst>
              <a:ext uri="{FF2B5EF4-FFF2-40B4-BE49-F238E27FC236}">
                <a16:creationId xmlns:a16="http://schemas.microsoft.com/office/drawing/2014/main" id="{6AFCF28B-3D0A-4F4B-BBF2-22DDECEBC158}"/>
              </a:ext>
            </a:extLst>
          </p:cNvPr>
          <p:cNvSpPr/>
          <p:nvPr/>
        </p:nvSpPr>
        <p:spPr>
          <a:xfrm>
            <a:off x="2197760" y="1684952"/>
            <a:ext cx="7520592" cy="210292"/>
          </a:xfrm>
          <a:prstGeom prst="roundRect">
            <a:avLst>
              <a:gd name="adj" fmla="val 15058"/>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050" b="1" dirty="0">
                <a:solidFill>
                  <a:sysClr val="windowText" lastClr="000000"/>
                </a:solidFill>
                <a:latin typeface="Meiryo UI" panose="020B0604030504040204" pitchFamily="50" charset="-128"/>
                <a:ea typeface="Meiryo UI" panose="020B0604030504040204" pitchFamily="50" charset="-128"/>
              </a:rPr>
              <a:t>口腔ケア・食習慣</a:t>
            </a:r>
          </a:p>
        </p:txBody>
      </p:sp>
      <p:sp>
        <p:nvSpPr>
          <p:cNvPr id="8" name="正方形/長方形 7">
            <a:extLst>
              <a:ext uri="{FF2B5EF4-FFF2-40B4-BE49-F238E27FC236}">
                <a16:creationId xmlns:a16="http://schemas.microsoft.com/office/drawing/2014/main" id="{D47ABB53-66BC-431E-B963-66B594FDB16F}"/>
              </a:ext>
            </a:extLst>
          </p:cNvPr>
          <p:cNvSpPr/>
          <p:nvPr/>
        </p:nvSpPr>
        <p:spPr>
          <a:xfrm>
            <a:off x="7461182" y="2340857"/>
            <a:ext cx="2193183" cy="60249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eiryo UI" panose="020B0604030504040204" pitchFamily="50" charset="-128"/>
                <a:ea typeface="Meiryo UI" panose="020B0604030504040204" pitchFamily="50" charset="-128"/>
              </a:rPr>
              <a:t>歯周病菌「</a:t>
            </a:r>
            <a:r>
              <a:rPr kumimoji="1" lang="en-US" altLang="ja-JP" sz="1200" dirty="0" err="1">
                <a:solidFill>
                  <a:schemeClr val="tx1"/>
                </a:solidFill>
                <a:latin typeface="Meiryo UI" panose="020B0604030504040204" pitchFamily="50" charset="-128"/>
                <a:ea typeface="Meiryo UI" panose="020B0604030504040204" pitchFamily="50" charset="-128"/>
              </a:rPr>
              <a:t>Pg</a:t>
            </a:r>
            <a:r>
              <a:rPr kumimoji="1" lang="ja-JP" altLang="en-US" sz="1200" dirty="0">
                <a:solidFill>
                  <a:schemeClr val="tx1"/>
                </a:solidFill>
                <a:latin typeface="Meiryo UI" panose="020B0604030504040204" pitchFamily="50" charset="-128"/>
                <a:ea typeface="Meiryo UI" panose="020B0604030504040204" pitchFamily="50" charset="-128"/>
              </a:rPr>
              <a:t>菌」への罹患検査を、初回・７回目講座で実施</a:t>
            </a:r>
          </a:p>
          <a:p>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歯周病のリスクを高・中・低リスク群にグループ化</a:t>
            </a:r>
          </a:p>
        </p:txBody>
      </p:sp>
      <p:sp>
        <p:nvSpPr>
          <p:cNvPr id="43" name="テキスト ボックス 42">
            <a:extLst>
              <a:ext uri="{FF2B5EF4-FFF2-40B4-BE49-F238E27FC236}">
                <a16:creationId xmlns:a16="http://schemas.microsoft.com/office/drawing/2014/main" id="{ED3FB299-A7D2-4C6E-A2FA-5468BC643CD9}"/>
              </a:ext>
            </a:extLst>
          </p:cNvPr>
          <p:cNvSpPr txBox="1"/>
          <p:nvPr/>
        </p:nvSpPr>
        <p:spPr>
          <a:xfrm>
            <a:off x="4921987" y="708198"/>
            <a:ext cx="4840194" cy="692497"/>
          </a:xfrm>
          <a:prstGeom prst="rect">
            <a:avLst/>
          </a:prstGeom>
          <a:solidFill>
            <a:schemeClr val="accent5">
              <a:lumMod val="20000"/>
              <a:lumOff val="80000"/>
            </a:schemeClr>
          </a:solidFill>
          <a:ln>
            <a:noFill/>
          </a:ln>
        </p:spPr>
        <p:txBody>
          <a:bodyPr wrap="square" rtlCol="0">
            <a:spAutoFit/>
          </a:bodyPr>
          <a:lstStyle/>
          <a:p>
            <a:pPr algn="ctr"/>
            <a:r>
              <a:rPr lang="ja-JP" altLang="en-US" sz="1300" dirty="0">
                <a:latin typeface="Meiryo UI" panose="020B0604030504040204" pitchFamily="50" charset="-128"/>
                <a:ea typeface="Meiryo UI" panose="020B0604030504040204" pitchFamily="50" charset="-128"/>
              </a:rPr>
              <a:t>ダンス講座の場を活用し、食習慣や、口腔ケア、生活習慣や運動習慣に関する講座や検診を実践し、生活習慣の行動変容を促すプログラムを実施</a:t>
            </a:r>
          </a:p>
        </p:txBody>
      </p:sp>
      <p:pic>
        <p:nvPicPr>
          <p:cNvPr id="14" name="図 13">
            <a:extLst>
              <a:ext uri="{FF2B5EF4-FFF2-40B4-BE49-F238E27FC236}">
                <a16:creationId xmlns:a16="http://schemas.microsoft.com/office/drawing/2014/main" id="{301DF552-6193-4EFB-8F4B-B7A43D73319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217941" y="2353882"/>
            <a:ext cx="1325637" cy="1894450"/>
          </a:xfrm>
          <a:prstGeom prst="rect">
            <a:avLst/>
          </a:prstGeom>
        </p:spPr>
      </p:pic>
      <p:sp>
        <p:nvSpPr>
          <p:cNvPr id="44" name="テキスト ボックス 43">
            <a:extLst>
              <a:ext uri="{FF2B5EF4-FFF2-40B4-BE49-F238E27FC236}">
                <a16:creationId xmlns:a16="http://schemas.microsoft.com/office/drawing/2014/main" id="{FD06E201-73BA-4239-9D09-4E662EE2EAC1}"/>
              </a:ext>
            </a:extLst>
          </p:cNvPr>
          <p:cNvSpPr txBox="1"/>
          <p:nvPr/>
        </p:nvSpPr>
        <p:spPr>
          <a:xfrm>
            <a:off x="2307634" y="4278856"/>
            <a:ext cx="3099294" cy="261610"/>
          </a:xfrm>
          <a:prstGeom prst="rect">
            <a:avLst/>
          </a:prstGeom>
          <a:noFill/>
          <a:ln>
            <a:noFill/>
          </a:ln>
        </p:spPr>
        <p:txBody>
          <a:bodyPr wrap="square" rtlCol="0">
            <a:spAutoFit/>
          </a:bodyPr>
          <a:lstStyle/>
          <a:p>
            <a:r>
              <a:rPr lang="ja-JP" altLang="en-US" sz="1100" dirty="0">
                <a:latin typeface="Meiryo UI" panose="020B0604030504040204" pitchFamily="50" charset="-128"/>
                <a:ea typeface="Meiryo UI" panose="020B0604030504040204" pitchFamily="50" charset="-128"/>
              </a:rPr>
              <a:t>チャレンジカードで自宅での実践状況を講座でチェック</a:t>
            </a:r>
          </a:p>
        </p:txBody>
      </p:sp>
      <p:sp>
        <p:nvSpPr>
          <p:cNvPr id="40" name="角丸四角形 8">
            <a:extLst>
              <a:ext uri="{FF2B5EF4-FFF2-40B4-BE49-F238E27FC236}">
                <a16:creationId xmlns:a16="http://schemas.microsoft.com/office/drawing/2014/main" id="{CCA118FC-5ABA-41A7-AF62-38DA2CA1F833}"/>
              </a:ext>
            </a:extLst>
          </p:cNvPr>
          <p:cNvSpPr/>
          <p:nvPr/>
        </p:nvSpPr>
        <p:spPr>
          <a:xfrm>
            <a:off x="259749" y="4621105"/>
            <a:ext cx="1212112" cy="20244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成果</a:t>
            </a:r>
          </a:p>
        </p:txBody>
      </p:sp>
      <p:sp>
        <p:nvSpPr>
          <p:cNvPr id="41" name="正方形/長方形 40">
            <a:extLst>
              <a:ext uri="{FF2B5EF4-FFF2-40B4-BE49-F238E27FC236}">
                <a16:creationId xmlns:a16="http://schemas.microsoft.com/office/drawing/2014/main" id="{3A823B31-3A2E-4A9A-8863-9553113F290B}"/>
              </a:ext>
            </a:extLst>
          </p:cNvPr>
          <p:cNvSpPr/>
          <p:nvPr/>
        </p:nvSpPr>
        <p:spPr>
          <a:xfrm>
            <a:off x="8925339" y="65480"/>
            <a:ext cx="878876" cy="3022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lnSpc>
                <a:spcPts val="2000"/>
              </a:lnSpc>
            </a:pPr>
            <a:r>
              <a:rPr kumimoji="1" lang="ja-JP" altLang="en-US" dirty="0">
                <a:solidFill>
                  <a:schemeClr val="tx1"/>
                </a:solidFill>
                <a:latin typeface="Meiryo UI" panose="020B0604030504040204" pitchFamily="50" charset="-128"/>
                <a:ea typeface="Meiryo UI" panose="020B0604030504040204" pitchFamily="50" charset="-128"/>
              </a:rPr>
              <a:t>資料１</a:t>
            </a:r>
            <a:endParaRPr kumimoji="1" lang="en-US" altLang="ja-JP" dirty="0">
              <a:solidFill>
                <a:schemeClr val="tx1"/>
              </a:solidFill>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28F55DE1-FF15-4992-A65B-8AA451F398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4104" y="3382150"/>
            <a:ext cx="1604004" cy="1143314"/>
          </a:xfrm>
          <a:prstGeom prst="rect">
            <a:avLst/>
          </a:prstGeom>
        </p:spPr>
      </p:pic>
      <p:graphicFrame>
        <p:nvGraphicFramePr>
          <p:cNvPr id="3" name="表 9">
            <a:extLst>
              <a:ext uri="{FF2B5EF4-FFF2-40B4-BE49-F238E27FC236}">
                <a16:creationId xmlns:a16="http://schemas.microsoft.com/office/drawing/2014/main" id="{0F91475C-6A44-4A28-84B5-611914E5B5B6}"/>
              </a:ext>
            </a:extLst>
          </p:cNvPr>
          <p:cNvGraphicFramePr>
            <a:graphicFrameLocks noGrp="1"/>
          </p:cNvGraphicFramePr>
          <p:nvPr/>
        </p:nvGraphicFramePr>
        <p:xfrm>
          <a:off x="7370222" y="2989006"/>
          <a:ext cx="2402680" cy="1451689"/>
        </p:xfrm>
        <a:graphic>
          <a:graphicData uri="http://schemas.openxmlformats.org/drawingml/2006/table">
            <a:tbl>
              <a:tblPr firstRow="1" bandRow="1">
                <a:tableStyleId>{5C22544A-7EE6-4342-B048-85BDC9FD1C3A}</a:tableStyleId>
              </a:tblPr>
              <a:tblGrid>
                <a:gridCol w="767938">
                  <a:extLst>
                    <a:ext uri="{9D8B030D-6E8A-4147-A177-3AD203B41FA5}">
                      <a16:colId xmlns:a16="http://schemas.microsoft.com/office/drawing/2014/main" val="1123764868"/>
                    </a:ext>
                  </a:extLst>
                </a:gridCol>
                <a:gridCol w="800100">
                  <a:extLst>
                    <a:ext uri="{9D8B030D-6E8A-4147-A177-3AD203B41FA5}">
                      <a16:colId xmlns:a16="http://schemas.microsoft.com/office/drawing/2014/main" val="2960880245"/>
                    </a:ext>
                  </a:extLst>
                </a:gridCol>
                <a:gridCol w="834642">
                  <a:extLst>
                    <a:ext uri="{9D8B030D-6E8A-4147-A177-3AD203B41FA5}">
                      <a16:colId xmlns:a16="http://schemas.microsoft.com/office/drawing/2014/main" val="3081371110"/>
                    </a:ext>
                  </a:extLst>
                </a:gridCol>
              </a:tblGrid>
              <a:tr h="285829">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初回</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７回目</a:t>
                      </a:r>
                    </a:p>
                  </a:txBody>
                  <a:tcPr/>
                </a:tc>
                <a:extLst>
                  <a:ext uri="{0D108BD9-81ED-4DB2-BD59-A6C34878D82A}">
                    <a16:rowId xmlns:a16="http://schemas.microsoft.com/office/drawing/2014/main" val="1769817069"/>
                  </a:ext>
                </a:extLst>
              </a:tr>
              <a:tr h="0">
                <a:tc>
                  <a:txBody>
                    <a:bodyPr/>
                    <a:lstStyle/>
                    <a:p>
                      <a:r>
                        <a:rPr kumimoji="1" lang="ja-JP" altLang="en-US" sz="1050" dirty="0">
                          <a:latin typeface="Meiryo UI" panose="020B0604030504040204" pitchFamily="50" charset="-128"/>
                          <a:ea typeface="Meiryo UI" panose="020B0604030504040204" pitchFamily="50" charset="-128"/>
                        </a:rPr>
                        <a:t>高リスク群</a:t>
                      </a:r>
                    </a:p>
                  </a:txBody>
                  <a:tcPr/>
                </a:tc>
                <a:tc>
                  <a:txBody>
                    <a:bodyPr/>
                    <a:lstStyle/>
                    <a:p>
                      <a:pPr algn="ctr"/>
                      <a:r>
                        <a:rPr kumimoji="1" lang="en-US" altLang="ja-JP" sz="1050" dirty="0">
                          <a:latin typeface="Meiryo UI" panose="020B0604030504040204" pitchFamily="50" charset="-128"/>
                          <a:ea typeface="Meiryo UI" panose="020B0604030504040204" pitchFamily="50" charset="-128"/>
                        </a:rPr>
                        <a:t>41</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900" dirty="0">
                          <a:latin typeface="Meiryo UI" panose="020B0604030504040204" pitchFamily="50" charset="-128"/>
                          <a:ea typeface="Meiryo UI" panose="020B0604030504040204" pitchFamily="50" charset="-128"/>
                        </a:rPr>
                        <a:t>(24</a:t>
                      </a:r>
                      <a:r>
                        <a:rPr kumimoji="1" lang="ja-JP" altLang="en-US" sz="800" dirty="0">
                          <a:latin typeface="Meiryo UI" panose="020B0604030504040204" pitchFamily="50" charset="-128"/>
                          <a:ea typeface="Meiryo UI" panose="020B0604030504040204" pitchFamily="50" charset="-128"/>
                        </a:rPr>
                        <a:t>名</a:t>
                      </a:r>
                      <a:r>
                        <a:rPr kumimoji="1" lang="en-US" altLang="ja-JP" sz="900" dirty="0">
                          <a:latin typeface="Meiryo UI" panose="020B0604030504040204" pitchFamily="50" charset="-128"/>
                          <a:ea typeface="Meiryo UI" panose="020B0604030504040204" pitchFamily="50" charset="-128"/>
                        </a:rPr>
                        <a:t>/58</a:t>
                      </a:r>
                      <a:r>
                        <a:rPr kumimoji="1" lang="ja-JP" altLang="en-US" sz="800" dirty="0">
                          <a:latin typeface="Meiryo UI" panose="020B0604030504040204" pitchFamily="50" charset="-128"/>
                          <a:ea typeface="Meiryo UI" panose="020B0604030504040204" pitchFamily="50" charset="-128"/>
                        </a:rPr>
                        <a:t>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45720" marR="45720"/>
                </a:tc>
                <a:tc>
                  <a:txBody>
                    <a:bodyPr/>
                    <a:lstStyle/>
                    <a:p>
                      <a:pPr algn="ctr"/>
                      <a:r>
                        <a:rPr kumimoji="1" lang="en-US" altLang="ja-JP" sz="1050" dirty="0">
                          <a:latin typeface="Meiryo UI" panose="020B0604030504040204" pitchFamily="50" charset="-128"/>
                          <a:ea typeface="Meiryo UI" panose="020B0604030504040204" pitchFamily="50" charset="-128"/>
                        </a:rPr>
                        <a:t>28</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900" dirty="0">
                          <a:latin typeface="Meiryo UI" panose="020B0604030504040204" pitchFamily="50" charset="-128"/>
                          <a:ea typeface="Meiryo UI" panose="020B0604030504040204" pitchFamily="50" charset="-128"/>
                        </a:rPr>
                        <a:t>(15</a:t>
                      </a:r>
                      <a:r>
                        <a:rPr kumimoji="1" lang="ja-JP" altLang="en-US" sz="800" dirty="0">
                          <a:latin typeface="Meiryo UI" panose="020B0604030504040204" pitchFamily="50" charset="-128"/>
                          <a:ea typeface="Meiryo UI" panose="020B0604030504040204" pitchFamily="50" charset="-128"/>
                        </a:rPr>
                        <a:t>名</a:t>
                      </a:r>
                      <a:r>
                        <a:rPr kumimoji="1" lang="en-US" altLang="ja-JP" sz="900" dirty="0">
                          <a:latin typeface="Meiryo UI" panose="020B0604030504040204" pitchFamily="50" charset="-128"/>
                          <a:ea typeface="Meiryo UI" panose="020B0604030504040204" pitchFamily="50" charset="-128"/>
                        </a:rPr>
                        <a:t>/54</a:t>
                      </a:r>
                      <a:r>
                        <a:rPr kumimoji="1" lang="ja-JP" altLang="en-US" sz="800" dirty="0">
                          <a:latin typeface="Meiryo UI" panose="020B0604030504040204" pitchFamily="50" charset="-128"/>
                          <a:ea typeface="Meiryo UI" panose="020B0604030504040204" pitchFamily="50" charset="-128"/>
                        </a:rPr>
                        <a:t>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45720" marR="45720"/>
                </a:tc>
                <a:extLst>
                  <a:ext uri="{0D108BD9-81ED-4DB2-BD59-A6C34878D82A}">
                    <a16:rowId xmlns:a16="http://schemas.microsoft.com/office/drawing/2014/main" val="1639656233"/>
                  </a:ext>
                </a:extLst>
              </a:tr>
              <a:tr h="285829">
                <a:tc>
                  <a:txBody>
                    <a:bodyPr/>
                    <a:lstStyle/>
                    <a:p>
                      <a:r>
                        <a:rPr kumimoji="1" lang="ja-JP" altLang="en-US" sz="1050" dirty="0">
                          <a:latin typeface="Meiryo UI" panose="020B0604030504040204" pitchFamily="50" charset="-128"/>
                          <a:ea typeface="Meiryo UI" panose="020B0604030504040204" pitchFamily="50" charset="-128"/>
                        </a:rPr>
                        <a:t>中リスク群</a:t>
                      </a:r>
                    </a:p>
                  </a:txBody>
                  <a:tcPr/>
                </a:tc>
                <a:tc>
                  <a:txBody>
                    <a:bodyPr/>
                    <a:lstStyle/>
                    <a:p>
                      <a:pPr algn="ctr"/>
                      <a:r>
                        <a:rPr kumimoji="1" lang="en-US" altLang="ja-JP" sz="1050" dirty="0">
                          <a:latin typeface="Meiryo UI" panose="020B0604030504040204" pitchFamily="50" charset="-128"/>
                          <a:ea typeface="Meiryo UI" panose="020B0604030504040204" pitchFamily="50" charset="-128"/>
                        </a:rPr>
                        <a:t>33</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900" dirty="0">
                          <a:latin typeface="Meiryo UI" panose="020B0604030504040204" pitchFamily="50" charset="-128"/>
                          <a:ea typeface="Meiryo UI" panose="020B0604030504040204" pitchFamily="50" charset="-128"/>
                        </a:rPr>
                        <a:t>(19</a:t>
                      </a:r>
                      <a:r>
                        <a:rPr kumimoji="1" lang="ja-JP" altLang="en-US" sz="800" dirty="0">
                          <a:latin typeface="Meiryo UI" panose="020B0604030504040204" pitchFamily="50" charset="-128"/>
                          <a:ea typeface="Meiryo UI" panose="020B0604030504040204" pitchFamily="50" charset="-128"/>
                        </a:rPr>
                        <a:t>名</a:t>
                      </a:r>
                      <a:r>
                        <a:rPr kumimoji="1" lang="en-US" altLang="ja-JP" sz="900" dirty="0">
                          <a:latin typeface="Meiryo UI" panose="020B0604030504040204" pitchFamily="50" charset="-128"/>
                          <a:ea typeface="Meiryo UI" panose="020B0604030504040204" pitchFamily="50" charset="-128"/>
                        </a:rPr>
                        <a:t>/58</a:t>
                      </a:r>
                      <a:r>
                        <a:rPr kumimoji="1" lang="ja-JP" altLang="en-US" sz="800" dirty="0">
                          <a:latin typeface="Meiryo UI" panose="020B0604030504040204" pitchFamily="50" charset="-128"/>
                          <a:ea typeface="Meiryo UI" panose="020B0604030504040204" pitchFamily="50" charset="-128"/>
                        </a:rPr>
                        <a:t>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45720" marR="45720"/>
                </a:tc>
                <a:tc>
                  <a:txBody>
                    <a:bodyPr/>
                    <a:lstStyle/>
                    <a:p>
                      <a:pPr algn="ctr"/>
                      <a:r>
                        <a:rPr kumimoji="1" lang="en-US" altLang="ja-JP" sz="1050" dirty="0">
                          <a:latin typeface="Meiryo UI" panose="020B0604030504040204" pitchFamily="50" charset="-128"/>
                          <a:ea typeface="Meiryo UI" panose="020B0604030504040204" pitchFamily="50" charset="-128"/>
                        </a:rPr>
                        <a:t>46</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900" dirty="0">
                          <a:latin typeface="Meiryo UI" panose="020B0604030504040204" pitchFamily="50" charset="-128"/>
                          <a:ea typeface="Meiryo UI" panose="020B0604030504040204" pitchFamily="50" charset="-128"/>
                        </a:rPr>
                        <a:t>(25</a:t>
                      </a:r>
                      <a:r>
                        <a:rPr kumimoji="1" lang="ja-JP" altLang="en-US" sz="800" dirty="0">
                          <a:latin typeface="Meiryo UI" panose="020B0604030504040204" pitchFamily="50" charset="-128"/>
                          <a:ea typeface="Meiryo UI" panose="020B0604030504040204" pitchFamily="50" charset="-128"/>
                        </a:rPr>
                        <a:t>名</a:t>
                      </a:r>
                      <a:r>
                        <a:rPr kumimoji="1" lang="en-US" altLang="ja-JP" sz="900" dirty="0">
                          <a:latin typeface="Meiryo UI" panose="020B0604030504040204" pitchFamily="50" charset="-128"/>
                          <a:ea typeface="Meiryo UI" panose="020B0604030504040204" pitchFamily="50" charset="-128"/>
                        </a:rPr>
                        <a:t>/54</a:t>
                      </a:r>
                      <a:r>
                        <a:rPr kumimoji="1" lang="ja-JP" altLang="en-US" sz="800" dirty="0">
                          <a:latin typeface="Meiryo UI" panose="020B0604030504040204" pitchFamily="50" charset="-128"/>
                          <a:ea typeface="Meiryo UI" panose="020B0604030504040204" pitchFamily="50" charset="-128"/>
                        </a:rPr>
                        <a:t>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45720" marR="45720"/>
                </a:tc>
                <a:extLst>
                  <a:ext uri="{0D108BD9-81ED-4DB2-BD59-A6C34878D82A}">
                    <a16:rowId xmlns:a16="http://schemas.microsoft.com/office/drawing/2014/main" val="2338687589"/>
                  </a:ext>
                </a:extLst>
              </a:tr>
              <a:tr h="285829">
                <a:tc>
                  <a:txBody>
                    <a:bodyPr/>
                    <a:lstStyle/>
                    <a:p>
                      <a:r>
                        <a:rPr kumimoji="1" lang="ja-JP" altLang="en-US" sz="1050" dirty="0">
                          <a:latin typeface="Meiryo UI" panose="020B0604030504040204" pitchFamily="50" charset="-128"/>
                          <a:ea typeface="Meiryo UI" panose="020B0604030504040204" pitchFamily="50" charset="-128"/>
                        </a:rPr>
                        <a:t>低リスク群</a:t>
                      </a:r>
                    </a:p>
                  </a:txBody>
                  <a:tcPr/>
                </a:tc>
                <a:tc>
                  <a:txBody>
                    <a:bodyPr/>
                    <a:lstStyle/>
                    <a:p>
                      <a:pPr algn="ctr"/>
                      <a:r>
                        <a:rPr kumimoji="1" lang="en-US" altLang="ja-JP" sz="1050" dirty="0">
                          <a:latin typeface="Meiryo UI" panose="020B0604030504040204" pitchFamily="50" charset="-128"/>
                          <a:ea typeface="Meiryo UI" panose="020B0604030504040204" pitchFamily="50" charset="-128"/>
                        </a:rPr>
                        <a:t>26</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900" dirty="0">
                          <a:latin typeface="Meiryo UI" panose="020B0604030504040204" pitchFamily="50" charset="-128"/>
                          <a:ea typeface="Meiryo UI" panose="020B0604030504040204" pitchFamily="50" charset="-128"/>
                        </a:rPr>
                        <a:t>(15</a:t>
                      </a:r>
                      <a:r>
                        <a:rPr kumimoji="1" lang="ja-JP" altLang="en-US" sz="800" dirty="0">
                          <a:latin typeface="Meiryo UI" panose="020B0604030504040204" pitchFamily="50" charset="-128"/>
                          <a:ea typeface="Meiryo UI" panose="020B0604030504040204" pitchFamily="50" charset="-128"/>
                        </a:rPr>
                        <a:t>名</a:t>
                      </a:r>
                      <a:r>
                        <a:rPr kumimoji="1" lang="en-US" altLang="ja-JP" sz="900" dirty="0">
                          <a:latin typeface="Meiryo UI" panose="020B0604030504040204" pitchFamily="50" charset="-128"/>
                          <a:ea typeface="Meiryo UI" panose="020B0604030504040204" pitchFamily="50" charset="-128"/>
                        </a:rPr>
                        <a:t>/58</a:t>
                      </a:r>
                      <a:r>
                        <a:rPr kumimoji="1" lang="ja-JP" altLang="en-US" sz="800" dirty="0">
                          <a:latin typeface="Meiryo UI" panose="020B0604030504040204" pitchFamily="50" charset="-128"/>
                          <a:ea typeface="Meiryo UI" panose="020B0604030504040204" pitchFamily="50" charset="-128"/>
                        </a:rPr>
                        <a:t>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45720" marR="45720"/>
                </a:tc>
                <a:tc>
                  <a:txBody>
                    <a:bodyPr/>
                    <a:lstStyle/>
                    <a:p>
                      <a:pPr algn="ctr"/>
                      <a:r>
                        <a:rPr kumimoji="1" lang="en-US" altLang="ja-JP" sz="1050" dirty="0">
                          <a:latin typeface="Meiryo UI" panose="020B0604030504040204" pitchFamily="50" charset="-128"/>
                          <a:ea typeface="Meiryo UI" panose="020B0604030504040204" pitchFamily="50" charset="-128"/>
                        </a:rPr>
                        <a:t>26</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p>
                      <a:pPr algn="ctr"/>
                      <a:r>
                        <a:rPr kumimoji="1" lang="en-US" altLang="ja-JP" sz="900" dirty="0">
                          <a:latin typeface="Meiryo UI" panose="020B0604030504040204" pitchFamily="50" charset="-128"/>
                          <a:ea typeface="Meiryo UI" panose="020B0604030504040204" pitchFamily="50" charset="-128"/>
                        </a:rPr>
                        <a:t>(14</a:t>
                      </a:r>
                      <a:r>
                        <a:rPr kumimoji="1" lang="ja-JP" altLang="en-US" sz="800" dirty="0">
                          <a:latin typeface="Meiryo UI" panose="020B0604030504040204" pitchFamily="50" charset="-128"/>
                          <a:ea typeface="Meiryo UI" panose="020B0604030504040204" pitchFamily="50" charset="-128"/>
                        </a:rPr>
                        <a:t>名</a:t>
                      </a:r>
                      <a:r>
                        <a:rPr kumimoji="1" lang="en-US" altLang="ja-JP" sz="900" dirty="0">
                          <a:latin typeface="Meiryo UI" panose="020B0604030504040204" pitchFamily="50" charset="-128"/>
                          <a:ea typeface="Meiryo UI" panose="020B0604030504040204" pitchFamily="50" charset="-128"/>
                        </a:rPr>
                        <a:t>/54</a:t>
                      </a:r>
                      <a:r>
                        <a:rPr kumimoji="1" lang="ja-JP" altLang="en-US" sz="800" dirty="0">
                          <a:latin typeface="Meiryo UI" panose="020B0604030504040204" pitchFamily="50" charset="-128"/>
                          <a:ea typeface="Meiryo UI" panose="020B0604030504040204" pitchFamily="50" charset="-128"/>
                        </a:rPr>
                        <a:t>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45720" marR="45720"/>
                </a:tc>
                <a:extLst>
                  <a:ext uri="{0D108BD9-81ED-4DB2-BD59-A6C34878D82A}">
                    <a16:rowId xmlns:a16="http://schemas.microsoft.com/office/drawing/2014/main" val="282969315"/>
                  </a:ext>
                </a:extLst>
              </a:tr>
            </a:tbl>
          </a:graphicData>
        </a:graphic>
      </p:graphicFrame>
      <p:sp>
        <p:nvSpPr>
          <p:cNvPr id="12" name="四角形: 角を丸くする 11">
            <a:extLst>
              <a:ext uri="{FF2B5EF4-FFF2-40B4-BE49-F238E27FC236}">
                <a16:creationId xmlns:a16="http://schemas.microsoft.com/office/drawing/2014/main" id="{149F9B5A-7659-41E8-8D09-FFA6DC2546EE}"/>
              </a:ext>
            </a:extLst>
          </p:cNvPr>
          <p:cNvSpPr/>
          <p:nvPr/>
        </p:nvSpPr>
        <p:spPr>
          <a:xfrm>
            <a:off x="8114229" y="3303673"/>
            <a:ext cx="1681874" cy="41097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A2C80A43-97F0-4E41-92C5-678EAF5E47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1241" y="4655443"/>
            <a:ext cx="4220136" cy="1252463"/>
          </a:xfrm>
          <a:prstGeom prst="rect">
            <a:avLst/>
          </a:prstGeom>
        </p:spPr>
      </p:pic>
    </p:spTree>
    <p:extLst>
      <p:ext uri="{BB962C8B-B14F-4D97-AF65-F5344CB8AC3E}">
        <p14:creationId xmlns:p14="http://schemas.microsoft.com/office/powerpoint/2010/main" val="2068032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95C6119-4790-49C9-A2F9-AF2C133EC487}"/>
              </a:ext>
            </a:extLst>
          </p:cNvPr>
          <p:cNvSpPr/>
          <p:nvPr/>
        </p:nvSpPr>
        <p:spPr>
          <a:xfrm>
            <a:off x="0" y="4663"/>
            <a:ext cx="9906000" cy="45150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令和５年度「</a:t>
            </a:r>
            <a:r>
              <a:rPr lang="en-US" altLang="ja-JP" sz="2000" b="1" dirty="0">
                <a:solidFill>
                  <a:schemeClr val="bg1"/>
                </a:solidFill>
                <a:latin typeface="Meiryo UI" panose="020B0604030504040204" pitchFamily="50" charset="-128"/>
                <a:ea typeface="Meiryo UI" panose="020B0604030504040204" pitchFamily="50" charset="-128"/>
              </a:rPr>
              <a:t>10</a:t>
            </a:r>
            <a:r>
              <a:rPr lang="ja-JP" altLang="en-US" sz="2000" b="1" dirty="0">
                <a:solidFill>
                  <a:schemeClr val="bg1"/>
                </a:solidFill>
                <a:latin typeface="Meiryo UI" panose="020B0604030504040204" pitchFamily="50" charset="-128"/>
                <a:ea typeface="Meiryo UI" panose="020B0604030504040204" pitchFamily="50" charset="-128"/>
              </a:rPr>
              <a:t>歳若返り」プロジェクト推進事業について（運動、笑い、音楽）</a:t>
            </a:r>
          </a:p>
        </p:txBody>
      </p:sp>
      <p:sp>
        <p:nvSpPr>
          <p:cNvPr id="5" name="正方形/長方形 4">
            <a:extLst>
              <a:ext uri="{FF2B5EF4-FFF2-40B4-BE49-F238E27FC236}">
                <a16:creationId xmlns:a16="http://schemas.microsoft.com/office/drawing/2014/main" id="{2FB719EE-6A7E-480E-842D-F17FFBBD630C}"/>
              </a:ext>
            </a:extLst>
          </p:cNvPr>
          <p:cNvSpPr/>
          <p:nvPr/>
        </p:nvSpPr>
        <p:spPr>
          <a:xfrm>
            <a:off x="85045" y="519030"/>
            <a:ext cx="9714609" cy="8018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0DE5EB9A-E8C5-4DBE-A195-81EE9E2AAB13}"/>
              </a:ext>
            </a:extLst>
          </p:cNvPr>
          <p:cNvSpPr/>
          <p:nvPr/>
        </p:nvSpPr>
        <p:spPr>
          <a:xfrm>
            <a:off x="95471" y="1375377"/>
            <a:ext cx="9714609" cy="30810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2AB3B32C-30C8-4967-AE60-F6E4D928A497}"/>
              </a:ext>
            </a:extLst>
          </p:cNvPr>
          <p:cNvSpPr/>
          <p:nvPr/>
        </p:nvSpPr>
        <p:spPr>
          <a:xfrm>
            <a:off x="74619" y="4502082"/>
            <a:ext cx="9725035" cy="22806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6D348CA9-B096-4F43-93CD-ACB1AB7FC1C5}"/>
              </a:ext>
            </a:extLst>
          </p:cNvPr>
          <p:cNvSpPr txBox="1"/>
          <p:nvPr/>
        </p:nvSpPr>
        <p:spPr>
          <a:xfrm>
            <a:off x="167440" y="680081"/>
            <a:ext cx="5139555" cy="646331"/>
          </a:xfrm>
          <a:prstGeom prst="rect">
            <a:avLst/>
          </a:prstGeom>
          <a:noFill/>
          <a:ln>
            <a:noFill/>
          </a:ln>
        </p:spPr>
        <p:txBody>
          <a:bodyPr wrap="square" rtlCol="0">
            <a:spAutoFit/>
          </a:bodyPr>
          <a:lstStyle/>
          <a:p>
            <a:r>
              <a:rPr lang="ja-JP" altLang="en-US" sz="1200" dirty="0">
                <a:latin typeface="Meiryo UI" panose="020B0604030504040204" pitchFamily="50" charset="-128"/>
                <a:ea typeface="Meiryo UI" panose="020B0604030504040204" pitchFamily="50" charset="-128"/>
              </a:rPr>
              <a:t>■イベント名：</a:t>
            </a:r>
            <a:r>
              <a:rPr lang="en-US" altLang="ja-JP" sz="1200" dirty="0">
                <a:latin typeface="Meiryo UI" panose="020B0604030504040204" pitchFamily="50" charset="-128"/>
                <a:ea typeface="Meiryo UI" panose="020B0604030504040204" pitchFamily="50" charset="-128"/>
              </a:rPr>
              <a:t>OSAKA SMILE SPORTS TOUR</a:t>
            </a:r>
          </a:p>
          <a:p>
            <a:r>
              <a:rPr lang="ja-JP" altLang="en-US" sz="1200" dirty="0">
                <a:latin typeface="Meiryo UI" panose="020B0604030504040204" pitchFamily="50" charset="-128"/>
                <a:ea typeface="Meiryo UI" panose="020B0604030504040204" pitchFamily="50" charset="-128"/>
              </a:rPr>
              <a:t>■日時：令和</a:t>
            </a:r>
            <a:r>
              <a:rPr lang="en-US" altLang="ja-JP" sz="1200" dirty="0">
                <a:latin typeface="Meiryo UI" panose="020B0604030504040204" pitchFamily="50" charset="-128"/>
                <a:ea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日、</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日、</a:t>
            </a:r>
            <a:r>
              <a:rPr lang="en-US" altLang="ja-JP" sz="1200" dirty="0">
                <a:latin typeface="Meiryo UI" panose="020B0604030504040204" pitchFamily="50" charset="-128"/>
                <a:ea typeface="Meiryo UI" panose="020B0604030504040204" pitchFamily="50" charset="-128"/>
              </a:rPr>
              <a:t>19</a:t>
            </a:r>
            <a:r>
              <a:rPr lang="ja-JP" altLang="en-US" sz="1200" dirty="0">
                <a:latin typeface="Meiryo UI" panose="020B0604030504040204" pitchFamily="50" charset="-128"/>
                <a:ea typeface="Meiryo UI" panose="020B0604030504040204" pitchFamily="50" charset="-128"/>
              </a:rPr>
              <a:t>日、</a:t>
            </a:r>
            <a:r>
              <a:rPr lang="en-US" altLang="ja-JP" sz="1200" dirty="0">
                <a:latin typeface="Meiryo UI" panose="020B0604030504040204" pitchFamily="50" charset="-128"/>
                <a:ea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rPr>
              <a:t>日の４日間</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■場所：イオンモール四條畷</a:t>
            </a:r>
            <a:r>
              <a:rPr lang="ja-JP" altLang="en-US" sz="1200">
                <a:latin typeface="Meiryo UI" panose="020B0604030504040204" pitchFamily="50" charset="-128"/>
                <a:ea typeface="Meiryo UI" panose="020B0604030504040204" pitchFamily="50" charset="-128"/>
              </a:rPr>
              <a:t>、堺鉄砲町</a:t>
            </a:r>
            <a:r>
              <a:rPr lang="ja-JP" altLang="en-US" sz="1200" dirty="0">
                <a:latin typeface="Meiryo UI" panose="020B0604030504040204" pitchFamily="50" charset="-128"/>
                <a:ea typeface="Meiryo UI" panose="020B0604030504040204" pitchFamily="50" charset="-128"/>
              </a:rPr>
              <a:t>、りんくう泉南、</a:t>
            </a:r>
            <a:r>
              <a:rPr lang="en-US" altLang="ja-JP" sz="1200" dirty="0">
                <a:latin typeface="Meiryo UI" panose="020B0604030504040204" pitchFamily="50" charset="-128"/>
                <a:ea typeface="Meiryo UI" panose="020B0604030504040204" pitchFamily="50" charset="-128"/>
              </a:rPr>
              <a:t>EXPO CITY</a:t>
            </a:r>
            <a:endParaRPr lang="ja-JP" altLang="en-US" sz="1200" dirty="0">
              <a:latin typeface="Meiryo UI" panose="020B0604030504040204" pitchFamily="50" charset="-128"/>
              <a:ea typeface="Meiryo UI" panose="020B0604030504040204" pitchFamily="50" charset="-128"/>
            </a:endParaRPr>
          </a:p>
        </p:txBody>
      </p:sp>
      <p:sp>
        <p:nvSpPr>
          <p:cNvPr id="21" name="角丸四角形 9">
            <a:extLst>
              <a:ext uri="{FF2B5EF4-FFF2-40B4-BE49-F238E27FC236}">
                <a16:creationId xmlns:a16="http://schemas.microsoft.com/office/drawing/2014/main" id="{ACA4238D-513A-4A6A-8C3C-7E4F54FB9617}"/>
              </a:ext>
            </a:extLst>
          </p:cNvPr>
          <p:cNvSpPr/>
          <p:nvPr/>
        </p:nvSpPr>
        <p:spPr>
          <a:xfrm>
            <a:off x="1008612" y="1407279"/>
            <a:ext cx="1407880" cy="21813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Meiryo UI" panose="020B0604030504040204" pitchFamily="50" charset="-128"/>
                <a:ea typeface="Meiryo UI" panose="020B0604030504040204" pitchFamily="50" charset="-128"/>
              </a:rPr>
              <a:t>イオン四条畷</a:t>
            </a:r>
          </a:p>
        </p:txBody>
      </p:sp>
      <p:sp>
        <p:nvSpPr>
          <p:cNvPr id="22" name="角丸四角形 9">
            <a:extLst>
              <a:ext uri="{FF2B5EF4-FFF2-40B4-BE49-F238E27FC236}">
                <a16:creationId xmlns:a16="http://schemas.microsoft.com/office/drawing/2014/main" id="{0F8A572D-164B-4CE9-8F74-3DE409128FBE}"/>
              </a:ext>
            </a:extLst>
          </p:cNvPr>
          <p:cNvSpPr/>
          <p:nvPr/>
        </p:nvSpPr>
        <p:spPr>
          <a:xfrm>
            <a:off x="2492920" y="1408617"/>
            <a:ext cx="2740418" cy="218134"/>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Meiryo UI" panose="020B0604030504040204" pitchFamily="50" charset="-128"/>
                <a:ea typeface="Meiryo UI" panose="020B0604030504040204" pitchFamily="50" charset="-128"/>
              </a:rPr>
              <a:t>イオン堺鉄砲町</a:t>
            </a:r>
          </a:p>
        </p:txBody>
      </p:sp>
      <p:sp>
        <p:nvSpPr>
          <p:cNvPr id="23" name="角丸四角形 9">
            <a:extLst>
              <a:ext uri="{FF2B5EF4-FFF2-40B4-BE49-F238E27FC236}">
                <a16:creationId xmlns:a16="http://schemas.microsoft.com/office/drawing/2014/main" id="{D1D6F028-9954-4B47-B130-4885F6A8022E}"/>
              </a:ext>
            </a:extLst>
          </p:cNvPr>
          <p:cNvSpPr/>
          <p:nvPr/>
        </p:nvSpPr>
        <p:spPr>
          <a:xfrm>
            <a:off x="6890492" y="1423710"/>
            <a:ext cx="2789626" cy="218134"/>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bg1"/>
                </a:solidFill>
                <a:latin typeface="Meiryo UI" panose="020B0604030504040204" pitchFamily="50" charset="-128"/>
                <a:ea typeface="Meiryo UI" panose="020B0604030504040204" pitchFamily="50" charset="-128"/>
              </a:rPr>
              <a:t>EXPO CITY</a:t>
            </a:r>
            <a:endParaRPr lang="ja-JP" altLang="en-US" sz="1400" dirty="0">
              <a:solidFill>
                <a:schemeClr val="bg1"/>
              </a:solidFill>
              <a:latin typeface="Meiryo UI" panose="020B0604030504040204" pitchFamily="50" charset="-128"/>
              <a:ea typeface="Meiryo UI" panose="020B0604030504040204" pitchFamily="50" charset="-128"/>
            </a:endParaRPr>
          </a:p>
        </p:txBody>
      </p:sp>
      <p:sp>
        <p:nvSpPr>
          <p:cNvPr id="24" name="角丸四角形 9">
            <a:extLst>
              <a:ext uri="{FF2B5EF4-FFF2-40B4-BE49-F238E27FC236}">
                <a16:creationId xmlns:a16="http://schemas.microsoft.com/office/drawing/2014/main" id="{51C66CD0-7BC6-4538-BD82-29CAA10423EE}"/>
              </a:ext>
            </a:extLst>
          </p:cNvPr>
          <p:cNvSpPr/>
          <p:nvPr/>
        </p:nvSpPr>
        <p:spPr>
          <a:xfrm>
            <a:off x="5312061" y="1419169"/>
            <a:ext cx="1468526" cy="234827"/>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Meiryo UI" panose="020B0604030504040204" pitchFamily="50" charset="-128"/>
                <a:ea typeface="Meiryo UI" panose="020B0604030504040204" pitchFamily="50" charset="-128"/>
              </a:rPr>
              <a:t>イオンりんくう</a:t>
            </a:r>
          </a:p>
        </p:txBody>
      </p:sp>
      <p:pic>
        <p:nvPicPr>
          <p:cNvPr id="25" name="図 24">
            <a:extLst>
              <a:ext uri="{FF2B5EF4-FFF2-40B4-BE49-F238E27FC236}">
                <a16:creationId xmlns:a16="http://schemas.microsoft.com/office/drawing/2014/main" id="{1BAFFCB8-ED40-406E-AF66-5B0CC3570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669" y="1824154"/>
            <a:ext cx="1392072" cy="982638"/>
          </a:xfrm>
          <a:prstGeom prst="rect">
            <a:avLst/>
          </a:prstGeom>
        </p:spPr>
      </p:pic>
      <p:pic>
        <p:nvPicPr>
          <p:cNvPr id="29" name="図 28">
            <a:extLst>
              <a:ext uri="{FF2B5EF4-FFF2-40B4-BE49-F238E27FC236}">
                <a16:creationId xmlns:a16="http://schemas.microsoft.com/office/drawing/2014/main" id="{CFF33C0F-DEBF-4CCB-888F-02E9D234A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0187" y="1845975"/>
            <a:ext cx="1303796" cy="977786"/>
          </a:xfrm>
          <a:prstGeom prst="rect">
            <a:avLst/>
          </a:prstGeom>
        </p:spPr>
      </p:pic>
      <p:pic>
        <p:nvPicPr>
          <p:cNvPr id="27" name="図 26">
            <a:extLst>
              <a:ext uri="{FF2B5EF4-FFF2-40B4-BE49-F238E27FC236}">
                <a16:creationId xmlns:a16="http://schemas.microsoft.com/office/drawing/2014/main" id="{8A6D1628-F26E-4A47-9B5B-4A423600AD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2798" y="1828565"/>
            <a:ext cx="1321045" cy="980531"/>
          </a:xfrm>
          <a:prstGeom prst="rect">
            <a:avLst/>
          </a:prstGeom>
        </p:spPr>
      </p:pic>
      <p:pic>
        <p:nvPicPr>
          <p:cNvPr id="31" name="図 30">
            <a:extLst>
              <a:ext uri="{FF2B5EF4-FFF2-40B4-BE49-F238E27FC236}">
                <a16:creationId xmlns:a16="http://schemas.microsoft.com/office/drawing/2014/main" id="{BECFF65D-36BE-4C68-A6E3-8DDCA64D91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0001" y="1865042"/>
            <a:ext cx="1468527" cy="998088"/>
          </a:xfrm>
          <a:prstGeom prst="rect">
            <a:avLst/>
          </a:prstGeom>
        </p:spPr>
      </p:pic>
      <p:pic>
        <p:nvPicPr>
          <p:cNvPr id="33" name="図 32">
            <a:extLst>
              <a:ext uri="{FF2B5EF4-FFF2-40B4-BE49-F238E27FC236}">
                <a16:creationId xmlns:a16="http://schemas.microsoft.com/office/drawing/2014/main" id="{92A79439-4839-4DE5-BE81-1D37BA02CA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9874" y="1869894"/>
            <a:ext cx="1321045" cy="1000017"/>
          </a:xfrm>
          <a:prstGeom prst="rect">
            <a:avLst/>
          </a:prstGeom>
        </p:spPr>
      </p:pic>
      <p:pic>
        <p:nvPicPr>
          <p:cNvPr id="35" name="図 34">
            <a:extLst>
              <a:ext uri="{FF2B5EF4-FFF2-40B4-BE49-F238E27FC236}">
                <a16:creationId xmlns:a16="http://schemas.microsoft.com/office/drawing/2014/main" id="{DC0E05AA-7DA0-4D9F-8674-383A2F68F8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11800" y="1878730"/>
            <a:ext cx="1337282" cy="1000647"/>
          </a:xfrm>
          <a:prstGeom prst="rect">
            <a:avLst/>
          </a:prstGeom>
        </p:spPr>
      </p:pic>
      <p:sp>
        <p:nvSpPr>
          <p:cNvPr id="36" name="テキスト ボックス 35">
            <a:extLst>
              <a:ext uri="{FF2B5EF4-FFF2-40B4-BE49-F238E27FC236}">
                <a16:creationId xmlns:a16="http://schemas.microsoft.com/office/drawing/2014/main" id="{55E687C9-90DE-40AD-BEB2-265B6044DAE9}"/>
              </a:ext>
            </a:extLst>
          </p:cNvPr>
          <p:cNvSpPr txBox="1"/>
          <p:nvPr/>
        </p:nvSpPr>
        <p:spPr>
          <a:xfrm>
            <a:off x="905973" y="1582962"/>
            <a:ext cx="1710668" cy="276999"/>
          </a:xfrm>
          <a:prstGeom prst="rect">
            <a:avLst/>
          </a:prstGeom>
          <a:noFill/>
          <a:ln>
            <a:noFill/>
          </a:ln>
        </p:spPr>
        <p:txBody>
          <a:bodyPr wrap="square" rtlCol="0">
            <a:spAutoFit/>
          </a:bodyPr>
          <a:lstStyle/>
          <a:p>
            <a:r>
              <a:rPr lang="ja-JP" altLang="en-US" sz="1200" dirty="0">
                <a:latin typeface="Meiryo UI" panose="020B0604030504040204" pitchFamily="50" charset="-128"/>
                <a:ea typeface="Meiryo UI" panose="020B0604030504040204" pitchFamily="50" charset="-128"/>
              </a:rPr>
              <a:t>■ダンス体験プログラム</a:t>
            </a:r>
            <a:endParaRPr lang="ja-JP" altLang="en-US" sz="1200" dirty="0">
              <a:solidFill>
                <a:schemeClr val="bg1"/>
              </a:solidFill>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8A28623C-CA12-4BA0-989C-8A301046C9CD}"/>
              </a:ext>
            </a:extLst>
          </p:cNvPr>
          <p:cNvSpPr txBox="1"/>
          <p:nvPr/>
        </p:nvSpPr>
        <p:spPr>
          <a:xfrm>
            <a:off x="5325781" y="1606566"/>
            <a:ext cx="1710668" cy="276999"/>
          </a:xfrm>
          <a:prstGeom prst="rect">
            <a:avLst/>
          </a:prstGeom>
          <a:noFill/>
          <a:ln>
            <a:noFill/>
          </a:ln>
        </p:spPr>
        <p:txBody>
          <a:bodyPr wrap="square" rtlCol="0">
            <a:spAutoFit/>
          </a:bodyPr>
          <a:lstStyle/>
          <a:p>
            <a:r>
              <a:rPr lang="ja-JP" altLang="en-US" sz="1200" dirty="0">
                <a:latin typeface="Meiryo UI" panose="020B0604030504040204" pitchFamily="50" charset="-128"/>
                <a:ea typeface="Meiryo UI" panose="020B0604030504040204" pitchFamily="50" charset="-128"/>
              </a:rPr>
              <a:t>■フィットネス体験</a:t>
            </a:r>
            <a:endParaRPr lang="ja-JP" altLang="en-US" sz="1200" dirty="0">
              <a:solidFill>
                <a:schemeClr val="bg1"/>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7F84638A-F6D0-4AB6-B1DB-874329152634}"/>
              </a:ext>
            </a:extLst>
          </p:cNvPr>
          <p:cNvSpPr txBox="1"/>
          <p:nvPr/>
        </p:nvSpPr>
        <p:spPr>
          <a:xfrm>
            <a:off x="2160361" y="1573625"/>
            <a:ext cx="3242189" cy="276999"/>
          </a:xfrm>
          <a:prstGeom prst="rect">
            <a:avLst/>
          </a:prstGeom>
          <a:noFill/>
          <a:ln>
            <a:noFill/>
          </a:ln>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■バーチャルスポーツ、ベジチェック体験</a:t>
            </a:r>
            <a:endParaRPr lang="ja-JP" altLang="en-US" sz="1200" dirty="0">
              <a:solidFill>
                <a:schemeClr val="bg1"/>
              </a:solidFill>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2AF4B2C2-D554-4684-95F2-9084F1EC0D35}"/>
              </a:ext>
            </a:extLst>
          </p:cNvPr>
          <p:cNvSpPr txBox="1"/>
          <p:nvPr/>
        </p:nvSpPr>
        <p:spPr>
          <a:xfrm>
            <a:off x="7246637" y="1617223"/>
            <a:ext cx="2235474" cy="276999"/>
          </a:xfrm>
          <a:prstGeom prst="rect">
            <a:avLst/>
          </a:prstGeom>
          <a:noFill/>
          <a:ln>
            <a:noFill/>
          </a:ln>
        </p:spPr>
        <p:txBody>
          <a:bodyPr wrap="square" rtlCol="0">
            <a:spAutoFit/>
          </a:bodyPr>
          <a:lstStyle/>
          <a:p>
            <a:r>
              <a:rPr lang="ja-JP" altLang="en-US" sz="1200" dirty="0">
                <a:latin typeface="Meiryo UI" panose="020B0604030504040204" pitchFamily="50" charset="-128"/>
                <a:ea typeface="Meiryo UI" panose="020B0604030504040204" pitchFamily="50" charset="-128"/>
              </a:rPr>
              <a:t>■ヨガ、顔ヨガシステム体験等</a:t>
            </a:r>
            <a:endParaRPr lang="ja-JP" altLang="en-US" sz="1200" dirty="0">
              <a:solidFill>
                <a:schemeClr val="bg1"/>
              </a:solidFill>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0B65607F-31D3-4364-855B-EDBA8AD04239}"/>
              </a:ext>
            </a:extLst>
          </p:cNvPr>
          <p:cNvSpPr txBox="1"/>
          <p:nvPr/>
        </p:nvSpPr>
        <p:spPr>
          <a:xfrm>
            <a:off x="6443165" y="2934647"/>
            <a:ext cx="3613055" cy="461665"/>
          </a:xfrm>
          <a:prstGeom prst="rect">
            <a:avLst/>
          </a:prstGeom>
          <a:noFill/>
          <a:ln>
            <a:noFill/>
          </a:ln>
        </p:spPr>
        <p:txBody>
          <a:bodyPr wrap="square" rtlCol="0">
            <a:spAutoFit/>
          </a:bodyPr>
          <a:lstStyle/>
          <a:p>
            <a:r>
              <a:rPr lang="ja-JP" altLang="en-US" sz="1200" dirty="0">
                <a:latin typeface="Meiryo UI" panose="020B0604030504040204" pitchFamily="50" charset="-128"/>
                <a:ea typeface="Meiryo UI" panose="020B0604030504040204" pitchFamily="50" charset="-128"/>
              </a:rPr>
              <a:t>■自宅での運動に活用できる動画を公開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（運動不足解消編、ダイエット編、ボディメイク編）</a:t>
            </a:r>
            <a:endParaRPr lang="ja-JP" altLang="en-US" sz="1200" dirty="0">
              <a:solidFill>
                <a:schemeClr val="bg1"/>
              </a:solidFill>
              <a:latin typeface="Meiryo UI" panose="020B0604030504040204" pitchFamily="50" charset="-128"/>
              <a:ea typeface="Meiryo UI" panose="020B0604030504040204" pitchFamily="50" charset="-128"/>
            </a:endParaRPr>
          </a:p>
        </p:txBody>
      </p:sp>
      <p:pic>
        <p:nvPicPr>
          <p:cNvPr id="45" name="図 44">
            <a:extLst>
              <a:ext uri="{FF2B5EF4-FFF2-40B4-BE49-F238E27FC236}">
                <a16:creationId xmlns:a16="http://schemas.microsoft.com/office/drawing/2014/main" id="{82DEB5B9-608C-4C51-BDE4-79EEFB002491}"/>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8311800" y="3458920"/>
            <a:ext cx="1379264" cy="938019"/>
          </a:xfrm>
          <a:prstGeom prst="rect">
            <a:avLst/>
          </a:prstGeom>
        </p:spPr>
      </p:pic>
      <p:sp>
        <p:nvSpPr>
          <p:cNvPr id="48" name="テキスト ボックス 47">
            <a:extLst>
              <a:ext uri="{FF2B5EF4-FFF2-40B4-BE49-F238E27FC236}">
                <a16:creationId xmlns:a16="http://schemas.microsoft.com/office/drawing/2014/main" id="{9160AE5F-F25F-47AE-9334-F8B10E0D4337}"/>
              </a:ext>
            </a:extLst>
          </p:cNvPr>
          <p:cNvSpPr txBox="1"/>
          <p:nvPr/>
        </p:nvSpPr>
        <p:spPr>
          <a:xfrm>
            <a:off x="95471" y="4707824"/>
            <a:ext cx="3251908" cy="276999"/>
          </a:xfrm>
          <a:prstGeom prst="rect">
            <a:avLst/>
          </a:prstGeom>
          <a:noFill/>
          <a:ln>
            <a:noFill/>
          </a:ln>
        </p:spPr>
        <p:txBody>
          <a:bodyPr wrap="square" rtlCol="0">
            <a:spAutoFit/>
          </a:bodyPr>
          <a:lstStyle/>
          <a:p>
            <a:r>
              <a:rPr lang="ja-JP" altLang="en-US" sz="1200" b="1" dirty="0">
                <a:solidFill>
                  <a:sysClr val="windowText" lastClr="000000"/>
                </a:solidFill>
                <a:latin typeface="Meiryo UI" panose="020B0604030504040204" pitchFamily="50" charset="-128"/>
                <a:ea typeface="Meiryo UI" panose="020B0604030504040204" pitchFamily="50" charset="-128"/>
              </a:rPr>
              <a:t>■来場者数：</a:t>
            </a:r>
            <a:r>
              <a:rPr lang="ja-JP" altLang="en-US" sz="1200" dirty="0">
                <a:solidFill>
                  <a:sysClr val="windowText" lastClr="000000"/>
                </a:solidFill>
                <a:latin typeface="Meiryo UI" panose="020B0604030504040204" pitchFamily="50" charset="-128"/>
                <a:ea typeface="Meiryo UI" panose="020B0604030504040204" pitchFamily="50" charset="-128"/>
              </a:rPr>
              <a:t>約</a:t>
            </a:r>
            <a:r>
              <a:rPr lang="en-US" altLang="ja-JP" sz="1200" dirty="0">
                <a:solidFill>
                  <a:sysClr val="windowText" lastClr="000000"/>
                </a:solidFill>
                <a:latin typeface="Meiryo UI" panose="020B0604030504040204" pitchFamily="50" charset="-128"/>
                <a:ea typeface="Meiryo UI" panose="020B0604030504040204" pitchFamily="50" charset="-128"/>
              </a:rPr>
              <a:t>1,800</a:t>
            </a:r>
            <a:r>
              <a:rPr lang="ja-JP" altLang="en-US" sz="1200" dirty="0">
                <a:solidFill>
                  <a:sysClr val="windowText" lastClr="000000"/>
                </a:solidFill>
                <a:latin typeface="Meiryo UI" panose="020B0604030504040204" pitchFamily="50" charset="-128"/>
                <a:ea typeface="Meiryo UI" panose="020B0604030504040204" pitchFamily="50" charset="-128"/>
              </a:rPr>
              <a:t>名（４会場合計）</a:t>
            </a:r>
            <a:endParaRPr lang="en-US" altLang="ja-JP" sz="1200" dirty="0">
              <a:solidFill>
                <a:sysClr val="windowText" lastClr="000000"/>
              </a:solidFill>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B29168C2-2D3A-4F83-95A6-C51D023F75E4}"/>
              </a:ext>
            </a:extLst>
          </p:cNvPr>
          <p:cNvSpPr txBox="1"/>
          <p:nvPr/>
        </p:nvSpPr>
        <p:spPr>
          <a:xfrm>
            <a:off x="95471" y="4916023"/>
            <a:ext cx="9633182" cy="1302664"/>
          </a:xfrm>
          <a:prstGeom prst="rect">
            <a:avLst/>
          </a:prstGeom>
          <a:noFill/>
          <a:ln>
            <a:noFill/>
          </a:ln>
        </p:spPr>
        <p:txBody>
          <a:bodyPr wrap="square" rtlCol="0">
            <a:spAutoFit/>
          </a:bodyPr>
          <a:lstStyle/>
          <a:p>
            <a:pPr>
              <a:lnSpc>
                <a:spcPts val="1600"/>
              </a:lnSpc>
            </a:pPr>
            <a:r>
              <a:rPr lang="ja-JP" altLang="en-US" sz="1200" b="1" dirty="0">
                <a:solidFill>
                  <a:sysClr val="windowText" lastClr="000000"/>
                </a:solidFill>
                <a:latin typeface="Meiryo UI" panose="020B0604030504040204" pitchFamily="50" charset="-128"/>
                <a:ea typeface="Meiryo UI" panose="020B0604030504040204" pitchFamily="50" charset="-128"/>
              </a:rPr>
              <a:t>■来場者アンケート結果</a:t>
            </a:r>
            <a:endParaRPr lang="en-US" altLang="ja-JP" sz="1200" b="1" dirty="0">
              <a:solidFill>
                <a:sysClr val="windowText" lastClr="000000"/>
              </a:solidFill>
              <a:latin typeface="Meiryo UI" panose="020B0604030504040204" pitchFamily="50" charset="-128"/>
              <a:ea typeface="Meiryo UI" panose="020B0604030504040204" pitchFamily="50" charset="-128"/>
            </a:endParaRPr>
          </a:p>
          <a:p>
            <a:pPr>
              <a:lnSpc>
                <a:spcPts val="1600"/>
              </a:lnSpc>
            </a:pPr>
            <a:r>
              <a:rPr lang="ja-JP" altLang="en-US" sz="1200" b="1" dirty="0">
                <a:solidFill>
                  <a:sysClr val="windowText" lastClr="000000"/>
                </a:solidFill>
                <a:latin typeface="Meiryo UI" panose="020B0604030504040204" pitchFamily="50" charset="-128"/>
                <a:ea typeface="Meiryo UI" panose="020B0604030504040204" pitchFamily="50" charset="-128"/>
              </a:rPr>
              <a:t>（イベント実施直後</a:t>
            </a:r>
            <a:r>
              <a:rPr lang="en-US" altLang="ja-JP" sz="1200" b="1" dirty="0">
                <a:solidFill>
                  <a:sysClr val="windowText" lastClr="000000"/>
                </a:solidFill>
                <a:latin typeface="Meiryo UI" panose="020B0604030504040204" pitchFamily="50" charset="-128"/>
                <a:ea typeface="Meiryo UI" panose="020B0604030504040204" pitchFamily="50" charset="-128"/>
              </a:rPr>
              <a:t>436</a:t>
            </a:r>
            <a:r>
              <a:rPr lang="ja-JP" altLang="en-US" sz="1200" b="1" dirty="0">
                <a:solidFill>
                  <a:sysClr val="windowText" lastClr="000000"/>
                </a:solidFill>
                <a:latin typeface="Meiryo UI" panose="020B0604030504040204" pitchFamily="50" charset="-128"/>
                <a:ea typeface="Meiryo UI" panose="020B0604030504040204" pitchFamily="50" charset="-128"/>
              </a:rPr>
              <a:t>名　➡　</a:t>
            </a:r>
            <a:r>
              <a:rPr lang="en-US" altLang="ja-JP" sz="1200" b="1" dirty="0">
                <a:solidFill>
                  <a:sysClr val="windowText" lastClr="000000"/>
                </a:solidFill>
                <a:latin typeface="Meiryo UI" panose="020B0604030504040204" pitchFamily="50" charset="-128"/>
                <a:ea typeface="Meiryo UI" panose="020B0604030504040204" pitchFamily="50" charset="-128"/>
              </a:rPr>
              <a:t>2</a:t>
            </a:r>
            <a:r>
              <a:rPr lang="ja-JP" altLang="en-US" sz="1200" b="1" dirty="0">
                <a:solidFill>
                  <a:sysClr val="windowText" lastClr="000000"/>
                </a:solidFill>
                <a:latin typeface="Meiryo UI" panose="020B0604030504040204" pitchFamily="50" charset="-128"/>
                <a:ea typeface="Meiryo UI" panose="020B0604030504040204" pitchFamily="50" charset="-128"/>
              </a:rPr>
              <a:t>週間後追跡アンケート</a:t>
            </a:r>
            <a:r>
              <a:rPr lang="en-US" altLang="ja-JP" sz="1200" b="1" dirty="0">
                <a:solidFill>
                  <a:sysClr val="windowText" lastClr="000000"/>
                </a:solidFill>
                <a:latin typeface="Meiryo UI" panose="020B0604030504040204" pitchFamily="50" charset="-128"/>
                <a:ea typeface="Meiryo UI" panose="020B0604030504040204" pitchFamily="50" charset="-128"/>
              </a:rPr>
              <a:t>21</a:t>
            </a:r>
            <a:r>
              <a:rPr lang="ja-JP" altLang="en-US" sz="1200" b="1" dirty="0">
                <a:solidFill>
                  <a:sysClr val="windowText" lastClr="000000"/>
                </a:solidFill>
                <a:latin typeface="Meiryo UI" panose="020B0604030504040204" pitchFamily="50" charset="-128"/>
                <a:ea typeface="Meiryo UI" panose="020B0604030504040204" pitchFamily="50" charset="-128"/>
              </a:rPr>
              <a:t>名）</a:t>
            </a:r>
            <a:endParaRPr lang="en-US" altLang="ja-JP" sz="1200" b="1" dirty="0">
              <a:solidFill>
                <a:sysClr val="windowText" lastClr="000000"/>
              </a:solidFill>
              <a:latin typeface="Meiryo UI" panose="020B0604030504040204" pitchFamily="50" charset="-128"/>
              <a:ea typeface="Meiryo UI" panose="020B0604030504040204" pitchFamily="50" charset="-128"/>
            </a:endParaRPr>
          </a:p>
          <a:p>
            <a:pPr>
              <a:lnSpc>
                <a:spcPts val="1600"/>
              </a:lnSpc>
            </a:pPr>
            <a:r>
              <a:rPr lang="ja-JP" altLang="en-US" sz="1200" dirty="0">
                <a:solidFill>
                  <a:sysClr val="windowText" lastClr="000000"/>
                </a:solidFill>
                <a:latin typeface="Meiryo UI" panose="020B0604030504040204" pitchFamily="50" charset="-128"/>
                <a:ea typeface="Meiryo UI" panose="020B0604030504040204" pitchFamily="50" charset="-128"/>
              </a:rPr>
              <a:t>　・「</a:t>
            </a:r>
            <a:r>
              <a:rPr lang="en-US" altLang="ja-JP" sz="1200" dirty="0">
                <a:solidFill>
                  <a:sysClr val="windowText" lastClr="000000"/>
                </a:solidFill>
                <a:latin typeface="Meiryo UI" panose="020B0604030504040204" pitchFamily="50" charset="-128"/>
                <a:ea typeface="Meiryo UI" panose="020B0604030504040204" pitchFamily="50" charset="-128"/>
              </a:rPr>
              <a:t>10</a:t>
            </a:r>
            <a:r>
              <a:rPr lang="ja-JP" altLang="en-US" sz="1200" dirty="0">
                <a:solidFill>
                  <a:sysClr val="windowText" lastClr="000000"/>
                </a:solidFill>
                <a:latin typeface="Meiryo UI" panose="020B0604030504040204" pitchFamily="50" charset="-128"/>
                <a:ea typeface="Meiryo UI" panose="020B0604030504040204" pitchFamily="50" charset="-128"/>
              </a:rPr>
              <a:t>歳若返り」プロジェクト認知度：言葉・内容両方認知（</a:t>
            </a:r>
            <a:r>
              <a:rPr lang="en-US" altLang="ja-JP" sz="1200" dirty="0">
                <a:solidFill>
                  <a:sysClr val="windowText" lastClr="000000"/>
                </a:solidFill>
                <a:latin typeface="Meiryo UI" panose="020B0604030504040204" pitchFamily="50" charset="-128"/>
                <a:ea typeface="Meiryo UI" panose="020B0604030504040204" pitchFamily="50" charset="-128"/>
              </a:rPr>
              <a:t>4.4%</a:t>
            </a:r>
            <a:r>
              <a:rPr lang="ja-JP" altLang="en-US" sz="1200" dirty="0">
                <a:solidFill>
                  <a:sysClr val="windowText" lastClr="000000"/>
                </a:solidFill>
                <a:latin typeface="Meiryo UI" panose="020B0604030504040204" pitchFamily="50" charset="-128"/>
                <a:ea typeface="Meiryo UI" panose="020B0604030504040204" pitchFamily="50" charset="-128"/>
              </a:rPr>
              <a:t>）</a:t>
            </a:r>
            <a:endParaRPr lang="en-US" altLang="ja-JP" sz="1200" dirty="0">
              <a:solidFill>
                <a:sysClr val="windowText" lastClr="000000"/>
              </a:solidFill>
              <a:latin typeface="Meiryo UI" panose="020B0604030504040204" pitchFamily="50" charset="-128"/>
              <a:ea typeface="Meiryo UI" panose="020B0604030504040204" pitchFamily="50" charset="-128"/>
            </a:endParaRPr>
          </a:p>
          <a:p>
            <a:pPr>
              <a:lnSpc>
                <a:spcPts val="1600"/>
              </a:lnSpc>
            </a:pPr>
            <a:r>
              <a:rPr lang="ja-JP" altLang="en-US" sz="1200" dirty="0">
                <a:solidFill>
                  <a:sysClr val="windowText" lastClr="000000"/>
                </a:solidFill>
                <a:latin typeface="Meiryo UI" panose="020B0604030504040204" pitchFamily="50" charset="-128"/>
                <a:ea typeface="Meiryo UI" panose="020B0604030504040204" pitchFamily="50" charset="-128"/>
              </a:rPr>
              <a:t>　　　　　　　　　　　　　　　　　　　　　　　言葉のみ認知（</a:t>
            </a:r>
            <a:r>
              <a:rPr lang="en-US" altLang="ja-JP" sz="1200" dirty="0">
                <a:solidFill>
                  <a:sysClr val="windowText" lastClr="000000"/>
                </a:solidFill>
                <a:latin typeface="Meiryo UI" panose="020B0604030504040204" pitchFamily="50" charset="-128"/>
                <a:ea typeface="Meiryo UI" panose="020B0604030504040204" pitchFamily="50" charset="-128"/>
              </a:rPr>
              <a:t>18.9%</a:t>
            </a:r>
            <a:r>
              <a:rPr lang="ja-JP" altLang="en-US" sz="1200" dirty="0">
                <a:solidFill>
                  <a:sysClr val="windowText" lastClr="000000"/>
                </a:solidFill>
                <a:latin typeface="Meiryo UI" panose="020B0604030504040204" pitchFamily="50" charset="-128"/>
                <a:ea typeface="Meiryo UI" panose="020B0604030504040204" pitchFamily="50" charset="-128"/>
              </a:rPr>
              <a:t>）</a:t>
            </a:r>
            <a:endParaRPr lang="en-US" altLang="ja-JP" sz="1200" dirty="0">
              <a:solidFill>
                <a:sysClr val="windowText" lastClr="000000"/>
              </a:solidFill>
              <a:latin typeface="Meiryo UI" panose="020B0604030504040204" pitchFamily="50" charset="-128"/>
              <a:ea typeface="Meiryo UI" panose="020B0604030504040204" pitchFamily="50" charset="-128"/>
            </a:endParaRPr>
          </a:p>
          <a:p>
            <a:pPr>
              <a:lnSpc>
                <a:spcPts val="1600"/>
              </a:lnSpc>
            </a:pPr>
            <a:r>
              <a:rPr lang="ja-JP" altLang="en-US" sz="1200" dirty="0">
                <a:solidFill>
                  <a:sysClr val="windowText" lastClr="000000"/>
                </a:solidFill>
                <a:latin typeface="Meiryo UI" panose="020B0604030504040204" pitchFamily="50" charset="-128"/>
                <a:ea typeface="Meiryo UI" panose="020B0604030504040204" pitchFamily="50" charset="-128"/>
              </a:rPr>
              <a:t>　　　　　　　　　　　　　　　　　　　　　　　言葉・内容両方知らない（</a:t>
            </a:r>
            <a:r>
              <a:rPr lang="en-US" altLang="ja-JP" sz="1200" dirty="0">
                <a:solidFill>
                  <a:sysClr val="windowText" lastClr="000000"/>
                </a:solidFill>
                <a:latin typeface="Meiryo UI" panose="020B0604030504040204" pitchFamily="50" charset="-128"/>
                <a:ea typeface="Meiryo UI" panose="020B0604030504040204" pitchFamily="50" charset="-128"/>
              </a:rPr>
              <a:t>76.7%</a:t>
            </a:r>
            <a:r>
              <a:rPr lang="ja-JP" altLang="en-US" sz="1200" dirty="0">
                <a:solidFill>
                  <a:sysClr val="windowText" lastClr="000000"/>
                </a:solidFill>
                <a:latin typeface="Meiryo UI" panose="020B0604030504040204" pitchFamily="50" charset="-128"/>
                <a:ea typeface="Meiryo UI" panose="020B0604030504040204" pitchFamily="50" charset="-128"/>
              </a:rPr>
              <a:t>）</a:t>
            </a:r>
            <a:endParaRPr lang="en-US" altLang="ja-JP" sz="1200" dirty="0">
              <a:solidFill>
                <a:sysClr val="windowText" lastClr="000000"/>
              </a:solidFill>
              <a:latin typeface="Meiryo UI" panose="020B0604030504040204" pitchFamily="50" charset="-128"/>
              <a:ea typeface="Meiryo UI" panose="020B0604030504040204" pitchFamily="50" charset="-128"/>
            </a:endParaRPr>
          </a:p>
          <a:p>
            <a:pPr>
              <a:lnSpc>
                <a:spcPts val="1600"/>
              </a:lnSpc>
            </a:pPr>
            <a:r>
              <a:rPr lang="ja-JP" altLang="en-US" sz="1200" dirty="0">
                <a:solidFill>
                  <a:sysClr val="windowText" lastClr="000000"/>
                </a:solidFill>
                <a:latin typeface="Meiryo UI" panose="020B0604030504040204" pitchFamily="50" charset="-128"/>
                <a:ea typeface="Meiryo UI" panose="020B0604030504040204" pitchFamily="50" charset="-128"/>
              </a:rPr>
              <a:t>  ・このイベントに参加したことでスポーツに取り組みたいと思った：</a:t>
            </a:r>
            <a:r>
              <a:rPr lang="en-US" altLang="ja-JP" sz="1200" dirty="0">
                <a:solidFill>
                  <a:sysClr val="windowText" lastClr="000000"/>
                </a:solidFill>
                <a:latin typeface="Meiryo UI" panose="020B0604030504040204" pitchFamily="50" charset="-128"/>
                <a:ea typeface="Meiryo UI" panose="020B0604030504040204" pitchFamily="50" charset="-128"/>
              </a:rPr>
              <a:t>87%</a:t>
            </a:r>
            <a:r>
              <a:rPr lang="ja-JP" altLang="en-US" sz="1200" dirty="0">
                <a:solidFill>
                  <a:sysClr val="windowText" lastClr="000000"/>
                </a:solidFill>
                <a:latin typeface="Meiryo UI" panose="020B0604030504040204" pitchFamily="50" charset="-128"/>
                <a:ea typeface="Meiryo UI" panose="020B0604030504040204" pitchFamily="50" charset="-128"/>
              </a:rPr>
              <a:t>　➡　自主的に運動に取り組んでいる（</a:t>
            </a:r>
            <a:r>
              <a:rPr lang="en-US" altLang="ja-JP" sz="1200" dirty="0">
                <a:solidFill>
                  <a:sysClr val="windowText" lastClr="000000"/>
                </a:solidFill>
                <a:latin typeface="Meiryo UI" panose="020B0604030504040204" pitchFamily="50" charset="-128"/>
                <a:ea typeface="Meiryo UI" panose="020B0604030504040204" pitchFamily="50" charset="-128"/>
              </a:rPr>
              <a:t>62%</a:t>
            </a:r>
            <a:r>
              <a:rPr lang="ja-JP" altLang="en-US" sz="1200" dirty="0">
                <a:solidFill>
                  <a:sysClr val="windowText" lastClr="000000"/>
                </a:solidFill>
                <a:latin typeface="Meiryo UI" panose="020B0604030504040204" pitchFamily="50" charset="-128"/>
                <a:ea typeface="Meiryo UI" panose="020B0604030504040204" pitchFamily="50" charset="-128"/>
              </a:rPr>
              <a:t>）、新しい取組みを始めた（</a:t>
            </a:r>
            <a:r>
              <a:rPr lang="en-US" altLang="ja-JP" sz="1200" dirty="0">
                <a:solidFill>
                  <a:sysClr val="windowText" lastClr="000000"/>
                </a:solidFill>
                <a:latin typeface="Meiryo UI" panose="020B0604030504040204" pitchFamily="50" charset="-128"/>
                <a:ea typeface="Meiryo UI" panose="020B0604030504040204" pitchFamily="50" charset="-128"/>
              </a:rPr>
              <a:t>48%</a:t>
            </a:r>
            <a:r>
              <a:rPr lang="ja-JP" altLang="en-US" sz="1200" dirty="0">
                <a:solidFill>
                  <a:sysClr val="windowText" lastClr="000000"/>
                </a:solidFill>
                <a:latin typeface="Meiryo UI" panose="020B0604030504040204" pitchFamily="50" charset="-128"/>
                <a:ea typeface="Meiryo UI" panose="020B0604030504040204" pitchFamily="50" charset="-128"/>
              </a:rPr>
              <a:t>）　　</a:t>
            </a:r>
            <a:endParaRPr lang="en-US" altLang="ja-JP" sz="1200" dirty="0">
              <a:solidFill>
                <a:sysClr val="windowText" lastClr="000000"/>
              </a:solidFill>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E22FF181-48D8-47F0-82B6-1B67C61033FA}"/>
              </a:ext>
            </a:extLst>
          </p:cNvPr>
          <p:cNvSpPr txBox="1"/>
          <p:nvPr/>
        </p:nvSpPr>
        <p:spPr>
          <a:xfrm>
            <a:off x="4952775" y="690471"/>
            <a:ext cx="4759495" cy="492443"/>
          </a:xfrm>
          <a:prstGeom prst="rect">
            <a:avLst/>
          </a:prstGeom>
          <a:solidFill>
            <a:schemeClr val="accent5">
              <a:lumMod val="20000"/>
              <a:lumOff val="80000"/>
            </a:schemeClr>
          </a:solidFill>
          <a:ln>
            <a:noFill/>
          </a:ln>
        </p:spPr>
        <p:txBody>
          <a:bodyPr wrap="square" rtlCol="0">
            <a:spAutoFit/>
          </a:bodyPr>
          <a:lstStyle/>
          <a:p>
            <a:pPr algn="ctr"/>
            <a:r>
              <a:rPr lang="ja-JP" altLang="en-US" sz="1300" dirty="0">
                <a:latin typeface="Meiryo UI" panose="020B0604030504040204" pitchFamily="50" charset="-128"/>
                <a:ea typeface="Meiryo UI" panose="020B0604030504040204" pitchFamily="50" charset="-128"/>
              </a:rPr>
              <a:t>４会場で異なる内容、出演者によるスポーツ体験プログラムを実施し、スポーツ実施への行動変容を促進するイベントを実施</a:t>
            </a:r>
          </a:p>
        </p:txBody>
      </p:sp>
      <p:sp>
        <p:nvSpPr>
          <p:cNvPr id="44" name="角丸四角形 9">
            <a:extLst>
              <a:ext uri="{FF2B5EF4-FFF2-40B4-BE49-F238E27FC236}">
                <a16:creationId xmlns:a16="http://schemas.microsoft.com/office/drawing/2014/main" id="{FB46D773-46CA-4B3F-B7BE-702D142858F0}"/>
              </a:ext>
            </a:extLst>
          </p:cNvPr>
          <p:cNvSpPr/>
          <p:nvPr/>
        </p:nvSpPr>
        <p:spPr>
          <a:xfrm>
            <a:off x="173888" y="1409960"/>
            <a:ext cx="739356" cy="1406259"/>
          </a:xfrm>
          <a:prstGeom prst="roundRect">
            <a:avLst>
              <a:gd name="adj" fmla="val 15058"/>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ysClr val="windowText" lastClr="000000"/>
                </a:solidFill>
                <a:latin typeface="Meiryo UI" panose="020B0604030504040204" pitchFamily="50" charset="-128"/>
                <a:ea typeface="Meiryo UI" panose="020B0604030504040204" pitchFamily="50" charset="-128"/>
              </a:rPr>
              <a:t>イベント内容</a:t>
            </a:r>
          </a:p>
        </p:txBody>
      </p:sp>
      <p:sp>
        <p:nvSpPr>
          <p:cNvPr id="46" name="角丸四角形 9">
            <a:extLst>
              <a:ext uri="{FF2B5EF4-FFF2-40B4-BE49-F238E27FC236}">
                <a16:creationId xmlns:a16="http://schemas.microsoft.com/office/drawing/2014/main" id="{5525E92C-47A8-4C49-B26C-B5D601688C60}"/>
              </a:ext>
            </a:extLst>
          </p:cNvPr>
          <p:cNvSpPr/>
          <p:nvPr/>
        </p:nvSpPr>
        <p:spPr>
          <a:xfrm>
            <a:off x="5728718" y="2950003"/>
            <a:ext cx="632213" cy="1442178"/>
          </a:xfrm>
          <a:prstGeom prst="roundRect">
            <a:avLst>
              <a:gd name="adj" fmla="val 14108"/>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ysClr val="windowText" lastClr="000000"/>
                </a:solidFill>
                <a:latin typeface="Meiryo UI" panose="020B0604030504040204" pitchFamily="50" charset="-128"/>
                <a:ea typeface="Meiryo UI" panose="020B0604030504040204" pitchFamily="50" charset="-128"/>
              </a:rPr>
              <a:t>動画</a:t>
            </a:r>
            <a:endParaRPr lang="en-US" altLang="ja-JP" sz="1050" b="1" dirty="0">
              <a:solidFill>
                <a:sysClr val="windowText" lastClr="000000"/>
              </a:solidFill>
              <a:latin typeface="Meiryo UI" panose="020B0604030504040204" pitchFamily="50" charset="-128"/>
              <a:ea typeface="Meiryo UI" panose="020B0604030504040204" pitchFamily="50" charset="-128"/>
            </a:endParaRPr>
          </a:p>
          <a:p>
            <a:pPr algn="ctr"/>
            <a:r>
              <a:rPr lang="ja-JP" altLang="en-US" sz="1050" b="1" dirty="0">
                <a:solidFill>
                  <a:sysClr val="windowText" lastClr="000000"/>
                </a:solidFill>
                <a:latin typeface="Meiryo UI" panose="020B0604030504040204" pitchFamily="50" charset="-128"/>
                <a:ea typeface="Meiryo UI" panose="020B0604030504040204" pitchFamily="50" charset="-128"/>
              </a:rPr>
              <a:t>公開</a:t>
            </a:r>
          </a:p>
        </p:txBody>
      </p:sp>
      <p:sp>
        <p:nvSpPr>
          <p:cNvPr id="51" name="テキスト ボックス 50">
            <a:extLst>
              <a:ext uri="{FF2B5EF4-FFF2-40B4-BE49-F238E27FC236}">
                <a16:creationId xmlns:a16="http://schemas.microsoft.com/office/drawing/2014/main" id="{FE5D542E-821F-42F1-A140-9C4DE9109A7A}"/>
              </a:ext>
            </a:extLst>
          </p:cNvPr>
          <p:cNvSpPr txBox="1"/>
          <p:nvPr/>
        </p:nvSpPr>
        <p:spPr>
          <a:xfrm>
            <a:off x="39100" y="2950003"/>
            <a:ext cx="5543072" cy="267124"/>
          </a:xfrm>
          <a:prstGeom prst="rect">
            <a:avLst/>
          </a:prstGeom>
          <a:noFill/>
          <a:ln>
            <a:noFill/>
          </a:ln>
        </p:spPr>
        <p:txBody>
          <a:bodyPr wrap="square" rtlCol="0">
            <a:spAutoFit/>
          </a:bodyPr>
          <a:lstStyle/>
          <a:p>
            <a:pPr>
              <a:lnSpc>
                <a:spcPts val="1500"/>
              </a:lnSpc>
            </a:pPr>
            <a:r>
              <a:rPr lang="ja-JP" altLang="en-US" sz="1200" dirty="0">
                <a:latin typeface="Meiryo UI" panose="020B0604030504040204" pitchFamily="50" charset="-128"/>
                <a:ea typeface="Meiryo UI" panose="020B0604030504040204" pitchFamily="50" charset="-128"/>
              </a:rPr>
              <a:t>■芸人等によるトークショーや、吉本興業と近畿大学学生が考案したスポーツ体験を実施。</a:t>
            </a:r>
            <a:endParaRPr lang="en-US" altLang="ja-JP" sz="1200" dirty="0">
              <a:latin typeface="Meiryo UI" panose="020B0604030504040204" pitchFamily="50" charset="-128"/>
              <a:ea typeface="Meiryo UI" panose="020B0604030504040204" pitchFamily="50" charset="-128"/>
            </a:endParaRPr>
          </a:p>
        </p:txBody>
      </p:sp>
      <p:pic>
        <p:nvPicPr>
          <p:cNvPr id="52" name="図 51">
            <a:extLst>
              <a:ext uri="{FF2B5EF4-FFF2-40B4-BE49-F238E27FC236}">
                <a16:creationId xmlns:a16="http://schemas.microsoft.com/office/drawing/2014/main" id="{B1FC23D4-FAF7-42C7-BDEC-02D280523051}"/>
              </a:ext>
            </a:extLst>
          </p:cNvPr>
          <p:cNvPicPr>
            <a:picLocks noChangeAspect="1"/>
          </p:cNvPicPr>
          <p:nvPr/>
        </p:nvPicPr>
        <p:blipFill>
          <a:blip r:embed="rId9"/>
          <a:stretch>
            <a:fillRect/>
          </a:stretch>
        </p:blipFill>
        <p:spPr>
          <a:xfrm>
            <a:off x="6446778" y="3446323"/>
            <a:ext cx="1581923" cy="926605"/>
          </a:xfrm>
          <a:prstGeom prst="rect">
            <a:avLst/>
          </a:prstGeom>
        </p:spPr>
      </p:pic>
      <p:pic>
        <p:nvPicPr>
          <p:cNvPr id="8" name="図 7">
            <a:extLst>
              <a:ext uri="{FF2B5EF4-FFF2-40B4-BE49-F238E27FC236}">
                <a16:creationId xmlns:a16="http://schemas.microsoft.com/office/drawing/2014/main" id="{69557770-1550-4817-8658-460B59AAB0F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1626" y="3276978"/>
            <a:ext cx="1585673" cy="990558"/>
          </a:xfrm>
          <a:prstGeom prst="rect">
            <a:avLst/>
          </a:prstGeom>
        </p:spPr>
      </p:pic>
      <p:pic>
        <p:nvPicPr>
          <p:cNvPr id="13" name="図 12">
            <a:extLst>
              <a:ext uri="{FF2B5EF4-FFF2-40B4-BE49-F238E27FC236}">
                <a16:creationId xmlns:a16="http://schemas.microsoft.com/office/drawing/2014/main" id="{EDA8D090-E122-4F3D-9744-D267B4A6F95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41206" y="3258649"/>
            <a:ext cx="1458949" cy="989330"/>
          </a:xfrm>
          <a:prstGeom prst="rect">
            <a:avLst/>
          </a:prstGeom>
        </p:spPr>
      </p:pic>
      <p:pic>
        <p:nvPicPr>
          <p:cNvPr id="18" name="図 17">
            <a:extLst>
              <a:ext uri="{FF2B5EF4-FFF2-40B4-BE49-F238E27FC236}">
                <a16:creationId xmlns:a16="http://schemas.microsoft.com/office/drawing/2014/main" id="{10AB3825-ABF3-49DD-9678-F9704284B12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30558" y="3246135"/>
            <a:ext cx="1629791" cy="1001620"/>
          </a:xfrm>
          <a:prstGeom prst="rect">
            <a:avLst/>
          </a:prstGeom>
        </p:spPr>
      </p:pic>
      <p:sp>
        <p:nvSpPr>
          <p:cNvPr id="60" name="テキスト ボックス 59">
            <a:extLst>
              <a:ext uri="{FF2B5EF4-FFF2-40B4-BE49-F238E27FC236}">
                <a16:creationId xmlns:a16="http://schemas.microsoft.com/office/drawing/2014/main" id="{70F2F499-0CA8-4892-AC67-D32EF3DB5D69}"/>
              </a:ext>
            </a:extLst>
          </p:cNvPr>
          <p:cNvSpPr txBox="1"/>
          <p:nvPr/>
        </p:nvSpPr>
        <p:spPr>
          <a:xfrm>
            <a:off x="3849242" y="4208697"/>
            <a:ext cx="1297151" cy="276999"/>
          </a:xfrm>
          <a:prstGeom prst="rect">
            <a:avLst/>
          </a:prstGeom>
          <a:noFill/>
          <a:ln>
            <a:noFill/>
          </a:ln>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ハエたたき玉入れ</a:t>
            </a:r>
          </a:p>
        </p:txBody>
      </p:sp>
      <p:sp>
        <p:nvSpPr>
          <p:cNvPr id="61" name="テキスト ボックス 60">
            <a:extLst>
              <a:ext uri="{FF2B5EF4-FFF2-40B4-BE49-F238E27FC236}">
                <a16:creationId xmlns:a16="http://schemas.microsoft.com/office/drawing/2014/main" id="{95DD2F29-ADAD-47F6-855E-CA91410B6253}"/>
              </a:ext>
            </a:extLst>
          </p:cNvPr>
          <p:cNvSpPr txBox="1"/>
          <p:nvPr/>
        </p:nvSpPr>
        <p:spPr>
          <a:xfrm>
            <a:off x="2122104" y="4193731"/>
            <a:ext cx="1297151" cy="276999"/>
          </a:xfrm>
          <a:prstGeom prst="rect">
            <a:avLst/>
          </a:prstGeom>
          <a:noFill/>
          <a:ln>
            <a:noFill/>
          </a:ln>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しりとりバレー</a:t>
            </a:r>
          </a:p>
        </p:txBody>
      </p:sp>
      <p:sp>
        <p:nvSpPr>
          <p:cNvPr id="63" name="テキスト ボックス 62">
            <a:extLst>
              <a:ext uri="{FF2B5EF4-FFF2-40B4-BE49-F238E27FC236}">
                <a16:creationId xmlns:a16="http://schemas.microsoft.com/office/drawing/2014/main" id="{3ECAAA75-1296-459E-BC72-E6D793E9F8F7}"/>
              </a:ext>
            </a:extLst>
          </p:cNvPr>
          <p:cNvSpPr txBox="1"/>
          <p:nvPr/>
        </p:nvSpPr>
        <p:spPr>
          <a:xfrm>
            <a:off x="438173" y="4227063"/>
            <a:ext cx="1297151" cy="276999"/>
          </a:xfrm>
          <a:prstGeom prst="rect">
            <a:avLst/>
          </a:prstGeom>
          <a:noFill/>
          <a:ln>
            <a:noFill/>
          </a:ln>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トークショー</a:t>
            </a:r>
          </a:p>
        </p:txBody>
      </p:sp>
      <p:sp>
        <p:nvSpPr>
          <p:cNvPr id="65" name="角丸四角形 8">
            <a:extLst>
              <a:ext uri="{FF2B5EF4-FFF2-40B4-BE49-F238E27FC236}">
                <a16:creationId xmlns:a16="http://schemas.microsoft.com/office/drawing/2014/main" id="{476781D1-DE2E-4726-BDE1-A9A33B094723}"/>
              </a:ext>
            </a:extLst>
          </p:cNvPr>
          <p:cNvSpPr/>
          <p:nvPr/>
        </p:nvSpPr>
        <p:spPr>
          <a:xfrm>
            <a:off x="246850" y="495646"/>
            <a:ext cx="1212112" cy="20244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概要</a:t>
            </a:r>
          </a:p>
        </p:txBody>
      </p:sp>
      <p:sp>
        <p:nvSpPr>
          <p:cNvPr id="66" name="角丸四角形 8">
            <a:extLst>
              <a:ext uri="{FF2B5EF4-FFF2-40B4-BE49-F238E27FC236}">
                <a16:creationId xmlns:a16="http://schemas.microsoft.com/office/drawing/2014/main" id="{0DF58EEB-33A5-4261-9887-641B7ADB754C}"/>
              </a:ext>
            </a:extLst>
          </p:cNvPr>
          <p:cNvSpPr/>
          <p:nvPr/>
        </p:nvSpPr>
        <p:spPr>
          <a:xfrm>
            <a:off x="246850" y="4504062"/>
            <a:ext cx="1212112" cy="215818"/>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成果</a:t>
            </a:r>
          </a:p>
        </p:txBody>
      </p:sp>
      <p:sp>
        <p:nvSpPr>
          <p:cNvPr id="47" name="正方形/長方形 46">
            <a:extLst>
              <a:ext uri="{FF2B5EF4-FFF2-40B4-BE49-F238E27FC236}">
                <a16:creationId xmlns:a16="http://schemas.microsoft.com/office/drawing/2014/main" id="{D5C255C3-D20A-4799-A82F-8234DE4B89F7}"/>
              </a:ext>
            </a:extLst>
          </p:cNvPr>
          <p:cNvSpPr/>
          <p:nvPr/>
        </p:nvSpPr>
        <p:spPr>
          <a:xfrm>
            <a:off x="8953169" y="75281"/>
            <a:ext cx="876802" cy="3061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lnSpc>
                <a:spcPts val="2000"/>
              </a:lnSpc>
            </a:pPr>
            <a:r>
              <a:rPr kumimoji="1" lang="ja-JP" altLang="en-US" dirty="0">
                <a:solidFill>
                  <a:schemeClr val="tx1"/>
                </a:solidFill>
                <a:latin typeface="Meiryo UI" panose="020B0604030504040204" pitchFamily="50" charset="-128"/>
                <a:ea typeface="Meiryo UI" panose="020B0604030504040204" pitchFamily="50" charset="-128"/>
              </a:rPr>
              <a:t>資料１</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71EFC393-8F98-476D-B08B-3D682510E559}"/>
              </a:ext>
            </a:extLst>
          </p:cNvPr>
          <p:cNvSpPr txBox="1"/>
          <p:nvPr/>
        </p:nvSpPr>
        <p:spPr>
          <a:xfrm>
            <a:off x="85045" y="6091694"/>
            <a:ext cx="9581954" cy="722377"/>
          </a:xfrm>
          <a:prstGeom prst="rect">
            <a:avLst/>
          </a:prstGeom>
          <a:noFill/>
          <a:ln>
            <a:noFill/>
          </a:ln>
        </p:spPr>
        <p:txBody>
          <a:bodyPr wrap="square" rtlCol="0">
            <a:spAutoFit/>
          </a:bodyPr>
          <a:lstStyle/>
          <a:p>
            <a:pPr>
              <a:lnSpc>
                <a:spcPts val="1700"/>
              </a:lnSpc>
            </a:pPr>
            <a:r>
              <a:rPr lang="ja-JP" altLang="en-US" sz="1200" b="1" dirty="0">
                <a:latin typeface="Meiryo UI" panose="020B0604030504040204" pitchFamily="50" charset="-128"/>
                <a:ea typeface="Meiryo UI" panose="020B0604030504040204" pitchFamily="50" charset="-128"/>
              </a:rPr>
              <a:t>■その他</a:t>
            </a:r>
            <a:endParaRPr lang="en-US" altLang="ja-JP" sz="1200" b="1" dirty="0">
              <a:latin typeface="Meiryo UI" panose="020B0604030504040204" pitchFamily="50" charset="-128"/>
              <a:ea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rPr>
              <a:t>　・ファミリー層を対象としたことで、運動不足の働く世代に行動変容を促すことができたとともに、バーチャルスポーツや顔ヨガシステム等の体験を通じ、ヘルスケア</a:t>
            </a:r>
            <a:endParaRPr lang="en-US" altLang="ja-JP" sz="1200" dirty="0">
              <a:latin typeface="Meiryo UI" panose="020B0604030504040204" pitchFamily="50" charset="-128"/>
              <a:ea typeface="Meiryo UI" panose="020B0604030504040204" pitchFamily="50" charset="-128"/>
            </a:endParaRPr>
          </a:p>
          <a:p>
            <a:pPr>
              <a:lnSpc>
                <a:spcPts val="1700"/>
              </a:lnSpc>
            </a:pPr>
            <a:r>
              <a:rPr lang="ja-JP" altLang="en-US" sz="1200" dirty="0">
                <a:latin typeface="Meiryo UI" panose="020B0604030504040204" pitchFamily="50" charset="-128"/>
                <a:ea typeface="Meiryo UI" panose="020B0604030504040204" pitchFamily="50" charset="-128"/>
              </a:rPr>
              <a:t>　　を身近に感じていただく場を提供することができた。</a:t>
            </a:r>
            <a:endParaRPr lang="en-US" altLang="ja-JP" sz="1200"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5DCC94DA-32E5-4B02-8829-AACADDBFEF1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03479" y="4430675"/>
            <a:ext cx="4560961" cy="1620998"/>
          </a:xfrm>
          <a:prstGeom prst="rect">
            <a:avLst/>
          </a:prstGeom>
        </p:spPr>
      </p:pic>
    </p:spTree>
    <p:extLst>
      <p:ext uri="{BB962C8B-B14F-4D97-AF65-F5344CB8AC3E}">
        <p14:creationId xmlns:p14="http://schemas.microsoft.com/office/powerpoint/2010/main" val="412072673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1316</Words>
  <Application>Microsoft Office PowerPoint</Application>
  <PresentationFormat>A4 210 x 297 mm</PresentationFormat>
  <Paragraphs>117</Paragraphs>
  <Slides>3</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2024-04-02T07:11:10Z</dcterms:created>
  <dcterms:modified xsi:type="dcterms:W3CDTF">2024-04-03T00:42:16Z</dcterms:modified>
</cp:coreProperties>
</file>