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9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15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44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45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23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18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1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2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53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4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11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93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E636C-0C7C-4A23-8945-88DD2121BFF3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28233-549D-4FBC-855E-88A144569D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85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55333" y="1912375"/>
            <a:ext cx="9750667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■業務内容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-2996"/>
            <a:ext cx="9906000" cy="447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令和５年度「</a:t>
            </a:r>
            <a:r>
              <a:rPr kumimoji="1" lang="en-US" altLang="ja-JP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歳若返り」プロジェクト推進事業について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45356" y="741496"/>
            <a:ext cx="9660782" cy="825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5358" y="480279"/>
            <a:ext cx="1169881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背景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46529" y="1894658"/>
            <a:ext cx="9659609" cy="3640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5356" y="1632006"/>
            <a:ext cx="1514632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公募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内容（素案）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29881" y="2382930"/>
            <a:ext cx="4701187" cy="5202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4946429" y="5186351"/>
            <a:ext cx="1494836" cy="3172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センシング技術による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楽しい運動体験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516247" y="5177354"/>
            <a:ext cx="1665179" cy="3224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認知症予防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オーラルフレイル予防に役立つ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ロボット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8242182" y="5167024"/>
            <a:ext cx="1505769" cy="32762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アイトラッキング技術による認知機能検査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940904" y="3051244"/>
            <a:ext cx="3702017" cy="5457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加齢等で日常生活に支障のある人も、若年層も一緒に楽しみながら運動やバーチャルゲームを体験できるイベント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3590895" y="3051244"/>
            <a:ext cx="1554807" cy="5468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運動、笑い、音楽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</a:p>
          <a:p>
            <a:pPr algn="ctr">
              <a:lnSpc>
                <a:spcPts val="1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生きがい、やりがい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3578048" y="3634752"/>
            <a:ext cx="1567654" cy="5287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認知症予防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</a:p>
          <a:p>
            <a:pPr algn="ctr">
              <a:lnSpc>
                <a:spcPts val="1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5940904" y="3655695"/>
            <a:ext cx="3702017" cy="5272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府内全域で実施する、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アプリ、コミュニケーションロボット等を活用した認知症予防キャンペーン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9904" y="728565"/>
            <a:ext cx="9796096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・令和４年度は４つの分野で、幅広い層を対象として様々なイベント等を実施。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歳若返り」認知度向上や行動変容に一定つながったと考えられるが、府内全域での認知度向上・行動変容促進にむけて引き続き本事業を実施する必要。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・市町村でもイベントや講座等は実施されており、今後、大阪府では万博開催に向け、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先端技術を活用したインパクトのある事業を積極的に推進。</a:t>
            </a:r>
            <a:endParaRPr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・公募する分野については、令和４年度の応募状況を踏まえ、見直す。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2731" y="2418094"/>
            <a:ext cx="4512332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①「運動、笑い、音楽」②「口の健康、食」③「認知症予防」 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92731" y="2630957"/>
            <a:ext cx="4713511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④「アンチエイジング」⑤「生きがい、やりがい」⑥「いのち輝く未来のまちづくり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940904" y="2318673"/>
            <a:ext cx="3702017" cy="612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①〜③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いずれかの分野に応募（メインテーマ）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④〜⑥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いずれかの分野を組み合わせた提案には加点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（サブテーマ）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48855" y="2945784"/>
            <a:ext cx="4706273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■募集する業務のイメージ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36050" y="4237326"/>
            <a:ext cx="4914327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■活用する先端技術のイメージ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 rot="16200000">
            <a:off x="5292410" y="2446121"/>
            <a:ext cx="602203" cy="378536"/>
          </a:xfrm>
          <a:prstGeom prst="downArrow">
            <a:avLst>
              <a:gd name="adj1" fmla="val 50000"/>
              <a:gd name="adj2" fmla="val 45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四角形吹き出し 28"/>
          <p:cNvSpPr/>
          <p:nvPr/>
        </p:nvSpPr>
        <p:spPr>
          <a:xfrm>
            <a:off x="5000325" y="5667158"/>
            <a:ext cx="1724524" cy="756016"/>
          </a:xfrm>
          <a:prstGeom prst="wedgeRectCallout">
            <a:avLst>
              <a:gd name="adj1" fmla="val -63290"/>
              <a:gd name="adj2" fmla="val 217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他、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過去の実績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経営状況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障がい者雇用状況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価格点について審査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1" name="図 40" descr="人, 子供, 若い, グループ が含まれている画像&#10;&#10;自動的に生成された説明">
            <a:extLst>
              <a:ext uri="{FF2B5EF4-FFF2-40B4-BE49-F238E27FC236}">
                <a16:creationId xmlns:a16="http://schemas.microsoft.com/office/drawing/2014/main" id="{AF0141E2-193B-1FF0-9E92-DC32FEBB1E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25" y="4284219"/>
            <a:ext cx="1455013" cy="861335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616" y="4304378"/>
            <a:ext cx="972378" cy="814153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182" y="4284743"/>
            <a:ext cx="1492606" cy="859280"/>
          </a:xfrm>
          <a:prstGeom prst="rect">
            <a:avLst/>
          </a:prstGeom>
        </p:spPr>
      </p:pic>
      <p:sp>
        <p:nvSpPr>
          <p:cNvPr id="48" name="テキスト ボックス 47"/>
          <p:cNvSpPr txBox="1"/>
          <p:nvPr/>
        </p:nvSpPr>
        <p:spPr>
          <a:xfrm>
            <a:off x="261510" y="3238431"/>
            <a:ext cx="3286028" cy="7463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多く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の府民が体験できる又は取り組みの効果が周知できるものであり、複数個所で実施するもの、一定期間連続して実施するもの等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下矢印 52"/>
          <p:cNvSpPr/>
          <p:nvPr/>
        </p:nvSpPr>
        <p:spPr>
          <a:xfrm rot="16200000">
            <a:off x="5282419" y="3377593"/>
            <a:ext cx="602203" cy="378536"/>
          </a:xfrm>
          <a:prstGeom prst="downArrow">
            <a:avLst>
              <a:gd name="adj1" fmla="val 50000"/>
              <a:gd name="adj2" fmla="val 45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09904" y="2118060"/>
            <a:ext cx="9750667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歳若返り」の３つの取組み分野をテーマとし、先端技術等を活用した体験型事業を公募。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77107" y="4522294"/>
            <a:ext cx="3286028" cy="7463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生体認証等の技術を活かして、「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歳若返り」に資する取組みが効率化するものであり、新サービスの創出につながる可能性があるもの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41092" y="5593667"/>
            <a:ext cx="6629723" cy="12082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下矢印 65"/>
          <p:cNvSpPr/>
          <p:nvPr/>
        </p:nvSpPr>
        <p:spPr>
          <a:xfrm rot="16200000">
            <a:off x="3994180" y="4628092"/>
            <a:ext cx="602203" cy="474129"/>
          </a:xfrm>
          <a:prstGeom prst="downArrow">
            <a:avLst>
              <a:gd name="adj1" fmla="val 50000"/>
              <a:gd name="adj2" fmla="val 45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3950" y="5877675"/>
            <a:ext cx="4762479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①業務概要②「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歳若返り」プロジェクトの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手法③先端技術を活用したコンテンツ④業務の効率性⑤業務の安全性⑥業務の自走化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824711" y="5593667"/>
            <a:ext cx="2981427" cy="12082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36050" y="5597059"/>
            <a:ext cx="1523938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提案事項（素案）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824711" y="5579201"/>
            <a:ext cx="174015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スケジュール（予定）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55333" y="6456269"/>
            <a:ext cx="4990369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➡これらの項目について事業者から提案いただき、３名の選定委員により審査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8884653" y="34016"/>
            <a:ext cx="921485" cy="377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98713" y="6007136"/>
            <a:ext cx="2784727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・４月中旬ごろから公募を開始し、６月末ごろの契約締結、業務開始をめざす。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2023-03-23T08:27:00Z</dcterms:created>
  <dcterms:modified xsi:type="dcterms:W3CDTF">2023-03-23T08:27:10Z</dcterms:modified>
</cp:coreProperties>
</file>