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8" autoAdjust="0"/>
    <p:restoredTop sz="92833" autoAdjust="0"/>
  </p:normalViewPr>
  <p:slideViewPr>
    <p:cSldViewPr snapToGrid="0">
      <p:cViewPr>
        <p:scale>
          <a:sx n="125" d="100"/>
          <a:sy n="125" d="100"/>
        </p:scale>
        <p:origin x="65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03" y="1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/>
          <a:lstStyle>
            <a:lvl1pPr algn="r">
              <a:defRPr sz="1200"/>
            </a:lvl1pPr>
          </a:lstStyle>
          <a:p>
            <a:fld id="{BB71C458-C75F-40C8-B53B-3D7C198156DC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7" tIns="45379" rIns="90757" bIns="4537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5" y="4782934"/>
            <a:ext cx="5446710" cy="3913595"/>
          </a:xfrm>
          <a:prstGeom prst="rect">
            <a:avLst/>
          </a:prstGeom>
        </p:spPr>
        <p:txBody>
          <a:bodyPr vert="horz" lIns="90757" tIns="45379" rIns="90757" bIns="453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33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03" y="9440333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 anchor="b"/>
          <a:lstStyle>
            <a:lvl1pPr algn="r">
              <a:defRPr sz="1200"/>
            </a:lvl1pPr>
          </a:lstStyle>
          <a:p>
            <a:fld id="{20A6FFFD-1428-4998-B383-75BE19D462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454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00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06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9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03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921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7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9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76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09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32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E5AB-6937-46A0-95A6-7A26F74EEEA4}" type="datetimeFigureOut">
              <a:rPr kumimoji="1" lang="ja-JP" altLang="en-US" smtClean="0"/>
              <a:t>2020/6/19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08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8" y="567336"/>
            <a:ext cx="2357164" cy="1376340"/>
          </a:xfrm>
          <a:prstGeom prst="rect">
            <a:avLst/>
          </a:prstGeom>
        </p:spPr>
      </p:pic>
      <p:sp>
        <p:nvSpPr>
          <p:cNvPr id="11" name="タイトル 6"/>
          <p:cNvSpPr txBox="1">
            <a:spLocks/>
          </p:cNvSpPr>
          <p:nvPr/>
        </p:nvSpPr>
        <p:spPr>
          <a:xfrm>
            <a:off x="-4608" y="9183"/>
            <a:ext cx="9124950" cy="2309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spc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二次</a:t>
            </a:r>
            <a:r>
              <a:rPr lang="ja-JP" altLang="en-US" sz="1400" spc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医療圏別必要医師数・</a:t>
            </a:r>
            <a:r>
              <a:rPr lang="en-US" altLang="ja-JP" sz="1400" spc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NICU</a:t>
            </a:r>
            <a:r>
              <a:rPr lang="ja-JP" altLang="en-US" sz="1400" spc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病床数等について</a:t>
            </a:r>
            <a:endParaRPr lang="ja-JP" altLang="en-US" sz="1400" spc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7569" y="6258425"/>
            <a:ext cx="9087857" cy="570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5522114" y="2301901"/>
            <a:ext cx="1932415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※H31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.4.1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999803" y="900791"/>
            <a:ext cx="1932415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rot="5400000">
            <a:off x="6764694" y="1186625"/>
            <a:ext cx="736295" cy="131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 rot="10800000">
            <a:off x="2897908" y="6081680"/>
            <a:ext cx="2667403" cy="12861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7121900" y="701746"/>
            <a:ext cx="2133918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産婦人科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、小児科の医師の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総労働時間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は他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の診療科の医師より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多い。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●産婦人科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医師に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ついて、</a:t>
            </a:r>
            <a:r>
              <a: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2036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年時点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に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おいては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、府域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全体で▲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111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人の医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師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不足が予測。</a:t>
            </a:r>
          </a:p>
          <a:p>
            <a:pPr>
              <a:lnSpc>
                <a:spcPts val="1200"/>
              </a:lnSpc>
            </a:pP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●医療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機関へのヒアリング結果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とりわけ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休日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・夜間当直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体制の確保を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課題にあげる施設多数。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672" y="580207"/>
            <a:ext cx="4600693" cy="1369658"/>
          </a:xfrm>
          <a:prstGeom prst="rect">
            <a:avLst/>
          </a:prstGeom>
        </p:spPr>
      </p:pic>
      <p:sp>
        <p:nvSpPr>
          <p:cNvPr id="46" name="正方形/長方形 45"/>
          <p:cNvSpPr/>
          <p:nvPr/>
        </p:nvSpPr>
        <p:spPr>
          <a:xfrm>
            <a:off x="2325722" y="424258"/>
            <a:ext cx="206979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◆必要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となる産婦人科医師数及び小児科医師数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-44484" y="425969"/>
            <a:ext cx="13516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診療科</a:t>
            </a:r>
            <a:r>
              <a:rPr lang="ja-JP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別の超過</a:t>
            </a:r>
            <a:r>
              <a:rPr lang="ja-JP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時間の</a:t>
            </a:r>
            <a:r>
              <a:rPr lang="ja-JP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割合</a:t>
            </a:r>
            <a:endParaRPr lang="ja-JP" altLang="en-US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-713930" y="2139950"/>
            <a:ext cx="9897243" cy="3879851"/>
            <a:chOff x="-713930" y="2083884"/>
            <a:chExt cx="9897243" cy="3935373"/>
          </a:xfrm>
        </p:grpSpPr>
        <p:sp>
          <p:nvSpPr>
            <p:cNvPr id="108" name="正方形/長方形 107"/>
            <p:cNvSpPr/>
            <p:nvPr/>
          </p:nvSpPr>
          <p:spPr>
            <a:xfrm>
              <a:off x="18044" y="2154734"/>
              <a:ext cx="9097381" cy="38645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-713930" y="2210435"/>
              <a:ext cx="5067300" cy="292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（１）</a:t>
              </a:r>
              <a:r>
                <a:rPr kumimoji="1" lang="zh-CN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周産期救急医療　各病床数（</a:t>
              </a:r>
              <a:r>
                <a:rPr kumimoji="1" lang="en-US" altLang="zh-CN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H29</a:t>
              </a:r>
              <a:r>
                <a:rPr kumimoji="1" lang="zh-CN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年出生数上位８都府県比較）</a:t>
              </a:r>
              <a:endPara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-280351" y="4322017"/>
              <a:ext cx="2571750" cy="292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（２）二次医療圏別ＮＩＣＵ充足率</a:t>
              </a:r>
              <a:endPara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タイトル 6"/>
            <p:cNvSpPr txBox="1">
              <a:spLocks/>
            </p:cNvSpPr>
            <p:nvPr/>
          </p:nvSpPr>
          <p:spPr>
            <a:xfrm>
              <a:off x="11694" y="2083884"/>
              <a:ext cx="1620256" cy="1708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105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■ＮＩＣＵについて</a:t>
              </a:r>
              <a:endPara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932" y="4553902"/>
              <a:ext cx="6933993" cy="1382964"/>
            </a:xfrm>
            <a:prstGeom prst="rect">
              <a:avLst/>
            </a:prstGeom>
          </p:spPr>
        </p:pic>
        <p:sp>
          <p:nvSpPr>
            <p:cNvPr id="115" name="正方形/長方形 114"/>
            <p:cNvSpPr/>
            <p:nvPr/>
          </p:nvSpPr>
          <p:spPr>
            <a:xfrm>
              <a:off x="6358244" y="4582885"/>
              <a:ext cx="655600" cy="13800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984" y="2450146"/>
              <a:ext cx="6947941" cy="1883595"/>
            </a:xfrm>
            <a:prstGeom prst="rect">
              <a:avLst/>
            </a:prstGeom>
          </p:spPr>
        </p:pic>
        <p:sp>
          <p:nvSpPr>
            <p:cNvPr id="8" name="正方形/長方形 7"/>
            <p:cNvSpPr/>
            <p:nvPr/>
          </p:nvSpPr>
          <p:spPr>
            <a:xfrm>
              <a:off x="2821444" y="2428876"/>
              <a:ext cx="761999" cy="19000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7182264" y="3096561"/>
              <a:ext cx="1944763" cy="10926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●国</a:t>
              </a:r>
              <a:r>
                <a:rPr lang="ja-JP" altLang="en-US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基準「出生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万に対して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NICU</a:t>
              </a:r>
            </a:p>
            <a:p>
              <a:pPr>
                <a:lnSpc>
                  <a:spcPts val="1300"/>
                </a:lnSpc>
              </a:pPr>
              <a:r>
                <a:rPr lang="ja-JP" altLang="en-US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床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」によれば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、大阪府の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NICU</a:t>
              </a:r>
            </a:p>
            <a:p>
              <a:pPr>
                <a:lnSpc>
                  <a:spcPts val="1300"/>
                </a:lnSpc>
              </a:pPr>
              <a:r>
                <a:rPr lang="ja-JP" altLang="en-US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過不足は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+66</a:t>
              </a:r>
              <a:r>
                <a:rPr lang="ja-JP" altLang="en-US" sz="850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85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●東京、神奈川、愛知と比較しても</a:t>
              </a:r>
              <a:endParaRPr lang="en-US" altLang="ja-JP" sz="85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r>
                <a:rPr lang="ja-JP" altLang="en-US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大きく超過。</a:t>
              </a:r>
              <a:endParaRPr lang="en-US" altLang="ja-JP" sz="85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endPara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二等辺三角形 49"/>
            <p:cNvSpPr/>
            <p:nvPr/>
          </p:nvSpPr>
          <p:spPr>
            <a:xfrm rot="5400000">
              <a:off x="6771229" y="3405536"/>
              <a:ext cx="736295" cy="1310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二等辺三角形 50"/>
            <p:cNvSpPr/>
            <p:nvPr/>
          </p:nvSpPr>
          <p:spPr>
            <a:xfrm rot="5400000">
              <a:off x="6771674" y="5248894"/>
              <a:ext cx="736295" cy="13102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7172826" y="4912980"/>
              <a:ext cx="2010487" cy="9900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●圏域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ごとの</a:t>
              </a:r>
              <a:r>
                <a:rPr lang="en-US" altLang="ja-JP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NICU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充足率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にバラつき。</a:t>
              </a:r>
              <a:endPara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三島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・南河内・泉州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・大阪市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超過</a:t>
              </a:r>
              <a:endPara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する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一方、北河内・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中河内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・堺市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endPara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300"/>
                </a:lnSpc>
              </a:pP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不足</a:t>
              </a:r>
              <a:r>
                <a: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する状況</a:t>
              </a:r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616056" y="4357847"/>
              <a:ext cx="1932415" cy="292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H29</a:t>
              </a:r>
              <a:r>
                <a:rPr kumimoji="1"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出生数ベース</a:t>
              </a:r>
              <a:endPara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5" name="タイトル 6"/>
          <p:cNvSpPr txBox="1">
            <a:spLocks/>
          </p:cNvSpPr>
          <p:nvPr/>
        </p:nvSpPr>
        <p:spPr>
          <a:xfrm>
            <a:off x="18044" y="6143625"/>
            <a:ext cx="1791706" cy="1855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■検討の方向性について</a:t>
            </a:r>
            <a:endParaRPr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8044" y="392264"/>
            <a:ext cx="9097381" cy="1684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00741" y="6429875"/>
            <a:ext cx="92004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将来予測される医師不足の緩和、とりわけ夜間・休日の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当直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体制確保への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対応と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当直</a:t>
            </a:r>
            <a:r>
              <a:rPr lang="ja-JP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医師の配置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軸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に、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分娩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取扱い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NICU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いった医療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機能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集約化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向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けた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が必要ではないか。</a:t>
            </a:r>
            <a:endParaRPr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134350" y="33337"/>
            <a:ext cx="895349" cy="3000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6"/>
          <p:cNvSpPr txBox="1">
            <a:spLocks/>
          </p:cNvSpPr>
          <p:nvPr/>
        </p:nvSpPr>
        <p:spPr>
          <a:xfrm>
            <a:off x="12214" y="276225"/>
            <a:ext cx="1638300" cy="171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必要医師数について</a:t>
            </a:r>
            <a:endParaRPr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522114" y="1869608"/>
            <a:ext cx="1932415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「大阪府医師確保計画」より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58042" y="1840807"/>
            <a:ext cx="1932415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「大阪府医師確保計画」より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8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15511</TotalTime>
  <Words>301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坂井　亮太</dc:creator>
  <cp:lastModifiedBy>安吉　裕紀</cp:lastModifiedBy>
  <cp:revision>593</cp:revision>
  <cp:lastPrinted>2020-06-19T06:29:52Z</cp:lastPrinted>
  <dcterms:created xsi:type="dcterms:W3CDTF">2019-12-17T13:17:09Z</dcterms:created>
  <dcterms:modified xsi:type="dcterms:W3CDTF">2020-06-19T06:30:28Z</dcterms:modified>
</cp:coreProperties>
</file>