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C709-E9FD-42BD-943A-38857237D5B2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8039-30F3-4AA3-B71E-94058CF6B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7298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C709-E9FD-42BD-943A-38857237D5B2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8039-30F3-4AA3-B71E-94058CF6B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6958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C709-E9FD-42BD-943A-38857237D5B2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8039-30F3-4AA3-B71E-94058CF6B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067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C709-E9FD-42BD-943A-38857237D5B2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8039-30F3-4AA3-B71E-94058CF6B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111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C709-E9FD-42BD-943A-38857237D5B2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8039-30F3-4AA3-B71E-94058CF6B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0683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C709-E9FD-42BD-943A-38857237D5B2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8039-30F3-4AA3-B71E-94058CF6B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44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C709-E9FD-42BD-943A-38857237D5B2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8039-30F3-4AA3-B71E-94058CF6B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279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C709-E9FD-42BD-943A-38857237D5B2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8039-30F3-4AA3-B71E-94058CF6B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391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C709-E9FD-42BD-943A-38857237D5B2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8039-30F3-4AA3-B71E-94058CF6B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0372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C709-E9FD-42BD-943A-38857237D5B2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8039-30F3-4AA3-B71E-94058CF6B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580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C709-E9FD-42BD-943A-38857237D5B2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8039-30F3-4AA3-B71E-94058CF6B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844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BC709-E9FD-42BD-943A-38857237D5B2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E8039-30F3-4AA3-B71E-94058CF6B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346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0" y="192985"/>
            <a:ext cx="9124950" cy="6655489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2113677" y="7880"/>
            <a:ext cx="5396648" cy="529828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小児医療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提供体制の検討について</a:t>
            </a: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1175226" y="585808"/>
            <a:ext cx="7770053" cy="200064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altLang="ja-JP" sz="9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l"/>
            <a:endParaRPr lang="ja-JP" altLang="en-US" sz="900" b="1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l"/>
            <a:endParaRPr lang="en-US" altLang="ja-JP" sz="9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</a:t>
            </a:r>
            <a:endParaRPr lang="en-US" altLang="ja-JP" sz="9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　　</a:t>
            </a:r>
            <a:endParaRPr lang="en-US" altLang="ja-JP" sz="9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</a:t>
            </a:r>
          </a:p>
          <a:p>
            <a:pPr algn="l"/>
            <a:r>
              <a:rPr lang="en-US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 </a:t>
            </a:r>
            <a:endParaRPr lang="ja-JP" altLang="en-US" sz="9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8" name="サブタイトル 4"/>
          <p:cNvSpPr txBox="1">
            <a:spLocks/>
          </p:cNvSpPr>
          <p:nvPr/>
        </p:nvSpPr>
        <p:spPr>
          <a:xfrm>
            <a:off x="1151695" y="2743200"/>
            <a:ext cx="7751004" cy="186634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 </a:t>
            </a:r>
            <a:endParaRPr lang="ja-JP" altLang="en-US" sz="9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サブタイトル 4"/>
          <p:cNvSpPr txBox="1">
            <a:spLocks/>
          </p:cNvSpPr>
          <p:nvPr/>
        </p:nvSpPr>
        <p:spPr>
          <a:xfrm>
            <a:off x="1152525" y="4733924"/>
            <a:ext cx="7815457" cy="20669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10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104776" y="1204459"/>
            <a:ext cx="904703" cy="4626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課　題</a:t>
            </a:r>
            <a:endParaRPr lang="ja-JP" altLang="en-US" sz="12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104776" y="3460661"/>
            <a:ext cx="906324" cy="4626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検討方針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38101" y="5411914"/>
            <a:ext cx="1028700" cy="4626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スケジュール</a:t>
            </a:r>
          </a:p>
        </p:txBody>
      </p:sp>
      <p:sp>
        <p:nvSpPr>
          <p:cNvPr id="69" name="右矢印 33">
            <a:extLst>
              <a:ext uri="{FF2B5EF4-FFF2-40B4-BE49-F238E27FC236}">
                <a16:creationId xmlns:a16="http://schemas.microsoft.com/office/drawing/2014/main" id="{8222C48A-E848-4BF8-A107-3394525DAA5A}"/>
              </a:ext>
            </a:extLst>
          </p:cNvPr>
          <p:cNvSpPr/>
          <p:nvPr/>
        </p:nvSpPr>
        <p:spPr>
          <a:xfrm>
            <a:off x="2641733" y="5953896"/>
            <a:ext cx="416415" cy="331465"/>
          </a:xfrm>
          <a:prstGeom prst="rightArrow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aphicFrame>
        <p:nvGraphicFramePr>
          <p:cNvPr id="80" name="表 79">
            <a:extLst>
              <a:ext uri="{FF2B5EF4-FFF2-40B4-BE49-F238E27FC236}">
                <a16:creationId xmlns:a16="http://schemas.microsoft.com/office/drawing/2014/main" id="{54E9DD92-8BE9-4D31-BFDB-334159A080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523473"/>
              </p:ext>
            </p:extLst>
          </p:nvPr>
        </p:nvGraphicFramePr>
        <p:xfrm>
          <a:off x="1289939" y="4914375"/>
          <a:ext cx="7572592" cy="1737328"/>
        </p:xfrm>
        <a:graphic>
          <a:graphicData uri="http://schemas.openxmlformats.org/drawingml/2006/table">
            <a:tbl>
              <a:tblPr/>
              <a:tblGrid>
                <a:gridCol w="3983909">
                  <a:extLst>
                    <a:ext uri="{9D8B030D-6E8A-4147-A177-3AD203B41FA5}">
                      <a16:colId xmlns:a16="http://schemas.microsoft.com/office/drawing/2014/main" val="3204521596"/>
                    </a:ext>
                  </a:extLst>
                </a:gridCol>
                <a:gridCol w="2148225">
                  <a:extLst>
                    <a:ext uri="{9D8B030D-6E8A-4147-A177-3AD203B41FA5}">
                      <a16:colId xmlns:a16="http://schemas.microsoft.com/office/drawing/2014/main" val="1094276732"/>
                    </a:ext>
                  </a:extLst>
                </a:gridCol>
                <a:gridCol w="238125">
                  <a:extLst>
                    <a:ext uri="{9D8B030D-6E8A-4147-A177-3AD203B41FA5}">
                      <a16:colId xmlns:a16="http://schemas.microsoft.com/office/drawing/2014/main" val="4211409411"/>
                    </a:ext>
                  </a:extLst>
                </a:gridCol>
                <a:gridCol w="1202333">
                  <a:extLst>
                    <a:ext uri="{9D8B030D-6E8A-4147-A177-3AD203B41FA5}">
                      <a16:colId xmlns:a16="http://schemas.microsoft.com/office/drawing/2014/main" val="354814349"/>
                    </a:ext>
                  </a:extLst>
                </a:gridCol>
              </a:tblGrid>
              <a:tr h="26802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Ｒ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</a:t>
                      </a: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~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３年度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2910" marR="2910" marT="29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Ｒ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４</a:t>
                      </a: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~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５年度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2910" marR="2910" marT="29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2910" marR="2910" marT="29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Ｒ６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年度</a:t>
                      </a:r>
                    </a:p>
                  </a:txBody>
                  <a:tcPr marL="2910" marR="2910" marT="29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17825"/>
                  </a:ext>
                </a:extLst>
              </a:tr>
              <a:tr h="146930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2910" marR="2910" marT="29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2910" marR="2910" marT="29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2910" marR="2910" marT="29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2910" marR="2910" marT="29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2263510"/>
                  </a:ext>
                </a:extLst>
              </a:tr>
            </a:tbl>
          </a:graphicData>
        </a:graphic>
      </p:graphicFrame>
      <p:sp>
        <p:nvSpPr>
          <p:cNvPr id="70" name="角丸四角形 41">
            <a:extLst>
              <a:ext uri="{FF2B5EF4-FFF2-40B4-BE49-F238E27FC236}">
                <a16:creationId xmlns:a16="http://schemas.microsoft.com/office/drawing/2014/main" id="{D78C4659-448F-4E74-B046-B1282A7FF48B}"/>
              </a:ext>
            </a:extLst>
          </p:cNvPr>
          <p:cNvSpPr/>
          <p:nvPr/>
        </p:nvSpPr>
        <p:spPr>
          <a:xfrm>
            <a:off x="1422302" y="5219699"/>
            <a:ext cx="3779790" cy="26095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第７次医療計画中間見直し　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　　　　　</a:t>
            </a: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3" name="角丸四角形 41">
            <a:extLst>
              <a:ext uri="{FF2B5EF4-FFF2-40B4-BE49-F238E27FC236}">
                <a16:creationId xmlns:a16="http://schemas.microsoft.com/office/drawing/2014/main" id="{DAD1CE9F-DB66-4DFF-A729-C9A50939FCB7}"/>
              </a:ext>
            </a:extLst>
          </p:cNvPr>
          <p:cNvSpPr/>
          <p:nvPr/>
        </p:nvSpPr>
        <p:spPr>
          <a:xfrm>
            <a:off x="7709120" y="5219669"/>
            <a:ext cx="1104471" cy="29771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lvl="0" algn="ctr"/>
            <a:r>
              <a:rPr kumimoji="1" lang="ja-JP" altLang="en-US" sz="105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105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ja-JP" altLang="en-US" sz="105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次医療</a:t>
            </a: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計画</a:t>
            </a:r>
            <a:endParaRPr kumimoji="1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5" name="角丸四角形 41">
            <a:extLst>
              <a:ext uri="{FF2B5EF4-FFF2-40B4-BE49-F238E27FC236}">
                <a16:creationId xmlns:a16="http://schemas.microsoft.com/office/drawing/2014/main" id="{D78C4659-448F-4E74-B046-B1282A7FF48B}"/>
              </a:ext>
            </a:extLst>
          </p:cNvPr>
          <p:cNvSpPr/>
          <p:nvPr/>
        </p:nvSpPr>
        <p:spPr>
          <a:xfrm>
            <a:off x="3095480" y="5559953"/>
            <a:ext cx="4258140" cy="981396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lvl="0" algn="ctr">
              <a:defRPr/>
            </a:pPr>
            <a:r>
              <a:rPr kumimoji="1" lang="ja-JP" alt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　　　　　</a:t>
            </a: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4" name="角丸四角形 41">
            <a:extLst>
              <a:ext uri="{FF2B5EF4-FFF2-40B4-BE49-F238E27FC236}">
                <a16:creationId xmlns:a16="http://schemas.microsoft.com/office/drawing/2014/main" id="{C34DAD67-E6F2-4AD4-BD6E-B1BF95CCA679}"/>
              </a:ext>
            </a:extLst>
          </p:cNvPr>
          <p:cNvSpPr/>
          <p:nvPr/>
        </p:nvSpPr>
        <p:spPr>
          <a:xfrm>
            <a:off x="7709120" y="5763239"/>
            <a:ext cx="1104471" cy="58525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lvl="0" algn="ctr"/>
            <a:r>
              <a:rPr kumimoji="1" lang="ja-JP" altLang="en-US" sz="105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医師時間外</a:t>
            </a:r>
            <a:endParaRPr kumimoji="1" lang="en-US" altLang="ja-JP" sz="1050" b="1" dirty="0" smtClean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ctr"/>
            <a:r>
              <a:rPr kumimoji="1" lang="ja-JP" altLang="en-US" sz="105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労働規制適用</a:t>
            </a:r>
            <a:endParaRPr kumimoji="1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8" name="タイトル 1">
            <a:extLst>
              <a:ext uri="{FF2B5EF4-FFF2-40B4-BE49-F238E27FC236}">
                <a16:creationId xmlns:a16="http://schemas.microsoft.com/office/drawing/2014/main" id="{20458CE2-785F-47E4-865B-994C4E079A87}"/>
              </a:ext>
            </a:extLst>
          </p:cNvPr>
          <p:cNvSpPr txBox="1">
            <a:spLocks/>
          </p:cNvSpPr>
          <p:nvPr/>
        </p:nvSpPr>
        <p:spPr>
          <a:xfrm>
            <a:off x="1337249" y="5564127"/>
            <a:ext cx="1215451" cy="981396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prstDash val="dash"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972EEDF6-E433-431A-8C72-40C5E16D709B}"/>
              </a:ext>
            </a:extLst>
          </p:cNvPr>
          <p:cNvSpPr txBox="1"/>
          <p:nvPr/>
        </p:nvSpPr>
        <p:spPr>
          <a:xfrm>
            <a:off x="1236882" y="5920383"/>
            <a:ext cx="136751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zh-TW" altLang="en-US" sz="1050" spc="-7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小児</a:t>
            </a:r>
            <a:r>
              <a:rPr lang="zh-TW" altLang="en-US" sz="1050" spc="-7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医療体制</a:t>
            </a:r>
            <a:r>
              <a:rPr lang="zh-TW" altLang="en-US" sz="1050" spc="-7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検討会</a:t>
            </a:r>
            <a:endParaRPr lang="en-US" altLang="zh-TW" sz="1050" spc="-7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fontAlgn="ctr"/>
            <a:r>
              <a:rPr lang="zh-TW" altLang="en-US" sz="1050" spc="-7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設置</a:t>
            </a:r>
            <a:r>
              <a:rPr lang="zh-TW" altLang="en-US" sz="1050" spc="-7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準備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972EEDF6-E433-431A-8C72-40C5E16D709B}"/>
              </a:ext>
            </a:extLst>
          </p:cNvPr>
          <p:cNvSpPr txBox="1"/>
          <p:nvPr/>
        </p:nvSpPr>
        <p:spPr>
          <a:xfrm>
            <a:off x="3366717" y="5642241"/>
            <a:ext cx="36707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1050" spc="-7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zh-TW" altLang="en-US" sz="1050" spc="-7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小児</a:t>
            </a:r>
            <a:r>
              <a:rPr lang="zh-TW" altLang="en-US" sz="1050" spc="-7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医療体制</a:t>
            </a:r>
            <a:r>
              <a:rPr lang="zh-TW" altLang="en-US" sz="1050" spc="-7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検討会</a:t>
            </a:r>
            <a:r>
              <a:rPr lang="ja-JP" altLang="en-US" sz="1050" spc="-7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」における検討</a:t>
            </a:r>
            <a:endParaRPr lang="zh-TW" altLang="en-US" sz="1050" spc="-7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1" name="タイトル 1">
            <a:extLst>
              <a:ext uri="{FF2B5EF4-FFF2-40B4-BE49-F238E27FC236}">
                <a16:creationId xmlns:a16="http://schemas.microsoft.com/office/drawing/2014/main" id="{20458CE2-785F-47E4-865B-994C4E079A87}"/>
              </a:ext>
            </a:extLst>
          </p:cNvPr>
          <p:cNvSpPr txBox="1">
            <a:spLocks/>
          </p:cNvSpPr>
          <p:nvPr/>
        </p:nvSpPr>
        <p:spPr>
          <a:xfrm>
            <a:off x="5588852" y="5920383"/>
            <a:ext cx="1624748" cy="420637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prstDash val="dash"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</p:txBody>
      </p:sp>
      <p:sp>
        <p:nvSpPr>
          <p:cNvPr id="68" name="タイトル 1">
            <a:extLst>
              <a:ext uri="{FF2B5EF4-FFF2-40B4-BE49-F238E27FC236}">
                <a16:creationId xmlns:a16="http://schemas.microsoft.com/office/drawing/2014/main" id="{20458CE2-785F-47E4-865B-994C4E079A87}"/>
              </a:ext>
            </a:extLst>
          </p:cNvPr>
          <p:cNvSpPr txBox="1">
            <a:spLocks/>
          </p:cNvSpPr>
          <p:nvPr/>
        </p:nvSpPr>
        <p:spPr>
          <a:xfrm>
            <a:off x="3195562" y="5943387"/>
            <a:ext cx="1814321" cy="405105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tx1"/>
            </a:solidFill>
            <a:prstDash val="dash"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470B0988-7BCF-4A44-97DA-20E9FD1C0AE5}"/>
              </a:ext>
            </a:extLst>
          </p:cNvPr>
          <p:cNvSpPr txBox="1"/>
          <p:nvPr/>
        </p:nvSpPr>
        <p:spPr>
          <a:xfrm>
            <a:off x="3774531" y="6007587"/>
            <a:ext cx="8927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1100" b="1" spc="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検討①</a:t>
            </a:r>
            <a:endParaRPr lang="ja-JP" altLang="en-US" sz="1100" b="1" spc="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1" name="右矢印 33">
            <a:extLst>
              <a:ext uri="{FF2B5EF4-FFF2-40B4-BE49-F238E27FC236}">
                <a16:creationId xmlns:a16="http://schemas.microsoft.com/office/drawing/2014/main" id="{8222C48A-E848-4BF8-A107-3394525DAA5A}"/>
              </a:ext>
            </a:extLst>
          </p:cNvPr>
          <p:cNvSpPr/>
          <p:nvPr/>
        </p:nvSpPr>
        <p:spPr>
          <a:xfrm>
            <a:off x="5100132" y="5971013"/>
            <a:ext cx="401782" cy="331465"/>
          </a:xfrm>
          <a:prstGeom prst="rightArrow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0" name="角丸四角形 41">
            <a:extLst>
              <a:ext uri="{FF2B5EF4-FFF2-40B4-BE49-F238E27FC236}">
                <a16:creationId xmlns:a16="http://schemas.microsoft.com/office/drawing/2014/main" id="{DAD1CE9F-DB66-4DFF-A729-C9A50939FCB7}"/>
              </a:ext>
            </a:extLst>
          </p:cNvPr>
          <p:cNvSpPr/>
          <p:nvPr/>
        </p:nvSpPr>
        <p:spPr>
          <a:xfrm>
            <a:off x="5341374" y="5214559"/>
            <a:ext cx="2012246" cy="27053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lvl="0" algn="ctr"/>
            <a:r>
              <a:rPr kumimoji="1" lang="ja-JP" altLang="en-US" sz="1050" b="1" noProof="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見直しを踏まえた取組</a:t>
            </a:r>
            <a:endParaRPr kumimoji="1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1" name="グループ化 40"/>
          <p:cNvGrpSpPr/>
          <p:nvPr/>
        </p:nvGrpSpPr>
        <p:grpSpPr>
          <a:xfrm>
            <a:off x="1286057" y="653910"/>
            <a:ext cx="7820788" cy="1995453"/>
            <a:chOff x="1314749" y="556073"/>
            <a:chExt cx="7820788" cy="1995453"/>
          </a:xfrm>
        </p:grpSpPr>
        <p:sp>
          <p:nvSpPr>
            <p:cNvPr id="42" name="正方形/長方形 41"/>
            <p:cNvSpPr/>
            <p:nvPr/>
          </p:nvSpPr>
          <p:spPr>
            <a:xfrm>
              <a:off x="3081357" y="1677027"/>
              <a:ext cx="5969872" cy="5021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ja-JP" altLang="en-US" sz="105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医師確保計画に記載があるように</a:t>
              </a:r>
              <a:r>
                <a:rPr lang="ja-JP" altLang="en-US" sz="1050" kern="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、今後、医師の時間外労働規制</a:t>
              </a:r>
              <a:r>
                <a:rPr lang="ja-JP" altLang="en-US" sz="105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の徹底により</a:t>
              </a:r>
              <a:r>
                <a:rPr lang="ja-JP" altLang="en-US" sz="1050" kern="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、</a:t>
              </a:r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救急を含む</a:t>
              </a:r>
              <a:r>
                <a:rPr lang="ja-JP" altLang="en-US" sz="1050" kern="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小児医療においても、医師不足が懸念され、医師</a:t>
              </a:r>
              <a:r>
                <a:rPr lang="ja-JP" altLang="en-US" sz="105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の確保対策</a:t>
              </a:r>
              <a:r>
                <a:rPr lang="ja-JP" altLang="en-US" sz="1050" kern="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が必要と</a:t>
              </a:r>
              <a:r>
                <a:rPr lang="ja-JP" altLang="en-US" sz="105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なる可能性</a:t>
              </a:r>
              <a:r>
                <a:rPr lang="ja-JP" altLang="en-US" sz="1050" kern="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があ</a:t>
              </a:r>
              <a:r>
                <a:rPr lang="ja-JP" altLang="en-US" sz="105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る</a:t>
              </a:r>
              <a:r>
                <a:rPr lang="ja-JP" altLang="en-US" sz="1050" kern="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。</a:t>
              </a:r>
              <a:endParaRPr lang="ja-JP" altLang="ja-JP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3100358" y="2179164"/>
              <a:ext cx="5958989" cy="37236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ja-JP" altLang="en-US" sz="1050" kern="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今後も出生数の減少</a:t>
              </a:r>
              <a:r>
                <a:rPr lang="ja-JP" altLang="en-US" sz="105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が見込まれる中</a:t>
              </a:r>
              <a:r>
                <a:rPr lang="ja-JP" altLang="en-US" sz="1050" kern="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、医療</a:t>
              </a:r>
              <a:r>
                <a:rPr lang="ja-JP" altLang="en-US" sz="105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資源が余剰となる可能性</a:t>
              </a:r>
              <a:r>
                <a:rPr lang="ja-JP" altLang="en-US" sz="1050" kern="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があ</a:t>
              </a:r>
              <a:r>
                <a:rPr lang="ja-JP" altLang="en-US" sz="105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る</a:t>
              </a:r>
              <a:r>
                <a:rPr lang="ja-JP" altLang="en-US" sz="1050" kern="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。</a:t>
              </a:r>
              <a:endParaRPr lang="ja-JP" altLang="ja-JP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1508746" y="1737335"/>
              <a:ext cx="143447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5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○</a:t>
              </a:r>
              <a:r>
                <a:rPr lang="ja-JP" altLang="en-US" sz="105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医師の働き方改革</a:t>
              </a:r>
              <a:endPara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1505901" y="2241912"/>
              <a:ext cx="144016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5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○医療需要の検討</a:t>
              </a:r>
              <a:endPara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1482281" y="1229431"/>
              <a:ext cx="161333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5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○医療</a:t>
              </a:r>
              <a:r>
                <a:rPr lang="ja-JP" altLang="en-US" sz="105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提供体制</a:t>
              </a:r>
              <a:r>
                <a:rPr lang="ja-JP" altLang="en-US" sz="105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の確保</a:t>
              </a:r>
              <a:endPara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3059841" y="1186248"/>
              <a:ext cx="6075696" cy="4539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ja-JP" altLang="en-US" sz="1050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小児医療における機能分化・連携のあり方等</a:t>
              </a:r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を</a:t>
              </a:r>
              <a:r>
                <a:rPr lang="ja-JP" altLang="en-US" sz="1050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検討</a:t>
              </a:r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する</a:t>
              </a:r>
              <a:r>
                <a:rPr lang="ja-JP" altLang="en-US" sz="1050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に当たっては</a:t>
              </a:r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、小児医療の機能区分や</a:t>
              </a:r>
              <a:endParaRPr lang="en-US" altLang="ja-JP" sz="105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  <a:p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各機能</a:t>
              </a:r>
              <a:r>
                <a:rPr lang="ja-JP" altLang="en-US" sz="1050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を担う医療</a:t>
              </a:r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機関の位置付けを明確化する必要</a:t>
              </a:r>
              <a:r>
                <a:rPr lang="ja-JP" altLang="en-US" sz="1050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がある。</a:t>
              </a: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1314749" y="556073"/>
              <a:ext cx="7490949" cy="6660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ja-JP" altLang="en-US" sz="1050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将来</a:t>
              </a:r>
              <a:r>
                <a:rPr lang="ja-JP" altLang="en-US" sz="1050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の更なる出生数・年少人口の低下、勤務環境の改善を含む医師の働き方改革の推進等を見据え、安全で質の高い</a:t>
              </a:r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、</a:t>
              </a:r>
              <a:endParaRPr lang="en-US" altLang="ja-JP" sz="105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  <a:p>
              <a:r>
                <a:rPr lang="ja-JP" altLang="en-US" sz="1050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持続</a:t>
              </a:r>
              <a:r>
                <a:rPr lang="ja-JP" altLang="en-US" sz="1050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可能な小児医療提供体制を整備するため、</a:t>
              </a:r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小児医療</a:t>
              </a:r>
              <a:r>
                <a:rPr lang="ja-JP" altLang="en-US" sz="1050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における機能分化・連携のあり方等について、関係者の</a:t>
              </a:r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協力</a:t>
              </a:r>
              <a:endParaRPr lang="en-US" altLang="ja-JP" sz="105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  <a:p>
              <a:r>
                <a:rPr lang="ja-JP" altLang="en-US" sz="1050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のもと、検討していく必要がある。その</a:t>
              </a:r>
              <a:r>
                <a:rPr lang="ja-JP" altLang="en-US" sz="1050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ため</a:t>
              </a:r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、</a:t>
              </a:r>
              <a:r>
                <a:rPr lang="ja-JP" altLang="en-US" sz="1050" b="1" u="sng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小児医療</a:t>
              </a:r>
              <a:r>
                <a:rPr lang="ja-JP" altLang="en-US" sz="1050" b="1" u="sng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体制検討会（仮称）を創設</a:t>
              </a:r>
              <a:r>
                <a:rPr lang="ja-JP" altLang="en-US" sz="1050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し</a:t>
              </a:r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、</a:t>
              </a:r>
              <a:r>
                <a:rPr lang="ja-JP" altLang="en-US" sz="1050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次</a:t>
              </a:r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の課題</a:t>
              </a:r>
              <a:r>
                <a:rPr lang="ja-JP" altLang="en-US" sz="1050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について検討を行う。</a:t>
              </a:r>
              <a:endParaRPr lang="en-US" altLang="ja-JP" sz="105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1" name="グループ化 50"/>
          <p:cNvGrpSpPr/>
          <p:nvPr/>
        </p:nvGrpSpPr>
        <p:grpSpPr>
          <a:xfrm>
            <a:off x="1337248" y="2775628"/>
            <a:ext cx="7444220" cy="1825027"/>
            <a:chOff x="1365823" y="2709012"/>
            <a:chExt cx="7444220" cy="1825027"/>
          </a:xfrm>
          <a:noFill/>
        </p:grpSpPr>
        <p:grpSp>
          <p:nvGrpSpPr>
            <p:cNvPr id="52" name="グループ化 51"/>
            <p:cNvGrpSpPr/>
            <p:nvPr/>
          </p:nvGrpSpPr>
          <p:grpSpPr>
            <a:xfrm>
              <a:off x="1395602" y="2862711"/>
              <a:ext cx="7414441" cy="1671328"/>
              <a:chOff x="1401981" y="3735646"/>
              <a:chExt cx="7414441" cy="1765393"/>
            </a:xfrm>
            <a:grpFill/>
          </p:grpSpPr>
          <p:sp>
            <p:nvSpPr>
              <p:cNvPr id="54" name="テキスト ボックス 53"/>
              <p:cNvSpPr txBox="1"/>
              <p:nvPr/>
            </p:nvSpPr>
            <p:spPr>
              <a:xfrm>
                <a:off x="1597415" y="4034229"/>
                <a:ext cx="1102433" cy="276334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100" b="1" spc="25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検討事項①</a:t>
                </a:r>
                <a:endParaRPr lang="ja-JP" altLang="en-US" sz="1100" b="1" spc="25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55" name="正方形/長方形 54"/>
              <p:cNvSpPr/>
              <p:nvPr/>
            </p:nvSpPr>
            <p:spPr>
              <a:xfrm>
                <a:off x="2862988" y="3884599"/>
                <a:ext cx="5953434" cy="629984"/>
              </a:xfrm>
              <a:prstGeom prst="rect">
                <a:avLst/>
              </a:prstGeom>
              <a:grpFill/>
              <a:ln w="9525">
                <a:noFill/>
                <a:prstDash val="solid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/>
                <a:r>
                  <a:rPr lang="ja-JP" altLang="en-US" sz="1050" b="1" kern="1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国の医療計画策定に</a:t>
                </a:r>
                <a:r>
                  <a:rPr lang="ja-JP" altLang="en-US" sz="1050" b="1" kern="1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係</a:t>
                </a:r>
                <a:r>
                  <a:rPr lang="ja-JP" altLang="en-US" sz="1050" b="1" kern="1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る指針等に示す、「</a:t>
                </a:r>
                <a:r>
                  <a:rPr lang="ja-JP" altLang="en-US" sz="1050" b="1" kern="1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小児中核病院</a:t>
                </a:r>
                <a:r>
                  <a:rPr lang="ja-JP" altLang="en-US" sz="1050" b="1" kern="1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」・「</a:t>
                </a:r>
                <a:r>
                  <a:rPr lang="ja-JP" altLang="en-US" sz="1050" b="1" kern="1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小児地域医療センター」 </a:t>
                </a:r>
                <a:r>
                  <a:rPr lang="ja-JP" altLang="en-US" sz="1050" b="1" kern="1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といっ</a:t>
                </a:r>
                <a:r>
                  <a:rPr lang="ja-JP" altLang="en-US" sz="1050" b="1" kern="1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た</a:t>
                </a:r>
                <a:r>
                  <a:rPr lang="ja-JP" altLang="en-US" sz="1050" b="1" kern="1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小児医療における各種機能を</a:t>
                </a:r>
                <a:r>
                  <a:rPr lang="ja-JP" altLang="en-US" sz="1050" b="1" kern="1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担う医療</a:t>
                </a:r>
                <a:r>
                  <a:rPr lang="ja-JP" altLang="en-US" sz="1050" b="1" kern="1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機関</a:t>
                </a:r>
                <a:r>
                  <a:rPr lang="ja-JP" altLang="en-US" sz="1050" b="1" kern="1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の</a:t>
                </a:r>
                <a:r>
                  <a:rPr lang="ja-JP" altLang="en-US" sz="1050" b="1" kern="1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指定を</a:t>
                </a:r>
                <a:r>
                  <a:rPr lang="ja-JP" altLang="en-US" sz="1050" b="1" kern="1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行い</a:t>
                </a:r>
                <a:r>
                  <a:rPr lang="ja-JP" altLang="en-US" sz="1050" b="1" kern="1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、当該医療機関の役割等を明確化する。</a:t>
                </a:r>
                <a:endParaRPr lang="ja-JP" altLang="ja-JP" sz="1050" b="1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57" name="正方形/長方形 56"/>
              <p:cNvSpPr/>
              <p:nvPr/>
            </p:nvSpPr>
            <p:spPr>
              <a:xfrm>
                <a:off x="1401981" y="3735646"/>
                <a:ext cx="5953434" cy="4539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/>
                <a:endParaRPr lang="ja-JP" altLang="ja-JP" sz="105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58" name="正方形/長方形 57"/>
              <p:cNvSpPr/>
              <p:nvPr/>
            </p:nvSpPr>
            <p:spPr>
              <a:xfrm>
                <a:off x="2860394" y="4819614"/>
                <a:ext cx="5953434" cy="68142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/>
                <a:r>
                  <a:rPr lang="ja-JP" altLang="en-US" sz="105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医師確保及び医療資源の効率化の観点から、</a:t>
                </a:r>
                <a:r>
                  <a:rPr lang="ja-JP" altLang="en-US" sz="1050" u="sng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８次</a:t>
                </a:r>
                <a:r>
                  <a:rPr lang="ja-JP" altLang="en-US" sz="1050" u="sng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医療計画に向けて</a:t>
                </a:r>
                <a:r>
                  <a:rPr lang="ja-JP" altLang="en-US" sz="105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、各医療</a:t>
                </a:r>
                <a:r>
                  <a:rPr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機能を担う医療機関の医師の配置</a:t>
                </a:r>
                <a:r>
                  <a:rPr lang="ja-JP" altLang="en-US" sz="105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や勤務実態、診療</a:t>
                </a:r>
                <a:r>
                  <a:rPr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実績等</a:t>
                </a:r>
                <a:r>
                  <a:rPr lang="ja-JP" altLang="en-US" sz="105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を踏まえつつ、より</a:t>
                </a:r>
                <a:r>
                  <a:rPr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効率的な人的・物的医療資源の配置等について</a:t>
                </a:r>
                <a:r>
                  <a:rPr lang="ja-JP" altLang="en-US" sz="105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、検討</a:t>
                </a:r>
                <a:r>
                  <a:rPr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していくこととする</a:t>
                </a:r>
                <a:r>
                  <a:rPr lang="ja-JP" altLang="en-US" sz="105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。</a:t>
                </a:r>
                <a:endParaRPr lang="ja-JP" altLang="ja-JP" sz="6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61" name="テキスト ボックス 60"/>
              <p:cNvSpPr txBox="1"/>
              <p:nvPr/>
            </p:nvSpPr>
            <p:spPr>
              <a:xfrm>
                <a:off x="1585643" y="4911541"/>
                <a:ext cx="1102433" cy="276334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100" spc="25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検討事項②</a:t>
                </a:r>
                <a:endParaRPr lang="ja-JP" altLang="en-US" sz="1100" spc="25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53" name="正方形/長方形 52"/>
            <p:cNvSpPr/>
            <p:nvPr/>
          </p:nvSpPr>
          <p:spPr>
            <a:xfrm>
              <a:off x="1365823" y="2709012"/>
              <a:ext cx="7302992" cy="36836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▶上記の課題を踏まえ、まず</a:t>
              </a:r>
              <a:r>
                <a:rPr lang="ja-JP" altLang="en-US" sz="1050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は</a:t>
              </a:r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令和</a:t>
              </a:r>
              <a:r>
                <a:rPr lang="en-US" altLang="ja-JP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2</a:t>
              </a:r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年度から３年度にかけて、次の</a:t>
              </a:r>
              <a:r>
                <a:rPr lang="ja-JP" altLang="en-US" sz="1050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事項</a:t>
              </a:r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について検討する。</a:t>
              </a:r>
              <a:endParaRPr lang="en-US" altLang="ja-JP" sz="105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1384873" y="3562502"/>
              <a:ext cx="7302992" cy="36836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▶その上で</a:t>
              </a:r>
              <a:r>
                <a:rPr lang="ja-JP" altLang="en-US" sz="1050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、今後、</a:t>
              </a:r>
              <a:r>
                <a:rPr lang="ja-JP" altLang="en-US" sz="1050" u="sng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第８次医療計画に向け</a:t>
              </a:r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、</a:t>
              </a:r>
              <a:r>
                <a:rPr lang="ja-JP" altLang="en-US" sz="1050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次</a:t>
              </a:r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の事項についても検討を</a:t>
              </a:r>
              <a:r>
                <a:rPr lang="ja-JP" altLang="en-US" sz="1050" kern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行</a:t>
              </a:r>
              <a:r>
                <a:rPr lang="ja-JP" altLang="en-US" sz="105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う。</a:t>
              </a:r>
              <a:endParaRPr lang="ja-JP" altLang="en-US" sz="1050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70B0988-7BCF-4A44-97DA-20E9FD1C0AE5}"/>
              </a:ext>
            </a:extLst>
          </p:cNvPr>
          <p:cNvSpPr txBox="1"/>
          <p:nvPr/>
        </p:nvSpPr>
        <p:spPr>
          <a:xfrm>
            <a:off x="6054882" y="6015134"/>
            <a:ext cx="8927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1100" spc="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検討②</a:t>
            </a:r>
            <a:endParaRPr lang="ja-JP" altLang="en-US" sz="1100" spc="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8136242" y="17646"/>
            <a:ext cx="974725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</a:t>
            </a:r>
            <a:r>
              <a:rPr kumimoji="1" lang="en-US" altLang="ja-JP" smtClean="0"/>
              <a:t>1-3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475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1476</TotalTime>
  <Words>480</Words>
  <Application>Microsoft Office PowerPoint</Application>
  <PresentationFormat>画面に合わせる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小児医療提供体制の検討について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〇〇〇</dc:title>
  <dc:creator>黒田　英樹</dc:creator>
  <cp:lastModifiedBy>安吉　裕紀</cp:lastModifiedBy>
  <cp:revision>91</cp:revision>
  <cp:lastPrinted>2020-06-17T08:42:43Z</cp:lastPrinted>
  <dcterms:created xsi:type="dcterms:W3CDTF">2020-02-13T04:47:17Z</dcterms:created>
  <dcterms:modified xsi:type="dcterms:W3CDTF">2020-06-17T08:42:44Z</dcterms:modified>
</cp:coreProperties>
</file>