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75" r:id="rId2"/>
    <p:sldId id="276" r:id="rId3"/>
    <p:sldId id="27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8" autoAdjust="0"/>
    <p:restoredTop sz="94198" autoAdjust="0"/>
  </p:normalViewPr>
  <p:slideViewPr>
    <p:cSldViewPr snapToGrid="0">
      <p:cViewPr varScale="1">
        <p:scale>
          <a:sx n="70" d="100"/>
          <a:sy n="70" d="100"/>
        </p:scale>
        <p:origin x="11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311" cy="499007"/>
          </a:xfrm>
          <a:prstGeom prst="rect">
            <a:avLst/>
          </a:prstGeom>
        </p:spPr>
        <p:txBody>
          <a:bodyPr vert="horz" lIns="90757" tIns="45379" rIns="90757" bIns="45379"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303" y="1"/>
            <a:ext cx="2949311" cy="499007"/>
          </a:xfrm>
          <a:prstGeom prst="rect">
            <a:avLst/>
          </a:prstGeom>
        </p:spPr>
        <p:txBody>
          <a:bodyPr vert="horz" lIns="90757" tIns="45379" rIns="90757" bIns="45379" rtlCol="0"/>
          <a:lstStyle>
            <a:lvl1pPr algn="r">
              <a:defRPr sz="1200"/>
            </a:lvl1pPr>
          </a:lstStyle>
          <a:p>
            <a:fld id="{BB71C458-C75F-40C8-B53B-3D7C198156DC}" type="datetimeFigureOut">
              <a:rPr kumimoji="1" lang="ja-JP" altLang="en-US" smtClean="0"/>
              <a:t>2021/3/16</a:t>
            </a:fld>
            <a:endParaRPr kumimoji="1" lang="ja-JP" altLang="en-US" dirty="0"/>
          </a:p>
        </p:txBody>
      </p:sp>
      <p:sp>
        <p:nvSpPr>
          <p:cNvPr id="4" name="スライド イメージ プレースホルダー 3"/>
          <p:cNvSpPr>
            <a:spLocks noGrp="1" noRot="1" noChangeAspect="1"/>
          </p:cNvSpPr>
          <p:nvPr>
            <p:ph type="sldImg" idx="2"/>
          </p:nvPr>
        </p:nvSpPr>
        <p:spPr>
          <a:xfrm>
            <a:off x="1168400" y="1243013"/>
            <a:ext cx="4470400" cy="3352800"/>
          </a:xfrm>
          <a:prstGeom prst="rect">
            <a:avLst/>
          </a:prstGeom>
          <a:noFill/>
          <a:ln w="12700">
            <a:solidFill>
              <a:prstClr val="black"/>
            </a:solidFill>
          </a:ln>
        </p:spPr>
        <p:txBody>
          <a:bodyPr vert="horz" lIns="90757" tIns="45379" rIns="90757" bIns="45379" rtlCol="0" anchor="ctr"/>
          <a:lstStyle/>
          <a:p>
            <a:endParaRPr lang="ja-JP" altLang="en-US" dirty="0"/>
          </a:p>
        </p:txBody>
      </p:sp>
      <p:sp>
        <p:nvSpPr>
          <p:cNvPr id="5" name="ノート プレースホルダー 4"/>
          <p:cNvSpPr>
            <a:spLocks noGrp="1"/>
          </p:cNvSpPr>
          <p:nvPr>
            <p:ph type="body" sz="quarter" idx="3"/>
          </p:nvPr>
        </p:nvSpPr>
        <p:spPr>
          <a:xfrm>
            <a:off x="680245" y="4782934"/>
            <a:ext cx="5446710" cy="3913595"/>
          </a:xfrm>
          <a:prstGeom prst="rect">
            <a:avLst/>
          </a:prstGeom>
        </p:spPr>
        <p:txBody>
          <a:bodyPr vert="horz" lIns="90757" tIns="45379" rIns="90757" bIns="4537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333"/>
            <a:ext cx="2949311" cy="499007"/>
          </a:xfrm>
          <a:prstGeom prst="rect">
            <a:avLst/>
          </a:prstGeom>
        </p:spPr>
        <p:txBody>
          <a:bodyPr vert="horz" lIns="90757" tIns="45379" rIns="90757" bIns="45379"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303" y="9440333"/>
            <a:ext cx="2949311" cy="499007"/>
          </a:xfrm>
          <a:prstGeom prst="rect">
            <a:avLst/>
          </a:prstGeom>
        </p:spPr>
        <p:txBody>
          <a:bodyPr vert="horz" lIns="90757" tIns="45379" rIns="90757" bIns="45379" rtlCol="0" anchor="b"/>
          <a:lstStyle>
            <a:lvl1pPr algn="r">
              <a:defRPr sz="1200"/>
            </a:lvl1pPr>
          </a:lstStyle>
          <a:p>
            <a:fld id="{20A6FFFD-1428-4998-B383-75BE19D46214}" type="slidenum">
              <a:rPr kumimoji="1" lang="ja-JP" altLang="en-US" smtClean="0"/>
              <a:t>‹#›</a:t>
            </a:fld>
            <a:endParaRPr kumimoji="1" lang="ja-JP" altLang="en-US" dirty="0"/>
          </a:p>
        </p:txBody>
      </p:sp>
    </p:spTree>
    <p:extLst>
      <p:ext uri="{BB962C8B-B14F-4D97-AF65-F5344CB8AC3E}">
        <p14:creationId xmlns:p14="http://schemas.microsoft.com/office/powerpoint/2010/main" val="301454901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550007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649067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34507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64975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873038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39211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920793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42097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233760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3077093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6CCE5AB-6937-46A0-95A6-7A26F74EEEA4}" type="datetimeFigureOut">
              <a:rPr kumimoji="1" lang="ja-JP" altLang="en-US" smtClean="0"/>
              <a:t>2021/3/16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1727321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CE5AB-6937-46A0-95A6-7A26F74EEEA4}" type="datetimeFigureOut">
              <a:rPr kumimoji="1" lang="ja-JP" altLang="en-US" smtClean="0"/>
              <a:t>2021/3/16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3614FB-228F-4616-8791-6411FD67CA58}" type="slidenum">
              <a:rPr kumimoji="1" lang="ja-JP" altLang="en-US" smtClean="0"/>
              <a:t>‹#›</a:t>
            </a:fld>
            <a:endParaRPr kumimoji="1" lang="ja-JP" altLang="en-US" dirty="0"/>
          </a:p>
        </p:txBody>
      </p:sp>
    </p:spTree>
    <p:extLst>
      <p:ext uri="{BB962C8B-B14F-4D97-AF65-F5344CB8AC3E}">
        <p14:creationId xmlns:p14="http://schemas.microsoft.com/office/powerpoint/2010/main" val="224008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0" y="10025"/>
            <a:ext cx="9144000" cy="458605"/>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solidFill>
                  <a:schemeClr val="bg1"/>
                </a:solidFill>
                <a:latin typeface="メイリオ" panose="020B0604030504040204" pitchFamily="50" charset="-128"/>
                <a:ea typeface="メイリオ" panose="020B0604030504040204" pitchFamily="50" charset="-128"/>
              </a:rPr>
              <a:t>「</a:t>
            </a:r>
            <a:r>
              <a:rPr lang="ja-JP" altLang="en-US" sz="1300" b="1" dirty="0" smtClean="0">
                <a:solidFill>
                  <a:schemeClr val="bg1"/>
                </a:solidFill>
                <a:latin typeface="メイリオ" panose="020B0604030504040204" pitchFamily="50" charset="-128"/>
                <a:ea typeface="メイリオ" panose="020B0604030504040204" pitchFamily="50" charset="-128"/>
              </a:rPr>
              <a:t>疾病・事業及び在宅医療に係る医療体制について</a:t>
            </a:r>
            <a:r>
              <a:rPr lang="ja-JP" altLang="en-US" sz="1200" b="1" dirty="0" smtClean="0">
                <a:solidFill>
                  <a:schemeClr val="bg1"/>
                </a:solidFill>
                <a:latin typeface="メイリオ" panose="020B0604030504040204" pitchFamily="50" charset="-128"/>
                <a:ea typeface="メイリオ" panose="020B0604030504040204" pitchFamily="50" charset="-128"/>
              </a:rPr>
              <a:t>」の改正点について</a:t>
            </a:r>
            <a:endParaRPr lang="en-US" altLang="ja-JP" sz="1200" b="1" dirty="0" smtClean="0">
              <a:solidFill>
                <a:schemeClr val="bg1"/>
              </a:solidFill>
              <a:latin typeface="メイリオ" panose="020B0604030504040204" pitchFamily="50" charset="-128"/>
              <a:ea typeface="メイリオ" panose="020B0604030504040204" pitchFamily="50" charset="-128"/>
            </a:endParaRPr>
          </a:p>
          <a:p>
            <a:r>
              <a:rPr lang="ja-JP" altLang="en-US" sz="1100" b="1" dirty="0" smtClean="0">
                <a:solidFill>
                  <a:schemeClr val="bg1"/>
                </a:solidFill>
                <a:latin typeface="メイリオ" panose="020B0604030504040204" pitchFamily="50" charset="-128"/>
                <a:ea typeface="メイリオ" panose="020B0604030504040204" pitchFamily="50" charset="-128"/>
              </a:rPr>
              <a:t>　</a:t>
            </a:r>
            <a:r>
              <a:rPr lang="en-US" altLang="ja-JP" sz="1100" b="1" dirty="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rPr>
              <a:t>周産期医療の体制構築に係る指針</a:t>
            </a:r>
            <a:r>
              <a:rPr lang="en-US" altLang="ja-JP" sz="1100" b="1" dirty="0">
                <a:solidFill>
                  <a:schemeClr val="bg1"/>
                </a:solidFill>
                <a:latin typeface="メイリオ" panose="020B0604030504040204" pitchFamily="50" charset="-128"/>
                <a:ea typeface="メイリオ" panose="020B0604030504040204" pitchFamily="50" charset="-128"/>
              </a:rPr>
              <a:t>】 </a:t>
            </a:r>
            <a:r>
              <a:rPr lang="ja-JP" altLang="en-US" sz="1100" b="1" dirty="0" smtClean="0">
                <a:solidFill>
                  <a:schemeClr val="bg1"/>
                </a:solidFill>
                <a:latin typeface="メイリオ" panose="020B0604030504040204" pitchFamily="50" charset="-128"/>
                <a:ea typeface="メイリオ" panose="020B0604030504040204" pitchFamily="50" charset="-128"/>
              </a:rPr>
              <a:t>～災害対策にかかる要件の</a:t>
            </a:r>
            <a:r>
              <a:rPr lang="ja-JP" altLang="en-US" sz="1100" b="1" dirty="0">
                <a:solidFill>
                  <a:schemeClr val="bg1"/>
                </a:solidFill>
                <a:latin typeface="メイリオ" panose="020B0604030504040204" pitchFamily="50" charset="-128"/>
                <a:ea typeface="メイリオ" panose="020B0604030504040204" pitchFamily="50" charset="-128"/>
              </a:rPr>
              <a:t>追加</a:t>
            </a:r>
            <a:r>
              <a:rPr lang="ja-JP" altLang="en-US" sz="1100" b="1" dirty="0" smtClean="0">
                <a:solidFill>
                  <a:schemeClr val="bg1"/>
                </a:solidFill>
                <a:latin typeface="メイリオ" panose="020B0604030504040204" pitchFamily="50" charset="-128"/>
                <a:ea typeface="メイリオ" panose="020B0604030504040204" pitchFamily="50" charset="-128"/>
              </a:rPr>
              <a:t>～ ＜</a:t>
            </a:r>
            <a:r>
              <a:rPr lang="ja-JP" altLang="en-US" sz="1200" b="1" u="sng"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地域</a:t>
            </a:r>
            <a:r>
              <a:rPr lang="ja-JP" altLang="en-US" sz="1100" b="1" dirty="0" smtClean="0">
                <a:solidFill>
                  <a:schemeClr val="bg1"/>
                </a:solidFill>
                <a:latin typeface="メイリオ" panose="020B0604030504040204" pitchFamily="50" charset="-128"/>
                <a:ea typeface="メイリオ" panose="020B0604030504040204" pitchFamily="50" charset="-128"/>
              </a:rPr>
              <a:t>周産期</a:t>
            </a:r>
            <a:r>
              <a:rPr lang="ja-JP" altLang="en-US" sz="1100" b="1" dirty="0">
                <a:solidFill>
                  <a:schemeClr val="bg1"/>
                </a:solidFill>
                <a:latin typeface="メイリオ" panose="020B0604030504040204" pitchFamily="50" charset="-128"/>
                <a:ea typeface="メイリオ" panose="020B0604030504040204" pitchFamily="50" charset="-128"/>
              </a:rPr>
              <a:t>母子医療センター</a:t>
            </a:r>
            <a:r>
              <a:rPr lang="ja-JP" altLang="en-US" sz="1100" b="1" dirty="0" smtClean="0">
                <a:solidFill>
                  <a:schemeClr val="bg1"/>
                </a:solidFill>
                <a:latin typeface="メイリオ" panose="020B0604030504040204" pitchFamily="50" charset="-128"/>
                <a:ea typeface="メイリオ" panose="020B0604030504040204" pitchFamily="50" charset="-128"/>
              </a:rPr>
              <a:t>＞</a:t>
            </a:r>
            <a:endParaRPr lang="en-US" altLang="ja-JP" sz="1100" b="1" dirty="0">
              <a:solidFill>
                <a:schemeClr val="bg1"/>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1382258314"/>
              </p:ext>
            </p:extLst>
          </p:nvPr>
        </p:nvGraphicFramePr>
        <p:xfrm>
          <a:off x="-7620" y="501540"/>
          <a:ext cx="9144000" cy="6337410"/>
        </p:xfrm>
        <a:graphic>
          <a:graphicData uri="http://schemas.openxmlformats.org/drawingml/2006/table">
            <a:tbl>
              <a:tblPr firstRow="1" bandRow="1">
                <a:tableStyleId>{5C22544A-7EE6-4342-B048-85BDC9FD1C3A}</a:tableStyleId>
              </a:tblPr>
              <a:tblGrid>
                <a:gridCol w="4600575">
                  <a:extLst>
                    <a:ext uri="{9D8B030D-6E8A-4147-A177-3AD203B41FA5}">
                      <a16:colId xmlns:a16="http://schemas.microsoft.com/office/drawing/2014/main" val="1002456780"/>
                    </a:ext>
                  </a:extLst>
                </a:gridCol>
                <a:gridCol w="4543425">
                  <a:extLst>
                    <a:ext uri="{9D8B030D-6E8A-4147-A177-3AD203B41FA5}">
                      <a16:colId xmlns:a16="http://schemas.microsoft.com/office/drawing/2014/main" val="2520707727"/>
                    </a:ext>
                  </a:extLst>
                </a:gridCol>
              </a:tblGrid>
              <a:tr h="298084">
                <a:tc>
                  <a:txBody>
                    <a:bodyPr/>
                    <a:lstStyle/>
                    <a:p>
                      <a:pPr algn="ctr"/>
                      <a:r>
                        <a:rPr kumimoji="1" lang="ja-JP" altLang="en-US" sz="1200" dirty="0" smtClean="0">
                          <a:latin typeface="メイリオ" panose="020B0604030504040204" pitchFamily="50" charset="-128"/>
                          <a:ea typeface="メイリオ" panose="020B0604030504040204" pitchFamily="50" charset="-128"/>
                        </a:rPr>
                        <a:t>改　正　後</a:t>
                      </a:r>
                      <a:endParaRPr kumimoji="1" lang="en-US" altLang="ja-JP" sz="1200" dirty="0" smtClean="0">
                        <a:latin typeface="メイリオ" panose="020B0604030504040204" pitchFamily="50" charset="-128"/>
                        <a:ea typeface="メイリオ" panose="020B0604030504040204" pitchFamily="50" charset="-128"/>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現　　行</a:t>
                      </a:r>
                      <a:endParaRPr kumimoji="1" lang="en-US" altLang="ja-JP" sz="1200" dirty="0" smtClean="0">
                        <a:latin typeface="メイリオ" panose="020B0604030504040204" pitchFamily="50" charset="-128"/>
                        <a:ea typeface="メイリオ" panose="020B0604030504040204" pitchFamily="50" charset="-128"/>
                      </a:endParaRPr>
                    </a:p>
                  </a:txBody>
                  <a:tcPr anchor="ctr">
                    <a:solidFill>
                      <a:schemeClr val="accent5"/>
                    </a:solidFill>
                  </a:tcPr>
                </a:tc>
                <a:extLst>
                  <a:ext uri="{0D108BD9-81ED-4DB2-BD59-A6C34878D82A}">
                    <a16:rowId xmlns:a16="http://schemas.microsoft.com/office/drawing/2014/main" val="368061196"/>
                  </a:ext>
                </a:extLst>
              </a:tr>
              <a:tr h="6039326">
                <a:tc>
                  <a:txBody>
                    <a:bodyPr/>
                    <a:lstStyle/>
                    <a:p>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第１ 周産期医療の現状</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１ 周産期医療をとりまく状況</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２ 周産期医療の提供体制</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第２ 医療体制の構築に必要な事項</a:t>
                      </a: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１ 都道府県における周産期医療体制の整備</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２ 医療機関とその連携</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indent="0">
                        <a:buNone/>
                      </a:pPr>
                      <a:r>
                        <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(2) </a:t>
                      </a: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各医療機能と連携</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indent="0">
                        <a:buNone/>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②</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indent="0">
                        <a:buNone/>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イ 医療機関に求められる事項</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オ</a:t>
                      </a: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災害対策</a:t>
                      </a: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地域周産期母子医療センターは、災害時を見据えて、下記の対策を行うこと。</a:t>
                      </a:r>
                    </a:p>
                    <a:p>
                      <a:pPr>
                        <a:lnSpc>
                          <a:spcPts val="1600"/>
                        </a:lnSpc>
                      </a:pP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a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被災後、早期に診療機能を回復できるよう、</a:t>
                      </a:r>
                      <a:r>
                        <a:rPr kumimoji="1" lang="ja-JP" altLang="en-US"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業務継続計画を策定</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して</a:t>
                      </a:r>
                      <a:r>
                        <a:rPr kumimoji="1" lang="ja-JP" altLang="en-US" sz="1050" b="0" i="0" u="sng" strike="noStrike" kern="1200" baseline="0" dirty="0" err="1" smtClean="0">
                          <a:solidFill>
                            <a:schemeClr val="dk1"/>
                          </a:solidFill>
                          <a:latin typeface="メイリオ" panose="020B0604030504040204" pitchFamily="50" charset="-128"/>
                          <a:ea typeface="メイリオ" panose="020B0604030504040204" pitchFamily="50" charset="-128"/>
                          <a:cs typeface="+mn-cs"/>
                        </a:rPr>
                        <a:t>い</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ること。</a:t>
                      </a:r>
                    </a:p>
                    <a:p>
                      <a:pPr>
                        <a:lnSpc>
                          <a:spcPts val="1600"/>
                        </a:lnSpc>
                      </a:pP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b </a:t>
                      </a:r>
                      <a:r>
                        <a:rPr kumimoji="1" lang="ja-JP" altLang="en-US"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通常時の６割程度の発電容量のある自家発電機等を保有し、３日分程度</a:t>
                      </a:r>
                      <a:endParaRPr kumimoji="1" lang="en-US" altLang="ja-JP"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1" i="0" u="none"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　</a:t>
                      </a:r>
                      <a:r>
                        <a:rPr kumimoji="1" lang="ja-JP" altLang="en-US"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の備蓄燃料を確保</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しておくことが</a:t>
                      </a:r>
                      <a:r>
                        <a:rPr kumimoji="1" lang="ja-JP" altLang="en-US"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望ましい</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。なお、自家発電機等の燃料</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として都市ガスを使用する場合は、非常時に切替え可能な他の電力系統</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等を有しておくこと。また、平時より病院の基本的な機能を維持する</a:t>
                      </a:r>
                      <a:r>
                        <a:rPr kumimoji="1" lang="ja-JP" altLang="en-US" sz="1050" b="0" i="0" u="none" strike="noStrike" kern="1200" baseline="0" dirty="0" err="1" smtClean="0">
                          <a:solidFill>
                            <a:schemeClr val="dk1"/>
                          </a:solidFill>
                          <a:latin typeface="メイリオ" panose="020B0604030504040204" pitchFamily="50" charset="-128"/>
                          <a:ea typeface="メイリオ" panose="020B0604030504040204" pitchFamily="50" charset="-128"/>
                          <a:cs typeface="+mn-cs"/>
                        </a:rPr>
                        <a:t>た</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err="1" smtClean="0">
                          <a:solidFill>
                            <a:schemeClr val="dk1"/>
                          </a:solidFill>
                          <a:latin typeface="メイリオ" panose="020B0604030504040204" pitchFamily="50" charset="-128"/>
                          <a:ea typeface="メイリオ" panose="020B0604030504040204" pitchFamily="50" charset="-128"/>
                          <a:cs typeface="+mn-cs"/>
                        </a:rPr>
                        <a:t>めに</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必要な設備について、自家発電機等から電源の確保が行われている</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ことや、非常時に使用可能なことを検証しておくこと。なお、自家発電</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機等の設置場所については、地域のハザードマップ等を参考にして検討</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することが望ましい。</a:t>
                      </a:r>
                    </a:p>
                    <a:p>
                      <a:pPr>
                        <a:lnSpc>
                          <a:spcPts val="1600"/>
                        </a:lnSpc>
                      </a:pP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c </a:t>
                      </a:r>
                      <a:r>
                        <a:rPr kumimoji="1" lang="ja-JP" altLang="en-US"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災害時に少なくとも３日分の病院の機能を維持するための水を確保</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する</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ことが</a:t>
                      </a:r>
                      <a:r>
                        <a:rPr kumimoji="1" lang="ja-JP" altLang="en-US" sz="1050" b="1" i="0" u="sng" strike="noStrike" kern="1200" baseline="0" dirty="0" smtClean="0">
                          <a:solidFill>
                            <a:schemeClr val="dk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mn-cs"/>
                        </a:rPr>
                        <a:t>望ましい</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。具体的には、少なくとも３日分の容量の受水槽を保有</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しておくこと又は停電時にも使用可能な地下水利用のための設備（井戸</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設備を含む。）を整備しておくことが望ましいこと。ただし、必要に応</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err="1" smtClean="0">
                          <a:solidFill>
                            <a:schemeClr val="dk1"/>
                          </a:solidFill>
                          <a:latin typeface="メイリオ" panose="020B0604030504040204" pitchFamily="50" charset="-128"/>
                          <a:ea typeface="メイリオ" panose="020B0604030504040204" pitchFamily="50" charset="-128"/>
                          <a:cs typeface="+mn-cs"/>
                        </a:rPr>
                        <a:t>じて優</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先的な給水協定の締結等により必要な水を確保することについて</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16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も差し支えないものとする。</a:t>
                      </a: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800"/>
                        </a:lnSpc>
                      </a:pPr>
                      <a:endPar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a:lnSpc>
                          <a:spcPts val="800"/>
                        </a:lnSpc>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ウ （略）～</a:t>
                      </a:r>
                    </a:p>
                  </a:txBody>
                  <a:tcPr>
                    <a:solidFill>
                      <a:schemeClr val="accent1">
                        <a:lumMod val="20000"/>
                        <a:lumOff val="80000"/>
                      </a:schemeClr>
                    </a:solidFill>
                  </a:tcPr>
                </a:tc>
                <a:tc>
                  <a:txBody>
                    <a:bodyPr/>
                    <a:lstStyle/>
                    <a:p>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第１ 周産期医療の現状</a:t>
                      </a: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１ 周産期医療をとりまく状況</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２ 周産期医療の提供体制</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第２ 医療体制の構築に必要な事項</a:t>
                      </a: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１ 都道府県における周産期医療体制の整備</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２ 医療機関とその連携</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indent="0">
                        <a:buNone/>
                      </a:pPr>
                      <a:r>
                        <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(2) </a:t>
                      </a: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各医療機能と連携</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indent="0">
                        <a:buNone/>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②</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indent="0">
                        <a:buNone/>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イ 医療機関に求められる事項</a:t>
                      </a:r>
                      <a:endParaRPr kumimoji="1" lang="en-US" altLang="ja-JP"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r>
                        <a:rPr kumimoji="1" lang="ja-JP" altLang="en-US"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新規</a:t>
                      </a:r>
                      <a:r>
                        <a:rPr kumimoji="1" lang="en-US" altLang="ja-JP" sz="1050" b="0" i="0" u="sng" strike="noStrike" kern="1200" baseline="0" dirty="0" smtClean="0">
                          <a:solidFill>
                            <a:schemeClr val="dk1"/>
                          </a:solidFill>
                          <a:latin typeface="メイリオ" panose="020B0604030504040204" pitchFamily="50" charset="-128"/>
                          <a:ea typeface="メイリオ" panose="020B0604030504040204" pitchFamily="50" charset="-128"/>
                          <a:cs typeface="+mn-cs"/>
                        </a:rPr>
                        <a:t>) </a:t>
                      </a: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1600"/>
                        </a:lnSpc>
                      </a:pP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a:lnSpc>
                          <a:spcPts val="800"/>
                        </a:lnSpc>
                      </a:pPr>
                      <a:r>
                        <a:rPr kumimoji="1" lang="ja-JP" altLang="en-US"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rPr>
                        <a:t>支えないものとする。</a:t>
                      </a:r>
                      <a:endParaRPr kumimoji="1" lang="en-US" altLang="ja-JP" sz="1050" b="0" i="0" u="none" strike="noStrike" kern="1200" baseline="0" dirty="0" smtClean="0">
                        <a:solidFill>
                          <a:schemeClr val="accent1">
                            <a:lumMod val="20000"/>
                            <a:lumOff val="80000"/>
                          </a:schemeClr>
                        </a:solidFill>
                        <a:latin typeface="メイリオ" panose="020B0604030504040204" pitchFamily="50" charset="-128"/>
                        <a:ea typeface="メイリオ" panose="020B0604030504040204" pitchFamily="50" charset="-128"/>
                        <a:cs typeface="+mn-cs"/>
                      </a:endParaRPr>
                    </a:p>
                    <a:p>
                      <a:pPr marL="0" indent="0">
                        <a:lnSpc>
                          <a:spcPts val="800"/>
                        </a:lnSpc>
                        <a:buNone/>
                      </a:pPr>
                      <a:r>
                        <a:rPr kumimoji="1" lang="ja-JP" altLang="en-US" sz="1050" b="0" i="0" u="none" strike="noStrike" kern="1200" baseline="0" dirty="0" smtClean="0">
                          <a:solidFill>
                            <a:schemeClr val="dk1"/>
                          </a:solidFill>
                          <a:latin typeface="メイリオ" panose="020B0604030504040204" pitchFamily="50" charset="-128"/>
                          <a:ea typeface="メイリオ" panose="020B0604030504040204" pitchFamily="50" charset="-128"/>
                          <a:cs typeface="+mn-cs"/>
                        </a:rPr>
                        <a:t>ウ （略）～</a:t>
                      </a:r>
                      <a:endParaRPr kumimoji="1" lang="ja-JP" altLang="en-US" sz="900" dirty="0" smtClean="0">
                        <a:latin typeface="メイリオ" panose="020B0604030504040204" pitchFamily="50" charset="-128"/>
                        <a:ea typeface="メイリオ"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1154688685"/>
                  </a:ext>
                </a:extLst>
              </a:tr>
            </a:tbl>
          </a:graphicData>
        </a:graphic>
      </p:graphicFrame>
      <p:sp>
        <p:nvSpPr>
          <p:cNvPr id="7" name="テキスト ボックス 6"/>
          <p:cNvSpPr txBox="1"/>
          <p:nvPr/>
        </p:nvSpPr>
        <p:spPr>
          <a:xfrm>
            <a:off x="7766050" y="23995"/>
            <a:ext cx="1351268" cy="369332"/>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資料２－</a:t>
            </a:r>
            <a:r>
              <a:rPr kumimoji="1" lang="ja-JP" altLang="en-US" dirty="0"/>
              <a:t>１</a:t>
            </a:r>
          </a:p>
        </p:txBody>
      </p:sp>
    </p:spTree>
    <p:extLst>
      <p:ext uri="{BB962C8B-B14F-4D97-AF65-F5344CB8AC3E}">
        <p14:creationId xmlns:p14="http://schemas.microsoft.com/office/powerpoint/2010/main" val="2109501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7620" y="10025"/>
            <a:ext cx="9144000" cy="458605"/>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solidFill>
                  <a:schemeClr val="bg1"/>
                </a:solidFill>
                <a:latin typeface="メイリオ" panose="020B0604030504040204" pitchFamily="50" charset="-128"/>
                <a:ea typeface="メイリオ" panose="020B0604030504040204" pitchFamily="50" charset="-128"/>
              </a:rPr>
              <a:t>「</a:t>
            </a:r>
            <a:r>
              <a:rPr lang="ja-JP" altLang="en-US" sz="1300" b="1" dirty="0" smtClean="0">
                <a:solidFill>
                  <a:schemeClr val="bg1"/>
                </a:solidFill>
                <a:latin typeface="メイリオ" panose="020B0604030504040204" pitchFamily="50" charset="-128"/>
                <a:ea typeface="メイリオ" panose="020B0604030504040204" pitchFamily="50" charset="-128"/>
              </a:rPr>
              <a:t>疾病・事業及び在宅医療に係る医療体制について</a:t>
            </a:r>
            <a:r>
              <a:rPr lang="ja-JP" altLang="en-US" sz="1200" b="1" dirty="0" smtClean="0">
                <a:solidFill>
                  <a:schemeClr val="bg1"/>
                </a:solidFill>
                <a:latin typeface="メイリオ" panose="020B0604030504040204" pitchFamily="50" charset="-128"/>
                <a:ea typeface="メイリオ" panose="020B0604030504040204" pitchFamily="50" charset="-128"/>
              </a:rPr>
              <a:t>」の改正点について</a:t>
            </a:r>
            <a:endParaRPr lang="en-US" altLang="ja-JP" sz="1200" b="1" dirty="0" smtClean="0">
              <a:solidFill>
                <a:schemeClr val="bg1"/>
              </a:solidFill>
              <a:latin typeface="メイリオ" panose="020B0604030504040204" pitchFamily="50" charset="-128"/>
              <a:ea typeface="メイリオ" panose="020B0604030504040204" pitchFamily="50" charset="-128"/>
            </a:endParaRPr>
          </a:p>
          <a:p>
            <a:r>
              <a:rPr lang="ja-JP" altLang="en-US" sz="1100" b="1" dirty="0" smtClean="0">
                <a:solidFill>
                  <a:schemeClr val="bg1"/>
                </a:solidFill>
                <a:latin typeface="メイリオ" panose="020B0604030504040204" pitchFamily="50" charset="-128"/>
                <a:ea typeface="メイリオ" panose="020B0604030504040204" pitchFamily="50" charset="-128"/>
              </a:rPr>
              <a:t>　</a:t>
            </a:r>
            <a:r>
              <a:rPr lang="en-US" altLang="ja-JP" sz="1100" b="1" dirty="0">
                <a:solidFill>
                  <a:schemeClr val="bg1"/>
                </a:solidFill>
                <a:latin typeface="メイリオ" panose="020B0604030504040204" pitchFamily="50" charset="-128"/>
                <a:ea typeface="メイリオ" panose="020B0604030504040204" pitchFamily="50" charset="-128"/>
              </a:rPr>
              <a:t> 【</a:t>
            </a:r>
            <a:r>
              <a:rPr lang="ja-JP" altLang="en-US" sz="1100" b="1" dirty="0">
                <a:solidFill>
                  <a:schemeClr val="bg1"/>
                </a:solidFill>
                <a:latin typeface="メイリオ" panose="020B0604030504040204" pitchFamily="50" charset="-128"/>
                <a:ea typeface="メイリオ" panose="020B0604030504040204" pitchFamily="50" charset="-128"/>
              </a:rPr>
              <a:t>周産期医療の体制構築に係る指針</a:t>
            </a:r>
            <a:r>
              <a:rPr lang="en-US" altLang="ja-JP" sz="1100" b="1" dirty="0">
                <a:solidFill>
                  <a:schemeClr val="bg1"/>
                </a:solidFill>
                <a:latin typeface="メイリオ" panose="020B0604030504040204" pitchFamily="50" charset="-128"/>
                <a:ea typeface="メイリオ" panose="020B0604030504040204" pitchFamily="50" charset="-128"/>
              </a:rPr>
              <a:t>】 </a:t>
            </a:r>
            <a:r>
              <a:rPr lang="ja-JP" altLang="en-US" sz="1100" b="1" dirty="0" smtClean="0">
                <a:solidFill>
                  <a:schemeClr val="bg1"/>
                </a:solidFill>
                <a:latin typeface="メイリオ" panose="020B0604030504040204" pitchFamily="50" charset="-128"/>
                <a:ea typeface="メイリオ" panose="020B0604030504040204" pitchFamily="50" charset="-128"/>
              </a:rPr>
              <a:t>～災害対策にかかる要件の追加～</a:t>
            </a:r>
            <a:r>
              <a:rPr lang="ja-JP" altLang="en-US" sz="1100" b="1" dirty="0">
                <a:solidFill>
                  <a:schemeClr val="bg1"/>
                </a:solidFill>
                <a:latin typeface="メイリオ" panose="020B0604030504040204" pitchFamily="50" charset="-128"/>
                <a:ea typeface="メイリオ" panose="020B0604030504040204" pitchFamily="50" charset="-128"/>
              </a:rPr>
              <a:t> </a:t>
            </a:r>
            <a:r>
              <a:rPr lang="ja-JP" altLang="en-US" sz="1100" b="1" dirty="0" smtClean="0">
                <a:solidFill>
                  <a:schemeClr val="bg1"/>
                </a:solidFill>
                <a:latin typeface="メイリオ" panose="020B0604030504040204" pitchFamily="50" charset="-128"/>
                <a:ea typeface="メイリオ" panose="020B0604030504040204" pitchFamily="50" charset="-128"/>
              </a:rPr>
              <a:t>＜</a:t>
            </a:r>
            <a:r>
              <a:rPr lang="ja-JP" altLang="en-US" sz="1200" b="1" u="sng"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総合</a:t>
            </a:r>
            <a:r>
              <a:rPr lang="ja-JP" altLang="en-US" sz="1100" b="1" dirty="0" smtClean="0">
                <a:solidFill>
                  <a:schemeClr val="bg1"/>
                </a:solidFill>
                <a:latin typeface="メイリオ" panose="020B0604030504040204" pitchFamily="50" charset="-128"/>
                <a:ea typeface="メイリオ" panose="020B0604030504040204" pitchFamily="50" charset="-128"/>
              </a:rPr>
              <a:t>周産期</a:t>
            </a:r>
            <a:r>
              <a:rPr lang="ja-JP" altLang="en-US" sz="1100" b="1" dirty="0">
                <a:solidFill>
                  <a:schemeClr val="bg1"/>
                </a:solidFill>
                <a:latin typeface="メイリオ" panose="020B0604030504040204" pitchFamily="50" charset="-128"/>
                <a:ea typeface="メイリオ" panose="020B0604030504040204" pitchFamily="50" charset="-128"/>
              </a:rPr>
              <a:t>母子医療</a:t>
            </a:r>
            <a:r>
              <a:rPr lang="ja-JP" altLang="en-US" sz="1100" b="1" dirty="0" smtClean="0">
                <a:solidFill>
                  <a:schemeClr val="bg1"/>
                </a:solidFill>
                <a:latin typeface="メイリオ" panose="020B0604030504040204" pitchFamily="50" charset="-128"/>
                <a:ea typeface="メイリオ" panose="020B0604030504040204" pitchFamily="50" charset="-128"/>
              </a:rPr>
              <a:t>センター＞</a:t>
            </a:r>
            <a:endParaRPr lang="en-US" altLang="ja-JP" sz="1100" b="1" dirty="0">
              <a:solidFill>
                <a:schemeClr val="bg1"/>
              </a:solidFill>
              <a:latin typeface="メイリオ" panose="020B0604030504040204" pitchFamily="50" charset="-128"/>
              <a:ea typeface="メイリオ" panose="020B060403050404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677034141"/>
              </p:ext>
            </p:extLst>
          </p:nvPr>
        </p:nvGraphicFramePr>
        <p:xfrm>
          <a:off x="0" y="502920"/>
          <a:ext cx="9144000" cy="6328876"/>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1002456780"/>
                    </a:ext>
                  </a:extLst>
                </a:gridCol>
                <a:gridCol w="4572000">
                  <a:extLst>
                    <a:ext uri="{9D8B030D-6E8A-4147-A177-3AD203B41FA5}">
                      <a16:colId xmlns:a16="http://schemas.microsoft.com/office/drawing/2014/main" val="2520707727"/>
                    </a:ext>
                  </a:extLst>
                </a:gridCol>
              </a:tblGrid>
              <a:tr h="27195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改　正　後</a:t>
                      </a:r>
                      <a:endParaRPr kumimoji="1" lang="en-US" altLang="ja-JP" sz="1200" dirty="0" smtClean="0">
                        <a:latin typeface="メイリオ" panose="020B0604030504040204" pitchFamily="50" charset="-128"/>
                        <a:ea typeface="メイリオ" panose="020B0604030504040204" pitchFamily="50" charset="-128"/>
                      </a:endParaRPr>
                    </a:p>
                  </a:txBody>
                  <a:tcPr anchor="ct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メイリオ" panose="020B0604030504040204" pitchFamily="50" charset="-128"/>
                          <a:ea typeface="メイリオ" panose="020B0604030504040204" pitchFamily="50" charset="-128"/>
                        </a:rPr>
                        <a:t>現　　行</a:t>
                      </a:r>
                      <a:endParaRPr kumimoji="1" lang="en-US" altLang="ja-JP" sz="1200" dirty="0" smtClean="0">
                        <a:latin typeface="メイリオ" panose="020B0604030504040204" pitchFamily="50" charset="-128"/>
                        <a:ea typeface="メイリオ" panose="020B0604030504040204" pitchFamily="50" charset="-128"/>
                      </a:endParaRPr>
                    </a:p>
                  </a:txBody>
                  <a:tcPr anchor="ctr">
                    <a:solidFill>
                      <a:schemeClr val="accent5"/>
                    </a:solidFill>
                  </a:tcPr>
                </a:tc>
                <a:extLst>
                  <a:ext uri="{0D108BD9-81ED-4DB2-BD59-A6C34878D82A}">
                    <a16:rowId xmlns:a16="http://schemas.microsoft.com/office/drawing/2014/main" val="368061196"/>
                  </a:ext>
                </a:extLst>
              </a:tr>
              <a:tr h="6054556">
                <a:tc>
                  <a:txBody>
                    <a:bodyPr/>
                    <a:lstStyle/>
                    <a:p>
                      <a:r>
                        <a:rPr kumimoji="1" lang="ja-JP" altLang="en-US" sz="1050" b="0" dirty="0" smtClean="0">
                          <a:latin typeface="メイリオ" panose="020B0604030504040204" pitchFamily="50" charset="-128"/>
                          <a:ea typeface="メイリオ" panose="020B0604030504040204" pitchFamily="50" charset="-128"/>
                        </a:rPr>
                        <a:t>第１ 周産期医療の現状</a:t>
                      </a:r>
                    </a:p>
                    <a:p>
                      <a:r>
                        <a:rPr kumimoji="1" lang="ja-JP" altLang="en-US" sz="1050" b="0" dirty="0" smtClean="0">
                          <a:latin typeface="メイリオ" panose="020B0604030504040204" pitchFamily="50" charset="-128"/>
                          <a:ea typeface="メイリオ" panose="020B0604030504040204" pitchFamily="50" charset="-128"/>
                        </a:rPr>
                        <a:t>１ 周産期医療をとりまく状況</a:t>
                      </a:r>
                    </a:p>
                    <a:p>
                      <a:r>
                        <a:rPr kumimoji="1" lang="ja-JP" altLang="en-US" sz="1050" b="0" dirty="0" smtClean="0">
                          <a:latin typeface="メイリオ" panose="020B0604030504040204" pitchFamily="50" charset="-128"/>
                          <a:ea typeface="メイリオ" panose="020B0604030504040204" pitchFamily="50" charset="-128"/>
                        </a:rPr>
                        <a:t>２ 周産期医療の提供体制</a:t>
                      </a:r>
                    </a:p>
                    <a:p>
                      <a:endParaRPr kumimoji="1" lang="ja-JP" altLang="en-US" sz="1050" b="0" dirty="0" smtClean="0">
                        <a:latin typeface="メイリオ" panose="020B0604030504040204" pitchFamily="50" charset="-128"/>
                        <a:ea typeface="メイリオ" panose="020B0604030504040204" pitchFamily="50" charset="-128"/>
                      </a:endParaRPr>
                    </a:p>
                    <a:p>
                      <a:r>
                        <a:rPr kumimoji="1" lang="ja-JP" altLang="en-US" sz="1050" b="0" dirty="0" smtClean="0">
                          <a:latin typeface="メイリオ" panose="020B0604030504040204" pitchFamily="50" charset="-128"/>
                          <a:ea typeface="メイリオ" panose="020B0604030504040204" pitchFamily="50" charset="-128"/>
                        </a:rPr>
                        <a:t>第２ 医療体制の構築に必要な事項</a:t>
                      </a:r>
                    </a:p>
                    <a:p>
                      <a:r>
                        <a:rPr kumimoji="1" lang="ja-JP" altLang="en-US" sz="1050" b="0" dirty="0" smtClean="0">
                          <a:latin typeface="メイリオ" panose="020B0604030504040204" pitchFamily="50" charset="-128"/>
                          <a:ea typeface="メイリオ" panose="020B0604030504040204" pitchFamily="50" charset="-128"/>
                        </a:rPr>
                        <a:t>１ 都道府県における周産期医療体制の整備</a:t>
                      </a:r>
                    </a:p>
                    <a:p>
                      <a:r>
                        <a:rPr kumimoji="1" lang="ja-JP" altLang="en-US" sz="1050" b="0" dirty="0" smtClean="0">
                          <a:latin typeface="メイリオ" panose="020B0604030504040204" pitchFamily="50" charset="-128"/>
                          <a:ea typeface="メイリオ" panose="020B0604030504040204" pitchFamily="50" charset="-128"/>
                        </a:rPr>
                        <a:t>２ 医療機関とその連携</a:t>
                      </a:r>
                    </a:p>
                    <a:p>
                      <a:r>
                        <a:rPr kumimoji="1" lang="en-US" altLang="ja-JP" sz="1050" b="0" dirty="0" smtClean="0">
                          <a:latin typeface="メイリオ" panose="020B0604030504040204" pitchFamily="50" charset="-128"/>
                          <a:ea typeface="メイリオ" panose="020B0604030504040204" pitchFamily="50" charset="-128"/>
                        </a:rPr>
                        <a:t>(2) </a:t>
                      </a:r>
                      <a:r>
                        <a:rPr kumimoji="1" lang="ja-JP" altLang="en-US" sz="1050" b="0" dirty="0" smtClean="0">
                          <a:latin typeface="メイリオ" panose="020B0604030504040204" pitchFamily="50" charset="-128"/>
                          <a:ea typeface="メイリオ" panose="020B0604030504040204" pitchFamily="50" charset="-128"/>
                        </a:rPr>
                        <a:t>各医療機能と連携</a:t>
                      </a:r>
                    </a:p>
                    <a:p>
                      <a:r>
                        <a:rPr kumimoji="1" lang="ja-JP" altLang="en-US" sz="1050" b="0" dirty="0" smtClean="0">
                          <a:latin typeface="メイリオ" panose="020B0604030504040204" pitchFamily="50" charset="-128"/>
                          <a:ea typeface="メイリオ" panose="020B0604030504040204" pitchFamily="50" charset="-128"/>
                        </a:rPr>
                        <a:t>③ イ 医療機関に求められる事項</a:t>
                      </a:r>
                      <a:endParaRPr kumimoji="1" lang="en-US" altLang="ja-JP" sz="1050" b="0" dirty="0" smtClean="0">
                        <a:latin typeface="メイリオ" panose="020B0604030504040204" pitchFamily="50" charset="-128"/>
                        <a:ea typeface="メイリオ" panose="020B0604030504040204" pitchFamily="50" charset="-128"/>
                      </a:endParaRPr>
                    </a:p>
                    <a:p>
                      <a:pPr>
                        <a:lnSpc>
                          <a:spcPts val="1600"/>
                        </a:lnSpc>
                      </a:pPr>
                      <a:r>
                        <a:rPr kumimoji="1" lang="en-US" altLang="ja-JP" sz="1050" b="0" dirty="0" smtClean="0">
                          <a:latin typeface="メイリオ" panose="020B0604030504040204" pitchFamily="50" charset="-128"/>
                          <a:ea typeface="メイリオ" panose="020B0604030504040204" pitchFamily="50" charset="-128"/>
                        </a:rPr>
                        <a:t>(</a:t>
                      </a:r>
                      <a:r>
                        <a:rPr kumimoji="1" lang="ja-JP" altLang="en-US" sz="1050" b="0" dirty="0" smtClean="0">
                          <a:latin typeface="メイリオ" panose="020B0604030504040204" pitchFamily="50" charset="-128"/>
                          <a:ea typeface="メイリオ" panose="020B0604030504040204" pitchFamily="50" charset="-128"/>
                        </a:rPr>
                        <a:t>カ</a:t>
                      </a:r>
                      <a:r>
                        <a:rPr kumimoji="1" lang="en-US" altLang="ja-JP" sz="1050" b="0" dirty="0" smtClean="0">
                          <a:latin typeface="メイリオ" panose="020B0604030504040204" pitchFamily="50" charset="-128"/>
                          <a:ea typeface="メイリオ" panose="020B0604030504040204" pitchFamily="50" charset="-128"/>
                        </a:rPr>
                        <a:t>) </a:t>
                      </a:r>
                      <a:r>
                        <a:rPr kumimoji="1" lang="ja-JP" altLang="en-US" sz="1050" b="0" dirty="0" smtClean="0">
                          <a:latin typeface="メイリオ" panose="020B0604030504040204" pitchFamily="50" charset="-128"/>
                          <a:ea typeface="メイリオ" panose="020B0604030504040204" pitchFamily="50" charset="-128"/>
                        </a:rPr>
                        <a:t>災害対策</a:t>
                      </a:r>
                    </a:p>
                    <a:p>
                      <a:pPr>
                        <a:lnSpc>
                          <a:spcPts val="1600"/>
                        </a:lnSpc>
                      </a:pPr>
                      <a:r>
                        <a:rPr kumimoji="1" lang="ja-JP" altLang="en-US" sz="1050" b="0" dirty="0" smtClean="0">
                          <a:latin typeface="メイリオ" panose="020B0604030504040204" pitchFamily="50" charset="-128"/>
                          <a:ea typeface="メイリオ" panose="020B0604030504040204" pitchFamily="50" charset="-128"/>
                        </a:rPr>
                        <a:t>総合周産期母子医療センターは、災害時を見据えて、</a:t>
                      </a:r>
                      <a:r>
                        <a:rPr kumimoji="1" lang="ja-JP" altLang="en-US" sz="1050" b="0" u="sng" dirty="0" smtClean="0">
                          <a:latin typeface="メイリオ" panose="020B0604030504040204" pitchFamily="50" charset="-128"/>
                          <a:ea typeface="メイリオ" panose="020B0604030504040204" pitchFamily="50" charset="-128"/>
                        </a:rPr>
                        <a:t>下記の対策を行う</a:t>
                      </a:r>
                      <a:r>
                        <a:rPr kumimoji="1" lang="ja-JP" altLang="en-US" sz="1050" b="0" dirty="0" smtClean="0">
                          <a:latin typeface="メイリオ" panose="020B0604030504040204" pitchFamily="50" charset="-128"/>
                          <a:ea typeface="メイリオ" panose="020B0604030504040204" pitchFamily="50" charset="-128"/>
                        </a:rPr>
                        <a:t>こと。</a:t>
                      </a:r>
                    </a:p>
                    <a:p>
                      <a:pPr>
                        <a:lnSpc>
                          <a:spcPts val="1600"/>
                        </a:lnSpc>
                      </a:pPr>
                      <a:r>
                        <a:rPr kumimoji="1" lang="en-US" altLang="ja-JP" sz="1050" b="0" u="sng" dirty="0" smtClean="0">
                          <a:latin typeface="メイリオ" panose="020B0604030504040204" pitchFamily="50" charset="-128"/>
                          <a:ea typeface="メイリオ" panose="020B0604030504040204" pitchFamily="50" charset="-128"/>
                        </a:rPr>
                        <a:t>a </a:t>
                      </a:r>
                      <a:r>
                        <a:rPr kumimoji="1" lang="ja-JP" altLang="en-US" sz="1050" b="0" u="sng" dirty="0" smtClean="0">
                          <a:latin typeface="メイリオ" panose="020B0604030504040204" pitchFamily="50" charset="-128"/>
                          <a:ea typeface="メイリオ" panose="020B0604030504040204" pitchFamily="50" charset="-128"/>
                        </a:rPr>
                        <a:t>被災後、早期に診療機能を回復できるよう、業務継続計画を策定して</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いること。なお、自都道府県のみならず近隣都道府県の被災時におい</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ても、災害時小児周産期リエゾン等を介して物資や人員の支援を積極</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的に担うこと。</a:t>
                      </a:r>
                    </a:p>
                    <a:p>
                      <a:pPr>
                        <a:lnSpc>
                          <a:spcPts val="1600"/>
                        </a:lnSpc>
                      </a:pPr>
                      <a:r>
                        <a:rPr kumimoji="1" lang="en-US" altLang="ja-JP" sz="1050" b="0" u="sng" dirty="0" smtClean="0">
                          <a:latin typeface="メイリオ" panose="020B0604030504040204" pitchFamily="50" charset="-128"/>
                          <a:ea typeface="メイリオ" panose="020B0604030504040204" pitchFamily="50" charset="-128"/>
                        </a:rPr>
                        <a:t>b </a:t>
                      </a:r>
                      <a:r>
                        <a:rPr kumimoji="1" lang="ja-JP" altLang="en-US" sz="105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通常時の６割程度の発電容量のある自家発電機等を保有し、３日分程</a:t>
                      </a:r>
                      <a:endParaRPr kumimoji="1" lang="en-US" altLang="ja-JP" sz="105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nSpc>
                          <a:spcPts val="1600"/>
                        </a:lnSpc>
                      </a:pPr>
                      <a:r>
                        <a:rPr kumimoji="1" lang="ja-JP" altLang="en-US" sz="1050" b="1" u="none"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kumimoji="1" lang="ja-JP" altLang="en-US" sz="105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度の備蓄燃料を確保</a:t>
                      </a:r>
                      <a:r>
                        <a:rPr kumimoji="1" lang="ja-JP" altLang="en-US" sz="1050" b="0" u="sng" dirty="0" smtClean="0">
                          <a:latin typeface="メイリオ" panose="020B0604030504040204" pitchFamily="50" charset="-128"/>
                          <a:ea typeface="メイリオ" panose="020B0604030504040204" pitchFamily="50" charset="-128"/>
                        </a:rPr>
                        <a:t>しておくこと。なお、自家発電機等の燃料として</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都市ガスを使用する場合は、非常時に切替え可能な他の電力系統等を</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有しておくこと。また、平時より病院の基本的な機能を維持するため</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に必要な設備について、自家発電機等から電源の確保が行われている</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ことや、非常時に使用可能なことを検証しておくこと。なお、自家発</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電機等の設置場所については、地域のハザードマップ等を参考にして</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検討することが望ましい。</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en-US" altLang="ja-JP" sz="1050" b="0" u="sng" dirty="0" smtClean="0">
                          <a:latin typeface="メイリオ" panose="020B0604030504040204" pitchFamily="50" charset="-128"/>
                          <a:ea typeface="メイリオ" panose="020B0604030504040204" pitchFamily="50" charset="-128"/>
                        </a:rPr>
                        <a:t>c </a:t>
                      </a:r>
                      <a:r>
                        <a:rPr kumimoji="1" lang="ja-JP" altLang="en-US" sz="1050" b="1"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災害時に少なくとも３日分の病院の機能を維持するための水を確保</a:t>
                      </a:r>
                      <a:r>
                        <a:rPr kumimoji="1" lang="ja-JP" altLang="en-US" sz="1050" b="0" u="sng" dirty="0" smtClean="0">
                          <a:latin typeface="メイリオ" panose="020B0604030504040204" pitchFamily="50" charset="-128"/>
                          <a:ea typeface="メイリオ" panose="020B0604030504040204" pitchFamily="50" charset="-128"/>
                        </a:rPr>
                        <a:t>する</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こと。具体的には、少なくとも３日分の容量の受水槽を保有しておく</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こと又は停電時にも使用可能な地下水利用のための設備（井戸設備を</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含む。）を整備しておくことが望ましいこと。ただし、必要に応じて</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優先的な給水協定の締結等により必要な水を確保することについても</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r>
                        <a:rPr kumimoji="1" lang="ja-JP" altLang="en-US" sz="1050" b="0" u="none" dirty="0" smtClean="0">
                          <a:latin typeface="メイリオ" panose="020B0604030504040204" pitchFamily="50" charset="-128"/>
                          <a:ea typeface="メイリオ" panose="020B0604030504040204" pitchFamily="50" charset="-128"/>
                        </a:rPr>
                        <a:t>　</a:t>
                      </a:r>
                      <a:r>
                        <a:rPr kumimoji="1" lang="ja-JP" altLang="en-US" sz="1050" b="0" u="sng" dirty="0" smtClean="0">
                          <a:latin typeface="メイリオ" panose="020B0604030504040204" pitchFamily="50" charset="-128"/>
                          <a:ea typeface="メイリオ" panose="020B0604030504040204" pitchFamily="50" charset="-128"/>
                        </a:rPr>
                        <a:t>差し支えないものとする。</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000"/>
                        </a:lnSpc>
                      </a:pPr>
                      <a:endParaRPr kumimoji="1" lang="en-US" altLang="ja-JP" sz="1050" b="0" dirty="0" smtClean="0">
                        <a:latin typeface="メイリオ" panose="020B0604030504040204" pitchFamily="50" charset="-128"/>
                        <a:ea typeface="メイリオ" panose="020B0604030504040204" pitchFamily="50" charset="-128"/>
                      </a:endParaRPr>
                    </a:p>
                    <a:p>
                      <a:pPr>
                        <a:lnSpc>
                          <a:spcPts val="1000"/>
                        </a:lnSpc>
                      </a:pPr>
                      <a:r>
                        <a:rPr kumimoji="1" lang="ja-JP" altLang="en-US" sz="1050" b="0" dirty="0" smtClean="0">
                          <a:latin typeface="メイリオ" panose="020B0604030504040204" pitchFamily="50" charset="-128"/>
                          <a:ea typeface="メイリオ" panose="020B0604030504040204" pitchFamily="50" charset="-128"/>
                        </a:rPr>
                        <a:t>ウ （略）～</a:t>
                      </a:r>
                      <a:endParaRPr kumimoji="1" lang="en-US" altLang="ja-JP" sz="900" b="0" dirty="0" smtClean="0">
                        <a:latin typeface="メイリオ" panose="020B0604030504040204" pitchFamily="50" charset="-128"/>
                        <a:ea typeface="メイリオ" panose="020B0604030504040204" pitchFamily="50" charset="-128"/>
                      </a:endParaRPr>
                    </a:p>
                  </a:txBody>
                  <a:tcPr>
                    <a:solidFill>
                      <a:schemeClr val="accent1">
                        <a:lumMod val="20000"/>
                        <a:lumOff val="80000"/>
                      </a:schemeClr>
                    </a:solidFill>
                  </a:tcPr>
                </a:tc>
                <a:tc>
                  <a:txBody>
                    <a:bodyPr/>
                    <a:lstStyle/>
                    <a:p>
                      <a:r>
                        <a:rPr kumimoji="1" lang="ja-JP" altLang="en-US" sz="1050" dirty="0" smtClean="0">
                          <a:latin typeface="メイリオ" panose="020B0604030504040204" pitchFamily="50" charset="-128"/>
                          <a:ea typeface="メイリオ" panose="020B0604030504040204" pitchFamily="50" charset="-128"/>
                        </a:rPr>
                        <a:t>第１ 周産期医療の現状</a:t>
                      </a:r>
                    </a:p>
                    <a:p>
                      <a:r>
                        <a:rPr kumimoji="1" lang="ja-JP" altLang="en-US" sz="1050" dirty="0" smtClean="0">
                          <a:latin typeface="メイリオ" panose="020B0604030504040204" pitchFamily="50" charset="-128"/>
                          <a:ea typeface="メイリオ" panose="020B0604030504040204" pitchFamily="50" charset="-128"/>
                        </a:rPr>
                        <a:t>１ 周産期医療をとりまく状況</a:t>
                      </a:r>
                    </a:p>
                    <a:p>
                      <a:r>
                        <a:rPr kumimoji="1" lang="ja-JP" altLang="en-US" sz="1050" dirty="0" smtClean="0">
                          <a:latin typeface="メイリオ" panose="020B0604030504040204" pitchFamily="50" charset="-128"/>
                          <a:ea typeface="メイリオ" panose="020B0604030504040204" pitchFamily="50" charset="-128"/>
                        </a:rPr>
                        <a:t>２ 周産期医療の提供体制</a:t>
                      </a:r>
                    </a:p>
                    <a:p>
                      <a:endParaRPr kumimoji="1" lang="ja-JP" altLang="en-US" sz="1050" dirty="0" smtClean="0">
                        <a:latin typeface="メイリオ" panose="020B0604030504040204" pitchFamily="50" charset="-128"/>
                        <a:ea typeface="メイリオ" panose="020B0604030504040204" pitchFamily="50" charset="-128"/>
                      </a:endParaRPr>
                    </a:p>
                    <a:p>
                      <a:r>
                        <a:rPr kumimoji="1" lang="ja-JP" altLang="en-US" sz="1050" dirty="0" smtClean="0">
                          <a:latin typeface="メイリオ" panose="020B0604030504040204" pitchFamily="50" charset="-128"/>
                          <a:ea typeface="メイリオ" panose="020B0604030504040204" pitchFamily="50" charset="-128"/>
                        </a:rPr>
                        <a:t>第２ 医療体制の構築に必要な事項</a:t>
                      </a:r>
                    </a:p>
                    <a:p>
                      <a:r>
                        <a:rPr kumimoji="1" lang="ja-JP" altLang="en-US" sz="1050" dirty="0" smtClean="0">
                          <a:latin typeface="メイリオ" panose="020B0604030504040204" pitchFamily="50" charset="-128"/>
                          <a:ea typeface="メイリオ" panose="020B0604030504040204" pitchFamily="50" charset="-128"/>
                        </a:rPr>
                        <a:t>１ 都道府県における周産期医療体制の整備</a:t>
                      </a:r>
                    </a:p>
                    <a:p>
                      <a:r>
                        <a:rPr kumimoji="1" lang="ja-JP" altLang="en-US" sz="1050" dirty="0" smtClean="0">
                          <a:latin typeface="メイリオ" panose="020B0604030504040204" pitchFamily="50" charset="-128"/>
                          <a:ea typeface="メイリオ" panose="020B0604030504040204" pitchFamily="50" charset="-128"/>
                        </a:rPr>
                        <a:t>２ 医療機関とその連携</a:t>
                      </a:r>
                    </a:p>
                    <a:p>
                      <a:r>
                        <a:rPr kumimoji="1" lang="en-US" altLang="ja-JP" sz="1050" b="0" dirty="0" smtClean="0">
                          <a:latin typeface="メイリオ" panose="020B0604030504040204" pitchFamily="50" charset="-128"/>
                          <a:ea typeface="メイリオ" panose="020B0604030504040204" pitchFamily="50" charset="-128"/>
                        </a:rPr>
                        <a:t>(2) </a:t>
                      </a:r>
                      <a:r>
                        <a:rPr kumimoji="1" lang="ja-JP" altLang="en-US" sz="1050" b="0" dirty="0" smtClean="0">
                          <a:latin typeface="メイリオ" panose="020B0604030504040204" pitchFamily="50" charset="-128"/>
                          <a:ea typeface="メイリオ" panose="020B0604030504040204" pitchFamily="50" charset="-128"/>
                        </a:rPr>
                        <a:t>各医療機能と連携</a:t>
                      </a:r>
                    </a:p>
                    <a:p>
                      <a:r>
                        <a:rPr kumimoji="1" lang="ja-JP" altLang="en-US" sz="1050" b="0" dirty="0" smtClean="0">
                          <a:latin typeface="メイリオ" panose="020B0604030504040204" pitchFamily="50" charset="-128"/>
                          <a:ea typeface="メイリオ" panose="020B0604030504040204" pitchFamily="50" charset="-128"/>
                        </a:rPr>
                        <a:t>③ イ 医療機関に求められる事項</a:t>
                      </a:r>
                      <a:endParaRPr kumimoji="1" lang="en-US" altLang="ja-JP" sz="1050" b="0" dirty="0" smtClean="0">
                        <a:latin typeface="メイリオ" panose="020B0604030504040204" pitchFamily="50" charset="-128"/>
                        <a:ea typeface="メイリオ" panose="020B0604030504040204" pitchFamily="50" charset="-128"/>
                      </a:endParaRPr>
                    </a:p>
                    <a:p>
                      <a:pPr>
                        <a:lnSpc>
                          <a:spcPts val="1600"/>
                        </a:lnSpc>
                      </a:pPr>
                      <a:r>
                        <a:rPr kumimoji="1" lang="en-US" altLang="ja-JP" sz="1050" b="0" dirty="0" smtClean="0">
                          <a:latin typeface="メイリオ" panose="020B0604030504040204" pitchFamily="50" charset="-128"/>
                          <a:ea typeface="メイリオ" panose="020B0604030504040204" pitchFamily="50" charset="-128"/>
                        </a:rPr>
                        <a:t>(</a:t>
                      </a:r>
                      <a:r>
                        <a:rPr kumimoji="1" lang="ja-JP" altLang="en-US" sz="1050" b="0" dirty="0" smtClean="0">
                          <a:latin typeface="メイリオ" panose="020B0604030504040204" pitchFamily="50" charset="-128"/>
                          <a:ea typeface="メイリオ" panose="020B0604030504040204" pitchFamily="50" charset="-128"/>
                        </a:rPr>
                        <a:t>カ</a:t>
                      </a:r>
                      <a:r>
                        <a:rPr kumimoji="1" lang="en-US" altLang="ja-JP" sz="1050" b="0" dirty="0" smtClean="0">
                          <a:latin typeface="メイリオ" panose="020B0604030504040204" pitchFamily="50" charset="-128"/>
                          <a:ea typeface="メイリオ" panose="020B0604030504040204" pitchFamily="50" charset="-128"/>
                        </a:rPr>
                        <a:t>) </a:t>
                      </a:r>
                      <a:r>
                        <a:rPr kumimoji="1" lang="ja-JP" altLang="en-US" sz="1050" b="0" dirty="0" smtClean="0">
                          <a:latin typeface="メイリオ" panose="020B0604030504040204" pitchFamily="50" charset="-128"/>
                          <a:ea typeface="メイリオ" panose="020B0604030504040204" pitchFamily="50" charset="-128"/>
                        </a:rPr>
                        <a:t>災害対策</a:t>
                      </a:r>
                    </a:p>
                    <a:p>
                      <a:pPr>
                        <a:lnSpc>
                          <a:spcPts val="1600"/>
                        </a:lnSpc>
                      </a:pPr>
                      <a:r>
                        <a:rPr kumimoji="1" lang="ja-JP" altLang="en-US" sz="1050" b="0" dirty="0" smtClean="0">
                          <a:latin typeface="メイリオ" panose="020B0604030504040204" pitchFamily="50" charset="-128"/>
                          <a:ea typeface="メイリオ" panose="020B0604030504040204" pitchFamily="50" charset="-128"/>
                        </a:rPr>
                        <a:t>総合周産期母子医療センターは、災害時を見据えて</a:t>
                      </a:r>
                      <a:r>
                        <a:rPr kumimoji="1" lang="ja-JP" altLang="en-US" sz="1050" b="0" u="sng" dirty="0" smtClean="0">
                          <a:latin typeface="メイリオ" panose="020B0604030504040204" pitchFamily="50" charset="-128"/>
                          <a:ea typeface="メイリオ" panose="020B0604030504040204" pitchFamily="50" charset="-128"/>
                        </a:rPr>
                        <a:t>業務継続計画を策定すること。また、自都道府県のみならず近隣都道府県の被災時においても、災害時小児周産期リエゾン等を介して物資や人員の支援を積極的に担うこと。</a:t>
                      </a:r>
                      <a:endParaRPr kumimoji="1" lang="en-US" altLang="ja-JP" sz="1050" b="0" u="sng"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0"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600"/>
                        </a:lnSpc>
                      </a:pPr>
                      <a:endParaRPr kumimoji="1" lang="en-US" altLang="ja-JP" sz="1050" b="1" dirty="0" smtClean="0">
                        <a:latin typeface="メイリオ" panose="020B0604030504040204" pitchFamily="50" charset="-128"/>
                        <a:ea typeface="メイリオ" panose="020B0604030504040204" pitchFamily="50" charset="-128"/>
                      </a:endParaRPr>
                    </a:p>
                    <a:p>
                      <a:pPr>
                        <a:lnSpc>
                          <a:spcPts val="1000"/>
                        </a:lnSpc>
                      </a:pPr>
                      <a:endParaRPr kumimoji="1" lang="en-US" altLang="ja-JP" sz="1050" b="0" dirty="0" smtClean="0">
                        <a:latin typeface="メイリオ" panose="020B0604030504040204" pitchFamily="50" charset="-128"/>
                        <a:ea typeface="メイリオ" panose="020B0604030504040204" pitchFamily="50" charset="-128"/>
                      </a:endParaRPr>
                    </a:p>
                    <a:p>
                      <a:pPr>
                        <a:lnSpc>
                          <a:spcPts val="1000"/>
                        </a:lnSpc>
                      </a:pPr>
                      <a:r>
                        <a:rPr kumimoji="1" lang="ja-JP" altLang="en-US" sz="1050" b="0" dirty="0" smtClean="0">
                          <a:latin typeface="メイリオ" panose="020B0604030504040204" pitchFamily="50" charset="-128"/>
                          <a:ea typeface="メイリオ" panose="020B0604030504040204" pitchFamily="50" charset="-128"/>
                        </a:rPr>
                        <a:t>ウ （略）～</a:t>
                      </a:r>
                      <a:endParaRPr kumimoji="1" lang="en-US" altLang="ja-JP" sz="900" b="0" dirty="0" smtClean="0">
                        <a:latin typeface="メイリオ" panose="020B0604030504040204" pitchFamily="50" charset="-128"/>
                        <a:ea typeface="メイリオ" panose="020B0604030504040204" pitchFamily="50" charset="-128"/>
                      </a:endParaRPr>
                    </a:p>
                  </a:txBody>
                  <a:tcPr>
                    <a:solidFill>
                      <a:schemeClr val="accent1">
                        <a:lumMod val="20000"/>
                        <a:lumOff val="80000"/>
                      </a:schemeClr>
                    </a:solidFill>
                  </a:tcPr>
                </a:tc>
                <a:extLst>
                  <a:ext uri="{0D108BD9-81ED-4DB2-BD59-A6C34878D82A}">
                    <a16:rowId xmlns:a16="http://schemas.microsoft.com/office/drawing/2014/main" val="1154688685"/>
                  </a:ext>
                </a:extLst>
              </a:tr>
            </a:tbl>
          </a:graphicData>
        </a:graphic>
      </p:graphicFrame>
      <p:sp>
        <p:nvSpPr>
          <p:cNvPr id="5" name="テキスト ボックス 4"/>
          <p:cNvSpPr txBox="1"/>
          <p:nvPr/>
        </p:nvSpPr>
        <p:spPr>
          <a:xfrm>
            <a:off x="7766050" y="23995"/>
            <a:ext cx="1351268" cy="369332"/>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資料２－２</a:t>
            </a:r>
            <a:endParaRPr kumimoji="1" lang="ja-JP" altLang="en-US" dirty="0"/>
          </a:p>
        </p:txBody>
      </p:sp>
    </p:spTree>
    <p:extLst>
      <p:ext uri="{BB962C8B-B14F-4D97-AF65-F5344CB8AC3E}">
        <p14:creationId xmlns:p14="http://schemas.microsoft.com/office/powerpoint/2010/main" val="3988585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7620" y="10025"/>
            <a:ext cx="9144000" cy="458605"/>
          </a:xfrm>
          <a:prstGeom prst="rect">
            <a:avLst/>
          </a:prstGeom>
          <a:solidFill>
            <a:schemeClr val="tx1"/>
          </a:solid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600" b="1" dirty="0" smtClean="0">
                <a:solidFill>
                  <a:schemeClr val="bg1"/>
                </a:solidFill>
                <a:latin typeface="メイリオ" panose="020B0604030504040204" pitchFamily="50" charset="-128"/>
                <a:ea typeface="メイリオ" panose="020B0604030504040204" pitchFamily="50" charset="-128"/>
              </a:rPr>
              <a:t>周産期</a:t>
            </a:r>
            <a:r>
              <a:rPr lang="ja-JP" altLang="en-US" sz="1600" b="1" dirty="0">
                <a:solidFill>
                  <a:schemeClr val="bg1"/>
                </a:solidFill>
                <a:latin typeface="メイリオ" panose="020B0604030504040204" pitchFamily="50" charset="-128"/>
                <a:ea typeface="メイリオ" panose="020B0604030504040204" pitchFamily="50" charset="-128"/>
              </a:rPr>
              <a:t>母子医療センターにおける災害対応状況</a:t>
            </a:r>
            <a:r>
              <a:rPr lang="ja-JP" altLang="en-US" sz="1600" b="1" dirty="0" smtClean="0">
                <a:solidFill>
                  <a:schemeClr val="bg1"/>
                </a:solidFill>
                <a:latin typeface="メイリオ" panose="020B0604030504040204" pitchFamily="50" charset="-128"/>
                <a:ea typeface="メイリオ" panose="020B0604030504040204" pitchFamily="50" charset="-128"/>
              </a:rPr>
              <a:t>調査（大阪府調べ）</a:t>
            </a:r>
            <a:endParaRPr lang="en-US" altLang="ja-JP" sz="1600" b="1" dirty="0" smtClean="0">
              <a:solidFill>
                <a:schemeClr val="bg1"/>
              </a:solidFill>
              <a:latin typeface="メイリオ" panose="020B0604030504040204" pitchFamily="50" charset="-128"/>
              <a:ea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823816691"/>
              </p:ext>
            </p:extLst>
          </p:nvPr>
        </p:nvGraphicFramePr>
        <p:xfrm>
          <a:off x="28575" y="682379"/>
          <a:ext cx="9084944" cy="6156571"/>
        </p:xfrm>
        <a:graphic>
          <a:graphicData uri="http://schemas.openxmlformats.org/drawingml/2006/table">
            <a:tbl>
              <a:tblPr firstRow="1" bandRow="1">
                <a:tableStyleId>{5C22544A-7EE6-4342-B048-85BDC9FD1C3A}</a:tableStyleId>
              </a:tblPr>
              <a:tblGrid>
                <a:gridCol w="5331502">
                  <a:extLst>
                    <a:ext uri="{9D8B030D-6E8A-4147-A177-3AD203B41FA5}">
                      <a16:colId xmlns:a16="http://schemas.microsoft.com/office/drawing/2014/main" val="3125830967"/>
                    </a:ext>
                  </a:extLst>
                </a:gridCol>
                <a:gridCol w="3753442">
                  <a:extLst>
                    <a:ext uri="{9D8B030D-6E8A-4147-A177-3AD203B41FA5}">
                      <a16:colId xmlns:a16="http://schemas.microsoft.com/office/drawing/2014/main" val="2777863482"/>
                    </a:ext>
                  </a:extLst>
                </a:gridCol>
              </a:tblGrid>
              <a:tr h="366071">
                <a:tc>
                  <a:txBody>
                    <a:bodyPr/>
                    <a:lstStyle/>
                    <a:p>
                      <a:pPr algn="ctr"/>
                      <a:r>
                        <a:rPr kumimoji="1" lang="ja-JP" altLang="en-US" dirty="0" smtClean="0"/>
                        <a:t>調査項目</a:t>
                      </a:r>
                      <a:endParaRPr kumimoji="1" lang="ja-JP" altLang="en-US" dirty="0"/>
                    </a:p>
                  </a:txBody>
                  <a:tcPr/>
                </a:tc>
                <a:tc>
                  <a:txBody>
                    <a:bodyPr/>
                    <a:lstStyle/>
                    <a:p>
                      <a:pPr algn="ctr"/>
                      <a:r>
                        <a:rPr kumimoji="1" lang="ja-JP" altLang="en-US" dirty="0" smtClean="0"/>
                        <a:t>回答結果</a:t>
                      </a:r>
                      <a:r>
                        <a:rPr kumimoji="1" lang="en-US" altLang="ja-JP" dirty="0" smtClean="0"/>
                        <a:t>《R3.3.15</a:t>
                      </a:r>
                      <a:r>
                        <a:rPr kumimoji="1" lang="ja-JP" altLang="en-US" dirty="0" smtClean="0"/>
                        <a:t>現在</a:t>
                      </a:r>
                      <a:r>
                        <a:rPr kumimoji="1" lang="en-US" altLang="ja-JP" dirty="0" smtClean="0"/>
                        <a:t>》</a:t>
                      </a:r>
                      <a:endParaRPr kumimoji="1" lang="ja-JP" altLang="en-US" dirty="0"/>
                    </a:p>
                  </a:txBody>
                  <a:tcPr/>
                </a:tc>
                <a:extLst>
                  <a:ext uri="{0D108BD9-81ED-4DB2-BD59-A6C34878D82A}">
                    <a16:rowId xmlns:a16="http://schemas.microsoft.com/office/drawing/2014/main" val="1733344511"/>
                  </a:ext>
                </a:extLst>
              </a:tr>
              <a:tr h="782855">
                <a:tc rowSpan="2">
                  <a:txBody>
                    <a:bodyPr/>
                    <a:lstStyle/>
                    <a:p>
                      <a:pPr>
                        <a:lnSpc>
                          <a:spcPts val="1800"/>
                        </a:lnSpc>
                      </a:pPr>
                      <a:r>
                        <a:rPr kumimoji="1" lang="ja-JP" altLang="en-US" sz="1200" dirty="0" smtClean="0">
                          <a:latin typeface="メイリオ" panose="020B0604030504040204" pitchFamily="50" charset="-128"/>
                          <a:ea typeface="メイリオ" panose="020B0604030504040204" pitchFamily="50" charset="-128"/>
                        </a:rPr>
                        <a:t>○業務継続計画を策定しているか。</a:t>
                      </a:r>
                      <a:endParaRPr kumimoji="1" lang="en-US" altLang="ja-JP" sz="1200" dirty="0" smtClean="0">
                        <a:latin typeface="メイリオ" panose="020B0604030504040204" pitchFamily="50" charset="-128"/>
                        <a:ea typeface="メイリオ" panose="020B0604030504040204" pitchFamily="50" charset="-128"/>
                      </a:endParaRPr>
                    </a:p>
                  </a:txBody>
                  <a:tcPr anchor="ctr"/>
                </a:tc>
                <a:tc>
                  <a:txBody>
                    <a:bodyPr/>
                    <a:lstStyle/>
                    <a:p>
                      <a:pPr algn="l">
                        <a:lnSpc>
                          <a:spcPts val="1800"/>
                        </a:lnSpc>
                      </a:pP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総合</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整備済：６／６機関</a:t>
                      </a:r>
                      <a:endParaRPr kumimoji="1" lang="en-US" altLang="ja-JP" sz="1200" b="1" dirty="0" smtClean="0">
                        <a:latin typeface="メイリオ" panose="020B0604030504040204" pitchFamily="50" charset="-128"/>
                        <a:ea typeface="メイリオ" panose="020B0604030504040204" pitchFamily="50" charset="-128"/>
                      </a:endParaRPr>
                    </a:p>
                    <a:p>
                      <a:pPr algn="l">
                        <a:lnSpc>
                          <a:spcPts val="1800"/>
                        </a:lnSpc>
                      </a:pPr>
                      <a:r>
                        <a:rPr kumimoji="1" lang="ja-JP" altLang="en-US" sz="1200" b="1" dirty="0" smtClean="0">
                          <a:latin typeface="メイリオ" panose="020B0604030504040204" pitchFamily="50" charset="-128"/>
                          <a:ea typeface="メイリオ" panose="020B0604030504040204" pitchFamily="50" charset="-128"/>
                        </a:rPr>
                        <a:t>　　　　　　　　＜整備率＞１００％</a:t>
                      </a:r>
                      <a:endParaRPr kumimoji="1" lang="ja-JP" altLang="en-US" sz="12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3125039651"/>
                  </a:ext>
                </a:extLst>
              </a:tr>
              <a:tr h="1002738">
                <a:tc vMerge="1">
                  <a:txBody>
                    <a:bodyPr/>
                    <a:lstStyle/>
                    <a:p>
                      <a:endParaRPr kumimoji="1" lang="ja-JP" altLang="en-US"/>
                    </a:p>
                  </a:txBody>
                  <a:tcPr/>
                </a:tc>
                <a:tc>
                  <a:txBody>
                    <a:bodyPr/>
                    <a:lstStyle/>
                    <a:p>
                      <a:pPr algn="l">
                        <a:lnSpc>
                          <a:spcPts val="1800"/>
                        </a:lnSpc>
                      </a:pP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地域</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整備済：１３／１７機関</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dirty="0" smtClean="0">
                          <a:latin typeface="メイリオ" panose="020B0604030504040204" pitchFamily="50" charset="-128"/>
                          <a:ea typeface="メイリオ" panose="020B0604030504040204" pitchFamily="50" charset="-128"/>
                        </a:rPr>
                        <a:t>　　　　　　　　＜整備率＞７６．５％</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未整備の４機関について、遅くとも令和４年度中には</a:t>
                      </a:r>
                      <a:endParaRPr kumimoji="1" lang="en-US" altLang="ja-JP"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整備予定⇒</a:t>
                      </a:r>
                      <a:r>
                        <a:rPr kumimoji="1" lang="ja-JP" altLang="en-US" sz="1050" b="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Ｒ４年度中に整備率</a:t>
                      </a:r>
                      <a:r>
                        <a:rPr kumimoji="1" lang="en-US" altLang="ja-JP" sz="1050" b="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100</a:t>
                      </a:r>
                      <a:r>
                        <a:rPr kumimoji="1" lang="ja-JP" altLang="en-US" sz="1050" b="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％達成予定</a:t>
                      </a:r>
                    </a:p>
                  </a:txBody>
                  <a:tcPr anchor="ctr"/>
                </a:tc>
                <a:extLst>
                  <a:ext uri="{0D108BD9-81ED-4DB2-BD59-A6C34878D82A}">
                    <a16:rowId xmlns:a16="http://schemas.microsoft.com/office/drawing/2014/main" val="4245032848"/>
                  </a:ext>
                </a:extLst>
              </a:tr>
              <a:tr h="782855">
                <a:tc rowSpan="2">
                  <a:txBody>
                    <a:bodyPr/>
                    <a:lstStyle/>
                    <a:p>
                      <a:pPr>
                        <a:lnSpc>
                          <a:spcPts val="1800"/>
                        </a:lnSpc>
                      </a:pPr>
                      <a:r>
                        <a:rPr kumimoji="1" lang="ja-JP" altLang="en-US" sz="1200" dirty="0" smtClean="0">
                          <a:latin typeface="メイリオ" panose="020B0604030504040204" pitchFamily="50" charset="-128"/>
                          <a:ea typeface="メイリオ" panose="020B0604030504040204" pitchFamily="50" charset="-128"/>
                        </a:rPr>
                        <a:t>○通常時の６割程度の発電容量のある自家発電機等を保有し、３日分程度</a:t>
                      </a:r>
                      <a:endParaRPr kumimoji="1" lang="en-US" altLang="ja-JP" sz="1200" dirty="0" smtClean="0">
                        <a:latin typeface="メイリオ" panose="020B0604030504040204" pitchFamily="50" charset="-128"/>
                        <a:ea typeface="メイリオ" panose="020B0604030504040204" pitchFamily="50" charset="-128"/>
                      </a:endParaRPr>
                    </a:p>
                    <a:p>
                      <a:pPr>
                        <a:lnSpc>
                          <a:spcPts val="1800"/>
                        </a:lnSpc>
                      </a:pPr>
                      <a:r>
                        <a:rPr kumimoji="1" lang="ja-JP" altLang="en-US" sz="1200" dirty="0" smtClean="0">
                          <a:latin typeface="メイリオ" panose="020B0604030504040204" pitchFamily="50" charset="-128"/>
                          <a:ea typeface="メイリオ" panose="020B0604030504040204" pitchFamily="50" charset="-128"/>
                        </a:rPr>
                        <a:t>　の備蓄燃料を確保しているか。</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l">
                        <a:lnSpc>
                          <a:spcPts val="1800"/>
                        </a:lnSpc>
                      </a:pP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総合</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整備済：６／６機関</a:t>
                      </a:r>
                      <a:endParaRPr kumimoji="1" lang="en-US" altLang="ja-JP" sz="1200" b="1" dirty="0" smtClean="0">
                        <a:latin typeface="メイリオ" panose="020B0604030504040204" pitchFamily="50" charset="-128"/>
                        <a:ea typeface="メイリオ" panose="020B0604030504040204" pitchFamily="50" charset="-128"/>
                      </a:endParaRPr>
                    </a:p>
                    <a:p>
                      <a:pPr algn="l">
                        <a:lnSpc>
                          <a:spcPts val="1800"/>
                        </a:lnSpc>
                      </a:pPr>
                      <a:r>
                        <a:rPr kumimoji="1" lang="ja-JP" altLang="en-US" sz="1200" b="1" dirty="0" smtClean="0">
                          <a:latin typeface="メイリオ" panose="020B0604030504040204" pitchFamily="50" charset="-128"/>
                          <a:ea typeface="メイリオ" panose="020B0604030504040204" pitchFamily="50" charset="-128"/>
                        </a:rPr>
                        <a:t>　　　　　　　　＜整備率＞１００％</a:t>
                      </a:r>
                      <a:endParaRPr kumimoji="1" lang="ja-JP" altLang="en-US" sz="1200" b="1" dirty="0">
                        <a:latin typeface="メイリオ" panose="020B0604030504040204" pitchFamily="50" charset="-128"/>
                        <a:ea typeface="メイリオ" panose="020B0604030504040204" pitchFamily="50" charset="-128"/>
                      </a:endParaRPr>
                    </a:p>
                  </a:txBody>
                  <a:tcPr anchor="ctr"/>
                </a:tc>
                <a:extLst>
                  <a:ext uri="{0D108BD9-81ED-4DB2-BD59-A6C34878D82A}">
                    <a16:rowId xmlns:a16="http://schemas.microsoft.com/office/drawing/2014/main" val="1587698326"/>
                  </a:ext>
                </a:extLst>
              </a:tr>
              <a:tr h="995259">
                <a:tc vMerge="1">
                  <a:txBody>
                    <a:bodyPr/>
                    <a:lstStyle/>
                    <a:p>
                      <a:endParaRPr kumimoji="1" lang="ja-JP" altLang="en-US"/>
                    </a:p>
                  </a:txBody>
                  <a:tcPr/>
                </a:tc>
                <a:tc>
                  <a:txBody>
                    <a:bodyPr/>
                    <a:lstStyle/>
                    <a:p>
                      <a:pPr algn="l">
                        <a:lnSpc>
                          <a:spcPts val="1800"/>
                        </a:lnSpc>
                      </a:pP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地域</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整備済：１４／１７機関</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dirty="0" smtClean="0">
                          <a:latin typeface="メイリオ" panose="020B0604030504040204" pitchFamily="50" charset="-128"/>
                          <a:ea typeface="メイリオ" panose="020B0604030504040204" pitchFamily="50" charset="-128"/>
                        </a:rPr>
                        <a:t>　　　　　　　　＜整備率＞８２．４％</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05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105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未整備の３機関について、当面は整備予定なし</a:t>
                      </a:r>
                    </a:p>
                  </a:txBody>
                  <a:tcPr anchor="ctr"/>
                </a:tc>
                <a:extLst>
                  <a:ext uri="{0D108BD9-81ED-4DB2-BD59-A6C34878D82A}">
                    <a16:rowId xmlns:a16="http://schemas.microsoft.com/office/drawing/2014/main" val="2213204266"/>
                  </a:ext>
                </a:extLst>
              </a:tr>
              <a:tr h="1002738">
                <a:tc rowSpan="2">
                  <a:txBody>
                    <a:bodyPr/>
                    <a:lstStyle/>
                    <a:p>
                      <a:pPr>
                        <a:lnSpc>
                          <a:spcPts val="1800"/>
                        </a:lnSpc>
                      </a:pPr>
                      <a:r>
                        <a:rPr kumimoji="1" lang="ja-JP" altLang="en-US" sz="1200" dirty="0" smtClean="0">
                          <a:latin typeface="メイリオ" panose="020B0604030504040204" pitchFamily="50" charset="-128"/>
                          <a:ea typeface="メイリオ" panose="020B0604030504040204" pitchFamily="50" charset="-128"/>
                        </a:rPr>
                        <a:t>○災害時に少なくとも３日分の病院の機能を維持するための水を確保して</a:t>
                      </a:r>
                      <a:endParaRPr kumimoji="1" lang="en-US" altLang="ja-JP" sz="1200" dirty="0" smtClean="0">
                        <a:latin typeface="メイリオ" panose="020B0604030504040204" pitchFamily="50" charset="-128"/>
                        <a:ea typeface="メイリオ" panose="020B0604030504040204" pitchFamily="50" charset="-128"/>
                      </a:endParaRPr>
                    </a:p>
                    <a:p>
                      <a:pPr>
                        <a:lnSpc>
                          <a:spcPts val="1800"/>
                        </a:lnSpc>
                      </a:pPr>
                      <a:r>
                        <a:rPr kumimoji="1" lang="ja-JP" altLang="en-US" sz="1200" dirty="0" smtClean="0">
                          <a:latin typeface="メイリオ" panose="020B0604030504040204" pitchFamily="50" charset="-128"/>
                          <a:ea typeface="メイリオ" panose="020B0604030504040204" pitchFamily="50" charset="-128"/>
                        </a:rPr>
                        <a:t>　いるか。（受水槽の保有、井戸設備等の整備又は優先的な給水協定の締</a:t>
                      </a:r>
                      <a:endParaRPr kumimoji="1" lang="en-US" altLang="ja-JP" sz="1200" dirty="0" smtClean="0">
                        <a:latin typeface="メイリオ" panose="020B0604030504040204" pitchFamily="50" charset="-128"/>
                        <a:ea typeface="メイリオ" panose="020B0604030504040204" pitchFamily="50" charset="-128"/>
                      </a:endParaRPr>
                    </a:p>
                    <a:p>
                      <a:pPr>
                        <a:lnSpc>
                          <a:spcPts val="1800"/>
                        </a:lnSpc>
                      </a:pPr>
                      <a:r>
                        <a:rPr kumimoji="1" lang="ja-JP" altLang="en-US" sz="1200" dirty="0" smtClean="0">
                          <a:latin typeface="メイリオ" panose="020B0604030504040204" pitchFamily="50" charset="-128"/>
                          <a:ea typeface="メイリオ" panose="020B0604030504040204" pitchFamily="50" charset="-128"/>
                        </a:rPr>
                        <a:t>　結等）</a:t>
                      </a:r>
                      <a:endParaRPr kumimoji="1" lang="ja-JP" altLang="en-US" sz="1200" dirty="0">
                        <a:latin typeface="メイリオ" panose="020B0604030504040204" pitchFamily="50" charset="-128"/>
                        <a:ea typeface="メイリオ" panose="020B0604030504040204" pitchFamily="50" charset="-128"/>
                      </a:endParaRPr>
                    </a:p>
                  </a:txBody>
                  <a:tcPr anchor="ctr"/>
                </a:tc>
                <a:tc>
                  <a:txBody>
                    <a:bodyPr/>
                    <a:lstStyle/>
                    <a:p>
                      <a:pPr algn="l">
                        <a:lnSpc>
                          <a:spcPts val="1800"/>
                        </a:lnSpc>
                      </a:pP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総合</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整備済：５／６機関</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dirty="0" smtClean="0">
                          <a:latin typeface="メイリオ" panose="020B0604030504040204" pitchFamily="50" charset="-128"/>
                          <a:ea typeface="メイリオ" panose="020B0604030504040204" pitchFamily="50" charset="-128"/>
                        </a:rPr>
                        <a:t>　　　　　　　　＜整備率＞　８３．３％</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未整備の１機関について、遅くとも令和４年度中には</a:t>
                      </a:r>
                      <a:endParaRPr kumimoji="1" lang="en-US" altLang="ja-JP"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050" b="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整備予定⇒</a:t>
                      </a:r>
                      <a:r>
                        <a:rPr kumimoji="1" lang="ja-JP" altLang="en-US" sz="1050" b="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Ｒ４年度中に整備率</a:t>
                      </a:r>
                      <a:r>
                        <a:rPr kumimoji="1" lang="en-US" altLang="ja-JP" sz="1050" b="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100</a:t>
                      </a:r>
                      <a:r>
                        <a:rPr kumimoji="1" lang="ja-JP" altLang="en-US" sz="1050" b="0" u="sng"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％達成予定</a:t>
                      </a:r>
                    </a:p>
                  </a:txBody>
                  <a:tcPr anchor="ctr"/>
                </a:tc>
                <a:extLst>
                  <a:ext uri="{0D108BD9-81ED-4DB2-BD59-A6C34878D82A}">
                    <a16:rowId xmlns:a16="http://schemas.microsoft.com/office/drawing/2014/main" val="3949605613"/>
                  </a:ext>
                </a:extLst>
              </a:tr>
              <a:tr h="1224055">
                <a:tc vMerge="1">
                  <a:txBody>
                    <a:bodyPr/>
                    <a:lstStyle/>
                    <a:p>
                      <a:endParaRPr kumimoji="1" lang="ja-JP" altLang="en-US"/>
                    </a:p>
                  </a:txBody>
                  <a:tcPr/>
                </a:tc>
                <a:tc>
                  <a:txBody>
                    <a:bodyPr/>
                    <a:lstStyle/>
                    <a:p>
                      <a:pPr algn="l">
                        <a:lnSpc>
                          <a:spcPts val="1800"/>
                        </a:lnSpc>
                      </a:pP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地域</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smtClean="0">
                          <a:latin typeface="メイリオ" panose="020B0604030504040204" pitchFamily="50" charset="-128"/>
                          <a:ea typeface="メイリオ" panose="020B0604030504040204" pitchFamily="50" charset="-128"/>
                        </a:rPr>
                        <a:t>整備済：１５</a:t>
                      </a:r>
                      <a:r>
                        <a:rPr kumimoji="1" lang="ja-JP" altLang="en-US" sz="1200" b="1" dirty="0" smtClean="0">
                          <a:latin typeface="メイリオ" panose="020B0604030504040204" pitchFamily="50" charset="-128"/>
                          <a:ea typeface="メイリオ" panose="020B0604030504040204" pitchFamily="50" charset="-128"/>
                        </a:rPr>
                        <a:t>／１７機関</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200" b="1" dirty="0" smtClean="0">
                          <a:latin typeface="メイリオ" panose="020B0604030504040204" pitchFamily="50" charset="-128"/>
                          <a:ea typeface="メイリオ" panose="020B0604030504040204" pitchFamily="50" charset="-128"/>
                        </a:rPr>
                        <a:t>　　　　　　　　＜整備率＞　８８．２％</a:t>
                      </a:r>
                      <a:endParaRPr kumimoji="1" lang="en-US" altLang="ja-JP" sz="1200" b="1" dirty="0" smtClean="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en-US" altLang="ja-JP" sz="1050" i="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1050" i="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未整備の２機関のうち１機関については令和３年度中に</a:t>
                      </a:r>
                      <a:endParaRPr kumimoji="1" lang="en-US" altLang="ja-JP" sz="1050" i="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800"/>
                        </a:lnSpc>
                        <a:spcBef>
                          <a:spcPts val="0"/>
                        </a:spcBef>
                        <a:spcAft>
                          <a:spcPts val="0"/>
                        </a:spcAft>
                        <a:buClrTx/>
                        <a:buSzTx/>
                        <a:buFontTx/>
                        <a:buNone/>
                        <a:tabLst/>
                        <a:defRPr/>
                      </a:pPr>
                      <a:r>
                        <a:rPr kumimoji="1" lang="ja-JP" altLang="en-US" sz="1050" i="0" dirty="0" smtClean="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整備予定、もう１機関については当面は整備予定なし</a:t>
                      </a:r>
                    </a:p>
                  </a:txBody>
                  <a:tcPr anchor="ctr"/>
                </a:tc>
                <a:extLst>
                  <a:ext uri="{0D108BD9-81ED-4DB2-BD59-A6C34878D82A}">
                    <a16:rowId xmlns:a16="http://schemas.microsoft.com/office/drawing/2014/main" val="396262050"/>
                  </a:ext>
                </a:extLst>
              </a:tr>
            </a:tbl>
          </a:graphicData>
        </a:graphic>
      </p:graphicFrame>
      <p:sp>
        <p:nvSpPr>
          <p:cNvPr id="6" name="タイトル 1"/>
          <p:cNvSpPr txBox="1">
            <a:spLocks/>
          </p:cNvSpPr>
          <p:nvPr/>
        </p:nvSpPr>
        <p:spPr>
          <a:xfrm>
            <a:off x="-33032" y="386977"/>
            <a:ext cx="9144000" cy="458605"/>
          </a:xfrm>
          <a:prstGeom prst="rect">
            <a:avLst/>
          </a:prstGeom>
          <a:noFill/>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200" b="1" dirty="0" smtClean="0">
                <a:latin typeface="メイリオ" panose="020B0604030504040204" pitchFamily="50" charset="-128"/>
                <a:ea typeface="メイリオ" panose="020B0604030504040204" pitchFamily="50" charset="-128"/>
              </a:rPr>
              <a:t>　✔調査対象：総合周産期</a:t>
            </a:r>
            <a:r>
              <a:rPr lang="en-US" altLang="ja-JP" sz="1200" b="1" dirty="0" smtClean="0">
                <a:latin typeface="メイリオ" panose="020B0604030504040204" pitchFamily="50" charset="-128"/>
                <a:ea typeface="メイリオ" panose="020B0604030504040204" pitchFamily="50" charset="-128"/>
              </a:rPr>
              <a:t>C</a:t>
            </a:r>
            <a:r>
              <a:rPr lang="ja-JP" altLang="en-US" sz="1200" b="1" dirty="0" smtClean="0">
                <a:latin typeface="メイリオ" panose="020B0604030504040204" pitchFamily="50" charset="-128"/>
                <a:ea typeface="メイリオ" panose="020B0604030504040204" pitchFamily="50" charset="-128"/>
              </a:rPr>
              <a:t>６機関、地域周産期</a:t>
            </a:r>
            <a:r>
              <a:rPr lang="en-US" altLang="ja-JP" sz="1200" b="1" dirty="0" smtClean="0">
                <a:latin typeface="メイリオ" panose="020B0604030504040204" pitchFamily="50" charset="-128"/>
                <a:ea typeface="メイリオ" panose="020B0604030504040204" pitchFamily="50" charset="-128"/>
              </a:rPr>
              <a:t>C17</a:t>
            </a:r>
            <a:r>
              <a:rPr lang="ja-JP" altLang="en-US" sz="1200" b="1" dirty="0" smtClean="0">
                <a:latin typeface="メイリオ" panose="020B0604030504040204" pitchFamily="50" charset="-128"/>
                <a:ea typeface="メイリオ" panose="020B0604030504040204" pitchFamily="50" charset="-128"/>
              </a:rPr>
              <a:t>機関　✔調査機関：令和３年３月５日～令和３年３月</a:t>
            </a:r>
            <a:r>
              <a:rPr lang="en-US" altLang="ja-JP" sz="1200" b="1" dirty="0" smtClean="0">
                <a:latin typeface="メイリオ" panose="020B0604030504040204" pitchFamily="50" charset="-128"/>
                <a:ea typeface="メイリオ" panose="020B0604030504040204" pitchFamily="50" charset="-128"/>
              </a:rPr>
              <a:t>15</a:t>
            </a:r>
            <a:r>
              <a:rPr lang="ja-JP" altLang="en-US" sz="1200" b="1" dirty="0" smtClean="0">
                <a:latin typeface="メイリオ" panose="020B0604030504040204" pitchFamily="50" charset="-128"/>
                <a:ea typeface="メイリオ" panose="020B0604030504040204" pitchFamily="50" charset="-128"/>
              </a:rPr>
              <a:t>日</a:t>
            </a:r>
            <a:endParaRPr lang="en-US" altLang="ja-JP" sz="1200" b="1" dirty="0">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7766050" y="23995"/>
            <a:ext cx="1351268" cy="369332"/>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資料２－３</a:t>
            </a:r>
            <a:endParaRPr kumimoji="1" lang="ja-JP" altLang="en-US" dirty="0"/>
          </a:p>
        </p:txBody>
      </p:sp>
    </p:spTree>
    <p:extLst>
      <p:ext uri="{BB962C8B-B14F-4D97-AF65-F5344CB8AC3E}">
        <p14:creationId xmlns:p14="http://schemas.microsoft.com/office/powerpoint/2010/main" val="1608838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10516</TotalTime>
  <Words>1406</Words>
  <Application>Microsoft Office PowerPoint</Application>
  <PresentationFormat>画面に合わせる (4:3)</PresentationFormat>
  <Paragraphs>163</Paragraphs>
  <Slides>3</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坂井　亮太</dc:creator>
  <cp:lastModifiedBy>安吉　裕紀</cp:lastModifiedBy>
  <cp:revision>377</cp:revision>
  <cp:lastPrinted>2021-03-15T10:45:20Z</cp:lastPrinted>
  <dcterms:created xsi:type="dcterms:W3CDTF">2019-12-17T13:17:09Z</dcterms:created>
  <dcterms:modified xsi:type="dcterms:W3CDTF">2021-03-16T11:23:06Z</dcterms:modified>
</cp:coreProperties>
</file>