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9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95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06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11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68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4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2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39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7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5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4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C709-E9FD-42BD-943A-38857237D5B2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46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192985"/>
            <a:ext cx="9124950" cy="665548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873676" y="28574"/>
            <a:ext cx="5396648" cy="509133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小児医療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提供体制の検討について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175226" y="585808"/>
            <a:ext cx="7770053" cy="20006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endParaRPr lang="ja-JP" altLang="en-US" sz="9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</a:p>
          <a:p>
            <a:pPr algn="l"/>
            <a:r>
              <a:rPr 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en-US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サブタイトル 4"/>
          <p:cNvSpPr txBox="1">
            <a:spLocks/>
          </p:cNvSpPr>
          <p:nvPr/>
        </p:nvSpPr>
        <p:spPr>
          <a:xfrm>
            <a:off x="1151695" y="2743200"/>
            <a:ext cx="7751004" cy="18663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en-US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サブタイトル 4"/>
          <p:cNvSpPr txBox="1">
            <a:spLocks/>
          </p:cNvSpPr>
          <p:nvPr/>
        </p:nvSpPr>
        <p:spPr>
          <a:xfrm>
            <a:off x="1152525" y="4733924"/>
            <a:ext cx="7815457" cy="20669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04776" y="1204459"/>
            <a:ext cx="904703" cy="462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課　題</a:t>
            </a:r>
            <a:endParaRPr lang="ja-JP" altLang="en-US" sz="12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04776" y="3460661"/>
            <a:ext cx="906324" cy="462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検討方針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8101" y="5411914"/>
            <a:ext cx="1028700" cy="462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</a:p>
        </p:txBody>
      </p:sp>
      <p:sp>
        <p:nvSpPr>
          <p:cNvPr id="69" name="右矢印 33">
            <a:extLst>
              <a:ext uri="{FF2B5EF4-FFF2-40B4-BE49-F238E27FC236}">
                <a16:creationId xmlns:a16="http://schemas.microsoft.com/office/drawing/2014/main" id="{8222C48A-E848-4BF8-A107-3394525DAA5A}"/>
              </a:ext>
            </a:extLst>
          </p:cNvPr>
          <p:cNvSpPr/>
          <p:nvPr/>
        </p:nvSpPr>
        <p:spPr>
          <a:xfrm>
            <a:off x="2641733" y="5953896"/>
            <a:ext cx="416415" cy="331465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80" name="表 79">
            <a:extLst>
              <a:ext uri="{FF2B5EF4-FFF2-40B4-BE49-F238E27FC236}">
                <a16:creationId xmlns:a16="http://schemas.microsoft.com/office/drawing/2014/main" id="{54E9DD92-8BE9-4D31-BFDB-334159A08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523473"/>
              </p:ext>
            </p:extLst>
          </p:nvPr>
        </p:nvGraphicFramePr>
        <p:xfrm>
          <a:off x="1289939" y="4914375"/>
          <a:ext cx="7572592" cy="1737328"/>
        </p:xfrm>
        <a:graphic>
          <a:graphicData uri="http://schemas.openxmlformats.org/drawingml/2006/table">
            <a:tbl>
              <a:tblPr/>
              <a:tblGrid>
                <a:gridCol w="3983909">
                  <a:extLst>
                    <a:ext uri="{9D8B030D-6E8A-4147-A177-3AD203B41FA5}">
                      <a16:colId xmlns:a16="http://schemas.microsoft.com/office/drawing/2014/main" val="3204521596"/>
                    </a:ext>
                  </a:extLst>
                </a:gridCol>
                <a:gridCol w="2148225">
                  <a:extLst>
                    <a:ext uri="{9D8B030D-6E8A-4147-A177-3AD203B41FA5}">
                      <a16:colId xmlns:a16="http://schemas.microsoft.com/office/drawing/2014/main" val="1094276732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4211409411"/>
                    </a:ext>
                  </a:extLst>
                </a:gridCol>
                <a:gridCol w="1202333">
                  <a:extLst>
                    <a:ext uri="{9D8B030D-6E8A-4147-A177-3AD203B41FA5}">
                      <a16:colId xmlns:a16="http://schemas.microsoft.com/office/drawing/2014/main" val="354814349"/>
                    </a:ext>
                  </a:extLst>
                </a:gridCol>
              </a:tblGrid>
              <a:tr h="268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Ｒ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~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３年度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Ｒ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~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５年度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Ｒ６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17825"/>
                  </a:ext>
                </a:extLst>
              </a:tr>
              <a:tr h="14693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263510"/>
                  </a:ext>
                </a:extLst>
              </a:tr>
            </a:tbl>
          </a:graphicData>
        </a:graphic>
      </p:graphicFrame>
      <p:sp>
        <p:nvSpPr>
          <p:cNvPr id="70" name="角丸四角形 41">
            <a:extLst>
              <a:ext uri="{FF2B5EF4-FFF2-40B4-BE49-F238E27FC236}">
                <a16:creationId xmlns:a16="http://schemas.microsoft.com/office/drawing/2014/main" id="{D78C4659-448F-4E74-B046-B1282A7FF48B}"/>
              </a:ext>
            </a:extLst>
          </p:cNvPr>
          <p:cNvSpPr/>
          <p:nvPr/>
        </p:nvSpPr>
        <p:spPr>
          <a:xfrm>
            <a:off x="1422302" y="5219699"/>
            <a:ext cx="3779790" cy="26095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第７次医療計画中間見直し　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　　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3" name="角丸四角形 41">
            <a:extLst>
              <a:ext uri="{FF2B5EF4-FFF2-40B4-BE49-F238E27FC236}">
                <a16:creationId xmlns:a16="http://schemas.microsoft.com/office/drawing/2014/main" id="{DAD1CE9F-DB66-4DFF-A729-C9A50939FCB7}"/>
              </a:ext>
            </a:extLst>
          </p:cNvPr>
          <p:cNvSpPr/>
          <p:nvPr/>
        </p:nvSpPr>
        <p:spPr>
          <a:xfrm>
            <a:off x="7709120" y="5219669"/>
            <a:ext cx="1104471" cy="2977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kumimoji="1" lang="ja-JP" altLang="en-US" sz="105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05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05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次医療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計画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角丸四角形 41">
            <a:extLst>
              <a:ext uri="{FF2B5EF4-FFF2-40B4-BE49-F238E27FC236}">
                <a16:creationId xmlns:a16="http://schemas.microsoft.com/office/drawing/2014/main" id="{D78C4659-448F-4E74-B046-B1282A7FF48B}"/>
              </a:ext>
            </a:extLst>
          </p:cNvPr>
          <p:cNvSpPr/>
          <p:nvPr/>
        </p:nvSpPr>
        <p:spPr>
          <a:xfrm>
            <a:off x="3095480" y="5559953"/>
            <a:ext cx="4258140" cy="98139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>
              <a:defRPr/>
            </a:pPr>
            <a:r>
              <a:rPr kumimoji="1" lang="ja-JP" alt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　　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4" name="角丸四角形 41">
            <a:extLst>
              <a:ext uri="{FF2B5EF4-FFF2-40B4-BE49-F238E27FC236}">
                <a16:creationId xmlns:a16="http://schemas.microsoft.com/office/drawing/2014/main" id="{C34DAD67-E6F2-4AD4-BD6E-B1BF95CCA679}"/>
              </a:ext>
            </a:extLst>
          </p:cNvPr>
          <p:cNvSpPr/>
          <p:nvPr/>
        </p:nvSpPr>
        <p:spPr>
          <a:xfrm>
            <a:off x="7709120" y="5763239"/>
            <a:ext cx="1104471" cy="58525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kumimoji="1" lang="ja-JP" altLang="en-US" sz="105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医師時間外</a:t>
            </a:r>
            <a:endParaRPr kumimoji="1" lang="en-US" altLang="ja-JP" sz="1050" b="1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/>
            <a:r>
              <a:rPr kumimoji="1" lang="ja-JP" altLang="en-US" sz="105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労働規制適用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20458CE2-785F-47E4-865B-994C4E079A87}"/>
              </a:ext>
            </a:extLst>
          </p:cNvPr>
          <p:cNvSpPr txBox="1">
            <a:spLocks/>
          </p:cNvSpPr>
          <p:nvPr/>
        </p:nvSpPr>
        <p:spPr>
          <a:xfrm>
            <a:off x="1337249" y="5564127"/>
            <a:ext cx="1215451" cy="98139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72EEDF6-E433-431A-8C72-40C5E16D709B}"/>
              </a:ext>
            </a:extLst>
          </p:cNvPr>
          <p:cNvSpPr txBox="1"/>
          <p:nvPr/>
        </p:nvSpPr>
        <p:spPr>
          <a:xfrm>
            <a:off x="1236882" y="5920383"/>
            <a:ext cx="1367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zh-TW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小児</a:t>
            </a:r>
            <a:r>
              <a:rPr lang="zh-TW" altLang="en-US" sz="1050" spc="-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医療体制</a:t>
            </a:r>
            <a:r>
              <a:rPr lang="zh-TW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</a:t>
            </a:r>
            <a:endParaRPr lang="en-US" altLang="zh-TW" sz="1050" spc="-7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ctr"/>
            <a:r>
              <a:rPr lang="ja-JP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  <a:r>
              <a:rPr lang="zh-TW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会設置</a:t>
            </a:r>
            <a:r>
              <a:rPr lang="zh-TW" altLang="en-US" sz="1050" spc="-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準備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72EEDF6-E433-431A-8C72-40C5E16D709B}"/>
              </a:ext>
            </a:extLst>
          </p:cNvPr>
          <p:cNvSpPr txBox="1"/>
          <p:nvPr/>
        </p:nvSpPr>
        <p:spPr>
          <a:xfrm>
            <a:off x="3366717" y="5642241"/>
            <a:ext cx="36707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50" b="1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zh-TW" altLang="en-US" sz="1050" b="1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小児</a:t>
            </a:r>
            <a:r>
              <a:rPr lang="zh-TW" altLang="en-US" sz="1050" b="1" spc="-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医療体制</a:t>
            </a:r>
            <a:r>
              <a:rPr lang="zh-TW" altLang="en-US" sz="1050" b="1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</a:t>
            </a:r>
            <a:r>
              <a:rPr lang="ja-JP" altLang="en-US" sz="1050" b="1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  <a:r>
              <a:rPr lang="zh-TW" altLang="en-US" sz="1050" b="1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</a:t>
            </a:r>
            <a:r>
              <a:rPr lang="ja-JP" altLang="en-US" sz="1050" b="1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」における検討</a:t>
            </a:r>
            <a:endParaRPr lang="zh-TW" altLang="en-US" sz="1050" b="1" spc="-7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20458CE2-785F-47E4-865B-994C4E079A87}"/>
              </a:ext>
            </a:extLst>
          </p:cNvPr>
          <p:cNvSpPr txBox="1">
            <a:spLocks/>
          </p:cNvSpPr>
          <p:nvPr/>
        </p:nvSpPr>
        <p:spPr>
          <a:xfrm>
            <a:off x="5588852" y="5920383"/>
            <a:ext cx="1624748" cy="42063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20458CE2-785F-47E4-865B-994C4E079A87}"/>
              </a:ext>
            </a:extLst>
          </p:cNvPr>
          <p:cNvSpPr txBox="1">
            <a:spLocks/>
          </p:cNvSpPr>
          <p:nvPr/>
        </p:nvSpPr>
        <p:spPr>
          <a:xfrm>
            <a:off x="3195562" y="5943387"/>
            <a:ext cx="1814321" cy="40510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70B0988-7BCF-4A44-97DA-20E9FD1C0AE5}"/>
              </a:ext>
            </a:extLst>
          </p:cNvPr>
          <p:cNvSpPr txBox="1"/>
          <p:nvPr/>
        </p:nvSpPr>
        <p:spPr>
          <a:xfrm>
            <a:off x="3774531" y="6007587"/>
            <a:ext cx="892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検討①</a:t>
            </a:r>
            <a:endParaRPr lang="ja-JP" altLang="en-US" sz="11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右矢印 33">
            <a:extLst>
              <a:ext uri="{FF2B5EF4-FFF2-40B4-BE49-F238E27FC236}">
                <a16:creationId xmlns:a16="http://schemas.microsoft.com/office/drawing/2014/main" id="{8222C48A-E848-4BF8-A107-3394525DAA5A}"/>
              </a:ext>
            </a:extLst>
          </p:cNvPr>
          <p:cNvSpPr/>
          <p:nvPr/>
        </p:nvSpPr>
        <p:spPr>
          <a:xfrm>
            <a:off x="5100132" y="5971013"/>
            <a:ext cx="401782" cy="331465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角丸四角形 41">
            <a:extLst>
              <a:ext uri="{FF2B5EF4-FFF2-40B4-BE49-F238E27FC236}">
                <a16:creationId xmlns:a16="http://schemas.microsoft.com/office/drawing/2014/main" id="{DAD1CE9F-DB66-4DFF-A729-C9A50939FCB7}"/>
              </a:ext>
            </a:extLst>
          </p:cNvPr>
          <p:cNvSpPr/>
          <p:nvPr/>
        </p:nvSpPr>
        <p:spPr>
          <a:xfrm>
            <a:off x="5341374" y="5214559"/>
            <a:ext cx="2012246" cy="2705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kumimoji="1" lang="ja-JP" altLang="en-US" sz="105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見直しを踏まえた取組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1286057" y="653910"/>
            <a:ext cx="7820788" cy="1995453"/>
            <a:chOff x="1314749" y="556073"/>
            <a:chExt cx="7820788" cy="1995453"/>
          </a:xfrm>
        </p:grpSpPr>
        <p:sp>
          <p:nvSpPr>
            <p:cNvPr id="42" name="正方形/長方形 41"/>
            <p:cNvSpPr/>
            <p:nvPr/>
          </p:nvSpPr>
          <p:spPr>
            <a:xfrm>
              <a:off x="3081357" y="1677027"/>
              <a:ext cx="5969872" cy="5021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医師確保計画に記載があるように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、今後、医師の時間外労働規制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の徹底により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救急を含む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小児医療においても、医師不足が懸念され、医師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の確保対策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が必要と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なる可能性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があ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る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。</a:t>
              </a:r>
              <a:endPara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100358" y="2179164"/>
              <a:ext cx="5958989" cy="3723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今後も出生数の減少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が見込まれる中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、医療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資源が余剰となる可能性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があ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る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。</a:t>
              </a:r>
              <a:endPara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508746" y="1737335"/>
              <a:ext cx="14344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r>
                <a:rPr lang="ja-JP" altLang="en-US" sz="10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医師の働き方改革</a:t>
              </a:r>
              <a:endPara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505901" y="2241912"/>
              <a:ext cx="144016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○医療需要の検討</a:t>
              </a:r>
              <a:endPara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1482281" y="1229431"/>
              <a:ext cx="16133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○医療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提供体制</a:t>
              </a:r>
              <a:r>
                <a:rPr lang="ja-JP" altLang="en-US" sz="10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の確保</a:t>
              </a:r>
              <a:endPara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059841" y="1186248"/>
              <a:ext cx="6075696" cy="4539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小児医療における機能分化・連携のあり方等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を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検討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する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に当たっては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、小児医療の機能区分や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各機能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を担う医療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機関の位置付けを明確化する必要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がある。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314749" y="556073"/>
              <a:ext cx="7490949" cy="6660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将来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の更なる出生数・年少人口の低下、勤務環境の改善を含む医師の働き方改革の推進等を見据え、安全で質の高い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持続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可能な小児医療提供体制を整備するため、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小児医療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における機能分化・連携のあり方等について、関係者の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協力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のもと、検討していく必要がある。その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ため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050" u="sng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小児医療</a:t>
              </a:r>
              <a:r>
                <a:rPr lang="ja-JP" altLang="en-US" sz="1050" u="sng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体制検討会（仮称）を創設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し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次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の課題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について検討を行う。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1337248" y="2775628"/>
            <a:ext cx="7444220" cy="1825027"/>
            <a:chOff x="1365823" y="2709012"/>
            <a:chExt cx="7444220" cy="1825027"/>
          </a:xfrm>
          <a:noFill/>
        </p:grpSpPr>
        <p:grpSp>
          <p:nvGrpSpPr>
            <p:cNvPr id="52" name="グループ化 51"/>
            <p:cNvGrpSpPr/>
            <p:nvPr/>
          </p:nvGrpSpPr>
          <p:grpSpPr>
            <a:xfrm>
              <a:off x="1395602" y="2862711"/>
              <a:ext cx="7414441" cy="1671328"/>
              <a:chOff x="1401981" y="3735646"/>
              <a:chExt cx="7414441" cy="1765393"/>
            </a:xfrm>
            <a:grpFill/>
          </p:grpSpPr>
          <p:sp>
            <p:nvSpPr>
              <p:cNvPr id="54" name="テキスト ボックス 53"/>
              <p:cNvSpPr txBox="1"/>
              <p:nvPr/>
            </p:nvSpPr>
            <p:spPr>
              <a:xfrm>
                <a:off x="1597415" y="4034229"/>
                <a:ext cx="1102433" cy="27633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b="1" spc="2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検討事項①</a:t>
                </a:r>
                <a:endParaRPr lang="ja-JP" altLang="en-US" sz="1100" b="1" spc="2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2862988" y="3884599"/>
                <a:ext cx="5953434" cy="629984"/>
              </a:xfrm>
              <a:prstGeom prst="rect">
                <a:avLst/>
              </a:prstGeom>
              <a:grpFill/>
              <a:ln w="9525">
                <a:noFill/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/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国の医療計画策定に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係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る指針等に示す、「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小児中核病院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」・「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小児地域医療センター」 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といっ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た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小児医療における各種機能を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担う医療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機関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の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指定を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行い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、当該医療機関の役割等を明確化する。</a:t>
                </a:r>
                <a:endParaRPr lang="ja-JP" altLang="ja-JP" sz="1050" b="1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1401981" y="3735646"/>
                <a:ext cx="5953434" cy="4539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/>
                <a:endParaRPr lang="ja-JP" altLang="ja-JP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2860394" y="4819614"/>
                <a:ext cx="5953434" cy="6814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/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医師確保及び医療資源の効率化の観点から、</a:t>
                </a:r>
                <a:r>
                  <a:rPr lang="ja-JP" altLang="en-US" sz="1050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８次</a:t>
                </a:r>
                <a:r>
                  <a:rPr lang="ja-JP" altLang="en-US" sz="1050" u="sng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医療計画に向けて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、各医療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機能を担う医療機関の医師の配置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や勤務実態、診療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実績等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を踏まえつつ、より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効率的な人的・物的医療資源の配置等について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、検討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していくこととする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。</a:t>
                </a:r>
                <a:endParaRPr lang="ja-JP" altLang="ja-JP" sz="6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1585643" y="4911541"/>
                <a:ext cx="1102433" cy="27633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spc="2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検討事項②</a:t>
                </a:r>
                <a:endParaRPr lang="ja-JP" altLang="en-US" sz="1100" spc="2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53" name="正方形/長方形 52"/>
            <p:cNvSpPr/>
            <p:nvPr/>
          </p:nvSpPr>
          <p:spPr>
            <a:xfrm>
              <a:off x="1365823" y="2709012"/>
              <a:ext cx="7302992" cy="3683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▶上記の課題を踏まえ、まず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は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令和</a:t>
              </a:r>
              <a:r>
                <a:rPr lang="en-US" altLang="ja-JP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2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年度から３年度にかけて、次の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事項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について検討する。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384873" y="3562502"/>
              <a:ext cx="7302992" cy="3683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▶その上で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、今後、</a:t>
              </a:r>
              <a:r>
                <a:rPr lang="ja-JP" altLang="en-US" sz="1050" u="sng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第８次医療計画に向け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次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の事項についても検討を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行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う。</a:t>
              </a:r>
              <a:endParaRPr lang="ja-JP" altLang="en-US" sz="105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70B0988-7BCF-4A44-97DA-20E9FD1C0AE5}"/>
              </a:ext>
            </a:extLst>
          </p:cNvPr>
          <p:cNvSpPr txBox="1"/>
          <p:nvPr/>
        </p:nvSpPr>
        <p:spPr>
          <a:xfrm>
            <a:off x="6054882" y="6015134"/>
            <a:ext cx="892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検討②</a:t>
            </a:r>
            <a:endParaRPr lang="ja-JP" altLang="en-US" sz="1100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1341627" y="3078793"/>
            <a:ext cx="1483813" cy="50340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667624" y="17646"/>
            <a:ext cx="1443343" cy="5078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資料１－２</a:t>
            </a:r>
            <a:endParaRPr kumimoji="1" lang="en-US" altLang="ja-JP" dirty="0" smtClean="0"/>
          </a:p>
          <a:p>
            <a:pPr algn="ctr"/>
            <a:r>
              <a:rPr kumimoji="1" lang="en-US" altLang="ja-JP" sz="900" dirty="0" smtClean="0"/>
              <a:t>【</a:t>
            </a:r>
            <a:r>
              <a:rPr kumimoji="1" lang="ja-JP" altLang="en-US" sz="900" dirty="0" smtClean="0"/>
              <a:t>第</a:t>
            </a:r>
            <a:r>
              <a:rPr kumimoji="1" lang="en-US" altLang="ja-JP" sz="900" dirty="0" smtClean="0"/>
              <a:t>1</a:t>
            </a:r>
            <a:r>
              <a:rPr kumimoji="1" lang="ja-JP" altLang="en-US" sz="900" dirty="0" smtClean="0"/>
              <a:t>回資料</a:t>
            </a:r>
            <a:r>
              <a:rPr kumimoji="1" lang="en-US" altLang="ja-JP" sz="900" dirty="0" smtClean="0"/>
              <a:t>1-3】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347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1481</TotalTime>
  <Words>488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小児医療提供体制の検討について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〇〇〇</dc:title>
  <dc:creator>黒田　英樹</dc:creator>
  <cp:lastModifiedBy>安吉　裕紀</cp:lastModifiedBy>
  <cp:revision>97</cp:revision>
  <cp:lastPrinted>2020-06-17T08:42:43Z</cp:lastPrinted>
  <dcterms:created xsi:type="dcterms:W3CDTF">2020-02-13T04:47:17Z</dcterms:created>
  <dcterms:modified xsi:type="dcterms:W3CDTF">2021-03-15T10:27:06Z</dcterms:modified>
</cp:coreProperties>
</file>