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2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BF8ED8F-DC3D-4B08-9FDB-60080B0A532F}" type="datetimeFigureOut">
              <a:rPr kumimoji="1" lang="ja-JP" altLang="en-US" smtClean="0"/>
              <a:t>2021/3/15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6FCF6CE-5B54-43D7-9B93-A7E484F7A881}" type="slidenum">
              <a:rPr kumimoji="1" lang="ja-JP" altLang="en-US" smtClean="0"/>
              <a:t>‹#›</a:t>
            </a:fld>
            <a:endParaRPr kumimoji="1" lang="ja-JP" altLang="en-US"/>
          </a:p>
        </p:txBody>
      </p:sp>
    </p:spTree>
    <p:extLst>
      <p:ext uri="{BB962C8B-B14F-4D97-AF65-F5344CB8AC3E}">
        <p14:creationId xmlns:p14="http://schemas.microsoft.com/office/powerpoint/2010/main" val="18272755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35729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08695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283206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423011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15068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284444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79927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125939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48037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54758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ABC709-E9FD-42BD-943A-38857237D5B2}" type="datetimeFigureOut">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59784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BC709-E9FD-42BD-943A-38857237D5B2}" type="datetimeFigureOut">
              <a:rPr kumimoji="1" lang="ja-JP" altLang="en-US" smtClean="0"/>
              <a:t>2021/3/15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2183462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92985"/>
            <a:ext cx="9118600" cy="6655490"/>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4" name="タイトル 3"/>
          <p:cNvSpPr>
            <a:spLocks noGrp="1"/>
          </p:cNvSpPr>
          <p:nvPr>
            <p:ph type="ctrTitle"/>
          </p:nvPr>
        </p:nvSpPr>
        <p:spPr>
          <a:xfrm>
            <a:off x="1873676" y="38100"/>
            <a:ext cx="5396648" cy="481130"/>
          </a:xfrm>
          <a:prstGeom prst="horizontalScroll">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r>
              <a:rPr lang="ja-JP" altLang="en-US" sz="1600" b="1" dirty="0" smtClean="0">
                <a:solidFill>
                  <a:schemeClr val="tx1"/>
                </a:solidFill>
                <a:latin typeface="メイリオ" panose="020B0604030504040204" pitchFamily="50" charset="-128"/>
                <a:ea typeface="メイリオ" panose="020B0604030504040204" pitchFamily="50" charset="-128"/>
              </a:rPr>
              <a:t>周産期医療</a:t>
            </a:r>
            <a:r>
              <a:rPr lang="ja-JP" altLang="en-US" sz="1600" b="1" dirty="0">
                <a:solidFill>
                  <a:schemeClr val="tx1"/>
                </a:solidFill>
                <a:latin typeface="メイリオ" panose="020B0604030504040204" pitchFamily="50" charset="-128"/>
                <a:ea typeface="メイリオ" panose="020B0604030504040204" pitchFamily="50" charset="-128"/>
              </a:rPr>
              <a:t>提供体制の検討について</a:t>
            </a:r>
          </a:p>
        </p:txBody>
      </p:sp>
      <p:sp>
        <p:nvSpPr>
          <p:cNvPr id="5" name="サブタイトル 4"/>
          <p:cNvSpPr>
            <a:spLocks noGrp="1"/>
          </p:cNvSpPr>
          <p:nvPr>
            <p:ph type="subTitle" idx="1"/>
          </p:nvPr>
        </p:nvSpPr>
        <p:spPr>
          <a:xfrm>
            <a:off x="1142170" y="552018"/>
            <a:ext cx="7770053" cy="2008317"/>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l"/>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endPar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r>
              <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r>
              <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r>
              <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p>
          <a:p>
            <a:pPr algn="l"/>
            <a:r>
              <a:rPr 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サブタイトル 4"/>
          <p:cNvSpPr txBox="1">
            <a:spLocks/>
          </p:cNvSpPr>
          <p:nvPr/>
        </p:nvSpPr>
        <p:spPr>
          <a:xfrm>
            <a:off x="1151695" y="2659344"/>
            <a:ext cx="7751004" cy="1937593"/>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サブタイトル 4"/>
          <p:cNvSpPr txBox="1">
            <a:spLocks/>
          </p:cNvSpPr>
          <p:nvPr/>
        </p:nvSpPr>
        <p:spPr>
          <a:xfrm>
            <a:off x="1210067" y="4714875"/>
            <a:ext cx="7748389" cy="208597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endPar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角丸四角形 2"/>
          <p:cNvSpPr/>
          <p:nvPr/>
        </p:nvSpPr>
        <p:spPr>
          <a:xfrm>
            <a:off x="104776" y="1204459"/>
            <a:ext cx="904703" cy="4626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50" b="1" dirty="0" smtClean="0">
                <a:solidFill>
                  <a:schemeClr val="tx1"/>
                </a:solidFill>
                <a:latin typeface="メイリオ" panose="020B0604030504040204" pitchFamily="50" charset="-128"/>
                <a:ea typeface="メイリオ" panose="020B0604030504040204" pitchFamily="50" charset="-128"/>
              </a:rPr>
              <a:t>課　題</a:t>
            </a:r>
            <a:endParaRPr lang="ja-JP" altLang="en-US" sz="1250" b="1" dirty="0">
              <a:solidFill>
                <a:schemeClr val="tx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104776" y="3289419"/>
            <a:ext cx="906324" cy="4626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b="1" dirty="0">
                <a:solidFill>
                  <a:schemeClr val="tx1"/>
                </a:solidFill>
                <a:latin typeface="メイリオ" panose="020B0604030504040204" pitchFamily="50" charset="-128"/>
                <a:ea typeface="メイリオ" panose="020B0604030504040204" pitchFamily="50" charset="-128"/>
              </a:rPr>
              <a:t>検討方針</a:t>
            </a:r>
          </a:p>
        </p:txBody>
      </p:sp>
      <p:sp>
        <p:nvSpPr>
          <p:cNvPr id="14" name="角丸四角形 13"/>
          <p:cNvSpPr/>
          <p:nvPr/>
        </p:nvSpPr>
        <p:spPr>
          <a:xfrm>
            <a:off x="66675" y="5411914"/>
            <a:ext cx="1038225" cy="4626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スケジュール</a:t>
            </a:r>
          </a:p>
        </p:txBody>
      </p:sp>
      <p:sp>
        <p:nvSpPr>
          <p:cNvPr id="2" name="正方形/長方形 1"/>
          <p:cNvSpPr/>
          <p:nvPr/>
        </p:nvSpPr>
        <p:spPr>
          <a:xfrm>
            <a:off x="2727264" y="1164641"/>
            <a:ext cx="6054726"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医師確保計画に記載があるように、医師の残業規制の徹底により、当直が必須と</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なる周産期医療に</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おいて、医師の確保対策が要となる可能性が</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高い。</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p:cNvSpPr/>
          <p:nvPr/>
        </p:nvSpPr>
        <p:spPr>
          <a:xfrm>
            <a:off x="2737896" y="1631975"/>
            <a:ext cx="6043689" cy="3366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今後も出生数の減少</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が見込まれる中</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、医療需要の減少に伴い、医療</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資源が余剰となる可能性が高い。</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 name="テキスト ボックス 14"/>
          <p:cNvSpPr txBox="1"/>
          <p:nvPr/>
        </p:nvSpPr>
        <p:spPr>
          <a:xfrm>
            <a:off x="1170745" y="1190313"/>
            <a:ext cx="1454860"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①医師の働き方改革</a:t>
            </a:r>
            <a:endParaRPr lang="ja-JP" altLang="en-US" sz="1000" b="1"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161221" y="1679777"/>
            <a:ext cx="1460632" cy="253916"/>
          </a:xfrm>
          <a:prstGeom prst="rect">
            <a:avLst/>
          </a:prstGeom>
          <a:noFill/>
        </p:spPr>
        <p:txBody>
          <a:bodyPr wrap="square" rtlCol="0">
            <a:spAutoFit/>
          </a:bodyPr>
          <a:lstStyle/>
          <a:p>
            <a:r>
              <a:rPr lang="ja-JP" altLang="en-US" sz="1050" b="1" dirty="0" smtClean="0">
                <a:latin typeface="メイリオ" panose="020B0604030504040204" pitchFamily="50" charset="-128"/>
                <a:ea typeface="メイリオ" panose="020B0604030504040204" pitchFamily="50" charset="-128"/>
              </a:rPr>
              <a:t>②医療需要の検討</a:t>
            </a:r>
            <a:endParaRPr lang="ja-JP" altLang="en-US" sz="105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151695" y="2108994"/>
            <a:ext cx="1576672"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③医療提供体制の確保</a:t>
            </a:r>
          </a:p>
        </p:txBody>
      </p:sp>
      <p:sp>
        <p:nvSpPr>
          <p:cNvPr id="18" name="正方形/長方形 17"/>
          <p:cNvSpPr/>
          <p:nvPr/>
        </p:nvSpPr>
        <p:spPr>
          <a:xfrm>
            <a:off x="2737895" y="2061534"/>
            <a:ext cx="6075696"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国の医療</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計画見直し等に関する議論における、周産期母子医療センター機能のあり方など、効率的な周産期医療提供体制構築に向けた検討。</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正方形/長方形 18"/>
          <p:cNvSpPr/>
          <p:nvPr/>
        </p:nvSpPr>
        <p:spPr>
          <a:xfrm>
            <a:off x="1346307" y="536532"/>
            <a:ext cx="7302992" cy="66601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地域医療構想及び医師確保計画に記載のとおり、周産期医療においては</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特に、</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少子化による</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医療需要の減少に伴う</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a:t>
            </a:r>
            <a:r>
              <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資源の余剰の</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問題</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や、医師の働き方改革による時間外労働規制の影響が懸念されるところ。そのため、下記の課題について検討が必要。</a:t>
            </a:r>
            <a:endParaRPr lang="en-US"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20"/>
          <p:cNvSpPr txBox="1"/>
          <p:nvPr/>
        </p:nvSpPr>
        <p:spPr>
          <a:xfrm>
            <a:off x="1179568" y="3198790"/>
            <a:ext cx="1250653" cy="253916"/>
          </a:xfrm>
          <a:prstGeom prst="rect">
            <a:avLst/>
          </a:prstGeom>
          <a:noFill/>
        </p:spPr>
        <p:txBody>
          <a:bodyPr wrap="square" rtlCol="0">
            <a:spAutoFit/>
          </a:bodyPr>
          <a:lstStyle/>
          <a:p>
            <a:r>
              <a:rPr lang="ja-JP" altLang="en-US" sz="1050" b="1" dirty="0" smtClean="0">
                <a:latin typeface="メイリオ" panose="020B0604030504040204" pitchFamily="50" charset="-128"/>
                <a:ea typeface="メイリオ" panose="020B0604030504040204" pitchFamily="50" charset="-128"/>
              </a:rPr>
              <a:t>〇医療需要の検討</a:t>
            </a:r>
            <a:endParaRPr lang="ja-JP" altLang="en-US" sz="105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1177995" y="2779833"/>
            <a:ext cx="1383210"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〇</a:t>
            </a:r>
            <a:r>
              <a:rPr lang="ja-JP" altLang="en-US" sz="1050" b="1" dirty="0" smtClean="0">
                <a:latin typeface="メイリオ" panose="020B0604030504040204" pitchFamily="50" charset="-128"/>
                <a:ea typeface="メイリオ" panose="020B0604030504040204" pitchFamily="50" charset="-128"/>
              </a:rPr>
              <a:t>医師</a:t>
            </a:r>
            <a:r>
              <a:rPr lang="ja-JP" altLang="en-US" sz="1050" b="1" dirty="0">
                <a:latin typeface="メイリオ" panose="020B0604030504040204" pitchFamily="50" charset="-128"/>
                <a:ea typeface="メイリオ" panose="020B0604030504040204" pitchFamily="50" charset="-128"/>
              </a:rPr>
              <a:t>の働き方改革</a:t>
            </a:r>
          </a:p>
        </p:txBody>
      </p:sp>
      <p:sp>
        <p:nvSpPr>
          <p:cNvPr id="23" name="正方形/長方形 22"/>
          <p:cNvSpPr/>
          <p:nvPr/>
        </p:nvSpPr>
        <p:spPr>
          <a:xfrm>
            <a:off x="2756370" y="2723738"/>
            <a:ext cx="5943304"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公的・公立病院を中心として、それぞれの病院における勤務状況を調査し、</a:t>
            </a:r>
            <a:r>
              <a:rPr lang="en-US"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2024</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年に向けて医師確保が適正に行えるかどうかの確認を関係者と共有する</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 name="正方形/長方形 24"/>
          <p:cNvSpPr/>
          <p:nvPr/>
        </p:nvSpPr>
        <p:spPr>
          <a:xfrm>
            <a:off x="2763597" y="3160690"/>
            <a:ext cx="6084770" cy="3090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地域における病床の運用状況（病床稼働率等）について関係者と共有する</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 name="テキスト ボックス 25"/>
          <p:cNvSpPr txBox="1"/>
          <p:nvPr/>
        </p:nvSpPr>
        <p:spPr>
          <a:xfrm>
            <a:off x="1179167" y="3555067"/>
            <a:ext cx="1567147"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〇</a:t>
            </a:r>
            <a:r>
              <a:rPr lang="ja-JP" altLang="en-US" sz="1050" b="1" dirty="0" smtClean="0">
                <a:latin typeface="メイリオ" panose="020B0604030504040204" pitchFamily="50" charset="-128"/>
                <a:ea typeface="メイリオ" panose="020B0604030504040204" pitchFamily="50" charset="-128"/>
              </a:rPr>
              <a:t>医療</a:t>
            </a:r>
            <a:r>
              <a:rPr lang="ja-JP" altLang="en-US" sz="1050" b="1" dirty="0">
                <a:latin typeface="メイリオ" panose="020B0604030504040204" pitchFamily="50" charset="-128"/>
                <a:ea typeface="メイリオ" panose="020B0604030504040204" pitchFamily="50" charset="-128"/>
              </a:rPr>
              <a:t>提供体制の確保</a:t>
            </a:r>
          </a:p>
        </p:txBody>
      </p:sp>
      <p:sp>
        <p:nvSpPr>
          <p:cNvPr id="27" name="正方形/長方形 26"/>
          <p:cNvSpPr/>
          <p:nvPr/>
        </p:nvSpPr>
        <p:spPr>
          <a:xfrm>
            <a:off x="2775420" y="3501368"/>
            <a:ext cx="5911403"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国の医療計画中間見直しの</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方向性等を踏まえ、</a:t>
            </a:r>
            <a:r>
              <a:rPr lang="ja-JP" altLang="en-US" sz="1050"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第８次医療計画に</a:t>
            </a:r>
            <a:r>
              <a:rPr lang="ja-JP" altLang="en-US" sz="1050"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向けた、</a:t>
            </a:r>
            <a:r>
              <a:rPr lang="ja-JP" altLang="en-US" sz="1050"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周産期</a:t>
            </a:r>
            <a:r>
              <a:rPr lang="ja-JP" altLang="en-US" sz="1050"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母子医療センターの機能や新生児集中治療室（</a:t>
            </a:r>
            <a:r>
              <a:rPr lang="en-US" altLang="ja-JP" sz="1050"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NICU</a:t>
            </a:r>
            <a:r>
              <a:rPr lang="ja-JP" altLang="en-US" sz="1050"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）必要数などの、周産期医療体制のあり方を検討</a:t>
            </a:r>
            <a:r>
              <a:rPr lang="ja-JP" altLang="en-US" sz="1050"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46" name="表 45">
            <a:extLst>
              <a:ext uri="{FF2B5EF4-FFF2-40B4-BE49-F238E27FC236}">
                <a16:creationId xmlns:a16="http://schemas.microsoft.com/office/drawing/2014/main" id="{54E9DD92-8BE9-4D31-BFDB-334159A08086}"/>
              </a:ext>
            </a:extLst>
          </p:cNvPr>
          <p:cNvGraphicFramePr>
            <a:graphicFrameLocks noGrp="1"/>
          </p:cNvGraphicFramePr>
          <p:nvPr>
            <p:extLst>
              <p:ext uri="{D42A27DB-BD31-4B8C-83A1-F6EECF244321}">
                <p14:modId xmlns:p14="http://schemas.microsoft.com/office/powerpoint/2010/main" val="1095554848"/>
              </p:ext>
            </p:extLst>
          </p:nvPr>
        </p:nvGraphicFramePr>
        <p:xfrm>
          <a:off x="1365530" y="4904651"/>
          <a:ext cx="7456512" cy="1795689"/>
        </p:xfrm>
        <a:graphic>
          <a:graphicData uri="http://schemas.openxmlformats.org/drawingml/2006/table">
            <a:tbl>
              <a:tblPr/>
              <a:tblGrid>
                <a:gridCol w="4386311">
                  <a:extLst>
                    <a:ext uri="{9D8B030D-6E8A-4147-A177-3AD203B41FA5}">
                      <a16:colId xmlns:a16="http://schemas.microsoft.com/office/drawing/2014/main" val="3204521596"/>
                    </a:ext>
                  </a:extLst>
                </a:gridCol>
                <a:gridCol w="1069421">
                  <a:extLst>
                    <a:ext uri="{9D8B030D-6E8A-4147-A177-3AD203B41FA5}">
                      <a16:colId xmlns:a16="http://schemas.microsoft.com/office/drawing/2014/main" val="1094276732"/>
                    </a:ext>
                  </a:extLst>
                </a:gridCol>
                <a:gridCol w="254067">
                  <a:extLst>
                    <a:ext uri="{9D8B030D-6E8A-4147-A177-3AD203B41FA5}">
                      <a16:colId xmlns:a16="http://schemas.microsoft.com/office/drawing/2014/main" val="4211409411"/>
                    </a:ext>
                  </a:extLst>
                </a:gridCol>
                <a:gridCol w="1746713">
                  <a:extLst>
                    <a:ext uri="{9D8B030D-6E8A-4147-A177-3AD203B41FA5}">
                      <a16:colId xmlns:a16="http://schemas.microsoft.com/office/drawing/2014/main" val="354814349"/>
                    </a:ext>
                  </a:extLst>
                </a:gridCol>
              </a:tblGrid>
              <a:tr h="178493">
                <a:tc>
                  <a:txBody>
                    <a:bodyPr/>
                    <a:lstStyle/>
                    <a:p>
                      <a:pPr algn="ctr" fontAlgn="ctr"/>
                      <a:r>
                        <a:rPr lang="en-US" sz="1050" b="0" i="0" u="none" strike="noStrike" dirty="0">
                          <a:solidFill>
                            <a:srgbClr val="000000"/>
                          </a:solidFill>
                          <a:effectLst/>
                          <a:latin typeface="メイリオ" panose="020B0604030504040204" pitchFamily="50" charset="-128"/>
                          <a:ea typeface="メイリオ" panose="020B0604030504040204" pitchFamily="50" charset="-128"/>
                        </a:rPr>
                        <a:t>Ｒ</a:t>
                      </a:r>
                      <a:r>
                        <a:rPr lang="en-US" sz="1050" b="0" i="0" u="none" strike="noStrike" dirty="0" smtClean="0">
                          <a:solidFill>
                            <a:srgbClr val="000000"/>
                          </a:solidFill>
                          <a:effectLst/>
                          <a:latin typeface="メイリオ" panose="020B0604030504040204" pitchFamily="50" charset="-128"/>
                          <a:ea typeface="メイリオ" panose="020B0604030504040204" pitchFamily="50" charset="-128"/>
                        </a:rPr>
                        <a:t>２</a:t>
                      </a: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３年度</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50" b="0" i="0" u="none" strike="noStrike" dirty="0" smtClean="0">
                          <a:solidFill>
                            <a:srgbClr val="000000"/>
                          </a:solidFill>
                          <a:effectLst/>
                          <a:latin typeface="メイリオ" panose="020B0604030504040204" pitchFamily="50" charset="-128"/>
                          <a:ea typeface="メイリオ" panose="020B0604030504040204" pitchFamily="50" charset="-128"/>
                        </a:rPr>
                        <a:t>Ｒ</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４</a:t>
                      </a: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５年度</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1050" b="0" i="0" u="none" strike="noStrike" dirty="0">
                          <a:solidFill>
                            <a:srgbClr val="000000"/>
                          </a:solidFill>
                          <a:effectLst/>
                          <a:latin typeface="メイリオ" panose="020B0604030504040204" pitchFamily="50" charset="-128"/>
                          <a:ea typeface="メイリオ" panose="020B0604030504040204" pitchFamily="50" charset="-128"/>
                        </a:rPr>
                        <a:t>Ｒ６</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年度</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617226485"/>
                  </a:ext>
                </a:extLst>
              </a:tr>
              <a:tr h="161719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263510"/>
                  </a:ext>
                </a:extLst>
              </a:tr>
            </a:tbl>
          </a:graphicData>
        </a:graphic>
      </p:graphicFrame>
      <p:sp>
        <p:nvSpPr>
          <p:cNvPr id="48" name="タイトル 1">
            <a:extLst>
              <a:ext uri="{FF2B5EF4-FFF2-40B4-BE49-F238E27FC236}">
                <a16:creationId xmlns:a16="http://schemas.microsoft.com/office/drawing/2014/main" id="{0423D2C5-C026-45B4-A56B-A4975EEFBEDD}"/>
              </a:ext>
            </a:extLst>
          </p:cNvPr>
          <p:cNvSpPr txBox="1">
            <a:spLocks/>
          </p:cNvSpPr>
          <p:nvPr/>
        </p:nvSpPr>
        <p:spPr>
          <a:xfrm>
            <a:off x="1428750" y="6229349"/>
            <a:ext cx="2133115" cy="428625"/>
          </a:xfrm>
          <a:prstGeom prst="rect">
            <a:avLst/>
          </a:prstGeom>
          <a:solidFill>
            <a:schemeClr val="bg2"/>
          </a:solidFill>
          <a:ln w="9525">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50" name="右矢印 33">
            <a:extLst>
              <a:ext uri="{FF2B5EF4-FFF2-40B4-BE49-F238E27FC236}">
                <a16:creationId xmlns:a16="http://schemas.microsoft.com/office/drawing/2014/main" id="{876E1E38-B336-4FAC-88BF-93EB6F11C943}"/>
              </a:ext>
            </a:extLst>
          </p:cNvPr>
          <p:cNvSpPr/>
          <p:nvPr/>
        </p:nvSpPr>
        <p:spPr>
          <a:xfrm>
            <a:off x="5560335" y="5513268"/>
            <a:ext cx="1274645" cy="304507"/>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1" name="タイトル 1">
            <a:extLst>
              <a:ext uri="{FF2B5EF4-FFF2-40B4-BE49-F238E27FC236}">
                <a16:creationId xmlns:a16="http://schemas.microsoft.com/office/drawing/2014/main" id="{117ECAC1-D194-493C-ABD7-096A9DB30B32}"/>
              </a:ext>
            </a:extLst>
          </p:cNvPr>
          <p:cNvSpPr txBox="1">
            <a:spLocks/>
          </p:cNvSpPr>
          <p:nvPr/>
        </p:nvSpPr>
        <p:spPr>
          <a:xfrm>
            <a:off x="1414937" y="5520374"/>
            <a:ext cx="4230149" cy="297401"/>
          </a:xfrm>
          <a:prstGeom prst="rect">
            <a:avLst/>
          </a:prstGeom>
          <a:solidFill>
            <a:schemeClr val="bg2"/>
          </a:solidFill>
          <a:ln>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52" name="テキスト ボックス 51">
            <a:extLst>
              <a:ext uri="{FF2B5EF4-FFF2-40B4-BE49-F238E27FC236}">
                <a16:creationId xmlns:a16="http://schemas.microsoft.com/office/drawing/2014/main" id="{1C4C8339-9D1A-478C-9ECD-78408FCABD23}"/>
              </a:ext>
            </a:extLst>
          </p:cNvPr>
          <p:cNvSpPr txBox="1"/>
          <p:nvPr/>
        </p:nvSpPr>
        <p:spPr>
          <a:xfrm>
            <a:off x="2238044" y="5562635"/>
            <a:ext cx="2865815" cy="261610"/>
          </a:xfrm>
          <a:prstGeom prst="rect">
            <a:avLst/>
          </a:prstGeom>
          <a:noFill/>
        </p:spPr>
        <p:txBody>
          <a:bodyPr wrap="square" rtlCol="0">
            <a:spAutoFit/>
          </a:bodyPr>
          <a:lstStyle/>
          <a:p>
            <a:pPr fontAlgn="ctr"/>
            <a:r>
              <a:rPr lang="ja-JP" altLang="en-US" sz="1100" dirty="0">
                <a:latin typeface="メイリオ" panose="020B0604030504040204" pitchFamily="50" charset="-128"/>
                <a:ea typeface="メイリオ" panose="020B0604030504040204" pitchFamily="50" charset="-128"/>
              </a:rPr>
              <a:t>労働実態調査、医師派遣スキームの検討等</a:t>
            </a:r>
          </a:p>
        </p:txBody>
      </p:sp>
      <p:sp>
        <p:nvSpPr>
          <p:cNvPr id="53" name="右矢印 33">
            <a:extLst>
              <a:ext uri="{FF2B5EF4-FFF2-40B4-BE49-F238E27FC236}">
                <a16:creationId xmlns:a16="http://schemas.microsoft.com/office/drawing/2014/main" id="{86CF0C4B-0727-4B78-AE43-B380FBED4DD4}"/>
              </a:ext>
            </a:extLst>
          </p:cNvPr>
          <p:cNvSpPr/>
          <p:nvPr/>
        </p:nvSpPr>
        <p:spPr>
          <a:xfrm>
            <a:off x="5612804" y="6276975"/>
            <a:ext cx="1222176" cy="289793"/>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4" name="角丸四角形 41">
            <a:extLst>
              <a:ext uri="{FF2B5EF4-FFF2-40B4-BE49-F238E27FC236}">
                <a16:creationId xmlns:a16="http://schemas.microsoft.com/office/drawing/2014/main" id="{D78C4659-448F-4E74-B046-B1282A7FF48B}"/>
              </a:ext>
            </a:extLst>
          </p:cNvPr>
          <p:cNvSpPr/>
          <p:nvPr/>
        </p:nvSpPr>
        <p:spPr>
          <a:xfrm>
            <a:off x="1422400" y="5156200"/>
            <a:ext cx="4222685" cy="29914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第７次医療計画中間見直し　　　　　　　　　</a:t>
            </a:r>
            <a:endPar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55" name="タイトル 1">
            <a:extLst>
              <a:ext uri="{FF2B5EF4-FFF2-40B4-BE49-F238E27FC236}">
                <a16:creationId xmlns:a16="http://schemas.microsoft.com/office/drawing/2014/main" id="{20458CE2-785F-47E4-865B-994C4E079A87}"/>
              </a:ext>
            </a:extLst>
          </p:cNvPr>
          <p:cNvSpPr txBox="1">
            <a:spLocks/>
          </p:cNvSpPr>
          <p:nvPr/>
        </p:nvSpPr>
        <p:spPr>
          <a:xfrm>
            <a:off x="3978919" y="6225740"/>
            <a:ext cx="1666167" cy="413185"/>
          </a:xfrm>
          <a:prstGeom prst="rect">
            <a:avLst/>
          </a:prstGeom>
          <a:solidFill>
            <a:schemeClr val="bg2"/>
          </a:solidFill>
          <a:ln w="19050">
            <a:solidFill>
              <a:srgbClr val="FF0000"/>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57" name="角丸四角形 41">
            <a:extLst>
              <a:ext uri="{FF2B5EF4-FFF2-40B4-BE49-F238E27FC236}">
                <a16:creationId xmlns:a16="http://schemas.microsoft.com/office/drawing/2014/main" id="{DAD1CE9F-DB66-4DFF-A729-C9A50939FCB7}"/>
              </a:ext>
            </a:extLst>
          </p:cNvPr>
          <p:cNvSpPr/>
          <p:nvPr/>
        </p:nvSpPr>
        <p:spPr>
          <a:xfrm>
            <a:off x="7145080" y="5179032"/>
            <a:ext cx="1636612" cy="276311"/>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kumimoji="1" lang="ja-JP" altLang="en-US" sz="1100" b="1" dirty="0">
                <a:solidFill>
                  <a:schemeClr val="tx1"/>
                </a:solidFill>
                <a:latin typeface="メイリオ" panose="020B0604030504040204" pitchFamily="50" charset="-128"/>
                <a:ea typeface="メイリオ" panose="020B0604030504040204" pitchFamily="50" charset="-128"/>
              </a:rPr>
              <a:t>第</a:t>
            </a:r>
            <a:r>
              <a:rPr kumimoji="1" lang="en-US" altLang="ja-JP" sz="1100" b="1" dirty="0">
                <a:solidFill>
                  <a:schemeClr val="tx1"/>
                </a:solidFill>
                <a:latin typeface="メイリオ" panose="020B0604030504040204" pitchFamily="50" charset="-128"/>
                <a:ea typeface="メイリオ" panose="020B0604030504040204" pitchFamily="50" charset="-128"/>
              </a:rPr>
              <a:t>8</a:t>
            </a:r>
            <a:r>
              <a:rPr kumimoji="1" lang="ja-JP" altLang="en-US" sz="1100" b="1" dirty="0">
                <a:solidFill>
                  <a:schemeClr val="tx1"/>
                </a:solidFill>
                <a:latin typeface="メイリオ" panose="020B0604030504040204" pitchFamily="50" charset="-128"/>
                <a:ea typeface="メイリオ" panose="020B0604030504040204" pitchFamily="50" charset="-128"/>
              </a:rPr>
              <a:t>次医療</a:t>
            </a:r>
            <a:r>
              <a:rPr kumimoji="1" lang="ja-JP" altLang="en-US"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計画開始</a:t>
            </a:r>
            <a:endPar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58" name="右矢印 33">
            <a:extLst>
              <a:ext uri="{FF2B5EF4-FFF2-40B4-BE49-F238E27FC236}">
                <a16:creationId xmlns:a16="http://schemas.microsoft.com/office/drawing/2014/main" id="{876E1E38-B336-4FAC-88BF-93EB6F11C943}"/>
              </a:ext>
            </a:extLst>
          </p:cNvPr>
          <p:cNvSpPr/>
          <p:nvPr/>
        </p:nvSpPr>
        <p:spPr>
          <a:xfrm>
            <a:off x="5560336" y="5849674"/>
            <a:ext cx="1274645" cy="319883"/>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9" name="角丸四角形 41">
            <a:extLst>
              <a:ext uri="{FF2B5EF4-FFF2-40B4-BE49-F238E27FC236}">
                <a16:creationId xmlns:a16="http://schemas.microsoft.com/office/drawing/2014/main" id="{C34DAD67-E6F2-4AD4-BD6E-B1BF95CCA679}"/>
              </a:ext>
            </a:extLst>
          </p:cNvPr>
          <p:cNvSpPr/>
          <p:nvPr/>
        </p:nvSpPr>
        <p:spPr>
          <a:xfrm>
            <a:off x="7145081" y="5606806"/>
            <a:ext cx="1636612" cy="79399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kumimoji="1" lang="ja-JP" altLang="en-US" sz="1050" b="1" dirty="0">
                <a:solidFill>
                  <a:schemeClr val="tx1"/>
                </a:solidFill>
                <a:latin typeface="メイリオ" panose="020B0604030504040204" pitchFamily="50" charset="-128"/>
                <a:ea typeface="メイリオ" panose="020B0604030504040204" pitchFamily="50" charset="-128"/>
              </a:rPr>
              <a:t>医師の</a:t>
            </a:r>
            <a:r>
              <a:rPr kumimoji="1" lang="ja-JP" altLang="en-US" sz="1050" b="1" dirty="0" smtClean="0">
                <a:solidFill>
                  <a:schemeClr val="tx1"/>
                </a:solidFill>
                <a:latin typeface="メイリオ" panose="020B0604030504040204" pitchFamily="50" charset="-128"/>
                <a:ea typeface="メイリオ" panose="020B0604030504040204" pitchFamily="50" charset="-128"/>
              </a:rPr>
              <a:t>時間外労働規制適用</a:t>
            </a:r>
            <a:r>
              <a:rPr kumimoji="1" lang="ja-JP" altLang="en-US" sz="1050" b="1" dirty="0">
                <a:solidFill>
                  <a:schemeClr val="tx1"/>
                </a:solidFill>
                <a:latin typeface="メイリオ" panose="020B0604030504040204" pitchFamily="50" charset="-128"/>
                <a:ea typeface="メイリオ" panose="020B0604030504040204" pitchFamily="50" charset="-128"/>
              </a:rPr>
              <a:t>開始</a:t>
            </a:r>
            <a:endPar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60" name="タイトル 1">
            <a:extLst>
              <a:ext uri="{FF2B5EF4-FFF2-40B4-BE49-F238E27FC236}">
                <a16:creationId xmlns:a16="http://schemas.microsoft.com/office/drawing/2014/main" id="{6CD1A356-4808-48E1-BF8C-59C57F7435B5}"/>
              </a:ext>
            </a:extLst>
          </p:cNvPr>
          <p:cNvSpPr txBox="1">
            <a:spLocks/>
          </p:cNvSpPr>
          <p:nvPr/>
        </p:nvSpPr>
        <p:spPr>
          <a:xfrm>
            <a:off x="1428750" y="5874536"/>
            <a:ext cx="4216336" cy="294444"/>
          </a:xfrm>
          <a:prstGeom prst="rect">
            <a:avLst/>
          </a:prstGeom>
          <a:solidFill>
            <a:schemeClr val="bg2"/>
          </a:solidFill>
          <a:ln w="9525">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61" name="テキスト ボックス 60">
            <a:extLst>
              <a:ext uri="{FF2B5EF4-FFF2-40B4-BE49-F238E27FC236}">
                <a16:creationId xmlns:a16="http://schemas.microsoft.com/office/drawing/2014/main" id="{B92ADFEE-CC39-42C8-AFDA-9C0FA1B61AB1}"/>
              </a:ext>
            </a:extLst>
          </p:cNvPr>
          <p:cNvSpPr txBox="1"/>
          <p:nvPr/>
        </p:nvSpPr>
        <p:spPr>
          <a:xfrm>
            <a:off x="1615747" y="5897993"/>
            <a:ext cx="4305963" cy="261610"/>
          </a:xfrm>
          <a:prstGeom prst="rect">
            <a:avLst/>
          </a:prstGeom>
          <a:noFill/>
        </p:spPr>
        <p:txBody>
          <a:bodyPr wrap="square" rtlCol="0">
            <a:spAutoFit/>
          </a:bodyPr>
          <a:lstStyle/>
          <a:p>
            <a:pPr fontAlgn="ctr"/>
            <a:r>
              <a:rPr lang="ja-JP" altLang="en-US" sz="1100" spc="200" dirty="0">
                <a:latin typeface="メイリオ" panose="020B0604030504040204" pitchFamily="50" charset="-128"/>
                <a:ea typeface="メイリオ" panose="020B0604030504040204" pitchFamily="50" charset="-128"/>
              </a:rPr>
              <a:t>第８次医療計画に</a:t>
            </a:r>
            <a:r>
              <a:rPr lang="ja-JP" altLang="en-US" sz="1100" spc="200" dirty="0" smtClean="0">
                <a:latin typeface="メイリオ" panose="020B0604030504040204" pitchFamily="50" charset="-128"/>
                <a:ea typeface="メイリオ" panose="020B0604030504040204" pitchFamily="50" charset="-128"/>
              </a:rPr>
              <a:t>向けた周産期</a:t>
            </a:r>
            <a:r>
              <a:rPr lang="ja-JP" altLang="en-US" sz="1100" spc="200" dirty="0">
                <a:latin typeface="メイリオ" panose="020B0604030504040204" pitchFamily="50" charset="-128"/>
                <a:ea typeface="メイリオ" panose="020B0604030504040204" pitchFamily="50" charset="-128"/>
              </a:rPr>
              <a:t>医療体制の検討等</a:t>
            </a:r>
          </a:p>
        </p:txBody>
      </p:sp>
      <p:sp>
        <p:nvSpPr>
          <p:cNvPr id="62" name="角丸四角形 41">
            <a:extLst>
              <a:ext uri="{FF2B5EF4-FFF2-40B4-BE49-F238E27FC236}">
                <a16:creationId xmlns:a16="http://schemas.microsoft.com/office/drawing/2014/main" id="{D78C4659-448F-4E74-B046-B1282A7FF48B}"/>
              </a:ext>
            </a:extLst>
          </p:cNvPr>
          <p:cNvSpPr/>
          <p:nvPr/>
        </p:nvSpPr>
        <p:spPr>
          <a:xfrm>
            <a:off x="5775743" y="5137602"/>
            <a:ext cx="1020753" cy="37566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メイリオ" panose="020B0604030504040204" pitchFamily="50" charset="-128"/>
                <a:ea typeface="メイリオ" panose="020B0604030504040204" pitchFamily="50" charset="-128"/>
              </a:rPr>
              <a:t>見直しを踏まえた取組</a:t>
            </a:r>
            <a:endParaRPr kumimoji="1" lang="ja-JP" altLang="en-US" sz="10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177994" y="3997201"/>
            <a:ext cx="1593929" cy="246221"/>
          </a:xfrm>
          <a:prstGeom prst="rect">
            <a:avLst/>
          </a:prstGeom>
          <a:noFill/>
        </p:spPr>
        <p:txBody>
          <a:bodyPr wrap="square" rtlCol="0">
            <a:spAutoFit/>
          </a:bodyPr>
          <a:lstStyle/>
          <a:p>
            <a:r>
              <a:rPr lang="ja-JP" altLang="en-US" sz="1000" b="1" dirty="0" smtClean="0">
                <a:latin typeface="メイリオ" panose="020B0604030504040204" pitchFamily="50" charset="-128"/>
                <a:ea typeface="メイリオ" panose="020B0604030504040204" pitchFamily="50" charset="-128"/>
              </a:rPr>
              <a:t>〇２次医療圏ごとの検討</a:t>
            </a:r>
            <a:endParaRPr lang="ja-JP" altLang="en-US" sz="10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2771923" y="3997199"/>
            <a:ext cx="5911403" cy="5566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地域医療構想や医師の働き方改革を踏まえ</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、引き続き、２次</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医療圏ごと</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に医療機能の集約化・重点化等</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について検討する</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。その中で、</a:t>
            </a:r>
            <a:r>
              <a:rPr lang="ja-JP" altLang="en-US"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特に再編統合等の動き</a:t>
            </a:r>
            <a:r>
              <a:rPr lang="ja-JP" altLang="en-US" sz="105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がある圏域について</a:t>
            </a:r>
            <a:r>
              <a:rPr lang="ja-JP" altLang="en-US"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は、周産期領域に特化した関係者会議を創設し、周産期医療体制の集約化等について、優先的に検討。</a:t>
            </a:r>
            <a:endParaRPr lang="ja-JP" altLang="en-US" sz="105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5" name="右矢印 33">
            <a:extLst>
              <a:ext uri="{FF2B5EF4-FFF2-40B4-BE49-F238E27FC236}">
                <a16:creationId xmlns:a16="http://schemas.microsoft.com/office/drawing/2014/main" id="{8222C48A-E848-4BF8-A107-3394525DAA5A}"/>
              </a:ext>
            </a:extLst>
          </p:cNvPr>
          <p:cNvSpPr/>
          <p:nvPr/>
        </p:nvSpPr>
        <p:spPr>
          <a:xfrm>
            <a:off x="3578408" y="6280575"/>
            <a:ext cx="397616" cy="286193"/>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6" name="テキスト ボックス 65">
            <a:extLst>
              <a:ext uri="{FF2B5EF4-FFF2-40B4-BE49-F238E27FC236}">
                <a16:creationId xmlns:a16="http://schemas.microsoft.com/office/drawing/2014/main" id="{972EEDF6-E433-431A-8C72-40C5E16D709B}"/>
              </a:ext>
            </a:extLst>
          </p:cNvPr>
          <p:cNvSpPr txBox="1"/>
          <p:nvPr/>
        </p:nvSpPr>
        <p:spPr>
          <a:xfrm>
            <a:off x="1508477" y="6251120"/>
            <a:ext cx="2116608" cy="553998"/>
          </a:xfrm>
          <a:prstGeom prst="rect">
            <a:avLst/>
          </a:prstGeom>
          <a:noFill/>
        </p:spPr>
        <p:txBody>
          <a:bodyPr wrap="square" rtlCol="0">
            <a:spAutoFit/>
          </a:bodyPr>
          <a:lstStyle/>
          <a:p>
            <a:pPr algn="ctr" fontAlgn="ctr"/>
            <a:r>
              <a:rPr lang="ja-JP" altLang="en-US" sz="1000" dirty="0" smtClean="0">
                <a:latin typeface="メイリオ" panose="020B0604030504040204" pitchFamily="50" charset="-128"/>
                <a:ea typeface="メイリオ" panose="020B0604030504040204" pitchFamily="50" charset="-128"/>
              </a:rPr>
              <a:t>周産期医療体制検討</a:t>
            </a:r>
            <a:r>
              <a:rPr lang="zh-TW" altLang="en-US" sz="1000" dirty="0" smtClean="0">
                <a:latin typeface="メイリオ" panose="020B0604030504040204" pitchFamily="50" charset="-128"/>
                <a:ea typeface="メイリオ" panose="020B0604030504040204" pitchFamily="50" charset="-128"/>
              </a:rPr>
              <a:t>関係者</a:t>
            </a:r>
            <a:r>
              <a:rPr lang="zh-TW" altLang="en-US" sz="1000" dirty="0">
                <a:latin typeface="メイリオ" panose="020B0604030504040204" pitchFamily="50" charset="-128"/>
                <a:ea typeface="メイリオ" panose="020B0604030504040204" pitchFamily="50" charset="-128"/>
              </a:rPr>
              <a:t>会議</a:t>
            </a:r>
            <a:r>
              <a:rPr lang="en-US" altLang="zh-TW" sz="1000" dirty="0">
                <a:latin typeface="メイリオ" panose="020B0604030504040204" pitchFamily="50" charset="-128"/>
                <a:ea typeface="メイリオ" panose="020B0604030504040204" pitchFamily="50" charset="-128"/>
              </a:rPr>
              <a:t>(</a:t>
            </a:r>
            <a:r>
              <a:rPr lang="zh-TW" altLang="en-US" sz="1000" dirty="0">
                <a:latin typeface="メイリオ" panose="020B0604030504040204" pitchFamily="50" charset="-128"/>
                <a:ea typeface="メイリオ" panose="020B0604030504040204" pitchFamily="50" charset="-128"/>
              </a:rPr>
              <a:t>仮）設置</a:t>
            </a:r>
            <a:r>
              <a:rPr lang="zh-TW" altLang="en-US" sz="1000" dirty="0" smtClean="0">
                <a:latin typeface="メイリオ" panose="020B0604030504040204" pitchFamily="50" charset="-128"/>
                <a:ea typeface="メイリオ" panose="020B0604030504040204" pitchFamily="50" charset="-128"/>
              </a:rPr>
              <a:t>準備</a:t>
            </a:r>
            <a:r>
              <a:rPr lang="ja-JP" altLang="en-US" sz="1000" dirty="0" smtClean="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医療圏単位</a:t>
            </a:r>
            <a:endParaRPr lang="ja-JP" altLang="en-US" sz="1000" b="1" dirty="0">
              <a:latin typeface="メイリオ" panose="020B0604030504040204" pitchFamily="50" charset="-128"/>
              <a:ea typeface="メイリオ" panose="020B0604030504040204" pitchFamily="50" charset="-128"/>
            </a:endParaRPr>
          </a:p>
          <a:p>
            <a:pPr algn="ctr" fontAlgn="ctr"/>
            <a:endParaRPr lang="zh-TW" altLang="en-US" sz="1000" dirty="0">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470B0988-7BCF-4A44-97DA-20E9FD1C0AE5}"/>
              </a:ext>
            </a:extLst>
          </p:cNvPr>
          <p:cNvSpPr txBox="1"/>
          <p:nvPr/>
        </p:nvSpPr>
        <p:spPr>
          <a:xfrm>
            <a:off x="4055943" y="6238086"/>
            <a:ext cx="1479837" cy="261610"/>
          </a:xfrm>
          <a:prstGeom prst="rect">
            <a:avLst/>
          </a:prstGeom>
          <a:noFill/>
        </p:spPr>
        <p:txBody>
          <a:bodyPr wrap="square" rtlCol="0">
            <a:spAutoFit/>
          </a:bodyPr>
          <a:lstStyle/>
          <a:p>
            <a:pPr algn="ctr" fontAlgn="ctr"/>
            <a:r>
              <a:rPr lang="ja-JP" altLang="en-US" sz="1050" dirty="0" smtClean="0">
                <a:latin typeface="メイリオ" panose="020B0604030504040204" pitchFamily="50" charset="-128"/>
                <a:ea typeface="メイリオ" panose="020B0604030504040204" pitchFamily="50" charset="-128"/>
              </a:rPr>
              <a:t>再編統合検討</a:t>
            </a:r>
            <a:endParaRPr lang="ja-JP" altLang="en-US" sz="1050" b="1" dirty="0">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470B0988-7BCF-4A44-97DA-20E9FD1C0AE5}"/>
              </a:ext>
            </a:extLst>
          </p:cNvPr>
          <p:cNvSpPr txBox="1"/>
          <p:nvPr/>
        </p:nvSpPr>
        <p:spPr>
          <a:xfrm>
            <a:off x="4049201" y="6416516"/>
            <a:ext cx="1479837" cy="230832"/>
          </a:xfrm>
          <a:prstGeom prst="rect">
            <a:avLst/>
          </a:prstGeom>
          <a:noFill/>
        </p:spPr>
        <p:txBody>
          <a:bodyPr wrap="square" rtlCol="0">
            <a:spAutoFit/>
          </a:bodyPr>
          <a:lstStyle/>
          <a:p>
            <a:pPr algn="ctr" fontAlgn="ct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医療圏</a:t>
            </a:r>
            <a:r>
              <a:rPr lang="ja-JP" altLang="en-US" sz="900" dirty="0">
                <a:latin typeface="メイリオ" panose="020B0604030504040204" pitchFamily="50" charset="-128"/>
                <a:ea typeface="メイリオ" panose="020B0604030504040204" pitchFamily="50" charset="-128"/>
              </a:rPr>
              <a:t>単位</a:t>
            </a:r>
            <a:endParaRPr lang="ja-JP" altLang="en-US" sz="900" b="1"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7667624" y="17646"/>
            <a:ext cx="1443343" cy="507831"/>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資料１－１</a:t>
            </a:r>
            <a:endParaRPr kumimoji="1" lang="en-US" altLang="ja-JP" dirty="0" smtClean="0"/>
          </a:p>
          <a:p>
            <a:pPr algn="ctr"/>
            <a:r>
              <a:rPr kumimoji="1" lang="en-US" altLang="ja-JP" sz="900" dirty="0" smtClean="0"/>
              <a:t>【</a:t>
            </a:r>
            <a:r>
              <a:rPr kumimoji="1" lang="ja-JP" altLang="en-US" sz="900" dirty="0" smtClean="0"/>
              <a:t>第</a:t>
            </a:r>
            <a:r>
              <a:rPr kumimoji="1" lang="en-US" altLang="ja-JP" sz="900" dirty="0" smtClean="0"/>
              <a:t>1</a:t>
            </a:r>
            <a:r>
              <a:rPr kumimoji="1" lang="ja-JP" altLang="en-US" sz="900" dirty="0" smtClean="0"/>
              <a:t>回資料</a:t>
            </a:r>
            <a:r>
              <a:rPr kumimoji="1" lang="en-US" altLang="ja-JP" sz="900" dirty="0" smtClean="0"/>
              <a:t>1-2】</a:t>
            </a:r>
            <a:endParaRPr kumimoji="1" lang="ja-JP" altLang="en-US" sz="900" dirty="0"/>
          </a:p>
        </p:txBody>
      </p:sp>
      <p:sp>
        <p:nvSpPr>
          <p:cNvPr id="45" name="楕円 44"/>
          <p:cNvSpPr/>
          <p:nvPr/>
        </p:nvSpPr>
        <p:spPr>
          <a:xfrm>
            <a:off x="1170745" y="3895102"/>
            <a:ext cx="1601178" cy="402112"/>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3475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981</TotalTime>
  <Words>494</Words>
  <Application>Microsoft Office PowerPoint</Application>
  <PresentationFormat>画面に合わせる (4:3)</PresentationFormat>
  <Paragraphs>45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Times New Roman</vt:lpstr>
      <vt:lpstr>Office テーマ</vt:lpstr>
      <vt:lpstr>周産期医療提供体制の検討について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〇〇〇</dc:title>
  <dc:creator>黒田　英樹</dc:creator>
  <cp:lastModifiedBy>安吉　裕紀</cp:lastModifiedBy>
  <cp:revision>86</cp:revision>
  <cp:lastPrinted>2021-03-15T10:26:29Z</cp:lastPrinted>
  <dcterms:created xsi:type="dcterms:W3CDTF">2020-02-13T04:47:17Z</dcterms:created>
  <dcterms:modified xsi:type="dcterms:W3CDTF">2021-03-15T10:27:15Z</dcterms:modified>
</cp:coreProperties>
</file>