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 id="2147483660" r:id="rId2"/>
  </p:sldMasterIdLst>
  <p:notesMasterIdLst>
    <p:notesMasterId r:id="rId11"/>
  </p:notesMasterIdLst>
  <p:handoutMasterIdLst>
    <p:handoutMasterId r:id="rId12"/>
  </p:handoutMasterIdLst>
  <p:sldIdLst>
    <p:sldId id="256" r:id="rId3"/>
    <p:sldId id="257" r:id="rId4"/>
    <p:sldId id="290" r:id="rId5"/>
    <p:sldId id="291" r:id="rId6"/>
    <p:sldId id="262" r:id="rId7"/>
    <p:sldId id="258" r:id="rId8"/>
    <p:sldId id="288" r:id="rId9"/>
    <p:sldId id="289" r:id="rId10"/>
  </p:sldIdLst>
  <p:sldSz cx="10440988" cy="7561263"/>
  <p:notesSz cx="6807200" cy="9939338"/>
  <p:defaultTextStyle>
    <a:defPPr>
      <a:defRPr lang="ja-JP"/>
    </a:defPPr>
    <a:lvl1pPr marL="0" algn="l" defTabSz="1028700" rtl="0" eaLnBrk="1" latinLnBrk="0" hangingPunct="1">
      <a:defRPr kumimoji="1" sz="2000" kern="1200">
        <a:solidFill>
          <a:schemeClr val="tx1"/>
        </a:solidFill>
        <a:latin typeface="+mn-lt"/>
        <a:ea typeface="+mn-ea"/>
        <a:cs typeface="+mn-cs"/>
      </a:defRPr>
    </a:lvl1pPr>
    <a:lvl2pPr marL="514350" algn="l" defTabSz="1028700" rtl="0" eaLnBrk="1" latinLnBrk="0" hangingPunct="1">
      <a:defRPr kumimoji="1" sz="2000" kern="1200">
        <a:solidFill>
          <a:schemeClr val="tx1"/>
        </a:solidFill>
        <a:latin typeface="+mn-lt"/>
        <a:ea typeface="+mn-ea"/>
        <a:cs typeface="+mn-cs"/>
      </a:defRPr>
    </a:lvl2pPr>
    <a:lvl3pPr marL="1028700" algn="l" defTabSz="1028700" rtl="0" eaLnBrk="1" latinLnBrk="0" hangingPunct="1">
      <a:defRPr kumimoji="1" sz="2000" kern="1200">
        <a:solidFill>
          <a:schemeClr val="tx1"/>
        </a:solidFill>
        <a:latin typeface="+mn-lt"/>
        <a:ea typeface="+mn-ea"/>
        <a:cs typeface="+mn-cs"/>
      </a:defRPr>
    </a:lvl3pPr>
    <a:lvl4pPr marL="1543050" algn="l" defTabSz="1028700" rtl="0" eaLnBrk="1" latinLnBrk="0" hangingPunct="1">
      <a:defRPr kumimoji="1" sz="2000" kern="1200">
        <a:solidFill>
          <a:schemeClr val="tx1"/>
        </a:solidFill>
        <a:latin typeface="+mn-lt"/>
        <a:ea typeface="+mn-ea"/>
        <a:cs typeface="+mn-cs"/>
      </a:defRPr>
    </a:lvl4pPr>
    <a:lvl5pPr marL="2057400" algn="l" defTabSz="1028700" rtl="0" eaLnBrk="1" latinLnBrk="0" hangingPunct="1">
      <a:defRPr kumimoji="1" sz="2000" kern="1200">
        <a:solidFill>
          <a:schemeClr val="tx1"/>
        </a:solidFill>
        <a:latin typeface="+mn-lt"/>
        <a:ea typeface="+mn-ea"/>
        <a:cs typeface="+mn-cs"/>
      </a:defRPr>
    </a:lvl5pPr>
    <a:lvl6pPr marL="2571750" algn="l" defTabSz="1028700" rtl="0" eaLnBrk="1" latinLnBrk="0" hangingPunct="1">
      <a:defRPr kumimoji="1" sz="2000" kern="1200">
        <a:solidFill>
          <a:schemeClr val="tx1"/>
        </a:solidFill>
        <a:latin typeface="+mn-lt"/>
        <a:ea typeface="+mn-ea"/>
        <a:cs typeface="+mn-cs"/>
      </a:defRPr>
    </a:lvl6pPr>
    <a:lvl7pPr marL="3086100" algn="l" defTabSz="1028700" rtl="0" eaLnBrk="1" latinLnBrk="0" hangingPunct="1">
      <a:defRPr kumimoji="1" sz="2000" kern="1200">
        <a:solidFill>
          <a:schemeClr val="tx1"/>
        </a:solidFill>
        <a:latin typeface="+mn-lt"/>
        <a:ea typeface="+mn-ea"/>
        <a:cs typeface="+mn-cs"/>
      </a:defRPr>
    </a:lvl7pPr>
    <a:lvl8pPr marL="3600450" algn="l" defTabSz="1028700" rtl="0" eaLnBrk="1" latinLnBrk="0" hangingPunct="1">
      <a:defRPr kumimoji="1" sz="2000" kern="1200">
        <a:solidFill>
          <a:schemeClr val="tx1"/>
        </a:solidFill>
        <a:latin typeface="+mn-lt"/>
        <a:ea typeface="+mn-ea"/>
        <a:cs typeface="+mn-cs"/>
      </a:defRPr>
    </a:lvl8pPr>
    <a:lvl9pPr marL="4114800" algn="l" defTabSz="1028700" rtl="0" eaLnBrk="1" latinLnBrk="0" hangingPunct="1">
      <a:defRPr kumimoji="1"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1">
          <p15:clr>
            <a:srgbClr val="A4A3A4"/>
          </p15:clr>
        </p15:guide>
        <p15:guide id="2" pos="3289">
          <p15:clr>
            <a:srgbClr val="A4A3A4"/>
          </p15:clr>
        </p15:guide>
      </p15:sldGuideLst>
    </p:ext>
    <p:ext uri="{2D200454-40CA-4A62-9FC3-DE9A4176ACB9}">
      <p15:notesGuideLst xmlns:p15="http://schemas.microsoft.com/office/powerpoint/2012/main">
        <p15:guide id="1" orient="horz" pos="3131">
          <p15:clr>
            <a:srgbClr val="A4A3A4"/>
          </p15:clr>
        </p15:guide>
        <p15:guide id="2" pos="214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F364"/>
    <a:srgbClr val="5A7B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700" autoAdjust="0"/>
  </p:normalViewPr>
  <p:slideViewPr>
    <p:cSldViewPr>
      <p:cViewPr varScale="1">
        <p:scale>
          <a:sx n="67" d="100"/>
          <a:sy n="67" d="100"/>
        </p:scale>
        <p:origin x="1200" y="78"/>
      </p:cViewPr>
      <p:guideLst>
        <p:guide orient="horz" pos="2381"/>
        <p:guide pos="3289"/>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6" d="100"/>
          <a:sy n="56" d="100"/>
        </p:scale>
        <p:origin x="-2886" y="-102"/>
      </p:cViewPr>
      <p:guideLst>
        <p:guide orient="horz" pos="3131"/>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10.19.162.25\&#27597;&#23376;&#12464;&#12523;&#12540;&#12503;\&#9733;&#9733;&#9733;&#21608;&#29987;&#26399;&#21307;&#30274;&#29677;&#65288;&#25937;&#28797;&#65319;&#12424;&#12426;&#24341;&#32153;&#12356;&#12384;&#36039;&#26009;&#65289;\90_10_&#21508;&#31278;&#20250;&#35696;_12_&#9733;&#9733;&#9733;&#22823;&#38442;&#24220;&#21608;&#29987;&#26399;&#21307;&#30274;&#21332;&#35696;&#20250;\31&#24180;&#24230;&#12304;&#26032;&#22411;&#12467;&#12525;&#12490;&#12391;&#38283;&#20652;&#20013;&#27490;&#12289;&#36039;&#26009;&#36865;&#20184;&#12398;&#12415;&#12305;\&#21442;&#32771;&#12487;&#12540;&#12479;\20200413&#20462;&#27491;&#12288;&#12304;&#65320;30&#20855;&#20307;&#20363;&#20869;&#35379;&#12288;&#23455;&#32318;&#22577;&#21578;&#27096;&#24335;&#12305;&#21608;&#29987;&#26399;&#25937;&#24613;&#21307;&#30274;&#20307;&#21046;&#12467;&#12540;&#12487;&#12451;&#12493;&#12540;&#12479;&#12540;&#35373;&#32622;&#20107;&#26989;&#26989;&#21209;&#22996;&#35351;.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10.19.162.25\&#27597;&#23376;&#12464;&#12523;&#12540;&#12503;\&#9733;&#9733;&#9733;&#21608;&#29987;&#26399;&#21307;&#30274;&#29677;&#65288;&#25937;&#28797;&#65319;&#12424;&#12426;&#24341;&#32153;&#12356;&#12384;&#36039;&#26009;&#65289;\90_10_&#21508;&#31278;&#20250;&#35696;_12_&#9733;&#9733;&#9733;&#22823;&#38442;&#24220;&#21608;&#29987;&#26399;&#21307;&#30274;&#21332;&#35696;&#20250;\31&#24180;&#24230;&#12304;&#26032;&#22411;&#12467;&#12525;&#12490;&#12391;&#38283;&#20652;&#20013;&#27490;&#12289;&#36039;&#26009;&#36865;&#20184;&#12398;&#12415;&#12305;\&#21442;&#32771;&#12487;&#12540;&#12479;\20200413&#20462;&#27491;&#12288;&#12304;&#65320;30&#20855;&#20307;&#20363;&#20869;&#35379;&#12288;&#23455;&#32318;&#22577;&#21578;&#27096;&#24335;&#12305;&#21608;&#29987;&#26399;&#25937;&#24613;&#21307;&#30274;&#20307;&#21046;&#12467;&#12540;&#12487;&#12451;&#12493;&#12540;&#12479;&#12540;&#35373;&#32622;&#20107;&#26989;&#26989;&#21209;&#22996;&#35351;.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10.19.162.25\&#27597;&#23376;&#12464;&#12523;&#12540;&#12503;\&#9733;&#9733;&#9733;&#21608;&#29987;&#26399;&#21307;&#30274;&#29677;&#65288;&#25937;&#28797;&#65319;&#12424;&#12426;&#24341;&#32153;&#12356;&#12384;&#36039;&#26009;&#65289;\90_10_&#21508;&#31278;&#20250;&#35696;_12_&#9733;&#9733;&#9733;&#22823;&#38442;&#24220;&#21608;&#29987;&#26399;&#21307;&#30274;&#21332;&#35696;&#20250;\31&#24180;&#24230;&#12304;&#26032;&#22411;&#12467;&#12525;&#12490;&#12391;&#38283;&#20652;&#20013;&#27490;&#12289;&#36039;&#26009;&#36865;&#20184;&#12398;&#12415;&#12305;\&#21442;&#32771;&#12487;&#12540;&#12479;\20200413&#20462;&#27491;&#12288;&#12304;&#65320;30&#20855;&#20307;&#20363;&#20869;&#35379;&#12288;&#23455;&#32318;&#22577;&#21578;&#27096;&#24335;&#12305;&#21608;&#29987;&#26399;&#25937;&#24613;&#21307;&#30274;&#20307;&#21046;&#12467;&#12540;&#12487;&#12451;&#12493;&#12540;&#12479;&#12540;&#35373;&#32622;&#20107;&#26989;&#26989;&#21209;&#22996;&#35351;.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D:\InoueKa\Desktop\&#12304;H30&#23455;&#32318;&#22577;&#21578;&#12305;&#21608;&#29987;&#26399;&#25937;&#24613;&#21307;&#30274;&#20307;&#21046;&#12467;&#12540;&#12487;&#12451;&#12493;&#12540;&#12479;&#12540;&#35373;&#32622;&#20107;&#26989;&#26989;&#21209;&#22996;&#35351;.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D:\InoueKa\Desktop\&#12304;H30&#23455;&#32318;&#22577;&#21578;&#12305;&#21608;&#29987;&#26399;&#25937;&#24613;&#21307;&#30274;&#20307;&#21046;&#12467;&#12540;&#12487;&#12451;&#12493;&#12540;&#12479;&#12540;&#35373;&#32622;&#20107;&#26989;&#26989;&#21209;&#22996;&#35351;.xlsx"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cat>
            <c:strRef>
              <c:f>実績集計表!$B$6:$B$14</c:f>
              <c:strCache>
                <c:ptCount val="9"/>
                <c:pt idx="0">
                  <c:v>切迫早産</c:v>
                </c:pt>
                <c:pt idx="1">
                  <c:v>前期破水</c:v>
                </c:pt>
                <c:pt idx="2">
                  <c:v>妊娠高血圧症候群</c:v>
                </c:pt>
                <c:pt idx="3">
                  <c:v>前置胎盤</c:v>
                </c:pt>
                <c:pt idx="4">
                  <c:v>産科危機的出血</c:v>
                </c:pt>
                <c:pt idx="5">
                  <c:v>虫垂炎</c:v>
                </c:pt>
                <c:pt idx="6">
                  <c:v>その他母体</c:v>
                </c:pt>
                <c:pt idx="7">
                  <c:v>婦人科</c:v>
                </c:pt>
                <c:pt idx="8">
                  <c:v>異所性妊娠</c:v>
                </c:pt>
              </c:strCache>
            </c:strRef>
          </c:cat>
          <c:val>
            <c:numRef>
              <c:f>実績集計表!$D$6:$D$14</c:f>
              <c:numCache>
                <c:formatCode>0%</c:formatCode>
                <c:ptCount val="9"/>
                <c:pt idx="0">
                  <c:v>0.39743589743589741</c:v>
                </c:pt>
                <c:pt idx="1">
                  <c:v>0.21794871794871795</c:v>
                </c:pt>
                <c:pt idx="2">
                  <c:v>2.564102564102564E-2</c:v>
                </c:pt>
                <c:pt idx="3">
                  <c:v>6.4102564102564097E-2</c:v>
                </c:pt>
                <c:pt idx="4">
                  <c:v>8.9743589743589744E-2</c:v>
                </c:pt>
                <c:pt idx="5">
                  <c:v>1.282051282051282E-2</c:v>
                </c:pt>
                <c:pt idx="6">
                  <c:v>0.10256410256410256</c:v>
                </c:pt>
                <c:pt idx="7">
                  <c:v>7.6923076923076927E-2</c:v>
                </c:pt>
                <c:pt idx="8">
                  <c:v>1.282051282051282E-2</c:v>
                </c:pt>
              </c:numCache>
            </c:numRef>
          </c:val>
          <c:extLst>
            <c:ext xmlns:c16="http://schemas.microsoft.com/office/drawing/2014/chart" uri="{C3380CC4-5D6E-409C-BE32-E72D297353CC}">
              <c16:uniqueId val="{00000000-63EB-4C01-92EE-EDF75ED381EF}"/>
            </c:ext>
          </c:extLst>
        </c:ser>
        <c:dLbls>
          <c:showLegendKey val="0"/>
          <c:showVal val="0"/>
          <c:showCatName val="0"/>
          <c:showSerName val="0"/>
          <c:showPercent val="0"/>
          <c:showBubbleSize val="0"/>
        </c:dLbls>
        <c:gapWidth val="219"/>
        <c:overlap val="-27"/>
        <c:axId val="595097743"/>
        <c:axId val="595098159"/>
      </c:barChart>
      <c:catAx>
        <c:axId val="5950977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95098159"/>
        <c:crosses val="autoZero"/>
        <c:auto val="1"/>
        <c:lblAlgn val="ctr"/>
        <c:lblOffset val="100"/>
        <c:noMultiLvlLbl val="0"/>
      </c:catAx>
      <c:valAx>
        <c:axId val="595098159"/>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95097743"/>
        <c:crosses val="autoZero"/>
        <c:crossBetween val="between"/>
      </c:valAx>
      <c:spPr>
        <a:noFill/>
        <a:ln>
          <a:noFill/>
        </a:ln>
        <a:effectLst/>
      </c:spPr>
    </c:plotArea>
    <c:plotVisOnly val="1"/>
    <c:dispBlanksAs val="gap"/>
    <c:showDLblsOverMax val="0"/>
  </c:chart>
  <c:spPr>
    <a:noFill/>
    <a:ln>
      <a:solidFill>
        <a:schemeClr val="tx1"/>
      </a:solid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cat>
            <c:strRef>
              <c:f>実績集計表!$F$6:$H$13</c:f>
              <c:strCache>
                <c:ptCount val="8"/>
                <c:pt idx="0">
                  <c:v>1～10</c:v>
                </c:pt>
                <c:pt idx="1">
                  <c:v>11～20</c:v>
                </c:pt>
                <c:pt idx="2">
                  <c:v>21～30</c:v>
                </c:pt>
                <c:pt idx="3">
                  <c:v>31～40</c:v>
                </c:pt>
                <c:pt idx="4">
                  <c:v>41～</c:v>
                </c:pt>
                <c:pt idx="5">
                  <c:v>分娩～</c:v>
                </c:pt>
                <c:pt idx="6">
                  <c:v>妊娠なし</c:v>
                </c:pt>
                <c:pt idx="7">
                  <c:v>不明</c:v>
                </c:pt>
              </c:strCache>
            </c:strRef>
          </c:cat>
          <c:val>
            <c:numRef>
              <c:f>実績集計表!$J$6:$J$13</c:f>
              <c:numCache>
                <c:formatCode>0%</c:formatCode>
                <c:ptCount val="8"/>
                <c:pt idx="0">
                  <c:v>1.282051282051282E-2</c:v>
                </c:pt>
                <c:pt idx="1">
                  <c:v>0</c:v>
                </c:pt>
                <c:pt idx="2">
                  <c:v>0.33333333333333331</c:v>
                </c:pt>
                <c:pt idx="3">
                  <c:v>0.44871794871794873</c:v>
                </c:pt>
                <c:pt idx="4">
                  <c:v>1.282051282051282E-2</c:v>
                </c:pt>
                <c:pt idx="5">
                  <c:v>0.11538461538461539</c:v>
                </c:pt>
                <c:pt idx="6">
                  <c:v>7.6923076923076927E-2</c:v>
                </c:pt>
                <c:pt idx="7">
                  <c:v>0</c:v>
                </c:pt>
              </c:numCache>
            </c:numRef>
          </c:val>
          <c:extLst>
            <c:ext xmlns:c16="http://schemas.microsoft.com/office/drawing/2014/chart" uri="{C3380CC4-5D6E-409C-BE32-E72D297353CC}">
              <c16:uniqueId val="{00000000-7301-4794-95C4-3B4FE993F499}"/>
            </c:ext>
          </c:extLst>
        </c:ser>
        <c:dLbls>
          <c:showLegendKey val="0"/>
          <c:showVal val="0"/>
          <c:showCatName val="0"/>
          <c:showSerName val="0"/>
          <c:showPercent val="0"/>
          <c:showBubbleSize val="0"/>
        </c:dLbls>
        <c:gapWidth val="219"/>
        <c:overlap val="-27"/>
        <c:axId val="591711599"/>
        <c:axId val="591717007"/>
      </c:barChart>
      <c:catAx>
        <c:axId val="59171159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91717007"/>
        <c:crosses val="autoZero"/>
        <c:auto val="1"/>
        <c:lblAlgn val="ctr"/>
        <c:lblOffset val="100"/>
        <c:noMultiLvlLbl val="0"/>
      </c:catAx>
      <c:valAx>
        <c:axId val="591717007"/>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91711599"/>
        <c:crosses val="autoZero"/>
        <c:crossBetween val="between"/>
      </c:valAx>
      <c:spPr>
        <a:noFill/>
        <a:ln>
          <a:noFill/>
        </a:ln>
        <a:effectLst/>
      </c:spPr>
    </c:plotArea>
    <c:plotVisOnly val="1"/>
    <c:dispBlanksAs val="gap"/>
    <c:showDLblsOverMax val="0"/>
  </c:chart>
  <c:spPr>
    <a:noFill/>
    <a:ln>
      <a:solidFill>
        <a:schemeClr val="tx1"/>
      </a:solidFill>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cat>
            <c:strRef>
              <c:f>実績集計表!$L$6:$N$12</c:f>
              <c:strCache>
                <c:ptCount val="7"/>
                <c:pt idx="0">
                  <c:v>0～10</c:v>
                </c:pt>
                <c:pt idx="1">
                  <c:v>11～20</c:v>
                </c:pt>
                <c:pt idx="2">
                  <c:v>21～30</c:v>
                </c:pt>
                <c:pt idx="3">
                  <c:v>31～40</c:v>
                </c:pt>
                <c:pt idx="4">
                  <c:v>41～</c:v>
                </c:pt>
                <c:pt idx="5">
                  <c:v>51～</c:v>
                </c:pt>
                <c:pt idx="6">
                  <c:v>不明</c:v>
                </c:pt>
              </c:strCache>
            </c:strRef>
          </c:cat>
          <c:val>
            <c:numRef>
              <c:f>実績集計表!$P$6:$P$12</c:f>
              <c:numCache>
                <c:formatCode>0%</c:formatCode>
                <c:ptCount val="7"/>
                <c:pt idx="0">
                  <c:v>0.44871794871794873</c:v>
                </c:pt>
                <c:pt idx="1">
                  <c:v>0.35897435897435898</c:v>
                </c:pt>
                <c:pt idx="2">
                  <c:v>0.11538461538461539</c:v>
                </c:pt>
                <c:pt idx="3">
                  <c:v>6.4102564102564097E-2</c:v>
                </c:pt>
                <c:pt idx="4">
                  <c:v>0</c:v>
                </c:pt>
                <c:pt idx="5">
                  <c:v>1.282051282051282E-2</c:v>
                </c:pt>
                <c:pt idx="6">
                  <c:v>0</c:v>
                </c:pt>
              </c:numCache>
            </c:numRef>
          </c:val>
          <c:extLst>
            <c:ext xmlns:c16="http://schemas.microsoft.com/office/drawing/2014/chart" uri="{C3380CC4-5D6E-409C-BE32-E72D297353CC}">
              <c16:uniqueId val="{00000000-A8BE-4446-AA84-58BB00149CA7}"/>
            </c:ext>
          </c:extLst>
        </c:ser>
        <c:dLbls>
          <c:showLegendKey val="0"/>
          <c:showVal val="0"/>
          <c:showCatName val="0"/>
          <c:showSerName val="0"/>
          <c:showPercent val="0"/>
          <c:showBubbleSize val="0"/>
        </c:dLbls>
        <c:gapWidth val="219"/>
        <c:overlap val="-27"/>
        <c:axId val="591719503"/>
        <c:axId val="591725743"/>
      </c:barChart>
      <c:catAx>
        <c:axId val="59171950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91725743"/>
        <c:crosses val="autoZero"/>
        <c:auto val="1"/>
        <c:lblAlgn val="ctr"/>
        <c:lblOffset val="100"/>
        <c:noMultiLvlLbl val="0"/>
      </c:catAx>
      <c:valAx>
        <c:axId val="591725743"/>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91719503"/>
        <c:crosses val="autoZero"/>
        <c:crossBetween val="between"/>
      </c:valAx>
      <c:spPr>
        <a:noFill/>
        <a:ln>
          <a:noFill/>
        </a:ln>
        <a:effectLst/>
      </c:spPr>
    </c:plotArea>
    <c:plotVisOnly val="1"/>
    <c:dispBlanksAs val="gap"/>
    <c:showDLblsOverMax val="0"/>
  </c:chart>
  <c:spPr>
    <a:noFill/>
    <a:ln>
      <a:solidFill>
        <a:schemeClr val="tx1"/>
      </a:solidFill>
    </a:ln>
    <a:effectLst/>
  </c:spPr>
  <c:txPr>
    <a:bodyPr/>
    <a:lstStyle/>
    <a:p>
      <a:pPr>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col"/>
        <c:grouping val="clustered"/>
        <c:varyColors val="0"/>
        <c:ser>
          <c:idx val="0"/>
          <c:order val="0"/>
          <c:tx>
            <c:strRef>
              <c:f>集計表!$O$3</c:f>
              <c:strCache>
                <c:ptCount val="1"/>
                <c:pt idx="0">
                  <c:v>OGCS搬送件数</c:v>
                </c:pt>
              </c:strCache>
            </c:strRef>
          </c:tx>
          <c:spPr>
            <a:solidFill>
              <a:schemeClr val="accent1"/>
            </a:solidFill>
            <a:ln>
              <a:noFill/>
            </a:ln>
            <a:effectLst/>
          </c:spPr>
          <c:invertIfNegative val="0"/>
          <c:cat>
            <c:numRef>
              <c:f>集計表!$N$4:$N$13</c:f>
              <c:numCache>
                <c:formatCode>General</c:formatCode>
                <c:ptCount val="10"/>
                <c:pt idx="0">
                  <c:v>21</c:v>
                </c:pt>
                <c:pt idx="1">
                  <c:v>22</c:v>
                </c:pt>
                <c:pt idx="2">
                  <c:v>23</c:v>
                </c:pt>
                <c:pt idx="3">
                  <c:v>24</c:v>
                </c:pt>
                <c:pt idx="4">
                  <c:v>25</c:v>
                </c:pt>
                <c:pt idx="5">
                  <c:v>26</c:v>
                </c:pt>
                <c:pt idx="6">
                  <c:v>27</c:v>
                </c:pt>
                <c:pt idx="7">
                  <c:v>28</c:v>
                </c:pt>
                <c:pt idx="8">
                  <c:v>29</c:v>
                </c:pt>
                <c:pt idx="9">
                  <c:v>30</c:v>
                </c:pt>
              </c:numCache>
            </c:numRef>
          </c:cat>
          <c:val>
            <c:numRef>
              <c:f>集計表!$O$4:$O$13</c:f>
              <c:numCache>
                <c:formatCode>#,##0</c:formatCode>
                <c:ptCount val="10"/>
                <c:pt idx="0">
                  <c:v>1555</c:v>
                </c:pt>
                <c:pt idx="1">
                  <c:v>1889</c:v>
                </c:pt>
                <c:pt idx="2">
                  <c:v>1860</c:v>
                </c:pt>
                <c:pt idx="3">
                  <c:v>2038</c:v>
                </c:pt>
                <c:pt idx="4">
                  <c:v>2180</c:v>
                </c:pt>
                <c:pt idx="5">
                  <c:v>2494</c:v>
                </c:pt>
                <c:pt idx="6">
                  <c:v>2161</c:v>
                </c:pt>
                <c:pt idx="7">
                  <c:v>1946</c:v>
                </c:pt>
                <c:pt idx="8">
                  <c:v>1878</c:v>
                </c:pt>
                <c:pt idx="9">
                  <c:v>1956</c:v>
                </c:pt>
              </c:numCache>
            </c:numRef>
          </c:val>
          <c:extLst>
            <c:ext xmlns:c16="http://schemas.microsoft.com/office/drawing/2014/chart" uri="{C3380CC4-5D6E-409C-BE32-E72D297353CC}">
              <c16:uniqueId val="{00000000-886A-4E46-88C4-6129A5DE5822}"/>
            </c:ext>
          </c:extLst>
        </c:ser>
        <c:dLbls>
          <c:showLegendKey val="0"/>
          <c:showVal val="0"/>
          <c:showCatName val="0"/>
          <c:showSerName val="0"/>
          <c:showPercent val="0"/>
          <c:showBubbleSize val="0"/>
        </c:dLbls>
        <c:gapWidth val="219"/>
        <c:overlap val="-27"/>
        <c:axId val="154815488"/>
        <c:axId val="154803008"/>
      </c:barChart>
      <c:catAx>
        <c:axId val="1548154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54803008"/>
        <c:crosses val="autoZero"/>
        <c:auto val="1"/>
        <c:lblAlgn val="ctr"/>
        <c:lblOffset val="100"/>
        <c:noMultiLvlLbl val="0"/>
      </c:catAx>
      <c:valAx>
        <c:axId val="154803008"/>
        <c:scaling>
          <c:orientation val="minMax"/>
          <c:min val="10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54815488"/>
        <c:crosses val="autoZero"/>
        <c:crossBetween val="between"/>
        <c:majorUnit val="400"/>
      </c:valAx>
      <c:spPr>
        <a:noFill/>
        <a:ln>
          <a:noFill/>
        </a:ln>
        <a:effectLst/>
      </c:spPr>
    </c:plotArea>
    <c:plotVisOnly val="1"/>
    <c:dispBlanksAs val="gap"/>
    <c:showDLblsOverMax val="0"/>
  </c:chart>
  <c:spPr>
    <a:solidFill>
      <a:schemeClr val="bg1"/>
    </a:solidFill>
    <a:ln w="9525" cap="flat" cmpd="sng" algn="ctr">
      <a:solidFill>
        <a:sysClr val="windowText" lastClr="000000"/>
      </a:solidFill>
      <a:round/>
    </a:ln>
    <a:effectLst/>
  </c:spPr>
  <c:txPr>
    <a:bodyPr/>
    <a:lstStyle/>
    <a:p>
      <a:pPr>
        <a:defRPr/>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col"/>
        <c:grouping val="clustered"/>
        <c:varyColors val="0"/>
        <c:ser>
          <c:idx val="0"/>
          <c:order val="0"/>
          <c:tx>
            <c:strRef>
              <c:f>集計表!$R$3</c:f>
              <c:strCache>
                <c:ptCount val="1"/>
                <c:pt idx="0">
                  <c:v>コーディネート件数</c:v>
                </c:pt>
              </c:strCache>
            </c:strRef>
          </c:tx>
          <c:spPr>
            <a:solidFill>
              <a:schemeClr val="accent1"/>
            </a:solidFill>
            <a:ln>
              <a:noFill/>
            </a:ln>
            <a:effectLst/>
          </c:spPr>
          <c:invertIfNegative val="0"/>
          <c:cat>
            <c:numRef>
              <c:f>集計表!$Q$4:$Q$13</c:f>
              <c:numCache>
                <c:formatCode>General</c:formatCode>
                <c:ptCount val="10"/>
                <c:pt idx="0">
                  <c:v>21</c:v>
                </c:pt>
                <c:pt idx="1">
                  <c:v>22</c:v>
                </c:pt>
                <c:pt idx="2">
                  <c:v>23</c:v>
                </c:pt>
                <c:pt idx="3">
                  <c:v>24</c:v>
                </c:pt>
                <c:pt idx="4">
                  <c:v>25</c:v>
                </c:pt>
                <c:pt idx="5">
                  <c:v>26</c:v>
                </c:pt>
                <c:pt idx="6">
                  <c:v>27</c:v>
                </c:pt>
                <c:pt idx="7">
                  <c:v>28</c:v>
                </c:pt>
                <c:pt idx="8">
                  <c:v>29</c:v>
                </c:pt>
                <c:pt idx="9">
                  <c:v>30</c:v>
                </c:pt>
              </c:numCache>
            </c:numRef>
          </c:cat>
          <c:val>
            <c:numRef>
              <c:f>集計表!$R$4:$R$13</c:f>
              <c:numCache>
                <c:formatCode>General</c:formatCode>
                <c:ptCount val="10"/>
                <c:pt idx="0">
                  <c:v>163</c:v>
                </c:pt>
                <c:pt idx="1">
                  <c:v>165</c:v>
                </c:pt>
                <c:pt idx="2">
                  <c:v>152</c:v>
                </c:pt>
                <c:pt idx="3">
                  <c:v>110</c:v>
                </c:pt>
                <c:pt idx="4">
                  <c:v>138</c:v>
                </c:pt>
                <c:pt idx="5">
                  <c:v>135</c:v>
                </c:pt>
                <c:pt idx="6">
                  <c:v>139</c:v>
                </c:pt>
                <c:pt idx="7">
                  <c:v>110</c:v>
                </c:pt>
                <c:pt idx="8">
                  <c:v>99</c:v>
                </c:pt>
                <c:pt idx="9">
                  <c:v>78</c:v>
                </c:pt>
              </c:numCache>
            </c:numRef>
          </c:val>
          <c:extLst>
            <c:ext xmlns:c16="http://schemas.microsoft.com/office/drawing/2014/chart" uri="{C3380CC4-5D6E-409C-BE32-E72D297353CC}">
              <c16:uniqueId val="{00000000-E707-4BF1-AA83-8980EFB91D2C}"/>
            </c:ext>
          </c:extLst>
        </c:ser>
        <c:dLbls>
          <c:showLegendKey val="0"/>
          <c:showVal val="0"/>
          <c:showCatName val="0"/>
          <c:showSerName val="0"/>
          <c:showPercent val="0"/>
          <c:showBubbleSize val="0"/>
        </c:dLbls>
        <c:gapWidth val="219"/>
        <c:overlap val="-27"/>
        <c:axId val="154733056"/>
        <c:axId val="154823392"/>
      </c:barChart>
      <c:catAx>
        <c:axId val="1547330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54823392"/>
        <c:crosses val="autoZero"/>
        <c:auto val="1"/>
        <c:lblAlgn val="ctr"/>
        <c:lblOffset val="100"/>
        <c:noMultiLvlLbl val="0"/>
      </c:catAx>
      <c:valAx>
        <c:axId val="154823392"/>
        <c:scaling>
          <c:orientation val="minMax"/>
          <c:max val="170"/>
          <c:min val="5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54733056"/>
        <c:crosses val="autoZero"/>
        <c:crossBetween val="between"/>
      </c:valAx>
      <c:spPr>
        <a:noFill/>
        <a:ln>
          <a:noFill/>
        </a:ln>
        <a:effectLst/>
      </c:spPr>
    </c:plotArea>
    <c:plotVisOnly val="1"/>
    <c:dispBlanksAs val="gap"/>
    <c:showDLblsOverMax val="0"/>
  </c:chart>
  <c:spPr>
    <a:solidFill>
      <a:schemeClr val="bg1"/>
    </a:solidFill>
    <a:ln w="9525" cap="flat" cmpd="sng" algn="ctr">
      <a:solidFill>
        <a:sysClr val="windowText" lastClr="000000"/>
      </a:solidFill>
      <a:round/>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8152C927-3DC6-44BB-9663-0ECEE2792406}" type="datetimeFigureOut">
              <a:rPr kumimoji="1" lang="ja-JP" altLang="en-US" smtClean="0"/>
              <a:t>2020/6/17</a:t>
            </a:fld>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05FD9EC5-86C3-427F-AB45-556E9E59EA2D}" type="slidenum">
              <a:rPr kumimoji="1" lang="ja-JP" altLang="en-US" smtClean="0"/>
              <a:t>‹#›</a:t>
            </a:fld>
            <a:endParaRPr kumimoji="1" lang="ja-JP" altLang="en-US"/>
          </a:p>
        </p:txBody>
      </p:sp>
    </p:spTree>
    <p:extLst>
      <p:ext uri="{BB962C8B-B14F-4D97-AF65-F5344CB8AC3E}">
        <p14:creationId xmlns:p14="http://schemas.microsoft.com/office/powerpoint/2010/main" val="3016019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786" cy="496967"/>
          </a:xfrm>
          <a:prstGeom prst="rect">
            <a:avLst/>
          </a:prstGeom>
        </p:spPr>
        <p:txBody>
          <a:bodyPr vert="horz" lIns="92174" tIns="46086" rIns="92174" bIns="4608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1"/>
            <a:ext cx="2949786" cy="496967"/>
          </a:xfrm>
          <a:prstGeom prst="rect">
            <a:avLst/>
          </a:prstGeom>
        </p:spPr>
        <p:txBody>
          <a:bodyPr vert="horz" lIns="92174" tIns="46086" rIns="92174" bIns="46086" rtlCol="0"/>
          <a:lstStyle>
            <a:lvl1pPr algn="r">
              <a:defRPr sz="1200"/>
            </a:lvl1pPr>
          </a:lstStyle>
          <a:p>
            <a:fld id="{9ACAEA70-D54E-42DB-99BE-499868C9A7B5}" type="datetimeFigureOut">
              <a:rPr kumimoji="1" lang="ja-JP" altLang="en-US" smtClean="0"/>
              <a:t>2020/6/17</a:t>
            </a:fld>
            <a:endParaRPr kumimoji="1" lang="ja-JP" altLang="en-US"/>
          </a:p>
        </p:txBody>
      </p:sp>
      <p:sp>
        <p:nvSpPr>
          <p:cNvPr id="4" name="スライド イメージ プレースホルダー 3"/>
          <p:cNvSpPr>
            <a:spLocks noGrp="1" noRot="1" noChangeAspect="1"/>
          </p:cNvSpPr>
          <p:nvPr>
            <p:ph type="sldImg" idx="2"/>
          </p:nvPr>
        </p:nvSpPr>
        <p:spPr>
          <a:xfrm>
            <a:off x="830263" y="744538"/>
            <a:ext cx="5148262" cy="3729037"/>
          </a:xfrm>
          <a:prstGeom prst="rect">
            <a:avLst/>
          </a:prstGeom>
          <a:noFill/>
          <a:ln w="12700">
            <a:solidFill>
              <a:prstClr val="black"/>
            </a:solidFill>
          </a:ln>
        </p:spPr>
        <p:txBody>
          <a:bodyPr vert="horz" lIns="92174" tIns="46086" rIns="92174" bIns="46086" rtlCol="0" anchor="ctr"/>
          <a:lstStyle/>
          <a:p>
            <a:endParaRPr lang="ja-JP" altLang="en-US"/>
          </a:p>
        </p:txBody>
      </p:sp>
      <p:sp>
        <p:nvSpPr>
          <p:cNvPr id="5" name="ノート プレースホルダー 4"/>
          <p:cNvSpPr>
            <a:spLocks noGrp="1"/>
          </p:cNvSpPr>
          <p:nvPr>
            <p:ph type="body" sz="quarter" idx="3"/>
          </p:nvPr>
        </p:nvSpPr>
        <p:spPr>
          <a:xfrm>
            <a:off x="680721" y="4721185"/>
            <a:ext cx="5445760" cy="4472702"/>
          </a:xfrm>
          <a:prstGeom prst="rect">
            <a:avLst/>
          </a:prstGeom>
        </p:spPr>
        <p:txBody>
          <a:bodyPr vert="horz" lIns="92174" tIns="46086" rIns="92174" bIns="4608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647"/>
            <a:ext cx="2949786" cy="496967"/>
          </a:xfrm>
          <a:prstGeom prst="rect">
            <a:avLst/>
          </a:prstGeom>
        </p:spPr>
        <p:txBody>
          <a:bodyPr vert="horz" lIns="92174" tIns="46086" rIns="92174" bIns="4608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6" cy="496967"/>
          </a:xfrm>
          <a:prstGeom prst="rect">
            <a:avLst/>
          </a:prstGeom>
        </p:spPr>
        <p:txBody>
          <a:bodyPr vert="horz" lIns="92174" tIns="46086" rIns="92174" bIns="46086" rtlCol="0" anchor="b"/>
          <a:lstStyle>
            <a:lvl1pPr algn="r">
              <a:defRPr sz="1200"/>
            </a:lvl1pPr>
          </a:lstStyle>
          <a:p>
            <a:fld id="{39D0CAB6-7405-42F5-8265-46CD154B5479}" type="slidenum">
              <a:rPr kumimoji="1" lang="ja-JP" altLang="en-US" smtClean="0"/>
              <a:t>‹#›</a:t>
            </a:fld>
            <a:endParaRPr kumimoji="1" lang="ja-JP" altLang="en-US"/>
          </a:p>
        </p:txBody>
      </p:sp>
    </p:spTree>
    <p:extLst>
      <p:ext uri="{BB962C8B-B14F-4D97-AF65-F5344CB8AC3E}">
        <p14:creationId xmlns:p14="http://schemas.microsoft.com/office/powerpoint/2010/main" val="661865510"/>
      </p:ext>
    </p:extLst>
  </p:cSld>
  <p:clrMap bg1="lt1" tx1="dk1" bg2="lt2" tx2="dk2" accent1="accent1" accent2="accent2" accent3="accent3" accent4="accent4" accent5="accent5" accent6="accent6" hlink="hlink" folHlink="folHlink"/>
  <p:notesStyle>
    <a:lvl1pPr marL="0" algn="l" defTabSz="1028700" rtl="0" eaLnBrk="1" latinLnBrk="0" hangingPunct="1">
      <a:defRPr kumimoji="1" sz="1400" kern="1200">
        <a:solidFill>
          <a:schemeClr val="tx1"/>
        </a:solidFill>
        <a:latin typeface="+mn-lt"/>
        <a:ea typeface="+mn-ea"/>
        <a:cs typeface="+mn-cs"/>
      </a:defRPr>
    </a:lvl1pPr>
    <a:lvl2pPr marL="514350" algn="l" defTabSz="1028700" rtl="0" eaLnBrk="1" latinLnBrk="0" hangingPunct="1">
      <a:defRPr kumimoji="1" sz="1400" kern="1200">
        <a:solidFill>
          <a:schemeClr val="tx1"/>
        </a:solidFill>
        <a:latin typeface="+mn-lt"/>
        <a:ea typeface="+mn-ea"/>
        <a:cs typeface="+mn-cs"/>
      </a:defRPr>
    </a:lvl2pPr>
    <a:lvl3pPr marL="1028700" algn="l" defTabSz="1028700" rtl="0" eaLnBrk="1" latinLnBrk="0" hangingPunct="1">
      <a:defRPr kumimoji="1" sz="1400" kern="1200">
        <a:solidFill>
          <a:schemeClr val="tx1"/>
        </a:solidFill>
        <a:latin typeface="+mn-lt"/>
        <a:ea typeface="+mn-ea"/>
        <a:cs typeface="+mn-cs"/>
      </a:defRPr>
    </a:lvl3pPr>
    <a:lvl4pPr marL="1543050" algn="l" defTabSz="1028700" rtl="0" eaLnBrk="1" latinLnBrk="0" hangingPunct="1">
      <a:defRPr kumimoji="1" sz="1400" kern="1200">
        <a:solidFill>
          <a:schemeClr val="tx1"/>
        </a:solidFill>
        <a:latin typeface="+mn-lt"/>
        <a:ea typeface="+mn-ea"/>
        <a:cs typeface="+mn-cs"/>
      </a:defRPr>
    </a:lvl4pPr>
    <a:lvl5pPr marL="2057400" algn="l" defTabSz="1028700" rtl="0" eaLnBrk="1" latinLnBrk="0" hangingPunct="1">
      <a:defRPr kumimoji="1" sz="1400" kern="1200">
        <a:solidFill>
          <a:schemeClr val="tx1"/>
        </a:solidFill>
        <a:latin typeface="+mn-lt"/>
        <a:ea typeface="+mn-ea"/>
        <a:cs typeface="+mn-cs"/>
      </a:defRPr>
    </a:lvl5pPr>
    <a:lvl6pPr marL="2571750" algn="l" defTabSz="1028700" rtl="0" eaLnBrk="1" latinLnBrk="0" hangingPunct="1">
      <a:defRPr kumimoji="1" sz="1400" kern="1200">
        <a:solidFill>
          <a:schemeClr val="tx1"/>
        </a:solidFill>
        <a:latin typeface="+mn-lt"/>
        <a:ea typeface="+mn-ea"/>
        <a:cs typeface="+mn-cs"/>
      </a:defRPr>
    </a:lvl6pPr>
    <a:lvl7pPr marL="3086100" algn="l" defTabSz="1028700" rtl="0" eaLnBrk="1" latinLnBrk="0" hangingPunct="1">
      <a:defRPr kumimoji="1" sz="1400" kern="1200">
        <a:solidFill>
          <a:schemeClr val="tx1"/>
        </a:solidFill>
        <a:latin typeface="+mn-lt"/>
        <a:ea typeface="+mn-ea"/>
        <a:cs typeface="+mn-cs"/>
      </a:defRPr>
    </a:lvl7pPr>
    <a:lvl8pPr marL="3600450" algn="l" defTabSz="1028700" rtl="0" eaLnBrk="1" latinLnBrk="0" hangingPunct="1">
      <a:defRPr kumimoji="1" sz="1400" kern="1200">
        <a:solidFill>
          <a:schemeClr val="tx1"/>
        </a:solidFill>
        <a:latin typeface="+mn-lt"/>
        <a:ea typeface="+mn-ea"/>
        <a:cs typeface="+mn-cs"/>
      </a:defRPr>
    </a:lvl8pPr>
    <a:lvl9pPr marL="4114800" algn="l" defTabSz="1028700" rtl="0" eaLnBrk="1" latinLnBrk="0" hangingPunct="1">
      <a:defRPr kumimoji="1"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30263" y="744538"/>
            <a:ext cx="5148262" cy="372903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9D0CAB6-7405-42F5-8265-46CD154B5479}" type="slidenum">
              <a:rPr kumimoji="1" lang="ja-JP" altLang="en-US" smtClean="0"/>
              <a:t>0</a:t>
            </a:fld>
            <a:endParaRPr kumimoji="1" lang="ja-JP" altLang="en-US"/>
          </a:p>
        </p:txBody>
      </p:sp>
    </p:spTree>
    <p:extLst>
      <p:ext uri="{BB962C8B-B14F-4D97-AF65-F5344CB8AC3E}">
        <p14:creationId xmlns:p14="http://schemas.microsoft.com/office/powerpoint/2010/main" val="16981178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39D0CAB6-7405-42F5-8265-46CD154B5479}" type="slidenum">
              <a:rPr kumimoji="1" lang="ja-JP" altLang="en-US" smtClean="0"/>
              <a:t>1</a:t>
            </a:fld>
            <a:endParaRPr kumimoji="1" lang="ja-JP" altLang="en-US"/>
          </a:p>
        </p:txBody>
      </p:sp>
    </p:spTree>
    <p:extLst>
      <p:ext uri="{BB962C8B-B14F-4D97-AF65-F5344CB8AC3E}">
        <p14:creationId xmlns:p14="http://schemas.microsoft.com/office/powerpoint/2010/main" val="40650921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39D0CAB6-7405-42F5-8265-46CD154B5479}" type="slidenum">
              <a:rPr kumimoji="1" lang="ja-JP" altLang="en-US" smtClean="0"/>
              <a:t>2</a:t>
            </a:fld>
            <a:endParaRPr kumimoji="1" lang="ja-JP" altLang="en-US"/>
          </a:p>
        </p:txBody>
      </p:sp>
    </p:spTree>
    <p:extLst>
      <p:ext uri="{BB962C8B-B14F-4D97-AF65-F5344CB8AC3E}">
        <p14:creationId xmlns:p14="http://schemas.microsoft.com/office/powerpoint/2010/main" val="40650921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39D0CAB6-7405-42F5-8265-46CD154B5479}" type="slidenum">
              <a:rPr kumimoji="1" lang="ja-JP" altLang="en-US" smtClean="0"/>
              <a:t>3</a:t>
            </a:fld>
            <a:endParaRPr kumimoji="1" lang="ja-JP" altLang="en-US"/>
          </a:p>
        </p:txBody>
      </p:sp>
    </p:spTree>
    <p:extLst>
      <p:ext uri="{BB962C8B-B14F-4D97-AF65-F5344CB8AC3E}">
        <p14:creationId xmlns:p14="http://schemas.microsoft.com/office/powerpoint/2010/main" val="40650921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39D0CAB6-7405-42F5-8265-46CD154B5479}" type="slidenum">
              <a:rPr kumimoji="1" lang="ja-JP" altLang="en-US" smtClean="0"/>
              <a:t>5</a:t>
            </a:fld>
            <a:endParaRPr kumimoji="1" lang="ja-JP" altLang="en-US"/>
          </a:p>
        </p:txBody>
      </p:sp>
    </p:spTree>
    <p:extLst>
      <p:ext uri="{BB962C8B-B14F-4D97-AF65-F5344CB8AC3E}">
        <p14:creationId xmlns:p14="http://schemas.microsoft.com/office/powerpoint/2010/main" val="40650921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83074" y="2348893"/>
            <a:ext cx="8874840" cy="1620771"/>
          </a:xfrm>
        </p:spPr>
        <p:txBody>
          <a:bodyPr/>
          <a:lstStyle/>
          <a:p>
            <a:r>
              <a:rPr kumimoji="1" lang="ja-JP" altLang="en-US" dirty="0" smtClean="0"/>
              <a:t>マスター タイトルの書式設定</a:t>
            </a:r>
            <a:endParaRPr kumimoji="1" lang="ja-JP" altLang="en-US" dirty="0"/>
          </a:p>
        </p:txBody>
      </p:sp>
      <p:sp>
        <p:nvSpPr>
          <p:cNvPr id="3" name="サブタイトル 2"/>
          <p:cNvSpPr>
            <a:spLocks noGrp="1"/>
          </p:cNvSpPr>
          <p:nvPr>
            <p:ph type="subTitle" idx="1"/>
          </p:nvPr>
        </p:nvSpPr>
        <p:spPr>
          <a:xfrm>
            <a:off x="1566148" y="4284716"/>
            <a:ext cx="7308692" cy="1932323"/>
          </a:xfrm>
        </p:spPr>
        <p:txBody>
          <a:bodyPr/>
          <a:lstStyle>
            <a:lvl1pPr marL="0" indent="0" algn="ctr">
              <a:buNone/>
              <a:defRPr>
                <a:solidFill>
                  <a:schemeClr val="tx1">
                    <a:tint val="75000"/>
                  </a:schemeClr>
                </a:solidFill>
              </a:defRPr>
            </a:lvl1pPr>
            <a:lvl2pPr marL="514350" indent="0" algn="ctr">
              <a:buNone/>
              <a:defRPr>
                <a:solidFill>
                  <a:schemeClr val="tx1">
                    <a:tint val="75000"/>
                  </a:schemeClr>
                </a:solidFill>
              </a:defRPr>
            </a:lvl2pPr>
            <a:lvl3pPr marL="1028700" indent="0" algn="ctr">
              <a:buNone/>
              <a:defRPr>
                <a:solidFill>
                  <a:schemeClr val="tx1">
                    <a:tint val="75000"/>
                  </a:schemeClr>
                </a:solidFill>
              </a:defRPr>
            </a:lvl3pPr>
            <a:lvl4pPr marL="1543050" indent="0" algn="ctr">
              <a:buNone/>
              <a:defRPr>
                <a:solidFill>
                  <a:schemeClr val="tx1">
                    <a:tint val="75000"/>
                  </a:schemeClr>
                </a:solidFill>
              </a:defRPr>
            </a:lvl4pPr>
            <a:lvl5pPr marL="2057400" indent="0" algn="ctr">
              <a:buNone/>
              <a:defRPr>
                <a:solidFill>
                  <a:schemeClr val="tx1">
                    <a:tint val="75000"/>
                  </a:schemeClr>
                </a:solidFill>
              </a:defRPr>
            </a:lvl5pPr>
            <a:lvl6pPr marL="2571750" indent="0" algn="ctr">
              <a:buNone/>
              <a:defRPr>
                <a:solidFill>
                  <a:schemeClr val="tx1">
                    <a:tint val="75000"/>
                  </a:schemeClr>
                </a:solidFill>
              </a:defRPr>
            </a:lvl6pPr>
            <a:lvl7pPr marL="3086100" indent="0" algn="ctr">
              <a:buNone/>
              <a:defRPr>
                <a:solidFill>
                  <a:schemeClr val="tx1">
                    <a:tint val="75000"/>
                  </a:schemeClr>
                </a:solidFill>
              </a:defRPr>
            </a:lvl7pPr>
            <a:lvl8pPr marL="3600450" indent="0" algn="ctr">
              <a:buNone/>
              <a:defRPr>
                <a:solidFill>
                  <a:schemeClr val="tx1">
                    <a:tint val="75000"/>
                  </a:schemeClr>
                </a:solidFill>
              </a:defRPr>
            </a:lvl8pPr>
            <a:lvl9pPr marL="41148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04DA693-9517-4F69-AA5A-7BEDAFF07246}" type="datetime1">
              <a:rPr kumimoji="1" lang="ja-JP" altLang="en-US" smtClean="0"/>
              <a:t>2020/6/17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98ADCCA-84D9-4069-9BB0-304B67134722}" type="slidenum">
              <a:rPr kumimoji="1" lang="ja-JP" altLang="en-US" smtClean="0"/>
              <a:t>‹#›</a:t>
            </a:fld>
            <a:endParaRPr kumimoji="1" lang="ja-JP" altLang="en-US" dirty="0"/>
          </a:p>
        </p:txBody>
      </p:sp>
      <p:sp>
        <p:nvSpPr>
          <p:cNvPr id="7" name="正方形/長方形 6"/>
          <p:cNvSpPr/>
          <p:nvPr userDrawn="1"/>
        </p:nvSpPr>
        <p:spPr>
          <a:xfrm>
            <a:off x="386836" y="3463063"/>
            <a:ext cx="9619932" cy="79392"/>
          </a:xfrm>
          <a:prstGeom prst="rect">
            <a:avLst/>
          </a:prstGeom>
          <a:gradFill flip="none" rotWithShape="1">
            <a:gsLst>
              <a:gs pos="50000">
                <a:srgbClr val="00B050"/>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2870" tIns="51435" rIns="102870" bIns="51435" spcCol="0" rtlCol="0" anchor="ctr"/>
          <a:lstStyle/>
          <a:p>
            <a:pPr algn="ctr"/>
            <a:endParaRPr kumimoji="1" lang="ja-JP" altLang="en-US"/>
          </a:p>
        </p:txBody>
      </p:sp>
      <p:sp>
        <p:nvSpPr>
          <p:cNvPr id="8" name="正方形/長方形 7"/>
          <p:cNvSpPr/>
          <p:nvPr userDrawn="1"/>
        </p:nvSpPr>
        <p:spPr>
          <a:xfrm>
            <a:off x="386836" y="3542455"/>
            <a:ext cx="9619932" cy="79392"/>
          </a:xfrm>
          <a:prstGeom prst="rect">
            <a:avLst/>
          </a:prstGeom>
          <a:gradFill flip="none" rotWithShape="1">
            <a:gsLst>
              <a:gs pos="50000">
                <a:srgbClr val="03F364"/>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2870" tIns="51435" rIns="102870" bIns="51435" spcCol="0" rtlCol="0" anchor="ctr"/>
          <a:lstStyle/>
          <a:p>
            <a:pPr algn="ctr"/>
            <a:endParaRPr kumimoji="1" lang="ja-JP" altLang="en-US"/>
          </a:p>
        </p:txBody>
      </p:sp>
    </p:spTree>
    <p:extLst>
      <p:ext uri="{BB962C8B-B14F-4D97-AF65-F5344CB8AC3E}">
        <p14:creationId xmlns:p14="http://schemas.microsoft.com/office/powerpoint/2010/main" val="45142171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CF5950A-DA71-47F1-B0E7-D15E0E6F6108}" type="datetime1">
              <a:rPr kumimoji="1" lang="ja-JP" altLang="en-US" smtClean="0"/>
              <a:t>2020/6/17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98ADCCA-84D9-4069-9BB0-304B67134722}" type="slidenum">
              <a:rPr kumimoji="1" lang="ja-JP" altLang="en-US" smtClean="0"/>
              <a:t>‹#›</a:t>
            </a:fld>
            <a:endParaRPr kumimoji="1" lang="ja-JP" altLang="en-US"/>
          </a:p>
        </p:txBody>
      </p:sp>
    </p:spTree>
    <p:extLst>
      <p:ext uri="{BB962C8B-B14F-4D97-AF65-F5344CB8AC3E}">
        <p14:creationId xmlns:p14="http://schemas.microsoft.com/office/powerpoint/2010/main" val="232416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569716" y="302802"/>
            <a:ext cx="2349222" cy="645157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22050" y="302802"/>
            <a:ext cx="6873650" cy="645157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065BAB-7233-4509-8DB3-12416D1446E8}" type="datetime1">
              <a:rPr kumimoji="1" lang="ja-JP" altLang="en-US" smtClean="0"/>
              <a:t>2020/6/17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98ADCCA-84D9-4069-9BB0-304B67134722}" type="slidenum">
              <a:rPr kumimoji="1" lang="ja-JP" altLang="en-US" smtClean="0"/>
              <a:t>‹#›</a:t>
            </a:fld>
            <a:endParaRPr kumimoji="1" lang="ja-JP" altLang="en-US"/>
          </a:p>
        </p:txBody>
      </p:sp>
    </p:spTree>
    <p:extLst>
      <p:ext uri="{BB962C8B-B14F-4D97-AF65-F5344CB8AC3E}">
        <p14:creationId xmlns:p14="http://schemas.microsoft.com/office/powerpoint/2010/main" val="1571762395"/>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2F70A9B-94AE-45CC-BDFE-FBA2B02A8552}" type="datetimeFigureOut">
              <a:rPr kumimoji="1" lang="ja-JP" altLang="en-US" smtClean="0"/>
              <a:t>2020/6/17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3F631A7-6AE9-4EF7-8B4B-867FEFB7037A}" type="slidenum">
              <a:rPr kumimoji="1" lang="ja-JP" altLang="en-US" smtClean="0"/>
              <a:t>‹#›</a:t>
            </a:fld>
            <a:endParaRPr kumimoji="1" lang="ja-JP" altLang="en-US"/>
          </a:p>
        </p:txBody>
      </p:sp>
    </p:spTree>
    <p:extLst>
      <p:ext uri="{BB962C8B-B14F-4D97-AF65-F5344CB8AC3E}">
        <p14:creationId xmlns:p14="http://schemas.microsoft.com/office/powerpoint/2010/main" val="138653231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1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83074" y="2348893"/>
            <a:ext cx="8874840" cy="1620771"/>
          </a:xfrm>
        </p:spPr>
        <p:txBody>
          <a:bodyPr/>
          <a:lstStyle>
            <a:lvl1pPr>
              <a:defRPr>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smtClean="0"/>
              <a:t>マスター タイトルの書式設定</a:t>
            </a:r>
            <a:endParaRPr kumimoji="1" lang="ja-JP" altLang="en-US" dirty="0"/>
          </a:p>
        </p:txBody>
      </p:sp>
      <p:sp>
        <p:nvSpPr>
          <p:cNvPr id="3" name="サブタイトル 2"/>
          <p:cNvSpPr>
            <a:spLocks noGrp="1"/>
          </p:cNvSpPr>
          <p:nvPr>
            <p:ph type="subTitle" idx="1"/>
          </p:nvPr>
        </p:nvSpPr>
        <p:spPr>
          <a:xfrm>
            <a:off x="1566148" y="4284716"/>
            <a:ext cx="7308692" cy="1932323"/>
          </a:xfrm>
        </p:spPr>
        <p:txBody>
          <a:bodyPr/>
          <a:lstStyle>
            <a:lvl1pPr marL="0" indent="0" algn="ctr">
              <a:buNone/>
              <a:defRPr>
                <a:solidFill>
                  <a:schemeClr val="tx1">
                    <a:tint val="75000"/>
                  </a:schemeClr>
                </a:solidFill>
              </a:defRPr>
            </a:lvl1pPr>
            <a:lvl2pPr marL="514350" indent="0" algn="ctr">
              <a:buNone/>
              <a:defRPr>
                <a:solidFill>
                  <a:schemeClr val="tx1">
                    <a:tint val="75000"/>
                  </a:schemeClr>
                </a:solidFill>
              </a:defRPr>
            </a:lvl2pPr>
            <a:lvl3pPr marL="1028700" indent="0" algn="ctr">
              <a:buNone/>
              <a:defRPr>
                <a:solidFill>
                  <a:schemeClr val="tx1">
                    <a:tint val="75000"/>
                  </a:schemeClr>
                </a:solidFill>
              </a:defRPr>
            </a:lvl3pPr>
            <a:lvl4pPr marL="1543050" indent="0" algn="ctr">
              <a:buNone/>
              <a:defRPr>
                <a:solidFill>
                  <a:schemeClr val="tx1">
                    <a:tint val="75000"/>
                  </a:schemeClr>
                </a:solidFill>
              </a:defRPr>
            </a:lvl4pPr>
            <a:lvl5pPr marL="2057400" indent="0" algn="ctr">
              <a:buNone/>
              <a:defRPr>
                <a:solidFill>
                  <a:schemeClr val="tx1">
                    <a:tint val="75000"/>
                  </a:schemeClr>
                </a:solidFill>
              </a:defRPr>
            </a:lvl5pPr>
            <a:lvl6pPr marL="2571750" indent="0" algn="ctr">
              <a:buNone/>
              <a:defRPr>
                <a:solidFill>
                  <a:schemeClr val="tx1">
                    <a:tint val="75000"/>
                  </a:schemeClr>
                </a:solidFill>
              </a:defRPr>
            </a:lvl6pPr>
            <a:lvl7pPr marL="3086100" indent="0" algn="ctr">
              <a:buNone/>
              <a:defRPr>
                <a:solidFill>
                  <a:schemeClr val="tx1">
                    <a:tint val="75000"/>
                  </a:schemeClr>
                </a:solidFill>
              </a:defRPr>
            </a:lvl7pPr>
            <a:lvl8pPr marL="3600450" indent="0" algn="ctr">
              <a:buNone/>
              <a:defRPr>
                <a:solidFill>
                  <a:schemeClr val="tx1">
                    <a:tint val="75000"/>
                  </a:schemeClr>
                </a:solidFill>
              </a:defRPr>
            </a:lvl8pPr>
            <a:lvl9pPr marL="41148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04DA693-9517-4F69-AA5A-7BEDAFF07246}" type="datetime1">
              <a:rPr kumimoji="1" lang="ja-JP" altLang="en-US" smtClean="0"/>
              <a:t>2020/6/17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98ADCCA-84D9-4069-9BB0-304B67134722}" type="slidenum">
              <a:rPr kumimoji="1" lang="ja-JP" altLang="en-US" smtClean="0"/>
              <a:t>‹#›</a:t>
            </a:fld>
            <a:endParaRPr kumimoji="1" lang="ja-JP" altLang="en-US" dirty="0"/>
          </a:p>
        </p:txBody>
      </p:sp>
      <p:sp>
        <p:nvSpPr>
          <p:cNvPr id="7" name="正方形/長方形 6"/>
          <p:cNvSpPr/>
          <p:nvPr userDrawn="1"/>
        </p:nvSpPr>
        <p:spPr>
          <a:xfrm>
            <a:off x="386836" y="3621847"/>
            <a:ext cx="9619932" cy="79392"/>
          </a:xfrm>
          <a:prstGeom prst="rect">
            <a:avLst/>
          </a:prstGeom>
          <a:gradFill flip="none" rotWithShape="1">
            <a:gsLst>
              <a:gs pos="50000">
                <a:srgbClr val="00B050"/>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2870" tIns="51435" rIns="102870" bIns="51435" spcCol="0" rtlCol="0" anchor="ctr"/>
          <a:lstStyle/>
          <a:p>
            <a:pPr algn="ctr"/>
            <a:endParaRPr kumimoji="1" lang="ja-JP" altLang="en-US"/>
          </a:p>
        </p:txBody>
      </p:sp>
      <p:sp>
        <p:nvSpPr>
          <p:cNvPr id="8" name="正方形/長方形 7"/>
          <p:cNvSpPr/>
          <p:nvPr userDrawn="1"/>
        </p:nvSpPr>
        <p:spPr>
          <a:xfrm>
            <a:off x="386836" y="3701239"/>
            <a:ext cx="9619932" cy="79392"/>
          </a:xfrm>
          <a:prstGeom prst="rect">
            <a:avLst/>
          </a:prstGeom>
          <a:gradFill flip="none" rotWithShape="1">
            <a:gsLst>
              <a:gs pos="50000">
                <a:srgbClr val="03F364"/>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2870" tIns="51435" rIns="102870" bIns="51435" spcCol="0" rtlCol="0" anchor="ctr"/>
          <a:lstStyle/>
          <a:p>
            <a:pPr algn="ctr"/>
            <a:endParaRPr kumimoji="1" lang="ja-JP" altLang="en-US"/>
          </a:p>
        </p:txBody>
      </p:sp>
    </p:spTree>
    <p:extLst>
      <p:ext uri="{BB962C8B-B14F-4D97-AF65-F5344CB8AC3E}">
        <p14:creationId xmlns:p14="http://schemas.microsoft.com/office/powerpoint/2010/main" val="394117419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1691" y="689838"/>
            <a:ext cx="10399297" cy="714529"/>
          </a:xfrm>
        </p:spPr>
        <p:txBody>
          <a:bodyPr>
            <a:normAutofit/>
          </a:bodyPr>
          <a:lstStyle>
            <a:lvl1pPr>
              <a:defRPr sz="2000" b="0"/>
            </a:lvl1pPr>
          </a:lstStyle>
          <a:p>
            <a:r>
              <a:rPr kumimoji="1" lang="ja-JP" altLang="en-US" dirty="0" smtClean="0"/>
              <a:t>マスター タイトルの書式設定</a:t>
            </a:r>
            <a:endParaRPr kumimoji="1" lang="ja-JP" altLang="en-US" dirty="0"/>
          </a:p>
        </p:txBody>
      </p:sp>
      <p:sp>
        <p:nvSpPr>
          <p:cNvPr id="3" name="コンテンツ プレースホルダー 2"/>
          <p:cNvSpPr>
            <a:spLocks noGrp="1"/>
          </p:cNvSpPr>
          <p:nvPr>
            <p:ph idx="1"/>
          </p:nvPr>
        </p:nvSpPr>
        <p:spPr>
          <a:xfrm>
            <a:off x="179934" y="1398867"/>
            <a:ext cx="10081120" cy="5160490"/>
          </a:xfrm>
          <a:ln>
            <a:solidFill>
              <a:schemeClr val="tx1"/>
            </a:solidFill>
          </a:ln>
        </p:spPr>
        <p:txBody>
          <a:bodyPr>
            <a:normAutofit/>
          </a:bodyPr>
          <a:lstStyle>
            <a:lvl1pPr>
              <a:defRPr sz="1600"/>
            </a:lvl1pPr>
            <a:lvl2pPr>
              <a:defRPr sz="1600"/>
            </a:lvl2pPr>
            <a:lvl3pPr>
              <a:defRPr sz="1600"/>
            </a:lvl3pPr>
            <a:lvl4pPr>
              <a:defRPr sz="1600"/>
            </a:lvl4pPr>
            <a:lvl5pPr>
              <a:defRPr sz="1600"/>
            </a:lvl5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10"/>
          </p:nvPr>
        </p:nvSpPr>
        <p:spPr/>
        <p:txBody>
          <a:bodyPr/>
          <a:lstStyle/>
          <a:p>
            <a:fld id="{9EBCC357-2513-4C1F-9506-DB4413901FF5}" type="datetime1">
              <a:rPr kumimoji="1" lang="ja-JP" altLang="en-US" smtClean="0"/>
              <a:t>2020/6/17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7896831" y="7122480"/>
            <a:ext cx="2436231" cy="402567"/>
          </a:xfrm>
        </p:spPr>
        <p:txBody>
          <a:bodyPr/>
          <a:lstStyle>
            <a:lvl1pPr>
              <a:defRPr sz="2400"/>
            </a:lvl1pPr>
          </a:lstStyle>
          <a:p>
            <a:fld id="{298ADCCA-84D9-4069-9BB0-304B67134722}" type="slidenum">
              <a:rPr lang="ja-JP" altLang="en-US" smtClean="0"/>
              <a:pPr/>
              <a:t>‹#›</a:t>
            </a:fld>
            <a:endParaRPr lang="ja-JP" altLang="en-US" dirty="0"/>
          </a:p>
        </p:txBody>
      </p:sp>
    </p:spTree>
    <p:extLst>
      <p:ext uri="{BB962C8B-B14F-4D97-AF65-F5344CB8AC3E}">
        <p14:creationId xmlns:p14="http://schemas.microsoft.com/office/powerpoint/2010/main" val="31448498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24766" y="4858812"/>
            <a:ext cx="8874840" cy="1501751"/>
          </a:xfrm>
        </p:spPr>
        <p:txBody>
          <a:bodyPr anchor="t"/>
          <a:lstStyle>
            <a:lvl1pPr algn="l">
              <a:defRPr sz="45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24766" y="3204786"/>
            <a:ext cx="8874840" cy="1654026"/>
          </a:xfrm>
        </p:spPr>
        <p:txBody>
          <a:bodyPr anchor="b"/>
          <a:lstStyle>
            <a:lvl1pPr marL="0" indent="0">
              <a:buNone/>
              <a:defRPr sz="2300">
                <a:solidFill>
                  <a:schemeClr val="tx1">
                    <a:tint val="75000"/>
                  </a:schemeClr>
                </a:solidFill>
              </a:defRPr>
            </a:lvl1pPr>
            <a:lvl2pPr marL="514350" indent="0">
              <a:buNone/>
              <a:defRPr sz="2000">
                <a:solidFill>
                  <a:schemeClr val="tx1">
                    <a:tint val="75000"/>
                  </a:schemeClr>
                </a:solidFill>
              </a:defRPr>
            </a:lvl2pPr>
            <a:lvl3pPr marL="1028700" indent="0">
              <a:buNone/>
              <a:defRPr sz="1800">
                <a:solidFill>
                  <a:schemeClr val="tx1">
                    <a:tint val="75000"/>
                  </a:schemeClr>
                </a:solidFill>
              </a:defRPr>
            </a:lvl3pPr>
            <a:lvl4pPr marL="1543050" indent="0">
              <a:buNone/>
              <a:defRPr sz="1600">
                <a:solidFill>
                  <a:schemeClr val="tx1">
                    <a:tint val="75000"/>
                  </a:schemeClr>
                </a:solidFill>
              </a:defRPr>
            </a:lvl4pPr>
            <a:lvl5pPr marL="2057400" indent="0">
              <a:buNone/>
              <a:defRPr sz="1600">
                <a:solidFill>
                  <a:schemeClr val="tx1">
                    <a:tint val="75000"/>
                  </a:schemeClr>
                </a:solidFill>
              </a:defRPr>
            </a:lvl5pPr>
            <a:lvl6pPr marL="2571750" indent="0">
              <a:buNone/>
              <a:defRPr sz="1600">
                <a:solidFill>
                  <a:schemeClr val="tx1">
                    <a:tint val="75000"/>
                  </a:schemeClr>
                </a:solidFill>
              </a:defRPr>
            </a:lvl6pPr>
            <a:lvl7pPr marL="3086100" indent="0">
              <a:buNone/>
              <a:defRPr sz="1600">
                <a:solidFill>
                  <a:schemeClr val="tx1">
                    <a:tint val="75000"/>
                  </a:schemeClr>
                </a:solidFill>
              </a:defRPr>
            </a:lvl7pPr>
            <a:lvl8pPr marL="3600450" indent="0">
              <a:buNone/>
              <a:defRPr sz="1600">
                <a:solidFill>
                  <a:schemeClr val="tx1">
                    <a:tint val="75000"/>
                  </a:schemeClr>
                </a:solidFill>
              </a:defRPr>
            </a:lvl8pPr>
            <a:lvl9pPr marL="41148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32F8E0E-C620-49E5-ADA5-AB9478246EC1}" type="datetime1">
              <a:rPr kumimoji="1" lang="ja-JP" altLang="en-US" smtClean="0"/>
              <a:t>2020/6/17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98ADCCA-84D9-4069-9BB0-304B67134722}" type="slidenum">
              <a:rPr kumimoji="1" lang="ja-JP" altLang="en-US" smtClean="0"/>
              <a:t>‹#›</a:t>
            </a:fld>
            <a:endParaRPr kumimoji="1" lang="ja-JP" altLang="en-US"/>
          </a:p>
        </p:txBody>
      </p:sp>
    </p:spTree>
    <p:extLst>
      <p:ext uri="{BB962C8B-B14F-4D97-AF65-F5344CB8AC3E}">
        <p14:creationId xmlns:p14="http://schemas.microsoft.com/office/powerpoint/2010/main" val="166639735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07926" y="684287"/>
            <a:ext cx="9396889" cy="756155"/>
          </a:xfrm>
        </p:spPr>
        <p:txBody>
          <a:bodyPr/>
          <a:lstStyle/>
          <a:p>
            <a:r>
              <a:rPr kumimoji="1" lang="ja-JP" altLang="en-US" dirty="0" smtClean="0"/>
              <a:t>マスター タイトルの書式設定</a:t>
            </a:r>
            <a:endParaRPr kumimoji="1" lang="ja-JP" altLang="en-US" dirty="0"/>
          </a:p>
        </p:txBody>
      </p:sp>
      <p:sp>
        <p:nvSpPr>
          <p:cNvPr id="3" name="コンテンツ プレースホルダー 2"/>
          <p:cNvSpPr>
            <a:spLocks noGrp="1"/>
          </p:cNvSpPr>
          <p:nvPr>
            <p:ph sz="half" idx="1"/>
          </p:nvPr>
        </p:nvSpPr>
        <p:spPr>
          <a:xfrm>
            <a:off x="177010" y="1548383"/>
            <a:ext cx="4899468" cy="5184576"/>
          </a:xfrm>
        </p:spPr>
        <p:txBody>
          <a:bodyPr>
            <a:normAutofit/>
          </a:bodyPr>
          <a:lstStyle>
            <a:lvl1pPr>
              <a:defRPr sz="1600"/>
            </a:lvl1pPr>
            <a:lvl2pPr>
              <a:defRPr sz="1600"/>
            </a:lvl2pPr>
            <a:lvl3pPr>
              <a:defRPr sz="1600"/>
            </a:lvl3pPr>
            <a:lvl4pPr>
              <a:defRPr sz="1600"/>
            </a:lvl4pPr>
            <a:lvl5pPr>
              <a:defRPr sz="1600"/>
            </a:lvl5pPr>
            <a:lvl6pPr>
              <a:defRPr sz="2000"/>
            </a:lvl6pPr>
            <a:lvl7pPr>
              <a:defRPr sz="2000"/>
            </a:lvl7pPr>
            <a:lvl8pPr>
              <a:defRPr sz="2000"/>
            </a:lvl8pPr>
            <a:lvl9pPr>
              <a:defRPr sz="2000"/>
            </a:lvl9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コンテンツ プレースホルダー 3"/>
          <p:cNvSpPr>
            <a:spLocks noGrp="1"/>
          </p:cNvSpPr>
          <p:nvPr>
            <p:ph sz="half" idx="2"/>
          </p:nvPr>
        </p:nvSpPr>
        <p:spPr>
          <a:xfrm>
            <a:off x="5148486" y="1548383"/>
            <a:ext cx="4968552" cy="5184576"/>
          </a:xfrm>
        </p:spPr>
        <p:txBody>
          <a:bodyPr>
            <a:normAutofit/>
          </a:bodyPr>
          <a:lstStyle>
            <a:lvl1pPr>
              <a:defRPr sz="1600"/>
            </a:lvl1pPr>
            <a:lvl2pPr>
              <a:defRPr sz="1600"/>
            </a:lvl2pPr>
            <a:lvl3pPr>
              <a:defRPr sz="1600"/>
            </a:lvl3pPr>
            <a:lvl4pPr>
              <a:defRPr sz="1600"/>
            </a:lvl4pPr>
            <a:lvl5pPr>
              <a:defRPr sz="1600"/>
            </a:lvl5pPr>
            <a:lvl6pPr>
              <a:defRPr sz="2000"/>
            </a:lvl6pPr>
            <a:lvl7pPr>
              <a:defRPr sz="2000"/>
            </a:lvl7pPr>
            <a:lvl8pPr>
              <a:defRPr sz="2000"/>
            </a:lvl8pPr>
            <a:lvl9pPr>
              <a:defRPr sz="2000"/>
            </a:lvl9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5" name="日付プレースホルダー 4"/>
          <p:cNvSpPr>
            <a:spLocks noGrp="1"/>
          </p:cNvSpPr>
          <p:nvPr>
            <p:ph type="dt" sz="half" idx="10"/>
          </p:nvPr>
        </p:nvSpPr>
        <p:spPr/>
        <p:txBody>
          <a:bodyPr/>
          <a:lstStyle/>
          <a:p>
            <a:fld id="{D7D8C96B-FF65-4B73-83E7-2E45EF0F9960}" type="datetime1">
              <a:rPr kumimoji="1" lang="ja-JP" altLang="en-US" smtClean="0"/>
              <a:t>2020/6/17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98ADCCA-84D9-4069-9BB0-304B67134722}" type="slidenum">
              <a:rPr kumimoji="1" lang="ja-JP" altLang="en-US" smtClean="0"/>
              <a:t>‹#›</a:t>
            </a:fld>
            <a:endParaRPr kumimoji="1" lang="ja-JP" altLang="en-US"/>
          </a:p>
        </p:txBody>
      </p:sp>
    </p:spTree>
    <p:extLst>
      <p:ext uri="{BB962C8B-B14F-4D97-AF65-F5344CB8AC3E}">
        <p14:creationId xmlns:p14="http://schemas.microsoft.com/office/powerpoint/2010/main" val="33826536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22049" y="1692533"/>
            <a:ext cx="4613250" cy="705367"/>
          </a:xfrm>
        </p:spPr>
        <p:txBody>
          <a:bodyPr anchor="b"/>
          <a:lstStyle>
            <a:lvl1pPr marL="0" indent="0">
              <a:buNone/>
              <a:defRPr sz="2700" b="1"/>
            </a:lvl1pPr>
            <a:lvl2pPr marL="514350" indent="0">
              <a:buNone/>
              <a:defRPr sz="2300" b="1"/>
            </a:lvl2pPr>
            <a:lvl3pPr marL="1028700" indent="0">
              <a:buNone/>
              <a:defRPr sz="2000" b="1"/>
            </a:lvl3pPr>
            <a:lvl4pPr marL="1543050" indent="0">
              <a:buNone/>
              <a:defRPr sz="1800" b="1"/>
            </a:lvl4pPr>
            <a:lvl5pPr marL="2057400" indent="0">
              <a:buNone/>
              <a:defRPr sz="1800" b="1"/>
            </a:lvl5pPr>
            <a:lvl6pPr marL="2571750" indent="0">
              <a:buNone/>
              <a:defRPr sz="1800" b="1"/>
            </a:lvl6pPr>
            <a:lvl7pPr marL="3086100" indent="0">
              <a:buNone/>
              <a:defRPr sz="1800" b="1"/>
            </a:lvl7pPr>
            <a:lvl8pPr marL="3600450" indent="0">
              <a:buNone/>
              <a:defRPr sz="1800" b="1"/>
            </a:lvl8pPr>
            <a:lvl9pPr marL="4114800" indent="0">
              <a:buNone/>
              <a:defRPr sz="18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522049" y="2397901"/>
            <a:ext cx="4613250" cy="4356478"/>
          </a:xfrm>
        </p:spPr>
        <p:txBody>
          <a:bodyPr/>
          <a:lstStyle>
            <a:lvl1pPr>
              <a:defRPr sz="27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303877" y="1692533"/>
            <a:ext cx="4615062" cy="705367"/>
          </a:xfrm>
        </p:spPr>
        <p:txBody>
          <a:bodyPr anchor="b"/>
          <a:lstStyle>
            <a:lvl1pPr marL="0" indent="0">
              <a:buNone/>
              <a:defRPr sz="2700" b="1"/>
            </a:lvl1pPr>
            <a:lvl2pPr marL="514350" indent="0">
              <a:buNone/>
              <a:defRPr sz="2300" b="1"/>
            </a:lvl2pPr>
            <a:lvl3pPr marL="1028700" indent="0">
              <a:buNone/>
              <a:defRPr sz="2000" b="1"/>
            </a:lvl3pPr>
            <a:lvl4pPr marL="1543050" indent="0">
              <a:buNone/>
              <a:defRPr sz="1800" b="1"/>
            </a:lvl4pPr>
            <a:lvl5pPr marL="2057400" indent="0">
              <a:buNone/>
              <a:defRPr sz="1800" b="1"/>
            </a:lvl5pPr>
            <a:lvl6pPr marL="2571750" indent="0">
              <a:buNone/>
              <a:defRPr sz="1800" b="1"/>
            </a:lvl6pPr>
            <a:lvl7pPr marL="3086100" indent="0">
              <a:buNone/>
              <a:defRPr sz="1800" b="1"/>
            </a:lvl7pPr>
            <a:lvl8pPr marL="3600450" indent="0">
              <a:buNone/>
              <a:defRPr sz="1800" b="1"/>
            </a:lvl8pPr>
            <a:lvl9pPr marL="4114800" indent="0">
              <a:buNone/>
              <a:defRPr sz="18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303877" y="2397901"/>
            <a:ext cx="4615062" cy="4356478"/>
          </a:xfrm>
        </p:spPr>
        <p:txBody>
          <a:bodyPr/>
          <a:lstStyle>
            <a:lvl1pPr>
              <a:defRPr sz="27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D62AB67D-1EEB-4299-9E6F-4F1C22069834}" type="datetime1">
              <a:rPr kumimoji="1" lang="ja-JP" altLang="en-US" smtClean="0"/>
              <a:t>2020/6/17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98ADCCA-84D9-4069-9BB0-304B67134722}" type="slidenum">
              <a:rPr kumimoji="1" lang="ja-JP" altLang="en-US" smtClean="0"/>
              <a:t>‹#›</a:t>
            </a:fld>
            <a:endParaRPr kumimoji="1" lang="ja-JP" altLang="en-US"/>
          </a:p>
        </p:txBody>
      </p:sp>
    </p:spTree>
    <p:extLst>
      <p:ext uri="{BB962C8B-B14F-4D97-AF65-F5344CB8AC3E}">
        <p14:creationId xmlns:p14="http://schemas.microsoft.com/office/powerpoint/2010/main" val="134252968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244263C-F58D-4087-8817-076FBA3AC8AF}" type="datetime1">
              <a:rPr kumimoji="1" lang="ja-JP" altLang="en-US" smtClean="0"/>
              <a:t>2020/6/17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98ADCCA-84D9-4069-9BB0-304B67134722}" type="slidenum">
              <a:rPr kumimoji="1" lang="ja-JP" altLang="en-US" smtClean="0"/>
              <a:t>‹#›</a:t>
            </a:fld>
            <a:endParaRPr kumimoji="1" lang="ja-JP" altLang="en-US"/>
          </a:p>
        </p:txBody>
      </p:sp>
    </p:spTree>
    <p:extLst>
      <p:ext uri="{BB962C8B-B14F-4D97-AF65-F5344CB8AC3E}">
        <p14:creationId xmlns:p14="http://schemas.microsoft.com/office/powerpoint/2010/main" val="869012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A2C4A3A-AE32-4C26-87BE-2D0A20EDD98B}" type="datetime1">
              <a:rPr kumimoji="1" lang="ja-JP" altLang="en-US" smtClean="0"/>
              <a:t>2020/6/17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98ADCCA-84D9-4069-9BB0-304B67134722}" type="slidenum">
              <a:rPr kumimoji="1" lang="ja-JP" altLang="en-US" smtClean="0"/>
              <a:t>‹#›</a:t>
            </a:fld>
            <a:endParaRPr kumimoji="1" lang="ja-JP" altLang="en-US"/>
          </a:p>
        </p:txBody>
      </p:sp>
    </p:spTree>
    <p:extLst>
      <p:ext uri="{BB962C8B-B14F-4D97-AF65-F5344CB8AC3E}">
        <p14:creationId xmlns:p14="http://schemas.microsoft.com/office/powerpoint/2010/main" val="446463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22050" y="301050"/>
            <a:ext cx="3435013" cy="1281214"/>
          </a:xfrm>
        </p:spPr>
        <p:txBody>
          <a:bodyPr anchor="b"/>
          <a:lstStyle>
            <a:lvl1pPr algn="l">
              <a:defRPr sz="23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4082136" y="301051"/>
            <a:ext cx="5836802" cy="6453328"/>
          </a:xfrm>
        </p:spPr>
        <p:txBody>
          <a:bodyPr/>
          <a:lstStyle>
            <a:lvl1pPr>
              <a:defRPr sz="36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522050" y="1582265"/>
            <a:ext cx="3435013" cy="5172114"/>
          </a:xfrm>
        </p:spPr>
        <p:txBody>
          <a:bodyPr/>
          <a:lstStyle>
            <a:lvl1pPr marL="0" indent="0">
              <a:buNone/>
              <a:defRPr sz="1600"/>
            </a:lvl1pPr>
            <a:lvl2pPr marL="514350" indent="0">
              <a:buNone/>
              <a:defRPr sz="1400"/>
            </a:lvl2pPr>
            <a:lvl3pPr marL="1028700" indent="0">
              <a:buNone/>
              <a:defRPr sz="1100"/>
            </a:lvl3pPr>
            <a:lvl4pPr marL="1543050" indent="0">
              <a:buNone/>
              <a:defRPr sz="1000"/>
            </a:lvl4pPr>
            <a:lvl5pPr marL="2057400" indent="0">
              <a:buNone/>
              <a:defRPr sz="1000"/>
            </a:lvl5pPr>
            <a:lvl6pPr marL="2571750" indent="0">
              <a:buNone/>
              <a:defRPr sz="1000"/>
            </a:lvl6pPr>
            <a:lvl7pPr marL="3086100" indent="0">
              <a:buNone/>
              <a:defRPr sz="1000"/>
            </a:lvl7pPr>
            <a:lvl8pPr marL="3600450" indent="0">
              <a:buNone/>
              <a:defRPr sz="1000"/>
            </a:lvl8pPr>
            <a:lvl9pPr marL="41148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35B1235-8FA9-40E2-ACEA-A652932FFCD1}" type="datetime1">
              <a:rPr kumimoji="1" lang="ja-JP" altLang="en-US" smtClean="0"/>
              <a:t>2020/6/17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98ADCCA-84D9-4069-9BB0-304B67134722}" type="slidenum">
              <a:rPr kumimoji="1" lang="ja-JP" altLang="en-US" smtClean="0"/>
              <a:t>‹#›</a:t>
            </a:fld>
            <a:endParaRPr kumimoji="1" lang="ja-JP" altLang="en-US"/>
          </a:p>
        </p:txBody>
      </p:sp>
    </p:spTree>
    <p:extLst>
      <p:ext uri="{BB962C8B-B14F-4D97-AF65-F5344CB8AC3E}">
        <p14:creationId xmlns:p14="http://schemas.microsoft.com/office/powerpoint/2010/main" val="3255427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46507" y="5292884"/>
            <a:ext cx="6264593" cy="624855"/>
          </a:xfrm>
        </p:spPr>
        <p:txBody>
          <a:bodyPr anchor="b"/>
          <a:lstStyle>
            <a:lvl1pPr algn="l">
              <a:defRPr sz="23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046507" y="675613"/>
            <a:ext cx="6264593" cy="4536758"/>
          </a:xfrm>
        </p:spPr>
        <p:txBody>
          <a:bodyPr/>
          <a:lstStyle>
            <a:lvl1pPr marL="0" indent="0">
              <a:buNone/>
              <a:defRPr sz="3600"/>
            </a:lvl1pPr>
            <a:lvl2pPr marL="514350" indent="0">
              <a:buNone/>
              <a:defRPr sz="3200"/>
            </a:lvl2pPr>
            <a:lvl3pPr marL="1028700" indent="0">
              <a:buNone/>
              <a:defRPr sz="2700"/>
            </a:lvl3pPr>
            <a:lvl4pPr marL="1543050" indent="0">
              <a:buNone/>
              <a:defRPr sz="2300"/>
            </a:lvl4pPr>
            <a:lvl5pPr marL="2057400" indent="0">
              <a:buNone/>
              <a:defRPr sz="2300"/>
            </a:lvl5pPr>
            <a:lvl6pPr marL="2571750" indent="0">
              <a:buNone/>
              <a:defRPr sz="2300"/>
            </a:lvl6pPr>
            <a:lvl7pPr marL="3086100" indent="0">
              <a:buNone/>
              <a:defRPr sz="2300"/>
            </a:lvl7pPr>
            <a:lvl8pPr marL="3600450" indent="0">
              <a:buNone/>
              <a:defRPr sz="2300"/>
            </a:lvl8pPr>
            <a:lvl9pPr marL="4114800" indent="0">
              <a:buNone/>
              <a:defRPr sz="2300"/>
            </a:lvl9pPr>
          </a:lstStyle>
          <a:p>
            <a:endParaRPr kumimoji="1" lang="ja-JP" altLang="en-US"/>
          </a:p>
        </p:txBody>
      </p:sp>
      <p:sp>
        <p:nvSpPr>
          <p:cNvPr id="4" name="テキスト プレースホルダー 3"/>
          <p:cNvSpPr>
            <a:spLocks noGrp="1"/>
          </p:cNvSpPr>
          <p:nvPr>
            <p:ph type="body" sz="half" idx="2"/>
          </p:nvPr>
        </p:nvSpPr>
        <p:spPr>
          <a:xfrm>
            <a:off x="2046507" y="5917739"/>
            <a:ext cx="6264593" cy="887398"/>
          </a:xfrm>
        </p:spPr>
        <p:txBody>
          <a:bodyPr/>
          <a:lstStyle>
            <a:lvl1pPr marL="0" indent="0">
              <a:buNone/>
              <a:defRPr sz="1600"/>
            </a:lvl1pPr>
            <a:lvl2pPr marL="514350" indent="0">
              <a:buNone/>
              <a:defRPr sz="1400"/>
            </a:lvl2pPr>
            <a:lvl3pPr marL="1028700" indent="0">
              <a:buNone/>
              <a:defRPr sz="1100"/>
            </a:lvl3pPr>
            <a:lvl4pPr marL="1543050" indent="0">
              <a:buNone/>
              <a:defRPr sz="1000"/>
            </a:lvl4pPr>
            <a:lvl5pPr marL="2057400" indent="0">
              <a:buNone/>
              <a:defRPr sz="1000"/>
            </a:lvl5pPr>
            <a:lvl6pPr marL="2571750" indent="0">
              <a:buNone/>
              <a:defRPr sz="1000"/>
            </a:lvl6pPr>
            <a:lvl7pPr marL="3086100" indent="0">
              <a:buNone/>
              <a:defRPr sz="1000"/>
            </a:lvl7pPr>
            <a:lvl8pPr marL="3600450" indent="0">
              <a:buNone/>
              <a:defRPr sz="1000"/>
            </a:lvl8pPr>
            <a:lvl9pPr marL="41148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4E83E31-F442-42BF-AE68-7604EB7BB211}" type="datetime1">
              <a:rPr kumimoji="1" lang="ja-JP" altLang="en-US" smtClean="0"/>
              <a:t>2020/6/17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98ADCCA-84D9-4069-9BB0-304B67134722}" type="slidenum">
              <a:rPr kumimoji="1" lang="ja-JP" altLang="en-US" smtClean="0"/>
              <a:t>‹#›</a:t>
            </a:fld>
            <a:endParaRPr kumimoji="1" lang="ja-JP" altLang="en-US"/>
          </a:p>
        </p:txBody>
      </p:sp>
    </p:spTree>
    <p:extLst>
      <p:ext uri="{BB962C8B-B14F-4D97-AF65-F5344CB8AC3E}">
        <p14:creationId xmlns:p14="http://schemas.microsoft.com/office/powerpoint/2010/main" val="4057484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5918" y="612279"/>
            <a:ext cx="9396889" cy="853937"/>
          </a:xfrm>
          <a:prstGeom prst="rect">
            <a:avLst/>
          </a:prstGeom>
        </p:spPr>
        <p:txBody>
          <a:bodyPr vert="horz" lIns="102870" tIns="51435" rIns="102870" bIns="51435" rtlCol="0" anchor="ctr">
            <a:norm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522050" y="1764295"/>
            <a:ext cx="9396889" cy="4990084"/>
          </a:xfrm>
          <a:prstGeom prst="rect">
            <a:avLst/>
          </a:prstGeom>
        </p:spPr>
        <p:txBody>
          <a:bodyPr vert="horz" lIns="102870" tIns="51435" rIns="102870" bIns="51435"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2"/>
          </p:nvPr>
        </p:nvSpPr>
        <p:spPr>
          <a:xfrm>
            <a:off x="522049" y="7008171"/>
            <a:ext cx="2436231" cy="402567"/>
          </a:xfrm>
          <a:prstGeom prst="rect">
            <a:avLst/>
          </a:prstGeom>
        </p:spPr>
        <p:txBody>
          <a:bodyPr vert="horz" lIns="102870" tIns="51435" rIns="102870" bIns="51435" rtlCol="0" anchor="ctr"/>
          <a:lstStyle>
            <a:lvl1pPr algn="l">
              <a:defRPr sz="1400">
                <a:solidFill>
                  <a:schemeClr val="tx1">
                    <a:tint val="75000"/>
                  </a:schemeClr>
                </a:solidFill>
              </a:defRPr>
            </a:lvl1pPr>
          </a:lstStyle>
          <a:p>
            <a:fld id="{49B5B653-3A9C-48FE-9BA4-BED6E544200D}" type="datetime1">
              <a:rPr kumimoji="1" lang="ja-JP" altLang="en-US" smtClean="0"/>
              <a:t>2020/6/17</a:t>
            </a:fld>
            <a:endParaRPr kumimoji="1" lang="ja-JP" altLang="en-US"/>
          </a:p>
        </p:txBody>
      </p:sp>
      <p:sp>
        <p:nvSpPr>
          <p:cNvPr id="5" name="フッター プレースホルダー 4"/>
          <p:cNvSpPr>
            <a:spLocks noGrp="1"/>
          </p:cNvSpPr>
          <p:nvPr>
            <p:ph type="ftr" sz="quarter" idx="3"/>
          </p:nvPr>
        </p:nvSpPr>
        <p:spPr>
          <a:xfrm>
            <a:off x="3567338" y="7008171"/>
            <a:ext cx="3306313" cy="402567"/>
          </a:xfrm>
          <a:prstGeom prst="rect">
            <a:avLst/>
          </a:prstGeom>
        </p:spPr>
        <p:txBody>
          <a:bodyPr vert="horz" lIns="102870" tIns="51435" rIns="102870" bIns="51435" rtlCol="0" anchor="ctr"/>
          <a:lstStyle>
            <a:lvl1pPr algn="ctr">
              <a:defRPr sz="14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7884790" y="7137619"/>
            <a:ext cx="2436231" cy="402567"/>
          </a:xfrm>
          <a:prstGeom prst="rect">
            <a:avLst/>
          </a:prstGeom>
        </p:spPr>
        <p:txBody>
          <a:bodyPr vert="horz" lIns="102870" tIns="51435" rIns="102870" bIns="51435" rtlCol="0" anchor="ctr"/>
          <a:lstStyle>
            <a:lvl1pPr algn="r">
              <a:defRPr sz="2400" b="1">
                <a:solidFill>
                  <a:schemeClr val="tx1">
                    <a:tint val="75000"/>
                  </a:schemeClr>
                </a:solidFill>
              </a:defRPr>
            </a:lvl1pPr>
          </a:lstStyle>
          <a:p>
            <a:fld id="{298ADCCA-84D9-4069-9BB0-304B67134722}" type="slidenum">
              <a:rPr lang="ja-JP" altLang="en-US" smtClean="0"/>
              <a:pPr/>
              <a:t>‹#›</a:t>
            </a:fld>
            <a:endParaRPr lang="ja-JP" altLang="en-US" dirty="0"/>
          </a:p>
        </p:txBody>
      </p:sp>
      <p:sp>
        <p:nvSpPr>
          <p:cNvPr id="9" name="正方形/長方形 8"/>
          <p:cNvSpPr/>
          <p:nvPr userDrawn="1"/>
        </p:nvSpPr>
        <p:spPr>
          <a:xfrm>
            <a:off x="0" y="-168"/>
            <a:ext cx="10440988" cy="396961"/>
          </a:xfrm>
          <a:prstGeom prst="rect">
            <a:avLst/>
          </a:prstGeom>
          <a:gradFill flip="none" rotWithShape="1">
            <a:gsLst>
              <a:gs pos="50000">
                <a:srgbClr val="00B050"/>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2870" tIns="51435" rIns="102870" bIns="51435" spcCol="0" rtlCol="0" anchor="ctr"/>
          <a:lstStyle/>
          <a:p>
            <a:pPr algn="l">
              <a:lnSpc>
                <a:spcPct val="150000"/>
              </a:lnSpc>
            </a:pPr>
            <a:r>
              <a:rPr kumimoji="1" lang="ja-JP" altLang="en-US" sz="2000" b="0" baseline="0" dirty="0" smtClean="0"/>
              <a:t> </a:t>
            </a:r>
            <a:endParaRPr kumimoji="1" lang="ja-JP" altLang="en-US" sz="2300" b="0" dirty="0"/>
          </a:p>
        </p:txBody>
      </p:sp>
      <p:sp>
        <p:nvSpPr>
          <p:cNvPr id="10" name="正方形/長方形 9"/>
          <p:cNvSpPr/>
          <p:nvPr userDrawn="1"/>
        </p:nvSpPr>
        <p:spPr>
          <a:xfrm>
            <a:off x="0" y="396793"/>
            <a:ext cx="10440988" cy="79392"/>
          </a:xfrm>
          <a:prstGeom prst="rect">
            <a:avLst/>
          </a:prstGeom>
          <a:solidFill>
            <a:srgbClr val="03F364"/>
          </a:solidFill>
          <a:ln>
            <a:noFill/>
          </a:ln>
        </p:spPr>
        <p:style>
          <a:lnRef idx="2">
            <a:schemeClr val="accent1">
              <a:shade val="50000"/>
            </a:schemeClr>
          </a:lnRef>
          <a:fillRef idx="1">
            <a:schemeClr val="accent1"/>
          </a:fillRef>
          <a:effectRef idx="0">
            <a:schemeClr val="accent1"/>
          </a:effectRef>
          <a:fontRef idx="minor">
            <a:schemeClr val="lt1"/>
          </a:fontRef>
        </p:style>
        <p:txBody>
          <a:bodyPr lIns="102870" tIns="51435" rIns="102870" bIns="51435" spcCol="0" rtlCol="0" anchor="ctr"/>
          <a:lstStyle/>
          <a:p>
            <a:pPr algn="ctr"/>
            <a:endParaRPr kumimoji="1" lang="ja-JP" altLang="en-US"/>
          </a:p>
        </p:txBody>
      </p:sp>
    </p:spTree>
    <p:extLst>
      <p:ext uri="{BB962C8B-B14F-4D97-AF65-F5344CB8AC3E}">
        <p14:creationId xmlns:p14="http://schemas.microsoft.com/office/powerpoint/2010/main" val="39818928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l" defTabSz="1028700" rtl="0" eaLnBrk="1" latinLnBrk="0" hangingPunct="1">
        <a:spcBef>
          <a:spcPct val="0"/>
        </a:spcBef>
        <a:buNone/>
        <a:defRPr kumimoji="1" sz="2000" b="0" kern="1200">
          <a:solidFill>
            <a:schemeClr val="tx1">
              <a:lumMod val="85000"/>
              <a:lumOff val="15000"/>
            </a:schemeClr>
          </a:solidFill>
          <a:latin typeface="+mj-lt"/>
          <a:ea typeface="+mj-ea"/>
          <a:cs typeface="+mj-cs"/>
        </a:defRPr>
      </a:lvl1pPr>
    </p:titleStyle>
    <p:bodyStyle>
      <a:lvl1pPr marL="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1pPr>
      <a:lvl2pPr marL="51435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2pPr>
      <a:lvl3pPr marL="102870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3pPr>
      <a:lvl4pPr marL="154305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4pPr>
      <a:lvl5pPr marL="205740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5pPr>
      <a:lvl6pPr marL="282892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6pPr>
      <a:lvl7pPr marL="334327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7pPr>
      <a:lvl8pPr marL="385762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8pPr>
      <a:lvl9pPr marL="437197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9pPr>
    </p:bodyStyle>
    <p:otherStyle>
      <a:defPPr>
        <a:defRPr lang="ja-JP"/>
      </a:defPPr>
      <a:lvl1pPr marL="0" algn="l" defTabSz="1028700" rtl="0" eaLnBrk="1" latinLnBrk="0" hangingPunct="1">
        <a:defRPr kumimoji="1" sz="2000" kern="1200">
          <a:solidFill>
            <a:schemeClr val="tx1"/>
          </a:solidFill>
          <a:latin typeface="+mn-lt"/>
          <a:ea typeface="+mn-ea"/>
          <a:cs typeface="+mn-cs"/>
        </a:defRPr>
      </a:lvl1pPr>
      <a:lvl2pPr marL="514350" algn="l" defTabSz="1028700" rtl="0" eaLnBrk="1" latinLnBrk="0" hangingPunct="1">
        <a:defRPr kumimoji="1" sz="2000" kern="1200">
          <a:solidFill>
            <a:schemeClr val="tx1"/>
          </a:solidFill>
          <a:latin typeface="+mn-lt"/>
          <a:ea typeface="+mn-ea"/>
          <a:cs typeface="+mn-cs"/>
        </a:defRPr>
      </a:lvl2pPr>
      <a:lvl3pPr marL="1028700" algn="l" defTabSz="1028700" rtl="0" eaLnBrk="1" latinLnBrk="0" hangingPunct="1">
        <a:defRPr kumimoji="1" sz="2000" kern="1200">
          <a:solidFill>
            <a:schemeClr val="tx1"/>
          </a:solidFill>
          <a:latin typeface="+mn-lt"/>
          <a:ea typeface="+mn-ea"/>
          <a:cs typeface="+mn-cs"/>
        </a:defRPr>
      </a:lvl3pPr>
      <a:lvl4pPr marL="1543050" algn="l" defTabSz="1028700" rtl="0" eaLnBrk="1" latinLnBrk="0" hangingPunct="1">
        <a:defRPr kumimoji="1" sz="2000" kern="1200">
          <a:solidFill>
            <a:schemeClr val="tx1"/>
          </a:solidFill>
          <a:latin typeface="+mn-lt"/>
          <a:ea typeface="+mn-ea"/>
          <a:cs typeface="+mn-cs"/>
        </a:defRPr>
      </a:lvl4pPr>
      <a:lvl5pPr marL="2057400" algn="l" defTabSz="1028700" rtl="0" eaLnBrk="1" latinLnBrk="0" hangingPunct="1">
        <a:defRPr kumimoji="1" sz="2000" kern="1200">
          <a:solidFill>
            <a:schemeClr val="tx1"/>
          </a:solidFill>
          <a:latin typeface="+mn-lt"/>
          <a:ea typeface="+mn-ea"/>
          <a:cs typeface="+mn-cs"/>
        </a:defRPr>
      </a:lvl5pPr>
      <a:lvl6pPr marL="2571750" algn="l" defTabSz="1028700" rtl="0" eaLnBrk="1" latinLnBrk="0" hangingPunct="1">
        <a:defRPr kumimoji="1" sz="2000" kern="1200">
          <a:solidFill>
            <a:schemeClr val="tx1"/>
          </a:solidFill>
          <a:latin typeface="+mn-lt"/>
          <a:ea typeface="+mn-ea"/>
          <a:cs typeface="+mn-cs"/>
        </a:defRPr>
      </a:lvl6pPr>
      <a:lvl7pPr marL="3086100" algn="l" defTabSz="1028700" rtl="0" eaLnBrk="1" latinLnBrk="0" hangingPunct="1">
        <a:defRPr kumimoji="1" sz="2000" kern="1200">
          <a:solidFill>
            <a:schemeClr val="tx1"/>
          </a:solidFill>
          <a:latin typeface="+mn-lt"/>
          <a:ea typeface="+mn-ea"/>
          <a:cs typeface="+mn-cs"/>
        </a:defRPr>
      </a:lvl7pPr>
      <a:lvl8pPr marL="3600450" algn="l" defTabSz="1028700" rtl="0" eaLnBrk="1" latinLnBrk="0" hangingPunct="1">
        <a:defRPr kumimoji="1" sz="2000" kern="1200">
          <a:solidFill>
            <a:schemeClr val="tx1"/>
          </a:solidFill>
          <a:latin typeface="+mn-lt"/>
          <a:ea typeface="+mn-ea"/>
          <a:cs typeface="+mn-cs"/>
        </a:defRPr>
      </a:lvl8pPr>
      <a:lvl9pPr marL="4114800" algn="l" defTabSz="1028700" rtl="0" eaLnBrk="1" latinLnBrk="0" hangingPunct="1">
        <a:defRPr kumimoji="1" sz="2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22288" y="303213"/>
            <a:ext cx="9396412" cy="1260475"/>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22288" y="1763713"/>
            <a:ext cx="9396412" cy="4991100"/>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522288" y="7008813"/>
            <a:ext cx="2435225" cy="401637"/>
          </a:xfrm>
          <a:prstGeom prst="rect">
            <a:avLst/>
          </a:prstGeom>
        </p:spPr>
        <p:txBody>
          <a:bodyPr vert="horz" lIns="91440" tIns="45720" rIns="91440" bIns="45720" rtlCol="0" anchor="ctr"/>
          <a:lstStyle>
            <a:lvl1pPr algn="l">
              <a:defRPr sz="1200">
                <a:solidFill>
                  <a:schemeClr val="tx1">
                    <a:tint val="75000"/>
                  </a:schemeClr>
                </a:solidFill>
              </a:defRPr>
            </a:lvl1pPr>
          </a:lstStyle>
          <a:p>
            <a:fld id="{12F70A9B-94AE-45CC-BDFE-FBA2B02A8552}" type="datetimeFigureOut">
              <a:rPr kumimoji="1" lang="ja-JP" altLang="en-US" smtClean="0"/>
              <a:t>2020/6/17</a:t>
            </a:fld>
            <a:endParaRPr kumimoji="1" lang="ja-JP" altLang="en-US"/>
          </a:p>
        </p:txBody>
      </p:sp>
      <p:sp>
        <p:nvSpPr>
          <p:cNvPr id="5" name="フッター プレースホルダー 4"/>
          <p:cNvSpPr>
            <a:spLocks noGrp="1"/>
          </p:cNvSpPr>
          <p:nvPr>
            <p:ph type="ftr" sz="quarter" idx="3"/>
          </p:nvPr>
        </p:nvSpPr>
        <p:spPr>
          <a:xfrm>
            <a:off x="3567113" y="7008813"/>
            <a:ext cx="3306762" cy="401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483475" y="7008813"/>
            <a:ext cx="2435225" cy="401637"/>
          </a:xfrm>
          <a:prstGeom prst="rect">
            <a:avLst/>
          </a:prstGeom>
        </p:spPr>
        <p:txBody>
          <a:bodyPr vert="horz" lIns="91440" tIns="45720" rIns="91440" bIns="45720" rtlCol="0" anchor="ctr"/>
          <a:lstStyle>
            <a:lvl1pPr algn="r">
              <a:defRPr sz="1200">
                <a:solidFill>
                  <a:schemeClr val="tx1">
                    <a:tint val="75000"/>
                  </a:schemeClr>
                </a:solidFill>
              </a:defRPr>
            </a:lvl1pPr>
          </a:lstStyle>
          <a:p>
            <a:fld id="{93F631A7-6AE9-4EF7-8B4B-867FEFB7037A}" type="slidenum">
              <a:rPr kumimoji="1" lang="ja-JP" altLang="en-US" smtClean="0"/>
              <a:t>‹#›</a:t>
            </a:fld>
            <a:endParaRPr kumimoji="1" lang="ja-JP" altLang="en-US"/>
          </a:p>
        </p:txBody>
      </p:sp>
    </p:spTree>
    <p:extLst>
      <p:ext uri="{BB962C8B-B14F-4D97-AF65-F5344CB8AC3E}">
        <p14:creationId xmlns:p14="http://schemas.microsoft.com/office/powerpoint/2010/main" val="760938342"/>
      </p:ext>
    </p:extLst>
  </p:cSld>
  <p:clrMap bg1="lt1" tx1="dk1" bg2="lt2" tx2="dk2" accent1="accent1" accent2="accent2" accent3="accent3" accent4="accent4" accent5="accent5" accent6="accent6" hlink="hlink" folHlink="folHlink"/>
  <p:sldLayoutIdLst>
    <p:sldLayoutId id="2147483662" r:id="rId1"/>
    <p:sldLayoutId id="2147483672" r:id="rId2"/>
  </p:sldLayoutIdLst>
  <p:timing>
    <p:tnLst>
      <p:par>
        <p:cTn id="1" dur="indefinite" restart="never" nodeType="tmRoot"/>
      </p:par>
    </p:tnLst>
  </p:timing>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83074" y="2052439"/>
            <a:ext cx="8874840" cy="1620771"/>
          </a:xfrm>
        </p:spPr>
        <p:txBody>
          <a:bodyPr>
            <a:normAutofit/>
          </a:bodyPr>
          <a:lstStyle/>
          <a:p>
            <a:pPr algn="ctr"/>
            <a:r>
              <a:rPr kumimoji="1" lang="ja-JP" altLang="en-US" sz="3600" dirty="0" smtClean="0"/>
              <a:t>大阪府周産期医療関連事業報告</a:t>
            </a:r>
            <a:endParaRPr kumimoji="1" lang="ja-JP" altLang="en-US" sz="3600" dirty="0"/>
          </a:p>
        </p:txBody>
      </p:sp>
      <p:sp>
        <p:nvSpPr>
          <p:cNvPr id="3" name="サブタイトル 2"/>
          <p:cNvSpPr>
            <a:spLocks noGrp="1"/>
          </p:cNvSpPr>
          <p:nvPr>
            <p:ph type="subTitle" idx="1"/>
          </p:nvPr>
        </p:nvSpPr>
        <p:spPr>
          <a:xfrm>
            <a:off x="1566148" y="4728628"/>
            <a:ext cx="7308692" cy="1356259"/>
          </a:xfrm>
        </p:spPr>
        <p:txBody>
          <a:bodyPr>
            <a:normAutofit/>
          </a:bodyPr>
          <a:lstStyle/>
          <a:p>
            <a:r>
              <a:rPr lang="ja-JP" altLang="en-US" sz="2400" dirty="0" smtClean="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令和２年４月１日</a:t>
            </a:r>
            <a:endParaRPr lang="en-US" altLang="ja-JP" sz="2400" dirty="0" smtClean="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400" dirty="0" smtClean="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大阪府健康医療部保健医療室地域保健課</a:t>
            </a:r>
            <a:endParaRPr lang="en-US" altLang="ja-JP" sz="2400" dirty="0" smtClean="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7596758" y="997021"/>
            <a:ext cx="1944216" cy="52770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参考資料</a:t>
            </a:r>
            <a:r>
              <a:rPr lang="ja-JP" altLang="en-US" dirty="0"/>
              <a:t>５</a:t>
            </a:r>
            <a:r>
              <a:rPr kumimoji="1" lang="ja-JP" altLang="en-US" dirty="0" smtClean="0"/>
              <a:t>　</a:t>
            </a:r>
            <a:endParaRPr kumimoji="1" lang="ja-JP" altLang="en-US" dirty="0"/>
          </a:p>
        </p:txBody>
      </p:sp>
    </p:spTree>
    <p:extLst>
      <p:ext uri="{BB962C8B-B14F-4D97-AF65-F5344CB8AC3E}">
        <p14:creationId xmlns:p14="http://schemas.microsoft.com/office/powerpoint/2010/main" val="31593731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86155" y="2357883"/>
            <a:ext cx="2352343" cy="528817"/>
          </a:xfrm>
        </p:spPr>
        <p:txBody>
          <a:bodyPr>
            <a:normAutofit/>
          </a:bodyPr>
          <a:lstStyle/>
          <a:p>
            <a:r>
              <a:rPr lang="ja-JP" altLang="en-US" sz="1400" b="1" dirty="0" smtClean="0">
                <a:latin typeface="GungsuhChe" panose="02030609000101010101" pitchFamily="49" charset="-127"/>
                <a:ea typeface="GungsuhChe" panose="02030609000101010101" pitchFamily="49" charset="-127"/>
              </a:rPr>
              <a:t>☆</a:t>
            </a:r>
            <a:r>
              <a:rPr lang="ja-JP" altLang="en-US" sz="1400" b="1" dirty="0" smtClean="0">
                <a:latin typeface="ＭＳ ゴシック" panose="020B0609070205080204" pitchFamily="49" charset="-128"/>
                <a:ea typeface="ＭＳ ゴシック" panose="020B0609070205080204" pitchFamily="49" charset="-128"/>
              </a:rPr>
              <a:t>施設別診療件数</a:t>
            </a:r>
            <a:endParaRPr kumimoji="1" lang="ja-JP" altLang="en-US" sz="1600" dirty="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12"/>
          </p:nvPr>
        </p:nvSpPr>
        <p:spPr/>
        <p:txBody>
          <a:bodyPr/>
          <a:lstStyle/>
          <a:p>
            <a:fld id="{298ADCCA-84D9-4069-9BB0-304B67134722}" type="slidenum">
              <a:rPr lang="ja-JP" altLang="en-US" smtClean="0"/>
              <a:pPr/>
              <a:t>1</a:t>
            </a:fld>
            <a:endParaRPr lang="ja-JP" altLang="en-US" dirty="0"/>
          </a:p>
        </p:txBody>
      </p:sp>
      <p:sp>
        <p:nvSpPr>
          <p:cNvPr id="1025" name="テキスト ボックス 1024"/>
          <p:cNvSpPr txBox="1"/>
          <p:nvPr/>
        </p:nvSpPr>
        <p:spPr>
          <a:xfrm>
            <a:off x="107926" y="85817"/>
            <a:ext cx="5256584" cy="400110"/>
          </a:xfrm>
          <a:prstGeom prst="rect">
            <a:avLst/>
          </a:prstGeom>
          <a:noFill/>
        </p:spPr>
        <p:txBody>
          <a:bodyPr wrap="square" rtlCol="0">
            <a:spAutoFit/>
          </a:bodyPr>
          <a:lstStyle/>
          <a:p>
            <a:r>
              <a:rPr lang="en-US" altLang="ja-JP" b="1" dirty="0">
                <a:solidFill>
                  <a:schemeClr val="bg1"/>
                </a:solidFill>
              </a:rPr>
              <a:t>Ⅰ</a:t>
            </a:r>
            <a:r>
              <a:rPr lang="ja-JP" altLang="en-US" b="1" dirty="0" smtClean="0">
                <a:solidFill>
                  <a:schemeClr val="bg1"/>
                </a:solidFill>
              </a:rPr>
              <a:t>　産婦人科救急搬送体制確保事業</a:t>
            </a:r>
            <a:endParaRPr kumimoji="1" lang="ja-JP" altLang="en-US" b="1" dirty="0">
              <a:solidFill>
                <a:schemeClr val="bg1"/>
              </a:solidFill>
            </a:endParaRPr>
          </a:p>
        </p:txBody>
      </p:sp>
      <p:sp>
        <p:nvSpPr>
          <p:cNvPr id="5" name="タイトル 1"/>
          <p:cNvSpPr txBox="1">
            <a:spLocks/>
          </p:cNvSpPr>
          <p:nvPr/>
        </p:nvSpPr>
        <p:spPr>
          <a:xfrm>
            <a:off x="323950" y="468039"/>
            <a:ext cx="9793088" cy="1656184"/>
          </a:xfrm>
          <a:prstGeom prst="rect">
            <a:avLst/>
          </a:prstGeom>
        </p:spPr>
        <p:txBody>
          <a:bodyPr vert="horz" lIns="102870" tIns="51435" rIns="102870" bIns="51435" rtlCol="0" anchor="ctr">
            <a:normAutofit/>
          </a:bodyPr>
          <a:lstStyle>
            <a:lvl1pPr algn="l" defTabSz="1028700" rtl="0" eaLnBrk="1" latinLnBrk="0" hangingPunct="1">
              <a:spcBef>
                <a:spcPct val="0"/>
              </a:spcBef>
              <a:buNone/>
              <a:defRPr kumimoji="1" sz="2000" b="0" kern="1200">
                <a:solidFill>
                  <a:schemeClr val="tx1">
                    <a:lumMod val="85000"/>
                    <a:lumOff val="15000"/>
                  </a:schemeClr>
                </a:solidFill>
                <a:latin typeface="+mj-lt"/>
                <a:ea typeface="+mj-ea"/>
                <a:cs typeface="+mj-cs"/>
              </a:defRPr>
            </a:lvl1pPr>
          </a:lstStyle>
          <a:p>
            <a:r>
              <a:rPr lang="ja-JP" altLang="en-US" sz="1600" dirty="0" smtClean="0">
                <a:latin typeface="+mj-ea"/>
              </a:rPr>
              <a:t>➣概要</a:t>
            </a:r>
            <a:r>
              <a:rPr lang="en-US" altLang="ja-JP" sz="1600" dirty="0" smtClean="0">
                <a:latin typeface="+mj-ea"/>
              </a:rPr>
              <a:t/>
            </a:r>
            <a:br>
              <a:rPr lang="en-US" altLang="ja-JP" sz="1600" dirty="0" smtClean="0">
                <a:latin typeface="+mj-ea"/>
              </a:rPr>
            </a:br>
            <a:r>
              <a:rPr lang="ja-JP" altLang="en-US" sz="1600" dirty="0" smtClean="0">
                <a:latin typeface="+mj-ea"/>
              </a:rPr>
              <a:t>　かかりつけ医のない妊産婦など産婦人科にかかる救急搬送を受け入れるため、府内を３地区に分け、当　</a:t>
            </a:r>
            <a:endParaRPr lang="en-US" altLang="ja-JP" sz="1600" dirty="0" smtClean="0">
              <a:latin typeface="+mj-ea"/>
            </a:endParaRPr>
          </a:p>
          <a:p>
            <a:r>
              <a:rPr lang="ja-JP" altLang="en-US" sz="1600" dirty="0">
                <a:latin typeface="+mj-ea"/>
              </a:rPr>
              <a:t>　</a:t>
            </a:r>
            <a:r>
              <a:rPr lang="ja-JP" altLang="en-US" sz="1600" dirty="0" smtClean="0">
                <a:latin typeface="+mj-ea"/>
              </a:rPr>
              <a:t>番制により実施日ごとに受入担当病院を決定する。当番病院は患者受入に必要な体制を確保し、救急搬</a:t>
            </a:r>
            <a:endParaRPr lang="en-US" altLang="ja-JP" sz="1600" dirty="0" smtClean="0">
              <a:latin typeface="+mj-ea"/>
            </a:endParaRPr>
          </a:p>
          <a:p>
            <a:r>
              <a:rPr lang="ja-JP" altLang="en-US" sz="1600" dirty="0">
                <a:latin typeface="+mj-ea"/>
              </a:rPr>
              <a:t>　</a:t>
            </a:r>
            <a:r>
              <a:rPr lang="ja-JP" altLang="en-US" sz="1600" dirty="0" smtClean="0">
                <a:latin typeface="+mj-ea"/>
              </a:rPr>
              <a:t>送を必ず受け入れる。</a:t>
            </a:r>
            <a:endParaRPr lang="en-US" altLang="ja-JP" sz="1600" dirty="0" smtClean="0">
              <a:latin typeface="+mj-ea"/>
            </a:endParaRPr>
          </a:p>
          <a:p>
            <a:r>
              <a:rPr lang="ja-JP" altLang="en-US" sz="1600" dirty="0" smtClean="0">
                <a:latin typeface="+mj-ea"/>
              </a:rPr>
              <a:t>　　・実施期間：平成</a:t>
            </a:r>
            <a:r>
              <a:rPr lang="en-US" altLang="ja-JP" sz="1600" dirty="0" smtClean="0">
                <a:latin typeface="+mj-ea"/>
              </a:rPr>
              <a:t>30</a:t>
            </a:r>
            <a:r>
              <a:rPr lang="ja-JP" altLang="en-US" sz="1600" dirty="0" smtClean="0">
                <a:latin typeface="+mj-ea"/>
              </a:rPr>
              <a:t>年</a:t>
            </a:r>
            <a:r>
              <a:rPr lang="en-US" altLang="ja-JP" sz="1600" dirty="0" smtClean="0">
                <a:latin typeface="+mj-ea"/>
              </a:rPr>
              <a:t>4</a:t>
            </a:r>
            <a:r>
              <a:rPr lang="ja-JP" altLang="en-US" sz="1600" dirty="0" smtClean="0">
                <a:latin typeface="+mj-ea"/>
              </a:rPr>
              <a:t>月</a:t>
            </a:r>
            <a:r>
              <a:rPr lang="en-US" altLang="ja-JP" sz="1600" dirty="0" smtClean="0">
                <a:latin typeface="+mj-ea"/>
              </a:rPr>
              <a:t>1</a:t>
            </a:r>
            <a:r>
              <a:rPr lang="ja-JP" altLang="en-US" sz="1600" dirty="0" smtClean="0">
                <a:latin typeface="+mj-ea"/>
              </a:rPr>
              <a:t>日～平成</a:t>
            </a:r>
            <a:r>
              <a:rPr lang="en-US" altLang="ja-JP" sz="1600" dirty="0" smtClean="0">
                <a:latin typeface="+mj-ea"/>
              </a:rPr>
              <a:t>31</a:t>
            </a:r>
            <a:r>
              <a:rPr lang="ja-JP" altLang="en-US" sz="1600" dirty="0" smtClean="0">
                <a:latin typeface="+mj-ea"/>
              </a:rPr>
              <a:t>年</a:t>
            </a:r>
            <a:r>
              <a:rPr lang="en-US" altLang="ja-JP" sz="1600" dirty="0" smtClean="0">
                <a:latin typeface="+mj-ea"/>
              </a:rPr>
              <a:t>3</a:t>
            </a:r>
            <a:r>
              <a:rPr lang="ja-JP" altLang="en-US" sz="1600" dirty="0" smtClean="0">
                <a:latin typeface="+mj-ea"/>
              </a:rPr>
              <a:t>月</a:t>
            </a:r>
            <a:r>
              <a:rPr lang="en-US" altLang="ja-JP" sz="1600" dirty="0" smtClean="0">
                <a:latin typeface="+mj-ea"/>
              </a:rPr>
              <a:t>31</a:t>
            </a:r>
            <a:r>
              <a:rPr lang="ja-JP" altLang="en-US" sz="1600" dirty="0" smtClean="0">
                <a:latin typeface="+mj-ea"/>
              </a:rPr>
              <a:t>日</a:t>
            </a:r>
            <a:r>
              <a:rPr lang="en-US" altLang="ja-JP" sz="1600" dirty="0" smtClean="0">
                <a:latin typeface="+mj-ea"/>
              </a:rPr>
              <a:t/>
            </a:r>
            <a:br>
              <a:rPr lang="en-US" altLang="ja-JP" sz="1600" dirty="0" smtClean="0">
                <a:latin typeface="+mj-ea"/>
              </a:rPr>
            </a:br>
            <a:r>
              <a:rPr lang="ja-JP" altLang="en-US" sz="1600" dirty="0" smtClean="0">
                <a:latin typeface="+mj-ea"/>
              </a:rPr>
              <a:t>　　・時間帯：夜間及び休日</a:t>
            </a:r>
            <a:endParaRPr lang="ja-JP" altLang="en-US" sz="1600" dirty="0">
              <a:latin typeface="+mj-ea"/>
            </a:endParaRPr>
          </a:p>
        </p:txBody>
      </p:sp>
      <p:sp>
        <p:nvSpPr>
          <p:cNvPr id="8" name="タイトル 1"/>
          <p:cNvSpPr txBox="1">
            <a:spLocks/>
          </p:cNvSpPr>
          <p:nvPr/>
        </p:nvSpPr>
        <p:spPr>
          <a:xfrm>
            <a:off x="5868566" y="2484487"/>
            <a:ext cx="3167227" cy="528817"/>
          </a:xfrm>
          <a:prstGeom prst="rect">
            <a:avLst/>
          </a:prstGeom>
        </p:spPr>
        <p:txBody>
          <a:bodyPr vert="horz" lIns="102870" tIns="51435" rIns="102870" bIns="51435" rtlCol="0" anchor="ctr">
            <a:normAutofit fontScale="97500"/>
          </a:bodyPr>
          <a:lstStyle>
            <a:lvl1pPr algn="l" defTabSz="1028700" rtl="0" eaLnBrk="1" latinLnBrk="0" hangingPunct="1">
              <a:spcBef>
                <a:spcPct val="0"/>
              </a:spcBef>
              <a:buNone/>
              <a:defRPr kumimoji="1" sz="2000" b="0" kern="1200">
                <a:solidFill>
                  <a:schemeClr val="tx1">
                    <a:lumMod val="85000"/>
                    <a:lumOff val="15000"/>
                  </a:schemeClr>
                </a:solidFill>
                <a:latin typeface="+mj-lt"/>
                <a:ea typeface="+mj-ea"/>
                <a:cs typeface="+mj-cs"/>
              </a:defRPr>
            </a:lvl1pPr>
          </a:lstStyle>
          <a:p>
            <a:r>
              <a:rPr lang="ja-JP" altLang="en-US" sz="1400" b="1" dirty="0" smtClean="0">
                <a:latin typeface="GungsuhChe" panose="02030609000101010101" pitchFamily="49" charset="-127"/>
                <a:ea typeface="GungsuhChe" panose="02030609000101010101" pitchFamily="49" charset="-127"/>
              </a:rPr>
              <a:t>☆</a:t>
            </a:r>
            <a:r>
              <a:rPr lang="ja-JP" altLang="en-US" sz="1400" b="1" dirty="0" smtClean="0">
                <a:latin typeface="ＭＳ ゴシック" panose="020B0609070205080204" pitchFamily="49" charset="-128"/>
                <a:ea typeface="ＭＳ ゴシック" panose="020B0609070205080204" pitchFamily="49" charset="-128"/>
              </a:rPr>
              <a:t>搬送時の症状別（複数選択）</a:t>
            </a:r>
            <a:endParaRPr lang="en-US" altLang="ja-JP" sz="1400" b="1" dirty="0" smtClean="0">
              <a:latin typeface="ＭＳ ゴシック" panose="020B0609070205080204" pitchFamily="49" charset="-128"/>
              <a:ea typeface="ＭＳ ゴシック" panose="020B0609070205080204" pitchFamily="49" charset="-128"/>
            </a:endParaRPr>
          </a:p>
        </p:txBody>
      </p:sp>
      <p:sp>
        <p:nvSpPr>
          <p:cNvPr id="9" name="正方形/長方形 8"/>
          <p:cNvSpPr/>
          <p:nvPr/>
        </p:nvSpPr>
        <p:spPr>
          <a:xfrm>
            <a:off x="390053" y="2283738"/>
            <a:ext cx="792205" cy="338554"/>
          </a:xfrm>
          <a:prstGeom prst="rect">
            <a:avLst/>
          </a:prstGeom>
        </p:spPr>
        <p:txBody>
          <a:bodyPr wrap="none">
            <a:spAutoFit/>
          </a:bodyPr>
          <a:lstStyle/>
          <a:p>
            <a:r>
              <a:rPr lang="ja-JP" altLang="en-US" sz="1600" dirty="0" smtClean="0">
                <a:latin typeface="+mj-ea"/>
              </a:rPr>
              <a:t>➣結果</a:t>
            </a:r>
            <a:endParaRPr lang="ja-JP" altLang="en-US" sz="1600" dirty="0"/>
          </a:p>
        </p:txBody>
      </p:sp>
      <p:sp>
        <p:nvSpPr>
          <p:cNvPr id="13" name="テキスト ボックス 12"/>
          <p:cNvSpPr txBox="1"/>
          <p:nvPr/>
        </p:nvSpPr>
        <p:spPr>
          <a:xfrm>
            <a:off x="6084590" y="6316961"/>
            <a:ext cx="2013479" cy="297517"/>
          </a:xfrm>
          <a:prstGeom prst="rect">
            <a:avLst/>
          </a:prstGeom>
          <a:noFill/>
          <a:ln>
            <a:noFill/>
            <a:prstDash val="dash"/>
          </a:ln>
        </p:spPr>
        <p:txBody>
          <a:bodyPr wrap="square" rtlCol="0" anchor="ctr">
            <a:spAutoFit/>
          </a:bodyPr>
          <a:lstStyle/>
          <a:p>
            <a:pPr>
              <a:lnSpc>
                <a:spcPts val="1600"/>
              </a:lnSpc>
            </a:pPr>
            <a:r>
              <a:rPr kumimoji="1" lang="ja-JP" altLang="en-US" sz="1200" dirty="0" smtClean="0"/>
              <a:t>約６割が腹痛</a:t>
            </a:r>
            <a:endParaRPr kumimoji="1" lang="ja-JP" altLang="en-US" sz="1200" dirty="0"/>
          </a:p>
        </p:txBody>
      </p:sp>
      <p:sp>
        <p:nvSpPr>
          <p:cNvPr id="14" name="テキスト ボックス 13"/>
          <p:cNvSpPr txBox="1"/>
          <p:nvPr/>
        </p:nvSpPr>
        <p:spPr>
          <a:xfrm>
            <a:off x="1182258" y="6614478"/>
            <a:ext cx="2736304" cy="707886"/>
          </a:xfrm>
          <a:prstGeom prst="rect">
            <a:avLst/>
          </a:prstGeom>
          <a:noFill/>
          <a:ln>
            <a:noFill/>
            <a:prstDash val="dash"/>
          </a:ln>
        </p:spPr>
        <p:txBody>
          <a:bodyPr wrap="square" rtlCol="0" anchor="ctr">
            <a:spAutoFit/>
          </a:bodyPr>
          <a:lstStyle/>
          <a:p>
            <a:pPr>
              <a:lnSpc>
                <a:spcPts val="1600"/>
              </a:lnSpc>
            </a:pPr>
            <a:r>
              <a:rPr kumimoji="1" lang="ja-JP" altLang="en-US" sz="1200" dirty="0" smtClean="0"/>
              <a:t>北部：豊能、三島、北河内</a:t>
            </a:r>
            <a:endParaRPr kumimoji="1" lang="en-US" altLang="ja-JP" sz="1200" dirty="0" smtClean="0"/>
          </a:p>
          <a:p>
            <a:pPr>
              <a:lnSpc>
                <a:spcPts val="1600"/>
              </a:lnSpc>
            </a:pPr>
            <a:r>
              <a:rPr lang="ja-JP" altLang="en-US" sz="1200" dirty="0" smtClean="0"/>
              <a:t>中部：中河内、大阪市</a:t>
            </a:r>
            <a:endParaRPr lang="en-US" altLang="ja-JP" sz="1200" dirty="0" smtClean="0"/>
          </a:p>
          <a:p>
            <a:pPr>
              <a:lnSpc>
                <a:spcPts val="1600"/>
              </a:lnSpc>
            </a:pPr>
            <a:r>
              <a:rPr kumimoji="1" lang="ja-JP" altLang="en-US" sz="1200" dirty="0" smtClean="0"/>
              <a:t>南部：南河内、堺市、泉州</a:t>
            </a:r>
            <a:endParaRPr kumimoji="1" lang="ja-JP" altLang="en-US" sz="1200" dirty="0"/>
          </a:p>
        </p:txBody>
      </p:sp>
      <p:graphicFrame>
        <p:nvGraphicFramePr>
          <p:cNvPr id="3" name="表 2"/>
          <p:cNvGraphicFramePr>
            <a:graphicFrameLocks noGrp="1"/>
          </p:cNvGraphicFramePr>
          <p:nvPr>
            <p:extLst>
              <p:ext uri="{D42A27DB-BD31-4B8C-83A1-F6EECF244321}">
                <p14:modId xmlns:p14="http://schemas.microsoft.com/office/powerpoint/2010/main" val="82834406"/>
              </p:ext>
            </p:extLst>
          </p:nvPr>
        </p:nvGraphicFramePr>
        <p:xfrm>
          <a:off x="794071" y="2774766"/>
          <a:ext cx="3594102" cy="3792855"/>
        </p:xfrm>
        <a:graphic>
          <a:graphicData uri="http://schemas.openxmlformats.org/drawingml/2006/table">
            <a:tbl>
              <a:tblPr/>
              <a:tblGrid>
                <a:gridCol w="356891">
                  <a:extLst>
                    <a:ext uri="{9D8B030D-6E8A-4147-A177-3AD203B41FA5}">
                      <a16:colId xmlns:a16="http://schemas.microsoft.com/office/drawing/2014/main" val="20000"/>
                    </a:ext>
                  </a:extLst>
                </a:gridCol>
                <a:gridCol w="1583107">
                  <a:extLst>
                    <a:ext uri="{9D8B030D-6E8A-4147-A177-3AD203B41FA5}">
                      <a16:colId xmlns:a16="http://schemas.microsoft.com/office/drawing/2014/main" val="20001"/>
                    </a:ext>
                  </a:extLst>
                </a:gridCol>
                <a:gridCol w="551368">
                  <a:extLst>
                    <a:ext uri="{9D8B030D-6E8A-4147-A177-3AD203B41FA5}">
                      <a16:colId xmlns:a16="http://schemas.microsoft.com/office/drawing/2014/main" val="20002"/>
                    </a:ext>
                  </a:extLst>
                </a:gridCol>
                <a:gridCol w="551368">
                  <a:extLst>
                    <a:ext uri="{9D8B030D-6E8A-4147-A177-3AD203B41FA5}">
                      <a16:colId xmlns:a16="http://schemas.microsoft.com/office/drawing/2014/main" val="20003"/>
                    </a:ext>
                  </a:extLst>
                </a:gridCol>
                <a:gridCol w="551368">
                  <a:extLst>
                    <a:ext uri="{9D8B030D-6E8A-4147-A177-3AD203B41FA5}">
                      <a16:colId xmlns:a16="http://schemas.microsoft.com/office/drawing/2014/main" val="20004"/>
                    </a:ext>
                  </a:extLst>
                </a:gridCol>
              </a:tblGrid>
              <a:tr h="238125">
                <a:tc>
                  <a:txBody>
                    <a:bodyPr/>
                    <a:lstStyle/>
                    <a:p>
                      <a:pPr algn="l" rtl="0" fontAlgn="ctr"/>
                      <a:r>
                        <a:rPr lang="ja-JP" altLang="en-US" sz="1100" b="0" i="0" u="none" strike="noStrike" dirty="0">
                          <a:solidFill>
                            <a:srgbClr val="000000"/>
                          </a:solidFill>
                          <a:effectLst/>
                          <a:latin typeface="+mj-lt"/>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effectLst/>
                          <a:latin typeface="+mj-lt"/>
                        </a:rPr>
                        <a:t>施設名</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dirty="0">
                          <a:solidFill>
                            <a:srgbClr val="000000"/>
                          </a:solidFill>
                          <a:effectLst/>
                          <a:latin typeface="+mj-lt"/>
                          <a:ea typeface="ＭＳ Ｐゴシック" panose="020B0600070205080204" pitchFamily="50" charset="-128"/>
                        </a:rPr>
                        <a:t>H28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dirty="0">
                          <a:solidFill>
                            <a:srgbClr val="000000"/>
                          </a:solidFill>
                          <a:effectLst/>
                          <a:latin typeface="+mj-lt"/>
                          <a:ea typeface="ＭＳ Ｐゴシック" panose="020B0600070205080204" pitchFamily="50" charset="-128"/>
                        </a:rPr>
                        <a:t>H29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dirty="0" smtClean="0">
                          <a:solidFill>
                            <a:srgbClr val="000000"/>
                          </a:solidFill>
                          <a:effectLst/>
                          <a:latin typeface="+mj-lt"/>
                          <a:ea typeface="ＭＳ Ｐゴシック" panose="020B0600070205080204" pitchFamily="50" charset="-128"/>
                        </a:rPr>
                        <a:t>H30</a:t>
                      </a:r>
                      <a:endParaRPr lang="en-US" sz="11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00025">
                <a:tc rowSpan="4">
                  <a:txBody>
                    <a:bodyPr/>
                    <a:lstStyle/>
                    <a:p>
                      <a:pPr algn="ctr" rtl="0" fontAlgn="ctr"/>
                      <a:r>
                        <a:rPr lang="ja-JP" altLang="en-US" sz="1100" b="0" i="0" u="none" strike="noStrike">
                          <a:solidFill>
                            <a:srgbClr val="000000"/>
                          </a:solidFill>
                          <a:effectLst/>
                          <a:latin typeface="+mj-lt"/>
                        </a:rPr>
                        <a:t>北部</a:t>
                      </a:r>
                    </a:p>
                  </a:txBody>
                  <a:tcPr marL="9525" marR="9525" marT="9525"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zh-TW" altLang="en-US" sz="1100" b="0" i="0" u="none" strike="noStrike" dirty="0">
                          <a:solidFill>
                            <a:srgbClr val="000000"/>
                          </a:solidFill>
                          <a:effectLst/>
                          <a:latin typeface="+mj-lt"/>
                        </a:rPr>
                        <a:t>愛仁会高槻病院</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ea typeface="ＭＳ Ｐゴシック" panose="020B0600070205080204" pitchFamily="50" charset="-128"/>
                        </a:rPr>
                        <a:t>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a:solidFill>
                            <a:srgbClr val="000000"/>
                          </a:solidFill>
                          <a:effectLst/>
                          <a:latin typeface="+mj-lt"/>
                          <a:ea typeface="ＭＳ Ｐゴシック" panose="020B0600070205080204" pitchFamily="50" charset="-128"/>
                        </a:rPr>
                        <a:t>67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ea typeface="ＭＳ Ｐゴシック" panose="020B0600070205080204" pitchFamily="50" charset="-128"/>
                        </a:rPr>
                        <a:t>81</a:t>
                      </a:r>
                      <a:endParaRPr lang="en-US" altLang="ja-JP" sz="11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1"/>
                  </a:ext>
                </a:extLst>
              </a:tr>
              <a:tr h="200025">
                <a:tc vMerge="1">
                  <a:txBody>
                    <a:bodyPr/>
                    <a:lstStyle/>
                    <a:p>
                      <a:endParaRPr kumimoji="1" lang="ja-JP" altLang="en-US"/>
                    </a:p>
                  </a:txBody>
                  <a:tcPr/>
                </a:tc>
                <a:tc>
                  <a:txBody>
                    <a:bodyPr/>
                    <a:lstStyle/>
                    <a:p>
                      <a:pPr algn="l" rtl="0" fontAlgn="ctr"/>
                      <a:r>
                        <a:rPr lang="zh-CN" altLang="en-US" sz="1100" b="0" i="0" u="none" strike="noStrike" dirty="0">
                          <a:solidFill>
                            <a:srgbClr val="000000"/>
                          </a:solidFill>
                          <a:effectLst/>
                          <a:latin typeface="+mj-lt"/>
                        </a:rPr>
                        <a:t>大阪医大附属病院</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ea typeface="ＭＳ Ｐゴシック" panose="020B0600070205080204" pitchFamily="50" charset="-128"/>
                        </a:rPr>
                        <a:t>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a:solidFill>
                            <a:srgbClr val="000000"/>
                          </a:solidFill>
                          <a:effectLst/>
                          <a:latin typeface="+mj-lt"/>
                          <a:ea typeface="ＭＳ Ｐゴシック" panose="020B0600070205080204" pitchFamily="50" charset="-128"/>
                        </a:rPr>
                        <a:t>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ea typeface="ＭＳ Ｐゴシック" panose="020B0600070205080204" pitchFamily="50" charset="-128"/>
                        </a:rPr>
                        <a:t>28</a:t>
                      </a:r>
                      <a:endParaRPr lang="en-US" altLang="ja-JP" sz="11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2"/>
                  </a:ext>
                </a:extLst>
              </a:tr>
              <a:tr h="200025">
                <a:tc vMerge="1">
                  <a:txBody>
                    <a:bodyPr/>
                    <a:lstStyle/>
                    <a:p>
                      <a:endParaRPr kumimoji="1" lang="ja-JP" altLang="en-US"/>
                    </a:p>
                  </a:txBody>
                  <a:tcPr/>
                </a:tc>
                <a:tc>
                  <a:txBody>
                    <a:bodyPr/>
                    <a:lstStyle/>
                    <a:p>
                      <a:pPr algn="l" rtl="0" fontAlgn="ctr"/>
                      <a:r>
                        <a:rPr lang="zh-CN" altLang="en-US" sz="1100" b="0" i="0" u="none" strike="noStrike" dirty="0">
                          <a:solidFill>
                            <a:srgbClr val="000000"/>
                          </a:solidFill>
                          <a:effectLst/>
                          <a:latin typeface="+mj-lt"/>
                        </a:rPr>
                        <a:t>済生会吹田病院</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ea typeface="ＭＳ Ｐゴシック" panose="020B0600070205080204" pitchFamily="50" charset="-128"/>
                        </a:rPr>
                        <a:t>110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ea typeface="ＭＳ Ｐゴシック" panose="020B0600070205080204" pitchFamily="50" charset="-128"/>
                        </a:rPr>
                        <a:t>108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ea typeface="ＭＳ Ｐゴシック" panose="020B0600070205080204" pitchFamily="50" charset="-128"/>
                        </a:rPr>
                        <a:t>105</a:t>
                      </a:r>
                      <a:endParaRPr lang="en-US" altLang="ja-JP" sz="11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00025">
                <a:tc vMerge="1">
                  <a:txBody>
                    <a:bodyPr/>
                    <a:lstStyle/>
                    <a:p>
                      <a:endParaRPr kumimoji="1" lang="ja-JP" altLang="en-US"/>
                    </a:p>
                  </a:txBody>
                  <a:tcPr/>
                </a:tc>
                <a:tc>
                  <a:txBody>
                    <a:bodyPr/>
                    <a:lstStyle/>
                    <a:p>
                      <a:pPr algn="r" rtl="0" fontAlgn="ctr"/>
                      <a:r>
                        <a:rPr lang="ja-JP" altLang="en-US" sz="1100" b="0" i="0" u="none" strike="noStrike" dirty="0">
                          <a:solidFill>
                            <a:srgbClr val="000000"/>
                          </a:solidFill>
                          <a:effectLst/>
                          <a:latin typeface="+mj-lt"/>
                        </a:rPr>
                        <a:t>北部計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rtl="0" fontAlgn="ctr"/>
                      <a:r>
                        <a:rPr lang="en-US" altLang="ja-JP" sz="1100" b="0" i="0" u="none" strike="noStrike" dirty="0">
                          <a:solidFill>
                            <a:srgbClr val="000000"/>
                          </a:solidFill>
                          <a:effectLst/>
                          <a:latin typeface="+mj-lt"/>
                          <a:ea typeface="ＭＳ Ｐゴシック" panose="020B0600070205080204" pitchFamily="50" charset="-128"/>
                        </a:rPr>
                        <a:t>210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rtl="0" fontAlgn="ctr"/>
                      <a:r>
                        <a:rPr lang="en-US" altLang="ja-JP" sz="1100" b="0" i="0" u="none" strike="noStrike" dirty="0">
                          <a:solidFill>
                            <a:srgbClr val="000000"/>
                          </a:solidFill>
                          <a:effectLst/>
                          <a:latin typeface="+mj-lt"/>
                          <a:ea typeface="ＭＳ Ｐゴシック" panose="020B0600070205080204" pitchFamily="50" charset="-128"/>
                        </a:rPr>
                        <a:t>199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rtl="0" fontAlgn="ctr"/>
                      <a:r>
                        <a:rPr lang="en-US" altLang="ja-JP" sz="1100" b="0" i="0" u="none" strike="noStrike" dirty="0" smtClean="0">
                          <a:solidFill>
                            <a:srgbClr val="000000"/>
                          </a:solidFill>
                          <a:effectLst/>
                          <a:latin typeface="+mj-lt"/>
                          <a:ea typeface="ＭＳ Ｐゴシック" panose="020B0600070205080204" pitchFamily="50" charset="-128"/>
                        </a:rPr>
                        <a:t>214</a:t>
                      </a:r>
                      <a:endParaRPr lang="en-US" altLang="ja-JP" sz="11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extLst>
                  <a:ext uri="{0D108BD9-81ED-4DB2-BD59-A6C34878D82A}">
                    <a16:rowId xmlns:a16="http://schemas.microsoft.com/office/drawing/2014/main" val="10004"/>
                  </a:ext>
                </a:extLst>
              </a:tr>
              <a:tr h="200025">
                <a:tc rowSpan="6">
                  <a:txBody>
                    <a:bodyPr/>
                    <a:lstStyle/>
                    <a:p>
                      <a:pPr algn="ctr" rtl="0" fontAlgn="ctr"/>
                      <a:r>
                        <a:rPr lang="ja-JP" altLang="en-US" sz="1100" b="0" i="0" u="none" strike="noStrike">
                          <a:solidFill>
                            <a:srgbClr val="000000"/>
                          </a:solidFill>
                          <a:effectLst/>
                          <a:latin typeface="+mj-lt"/>
                        </a:rPr>
                        <a:t>中部</a:t>
                      </a:r>
                    </a:p>
                  </a:txBody>
                  <a:tcPr marL="9525" marR="9525" marT="9525"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ja-JP" altLang="en-US" sz="1100" b="0" i="0" u="none" strike="noStrike" dirty="0">
                          <a:solidFill>
                            <a:srgbClr val="000000"/>
                          </a:solidFill>
                          <a:effectLst/>
                          <a:latin typeface="+mj-lt"/>
                        </a:rPr>
                        <a:t>愛仁会千船病院</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ea typeface="ＭＳ Ｐゴシック" panose="020B0600070205080204" pitchFamily="50" charset="-128"/>
                        </a:rPr>
                        <a:t>633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ea typeface="ＭＳ Ｐゴシック" panose="020B0600070205080204" pitchFamily="50" charset="-128"/>
                        </a:rPr>
                        <a:t>605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ea typeface="ＭＳ Ｐゴシック" panose="020B0600070205080204" pitchFamily="50" charset="-128"/>
                        </a:rPr>
                        <a:t>655</a:t>
                      </a:r>
                      <a:endParaRPr lang="en-US" altLang="ja-JP" sz="11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5"/>
                  </a:ext>
                </a:extLst>
              </a:tr>
              <a:tr h="200025">
                <a:tc vMerge="1">
                  <a:txBody>
                    <a:bodyPr/>
                    <a:lstStyle/>
                    <a:p>
                      <a:endParaRPr kumimoji="1" lang="ja-JP" altLang="en-US"/>
                    </a:p>
                  </a:txBody>
                  <a:tcPr/>
                </a:tc>
                <a:tc>
                  <a:txBody>
                    <a:bodyPr/>
                    <a:lstStyle/>
                    <a:p>
                      <a:pPr algn="l" rtl="0" fontAlgn="ctr"/>
                      <a:r>
                        <a:rPr lang="ja-JP" altLang="en-US" sz="1100" b="0" i="0" u="none" strike="noStrike" dirty="0">
                          <a:solidFill>
                            <a:srgbClr val="000000"/>
                          </a:solidFill>
                          <a:effectLst/>
                          <a:latin typeface="+mj-lt"/>
                        </a:rPr>
                        <a:t>大阪警察病院</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ea typeface="ＭＳ Ｐゴシック" panose="020B0600070205080204" pitchFamily="50" charset="-128"/>
                        </a:rPr>
                        <a:t>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ea typeface="ＭＳ Ｐゴシック" panose="020B0600070205080204" pitchFamily="50" charset="-128"/>
                        </a:rPr>
                        <a:t>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ea typeface="ＭＳ Ｐゴシック" panose="020B0600070205080204" pitchFamily="50" charset="-128"/>
                        </a:rPr>
                        <a:t>41</a:t>
                      </a:r>
                      <a:endParaRPr lang="en-US" altLang="ja-JP" sz="11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6"/>
                  </a:ext>
                </a:extLst>
              </a:tr>
              <a:tr h="200025">
                <a:tc vMerge="1">
                  <a:txBody>
                    <a:bodyPr/>
                    <a:lstStyle/>
                    <a:p>
                      <a:endParaRPr kumimoji="1" lang="ja-JP" altLang="en-US"/>
                    </a:p>
                  </a:txBody>
                  <a:tcPr/>
                </a:tc>
                <a:tc>
                  <a:txBody>
                    <a:bodyPr/>
                    <a:lstStyle/>
                    <a:p>
                      <a:pPr algn="l" rtl="0" fontAlgn="ctr"/>
                      <a:r>
                        <a:rPr lang="ja-JP" altLang="en-US" sz="1100" b="0" i="0" u="none" strike="noStrike" dirty="0">
                          <a:solidFill>
                            <a:srgbClr val="000000"/>
                          </a:solidFill>
                          <a:effectLst/>
                          <a:latin typeface="+mj-lt"/>
                        </a:rPr>
                        <a:t>大阪赤十字病院</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ea typeface="ＭＳ Ｐゴシック" panose="020B0600070205080204" pitchFamily="50" charset="-128"/>
                        </a:rPr>
                        <a:t>45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ea typeface="ＭＳ Ｐゴシック" panose="020B0600070205080204" pitchFamily="50" charset="-128"/>
                        </a:rPr>
                        <a:t>47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ea typeface="ＭＳ Ｐゴシック" panose="020B0600070205080204" pitchFamily="50" charset="-128"/>
                        </a:rPr>
                        <a:t>42</a:t>
                      </a:r>
                      <a:endParaRPr lang="en-US" altLang="ja-JP" sz="11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7"/>
                  </a:ext>
                </a:extLst>
              </a:tr>
              <a:tr h="200025">
                <a:tc vMerge="1">
                  <a:txBody>
                    <a:bodyPr/>
                    <a:lstStyle/>
                    <a:p>
                      <a:endParaRPr kumimoji="1" lang="ja-JP" altLang="en-US"/>
                    </a:p>
                  </a:txBody>
                  <a:tcPr/>
                </a:tc>
                <a:tc>
                  <a:txBody>
                    <a:bodyPr/>
                    <a:lstStyle/>
                    <a:p>
                      <a:pPr algn="l" rtl="0" fontAlgn="ctr"/>
                      <a:r>
                        <a:rPr lang="ja-JP" altLang="en-US" sz="1100" b="0" i="0" u="none" strike="noStrike" dirty="0">
                          <a:solidFill>
                            <a:srgbClr val="000000"/>
                          </a:solidFill>
                          <a:effectLst/>
                          <a:latin typeface="+mj-lt"/>
                        </a:rPr>
                        <a:t>北野病院</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ea typeface="ＭＳ Ｐゴシック" panose="020B0600070205080204" pitchFamily="50" charset="-128"/>
                        </a:rPr>
                        <a:t>113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ea typeface="ＭＳ Ｐゴシック" panose="020B0600070205080204" pitchFamily="50" charset="-128"/>
                        </a:rPr>
                        <a:t>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ea typeface="ＭＳ Ｐゴシック" panose="020B0600070205080204" pitchFamily="50" charset="-128"/>
                        </a:rPr>
                        <a:t>66</a:t>
                      </a:r>
                      <a:endParaRPr lang="en-US" altLang="ja-JP" sz="11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8"/>
                  </a:ext>
                </a:extLst>
              </a:tr>
              <a:tr h="200025">
                <a:tc vMerge="1">
                  <a:txBody>
                    <a:bodyPr/>
                    <a:lstStyle/>
                    <a:p>
                      <a:endParaRPr kumimoji="1" lang="ja-JP" altLang="en-US"/>
                    </a:p>
                  </a:txBody>
                  <a:tcPr/>
                </a:tc>
                <a:tc>
                  <a:txBody>
                    <a:bodyPr/>
                    <a:lstStyle/>
                    <a:p>
                      <a:pPr algn="l" rtl="0" fontAlgn="ctr"/>
                      <a:r>
                        <a:rPr lang="ja-JP" altLang="en-US" sz="1100" b="0" i="0" u="none" strike="noStrike" dirty="0">
                          <a:solidFill>
                            <a:srgbClr val="000000"/>
                          </a:solidFill>
                          <a:effectLst/>
                          <a:latin typeface="+mj-lt"/>
                        </a:rPr>
                        <a:t>大阪市立総合医療センター</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smtClean="0">
                          <a:solidFill>
                            <a:srgbClr val="000000"/>
                          </a:solidFill>
                          <a:effectLst/>
                          <a:latin typeface="+mj-lt"/>
                          <a:ea typeface="ＭＳ Ｐゴシック" panose="020B0600070205080204" pitchFamily="50" charset="-128"/>
                        </a:rPr>
                        <a:t>0</a:t>
                      </a:r>
                      <a:endParaRPr lang="ja-JP" altLang="en-US" sz="11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ea typeface="ＭＳ Ｐゴシック" panose="020B0600070205080204" pitchFamily="50" charset="-128"/>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ea typeface="ＭＳ Ｐゴシック" panose="020B0600070205080204" pitchFamily="50" charset="-128"/>
                        </a:rPr>
                        <a:t>0</a:t>
                      </a:r>
                      <a:endParaRPr lang="en-US" altLang="ja-JP" sz="11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00025">
                <a:tc vMerge="1">
                  <a:txBody>
                    <a:bodyPr/>
                    <a:lstStyle/>
                    <a:p>
                      <a:endParaRPr kumimoji="1" lang="ja-JP" altLang="en-US"/>
                    </a:p>
                  </a:txBody>
                  <a:tcPr/>
                </a:tc>
                <a:tc>
                  <a:txBody>
                    <a:bodyPr/>
                    <a:lstStyle/>
                    <a:p>
                      <a:pPr algn="r" rtl="0" fontAlgn="ctr"/>
                      <a:r>
                        <a:rPr lang="ja-JP" altLang="en-US" sz="1100" b="0" i="0" u="none" strike="noStrike" dirty="0">
                          <a:solidFill>
                            <a:srgbClr val="000000"/>
                          </a:solidFill>
                          <a:effectLst/>
                          <a:latin typeface="+mj-lt"/>
                        </a:rPr>
                        <a:t>中部計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rtl="0" fontAlgn="ctr"/>
                      <a:r>
                        <a:rPr lang="en-US" altLang="ja-JP" sz="1100" b="0" i="0" u="none" strike="noStrike" dirty="0">
                          <a:solidFill>
                            <a:srgbClr val="000000"/>
                          </a:solidFill>
                          <a:effectLst/>
                          <a:latin typeface="+mj-lt"/>
                          <a:ea typeface="ＭＳ Ｐゴシック" panose="020B0600070205080204" pitchFamily="50" charset="-128"/>
                        </a:rPr>
                        <a:t>822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rtl="0" fontAlgn="ctr"/>
                      <a:r>
                        <a:rPr lang="en-US" altLang="ja-JP" sz="1100" b="0" i="0" u="none" strike="noStrike" dirty="0">
                          <a:solidFill>
                            <a:srgbClr val="000000"/>
                          </a:solidFill>
                          <a:effectLst/>
                          <a:latin typeface="+mj-lt"/>
                          <a:ea typeface="ＭＳ Ｐゴシック" panose="020B0600070205080204" pitchFamily="50" charset="-128"/>
                        </a:rPr>
                        <a:t>789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rtl="0" fontAlgn="ctr"/>
                      <a:r>
                        <a:rPr lang="en-US" altLang="ja-JP" sz="1100" b="0" i="0" u="none" strike="noStrike" dirty="0" smtClean="0">
                          <a:solidFill>
                            <a:srgbClr val="000000"/>
                          </a:solidFill>
                          <a:effectLst/>
                          <a:latin typeface="+mj-lt"/>
                          <a:ea typeface="ＭＳ Ｐゴシック" panose="020B0600070205080204" pitchFamily="50" charset="-128"/>
                        </a:rPr>
                        <a:t>804</a:t>
                      </a:r>
                      <a:endParaRPr lang="en-US" altLang="ja-JP" sz="11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extLst>
                  <a:ext uri="{0D108BD9-81ED-4DB2-BD59-A6C34878D82A}">
                    <a16:rowId xmlns:a16="http://schemas.microsoft.com/office/drawing/2014/main" val="10010"/>
                  </a:ext>
                </a:extLst>
              </a:tr>
              <a:tr h="409575">
                <a:tc rowSpan="5">
                  <a:txBody>
                    <a:bodyPr/>
                    <a:lstStyle/>
                    <a:p>
                      <a:pPr algn="ctr" rtl="0" fontAlgn="ctr"/>
                      <a:r>
                        <a:rPr lang="ja-JP" altLang="en-US" sz="1100" b="0" i="0" u="none" strike="noStrike">
                          <a:solidFill>
                            <a:srgbClr val="000000"/>
                          </a:solidFill>
                          <a:effectLst/>
                          <a:latin typeface="+mj-lt"/>
                        </a:rPr>
                        <a:t>南部</a:t>
                      </a:r>
                    </a:p>
                  </a:txBody>
                  <a:tcPr marL="9525" marR="9525" marT="9525"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ja-JP" altLang="en-US" sz="1100" b="0" i="0" u="none" strike="noStrike" dirty="0">
                          <a:solidFill>
                            <a:srgbClr val="000000"/>
                          </a:solidFill>
                          <a:effectLst/>
                          <a:latin typeface="+mj-lt"/>
                        </a:rPr>
                        <a:t>りんくう総合医療センター</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ea typeface="ＭＳ Ｐゴシック" panose="020B0600070205080204" pitchFamily="50" charset="-128"/>
                        </a:rPr>
                        <a:t>125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ea typeface="ＭＳ Ｐゴシック" panose="020B0600070205080204" pitchFamily="50" charset="-128"/>
                        </a:rPr>
                        <a:t>106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ea typeface="ＭＳ Ｐゴシック" panose="020B0600070205080204" pitchFamily="50" charset="-128"/>
                        </a:rPr>
                        <a:t>97</a:t>
                      </a:r>
                      <a:endParaRPr lang="en-US" altLang="ja-JP" sz="11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11"/>
                  </a:ext>
                </a:extLst>
              </a:tr>
              <a:tr h="200025">
                <a:tc vMerge="1">
                  <a:txBody>
                    <a:bodyPr/>
                    <a:lstStyle/>
                    <a:p>
                      <a:endParaRPr kumimoji="1" lang="ja-JP" altLang="en-US"/>
                    </a:p>
                  </a:txBody>
                  <a:tcPr/>
                </a:tc>
                <a:tc>
                  <a:txBody>
                    <a:bodyPr/>
                    <a:lstStyle/>
                    <a:p>
                      <a:pPr algn="l" rtl="0" fontAlgn="ctr"/>
                      <a:r>
                        <a:rPr lang="ja-JP" altLang="en-US" sz="1100" b="0" i="0" u="none" strike="noStrike">
                          <a:solidFill>
                            <a:srgbClr val="000000"/>
                          </a:solidFill>
                          <a:effectLst/>
                          <a:latin typeface="+mj-lt"/>
                        </a:rPr>
                        <a:t>府中病院</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ea typeface="ＭＳ Ｐゴシック" panose="020B0600070205080204" pitchFamily="50" charset="-128"/>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ea typeface="ＭＳ Ｐゴシック" panose="020B0600070205080204" pitchFamily="50" charset="-128"/>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ea typeface="ＭＳ Ｐゴシック" panose="020B0600070205080204" pitchFamily="50" charset="-128"/>
                        </a:rPr>
                        <a:t>2</a:t>
                      </a:r>
                      <a:endParaRPr lang="en-US" altLang="ja-JP" sz="11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12"/>
                  </a:ext>
                </a:extLst>
              </a:tr>
              <a:tr h="200025">
                <a:tc vMerge="1">
                  <a:txBody>
                    <a:bodyPr/>
                    <a:lstStyle/>
                    <a:p>
                      <a:endParaRPr kumimoji="1" lang="ja-JP" altLang="en-US"/>
                    </a:p>
                  </a:txBody>
                  <a:tcPr/>
                </a:tc>
                <a:tc>
                  <a:txBody>
                    <a:bodyPr/>
                    <a:lstStyle/>
                    <a:p>
                      <a:pPr algn="l" rtl="0" fontAlgn="ctr"/>
                      <a:r>
                        <a:rPr lang="ja-JP" altLang="en-US" sz="1100" b="0" i="0" u="none" strike="noStrike">
                          <a:solidFill>
                            <a:srgbClr val="000000"/>
                          </a:solidFill>
                          <a:effectLst/>
                          <a:latin typeface="+mj-lt"/>
                        </a:rPr>
                        <a:t>堺市立総合医療センター</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ea typeface="ＭＳ Ｐゴシック" panose="020B0600070205080204" pitchFamily="50" charset="-128"/>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ea typeface="ＭＳ Ｐゴシック" panose="020B0600070205080204" pitchFamily="50" charset="-128"/>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ea typeface="ＭＳ Ｐゴシック" panose="020B0600070205080204" pitchFamily="50" charset="-128"/>
                        </a:rPr>
                        <a:t>20</a:t>
                      </a:r>
                      <a:endParaRPr lang="en-US" altLang="ja-JP" sz="11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13"/>
                  </a:ext>
                </a:extLst>
              </a:tr>
              <a:tr h="200025">
                <a:tc vMerge="1">
                  <a:txBody>
                    <a:bodyPr/>
                    <a:lstStyle/>
                    <a:p>
                      <a:endParaRPr kumimoji="1" lang="ja-JP" altLang="en-US"/>
                    </a:p>
                  </a:txBody>
                  <a:tcPr/>
                </a:tc>
                <a:tc>
                  <a:txBody>
                    <a:bodyPr/>
                    <a:lstStyle/>
                    <a:p>
                      <a:pPr algn="l" rtl="0" fontAlgn="ctr"/>
                      <a:r>
                        <a:rPr lang="ja-JP" altLang="en-US" sz="1100" b="0" i="0" u="none" strike="noStrike">
                          <a:solidFill>
                            <a:srgbClr val="000000"/>
                          </a:solidFill>
                          <a:effectLst/>
                          <a:latin typeface="+mj-lt"/>
                        </a:rPr>
                        <a:t>泉大津市立病院</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ea typeface="ＭＳ Ｐゴシック" panose="020B0600070205080204" pitchFamily="50" charset="-128"/>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ea typeface="ＭＳ Ｐゴシック" panose="020B0600070205080204" pitchFamily="50" charset="-128"/>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ea typeface="ＭＳ Ｐゴシック" panose="020B0600070205080204" pitchFamily="50" charset="-128"/>
                        </a:rPr>
                        <a:t>1</a:t>
                      </a:r>
                      <a:endParaRPr lang="en-US" altLang="ja-JP" sz="11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200025">
                <a:tc vMerge="1">
                  <a:txBody>
                    <a:bodyPr/>
                    <a:lstStyle/>
                    <a:p>
                      <a:endParaRPr kumimoji="1" lang="ja-JP" altLang="en-US"/>
                    </a:p>
                  </a:txBody>
                  <a:tcPr/>
                </a:tc>
                <a:tc>
                  <a:txBody>
                    <a:bodyPr/>
                    <a:lstStyle/>
                    <a:p>
                      <a:pPr algn="r" rtl="0" fontAlgn="ctr"/>
                      <a:r>
                        <a:rPr lang="ja-JP" altLang="en-US" sz="1100" b="0" i="0" u="none" strike="noStrike">
                          <a:solidFill>
                            <a:srgbClr val="000000"/>
                          </a:solidFill>
                          <a:effectLst/>
                          <a:latin typeface="+mj-lt"/>
                        </a:rPr>
                        <a:t>南部計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rtl="0" fontAlgn="ctr"/>
                      <a:r>
                        <a:rPr lang="en-US" altLang="ja-JP" sz="1100" b="0" i="0" u="none" strike="noStrike" dirty="0">
                          <a:solidFill>
                            <a:srgbClr val="000000"/>
                          </a:solidFill>
                          <a:effectLst/>
                          <a:latin typeface="+mj-lt"/>
                          <a:ea typeface="ＭＳ Ｐゴシック" panose="020B0600070205080204" pitchFamily="50" charset="-128"/>
                        </a:rPr>
                        <a:t>140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rtl="0" fontAlgn="ctr"/>
                      <a:r>
                        <a:rPr lang="en-US" altLang="ja-JP" sz="1100" b="0" i="0" u="none" strike="noStrike" dirty="0">
                          <a:solidFill>
                            <a:srgbClr val="000000"/>
                          </a:solidFill>
                          <a:effectLst/>
                          <a:latin typeface="+mj-lt"/>
                          <a:ea typeface="ＭＳ Ｐゴシック" panose="020B0600070205080204" pitchFamily="50" charset="-128"/>
                        </a:rPr>
                        <a:t>118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rtl="0" fontAlgn="ctr"/>
                      <a:r>
                        <a:rPr lang="en-US" altLang="ja-JP" sz="1100" b="0" i="0" u="none" strike="noStrike" dirty="0" smtClean="0">
                          <a:solidFill>
                            <a:srgbClr val="000000"/>
                          </a:solidFill>
                          <a:effectLst/>
                          <a:latin typeface="+mj-lt"/>
                          <a:ea typeface="ＭＳ Ｐゴシック" panose="020B0600070205080204" pitchFamily="50" charset="-128"/>
                        </a:rPr>
                        <a:t>120</a:t>
                      </a:r>
                      <a:endParaRPr lang="en-US" altLang="ja-JP" sz="11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extLst>
                  <a:ext uri="{0D108BD9-81ED-4DB2-BD59-A6C34878D82A}">
                    <a16:rowId xmlns:a16="http://schemas.microsoft.com/office/drawing/2014/main" val="10015"/>
                  </a:ext>
                </a:extLst>
              </a:tr>
              <a:tr h="200025">
                <a:tc gridSpan="2">
                  <a:txBody>
                    <a:bodyPr/>
                    <a:lstStyle/>
                    <a:p>
                      <a:pPr algn="ctr" rtl="0" fontAlgn="ctr"/>
                      <a:r>
                        <a:rPr lang="ja-JP" altLang="en-US" sz="1100" b="0" i="0" u="none" strike="noStrike" dirty="0">
                          <a:solidFill>
                            <a:srgbClr val="000000"/>
                          </a:solidFill>
                          <a:effectLst/>
                          <a:latin typeface="+mj-lt"/>
                        </a:rPr>
                        <a:t>合　　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endParaRPr kumimoji="1" lang="ja-JP" altLang="en-US"/>
                    </a:p>
                  </a:txBody>
                  <a:tcPr/>
                </a:tc>
                <a:tc>
                  <a:txBody>
                    <a:bodyPr/>
                    <a:lstStyle/>
                    <a:p>
                      <a:pPr algn="ctr" rtl="0" fontAlgn="ctr"/>
                      <a:r>
                        <a:rPr lang="en-US" altLang="ja-JP" sz="1100" b="0" i="0" u="none" strike="noStrike" dirty="0">
                          <a:solidFill>
                            <a:srgbClr val="000000"/>
                          </a:solidFill>
                          <a:effectLst/>
                          <a:latin typeface="+mj-lt"/>
                          <a:ea typeface="ＭＳ Ｐゴシック" panose="020B0600070205080204" pitchFamily="50" charset="-128"/>
                        </a:rPr>
                        <a:t>1172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rtl="0" fontAlgn="ctr"/>
                      <a:r>
                        <a:rPr lang="en-US" altLang="ja-JP" sz="1100" b="0" i="0" u="none" strike="noStrike" dirty="0">
                          <a:solidFill>
                            <a:srgbClr val="000000"/>
                          </a:solidFill>
                          <a:effectLst/>
                          <a:latin typeface="+mj-lt"/>
                          <a:ea typeface="ＭＳ Ｐゴシック" panose="020B0600070205080204" pitchFamily="50" charset="-128"/>
                        </a:rPr>
                        <a:t>1106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rtl="0" fontAlgn="ctr"/>
                      <a:r>
                        <a:rPr lang="en-US" altLang="ja-JP" sz="1100" b="0" i="0" u="none" strike="noStrike" dirty="0" smtClean="0">
                          <a:solidFill>
                            <a:srgbClr val="000000"/>
                          </a:solidFill>
                          <a:effectLst/>
                          <a:latin typeface="+mj-lt"/>
                          <a:ea typeface="ＭＳ Ｐゴシック" panose="020B0600070205080204" pitchFamily="50" charset="-128"/>
                        </a:rPr>
                        <a:t>1138</a:t>
                      </a:r>
                      <a:endParaRPr lang="en-US" altLang="ja-JP" sz="11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extLst>
                  <a:ext uri="{0D108BD9-81ED-4DB2-BD59-A6C34878D82A}">
                    <a16:rowId xmlns:a16="http://schemas.microsoft.com/office/drawing/2014/main" val="10016"/>
                  </a:ext>
                </a:extLst>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3403483817"/>
              </p:ext>
            </p:extLst>
          </p:nvPr>
        </p:nvGraphicFramePr>
        <p:xfrm>
          <a:off x="6084590" y="3013304"/>
          <a:ext cx="3240360" cy="2992755"/>
        </p:xfrm>
        <a:graphic>
          <a:graphicData uri="http://schemas.openxmlformats.org/drawingml/2006/table">
            <a:tbl>
              <a:tblPr/>
              <a:tblGrid>
                <a:gridCol w="1080120">
                  <a:extLst>
                    <a:ext uri="{9D8B030D-6E8A-4147-A177-3AD203B41FA5}">
                      <a16:colId xmlns:a16="http://schemas.microsoft.com/office/drawing/2014/main" val="20000"/>
                    </a:ext>
                  </a:extLst>
                </a:gridCol>
                <a:gridCol w="720080">
                  <a:extLst>
                    <a:ext uri="{9D8B030D-6E8A-4147-A177-3AD203B41FA5}">
                      <a16:colId xmlns:a16="http://schemas.microsoft.com/office/drawing/2014/main" val="20001"/>
                    </a:ext>
                  </a:extLst>
                </a:gridCol>
                <a:gridCol w="720080">
                  <a:extLst>
                    <a:ext uri="{9D8B030D-6E8A-4147-A177-3AD203B41FA5}">
                      <a16:colId xmlns:a16="http://schemas.microsoft.com/office/drawing/2014/main" val="20002"/>
                    </a:ext>
                  </a:extLst>
                </a:gridCol>
                <a:gridCol w="720080">
                  <a:extLst>
                    <a:ext uri="{9D8B030D-6E8A-4147-A177-3AD203B41FA5}">
                      <a16:colId xmlns:a16="http://schemas.microsoft.com/office/drawing/2014/main" val="20003"/>
                    </a:ext>
                  </a:extLst>
                </a:gridCol>
              </a:tblGrid>
              <a:tr h="238125">
                <a:tc>
                  <a:txBody>
                    <a:bodyPr/>
                    <a:lstStyle/>
                    <a:p>
                      <a:pPr algn="ctr" rtl="0" fontAlgn="ctr"/>
                      <a:r>
                        <a:rPr lang="ja-JP" altLang="en-US" sz="1100" b="0" i="0" u="none" strike="noStrike">
                          <a:solidFill>
                            <a:srgbClr val="000000"/>
                          </a:solidFill>
                          <a:effectLst/>
                          <a:latin typeface="+mj-lt"/>
                        </a:rPr>
                        <a:t>症状</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dirty="0">
                          <a:solidFill>
                            <a:srgbClr val="000000"/>
                          </a:solidFill>
                          <a:effectLst/>
                          <a:latin typeface="+mj-lt"/>
                        </a:rPr>
                        <a:t>H28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a:solidFill>
                            <a:srgbClr val="000000"/>
                          </a:solidFill>
                          <a:effectLst/>
                          <a:latin typeface="+mj-lt"/>
                        </a:rPr>
                        <a:t>H29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dirty="0" smtClean="0">
                          <a:solidFill>
                            <a:srgbClr val="000000"/>
                          </a:solidFill>
                          <a:effectLst/>
                          <a:latin typeface="+mj-lt"/>
                        </a:rPr>
                        <a:t>H30</a:t>
                      </a:r>
                      <a:endParaRPr lang="en-US"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00025">
                <a:tc>
                  <a:txBody>
                    <a:bodyPr/>
                    <a:lstStyle/>
                    <a:p>
                      <a:pPr algn="l" rtl="0" fontAlgn="ctr"/>
                      <a:r>
                        <a:rPr lang="ja-JP" altLang="en-US" sz="1100" b="0" i="0" u="none" strike="noStrike">
                          <a:solidFill>
                            <a:srgbClr val="000000"/>
                          </a:solidFill>
                          <a:effectLst/>
                          <a:latin typeface="+mj-lt"/>
                        </a:rPr>
                        <a:t>上腹部痛</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rPr>
                        <a:t>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a:solidFill>
                            <a:srgbClr val="000000"/>
                          </a:solidFill>
                          <a:effectLst/>
                          <a:latin typeface="+mj-lt"/>
                        </a:rPr>
                        <a:t>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25</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00025">
                <a:tc>
                  <a:txBody>
                    <a:bodyPr/>
                    <a:lstStyle/>
                    <a:p>
                      <a:pPr algn="l" rtl="0" fontAlgn="ctr"/>
                      <a:r>
                        <a:rPr lang="ja-JP" altLang="en-US" sz="1100" b="0" i="0" u="none" strike="noStrike">
                          <a:solidFill>
                            <a:srgbClr val="000000"/>
                          </a:solidFill>
                          <a:effectLst/>
                          <a:latin typeface="+mj-lt"/>
                        </a:rPr>
                        <a:t>下腹部痛</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rPr>
                        <a:t>889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a:solidFill>
                            <a:srgbClr val="000000"/>
                          </a:solidFill>
                          <a:effectLst/>
                          <a:latin typeface="+mj-lt"/>
                        </a:rPr>
                        <a:t>792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805</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00025">
                <a:tc>
                  <a:txBody>
                    <a:bodyPr/>
                    <a:lstStyle/>
                    <a:p>
                      <a:pPr algn="l" rtl="0" fontAlgn="ctr"/>
                      <a:r>
                        <a:rPr lang="ja-JP" altLang="en-US" sz="1100" b="0" i="0" u="none" strike="noStrike">
                          <a:solidFill>
                            <a:srgbClr val="000000"/>
                          </a:solidFill>
                          <a:effectLst/>
                          <a:latin typeface="+mj-lt"/>
                        </a:rPr>
                        <a:t>腰痛</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a:solidFill>
                            <a:srgbClr val="000000"/>
                          </a:solidFill>
                          <a:effectLst/>
                          <a:latin typeface="+mj-lt"/>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9</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00025">
                <a:tc>
                  <a:txBody>
                    <a:bodyPr/>
                    <a:lstStyle/>
                    <a:p>
                      <a:pPr algn="l" rtl="0" fontAlgn="ctr"/>
                      <a:r>
                        <a:rPr lang="ja-JP" altLang="en-US" sz="1100" b="0" i="0" u="none" strike="noStrike">
                          <a:solidFill>
                            <a:srgbClr val="000000"/>
                          </a:solidFill>
                          <a:effectLst/>
                          <a:latin typeface="+mj-lt"/>
                        </a:rPr>
                        <a:t>性器出血</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rPr>
                        <a:t>264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a:solidFill>
                            <a:srgbClr val="000000"/>
                          </a:solidFill>
                          <a:effectLst/>
                          <a:latin typeface="+mj-lt"/>
                        </a:rPr>
                        <a:t>297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328</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00025">
                <a:tc>
                  <a:txBody>
                    <a:bodyPr/>
                    <a:lstStyle/>
                    <a:p>
                      <a:pPr algn="l" rtl="0" fontAlgn="ctr"/>
                      <a:r>
                        <a:rPr lang="ja-JP" altLang="en-US" sz="1100" b="0" i="0" u="none" strike="noStrike">
                          <a:solidFill>
                            <a:srgbClr val="000000"/>
                          </a:solidFill>
                          <a:effectLst/>
                          <a:latin typeface="+mj-lt"/>
                        </a:rPr>
                        <a:t>陣痛発来</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a:solidFill>
                            <a:srgbClr val="000000"/>
                          </a:solidFill>
                          <a:effectLst/>
                          <a:latin typeface="+mj-lt"/>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20</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00025">
                <a:tc>
                  <a:txBody>
                    <a:bodyPr/>
                    <a:lstStyle/>
                    <a:p>
                      <a:pPr algn="l" rtl="0" fontAlgn="ctr"/>
                      <a:r>
                        <a:rPr lang="ja-JP" altLang="en-US" sz="1100" b="0" i="0" u="none" strike="noStrike">
                          <a:solidFill>
                            <a:srgbClr val="000000"/>
                          </a:solidFill>
                          <a:effectLst/>
                          <a:latin typeface="+mj-lt"/>
                        </a:rPr>
                        <a:t>破水感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a:solidFill>
                            <a:srgbClr val="000000"/>
                          </a:solidFill>
                          <a:effectLst/>
                          <a:latin typeface="+mj-lt"/>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18</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00025">
                <a:tc>
                  <a:txBody>
                    <a:bodyPr/>
                    <a:lstStyle/>
                    <a:p>
                      <a:pPr algn="l" rtl="0" fontAlgn="ctr"/>
                      <a:r>
                        <a:rPr lang="ja-JP" altLang="en-US" sz="1100" b="0" i="0" u="none" strike="noStrike">
                          <a:solidFill>
                            <a:srgbClr val="000000"/>
                          </a:solidFill>
                          <a:effectLst/>
                          <a:latin typeface="+mj-lt"/>
                        </a:rPr>
                        <a:t>嘔気・嘔吐・下痢</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rPr>
                        <a:t>72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a:solidFill>
                            <a:srgbClr val="000000"/>
                          </a:solidFill>
                          <a:effectLst/>
                          <a:latin typeface="+mj-lt"/>
                        </a:rPr>
                        <a:t>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78</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00025">
                <a:tc>
                  <a:txBody>
                    <a:bodyPr/>
                    <a:lstStyle/>
                    <a:p>
                      <a:pPr algn="l" rtl="0" fontAlgn="ctr"/>
                      <a:r>
                        <a:rPr lang="ja-JP" altLang="en-US" sz="1100" b="0" i="0" u="none" strike="noStrike">
                          <a:solidFill>
                            <a:srgbClr val="000000"/>
                          </a:solidFill>
                          <a:effectLst/>
                          <a:latin typeface="+mj-lt"/>
                        </a:rPr>
                        <a:t>発熱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rPr>
                        <a:t>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a:solidFill>
                            <a:srgbClr val="000000"/>
                          </a:solidFill>
                          <a:effectLst/>
                          <a:latin typeface="+mj-lt"/>
                        </a:rPr>
                        <a:t>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19</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00025">
                <a:tc>
                  <a:txBody>
                    <a:bodyPr/>
                    <a:lstStyle/>
                    <a:p>
                      <a:pPr algn="l" rtl="0" fontAlgn="ctr"/>
                      <a:r>
                        <a:rPr lang="ja-JP" altLang="en-US" sz="1100" b="0" i="0" u="none" strike="noStrike">
                          <a:solidFill>
                            <a:srgbClr val="000000"/>
                          </a:solidFill>
                          <a:effectLst/>
                          <a:latin typeface="+mj-lt"/>
                        </a:rPr>
                        <a:t>外陰部症状</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rPr>
                        <a:t>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a:solidFill>
                            <a:srgbClr val="000000"/>
                          </a:solidFill>
                          <a:effectLst/>
                          <a:latin typeface="+mj-lt"/>
                        </a:rPr>
                        <a:t>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23</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00025">
                <a:tc>
                  <a:txBody>
                    <a:bodyPr/>
                    <a:lstStyle/>
                    <a:p>
                      <a:pPr algn="l" rtl="0" fontAlgn="ctr"/>
                      <a:r>
                        <a:rPr lang="ja-JP" altLang="en-US" sz="1100" b="0" i="0" u="none" strike="noStrike">
                          <a:solidFill>
                            <a:srgbClr val="000000"/>
                          </a:solidFill>
                          <a:effectLst/>
                          <a:latin typeface="+mj-lt"/>
                        </a:rPr>
                        <a:t>その他</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rPr>
                        <a:t>105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a:solidFill>
                            <a:srgbClr val="000000"/>
                          </a:solidFill>
                          <a:effectLst/>
                          <a:latin typeface="+mj-lt"/>
                        </a:rPr>
                        <a:t>106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110</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409575">
                <a:tc>
                  <a:txBody>
                    <a:bodyPr/>
                    <a:lstStyle/>
                    <a:p>
                      <a:pPr algn="l" rtl="0" fontAlgn="ctr"/>
                      <a:r>
                        <a:rPr lang="ja-JP" altLang="en-US" sz="1100" b="0" i="0" u="none" strike="noStrike">
                          <a:solidFill>
                            <a:srgbClr val="000000"/>
                          </a:solidFill>
                          <a:effectLst/>
                          <a:latin typeface="+mj-lt"/>
                        </a:rPr>
                        <a:t>不明</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1</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00025">
                <a:tc>
                  <a:txBody>
                    <a:bodyPr/>
                    <a:lstStyle/>
                    <a:p>
                      <a:pPr algn="ctr" rtl="0" fontAlgn="ctr"/>
                      <a:r>
                        <a:rPr lang="ja-JP" altLang="en-US" sz="1100" b="0" i="0" u="none" strike="noStrike">
                          <a:solidFill>
                            <a:srgbClr val="000000"/>
                          </a:solidFill>
                          <a:effectLst/>
                          <a:latin typeface="+mj-lt"/>
                        </a:rPr>
                        <a:t>合　　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5"/>
                    </a:solidFill>
                  </a:tcPr>
                </a:tc>
                <a:tc>
                  <a:txBody>
                    <a:bodyPr/>
                    <a:lstStyle/>
                    <a:p>
                      <a:pPr algn="ctr" rtl="0" fontAlgn="ctr"/>
                      <a:r>
                        <a:rPr lang="en-US" altLang="ja-JP" sz="1100" b="0" i="0" u="none" strike="noStrike">
                          <a:solidFill>
                            <a:srgbClr val="000000"/>
                          </a:solidFill>
                          <a:effectLst/>
                          <a:latin typeface="+mj-lt"/>
                        </a:rPr>
                        <a:t>1427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5"/>
                    </a:solidFill>
                  </a:tcPr>
                </a:tc>
                <a:tc>
                  <a:txBody>
                    <a:bodyPr/>
                    <a:lstStyle/>
                    <a:p>
                      <a:pPr algn="ctr" rtl="0" fontAlgn="ctr"/>
                      <a:r>
                        <a:rPr lang="en-US" altLang="ja-JP" sz="1100" b="0" i="0" u="none" strike="noStrike" dirty="0">
                          <a:solidFill>
                            <a:srgbClr val="000000"/>
                          </a:solidFill>
                          <a:effectLst/>
                          <a:latin typeface="+mj-lt"/>
                        </a:rPr>
                        <a:t>1413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5"/>
                    </a:solidFill>
                  </a:tcPr>
                </a:tc>
                <a:tc>
                  <a:txBody>
                    <a:bodyPr/>
                    <a:lstStyle/>
                    <a:p>
                      <a:pPr algn="ctr" rtl="0" fontAlgn="ctr"/>
                      <a:r>
                        <a:rPr lang="en-US" altLang="ja-JP" sz="1100" b="0" i="0" u="none" strike="noStrike" dirty="0" smtClean="0">
                          <a:solidFill>
                            <a:srgbClr val="000000"/>
                          </a:solidFill>
                          <a:effectLst/>
                          <a:latin typeface="+mj-lt"/>
                        </a:rPr>
                        <a:t>1436</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5"/>
                    </a:solidFill>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36896700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1982" y="756295"/>
            <a:ext cx="2352343" cy="528817"/>
          </a:xfrm>
        </p:spPr>
        <p:txBody>
          <a:bodyPr>
            <a:normAutofit/>
          </a:bodyPr>
          <a:lstStyle/>
          <a:p>
            <a:r>
              <a:rPr lang="ja-JP" altLang="en-US" sz="1400" b="1" dirty="0" smtClean="0">
                <a:latin typeface="ＭＳ ゴシック" panose="020B0609070205080204" pitchFamily="49" charset="-128"/>
                <a:ea typeface="ＭＳ ゴシック" panose="020B0609070205080204" pitchFamily="49" charset="-128"/>
              </a:rPr>
              <a:t>☆診断名別の件数</a:t>
            </a:r>
            <a:endParaRPr kumimoji="1" lang="ja-JP" altLang="en-US" sz="1600" dirty="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12"/>
          </p:nvPr>
        </p:nvSpPr>
        <p:spPr/>
        <p:txBody>
          <a:bodyPr/>
          <a:lstStyle/>
          <a:p>
            <a:fld id="{298ADCCA-84D9-4069-9BB0-304B67134722}" type="slidenum">
              <a:rPr lang="ja-JP" altLang="en-US" smtClean="0"/>
              <a:pPr/>
              <a:t>2</a:t>
            </a:fld>
            <a:endParaRPr lang="ja-JP" altLang="en-US" dirty="0"/>
          </a:p>
        </p:txBody>
      </p:sp>
      <p:sp>
        <p:nvSpPr>
          <p:cNvPr id="1025" name="テキスト ボックス 1024"/>
          <p:cNvSpPr txBox="1"/>
          <p:nvPr/>
        </p:nvSpPr>
        <p:spPr>
          <a:xfrm>
            <a:off x="107926" y="85817"/>
            <a:ext cx="5256584" cy="400110"/>
          </a:xfrm>
          <a:prstGeom prst="rect">
            <a:avLst/>
          </a:prstGeom>
          <a:noFill/>
        </p:spPr>
        <p:txBody>
          <a:bodyPr wrap="square" rtlCol="0">
            <a:spAutoFit/>
          </a:bodyPr>
          <a:lstStyle/>
          <a:p>
            <a:r>
              <a:rPr lang="en-US" altLang="ja-JP" b="1" dirty="0">
                <a:solidFill>
                  <a:schemeClr val="bg1"/>
                </a:solidFill>
              </a:rPr>
              <a:t>Ⅰ</a:t>
            </a:r>
            <a:r>
              <a:rPr lang="ja-JP" altLang="en-US" b="1" dirty="0" smtClean="0">
                <a:solidFill>
                  <a:schemeClr val="bg1"/>
                </a:solidFill>
              </a:rPr>
              <a:t>　産婦人科救急搬送体制確保事業</a:t>
            </a:r>
            <a:endParaRPr kumimoji="1" lang="ja-JP" altLang="en-US" b="1" dirty="0">
              <a:solidFill>
                <a:schemeClr val="bg1"/>
              </a:solidFill>
            </a:endParaRPr>
          </a:p>
        </p:txBody>
      </p:sp>
      <p:sp>
        <p:nvSpPr>
          <p:cNvPr id="8" name="タイトル 1"/>
          <p:cNvSpPr txBox="1">
            <a:spLocks/>
          </p:cNvSpPr>
          <p:nvPr/>
        </p:nvSpPr>
        <p:spPr>
          <a:xfrm>
            <a:off x="4860454" y="756295"/>
            <a:ext cx="3167227" cy="528817"/>
          </a:xfrm>
          <a:prstGeom prst="rect">
            <a:avLst/>
          </a:prstGeom>
        </p:spPr>
        <p:txBody>
          <a:bodyPr vert="horz" lIns="102870" tIns="51435" rIns="102870" bIns="51435" rtlCol="0" anchor="ctr">
            <a:normAutofit fontScale="97500"/>
          </a:bodyPr>
          <a:lstStyle>
            <a:lvl1pPr algn="l" defTabSz="1028700" rtl="0" eaLnBrk="1" latinLnBrk="0" hangingPunct="1">
              <a:spcBef>
                <a:spcPct val="0"/>
              </a:spcBef>
              <a:buNone/>
              <a:defRPr kumimoji="1" sz="2000" b="0" kern="1200">
                <a:solidFill>
                  <a:schemeClr val="tx1">
                    <a:lumMod val="85000"/>
                    <a:lumOff val="15000"/>
                  </a:schemeClr>
                </a:solidFill>
                <a:latin typeface="+mj-lt"/>
                <a:ea typeface="+mj-ea"/>
                <a:cs typeface="+mj-cs"/>
              </a:defRPr>
            </a:lvl1pPr>
          </a:lstStyle>
          <a:p>
            <a:r>
              <a:rPr lang="ja-JP" altLang="en-US" sz="1400" b="1" dirty="0" smtClean="0">
                <a:latin typeface="GungsuhChe" panose="02030609000101010101" pitchFamily="49" charset="-127"/>
                <a:ea typeface="GungsuhChe" panose="02030609000101010101" pitchFamily="49" charset="-127"/>
              </a:rPr>
              <a:t>☆</a:t>
            </a:r>
            <a:r>
              <a:rPr lang="ja-JP" altLang="en-US" sz="1400" b="1" dirty="0" smtClean="0">
                <a:latin typeface="ＭＳ ゴシック" panose="020B0609070205080204" pitchFamily="49" charset="-128"/>
                <a:ea typeface="ＭＳ ゴシック" panose="020B0609070205080204" pitchFamily="49" charset="-128"/>
              </a:rPr>
              <a:t>年齢別</a:t>
            </a:r>
            <a:endParaRPr lang="en-US" altLang="ja-JP" sz="1400" b="1" dirty="0" smtClean="0">
              <a:latin typeface="ＭＳ ゴシック" panose="020B0609070205080204" pitchFamily="49" charset="-128"/>
              <a:ea typeface="ＭＳ ゴシック" panose="020B0609070205080204" pitchFamily="49" charset="-128"/>
            </a:endParaRPr>
          </a:p>
        </p:txBody>
      </p:sp>
      <p:sp>
        <p:nvSpPr>
          <p:cNvPr id="13" name="テキスト ボックス 12"/>
          <p:cNvSpPr txBox="1"/>
          <p:nvPr/>
        </p:nvSpPr>
        <p:spPr>
          <a:xfrm>
            <a:off x="833566" y="6329801"/>
            <a:ext cx="4026888" cy="502702"/>
          </a:xfrm>
          <a:prstGeom prst="rect">
            <a:avLst/>
          </a:prstGeom>
          <a:noFill/>
          <a:ln>
            <a:noFill/>
            <a:prstDash val="dash"/>
          </a:ln>
        </p:spPr>
        <p:txBody>
          <a:bodyPr wrap="square" rtlCol="0" anchor="ctr">
            <a:spAutoFit/>
          </a:bodyPr>
          <a:lstStyle/>
          <a:p>
            <a:pPr>
              <a:lnSpc>
                <a:spcPts val="1600"/>
              </a:lnSpc>
            </a:pPr>
            <a:r>
              <a:rPr lang="ja-JP" altLang="en-US" sz="1200" dirty="0" smtClean="0"/>
              <a:t>未受診分娩　</a:t>
            </a:r>
            <a:r>
              <a:rPr lang="en-US" altLang="ja-JP" sz="1200" dirty="0"/>
              <a:t> H28:13</a:t>
            </a:r>
            <a:r>
              <a:rPr lang="ja-JP" altLang="en-US" sz="1200" dirty="0"/>
              <a:t>件　</a:t>
            </a:r>
            <a:r>
              <a:rPr lang="en-US" altLang="ja-JP" sz="1200" dirty="0"/>
              <a:t>H29:26</a:t>
            </a:r>
            <a:r>
              <a:rPr lang="ja-JP" altLang="en-US" sz="1200" dirty="0"/>
              <a:t>件</a:t>
            </a:r>
            <a:r>
              <a:rPr lang="ja-JP" altLang="en-US" sz="1200" dirty="0" smtClean="0"/>
              <a:t>　</a:t>
            </a:r>
            <a:r>
              <a:rPr lang="en-US" altLang="ja-JP" sz="1200" dirty="0" smtClean="0"/>
              <a:t>H30:20</a:t>
            </a:r>
            <a:r>
              <a:rPr lang="ja-JP" altLang="en-US" sz="1200" dirty="0" smtClean="0"/>
              <a:t>件</a:t>
            </a:r>
            <a:endParaRPr lang="en-US" altLang="ja-JP" sz="1200" dirty="0" smtClean="0"/>
          </a:p>
          <a:p>
            <a:pPr>
              <a:lnSpc>
                <a:spcPts val="1600"/>
              </a:lnSpc>
            </a:pPr>
            <a:r>
              <a:rPr lang="ja-JP" altLang="en-US" sz="1200" dirty="0"/>
              <a:t>婦人科疾患</a:t>
            </a:r>
            <a:r>
              <a:rPr lang="ja-JP" altLang="en-US" sz="1200" dirty="0" smtClean="0"/>
              <a:t>が約</a:t>
            </a:r>
            <a:r>
              <a:rPr lang="en-US" altLang="ja-JP" sz="1200" dirty="0" smtClean="0"/>
              <a:t>5</a:t>
            </a:r>
            <a:r>
              <a:rPr lang="ja-JP" altLang="en-US" sz="1200" dirty="0"/>
              <a:t>割、産科</a:t>
            </a:r>
            <a:r>
              <a:rPr lang="ja-JP" altLang="en-US" sz="1200" dirty="0" smtClean="0"/>
              <a:t>疾患が約</a:t>
            </a:r>
            <a:r>
              <a:rPr lang="en-US" altLang="ja-JP" sz="1200" dirty="0" smtClean="0"/>
              <a:t>2</a:t>
            </a:r>
            <a:r>
              <a:rPr lang="ja-JP" altLang="en-US" sz="1200" dirty="0" smtClean="0"/>
              <a:t>割、その他が約</a:t>
            </a:r>
            <a:r>
              <a:rPr lang="en-US" altLang="ja-JP" sz="1200" dirty="0" smtClean="0"/>
              <a:t>3</a:t>
            </a:r>
            <a:r>
              <a:rPr lang="ja-JP" altLang="en-US" sz="1200" dirty="0" smtClean="0"/>
              <a:t>割</a:t>
            </a:r>
            <a:endParaRPr lang="en-US" altLang="ja-JP" sz="1200" dirty="0"/>
          </a:p>
        </p:txBody>
      </p:sp>
      <p:sp>
        <p:nvSpPr>
          <p:cNvPr id="15" name="テキスト ボックス 14"/>
          <p:cNvSpPr txBox="1"/>
          <p:nvPr/>
        </p:nvSpPr>
        <p:spPr>
          <a:xfrm>
            <a:off x="5206492" y="5563296"/>
            <a:ext cx="4176464" cy="913070"/>
          </a:xfrm>
          <a:prstGeom prst="rect">
            <a:avLst/>
          </a:prstGeom>
          <a:noFill/>
          <a:ln>
            <a:noFill/>
            <a:prstDash val="dash"/>
          </a:ln>
        </p:spPr>
        <p:txBody>
          <a:bodyPr wrap="square" rtlCol="0" anchor="ctr">
            <a:spAutoFit/>
          </a:bodyPr>
          <a:lstStyle/>
          <a:p>
            <a:pPr>
              <a:lnSpc>
                <a:spcPts val="1600"/>
              </a:lnSpc>
            </a:pPr>
            <a:r>
              <a:rPr lang="ja-JP" altLang="en-US" sz="1200" dirty="0" smtClean="0"/>
              <a:t>各年度</a:t>
            </a:r>
            <a:r>
              <a:rPr lang="en-US" altLang="ja-JP" sz="1200" dirty="0" smtClean="0"/>
              <a:t>20</a:t>
            </a:r>
            <a:r>
              <a:rPr lang="ja-JP" altLang="en-US" sz="1200" dirty="0" smtClean="0"/>
              <a:t>歳代が最多。</a:t>
            </a:r>
            <a:endParaRPr lang="en-US" altLang="ja-JP" sz="1200" dirty="0" smtClean="0"/>
          </a:p>
          <a:p>
            <a:pPr>
              <a:lnSpc>
                <a:spcPts val="1600"/>
              </a:lnSpc>
            </a:pPr>
            <a:r>
              <a:rPr lang="ja-JP" altLang="en-US" sz="1200" dirty="0" smtClean="0"/>
              <a:t>未受診妊婦分娩では</a:t>
            </a:r>
            <a:r>
              <a:rPr lang="en-US" altLang="ja-JP" sz="1200" dirty="0" smtClean="0"/>
              <a:t>25</a:t>
            </a:r>
            <a:r>
              <a:rPr lang="ja-JP" altLang="en-US" sz="1200" dirty="0" smtClean="0"/>
              <a:t>歳～</a:t>
            </a:r>
            <a:r>
              <a:rPr lang="en-US" altLang="ja-JP" sz="1200" dirty="0" smtClean="0"/>
              <a:t>29</a:t>
            </a:r>
            <a:r>
              <a:rPr lang="ja-JP" altLang="en-US" sz="1200" dirty="0" smtClean="0"/>
              <a:t>歳が最多。</a:t>
            </a:r>
            <a:endParaRPr lang="en-US" altLang="ja-JP" sz="1200" dirty="0" smtClean="0"/>
          </a:p>
          <a:p>
            <a:pPr>
              <a:lnSpc>
                <a:spcPts val="1600"/>
              </a:lnSpc>
            </a:pPr>
            <a:r>
              <a:rPr lang="en-US" altLang="ja-JP" sz="1200" dirty="0" smtClean="0"/>
              <a:t>※</a:t>
            </a:r>
            <a:r>
              <a:rPr lang="ja-JP" altLang="en-US" sz="1200" dirty="0" smtClean="0"/>
              <a:t>母年齢別出生率では</a:t>
            </a:r>
            <a:r>
              <a:rPr lang="en-US" altLang="ja-JP" sz="1200" dirty="0" smtClean="0"/>
              <a:t>30</a:t>
            </a:r>
            <a:r>
              <a:rPr lang="ja-JP" altLang="en-US" sz="1200" dirty="0" smtClean="0"/>
              <a:t>～</a:t>
            </a:r>
            <a:r>
              <a:rPr lang="en-US" altLang="ja-JP" sz="1200" dirty="0" smtClean="0"/>
              <a:t>34</a:t>
            </a:r>
            <a:r>
              <a:rPr lang="ja-JP" altLang="en-US" sz="1200" dirty="0" smtClean="0"/>
              <a:t>歳が最多であることに比べ、若い層で発生。</a:t>
            </a:r>
            <a:endParaRPr kumimoji="1" lang="ja-JP" altLang="en-US" sz="1200" dirty="0"/>
          </a:p>
        </p:txBody>
      </p:sp>
      <p:graphicFrame>
        <p:nvGraphicFramePr>
          <p:cNvPr id="9" name="表 8"/>
          <p:cNvGraphicFramePr>
            <a:graphicFrameLocks noGrp="1"/>
          </p:cNvGraphicFramePr>
          <p:nvPr>
            <p:extLst>
              <p:ext uri="{D42A27DB-BD31-4B8C-83A1-F6EECF244321}">
                <p14:modId xmlns:p14="http://schemas.microsoft.com/office/powerpoint/2010/main" val="1083121622"/>
              </p:ext>
            </p:extLst>
          </p:nvPr>
        </p:nvGraphicFramePr>
        <p:xfrm>
          <a:off x="833566" y="1260223"/>
          <a:ext cx="3824885" cy="4991110"/>
        </p:xfrm>
        <a:graphic>
          <a:graphicData uri="http://schemas.openxmlformats.org/drawingml/2006/table">
            <a:tbl>
              <a:tblPr/>
              <a:tblGrid>
                <a:gridCol w="354480">
                  <a:extLst>
                    <a:ext uri="{9D8B030D-6E8A-4147-A177-3AD203B41FA5}">
                      <a16:colId xmlns:a16="http://schemas.microsoft.com/office/drawing/2014/main" val="20000"/>
                    </a:ext>
                  </a:extLst>
                </a:gridCol>
                <a:gridCol w="1873418">
                  <a:extLst>
                    <a:ext uri="{9D8B030D-6E8A-4147-A177-3AD203B41FA5}">
                      <a16:colId xmlns:a16="http://schemas.microsoft.com/office/drawing/2014/main" val="20001"/>
                    </a:ext>
                  </a:extLst>
                </a:gridCol>
                <a:gridCol w="532329">
                  <a:extLst>
                    <a:ext uri="{9D8B030D-6E8A-4147-A177-3AD203B41FA5}">
                      <a16:colId xmlns:a16="http://schemas.microsoft.com/office/drawing/2014/main" val="20002"/>
                    </a:ext>
                  </a:extLst>
                </a:gridCol>
                <a:gridCol w="532329">
                  <a:extLst>
                    <a:ext uri="{9D8B030D-6E8A-4147-A177-3AD203B41FA5}">
                      <a16:colId xmlns:a16="http://schemas.microsoft.com/office/drawing/2014/main" val="20003"/>
                    </a:ext>
                  </a:extLst>
                </a:gridCol>
                <a:gridCol w="532329">
                  <a:extLst>
                    <a:ext uri="{9D8B030D-6E8A-4147-A177-3AD203B41FA5}">
                      <a16:colId xmlns:a16="http://schemas.microsoft.com/office/drawing/2014/main" val="20004"/>
                    </a:ext>
                  </a:extLst>
                </a:gridCol>
              </a:tblGrid>
              <a:tr h="215619">
                <a:tc>
                  <a:txBody>
                    <a:bodyPr/>
                    <a:lstStyle/>
                    <a:p>
                      <a:pPr algn="l" rtl="0" fontAlgn="ctr"/>
                      <a:r>
                        <a:rPr lang="ja-JP" altLang="en-US" sz="1100" b="0" i="0" u="none" strike="noStrike">
                          <a:solidFill>
                            <a:srgbClr val="000000"/>
                          </a:solidFill>
                          <a:effectLst/>
                          <a:latin typeface="+mj-lt"/>
                        </a:rPr>
                        <a:t>　</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100" b="0" i="0" u="none" strike="noStrike">
                          <a:solidFill>
                            <a:srgbClr val="000000"/>
                          </a:solidFill>
                          <a:effectLst/>
                          <a:latin typeface="+mj-lt"/>
                        </a:rPr>
                        <a:t>症状</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dirty="0">
                          <a:solidFill>
                            <a:srgbClr val="000000"/>
                          </a:solidFill>
                          <a:effectLst/>
                          <a:latin typeface="+mj-lt"/>
                        </a:rPr>
                        <a:t>H28</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a:solidFill>
                            <a:srgbClr val="000000"/>
                          </a:solidFill>
                          <a:effectLst/>
                          <a:latin typeface="+mj-lt"/>
                        </a:rPr>
                        <a:t>H29</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dirty="0" smtClean="0">
                          <a:solidFill>
                            <a:srgbClr val="000000"/>
                          </a:solidFill>
                          <a:effectLst/>
                          <a:latin typeface="+mj-lt"/>
                        </a:rPr>
                        <a:t>H30</a:t>
                      </a:r>
                      <a:endParaRPr lang="en-US" sz="1100" b="0" i="0" u="none" strike="noStrike" dirty="0">
                        <a:solidFill>
                          <a:srgbClr val="000000"/>
                        </a:solidFill>
                        <a:effectLst/>
                        <a:latin typeface="+mj-lt"/>
                      </a:endParaRP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15619">
                <a:tc rowSpan="11">
                  <a:txBody>
                    <a:bodyPr/>
                    <a:lstStyle/>
                    <a:p>
                      <a:pPr algn="ctr" rtl="0" fontAlgn="ctr"/>
                      <a:r>
                        <a:rPr lang="ja-JP" altLang="en-US" sz="1100" b="0" i="0" u="none" strike="noStrike">
                          <a:solidFill>
                            <a:srgbClr val="000000"/>
                          </a:solidFill>
                          <a:effectLst/>
                          <a:latin typeface="+mj-lt"/>
                        </a:rPr>
                        <a:t>婦人科疾患</a:t>
                      </a:r>
                    </a:p>
                  </a:txBody>
                  <a:tcPr marL="9375" marR="9375" marT="9375"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ja-JP" altLang="en-US" sz="1100" b="0" i="0" u="none" strike="noStrike">
                          <a:solidFill>
                            <a:srgbClr val="000000"/>
                          </a:solidFill>
                          <a:effectLst/>
                          <a:latin typeface="+mj-lt"/>
                        </a:rPr>
                        <a:t>月経時痛</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rPr>
                        <a:t>333</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a:solidFill>
                            <a:srgbClr val="000000"/>
                          </a:solidFill>
                          <a:effectLst/>
                          <a:latin typeface="+mj-lt"/>
                        </a:rPr>
                        <a:t>286</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326</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1"/>
                  </a:ext>
                </a:extLst>
              </a:tr>
              <a:tr h="339365">
                <a:tc vMerge="1">
                  <a:txBody>
                    <a:bodyPr/>
                    <a:lstStyle/>
                    <a:p>
                      <a:endParaRPr kumimoji="1" lang="ja-JP" altLang="en-US"/>
                    </a:p>
                  </a:txBody>
                  <a:tcPr/>
                </a:tc>
                <a:tc>
                  <a:txBody>
                    <a:bodyPr/>
                    <a:lstStyle/>
                    <a:p>
                      <a:pPr algn="l" rtl="0" fontAlgn="ctr"/>
                      <a:r>
                        <a:rPr lang="ja-JP" altLang="en-US" sz="1100" b="0" i="0" u="none" strike="noStrike">
                          <a:solidFill>
                            <a:srgbClr val="000000"/>
                          </a:solidFill>
                          <a:effectLst/>
                          <a:latin typeface="+mj-lt"/>
                        </a:rPr>
                        <a:t>骨盤内炎症性疾患</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a:solidFill>
                            <a:srgbClr val="000000"/>
                          </a:solidFill>
                          <a:effectLst/>
                          <a:latin typeface="+mj-lt"/>
                        </a:rPr>
                        <a:t>100</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a:solidFill>
                            <a:srgbClr val="000000"/>
                          </a:solidFill>
                          <a:effectLst/>
                          <a:latin typeface="+mj-lt"/>
                        </a:rPr>
                        <a:t>89</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56</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2"/>
                  </a:ext>
                </a:extLst>
              </a:tr>
              <a:tr h="215619">
                <a:tc vMerge="1">
                  <a:txBody>
                    <a:bodyPr/>
                    <a:lstStyle/>
                    <a:p>
                      <a:endParaRPr kumimoji="1" lang="ja-JP" altLang="en-US"/>
                    </a:p>
                  </a:txBody>
                  <a:tcPr/>
                </a:tc>
                <a:tc>
                  <a:txBody>
                    <a:bodyPr/>
                    <a:lstStyle/>
                    <a:p>
                      <a:pPr algn="l" rtl="0" fontAlgn="ctr"/>
                      <a:r>
                        <a:rPr lang="ja-JP" altLang="en-US" sz="1100" b="0" i="0" u="none" strike="noStrike">
                          <a:solidFill>
                            <a:srgbClr val="000000"/>
                          </a:solidFill>
                          <a:effectLst/>
                          <a:latin typeface="+mj-lt"/>
                        </a:rPr>
                        <a:t>卵巣嚢腫</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a:solidFill>
                            <a:srgbClr val="000000"/>
                          </a:solidFill>
                          <a:effectLst/>
                          <a:latin typeface="+mj-lt"/>
                        </a:rPr>
                        <a:t>54</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a:solidFill>
                            <a:srgbClr val="000000"/>
                          </a:solidFill>
                          <a:effectLst/>
                          <a:latin typeface="+mj-lt"/>
                        </a:rPr>
                        <a:t>47</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40</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3"/>
                  </a:ext>
                </a:extLst>
              </a:tr>
              <a:tr h="215619">
                <a:tc vMerge="1">
                  <a:txBody>
                    <a:bodyPr/>
                    <a:lstStyle/>
                    <a:p>
                      <a:endParaRPr kumimoji="1" lang="ja-JP" altLang="en-US"/>
                    </a:p>
                  </a:txBody>
                  <a:tcPr/>
                </a:tc>
                <a:tc>
                  <a:txBody>
                    <a:bodyPr/>
                    <a:lstStyle/>
                    <a:p>
                      <a:pPr algn="l" rtl="0" fontAlgn="ctr"/>
                      <a:r>
                        <a:rPr lang="ja-JP" altLang="en-US" sz="1100" b="0" i="0" u="none" strike="noStrike">
                          <a:solidFill>
                            <a:srgbClr val="000000"/>
                          </a:solidFill>
                          <a:effectLst/>
                          <a:latin typeface="+mj-lt"/>
                        </a:rPr>
                        <a:t>卵巣出血</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a:solidFill>
                            <a:srgbClr val="000000"/>
                          </a:solidFill>
                          <a:effectLst/>
                          <a:latin typeface="+mj-lt"/>
                        </a:rPr>
                        <a:t>43</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a:solidFill>
                            <a:srgbClr val="000000"/>
                          </a:solidFill>
                          <a:effectLst/>
                          <a:latin typeface="+mj-lt"/>
                        </a:rPr>
                        <a:t>36</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44</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4"/>
                  </a:ext>
                </a:extLst>
              </a:tr>
              <a:tr h="215619">
                <a:tc vMerge="1">
                  <a:txBody>
                    <a:bodyPr/>
                    <a:lstStyle/>
                    <a:p>
                      <a:endParaRPr kumimoji="1" lang="ja-JP" altLang="en-US"/>
                    </a:p>
                  </a:txBody>
                  <a:tcPr/>
                </a:tc>
                <a:tc>
                  <a:txBody>
                    <a:bodyPr/>
                    <a:lstStyle/>
                    <a:p>
                      <a:pPr algn="l" rtl="0" fontAlgn="ctr"/>
                      <a:r>
                        <a:rPr lang="ja-JP" altLang="en-US" sz="1100" b="0" i="0" u="none" strike="noStrike">
                          <a:solidFill>
                            <a:srgbClr val="000000"/>
                          </a:solidFill>
                          <a:effectLst/>
                          <a:latin typeface="+mj-lt"/>
                        </a:rPr>
                        <a:t>尿路系疾患</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a:solidFill>
                            <a:srgbClr val="000000"/>
                          </a:solidFill>
                          <a:effectLst/>
                          <a:latin typeface="+mj-lt"/>
                        </a:rPr>
                        <a:t>21</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a:solidFill>
                            <a:srgbClr val="000000"/>
                          </a:solidFill>
                          <a:effectLst/>
                          <a:latin typeface="+mj-lt"/>
                        </a:rPr>
                        <a:t>22</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30</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5"/>
                  </a:ext>
                </a:extLst>
              </a:tr>
              <a:tr h="215619">
                <a:tc vMerge="1">
                  <a:txBody>
                    <a:bodyPr/>
                    <a:lstStyle/>
                    <a:p>
                      <a:endParaRPr kumimoji="1" lang="ja-JP" altLang="en-US"/>
                    </a:p>
                  </a:txBody>
                  <a:tcPr/>
                </a:tc>
                <a:tc>
                  <a:txBody>
                    <a:bodyPr/>
                    <a:lstStyle/>
                    <a:p>
                      <a:pPr algn="l" rtl="0" fontAlgn="ctr"/>
                      <a:r>
                        <a:rPr lang="ja-JP" altLang="en-US" sz="1100" b="0" i="0" u="none" strike="noStrike">
                          <a:solidFill>
                            <a:srgbClr val="000000"/>
                          </a:solidFill>
                          <a:effectLst/>
                          <a:latin typeface="+mj-lt"/>
                        </a:rPr>
                        <a:t>子宮筋腫</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a:solidFill>
                            <a:srgbClr val="000000"/>
                          </a:solidFill>
                          <a:effectLst/>
                          <a:latin typeface="+mj-lt"/>
                        </a:rPr>
                        <a:t>37</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a:solidFill>
                            <a:srgbClr val="000000"/>
                          </a:solidFill>
                          <a:effectLst/>
                          <a:latin typeface="+mj-lt"/>
                        </a:rPr>
                        <a:t>40</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30</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6"/>
                  </a:ext>
                </a:extLst>
              </a:tr>
              <a:tr h="215619">
                <a:tc vMerge="1">
                  <a:txBody>
                    <a:bodyPr/>
                    <a:lstStyle/>
                    <a:p>
                      <a:endParaRPr kumimoji="1" lang="ja-JP" altLang="en-US"/>
                    </a:p>
                  </a:txBody>
                  <a:tcPr/>
                </a:tc>
                <a:tc>
                  <a:txBody>
                    <a:bodyPr/>
                    <a:lstStyle/>
                    <a:p>
                      <a:pPr algn="l" rtl="0" fontAlgn="ctr"/>
                      <a:r>
                        <a:rPr lang="ja-JP" altLang="en-US" sz="1100" b="0" i="0" u="none" strike="noStrike">
                          <a:solidFill>
                            <a:srgbClr val="000000"/>
                          </a:solidFill>
                          <a:effectLst/>
                          <a:latin typeface="+mj-lt"/>
                        </a:rPr>
                        <a:t>外陰部疾患</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rPr>
                        <a:t>19</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a:solidFill>
                            <a:srgbClr val="000000"/>
                          </a:solidFill>
                          <a:effectLst/>
                          <a:latin typeface="+mj-lt"/>
                        </a:rPr>
                        <a:t>30</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36</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7"/>
                  </a:ext>
                </a:extLst>
              </a:tr>
              <a:tr h="215619">
                <a:tc vMerge="1">
                  <a:txBody>
                    <a:bodyPr/>
                    <a:lstStyle/>
                    <a:p>
                      <a:endParaRPr kumimoji="1" lang="ja-JP" altLang="en-US"/>
                    </a:p>
                  </a:txBody>
                  <a:tcPr/>
                </a:tc>
                <a:tc>
                  <a:txBody>
                    <a:bodyPr/>
                    <a:lstStyle/>
                    <a:p>
                      <a:pPr algn="l" rtl="0" fontAlgn="ctr"/>
                      <a:r>
                        <a:rPr lang="zh-TW" altLang="en-US" sz="1100" b="0" i="0" u="none" strike="noStrike">
                          <a:solidFill>
                            <a:srgbClr val="000000"/>
                          </a:solidFill>
                          <a:effectLst/>
                          <a:latin typeface="+mj-lt"/>
                        </a:rPr>
                        <a:t>子宮悪性腫瘍</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rPr>
                        <a:t>12</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a:solidFill>
                            <a:srgbClr val="000000"/>
                          </a:solidFill>
                          <a:effectLst/>
                          <a:latin typeface="+mj-lt"/>
                        </a:rPr>
                        <a:t>17</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15</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8"/>
                  </a:ext>
                </a:extLst>
              </a:tr>
              <a:tr h="215619">
                <a:tc vMerge="1">
                  <a:txBody>
                    <a:bodyPr/>
                    <a:lstStyle/>
                    <a:p>
                      <a:endParaRPr kumimoji="1" lang="ja-JP" altLang="en-US"/>
                    </a:p>
                  </a:txBody>
                  <a:tcPr/>
                </a:tc>
                <a:tc>
                  <a:txBody>
                    <a:bodyPr/>
                    <a:lstStyle/>
                    <a:p>
                      <a:pPr algn="l" rtl="0" fontAlgn="ctr"/>
                      <a:r>
                        <a:rPr lang="ja-JP" altLang="en-US" sz="1100" b="0" i="0" u="none" strike="noStrike">
                          <a:solidFill>
                            <a:srgbClr val="000000"/>
                          </a:solidFill>
                          <a:effectLst/>
                          <a:latin typeface="+mj-lt"/>
                        </a:rPr>
                        <a:t>過多月経</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rPr>
                        <a:t>32</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a:solidFill>
                            <a:srgbClr val="000000"/>
                          </a:solidFill>
                          <a:effectLst/>
                          <a:latin typeface="+mj-lt"/>
                        </a:rPr>
                        <a:t>22</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24</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9"/>
                  </a:ext>
                </a:extLst>
              </a:tr>
              <a:tr h="215619">
                <a:tc vMerge="1">
                  <a:txBody>
                    <a:bodyPr/>
                    <a:lstStyle/>
                    <a:p>
                      <a:endParaRPr kumimoji="1" lang="ja-JP" altLang="en-US"/>
                    </a:p>
                  </a:txBody>
                  <a:tcPr/>
                </a:tc>
                <a:tc>
                  <a:txBody>
                    <a:bodyPr/>
                    <a:lstStyle/>
                    <a:p>
                      <a:pPr algn="l" rtl="0" fontAlgn="ctr"/>
                      <a:r>
                        <a:rPr lang="zh-TW" altLang="en-US" sz="1100" b="0" i="0" u="none" strike="noStrike">
                          <a:solidFill>
                            <a:srgbClr val="000000"/>
                          </a:solidFill>
                          <a:effectLst/>
                          <a:latin typeface="+mj-lt"/>
                        </a:rPr>
                        <a:t>付属器悪性腫瘍</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a:solidFill>
                            <a:srgbClr val="000000"/>
                          </a:solidFill>
                          <a:effectLst/>
                          <a:latin typeface="+mj-lt"/>
                        </a:rPr>
                        <a:t>1</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a:solidFill>
                            <a:srgbClr val="000000"/>
                          </a:solidFill>
                          <a:effectLst/>
                          <a:latin typeface="+mj-lt"/>
                        </a:rPr>
                        <a:t>2</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3</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15619">
                <a:tc vMerge="1">
                  <a:txBody>
                    <a:bodyPr/>
                    <a:lstStyle/>
                    <a:p>
                      <a:endParaRPr kumimoji="1" lang="ja-JP" altLang="en-US"/>
                    </a:p>
                  </a:txBody>
                  <a:tcPr/>
                </a:tc>
                <a:tc>
                  <a:txBody>
                    <a:bodyPr/>
                    <a:lstStyle/>
                    <a:p>
                      <a:pPr algn="r" rtl="0" fontAlgn="ctr"/>
                      <a:r>
                        <a:rPr lang="zh-TW" altLang="en-US" sz="1100" b="0" i="0" u="none" strike="noStrike">
                          <a:solidFill>
                            <a:srgbClr val="000000"/>
                          </a:solidFill>
                          <a:effectLst/>
                          <a:latin typeface="+mj-lt"/>
                        </a:rPr>
                        <a:t>婦人科疾患計</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rtl="0" fontAlgn="ctr"/>
                      <a:r>
                        <a:rPr lang="en-US" altLang="ja-JP" sz="1100" b="0" i="0" u="none" strike="noStrike">
                          <a:solidFill>
                            <a:srgbClr val="000000"/>
                          </a:solidFill>
                          <a:effectLst/>
                          <a:latin typeface="+mj-lt"/>
                        </a:rPr>
                        <a:t>652</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rtl="0" fontAlgn="ctr"/>
                      <a:r>
                        <a:rPr lang="en-US" altLang="ja-JP" sz="1100" b="0" i="0" u="none" strike="noStrike">
                          <a:solidFill>
                            <a:srgbClr val="000000"/>
                          </a:solidFill>
                          <a:effectLst/>
                          <a:latin typeface="+mj-lt"/>
                        </a:rPr>
                        <a:t>591</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rtl="0" fontAlgn="ctr"/>
                      <a:r>
                        <a:rPr lang="en-US" altLang="ja-JP" sz="1100" b="0" i="0" u="none" strike="noStrike" dirty="0" smtClean="0">
                          <a:solidFill>
                            <a:srgbClr val="000000"/>
                          </a:solidFill>
                          <a:effectLst/>
                          <a:latin typeface="+mj-lt"/>
                        </a:rPr>
                        <a:t>604</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extLst>
                  <a:ext uri="{0D108BD9-81ED-4DB2-BD59-A6C34878D82A}">
                    <a16:rowId xmlns:a16="http://schemas.microsoft.com/office/drawing/2014/main" val="10011"/>
                  </a:ext>
                </a:extLst>
              </a:tr>
              <a:tr h="339365">
                <a:tc rowSpan="6">
                  <a:txBody>
                    <a:bodyPr/>
                    <a:lstStyle/>
                    <a:p>
                      <a:pPr algn="ctr" rtl="0" fontAlgn="ctr"/>
                      <a:r>
                        <a:rPr lang="ja-JP" altLang="en-US" sz="1100" b="0" i="0" u="none" strike="noStrike">
                          <a:solidFill>
                            <a:srgbClr val="000000"/>
                          </a:solidFill>
                          <a:effectLst/>
                          <a:latin typeface="+mj-lt"/>
                        </a:rPr>
                        <a:t>産科疾患</a:t>
                      </a:r>
                    </a:p>
                  </a:txBody>
                  <a:tcPr marL="9375" marR="9375" marT="9375"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ja-JP" altLang="en-US" sz="1100" b="0" i="0" u="none" strike="noStrike">
                          <a:solidFill>
                            <a:srgbClr val="000000"/>
                          </a:solidFill>
                          <a:effectLst/>
                          <a:latin typeface="+mj-lt"/>
                        </a:rPr>
                        <a:t>流産（切迫流産含む）</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rPr>
                        <a:t>128</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a:solidFill>
                            <a:srgbClr val="000000"/>
                          </a:solidFill>
                          <a:effectLst/>
                          <a:latin typeface="+mj-lt"/>
                        </a:rPr>
                        <a:t>147</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141</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12"/>
                  </a:ext>
                </a:extLst>
              </a:tr>
              <a:tr h="215619">
                <a:tc vMerge="1">
                  <a:txBody>
                    <a:bodyPr/>
                    <a:lstStyle/>
                    <a:p>
                      <a:endParaRPr kumimoji="1" lang="ja-JP" altLang="en-US"/>
                    </a:p>
                  </a:txBody>
                  <a:tcPr/>
                </a:tc>
                <a:tc>
                  <a:txBody>
                    <a:bodyPr/>
                    <a:lstStyle/>
                    <a:p>
                      <a:pPr algn="l" rtl="0" fontAlgn="ctr"/>
                      <a:r>
                        <a:rPr lang="ja-JP" altLang="en-US" sz="1100" b="0" i="0" u="none" strike="noStrike">
                          <a:solidFill>
                            <a:srgbClr val="000000"/>
                          </a:solidFill>
                          <a:effectLst/>
                          <a:latin typeface="+mj-lt"/>
                        </a:rPr>
                        <a:t>切迫早産</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rPr>
                        <a:t>39</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a:solidFill>
                            <a:srgbClr val="000000"/>
                          </a:solidFill>
                          <a:effectLst/>
                          <a:latin typeface="+mj-lt"/>
                        </a:rPr>
                        <a:t>26</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28</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13"/>
                  </a:ext>
                </a:extLst>
              </a:tr>
              <a:tr h="215619">
                <a:tc vMerge="1">
                  <a:txBody>
                    <a:bodyPr/>
                    <a:lstStyle/>
                    <a:p>
                      <a:endParaRPr kumimoji="1" lang="ja-JP" altLang="en-US"/>
                    </a:p>
                  </a:txBody>
                  <a:tcPr/>
                </a:tc>
                <a:tc>
                  <a:txBody>
                    <a:bodyPr/>
                    <a:lstStyle/>
                    <a:p>
                      <a:pPr algn="l" rtl="0" fontAlgn="ctr"/>
                      <a:r>
                        <a:rPr lang="ja-JP" altLang="en-US" sz="1100" b="0" i="0" u="none" strike="noStrike">
                          <a:solidFill>
                            <a:srgbClr val="000000"/>
                          </a:solidFill>
                          <a:effectLst/>
                          <a:latin typeface="+mj-lt"/>
                        </a:rPr>
                        <a:t>異所性妊娠</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a:solidFill>
                            <a:srgbClr val="000000"/>
                          </a:solidFill>
                          <a:effectLst/>
                          <a:latin typeface="+mj-lt"/>
                        </a:rPr>
                        <a:t>32</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a:solidFill>
                            <a:srgbClr val="000000"/>
                          </a:solidFill>
                          <a:effectLst/>
                          <a:latin typeface="+mj-lt"/>
                        </a:rPr>
                        <a:t>26</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24</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14"/>
                  </a:ext>
                </a:extLst>
              </a:tr>
              <a:tr h="215619">
                <a:tc vMerge="1">
                  <a:txBody>
                    <a:bodyPr/>
                    <a:lstStyle/>
                    <a:p>
                      <a:endParaRPr kumimoji="1" lang="ja-JP" altLang="en-US"/>
                    </a:p>
                  </a:txBody>
                  <a:tcPr/>
                </a:tc>
                <a:tc>
                  <a:txBody>
                    <a:bodyPr/>
                    <a:lstStyle/>
                    <a:p>
                      <a:pPr algn="l" rtl="0" fontAlgn="ctr"/>
                      <a:r>
                        <a:rPr lang="zh-TW" altLang="en-US" sz="1100" b="0" i="0" u="none" strike="noStrike">
                          <a:solidFill>
                            <a:srgbClr val="000000"/>
                          </a:solidFill>
                          <a:effectLst/>
                          <a:latin typeface="+mj-lt"/>
                        </a:rPr>
                        <a:t>未受診妊婦分娩</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rPr>
                        <a:t>13</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a:solidFill>
                            <a:srgbClr val="000000"/>
                          </a:solidFill>
                          <a:effectLst/>
                          <a:latin typeface="+mj-lt"/>
                        </a:rPr>
                        <a:t>26</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20</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15"/>
                  </a:ext>
                </a:extLst>
              </a:tr>
              <a:tr h="215619">
                <a:tc vMerge="1">
                  <a:txBody>
                    <a:bodyPr/>
                    <a:lstStyle/>
                    <a:p>
                      <a:endParaRPr kumimoji="1" lang="ja-JP" altLang="en-US"/>
                    </a:p>
                  </a:txBody>
                  <a:tcPr/>
                </a:tc>
                <a:tc>
                  <a:txBody>
                    <a:bodyPr/>
                    <a:lstStyle/>
                    <a:p>
                      <a:pPr algn="l" rtl="0" fontAlgn="ctr"/>
                      <a:r>
                        <a:rPr lang="ja-JP" altLang="en-US" sz="1100" b="0" i="0" u="none" strike="noStrike">
                          <a:solidFill>
                            <a:srgbClr val="000000"/>
                          </a:solidFill>
                          <a:effectLst/>
                          <a:latin typeface="+mj-lt"/>
                        </a:rPr>
                        <a:t>妊娠悪阻</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rPr>
                        <a:t>14</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a:solidFill>
                            <a:srgbClr val="000000"/>
                          </a:solidFill>
                          <a:effectLst/>
                          <a:latin typeface="+mj-lt"/>
                        </a:rPr>
                        <a:t>24</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16</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215619">
                <a:tc vMerge="1">
                  <a:txBody>
                    <a:bodyPr/>
                    <a:lstStyle/>
                    <a:p>
                      <a:endParaRPr kumimoji="1" lang="ja-JP" altLang="en-US"/>
                    </a:p>
                  </a:txBody>
                  <a:tcPr/>
                </a:tc>
                <a:tc>
                  <a:txBody>
                    <a:bodyPr/>
                    <a:lstStyle/>
                    <a:p>
                      <a:pPr algn="r" rtl="0" fontAlgn="ctr"/>
                      <a:r>
                        <a:rPr lang="ja-JP" altLang="en-US" sz="1100" b="0" i="0" u="none" strike="noStrike">
                          <a:solidFill>
                            <a:srgbClr val="000000"/>
                          </a:solidFill>
                          <a:effectLst/>
                          <a:latin typeface="+mj-lt"/>
                        </a:rPr>
                        <a:t>産科疾患計</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rtl="0" fontAlgn="ctr"/>
                      <a:r>
                        <a:rPr lang="en-US" altLang="ja-JP" sz="1100" b="0" i="0" u="none" strike="noStrike" dirty="0">
                          <a:solidFill>
                            <a:srgbClr val="000000"/>
                          </a:solidFill>
                          <a:effectLst/>
                          <a:latin typeface="+mj-lt"/>
                        </a:rPr>
                        <a:t>226</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rtl="0" fontAlgn="ctr"/>
                      <a:r>
                        <a:rPr lang="en-US" altLang="ja-JP" sz="1100" b="0" i="0" u="none" strike="noStrike">
                          <a:solidFill>
                            <a:srgbClr val="000000"/>
                          </a:solidFill>
                          <a:effectLst/>
                          <a:latin typeface="+mj-lt"/>
                        </a:rPr>
                        <a:t>249</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rtl="0" fontAlgn="ctr"/>
                      <a:r>
                        <a:rPr lang="en-US" altLang="ja-JP" sz="1100" b="0" i="0" u="none" strike="noStrike" dirty="0" smtClean="0">
                          <a:solidFill>
                            <a:srgbClr val="000000"/>
                          </a:solidFill>
                          <a:effectLst/>
                          <a:latin typeface="+mj-lt"/>
                        </a:rPr>
                        <a:t>229</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extLst>
                  <a:ext uri="{0D108BD9-81ED-4DB2-BD59-A6C34878D82A}">
                    <a16:rowId xmlns:a16="http://schemas.microsoft.com/office/drawing/2014/main" val="10017"/>
                  </a:ext>
                </a:extLst>
              </a:tr>
              <a:tr h="215619">
                <a:tc gridSpan="2">
                  <a:txBody>
                    <a:bodyPr/>
                    <a:lstStyle/>
                    <a:p>
                      <a:pPr algn="ctr" rtl="0" fontAlgn="ctr"/>
                      <a:r>
                        <a:rPr lang="ja-JP" altLang="en-US" sz="1100" b="0" i="0" u="none" strike="noStrike">
                          <a:solidFill>
                            <a:srgbClr val="000000"/>
                          </a:solidFill>
                          <a:effectLst/>
                          <a:latin typeface="+mj-lt"/>
                        </a:rPr>
                        <a:t>消化器疾患</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rtl="0" fontAlgn="ctr"/>
                      <a:r>
                        <a:rPr lang="en-US" altLang="ja-JP" sz="1100" b="0" i="0" u="none" strike="noStrike" dirty="0">
                          <a:solidFill>
                            <a:srgbClr val="000000"/>
                          </a:solidFill>
                          <a:effectLst/>
                          <a:latin typeface="+mj-lt"/>
                        </a:rPr>
                        <a:t>89</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rPr>
                        <a:t>104</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105</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r h="215619">
                <a:tc gridSpan="2">
                  <a:txBody>
                    <a:bodyPr/>
                    <a:lstStyle/>
                    <a:p>
                      <a:pPr algn="ctr" rtl="0" fontAlgn="ctr"/>
                      <a:r>
                        <a:rPr lang="ja-JP" altLang="en-US" sz="1100" b="0" i="0" u="none" strike="noStrike">
                          <a:solidFill>
                            <a:srgbClr val="000000"/>
                          </a:solidFill>
                          <a:effectLst/>
                          <a:latin typeface="+mj-lt"/>
                        </a:rPr>
                        <a:t>その他（診療科未区分）</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rtl="0" fontAlgn="ctr"/>
                      <a:r>
                        <a:rPr lang="en-US" altLang="ja-JP" sz="1100" b="0" i="0" u="none" strike="noStrike">
                          <a:solidFill>
                            <a:srgbClr val="000000"/>
                          </a:solidFill>
                          <a:effectLst/>
                          <a:latin typeface="+mj-lt"/>
                        </a:rPr>
                        <a:t>269</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rPr>
                        <a:t>263</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292</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9"/>
                  </a:ext>
                </a:extLst>
              </a:tr>
              <a:tr h="215619">
                <a:tc gridSpan="2">
                  <a:txBody>
                    <a:bodyPr/>
                    <a:lstStyle/>
                    <a:p>
                      <a:pPr algn="ctr" rtl="0" fontAlgn="ctr"/>
                      <a:r>
                        <a:rPr lang="ja-JP" altLang="en-US" sz="1100" b="0" i="0" u="none" strike="noStrike">
                          <a:solidFill>
                            <a:srgbClr val="000000"/>
                          </a:solidFill>
                          <a:effectLst/>
                          <a:latin typeface="+mj-lt"/>
                        </a:rPr>
                        <a:t>不明</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rtl="0" fontAlgn="ctr"/>
                      <a:r>
                        <a:rPr lang="en-US" altLang="ja-JP" sz="1100" b="0" i="0" u="none" strike="noStrike">
                          <a:solidFill>
                            <a:srgbClr val="000000"/>
                          </a:solidFill>
                          <a:effectLst/>
                          <a:latin typeface="+mj-lt"/>
                        </a:rPr>
                        <a:t>35</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rPr>
                        <a:t>25</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36</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0"/>
                  </a:ext>
                </a:extLst>
              </a:tr>
              <a:tr h="215619">
                <a:tc gridSpan="2">
                  <a:txBody>
                    <a:bodyPr/>
                    <a:lstStyle/>
                    <a:p>
                      <a:pPr algn="ctr" rtl="0" fontAlgn="ctr"/>
                      <a:r>
                        <a:rPr lang="ja-JP" altLang="en-US" sz="1100" b="0" i="0" u="none" strike="noStrike">
                          <a:solidFill>
                            <a:srgbClr val="000000"/>
                          </a:solidFill>
                          <a:effectLst/>
                          <a:latin typeface="+mj-lt"/>
                        </a:rPr>
                        <a:t>合　　計</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endParaRPr kumimoji="1" lang="ja-JP" altLang="en-US"/>
                    </a:p>
                  </a:txBody>
                  <a:tcPr/>
                </a:tc>
                <a:tc>
                  <a:txBody>
                    <a:bodyPr/>
                    <a:lstStyle/>
                    <a:p>
                      <a:pPr algn="ctr" rtl="0" fontAlgn="ctr"/>
                      <a:r>
                        <a:rPr lang="en-US" altLang="ja-JP" sz="1100" b="0" i="0" u="none" strike="noStrike">
                          <a:solidFill>
                            <a:srgbClr val="000000"/>
                          </a:solidFill>
                          <a:effectLst/>
                          <a:latin typeface="+mj-lt"/>
                        </a:rPr>
                        <a:t>1271</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rtl="0" fontAlgn="ctr"/>
                      <a:r>
                        <a:rPr lang="en-US" altLang="ja-JP" sz="1100" b="0" i="0" u="none" strike="noStrike" dirty="0">
                          <a:solidFill>
                            <a:srgbClr val="000000"/>
                          </a:solidFill>
                          <a:effectLst/>
                          <a:latin typeface="+mj-lt"/>
                        </a:rPr>
                        <a:t>1232</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rtl="0" fontAlgn="ctr"/>
                      <a:r>
                        <a:rPr lang="en-US" altLang="ja-JP" sz="1100" b="0" i="0" u="none" strike="noStrike" dirty="0" smtClean="0">
                          <a:solidFill>
                            <a:srgbClr val="000000"/>
                          </a:solidFill>
                          <a:effectLst/>
                          <a:latin typeface="+mj-lt"/>
                        </a:rPr>
                        <a:t>1266</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extLst>
                  <a:ext uri="{0D108BD9-81ED-4DB2-BD59-A6C34878D82A}">
                    <a16:rowId xmlns:a16="http://schemas.microsoft.com/office/drawing/2014/main" val="10021"/>
                  </a:ext>
                </a:extLst>
              </a:tr>
            </a:tbl>
          </a:graphicData>
        </a:graphic>
      </p:graphicFrame>
      <p:graphicFrame>
        <p:nvGraphicFramePr>
          <p:cNvPr id="11" name="表 10"/>
          <p:cNvGraphicFramePr>
            <a:graphicFrameLocks noGrp="1"/>
          </p:cNvGraphicFramePr>
          <p:nvPr>
            <p:extLst>
              <p:ext uri="{D42A27DB-BD31-4B8C-83A1-F6EECF244321}">
                <p14:modId xmlns:p14="http://schemas.microsoft.com/office/powerpoint/2010/main" val="1756387551"/>
              </p:ext>
            </p:extLst>
          </p:nvPr>
        </p:nvGraphicFramePr>
        <p:xfrm>
          <a:off x="5076478" y="1188343"/>
          <a:ext cx="5067300" cy="4286250"/>
        </p:xfrm>
        <a:graphic>
          <a:graphicData uri="http://schemas.openxmlformats.org/drawingml/2006/table">
            <a:tbl>
              <a:tblPr/>
              <a:tblGrid>
                <a:gridCol w="952500">
                  <a:extLst>
                    <a:ext uri="{9D8B030D-6E8A-4147-A177-3AD203B41FA5}">
                      <a16:colId xmlns:a16="http://schemas.microsoft.com/office/drawing/2014/main" val="20000"/>
                    </a:ext>
                  </a:extLst>
                </a:gridCol>
                <a:gridCol w="685800">
                  <a:extLst>
                    <a:ext uri="{9D8B030D-6E8A-4147-A177-3AD203B41FA5}">
                      <a16:colId xmlns:a16="http://schemas.microsoft.com/office/drawing/2014/main" val="20001"/>
                    </a:ext>
                  </a:extLst>
                </a:gridCol>
                <a:gridCol w="6858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685800">
                  <a:extLst>
                    <a:ext uri="{9D8B030D-6E8A-4147-A177-3AD203B41FA5}">
                      <a16:colId xmlns:a16="http://schemas.microsoft.com/office/drawing/2014/main" val="20004"/>
                    </a:ext>
                  </a:extLst>
                </a:gridCol>
                <a:gridCol w="685800">
                  <a:extLst>
                    <a:ext uri="{9D8B030D-6E8A-4147-A177-3AD203B41FA5}">
                      <a16:colId xmlns:a16="http://schemas.microsoft.com/office/drawing/2014/main" val="20005"/>
                    </a:ext>
                  </a:extLst>
                </a:gridCol>
                <a:gridCol w="685800">
                  <a:extLst>
                    <a:ext uri="{9D8B030D-6E8A-4147-A177-3AD203B41FA5}">
                      <a16:colId xmlns:a16="http://schemas.microsoft.com/office/drawing/2014/main" val="20006"/>
                    </a:ext>
                  </a:extLst>
                </a:gridCol>
              </a:tblGrid>
              <a:tr h="419100">
                <a:tc>
                  <a:txBody>
                    <a:bodyPr/>
                    <a:lstStyle/>
                    <a:p>
                      <a:pPr algn="ctr" rtl="0" fontAlgn="ctr"/>
                      <a:r>
                        <a:rPr lang="ja-JP" altLang="en-US" sz="1050" b="0" i="0" u="none" strike="noStrike">
                          <a:solidFill>
                            <a:srgbClr val="000000"/>
                          </a:solidFill>
                          <a:effectLst/>
                          <a:latin typeface="+mj-lt"/>
                        </a:rPr>
                        <a:t>年令</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dirty="0">
                          <a:solidFill>
                            <a:srgbClr val="000000"/>
                          </a:solidFill>
                          <a:effectLst/>
                          <a:latin typeface="+mj-lt"/>
                        </a:rPr>
                        <a:t>H28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a:solidFill>
                            <a:srgbClr val="000000"/>
                          </a:solidFill>
                          <a:effectLst/>
                          <a:latin typeface="+mj-lt"/>
                        </a:rPr>
                        <a:t>H29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dirty="0" smtClean="0">
                          <a:solidFill>
                            <a:srgbClr val="000000"/>
                          </a:solidFill>
                          <a:effectLst/>
                          <a:latin typeface="+mj-lt"/>
                        </a:rPr>
                        <a:t>H30</a:t>
                      </a:r>
                      <a:endParaRPr lang="en-US"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a:solidFill>
                            <a:srgbClr val="000000"/>
                          </a:solidFill>
                          <a:effectLst/>
                          <a:latin typeface="+mj-lt"/>
                        </a:rPr>
                        <a:t>うち未受診分娩</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rtl="0" fontAlgn="ctr"/>
                      <a:r>
                        <a:rPr lang="ja-JP" altLang="en-US" sz="1000" b="0" i="0" u="none" strike="noStrike" dirty="0">
                          <a:solidFill>
                            <a:srgbClr val="000000"/>
                          </a:solidFill>
                          <a:effectLst/>
                          <a:latin typeface="+mj-lt"/>
                        </a:rPr>
                        <a:t>母の年齢別出生数</a:t>
                      </a:r>
                      <a:r>
                        <a:rPr lang="en-US" altLang="ja-JP" sz="1000" b="0" i="0" u="none" strike="noStrike" dirty="0">
                          <a:solidFill>
                            <a:srgbClr val="000000"/>
                          </a:solidFill>
                          <a:effectLst/>
                          <a:latin typeface="+mj-lt"/>
                        </a:rPr>
                        <a:t>(</a:t>
                      </a:r>
                      <a:r>
                        <a:rPr lang="en-US" sz="1000" b="0" i="0" u="none" strike="noStrike" dirty="0">
                          <a:solidFill>
                            <a:srgbClr val="000000"/>
                          </a:solidFill>
                          <a:effectLst/>
                          <a:latin typeface="+mj-lt"/>
                        </a:rPr>
                        <a:t>H28</a:t>
                      </a:r>
                      <a:r>
                        <a:rPr lang="ja-JP" altLang="en-US" sz="1000" b="0" i="0" u="none" strike="noStrike" dirty="0">
                          <a:solidFill>
                            <a:srgbClr val="000000"/>
                          </a:solidFill>
                          <a:effectLst/>
                          <a:latin typeface="+mj-lt"/>
                        </a:rPr>
                        <a:t>全国：％</a:t>
                      </a:r>
                      <a:r>
                        <a:rPr lang="en-US" altLang="ja-JP" sz="1000" b="0" i="0" u="none" strike="noStrike" dirty="0">
                          <a:solidFill>
                            <a:srgbClr val="000000"/>
                          </a:solidFill>
                          <a:effectLst/>
                          <a:latin typeface="+mj-lt"/>
                        </a:rPr>
                        <a:t>)</a:t>
                      </a:r>
                      <a:endParaRPr lang="ja-JP" altLang="en-US" sz="10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000"/>
                  </a:ext>
                </a:extLst>
              </a:tr>
              <a:tr h="276225">
                <a:tc>
                  <a:txBody>
                    <a:bodyPr/>
                    <a:lstStyle/>
                    <a:p>
                      <a:pPr algn="l" rtl="0" fontAlgn="ctr"/>
                      <a:r>
                        <a:rPr lang="ja-JP" altLang="en-US" sz="1050" b="0" i="0" u="none" strike="noStrike">
                          <a:solidFill>
                            <a:srgbClr val="000000"/>
                          </a:solidFill>
                          <a:effectLst/>
                          <a:latin typeface="+mj-lt"/>
                        </a:rPr>
                        <a:t>１４歳以下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rPr>
                        <a:t>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a:solidFill>
                            <a:srgbClr val="000000"/>
                          </a:solidFill>
                          <a:effectLst/>
                          <a:latin typeface="+mj-lt"/>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6</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rtl="0" fontAlgn="ctr"/>
                      <a:r>
                        <a:rPr lang="ja-JP" altLang="en-US" sz="1100" b="0" i="0" u="none" strike="noStrike" dirty="0">
                          <a:solidFill>
                            <a:srgbClr val="000000"/>
                          </a:solidFill>
                          <a:effectLst/>
                          <a:latin typeface="+mj-lt"/>
                        </a:rPr>
                        <a:t>～</a:t>
                      </a:r>
                      <a:r>
                        <a:rPr lang="en-US" altLang="ja-JP" sz="1100" b="0" i="0" u="none" strike="noStrike" dirty="0">
                          <a:solidFill>
                            <a:srgbClr val="000000"/>
                          </a:solidFill>
                          <a:effectLst/>
                          <a:latin typeface="+mj-lt"/>
                        </a:rPr>
                        <a:t>19</a:t>
                      </a:r>
                      <a:r>
                        <a:rPr lang="ja-JP" altLang="en-US" sz="1100" b="0" i="0" u="none" strike="noStrike" dirty="0">
                          <a:solidFill>
                            <a:srgbClr val="000000"/>
                          </a:solidFill>
                          <a:effectLst/>
                          <a:latin typeface="+mj-lt"/>
                        </a:rPr>
                        <a:t>歳</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rtl="0" fontAlgn="ctr"/>
                      <a:r>
                        <a:rPr lang="en-US" altLang="ja-JP" sz="1100" b="0" i="0" u="none" strike="noStrike" dirty="0" smtClean="0">
                          <a:solidFill>
                            <a:srgbClr val="000000"/>
                          </a:solidFill>
                          <a:effectLst/>
                          <a:latin typeface="+mj-lt"/>
                        </a:rPr>
                        <a:t>1.0</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1"/>
                  </a:ext>
                </a:extLst>
              </a:tr>
              <a:tr h="276225">
                <a:tc>
                  <a:txBody>
                    <a:bodyPr/>
                    <a:lstStyle/>
                    <a:p>
                      <a:pPr algn="l" rtl="0" fontAlgn="ctr"/>
                      <a:r>
                        <a:rPr lang="ja-JP" altLang="en-US" sz="1050" b="0" i="0" u="none" strike="noStrike">
                          <a:solidFill>
                            <a:srgbClr val="000000"/>
                          </a:solidFill>
                          <a:effectLst/>
                          <a:latin typeface="+mj-lt"/>
                        </a:rPr>
                        <a:t>１５～１９歳</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rPr>
                        <a:t>118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a:solidFill>
                            <a:srgbClr val="000000"/>
                          </a:solidFill>
                          <a:effectLst/>
                          <a:latin typeface="+mj-lt"/>
                        </a:rPr>
                        <a:t>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97</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3</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2"/>
                  </a:ext>
                </a:extLst>
              </a:tr>
              <a:tr h="276225">
                <a:tc>
                  <a:txBody>
                    <a:bodyPr/>
                    <a:lstStyle/>
                    <a:p>
                      <a:pPr algn="l" rtl="0" fontAlgn="ctr"/>
                      <a:r>
                        <a:rPr lang="ja-JP" altLang="en-US" sz="1050" b="0" i="0" u="none" strike="noStrike">
                          <a:solidFill>
                            <a:srgbClr val="000000"/>
                          </a:solidFill>
                          <a:effectLst/>
                          <a:latin typeface="+mj-lt"/>
                        </a:rPr>
                        <a:t>２０～２４歳</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rPr>
                        <a:t>258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a:solidFill>
                            <a:srgbClr val="000000"/>
                          </a:solidFill>
                          <a:effectLst/>
                          <a:latin typeface="+mj-lt"/>
                        </a:rPr>
                        <a:t>270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285</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rtl="0" fontAlgn="ctr"/>
                      <a:r>
                        <a:rPr lang="en-US" altLang="ja-JP" sz="1100" b="0" i="0" u="none" strike="noStrike" dirty="0" smtClean="0">
                          <a:solidFill>
                            <a:srgbClr val="000000"/>
                          </a:solidFill>
                          <a:effectLst/>
                          <a:latin typeface="+mj-lt"/>
                        </a:rPr>
                        <a:t>5</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rtl="0" fontAlgn="ctr"/>
                      <a:r>
                        <a:rPr lang="en-US" altLang="ja-JP" sz="1100" b="0" i="0" u="none" strike="noStrike">
                          <a:solidFill>
                            <a:srgbClr val="000000"/>
                          </a:solidFill>
                          <a:effectLst/>
                          <a:latin typeface="+mj-lt"/>
                        </a:rPr>
                        <a:t>20</a:t>
                      </a:r>
                      <a:r>
                        <a:rPr lang="ja-JP" altLang="en-US" sz="1100" b="0" i="0" u="none" strike="noStrike">
                          <a:solidFill>
                            <a:srgbClr val="000000"/>
                          </a:solidFill>
                          <a:effectLst/>
                          <a:latin typeface="+mj-lt"/>
                        </a:rPr>
                        <a:t>～</a:t>
                      </a:r>
                      <a:r>
                        <a:rPr lang="en-US" altLang="ja-JP" sz="1100" b="0" i="0" u="none" strike="noStrike">
                          <a:solidFill>
                            <a:srgbClr val="000000"/>
                          </a:solidFill>
                          <a:effectLst/>
                          <a:latin typeface="+mj-lt"/>
                        </a:rPr>
                        <a:t>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8.4</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3"/>
                  </a:ext>
                </a:extLst>
              </a:tr>
              <a:tr h="276225">
                <a:tc>
                  <a:txBody>
                    <a:bodyPr/>
                    <a:lstStyle/>
                    <a:p>
                      <a:pPr algn="l" rtl="0" fontAlgn="ctr"/>
                      <a:r>
                        <a:rPr lang="ja-JP" altLang="en-US" sz="1050" b="0" i="0" u="none" strike="noStrike">
                          <a:solidFill>
                            <a:srgbClr val="000000"/>
                          </a:solidFill>
                          <a:effectLst/>
                          <a:latin typeface="+mj-lt"/>
                        </a:rPr>
                        <a:t>２５～２９歳</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rPr>
                        <a:t>245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a:solidFill>
                            <a:srgbClr val="000000"/>
                          </a:solidFill>
                          <a:effectLst/>
                          <a:latin typeface="+mj-lt"/>
                        </a:rPr>
                        <a:t>202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227</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rtl="0" fontAlgn="ctr"/>
                      <a:r>
                        <a:rPr lang="en-US" altLang="ja-JP" sz="1100" b="0" i="0" u="none" strike="noStrike" dirty="0" smtClean="0">
                          <a:solidFill>
                            <a:srgbClr val="000000"/>
                          </a:solidFill>
                          <a:effectLst/>
                          <a:latin typeface="+mj-lt"/>
                        </a:rPr>
                        <a:t>6</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rtl="0" fontAlgn="ctr"/>
                      <a:r>
                        <a:rPr lang="en-US" altLang="ja-JP" sz="1100" b="0" i="0" u="none" strike="noStrike" dirty="0">
                          <a:solidFill>
                            <a:srgbClr val="000000"/>
                          </a:solidFill>
                          <a:effectLst/>
                          <a:latin typeface="+mj-lt"/>
                        </a:rPr>
                        <a:t>25</a:t>
                      </a:r>
                      <a:r>
                        <a:rPr lang="ja-JP" altLang="en-US" sz="1100" b="0" i="0" u="none" strike="noStrike" dirty="0">
                          <a:solidFill>
                            <a:srgbClr val="000000"/>
                          </a:solidFill>
                          <a:effectLst/>
                          <a:latin typeface="+mj-lt"/>
                        </a:rPr>
                        <a:t>～</a:t>
                      </a:r>
                      <a:r>
                        <a:rPr lang="en-US" altLang="ja-JP" sz="1100" b="0" i="0" u="none" strike="noStrike" dirty="0">
                          <a:solidFill>
                            <a:srgbClr val="000000"/>
                          </a:solidFill>
                          <a:effectLst/>
                          <a:latin typeface="+mj-lt"/>
                        </a:rPr>
                        <a:t>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25.5</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extLst>
                  <a:ext uri="{0D108BD9-81ED-4DB2-BD59-A6C34878D82A}">
                    <a16:rowId xmlns:a16="http://schemas.microsoft.com/office/drawing/2014/main" val="10004"/>
                  </a:ext>
                </a:extLst>
              </a:tr>
              <a:tr h="276225">
                <a:tc>
                  <a:txBody>
                    <a:bodyPr/>
                    <a:lstStyle/>
                    <a:p>
                      <a:pPr algn="l" rtl="0" fontAlgn="ctr"/>
                      <a:r>
                        <a:rPr lang="ja-JP" altLang="en-US" sz="1050" b="0" i="0" u="none" strike="noStrike">
                          <a:solidFill>
                            <a:srgbClr val="000000"/>
                          </a:solidFill>
                          <a:effectLst/>
                          <a:latin typeface="+mj-lt"/>
                        </a:rPr>
                        <a:t>３０～３４歳</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rPr>
                        <a:t>166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a:solidFill>
                            <a:srgbClr val="000000"/>
                          </a:solidFill>
                          <a:effectLst/>
                          <a:latin typeface="+mj-lt"/>
                        </a:rPr>
                        <a:t>181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193</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3</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a:solidFill>
                            <a:srgbClr val="000000"/>
                          </a:solidFill>
                          <a:effectLst/>
                          <a:latin typeface="+mj-lt"/>
                        </a:rPr>
                        <a:t>30</a:t>
                      </a:r>
                      <a:r>
                        <a:rPr lang="ja-JP" altLang="en-US" sz="1100" b="0" i="0" u="none" strike="noStrike">
                          <a:solidFill>
                            <a:srgbClr val="000000"/>
                          </a:solidFill>
                          <a:effectLst/>
                          <a:latin typeface="+mj-lt"/>
                        </a:rPr>
                        <a:t>～</a:t>
                      </a:r>
                      <a:r>
                        <a:rPr lang="en-US" altLang="ja-JP" sz="1100" b="0" i="0" u="none" strike="noStrike">
                          <a:solidFill>
                            <a:srgbClr val="000000"/>
                          </a:solidFill>
                          <a:effectLst/>
                          <a:latin typeface="+mj-lt"/>
                        </a:rPr>
                        <a:t>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36.5</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5"/>
                  </a:ext>
                </a:extLst>
              </a:tr>
              <a:tr h="276225">
                <a:tc>
                  <a:txBody>
                    <a:bodyPr/>
                    <a:lstStyle/>
                    <a:p>
                      <a:pPr algn="l" rtl="0" fontAlgn="ctr"/>
                      <a:r>
                        <a:rPr lang="ja-JP" altLang="en-US" sz="1050" b="0" i="0" u="none" strike="noStrike">
                          <a:solidFill>
                            <a:srgbClr val="000000"/>
                          </a:solidFill>
                          <a:effectLst/>
                          <a:latin typeface="+mj-lt"/>
                        </a:rPr>
                        <a:t>３５～３９歳</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rPr>
                        <a:t>125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a:solidFill>
                            <a:srgbClr val="000000"/>
                          </a:solidFill>
                          <a:effectLst/>
                          <a:latin typeface="+mj-lt"/>
                        </a:rPr>
                        <a:t>122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115</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2</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a:solidFill>
                            <a:srgbClr val="000000"/>
                          </a:solidFill>
                          <a:effectLst/>
                          <a:latin typeface="+mj-lt"/>
                        </a:rPr>
                        <a:t>35</a:t>
                      </a:r>
                      <a:r>
                        <a:rPr lang="ja-JP" altLang="en-US" sz="1100" b="0" i="0" u="none" strike="noStrike">
                          <a:solidFill>
                            <a:srgbClr val="000000"/>
                          </a:solidFill>
                          <a:effectLst/>
                          <a:latin typeface="+mj-lt"/>
                        </a:rPr>
                        <a:t>～</a:t>
                      </a:r>
                      <a:r>
                        <a:rPr lang="en-US" altLang="ja-JP" sz="1100" b="0" i="0" u="none" strike="noStrike">
                          <a:solidFill>
                            <a:srgbClr val="000000"/>
                          </a:solidFill>
                          <a:effectLst/>
                          <a:latin typeface="+mj-lt"/>
                        </a:rPr>
                        <a:t>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23.0</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6"/>
                  </a:ext>
                </a:extLst>
              </a:tr>
              <a:tr h="276225">
                <a:tc>
                  <a:txBody>
                    <a:bodyPr/>
                    <a:lstStyle/>
                    <a:p>
                      <a:pPr algn="l" rtl="0" fontAlgn="ctr"/>
                      <a:r>
                        <a:rPr lang="ja-JP" altLang="en-US" sz="1050" b="0" i="0" u="none" strike="noStrike">
                          <a:solidFill>
                            <a:srgbClr val="000000"/>
                          </a:solidFill>
                          <a:effectLst/>
                          <a:latin typeface="+mj-lt"/>
                        </a:rPr>
                        <a:t>４０～４４歳</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rPr>
                        <a:t>104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a:solidFill>
                            <a:srgbClr val="000000"/>
                          </a:solidFill>
                          <a:effectLst/>
                          <a:latin typeface="+mj-lt"/>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80</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1</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a:solidFill>
                            <a:srgbClr val="000000"/>
                          </a:solidFill>
                          <a:effectLst/>
                          <a:latin typeface="+mj-lt"/>
                        </a:rPr>
                        <a:t>40</a:t>
                      </a:r>
                      <a:r>
                        <a:rPr lang="ja-JP" altLang="en-US" sz="1100" b="0" i="0" u="none" strike="noStrike">
                          <a:solidFill>
                            <a:srgbClr val="000000"/>
                          </a:solidFill>
                          <a:effectLst/>
                          <a:latin typeface="+mj-lt"/>
                        </a:rPr>
                        <a:t>～</a:t>
                      </a:r>
                      <a:r>
                        <a:rPr lang="en-US" altLang="ja-JP" sz="1100" b="0" i="0" u="none" strike="noStrike">
                          <a:solidFill>
                            <a:srgbClr val="000000"/>
                          </a:solidFill>
                          <a:effectLst/>
                          <a:latin typeface="+mj-lt"/>
                        </a:rPr>
                        <a:t>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5.6</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7"/>
                  </a:ext>
                </a:extLst>
              </a:tr>
              <a:tr h="276225">
                <a:tc>
                  <a:txBody>
                    <a:bodyPr/>
                    <a:lstStyle/>
                    <a:p>
                      <a:pPr algn="l" rtl="0" fontAlgn="ctr"/>
                      <a:r>
                        <a:rPr lang="ja-JP" altLang="en-US" sz="1050" b="0" i="0" u="none" strike="noStrike">
                          <a:solidFill>
                            <a:srgbClr val="000000"/>
                          </a:solidFill>
                          <a:effectLst/>
                          <a:latin typeface="+mj-lt"/>
                        </a:rPr>
                        <a:t>４５～４９歳</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a:solidFill>
                            <a:srgbClr val="000000"/>
                          </a:solidFill>
                          <a:effectLst/>
                          <a:latin typeface="+mj-lt"/>
                        </a:rPr>
                        <a:t>71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rPr>
                        <a:t>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51</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6">
                  <a:txBody>
                    <a:bodyPr/>
                    <a:lstStyle/>
                    <a:p>
                      <a:pPr algn="ctr" rtl="0" fontAlgn="ctr"/>
                      <a:r>
                        <a:rPr lang="en-US" altLang="ja-JP" sz="1100" b="0" i="0" u="none" strike="noStrike" dirty="0">
                          <a:solidFill>
                            <a:srgbClr val="000000"/>
                          </a:solidFill>
                          <a:effectLst/>
                          <a:latin typeface="+mj-lt"/>
                        </a:rPr>
                        <a:t>45</a:t>
                      </a:r>
                      <a:r>
                        <a:rPr lang="ja-JP" altLang="en-US" sz="1100" b="0" i="0" u="none" strike="noStrike" dirty="0">
                          <a:solidFill>
                            <a:srgbClr val="000000"/>
                          </a:solidFill>
                          <a:effectLst/>
                          <a:latin typeface="+mj-lt"/>
                        </a:rPr>
                        <a:t>～</a:t>
                      </a:r>
                    </a:p>
                    <a:p>
                      <a:pPr algn="l" rtl="0" fontAlgn="ctr"/>
                      <a:r>
                        <a:rPr lang="ja-JP" altLang="en-US" sz="1100" b="0" i="0" u="none" strike="noStrike" dirty="0">
                          <a:solidFill>
                            <a:srgbClr val="000000"/>
                          </a:solidFill>
                          <a:effectLst/>
                          <a:latin typeface="+mj-lt"/>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6">
                  <a:txBody>
                    <a:bodyPr/>
                    <a:lstStyle/>
                    <a:p>
                      <a:pPr algn="ctr" rtl="0" fontAlgn="ctr"/>
                      <a:r>
                        <a:rPr lang="en-US" altLang="ja-JP" sz="1100" b="0" i="0" u="none" strike="noStrike" dirty="0" smtClean="0">
                          <a:solidFill>
                            <a:srgbClr val="000000"/>
                          </a:solidFill>
                          <a:effectLst/>
                          <a:latin typeface="+mj-lt"/>
                        </a:rPr>
                        <a:t>0.2</a:t>
                      </a:r>
                      <a:endParaRPr lang="en-US" altLang="ja-JP" sz="1100" b="0" i="0" u="none" strike="noStrike" dirty="0">
                        <a:solidFill>
                          <a:srgbClr val="000000"/>
                        </a:solidFill>
                        <a:effectLst/>
                        <a:latin typeface="+mj-lt"/>
                      </a:endParaRPr>
                    </a:p>
                    <a:p>
                      <a:pPr algn="l" rtl="0" fontAlgn="ctr"/>
                      <a:r>
                        <a:rPr lang="ja-JP" altLang="en-US" sz="1100" b="0" i="0" u="none" strike="noStrike" dirty="0">
                          <a:solidFill>
                            <a:srgbClr val="000000"/>
                          </a:solidFill>
                          <a:effectLst/>
                          <a:latin typeface="+mj-lt"/>
                        </a:rPr>
                        <a:t>　</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8"/>
                  </a:ext>
                </a:extLst>
              </a:tr>
              <a:tr h="276225">
                <a:tc>
                  <a:txBody>
                    <a:bodyPr/>
                    <a:lstStyle/>
                    <a:p>
                      <a:pPr algn="l" rtl="0" fontAlgn="ctr"/>
                      <a:r>
                        <a:rPr lang="ja-JP" altLang="en-US" sz="1050" b="0" i="0" u="none" strike="noStrike">
                          <a:solidFill>
                            <a:srgbClr val="000000"/>
                          </a:solidFill>
                          <a:effectLst/>
                          <a:latin typeface="+mj-lt"/>
                        </a:rPr>
                        <a:t>５０～５４歳</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a:solidFill>
                            <a:srgbClr val="000000"/>
                          </a:solidFill>
                          <a:effectLst/>
                          <a:latin typeface="+mj-lt"/>
                        </a:rPr>
                        <a:t>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rPr>
                        <a:t>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25</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9"/>
                  </a:ext>
                </a:extLst>
              </a:tr>
              <a:tr h="276225">
                <a:tc>
                  <a:txBody>
                    <a:bodyPr/>
                    <a:lstStyle/>
                    <a:p>
                      <a:pPr algn="l" rtl="0" fontAlgn="ctr"/>
                      <a:r>
                        <a:rPr lang="ja-JP" altLang="en-US" sz="1050" b="0" i="0" u="none" strike="noStrike">
                          <a:solidFill>
                            <a:srgbClr val="000000"/>
                          </a:solidFill>
                          <a:effectLst/>
                          <a:latin typeface="+mj-lt"/>
                        </a:rPr>
                        <a:t>５５～５９歳</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a:solidFill>
                            <a:srgbClr val="000000"/>
                          </a:solidFill>
                          <a:effectLst/>
                          <a:latin typeface="+mj-lt"/>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10</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10"/>
                  </a:ext>
                </a:extLst>
              </a:tr>
              <a:tr h="276225">
                <a:tc>
                  <a:txBody>
                    <a:bodyPr/>
                    <a:lstStyle/>
                    <a:p>
                      <a:pPr algn="l" rtl="0" fontAlgn="ctr"/>
                      <a:r>
                        <a:rPr lang="ja-JP" altLang="en-US" sz="1050" b="0" i="0" u="none" strike="noStrike">
                          <a:solidFill>
                            <a:srgbClr val="000000"/>
                          </a:solidFill>
                          <a:effectLst/>
                          <a:latin typeface="+mj-lt"/>
                        </a:rPr>
                        <a:t>６０～６４歳</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a:solidFill>
                            <a:srgbClr val="000000"/>
                          </a:solidFill>
                          <a:effectLst/>
                          <a:latin typeface="+mj-lt"/>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1</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11"/>
                  </a:ext>
                </a:extLst>
              </a:tr>
              <a:tr h="276225">
                <a:tc>
                  <a:txBody>
                    <a:bodyPr/>
                    <a:lstStyle/>
                    <a:p>
                      <a:pPr algn="l" rtl="0" fontAlgn="ctr"/>
                      <a:r>
                        <a:rPr lang="ja-JP" altLang="en-US" sz="1050" b="0" i="0" u="none" strike="noStrike">
                          <a:solidFill>
                            <a:srgbClr val="000000"/>
                          </a:solidFill>
                          <a:effectLst/>
                          <a:latin typeface="+mj-lt"/>
                        </a:rPr>
                        <a:t>６５歳以上</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a:solidFill>
                            <a:srgbClr val="000000"/>
                          </a:solidFill>
                          <a:effectLst/>
                          <a:latin typeface="+mj-lt"/>
                        </a:rPr>
                        <a:t>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rPr>
                        <a:t>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47</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12"/>
                  </a:ext>
                </a:extLst>
              </a:tr>
              <a:tr h="276225">
                <a:tc>
                  <a:txBody>
                    <a:bodyPr/>
                    <a:lstStyle/>
                    <a:p>
                      <a:pPr algn="l" rtl="0" fontAlgn="ctr"/>
                      <a:r>
                        <a:rPr lang="ja-JP" altLang="en-US" sz="1050" b="0" i="0" u="none" strike="noStrike">
                          <a:solidFill>
                            <a:srgbClr val="000000"/>
                          </a:solidFill>
                          <a:effectLst/>
                          <a:latin typeface="+mj-lt"/>
                        </a:rPr>
                        <a:t>不明</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a:solidFill>
                            <a:srgbClr val="000000"/>
                          </a:solidFill>
                          <a:effectLst/>
                          <a:latin typeface="+mj-lt"/>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1</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fontAlgn="ctr"/>
                      <a:endParaRPr lang="ja-JP" altLang="en-US"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vMerge="1">
                  <a:txBody>
                    <a:bodyPr/>
                    <a:lstStyle/>
                    <a:p>
                      <a:pPr algn="l" rtl="0" fontAlgn="ctr"/>
                      <a:endParaRPr lang="ja-JP" altLang="en-US" sz="1100" b="0" i="0" u="none" strike="noStrike" dirty="0">
                        <a:solidFill>
                          <a:srgbClr val="000000"/>
                        </a:solidFill>
                        <a:effectLst/>
                        <a:latin typeface="+mj-lt"/>
                      </a:endParaRP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13"/>
                  </a:ext>
                </a:extLst>
              </a:tr>
              <a:tr h="276225">
                <a:tc>
                  <a:txBody>
                    <a:bodyPr/>
                    <a:lstStyle/>
                    <a:p>
                      <a:pPr algn="ctr" rtl="0" fontAlgn="ctr"/>
                      <a:r>
                        <a:rPr lang="ja-JP" altLang="en-US" sz="1050" b="0" i="0" u="none" strike="noStrike">
                          <a:solidFill>
                            <a:srgbClr val="000000"/>
                          </a:solidFill>
                          <a:effectLst/>
                          <a:latin typeface="+mj-lt"/>
                        </a:rPr>
                        <a:t>合　　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a:solidFill>
                            <a:srgbClr val="000000"/>
                          </a:solidFill>
                          <a:effectLst/>
                          <a:latin typeface="+mj-lt"/>
                        </a:rPr>
                        <a:t>1172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rPr>
                        <a:t>1106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1138</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ja-JP" altLang="en-US" sz="1100" b="0" i="0" u="none" strike="noStrike">
                          <a:solidFill>
                            <a:srgbClr val="000000"/>
                          </a:solidFill>
                          <a:effectLst/>
                          <a:latin typeface="+mj-lt"/>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100</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14"/>
                  </a:ext>
                </a:extLst>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2516364769"/>
              </p:ext>
            </p:extLst>
          </p:nvPr>
        </p:nvGraphicFramePr>
        <p:xfrm>
          <a:off x="5076481" y="6732959"/>
          <a:ext cx="4680517" cy="714375"/>
        </p:xfrm>
        <a:graphic>
          <a:graphicData uri="http://schemas.openxmlformats.org/drawingml/2006/table">
            <a:tbl>
              <a:tblPr/>
              <a:tblGrid>
                <a:gridCol w="720077">
                  <a:extLst>
                    <a:ext uri="{9D8B030D-6E8A-4147-A177-3AD203B41FA5}">
                      <a16:colId xmlns:a16="http://schemas.microsoft.com/office/drawing/2014/main" val="20000"/>
                    </a:ext>
                  </a:extLst>
                </a:gridCol>
                <a:gridCol w="792088">
                  <a:extLst>
                    <a:ext uri="{9D8B030D-6E8A-4147-A177-3AD203B41FA5}">
                      <a16:colId xmlns:a16="http://schemas.microsoft.com/office/drawing/2014/main" val="20001"/>
                    </a:ext>
                  </a:extLst>
                </a:gridCol>
                <a:gridCol w="792088">
                  <a:extLst>
                    <a:ext uri="{9D8B030D-6E8A-4147-A177-3AD203B41FA5}">
                      <a16:colId xmlns:a16="http://schemas.microsoft.com/office/drawing/2014/main" val="20002"/>
                    </a:ext>
                  </a:extLst>
                </a:gridCol>
                <a:gridCol w="792088">
                  <a:extLst>
                    <a:ext uri="{9D8B030D-6E8A-4147-A177-3AD203B41FA5}">
                      <a16:colId xmlns:a16="http://schemas.microsoft.com/office/drawing/2014/main" val="20003"/>
                    </a:ext>
                  </a:extLst>
                </a:gridCol>
                <a:gridCol w="792088">
                  <a:extLst>
                    <a:ext uri="{9D8B030D-6E8A-4147-A177-3AD203B41FA5}">
                      <a16:colId xmlns:a16="http://schemas.microsoft.com/office/drawing/2014/main" val="20004"/>
                    </a:ext>
                  </a:extLst>
                </a:gridCol>
                <a:gridCol w="792088">
                  <a:extLst>
                    <a:ext uri="{9D8B030D-6E8A-4147-A177-3AD203B41FA5}">
                      <a16:colId xmlns:a16="http://schemas.microsoft.com/office/drawing/2014/main" val="20005"/>
                    </a:ext>
                  </a:extLst>
                </a:gridCol>
              </a:tblGrid>
              <a:tr h="238125">
                <a:tc>
                  <a:txBody>
                    <a:bodyPr/>
                    <a:lstStyle/>
                    <a:p>
                      <a:pPr algn="ctr" fontAlgn="ctr"/>
                      <a:endParaRPr lang="zh-CN" altLang="en-US"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mj-lt"/>
                        </a:rPr>
                        <a:t>H26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mj-lt"/>
                        </a:rPr>
                        <a:t>H27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j-lt"/>
                        </a:rPr>
                        <a:t>H28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j-lt"/>
                        </a:rPr>
                        <a:t>H29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smtClean="0">
                          <a:solidFill>
                            <a:srgbClr val="000000"/>
                          </a:solidFill>
                          <a:effectLst/>
                          <a:latin typeface="+mj-lt"/>
                        </a:rPr>
                        <a:t>H30</a:t>
                      </a:r>
                      <a:endParaRPr lang="en-US"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38125">
                <a:tc>
                  <a:txBody>
                    <a:bodyPr/>
                    <a:lstStyle/>
                    <a:p>
                      <a:pPr algn="ctr" fontAlgn="ctr"/>
                      <a:r>
                        <a:rPr lang="ja-JP" altLang="en-US" sz="1100" b="0" i="0" u="none" strike="noStrike">
                          <a:solidFill>
                            <a:srgbClr val="000000"/>
                          </a:solidFill>
                          <a:effectLst/>
                          <a:latin typeface="+mj-lt"/>
                        </a:rPr>
                        <a:t>全国</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mj-lt"/>
                        </a:rPr>
                        <a:t>1,003,539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j-lt"/>
                        </a:rPr>
                        <a:t>1,005,677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j-lt"/>
                        </a:rPr>
                        <a:t>976,978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j-lt"/>
                        </a:rPr>
                        <a:t>946,065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rgbClr val="000000"/>
                          </a:solidFill>
                          <a:effectLst/>
                          <a:latin typeface="+mj-lt"/>
                        </a:rPr>
                        <a:t>918,397</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38125">
                <a:tc>
                  <a:txBody>
                    <a:bodyPr/>
                    <a:lstStyle/>
                    <a:p>
                      <a:pPr algn="ctr" fontAlgn="ctr"/>
                      <a:r>
                        <a:rPr lang="ja-JP" altLang="en-US" sz="1100" b="0" i="0" u="none" strike="noStrike">
                          <a:solidFill>
                            <a:srgbClr val="000000"/>
                          </a:solidFill>
                          <a:effectLst/>
                          <a:latin typeface="+mj-lt"/>
                        </a:rPr>
                        <a:t>大阪府</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j-lt"/>
                        </a:rPr>
                        <a:t>69,968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j-lt"/>
                        </a:rPr>
                        <a:t>70,596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mj-lt"/>
                        </a:rPr>
                        <a:t>68,816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j-lt"/>
                        </a:rPr>
                        <a:t>66,602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rgbClr val="000000"/>
                          </a:solidFill>
                          <a:effectLst/>
                          <a:latin typeface="+mj-lt"/>
                        </a:rPr>
                        <a:t>65,446</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6" name="正方形/長方形 5"/>
          <p:cNvSpPr/>
          <p:nvPr/>
        </p:nvSpPr>
        <p:spPr>
          <a:xfrm>
            <a:off x="4860454" y="6476366"/>
            <a:ext cx="1595309" cy="261610"/>
          </a:xfrm>
          <a:prstGeom prst="rect">
            <a:avLst/>
          </a:prstGeom>
        </p:spPr>
        <p:txBody>
          <a:bodyPr wrap="none">
            <a:spAutoFit/>
          </a:bodyPr>
          <a:lstStyle/>
          <a:p>
            <a:r>
              <a:rPr lang="en-US" altLang="ja-JP" sz="1100" b="1" dirty="0" smtClean="0"/>
              <a:t>※</a:t>
            </a:r>
            <a:r>
              <a:rPr lang="ja-JP" altLang="en-US" sz="1100" b="1" dirty="0" smtClean="0"/>
              <a:t>参考（出生数：人）</a:t>
            </a:r>
            <a:endParaRPr lang="ja-JP" altLang="en-US" sz="1100" b="1" dirty="0"/>
          </a:p>
        </p:txBody>
      </p:sp>
    </p:spTree>
    <p:extLst>
      <p:ext uri="{BB962C8B-B14F-4D97-AF65-F5344CB8AC3E}">
        <p14:creationId xmlns:p14="http://schemas.microsoft.com/office/powerpoint/2010/main" val="12622912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00014" y="756295"/>
            <a:ext cx="2352343" cy="528817"/>
          </a:xfrm>
        </p:spPr>
        <p:txBody>
          <a:bodyPr>
            <a:normAutofit/>
          </a:bodyPr>
          <a:lstStyle/>
          <a:p>
            <a:r>
              <a:rPr lang="ja-JP" altLang="en-US" sz="1400" b="1" dirty="0" smtClean="0">
                <a:latin typeface="ＭＳ ゴシック" panose="020B0609070205080204" pitchFamily="49" charset="-128"/>
                <a:ea typeface="ＭＳ ゴシック" panose="020B0609070205080204" pitchFamily="49" charset="-128"/>
              </a:rPr>
              <a:t>☆転帰</a:t>
            </a:r>
            <a:endParaRPr kumimoji="1" lang="ja-JP" altLang="en-US" sz="1600" dirty="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12"/>
          </p:nvPr>
        </p:nvSpPr>
        <p:spPr/>
        <p:txBody>
          <a:bodyPr/>
          <a:lstStyle/>
          <a:p>
            <a:fld id="{298ADCCA-84D9-4069-9BB0-304B67134722}" type="slidenum">
              <a:rPr lang="ja-JP" altLang="en-US" smtClean="0"/>
              <a:pPr/>
              <a:t>3</a:t>
            </a:fld>
            <a:endParaRPr lang="ja-JP" altLang="en-US" dirty="0"/>
          </a:p>
        </p:txBody>
      </p:sp>
      <p:sp>
        <p:nvSpPr>
          <p:cNvPr id="1025" name="テキスト ボックス 1024"/>
          <p:cNvSpPr txBox="1"/>
          <p:nvPr/>
        </p:nvSpPr>
        <p:spPr>
          <a:xfrm>
            <a:off x="107926" y="85817"/>
            <a:ext cx="5256584" cy="400110"/>
          </a:xfrm>
          <a:prstGeom prst="rect">
            <a:avLst/>
          </a:prstGeom>
          <a:noFill/>
        </p:spPr>
        <p:txBody>
          <a:bodyPr wrap="square" rtlCol="0">
            <a:spAutoFit/>
          </a:bodyPr>
          <a:lstStyle/>
          <a:p>
            <a:r>
              <a:rPr lang="en-US" altLang="ja-JP" b="1" dirty="0">
                <a:solidFill>
                  <a:schemeClr val="bg1"/>
                </a:solidFill>
              </a:rPr>
              <a:t>Ⅰ</a:t>
            </a:r>
            <a:r>
              <a:rPr lang="ja-JP" altLang="en-US" b="1" dirty="0" smtClean="0">
                <a:solidFill>
                  <a:schemeClr val="bg1"/>
                </a:solidFill>
              </a:rPr>
              <a:t>　産婦人科救急搬送体制確保事業</a:t>
            </a:r>
            <a:endParaRPr kumimoji="1" lang="ja-JP" altLang="en-US" b="1" dirty="0">
              <a:solidFill>
                <a:schemeClr val="bg1"/>
              </a:solidFill>
            </a:endParaRPr>
          </a:p>
        </p:txBody>
      </p:sp>
      <p:sp>
        <p:nvSpPr>
          <p:cNvPr id="8" name="タイトル 1"/>
          <p:cNvSpPr txBox="1">
            <a:spLocks/>
          </p:cNvSpPr>
          <p:nvPr/>
        </p:nvSpPr>
        <p:spPr>
          <a:xfrm>
            <a:off x="5402041" y="756295"/>
            <a:ext cx="3167227" cy="528817"/>
          </a:xfrm>
          <a:prstGeom prst="rect">
            <a:avLst/>
          </a:prstGeom>
        </p:spPr>
        <p:txBody>
          <a:bodyPr vert="horz" lIns="102870" tIns="51435" rIns="102870" bIns="51435" rtlCol="0" anchor="ctr">
            <a:normAutofit fontScale="97500"/>
          </a:bodyPr>
          <a:lstStyle>
            <a:lvl1pPr algn="l" defTabSz="1028700" rtl="0" eaLnBrk="1" latinLnBrk="0" hangingPunct="1">
              <a:spcBef>
                <a:spcPct val="0"/>
              </a:spcBef>
              <a:buNone/>
              <a:defRPr kumimoji="1" sz="2000" b="0" kern="1200">
                <a:solidFill>
                  <a:schemeClr val="tx1">
                    <a:lumMod val="85000"/>
                    <a:lumOff val="15000"/>
                  </a:schemeClr>
                </a:solidFill>
                <a:latin typeface="+mj-lt"/>
                <a:ea typeface="+mj-ea"/>
                <a:cs typeface="+mj-cs"/>
              </a:defRPr>
            </a:lvl1pPr>
          </a:lstStyle>
          <a:p>
            <a:r>
              <a:rPr lang="ja-JP" altLang="en-US" sz="1400" b="1" dirty="0" smtClean="0">
                <a:latin typeface="GungsuhChe" panose="02030609000101010101" pitchFamily="49" charset="-127"/>
                <a:ea typeface="GungsuhChe" panose="02030609000101010101" pitchFamily="49" charset="-127"/>
              </a:rPr>
              <a:t>☆</a:t>
            </a:r>
            <a:r>
              <a:rPr lang="ja-JP" altLang="en-US" sz="1400" b="1" dirty="0" smtClean="0">
                <a:latin typeface="ＭＳ ゴシック" panose="020B0609070205080204" pitchFamily="49" charset="-128"/>
                <a:ea typeface="ＭＳ ゴシック" panose="020B0609070205080204" pitchFamily="49" charset="-128"/>
              </a:rPr>
              <a:t>患者居住地別の件数</a:t>
            </a:r>
            <a:endParaRPr lang="en-US" altLang="ja-JP" sz="1400" b="1" dirty="0" smtClean="0">
              <a:latin typeface="ＭＳ ゴシック" panose="020B0609070205080204" pitchFamily="49" charset="-128"/>
              <a:ea typeface="ＭＳ ゴシック" panose="020B0609070205080204" pitchFamily="49" charset="-128"/>
            </a:endParaRPr>
          </a:p>
        </p:txBody>
      </p:sp>
      <p:sp>
        <p:nvSpPr>
          <p:cNvPr id="13" name="テキスト ボックス 12"/>
          <p:cNvSpPr txBox="1"/>
          <p:nvPr/>
        </p:nvSpPr>
        <p:spPr>
          <a:xfrm>
            <a:off x="1044030" y="3885087"/>
            <a:ext cx="3384376" cy="725840"/>
          </a:xfrm>
          <a:prstGeom prst="rect">
            <a:avLst/>
          </a:prstGeom>
          <a:noFill/>
          <a:ln>
            <a:noFill/>
            <a:prstDash val="dash"/>
          </a:ln>
        </p:spPr>
        <p:txBody>
          <a:bodyPr wrap="square" rtlCol="0" anchor="ctr">
            <a:spAutoFit/>
          </a:bodyPr>
          <a:lstStyle/>
          <a:p>
            <a:pPr>
              <a:lnSpc>
                <a:spcPts val="1600"/>
              </a:lnSpc>
            </a:pPr>
            <a:r>
              <a:rPr kumimoji="1" lang="ja-JP" altLang="en-US" sz="1600" dirty="0" smtClean="0"/>
              <a:t>入院、転院の割合は</a:t>
            </a:r>
            <a:r>
              <a:rPr lang="en-US" altLang="ja-JP" sz="1600" dirty="0" smtClean="0"/>
              <a:t>21</a:t>
            </a:r>
            <a:r>
              <a:rPr kumimoji="1" lang="ja-JP" altLang="en-US" sz="1600" dirty="0" smtClean="0"/>
              <a:t>％であり、</a:t>
            </a:r>
            <a:r>
              <a:rPr kumimoji="1" lang="en-US" altLang="ja-JP" sz="1600" dirty="0" smtClean="0"/>
              <a:t>2</a:t>
            </a:r>
            <a:r>
              <a:rPr lang="ja-JP" altLang="en-US" sz="1600" dirty="0" smtClean="0"/>
              <a:t>次救急施設入院率とほぼ同じ。（平成</a:t>
            </a:r>
            <a:r>
              <a:rPr lang="en-US" altLang="ja-JP" sz="1600" dirty="0" smtClean="0"/>
              <a:t>24</a:t>
            </a:r>
            <a:r>
              <a:rPr lang="ja-JP" altLang="en-US" sz="1600" dirty="0" smtClean="0"/>
              <a:t>年日本病院会調べより）</a:t>
            </a:r>
            <a:endParaRPr kumimoji="1" lang="ja-JP" altLang="en-US" sz="1600" dirty="0"/>
          </a:p>
        </p:txBody>
      </p:sp>
      <p:sp>
        <p:nvSpPr>
          <p:cNvPr id="15" name="テキスト ボックス 14"/>
          <p:cNvSpPr txBox="1"/>
          <p:nvPr/>
        </p:nvSpPr>
        <p:spPr>
          <a:xfrm>
            <a:off x="5442910" y="6240963"/>
            <a:ext cx="3672408" cy="512961"/>
          </a:xfrm>
          <a:prstGeom prst="rect">
            <a:avLst/>
          </a:prstGeom>
          <a:noFill/>
          <a:ln>
            <a:noFill/>
            <a:prstDash val="dash"/>
          </a:ln>
        </p:spPr>
        <p:txBody>
          <a:bodyPr wrap="square" rtlCol="0" anchor="ctr">
            <a:spAutoFit/>
          </a:bodyPr>
          <a:lstStyle/>
          <a:p>
            <a:pPr>
              <a:lnSpc>
                <a:spcPts val="1600"/>
              </a:lnSpc>
            </a:pPr>
            <a:r>
              <a:rPr kumimoji="1" lang="ja-JP" altLang="en-US" sz="1600" dirty="0" smtClean="0"/>
              <a:t>各年度府外在住者は約</a:t>
            </a:r>
            <a:r>
              <a:rPr kumimoji="1" lang="en-US" altLang="ja-JP" sz="1600" dirty="0" smtClean="0"/>
              <a:t>11</a:t>
            </a:r>
            <a:r>
              <a:rPr kumimoji="1" lang="ja-JP" altLang="en-US" sz="1600" dirty="0" smtClean="0"/>
              <a:t>～</a:t>
            </a:r>
            <a:r>
              <a:rPr kumimoji="1" lang="en-US" altLang="ja-JP" sz="1600" dirty="0" smtClean="0"/>
              <a:t>14</a:t>
            </a:r>
            <a:r>
              <a:rPr kumimoji="1" lang="ja-JP" altLang="en-US" sz="1600" dirty="0" smtClean="0"/>
              <a:t>％</a:t>
            </a:r>
            <a:r>
              <a:rPr lang="ja-JP" altLang="en-US" sz="1600" dirty="0" smtClean="0"/>
              <a:t>で推移している。</a:t>
            </a:r>
            <a:endParaRPr kumimoji="1" lang="en-US" altLang="ja-JP" sz="1600" dirty="0" smtClean="0"/>
          </a:p>
        </p:txBody>
      </p:sp>
      <p:graphicFrame>
        <p:nvGraphicFramePr>
          <p:cNvPr id="6" name="表 5"/>
          <p:cNvGraphicFramePr>
            <a:graphicFrameLocks noGrp="1"/>
          </p:cNvGraphicFramePr>
          <p:nvPr>
            <p:extLst>
              <p:ext uri="{D42A27DB-BD31-4B8C-83A1-F6EECF244321}">
                <p14:modId xmlns:p14="http://schemas.microsoft.com/office/powerpoint/2010/main" val="1141816146"/>
              </p:ext>
            </p:extLst>
          </p:nvPr>
        </p:nvGraphicFramePr>
        <p:xfrm>
          <a:off x="1045297" y="1548383"/>
          <a:ext cx="3073399" cy="2000250"/>
        </p:xfrm>
        <a:graphic>
          <a:graphicData uri="http://schemas.openxmlformats.org/drawingml/2006/table">
            <a:tbl>
              <a:tblPr/>
              <a:tblGrid>
                <a:gridCol w="1018123">
                  <a:extLst>
                    <a:ext uri="{9D8B030D-6E8A-4147-A177-3AD203B41FA5}">
                      <a16:colId xmlns:a16="http://schemas.microsoft.com/office/drawing/2014/main" val="20000"/>
                    </a:ext>
                  </a:extLst>
                </a:gridCol>
                <a:gridCol w="685092">
                  <a:extLst>
                    <a:ext uri="{9D8B030D-6E8A-4147-A177-3AD203B41FA5}">
                      <a16:colId xmlns:a16="http://schemas.microsoft.com/office/drawing/2014/main" val="20001"/>
                    </a:ext>
                  </a:extLst>
                </a:gridCol>
                <a:gridCol w="685092">
                  <a:extLst>
                    <a:ext uri="{9D8B030D-6E8A-4147-A177-3AD203B41FA5}">
                      <a16:colId xmlns:a16="http://schemas.microsoft.com/office/drawing/2014/main" val="20002"/>
                    </a:ext>
                  </a:extLst>
                </a:gridCol>
                <a:gridCol w="685092">
                  <a:extLst>
                    <a:ext uri="{9D8B030D-6E8A-4147-A177-3AD203B41FA5}">
                      <a16:colId xmlns:a16="http://schemas.microsoft.com/office/drawing/2014/main" val="20003"/>
                    </a:ext>
                  </a:extLst>
                </a:gridCol>
              </a:tblGrid>
              <a:tr h="285750">
                <a:tc>
                  <a:txBody>
                    <a:bodyPr/>
                    <a:lstStyle/>
                    <a:p>
                      <a:pPr algn="ctr" rtl="0" fontAlgn="ctr"/>
                      <a:r>
                        <a:rPr lang="ja-JP" altLang="en-US" sz="1100" b="0" i="0" u="none" strike="noStrike">
                          <a:solidFill>
                            <a:srgbClr val="000000"/>
                          </a:solidFill>
                          <a:effectLst/>
                          <a:latin typeface="+mj-lt"/>
                        </a:rPr>
                        <a:t>転帰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dirty="0">
                          <a:solidFill>
                            <a:srgbClr val="000000"/>
                          </a:solidFill>
                          <a:effectLst/>
                          <a:latin typeface="+mj-lt"/>
                        </a:rPr>
                        <a:t>H28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a:solidFill>
                            <a:srgbClr val="000000"/>
                          </a:solidFill>
                          <a:effectLst/>
                          <a:latin typeface="+mj-lt"/>
                        </a:rPr>
                        <a:t>H29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dirty="0" smtClean="0">
                          <a:solidFill>
                            <a:srgbClr val="000000"/>
                          </a:solidFill>
                          <a:effectLst/>
                          <a:latin typeface="+mj-lt"/>
                        </a:rPr>
                        <a:t>H30</a:t>
                      </a:r>
                      <a:endParaRPr lang="en-US"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85750">
                <a:tc>
                  <a:txBody>
                    <a:bodyPr/>
                    <a:lstStyle/>
                    <a:p>
                      <a:pPr algn="ctr" rtl="0" fontAlgn="ctr"/>
                      <a:r>
                        <a:rPr lang="ja-JP" altLang="en-US" sz="1100" b="0" i="0" u="none" strike="noStrike">
                          <a:solidFill>
                            <a:srgbClr val="000000"/>
                          </a:solidFill>
                          <a:effectLst/>
                          <a:latin typeface="+mj-lt"/>
                        </a:rPr>
                        <a:t>帰宅</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rPr>
                        <a:t>925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a:solidFill>
                            <a:srgbClr val="000000"/>
                          </a:solidFill>
                          <a:effectLst/>
                          <a:latin typeface="+mj-lt"/>
                        </a:rPr>
                        <a:t>856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872</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85750">
                <a:tc>
                  <a:txBody>
                    <a:bodyPr/>
                    <a:lstStyle/>
                    <a:p>
                      <a:pPr algn="ctr" rtl="0" fontAlgn="ctr"/>
                      <a:r>
                        <a:rPr lang="ja-JP" altLang="en-US" sz="1100" b="0" i="0" u="none" strike="noStrike">
                          <a:solidFill>
                            <a:srgbClr val="000000"/>
                          </a:solidFill>
                          <a:effectLst/>
                          <a:latin typeface="+mj-lt"/>
                        </a:rPr>
                        <a:t>入院</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rPr>
                        <a:t>202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a:solidFill>
                            <a:srgbClr val="000000"/>
                          </a:solidFill>
                          <a:effectLst/>
                          <a:latin typeface="+mj-lt"/>
                        </a:rPr>
                        <a:t>228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236</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85750">
                <a:tc>
                  <a:txBody>
                    <a:bodyPr/>
                    <a:lstStyle/>
                    <a:p>
                      <a:pPr algn="ctr" rtl="0" fontAlgn="ctr"/>
                      <a:r>
                        <a:rPr lang="ja-JP" altLang="en-US" sz="1100" b="0" i="0" u="none" strike="noStrike">
                          <a:solidFill>
                            <a:srgbClr val="000000"/>
                          </a:solidFill>
                          <a:effectLst/>
                          <a:latin typeface="+mj-lt"/>
                        </a:rPr>
                        <a:t>院内他科へ</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rPr>
                        <a:t>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a:solidFill>
                            <a:srgbClr val="000000"/>
                          </a:solidFill>
                          <a:effectLst/>
                          <a:latin typeface="+mj-lt"/>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22</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85750">
                <a:tc>
                  <a:txBody>
                    <a:bodyPr/>
                    <a:lstStyle/>
                    <a:p>
                      <a:pPr algn="ctr" rtl="0" fontAlgn="ctr"/>
                      <a:r>
                        <a:rPr lang="ja-JP" altLang="en-US" sz="1100" b="0" i="0" u="none" strike="noStrike">
                          <a:solidFill>
                            <a:srgbClr val="000000"/>
                          </a:solidFill>
                          <a:effectLst/>
                          <a:latin typeface="+mj-lt"/>
                        </a:rPr>
                        <a:t>転院</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6</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85750">
                <a:tc>
                  <a:txBody>
                    <a:bodyPr/>
                    <a:lstStyle/>
                    <a:p>
                      <a:pPr algn="ctr" rtl="0" fontAlgn="ctr"/>
                      <a:r>
                        <a:rPr lang="ja-JP" altLang="en-US" sz="1100" b="0" i="0" u="none" strike="noStrike">
                          <a:solidFill>
                            <a:srgbClr val="000000"/>
                          </a:solidFill>
                          <a:effectLst/>
                          <a:latin typeface="+mj-lt"/>
                        </a:rPr>
                        <a:t>不明</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a:solidFill>
                            <a:srgbClr val="000000"/>
                          </a:solidFill>
                          <a:effectLst/>
                          <a:latin typeface="+mj-lt"/>
                        </a:rPr>
                        <a:t>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2</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85750">
                <a:tc>
                  <a:txBody>
                    <a:bodyPr/>
                    <a:lstStyle/>
                    <a:p>
                      <a:pPr algn="ctr" rtl="0" fontAlgn="ctr"/>
                      <a:r>
                        <a:rPr lang="ja-JP" altLang="en-US" sz="1100" b="0" i="0" u="none" strike="noStrike">
                          <a:solidFill>
                            <a:srgbClr val="000000"/>
                          </a:solidFill>
                          <a:effectLst/>
                          <a:latin typeface="+mj-lt"/>
                        </a:rPr>
                        <a:t>合　　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rtl="0" fontAlgn="ctr"/>
                      <a:r>
                        <a:rPr lang="en-US" altLang="ja-JP" sz="1100" b="0" i="0" u="none" strike="noStrike">
                          <a:solidFill>
                            <a:srgbClr val="000000"/>
                          </a:solidFill>
                          <a:effectLst/>
                          <a:latin typeface="+mj-lt"/>
                        </a:rPr>
                        <a:t>1172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rtl="0" fontAlgn="ctr"/>
                      <a:r>
                        <a:rPr lang="en-US" altLang="ja-JP" sz="1100" b="0" i="0" u="none" strike="noStrike" dirty="0">
                          <a:solidFill>
                            <a:srgbClr val="000000"/>
                          </a:solidFill>
                          <a:effectLst/>
                          <a:latin typeface="+mj-lt"/>
                        </a:rPr>
                        <a:t>1106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rtl="0" fontAlgn="ctr"/>
                      <a:r>
                        <a:rPr lang="en-US" altLang="ja-JP" sz="1100" b="0" i="0" u="none" strike="noStrike" dirty="0" smtClean="0">
                          <a:solidFill>
                            <a:srgbClr val="000000"/>
                          </a:solidFill>
                          <a:effectLst/>
                          <a:latin typeface="+mj-lt"/>
                        </a:rPr>
                        <a:t>1138</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extLst>
                  <a:ext uri="{0D108BD9-81ED-4DB2-BD59-A6C34878D82A}">
                    <a16:rowId xmlns:a16="http://schemas.microsoft.com/office/drawing/2014/main" val="10006"/>
                  </a:ext>
                </a:extLst>
              </a:tr>
            </a:tbl>
          </a:graphicData>
        </a:graphic>
      </p:graphicFrame>
      <p:graphicFrame>
        <p:nvGraphicFramePr>
          <p:cNvPr id="11" name="表 10"/>
          <p:cNvGraphicFramePr>
            <a:graphicFrameLocks noGrp="1"/>
          </p:cNvGraphicFramePr>
          <p:nvPr>
            <p:extLst>
              <p:ext uri="{D42A27DB-BD31-4B8C-83A1-F6EECF244321}">
                <p14:modId xmlns:p14="http://schemas.microsoft.com/office/powerpoint/2010/main" val="3949951338"/>
              </p:ext>
            </p:extLst>
          </p:nvPr>
        </p:nvGraphicFramePr>
        <p:xfrm>
          <a:off x="5364510" y="1124380"/>
          <a:ext cx="3816423" cy="4991091"/>
        </p:xfrm>
        <a:graphic>
          <a:graphicData uri="http://schemas.openxmlformats.org/drawingml/2006/table">
            <a:tbl>
              <a:tblPr/>
              <a:tblGrid>
                <a:gridCol w="389930">
                  <a:extLst>
                    <a:ext uri="{9D8B030D-6E8A-4147-A177-3AD203B41FA5}">
                      <a16:colId xmlns:a16="http://schemas.microsoft.com/office/drawing/2014/main" val="20000"/>
                    </a:ext>
                  </a:extLst>
                </a:gridCol>
                <a:gridCol w="545902">
                  <a:extLst>
                    <a:ext uri="{9D8B030D-6E8A-4147-A177-3AD203B41FA5}">
                      <a16:colId xmlns:a16="http://schemas.microsoft.com/office/drawing/2014/main" val="20001"/>
                    </a:ext>
                  </a:extLst>
                </a:gridCol>
                <a:gridCol w="1217484">
                  <a:extLst>
                    <a:ext uri="{9D8B030D-6E8A-4147-A177-3AD203B41FA5}">
                      <a16:colId xmlns:a16="http://schemas.microsoft.com/office/drawing/2014/main" val="20002"/>
                    </a:ext>
                  </a:extLst>
                </a:gridCol>
                <a:gridCol w="554369">
                  <a:extLst>
                    <a:ext uri="{9D8B030D-6E8A-4147-A177-3AD203B41FA5}">
                      <a16:colId xmlns:a16="http://schemas.microsoft.com/office/drawing/2014/main" val="20003"/>
                    </a:ext>
                  </a:extLst>
                </a:gridCol>
                <a:gridCol w="554369">
                  <a:extLst>
                    <a:ext uri="{9D8B030D-6E8A-4147-A177-3AD203B41FA5}">
                      <a16:colId xmlns:a16="http://schemas.microsoft.com/office/drawing/2014/main" val="20004"/>
                    </a:ext>
                  </a:extLst>
                </a:gridCol>
                <a:gridCol w="554369">
                  <a:extLst>
                    <a:ext uri="{9D8B030D-6E8A-4147-A177-3AD203B41FA5}">
                      <a16:colId xmlns:a16="http://schemas.microsoft.com/office/drawing/2014/main" val="20005"/>
                    </a:ext>
                  </a:extLst>
                </a:gridCol>
              </a:tblGrid>
              <a:tr h="237671">
                <a:tc gridSpan="3">
                  <a:txBody>
                    <a:bodyPr/>
                    <a:lstStyle/>
                    <a:p>
                      <a:pPr algn="ctr" rtl="0" fontAlgn="ctr"/>
                      <a:r>
                        <a:rPr lang="ja-JP" altLang="en-US" sz="1100" b="0" i="0" u="none" strike="noStrike">
                          <a:solidFill>
                            <a:srgbClr val="000000"/>
                          </a:solidFill>
                          <a:effectLst/>
                          <a:latin typeface="+mj-lt"/>
                        </a:rPr>
                        <a:t>居住地</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ctr" rtl="0" fontAlgn="ctr"/>
                      <a:r>
                        <a:rPr lang="en-US" sz="1100" b="0" i="0" u="none" strike="noStrike" dirty="0">
                          <a:solidFill>
                            <a:srgbClr val="000000"/>
                          </a:solidFill>
                          <a:effectLst/>
                          <a:latin typeface="+mj-lt"/>
                        </a:rPr>
                        <a:t>H28</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a:solidFill>
                            <a:srgbClr val="000000"/>
                          </a:solidFill>
                          <a:effectLst/>
                          <a:latin typeface="+mj-lt"/>
                        </a:rPr>
                        <a:t>H29</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dirty="0" smtClean="0">
                          <a:solidFill>
                            <a:srgbClr val="000000"/>
                          </a:solidFill>
                          <a:effectLst/>
                          <a:latin typeface="+mj-lt"/>
                        </a:rPr>
                        <a:t>H30</a:t>
                      </a:r>
                      <a:endParaRPr lang="en-US" sz="1100" b="0" i="0" u="none" strike="noStrike" dirty="0">
                        <a:solidFill>
                          <a:srgbClr val="000000"/>
                        </a:solidFill>
                        <a:effectLst/>
                        <a:latin typeface="+mj-lt"/>
                      </a:endParaRP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37671">
                <a:tc gridSpan="3">
                  <a:txBody>
                    <a:bodyPr/>
                    <a:lstStyle/>
                    <a:p>
                      <a:pPr algn="ctr" rtl="0" fontAlgn="ctr"/>
                      <a:r>
                        <a:rPr lang="ja-JP" altLang="en-US" sz="1100" b="0" i="0" u="none" strike="noStrike">
                          <a:solidFill>
                            <a:srgbClr val="000000"/>
                          </a:solidFill>
                          <a:effectLst/>
                          <a:latin typeface="+mj-lt"/>
                        </a:rPr>
                        <a:t>府内計</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endParaRPr kumimoji="1" lang="ja-JP" altLang="en-US"/>
                    </a:p>
                  </a:txBody>
                  <a:tcPr/>
                </a:tc>
                <a:tc hMerge="1">
                  <a:txBody>
                    <a:bodyPr/>
                    <a:lstStyle/>
                    <a:p>
                      <a:endParaRPr kumimoji="1" lang="ja-JP" altLang="en-US"/>
                    </a:p>
                  </a:txBody>
                  <a:tcPr/>
                </a:tc>
                <a:tc>
                  <a:txBody>
                    <a:bodyPr/>
                    <a:lstStyle/>
                    <a:p>
                      <a:pPr algn="ctr" rtl="0" fontAlgn="ctr"/>
                      <a:r>
                        <a:rPr lang="en-US" altLang="ja-JP" sz="1100" b="0" i="0" u="none" strike="noStrike" dirty="0">
                          <a:solidFill>
                            <a:srgbClr val="000000"/>
                          </a:solidFill>
                          <a:effectLst/>
                          <a:latin typeface="+mj-lt"/>
                        </a:rPr>
                        <a:t>1010</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rtl="0" fontAlgn="ctr"/>
                      <a:r>
                        <a:rPr lang="en-US" altLang="ja-JP" sz="1100" b="0" i="0" u="none" strike="noStrike">
                          <a:solidFill>
                            <a:srgbClr val="000000"/>
                          </a:solidFill>
                          <a:effectLst/>
                          <a:latin typeface="+mj-lt"/>
                        </a:rPr>
                        <a:t>959</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rtl="0" fontAlgn="ctr"/>
                      <a:r>
                        <a:rPr lang="en-US" altLang="ja-JP" sz="1100" b="0" i="0" u="none" strike="noStrike" dirty="0" smtClean="0">
                          <a:solidFill>
                            <a:srgbClr val="000000"/>
                          </a:solidFill>
                          <a:effectLst/>
                          <a:latin typeface="+mj-lt"/>
                        </a:rPr>
                        <a:t>965</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extLst>
                  <a:ext uri="{0D108BD9-81ED-4DB2-BD59-A6C34878D82A}">
                    <a16:rowId xmlns:a16="http://schemas.microsoft.com/office/drawing/2014/main" val="10001"/>
                  </a:ext>
                </a:extLst>
              </a:tr>
              <a:tr h="237671">
                <a:tc rowSpan="17">
                  <a:txBody>
                    <a:bodyPr/>
                    <a:lstStyle/>
                    <a:p>
                      <a:pPr algn="ctr" rtl="0" fontAlgn="ctr"/>
                      <a:r>
                        <a:rPr lang="ja-JP" altLang="en-US" sz="1100" b="0" i="0" u="none" strike="noStrike">
                          <a:solidFill>
                            <a:srgbClr val="000000"/>
                          </a:solidFill>
                          <a:effectLst/>
                          <a:latin typeface="+mj-lt"/>
                        </a:rPr>
                        <a:t>府外</a:t>
                      </a:r>
                    </a:p>
                  </a:txBody>
                  <a:tcPr marL="9507" marR="9507" marT="9507"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rtl="0" fontAlgn="ctr"/>
                      <a:r>
                        <a:rPr lang="ja-JP" altLang="en-US" sz="1100" b="0" i="0" u="none" strike="noStrike">
                          <a:solidFill>
                            <a:srgbClr val="000000"/>
                          </a:solidFill>
                          <a:effectLst/>
                          <a:latin typeface="+mj-lt"/>
                        </a:rPr>
                        <a:t>北海道</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rtl="0" fontAlgn="ctr"/>
                      <a:r>
                        <a:rPr lang="en-US" altLang="ja-JP" sz="1100" b="0" i="0" u="none" strike="noStrike" dirty="0">
                          <a:solidFill>
                            <a:srgbClr val="000000"/>
                          </a:solidFill>
                          <a:effectLst/>
                          <a:latin typeface="+mj-lt"/>
                        </a:rPr>
                        <a:t>0</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a:solidFill>
                            <a:srgbClr val="000000"/>
                          </a:solidFill>
                          <a:effectLst/>
                          <a:latin typeface="+mj-lt"/>
                        </a:rPr>
                        <a:t>1</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2</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37671">
                <a:tc vMerge="1">
                  <a:txBody>
                    <a:bodyPr/>
                    <a:lstStyle/>
                    <a:p>
                      <a:endParaRPr kumimoji="1" lang="ja-JP" altLang="en-US"/>
                    </a:p>
                  </a:txBody>
                  <a:tcPr/>
                </a:tc>
                <a:tc gridSpan="2">
                  <a:txBody>
                    <a:bodyPr/>
                    <a:lstStyle/>
                    <a:p>
                      <a:pPr algn="ctr" rtl="0" fontAlgn="ctr"/>
                      <a:r>
                        <a:rPr lang="ja-JP" altLang="en-US" sz="1100" b="0" i="0" u="none" strike="noStrike">
                          <a:solidFill>
                            <a:srgbClr val="000000"/>
                          </a:solidFill>
                          <a:effectLst/>
                          <a:latin typeface="+mj-lt"/>
                        </a:rPr>
                        <a:t>東北</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rtl="0" fontAlgn="ctr"/>
                      <a:r>
                        <a:rPr lang="en-US" altLang="ja-JP" sz="1100" b="0" i="0" u="none" strike="noStrike" dirty="0">
                          <a:solidFill>
                            <a:srgbClr val="000000"/>
                          </a:solidFill>
                          <a:effectLst/>
                          <a:latin typeface="+mj-lt"/>
                        </a:rPr>
                        <a:t>0</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a:solidFill>
                            <a:srgbClr val="000000"/>
                          </a:solidFill>
                          <a:effectLst/>
                          <a:latin typeface="+mj-lt"/>
                        </a:rPr>
                        <a:t>2</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1</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37671">
                <a:tc vMerge="1">
                  <a:txBody>
                    <a:bodyPr/>
                    <a:lstStyle/>
                    <a:p>
                      <a:endParaRPr kumimoji="1" lang="ja-JP" altLang="en-US"/>
                    </a:p>
                  </a:txBody>
                  <a:tcPr/>
                </a:tc>
                <a:tc gridSpan="2">
                  <a:txBody>
                    <a:bodyPr/>
                    <a:lstStyle/>
                    <a:p>
                      <a:pPr algn="ctr" rtl="0" fontAlgn="ctr"/>
                      <a:r>
                        <a:rPr lang="ja-JP" altLang="en-US" sz="1100" b="0" i="0" u="none" strike="noStrike">
                          <a:solidFill>
                            <a:srgbClr val="000000"/>
                          </a:solidFill>
                          <a:effectLst/>
                          <a:latin typeface="+mj-lt"/>
                        </a:rPr>
                        <a:t>関東</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rtl="0" fontAlgn="ctr"/>
                      <a:r>
                        <a:rPr lang="en-US" altLang="ja-JP" sz="1100" b="0" i="0" u="none" strike="noStrike">
                          <a:solidFill>
                            <a:srgbClr val="000000"/>
                          </a:solidFill>
                          <a:effectLst/>
                          <a:latin typeface="+mj-lt"/>
                        </a:rPr>
                        <a:t>15</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a:solidFill>
                            <a:srgbClr val="000000"/>
                          </a:solidFill>
                          <a:effectLst/>
                          <a:latin typeface="+mj-lt"/>
                        </a:rPr>
                        <a:t>12</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18</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37671">
                <a:tc vMerge="1">
                  <a:txBody>
                    <a:bodyPr/>
                    <a:lstStyle/>
                    <a:p>
                      <a:endParaRPr kumimoji="1" lang="ja-JP" altLang="en-US"/>
                    </a:p>
                  </a:txBody>
                  <a:tcPr/>
                </a:tc>
                <a:tc gridSpan="2">
                  <a:txBody>
                    <a:bodyPr/>
                    <a:lstStyle/>
                    <a:p>
                      <a:pPr algn="ctr" rtl="0" fontAlgn="ctr"/>
                      <a:r>
                        <a:rPr lang="ja-JP" altLang="en-US" sz="1100" b="0" i="0" u="none" strike="noStrike">
                          <a:solidFill>
                            <a:srgbClr val="000000"/>
                          </a:solidFill>
                          <a:effectLst/>
                          <a:latin typeface="+mj-lt"/>
                        </a:rPr>
                        <a:t>北陸・甲信越</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rtl="0" fontAlgn="ctr"/>
                      <a:r>
                        <a:rPr lang="en-US" altLang="ja-JP" sz="1100" b="0" i="0" u="none" strike="noStrike">
                          <a:solidFill>
                            <a:srgbClr val="000000"/>
                          </a:solidFill>
                          <a:effectLst/>
                          <a:latin typeface="+mj-lt"/>
                        </a:rPr>
                        <a:t>6</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a:solidFill>
                            <a:srgbClr val="000000"/>
                          </a:solidFill>
                          <a:effectLst/>
                          <a:latin typeface="+mj-lt"/>
                        </a:rPr>
                        <a:t>12</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4</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37671">
                <a:tc vMerge="1">
                  <a:txBody>
                    <a:bodyPr/>
                    <a:lstStyle/>
                    <a:p>
                      <a:endParaRPr kumimoji="1" lang="ja-JP" altLang="en-US"/>
                    </a:p>
                  </a:txBody>
                  <a:tcPr/>
                </a:tc>
                <a:tc gridSpan="2">
                  <a:txBody>
                    <a:bodyPr/>
                    <a:lstStyle/>
                    <a:p>
                      <a:pPr algn="ctr" rtl="0" fontAlgn="ctr"/>
                      <a:r>
                        <a:rPr lang="ja-JP" altLang="en-US" sz="1100" b="0" i="0" u="none" strike="noStrike">
                          <a:solidFill>
                            <a:srgbClr val="000000"/>
                          </a:solidFill>
                          <a:effectLst/>
                          <a:latin typeface="+mj-lt"/>
                        </a:rPr>
                        <a:t>東海</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rtl="0" fontAlgn="ctr"/>
                      <a:r>
                        <a:rPr lang="en-US" altLang="ja-JP" sz="1100" b="0" i="0" u="none" strike="noStrike" dirty="0">
                          <a:solidFill>
                            <a:srgbClr val="000000"/>
                          </a:solidFill>
                          <a:effectLst/>
                          <a:latin typeface="+mj-lt"/>
                        </a:rPr>
                        <a:t>0</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a:solidFill>
                            <a:srgbClr val="000000"/>
                          </a:solidFill>
                          <a:effectLst/>
                          <a:latin typeface="+mj-lt"/>
                        </a:rPr>
                        <a:t>0</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6</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37671">
                <a:tc vMerge="1">
                  <a:txBody>
                    <a:bodyPr/>
                    <a:lstStyle/>
                    <a:p>
                      <a:endParaRPr kumimoji="1" lang="ja-JP" altLang="en-US"/>
                    </a:p>
                  </a:txBody>
                  <a:tcPr/>
                </a:tc>
                <a:tc rowSpan="6">
                  <a:txBody>
                    <a:bodyPr/>
                    <a:lstStyle/>
                    <a:p>
                      <a:pPr algn="ctr" rtl="0" fontAlgn="ctr"/>
                      <a:r>
                        <a:rPr lang="ja-JP" altLang="en-US" sz="1100" b="0" i="0" u="none" strike="noStrike" dirty="0">
                          <a:solidFill>
                            <a:srgbClr val="000000"/>
                          </a:solidFill>
                          <a:effectLst/>
                          <a:latin typeface="+mj-lt"/>
                        </a:rPr>
                        <a:t>近畿</a:t>
                      </a:r>
                    </a:p>
                  </a:txBody>
                  <a:tcPr marL="9507" marR="9507" marT="9507"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100" b="0" i="0" u="none" strike="noStrike">
                          <a:solidFill>
                            <a:srgbClr val="000000"/>
                          </a:solidFill>
                          <a:effectLst/>
                          <a:latin typeface="+mj-lt"/>
                        </a:rPr>
                        <a:t>三重県</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a:solidFill>
                            <a:srgbClr val="000000"/>
                          </a:solidFill>
                          <a:effectLst/>
                          <a:latin typeface="+mj-lt"/>
                        </a:rPr>
                        <a:t>1</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a:solidFill>
                            <a:srgbClr val="000000"/>
                          </a:solidFill>
                          <a:effectLst/>
                          <a:latin typeface="+mj-lt"/>
                        </a:rPr>
                        <a:t>0</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2</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37671">
                <a:tc vMerge="1">
                  <a:txBody>
                    <a:bodyPr/>
                    <a:lstStyle/>
                    <a:p>
                      <a:endParaRPr kumimoji="1" lang="ja-JP" altLang="en-US"/>
                    </a:p>
                  </a:txBody>
                  <a:tcPr/>
                </a:tc>
                <a:tc vMerge="1">
                  <a:txBody>
                    <a:bodyPr/>
                    <a:lstStyle/>
                    <a:p>
                      <a:endParaRPr kumimoji="1" lang="ja-JP" altLang="en-US"/>
                    </a:p>
                  </a:txBody>
                  <a:tcPr/>
                </a:tc>
                <a:tc>
                  <a:txBody>
                    <a:bodyPr/>
                    <a:lstStyle/>
                    <a:p>
                      <a:pPr algn="ctr" rtl="0" fontAlgn="ctr"/>
                      <a:r>
                        <a:rPr lang="ja-JP" altLang="en-US" sz="1100" b="0" i="0" u="none" strike="noStrike">
                          <a:solidFill>
                            <a:srgbClr val="000000"/>
                          </a:solidFill>
                          <a:effectLst/>
                          <a:latin typeface="+mj-lt"/>
                        </a:rPr>
                        <a:t>滋賀県</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a:solidFill>
                            <a:srgbClr val="000000"/>
                          </a:solidFill>
                          <a:effectLst/>
                          <a:latin typeface="+mj-lt"/>
                        </a:rPr>
                        <a:t>6</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a:solidFill>
                            <a:srgbClr val="000000"/>
                          </a:solidFill>
                          <a:effectLst/>
                          <a:latin typeface="+mj-lt"/>
                        </a:rPr>
                        <a:t>5</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2</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37671">
                <a:tc vMerge="1">
                  <a:txBody>
                    <a:bodyPr/>
                    <a:lstStyle/>
                    <a:p>
                      <a:endParaRPr kumimoji="1" lang="ja-JP" altLang="en-US"/>
                    </a:p>
                  </a:txBody>
                  <a:tcPr/>
                </a:tc>
                <a:tc vMerge="1">
                  <a:txBody>
                    <a:bodyPr/>
                    <a:lstStyle/>
                    <a:p>
                      <a:endParaRPr kumimoji="1" lang="ja-JP" altLang="en-US"/>
                    </a:p>
                  </a:txBody>
                  <a:tcPr/>
                </a:tc>
                <a:tc>
                  <a:txBody>
                    <a:bodyPr/>
                    <a:lstStyle/>
                    <a:p>
                      <a:pPr algn="ctr" rtl="0" fontAlgn="ctr"/>
                      <a:r>
                        <a:rPr lang="ja-JP" altLang="en-US" sz="1100" b="0" i="0" u="none" strike="noStrike">
                          <a:solidFill>
                            <a:srgbClr val="000000"/>
                          </a:solidFill>
                          <a:effectLst/>
                          <a:latin typeface="+mj-lt"/>
                        </a:rPr>
                        <a:t>京都府</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rPr>
                        <a:t>16</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a:solidFill>
                            <a:srgbClr val="000000"/>
                          </a:solidFill>
                          <a:effectLst/>
                          <a:latin typeface="+mj-lt"/>
                        </a:rPr>
                        <a:t>16</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16</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37671">
                <a:tc vMerge="1">
                  <a:txBody>
                    <a:bodyPr/>
                    <a:lstStyle/>
                    <a:p>
                      <a:endParaRPr kumimoji="1" lang="ja-JP" altLang="en-US"/>
                    </a:p>
                  </a:txBody>
                  <a:tcPr/>
                </a:tc>
                <a:tc vMerge="1">
                  <a:txBody>
                    <a:bodyPr/>
                    <a:lstStyle/>
                    <a:p>
                      <a:endParaRPr kumimoji="1" lang="ja-JP" altLang="en-US"/>
                    </a:p>
                  </a:txBody>
                  <a:tcPr/>
                </a:tc>
                <a:tc>
                  <a:txBody>
                    <a:bodyPr/>
                    <a:lstStyle/>
                    <a:p>
                      <a:pPr algn="ctr" rtl="0" fontAlgn="ctr"/>
                      <a:r>
                        <a:rPr lang="ja-JP" altLang="en-US" sz="1100" b="0" i="0" u="none" strike="noStrike">
                          <a:solidFill>
                            <a:srgbClr val="000000"/>
                          </a:solidFill>
                          <a:effectLst/>
                          <a:latin typeface="+mj-lt"/>
                        </a:rPr>
                        <a:t>兵庫県</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rPr>
                        <a:t>44</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rPr>
                        <a:t>25</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46</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37671">
                <a:tc vMerge="1">
                  <a:txBody>
                    <a:bodyPr/>
                    <a:lstStyle/>
                    <a:p>
                      <a:endParaRPr kumimoji="1" lang="ja-JP" altLang="en-US"/>
                    </a:p>
                  </a:txBody>
                  <a:tcPr/>
                </a:tc>
                <a:tc vMerge="1">
                  <a:txBody>
                    <a:bodyPr/>
                    <a:lstStyle/>
                    <a:p>
                      <a:endParaRPr kumimoji="1" lang="ja-JP" altLang="en-US"/>
                    </a:p>
                  </a:txBody>
                  <a:tcPr/>
                </a:tc>
                <a:tc>
                  <a:txBody>
                    <a:bodyPr/>
                    <a:lstStyle/>
                    <a:p>
                      <a:pPr algn="ctr" rtl="0" fontAlgn="ctr"/>
                      <a:r>
                        <a:rPr lang="ja-JP" altLang="en-US" sz="1100" b="0" i="0" u="none" strike="noStrike">
                          <a:solidFill>
                            <a:srgbClr val="000000"/>
                          </a:solidFill>
                          <a:effectLst/>
                          <a:latin typeface="+mj-lt"/>
                        </a:rPr>
                        <a:t>奈良県</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a:solidFill>
                            <a:srgbClr val="000000"/>
                          </a:solidFill>
                          <a:effectLst/>
                          <a:latin typeface="+mj-lt"/>
                        </a:rPr>
                        <a:t>13</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rPr>
                        <a:t>7</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7</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37671">
                <a:tc vMerge="1">
                  <a:txBody>
                    <a:bodyPr/>
                    <a:lstStyle/>
                    <a:p>
                      <a:endParaRPr kumimoji="1" lang="ja-JP" altLang="en-US"/>
                    </a:p>
                  </a:txBody>
                  <a:tcPr/>
                </a:tc>
                <a:tc vMerge="1">
                  <a:txBody>
                    <a:bodyPr/>
                    <a:lstStyle/>
                    <a:p>
                      <a:endParaRPr kumimoji="1" lang="ja-JP" altLang="en-US"/>
                    </a:p>
                  </a:txBody>
                  <a:tcPr/>
                </a:tc>
                <a:tc>
                  <a:txBody>
                    <a:bodyPr/>
                    <a:lstStyle/>
                    <a:p>
                      <a:pPr algn="ctr" rtl="0" fontAlgn="ctr"/>
                      <a:r>
                        <a:rPr lang="ja-JP" altLang="en-US" sz="1100" b="0" i="0" u="none" strike="noStrike">
                          <a:solidFill>
                            <a:srgbClr val="000000"/>
                          </a:solidFill>
                          <a:effectLst/>
                          <a:latin typeface="+mj-lt"/>
                        </a:rPr>
                        <a:t>和歌山県</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a:solidFill>
                            <a:srgbClr val="000000"/>
                          </a:solidFill>
                          <a:effectLst/>
                          <a:latin typeface="+mj-lt"/>
                        </a:rPr>
                        <a:t>6</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rPr>
                        <a:t>5</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4</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237671">
                <a:tc vMerge="1">
                  <a:txBody>
                    <a:bodyPr/>
                    <a:lstStyle/>
                    <a:p>
                      <a:endParaRPr kumimoji="1" lang="ja-JP" altLang="en-US"/>
                    </a:p>
                  </a:txBody>
                  <a:tcPr/>
                </a:tc>
                <a:tc gridSpan="2">
                  <a:txBody>
                    <a:bodyPr/>
                    <a:lstStyle/>
                    <a:p>
                      <a:pPr algn="ctr" rtl="0" fontAlgn="ctr"/>
                      <a:r>
                        <a:rPr lang="ja-JP" altLang="en-US" sz="1100" b="0" i="0" u="none" strike="noStrike">
                          <a:solidFill>
                            <a:srgbClr val="000000"/>
                          </a:solidFill>
                          <a:effectLst/>
                          <a:latin typeface="+mj-lt"/>
                        </a:rPr>
                        <a:t>中国</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rtl="0" fontAlgn="ctr"/>
                      <a:r>
                        <a:rPr lang="en-US" altLang="ja-JP" sz="1100" b="0" i="0" u="none" strike="noStrike">
                          <a:solidFill>
                            <a:srgbClr val="000000"/>
                          </a:solidFill>
                          <a:effectLst/>
                          <a:latin typeface="+mj-lt"/>
                        </a:rPr>
                        <a:t>4</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a:solidFill>
                            <a:srgbClr val="000000"/>
                          </a:solidFill>
                          <a:effectLst/>
                          <a:latin typeface="+mj-lt"/>
                        </a:rPr>
                        <a:t>5</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6</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237671">
                <a:tc vMerge="1">
                  <a:txBody>
                    <a:bodyPr/>
                    <a:lstStyle/>
                    <a:p>
                      <a:endParaRPr kumimoji="1" lang="ja-JP" altLang="en-US"/>
                    </a:p>
                  </a:txBody>
                  <a:tcPr/>
                </a:tc>
                <a:tc gridSpan="2">
                  <a:txBody>
                    <a:bodyPr/>
                    <a:lstStyle/>
                    <a:p>
                      <a:pPr algn="ctr" rtl="0" fontAlgn="ctr"/>
                      <a:r>
                        <a:rPr lang="ja-JP" altLang="en-US" sz="1100" b="0" i="0" u="none" strike="noStrike">
                          <a:solidFill>
                            <a:srgbClr val="000000"/>
                          </a:solidFill>
                          <a:effectLst/>
                          <a:latin typeface="+mj-lt"/>
                        </a:rPr>
                        <a:t>四国</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rtl="0" fontAlgn="ctr"/>
                      <a:r>
                        <a:rPr lang="en-US" altLang="ja-JP" sz="1100" b="0" i="0" u="none" strike="noStrike">
                          <a:solidFill>
                            <a:srgbClr val="000000"/>
                          </a:solidFill>
                          <a:effectLst/>
                          <a:latin typeface="+mj-lt"/>
                        </a:rPr>
                        <a:t>5</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rPr>
                        <a:t>2</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3</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237671">
                <a:tc vMerge="1">
                  <a:txBody>
                    <a:bodyPr/>
                    <a:lstStyle/>
                    <a:p>
                      <a:endParaRPr kumimoji="1" lang="ja-JP" altLang="en-US"/>
                    </a:p>
                  </a:txBody>
                  <a:tcPr/>
                </a:tc>
                <a:tc gridSpan="2">
                  <a:txBody>
                    <a:bodyPr/>
                    <a:lstStyle/>
                    <a:p>
                      <a:pPr algn="ctr" rtl="0" fontAlgn="ctr"/>
                      <a:r>
                        <a:rPr lang="ja-JP" altLang="en-US" sz="1100" b="0" i="0" u="none" strike="noStrike">
                          <a:solidFill>
                            <a:srgbClr val="000000"/>
                          </a:solidFill>
                          <a:effectLst/>
                          <a:latin typeface="+mj-lt"/>
                        </a:rPr>
                        <a:t>九州</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rtl="0" fontAlgn="ctr"/>
                      <a:r>
                        <a:rPr lang="en-US" altLang="ja-JP" sz="1100" b="0" i="0" u="none" strike="noStrike">
                          <a:solidFill>
                            <a:srgbClr val="000000"/>
                          </a:solidFill>
                          <a:effectLst/>
                          <a:latin typeface="+mj-lt"/>
                        </a:rPr>
                        <a:t>5</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rPr>
                        <a:t>3</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6</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237671">
                <a:tc vMerge="1">
                  <a:txBody>
                    <a:bodyPr/>
                    <a:lstStyle/>
                    <a:p>
                      <a:endParaRPr kumimoji="1" lang="ja-JP" altLang="en-US"/>
                    </a:p>
                  </a:txBody>
                  <a:tcPr/>
                </a:tc>
                <a:tc gridSpan="2">
                  <a:txBody>
                    <a:bodyPr/>
                    <a:lstStyle/>
                    <a:p>
                      <a:pPr algn="ctr" rtl="0" fontAlgn="ctr"/>
                      <a:r>
                        <a:rPr lang="ja-JP" altLang="en-US" sz="1100" b="0" i="0" u="none" strike="noStrike">
                          <a:solidFill>
                            <a:srgbClr val="000000"/>
                          </a:solidFill>
                          <a:effectLst/>
                          <a:latin typeface="+mj-lt"/>
                        </a:rPr>
                        <a:t>沖縄</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rtl="0" fontAlgn="ctr"/>
                      <a:r>
                        <a:rPr lang="en-US" altLang="ja-JP" sz="1100" b="0" i="0" u="none" strike="noStrike">
                          <a:solidFill>
                            <a:srgbClr val="000000"/>
                          </a:solidFill>
                          <a:effectLst/>
                          <a:latin typeface="+mj-lt"/>
                        </a:rPr>
                        <a:t>0</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rPr>
                        <a:t>0</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1</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237671">
                <a:tc vMerge="1">
                  <a:txBody>
                    <a:bodyPr/>
                    <a:lstStyle/>
                    <a:p>
                      <a:endParaRPr kumimoji="1" lang="ja-JP" altLang="en-US"/>
                    </a:p>
                  </a:txBody>
                  <a:tcPr/>
                </a:tc>
                <a:tc gridSpan="2">
                  <a:txBody>
                    <a:bodyPr/>
                    <a:lstStyle/>
                    <a:p>
                      <a:pPr algn="ctr" rtl="0" fontAlgn="ctr"/>
                      <a:r>
                        <a:rPr lang="ja-JP" altLang="en-US" sz="1100" b="0" i="0" u="none" strike="noStrike">
                          <a:solidFill>
                            <a:srgbClr val="000000"/>
                          </a:solidFill>
                          <a:effectLst/>
                          <a:latin typeface="+mj-lt"/>
                        </a:rPr>
                        <a:t>海外</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rtl="0" fontAlgn="ctr"/>
                      <a:r>
                        <a:rPr lang="en-US" altLang="ja-JP" sz="1100" b="0" i="0" u="none" strike="noStrike">
                          <a:solidFill>
                            <a:srgbClr val="000000"/>
                          </a:solidFill>
                          <a:effectLst/>
                          <a:latin typeface="+mj-lt"/>
                        </a:rPr>
                        <a:t>19</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rPr>
                        <a:t>33</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33</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r h="237671">
                <a:tc vMerge="1">
                  <a:txBody>
                    <a:bodyPr/>
                    <a:lstStyle/>
                    <a:p>
                      <a:endParaRPr kumimoji="1" lang="ja-JP" altLang="en-US"/>
                    </a:p>
                  </a:txBody>
                  <a:tcPr/>
                </a:tc>
                <a:tc gridSpan="2">
                  <a:txBody>
                    <a:bodyPr/>
                    <a:lstStyle/>
                    <a:p>
                      <a:pPr algn="ctr" rtl="0" fontAlgn="ctr"/>
                      <a:r>
                        <a:rPr lang="ja-JP" altLang="en-US" sz="1100" b="0" i="0" u="none" strike="noStrike">
                          <a:solidFill>
                            <a:srgbClr val="000000"/>
                          </a:solidFill>
                          <a:effectLst/>
                          <a:latin typeface="+mj-lt"/>
                        </a:rPr>
                        <a:t>府外計</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endParaRPr kumimoji="1" lang="ja-JP" altLang="en-US"/>
                    </a:p>
                  </a:txBody>
                  <a:tcPr/>
                </a:tc>
                <a:tc>
                  <a:txBody>
                    <a:bodyPr/>
                    <a:lstStyle/>
                    <a:p>
                      <a:pPr algn="ctr" rtl="0" fontAlgn="ctr"/>
                      <a:r>
                        <a:rPr lang="en-US" altLang="ja-JP" sz="1100" b="0" i="0" u="none" strike="noStrike">
                          <a:solidFill>
                            <a:srgbClr val="000000"/>
                          </a:solidFill>
                          <a:effectLst/>
                          <a:latin typeface="+mj-lt"/>
                        </a:rPr>
                        <a:t>140</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rtl="0" fontAlgn="ctr"/>
                      <a:r>
                        <a:rPr lang="en-US" altLang="ja-JP" sz="1100" b="0" i="0" u="none" strike="noStrike" dirty="0">
                          <a:solidFill>
                            <a:srgbClr val="000000"/>
                          </a:solidFill>
                          <a:effectLst/>
                          <a:latin typeface="+mj-lt"/>
                        </a:rPr>
                        <a:t>128</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rtl="0" fontAlgn="ctr"/>
                      <a:r>
                        <a:rPr lang="en-US" altLang="ja-JP" sz="1100" b="0" i="0" u="none" strike="noStrike" dirty="0" smtClean="0">
                          <a:solidFill>
                            <a:srgbClr val="000000"/>
                          </a:solidFill>
                          <a:effectLst/>
                          <a:latin typeface="+mj-lt"/>
                        </a:rPr>
                        <a:t>157</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extLst>
                  <a:ext uri="{0D108BD9-81ED-4DB2-BD59-A6C34878D82A}">
                    <a16:rowId xmlns:a16="http://schemas.microsoft.com/office/drawing/2014/main" val="10018"/>
                  </a:ext>
                </a:extLst>
              </a:tr>
              <a:tr h="237671">
                <a:tc gridSpan="3">
                  <a:txBody>
                    <a:bodyPr/>
                    <a:lstStyle/>
                    <a:p>
                      <a:pPr algn="ctr" rtl="0" fontAlgn="ctr"/>
                      <a:r>
                        <a:rPr lang="ja-JP" altLang="en-US" sz="1100" b="0" i="0" u="none" strike="noStrike">
                          <a:solidFill>
                            <a:srgbClr val="000000"/>
                          </a:solidFill>
                          <a:effectLst/>
                          <a:latin typeface="+mj-lt"/>
                        </a:rPr>
                        <a:t>不明</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ctr" rtl="0" fontAlgn="ctr"/>
                      <a:r>
                        <a:rPr lang="en-US" altLang="ja-JP" sz="1100" b="0" i="0" u="none" strike="noStrike">
                          <a:solidFill>
                            <a:srgbClr val="000000"/>
                          </a:solidFill>
                          <a:effectLst/>
                          <a:latin typeface="+mj-lt"/>
                        </a:rPr>
                        <a:t>22</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rPr>
                        <a:t>19</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16</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9"/>
                  </a:ext>
                </a:extLst>
              </a:tr>
              <a:tr h="237671">
                <a:tc gridSpan="3">
                  <a:txBody>
                    <a:bodyPr/>
                    <a:lstStyle/>
                    <a:p>
                      <a:pPr algn="ctr" rtl="0" fontAlgn="ctr"/>
                      <a:r>
                        <a:rPr lang="ja-JP" altLang="en-US" sz="1100" b="0" i="0" u="none" strike="noStrike">
                          <a:solidFill>
                            <a:srgbClr val="000000"/>
                          </a:solidFill>
                          <a:effectLst/>
                          <a:latin typeface="+mj-lt"/>
                        </a:rPr>
                        <a:t>合　　計</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endParaRPr kumimoji="1" lang="ja-JP" altLang="en-US"/>
                    </a:p>
                  </a:txBody>
                  <a:tcPr/>
                </a:tc>
                <a:tc hMerge="1">
                  <a:txBody>
                    <a:bodyPr/>
                    <a:lstStyle/>
                    <a:p>
                      <a:endParaRPr kumimoji="1" lang="ja-JP" altLang="en-US"/>
                    </a:p>
                  </a:txBody>
                  <a:tcPr/>
                </a:tc>
                <a:tc>
                  <a:txBody>
                    <a:bodyPr/>
                    <a:lstStyle/>
                    <a:p>
                      <a:pPr algn="ctr" rtl="0" fontAlgn="ctr"/>
                      <a:r>
                        <a:rPr lang="en-US" altLang="ja-JP" sz="1100" b="0" i="0" u="none" strike="noStrike">
                          <a:solidFill>
                            <a:srgbClr val="000000"/>
                          </a:solidFill>
                          <a:effectLst/>
                          <a:latin typeface="+mj-lt"/>
                        </a:rPr>
                        <a:t>1172</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rtl="0" fontAlgn="ctr"/>
                      <a:r>
                        <a:rPr lang="en-US" altLang="ja-JP" sz="1100" b="0" i="0" u="none" strike="noStrike" dirty="0">
                          <a:solidFill>
                            <a:srgbClr val="000000"/>
                          </a:solidFill>
                          <a:effectLst/>
                          <a:latin typeface="+mj-lt"/>
                        </a:rPr>
                        <a:t>1106</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rtl="0" fontAlgn="ctr"/>
                      <a:r>
                        <a:rPr lang="en-US" altLang="ja-JP" sz="1100" b="0" i="0" u="none" strike="noStrike" dirty="0" smtClean="0">
                          <a:solidFill>
                            <a:srgbClr val="000000"/>
                          </a:solidFill>
                          <a:effectLst/>
                          <a:latin typeface="+mj-lt"/>
                        </a:rPr>
                        <a:t>1138</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extLst>
                  <a:ext uri="{0D108BD9-81ED-4DB2-BD59-A6C34878D82A}">
                    <a16:rowId xmlns:a16="http://schemas.microsoft.com/office/drawing/2014/main" val="10020"/>
                  </a:ext>
                </a:extLst>
              </a:tr>
            </a:tbl>
          </a:graphicData>
        </a:graphic>
      </p:graphicFrame>
    </p:spTree>
    <p:extLst>
      <p:ext uri="{BB962C8B-B14F-4D97-AF65-F5344CB8AC3E}">
        <p14:creationId xmlns:p14="http://schemas.microsoft.com/office/powerpoint/2010/main" val="24909142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12167" y="398419"/>
            <a:ext cx="9793088" cy="1656184"/>
          </a:xfrm>
        </p:spPr>
        <p:txBody>
          <a:bodyPr>
            <a:normAutofit/>
          </a:bodyPr>
          <a:lstStyle/>
          <a:p>
            <a:r>
              <a:rPr lang="ja-JP" altLang="en-US" sz="1600" dirty="0" smtClean="0">
                <a:latin typeface="+mj-ea"/>
              </a:rPr>
              <a:t>➣概要</a:t>
            </a:r>
            <a:r>
              <a:rPr lang="en-US" altLang="ja-JP" sz="1600" dirty="0" smtClean="0">
                <a:latin typeface="+mj-ea"/>
              </a:rPr>
              <a:t/>
            </a:r>
            <a:br>
              <a:rPr lang="en-US" altLang="ja-JP" sz="1600" dirty="0" smtClean="0">
                <a:latin typeface="+mj-ea"/>
              </a:rPr>
            </a:br>
            <a:r>
              <a:rPr lang="ja-JP" altLang="en-US" sz="1600" dirty="0" smtClean="0">
                <a:latin typeface="+mj-ea"/>
              </a:rPr>
              <a:t>　母体や胎児が危険な状態にある妊産婦を、速やかに適切な医療が受けられる医療機関へ搬送するための</a:t>
            </a:r>
            <a:r>
              <a:rPr lang="en-US" altLang="ja-JP" sz="1600" dirty="0" smtClean="0">
                <a:latin typeface="+mj-ea"/>
              </a:rPr>
              <a:t/>
            </a:r>
            <a:br>
              <a:rPr lang="en-US" altLang="ja-JP" sz="1600" dirty="0" smtClean="0">
                <a:latin typeface="+mj-ea"/>
              </a:rPr>
            </a:br>
            <a:r>
              <a:rPr lang="ja-JP" altLang="en-US" sz="1600" dirty="0">
                <a:latin typeface="+mj-ea"/>
              </a:rPr>
              <a:t>　</a:t>
            </a:r>
            <a:r>
              <a:rPr lang="ja-JP" altLang="en-US" sz="1600" dirty="0" smtClean="0">
                <a:latin typeface="+mj-ea"/>
              </a:rPr>
              <a:t>コーディネート事業を大阪母子医療センターに委託。</a:t>
            </a:r>
            <a:r>
              <a:rPr lang="en-US" altLang="ja-JP" sz="1600" dirty="0" smtClean="0">
                <a:latin typeface="+mj-ea"/>
              </a:rPr>
              <a:t/>
            </a:r>
            <a:br>
              <a:rPr lang="en-US" altLang="ja-JP" sz="1600" dirty="0" smtClean="0">
                <a:latin typeface="+mj-ea"/>
              </a:rPr>
            </a:br>
            <a:r>
              <a:rPr lang="ja-JP" altLang="en-US" sz="1600" dirty="0">
                <a:latin typeface="+mj-ea"/>
              </a:rPr>
              <a:t>　</a:t>
            </a:r>
            <a:r>
              <a:rPr lang="ja-JP" altLang="en-US" sz="1600" dirty="0" smtClean="0">
                <a:latin typeface="+mj-ea"/>
              </a:rPr>
              <a:t>　・実施期間：平成</a:t>
            </a:r>
            <a:r>
              <a:rPr lang="en-US" altLang="ja-JP" sz="1600" dirty="0" smtClean="0">
                <a:latin typeface="+mj-ea"/>
              </a:rPr>
              <a:t>30</a:t>
            </a:r>
            <a:r>
              <a:rPr lang="ja-JP" altLang="en-US" sz="1600" dirty="0" smtClean="0">
                <a:latin typeface="+mj-ea"/>
              </a:rPr>
              <a:t>年</a:t>
            </a:r>
            <a:r>
              <a:rPr lang="en-US" altLang="ja-JP" sz="1600" dirty="0" smtClean="0">
                <a:latin typeface="+mj-ea"/>
              </a:rPr>
              <a:t>4</a:t>
            </a:r>
            <a:r>
              <a:rPr lang="ja-JP" altLang="en-US" sz="1600" dirty="0" smtClean="0">
                <a:latin typeface="+mj-ea"/>
              </a:rPr>
              <a:t>月</a:t>
            </a:r>
            <a:r>
              <a:rPr lang="en-US" altLang="ja-JP" sz="1600" dirty="0" smtClean="0">
                <a:latin typeface="+mj-ea"/>
              </a:rPr>
              <a:t>1</a:t>
            </a:r>
            <a:r>
              <a:rPr lang="ja-JP" altLang="en-US" sz="1600" dirty="0" smtClean="0">
                <a:latin typeface="+mj-ea"/>
              </a:rPr>
              <a:t>日～平成</a:t>
            </a:r>
            <a:r>
              <a:rPr lang="en-US" altLang="ja-JP" sz="1600" dirty="0" smtClean="0">
                <a:latin typeface="+mj-ea"/>
              </a:rPr>
              <a:t>31</a:t>
            </a:r>
            <a:r>
              <a:rPr lang="ja-JP" altLang="en-US" sz="1600" dirty="0" smtClean="0">
                <a:latin typeface="+mj-ea"/>
              </a:rPr>
              <a:t>年</a:t>
            </a:r>
            <a:r>
              <a:rPr lang="en-US" altLang="ja-JP" sz="1600" dirty="0" smtClean="0">
                <a:latin typeface="+mj-ea"/>
              </a:rPr>
              <a:t>3</a:t>
            </a:r>
            <a:r>
              <a:rPr lang="ja-JP" altLang="en-US" sz="1600" dirty="0" smtClean="0">
                <a:latin typeface="+mj-ea"/>
              </a:rPr>
              <a:t>月</a:t>
            </a:r>
            <a:r>
              <a:rPr lang="en-US" altLang="ja-JP" sz="1600" dirty="0" smtClean="0">
                <a:latin typeface="+mj-ea"/>
              </a:rPr>
              <a:t>31</a:t>
            </a:r>
            <a:r>
              <a:rPr lang="ja-JP" altLang="en-US" sz="1600" dirty="0" smtClean="0">
                <a:latin typeface="+mj-ea"/>
              </a:rPr>
              <a:t>日</a:t>
            </a:r>
            <a:r>
              <a:rPr lang="en-US" altLang="ja-JP" sz="1600" dirty="0" smtClean="0">
                <a:latin typeface="+mj-ea"/>
              </a:rPr>
              <a:t/>
            </a:r>
            <a:br>
              <a:rPr lang="en-US" altLang="ja-JP" sz="1600" dirty="0" smtClean="0">
                <a:latin typeface="+mj-ea"/>
              </a:rPr>
            </a:br>
            <a:r>
              <a:rPr lang="ja-JP" altLang="en-US" sz="1600" dirty="0">
                <a:latin typeface="+mj-ea"/>
              </a:rPr>
              <a:t>　</a:t>
            </a:r>
            <a:r>
              <a:rPr lang="ja-JP" altLang="en-US" sz="1600" dirty="0" smtClean="0">
                <a:latin typeface="+mj-ea"/>
              </a:rPr>
              <a:t>　・時間帯：夜間及び休日</a:t>
            </a:r>
            <a:endParaRPr kumimoji="1" lang="ja-JP" altLang="en-US" sz="1600" dirty="0">
              <a:latin typeface="+mj-ea"/>
            </a:endParaRPr>
          </a:p>
        </p:txBody>
      </p:sp>
      <p:sp>
        <p:nvSpPr>
          <p:cNvPr id="4" name="スライド番号プレースホルダー 3"/>
          <p:cNvSpPr>
            <a:spLocks noGrp="1"/>
          </p:cNvSpPr>
          <p:nvPr>
            <p:ph type="sldNum" sz="quarter" idx="12"/>
          </p:nvPr>
        </p:nvSpPr>
        <p:spPr/>
        <p:txBody>
          <a:bodyPr/>
          <a:lstStyle/>
          <a:p>
            <a:fld id="{298ADCCA-84D9-4069-9BB0-304B67134722}" type="slidenum">
              <a:rPr lang="ja-JP" altLang="en-US" smtClean="0"/>
              <a:pPr/>
              <a:t>4</a:t>
            </a:fld>
            <a:endParaRPr lang="ja-JP" altLang="en-US" dirty="0"/>
          </a:p>
        </p:txBody>
      </p:sp>
      <p:sp>
        <p:nvSpPr>
          <p:cNvPr id="5" name="テキスト ボックス 4"/>
          <p:cNvSpPr txBox="1"/>
          <p:nvPr/>
        </p:nvSpPr>
        <p:spPr>
          <a:xfrm>
            <a:off x="107926" y="85817"/>
            <a:ext cx="6408712" cy="400110"/>
          </a:xfrm>
          <a:prstGeom prst="rect">
            <a:avLst/>
          </a:prstGeom>
          <a:noFill/>
        </p:spPr>
        <p:txBody>
          <a:bodyPr wrap="square" rtlCol="0">
            <a:spAutoFit/>
          </a:bodyPr>
          <a:lstStyle/>
          <a:p>
            <a:r>
              <a:rPr lang="en-US" altLang="ja-JP" b="1" dirty="0" smtClean="0">
                <a:solidFill>
                  <a:schemeClr val="bg1"/>
                </a:solidFill>
              </a:rPr>
              <a:t>Ⅱ</a:t>
            </a:r>
            <a:r>
              <a:rPr lang="ja-JP" altLang="en-US" b="1" dirty="0" smtClean="0">
                <a:solidFill>
                  <a:schemeClr val="bg1"/>
                </a:solidFill>
              </a:rPr>
              <a:t>　周産期緊急医療体制コーディネーター設置事業</a:t>
            </a:r>
            <a:endParaRPr kumimoji="1" lang="ja-JP" altLang="en-US" b="1" dirty="0">
              <a:solidFill>
                <a:schemeClr val="bg1"/>
              </a:solidFill>
            </a:endParaRPr>
          </a:p>
        </p:txBody>
      </p:sp>
      <p:sp>
        <p:nvSpPr>
          <p:cNvPr id="14" name="テキスト ボックス 13"/>
          <p:cNvSpPr txBox="1"/>
          <p:nvPr/>
        </p:nvSpPr>
        <p:spPr>
          <a:xfrm>
            <a:off x="972022" y="6430312"/>
            <a:ext cx="6840760" cy="307777"/>
          </a:xfrm>
          <a:prstGeom prst="rect">
            <a:avLst/>
          </a:prstGeom>
          <a:noFill/>
          <a:ln>
            <a:noFill/>
            <a:prstDash val="dash"/>
          </a:ln>
        </p:spPr>
        <p:txBody>
          <a:bodyPr wrap="square" rtlCol="0" anchor="ctr">
            <a:spAutoFit/>
          </a:bodyPr>
          <a:lstStyle/>
          <a:p>
            <a:pPr>
              <a:lnSpc>
                <a:spcPts val="1600"/>
              </a:lnSpc>
            </a:pPr>
            <a:r>
              <a:rPr kumimoji="1" lang="ja-JP" altLang="en-US" sz="1600" dirty="0" smtClean="0"/>
              <a:t>切迫早産及び前期破水で約</a:t>
            </a:r>
            <a:r>
              <a:rPr lang="ja-JP" altLang="en-US" sz="1600" dirty="0" smtClean="0"/>
              <a:t>６</a:t>
            </a:r>
            <a:r>
              <a:rPr lang="ja-JP" altLang="en-US" sz="1600" dirty="0"/>
              <a:t>０</a:t>
            </a:r>
            <a:r>
              <a:rPr kumimoji="1" lang="ja-JP" altLang="en-US" sz="1600" dirty="0" smtClean="0"/>
              <a:t>％を占める。</a:t>
            </a:r>
            <a:endParaRPr kumimoji="1" lang="ja-JP" altLang="en-US" sz="1600" dirty="0"/>
          </a:p>
        </p:txBody>
      </p:sp>
      <p:sp>
        <p:nvSpPr>
          <p:cNvPr id="9" name="正方形/長方形 8"/>
          <p:cNvSpPr/>
          <p:nvPr/>
        </p:nvSpPr>
        <p:spPr>
          <a:xfrm>
            <a:off x="539974" y="2324502"/>
            <a:ext cx="2852063" cy="338554"/>
          </a:xfrm>
          <a:prstGeom prst="rect">
            <a:avLst/>
          </a:prstGeom>
        </p:spPr>
        <p:txBody>
          <a:bodyPr wrap="none">
            <a:spAutoFit/>
          </a:bodyPr>
          <a:lstStyle/>
          <a:p>
            <a:r>
              <a:rPr lang="ja-JP" altLang="en-US" sz="1600" dirty="0"/>
              <a:t>１　依頼原因（主たるもの）</a:t>
            </a:r>
            <a:endParaRPr lang="en-US" altLang="ja-JP" sz="1600" dirty="0"/>
          </a:p>
        </p:txBody>
      </p:sp>
      <p:sp>
        <p:nvSpPr>
          <p:cNvPr id="10" name="正方形/長方形 9"/>
          <p:cNvSpPr/>
          <p:nvPr/>
        </p:nvSpPr>
        <p:spPr>
          <a:xfrm>
            <a:off x="362118" y="1985948"/>
            <a:ext cx="792205" cy="338554"/>
          </a:xfrm>
          <a:prstGeom prst="rect">
            <a:avLst/>
          </a:prstGeom>
        </p:spPr>
        <p:txBody>
          <a:bodyPr wrap="none">
            <a:spAutoFit/>
          </a:bodyPr>
          <a:lstStyle/>
          <a:p>
            <a:r>
              <a:rPr lang="ja-JP" altLang="en-US" sz="1600" dirty="0" smtClean="0">
                <a:latin typeface="+mj-ea"/>
              </a:rPr>
              <a:t>➣結果</a:t>
            </a:r>
            <a:endParaRPr lang="ja-JP" altLang="en-US" sz="1600" dirty="0"/>
          </a:p>
        </p:txBody>
      </p:sp>
      <p:sp>
        <p:nvSpPr>
          <p:cNvPr id="16" name="テキスト ボックス 15"/>
          <p:cNvSpPr txBox="1"/>
          <p:nvPr/>
        </p:nvSpPr>
        <p:spPr>
          <a:xfrm>
            <a:off x="4500414" y="2324502"/>
            <a:ext cx="1548172" cy="297517"/>
          </a:xfrm>
          <a:prstGeom prst="rect">
            <a:avLst/>
          </a:prstGeom>
          <a:noFill/>
          <a:ln>
            <a:noFill/>
            <a:prstDash val="dash"/>
          </a:ln>
        </p:spPr>
        <p:txBody>
          <a:bodyPr wrap="square" rtlCol="0" anchor="ctr">
            <a:spAutoFit/>
          </a:bodyPr>
          <a:lstStyle/>
          <a:p>
            <a:pPr>
              <a:lnSpc>
                <a:spcPts val="1600"/>
              </a:lnSpc>
            </a:pPr>
            <a:r>
              <a:rPr kumimoji="1" lang="ja-JP" altLang="en-US" sz="1400" dirty="0" smtClean="0"/>
              <a:t>☆</a:t>
            </a:r>
            <a:r>
              <a:rPr kumimoji="1" lang="en-US" altLang="ja-JP" sz="1400" dirty="0" smtClean="0"/>
              <a:t>H30</a:t>
            </a:r>
            <a:r>
              <a:rPr kumimoji="1" lang="ja-JP" altLang="en-US" sz="1400" dirty="0" smtClean="0"/>
              <a:t>　割合</a:t>
            </a:r>
            <a:endParaRPr kumimoji="1" lang="ja-JP" altLang="en-US" sz="1400" dirty="0"/>
          </a:p>
        </p:txBody>
      </p:sp>
      <p:graphicFrame>
        <p:nvGraphicFramePr>
          <p:cNvPr id="6" name="表 5"/>
          <p:cNvGraphicFramePr>
            <a:graphicFrameLocks noGrp="1"/>
          </p:cNvGraphicFramePr>
          <p:nvPr>
            <p:extLst>
              <p:ext uri="{D42A27DB-BD31-4B8C-83A1-F6EECF244321}">
                <p14:modId xmlns:p14="http://schemas.microsoft.com/office/powerpoint/2010/main" val="102377944"/>
              </p:ext>
            </p:extLst>
          </p:nvPr>
        </p:nvGraphicFramePr>
        <p:xfrm>
          <a:off x="1154323" y="2748139"/>
          <a:ext cx="2692400" cy="2514600"/>
        </p:xfrm>
        <a:graphic>
          <a:graphicData uri="http://schemas.openxmlformats.org/drawingml/2006/table">
            <a:tbl>
              <a:tblPr/>
              <a:tblGrid>
                <a:gridCol w="1320800">
                  <a:extLst>
                    <a:ext uri="{9D8B030D-6E8A-4147-A177-3AD203B41FA5}">
                      <a16:colId xmlns:a16="http://schemas.microsoft.com/office/drawing/2014/main" val="1140389610"/>
                    </a:ext>
                  </a:extLst>
                </a:gridCol>
                <a:gridCol w="685800">
                  <a:extLst>
                    <a:ext uri="{9D8B030D-6E8A-4147-A177-3AD203B41FA5}">
                      <a16:colId xmlns:a16="http://schemas.microsoft.com/office/drawing/2014/main" val="2418828705"/>
                    </a:ext>
                  </a:extLst>
                </a:gridCol>
                <a:gridCol w="685800">
                  <a:extLst>
                    <a:ext uri="{9D8B030D-6E8A-4147-A177-3AD203B41FA5}">
                      <a16:colId xmlns:a16="http://schemas.microsoft.com/office/drawing/2014/main" val="3299980289"/>
                    </a:ext>
                  </a:extLst>
                </a:gridCol>
              </a:tblGrid>
              <a:tr h="228600">
                <a:tc>
                  <a:txBody>
                    <a:bodyPr/>
                    <a:lstStyle/>
                    <a:p>
                      <a:pPr algn="ctr" rtl="0" fontAlgn="ctr"/>
                      <a:r>
                        <a:rPr lang="ja-JP" altLang="en-US" sz="1100" b="0" i="0" u="none" strike="noStrike">
                          <a:solidFill>
                            <a:srgbClr val="000000"/>
                          </a:solidFill>
                          <a:effectLst/>
                          <a:latin typeface="+mj-lt"/>
                          <a:ea typeface="メイリオ" panose="020B0604030504040204" pitchFamily="50" charset="-128"/>
                        </a:rPr>
                        <a:t>原因別</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effectLst/>
                          <a:latin typeface="+mj-lt"/>
                          <a:ea typeface="メイリオ" panose="020B0604030504040204" pitchFamily="50" charset="-128"/>
                        </a:rPr>
                        <a:t>件数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100" b="0" i="0" u="none" strike="noStrike">
                          <a:solidFill>
                            <a:srgbClr val="000000"/>
                          </a:solidFill>
                          <a:effectLst/>
                          <a:latin typeface="+mj-lt"/>
                          <a:ea typeface="メイリオ" panose="020B0604030504040204" pitchFamily="50" charset="-128"/>
                        </a:rPr>
                        <a:t>割合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69246665"/>
                  </a:ext>
                </a:extLst>
              </a:tr>
              <a:tr h="228600">
                <a:tc>
                  <a:txBody>
                    <a:bodyPr/>
                    <a:lstStyle/>
                    <a:p>
                      <a:pPr algn="l" rtl="0" fontAlgn="ctr"/>
                      <a:r>
                        <a:rPr lang="ja-JP" altLang="en-US" sz="1100" b="0" i="0" u="none" strike="noStrike" dirty="0">
                          <a:solidFill>
                            <a:srgbClr val="000000"/>
                          </a:solidFill>
                          <a:effectLst/>
                          <a:latin typeface="+mj-lt"/>
                          <a:ea typeface="メイリオ" panose="020B0604030504040204" pitchFamily="50" charset="-128"/>
                        </a:rPr>
                        <a:t>切迫早産</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ja-JP" sz="1100" b="0" i="0" u="none" strike="noStrike" dirty="0" smtClean="0">
                          <a:solidFill>
                            <a:srgbClr val="000000"/>
                          </a:solidFill>
                          <a:effectLst/>
                          <a:latin typeface="+mj-lt"/>
                          <a:ea typeface="HG丸ｺﾞｼｯｸM-PRO" panose="020F0600000000000000" pitchFamily="50" charset="-128"/>
                        </a:rPr>
                        <a:t>31</a:t>
                      </a:r>
                      <a:endParaRPr lang="en-US" altLang="ja-JP" sz="1100" b="0" i="0" u="none" strike="noStrike" dirty="0">
                        <a:solidFill>
                          <a:srgbClr val="000000"/>
                        </a:solidFill>
                        <a:effectLst/>
                        <a:latin typeface="+mj-lt"/>
                        <a:ea typeface="HG丸ｺﾞｼｯｸM-PRO" panose="020F06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ja-JP" sz="1100" b="0" i="0" u="none" strike="noStrike" dirty="0" smtClean="0">
                          <a:solidFill>
                            <a:srgbClr val="000000"/>
                          </a:solidFill>
                          <a:effectLst/>
                          <a:latin typeface="+mj-lt"/>
                          <a:ea typeface="HG丸ｺﾞｼｯｸM-PRO" panose="020F0600000000000000" pitchFamily="50" charset="-128"/>
                        </a:rPr>
                        <a:t>40%</a:t>
                      </a:r>
                      <a:endParaRPr lang="en-US" altLang="ja-JP" sz="1100" b="0" i="0" u="none" strike="noStrike" dirty="0">
                        <a:solidFill>
                          <a:srgbClr val="000000"/>
                        </a:solidFill>
                        <a:effectLst/>
                        <a:latin typeface="+mj-lt"/>
                        <a:ea typeface="HG丸ｺﾞｼｯｸM-PRO" panose="020F06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6862664"/>
                  </a:ext>
                </a:extLst>
              </a:tr>
              <a:tr h="228600">
                <a:tc>
                  <a:txBody>
                    <a:bodyPr/>
                    <a:lstStyle/>
                    <a:p>
                      <a:pPr algn="l" rtl="0" fontAlgn="ctr"/>
                      <a:r>
                        <a:rPr lang="ja-JP" altLang="en-US" sz="1100" b="0" i="0" u="none" strike="noStrike" dirty="0">
                          <a:solidFill>
                            <a:srgbClr val="000000"/>
                          </a:solidFill>
                          <a:effectLst/>
                          <a:latin typeface="+mj-lt"/>
                          <a:ea typeface="メイリオ" panose="020B0604030504040204" pitchFamily="50" charset="-128"/>
                        </a:rPr>
                        <a:t>前期破水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ja-JP" sz="1100" b="0" i="0" u="none" strike="noStrike" dirty="0" smtClean="0">
                          <a:solidFill>
                            <a:srgbClr val="000000"/>
                          </a:solidFill>
                          <a:effectLst/>
                          <a:latin typeface="+mj-lt"/>
                          <a:ea typeface="HG丸ｺﾞｼｯｸM-PRO" panose="020F0600000000000000" pitchFamily="50" charset="-128"/>
                        </a:rPr>
                        <a:t>17</a:t>
                      </a:r>
                      <a:endParaRPr lang="en-US" altLang="ja-JP" sz="1100" b="0" i="0" u="none" strike="noStrike" dirty="0">
                        <a:solidFill>
                          <a:srgbClr val="000000"/>
                        </a:solidFill>
                        <a:effectLst/>
                        <a:latin typeface="+mj-lt"/>
                        <a:ea typeface="HG丸ｺﾞｼｯｸM-PRO" panose="020F06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ja-JP" sz="1100" b="0" i="0" u="none" strike="noStrike" dirty="0" smtClean="0">
                          <a:solidFill>
                            <a:srgbClr val="000000"/>
                          </a:solidFill>
                          <a:effectLst/>
                          <a:latin typeface="+mj-lt"/>
                          <a:ea typeface="HG丸ｺﾞｼｯｸM-PRO" panose="020F0600000000000000" pitchFamily="50" charset="-128"/>
                        </a:rPr>
                        <a:t>22%</a:t>
                      </a:r>
                      <a:endParaRPr lang="en-US" altLang="ja-JP" sz="1100" b="0" i="0" u="none" strike="noStrike" dirty="0">
                        <a:solidFill>
                          <a:srgbClr val="000000"/>
                        </a:solidFill>
                        <a:effectLst/>
                        <a:latin typeface="+mj-lt"/>
                        <a:ea typeface="HG丸ｺﾞｼｯｸM-PRO" panose="020F06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32102989"/>
                  </a:ext>
                </a:extLst>
              </a:tr>
              <a:tr h="228600">
                <a:tc>
                  <a:txBody>
                    <a:bodyPr/>
                    <a:lstStyle/>
                    <a:p>
                      <a:pPr algn="l" rtl="0" fontAlgn="ctr"/>
                      <a:r>
                        <a:rPr lang="ja-JP" altLang="en-US" sz="1100" b="0" i="0" u="none" strike="noStrike">
                          <a:solidFill>
                            <a:srgbClr val="000000"/>
                          </a:solidFill>
                          <a:effectLst/>
                          <a:latin typeface="+mj-lt"/>
                          <a:ea typeface="メイリオ" panose="020B0604030504040204" pitchFamily="50" charset="-128"/>
                        </a:rPr>
                        <a:t>妊娠高血圧症候群</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ja-JP" sz="1100" b="0" i="0" u="none" strike="noStrike" dirty="0">
                          <a:solidFill>
                            <a:srgbClr val="000000"/>
                          </a:solidFill>
                          <a:effectLst/>
                          <a:latin typeface="+mj-lt"/>
                          <a:ea typeface="HG丸ｺﾞｼｯｸM-PRO" panose="020F0600000000000000" pitchFamily="50" charset="-128"/>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ja-JP" sz="1100" b="0" i="0" u="none" strike="noStrike" dirty="0">
                          <a:solidFill>
                            <a:srgbClr val="000000"/>
                          </a:solidFill>
                          <a:effectLst/>
                          <a:latin typeface="+mj-lt"/>
                          <a:ea typeface="HG丸ｺﾞｼｯｸM-PRO" panose="020F0600000000000000" pitchFamily="50" charset="-128"/>
                        </a:rPr>
                        <a:t>3</a:t>
                      </a:r>
                      <a:r>
                        <a:rPr lang="en-US" altLang="ja-JP" sz="1100" b="0" i="0" u="none" strike="noStrike" dirty="0" smtClean="0">
                          <a:solidFill>
                            <a:srgbClr val="000000"/>
                          </a:solidFill>
                          <a:effectLst/>
                          <a:latin typeface="+mj-lt"/>
                          <a:ea typeface="HG丸ｺﾞｼｯｸM-PRO" panose="020F0600000000000000" pitchFamily="50" charset="-128"/>
                        </a:rPr>
                        <a:t>%</a:t>
                      </a:r>
                      <a:endParaRPr lang="en-US" altLang="ja-JP" sz="1100" b="0" i="0" u="none" strike="noStrike" dirty="0">
                        <a:solidFill>
                          <a:srgbClr val="000000"/>
                        </a:solidFill>
                        <a:effectLst/>
                        <a:latin typeface="+mj-lt"/>
                        <a:ea typeface="HG丸ｺﾞｼｯｸM-PRO" panose="020F06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37940158"/>
                  </a:ext>
                </a:extLst>
              </a:tr>
              <a:tr h="228600">
                <a:tc>
                  <a:txBody>
                    <a:bodyPr/>
                    <a:lstStyle/>
                    <a:p>
                      <a:pPr algn="l" rtl="0" fontAlgn="ctr"/>
                      <a:r>
                        <a:rPr lang="ja-JP" altLang="en-US" sz="1100" b="0" i="0" u="none" strike="noStrike" dirty="0">
                          <a:solidFill>
                            <a:srgbClr val="000000"/>
                          </a:solidFill>
                          <a:effectLst/>
                          <a:latin typeface="+mj-lt"/>
                          <a:ea typeface="メイリオ" panose="020B0604030504040204" pitchFamily="50" charset="-128"/>
                        </a:rPr>
                        <a:t>前置胎盤</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ja-JP" sz="1100" b="0" i="0" u="none" strike="noStrike" dirty="0">
                          <a:solidFill>
                            <a:srgbClr val="000000"/>
                          </a:solidFill>
                          <a:effectLst/>
                          <a:latin typeface="+mj-lt"/>
                          <a:ea typeface="HG丸ｺﾞｼｯｸM-PRO" panose="020F0600000000000000" pitchFamily="50" charset="-128"/>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ja-JP" sz="1100" b="0" i="0" u="none" strike="noStrike" dirty="0">
                          <a:solidFill>
                            <a:srgbClr val="000000"/>
                          </a:solidFill>
                          <a:effectLst/>
                          <a:latin typeface="+mj-lt"/>
                          <a:ea typeface="HG丸ｺﾞｼｯｸM-PRO" panose="020F0600000000000000" pitchFamily="50" charset="-128"/>
                        </a:rPr>
                        <a:t>6</a:t>
                      </a:r>
                      <a:r>
                        <a:rPr lang="en-US" altLang="ja-JP" sz="1100" b="0" i="0" u="none" strike="noStrike" dirty="0" smtClean="0">
                          <a:solidFill>
                            <a:srgbClr val="000000"/>
                          </a:solidFill>
                          <a:effectLst/>
                          <a:latin typeface="+mj-lt"/>
                          <a:ea typeface="HG丸ｺﾞｼｯｸM-PRO" panose="020F0600000000000000" pitchFamily="50" charset="-128"/>
                        </a:rPr>
                        <a:t>%</a:t>
                      </a:r>
                      <a:endParaRPr lang="en-US" altLang="ja-JP" sz="1100" b="0" i="0" u="none" strike="noStrike" dirty="0">
                        <a:solidFill>
                          <a:srgbClr val="000000"/>
                        </a:solidFill>
                        <a:effectLst/>
                        <a:latin typeface="+mj-lt"/>
                        <a:ea typeface="HG丸ｺﾞｼｯｸM-PRO" panose="020F06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55667724"/>
                  </a:ext>
                </a:extLst>
              </a:tr>
              <a:tr h="228600">
                <a:tc>
                  <a:txBody>
                    <a:bodyPr/>
                    <a:lstStyle/>
                    <a:p>
                      <a:pPr algn="l" rtl="0" fontAlgn="ctr"/>
                      <a:r>
                        <a:rPr lang="zh-TW" altLang="en-US" sz="1100" b="0" i="0" u="none" strike="noStrike" dirty="0">
                          <a:solidFill>
                            <a:srgbClr val="000000"/>
                          </a:solidFill>
                          <a:effectLst/>
                          <a:latin typeface="+mj-lt"/>
                          <a:ea typeface="メイリオ" panose="020B0604030504040204" pitchFamily="50" charset="-128"/>
                        </a:rPr>
                        <a:t>産科危機的出血</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ja-JP" sz="1100" b="0" i="0" u="none" strike="noStrike" dirty="0">
                          <a:solidFill>
                            <a:srgbClr val="000000"/>
                          </a:solidFill>
                          <a:effectLst/>
                          <a:latin typeface="+mj-lt"/>
                          <a:ea typeface="HG丸ｺﾞｼｯｸM-PRO" panose="020F0600000000000000" pitchFamily="50" charset="-128"/>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ja-JP" sz="1100" b="0" i="0" u="none" strike="noStrike" dirty="0">
                          <a:solidFill>
                            <a:srgbClr val="000000"/>
                          </a:solidFill>
                          <a:effectLst/>
                          <a:latin typeface="+mj-lt"/>
                          <a:ea typeface="HG丸ｺﾞｼｯｸM-PRO" panose="020F0600000000000000" pitchFamily="50" charset="-128"/>
                        </a:rPr>
                        <a:t>9</a:t>
                      </a:r>
                      <a:r>
                        <a:rPr lang="en-US" altLang="ja-JP" sz="1100" b="0" i="0" u="none" strike="noStrike" dirty="0" smtClean="0">
                          <a:solidFill>
                            <a:srgbClr val="000000"/>
                          </a:solidFill>
                          <a:effectLst/>
                          <a:latin typeface="+mj-lt"/>
                          <a:ea typeface="HG丸ｺﾞｼｯｸM-PRO" panose="020F0600000000000000" pitchFamily="50" charset="-128"/>
                        </a:rPr>
                        <a:t>%</a:t>
                      </a:r>
                      <a:endParaRPr lang="en-US" altLang="ja-JP" sz="1100" b="0" i="0" u="none" strike="noStrike" dirty="0">
                        <a:solidFill>
                          <a:srgbClr val="000000"/>
                        </a:solidFill>
                        <a:effectLst/>
                        <a:latin typeface="+mj-lt"/>
                        <a:ea typeface="HG丸ｺﾞｼｯｸM-PRO" panose="020F06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63472007"/>
                  </a:ext>
                </a:extLst>
              </a:tr>
              <a:tr h="228600">
                <a:tc>
                  <a:txBody>
                    <a:bodyPr/>
                    <a:lstStyle/>
                    <a:p>
                      <a:pPr algn="l" rtl="0" fontAlgn="ctr"/>
                      <a:r>
                        <a:rPr lang="ja-JP" altLang="en-US" sz="1100" b="0" i="0" u="none" strike="noStrike" dirty="0">
                          <a:solidFill>
                            <a:srgbClr val="000000"/>
                          </a:solidFill>
                          <a:effectLst/>
                          <a:latin typeface="+mj-lt"/>
                          <a:ea typeface="メイリオ" panose="020B0604030504040204" pitchFamily="50" charset="-128"/>
                        </a:rPr>
                        <a:t>虫垂炎</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ja-JP" sz="1100" b="0" i="0" u="none" strike="noStrike" dirty="0" smtClean="0">
                          <a:solidFill>
                            <a:srgbClr val="000000"/>
                          </a:solidFill>
                          <a:effectLst/>
                          <a:latin typeface="+mj-lt"/>
                          <a:ea typeface="HG丸ｺﾞｼｯｸM-PRO" panose="020F0600000000000000" pitchFamily="50" charset="-128"/>
                        </a:rPr>
                        <a:t>1</a:t>
                      </a:r>
                      <a:endParaRPr lang="en-US" altLang="ja-JP" sz="1100" b="0" i="0" u="none" strike="noStrike" dirty="0">
                        <a:solidFill>
                          <a:srgbClr val="000000"/>
                        </a:solidFill>
                        <a:effectLst/>
                        <a:latin typeface="+mj-lt"/>
                        <a:ea typeface="HG丸ｺﾞｼｯｸM-PRO" panose="020F06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ja-JP" sz="1100" b="0" i="0" u="none" strike="noStrike" dirty="0">
                          <a:solidFill>
                            <a:srgbClr val="000000"/>
                          </a:solidFill>
                          <a:effectLst/>
                          <a:latin typeface="+mj-lt"/>
                          <a:ea typeface="HG丸ｺﾞｼｯｸM-PRO" panose="020F0600000000000000" pitchFamily="50" charset="-128"/>
                        </a:rPr>
                        <a:t>1</a:t>
                      </a:r>
                      <a:r>
                        <a:rPr lang="en-US" altLang="ja-JP" sz="1100" b="0" i="0" u="none" strike="noStrike" dirty="0" smtClean="0">
                          <a:solidFill>
                            <a:srgbClr val="000000"/>
                          </a:solidFill>
                          <a:effectLst/>
                          <a:latin typeface="+mj-lt"/>
                          <a:ea typeface="HG丸ｺﾞｼｯｸM-PRO" panose="020F0600000000000000" pitchFamily="50" charset="-128"/>
                        </a:rPr>
                        <a:t>%</a:t>
                      </a:r>
                      <a:endParaRPr lang="en-US" altLang="ja-JP" sz="1100" b="0" i="0" u="none" strike="noStrike" dirty="0">
                        <a:solidFill>
                          <a:srgbClr val="000000"/>
                        </a:solidFill>
                        <a:effectLst/>
                        <a:latin typeface="+mj-lt"/>
                        <a:ea typeface="HG丸ｺﾞｼｯｸM-PRO" panose="020F06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52160292"/>
                  </a:ext>
                </a:extLst>
              </a:tr>
              <a:tr h="228600">
                <a:tc>
                  <a:txBody>
                    <a:bodyPr/>
                    <a:lstStyle/>
                    <a:p>
                      <a:pPr algn="l" rtl="0" fontAlgn="ctr"/>
                      <a:r>
                        <a:rPr lang="ja-JP" altLang="en-US" sz="1100" b="0" i="0" u="none" strike="noStrike" dirty="0">
                          <a:solidFill>
                            <a:srgbClr val="000000"/>
                          </a:solidFill>
                          <a:effectLst/>
                          <a:latin typeface="+mj-lt"/>
                          <a:ea typeface="メイリオ" panose="020B0604030504040204" pitchFamily="50" charset="-128"/>
                        </a:rPr>
                        <a:t>その他母体</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ja-JP" sz="1100" b="0" i="0" u="none" strike="noStrike" dirty="0" smtClean="0">
                          <a:solidFill>
                            <a:srgbClr val="000000"/>
                          </a:solidFill>
                          <a:effectLst/>
                          <a:latin typeface="+mj-lt"/>
                          <a:ea typeface="HG丸ｺﾞｼｯｸM-PRO" panose="020F0600000000000000" pitchFamily="50" charset="-128"/>
                        </a:rPr>
                        <a:t>8</a:t>
                      </a:r>
                      <a:endParaRPr lang="en-US" altLang="ja-JP" sz="1100" b="0" i="0" u="none" strike="noStrike" dirty="0">
                        <a:solidFill>
                          <a:srgbClr val="000000"/>
                        </a:solidFill>
                        <a:effectLst/>
                        <a:latin typeface="+mj-lt"/>
                        <a:ea typeface="HG丸ｺﾞｼｯｸM-PRO" panose="020F06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ja-JP" sz="1100" b="0" i="0" u="none" strike="noStrike" dirty="0" smtClean="0">
                          <a:solidFill>
                            <a:srgbClr val="000000"/>
                          </a:solidFill>
                          <a:effectLst/>
                          <a:latin typeface="+mj-lt"/>
                          <a:ea typeface="HG丸ｺﾞｼｯｸM-PRO" panose="020F0600000000000000" pitchFamily="50" charset="-128"/>
                        </a:rPr>
                        <a:t>10%</a:t>
                      </a:r>
                      <a:endParaRPr lang="en-US" altLang="ja-JP" sz="1100" b="0" i="0" u="none" strike="noStrike" dirty="0">
                        <a:solidFill>
                          <a:srgbClr val="000000"/>
                        </a:solidFill>
                        <a:effectLst/>
                        <a:latin typeface="+mj-lt"/>
                        <a:ea typeface="HG丸ｺﾞｼｯｸM-PRO" panose="020F06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87588638"/>
                  </a:ext>
                </a:extLst>
              </a:tr>
              <a:tr h="228600">
                <a:tc>
                  <a:txBody>
                    <a:bodyPr/>
                    <a:lstStyle/>
                    <a:p>
                      <a:pPr algn="l" rtl="0" fontAlgn="ctr"/>
                      <a:r>
                        <a:rPr lang="ja-JP" altLang="en-US" sz="1100" b="0" i="0" u="none" strike="noStrike" dirty="0">
                          <a:solidFill>
                            <a:srgbClr val="000000"/>
                          </a:solidFill>
                          <a:effectLst/>
                          <a:latin typeface="+mj-lt"/>
                          <a:ea typeface="メイリオ" panose="020B0604030504040204" pitchFamily="50" charset="-128"/>
                        </a:rPr>
                        <a:t>婦人科</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ja-JP" sz="1100" b="0" i="0" u="none" strike="noStrike" dirty="0" smtClean="0">
                          <a:solidFill>
                            <a:srgbClr val="000000"/>
                          </a:solidFill>
                          <a:effectLst/>
                          <a:latin typeface="+mj-lt"/>
                          <a:ea typeface="HG丸ｺﾞｼｯｸM-PRO" panose="020F0600000000000000" pitchFamily="50" charset="-128"/>
                        </a:rPr>
                        <a:t>6</a:t>
                      </a:r>
                      <a:endParaRPr lang="en-US" altLang="ja-JP" sz="1100" b="0" i="0" u="none" strike="noStrike" dirty="0">
                        <a:solidFill>
                          <a:srgbClr val="000000"/>
                        </a:solidFill>
                        <a:effectLst/>
                        <a:latin typeface="+mj-lt"/>
                        <a:ea typeface="HG丸ｺﾞｼｯｸM-PRO" panose="020F06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ja-JP" sz="1100" b="0" i="0" u="none" strike="noStrike" dirty="0" smtClean="0">
                          <a:solidFill>
                            <a:srgbClr val="000000"/>
                          </a:solidFill>
                          <a:effectLst/>
                          <a:latin typeface="+mj-lt"/>
                          <a:ea typeface="HG丸ｺﾞｼｯｸM-PRO" panose="020F0600000000000000" pitchFamily="50" charset="-128"/>
                        </a:rPr>
                        <a:t>8%</a:t>
                      </a:r>
                      <a:endParaRPr lang="en-US" altLang="ja-JP" sz="1100" b="0" i="0" u="none" strike="noStrike" dirty="0">
                        <a:solidFill>
                          <a:srgbClr val="000000"/>
                        </a:solidFill>
                        <a:effectLst/>
                        <a:latin typeface="+mj-lt"/>
                        <a:ea typeface="HG丸ｺﾞｼｯｸM-PRO" panose="020F06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85152308"/>
                  </a:ext>
                </a:extLst>
              </a:tr>
              <a:tr h="228600">
                <a:tc>
                  <a:txBody>
                    <a:bodyPr/>
                    <a:lstStyle/>
                    <a:p>
                      <a:pPr algn="l" rtl="0" fontAlgn="ctr"/>
                      <a:r>
                        <a:rPr lang="ja-JP" altLang="en-US" sz="1100" b="0" i="0" u="none" strike="noStrike">
                          <a:solidFill>
                            <a:srgbClr val="000000"/>
                          </a:solidFill>
                          <a:effectLst/>
                          <a:latin typeface="+mj-lt"/>
                          <a:ea typeface="メイリオ" panose="020B0604030504040204" pitchFamily="50" charset="-128"/>
                        </a:rPr>
                        <a:t>異所性妊娠</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ja-JP" sz="1100" b="0" i="0" u="none" strike="noStrike" dirty="0">
                          <a:solidFill>
                            <a:srgbClr val="000000"/>
                          </a:solidFill>
                          <a:effectLst/>
                          <a:latin typeface="+mj-lt"/>
                          <a:ea typeface="HG丸ｺﾞｼｯｸM-PRO" panose="020F0600000000000000" pitchFamily="50" charset="-128"/>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ja-JP" sz="1100" b="0" i="0" u="none" strike="noStrike" dirty="0">
                          <a:solidFill>
                            <a:srgbClr val="000000"/>
                          </a:solidFill>
                          <a:effectLst/>
                          <a:latin typeface="+mj-lt"/>
                          <a:ea typeface="HG丸ｺﾞｼｯｸM-PRO" panose="020F0600000000000000" pitchFamily="50" charset="-128"/>
                        </a:rPr>
                        <a:t>1</a:t>
                      </a:r>
                      <a:r>
                        <a:rPr lang="en-US" altLang="ja-JP" sz="1100" b="0" i="0" u="none" strike="noStrike" dirty="0" smtClean="0">
                          <a:solidFill>
                            <a:srgbClr val="000000"/>
                          </a:solidFill>
                          <a:effectLst/>
                          <a:latin typeface="+mj-lt"/>
                          <a:ea typeface="HG丸ｺﾞｼｯｸM-PRO" panose="020F0600000000000000" pitchFamily="50" charset="-128"/>
                        </a:rPr>
                        <a:t>%</a:t>
                      </a:r>
                      <a:endParaRPr lang="en-US" altLang="ja-JP" sz="1100" b="0" i="0" u="none" strike="noStrike" dirty="0">
                        <a:solidFill>
                          <a:srgbClr val="000000"/>
                        </a:solidFill>
                        <a:effectLst/>
                        <a:latin typeface="+mj-lt"/>
                        <a:ea typeface="HG丸ｺﾞｼｯｸM-PRO" panose="020F06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0361661"/>
                  </a:ext>
                </a:extLst>
              </a:tr>
              <a:tr h="228600">
                <a:tc>
                  <a:txBody>
                    <a:bodyPr/>
                    <a:lstStyle/>
                    <a:p>
                      <a:pPr algn="l" rtl="0" fontAlgn="ctr"/>
                      <a:r>
                        <a:rPr lang="ja-JP" altLang="en-US" sz="1100" b="0" i="0" u="none" strike="noStrike" dirty="0">
                          <a:solidFill>
                            <a:srgbClr val="000000"/>
                          </a:solidFill>
                          <a:effectLst/>
                          <a:latin typeface="+mj-lt"/>
                          <a:ea typeface="メイリオ"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ja-JP" sz="1100" b="0" i="0" u="none" strike="noStrike" dirty="0" smtClean="0">
                          <a:solidFill>
                            <a:srgbClr val="000000"/>
                          </a:solidFill>
                          <a:effectLst/>
                          <a:latin typeface="+mj-lt"/>
                          <a:ea typeface="HG丸ｺﾞｼｯｸM-PRO" panose="020F0600000000000000" pitchFamily="50" charset="-128"/>
                        </a:rPr>
                        <a:t>78</a:t>
                      </a:r>
                      <a:endParaRPr lang="en-US" altLang="ja-JP" sz="1100" b="0" i="0" u="none" strike="noStrike" dirty="0">
                        <a:solidFill>
                          <a:srgbClr val="000000"/>
                        </a:solidFill>
                        <a:effectLst/>
                        <a:latin typeface="+mj-lt"/>
                        <a:ea typeface="HG丸ｺﾞｼｯｸM-PRO" panose="020F06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ja-JP" sz="1100" b="0" i="0" u="none" strike="noStrike" dirty="0" smtClean="0">
                          <a:solidFill>
                            <a:srgbClr val="000000"/>
                          </a:solidFill>
                          <a:effectLst/>
                          <a:latin typeface="+mj-lt"/>
                          <a:ea typeface="HG丸ｺﾞｼｯｸM-PRO" panose="020F0600000000000000" pitchFamily="50" charset="-128"/>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3770455"/>
                  </a:ext>
                </a:extLst>
              </a:tr>
            </a:tbl>
          </a:graphicData>
        </a:graphic>
      </p:graphicFrame>
      <p:graphicFrame>
        <p:nvGraphicFramePr>
          <p:cNvPr id="11" name="グラフ 10"/>
          <p:cNvGraphicFramePr>
            <a:graphicFrameLocks/>
          </p:cNvGraphicFramePr>
          <p:nvPr>
            <p:extLst>
              <p:ext uri="{D42A27DB-BD31-4B8C-83A1-F6EECF244321}">
                <p14:modId xmlns:p14="http://schemas.microsoft.com/office/powerpoint/2010/main" val="4289096759"/>
              </p:ext>
            </p:extLst>
          </p:nvPr>
        </p:nvGraphicFramePr>
        <p:xfrm>
          <a:off x="4788446" y="2748138"/>
          <a:ext cx="4572000" cy="311475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084761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298ADCCA-84D9-4069-9BB0-304B67134722}" type="slidenum">
              <a:rPr lang="ja-JP" altLang="en-US" smtClean="0"/>
              <a:pPr/>
              <a:t>5</a:t>
            </a:fld>
            <a:endParaRPr lang="ja-JP" altLang="en-US" dirty="0"/>
          </a:p>
        </p:txBody>
      </p:sp>
      <p:sp>
        <p:nvSpPr>
          <p:cNvPr id="15" name="テキスト ボックス 14"/>
          <p:cNvSpPr txBox="1"/>
          <p:nvPr/>
        </p:nvSpPr>
        <p:spPr>
          <a:xfrm>
            <a:off x="107926" y="85817"/>
            <a:ext cx="5904656" cy="400110"/>
          </a:xfrm>
          <a:prstGeom prst="rect">
            <a:avLst/>
          </a:prstGeom>
          <a:noFill/>
        </p:spPr>
        <p:txBody>
          <a:bodyPr wrap="square" rtlCol="0">
            <a:spAutoFit/>
          </a:bodyPr>
          <a:lstStyle/>
          <a:p>
            <a:r>
              <a:rPr lang="en-US" altLang="ja-JP" b="1" dirty="0">
                <a:solidFill>
                  <a:schemeClr val="bg1"/>
                </a:solidFill>
              </a:rPr>
              <a:t>Ⅱ</a:t>
            </a:r>
            <a:r>
              <a:rPr kumimoji="1" lang="ja-JP" altLang="en-US" b="1" dirty="0" smtClean="0">
                <a:solidFill>
                  <a:schemeClr val="bg1"/>
                </a:solidFill>
              </a:rPr>
              <a:t>　周産期医療体制コーディネーター設置事業</a:t>
            </a:r>
            <a:endParaRPr kumimoji="1" lang="ja-JP" altLang="en-US" b="1" dirty="0">
              <a:solidFill>
                <a:schemeClr val="bg1"/>
              </a:solidFill>
            </a:endParaRPr>
          </a:p>
        </p:txBody>
      </p:sp>
      <p:sp>
        <p:nvSpPr>
          <p:cNvPr id="10" name="正方形/長方形 9"/>
          <p:cNvSpPr/>
          <p:nvPr/>
        </p:nvSpPr>
        <p:spPr>
          <a:xfrm>
            <a:off x="467966" y="1213604"/>
            <a:ext cx="1620957" cy="338554"/>
          </a:xfrm>
          <a:prstGeom prst="rect">
            <a:avLst/>
          </a:prstGeom>
        </p:spPr>
        <p:txBody>
          <a:bodyPr wrap="none">
            <a:spAutoFit/>
          </a:bodyPr>
          <a:lstStyle/>
          <a:p>
            <a:r>
              <a:rPr lang="ja-JP" altLang="en-US" sz="1600" dirty="0" smtClean="0"/>
              <a:t>２　妊娠週数別</a:t>
            </a:r>
            <a:endParaRPr lang="en-US" altLang="ja-JP" sz="1600" dirty="0"/>
          </a:p>
        </p:txBody>
      </p:sp>
      <p:sp>
        <p:nvSpPr>
          <p:cNvPr id="17" name="テキスト ボックス 16"/>
          <p:cNvSpPr txBox="1"/>
          <p:nvPr/>
        </p:nvSpPr>
        <p:spPr>
          <a:xfrm>
            <a:off x="5694566" y="5617174"/>
            <a:ext cx="6840760" cy="307777"/>
          </a:xfrm>
          <a:prstGeom prst="rect">
            <a:avLst/>
          </a:prstGeom>
          <a:noFill/>
          <a:ln>
            <a:noFill/>
            <a:prstDash val="dash"/>
          </a:ln>
        </p:spPr>
        <p:txBody>
          <a:bodyPr wrap="square" rtlCol="0" anchor="ctr">
            <a:spAutoFit/>
          </a:bodyPr>
          <a:lstStyle/>
          <a:p>
            <a:pPr>
              <a:lnSpc>
                <a:spcPts val="1600"/>
              </a:lnSpc>
            </a:pPr>
            <a:r>
              <a:rPr lang="ja-JP" altLang="en-US" sz="1600" dirty="0" smtClean="0"/>
              <a:t>妊娠３１週～４０週が４</a:t>
            </a:r>
            <a:r>
              <a:rPr lang="ja-JP" altLang="en-US" sz="1600" dirty="0"/>
              <a:t>５</a:t>
            </a:r>
            <a:r>
              <a:rPr lang="ja-JP" altLang="en-US" sz="1600" dirty="0" smtClean="0"/>
              <a:t>％と最も多い。</a:t>
            </a:r>
            <a:endParaRPr kumimoji="1" lang="ja-JP" altLang="en-US" sz="1600" dirty="0"/>
          </a:p>
        </p:txBody>
      </p:sp>
      <p:sp>
        <p:nvSpPr>
          <p:cNvPr id="8" name="テキスト ボックス 7"/>
          <p:cNvSpPr txBox="1"/>
          <p:nvPr/>
        </p:nvSpPr>
        <p:spPr>
          <a:xfrm>
            <a:off x="4788446" y="1254641"/>
            <a:ext cx="1548172" cy="297517"/>
          </a:xfrm>
          <a:prstGeom prst="rect">
            <a:avLst/>
          </a:prstGeom>
          <a:noFill/>
          <a:ln>
            <a:noFill/>
            <a:prstDash val="dash"/>
          </a:ln>
        </p:spPr>
        <p:txBody>
          <a:bodyPr wrap="square" rtlCol="0" anchor="ctr">
            <a:spAutoFit/>
          </a:bodyPr>
          <a:lstStyle/>
          <a:p>
            <a:pPr>
              <a:lnSpc>
                <a:spcPts val="1600"/>
              </a:lnSpc>
            </a:pPr>
            <a:r>
              <a:rPr kumimoji="1" lang="ja-JP" altLang="en-US" sz="1400" dirty="0" smtClean="0"/>
              <a:t>☆</a:t>
            </a:r>
            <a:r>
              <a:rPr kumimoji="1" lang="en-US" altLang="ja-JP" sz="1400" dirty="0" smtClean="0"/>
              <a:t>H30</a:t>
            </a:r>
            <a:r>
              <a:rPr kumimoji="1" lang="ja-JP" altLang="en-US" sz="1400" dirty="0" smtClean="0"/>
              <a:t>　割合</a:t>
            </a:r>
            <a:endParaRPr kumimoji="1" lang="ja-JP" altLang="en-US" sz="1400" dirty="0"/>
          </a:p>
        </p:txBody>
      </p:sp>
      <p:graphicFrame>
        <p:nvGraphicFramePr>
          <p:cNvPr id="5" name="表 4"/>
          <p:cNvGraphicFramePr>
            <a:graphicFrameLocks noGrp="1"/>
          </p:cNvGraphicFramePr>
          <p:nvPr>
            <p:extLst>
              <p:ext uri="{D42A27DB-BD31-4B8C-83A1-F6EECF244321}">
                <p14:modId xmlns:p14="http://schemas.microsoft.com/office/powerpoint/2010/main" val="4054781467"/>
              </p:ext>
            </p:extLst>
          </p:nvPr>
        </p:nvGraphicFramePr>
        <p:xfrm>
          <a:off x="888771" y="1676445"/>
          <a:ext cx="3323610" cy="3542888"/>
        </p:xfrm>
        <a:graphic>
          <a:graphicData uri="http://schemas.openxmlformats.org/drawingml/2006/table">
            <a:tbl>
              <a:tblPr/>
              <a:tblGrid>
                <a:gridCol w="1107870">
                  <a:extLst>
                    <a:ext uri="{9D8B030D-6E8A-4147-A177-3AD203B41FA5}">
                      <a16:colId xmlns:a16="http://schemas.microsoft.com/office/drawing/2014/main" val="1079515829"/>
                    </a:ext>
                  </a:extLst>
                </a:gridCol>
                <a:gridCol w="738580">
                  <a:extLst>
                    <a:ext uri="{9D8B030D-6E8A-4147-A177-3AD203B41FA5}">
                      <a16:colId xmlns:a16="http://schemas.microsoft.com/office/drawing/2014/main" val="3456944594"/>
                    </a:ext>
                  </a:extLst>
                </a:gridCol>
                <a:gridCol w="738580">
                  <a:extLst>
                    <a:ext uri="{9D8B030D-6E8A-4147-A177-3AD203B41FA5}">
                      <a16:colId xmlns:a16="http://schemas.microsoft.com/office/drawing/2014/main" val="1067296326"/>
                    </a:ext>
                  </a:extLst>
                </a:gridCol>
                <a:gridCol w="738580">
                  <a:extLst>
                    <a:ext uri="{9D8B030D-6E8A-4147-A177-3AD203B41FA5}">
                      <a16:colId xmlns:a16="http://schemas.microsoft.com/office/drawing/2014/main" val="1781761926"/>
                    </a:ext>
                  </a:extLst>
                </a:gridCol>
              </a:tblGrid>
              <a:tr h="359311">
                <a:tc>
                  <a:txBody>
                    <a:bodyPr/>
                    <a:lstStyle/>
                    <a:p>
                      <a:pPr algn="ctr" rtl="0" fontAlgn="ctr"/>
                      <a:r>
                        <a:rPr lang="ja-JP" altLang="en-US" sz="1400" b="0" i="0" u="none" strike="noStrike" dirty="0">
                          <a:solidFill>
                            <a:srgbClr val="000000"/>
                          </a:solidFill>
                          <a:effectLst/>
                          <a:latin typeface="+mj-lt"/>
                          <a:ea typeface="メイリオ" panose="020B0604030504040204" pitchFamily="50" charset="-128"/>
                        </a:rPr>
                        <a:t>週数</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a:solidFill>
                            <a:srgbClr val="000000"/>
                          </a:solidFill>
                          <a:effectLst/>
                          <a:latin typeface="+mj-lt"/>
                          <a:ea typeface="ＭＳ Ｐゴシック" panose="020B0600070205080204" pitchFamily="50" charset="-128"/>
                        </a:rPr>
                        <a:t>H28</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a:solidFill>
                            <a:srgbClr val="000000"/>
                          </a:solidFill>
                          <a:effectLst/>
                          <a:latin typeface="+mj-lt"/>
                          <a:ea typeface="ＭＳ Ｐゴシック" panose="020B0600070205080204" pitchFamily="50" charset="-128"/>
                        </a:rPr>
                        <a:t>H29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smtClean="0">
                          <a:solidFill>
                            <a:srgbClr val="000000"/>
                          </a:solidFill>
                          <a:effectLst/>
                          <a:latin typeface="+mj-lt"/>
                          <a:ea typeface="ＭＳ Ｐゴシック" panose="020B0600070205080204" pitchFamily="50" charset="-128"/>
                        </a:rPr>
                        <a:t>H30</a:t>
                      </a:r>
                      <a:endParaRPr lang="en-US" sz="14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6096"/>
                  </a:ext>
                </a:extLst>
              </a:tr>
              <a:tr h="345491">
                <a:tc>
                  <a:txBody>
                    <a:bodyPr/>
                    <a:lstStyle/>
                    <a:p>
                      <a:pPr algn="ctr" rtl="0" fontAlgn="ctr"/>
                      <a:r>
                        <a:rPr lang="ja-JP" altLang="en-US" sz="1400" b="0" i="0" u="none" strike="noStrike" dirty="0">
                          <a:solidFill>
                            <a:srgbClr val="000000"/>
                          </a:solidFill>
                          <a:effectLst/>
                          <a:latin typeface="+mj-lt"/>
                          <a:ea typeface="ＭＳ Ｐゴシック" panose="020B0600070205080204" pitchFamily="50" charset="-128"/>
                        </a:rPr>
                        <a:t>  </a:t>
                      </a:r>
                      <a:r>
                        <a:rPr lang="en-US" altLang="ja-JP" sz="1400" b="0" i="0" u="none" strike="noStrike" dirty="0">
                          <a:solidFill>
                            <a:srgbClr val="000000"/>
                          </a:solidFill>
                          <a:effectLst/>
                          <a:latin typeface="+mj-lt"/>
                          <a:ea typeface="ＭＳ Ｐゴシック" panose="020B0600070205080204" pitchFamily="50" charset="-128"/>
                        </a:rPr>
                        <a:t>1</a:t>
                      </a:r>
                      <a:r>
                        <a:rPr lang="ja-JP" altLang="en-US" sz="1400" b="0" i="0" u="none" strike="noStrike" dirty="0">
                          <a:solidFill>
                            <a:srgbClr val="000000"/>
                          </a:solidFill>
                          <a:effectLst/>
                          <a:latin typeface="+mj-lt"/>
                          <a:ea typeface="ＭＳ Ｐゴシック" panose="020B0600070205080204" pitchFamily="50" charset="-128"/>
                        </a:rPr>
                        <a:t>～</a:t>
                      </a:r>
                      <a:r>
                        <a:rPr lang="en-US" altLang="ja-JP" sz="1400" b="0" i="0" u="none" strike="noStrike" dirty="0">
                          <a:solidFill>
                            <a:srgbClr val="000000"/>
                          </a:solidFill>
                          <a:effectLst/>
                          <a:latin typeface="+mj-lt"/>
                          <a:ea typeface="ＭＳ Ｐゴシック" panose="020B0600070205080204" pitchFamily="50" charset="-128"/>
                        </a:rPr>
                        <a:t>10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400" b="0" i="0" u="none" strike="noStrike" dirty="0">
                          <a:solidFill>
                            <a:srgbClr val="000000"/>
                          </a:solidFill>
                          <a:effectLst/>
                          <a:latin typeface="+mj-lt"/>
                          <a:ea typeface="ＭＳ Ｐゴシック" panose="020B0600070205080204" pitchFamily="50" charset="-128"/>
                        </a:rPr>
                        <a:t>2</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400" b="0" i="0" u="none" strike="noStrike" dirty="0">
                          <a:solidFill>
                            <a:srgbClr val="000000"/>
                          </a:solidFill>
                          <a:effectLst/>
                          <a:latin typeface="+mj-lt"/>
                          <a:ea typeface="ＭＳ Ｐゴシック" panose="020B0600070205080204" pitchFamily="50" charset="-128"/>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400" b="0" i="0" u="none" strike="noStrike" dirty="0" smtClean="0">
                          <a:solidFill>
                            <a:srgbClr val="000000"/>
                          </a:solidFill>
                          <a:effectLst/>
                          <a:latin typeface="+mj-lt"/>
                          <a:ea typeface="ＭＳ Ｐゴシック" panose="020B0600070205080204" pitchFamily="50" charset="-128"/>
                        </a:rPr>
                        <a:t>1</a:t>
                      </a:r>
                      <a:endParaRPr lang="en-US" altLang="ja-JP" sz="14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31200414"/>
                  </a:ext>
                </a:extLst>
              </a:tr>
              <a:tr h="345491">
                <a:tc>
                  <a:txBody>
                    <a:bodyPr/>
                    <a:lstStyle/>
                    <a:p>
                      <a:pPr algn="ctr" rtl="0" fontAlgn="ctr"/>
                      <a:r>
                        <a:rPr lang="en-US" altLang="ja-JP" sz="1400" b="0" i="0" u="none" strike="noStrike">
                          <a:solidFill>
                            <a:srgbClr val="000000"/>
                          </a:solidFill>
                          <a:effectLst/>
                          <a:latin typeface="+mj-lt"/>
                          <a:ea typeface="ＭＳ Ｐゴシック" panose="020B0600070205080204" pitchFamily="50" charset="-128"/>
                        </a:rPr>
                        <a:t>11</a:t>
                      </a:r>
                      <a:r>
                        <a:rPr lang="ja-JP" altLang="en-US" sz="1400" b="0" i="0" u="none" strike="noStrike">
                          <a:solidFill>
                            <a:srgbClr val="000000"/>
                          </a:solidFill>
                          <a:effectLst/>
                          <a:latin typeface="+mj-lt"/>
                          <a:ea typeface="ＭＳ Ｐゴシック" panose="020B0600070205080204" pitchFamily="50" charset="-128"/>
                        </a:rPr>
                        <a:t>～</a:t>
                      </a:r>
                      <a:r>
                        <a:rPr lang="en-US" altLang="ja-JP" sz="1400" b="0" i="0" u="none" strike="noStrike">
                          <a:solidFill>
                            <a:srgbClr val="000000"/>
                          </a:solidFill>
                          <a:effectLst/>
                          <a:latin typeface="+mj-lt"/>
                          <a:ea typeface="ＭＳ Ｐゴシック" panose="020B0600070205080204" pitchFamily="50" charset="-128"/>
                        </a:rPr>
                        <a:t>20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400" b="0" i="0" u="none" strike="noStrike" dirty="0">
                          <a:solidFill>
                            <a:srgbClr val="000000"/>
                          </a:solidFill>
                          <a:effectLst/>
                          <a:latin typeface="+mj-lt"/>
                          <a:ea typeface="ＭＳ Ｐゴシック" panose="020B0600070205080204" pitchFamily="50" charset="-128"/>
                        </a:rPr>
                        <a:t>3</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400" b="0" i="0" u="none" strike="noStrike" dirty="0">
                          <a:solidFill>
                            <a:srgbClr val="000000"/>
                          </a:solidFill>
                          <a:effectLst/>
                          <a:latin typeface="+mj-lt"/>
                          <a:ea typeface="ＭＳ Ｐゴシック" panose="020B0600070205080204" pitchFamily="50" charset="-128"/>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400" b="0" i="0" u="none" strike="noStrike" dirty="0" smtClean="0">
                          <a:solidFill>
                            <a:srgbClr val="000000"/>
                          </a:solidFill>
                          <a:effectLst/>
                          <a:latin typeface="+mj-lt"/>
                          <a:ea typeface="ＭＳ Ｐゴシック" panose="020B0600070205080204" pitchFamily="50" charset="-128"/>
                        </a:rPr>
                        <a:t>0</a:t>
                      </a:r>
                      <a:endParaRPr lang="en-US" altLang="ja-JP" sz="14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2208271"/>
                  </a:ext>
                </a:extLst>
              </a:tr>
              <a:tr h="345491">
                <a:tc>
                  <a:txBody>
                    <a:bodyPr/>
                    <a:lstStyle/>
                    <a:p>
                      <a:pPr algn="ctr" rtl="0" fontAlgn="ctr"/>
                      <a:r>
                        <a:rPr lang="en-US" altLang="ja-JP" sz="1400" b="0" i="0" u="none" strike="noStrike">
                          <a:solidFill>
                            <a:srgbClr val="000000"/>
                          </a:solidFill>
                          <a:effectLst/>
                          <a:latin typeface="+mj-lt"/>
                          <a:ea typeface="ＭＳ Ｐゴシック" panose="020B0600070205080204" pitchFamily="50" charset="-128"/>
                        </a:rPr>
                        <a:t>21</a:t>
                      </a:r>
                      <a:r>
                        <a:rPr lang="ja-JP" altLang="en-US" sz="1400" b="0" i="0" u="none" strike="noStrike">
                          <a:solidFill>
                            <a:srgbClr val="000000"/>
                          </a:solidFill>
                          <a:effectLst/>
                          <a:latin typeface="+mj-lt"/>
                          <a:ea typeface="ＭＳ Ｐゴシック" panose="020B0600070205080204" pitchFamily="50" charset="-128"/>
                        </a:rPr>
                        <a:t>～</a:t>
                      </a:r>
                      <a:r>
                        <a:rPr lang="en-US" altLang="ja-JP" sz="1400" b="0" i="0" u="none" strike="noStrike">
                          <a:solidFill>
                            <a:srgbClr val="000000"/>
                          </a:solidFill>
                          <a:effectLst/>
                          <a:latin typeface="+mj-lt"/>
                          <a:ea typeface="ＭＳ Ｐゴシック" panose="020B0600070205080204" pitchFamily="50" charset="-128"/>
                        </a:rPr>
                        <a:t>30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400" b="0" i="0" u="none" strike="noStrike" dirty="0">
                          <a:solidFill>
                            <a:srgbClr val="000000"/>
                          </a:solidFill>
                          <a:effectLst/>
                          <a:latin typeface="+mj-lt"/>
                          <a:ea typeface="ＭＳ Ｐゴシック" panose="020B0600070205080204" pitchFamily="50" charset="-128"/>
                        </a:rPr>
                        <a:t>36</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400" b="0" i="0" u="none" strike="noStrike" dirty="0">
                          <a:solidFill>
                            <a:srgbClr val="000000"/>
                          </a:solidFill>
                          <a:effectLst/>
                          <a:latin typeface="+mj-lt"/>
                          <a:ea typeface="ＭＳ Ｐゴシック" panose="020B0600070205080204" pitchFamily="50" charset="-128"/>
                        </a:rPr>
                        <a:t>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400" b="0" i="0" u="none" strike="noStrike" dirty="0" smtClean="0">
                          <a:solidFill>
                            <a:srgbClr val="000000"/>
                          </a:solidFill>
                          <a:effectLst/>
                          <a:latin typeface="+mj-lt"/>
                          <a:ea typeface="ＭＳ Ｐゴシック" panose="020B0600070205080204" pitchFamily="50" charset="-128"/>
                        </a:rPr>
                        <a:t>26</a:t>
                      </a:r>
                      <a:endParaRPr lang="en-US" altLang="ja-JP" sz="14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23932689"/>
                  </a:ext>
                </a:extLst>
              </a:tr>
              <a:tr h="345491">
                <a:tc>
                  <a:txBody>
                    <a:bodyPr/>
                    <a:lstStyle/>
                    <a:p>
                      <a:pPr algn="ctr" rtl="0" fontAlgn="ctr"/>
                      <a:r>
                        <a:rPr lang="en-US" altLang="ja-JP" sz="1400" b="0" i="0" u="none" strike="noStrike">
                          <a:solidFill>
                            <a:srgbClr val="000000"/>
                          </a:solidFill>
                          <a:effectLst/>
                          <a:latin typeface="+mj-lt"/>
                          <a:ea typeface="ＭＳ Ｐゴシック" panose="020B0600070205080204" pitchFamily="50" charset="-128"/>
                        </a:rPr>
                        <a:t>31</a:t>
                      </a:r>
                      <a:r>
                        <a:rPr lang="ja-JP" altLang="en-US" sz="1400" b="0" i="0" u="none" strike="noStrike">
                          <a:solidFill>
                            <a:srgbClr val="000000"/>
                          </a:solidFill>
                          <a:effectLst/>
                          <a:latin typeface="+mj-lt"/>
                          <a:ea typeface="ＭＳ Ｐゴシック" panose="020B0600070205080204" pitchFamily="50" charset="-128"/>
                        </a:rPr>
                        <a:t>～</a:t>
                      </a:r>
                      <a:r>
                        <a:rPr lang="en-US" altLang="ja-JP" sz="1400" b="0" i="0" u="none" strike="noStrike">
                          <a:solidFill>
                            <a:srgbClr val="000000"/>
                          </a:solidFill>
                          <a:effectLst/>
                          <a:latin typeface="+mj-lt"/>
                          <a:ea typeface="ＭＳ Ｐゴシック" panose="020B0600070205080204" pitchFamily="50" charset="-128"/>
                        </a:rPr>
                        <a:t>40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400" b="0" i="0" u="none" strike="noStrike">
                          <a:solidFill>
                            <a:srgbClr val="000000"/>
                          </a:solidFill>
                          <a:effectLst/>
                          <a:latin typeface="+mj-lt"/>
                          <a:ea typeface="ＭＳ Ｐゴシック" panose="020B0600070205080204" pitchFamily="50" charset="-128"/>
                        </a:rPr>
                        <a:t>39</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400" b="0" i="0" u="none" strike="noStrike" dirty="0">
                          <a:solidFill>
                            <a:srgbClr val="000000"/>
                          </a:solidFill>
                          <a:effectLst/>
                          <a:latin typeface="+mj-lt"/>
                          <a:ea typeface="ＭＳ Ｐゴシック" panose="020B0600070205080204" pitchFamily="50" charset="-128"/>
                        </a:rPr>
                        <a:t>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400" b="0" i="0" u="none" strike="noStrike" dirty="0" smtClean="0">
                          <a:solidFill>
                            <a:srgbClr val="000000"/>
                          </a:solidFill>
                          <a:effectLst/>
                          <a:latin typeface="+mj-lt"/>
                          <a:ea typeface="ＭＳ Ｐゴシック" panose="020B0600070205080204" pitchFamily="50" charset="-128"/>
                        </a:rPr>
                        <a:t>35</a:t>
                      </a:r>
                      <a:endParaRPr lang="en-US" altLang="ja-JP" sz="14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01134760"/>
                  </a:ext>
                </a:extLst>
              </a:tr>
              <a:tr h="345491">
                <a:tc>
                  <a:txBody>
                    <a:bodyPr/>
                    <a:lstStyle/>
                    <a:p>
                      <a:pPr algn="ctr" rtl="0" fontAlgn="ctr"/>
                      <a:r>
                        <a:rPr lang="en-US" altLang="ja-JP" sz="1400" b="0" i="0" u="none" strike="noStrike">
                          <a:solidFill>
                            <a:srgbClr val="000000"/>
                          </a:solidFill>
                          <a:effectLst/>
                          <a:latin typeface="+mj-lt"/>
                          <a:ea typeface="ＭＳ Ｐゴシック" panose="020B0600070205080204" pitchFamily="50" charset="-128"/>
                        </a:rPr>
                        <a:t>41</a:t>
                      </a:r>
                      <a:r>
                        <a:rPr lang="ja-JP" altLang="en-US" sz="1400" b="0" i="0" u="none" strike="noStrike">
                          <a:solidFill>
                            <a:srgbClr val="000000"/>
                          </a:solidFill>
                          <a:effectLst/>
                          <a:latin typeface="+mj-lt"/>
                          <a:ea typeface="ＭＳ Ｐゴシック" panose="020B0600070205080204" pitchFamily="50" charset="-128"/>
                        </a:rPr>
                        <a: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400" b="0" i="0" u="none" strike="noStrike">
                          <a:solidFill>
                            <a:srgbClr val="000000"/>
                          </a:solidFill>
                          <a:effectLst/>
                          <a:latin typeface="+mj-lt"/>
                          <a:ea typeface="ＭＳ Ｐゴシック" panose="020B0600070205080204" pitchFamily="50" charset="-128"/>
                        </a:rPr>
                        <a:t>2</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400" b="0" i="0" u="none" strike="noStrike" dirty="0">
                          <a:solidFill>
                            <a:srgbClr val="000000"/>
                          </a:solidFill>
                          <a:effectLst/>
                          <a:latin typeface="+mj-lt"/>
                          <a:ea typeface="ＭＳ Ｐゴシック" panose="020B0600070205080204" pitchFamily="50" charset="-128"/>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400" b="0" i="0" u="none" strike="noStrike" dirty="0" smtClean="0">
                          <a:solidFill>
                            <a:srgbClr val="000000"/>
                          </a:solidFill>
                          <a:effectLst/>
                          <a:latin typeface="+mj-lt"/>
                          <a:ea typeface="ＭＳ Ｐゴシック" panose="020B0600070205080204" pitchFamily="50" charset="-128"/>
                        </a:rPr>
                        <a:t>1</a:t>
                      </a:r>
                      <a:endParaRPr lang="en-US" altLang="ja-JP" sz="14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56060765"/>
                  </a:ext>
                </a:extLst>
              </a:tr>
              <a:tr h="345491">
                <a:tc>
                  <a:txBody>
                    <a:bodyPr/>
                    <a:lstStyle/>
                    <a:p>
                      <a:pPr algn="ctr" rtl="0" fontAlgn="ctr"/>
                      <a:r>
                        <a:rPr lang="ja-JP" altLang="en-US" sz="1400" b="0" i="0" u="none" strike="noStrike">
                          <a:solidFill>
                            <a:srgbClr val="000000"/>
                          </a:solidFill>
                          <a:effectLst/>
                          <a:latin typeface="+mj-lt"/>
                          <a:ea typeface="メイリオ" panose="020B0604030504040204" pitchFamily="50" charset="-128"/>
                        </a:rPr>
                        <a:t>分娩～</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400" b="0" i="0" u="none" strike="noStrike">
                          <a:solidFill>
                            <a:srgbClr val="000000"/>
                          </a:solidFill>
                          <a:effectLst/>
                          <a:latin typeface="+mj-lt"/>
                          <a:ea typeface="ＭＳ Ｐゴシック" panose="020B0600070205080204" pitchFamily="50" charset="-128"/>
                        </a:rPr>
                        <a:t>11</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400" b="0" i="0" u="none" strike="noStrike" dirty="0">
                          <a:solidFill>
                            <a:srgbClr val="000000"/>
                          </a:solidFill>
                          <a:effectLst/>
                          <a:latin typeface="+mj-lt"/>
                          <a:ea typeface="ＭＳ Ｐゴシック" panose="020B0600070205080204" pitchFamily="50" charset="-128"/>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400" b="0" i="0" u="none" strike="noStrike" dirty="0" smtClean="0">
                          <a:solidFill>
                            <a:srgbClr val="000000"/>
                          </a:solidFill>
                          <a:effectLst/>
                          <a:latin typeface="+mj-lt"/>
                          <a:ea typeface="ＭＳ Ｐゴシック" panose="020B0600070205080204" pitchFamily="50" charset="-128"/>
                        </a:rPr>
                        <a:t>9</a:t>
                      </a:r>
                      <a:endParaRPr lang="en-US" altLang="ja-JP" sz="14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24656305"/>
                  </a:ext>
                </a:extLst>
              </a:tr>
              <a:tr h="392009">
                <a:tc>
                  <a:txBody>
                    <a:bodyPr/>
                    <a:lstStyle/>
                    <a:p>
                      <a:pPr algn="ctr" rtl="0" fontAlgn="ctr"/>
                      <a:r>
                        <a:rPr lang="ja-JP" altLang="en-US" sz="1400" b="0" i="0" u="none" strike="noStrike">
                          <a:solidFill>
                            <a:srgbClr val="000000"/>
                          </a:solidFill>
                          <a:effectLst/>
                          <a:latin typeface="+mj-lt"/>
                          <a:ea typeface="メイリオ" panose="020B0604030504040204" pitchFamily="50" charset="-128"/>
                        </a:rPr>
                        <a:t>妊娠なし</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400" b="0" i="0" u="none" strike="noStrike">
                          <a:solidFill>
                            <a:srgbClr val="000000"/>
                          </a:solidFill>
                          <a:effectLst/>
                          <a:latin typeface="+mj-lt"/>
                          <a:ea typeface="ＭＳ Ｐゴシック" panose="020B0600070205080204" pitchFamily="50" charset="-128"/>
                        </a:rPr>
                        <a:t>14</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400" b="0" i="0" u="none" strike="noStrike" dirty="0">
                          <a:solidFill>
                            <a:srgbClr val="000000"/>
                          </a:solidFill>
                          <a:effectLst/>
                          <a:latin typeface="+mj-lt"/>
                          <a:ea typeface="ＭＳ Ｐゴシック" panose="020B0600070205080204" pitchFamily="50" charset="-128"/>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400" b="0" i="0" u="none" strike="noStrike" dirty="0" smtClean="0">
                          <a:solidFill>
                            <a:srgbClr val="000000"/>
                          </a:solidFill>
                          <a:effectLst/>
                          <a:latin typeface="+mj-lt"/>
                          <a:ea typeface="ＭＳ Ｐゴシック" panose="020B0600070205080204" pitchFamily="50" charset="-128"/>
                        </a:rPr>
                        <a:t>6</a:t>
                      </a:r>
                      <a:endParaRPr lang="en-US" altLang="ja-JP" sz="14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6940921"/>
                  </a:ext>
                </a:extLst>
              </a:tr>
              <a:tr h="359311">
                <a:tc>
                  <a:txBody>
                    <a:bodyPr/>
                    <a:lstStyle/>
                    <a:p>
                      <a:pPr algn="ctr" rtl="0" fontAlgn="ctr"/>
                      <a:r>
                        <a:rPr lang="ja-JP" altLang="en-US" sz="1400" b="0" i="0" u="none" strike="noStrike" dirty="0">
                          <a:solidFill>
                            <a:srgbClr val="000000"/>
                          </a:solidFill>
                          <a:effectLst/>
                          <a:latin typeface="+mj-lt"/>
                          <a:ea typeface="メイリオ" panose="020B0604030504040204" pitchFamily="50" charset="-128"/>
                        </a:rPr>
                        <a:t>不明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altLang="ja-JP" sz="1400" b="0" i="0" u="none" strike="noStrike">
                          <a:solidFill>
                            <a:srgbClr val="000000"/>
                          </a:solidFill>
                          <a:effectLst/>
                          <a:latin typeface="+mj-lt"/>
                          <a:ea typeface="メイリオ" panose="020B0604030504040204" pitchFamily="50" charset="-128"/>
                        </a:rPr>
                        <a:t>3</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altLang="ja-JP" sz="1400" b="0" i="0" u="none" strike="noStrike" dirty="0">
                          <a:solidFill>
                            <a:srgbClr val="000000"/>
                          </a:solidFill>
                          <a:effectLst/>
                          <a:latin typeface="+mj-lt"/>
                          <a:ea typeface="メイリオ" panose="020B0604030504040204" pitchFamily="50" charset="-128"/>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altLang="ja-JP" sz="1400" b="0" i="0" u="none" strike="noStrike" dirty="0" smtClean="0">
                          <a:solidFill>
                            <a:srgbClr val="000000"/>
                          </a:solidFill>
                          <a:effectLst/>
                          <a:latin typeface="+mj-lt"/>
                          <a:ea typeface="メイリオ" panose="020B0604030504040204" pitchFamily="50" charset="-128"/>
                        </a:rPr>
                        <a:t>0</a:t>
                      </a:r>
                      <a:endParaRPr lang="en-US" altLang="ja-JP" sz="1400" b="0" i="0" u="none" strike="noStrike" dirty="0">
                        <a:solidFill>
                          <a:srgbClr val="000000"/>
                        </a:solidFill>
                        <a:effectLst/>
                        <a:latin typeface="+mj-lt"/>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5863034"/>
                  </a:ext>
                </a:extLst>
              </a:tr>
              <a:tr h="359311">
                <a:tc>
                  <a:txBody>
                    <a:bodyPr/>
                    <a:lstStyle/>
                    <a:p>
                      <a:pPr algn="ctr" rtl="0" fontAlgn="ctr"/>
                      <a:r>
                        <a:rPr lang="ja-JP" altLang="en-US" sz="1400" b="0" i="0" u="none" strike="noStrike">
                          <a:solidFill>
                            <a:srgbClr val="000000"/>
                          </a:solidFill>
                          <a:effectLst/>
                          <a:latin typeface="+mj-lt"/>
                          <a:ea typeface="メイリオ" panose="020B0604030504040204" pitchFamily="50" charset="-128"/>
                        </a:rPr>
                        <a:t>計</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altLang="ja-JP" sz="1400" b="0" i="0" u="none" strike="noStrike">
                          <a:solidFill>
                            <a:srgbClr val="000000"/>
                          </a:solidFill>
                          <a:effectLst/>
                          <a:latin typeface="+mj-lt"/>
                          <a:ea typeface="ＭＳ Ｐゴシック" panose="020B0600070205080204" pitchFamily="50" charset="-128"/>
                        </a:rPr>
                        <a:t>110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altLang="ja-JP" sz="1400" b="0" i="0" u="none" strike="noStrike" dirty="0">
                          <a:solidFill>
                            <a:srgbClr val="000000"/>
                          </a:solidFill>
                          <a:effectLst/>
                          <a:latin typeface="+mj-lt"/>
                          <a:ea typeface="ＭＳ Ｐゴシック" panose="020B0600070205080204" pitchFamily="50" charset="-128"/>
                        </a:rPr>
                        <a:t>99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altLang="ja-JP" sz="1400" b="0" i="0" u="none" strike="noStrike" dirty="0" smtClean="0">
                          <a:solidFill>
                            <a:srgbClr val="000000"/>
                          </a:solidFill>
                          <a:effectLst/>
                          <a:latin typeface="+mj-lt"/>
                          <a:ea typeface="ＭＳ Ｐゴシック" panose="020B0600070205080204" pitchFamily="50" charset="-128"/>
                        </a:rPr>
                        <a:t>78</a:t>
                      </a:r>
                      <a:endParaRPr lang="en-US" altLang="ja-JP" sz="14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65787647"/>
                  </a:ext>
                </a:extLst>
              </a:tr>
            </a:tbl>
          </a:graphicData>
        </a:graphic>
      </p:graphicFrame>
      <p:graphicFrame>
        <p:nvGraphicFramePr>
          <p:cNvPr id="11" name="グラフ 10"/>
          <p:cNvGraphicFramePr>
            <a:graphicFrameLocks/>
          </p:cNvGraphicFramePr>
          <p:nvPr>
            <p:extLst>
              <p:ext uri="{D42A27DB-BD31-4B8C-83A1-F6EECF244321}">
                <p14:modId xmlns:p14="http://schemas.microsoft.com/office/powerpoint/2010/main" val="323954328"/>
              </p:ext>
            </p:extLst>
          </p:nvPr>
        </p:nvGraphicFramePr>
        <p:xfrm>
          <a:off x="4932462" y="1676445"/>
          <a:ext cx="4572000" cy="35428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312378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298ADCCA-84D9-4069-9BB0-304B67134722}" type="slidenum">
              <a:rPr kumimoji="1" lang="ja-JP" altLang="en-US" smtClean="0"/>
              <a:t>6</a:t>
            </a:fld>
            <a:endParaRPr kumimoji="1" lang="ja-JP" altLang="en-US"/>
          </a:p>
        </p:txBody>
      </p:sp>
      <p:sp>
        <p:nvSpPr>
          <p:cNvPr id="4" name="コンテンツ プレースホルダー 2"/>
          <p:cNvSpPr txBox="1">
            <a:spLocks/>
          </p:cNvSpPr>
          <p:nvPr/>
        </p:nvSpPr>
        <p:spPr>
          <a:xfrm>
            <a:off x="179934" y="756295"/>
            <a:ext cx="10081120" cy="6336704"/>
          </a:xfrm>
          <a:prstGeom prst="rect">
            <a:avLst/>
          </a:prstGeom>
        </p:spPr>
        <p:txBody>
          <a:bodyPr/>
          <a:lstStyle>
            <a:lvl1pPr marL="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1pPr>
            <a:lvl2pPr marL="51435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2pPr>
            <a:lvl3pPr marL="102870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3pPr>
            <a:lvl4pPr marL="154305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4pPr>
            <a:lvl5pPr marL="205740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5pPr>
            <a:lvl6pPr marL="282892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6pPr>
            <a:lvl7pPr marL="334327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7pPr>
            <a:lvl8pPr marL="385762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8pPr>
            <a:lvl9pPr marL="437197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9pPr>
          </a:lstStyle>
          <a:p>
            <a:pPr>
              <a:lnSpc>
                <a:spcPts val="1000"/>
              </a:lnSpc>
            </a:pPr>
            <a:endParaRPr lang="en-US" altLang="ja-JP" smtClean="0"/>
          </a:p>
          <a:p>
            <a:r>
              <a:rPr lang="ja-JP" altLang="en-US" sz="1400" smtClean="0"/>
              <a:t>　</a:t>
            </a:r>
            <a:endParaRPr lang="ja-JP" altLang="en-US" dirty="0"/>
          </a:p>
        </p:txBody>
      </p:sp>
      <p:sp>
        <p:nvSpPr>
          <p:cNvPr id="5" name="コンテンツ プレースホルダー 2"/>
          <p:cNvSpPr txBox="1">
            <a:spLocks/>
          </p:cNvSpPr>
          <p:nvPr/>
        </p:nvSpPr>
        <p:spPr>
          <a:xfrm>
            <a:off x="179934" y="756295"/>
            <a:ext cx="10081120" cy="6336704"/>
          </a:xfrm>
          <a:prstGeom prst="rect">
            <a:avLst/>
          </a:prstGeom>
        </p:spPr>
        <p:txBody>
          <a:bodyPr/>
          <a:lstStyle>
            <a:lvl1pPr marL="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1pPr>
            <a:lvl2pPr marL="51435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2pPr>
            <a:lvl3pPr marL="102870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3pPr>
            <a:lvl4pPr marL="154305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4pPr>
            <a:lvl5pPr marL="205740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5pPr>
            <a:lvl6pPr marL="282892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6pPr>
            <a:lvl7pPr marL="334327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7pPr>
            <a:lvl8pPr marL="385762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8pPr>
            <a:lvl9pPr marL="437197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9pPr>
          </a:lstStyle>
          <a:p>
            <a:pPr>
              <a:lnSpc>
                <a:spcPts val="1000"/>
              </a:lnSpc>
            </a:pPr>
            <a:endParaRPr lang="en-US" altLang="ja-JP" smtClean="0"/>
          </a:p>
          <a:p>
            <a:r>
              <a:rPr lang="ja-JP" altLang="en-US" sz="1400" smtClean="0"/>
              <a:t>　</a:t>
            </a:r>
            <a:endParaRPr lang="ja-JP" altLang="en-US" dirty="0"/>
          </a:p>
        </p:txBody>
      </p:sp>
      <p:sp>
        <p:nvSpPr>
          <p:cNvPr id="6" name="正方形/長方形 5"/>
          <p:cNvSpPr/>
          <p:nvPr/>
        </p:nvSpPr>
        <p:spPr>
          <a:xfrm>
            <a:off x="467966" y="1198565"/>
            <a:ext cx="3672800" cy="338554"/>
          </a:xfrm>
          <a:prstGeom prst="rect">
            <a:avLst/>
          </a:prstGeom>
        </p:spPr>
        <p:txBody>
          <a:bodyPr wrap="none">
            <a:spAutoFit/>
          </a:bodyPr>
          <a:lstStyle/>
          <a:p>
            <a:r>
              <a:rPr lang="ja-JP" altLang="en-US" sz="1600" dirty="0"/>
              <a:t>３</a:t>
            </a:r>
            <a:r>
              <a:rPr lang="ja-JP" altLang="en-US" sz="1600" dirty="0" smtClean="0"/>
              <a:t>　選定に要する時間（受信～終了）</a:t>
            </a:r>
            <a:endParaRPr lang="en-US" altLang="ja-JP" sz="1600" dirty="0"/>
          </a:p>
        </p:txBody>
      </p:sp>
      <p:sp>
        <p:nvSpPr>
          <p:cNvPr id="9" name="テキスト ボックス 8"/>
          <p:cNvSpPr txBox="1"/>
          <p:nvPr/>
        </p:nvSpPr>
        <p:spPr>
          <a:xfrm>
            <a:off x="5436518" y="5093711"/>
            <a:ext cx="4320480" cy="1118255"/>
          </a:xfrm>
          <a:prstGeom prst="rect">
            <a:avLst/>
          </a:prstGeom>
          <a:noFill/>
          <a:ln>
            <a:noFill/>
            <a:prstDash val="dash"/>
          </a:ln>
        </p:spPr>
        <p:txBody>
          <a:bodyPr wrap="square" rtlCol="0" anchor="ctr">
            <a:spAutoFit/>
          </a:bodyPr>
          <a:lstStyle/>
          <a:p>
            <a:pPr>
              <a:lnSpc>
                <a:spcPts val="1600"/>
              </a:lnSpc>
            </a:pPr>
            <a:r>
              <a:rPr lang="ja-JP" altLang="en-US" sz="1600" dirty="0" smtClean="0"/>
              <a:t>約</a:t>
            </a:r>
            <a:r>
              <a:rPr lang="en-US" altLang="ja-JP" sz="1600" dirty="0"/>
              <a:t>8</a:t>
            </a:r>
            <a:r>
              <a:rPr lang="ja-JP" altLang="en-US" sz="1600" dirty="0" smtClean="0"/>
              <a:t>割が</a:t>
            </a:r>
            <a:r>
              <a:rPr lang="en-US" altLang="ja-JP" sz="1600" dirty="0"/>
              <a:t>20</a:t>
            </a:r>
            <a:r>
              <a:rPr lang="ja-JP" altLang="en-US" sz="1600" dirty="0" smtClean="0"/>
              <a:t>分以内に終了しており、受信から終了に要する平均時間は約</a:t>
            </a:r>
            <a:r>
              <a:rPr lang="en-US" altLang="ja-JP" sz="1600" dirty="0" smtClean="0"/>
              <a:t>14</a:t>
            </a:r>
            <a:r>
              <a:rPr lang="ja-JP" altLang="en-US" sz="1600" dirty="0" smtClean="0"/>
              <a:t>分だった。</a:t>
            </a:r>
            <a:endParaRPr lang="en-US" altLang="ja-JP" sz="1600" dirty="0" smtClean="0"/>
          </a:p>
          <a:p>
            <a:pPr>
              <a:lnSpc>
                <a:spcPts val="1600"/>
              </a:lnSpc>
            </a:pPr>
            <a:r>
              <a:rPr kumimoji="1" lang="ja-JP" altLang="en-US" sz="1600" dirty="0" smtClean="0"/>
              <a:t>外科等他科との連携が必要な症例は選定に要する時間が長くなる傾向にあるが、結核疑いのある方の切迫早産の</a:t>
            </a:r>
            <a:r>
              <a:rPr lang="ja-JP" altLang="en-US" sz="1600" dirty="0" smtClean="0"/>
              <a:t>事例で</a:t>
            </a:r>
            <a:r>
              <a:rPr lang="en-US" altLang="ja-JP" sz="1600" dirty="0" smtClean="0"/>
              <a:t>61</a:t>
            </a:r>
            <a:r>
              <a:rPr lang="ja-JP" altLang="en-US" sz="1600" dirty="0" smtClean="0"/>
              <a:t>分を要した。</a:t>
            </a:r>
            <a:endParaRPr kumimoji="1" lang="ja-JP" altLang="en-US" sz="1600" dirty="0"/>
          </a:p>
        </p:txBody>
      </p:sp>
      <p:sp>
        <p:nvSpPr>
          <p:cNvPr id="10" name="テキスト ボックス 9"/>
          <p:cNvSpPr txBox="1"/>
          <p:nvPr/>
        </p:nvSpPr>
        <p:spPr>
          <a:xfrm>
            <a:off x="107926" y="85817"/>
            <a:ext cx="5544616" cy="400110"/>
          </a:xfrm>
          <a:prstGeom prst="rect">
            <a:avLst/>
          </a:prstGeom>
          <a:noFill/>
        </p:spPr>
        <p:txBody>
          <a:bodyPr wrap="square" rtlCol="0">
            <a:spAutoFit/>
          </a:bodyPr>
          <a:lstStyle/>
          <a:p>
            <a:r>
              <a:rPr lang="en-US" altLang="ja-JP" b="1" dirty="0">
                <a:solidFill>
                  <a:schemeClr val="bg1"/>
                </a:solidFill>
              </a:rPr>
              <a:t>Ⅱ</a:t>
            </a:r>
            <a:r>
              <a:rPr lang="ja-JP" altLang="en-US" b="1" dirty="0" smtClean="0">
                <a:solidFill>
                  <a:schemeClr val="bg1"/>
                </a:solidFill>
              </a:rPr>
              <a:t>　周産期医療体制コーディネーター設置事業</a:t>
            </a:r>
            <a:endParaRPr kumimoji="1" lang="ja-JP" altLang="en-US" b="1" dirty="0">
              <a:solidFill>
                <a:schemeClr val="bg1"/>
              </a:solidFill>
            </a:endParaRPr>
          </a:p>
        </p:txBody>
      </p:sp>
      <p:sp>
        <p:nvSpPr>
          <p:cNvPr id="11" name="テキスト ボックス 10"/>
          <p:cNvSpPr txBox="1"/>
          <p:nvPr/>
        </p:nvSpPr>
        <p:spPr>
          <a:xfrm>
            <a:off x="5220494" y="1545241"/>
            <a:ext cx="1548172" cy="297517"/>
          </a:xfrm>
          <a:prstGeom prst="rect">
            <a:avLst/>
          </a:prstGeom>
          <a:noFill/>
          <a:ln>
            <a:noFill/>
            <a:prstDash val="dash"/>
          </a:ln>
        </p:spPr>
        <p:txBody>
          <a:bodyPr wrap="square" rtlCol="0" anchor="ctr">
            <a:spAutoFit/>
          </a:bodyPr>
          <a:lstStyle/>
          <a:p>
            <a:pPr>
              <a:lnSpc>
                <a:spcPts val="1600"/>
              </a:lnSpc>
            </a:pPr>
            <a:r>
              <a:rPr kumimoji="1" lang="ja-JP" altLang="en-US" sz="1400" dirty="0" smtClean="0"/>
              <a:t>☆</a:t>
            </a:r>
            <a:r>
              <a:rPr kumimoji="1" lang="en-US" altLang="ja-JP" sz="1400" dirty="0" smtClean="0"/>
              <a:t>H30</a:t>
            </a:r>
            <a:r>
              <a:rPr kumimoji="1" lang="ja-JP" altLang="en-US" sz="1400" dirty="0" smtClean="0"/>
              <a:t>　割合</a:t>
            </a:r>
            <a:endParaRPr kumimoji="1" lang="ja-JP" altLang="en-US" sz="1400" dirty="0"/>
          </a:p>
        </p:txBody>
      </p:sp>
      <p:graphicFrame>
        <p:nvGraphicFramePr>
          <p:cNvPr id="7" name="表 6"/>
          <p:cNvGraphicFramePr>
            <a:graphicFrameLocks noGrp="1"/>
          </p:cNvGraphicFramePr>
          <p:nvPr>
            <p:extLst>
              <p:ext uri="{D42A27DB-BD31-4B8C-83A1-F6EECF244321}">
                <p14:modId xmlns:p14="http://schemas.microsoft.com/office/powerpoint/2010/main" val="3106154409"/>
              </p:ext>
            </p:extLst>
          </p:nvPr>
        </p:nvGraphicFramePr>
        <p:xfrm>
          <a:off x="828004" y="1998692"/>
          <a:ext cx="3926284" cy="3654147"/>
        </p:xfrm>
        <a:graphic>
          <a:graphicData uri="http://schemas.openxmlformats.org/drawingml/2006/table">
            <a:tbl>
              <a:tblPr/>
              <a:tblGrid>
                <a:gridCol w="981571">
                  <a:extLst>
                    <a:ext uri="{9D8B030D-6E8A-4147-A177-3AD203B41FA5}">
                      <a16:colId xmlns:a16="http://schemas.microsoft.com/office/drawing/2014/main" val="20000"/>
                    </a:ext>
                  </a:extLst>
                </a:gridCol>
                <a:gridCol w="981571">
                  <a:extLst>
                    <a:ext uri="{9D8B030D-6E8A-4147-A177-3AD203B41FA5}">
                      <a16:colId xmlns:a16="http://schemas.microsoft.com/office/drawing/2014/main" val="20001"/>
                    </a:ext>
                  </a:extLst>
                </a:gridCol>
                <a:gridCol w="981571">
                  <a:extLst>
                    <a:ext uri="{9D8B030D-6E8A-4147-A177-3AD203B41FA5}">
                      <a16:colId xmlns:a16="http://schemas.microsoft.com/office/drawing/2014/main" val="20002"/>
                    </a:ext>
                  </a:extLst>
                </a:gridCol>
                <a:gridCol w="981571">
                  <a:extLst>
                    <a:ext uri="{9D8B030D-6E8A-4147-A177-3AD203B41FA5}">
                      <a16:colId xmlns:a16="http://schemas.microsoft.com/office/drawing/2014/main" val="20003"/>
                    </a:ext>
                  </a:extLst>
                </a:gridCol>
              </a:tblGrid>
              <a:tr h="654204">
                <a:tc>
                  <a:txBody>
                    <a:bodyPr/>
                    <a:lstStyle/>
                    <a:p>
                      <a:pPr algn="ctr" rtl="0" fontAlgn="ctr"/>
                      <a:r>
                        <a:rPr lang="zh-TW" altLang="en-US" sz="1400" b="1" i="0" u="none" strike="noStrike" dirty="0">
                          <a:solidFill>
                            <a:srgbClr val="000000"/>
                          </a:solidFill>
                          <a:effectLst/>
                          <a:latin typeface="+mj-lt"/>
                        </a:rPr>
                        <a:t>所要時間（分）</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a:solidFill>
                            <a:srgbClr val="000000"/>
                          </a:solidFill>
                          <a:effectLst/>
                          <a:latin typeface="+mj-lt"/>
                        </a:rPr>
                        <a:t>H28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smtClean="0">
                          <a:solidFill>
                            <a:srgbClr val="000000"/>
                          </a:solidFill>
                          <a:effectLst/>
                          <a:latin typeface="+mj-lt"/>
                        </a:rPr>
                        <a:t>H</a:t>
                      </a:r>
                      <a:r>
                        <a:rPr lang="en-US" altLang="ja-JP" sz="1400" b="0" i="0" u="none" strike="noStrike" dirty="0" smtClean="0">
                          <a:solidFill>
                            <a:srgbClr val="000000"/>
                          </a:solidFill>
                          <a:effectLst/>
                          <a:latin typeface="+mj-lt"/>
                        </a:rPr>
                        <a:t>29</a:t>
                      </a:r>
                      <a:endParaRPr lang="en-US" sz="14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smtClean="0">
                          <a:solidFill>
                            <a:srgbClr val="000000"/>
                          </a:solidFill>
                          <a:effectLst/>
                          <a:latin typeface="+mj-lt"/>
                        </a:rPr>
                        <a:t>H30</a:t>
                      </a:r>
                      <a:endParaRPr lang="en-US" sz="14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61439">
                <a:tc>
                  <a:txBody>
                    <a:bodyPr/>
                    <a:lstStyle/>
                    <a:p>
                      <a:pPr algn="ctr" rtl="0" fontAlgn="ctr"/>
                      <a:r>
                        <a:rPr lang="ja-JP" altLang="en-US" sz="1400" b="0" i="0" u="none" strike="noStrike">
                          <a:solidFill>
                            <a:srgbClr val="000000"/>
                          </a:solidFill>
                          <a:effectLst/>
                          <a:latin typeface="+mj-lt"/>
                        </a:rPr>
                        <a:t>～</a:t>
                      </a:r>
                      <a:r>
                        <a:rPr lang="en-US" altLang="ja-JP" sz="1400" b="0" i="0" u="none" strike="noStrike">
                          <a:solidFill>
                            <a:srgbClr val="000000"/>
                          </a:solidFill>
                          <a:effectLst/>
                          <a:latin typeface="+mj-lt"/>
                        </a:rPr>
                        <a:t>10</a:t>
                      </a:r>
                      <a:endParaRPr lang="ja-JP" altLang="en-US" sz="1400" b="0" i="0" u="none" strike="noStrike">
                        <a:solidFill>
                          <a:srgbClr val="000000"/>
                        </a:solidFill>
                        <a:effectLst/>
                        <a:latin typeface="+mj-lt"/>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400" b="0" i="0" u="none" strike="noStrike" dirty="0">
                          <a:solidFill>
                            <a:srgbClr val="000000"/>
                          </a:solidFill>
                          <a:effectLst/>
                          <a:latin typeface="+mj-lt"/>
                        </a:rPr>
                        <a:t>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400" b="0" i="0" u="none" strike="noStrike">
                          <a:solidFill>
                            <a:srgbClr val="000000"/>
                          </a:solidFill>
                          <a:effectLst/>
                          <a:latin typeface="+mj-lt"/>
                          <a:ea typeface="ＭＳ Ｐゴシック" panose="020B0600070205080204" pitchFamily="50" charset="-128"/>
                        </a:rPr>
                        <a:t>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400" b="0" i="0" u="none" strike="noStrike" dirty="0" smtClean="0">
                          <a:solidFill>
                            <a:srgbClr val="000000"/>
                          </a:solidFill>
                          <a:effectLst/>
                          <a:latin typeface="+mj-lt"/>
                          <a:ea typeface="ＭＳ Ｐゴシック" panose="020B0600070205080204" pitchFamily="50" charset="-128"/>
                        </a:rPr>
                        <a:t>35</a:t>
                      </a:r>
                      <a:endParaRPr lang="en-US" altLang="ja-JP" sz="14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61439">
                <a:tc>
                  <a:txBody>
                    <a:bodyPr/>
                    <a:lstStyle/>
                    <a:p>
                      <a:pPr algn="ctr" rtl="0" fontAlgn="ctr"/>
                      <a:r>
                        <a:rPr lang="en-US" altLang="ja-JP" sz="1400" b="0" i="0" u="none" strike="noStrike">
                          <a:solidFill>
                            <a:srgbClr val="000000"/>
                          </a:solidFill>
                          <a:effectLst/>
                          <a:latin typeface="+mj-lt"/>
                        </a:rPr>
                        <a:t>11</a:t>
                      </a:r>
                      <a:r>
                        <a:rPr lang="ja-JP" altLang="en-US" sz="1400" b="0" i="0" u="none" strike="noStrike">
                          <a:solidFill>
                            <a:srgbClr val="000000"/>
                          </a:solidFill>
                          <a:effectLst/>
                          <a:latin typeface="+mj-lt"/>
                        </a:rPr>
                        <a:t>～</a:t>
                      </a:r>
                      <a:r>
                        <a:rPr lang="en-US" altLang="ja-JP" sz="1400" b="0" i="0" u="none" strike="noStrike">
                          <a:solidFill>
                            <a:srgbClr val="000000"/>
                          </a:solidFill>
                          <a:effectLst/>
                          <a:latin typeface="+mj-lt"/>
                        </a:rPr>
                        <a:t>20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400" b="0" i="0" u="none" strike="noStrike" dirty="0">
                          <a:solidFill>
                            <a:srgbClr val="000000"/>
                          </a:solidFill>
                          <a:effectLst/>
                          <a:latin typeface="+mj-lt"/>
                        </a:rPr>
                        <a:t>47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400" b="0" i="0" u="none" strike="noStrike" dirty="0">
                          <a:solidFill>
                            <a:srgbClr val="000000"/>
                          </a:solidFill>
                          <a:effectLst/>
                          <a:latin typeface="+mj-lt"/>
                          <a:ea typeface="ＭＳ Ｐゴシック" panose="020B0600070205080204" pitchFamily="50" charset="-128"/>
                        </a:rPr>
                        <a:t>43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400" b="0" i="0" u="none" strike="noStrike" dirty="0" smtClean="0">
                          <a:solidFill>
                            <a:srgbClr val="000000"/>
                          </a:solidFill>
                          <a:effectLst/>
                          <a:latin typeface="+mj-lt"/>
                          <a:ea typeface="ＭＳ Ｐゴシック" panose="020B0600070205080204" pitchFamily="50" charset="-128"/>
                        </a:rPr>
                        <a:t>28</a:t>
                      </a:r>
                      <a:endParaRPr lang="en-US" altLang="ja-JP" sz="14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61439">
                <a:tc>
                  <a:txBody>
                    <a:bodyPr/>
                    <a:lstStyle/>
                    <a:p>
                      <a:pPr algn="ctr" rtl="0" fontAlgn="ctr"/>
                      <a:r>
                        <a:rPr lang="en-US" altLang="ja-JP" sz="1400" b="0" i="0" u="none" strike="noStrike">
                          <a:solidFill>
                            <a:srgbClr val="000000"/>
                          </a:solidFill>
                          <a:effectLst/>
                          <a:latin typeface="+mj-lt"/>
                        </a:rPr>
                        <a:t>21</a:t>
                      </a:r>
                      <a:r>
                        <a:rPr lang="ja-JP" altLang="en-US" sz="1400" b="0" i="0" u="none" strike="noStrike">
                          <a:solidFill>
                            <a:srgbClr val="000000"/>
                          </a:solidFill>
                          <a:effectLst/>
                          <a:latin typeface="+mj-lt"/>
                        </a:rPr>
                        <a:t>～</a:t>
                      </a:r>
                      <a:r>
                        <a:rPr lang="en-US" altLang="ja-JP" sz="1400" b="0" i="0" u="none" strike="noStrike">
                          <a:solidFill>
                            <a:srgbClr val="000000"/>
                          </a:solidFill>
                          <a:effectLst/>
                          <a:latin typeface="+mj-lt"/>
                        </a:rPr>
                        <a:t>30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400" b="0" i="0" u="none" strike="noStrike" dirty="0">
                          <a:solidFill>
                            <a:srgbClr val="000000"/>
                          </a:solidFill>
                          <a:effectLst/>
                          <a:latin typeface="+mj-lt"/>
                        </a:rPr>
                        <a:t>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400" b="0" i="0" u="none" strike="noStrike" dirty="0">
                          <a:solidFill>
                            <a:srgbClr val="000000"/>
                          </a:solidFill>
                          <a:effectLst/>
                          <a:latin typeface="+mj-lt"/>
                          <a:ea typeface="ＭＳ Ｐゴシック" panose="020B0600070205080204" pitchFamily="50" charset="-128"/>
                        </a:rPr>
                        <a:t>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400" b="0" i="0" u="none" strike="noStrike" dirty="0" smtClean="0">
                          <a:solidFill>
                            <a:srgbClr val="000000"/>
                          </a:solidFill>
                          <a:effectLst/>
                          <a:latin typeface="+mj-lt"/>
                          <a:ea typeface="ＭＳ Ｐゴシック" panose="020B0600070205080204" pitchFamily="50" charset="-128"/>
                        </a:rPr>
                        <a:t>9</a:t>
                      </a:r>
                      <a:endParaRPr lang="en-US" altLang="ja-JP" sz="14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61439">
                <a:tc>
                  <a:txBody>
                    <a:bodyPr/>
                    <a:lstStyle/>
                    <a:p>
                      <a:pPr algn="ctr" rtl="0" fontAlgn="ctr"/>
                      <a:r>
                        <a:rPr lang="en-US" altLang="ja-JP" sz="1400" b="0" i="0" u="none" strike="noStrike" dirty="0">
                          <a:solidFill>
                            <a:srgbClr val="000000"/>
                          </a:solidFill>
                          <a:effectLst/>
                          <a:latin typeface="+mj-lt"/>
                        </a:rPr>
                        <a:t>31</a:t>
                      </a:r>
                      <a:r>
                        <a:rPr lang="ja-JP" altLang="en-US" sz="1400" b="0" i="0" u="none" strike="noStrike" dirty="0">
                          <a:solidFill>
                            <a:srgbClr val="000000"/>
                          </a:solidFill>
                          <a:effectLst/>
                          <a:latin typeface="+mj-lt"/>
                        </a:rPr>
                        <a:t>～</a:t>
                      </a:r>
                      <a:r>
                        <a:rPr lang="en-US" altLang="ja-JP" sz="1400" b="0" i="0" u="none" strike="noStrike" dirty="0">
                          <a:solidFill>
                            <a:srgbClr val="000000"/>
                          </a:solidFill>
                          <a:effectLst/>
                          <a:latin typeface="+mj-lt"/>
                        </a:rPr>
                        <a:t>40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400" b="0" i="0" u="none" strike="noStrike" dirty="0">
                          <a:solidFill>
                            <a:srgbClr val="000000"/>
                          </a:solidFill>
                          <a:effectLst/>
                          <a:latin typeface="+mj-lt"/>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400" b="0" i="0" u="none" strike="noStrike" dirty="0">
                          <a:solidFill>
                            <a:srgbClr val="000000"/>
                          </a:solidFill>
                          <a:effectLst/>
                          <a:latin typeface="+mj-lt"/>
                          <a:ea typeface="ＭＳ Ｐゴシック" panose="020B0600070205080204" pitchFamily="50" charset="-128"/>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400" b="0" i="0" u="none" strike="noStrike" dirty="0" smtClean="0">
                          <a:solidFill>
                            <a:srgbClr val="000000"/>
                          </a:solidFill>
                          <a:effectLst/>
                          <a:latin typeface="+mj-lt"/>
                          <a:ea typeface="ＭＳ Ｐゴシック" panose="020B0600070205080204" pitchFamily="50" charset="-128"/>
                        </a:rPr>
                        <a:t>5</a:t>
                      </a:r>
                      <a:endParaRPr lang="en-US" altLang="ja-JP" sz="14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61439">
                <a:tc>
                  <a:txBody>
                    <a:bodyPr/>
                    <a:lstStyle/>
                    <a:p>
                      <a:pPr algn="ctr" rtl="0" fontAlgn="ctr"/>
                      <a:r>
                        <a:rPr lang="en-US" altLang="ja-JP" sz="1400" b="0" i="0" u="none" strike="noStrike" dirty="0">
                          <a:solidFill>
                            <a:srgbClr val="000000"/>
                          </a:solidFill>
                          <a:effectLst/>
                          <a:latin typeface="+mj-lt"/>
                        </a:rPr>
                        <a:t>41</a:t>
                      </a:r>
                      <a:r>
                        <a:rPr lang="ja-JP" altLang="en-US" sz="1400" b="0" i="0" u="none" strike="noStrike" dirty="0">
                          <a:solidFill>
                            <a:srgbClr val="000000"/>
                          </a:solidFill>
                          <a:effectLst/>
                          <a:latin typeface="+mj-lt"/>
                        </a:rPr>
                        <a:t>～</a:t>
                      </a:r>
                      <a:r>
                        <a:rPr lang="en-US" altLang="ja-JP" sz="1400" b="0" i="0" u="none" strike="noStrike" dirty="0">
                          <a:solidFill>
                            <a:srgbClr val="000000"/>
                          </a:solidFill>
                          <a:effectLst/>
                          <a:latin typeface="+mj-lt"/>
                        </a:rPr>
                        <a:t>50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400" b="0" i="0" u="none" strike="noStrike" dirty="0">
                          <a:solidFill>
                            <a:srgbClr val="000000"/>
                          </a:solidFill>
                          <a:effectLst/>
                          <a:latin typeface="+mj-lt"/>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400" b="0" i="0" u="none" strike="noStrike" dirty="0">
                          <a:solidFill>
                            <a:srgbClr val="000000"/>
                          </a:solidFill>
                          <a:effectLst/>
                          <a:latin typeface="+mj-lt"/>
                          <a:ea typeface="ＭＳ Ｐゴシック" panose="020B0600070205080204" pitchFamily="50" charset="-128"/>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400" b="0" i="0" u="none" strike="noStrike" dirty="0" smtClean="0">
                          <a:solidFill>
                            <a:srgbClr val="000000"/>
                          </a:solidFill>
                          <a:effectLst/>
                          <a:latin typeface="+mj-lt"/>
                          <a:ea typeface="ＭＳ Ｐゴシック" panose="020B0600070205080204" pitchFamily="50" charset="-128"/>
                        </a:rPr>
                        <a:t>0</a:t>
                      </a:r>
                      <a:endParaRPr lang="en-US" altLang="ja-JP" sz="14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61439">
                <a:tc>
                  <a:txBody>
                    <a:bodyPr/>
                    <a:lstStyle/>
                    <a:p>
                      <a:pPr algn="ctr" rtl="0" fontAlgn="ctr"/>
                      <a:r>
                        <a:rPr lang="en-US" altLang="ja-JP" sz="1400" b="0" i="0" u="none" strike="noStrike">
                          <a:solidFill>
                            <a:srgbClr val="000000"/>
                          </a:solidFill>
                          <a:effectLst/>
                          <a:latin typeface="+mj-lt"/>
                        </a:rPr>
                        <a:t>51</a:t>
                      </a:r>
                      <a:r>
                        <a:rPr lang="ja-JP" altLang="en-US" sz="1400" b="0" i="0" u="none" strike="noStrike">
                          <a:solidFill>
                            <a:srgbClr val="000000"/>
                          </a:solidFill>
                          <a:effectLst/>
                          <a:latin typeface="+mj-lt"/>
                        </a:rPr>
                        <a:t>～</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400" b="0" i="0" u="none" strike="noStrike" dirty="0">
                          <a:solidFill>
                            <a:srgbClr val="000000"/>
                          </a:solidFill>
                          <a:effectLst/>
                          <a:latin typeface="+mj-lt"/>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400" b="0" i="0" u="none" strike="noStrike" dirty="0">
                          <a:solidFill>
                            <a:srgbClr val="000000"/>
                          </a:solidFill>
                          <a:effectLst/>
                          <a:latin typeface="+mj-lt"/>
                          <a:ea typeface="ＭＳ Ｐゴシック" panose="020B0600070205080204" pitchFamily="50" charset="-128"/>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400" b="0" i="0" u="none" strike="noStrike" dirty="0" smtClean="0">
                          <a:solidFill>
                            <a:srgbClr val="000000"/>
                          </a:solidFill>
                          <a:effectLst/>
                          <a:latin typeface="+mj-lt"/>
                          <a:ea typeface="ＭＳ Ｐゴシック" panose="020B0600070205080204" pitchFamily="50" charset="-128"/>
                        </a:rPr>
                        <a:t>1</a:t>
                      </a:r>
                      <a:endParaRPr lang="en-US" altLang="ja-JP" sz="14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61439">
                <a:tc>
                  <a:txBody>
                    <a:bodyPr/>
                    <a:lstStyle/>
                    <a:p>
                      <a:pPr algn="ctr" rtl="0" fontAlgn="ctr"/>
                      <a:r>
                        <a:rPr lang="ja-JP" altLang="en-US" sz="1400" b="0" i="0" u="none" strike="noStrike">
                          <a:solidFill>
                            <a:srgbClr val="000000"/>
                          </a:solidFill>
                          <a:effectLst/>
                          <a:latin typeface="+mj-lt"/>
                        </a:rPr>
                        <a:t>不明</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altLang="ja-JP" sz="1400" b="0" i="0" u="none" strike="noStrike" dirty="0">
                          <a:solidFill>
                            <a:srgbClr val="000000"/>
                          </a:solidFill>
                          <a:effectLst/>
                          <a:latin typeface="+mj-lt"/>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altLang="ja-JP" sz="1400" b="0" i="0" u="none" strike="noStrike" dirty="0">
                          <a:solidFill>
                            <a:srgbClr val="000000"/>
                          </a:solidFill>
                          <a:effectLst/>
                          <a:latin typeface="+mj-lt"/>
                          <a:ea typeface="ＭＳ Ｐゴシック" panose="020B0600070205080204" pitchFamily="50" charset="-128"/>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altLang="ja-JP" sz="1400" b="0" i="0" u="none" strike="noStrike" dirty="0" smtClean="0">
                          <a:solidFill>
                            <a:srgbClr val="000000"/>
                          </a:solidFill>
                          <a:effectLst/>
                          <a:latin typeface="+mj-lt"/>
                          <a:ea typeface="ＭＳ Ｐゴシック" panose="020B0600070205080204" pitchFamily="50" charset="-128"/>
                        </a:rPr>
                        <a:t>0</a:t>
                      </a:r>
                      <a:endParaRPr lang="en-US" altLang="ja-JP" sz="14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469870">
                <a:tc>
                  <a:txBody>
                    <a:bodyPr/>
                    <a:lstStyle/>
                    <a:p>
                      <a:pPr algn="ctr" rtl="0" fontAlgn="ctr"/>
                      <a:r>
                        <a:rPr lang="ja-JP" altLang="en-US" sz="1400" b="0" i="0" u="none" strike="noStrike">
                          <a:solidFill>
                            <a:srgbClr val="000000"/>
                          </a:solidFill>
                          <a:effectLst/>
                          <a:latin typeface="+mj-lt"/>
                        </a:rPr>
                        <a:t>計</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altLang="ja-JP" sz="1400" b="0" i="0" u="none" strike="noStrike" dirty="0">
                          <a:solidFill>
                            <a:srgbClr val="000000"/>
                          </a:solidFill>
                          <a:effectLst/>
                          <a:latin typeface="+mj-lt"/>
                        </a:rPr>
                        <a:t>110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altLang="ja-JP" sz="1400" b="0" i="0" u="none" strike="noStrike" dirty="0">
                          <a:solidFill>
                            <a:srgbClr val="000000"/>
                          </a:solidFill>
                          <a:effectLst/>
                          <a:latin typeface="+mj-lt"/>
                          <a:ea typeface="ＭＳ Ｐゴシック" panose="020B0600070205080204" pitchFamily="50" charset="-128"/>
                        </a:rPr>
                        <a:t>99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altLang="ja-JP" sz="1400" b="0" i="0" u="none" strike="noStrike" dirty="0" smtClean="0">
                          <a:solidFill>
                            <a:srgbClr val="000000"/>
                          </a:solidFill>
                          <a:effectLst/>
                          <a:latin typeface="+mj-lt"/>
                          <a:ea typeface="ＭＳ Ｐゴシック" panose="020B0600070205080204" pitchFamily="50" charset="-128"/>
                        </a:rPr>
                        <a:t>78</a:t>
                      </a:r>
                      <a:endParaRPr lang="en-US" altLang="ja-JP" sz="14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graphicFrame>
        <p:nvGraphicFramePr>
          <p:cNvPr id="13" name="グラフ 12"/>
          <p:cNvGraphicFramePr>
            <a:graphicFrameLocks/>
          </p:cNvGraphicFramePr>
          <p:nvPr>
            <p:extLst>
              <p:ext uri="{D42A27DB-BD31-4B8C-83A1-F6EECF244321}">
                <p14:modId xmlns:p14="http://schemas.microsoft.com/office/powerpoint/2010/main" val="1581249459"/>
              </p:ext>
            </p:extLst>
          </p:nvPr>
        </p:nvGraphicFramePr>
        <p:xfrm>
          <a:off x="5220494" y="1998691"/>
          <a:ext cx="4572000" cy="282465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903360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298ADCCA-84D9-4069-9BB0-304B67134722}" type="slidenum">
              <a:rPr kumimoji="1" lang="ja-JP" altLang="en-US" smtClean="0"/>
              <a:t>7</a:t>
            </a:fld>
            <a:endParaRPr kumimoji="1" lang="ja-JP" altLang="en-US"/>
          </a:p>
        </p:txBody>
      </p:sp>
      <p:sp>
        <p:nvSpPr>
          <p:cNvPr id="4" name="コンテンツ プレースホルダー 2"/>
          <p:cNvSpPr txBox="1">
            <a:spLocks/>
          </p:cNvSpPr>
          <p:nvPr/>
        </p:nvSpPr>
        <p:spPr>
          <a:xfrm>
            <a:off x="179934" y="756295"/>
            <a:ext cx="10081120" cy="6336704"/>
          </a:xfrm>
          <a:prstGeom prst="rect">
            <a:avLst/>
          </a:prstGeom>
        </p:spPr>
        <p:txBody>
          <a:bodyPr/>
          <a:lstStyle>
            <a:lvl1pPr marL="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1pPr>
            <a:lvl2pPr marL="51435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2pPr>
            <a:lvl3pPr marL="102870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3pPr>
            <a:lvl4pPr marL="154305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4pPr>
            <a:lvl5pPr marL="205740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5pPr>
            <a:lvl6pPr marL="282892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6pPr>
            <a:lvl7pPr marL="334327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7pPr>
            <a:lvl8pPr marL="385762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8pPr>
            <a:lvl9pPr marL="437197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9pPr>
          </a:lstStyle>
          <a:p>
            <a:pPr>
              <a:lnSpc>
                <a:spcPts val="1000"/>
              </a:lnSpc>
            </a:pPr>
            <a:endParaRPr lang="en-US" altLang="ja-JP" smtClean="0"/>
          </a:p>
          <a:p>
            <a:r>
              <a:rPr lang="ja-JP" altLang="en-US" sz="1400" smtClean="0"/>
              <a:t>　</a:t>
            </a:r>
            <a:endParaRPr lang="ja-JP" altLang="en-US" dirty="0"/>
          </a:p>
        </p:txBody>
      </p:sp>
      <p:sp>
        <p:nvSpPr>
          <p:cNvPr id="5" name="コンテンツ プレースホルダー 2"/>
          <p:cNvSpPr txBox="1">
            <a:spLocks/>
          </p:cNvSpPr>
          <p:nvPr/>
        </p:nvSpPr>
        <p:spPr>
          <a:xfrm>
            <a:off x="179934" y="756295"/>
            <a:ext cx="10081120" cy="6336704"/>
          </a:xfrm>
          <a:prstGeom prst="rect">
            <a:avLst/>
          </a:prstGeom>
        </p:spPr>
        <p:txBody>
          <a:bodyPr/>
          <a:lstStyle>
            <a:lvl1pPr marL="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1pPr>
            <a:lvl2pPr marL="51435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2pPr>
            <a:lvl3pPr marL="102870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3pPr>
            <a:lvl4pPr marL="154305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4pPr>
            <a:lvl5pPr marL="205740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5pPr>
            <a:lvl6pPr marL="282892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6pPr>
            <a:lvl7pPr marL="334327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7pPr>
            <a:lvl8pPr marL="385762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8pPr>
            <a:lvl9pPr marL="437197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9pPr>
          </a:lstStyle>
          <a:p>
            <a:pPr>
              <a:lnSpc>
                <a:spcPts val="1000"/>
              </a:lnSpc>
            </a:pPr>
            <a:endParaRPr lang="en-US" altLang="ja-JP" smtClean="0"/>
          </a:p>
          <a:p>
            <a:r>
              <a:rPr lang="ja-JP" altLang="en-US" sz="1400" smtClean="0"/>
              <a:t>　</a:t>
            </a:r>
            <a:endParaRPr lang="ja-JP" altLang="en-US" dirty="0"/>
          </a:p>
        </p:txBody>
      </p:sp>
      <p:sp>
        <p:nvSpPr>
          <p:cNvPr id="10" name="テキスト ボックス 9"/>
          <p:cNvSpPr txBox="1"/>
          <p:nvPr/>
        </p:nvSpPr>
        <p:spPr>
          <a:xfrm>
            <a:off x="107926" y="85817"/>
            <a:ext cx="5544616" cy="400110"/>
          </a:xfrm>
          <a:prstGeom prst="rect">
            <a:avLst/>
          </a:prstGeom>
          <a:noFill/>
        </p:spPr>
        <p:txBody>
          <a:bodyPr wrap="square" rtlCol="0">
            <a:spAutoFit/>
          </a:bodyPr>
          <a:lstStyle/>
          <a:p>
            <a:r>
              <a:rPr lang="en-US" altLang="ja-JP" b="1" dirty="0">
                <a:solidFill>
                  <a:schemeClr val="bg1"/>
                </a:solidFill>
              </a:rPr>
              <a:t>Ⅱ</a:t>
            </a:r>
            <a:r>
              <a:rPr lang="ja-JP" altLang="en-US" b="1" dirty="0" smtClean="0">
                <a:solidFill>
                  <a:schemeClr val="bg1"/>
                </a:solidFill>
              </a:rPr>
              <a:t>　周産期医療体制コーディネーター設置事業</a:t>
            </a:r>
            <a:endParaRPr kumimoji="1" lang="ja-JP" altLang="en-US" b="1" dirty="0">
              <a:solidFill>
                <a:schemeClr val="bg1"/>
              </a:solidFill>
            </a:endParaRPr>
          </a:p>
        </p:txBody>
      </p:sp>
      <p:sp>
        <p:nvSpPr>
          <p:cNvPr id="12" name="正方形/長方形 11"/>
          <p:cNvSpPr/>
          <p:nvPr/>
        </p:nvSpPr>
        <p:spPr>
          <a:xfrm>
            <a:off x="467966" y="797518"/>
            <a:ext cx="1620957" cy="338554"/>
          </a:xfrm>
          <a:prstGeom prst="rect">
            <a:avLst/>
          </a:prstGeom>
        </p:spPr>
        <p:txBody>
          <a:bodyPr wrap="none">
            <a:spAutoFit/>
          </a:bodyPr>
          <a:lstStyle/>
          <a:p>
            <a:r>
              <a:rPr lang="ja-JP" altLang="en-US" sz="1600" dirty="0"/>
              <a:t>４</a:t>
            </a:r>
            <a:r>
              <a:rPr lang="ja-JP" altLang="en-US" sz="1600" dirty="0" smtClean="0"/>
              <a:t>　件数の推移</a:t>
            </a:r>
            <a:endParaRPr lang="en-US" altLang="ja-JP" sz="1600" dirty="0"/>
          </a:p>
        </p:txBody>
      </p:sp>
      <p:graphicFrame>
        <p:nvGraphicFramePr>
          <p:cNvPr id="8" name="表 7"/>
          <p:cNvGraphicFramePr>
            <a:graphicFrameLocks noGrp="1"/>
          </p:cNvGraphicFramePr>
          <p:nvPr>
            <p:extLst>
              <p:ext uri="{D42A27DB-BD31-4B8C-83A1-F6EECF244321}">
                <p14:modId xmlns:p14="http://schemas.microsoft.com/office/powerpoint/2010/main" val="2617387156"/>
              </p:ext>
            </p:extLst>
          </p:nvPr>
        </p:nvGraphicFramePr>
        <p:xfrm>
          <a:off x="750051" y="1332359"/>
          <a:ext cx="3102291" cy="3785465"/>
        </p:xfrm>
        <a:graphic>
          <a:graphicData uri="http://schemas.openxmlformats.org/drawingml/2006/table">
            <a:tbl>
              <a:tblPr/>
              <a:tblGrid>
                <a:gridCol w="798035">
                  <a:extLst>
                    <a:ext uri="{9D8B030D-6E8A-4147-A177-3AD203B41FA5}">
                      <a16:colId xmlns:a16="http://schemas.microsoft.com/office/drawing/2014/main" val="2195983046"/>
                    </a:ext>
                  </a:extLst>
                </a:gridCol>
                <a:gridCol w="1152128">
                  <a:extLst>
                    <a:ext uri="{9D8B030D-6E8A-4147-A177-3AD203B41FA5}">
                      <a16:colId xmlns:a16="http://schemas.microsoft.com/office/drawing/2014/main" val="4071303927"/>
                    </a:ext>
                  </a:extLst>
                </a:gridCol>
                <a:gridCol w="1152128">
                  <a:extLst>
                    <a:ext uri="{9D8B030D-6E8A-4147-A177-3AD203B41FA5}">
                      <a16:colId xmlns:a16="http://schemas.microsoft.com/office/drawing/2014/main" val="4054400628"/>
                    </a:ext>
                  </a:extLst>
                </a:gridCol>
              </a:tblGrid>
              <a:tr h="1034875">
                <a:tc>
                  <a:txBody>
                    <a:bodyPr/>
                    <a:lstStyle/>
                    <a:p>
                      <a:pPr algn="ctr" rtl="0" fontAlgn="ctr"/>
                      <a:r>
                        <a:rPr lang="ja-JP" altLang="en-US" sz="1200" b="0" i="0" u="none" strike="noStrike" dirty="0">
                          <a:solidFill>
                            <a:srgbClr val="000000"/>
                          </a:solidFill>
                          <a:effectLst/>
                          <a:latin typeface="+mj-lt"/>
                          <a:ea typeface="メイリオ" panose="020B0604030504040204" pitchFamily="50" charset="-128"/>
                        </a:rPr>
                        <a:t>年度</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200" b="0" i="0" u="none" strike="noStrike" dirty="0" smtClean="0">
                          <a:solidFill>
                            <a:srgbClr val="000000"/>
                          </a:solidFill>
                          <a:effectLst/>
                          <a:latin typeface="+mj-lt"/>
                          <a:ea typeface="メイリオ" panose="020B0604030504040204" pitchFamily="50" charset="-128"/>
                        </a:rPr>
                        <a:t>コーディネート</a:t>
                      </a:r>
                      <a:endParaRPr lang="en-US" altLang="ja-JP" sz="1200" b="0" i="0" u="none" strike="noStrike" dirty="0" smtClean="0">
                        <a:solidFill>
                          <a:srgbClr val="000000"/>
                        </a:solidFill>
                        <a:effectLst/>
                        <a:latin typeface="+mj-lt"/>
                        <a:ea typeface="メイリオ" panose="020B0604030504040204" pitchFamily="50" charset="-128"/>
                      </a:endParaRPr>
                    </a:p>
                    <a:p>
                      <a:pPr algn="ctr" rtl="0" fontAlgn="ctr"/>
                      <a:r>
                        <a:rPr lang="ja-JP" altLang="en-US" sz="1200" b="0" i="0" u="none" strike="noStrike" dirty="0" smtClean="0">
                          <a:solidFill>
                            <a:srgbClr val="000000"/>
                          </a:solidFill>
                          <a:effectLst/>
                          <a:latin typeface="+mj-lt"/>
                          <a:ea typeface="メイリオ" panose="020B0604030504040204" pitchFamily="50" charset="-128"/>
                        </a:rPr>
                        <a:t>件数</a:t>
                      </a:r>
                      <a:endParaRPr lang="ja-JP" altLang="en-US" sz="1200" b="0" i="0" u="none" strike="noStrike" dirty="0">
                        <a:solidFill>
                          <a:srgbClr val="000000"/>
                        </a:solidFill>
                        <a:effectLst/>
                        <a:latin typeface="+mj-lt"/>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200" b="0" i="0" u="none" strike="noStrike" dirty="0">
                          <a:solidFill>
                            <a:srgbClr val="000000"/>
                          </a:solidFill>
                          <a:effectLst/>
                          <a:latin typeface="+mj-lt"/>
                          <a:ea typeface="ＭＳ Ｐゴシック" panose="020B0600070205080204" pitchFamily="50" charset="-128"/>
                        </a:rPr>
                        <a:t>OGCS</a:t>
                      </a:r>
                      <a:r>
                        <a:rPr lang="ja-JP" altLang="en-US" sz="1200" b="0" i="0" u="none" strike="noStrike" dirty="0">
                          <a:solidFill>
                            <a:srgbClr val="000000"/>
                          </a:solidFill>
                          <a:effectLst/>
                          <a:latin typeface="+mj-lt"/>
                          <a:ea typeface="ＭＳ Ｐゴシック" panose="020B0600070205080204" pitchFamily="50" charset="-128"/>
                        </a:rPr>
                        <a:t>搬送件数</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8714946"/>
                  </a:ext>
                </a:extLst>
              </a:tr>
              <a:tr h="275059">
                <a:tc>
                  <a:txBody>
                    <a:bodyPr/>
                    <a:lstStyle/>
                    <a:p>
                      <a:pPr algn="ctr" rtl="0" fontAlgn="ctr"/>
                      <a:r>
                        <a:rPr lang="en-US" altLang="ja-JP" sz="1200" b="0" i="0" u="none" strike="noStrike" dirty="0">
                          <a:solidFill>
                            <a:srgbClr val="000000"/>
                          </a:solidFill>
                          <a:effectLst/>
                          <a:latin typeface="+mj-lt"/>
                          <a:ea typeface="ＭＳ Ｐゴシック" panose="020B0600070205080204" pitchFamily="50" charset="-128"/>
                        </a:rPr>
                        <a:t>21</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200" b="0" i="0" u="none" strike="noStrike" dirty="0">
                          <a:solidFill>
                            <a:srgbClr val="000000"/>
                          </a:solidFill>
                          <a:effectLst/>
                          <a:latin typeface="+mj-lt"/>
                          <a:ea typeface="ＭＳ Ｐゴシック" panose="020B0600070205080204" pitchFamily="50" charset="-128"/>
                        </a:rPr>
                        <a:t>163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200" b="0" i="0" u="none" strike="noStrike" dirty="0">
                          <a:solidFill>
                            <a:srgbClr val="000000"/>
                          </a:solidFill>
                          <a:effectLst/>
                          <a:latin typeface="+mj-lt"/>
                          <a:ea typeface="ＭＳ Ｐゴシック" panose="020B0600070205080204" pitchFamily="50" charset="-128"/>
                        </a:rPr>
                        <a:t>1,555</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86719037"/>
                  </a:ext>
                </a:extLst>
              </a:tr>
              <a:tr h="275059">
                <a:tc>
                  <a:txBody>
                    <a:bodyPr/>
                    <a:lstStyle/>
                    <a:p>
                      <a:pPr algn="ctr" rtl="0" fontAlgn="ctr"/>
                      <a:r>
                        <a:rPr lang="en-US" altLang="ja-JP" sz="1200" b="0" i="0" u="none" strike="noStrike" dirty="0">
                          <a:solidFill>
                            <a:srgbClr val="000000"/>
                          </a:solidFill>
                          <a:effectLst/>
                          <a:latin typeface="+mj-lt"/>
                          <a:ea typeface="ＭＳ Ｐゴシック" panose="020B0600070205080204" pitchFamily="50" charset="-128"/>
                        </a:rPr>
                        <a:t>22</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200" b="0" i="0" u="none" strike="noStrike" dirty="0">
                          <a:solidFill>
                            <a:srgbClr val="000000"/>
                          </a:solidFill>
                          <a:effectLst/>
                          <a:latin typeface="+mj-lt"/>
                          <a:ea typeface="ＭＳ Ｐゴシック" panose="020B0600070205080204" pitchFamily="50" charset="-128"/>
                        </a:rPr>
                        <a:t>165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200" b="0" i="0" u="none" strike="noStrike" dirty="0">
                          <a:solidFill>
                            <a:srgbClr val="000000"/>
                          </a:solidFill>
                          <a:effectLst/>
                          <a:latin typeface="+mj-lt"/>
                          <a:ea typeface="ＭＳ Ｐゴシック" panose="020B0600070205080204" pitchFamily="50" charset="-128"/>
                        </a:rPr>
                        <a:t>1,889</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8327369"/>
                  </a:ext>
                </a:extLst>
              </a:tr>
              <a:tr h="275059">
                <a:tc>
                  <a:txBody>
                    <a:bodyPr/>
                    <a:lstStyle/>
                    <a:p>
                      <a:pPr algn="ctr" rtl="0" fontAlgn="ctr"/>
                      <a:r>
                        <a:rPr lang="en-US" altLang="ja-JP" sz="1200" b="0" i="0" u="none" strike="noStrike" dirty="0">
                          <a:solidFill>
                            <a:srgbClr val="000000"/>
                          </a:solidFill>
                          <a:effectLst/>
                          <a:latin typeface="+mj-lt"/>
                          <a:ea typeface="ＭＳ Ｐゴシック" panose="020B0600070205080204" pitchFamily="50" charset="-128"/>
                        </a:rPr>
                        <a:t>23</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200" b="0" i="0" u="none" strike="noStrike" dirty="0">
                          <a:solidFill>
                            <a:srgbClr val="000000"/>
                          </a:solidFill>
                          <a:effectLst/>
                          <a:latin typeface="+mj-lt"/>
                          <a:ea typeface="ＭＳ Ｐゴシック" panose="020B0600070205080204" pitchFamily="50" charset="-128"/>
                        </a:rPr>
                        <a:t>152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200" b="0" i="0" u="none" strike="noStrike" dirty="0">
                          <a:solidFill>
                            <a:srgbClr val="000000"/>
                          </a:solidFill>
                          <a:effectLst/>
                          <a:latin typeface="+mj-lt"/>
                          <a:ea typeface="ＭＳ Ｐゴシック" panose="020B0600070205080204" pitchFamily="50" charset="-128"/>
                        </a:rPr>
                        <a:t>1,860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03490999"/>
                  </a:ext>
                </a:extLst>
              </a:tr>
              <a:tr h="275059">
                <a:tc>
                  <a:txBody>
                    <a:bodyPr/>
                    <a:lstStyle/>
                    <a:p>
                      <a:pPr algn="ctr" rtl="0" fontAlgn="ctr"/>
                      <a:r>
                        <a:rPr lang="en-US" altLang="ja-JP" sz="1200" b="0" i="0" u="none" strike="noStrike" dirty="0">
                          <a:solidFill>
                            <a:srgbClr val="000000"/>
                          </a:solidFill>
                          <a:effectLst/>
                          <a:latin typeface="+mj-lt"/>
                          <a:ea typeface="ＭＳ Ｐゴシック" panose="020B0600070205080204" pitchFamily="50" charset="-128"/>
                        </a:rPr>
                        <a:t>24</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200" b="0" i="0" u="none" strike="noStrike" dirty="0">
                          <a:solidFill>
                            <a:srgbClr val="000000"/>
                          </a:solidFill>
                          <a:effectLst/>
                          <a:latin typeface="+mj-lt"/>
                          <a:ea typeface="ＭＳ Ｐゴシック" panose="020B0600070205080204" pitchFamily="50" charset="-128"/>
                        </a:rPr>
                        <a:t>110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200" b="0" i="0" u="none" strike="noStrike" dirty="0">
                          <a:solidFill>
                            <a:srgbClr val="000000"/>
                          </a:solidFill>
                          <a:effectLst/>
                          <a:latin typeface="+mj-lt"/>
                          <a:ea typeface="ＭＳ Ｐゴシック" panose="020B0600070205080204" pitchFamily="50" charset="-128"/>
                        </a:rPr>
                        <a:t>2,038</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99504326"/>
                  </a:ext>
                </a:extLst>
              </a:tr>
              <a:tr h="275059">
                <a:tc>
                  <a:txBody>
                    <a:bodyPr/>
                    <a:lstStyle/>
                    <a:p>
                      <a:pPr algn="ctr" rtl="0" fontAlgn="ctr"/>
                      <a:r>
                        <a:rPr lang="en-US" altLang="ja-JP" sz="1200" b="0" i="0" u="none" strike="noStrike">
                          <a:solidFill>
                            <a:srgbClr val="000000"/>
                          </a:solidFill>
                          <a:effectLst/>
                          <a:latin typeface="+mj-lt"/>
                          <a:ea typeface="ＭＳ Ｐゴシック" panose="020B0600070205080204" pitchFamily="50" charset="-128"/>
                        </a:rPr>
                        <a:t>25</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200" b="0" i="0" u="none" strike="noStrike" dirty="0">
                          <a:solidFill>
                            <a:srgbClr val="000000"/>
                          </a:solidFill>
                          <a:effectLst/>
                          <a:latin typeface="+mj-lt"/>
                          <a:ea typeface="ＭＳ Ｐゴシック" panose="020B0600070205080204" pitchFamily="50" charset="-128"/>
                        </a:rPr>
                        <a:t>138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200" b="0" i="0" u="none" strike="noStrike" dirty="0">
                          <a:solidFill>
                            <a:srgbClr val="000000"/>
                          </a:solidFill>
                          <a:effectLst/>
                          <a:latin typeface="+mj-lt"/>
                          <a:ea typeface="ＭＳ Ｐゴシック" panose="020B0600070205080204" pitchFamily="50" charset="-128"/>
                        </a:rPr>
                        <a:t>2,180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23850916"/>
                  </a:ext>
                </a:extLst>
              </a:tr>
              <a:tr h="275059">
                <a:tc>
                  <a:txBody>
                    <a:bodyPr/>
                    <a:lstStyle/>
                    <a:p>
                      <a:pPr algn="ctr" rtl="0" fontAlgn="ctr"/>
                      <a:r>
                        <a:rPr lang="en-US" altLang="ja-JP" sz="1200" b="0" i="0" u="none" strike="noStrike">
                          <a:solidFill>
                            <a:srgbClr val="000000"/>
                          </a:solidFill>
                          <a:effectLst/>
                          <a:latin typeface="+mj-lt"/>
                          <a:ea typeface="ＭＳ Ｐゴシック" panose="020B0600070205080204" pitchFamily="50" charset="-128"/>
                        </a:rPr>
                        <a:t>26</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200" b="0" i="0" u="none" strike="noStrike" dirty="0">
                          <a:solidFill>
                            <a:srgbClr val="000000"/>
                          </a:solidFill>
                          <a:effectLst/>
                          <a:latin typeface="+mj-lt"/>
                          <a:ea typeface="ＭＳ Ｐゴシック" panose="020B0600070205080204" pitchFamily="50" charset="-128"/>
                        </a:rPr>
                        <a:t>135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200" b="0" i="0" u="none" strike="noStrike" dirty="0">
                          <a:solidFill>
                            <a:srgbClr val="000000"/>
                          </a:solidFill>
                          <a:effectLst/>
                          <a:latin typeface="+mj-lt"/>
                          <a:ea typeface="ＭＳ Ｐゴシック" panose="020B0600070205080204" pitchFamily="50" charset="-128"/>
                        </a:rPr>
                        <a:t>2,494</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74065765"/>
                  </a:ext>
                </a:extLst>
              </a:tr>
              <a:tr h="275059">
                <a:tc>
                  <a:txBody>
                    <a:bodyPr/>
                    <a:lstStyle/>
                    <a:p>
                      <a:pPr algn="ctr" rtl="0" fontAlgn="ctr"/>
                      <a:r>
                        <a:rPr lang="en-US" altLang="ja-JP" sz="1200" b="0" i="0" u="none" strike="noStrike">
                          <a:solidFill>
                            <a:srgbClr val="000000"/>
                          </a:solidFill>
                          <a:effectLst/>
                          <a:latin typeface="+mj-lt"/>
                          <a:ea typeface="ＭＳ Ｐゴシック" panose="020B0600070205080204" pitchFamily="50" charset="-128"/>
                        </a:rPr>
                        <a:t>27</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200" b="0" i="0" u="none" strike="noStrike" dirty="0">
                          <a:solidFill>
                            <a:srgbClr val="000000"/>
                          </a:solidFill>
                          <a:effectLst/>
                          <a:latin typeface="+mj-lt"/>
                          <a:ea typeface="ＭＳ Ｐゴシック" panose="020B0600070205080204" pitchFamily="50" charset="-128"/>
                        </a:rPr>
                        <a:t>139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200" b="0" i="0" u="none" strike="noStrike" dirty="0">
                          <a:solidFill>
                            <a:srgbClr val="000000"/>
                          </a:solidFill>
                          <a:effectLst/>
                          <a:latin typeface="+mj-lt"/>
                          <a:ea typeface="ＭＳ Ｐゴシック" panose="020B0600070205080204" pitchFamily="50" charset="-128"/>
                        </a:rPr>
                        <a:t>2,161</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5034652"/>
                  </a:ext>
                </a:extLst>
              </a:tr>
              <a:tr h="275059">
                <a:tc>
                  <a:txBody>
                    <a:bodyPr/>
                    <a:lstStyle/>
                    <a:p>
                      <a:pPr algn="ctr" rtl="0" fontAlgn="ctr"/>
                      <a:r>
                        <a:rPr lang="en-US" altLang="ja-JP" sz="1200" b="0" i="0" u="none" strike="noStrike">
                          <a:solidFill>
                            <a:srgbClr val="000000"/>
                          </a:solidFill>
                          <a:effectLst/>
                          <a:latin typeface="+mj-lt"/>
                          <a:ea typeface="ＭＳ Ｐゴシック" panose="020B0600070205080204" pitchFamily="50" charset="-128"/>
                        </a:rPr>
                        <a:t>28</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200" b="0" i="0" u="none" strike="noStrike" dirty="0">
                          <a:solidFill>
                            <a:srgbClr val="000000"/>
                          </a:solidFill>
                          <a:effectLst/>
                          <a:latin typeface="+mj-lt"/>
                          <a:ea typeface="ＭＳ Ｐゴシック" panose="020B0600070205080204" pitchFamily="50" charset="-128"/>
                        </a:rPr>
                        <a:t>110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200" b="0" i="0" u="none" strike="noStrike" dirty="0">
                          <a:solidFill>
                            <a:srgbClr val="000000"/>
                          </a:solidFill>
                          <a:effectLst/>
                          <a:latin typeface="+mj-lt"/>
                          <a:ea typeface="ＭＳ Ｐゴシック" panose="020B0600070205080204" pitchFamily="50" charset="-128"/>
                        </a:rPr>
                        <a:t>1,946</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70645927"/>
                  </a:ext>
                </a:extLst>
              </a:tr>
              <a:tr h="275059">
                <a:tc>
                  <a:txBody>
                    <a:bodyPr/>
                    <a:lstStyle/>
                    <a:p>
                      <a:pPr algn="ctr" rtl="0" fontAlgn="ctr"/>
                      <a:r>
                        <a:rPr lang="en-US" altLang="ja-JP" sz="1200" b="0" i="0" u="none" strike="noStrike" dirty="0">
                          <a:solidFill>
                            <a:srgbClr val="000000"/>
                          </a:solidFill>
                          <a:effectLst/>
                          <a:latin typeface="+mj-lt"/>
                          <a:ea typeface="ＭＳ Ｐゴシック" panose="020B0600070205080204" pitchFamily="50" charset="-128"/>
                        </a:rPr>
                        <a:t>29</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200" b="0" i="0" u="none" strike="noStrike" dirty="0">
                          <a:solidFill>
                            <a:srgbClr val="000000"/>
                          </a:solidFill>
                          <a:effectLst/>
                          <a:latin typeface="+mj-lt"/>
                          <a:ea typeface="ＭＳ Ｐゴシック" panose="020B0600070205080204" pitchFamily="50" charset="-128"/>
                        </a:rPr>
                        <a:t>99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200" b="0" i="0" u="none" strike="noStrike" dirty="0">
                          <a:solidFill>
                            <a:srgbClr val="000000"/>
                          </a:solidFill>
                          <a:effectLst/>
                          <a:latin typeface="+mj-lt"/>
                          <a:ea typeface="ＭＳ Ｐゴシック" panose="020B0600070205080204" pitchFamily="50" charset="-128"/>
                        </a:rPr>
                        <a:t>1,878</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0530151"/>
                  </a:ext>
                </a:extLst>
              </a:tr>
              <a:tr h="275059">
                <a:tc>
                  <a:txBody>
                    <a:bodyPr/>
                    <a:lstStyle/>
                    <a:p>
                      <a:pPr algn="ctr" rtl="0" fontAlgn="ctr"/>
                      <a:r>
                        <a:rPr lang="en-US" altLang="ja-JP" sz="1200" b="0" i="0" u="none" strike="noStrike" dirty="0" smtClean="0">
                          <a:solidFill>
                            <a:srgbClr val="000000"/>
                          </a:solidFill>
                          <a:effectLst/>
                          <a:latin typeface="+mj-lt"/>
                          <a:ea typeface="ＭＳ Ｐゴシック" panose="020B0600070205080204" pitchFamily="50" charset="-128"/>
                        </a:rPr>
                        <a:t>30</a:t>
                      </a:r>
                      <a:endParaRPr lang="en-US" altLang="ja-JP" sz="1200" b="0" i="0" u="none" strike="noStrike" dirty="0">
                        <a:solidFill>
                          <a:srgbClr val="000000"/>
                        </a:solidFill>
                        <a:effectLst/>
                        <a:latin typeface="+mj-lt"/>
                        <a:ea typeface="ＭＳ Ｐゴシック" panose="020B0600070205080204" pitchFamily="50" charset="-128"/>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altLang="ja-JP" sz="1200" b="0" i="0" u="none" strike="noStrike" dirty="0" smtClean="0">
                          <a:solidFill>
                            <a:srgbClr val="000000"/>
                          </a:solidFill>
                          <a:effectLst/>
                          <a:latin typeface="+mj-lt"/>
                          <a:ea typeface="ＭＳ Ｐゴシック" panose="020B0600070205080204" pitchFamily="50" charset="-128"/>
                        </a:rPr>
                        <a:t>78</a:t>
                      </a:r>
                      <a:endParaRPr lang="en-US" altLang="ja-JP" sz="12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altLang="ja-JP" sz="1200" b="0" i="0" u="none" strike="noStrike" dirty="0" smtClean="0">
                          <a:solidFill>
                            <a:srgbClr val="000000"/>
                          </a:solidFill>
                          <a:effectLst/>
                          <a:latin typeface="+mj-lt"/>
                          <a:ea typeface="ＭＳ Ｐゴシック" panose="020B0600070205080204" pitchFamily="50" charset="-128"/>
                        </a:rPr>
                        <a:t>1,956</a:t>
                      </a:r>
                      <a:endParaRPr lang="en-US" altLang="ja-JP" sz="12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1602837"/>
                  </a:ext>
                </a:extLst>
              </a:tr>
            </a:tbl>
          </a:graphicData>
        </a:graphic>
      </p:graphicFrame>
      <p:graphicFrame>
        <p:nvGraphicFramePr>
          <p:cNvPr id="11" name="グラフ 10"/>
          <p:cNvGraphicFramePr>
            <a:graphicFrameLocks/>
          </p:cNvGraphicFramePr>
          <p:nvPr>
            <p:extLst>
              <p:ext uri="{D42A27DB-BD31-4B8C-83A1-F6EECF244321}">
                <p14:modId xmlns:p14="http://schemas.microsoft.com/office/powerpoint/2010/main" val="1887309329"/>
              </p:ext>
            </p:extLst>
          </p:nvPr>
        </p:nvGraphicFramePr>
        <p:xfrm>
          <a:off x="4859235" y="1332358"/>
          <a:ext cx="5110781" cy="2268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3" name="グラフ 12"/>
          <p:cNvGraphicFramePr>
            <a:graphicFrameLocks/>
          </p:cNvGraphicFramePr>
          <p:nvPr>
            <p:extLst>
              <p:ext uri="{D42A27DB-BD31-4B8C-83A1-F6EECF244321}">
                <p14:modId xmlns:p14="http://schemas.microsoft.com/office/powerpoint/2010/main" val="3684104962"/>
              </p:ext>
            </p:extLst>
          </p:nvPr>
        </p:nvGraphicFramePr>
        <p:xfrm>
          <a:off x="4859235" y="3984624"/>
          <a:ext cx="5112000" cy="2266399"/>
        </p:xfrm>
        <a:graphic>
          <a:graphicData uri="http://schemas.openxmlformats.org/drawingml/2006/chart">
            <c:chart xmlns:c="http://schemas.openxmlformats.org/drawingml/2006/chart" xmlns:r="http://schemas.openxmlformats.org/officeDocument/2006/relationships" r:id="rId3"/>
          </a:graphicData>
        </a:graphic>
      </p:graphicFrame>
      <p:sp>
        <p:nvSpPr>
          <p:cNvPr id="14" name="テキスト ボックス 13"/>
          <p:cNvSpPr txBox="1"/>
          <p:nvPr/>
        </p:nvSpPr>
        <p:spPr>
          <a:xfrm>
            <a:off x="719994" y="5553757"/>
            <a:ext cx="3708412" cy="1118255"/>
          </a:xfrm>
          <a:prstGeom prst="rect">
            <a:avLst/>
          </a:prstGeom>
          <a:noFill/>
          <a:ln>
            <a:noFill/>
            <a:prstDash val="dash"/>
          </a:ln>
        </p:spPr>
        <p:txBody>
          <a:bodyPr wrap="square" rtlCol="0" anchor="ctr">
            <a:spAutoFit/>
          </a:bodyPr>
          <a:lstStyle/>
          <a:p>
            <a:pPr>
              <a:lnSpc>
                <a:spcPts val="1600"/>
              </a:lnSpc>
            </a:pPr>
            <a:r>
              <a:rPr lang="ja-JP" altLang="en-US" sz="1600" dirty="0" smtClean="0"/>
              <a:t>出生数の減少に伴い、実績件数の減少が予想されるが、危険な状態にある妊産婦を速やかに適切な医療が受けられる医療機関へ搬送するためには、今後も継続した配置が必要。</a:t>
            </a:r>
            <a:endParaRPr kumimoji="1" lang="ja-JP" altLang="en-US" sz="1600" dirty="0"/>
          </a:p>
        </p:txBody>
      </p:sp>
    </p:spTree>
    <p:extLst>
      <p:ext uri="{BB962C8B-B14F-4D97-AF65-F5344CB8AC3E}">
        <p14:creationId xmlns:p14="http://schemas.microsoft.com/office/powerpoint/2010/main" val="29334964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3">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ﾒｲﾘｵ（設定）">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7294</TotalTime>
  <Words>1381</Words>
  <Application>Microsoft Office PowerPoint</Application>
  <PresentationFormat>ユーザー設定</PresentationFormat>
  <Paragraphs>645</Paragraphs>
  <Slides>8</Slides>
  <Notes>5</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8</vt:i4>
      </vt:variant>
    </vt:vector>
  </HeadingPairs>
  <TitlesOfParts>
    <vt:vector size="17" baseType="lpstr">
      <vt:lpstr>GungsuhChe</vt:lpstr>
      <vt:lpstr>HG丸ｺﾞｼｯｸM-PRO</vt:lpstr>
      <vt:lpstr>ＭＳ Ｐゴシック</vt:lpstr>
      <vt:lpstr>ＭＳ ゴシック</vt:lpstr>
      <vt:lpstr>メイリオ</vt:lpstr>
      <vt:lpstr>Arial</vt:lpstr>
      <vt:lpstr>Calibri</vt:lpstr>
      <vt:lpstr>Office ​​テーマ</vt:lpstr>
      <vt:lpstr>デザインの設定</vt:lpstr>
      <vt:lpstr>大阪府周産期医療関連事業報告</vt:lpstr>
      <vt:lpstr>☆施設別診療件数</vt:lpstr>
      <vt:lpstr>☆診断名別の件数</vt:lpstr>
      <vt:lpstr>☆転帰</vt:lpstr>
      <vt:lpstr>➣概要 　母体や胎児が危険な状態にある妊産婦を、速やかに適切な医療が受けられる医療機関へ搬送するための 　コーディネート事業を大阪母子医療センターに委託。 　　・実施期間：平成30年4月1日～平成31年3月31日 　　・時間帯：夜間及び休日</vt:lpstr>
      <vt:lpstr>PowerPoint プレゼンテーション</vt:lpstr>
      <vt:lpstr>PowerPoint プレゼンテーション</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総務部税務室</dc:creator>
  <cp:lastModifiedBy>井上　和哉</cp:lastModifiedBy>
  <cp:revision>2949</cp:revision>
  <cp:lastPrinted>2020-06-17T02:33:35Z</cp:lastPrinted>
  <dcterms:created xsi:type="dcterms:W3CDTF">2014-01-23T06:20:14Z</dcterms:created>
  <dcterms:modified xsi:type="dcterms:W3CDTF">2020-06-17T02:33:38Z</dcterms:modified>
</cp:coreProperties>
</file>