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1.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2.xml" ContentType="application/vnd.openxmlformats-officedocument.presentationml.tag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3.xml" ContentType="application/vnd.openxmlformats-officedocument.presentationml.tags+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4.xml" ContentType="application/vnd.openxmlformats-officedocument.presentationml.tags+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5.xml" ContentType="application/vnd.openxmlformats-officedocument.presentationml.tags+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6.xml" ContentType="application/vnd.openxmlformats-officedocument.presentationml.tags+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7.xml" ContentType="application/vnd.openxmlformats-officedocument.presentationml.tags+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18.xml" ContentType="application/vnd.openxmlformats-officedocument.presentationml.tags+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19.xml" ContentType="application/vnd.openxmlformats-officedocument.presentationml.tags+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25.xml" ContentType="application/vnd.openxmlformats-officedocument.presentationml.tags+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26.xml" ContentType="application/vnd.openxmlformats-officedocument.presentationml.tags+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29.xml" ContentType="application/vnd.openxmlformats-officedocument.presentationml.tags+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30.xml" ContentType="application/vnd.openxmlformats-officedocument.presentationml.tags+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31.xml" ContentType="application/vnd.openxmlformats-officedocument.presentationml.tags+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32.xml" ContentType="application/vnd.openxmlformats-officedocument.presentationml.tags+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ags/tag33.xml" ContentType="application/vnd.openxmlformats-officedocument.presentationml.tags+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ags/tag34.xml" ContentType="application/vnd.openxmlformats-officedocument.presentationml.tags+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886" r:id="rId2"/>
    <p:sldMasterId id="2147483901" r:id="rId3"/>
    <p:sldMasterId id="2147483928" r:id="rId4"/>
    <p:sldMasterId id="2147483943" r:id="rId5"/>
  </p:sldMasterIdLst>
  <p:notesMasterIdLst>
    <p:notesMasterId r:id="rId50"/>
  </p:notesMasterIdLst>
  <p:sldIdLst>
    <p:sldId id="259" r:id="rId6"/>
    <p:sldId id="365" r:id="rId7"/>
    <p:sldId id="362" r:id="rId8"/>
    <p:sldId id="273" r:id="rId9"/>
    <p:sldId id="298" r:id="rId10"/>
    <p:sldId id="336" r:id="rId11"/>
    <p:sldId id="299" r:id="rId12"/>
    <p:sldId id="400" r:id="rId13"/>
    <p:sldId id="380" r:id="rId14"/>
    <p:sldId id="341" r:id="rId15"/>
    <p:sldId id="368" r:id="rId16"/>
    <p:sldId id="369" r:id="rId17"/>
    <p:sldId id="371" r:id="rId18"/>
    <p:sldId id="373" r:id="rId19"/>
    <p:sldId id="374" r:id="rId20"/>
    <p:sldId id="375" r:id="rId21"/>
    <p:sldId id="395" r:id="rId22"/>
    <p:sldId id="383" r:id="rId23"/>
    <p:sldId id="382" r:id="rId24"/>
    <p:sldId id="350" r:id="rId25"/>
    <p:sldId id="351" r:id="rId26"/>
    <p:sldId id="352" r:id="rId27"/>
    <p:sldId id="353" r:id="rId28"/>
    <p:sldId id="361" r:id="rId29"/>
    <p:sldId id="381" r:id="rId30"/>
    <p:sldId id="304" r:id="rId31"/>
    <p:sldId id="305" r:id="rId32"/>
    <p:sldId id="323" r:id="rId33"/>
    <p:sldId id="401" r:id="rId34"/>
    <p:sldId id="307" r:id="rId35"/>
    <p:sldId id="384" r:id="rId36"/>
    <p:sldId id="317" r:id="rId37"/>
    <p:sldId id="393" r:id="rId38"/>
    <p:sldId id="311" r:id="rId39"/>
    <p:sldId id="385" r:id="rId40"/>
    <p:sldId id="398" r:id="rId41"/>
    <p:sldId id="396" r:id="rId42"/>
    <p:sldId id="399" r:id="rId43"/>
    <p:sldId id="394" r:id="rId44"/>
    <p:sldId id="318" r:id="rId45"/>
    <p:sldId id="360" r:id="rId46"/>
    <p:sldId id="358" r:id="rId47"/>
    <p:sldId id="403" r:id="rId48"/>
    <p:sldId id="310" r:id="rId4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userDrawn="1">
          <p15:clr>
            <a:srgbClr val="A4A3A4"/>
          </p15:clr>
        </p15:guide>
        <p15:guide id="2" pos="5329" userDrawn="1">
          <p15:clr>
            <a:srgbClr val="A4A3A4"/>
          </p15:clr>
        </p15:guide>
        <p15:guide id="4" pos="1746" userDrawn="1">
          <p15:clr>
            <a:srgbClr val="A4A3A4"/>
          </p15:clr>
        </p15:guide>
        <p15:guide id="5" orient="horz" pos="3203" userDrawn="1">
          <p15:clr>
            <a:srgbClr val="A4A3A4"/>
          </p15:clr>
        </p15:guide>
        <p15:guide id="6" pos="1111" userDrawn="1">
          <p15:clr>
            <a:srgbClr val="A4A3A4"/>
          </p15:clr>
        </p15:guide>
        <p15:guide id="7" pos="4944" userDrawn="1">
          <p15:clr>
            <a:srgbClr val="A4A3A4"/>
          </p15:clr>
        </p15:guide>
        <p15:guide id="8" orient="horz" pos="2069" userDrawn="1">
          <p15:clr>
            <a:srgbClr val="A4A3A4"/>
          </p15:clr>
        </p15:guide>
        <p15:guide id="10" orient="horz" pos="39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6699"/>
    <a:srgbClr val="FF3399"/>
    <a:srgbClr val="FF7C80"/>
    <a:srgbClr val="FFCCFF"/>
    <a:srgbClr val="FFFF99"/>
    <a:srgbClr val="663300"/>
    <a:srgbClr val="CC9900"/>
    <a:srgbClr val="FFFFE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1163" autoAdjust="0"/>
  </p:normalViewPr>
  <p:slideViewPr>
    <p:cSldViewPr snapToGrid="0" showGuides="1">
      <p:cViewPr varScale="1">
        <p:scale>
          <a:sx n="63" d="100"/>
          <a:sy n="63" d="100"/>
        </p:scale>
        <p:origin x="1602" y="78"/>
      </p:cViewPr>
      <p:guideLst>
        <p:guide orient="horz" pos="1548"/>
        <p:guide pos="5329"/>
        <p:guide pos="1746"/>
        <p:guide orient="horz" pos="3203"/>
        <p:guide pos="1111"/>
        <p:guide pos="4944"/>
        <p:guide orient="horz" pos="2069"/>
        <p:guide orient="horz" pos="399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2010-2018.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2010-2018.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2010-2018.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2010-2018.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2010-2018.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2010-2018.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2010-2018.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2010-2018.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27494;&#21496;\Dropbox\&#9760;OGCS&#9760;\&#9678;%20&#26368;&#37325;&#30151;&#21512;&#20341;&#22922;&#29987;&#23142;&#21463;&#20837;&#20107;&#26989;&#22577;&#21578;\&#9711;%20&#26368;&#37325;&#30151;&#22922;&#29987;&#23142;%202014\&#9711;%20&#38598;&#35336;&#12288;2014%20vs%202013%20vs%20201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Dropbox\&#12298;%20&#10024;Takeshi_Potable%20Drive%20&#12299;\5%20&#23398;&#20250;&#12539;&#22996;&#21729;\&#9760;OGCS&#9760;\&#9678;%20&#26368;&#37325;&#30151;&#21512;&#20341;&#22922;&#29987;&#23142;&#21463;&#20837;&#20107;&#26989;&#22577;&#21578;\&#26368;&#37325;&#30151;&#22922;&#29987;&#23142;%202018&#24180;\&#9673;%20&#38598;&#35336;&#12288;2018%20vs%202015-201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5"/>
          <c:order val="5"/>
          <c:tx>
            <c:strRef>
              <c:f>原因疾患!$G$26</c:f>
              <c:strCache>
                <c:ptCount val="1"/>
                <c:pt idx="0">
                  <c:v>2017年</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80-4FE4-86FD-D4010D768B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80-4FE4-86FD-D4010D768B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80-4FE4-86FD-D4010D768B69}"/>
              </c:ext>
            </c:extLst>
          </c:dPt>
          <c:dLbls>
            <c:dLbl>
              <c:idx val="0"/>
              <c:layout>
                <c:manualLayout>
                  <c:x val="-0.17739988635060563"/>
                  <c:y val="-0.3039581999383732"/>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j-ea"/>
                      <a:ea typeface="+mj-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6932536487125297"/>
                      <c:h val="0.16702489228993639"/>
                    </c:manualLayout>
                  </c15:layout>
                </c:ext>
                <c:ext xmlns:c16="http://schemas.microsoft.com/office/drawing/2014/chart" uri="{C3380CC4-5D6E-409C-BE32-E72D297353CC}">
                  <c16:uniqueId val="{00000001-1380-4FE4-86FD-D4010D768B69}"/>
                </c:ext>
              </c:extLst>
            </c:dLbl>
            <c:dLbl>
              <c:idx val="1"/>
              <c:layout>
                <c:manualLayout>
                  <c:x val="-0.10479303224454396"/>
                  <c:y val="9.8399222162657757E-2"/>
                </c:manualLayout>
              </c:layout>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4078941299559131"/>
                      <c:h val="0.175054935188491"/>
                    </c:manualLayout>
                  </c15:layout>
                </c:ext>
                <c:ext xmlns:c16="http://schemas.microsoft.com/office/drawing/2014/chart" uri="{C3380CC4-5D6E-409C-BE32-E72D297353CC}">
                  <c16:uniqueId val="{00000003-1380-4FE4-86FD-D4010D768B6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j-ea"/>
                    <a:ea typeface="+mj-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原因疾患!$A$27:$A$29</c:f>
              <c:strCache>
                <c:ptCount val="3"/>
                <c:pt idx="0">
                  <c:v>直接産科原因</c:v>
                </c:pt>
                <c:pt idx="1">
                  <c:v>間接産科原因</c:v>
                </c:pt>
                <c:pt idx="2">
                  <c:v>自殺・偶発</c:v>
                </c:pt>
              </c:strCache>
            </c:strRef>
          </c:cat>
          <c:val>
            <c:numRef>
              <c:f>原因疾患!$G$27:$G$29</c:f>
              <c:numCache>
                <c:formatCode>General</c:formatCode>
                <c:ptCount val="3"/>
                <c:pt idx="0">
                  <c:v>326</c:v>
                </c:pt>
                <c:pt idx="1">
                  <c:v>32</c:v>
                </c:pt>
                <c:pt idx="2">
                  <c:v>7</c:v>
                </c:pt>
              </c:numCache>
            </c:numRef>
          </c:val>
          <c:extLst>
            <c:ext xmlns:c16="http://schemas.microsoft.com/office/drawing/2014/chart" uri="{C3380CC4-5D6E-409C-BE32-E72D297353CC}">
              <c16:uniqueId val="{00000006-1380-4FE4-86FD-D4010D768B69}"/>
            </c:ext>
          </c:extLst>
        </c:ser>
        <c:dLbls>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原因疾患!$B$26</c15:sqref>
                        </c15:formulaRef>
                      </c:ext>
                    </c:extLst>
                    <c:strCache>
                      <c:ptCount val="1"/>
                      <c:pt idx="0">
                        <c:v>2010年</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1380-4FE4-86FD-D4010D768B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1380-4FE4-86FD-D4010D768B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1380-4FE4-86FD-D4010D768B6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j-ea"/>
                          <a:ea typeface="+mj-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原因疾患!$A$27:$A$29</c15:sqref>
                        </c15:formulaRef>
                      </c:ext>
                    </c:extLst>
                    <c:strCache>
                      <c:ptCount val="3"/>
                      <c:pt idx="0">
                        <c:v>直接産科原因</c:v>
                      </c:pt>
                      <c:pt idx="1">
                        <c:v>間接産科原因</c:v>
                      </c:pt>
                      <c:pt idx="2">
                        <c:v>自殺・偶発</c:v>
                      </c:pt>
                    </c:strCache>
                  </c:strRef>
                </c:cat>
                <c:val>
                  <c:numRef>
                    <c:extLst>
                      <c:ext uri="{02D57815-91ED-43cb-92C2-25804820EDAC}">
                        <c15:formulaRef>
                          <c15:sqref>原因疾患!$B$27:$B$29</c15:sqref>
                        </c15:formulaRef>
                      </c:ext>
                    </c:extLst>
                    <c:numCache>
                      <c:formatCode>General</c:formatCode>
                      <c:ptCount val="3"/>
                      <c:pt idx="0">
                        <c:v>150</c:v>
                      </c:pt>
                      <c:pt idx="1">
                        <c:v>32</c:v>
                      </c:pt>
                      <c:pt idx="2">
                        <c:v>2</c:v>
                      </c:pt>
                    </c:numCache>
                  </c:numRef>
                </c:val>
                <c:extLst>
                  <c:ext xmlns:c16="http://schemas.microsoft.com/office/drawing/2014/chart" uri="{C3380CC4-5D6E-409C-BE32-E72D297353CC}">
                    <c16:uniqueId val="{0000000D-1380-4FE4-86FD-D4010D768B69}"/>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原因疾患!$C$26</c15:sqref>
                        </c15:formulaRef>
                      </c:ext>
                    </c:extLst>
                    <c:strCache>
                      <c:ptCount val="1"/>
                      <c:pt idx="0">
                        <c:v>2013年</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1380-4FE4-86FD-D4010D768B69}"/>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1380-4FE4-86FD-D4010D768B69}"/>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1380-4FE4-86FD-D4010D768B6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j-ea"/>
                          <a:ea typeface="+mj-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原因疾患!$A$27:$A$29</c15:sqref>
                        </c15:formulaRef>
                      </c:ext>
                    </c:extLst>
                    <c:strCache>
                      <c:ptCount val="3"/>
                      <c:pt idx="0">
                        <c:v>直接産科原因</c:v>
                      </c:pt>
                      <c:pt idx="1">
                        <c:v>間接産科原因</c:v>
                      </c:pt>
                      <c:pt idx="2">
                        <c:v>自殺・偶発</c:v>
                      </c:pt>
                    </c:strCache>
                  </c:strRef>
                </c:cat>
                <c:val>
                  <c:numRef>
                    <c:extLst xmlns:c15="http://schemas.microsoft.com/office/drawing/2012/chart">
                      <c:ext xmlns:c15="http://schemas.microsoft.com/office/drawing/2012/chart" uri="{02D57815-91ED-43cb-92C2-25804820EDAC}">
                        <c15:formulaRef>
                          <c15:sqref>原因疾患!$C$27:$C$29</c15:sqref>
                        </c15:formulaRef>
                      </c:ext>
                    </c:extLst>
                    <c:numCache>
                      <c:formatCode>General</c:formatCode>
                      <c:ptCount val="3"/>
                      <c:pt idx="0">
                        <c:v>318</c:v>
                      </c:pt>
                      <c:pt idx="1">
                        <c:v>65</c:v>
                      </c:pt>
                      <c:pt idx="2">
                        <c:v>2</c:v>
                      </c:pt>
                    </c:numCache>
                  </c:numRef>
                </c:val>
                <c:extLst xmlns:c15="http://schemas.microsoft.com/office/drawing/2012/chart">
                  <c:ext xmlns:c16="http://schemas.microsoft.com/office/drawing/2014/chart" uri="{C3380CC4-5D6E-409C-BE32-E72D297353CC}">
                    <c16:uniqueId val="{00000014-1380-4FE4-86FD-D4010D768B69}"/>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原因疾患!$D$26</c15:sqref>
                        </c15:formulaRef>
                      </c:ext>
                    </c:extLst>
                    <c:strCache>
                      <c:ptCount val="1"/>
                      <c:pt idx="0">
                        <c:v>2014年</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1380-4FE4-86FD-D4010D768B69}"/>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1380-4FE4-86FD-D4010D768B69}"/>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1380-4FE4-86FD-D4010D768B6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j-ea"/>
                          <a:ea typeface="+mj-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原因疾患!$A$27:$A$29</c15:sqref>
                        </c15:formulaRef>
                      </c:ext>
                    </c:extLst>
                    <c:strCache>
                      <c:ptCount val="3"/>
                      <c:pt idx="0">
                        <c:v>直接産科原因</c:v>
                      </c:pt>
                      <c:pt idx="1">
                        <c:v>間接産科原因</c:v>
                      </c:pt>
                      <c:pt idx="2">
                        <c:v>自殺・偶発</c:v>
                      </c:pt>
                    </c:strCache>
                  </c:strRef>
                </c:cat>
                <c:val>
                  <c:numRef>
                    <c:extLst xmlns:c15="http://schemas.microsoft.com/office/drawing/2012/chart">
                      <c:ext xmlns:c15="http://schemas.microsoft.com/office/drawing/2012/chart" uri="{02D57815-91ED-43cb-92C2-25804820EDAC}">
                        <c15:formulaRef>
                          <c15:sqref>原因疾患!$D$27:$D$29</c15:sqref>
                        </c15:formulaRef>
                      </c:ext>
                    </c:extLst>
                    <c:numCache>
                      <c:formatCode>General</c:formatCode>
                      <c:ptCount val="3"/>
                      <c:pt idx="0">
                        <c:v>354</c:v>
                      </c:pt>
                      <c:pt idx="1">
                        <c:v>49</c:v>
                      </c:pt>
                      <c:pt idx="2">
                        <c:v>1</c:v>
                      </c:pt>
                    </c:numCache>
                  </c:numRef>
                </c:val>
                <c:extLst xmlns:c15="http://schemas.microsoft.com/office/drawing/2012/chart">
                  <c:ext xmlns:c16="http://schemas.microsoft.com/office/drawing/2014/chart" uri="{C3380CC4-5D6E-409C-BE32-E72D297353CC}">
                    <c16:uniqueId val="{0000001B-1380-4FE4-86FD-D4010D768B69}"/>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原因疾患!$E$26</c15:sqref>
                        </c15:formulaRef>
                      </c:ext>
                    </c:extLst>
                    <c:strCache>
                      <c:ptCount val="1"/>
                      <c:pt idx="0">
                        <c:v>2015年</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1380-4FE4-86FD-D4010D768B69}"/>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1380-4FE4-86FD-D4010D768B69}"/>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1380-4FE4-86FD-D4010D768B6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j-ea"/>
                          <a:ea typeface="+mj-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原因疾患!$A$27:$A$29</c15:sqref>
                        </c15:formulaRef>
                      </c:ext>
                    </c:extLst>
                    <c:strCache>
                      <c:ptCount val="3"/>
                      <c:pt idx="0">
                        <c:v>直接産科原因</c:v>
                      </c:pt>
                      <c:pt idx="1">
                        <c:v>間接産科原因</c:v>
                      </c:pt>
                      <c:pt idx="2">
                        <c:v>自殺・偶発</c:v>
                      </c:pt>
                    </c:strCache>
                  </c:strRef>
                </c:cat>
                <c:val>
                  <c:numRef>
                    <c:extLst xmlns:c15="http://schemas.microsoft.com/office/drawing/2012/chart">
                      <c:ext xmlns:c15="http://schemas.microsoft.com/office/drawing/2012/chart" uri="{02D57815-91ED-43cb-92C2-25804820EDAC}">
                        <c15:formulaRef>
                          <c15:sqref>原因疾患!$E$27:$E$29</c15:sqref>
                        </c15:formulaRef>
                      </c:ext>
                    </c:extLst>
                    <c:numCache>
                      <c:formatCode>General</c:formatCode>
                      <c:ptCount val="3"/>
                      <c:pt idx="0">
                        <c:v>405</c:v>
                      </c:pt>
                      <c:pt idx="1">
                        <c:v>44</c:v>
                      </c:pt>
                      <c:pt idx="2">
                        <c:v>1</c:v>
                      </c:pt>
                    </c:numCache>
                  </c:numRef>
                </c:val>
                <c:extLst xmlns:c15="http://schemas.microsoft.com/office/drawing/2012/chart">
                  <c:ext xmlns:c16="http://schemas.microsoft.com/office/drawing/2014/chart" uri="{C3380CC4-5D6E-409C-BE32-E72D297353CC}">
                    <c16:uniqueId val="{00000022-1380-4FE4-86FD-D4010D768B69}"/>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原因疾患!$F$26</c15:sqref>
                        </c15:formulaRef>
                      </c:ext>
                    </c:extLst>
                    <c:strCache>
                      <c:ptCount val="1"/>
                      <c:pt idx="0">
                        <c:v>2016年</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1380-4FE4-86FD-D4010D768B69}"/>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1380-4FE4-86FD-D4010D768B69}"/>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1380-4FE4-86FD-D4010D768B69}"/>
                    </c:ext>
                  </c:extLst>
                </c:dPt>
                <c:dLbls>
                  <c:dLbl>
                    <c:idx val="0"/>
                    <c:layout>
                      <c:manualLayout>
                        <c:x val="0.15728777777777778"/>
                        <c:y val="-0.15719083333333334"/>
                      </c:manualLayout>
                    </c:layou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4-1380-4FE4-86FD-D4010D768B69}"/>
                      </c:ext>
                    </c:extLst>
                  </c:dLbl>
                  <c:dLbl>
                    <c:idx val="1"/>
                    <c:layout>
                      <c:manualLayout>
                        <c:x val="-0.18947361111111111"/>
                        <c:y val="0.13914583333333333"/>
                      </c:manualLayout>
                    </c:layou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6-1380-4FE4-86FD-D4010D768B69}"/>
                      </c:ext>
                    </c:extLst>
                  </c:dLbl>
                  <c:dLbl>
                    <c:idx val="2"/>
                    <c:layout>
                      <c:manualLayout>
                        <c:x val="-0.26121444444444447"/>
                        <c:y val="-4.3796666666666664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j-ea"/>
                            <a:ea typeface="+mj-ea"/>
                            <a:cs typeface="+mn-cs"/>
                          </a:defRPr>
                        </a:pPr>
                        <a:endParaRPr lang="ja-JP"/>
                      </a:p>
                    </c:txPr>
                    <c:showLegendKey val="0"/>
                    <c:showVal val="0"/>
                    <c:showCatName val="1"/>
                    <c:showSerName val="0"/>
                    <c:showPercent val="1"/>
                    <c:showBubbleSize val="0"/>
                    <c:extLst xmlns:c15="http://schemas.microsoft.com/office/drawing/2012/chart">
                      <c:ext xmlns:c15="http://schemas.microsoft.com/office/drawing/2012/chart" uri="{CE6537A1-D6FC-4f65-9D91-7224C49458BB}">
                        <c15:layout>
                          <c:manualLayout>
                            <c:w val="0.254"/>
                            <c:h val="0.144145"/>
                          </c:manualLayout>
                        </c15:layout>
                      </c:ext>
                      <c:ext xmlns:c16="http://schemas.microsoft.com/office/drawing/2014/chart" uri="{C3380CC4-5D6E-409C-BE32-E72D297353CC}">
                        <c16:uniqueId val="{00000028-1380-4FE4-86FD-D4010D768B6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ea"/>
                          <a:ea typeface="+mj-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原因疾患!$A$27:$A$29</c15:sqref>
                        </c15:formulaRef>
                      </c:ext>
                    </c:extLst>
                    <c:strCache>
                      <c:ptCount val="3"/>
                      <c:pt idx="0">
                        <c:v>直接産科原因</c:v>
                      </c:pt>
                      <c:pt idx="1">
                        <c:v>間接産科原因</c:v>
                      </c:pt>
                      <c:pt idx="2">
                        <c:v>自殺・偶発</c:v>
                      </c:pt>
                    </c:strCache>
                  </c:strRef>
                </c:cat>
                <c:val>
                  <c:numRef>
                    <c:extLst xmlns:c15="http://schemas.microsoft.com/office/drawing/2012/chart">
                      <c:ext xmlns:c15="http://schemas.microsoft.com/office/drawing/2012/chart" uri="{02D57815-91ED-43cb-92C2-25804820EDAC}">
                        <c15:formulaRef>
                          <c15:sqref>原因疾患!$F$27:$F$29</c15:sqref>
                        </c15:formulaRef>
                      </c:ext>
                    </c:extLst>
                    <c:numCache>
                      <c:formatCode>General</c:formatCode>
                      <c:ptCount val="3"/>
                      <c:pt idx="0">
                        <c:v>352</c:v>
                      </c:pt>
                      <c:pt idx="1">
                        <c:v>46</c:v>
                      </c:pt>
                      <c:pt idx="2">
                        <c:v>0</c:v>
                      </c:pt>
                    </c:numCache>
                  </c:numRef>
                </c:val>
                <c:extLst xmlns:c15="http://schemas.microsoft.com/office/drawing/2012/chart">
                  <c:ext xmlns:c16="http://schemas.microsoft.com/office/drawing/2014/chart" uri="{C3380CC4-5D6E-409C-BE32-E72D297353CC}">
                    <c16:uniqueId val="{00000029-1380-4FE4-86FD-D4010D768B69}"/>
                  </c:ext>
                </c:extLst>
              </c15:ser>
            </c15:filteredPieSeries>
          </c:ext>
        </c:extLst>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ea"/>
              <a:ea typeface="+mj-ea"/>
              <a:cs typeface="+mn-cs"/>
            </a:defRPr>
          </a:pPr>
          <a:endParaRPr lang="ja-JP"/>
        </a:p>
      </c:txPr>
    </c:legend>
    <c:plotVisOnly val="1"/>
    <c:dispBlanksAs val="gap"/>
    <c:showDLblsOverMax val="0"/>
  </c:chart>
  <c:spPr>
    <a:noFill/>
    <a:ln>
      <a:noFill/>
    </a:ln>
    <a:effectLst/>
  </c:spPr>
  <c:txPr>
    <a:bodyPr/>
    <a:lstStyle/>
    <a:p>
      <a:pPr>
        <a:defRPr sz="1600">
          <a:latin typeface="+mj-ea"/>
          <a:ea typeface="+mj-ea"/>
        </a:defRPr>
      </a:pPr>
      <a:endParaRPr lang="ja-JP"/>
    </a:p>
  </c:txPr>
  <c:externalData r:id="rId4">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n-lt"/>
                <a:ea typeface="+mn-ea"/>
                <a:cs typeface="+mn-cs"/>
              </a:defRPr>
            </a:pPr>
            <a:r>
              <a:rPr lang="ja-JP"/>
              <a:t>搬入施設 </a:t>
            </a:r>
            <a:r>
              <a:rPr lang="en-US"/>
              <a:t>2018</a:t>
            </a:r>
            <a:endParaRPr lang="ja-JP"/>
          </a:p>
        </c:rich>
      </c:tx>
      <c:layout/>
      <c:overlay val="0"/>
      <c:spPr>
        <a:noFill/>
        <a:ln>
          <a:noFill/>
        </a:ln>
        <a:effectLst/>
      </c:spPr>
      <c:txPr>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0850663940391509E-2"/>
          <c:y val="0.19105469062140695"/>
          <c:w val="0.79353499299005392"/>
          <c:h val="0.458605783104795"/>
        </c:manualLayout>
      </c:layout>
      <c:barChart>
        <c:barDir val="bar"/>
        <c:grouping val="percentStacked"/>
        <c:varyColors val="0"/>
        <c:ser>
          <c:idx val="0"/>
          <c:order val="0"/>
          <c:tx>
            <c:strRef>
              <c:f>'番外 母体救命施設への搬送'!$J$17</c:f>
              <c:strCache>
                <c:ptCount val="1"/>
                <c:pt idx="0">
                  <c:v>最重症妊産婦受け入れ施設</c:v>
                </c:pt>
              </c:strCache>
            </c:strRef>
          </c:tx>
          <c:spPr>
            <a:solidFill>
              <a:schemeClr val="accent6">
                <a:alpha val="70000"/>
              </a:schemeClr>
            </a:solidFill>
            <a:ln>
              <a:noFill/>
            </a:ln>
            <a:effectLst/>
          </c:spPr>
          <c:invertIfNegative val="0"/>
          <c:dLbls>
            <c:dLbl>
              <c:idx val="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extLst>
                <c:ext xmlns:c16="http://schemas.microsoft.com/office/drawing/2014/chart" uri="{C3380CC4-5D6E-409C-BE32-E72D297353CC}">
                  <c16:uniqueId val="{00000000-5BD6-43C3-B259-92E11E2A8CF3}"/>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'番外 母体救命施設への搬送'!$K$16:$O$16</c:f>
              <c:numCache>
                <c:formatCode>General</c:formatCode>
                <c:ptCount val="1"/>
                <c:pt idx="0">
                  <c:v>2018</c:v>
                </c:pt>
              </c:numCache>
              <c:extLst/>
            </c:numRef>
          </c:cat>
          <c:val>
            <c:numRef>
              <c:f>'番外 母体救命施設への搬送'!$K$17:$O$17</c:f>
              <c:numCache>
                <c:formatCode>0%</c:formatCode>
                <c:ptCount val="1"/>
                <c:pt idx="0">
                  <c:v>0.69945355191256831</c:v>
                </c:pt>
              </c:numCache>
              <c:extLst/>
            </c:numRef>
          </c:val>
          <c:extLst>
            <c:ext xmlns:c16="http://schemas.microsoft.com/office/drawing/2014/chart" uri="{C3380CC4-5D6E-409C-BE32-E72D297353CC}">
              <c16:uniqueId val="{00000000-44D4-458E-8DDD-7209EFE99CDE}"/>
            </c:ext>
          </c:extLst>
        </c:ser>
        <c:ser>
          <c:idx val="1"/>
          <c:order val="1"/>
          <c:tx>
            <c:strRef>
              <c:f>'番外 母体救命施設への搬送'!$J$18</c:f>
              <c:strCache>
                <c:ptCount val="1"/>
                <c:pt idx="0">
                  <c:v>非最重症妊産婦受け入れ施設</c:v>
                </c:pt>
              </c:strCache>
            </c:strRef>
          </c:tx>
          <c:spPr>
            <a:solidFill>
              <a:schemeClr val="accent5">
                <a:alpha val="70000"/>
              </a:schemeClr>
            </a:solidFill>
            <a:ln>
              <a:noFill/>
            </a:ln>
            <a:effectLst/>
          </c:spPr>
          <c:invertIfNegative val="0"/>
          <c:dLbls>
            <c:dLbl>
              <c:idx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ja-JP"/>
                </a:p>
              </c:txPr>
              <c:dLblPos val="ctr"/>
              <c:showLegendKey val="0"/>
              <c:showVal val="1"/>
              <c:showCatName val="0"/>
              <c:showSerName val="1"/>
              <c:showPercent val="0"/>
              <c:showBubbleSize val="0"/>
              <c:extLst>
                <c:ext xmlns:c16="http://schemas.microsoft.com/office/drawing/2014/chart" uri="{C3380CC4-5D6E-409C-BE32-E72D297353CC}">
                  <c16:uniqueId val="{00000001-5BD6-43C3-B259-92E11E2A8CF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'番外 母体救命施設への搬送'!$K$16:$O$16</c:f>
              <c:numCache>
                <c:formatCode>General</c:formatCode>
                <c:ptCount val="1"/>
                <c:pt idx="0">
                  <c:v>2018</c:v>
                </c:pt>
              </c:numCache>
              <c:extLst/>
            </c:numRef>
          </c:cat>
          <c:val>
            <c:numRef>
              <c:f>'番外 母体救命施設への搬送'!$K$18:$O$18</c:f>
              <c:numCache>
                <c:formatCode>0%</c:formatCode>
                <c:ptCount val="1"/>
                <c:pt idx="0">
                  <c:v>0.30054644808743169</c:v>
                </c:pt>
              </c:numCache>
              <c:extLst/>
            </c:numRef>
          </c:val>
          <c:extLst>
            <c:ext xmlns:c16="http://schemas.microsoft.com/office/drawing/2014/chart" uri="{C3380CC4-5D6E-409C-BE32-E72D297353CC}">
              <c16:uniqueId val="{00000001-44D4-458E-8DDD-7209EFE99CDE}"/>
            </c:ext>
          </c:extLst>
        </c:ser>
        <c:dLbls>
          <c:dLblPos val="ctr"/>
          <c:showLegendKey val="0"/>
          <c:showVal val="1"/>
          <c:showCatName val="0"/>
          <c:showSerName val="0"/>
          <c:showPercent val="0"/>
          <c:showBubbleSize val="0"/>
        </c:dLbls>
        <c:gapWidth val="50"/>
        <c:overlap val="100"/>
        <c:axId val="540117280"/>
        <c:axId val="540115712"/>
      </c:barChart>
      <c:catAx>
        <c:axId val="54011728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40115712"/>
        <c:crosses val="autoZero"/>
        <c:auto val="1"/>
        <c:lblAlgn val="ctr"/>
        <c:lblOffset val="100"/>
        <c:noMultiLvlLbl val="0"/>
      </c:catAx>
      <c:valAx>
        <c:axId val="540115712"/>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40117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j-lt"/>
                <a:ea typeface="+mj-ea"/>
                <a:cs typeface="+mn-cs"/>
              </a:defRPr>
            </a:pPr>
            <a:r>
              <a:rPr lang="ja-JP" dirty="0"/>
              <a:t>搬送の有無</a:t>
            </a:r>
          </a:p>
        </c:rich>
      </c:tx>
      <c:layout/>
      <c:overlay val="0"/>
      <c:spPr>
        <a:noFill/>
        <a:ln>
          <a:noFill/>
        </a:ln>
        <a:effectLst/>
      </c:spPr>
      <c:txPr>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j-lt"/>
              <a:ea typeface="+mj-ea"/>
              <a:cs typeface="+mn-cs"/>
            </a:defRPr>
          </a:pPr>
          <a:endParaRPr lang="ja-JP"/>
        </a:p>
      </c:txPr>
    </c:title>
    <c:autoTitleDeleted val="0"/>
    <c:plotArea>
      <c:layout>
        <c:manualLayout>
          <c:layoutTarget val="inner"/>
          <c:xMode val="edge"/>
          <c:yMode val="edge"/>
          <c:x val="7.5615138888888891E-2"/>
          <c:y val="0.19899629629629628"/>
          <c:w val="0.86389583333333331"/>
          <c:h val="0.51645555555555556"/>
        </c:manualLayout>
      </c:layout>
      <c:barChart>
        <c:barDir val="bar"/>
        <c:grouping val="percentStacked"/>
        <c:varyColors val="0"/>
        <c:ser>
          <c:idx val="0"/>
          <c:order val="0"/>
          <c:tx>
            <c:strRef>
              <c:f>搬送有無!$J$2</c:f>
              <c:strCache>
                <c:ptCount val="1"/>
                <c:pt idx="0">
                  <c:v>搬送あり</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j-lt"/>
                    <a:ea typeface="+mj-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搬送有無!$K$1:$Q$1</c:f>
              <c:numCache>
                <c:formatCode>General</c:formatCode>
                <c:ptCount val="1"/>
                <c:pt idx="0">
                  <c:v>2018</c:v>
                </c:pt>
              </c:numCache>
              <c:extLst/>
            </c:numRef>
          </c:cat>
          <c:val>
            <c:numRef>
              <c:f>搬送有無!$K$2:$Q$2</c:f>
              <c:numCache>
                <c:formatCode>0%</c:formatCode>
                <c:ptCount val="1"/>
                <c:pt idx="0">
                  <c:v>0.42622950819672129</c:v>
                </c:pt>
              </c:numCache>
              <c:extLst/>
            </c:numRef>
          </c:val>
          <c:extLst>
            <c:ext xmlns:c16="http://schemas.microsoft.com/office/drawing/2014/chart" uri="{C3380CC4-5D6E-409C-BE32-E72D297353CC}">
              <c16:uniqueId val="{00000000-28B8-4555-9AA7-FC02EC925656}"/>
            </c:ext>
          </c:extLst>
        </c:ser>
        <c:ser>
          <c:idx val="1"/>
          <c:order val="1"/>
          <c:tx>
            <c:strRef>
              <c:f>搬送有無!$J$3</c:f>
              <c:strCache>
                <c:ptCount val="1"/>
                <c:pt idx="0">
                  <c:v>自院</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j-lt"/>
                    <a:ea typeface="+mj-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搬送有無!$K$1:$Q$1</c:f>
              <c:numCache>
                <c:formatCode>General</c:formatCode>
                <c:ptCount val="1"/>
                <c:pt idx="0">
                  <c:v>2018</c:v>
                </c:pt>
              </c:numCache>
              <c:extLst/>
            </c:numRef>
          </c:cat>
          <c:val>
            <c:numRef>
              <c:f>搬送有無!$K$3:$Q$3</c:f>
              <c:numCache>
                <c:formatCode>0%</c:formatCode>
                <c:ptCount val="1"/>
                <c:pt idx="0">
                  <c:v>0.57377049180327866</c:v>
                </c:pt>
              </c:numCache>
              <c:extLst/>
            </c:numRef>
          </c:val>
          <c:extLst>
            <c:ext xmlns:c16="http://schemas.microsoft.com/office/drawing/2014/chart" uri="{C3380CC4-5D6E-409C-BE32-E72D297353CC}">
              <c16:uniqueId val="{00000001-28B8-4555-9AA7-FC02EC925656}"/>
            </c:ext>
          </c:extLst>
        </c:ser>
        <c:dLbls>
          <c:dLblPos val="ctr"/>
          <c:showLegendKey val="0"/>
          <c:showVal val="1"/>
          <c:showCatName val="0"/>
          <c:showSerName val="0"/>
          <c:showPercent val="0"/>
          <c:showBubbleSize val="0"/>
        </c:dLbls>
        <c:gapWidth val="50"/>
        <c:overlap val="100"/>
        <c:axId val="539335808"/>
        <c:axId val="539338160"/>
      </c:barChart>
      <c:catAx>
        <c:axId val="53933580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j-ea"/>
                <a:cs typeface="+mn-cs"/>
              </a:defRPr>
            </a:pPr>
            <a:endParaRPr lang="ja-JP"/>
          </a:p>
        </c:txPr>
        <c:crossAx val="539338160"/>
        <c:crosses val="autoZero"/>
        <c:auto val="1"/>
        <c:lblAlgn val="ctr"/>
        <c:lblOffset val="100"/>
        <c:noMultiLvlLbl val="0"/>
      </c:catAx>
      <c:valAx>
        <c:axId val="539338160"/>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j-ea"/>
                <a:cs typeface="+mn-cs"/>
              </a:defRPr>
            </a:pPr>
            <a:endParaRPr lang="ja-JP"/>
          </a:p>
        </c:txPr>
        <c:crossAx val="539335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j-ea"/>
              <a:cs typeface="+mn-cs"/>
            </a:defRPr>
          </a:pPr>
          <a:endParaRPr lang="ja-JP"/>
        </a:p>
      </c:txPr>
    </c:legend>
    <c:plotVisOnly val="1"/>
    <c:dispBlanksAs val="gap"/>
    <c:showDLblsOverMax val="0"/>
  </c:chart>
  <c:spPr>
    <a:noFill/>
    <a:ln>
      <a:noFill/>
    </a:ln>
    <a:effectLst/>
  </c:spPr>
  <c:txPr>
    <a:bodyPr/>
    <a:lstStyle/>
    <a:p>
      <a:pPr>
        <a:defRPr sz="1400">
          <a:latin typeface="+mj-lt"/>
          <a:ea typeface="+mj-ea"/>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n-lt"/>
                <a:ea typeface="+mn-ea"/>
                <a:cs typeface="+mn-cs"/>
              </a:defRPr>
            </a:pPr>
            <a:r>
              <a:rPr lang="ja-JP"/>
              <a:t>搬入 初療</a:t>
            </a:r>
          </a:p>
        </c:rich>
      </c:tx>
      <c:layout/>
      <c:overlay val="0"/>
      <c:spPr>
        <a:noFill/>
        <a:ln>
          <a:noFill/>
        </a:ln>
        <a:effectLst/>
      </c:spPr>
      <c:txPr>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7141923467087772E-2"/>
          <c:y val="0.13484124843507789"/>
          <c:w val="0.85724757444818322"/>
          <c:h val="0.50688565732098556"/>
        </c:manualLayout>
      </c:layout>
      <c:barChart>
        <c:barDir val="bar"/>
        <c:grouping val="percentStacked"/>
        <c:varyColors val="0"/>
        <c:ser>
          <c:idx val="0"/>
          <c:order val="0"/>
          <c:tx>
            <c:strRef>
              <c:f>搬送有無!$J$8</c:f>
              <c:strCache>
                <c:ptCount val="1"/>
                <c:pt idx="0">
                  <c:v>救命センター</c:v>
                </c:pt>
              </c:strCache>
            </c:strRef>
          </c:tx>
          <c:spPr>
            <a:solidFill>
              <a:schemeClr val="accent6">
                <a:alpha val="70000"/>
              </a:schemeClr>
            </a:solidFill>
            <a:ln>
              <a:noFill/>
            </a:ln>
            <a:effectLst/>
          </c:spPr>
          <c:invertIfNegative val="0"/>
          <c:dLbls>
            <c:dLbl>
              <c:idx val="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extLst>
                <c:ext xmlns:c16="http://schemas.microsoft.com/office/drawing/2014/chart" uri="{C3380CC4-5D6E-409C-BE32-E72D297353CC}">
                  <c16:uniqueId val="{00000005-9276-4B13-B52D-10D4099630E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搬送有無!$K$7:$Q$7</c:f>
              <c:numCache>
                <c:formatCode>General</c:formatCode>
                <c:ptCount val="1"/>
                <c:pt idx="0">
                  <c:v>2018</c:v>
                </c:pt>
              </c:numCache>
            </c:numRef>
          </c:cat>
          <c:val>
            <c:numRef>
              <c:f>搬送有無!$K$8:$Q$8</c:f>
              <c:numCache>
                <c:formatCode>0%</c:formatCode>
                <c:ptCount val="1"/>
                <c:pt idx="0">
                  <c:v>0.30601092896174864</c:v>
                </c:pt>
              </c:numCache>
            </c:numRef>
          </c:val>
          <c:extLst>
            <c:ext xmlns:c16="http://schemas.microsoft.com/office/drawing/2014/chart" uri="{C3380CC4-5D6E-409C-BE32-E72D297353CC}">
              <c16:uniqueId val="{00000000-9276-4B13-B52D-10D4099630E6}"/>
            </c:ext>
          </c:extLst>
        </c:ser>
        <c:ser>
          <c:idx val="1"/>
          <c:order val="1"/>
          <c:tx>
            <c:strRef>
              <c:f>搬送有無!$J$9</c:f>
              <c:strCache>
                <c:ptCount val="1"/>
                <c:pt idx="0">
                  <c:v>周産期センター</c:v>
                </c:pt>
              </c:strCache>
            </c:strRef>
          </c:tx>
          <c:spPr>
            <a:solidFill>
              <a:schemeClr val="accent5">
                <a:alpha val="70000"/>
              </a:schemeClr>
            </a:solidFill>
            <a:ln>
              <a:noFill/>
            </a:ln>
            <a:effectLst/>
          </c:spPr>
          <c:invertIfNegative val="0"/>
          <c:dLbls>
            <c:dLbl>
              <c:idx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extLst>
                <c:ext xmlns:c16="http://schemas.microsoft.com/office/drawing/2014/chart" uri="{C3380CC4-5D6E-409C-BE32-E72D297353CC}">
                  <c16:uniqueId val="{00000004-9276-4B13-B52D-10D4099630E6}"/>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搬送有無!$K$7:$Q$7</c:f>
              <c:numCache>
                <c:formatCode>General</c:formatCode>
                <c:ptCount val="1"/>
                <c:pt idx="0">
                  <c:v>2018</c:v>
                </c:pt>
              </c:numCache>
            </c:numRef>
          </c:cat>
          <c:val>
            <c:numRef>
              <c:f>搬送有無!$K$9:$Q$9</c:f>
              <c:numCache>
                <c:formatCode>0%</c:formatCode>
                <c:ptCount val="1"/>
                <c:pt idx="0">
                  <c:v>0.69398907103825136</c:v>
                </c:pt>
              </c:numCache>
            </c:numRef>
          </c:val>
          <c:extLst>
            <c:ext xmlns:c16="http://schemas.microsoft.com/office/drawing/2014/chart" uri="{C3380CC4-5D6E-409C-BE32-E72D297353CC}">
              <c16:uniqueId val="{00000001-9276-4B13-B52D-10D4099630E6}"/>
            </c:ext>
          </c:extLst>
        </c:ser>
        <c:ser>
          <c:idx val="2"/>
          <c:order val="2"/>
          <c:tx>
            <c:strRef>
              <c:f>搬送有無!$J$10</c:f>
              <c:strCache>
                <c:ptCount val="1"/>
                <c:pt idx="0">
                  <c:v>産婦人科病棟</c:v>
                </c:pt>
              </c:strCache>
            </c:strRef>
          </c:tx>
          <c:spPr>
            <a:solidFill>
              <a:schemeClr val="accent4">
                <a:alpha val="70000"/>
              </a:schemeClr>
            </a:solidFill>
            <a:ln>
              <a:noFill/>
            </a:ln>
            <a:effectLst/>
          </c:spPr>
          <c:invertIfNegative val="0"/>
          <c:cat>
            <c:numRef>
              <c:f>搬送有無!$K$7:$Q$7</c:f>
              <c:numCache>
                <c:formatCode>General</c:formatCode>
                <c:ptCount val="1"/>
                <c:pt idx="0">
                  <c:v>2018</c:v>
                </c:pt>
              </c:numCache>
            </c:numRef>
          </c:cat>
          <c:val>
            <c:numRef>
              <c:f>搬送有無!$K$10:$Q$10</c:f>
              <c:numCache>
                <c:formatCode>0%</c:formatCode>
                <c:ptCount val="1"/>
                <c:pt idx="0">
                  <c:v>0</c:v>
                </c:pt>
              </c:numCache>
            </c:numRef>
          </c:val>
          <c:extLst>
            <c:ext xmlns:c16="http://schemas.microsoft.com/office/drawing/2014/chart" uri="{C3380CC4-5D6E-409C-BE32-E72D297353CC}">
              <c16:uniqueId val="{00000002-9276-4B13-B52D-10D4099630E6}"/>
            </c:ext>
          </c:extLst>
        </c:ser>
        <c:ser>
          <c:idx val="3"/>
          <c:order val="3"/>
          <c:tx>
            <c:strRef>
              <c:f>搬送有無!$J$11</c:f>
              <c:strCache>
                <c:ptCount val="1"/>
                <c:pt idx="0">
                  <c:v>その他（手術室、他科）</c:v>
                </c:pt>
              </c:strCache>
            </c:strRef>
          </c:tx>
          <c:spPr>
            <a:solidFill>
              <a:schemeClr val="accent6">
                <a:lumMod val="60000"/>
                <a:alpha val="70000"/>
              </a:schemeClr>
            </a:solidFill>
            <a:ln>
              <a:noFill/>
            </a:ln>
            <a:effectLst/>
          </c:spPr>
          <c:invertIfNegative val="0"/>
          <c:cat>
            <c:numRef>
              <c:f>搬送有無!$K$7:$Q$7</c:f>
              <c:numCache>
                <c:formatCode>General</c:formatCode>
                <c:ptCount val="1"/>
                <c:pt idx="0">
                  <c:v>2018</c:v>
                </c:pt>
              </c:numCache>
            </c:numRef>
          </c:cat>
          <c:val>
            <c:numRef>
              <c:f>搬送有無!$K$11:$Q$11</c:f>
              <c:numCache>
                <c:formatCode>0%</c:formatCode>
                <c:ptCount val="1"/>
                <c:pt idx="0">
                  <c:v>0</c:v>
                </c:pt>
              </c:numCache>
            </c:numRef>
          </c:val>
          <c:extLst>
            <c:ext xmlns:c16="http://schemas.microsoft.com/office/drawing/2014/chart" uri="{C3380CC4-5D6E-409C-BE32-E72D297353CC}">
              <c16:uniqueId val="{00000003-9276-4B13-B52D-10D4099630E6}"/>
            </c:ext>
          </c:extLst>
        </c:ser>
        <c:dLbls>
          <c:showLegendKey val="0"/>
          <c:showVal val="0"/>
          <c:showCatName val="0"/>
          <c:showSerName val="0"/>
          <c:showPercent val="0"/>
          <c:showBubbleSize val="0"/>
        </c:dLbls>
        <c:gapWidth val="50"/>
        <c:overlap val="100"/>
        <c:axId val="539340904"/>
        <c:axId val="539344040"/>
      </c:barChart>
      <c:catAx>
        <c:axId val="539340904"/>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39344040"/>
        <c:crosses val="autoZero"/>
        <c:auto val="1"/>
        <c:lblAlgn val="ctr"/>
        <c:lblOffset val="100"/>
        <c:noMultiLvlLbl val="0"/>
      </c:catAx>
      <c:valAx>
        <c:axId val="539344040"/>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39340904"/>
        <c:crosses val="autoZero"/>
        <c:crossBetween val="between"/>
      </c:valAx>
      <c:spPr>
        <a:noFill/>
        <a:ln>
          <a:noFill/>
        </a:ln>
        <a:effectLst/>
      </c:spPr>
    </c:plotArea>
    <c:legend>
      <c:legendPos val="b"/>
      <c:layout>
        <c:manualLayout>
          <c:xMode val="edge"/>
          <c:yMode val="edge"/>
          <c:x val="4.9999972745077621E-2"/>
          <c:y val="0.83451993087165111"/>
          <c:w val="0.9"/>
          <c:h val="0.1202252579152738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5929748480748E-2"/>
          <c:y val="0.1470121208247375"/>
          <c:w val="0.75816409865252787"/>
          <c:h val="0.56881662037202474"/>
        </c:manualLayout>
      </c:layout>
      <c:barChart>
        <c:barDir val="bar"/>
        <c:grouping val="percentStacked"/>
        <c:varyColors val="0"/>
        <c:ser>
          <c:idx val="0"/>
          <c:order val="0"/>
          <c:tx>
            <c:strRef>
              <c:f>時間経過!$I$3</c:f>
              <c:strCache>
                <c:ptCount val="1"/>
                <c:pt idx="0">
                  <c:v>0~10分</c:v>
                </c:pt>
              </c:strCache>
            </c:strRef>
          </c:tx>
          <c:spPr>
            <a:solidFill>
              <a:schemeClr val="accent1">
                <a:alpha val="70000"/>
              </a:schemeClr>
            </a:solidFill>
            <a:ln>
              <a:noFill/>
            </a:ln>
            <a:effectLst/>
          </c:spPr>
          <c:invertIfNegative val="0"/>
          <c:dLbls>
            <c:dLbl>
              <c:idx val="0"/>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extLst>
                <c:ext xmlns:c16="http://schemas.microsoft.com/office/drawing/2014/chart" uri="{C3380CC4-5D6E-409C-BE32-E72D297353CC}">
                  <c16:uniqueId val="{00000007-FA59-4731-B6A5-3D530531E503}"/>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時間経過!$J$2:$N$2</c:f>
              <c:strCache>
                <c:ptCount val="1"/>
                <c:pt idx="0">
                  <c:v>2018年</c:v>
                </c:pt>
              </c:strCache>
            </c:strRef>
          </c:cat>
          <c:val>
            <c:numRef>
              <c:f>時間経過!$J$3:$N$3</c:f>
              <c:numCache>
                <c:formatCode>0%</c:formatCode>
                <c:ptCount val="1"/>
                <c:pt idx="0">
                  <c:v>0.84848484848484851</c:v>
                </c:pt>
              </c:numCache>
            </c:numRef>
          </c:val>
          <c:extLst>
            <c:ext xmlns:c16="http://schemas.microsoft.com/office/drawing/2014/chart" uri="{C3380CC4-5D6E-409C-BE32-E72D297353CC}">
              <c16:uniqueId val="{00000000-FA59-4731-B6A5-3D530531E503}"/>
            </c:ext>
          </c:extLst>
        </c:ser>
        <c:ser>
          <c:idx val="1"/>
          <c:order val="1"/>
          <c:tx>
            <c:strRef>
              <c:f>時間経過!$I$4</c:f>
              <c:strCache>
                <c:ptCount val="1"/>
                <c:pt idx="0">
                  <c:v>11~20分</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時間経過!$J$2:$N$2</c:f>
              <c:strCache>
                <c:ptCount val="1"/>
                <c:pt idx="0">
                  <c:v>2018年</c:v>
                </c:pt>
              </c:strCache>
            </c:strRef>
          </c:cat>
          <c:val>
            <c:numRef>
              <c:f>時間経過!$J$4:$N$4</c:f>
              <c:numCache>
                <c:formatCode>0%</c:formatCode>
                <c:ptCount val="1"/>
                <c:pt idx="0">
                  <c:v>5.3030303030303032E-2</c:v>
                </c:pt>
              </c:numCache>
            </c:numRef>
          </c:val>
          <c:extLst>
            <c:ext xmlns:c16="http://schemas.microsoft.com/office/drawing/2014/chart" uri="{C3380CC4-5D6E-409C-BE32-E72D297353CC}">
              <c16:uniqueId val="{00000001-FA59-4731-B6A5-3D530531E503}"/>
            </c:ext>
          </c:extLst>
        </c:ser>
        <c:ser>
          <c:idx val="2"/>
          <c:order val="2"/>
          <c:tx>
            <c:strRef>
              <c:f>時間経過!$I$5</c:f>
              <c:strCache>
                <c:ptCount val="1"/>
                <c:pt idx="0">
                  <c:v>21~30分</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時間経過!$J$2:$N$2</c:f>
              <c:strCache>
                <c:ptCount val="1"/>
                <c:pt idx="0">
                  <c:v>2018年</c:v>
                </c:pt>
              </c:strCache>
            </c:strRef>
          </c:cat>
          <c:val>
            <c:numRef>
              <c:f>時間経過!$J$5:$N$5</c:f>
              <c:numCache>
                <c:formatCode>0%</c:formatCode>
                <c:ptCount val="1"/>
                <c:pt idx="0">
                  <c:v>7.575757575757576E-2</c:v>
                </c:pt>
              </c:numCache>
            </c:numRef>
          </c:val>
          <c:extLst>
            <c:ext xmlns:c16="http://schemas.microsoft.com/office/drawing/2014/chart" uri="{C3380CC4-5D6E-409C-BE32-E72D297353CC}">
              <c16:uniqueId val="{00000002-FA59-4731-B6A5-3D530531E503}"/>
            </c:ext>
          </c:extLst>
        </c:ser>
        <c:ser>
          <c:idx val="3"/>
          <c:order val="3"/>
          <c:tx>
            <c:strRef>
              <c:f>時間経過!$I$6</c:f>
              <c:strCache>
                <c:ptCount val="1"/>
                <c:pt idx="0">
                  <c:v>31~60分</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時間経過!$J$2:$N$2</c:f>
              <c:strCache>
                <c:ptCount val="1"/>
                <c:pt idx="0">
                  <c:v>2018年</c:v>
                </c:pt>
              </c:strCache>
            </c:strRef>
          </c:cat>
          <c:val>
            <c:numRef>
              <c:f>時間経過!$J$6:$N$6</c:f>
              <c:numCache>
                <c:formatCode>0%</c:formatCode>
                <c:ptCount val="1"/>
                <c:pt idx="0">
                  <c:v>2.2727272727272728E-2</c:v>
                </c:pt>
              </c:numCache>
            </c:numRef>
          </c:val>
          <c:extLst>
            <c:ext xmlns:c16="http://schemas.microsoft.com/office/drawing/2014/chart" uri="{C3380CC4-5D6E-409C-BE32-E72D297353CC}">
              <c16:uniqueId val="{00000003-FA59-4731-B6A5-3D530531E503}"/>
            </c:ext>
          </c:extLst>
        </c:ser>
        <c:ser>
          <c:idx val="4"/>
          <c:order val="4"/>
          <c:tx>
            <c:strRef>
              <c:f>時間経過!$I$7</c:f>
              <c:strCache>
                <c:ptCount val="1"/>
                <c:pt idx="0">
                  <c:v>61~90分</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時間経過!$J$2:$N$2</c:f>
              <c:strCache>
                <c:ptCount val="1"/>
                <c:pt idx="0">
                  <c:v>2018年</c:v>
                </c:pt>
              </c:strCache>
            </c:strRef>
          </c:cat>
          <c:val>
            <c:numRef>
              <c:f>時間経過!$J$7:$N$7</c:f>
              <c:numCache>
                <c:formatCode>0%</c:formatCode>
                <c:ptCount val="1"/>
                <c:pt idx="0">
                  <c:v>0</c:v>
                </c:pt>
              </c:numCache>
            </c:numRef>
          </c:val>
          <c:extLst>
            <c:ext xmlns:c16="http://schemas.microsoft.com/office/drawing/2014/chart" uri="{C3380CC4-5D6E-409C-BE32-E72D297353CC}">
              <c16:uniqueId val="{00000004-FA59-4731-B6A5-3D530531E503}"/>
            </c:ext>
          </c:extLst>
        </c:ser>
        <c:ser>
          <c:idx val="5"/>
          <c:order val="5"/>
          <c:tx>
            <c:strRef>
              <c:f>時間経過!$I$8</c:f>
              <c:strCache>
                <c:ptCount val="1"/>
                <c:pt idx="0">
                  <c:v>91~120分</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時間経過!$J$2:$N$2</c:f>
              <c:strCache>
                <c:ptCount val="1"/>
                <c:pt idx="0">
                  <c:v>2018年</c:v>
                </c:pt>
              </c:strCache>
            </c:strRef>
          </c:cat>
          <c:val>
            <c:numRef>
              <c:f>時間経過!$J$8:$N$8</c:f>
              <c:numCache>
                <c:formatCode>0%</c:formatCode>
                <c:ptCount val="1"/>
                <c:pt idx="0">
                  <c:v>0</c:v>
                </c:pt>
              </c:numCache>
            </c:numRef>
          </c:val>
          <c:extLst>
            <c:ext xmlns:c16="http://schemas.microsoft.com/office/drawing/2014/chart" uri="{C3380CC4-5D6E-409C-BE32-E72D297353CC}">
              <c16:uniqueId val="{00000005-FA59-4731-B6A5-3D530531E503}"/>
            </c:ext>
          </c:extLst>
        </c:ser>
        <c:ser>
          <c:idx val="6"/>
          <c:order val="6"/>
          <c:tx>
            <c:strRef>
              <c:f>時間経過!$I$9</c:f>
              <c:strCache>
                <c:ptCount val="1"/>
                <c:pt idx="0">
                  <c:v>121分以上</c:v>
                </c:pt>
              </c:strCache>
            </c:strRef>
          </c:tx>
          <c:spPr>
            <a:solidFill>
              <a:schemeClr val="accent1">
                <a:lumMod val="6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時間経過!$J$2:$N$2</c:f>
              <c:strCache>
                <c:ptCount val="1"/>
                <c:pt idx="0">
                  <c:v>2018年</c:v>
                </c:pt>
              </c:strCache>
            </c:strRef>
          </c:cat>
          <c:val>
            <c:numRef>
              <c:f>時間経過!$J$9:$N$9</c:f>
              <c:numCache>
                <c:formatCode>0%</c:formatCode>
                <c:ptCount val="1"/>
                <c:pt idx="0">
                  <c:v>0</c:v>
                </c:pt>
              </c:numCache>
            </c:numRef>
          </c:val>
          <c:extLst>
            <c:ext xmlns:c16="http://schemas.microsoft.com/office/drawing/2014/chart" uri="{C3380CC4-5D6E-409C-BE32-E72D297353CC}">
              <c16:uniqueId val="{00000006-FA59-4731-B6A5-3D530531E503}"/>
            </c:ext>
          </c:extLst>
        </c:ser>
        <c:dLbls>
          <c:dLblPos val="ctr"/>
          <c:showLegendKey val="0"/>
          <c:showVal val="1"/>
          <c:showCatName val="0"/>
          <c:showSerName val="0"/>
          <c:showPercent val="0"/>
          <c:showBubbleSize val="0"/>
        </c:dLbls>
        <c:gapWidth val="50"/>
        <c:overlap val="100"/>
        <c:axId val="540097680"/>
        <c:axId val="540098072"/>
        <c:extLst/>
      </c:barChart>
      <c:catAx>
        <c:axId val="54009768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40098072"/>
        <c:crosses val="autoZero"/>
        <c:auto val="1"/>
        <c:lblAlgn val="ctr"/>
        <c:lblOffset val="100"/>
        <c:noMultiLvlLbl val="0"/>
      </c:catAx>
      <c:valAx>
        <c:axId val="540098072"/>
        <c:scaling>
          <c:orientation val="minMax"/>
          <c:min val="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40097680"/>
        <c:crosses val="autoZero"/>
        <c:crossBetween val="between"/>
      </c:valAx>
      <c:spPr>
        <a:noFill/>
        <a:ln>
          <a:noFill/>
        </a:ln>
        <a:effectLst/>
      </c:spPr>
    </c:plotArea>
    <c:legend>
      <c:legendPos val="r"/>
      <c:layout>
        <c:manualLayout>
          <c:xMode val="edge"/>
          <c:yMode val="edge"/>
          <c:x val="0.84480789173021187"/>
          <c:y val="1.2068985475444039E-2"/>
          <c:w val="0.14605483038238429"/>
          <c:h val="0.9822533570955114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19976450107619E-2"/>
          <c:y val="0.11406481481481481"/>
          <c:w val="0.75817312045175933"/>
          <c:h val="0.72289745370370373"/>
        </c:manualLayout>
      </c:layout>
      <c:barChart>
        <c:barDir val="bar"/>
        <c:grouping val="percentStacked"/>
        <c:varyColors val="0"/>
        <c:ser>
          <c:idx val="0"/>
          <c:order val="0"/>
          <c:tx>
            <c:strRef>
              <c:f>時間経過!$I$13</c:f>
              <c:strCache>
                <c:ptCount val="1"/>
                <c:pt idx="0">
                  <c:v>0-30分</c:v>
                </c:pt>
              </c:strCache>
            </c:strRef>
          </c:tx>
          <c:spPr>
            <a:solidFill>
              <a:schemeClr val="accent1">
                <a:alpha val="70000"/>
              </a:schemeClr>
            </a:solidFill>
            <a:ln>
              <a:noFill/>
            </a:ln>
            <a:effectLst/>
          </c:spPr>
          <c:invertIfNegative val="0"/>
          <c:dLbls>
            <c:dLbl>
              <c:idx val="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extLst>
                <c:ext xmlns:c16="http://schemas.microsoft.com/office/drawing/2014/chart" uri="{C3380CC4-5D6E-409C-BE32-E72D297353CC}">
                  <c16:uniqueId val="{00000005-CE69-465D-870E-DF90A87CFDC6}"/>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時間経過!$J$12:$N$12</c:f>
              <c:strCache>
                <c:ptCount val="1"/>
                <c:pt idx="0">
                  <c:v>2018年</c:v>
                </c:pt>
              </c:strCache>
            </c:strRef>
          </c:cat>
          <c:val>
            <c:numRef>
              <c:f>時間経過!$J$13:$N$13</c:f>
              <c:numCache>
                <c:formatCode>0%</c:formatCode>
                <c:ptCount val="1"/>
                <c:pt idx="0">
                  <c:v>0.20454545454545456</c:v>
                </c:pt>
              </c:numCache>
            </c:numRef>
          </c:val>
          <c:extLst>
            <c:ext xmlns:c16="http://schemas.microsoft.com/office/drawing/2014/chart" uri="{C3380CC4-5D6E-409C-BE32-E72D297353CC}">
              <c16:uniqueId val="{00000000-CE69-465D-870E-DF90A87CFDC6}"/>
            </c:ext>
          </c:extLst>
        </c:ser>
        <c:ser>
          <c:idx val="1"/>
          <c:order val="1"/>
          <c:tx>
            <c:strRef>
              <c:f>時間経過!$I$14</c:f>
              <c:strCache>
                <c:ptCount val="1"/>
                <c:pt idx="0">
                  <c:v>31-60分</c:v>
                </c:pt>
              </c:strCache>
            </c:strRef>
          </c:tx>
          <c:spPr>
            <a:solidFill>
              <a:schemeClr val="accent2">
                <a:alpha val="70000"/>
              </a:schemeClr>
            </a:solidFill>
            <a:ln>
              <a:noFill/>
            </a:ln>
            <a:effectLst/>
          </c:spPr>
          <c:invertIfNegative val="0"/>
          <c:dLbls>
            <c:dLbl>
              <c:idx val="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extLst>
                <c:ext xmlns:c16="http://schemas.microsoft.com/office/drawing/2014/chart" uri="{C3380CC4-5D6E-409C-BE32-E72D297353CC}">
                  <c16:uniqueId val="{00000006-CE69-465D-870E-DF90A87CFDC6}"/>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時間経過!$J$12:$N$12</c:f>
              <c:strCache>
                <c:ptCount val="1"/>
                <c:pt idx="0">
                  <c:v>2018年</c:v>
                </c:pt>
              </c:strCache>
            </c:strRef>
          </c:cat>
          <c:val>
            <c:numRef>
              <c:f>時間経過!$J$14:$N$14</c:f>
              <c:numCache>
                <c:formatCode>0%</c:formatCode>
                <c:ptCount val="1"/>
                <c:pt idx="0">
                  <c:v>0.56060606060606055</c:v>
                </c:pt>
              </c:numCache>
            </c:numRef>
          </c:val>
          <c:extLst>
            <c:ext xmlns:c16="http://schemas.microsoft.com/office/drawing/2014/chart" uri="{C3380CC4-5D6E-409C-BE32-E72D297353CC}">
              <c16:uniqueId val="{00000001-CE69-465D-870E-DF90A87CFDC6}"/>
            </c:ext>
          </c:extLst>
        </c:ser>
        <c:ser>
          <c:idx val="2"/>
          <c:order val="2"/>
          <c:tx>
            <c:strRef>
              <c:f>時間経過!$I$15</c:f>
              <c:strCache>
                <c:ptCount val="1"/>
                <c:pt idx="0">
                  <c:v>61-90分</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時間経過!$J$12:$N$12</c:f>
              <c:strCache>
                <c:ptCount val="1"/>
                <c:pt idx="0">
                  <c:v>2018年</c:v>
                </c:pt>
              </c:strCache>
            </c:strRef>
          </c:cat>
          <c:val>
            <c:numRef>
              <c:f>時間経過!$J$15:$N$15</c:f>
              <c:numCache>
                <c:formatCode>0%</c:formatCode>
                <c:ptCount val="1"/>
                <c:pt idx="0">
                  <c:v>0.18181818181818182</c:v>
                </c:pt>
              </c:numCache>
            </c:numRef>
          </c:val>
          <c:extLst>
            <c:ext xmlns:c16="http://schemas.microsoft.com/office/drawing/2014/chart" uri="{C3380CC4-5D6E-409C-BE32-E72D297353CC}">
              <c16:uniqueId val="{00000002-CE69-465D-870E-DF90A87CFDC6}"/>
            </c:ext>
          </c:extLst>
        </c:ser>
        <c:ser>
          <c:idx val="3"/>
          <c:order val="3"/>
          <c:tx>
            <c:strRef>
              <c:f>時間経過!$I$16</c:f>
              <c:strCache>
                <c:ptCount val="1"/>
                <c:pt idx="0">
                  <c:v>91-120分</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時間経過!$J$12:$N$12</c:f>
              <c:strCache>
                <c:ptCount val="1"/>
                <c:pt idx="0">
                  <c:v>2018年</c:v>
                </c:pt>
              </c:strCache>
            </c:strRef>
          </c:cat>
          <c:val>
            <c:numRef>
              <c:f>時間経過!$J$16:$N$16</c:f>
              <c:numCache>
                <c:formatCode>0%</c:formatCode>
                <c:ptCount val="1"/>
                <c:pt idx="0">
                  <c:v>2.2727272727272728E-2</c:v>
                </c:pt>
              </c:numCache>
            </c:numRef>
          </c:val>
          <c:extLst>
            <c:ext xmlns:c16="http://schemas.microsoft.com/office/drawing/2014/chart" uri="{C3380CC4-5D6E-409C-BE32-E72D297353CC}">
              <c16:uniqueId val="{00000003-CE69-465D-870E-DF90A87CFDC6}"/>
            </c:ext>
          </c:extLst>
        </c:ser>
        <c:ser>
          <c:idx val="4"/>
          <c:order val="4"/>
          <c:tx>
            <c:strRef>
              <c:f>時間経過!$I$17</c:f>
              <c:strCache>
                <c:ptCount val="1"/>
                <c:pt idx="0">
                  <c:v>121分以上</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時間経過!$J$12:$N$12</c:f>
              <c:strCache>
                <c:ptCount val="1"/>
                <c:pt idx="0">
                  <c:v>2018年</c:v>
                </c:pt>
              </c:strCache>
            </c:strRef>
          </c:cat>
          <c:val>
            <c:numRef>
              <c:f>時間経過!$J$17:$N$17</c:f>
              <c:numCache>
                <c:formatCode>0%</c:formatCode>
                <c:ptCount val="1"/>
                <c:pt idx="0">
                  <c:v>3.0303030303030304E-2</c:v>
                </c:pt>
              </c:numCache>
            </c:numRef>
          </c:val>
          <c:extLst>
            <c:ext xmlns:c16="http://schemas.microsoft.com/office/drawing/2014/chart" uri="{C3380CC4-5D6E-409C-BE32-E72D297353CC}">
              <c16:uniqueId val="{00000004-CE69-465D-870E-DF90A87CFDC6}"/>
            </c:ext>
          </c:extLst>
        </c:ser>
        <c:dLbls>
          <c:dLblPos val="ctr"/>
          <c:showLegendKey val="0"/>
          <c:showVal val="1"/>
          <c:showCatName val="0"/>
          <c:showSerName val="0"/>
          <c:showPercent val="0"/>
          <c:showBubbleSize val="0"/>
        </c:dLbls>
        <c:gapWidth val="50"/>
        <c:overlap val="100"/>
        <c:axId val="540101208"/>
        <c:axId val="540099640"/>
      </c:barChart>
      <c:catAx>
        <c:axId val="540101208"/>
        <c:scaling>
          <c:orientation val="minMax"/>
        </c:scaling>
        <c:delete val="1"/>
        <c:axPos val="l"/>
        <c:numFmt formatCode="General" sourceLinked="1"/>
        <c:majorTickMark val="none"/>
        <c:minorTickMark val="none"/>
        <c:tickLblPos val="nextTo"/>
        <c:crossAx val="540099640"/>
        <c:crosses val="autoZero"/>
        <c:auto val="1"/>
        <c:lblAlgn val="ctr"/>
        <c:lblOffset val="100"/>
        <c:noMultiLvlLbl val="0"/>
      </c:catAx>
      <c:valAx>
        <c:axId val="540099640"/>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40101208"/>
        <c:crosses val="autoZero"/>
        <c:crossBetween val="between"/>
      </c:valAx>
      <c:spPr>
        <a:noFill/>
        <a:ln>
          <a:noFill/>
        </a:ln>
        <a:effectLst/>
      </c:spPr>
    </c:plotArea>
    <c:legend>
      <c:legendPos val="r"/>
      <c:layout>
        <c:manualLayout>
          <c:xMode val="edge"/>
          <c:yMode val="edge"/>
          <c:x val="0.84500245031935595"/>
          <c:y val="1.3484747989334009E-2"/>
          <c:w val="0.14587172685957203"/>
          <c:h val="0.9865152520106658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転帰2018!$A$5</c:f>
              <c:strCache>
                <c:ptCount val="1"/>
                <c:pt idx="0">
                  <c:v>最重症妊産婦発生数</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転帰2018!$C$3:$K$4</c:f>
              <c:multiLvlStrCache>
                <c:ptCount val="7"/>
                <c:lvl>
                  <c:pt idx="0">
                    <c:v>平成25年</c:v>
                  </c:pt>
                  <c:pt idx="1">
                    <c:v>平成26年</c:v>
                  </c:pt>
                  <c:pt idx="2">
                    <c:v>平成27年</c:v>
                  </c:pt>
                  <c:pt idx="3">
                    <c:v>平成28年</c:v>
                  </c:pt>
                  <c:pt idx="4">
                    <c:v>平成29年</c:v>
                  </c:pt>
                  <c:pt idx="5">
                    <c:v>平成30年</c:v>
                  </c:pt>
                  <c:pt idx="6">
                    <c:v>平均</c:v>
                  </c:pt>
                </c:lvl>
                <c:lvl>
                  <c:pt idx="0">
                    <c:v>2013</c:v>
                  </c:pt>
                  <c:pt idx="1">
                    <c:v>2014</c:v>
                  </c:pt>
                  <c:pt idx="2">
                    <c:v>2015</c:v>
                  </c:pt>
                  <c:pt idx="3">
                    <c:v>2016</c:v>
                  </c:pt>
                  <c:pt idx="4">
                    <c:v>2017</c:v>
                  </c:pt>
                  <c:pt idx="5">
                    <c:v>2018</c:v>
                  </c:pt>
                </c:lvl>
              </c:multiLvlStrCache>
            </c:multiLvlStrRef>
          </c:cat>
          <c:val>
            <c:numRef>
              <c:f>転帰2018!$C$5:$K$5</c:f>
              <c:numCache>
                <c:formatCode>General</c:formatCode>
                <c:ptCount val="7"/>
                <c:pt idx="0">
                  <c:v>392</c:v>
                </c:pt>
                <c:pt idx="1">
                  <c:v>406</c:v>
                </c:pt>
                <c:pt idx="2">
                  <c:v>450</c:v>
                </c:pt>
                <c:pt idx="3">
                  <c:v>398</c:v>
                </c:pt>
                <c:pt idx="4">
                  <c:v>372</c:v>
                </c:pt>
                <c:pt idx="5">
                  <c:v>427</c:v>
                </c:pt>
                <c:pt idx="6" formatCode="#,##0_);[Red]\(#,##0\)">
                  <c:v>407.5</c:v>
                </c:pt>
              </c:numCache>
            </c:numRef>
          </c:val>
          <c:extLst>
            <c:ext xmlns:c16="http://schemas.microsoft.com/office/drawing/2014/chart" uri="{C3380CC4-5D6E-409C-BE32-E72D297353CC}">
              <c16:uniqueId val="{00000000-2159-4B7C-82BE-9B240F7A4AD9}"/>
            </c:ext>
          </c:extLst>
        </c:ser>
        <c:dLbls>
          <c:dLblPos val="ctr"/>
          <c:showLegendKey val="0"/>
          <c:showVal val="1"/>
          <c:showCatName val="0"/>
          <c:showSerName val="0"/>
          <c:showPercent val="0"/>
          <c:showBubbleSize val="0"/>
        </c:dLbls>
        <c:gapWidth val="150"/>
        <c:axId val="130898848"/>
        <c:axId val="130903744"/>
      </c:barChart>
      <c:lineChart>
        <c:grouping val="standard"/>
        <c:varyColors val="0"/>
        <c:ser>
          <c:idx val="1"/>
          <c:order val="1"/>
          <c:tx>
            <c:v>発生率</c:v>
          </c:tx>
          <c:spPr>
            <a:ln w="31750" cap="rnd">
              <a:solidFill>
                <a:srgbClr val="FF0000"/>
              </a:solidFill>
              <a:round/>
            </a:ln>
            <a:effectLst/>
          </c:spPr>
          <c:marker>
            <c:symbol val="circle"/>
            <c:size val="11"/>
            <c:spPr>
              <a:solidFill>
                <a:srgbClr val="FF3399"/>
              </a:solidFill>
              <a:ln w="9525">
                <a:solidFill>
                  <a:schemeClr val="accent2"/>
                </a:solidFill>
              </a:ln>
              <a:effectLst/>
            </c:spPr>
          </c:marker>
          <c:dPt>
            <c:idx val="6"/>
            <c:marker>
              <c:symbol val="circle"/>
              <c:size val="11"/>
              <c:spPr>
                <a:solidFill>
                  <a:srgbClr val="FF3399"/>
                </a:solidFill>
                <a:ln w="9525">
                  <a:solidFill>
                    <a:schemeClr val="accent2"/>
                  </a:solidFill>
                </a:ln>
                <a:effectLst/>
              </c:spPr>
            </c:marker>
            <c:bubble3D val="0"/>
            <c:spPr>
              <a:ln w="31750" cap="rnd">
                <a:noFill/>
                <a:round/>
              </a:ln>
              <a:effectLst/>
            </c:spPr>
            <c:extLst>
              <c:ext xmlns:c16="http://schemas.microsoft.com/office/drawing/2014/chart" uri="{C3380CC4-5D6E-409C-BE32-E72D297353CC}">
                <c16:uniqueId val="{00000005-2159-4B7C-82BE-9B240F7A4AD9}"/>
              </c:ext>
            </c:extLst>
          </c:dPt>
          <c:dLbls>
            <c:spPr>
              <a:solidFill>
                <a:schemeClr val="bg1">
                  <a:lumMod val="95000"/>
                </a:schemeClr>
              </a:solid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転帰2018!$C$3:$K$4</c:f>
              <c:multiLvlStrCache>
                <c:ptCount val="7"/>
                <c:lvl>
                  <c:pt idx="0">
                    <c:v>平成25年</c:v>
                  </c:pt>
                  <c:pt idx="1">
                    <c:v>平成26年</c:v>
                  </c:pt>
                  <c:pt idx="2">
                    <c:v>平成27年</c:v>
                  </c:pt>
                  <c:pt idx="3">
                    <c:v>平成28年</c:v>
                  </c:pt>
                  <c:pt idx="4">
                    <c:v>平成29年</c:v>
                  </c:pt>
                  <c:pt idx="5">
                    <c:v>平成30年</c:v>
                  </c:pt>
                  <c:pt idx="6">
                    <c:v>平均</c:v>
                  </c:pt>
                </c:lvl>
                <c:lvl>
                  <c:pt idx="0">
                    <c:v>2013</c:v>
                  </c:pt>
                  <c:pt idx="1">
                    <c:v>2014</c:v>
                  </c:pt>
                  <c:pt idx="2">
                    <c:v>2015</c:v>
                  </c:pt>
                  <c:pt idx="3">
                    <c:v>2016</c:v>
                  </c:pt>
                  <c:pt idx="4">
                    <c:v>2017</c:v>
                  </c:pt>
                  <c:pt idx="5">
                    <c:v>2018</c:v>
                  </c:pt>
                </c:lvl>
              </c:multiLvlStrCache>
            </c:multiLvlStrRef>
          </c:cat>
          <c:val>
            <c:numRef>
              <c:f>転帰2018!$C$6:$K$6</c:f>
              <c:numCache>
                <c:formatCode>0.00%</c:formatCode>
                <c:ptCount val="7"/>
                <c:pt idx="0">
                  <c:v>5.4403641713159576E-3</c:v>
                </c:pt>
                <c:pt idx="1">
                  <c:v>5.8026526412074094E-3</c:v>
                </c:pt>
                <c:pt idx="2">
                  <c:v>6.3742988271290159E-3</c:v>
                </c:pt>
                <c:pt idx="3">
                  <c:v>5.7835387119274584E-3</c:v>
                </c:pt>
                <c:pt idx="4">
                  <c:v>5.5854178553196602E-3</c:v>
                </c:pt>
                <c:pt idx="5">
                  <c:v>6.5244629159918101E-3</c:v>
                </c:pt>
                <c:pt idx="6">
                  <c:v>5.9131957376620994E-3</c:v>
                </c:pt>
              </c:numCache>
            </c:numRef>
          </c:val>
          <c:smooth val="0"/>
          <c:extLst>
            <c:ext xmlns:c16="http://schemas.microsoft.com/office/drawing/2014/chart" uri="{C3380CC4-5D6E-409C-BE32-E72D297353CC}">
              <c16:uniqueId val="{00000002-2159-4B7C-82BE-9B240F7A4AD9}"/>
            </c:ext>
          </c:extLst>
        </c:ser>
        <c:dLbls>
          <c:showLegendKey val="0"/>
          <c:showVal val="0"/>
          <c:showCatName val="0"/>
          <c:showSerName val="0"/>
          <c:showPercent val="0"/>
          <c:showBubbleSize val="0"/>
        </c:dLbls>
        <c:marker val="1"/>
        <c:smooth val="0"/>
        <c:axId val="130899392"/>
        <c:axId val="130914080"/>
        <c:extLst>
          <c:ext xmlns:c15="http://schemas.microsoft.com/office/drawing/2012/chart" uri="{02D57815-91ED-43cb-92C2-25804820EDAC}">
            <c15:filteredLineSeries>
              <c15:ser>
                <c:idx val="2"/>
                <c:order val="2"/>
                <c:spPr>
                  <a:ln w="28575" cap="rnd">
                    <a:solidFill>
                      <a:schemeClr val="accent3"/>
                    </a:solidFill>
                    <a:round/>
                  </a:ln>
                  <a:effectLst/>
                </c:spPr>
                <c:marker>
                  <c:symbol val="none"/>
                </c:marker>
                <c:cat>
                  <c:multiLvlStrRef>
                    <c:extLst>
                      <c:ext uri="{02D57815-91ED-43cb-92C2-25804820EDAC}">
                        <c15:formulaRef>
                          <c15:sqref>転帰2018!$C$3:$K$4</c15:sqref>
                        </c15:formulaRef>
                      </c:ext>
                    </c:extLst>
                    <c:multiLvlStrCache>
                      <c:ptCount val="7"/>
                      <c:lvl>
                        <c:pt idx="0">
                          <c:v>平成25年</c:v>
                        </c:pt>
                        <c:pt idx="1">
                          <c:v>平成26年</c:v>
                        </c:pt>
                        <c:pt idx="2">
                          <c:v>平成27年</c:v>
                        </c:pt>
                        <c:pt idx="3">
                          <c:v>平成28年</c:v>
                        </c:pt>
                        <c:pt idx="4">
                          <c:v>平成29年</c:v>
                        </c:pt>
                        <c:pt idx="5">
                          <c:v>平成30年</c:v>
                        </c:pt>
                        <c:pt idx="6">
                          <c:v>平均</c:v>
                        </c:pt>
                      </c:lvl>
                      <c:lvl>
                        <c:pt idx="0">
                          <c:v>2013</c:v>
                        </c:pt>
                        <c:pt idx="1">
                          <c:v>2014</c:v>
                        </c:pt>
                        <c:pt idx="2">
                          <c:v>2015</c:v>
                        </c:pt>
                        <c:pt idx="3">
                          <c:v>2016</c:v>
                        </c:pt>
                        <c:pt idx="4">
                          <c:v>2017</c:v>
                        </c:pt>
                        <c:pt idx="5">
                          <c:v>2018</c:v>
                        </c:pt>
                      </c:lvl>
                    </c:multiLvlStrCache>
                  </c:multiLvlStrRef>
                </c:cat>
                <c:val>
                  <c:numRef>
                    <c:extLst>
                      <c:ext uri="{02D57815-91ED-43cb-92C2-25804820EDAC}">
                        <c15:formulaRef>
                          <c15:sqref>転帰2018!$C$7:$K$7</c15:sqref>
                        </c15:formulaRef>
                      </c:ext>
                    </c:extLst>
                    <c:numCache>
                      <c:formatCode>General</c:formatCode>
                      <c:ptCount val="7"/>
                      <c:pt idx="0">
                        <c:v>1</c:v>
                      </c:pt>
                      <c:pt idx="1">
                        <c:v>1</c:v>
                      </c:pt>
                      <c:pt idx="2">
                        <c:v>1</c:v>
                      </c:pt>
                      <c:pt idx="3">
                        <c:v>1</c:v>
                      </c:pt>
                      <c:pt idx="4">
                        <c:v>1</c:v>
                      </c:pt>
                      <c:pt idx="5">
                        <c:v>1</c:v>
                      </c:pt>
                      <c:pt idx="6">
                        <c:v>1</c:v>
                      </c:pt>
                    </c:numCache>
                  </c:numRef>
                </c:val>
                <c:smooth val="0"/>
                <c:extLst>
                  <c:ext xmlns:c16="http://schemas.microsoft.com/office/drawing/2014/chart" uri="{C3380CC4-5D6E-409C-BE32-E72D297353CC}">
                    <c16:uniqueId val="{00000003-2159-4B7C-82BE-9B240F7A4AD9}"/>
                  </c:ext>
                </c:extLst>
              </c15:ser>
            </c15:filteredLineSeries>
            <c15:filteredLineSeries>
              <c15:ser>
                <c:idx val="3"/>
                <c:order val="3"/>
                <c:tx>
                  <c:v>発生率</c:v>
                </c:tx>
                <c:spPr>
                  <a:ln w="28575" cap="rnd">
                    <a:solidFill>
                      <a:schemeClr val="accent4"/>
                    </a:solidFill>
                    <a:round/>
                  </a:ln>
                  <a:effectLst/>
                </c:spPr>
                <c:marker>
                  <c:symbol val="none"/>
                </c:marker>
                <c:cat>
                  <c:multiLvlStrRef>
                    <c:extLst xmlns:c15="http://schemas.microsoft.com/office/drawing/2012/chart">
                      <c:ext xmlns:c15="http://schemas.microsoft.com/office/drawing/2012/chart" uri="{02D57815-91ED-43cb-92C2-25804820EDAC}">
                        <c15:formulaRef>
                          <c15:sqref>転帰2018!$C$3:$K$4</c15:sqref>
                        </c15:formulaRef>
                      </c:ext>
                    </c:extLst>
                    <c:multiLvlStrCache>
                      <c:ptCount val="7"/>
                      <c:lvl>
                        <c:pt idx="0">
                          <c:v>平成25年</c:v>
                        </c:pt>
                        <c:pt idx="1">
                          <c:v>平成26年</c:v>
                        </c:pt>
                        <c:pt idx="2">
                          <c:v>平成27年</c:v>
                        </c:pt>
                        <c:pt idx="3">
                          <c:v>平成28年</c:v>
                        </c:pt>
                        <c:pt idx="4">
                          <c:v>平成29年</c:v>
                        </c:pt>
                        <c:pt idx="5">
                          <c:v>平成30年</c:v>
                        </c:pt>
                        <c:pt idx="6">
                          <c:v>平均</c:v>
                        </c:pt>
                      </c:lvl>
                      <c:lvl>
                        <c:pt idx="0">
                          <c:v>2013</c:v>
                        </c:pt>
                        <c:pt idx="1">
                          <c:v>2014</c:v>
                        </c:pt>
                        <c:pt idx="2">
                          <c:v>2015</c:v>
                        </c:pt>
                        <c:pt idx="3">
                          <c:v>2016</c:v>
                        </c:pt>
                        <c:pt idx="4">
                          <c:v>2017</c:v>
                        </c:pt>
                        <c:pt idx="5">
                          <c:v>2018</c:v>
                        </c:pt>
                      </c:lvl>
                    </c:multiLvlStrCache>
                  </c:multiLvlStrRef>
                </c:cat>
                <c:val>
                  <c:numRef>
                    <c:extLst xmlns:c15="http://schemas.microsoft.com/office/drawing/2012/chart">
                      <c:ext xmlns:c15="http://schemas.microsoft.com/office/drawing/2012/chart" uri="{02D57815-91ED-43cb-92C2-25804820EDAC}">
                        <c15:formulaRef>
                          <c15:sqref>転帰2018!$C$8:$K$8</c15:sqref>
                        </c15:formulaRef>
                      </c:ext>
                    </c:extLst>
                    <c:numCache>
                      <c:formatCode>0</c:formatCode>
                      <c:ptCount val="7"/>
                      <c:pt idx="0">
                        <c:v>183.8112244897959</c:v>
                      </c:pt>
                      <c:pt idx="1">
                        <c:v>172.33497536945811</c:v>
                      </c:pt>
                      <c:pt idx="2">
                        <c:v>156.88</c:v>
                      </c:pt>
                      <c:pt idx="3">
                        <c:v>172.90452261306532</c:v>
                      </c:pt>
                      <c:pt idx="4">
                        <c:v>179.03763440860214</c:v>
                      </c:pt>
                      <c:pt idx="5">
                        <c:v>153.26932084309132</c:v>
                      </c:pt>
                      <c:pt idx="6">
                        <c:v>169.11329243353782</c:v>
                      </c:pt>
                    </c:numCache>
                  </c:numRef>
                </c:val>
                <c:smooth val="0"/>
                <c:extLst xmlns:c15="http://schemas.microsoft.com/office/drawing/2012/chart">
                  <c:ext xmlns:c16="http://schemas.microsoft.com/office/drawing/2014/chart" uri="{C3380CC4-5D6E-409C-BE32-E72D297353CC}">
                    <c16:uniqueId val="{00000004-2159-4B7C-82BE-9B240F7A4AD9}"/>
                  </c:ext>
                </c:extLst>
              </c15:ser>
            </c15:filteredLineSeries>
          </c:ext>
        </c:extLst>
      </c:lineChart>
      <c:catAx>
        <c:axId val="13089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30903744"/>
        <c:crosses val="autoZero"/>
        <c:auto val="1"/>
        <c:lblAlgn val="ctr"/>
        <c:lblOffset val="100"/>
        <c:noMultiLvlLbl val="0"/>
      </c:catAx>
      <c:valAx>
        <c:axId val="1309037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30898848"/>
        <c:crosses val="autoZero"/>
        <c:crossBetween val="between"/>
      </c:valAx>
      <c:valAx>
        <c:axId val="130914080"/>
        <c:scaling>
          <c:orientation val="minMax"/>
          <c:max val="1.0000000000000002E-2"/>
          <c:min val="0"/>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30899392"/>
        <c:crosses val="max"/>
        <c:crossBetween val="between"/>
      </c:valAx>
      <c:catAx>
        <c:axId val="130899392"/>
        <c:scaling>
          <c:orientation val="minMax"/>
        </c:scaling>
        <c:delete val="1"/>
        <c:axPos val="b"/>
        <c:numFmt formatCode="General" sourceLinked="1"/>
        <c:majorTickMark val="out"/>
        <c:minorTickMark val="none"/>
        <c:tickLblPos val="nextTo"/>
        <c:crossAx val="13091408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zero"/>
    <c:showDLblsOverMax val="0"/>
  </c:chart>
  <c:spPr>
    <a:noFill/>
    <a:ln>
      <a:noFill/>
    </a:ln>
    <a:effectLst/>
  </c:spPr>
  <c:txPr>
    <a:bodyPr/>
    <a:lstStyle/>
    <a:p>
      <a:pPr>
        <a:defRPr sz="1400"/>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7572684647223"/>
          <c:y val="2.5589699694733552E-2"/>
          <c:w val="0.84939246675629021"/>
          <c:h val="0.70532980035132309"/>
        </c:manualLayout>
      </c:layout>
      <c:barChart>
        <c:barDir val="bar"/>
        <c:grouping val="percentStacked"/>
        <c:varyColors val="0"/>
        <c:ser>
          <c:idx val="0"/>
          <c:order val="0"/>
          <c:tx>
            <c:strRef>
              <c:f>原因疾患!$A$2</c:f>
              <c:strCache>
                <c:ptCount val="1"/>
                <c:pt idx="0">
                  <c:v>産科危機的出血</c:v>
                </c:pt>
              </c:strCache>
            </c:strRef>
          </c:tx>
          <c:spPr>
            <a:solidFill>
              <a:schemeClr val="accent1"/>
            </a:solidFill>
            <a:ln>
              <a:noFill/>
            </a:ln>
            <a:effectLst/>
          </c:spPr>
          <c:invertIfNegative val="0"/>
          <c:cat>
            <c:strRef>
              <c:f>原因疾患!$B$1:$G$1</c:f>
              <c:strCache>
                <c:ptCount val="6"/>
                <c:pt idx="0">
                  <c:v>2018年</c:v>
                </c:pt>
                <c:pt idx="1">
                  <c:v>2017年</c:v>
                </c:pt>
                <c:pt idx="2">
                  <c:v>2016年</c:v>
                </c:pt>
                <c:pt idx="3">
                  <c:v>2015年</c:v>
                </c:pt>
                <c:pt idx="4">
                  <c:v>2014年</c:v>
                </c:pt>
                <c:pt idx="5">
                  <c:v>2013年</c:v>
                </c:pt>
              </c:strCache>
            </c:strRef>
          </c:cat>
          <c:val>
            <c:numRef>
              <c:f>原因疾患!$B$2:$G$2</c:f>
              <c:numCache>
                <c:formatCode>General</c:formatCode>
                <c:ptCount val="6"/>
                <c:pt idx="0">
                  <c:v>256</c:v>
                </c:pt>
                <c:pt idx="1">
                  <c:v>253</c:v>
                </c:pt>
                <c:pt idx="2">
                  <c:v>250</c:v>
                </c:pt>
                <c:pt idx="3">
                  <c:v>289</c:v>
                </c:pt>
                <c:pt idx="4">
                  <c:v>242</c:v>
                </c:pt>
                <c:pt idx="5">
                  <c:v>239</c:v>
                </c:pt>
              </c:numCache>
            </c:numRef>
          </c:val>
          <c:extLst>
            <c:ext xmlns:c16="http://schemas.microsoft.com/office/drawing/2014/chart" uri="{C3380CC4-5D6E-409C-BE32-E72D297353CC}">
              <c16:uniqueId val="{00000000-0B14-482E-A1E2-FDF8A8503E0A}"/>
            </c:ext>
          </c:extLst>
        </c:ser>
        <c:ser>
          <c:idx val="1"/>
          <c:order val="1"/>
          <c:tx>
            <c:strRef>
              <c:f>原因疾患!$A$3</c:f>
              <c:strCache>
                <c:ptCount val="1"/>
                <c:pt idx="0">
                  <c:v>妊娠高血圧症候群</c:v>
                </c:pt>
              </c:strCache>
            </c:strRef>
          </c:tx>
          <c:spPr>
            <a:solidFill>
              <a:schemeClr val="accent2"/>
            </a:solidFill>
            <a:ln>
              <a:noFill/>
            </a:ln>
            <a:effectLst/>
          </c:spPr>
          <c:invertIfNegative val="0"/>
          <c:cat>
            <c:strRef>
              <c:f>原因疾患!$B$1:$G$1</c:f>
              <c:strCache>
                <c:ptCount val="6"/>
                <c:pt idx="0">
                  <c:v>2018年</c:v>
                </c:pt>
                <c:pt idx="1">
                  <c:v>2017年</c:v>
                </c:pt>
                <c:pt idx="2">
                  <c:v>2016年</c:v>
                </c:pt>
                <c:pt idx="3">
                  <c:v>2015年</c:v>
                </c:pt>
                <c:pt idx="4">
                  <c:v>2014年</c:v>
                </c:pt>
                <c:pt idx="5">
                  <c:v>2013年</c:v>
                </c:pt>
              </c:strCache>
            </c:strRef>
          </c:cat>
          <c:val>
            <c:numRef>
              <c:f>原因疾患!$B$3:$G$3</c:f>
              <c:numCache>
                <c:formatCode>General</c:formatCode>
                <c:ptCount val="6"/>
                <c:pt idx="0">
                  <c:v>111</c:v>
                </c:pt>
                <c:pt idx="1">
                  <c:v>61</c:v>
                </c:pt>
                <c:pt idx="2">
                  <c:v>89</c:v>
                </c:pt>
                <c:pt idx="3">
                  <c:v>106</c:v>
                </c:pt>
                <c:pt idx="4">
                  <c:v>96</c:v>
                </c:pt>
                <c:pt idx="5">
                  <c:v>74</c:v>
                </c:pt>
              </c:numCache>
            </c:numRef>
          </c:val>
          <c:extLst>
            <c:ext xmlns:c16="http://schemas.microsoft.com/office/drawing/2014/chart" uri="{C3380CC4-5D6E-409C-BE32-E72D297353CC}">
              <c16:uniqueId val="{00000001-0B14-482E-A1E2-FDF8A8503E0A}"/>
            </c:ext>
          </c:extLst>
        </c:ser>
        <c:ser>
          <c:idx val="2"/>
          <c:order val="2"/>
          <c:tx>
            <c:strRef>
              <c:f>原因疾患!$A$4</c:f>
              <c:strCache>
                <c:ptCount val="1"/>
                <c:pt idx="0">
                  <c:v>肺血栓塞栓症</c:v>
                </c:pt>
              </c:strCache>
            </c:strRef>
          </c:tx>
          <c:spPr>
            <a:solidFill>
              <a:schemeClr val="accent3"/>
            </a:solidFill>
            <a:ln>
              <a:noFill/>
            </a:ln>
            <a:effectLst/>
          </c:spPr>
          <c:invertIfNegative val="0"/>
          <c:cat>
            <c:strRef>
              <c:f>原因疾患!$B$1:$G$1</c:f>
              <c:strCache>
                <c:ptCount val="6"/>
                <c:pt idx="0">
                  <c:v>2018年</c:v>
                </c:pt>
                <c:pt idx="1">
                  <c:v>2017年</c:v>
                </c:pt>
                <c:pt idx="2">
                  <c:v>2016年</c:v>
                </c:pt>
                <c:pt idx="3">
                  <c:v>2015年</c:v>
                </c:pt>
                <c:pt idx="4">
                  <c:v>2014年</c:v>
                </c:pt>
                <c:pt idx="5">
                  <c:v>2013年</c:v>
                </c:pt>
              </c:strCache>
            </c:strRef>
          </c:cat>
          <c:val>
            <c:numRef>
              <c:f>原因疾患!$B$4:$G$4</c:f>
              <c:numCache>
                <c:formatCode>General</c:formatCode>
                <c:ptCount val="6"/>
                <c:pt idx="0">
                  <c:v>7</c:v>
                </c:pt>
                <c:pt idx="1">
                  <c:v>8</c:v>
                </c:pt>
                <c:pt idx="2">
                  <c:v>7</c:v>
                </c:pt>
                <c:pt idx="3">
                  <c:v>5</c:v>
                </c:pt>
                <c:pt idx="4">
                  <c:v>7</c:v>
                </c:pt>
                <c:pt idx="5">
                  <c:v>1</c:v>
                </c:pt>
              </c:numCache>
            </c:numRef>
          </c:val>
          <c:extLst>
            <c:ext xmlns:c16="http://schemas.microsoft.com/office/drawing/2014/chart" uri="{C3380CC4-5D6E-409C-BE32-E72D297353CC}">
              <c16:uniqueId val="{00000002-0B14-482E-A1E2-FDF8A8503E0A}"/>
            </c:ext>
          </c:extLst>
        </c:ser>
        <c:ser>
          <c:idx val="3"/>
          <c:order val="3"/>
          <c:tx>
            <c:strRef>
              <c:f>原因疾患!$A$5</c:f>
              <c:strCache>
                <c:ptCount val="1"/>
                <c:pt idx="0">
                  <c:v>羊水塞栓症</c:v>
                </c:pt>
              </c:strCache>
            </c:strRef>
          </c:tx>
          <c:spPr>
            <a:solidFill>
              <a:schemeClr val="accent4"/>
            </a:solidFill>
            <a:ln>
              <a:noFill/>
            </a:ln>
            <a:effectLst/>
          </c:spPr>
          <c:invertIfNegative val="0"/>
          <c:cat>
            <c:strRef>
              <c:f>原因疾患!$B$1:$G$1</c:f>
              <c:strCache>
                <c:ptCount val="6"/>
                <c:pt idx="0">
                  <c:v>2018年</c:v>
                </c:pt>
                <c:pt idx="1">
                  <c:v>2017年</c:v>
                </c:pt>
                <c:pt idx="2">
                  <c:v>2016年</c:v>
                </c:pt>
                <c:pt idx="3">
                  <c:v>2015年</c:v>
                </c:pt>
                <c:pt idx="4">
                  <c:v>2014年</c:v>
                </c:pt>
                <c:pt idx="5">
                  <c:v>2013年</c:v>
                </c:pt>
              </c:strCache>
            </c:strRef>
          </c:cat>
          <c:val>
            <c:numRef>
              <c:f>原因疾患!$B$5:$G$5</c:f>
              <c:numCache>
                <c:formatCode>General</c:formatCode>
                <c:ptCount val="6"/>
                <c:pt idx="0">
                  <c:v>3</c:v>
                </c:pt>
                <c:pt idx="1">
                  <c:v>4</c:v>
                </c:pt>
                <c:pt idx="2">
                  <c:v>6</c:v>
                </c:pt>
                <c:pt idx="3">
                  <c:v>5</c:v>
                </c:pt>
                <c:pt idx="4">
                  <c:v>5</c:v>
                </c:pt>
                <c:pt idx="5">
                  <c:v>1</c:v>
                </c:pt>
              </c:numCache>
            </c:numRef>
          </c:val>
          <c:extLst>
            <c:ext xmlns:c16="http://schemas.microsoft.com/office/drawing/2014/chart" uri="{C3380CC4-5D6E-409C-BE32-E72D297353CC}">
              <c16:uniqueId val="{00000003-0B14-482E-A1E2-FDF8A8503E0A}"/>
            </c:ext>
          </c:extLst>
        </c:ser>
        <c:ser>
          <c:idx val="4"/>
          <c:order val="4"/>
          <c:tx>
            <c:strRef>
              <c:f>原因疾患!$A$6</c:f>
              <c:strCache>
                <c:ptCount val="1"/>
                <c:pt idx="0">
                  <c:v>その他</c:v>
                </c:pt>
              </c:strCache>
            </c:strRef>
          </c:tx>
          <c:spPr>
            <a:solidFill>
              <a:schemeClr val="accent5"/>
            </a:solidFill>
            <a:ln>
              <a:noFill/>
            </a:ln>
            <a:effectLst/>
          </c:spPr>
          <c:invertIfNegative val="0"/>
          <c:cat>
            <c:strRef>
              <c:f>原因疾患!$B$1:$G$1</c:f>
              <c:strCache>
                <c:ptCount val="6"/>
                <c:pt idx="0">
                  <c:v>2018年</c:v>
                </c:pt>
                <c:pt idx="1">
                  <c:v>2017年</c:v>
                </c:pt>
                <c:pt idx="2">
                  <c:v>2016年</c:v>
                </c:pt>
                <c:pt idx="3">
                  <c:v>2015年</c:v>
                </c:pt>
                <c:pt idx="4">
                  <c:v>2014年</c:v>
                </c:pt>
                <c:pt idx="5">
                  <c:v>2013年</c:v>
                </c:pt>
              </c:strCache>
            </c:strRef>
          </c:cat>
          <c:val>
            <c:numRef>
              <c:f>原因疾患!$B$6:$G$6</c:f>
              <c:numCache>
                <c:formatCode>General</c:formatCode>
                <c:ptCount val="6"/>
                <c:pt idx="0">
                  <c:v>1</c:v>
                </c:pt>
                <c:pt idx="1">
                  <c:v>0</c:v>
                </c:pt>
                <c:pt idx="2">
                  <c:v>0</c:v>
                </c:pt>
                <c:pt idx="3">
                  <c:v>0</c:v>
                </c:pt>
                <c:pt idx="4">
                  <c:v>0</c:v>
                </c:pt>
                <c:pt idx="5">
                  <c:v>3</c:v>
                </c:pt>
              </c:numCache>
            </c:numRef>
          </c:val>
          <c:extLst>
            <c:ext xmlns:c16="http://schemas.microsoft.com/office/drawing/2014/chart" uri="{C3380CC4-5D6E-409C-BE32-E72D297353CC}">
              <c16:uniqueId val="{00000004-0B14-482E-A1E2-FDF8A8503E0A}"/>
            </c:ext>
          </c:extLst>
        </c:ser>
        <c:ser>
          <c:idx val="5"/>
          <c:order val="5"/>
          <c:tx>
            <c:strRef>
              <c:f>原因疾患!$A$7</c:f>
              <c:strCache>
                <c:ptCount val="1"/>
                <c:pt idx="0">
                  <c:v>中枢神経疾患</c:v>
                </c:pt>
              </c:strCache>
            </c:strRef>
          </c:tx>
          <c:spPr>
            <a:solidFill>
              <a:schemeClr val="accent6"/>
            </a:solidFill>
            <a:ln>
              <a:noFill/>
            </a:ln>
            <a:effectLst/>
          </c:spPr>
          <c:invertIfNegative val="0"/>
          <c:cat>
            <c:strRef>
              <c:f>原因疾患!$B$1:$G$1</c:f>
              <c:strCache>
                <c:ptCount val="6"/>
                <c:pt idx="0">
                  <c:v>2018年</c:v>
                </c:pt>
                <c:pt idx="1">
                  <c:v>2017年</c:v>
                </c:pt>
                <c:pt idx="2">
                  <c:v>2016年</c:v>
                </c:pt>
                <c:pt idx="3">
                  <c:v>2015年</c:v>
                </c:pt>
                <c:pt idx="4">
                  <c:v>2014年</c:v>
                </c:pt>
                <c:pt idx="5">
                  <c:v>2013年</c:v>
                </c:pt>
              </c:strCache>
            </c:strRef>
          </c:cat>
          <c:val>
            <c:numRef>
              <c:f>原因疾患!$B$7:$G$7</c:f>
              <c:numCache>
                <c:formatCode>General</c:formatCode>
                <c:ptCount val="6"/>
                <c:pt idx="0">
                  <c:v>10</c:v>
                </c:pt>
                <c:pt idx="1">
                  <c:v>12</c:v>
                </c:pt>
                <c:pt idx="2">
                  <c:v>10</c:v>
                </c:pt>
                <c:pt idx="3">
                  <c:v>10</c:v>
                </c:pt>
                <c:pt idx="4">
                  <c:v>12</c:v>
                </c:pt>
                <c:pt idx="5">
                  <c:v>14</c:v>
                </c:pt>
              </c:numCache>
            </c:numRef>
          </c:val>
          <c:extLst>
            <c:ext xmlns:c16="http://schemas.microsoft.com/office/drawing/2014/chart" uri="{C3380CC4-5D6E-409C-BE32-E72D297353CC}">
              <c16:uniqueId val="{00000005-0B14-482E-A1E2-FDF8A8503E0A}"/>
            </c:ext>
          </c:extLst>
        </c:ser>
        <c:ser>
          <c:idx val="6"/>
          <c:order val="6"/>
          <c:tx>
            <c:strRef>
              <c:f>原因疾患!$A$8</c:f>
              <c:strCache>
                <c:ptCount val="1"/>
                <c:pt idx="0">
                  <c:v>心血管疾患</c:v>
                </c:pt>
              </c:strCache>
            </c:strRef>
          </c:tx>
          <c:spPr>
            <a:solidFill>
              <a:schemeClr val="accent1">
                <a:lumMod val="60000"/>
              </a:schemeClr>
            </a:solidFill>
            <a:ln>
              <a:noFill/>
            </a:ln>
            <a:effectLst/>
          </c:spPr>
          <c:invertIfNegative val="0"/>
          <c:cat>
            <c:strRef>
              <c:f>原因疾患!$B$1:$G$1</c:f>
              <c:strCache>
                <c:ptCount val="6"/>
                <c:pt idx="0">
                  <c:v>2018年</c:v>
                </c:pt>
                <c:pt idx="1">
                  <c:v>2017年</c:v>
                </c:pt>
                <c:pt idx="2">
                  <c:v>2016年</c:v>
                </c:pt>
                <c:pt idx="3">
                  <c:v>2015年</c:v>
                </c:pt>
                <c:pt idx="4">
                  <c:v>2014年</c:v>
                </c:pt>
                <c:pt idx="5">
                  <c:v>2013年</c:v>
                </c:pt>
              </c:strCache>
            </c:strRef>
          </c:cat>
          <c:val>
            <c:numRef>
              <c:f>原因疾患!$B$8:$G$8</c:f>
              <c:numCache>
                <c:formatCode>General</c:formatCode>
                <c:ptCount val="6"/>
                <c:pt idx="0">
                  <c:v>8</c:v>
                </c:pt>
                <c:pt idx="1">
                  <c:v>7</c:v>
                </c:pt>
                <c:pt idx="2">
                  <c:v>11</c:v>
                </c:pt>
                <c:pt idx="3">
                  <c:v>20</c:v>
                </c:pt>
                <c:pt idx="4">
                  <c:v>10</c:v>
                </c:pt>
                <c:pt idx="5">
                  <c:v>11</c:v>
                </c:pt>
              </c:numCache>
            </c:numRef>
          </c:val>
          <c:extLst>
            <c:ext xmlns:c16="http://schemas.microsoft.com/office/drawing/2014/chart" uri="{C3380CC4-5D6E-409C-BE32-E72D297353CC}">
              <c16:uniqueId val="{00000006-0B14-482E-A1E2-FDF8A8503E0A}"/>
            </c:ext>
          </c:extLst>
        </c:ser>
        <c:ser>
          <c:idx val="7"/>
          <c:order val="7"/>
          <c:tx>
            <c:strRef>
              <c:f>原因疾患!$A$9</c:f>
              <c:strCache>
                <c:ptCount val="1"/>
                <c:pt idx="0">
                  <c:v>精神疾患</c:v>
                </c:pt>
              </c:strCache>
            </c:strRef>
          </c:tx>
          <c:spPr>
            <a:solidFill>
              <a:schemeClr val="accent2">
                <a:lumMod val="60000"/>
              </a:schemeClr>
            </a:solidFill>
            <a:ln>
              <a:noFill/>
            </a:ln>
            <a:effectLst/>
          </c:spPr>
          <c:invertIfNegative val="0"/>
          <c:cat>
            <c:strRef>
              <c:f>原因疾患!$B$1:$G$1</c:f>
              <c:strCache>
                <c:ptCount val="6"/>
                <c:pt idx="0">
                  <c:v>2018年</c:v>
                </c:pt>
                <c:pt idx="1">
                  <c:v>2017年</c:v>
                </c:pt>
                <c:pt idx="2">
                  <c:v>2016年</c:v>
                </c:pt>
                <c:pt idx="3">
                  <c:v>2015年</c:v>
                </c:pt>
                <c:pt idx="4">
                  <c:v>2014年</c:v>
                </c:pt>
                <c:pt idx="5">
                  <c:v>2013年</c:v>
                </c:pt>
              </c:strCache>
            </c:strRef>
          </c:cat>
          <c:val>
            <c:numRef>
              <c:f>原因疾患!$B$9:$G$9</c:f>
              <c:numCache>
                <c:formatCode>General</c:formatCode>
                <c:ptCount val="6"/>
                <c:pt idx="0">
                  <c:v>5</c:v>
                </c:pt>
                <c:pt idx="1">
                  <c:v>1</c:v>
                </c:pt>
                <c:pt idx="2">
                  <c:v>3</c:v>
                </c:pt>
                <c:pt idx="3">
                  <c:v>1</c:v>
                </c:pt>
                <c:pt idx="4">
                  <c:v>5</c:v>
                </c:pt>
                <c:pt idx="5">
                  <c:v>12</c:v>
                </c:pt>
              </c:numCache>
            </c:numRef>
          </c:val>
          <c:extLst>
            <c:ext xmlns:c16="http://schemas.microsoft.com/office/drawing/2014/chart" uri="{C3380CC4-5D6E-409C-BE32-E72D297353CC}">
              <c16:uniqueId val="{00000007-0B14-482E-A1E2-FDF8A8503E0A}"/>
            </c:ext>
          </c:extLst>
        </c:ser>
        <c:ser>
          <c:idx val="8"/>
          <c:order val="8"/>
          <c:tx>
            <c:strRef>
              <c:f>原因疾患!$A$10</c:f>
              <c:strCache>
                <c:ptCount val="1"/>
                <c:pt idx="0">
                  <c:v>内科疾患</c:v>
                </c:pt>
              </c:strCache>
            </c:strRef>
          </c:tx>
          <c:spPr>
            <a:solidFill>
              <a:schemeClr val="accent3">
                <a:lumMod val="60000"/>
              </a:schemeClr>
            </a:solidFill>
            <a:ln>
              <a:noFill/>
            </a:ln>
            <a:effectLst/>
          </c:spPr>
          <c:invertIfNegative val="0"/>
          <c:cat>
            <c:strRef>
              <c:f>原因疾患!$B$1:$G$1</c:f>
              <c:strCache>
                <c:ptCount val="6"/>
                <c:pt idx="0">
                  <c:v>2018年</c:v>
                </c:pt>
                <c:pt idx="1">
                  <c:v>2017年</c:v>
                </c:pt>
                <c:pt idx="2">
                  <c:v>2016年</c:v>
                </c:pt>
                <c:pt idx="3">
                  <c:v>2015年</c:v>
                </c:pt>
                <c:pt idx="4">
                  <c:v>2014年</c:v>
                </c:pt>
                <c:pt idx="5">
                  <c:v>2013年</c:v>
                </c:pt>
              </c:strCache>
            </c:strRef>
          </c:cat>
          <c:val>
            <c:numRef>
              <c:f>原因疾患!$B$10:$G$10</c:f>
              <c:numCache>
                <c:formatCode>General</c:formatCode>
                <c:ptCount val="6"/>
                <c:pt idx="0">
                  <c:v>8</c:v>
                </c:pt>
                <c:pt idx="1">
                  <c:v>5</c:v>
                </c:pt>
                <c:pt idx="2">
                  <c:v>10</c:v>
                </c:pt>
                <c:pt idx="3">
                  <c:v>4</c:v>
                </c:pt>
                <c:pt idx="4">
                  <c:v>8</c:v>
                </c:pt>
                <c:pt idx="5">
                  <c:v>15</c:v>
                </c:pt>
              </c:numCache>
            </c:numRef>
          </c:val>
          <c:extLst>
            <c:ext xmlns:c16="http://schemas.microsoft.com/office/drawing/2014/chart" uri="{C3380CC4-5D6E-409C-BE32-E72D297353CC}">
              <c16:uniqueId val="{00000008-0B14-482E-A1E2-FDF8A8503E0A}"/>
            </c:ext>
          </c:extLst>
        </c:ser>
        <c:ser>
          <c:idx val="9"/>
          <c:order val="9"/>
          <c:tx>
            <c:strRef>
              <c:f>原因疾患!$A$11</c:f>
              <c:strCache>
                <c:ptCount val="1"/>
                <c:pt idx="0">
                  <c:v>悪性疾患</c:v>
                </c:pt>
              </c:strCache>
            </c:strRef>
          </c:tx>
          <c:spPr>
            <a:solidFill>
              <a:schemeClr val="accent4">
                <a:lumMod val="60000"/>
              </a:schemeClr>
            </a:solidFill>
            <a:ln>
              <a:noFill/>
            </a:ln>
            <a:effectLst/>
          </c:spPr>
          <c:invertIfNegative val="0"/>
          <c:cat>
            <c:strRef>
              <c:f>原因疾患!$B$1:$G$1</c:f>
              <c:strCache>
                <c:ptCount val="6"/>
                <c:pt idx="0">
                  <c:v>2018年</c:v>
                </c:pt>
                <c:pt idx="1">
                  <c:v>2017年</c:v>
                </c:pt>
                <c:pt idx="2">
                  <c:v>2016年</c:v>
                </c:pt>
                <c:pt idx="3">
                  <c:v>2015年</c:v>
                </c:pt>
                <c:pt idx="4">
                  <c:v>2014年</c:v>
                </c:pt>
                <c:pt idx="5">
                  <c:v>2013年</c:v>
                </c:pt>
              </c:strCache>
            </c:strRef>
          </c:cat>
          <c:val>
            <c:numRef>
              <c:f>原因疾患!$B$11:$G$11</c:f>
              <c:numCache>
                <c:formatCode>General</c:formatCode>
                <c:ptCount val="6"/>
                <c:pt idx="0">
                  <c:v>1</c:v>
                </c:pt>
                <c:pt idx="1">
                  <c:v>0</c:v>
                </c:pt>
                <c:pt idx="2">
                  <c:v>2</c:v>
                </c:pt>
                <c:pt idx="3">
                  <c:v>1</c:v>
                </c:pt>
                <c:pt idx="4">
                  <c:v>1</c:v>
                </c:pt>
                <c:pt idx="5">
                  <c:v>3</c:v>
                </c:pt>
              </c:numCache>
            </c:numRef>
          </c:val>
          <c:extLst>
            <c:ext xmlns:c16="http://schemas.microsoft.com/office/drawing/2014/chart" uri="{C3380CC4-5D6E-409C-BE32-E72D297353CC}">
              <c16:uniqueId val="{00000009-0B14-482E-A1E2-FDF8A8503E0A}"/>
            </c:ext>
          </c:extLst>
        </c:ser>
        <c:ser>
          <c:idx val="10"/>
          <c:order val="10"/>
          <c:tx>
            <c:strRef>
              <c:f>原因疾患!$A$12</c:f>
              <c:strCache>
                <c:ptCount val="1"/>
                <c:pt idx="0">
                  <c:v>感染症</c:v>
                </c:pt>
              </c:strCache>
            </c:strRef>
          </c:tx>
          <c:spPr>
            <a:solidFill>
              <a:schemeClr val="accent5">
                <a:lumMod val="60000"/>
              </a:schemeClr>
            </a:solidFill>
            <a:ln>
              <a:noFill/>
            </a:ln>
            <a:effectLst/>
          </c:spPr>
          <c:invertIfNegative val="0"/>
          <c:cat>
            <c:strRef>
              <c:f>原因疾患!$B$1:$G$1</c:f>
              <c:strCache>
                <c:ptCount val="6"/>
                <c:pt idx="0">
                  <c:v>2018年</c:v>
                </c:pt>
                <c:pt idx="1">
                  <c:v>2017年</c:v>
                </c:pt>
                <c:pt idx="2">
                  <c:v>2016年</c:v>
                </c:pt>
                <c:pt idx="3">
                  <c:v>2015年</c:v>
                </c:pt>
                <c:pt idx="4">
                  <c:v>2014年</c:v>
                </c:pt>
                <c:pt idx="5">
                  <c:v>2013年</c:v>
                </c:pt>
              </c:strCache>
            </c:strRef>
          </c:cat>
          <c:val>
            <c:numRef>
              <c:f>原因疾患!$B$12:$G$12</c:f>
              <c:numCache>
                <c:formatCode>General</c:formatCode>
                <c:ptCount val="6"/>
                <c:pt idx="0">
                  <c:v>7</c:v>
                </c:pt>
                <c:pt idx="1">
                  <c:v>6</c:v>
                </c:pt>
                <c:pt idx="2">
                  <c:v>8</c:v>
                </c:pt>
                <c:pt idx="3">
                  <c:v>6</c:v>
                </c:pt>
                <c:pt idx="4">
                  <c:v>5</c:v>
                </c:pt>
                <c:pt idx="5">
                  <c:v>6</c:v>
                </c:pt>
              </c:numCache>
            </c:numRef>
          </c:val>
          <c:extLst>
            <c:ext xmlns:c16="http://schemas.microsoft.com/office/drawing/2014/chart" uri="{C3380CC4-5D6E-409C-BE32-E72D297353CC}">
              <c16:uniqueId val="{0000000A-0B14-482E-A1E2-FDF8A8503E0A}"/>
            </c:ext>
          </c:extLst>
        </c:ser>
        <c:ser>
          <c:idx val="11"/>
          <c:order val="11"/>
          <c:tx>
            <c:strRef>
              <c:f>原因疾患!$A$13</c:f>
              <c:strCache>
                <c:ptCount val="1"/>
                <c:pt idx="0">
                  <c:v>事故・自殺・犯罪</c:v>
                </c:pt>
              </c:strCache>
            </c:strRef>
          </c:tx>
          <c:spPr>
            <a:solidFill>
              <a:schemeClr val="accent6">
                <a:lumMod val="60000"/>
              </a:schemeClr>
            </a:solidFill>
            <a:ln>
              <a:noFill/>
            </a:ln>
            <a:effectLst/>
          </c:spPr>
          <c:invertIfNegative val="0"/>
          <c:cat>
            <c:strRef>
              <c:f>原因疾患!$B$1:$G$1</c:f>
              <c:strCache>
                <c:ptCount val="6"/>
                <c:pt idx="0">
                  <c:v>2018年</c:v>
                </c:pt>
                <c:pt idx="1">
                  <c:v>2017年</c:v>
                </c:pt>
                <c:pt idx="2">
                  <c:v>2016年</c:v>
                </c:pt>
                <c:pt idx="3">
                  <c:v>2015年</c:v>
                </c:pt>
                <c:pt idx="4">
                  <c:v>2014年</c:v>
                </c:pt>
                <c:pt idx="5">
                  <c:v>2013年</c:v>
                </c:pt>
              </c:strCache>
            </c:strRef>
          </c:cat>
          <c:val>
            <c:numRef>
              <c:f>原因疾患!$B$13:$G$13</c:f>
              <c:numCache>
                <c:formatCode>General</c:formatCode>
                <c:ptCount val="6"/>
                <c:pt idx="0">
                  <c:v>4</c:v>
                </c:pt>
                <c:pt idx="1">
                  <c:v>7</c:v>
                </c:pt>
                <c:pt idx="2">
                  <c:v>0</c:v>
                </c:pt>
                <c:pt idx="3">
                  <c:v>1</c:v>
                </c:pt>
                <c:pt idx="4">
                  <c:v>1</c:v>
                </c:pt>
                <c:pt idx="5">
                  <c:v>2</c:v>
                </c:pt>
              </c:numCache>
            </c:numRef>
          </c:val>
          <c:extLst>
            <c:ext xmlns:c16="http://schemas.microsoft.com/office/drawing/2014/chart" uri="{C3380CC4-5D6E-409C-BE32-E72D297353CC}">
              <c16:uniqueId val="{0000000B-0B14-482E-A1E2-FDF8A8503E0A}"/>
            </c:ext>
          </c:extLst>
        </c:ser>
        <c:ser>
          <c:idx val="12"/>
          <c:order val="12"/>
          <c:tx>
            <c:strRef>
              <c:f>原因疾患!$A$14</c:f>
              <c:strCache>
                <c:ptCount val="1"/>
                <c:pt idx="0">
                  <c:v>その他</c:v>
                </c:pt>
              </c:strCache>
            </c:strRef>
          </c:tx>
          <c:spPr>
            <a:solidFill>
              <a:schemeClr val="accent1">
                <a:lumMod val="80000"/>
                <a:lumOff val="20000"/>
              </a:schemeClr>
            </a:solidFill>
            <a:ln>
              <a:noFill/>
            </a:ln>
            <a:effectLst/>
          </c:spPr>
          <c:invertIfNegative val="0"/>
          <c:cat>
            <c:strRef>
              <c:f>原因疾患!$B$1:$G$1</c:f>
              <c:strCache>
                <c:ptCount val="6"/>
                <c:pt idx="0">
                  <c:v>2018年</c:v>
                </c:pt>
                <c:pt idx="1">
                  <c:v>2017年</c:v>
                </c:pt>
                <c:pt idx="2">
                  <c:v>2016年</c:v>
                </c:pt>
                <c:pt idx="3">
                  <c:v>2015年</c:v>
                </c:pt>
                <c:pt idx="4">
                  <c:v>2014年</c:v>
                </c:pt>
                <c:pt idx="5">
                  <c:v>2013年</c:v>
                </c:pt>
              </c:strCache>
            </c:strRef>
          </c:cat>
          <c:val>
            <c:numRef>
              <c:f>原因疾患!$B$14:$G$14</c:f>
              <c:numCache>
                <c:formatCode>General</c:formatCode>
                <c:ptCount val="6"/>
                <c:pt idx="0">
                  <c:v>6</c:v>
                </c:pt>
                <c:pt idx="1">
                  <c:v>1</c:v>
                </c:pt>
                <c:pt idx="2">
                  <c:v>2</c:v>
                </c:pt>
                <c:pt idx="3">
                  <c:v>2</c:v>
                </c:pt>
                <c:pt idx="4">
                  <c:v>8</c:v>
                </c:pt>
                <c:pt idx="5">
                  <c:v>4</c:v>
                </c:pt>
              </c:numCache>
            </c:numRef>
          </c:val>
          <c:extLst>
            <c:ext xmlns:c16="http://schemas.microsoft.com/office/drawing/2014/chart" uri="{C3380CC4-5D6E-409C-BE32-E72D297353CC}">
              <c16:uniqueId val="{0000000C-0B14-482E-A1E2-FDF8A8503E0A}"/>
            </c:ext>
          </c:extLst>
        </c:ser>
        <c:dLbls>
          <c:showLegendKey val="0"/>
          <c:showVal val="0"/>
          <c:showCatName val="0"/>
          <c:showSerName val="0"/>
          <c:showPercent val="0"/>
          <c:showBubbleSize val="0"/>
        </c:dLbls>
        <c:gapWidth val="150"/>
        <c:overlap val="100"/>
        <c:axId val="-365505632"/>
        <c:axId val="-365506720"/>
      </c:barChart>
      <c:catAx>
        <c:axId val="-36550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65506720"/>
        <c:crosses val="autoZero"/>
        <c:auto val="1"/>
        <c:lblAlgn val="ctr"/>
        <c:lblOffset val="100"/>
        <c:noMultiLvlLbl val="0"/>
      </c:catAx>
      <c:valAx>
        <c:axId val="-3655067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65505632"/>
        <c:crosses val="autoZero"/>
        <c:crossBetween val="between"/>
      </c:valAx>
      <c:spPr>
        <a:noFill/>
        <a:ln>
          <a:noFill/>
        </a:ln>
        <a:effectLst/>
      </c:spPr>
    </c:plotArea>
    <c:legend>
      <c:legendPos val="b"/>
      <c:layout>
        <c:manualLayout>
          <c:xMode val="edge"/>
          <c:yMode val="edge"/>
          <c:x val="0.11030459932459954"/>
          <c:y val="0.84128595445728338"/>
          <c:w val="0.84905536947724813"/>
          <c:h val="0.1578163456260494"/>
        </c:manualLayout>
      </c:layout>
      <c:overlay val="0"/>
      <c:spPr>
        <a:noFill/>
        <a:ln>
          <a:noFill/>
        </a:ln>
        <a:effectLst/>
      </c:spPr>
      <c:txPr>
        <a:bodyPr rot="0" spcFirstLastPara="1" vertOverflow="ellipsis" vert="horz" wrap="square" anchor="ctr" anchorCtr="1"/>
        <a:lstStyle/>
        <a:p>
          <a:pPr>
            <a:lnSpc>
              <a:spcPct val="50000"/>
            </a:lnSpc>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100"/>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919989477350086E-2"/>
          <c:y val="2.6263837796444176E-2"/>
          <c:w val="0.86547695502222499"/>
          <c:h val="0.66832942094448278"/>
        </c:manualLayout>
      </c:layout>
      <c:barChart>
        <c:barDir val="bar"/>
        <c:grouping val="percentStacked"/>
        <c:varyColors val="0"/>
        <c:ser>
          <c:idx val="0"/>
          <c:order val="0"/>
          <c:tx>
            <c:strRef>
              <c:f>産科危機的出血!$J$3</c:f>
              <c:strCache>
                <c:ptCount val="1"/>
                <c:pt idx="0">
                  <c:v>弛緩出血</c:v>
                </c:pt>
              </c:strCache>
            </c:strRef>
          </c:tx>
          <c:spPr>
            <a:solidFill>
              <a:schemeClr val="accent1"/>
            </a:solidFill>
            <a:ln>
              <a:noFill/>
            </a:ln>
            <a:effectLst/>
          </c:spPr>
          <c:invertIfNegative val="0"/>
          <c:cat>
            <c:strRef>
              <c:f>産科危機的出血!$K$2:$Q$2</c:f>
              <c:strCache>
                <c:ptCount val="6"/>
                <c:pt idx="0">
                  <c:v>2018年</c:v>
                </c:pt>
                <c:pt idx="1">
                  <c:v>2017年</c:v>
                </c:pt>
                <c:pt idx="2">
                  <c:v>2016年</c:v>
                </c:pt>
                <c:pt idx="3">
                  <c:v>2015年</c:v>
                </c:pt>
                <c:pt idx="4">
                  <c:v>2014年</c:v>
                </c:pt>
                <c:pt idx="5">
                  <c:v>2013年</c:v>
                </c:pt>
              </c:strCache>
            </c:strRef>
          </c:cat>
          <c:val>
            <c:numRef>
              <c:f>産科危機的出血!$K$3:$Q$3</c:f>
              <c:numCache>
                <c:formatCode>General</c:formatCode>
                <c:ptCount val="6"/>
                <c:pt idx="0">
                  <c:v>101</c:v>
                </c:pt>
                <c:pt idx="1">
                  <c:v>78</c:v>
                </c:pt>
                <c:pt idx="2">
                  <c:v>99</c:v>
                </c:pt>
                <c:pt idx="3">
                  <c:v>107</c:v>
                </c:pt>
                <c:pt idx="4">
                  <c:v>77</c:v>
                </c:pt>
                <c:pt idx="5">
                  <c:v>57</c:v>
                </c:pt>
              </c:numCache>
            </c:numRef>
          </c:val>
          <c:extLst>
            <c:ext xmlns:c16="http://schemas.microsoft.com/office/drawing/2014/chart" uri="{C3380CC4-5D6E-409C-BE32-E72D297353CC}">
              <c16:uniqueId val="{00000000-04F7-4CC4-ADF1-2739BD96DCA9}"/>
            </c:ext>
          </c:extLst>
        </c:ser>
        <c:ser>
          <c:idx val="1"/>
          <c:order val="1"/>
          <c:tx>
            <c:strRef>
              <c:f>産科危機的出血!$J$4</c:f>
              <c:strCache>
                <c:ptCount val="1"/>
                <c:pt idx="0">
                  <c:v>晩期産褥出血</c:v>
                </c:pt>
              </c:strCache>
            </c:strRef>
          </c:tx>
          <c:spPr>
            <a:solidFill>
              <a:schemeClr val="accent2"/>
            </a:solidFill>
            <a:ln>
              <a:noFill/>
            </a:ln>
            <a:effectLst/>
          </c:spPr>
          <c:invertIfNegative val="0"/>
          <c:cat>
            <c:strRef>
              <c:f>産科危機的出血!$K$2:$Q$2</c:f>
              <c:strCache>
                <c:ptCount val="6"/>
                <c:pt idx="0">
                  <c:v>2018年</c:v>
                </c:pt>
                <c:pt idx="1">
                  <c:v>2017年</c:v>
                </c:pt>
                <c:pt idx="2">
                  <c:v>2016年</c:v>
                </c:pt>
                <c:pt idx="3">
                  <c:v>2015年</c:v>
                </c:pt>
                <c:pt idx="4">
                  <c:v>2014年</c:v>
                </c:pt>
                <c:pt idx="5">
                  <c:v>2013年</c:v>
                </c:pt>
              </c:strCache>
            </c:strRef>
          </c:cat>
          <c:val>
            <c:numRef>
              <c:f>産科危機的出血!$K$4:$Q$4</c:f>
              <c:numCache>
                <c:formatCode>General</c:formatCode>
                <c:ptCount val="6"/>
                <c:pt idx="0">
                  <c:v>5</c:v>
                </c:pt>
                <c:pt idx="1">
                  <c:v>5</c:v>
                </c:pt>
                <c:pt idx="2">
                  <c:v>9</c:v>
                </c:pt>
                <c:pt idx="3">
                  <c:v>7</c:v>
                </c:pt>
                <c:pt idx="4">
                  <c:v>8</c:v>
                </c:pt>
              </c:numCache>
            </c:numRef>
          </c:val>
          <c:extLst>
            <c:ext xmlns:c16="http://schemas.microsoft.com/office/drawing/2014/chart" uri="{C3380CC4-5D6E-409C-BE32-E72D297353CC}">
              <c16:uniqueId val="{00000001-04F7-4CC4-ADF1-2739BD96DCA9}"/>
            </c:ext>
          </c:extLst>
        </c:ser>
        <c:ser>
          <c:idx val="2"/>
          <c:order val="2"/>
          <c:tx>
            <c:strRef>
              <c:f>産科危機的出血!$J$5</c:f>
              <c:strCache>
                <c:ptCount val="1"/>
                <c:pt idx="0">
                  <c:v>子宮内反症</c:v>
                </c:pt>
              </c:strCache>
            </c:strRef>
          </c:tx>
          <c:spPr>
            <a:solidFill>
              <a:schemeClr val="accent3"/>
            </a:solidFill>
            <a:ln>
              <a:noFill/>
            </a:ln>
            <a:effectLst/>
          </c:spPr>
          <c:invertIfNegative val="0"/>
          <c:cat>
            <c:strRef>
              <c:f>産科危機的出血!$K$2:$Q$2</c:f>
              <c:strCache>
                <c:ptCount val="6"/>
                <c:pt idx="0">
                  <c:v>2018年</c:v>
                </c:pt>
                <c:pt idx="1">
                  <c:v>2017年</c:v>
                </c:pt>
                <c:pt idx="2">
                  <c:v>2016年</c:v>
                </c:pt>
                <c:pt idx="3">
                  <c:v>2015年</c:v>
                </c:pt>
                <c:pt idx="4">
                  <c:v>2014年</c:v>
                </c:pt>
                <c:pt idx="5">
                  <c:v>2013年</c:v>
                </c:pt>
              </c:strCache>
            </c:strRef>
          </c:cat>
          <c:val>
            <c:numRef>
              <c:f>産科危機的出血!$K$5:$Q$5</c:f>
              <c:numCache>
                <c:formatCode>General</c:formatCode>
                <c:ptCount val="6"/>
                <c:pt idx="0">
                  <c:v>12</c:v>
                </c:pt>
                <c:pt idx="1">
                  <c:v>8</c:v>
                </c:pt>
                <c:pt idx="2">
                  <c:v>4</c:v>
                </c:pt>
                <c:pt idx="3">
                  <c:v>6</c:v>
                </c:pt>
                <c:pt idx="4">
                  <c:v>7</c:v>
                </c:pt>
                <c:pt idx="5">
                  <c:v>7</c:v>
                </c:pt>
              </c:numCache>
            </c:numRef>
          </c:val>
          <c:extLst>
            <c:ext xmlns:c16="http://schemas.microsoft.com/office/drawing/2014/chart" uri="{C3380CC4-5D6E-409C-BE32-E72D297353CC}">
              <c16:uniqueId val="{00000002-04F7-4CC4-ADF1-2739BD96DCA9}"/>
            </c:ext>
          </c:extLst>
        </c:ser>
        <c:ser>
          <c:idx val="3"/>
          <c:order val="3"/>
          <c:tx>
            <c:strRef>
              <c:f>産科危機的出血!$J$6</c:f>
              <c:strCache>
                <c:ptCount val="1"/>
                <c:pt idx="0">
                  <c:v>産道裂傷</c:v>
                </c:pt>
              </c:strCache>
            </c:strRef>
          </c:tx>
          <c:spPr>
            <a:solidFill>
              <a:schemeClr val="accent4"/>
            </a:solidFill>
            <a:ln>
              <a:noFill/>
            </a:ln>
            <a:effectLst/>
          </c:spPr>
          <c:invertIfNegative val="0"/>
          <c:cat>
            <c:strRef>
              <c:f>産科危機的出血!$K$2:$Q$2</c:f>
              <c:strCache>
                <c:ptCount val="6"/>
                <c:pt idx="0">
                  <c:v>2018年</c:v>
                </c:pt>
                <c:pt idx="1">
                  <c:v>2017年</c:v>
                </c:pt>
                <c:pt idx="2">
                  <c:v>2016年</c:v>
                </c:pt>
                <c:pt idx="3">
                  <c:v>2015年</c:v>
                </c:pt>
                <c:pt idx="4">
                  <c:v>2014年</c:v>
                </c:pt>
                <c:pt idx="5">
                  <c:v>2013年</c:v>
                </c:pt>
              </c:strCache>
            </c:strRef>
          </c:cat>
          <c:val>
            <c:numRef>
              <c:f>産科危機的出血!$K$6:$Q$6</c:f>
              <c:numCache>
                <c:formatCode>General</c:formatCode>
                <c:ptCount val="6"/>
                <c:pt idx="0">
                  <c:v>22</c:v>
                </c:pt>
                <c:pt idx="1">
                  <c:v>29</c:v>
                </c:pt>
                <c:pt idx="2">
                  <c:v>26</c:v>
                </c:pt>
                <c:pt idx="3">
                  <c:v>16</c:v>
                </c:pt>
                <c:pt idx="4">
                  <c:v>28</c:v>
                </c:pt>
                <c:pt idx="5">
                  <c:v>22</c:v>
                </c:pt>
              </c:numCache>
            </c:numRef>
          </c:val>
          <c:extLst>
            <c:ext xmlns:c16="http://schemas.microsoft.com/office/drawing/2014/chart" uri="{C3380CC4-5D6E-409C-BE32-E72D297353CC}">
              <c16:uniqueId val="{00000003-04F7-4CC4-ADF1-2739BD96DCA9}"/>
            </c:ext>
          </c:extLst>
        </c:ser>
        <c:ser>
          <c:idx val="4"/>
          <c:order val="4"/>
          <c:tx>
            <c:strRef>
              <c:f>産科危機的出血!$J$7</c:f>
              <c:strCache>
                <c:ptCount val="1"/>
                <c:pt idx="0">
                  <c:v>前置胎盤</c:v>
                </c:pt>
              </c:strCache>
            </c:strRef>
          </c:tx>
          <c:spPr>
            <a:solidFill>
              <a:schemeClr val="accent5"/>
            </a:solidFill>
            <a:ln>
              <a:noFill/>
            </a:ln>
            <a:effectLst/>
          </c:spPr>
          <c:invertIfNegative val="0"/>
          <c:cat>
            <c:strRef>
              <c:f>産科危機的出血!$K$2:$Q$2</c:f>
              <c:strCache>
                <c:ptCount val="6"/>
                <c:pt idx="0">
                  <c:v>2018年</c:v>
                </c:pt>
                <c:pt idx="1">
                  <c:v>2017年</c:v>
                </c:pt>
                <c:pt idx="2">
                  <c:v>2016年</c:v>
                </c:pt>
                <c:pt idx="3">
                  <c:v>2015年</c:v>
                </c:pt>
                <c:pt idx="4">
                  <c:v>2014年</c:v>
                </c:pt>
                <c:pt idx="5">
                  <c:v>2013年</c:v>
                </c:pt>
              </c:strCache>
            </c:strRef>
          </c:cat>
          <c:val>
            <c:numRef>
              <c:f>産科危機的出血!$K$7:$Q$7</c:f>
              <c:numCache>
                <c:formatCode>General</c:formatCode>
                <c:ptCount val="6"/>
                <c:pt idx="0">
                  <c:v>18</c:v>
                </c:pt>
                <c:pt idx="1">
                  <c:v>22</c:v>
                </c:pt>
                <c:pt idx="2">
                  <c:v>25</c:v>
                </c:pt>
                <c:pt idx="3">
                  <c:v>36</c:v>
                </c:pt>
                <c:pt idx="4">
                  <c:v>38</c:v>
                </c:pt>
                <c:pt idx="5">
                  <c:v>17</c:v>
                </c:pt>
              </c:numCache>
            </c:numRef>
          </c:val>
          <c:extLst>
            <c:ext xmlns:c16="http://schemas.microsoft.com/office/drawing/2014/chart" uri="{C3380CC4-5D6E-409C-BE32-E72D297353CC}">
              <c16:uniqueId val="{00000004-04F7-4CC4-ADF1-2739BD96DCA9}"/>
            </c:ext>
          </c:extLst>
        </c:ser>
        <c:ser>
          <c:idx val="5"/>
          <c:order val="5"/>
          <c:tx>
            <c:strRef>
              <c:f>産科危機的出血!$J$8</c:f>
              <c:strCache>
                <c:ptCount val="1"/>
                <c:pt idx="0">
                  <c:v>癒着胎盤</c:v>
                </c:pt>
              </c:strCache>
            </c:strRef>
          </c:tx>
          <c:spPr>
            <a:solidFill>
              <a:schemeClr val="accent6"/>
            </a:solidFill>
            <a:ln>
              <a:noFill/>
            </a:ln>
            <a:effectLst/>
          </c:spPr>
          <c:invertIfNegative val="0"/>
          <c:cat>
            <c:strRef>
              <c:f>産科危機的出血!$K$2:$Q$2</c:f>
              <c:strCache>
                <c:ptCount val="6"/>
                <c:pt idx="0">
                  <c:v>2018年</c:v>
                </c:pt>
                <c:pt idx="1">
                  <c:v>2017年</c:v>
                </c:pt>
                <c:pt idx="2">
                  <c:v>2016年</c:v>
                </c:pt>
                <c:pt idx="3">
                  <c:v>2015年</c:v>
                </c:pt>
                <c:pt idx="4">
                  <c:v>2014年</c:v>
                </c:pt>
                <c:pt idx="5">
                  <c:v>2013年</c:v>
                </c:pt>
              </c:strCache>
            </c:strRef>
          </c:cat>
          <c:val>
            <c:numRef>
              <c:f>産科危機的出血!$K$8:$Q$8</c:f>
              <c:numCache>
                <c:formatCode>General</c:formatCode>
                <c:ptCount val="6"/>
                <c:pt idx="0">
                  <c:v>53</c:v>
                </c:pt>
                <c:pt idx="1">
                  <c:v>44</c:v>
                </c:pt>
                <c:pt idx="2">
                  <c:v>37</c:v>
                </c:pt>
                <c:pt idx="3">
                  <c:v>49</c:v>
                </c:pt>
                <c:pt idx="4">
                  <c:v>22</c:v>
                </c:pt>
                <c:pt idx="5">
                  <c:v>36</c:v>
                </c:pt>
              </c:numCache>
            </c:numRef>
          </c:val>
          <c:extLst>
            <c:ext xmlns:c16="http://schemas.microsoft.com/office/drawing/2014/chart" uri="{C3380CC4-5D6E-409C-BE32-E72D297353CC}">
              <c16:uniqueId val="{00000005-04F7-4CC4-ADF1-2739BD96DCA9}"/>
            </c:ext>
          </c:extLst>
        </c:ser>
        <c:ser>
          <c:idx val="6"/>
          <c:order val="6"/>
          <c:tx>
            <c:strRef>
              <c:f>産科危機的出血!$J$9</c:f>
              <c:strCache>
                <c:ptCount val="1"/>
                <c:pt idx="0">
                  <c:v>嵌頓胎盤</c:v>
                </c:pt>
              </c:strCache>
            </c:strRef>
          </c:tx>
          <c:spPr>
            <a:solidFill>
              <a:schemeClr val="accent1">
                <a:lumMod val="60000"/>
              </a:schemeClr>
            </a:solidFill>
            <a:ln>
              <a:noFill/>
            </a:ln>
            <a:effectLst/>
          </c:spPr>
          <c:invertIfNegative val="0"/>
          <c:cat>
            <c:strRef>
              <c:f>産科危機的出血!$K$2:$Q$2</c:f>
              <c:strCache>
                <c:ptCount val="6"/>
                <c:pt idx="0">
                  <c:v>2018年</c:v>
                </c:pt>
                <c:pt idx="1">
                  <c:v>2017年</c:v>
                </c:pt>
                <c:pt idx="2">
                  <c:v>2016年</c:v>
                </c:pt>
                <c:pt idx="3">
                  <c:v>2015年</c:v>
                </c:pt>
                <c:pt idx="4">
                  <c:v>2014年</c:v>
                </c:pt>
                <c:pt idx="5">
                  <c:v>2013年</c:v>
                </c:pt>
              </c:strCache>
            </c:strRef>
          </c:cat>
          <c:val>
            <c:numRef>
              <c:f>産科危機的出血!$K$9:$Q$9</c:f>
              <c:numCache>
                <c:formatCode>General</c:formatCode>
                <c:ptCount val="6"/>
                <c:pt idx="0">
                  <c:v>10</c:v>
                </c:pt>
                <c:pt idx="1">
                  <c:v>12</c:v>
                </c:pt>
                <c:pt idx="2">
                  <c:v>13</c:v>
                </c:pt>
                <c:pt idx="3">
                  <c:v>19</c:v>
                </c:pt>
                <c:pt idx="4">
                  <c:v>18</c:v>
                </c:pt>
                <c:pt idx="5">
                  <c:v>6</c:v>
                </c:pt>
              </c:numCache>
            </c:numRef>
          </c:val>
          <c:extLst>
            <c:ext xmlns:c16="http://schemas.microsoft.com/office/drawing/2014/chart" uri="{C3380CC4-5D6E-409C-BE32-E72D297353CC}">
              <c16:uniqueId val="{00000006-04F7-4CC4-ADF1-2739BD96DCA9}"/>
            </c:ext>
          </c:extLst>
        </c:ser>
        <c:ser>
          <c:idx val="7"/>
          <c:order val="7"/>
          <c:tx>
            <c:strRef>
              <c:f>産科危機的出血!$J$10</c:f>
              <c:strCache>
                <c:ptCount val="1"/>
                <c:pt idx="0">
                  <c:v>子宮破裂</c:v>
                </c:pt>
              </c:strCache>
            </c:strRef>
          </c:tx>
          <c:spPr>
            <a:solidFill>
              <a:schemeClr val="accent2">
                <a:lumMod val="60000"/>
              </a:schemeClr>
            </a:solidFill>
            <a:ln>
              <a:noFill/>
            </a:ln>
            <a:effectLst/>
          </c:spPr>
          <c:invertIfNegative val="0"/>
          <c:cat>
            <c:strRef>
              <c:f>産科危機的出血!$K$2:$Q$2</c:f>
              <c:strCache>
                <c:ptCount val="6"/>
                <c:pt idx="0">
                  <c:v>2018年</c:v>
                </c:pt>
                <c:pt idx="1">
                  <c:v>2017年</c:v>
                </c:pt>
                <c:pt idx="2">
                  <c:v>2016年</c:v>
                </c:pt>
                <c:pt idx="3">
                  <c:v>2015年</c:v>
                </c:pt>
                <c:pt idx="4">
                  <c:v>2014年</c:v>
                </c:pt>
                <c:pt idx="5">
                  <c:v>2013年</c:v>
                </c:pt>
              </c:strCache>
            </c:strRef>
          </c:cat>
          <c:val>
            <c:numRef>
              <c:f>産科危機的出血!$K$10:$Q$10</c:f>
              <c:numCache>
                <c:formatCode>General</c:formatCode>
                <c:ptCount val="6"/>
                <c:pt idx="0">
                  <c:v>4</c:v>
                </c:pt>
                <c:pt idx="1">
                  <c:v>10</c:v>
                </c:pt>
                <c:pt idx="2">
                  <c:v>2</c:v>
                </c:pt>
                <c:pt idx="3">
                  <c:v>4</c:v>
                </c:pt>
                <c:pt idx="4">
                  <c:v>2</c:v>
                </c:pt>
                <c:pt idx="5">
                  <c:v>3</c:v>
                </c:pt>
              </c:numCache>
            </c:numRef>
          </c:val>
          <c:extLst>
            <c:ext xmlns:c16="http://schemas.microsoft.com/office/drawing/2014/chart" uri="{C3380CC4-5D6E-409C-BE32-E72D297353CC}">
              <c16:uniqueId val="{00000007-04F7-4CC4-ADF1-2739BD96DCA9}"/>
            </c:ext>
          </c:extLst>
        </c:ser>
        <c:ser>
          <c:idx val="8"/>
          <c:order val="8"/>
          <c:tx>
            <c:strRef>
              <c:f>産科危機的出血!$J$11</c:f>
              <c:strCache>
                <c:ptCount val="1"/>
                <c:pt idx="0">
                  <c:v>羊水塞栓（DIC先行型）</c:v>
                </c:pt>
              </c:strCache>
            </c:strRef>
          </c:tx>
          <c:spPr>
            <a:solidFill>
              <a:schemeClr val="accent3">
                <a:lumMod val="60000"/>
              </a:schemeClr>
            </a:solidFill>
            <a:ln>
              <a:noFill/>
            </a:ln>
            <a:effectLst/>
          </c:spPr>
          <c:invertIfNegative val="0"/>
          <c:cat>
            <c:strRef>
              <c:f>産科危機的出血!$K$2:$Q$2</c:f>
              <c:strCache>
                <c:ptCount val="6"/>
                <c:pt idx="0">
                  <c:v>2018年</c:v>
                </c:pt>
                <c:pt idx="1">
                  <c:v>2017年</c:v>
                </c:pt>
                <c:pt idx="2">
                  <c:v>2016年</c:v>
                </c:pt>
                <c:pt idx="3">
                  <c:v>2015年</c:v>
                </c:pt>
                <c:pt idx="4">
                  <c:v>2014年</c:v>
                </c:pt>
                <c:pt idx="5">
                  <c:v>2013年</c:v>
                </c:pt>
              </c:strCache>
            </c:strRef>
          </c:cat>
          <c:val>
            <c:numRef>
              <c:f>産科危機的出血!$K$11:$Q$11</c:f>
              <c:numCache>
                <c:formatCode>General</c:formatCode>
                <c:ptCount val="6"/>
                <c:pt idx="0">
                  <c:v>3</c:v>
                </c:pt>
                <c:pt idx="1">
                  <c:v>3</c:v>
                </c:pt>
                <c:pt idx="2">
                  <c:v>5</c:v>
                </c:pt>
                <c:pt idx="3">
                  <c:v>4</c:v>
                </c:pt>
                <c:pt idx="4">
                  <c:v>5</c:v>
                </c:pt>
                <c:pt idx="5">
                  <c:v>4</c:v>
                </c:pt>
              </c:numCache>
            </c:numRef>
          </c:val>
          <c:extLst>
            <c:ext xmlns:c16="http://schemas.microsoft.com/office/drawing/2014/chart" uri="{C3380CC4-5D6E-409C-BE32-E72D297353CC}">
              <c16:uniqueId val="{00000008-04F7-4CC4-ADF1-2739BD96DCA9}"/>
            </c:ext>
          </c:extLst>
        </c:ser>
        <c:ser>
          <c:idx val="9"/>
          <c:order val="9"/>
          <c:tx>
            <c:strRef>
              <c:f>産科危機的出血!$J$12</c:f>
              <c:strCache>
                <c:ptCount val="1"/>
                <c:pt idx="0">
                  <c:v>その他（手術合併症など）</c:v>
                </c:pt>
              </c:strCache>
            </c:strRef>
          </c:tx>
          <c:spPr>
            <a:solidFill>
              <a:schemeClr val="accent4">
                <a:lumMod val="60000"/>
              </a:schemeClr>
            </a:solidFill>
            <a:ln>
              <a:noFill/>
            </a:ln>
            <a:effectLst/>
          </c:spPr>
          <c:invertIfNegative val="0"/>
          <c:cat>
            <c:strRef>
              <c:f>産科危機的出血!$K$2:$Q$2</c:f>
              <c:strCache>
                <c:ptCount val="6"/>
                <c:pt idx="0">
                  <c:v>2018年</c:v>
                </c:pt>
                <c:pt idx="1">
                  <c:v>2017年</c:v>
                </c:pt>
                <c:pt idx="2">
                  <c:v>2016年</c:v>
                </c:pt>
                <c:pt idx="3">
                  <c:v>2015年</c:v>
                </c:pt>
                <c:pt idx="4">
                  <c:v>2014年</c:v>
                </c:pt>
                <c:pt idx="5">
                  <c:v>2013年</c:v>
                </c:pt>
              </c:strCache>
            </c:strRef>
          </c:cat>
          <c:val>
            <c:numRef>
              <c:f>産科危機的出血!$K$12:$Q$12</c:f>
              <c:numCache>
                <c:formatCode>General</c:formatCode>
                <c:ptCount val="6"/>
                <c:pt idx="0">
                  <c:v>8</c:v>
                </c:pt>
                <c:pt idx="1">
                  <c:v>7</c:v>
                </c:pt>
                <c:pt idx="2">
                  <c:v>4</c:v>
                </c:pt>
                <c:pt idx="3">
                  <c:v>6</c:v>
                </c:pt>
                <c:pt idx="4">
                  <c:v>5</c:v>
                </c:pt>
                <c:pt idx="5">
                  <c:v>3</c:v>
                </c:pt>
              </c:numCache>
            </c:numRef>
          </c:val>
          <c:extLst>
            <c:ext xmlns:c16="http://schemas.microsoft.com/office/drawing/2014/chart" uri="{C3380CC4-5D6E-409C-BE32-E72D297353CC}">
              <c16:uniqueId val="{00000009-04F7-4CC4-ADF1-2739BD96DCA9}"/>
            </c:ext>
          </c:extLst>
        </c:ser>
        <c:ser>
          <c:idx val="10"/>
          <c:order val="10"/>
          <c:tx>
            <c:strRef>
              <c:f>産科危機的出血!$J$13</c:f>
              <c:strCache>
                <c:ptCount val="1"/>
                <c:pt idx="0">
                  <c:v>常位胎盤早期剥離</c:v>
                </c:pt>
              </c:strCache>
            </c:strRef>
          </c:tx>
          <c:spPr>
            <a:solidFill>
              <a:schemeClr val="accent5">
                <a:lumMod val="60000"/>
              </a:schemeClr>
            </a:solidFill>
            <a:ln>
              <a:noFill/>
            </a:ln>
            <a:effectLst/>
          </c:spPr>
          <c:invertIfNegative val="0"/>
          <c:cat>
            <c:strRef>
              <c:f>産科危機的出血!$K$2:$Q$2</c:f>
              <c:strCache>
                <c:ptCount val="6"/>
                <c:pt idx="0">
                  <c:v>2018年</c:v>
                </c:pt>
                <c:pt idx="1">
                  <c:v>2017年</c:v>
                </c:pt>
                <c:pt idx="2">
                  <c:v>2016年</c:v>
                </c:pt>
                <c:pt idx="3">
                  <c:v>2015年</c:v>
                </c:pt>
                <c:pt idx="4">
                  <c:v>2014年</c:v>
                </c:pt>
                <c:pt idx="5">
                  <c:v>2013年</c:v>
                </c:pt>
              </c:strCache>
            </c:strRef>
          </c:cat>
          <c:val>
            <c:numRef>
              <c:f>産科危機的出血!$K$13:$Q$13</c:f>
              <c:numCache>
                <c:formatCode>General</c:formatCode>
                <c:ptCount val="6"/>
                <c:pt idx="0">
                  <c:v>20</c:v>
                </c:pt>
                <c:pt idx="1">
                  <c:v>29</c:v>
                </c:pt>
                <c:pt idx="2">
                  <c:v>27</c:v>
                </c:pt>
                <c:pt idx="3">
                  <c:v>41</c:v>
                </c:pt>
                <c:pt idx="4">
                  <c:v>34</c:v>
                </c:pt>
                <c:pt idx="5">
                  <c:v>84</c:v>
                </c:pt>
              </c:numCache>
            </c:numRef>
          </c:val>
          <c:extLst>
            <c:ext xmlns:c16="http://schemas.microsoft.com/office/drawing/2014/chart" uri="{C3380CC4-5D6E-409C-BE32-E72D297353CC}">
              <c16:uniqueId val="{0000000A-04F7-4CC4-ADF1-2739BD96DCA9}"/>
            </c:ext>
          </c:extLst>
        </c:ser>
        <c:dLbls>
          <c:showLegendKey val="0"/>
          <c:showVal val="0"/>
          <c:showCatName val="0"/>
          <c:showSerName val="0"/>
          <c:showPercent val="0"/>
          <c:showBubbleSize val="0"/>
        </c:dLbls>
        <c:gapWidth val="150"/>
        <c:overlap val="100"/>
        <c:axId val="-365502368"/>
        <c:axId val="-365498016"/>
      </c:barChart>
      <c:catAx>
        <c:axId val="-365502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65498016"/>
        <c:crosses val="autoZero"/>
        <c:auto val="1"/>
        <c:lblAlgn val="ctr"/>
        <c:lblOffset val="100"/>
        <c:noMultiLvlLbl val="0"/>
      </c:catAx>
      <c:valAx>
        <c:axId val="-3654980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65502368"/>
        <c:crosses val="autoZero"/>
        <c:crossBetween val="between"/>
      </c:valAx>
      <c:spPr>
        <a:noFill/>
        <a:ln>
          <a:noFill/>
        </a:ln>
        <a:effectLst/>
      </c:spPr>
    </c:plotArea>
    <c:legend>
      <c:legendPos val="b"/>
      <c:layout>
        <c:manualLayout>
          <c:xMode val="edge"/>
          <c:yMode val="edge"/>
          <c:x val="3.4647509951580828E-2"/>
          <c:y val="0.78396135128248579"/>
          <c:w val="0.95002537044595814"/>
          <c:h val="0.1071398358745435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 集計2010-2018.xlsx]産科危機的出血'!$A$45</c:f>
              <c:strCache>
                <c:ptCount val="1"/>
                <c:pt idx="0">
                  <c:v>前置癒着胎盤</c:v>
                </c:pt>
              </c:strCache>
            </c:strRef>
          </c:tx>
          <c:spPr>
            <a:ln w="28575" cap="rnd">
              <a:solidFill>
                <a:schemeClr val="bg2">
                  <a:lumMod val="75000"/>
                </a:schemeClr>
              </a:solidFill>
              <a:round/>
            </a:ln>
            <a:effectLst/>
          </c:spPr>
          <c:marker>
            <c:symbol val="circle"/>
            <c:size val="8"/>
            <c:spPr>
              <a:solidFill>
                <a:schemeClr val="bg2">
                  <a:lumMod val="75000"/>
                </a:schemeClr>
              </a:solidFill>
              <a:ln w="9525">
                <a:solidFill>
                  <a:schemeClr val="accent1"/>
                </a:solidFill>
              </a:ln>
              <a:effectLst/>
            </c:spPr>
          </c:marker>
          <c:cat>
            <c:strRef>
              <c:f>'[◉ 集計2010-2018.xlsx]産科危機的出血'!$B$44:$H$44</c:f>
              <c:strCache>
                <c:ptCount val="7"/>
                <c:pt idx="0">
                  <c:v>2010年</c:v>
                </c:pt>
                <c:pt idx="1">
                  <c:v>2013年</c:v>
                </c:pt>
                <c:pt idx="2">
                  <c:v>2014年</c:v>
                </c:pt>
                <c:pt idx="3">
                  <c:v>2015年</c:v>
                </c:pt>
                <c:pt idx="4">
                  <c:v>2016年</c:v>
                </c:pt>
                <c:pt idx="5">
                  <c:v>2017年</c:v>
                </c:pt>
                <c:pt idx="6">
                  <c:v>2018年</c:v>
                </c:pt>
              </c:strCache>
            </c:strRef>
          </c:cat>
          <c:val>
            <c:numRef>
              <c:f>'[◉ 集計2010-2018.xlsx]産科危機的出血'!$B$45:$H$45</c:f>
              <c:numCache>
                <c:formatCode>General</c:formatCode>
                <c:ptCount val="7"/>
                <c:pt idx="0">
                  <c:v>20</c:v>
                </c:pt>
                <c:pt idx="1">
                  <c:v>16</c:v>
                </c:pt>
                <c:pt idx="2">
                  <c:v>12</c:v>
                </c:pt>
                <c:pt idx="3">
                  <c:v>14</c:v>
                </c:pt>
                <c:pt idx="4">
                  <c:v>11</c:v>
                </c:pt>
                <c:pt idx="5">
                  <c:v>8</c:v>
                </c:pt>
                <c:pt idx="6">
                  <c:v>14</c:v>
                </c:pt>
              </c:numCache>
            </c:numRef>
          </c:val>
          <c:smooth val="0"/>
          <c:extLst>
            <c:ext xmlns:c16="http://schemas.microsoft.com/office/drawing/2014/chart" uri="{C3380CC4-5D6E-409C-BE32-E72D297353CC}">
              <c16:uniqueId val="{00000000-AFDA-40D8-8CE5-BFF5574E05E8}"/>
            </c:ext>
          </c:extLst>
        </c:ser>
        <c:ser>
          <c:idx val="1"/>
          <c:order val="1"/>
          <c:tx>
            <c:strRef>
              <c:f>'[◉ 集計2010-2018.xlsx]産科危機的出血'!$A$46</c:f>
              <c:strCache>
                <c:ptCount val="1"/>
                <c:pt idx="0">
                  <c:v>癒着胎盤</c:v>
                </c:pt>
              </c:strCache>
            </c:strRef>
          </c:tx>
          <c:spPr>
            <a:ln w="50800" cap="rnd">
              <a:solidFill>
                <a:srgbClr val="FF0000"/>
              </a:solidFill>
              <a:round/>
            </a:ln>
            <a:effectLst/>
          </c:spPr>
          <c:marker>
            <c:symbol val="circle"/>
            <c:size val="10"/>
            <c:spPr>
              <a:solidFill>
                <a:srgbClr val="FF0000"/>
              </a:solidFill>
              <a:ln w="9525">
                <a:solidFill>
                  <a:schemeClr val="accent2"/>
                </a:solidFill>
              </a:ln>
              <a:effectLst/>
            </c:spPr>
          </c:marker>
          <c:cat>
            <c:strRef>
              <c:f>'[◉ 集計2010-2018.xlsx]産科危機的出血'!$B$44:$H$44</c:f>
              <c:strCache>
                <c:ptCount val="7"/>
                <c:pt idx="0">
                  <c:v>2010年</c:v>
                </c:pt>
                <c:pt idx="1">
                  <c:v>2013年</c:v>
                </c:pt>
                <c:pt idx="2">
                  <c:v>2014年</c:v>
                </c:pt>
                <c:pt idx="3">
                  <c:v>2015年</c:v>
                </c:pt>
                <c:pt idx="4">
                  <c:v>2016年</c:v>
                </c:pt>
                <c:pt idx="5">
                  <c:v>2017年</c:v>
                </c:pt>
                <c:pt idx="6">
                  <c:v>2018年</c:v>
                </c:pt>
              </c:strCache>
            </c:strRef>
          </c:cat>
          <c:val>
            <c:numRef>
              <c:f>'[◉ 集計2010-2018.xlsx]産科危機的出血'!$B$46:$H$46</c:f>
              <c:numCache>
                <c:formatCode>General</c:formatCode>
                <c:ptCount val="7"/>
                <c:pt idx="0">
                  <c:v>20</c:v>
                </c:pt>
                <c:pt idx="1">
                  <c:v>20</c:v>
                </c:pt>
                <c:pt idx="2">
                  <c:v>10</c:v>
                </c:pt>
                <c:pt idx="3">
                  <c:v>35</c:v>
                </c:pt>
                <c:pt idx="4">
                  <c:v>26</c:v>
                </c:pt>
                <c:pt idx="5">
                  <c:v>36</c:v>
                </c:pt>
                <c:pt idx="6">
                  <c:v>39</c:v>
                </c:pt>
              </c:numCache>
            </c:numRef>
          </c:val>
          <c:smooth val="0"/>
          <c:extLst>
            <c:ext xmlns:c16="http://schemas.microsoft.com/office/drawing/2014/chart" uri="{C3380CC4-5D6E-409C-BE32-E72D297353CC}">
              <c16:uniqueId val="{00000001-AFDA-40D8-8CE5-BFF5574E05E8}"/>
            </c:ext>
          </c:extLst>
        </c:ser>
        <c:ser>
          <c:idx val="2"/>
          <c:order val="2"/>
          <c:tx>
            <c:strRef>
              <c:f>'[◉ 集計2010-2018.xlsx]産科危機的出血'!$A$47</c:f>
              <c:strCache>
                <c:ptCount val="1"/>
                <c:pt idx="0">
                  <c:v>嵌頓・付着胎盤</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cat>
            <c:strRef>
              <c:f>'[◉ 集計2010-2018.xlsx]産科危機的出血'!$B$44:$H$44</c:f>
              <c:strCache>
                <c:ptCount val="7"/>
                <c:pt idx="0">
                  <c:v>2010年</c:v>
                </c:pt>
                <c:pt idx="1">
                  <c:v>2013年</c:v>
                </c:pt>
                <c:pt idx="2">
                  <c:v>2014年</c:v>
                </c:pt>
                <c:pt idx="3">
                  <c:v>2015年</c:v>
                </c:pt>
                <c:pt idx="4">
                  <c:v>2016年</c:v>
                </c:pt>
                <c:pt idx="5">
                  <c:v>2017年</c:v>
                </c:pt>
                <c:pt idx="6">
                  <c:v>2018年</c:v>
                </c:pt>
              </c:strCache>
            </c:strRef>
          </c:cat>
          <c:val>
            <c:numRef>
              <c:f>'[◉ 集計2010-2018.xlsx]産科危機的出血'!$B$47:$H$47</c:f>
              <c:numCache>
                <c:formatCode>General</c:formatCode>
                <c:ptCount val="7"/>
                <c:pt idx="0">
                  <c:v>2</c:v>
                </c:pt>
                <c:pt idx="1">
                  <c:v>6</c:v>
                </c:pt>
                <c:pt idx="2">
                  <c:v>18</c:v>
                </c:pt>
                <c:pt idx="3">
                  <c:v>19</c:v>
                </c:pt>
                <c:pt idx="4">
                  <c:v>13</c:v>
                </c:pt>
                <c:pt idx="5">
                  <c:v>12</c:v>
                </c:pt>
                <c:pt idx="6">
                  <c:v>10</c:v>
                </c:pt>
              </c:numCache>
            </c:numRef>
          </c:val>
          <c:smooth val="0"/>
          <c:extLst>
            <c:ext xmlns:c16="http://schemas.microsoft.com/office/drawing/2014/chart" uri="{C3380CC4-5D6E-409C-BE32-E72D297353CC}">
              <c16:uniqueId val="{00000002-AFDA-40D8-8CE5-BFF5574E05E8}"/>
            </c:ext>
          </c:extLst>
        </c:ser>
        <c:dLbls>
          <c:showLegendKey val="0"/>
          <c:showVal val="0"/>
          <c:showCatName val="0"/>
          <c:showSerName val="0"/>
          <c:showPercent val="0"/>
          <c:showBubbleSize val="0"/>
        </c:dLbls>
        <c:marker val="1"/>
        <c:smooth val="0"/>
        <c:axId val="130928768"/>
        <c:axId val="130929312"/>
      </c:lineChart>
      <c:catAx>
        <c:axId val="13092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30929312"/>
        <c:crosses val="autoZero"/>
        <c:auto val="1"/>
        <c:lblAlgn val="ctr"/>
        <c:lblOffset val="100"/>
        <c:noMultiLvlLbl val="0"/>
      </c:catAx>
      <c:valAx>
        <c:axId val="13092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30928768"/>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85209466076416E-2"/>
          <c:y val="2.6172615612892591E-2"/>
          <c:w val="0.86240030380040467"/>
          <c:h val="0.8131717388209021"/>
        </c:manualLayout>
      </c:layout>
      <c:barChart>
        <c:barDir val="bar"/>
        <c:grouping val="percentStacked"/>
        <c:varyColors val="0"/>
        <c:ser>
          <c:idx val="0"/>
          <c:order val="0"/>
          <c:tx>
            <c:strRef>
              <c:f>搬送有無!$J$2</c:f>
              <c:strCache>
                <c:ptCount val="1"/>
                <c:pt idx="0">
                  <c:v>搬送あり</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搬送有無!$K$1:$Q$1</c:f>
              <c:numCache>
                <c:formatCode>General</c:formatCode>
                <c:ptCount val="6"/>
                <c:pt idx="0">
                  <c:v>2018</c:v>
                </c:pt>
                <c:pt idx="1">
                  <c:v>2017</c:v>
                </c:pt>
                <c:pt idx="2">
                  <c:v>2016</c:v>
                </c:pt>
                <c:pt idx="3">
                  <c:v>2015</c:v>
                </c:pt>
                <c:pt idx="4">
                  <c:v>2014</c:v>
                </c:pt>
                <c:pt idx="5">
                  <c:v>2013</c:v>
                </c:pt>
              </c:numCache>
            </c:numRef>
          </c:cat>
          <c:val>
            <c:numRef>
              <c:f>搬送有無!$K$2:$Q$2</c:f>
              <c:numCache>
                <c:formatCode>0%</c:formatCode>
                <c:ptCount val="6"/>
                <c:pt idx="0">
                  <c:v>0.42757009345794394</c:v>
                </c:pt>
                <c:pt idx="1">
                  <c:v>0.44657534246575342</c:v>
                </c:pt>
                <c:pt idx="2">
                  <c:v>0.37437185929648242</c:v>
                </c:pt>
                <c:pt idx="3">
                  <c:v>0.40666666666666668</c:v>
                </c:pt>
                <c:pt idx="4">
                  <c:v>0.38035264483627201</c:v>
                </c:pt>
                <c:pt idx="5">
                  <c:v>0.55612244897959184</c:v>
                </c:pt>
              </c:numCache>
            </c:numRef>
          </c:val>
          <c:extLst>
            <c:ext xmlns:c16="http://schemas.microsoft.com/office/drawing/2014/chart" uri="{C3380CC4-5D6E-409C-BE32-E72D297353CC}">
              <c16:uniqueId val="{00000000-8B0E-452C-AA35-5CAC54B5DE95}"/>
            </c:ext>
          </c:extLst>
        </c:ser>
        <c:ser>
          <c:idx val="1"/>
          <c:order val="1"/>
          <c:tx>
            <c:strRef>
              <c:f>搬送有無!$J$3</c:f>
              <c:strCache>
                <c:ptCount val="1"/>
                <c:pt idx="0">
                  <c:v>自院</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搬送有無!$K$1:$Q$1</c:f>
              <c:numCache>
                <c:formatCode>General</c:formatCode>
                <c:ptCount val="6"/>
                <c:pt idx="0">
                  <c:v>2018</c:v>
                </c:pt>
                <c:pt idx="1">
                  <c:v>2017</c:v>
                </c:pt>
                <c:pt idx="2">
                  <c:v>2016</c:v>
                </c:pt>
                <c:pt idx="3">
                  <c:v>2015</c:v>
                </c:pt>
                <c:pt idx="4">
                  <c:v>2014</c:v>
                </c:pt>
                <c:pt idx="5">
                  <c:v>2013</c:v>
                </c:pt>
              </c:numCache>
            </c:numRef>
          </c:cat>
          <c:val>
            <c:numRef>
              <c:f>搬送有無!$K$3:$Q$3</c:f>
              <c:numCache>
                <c:formatCode>0%</c:formatCode>
                <c:ptCount val="6"/>
                <c:pt idx="0">
                  <c:v>0.57242990654205606</c:v>
                </c:pt>
                <c:pt idx="1">
                  <c:v>0.55342465753424652</c:v>
                </c:pt>
                <c:pt idx="2">
                  <c:v>0.62562814070351758</c:v>
                </c:pt>
                <c:pt idx="3">
                  <c:v>0.59333333333333338</c:v>
                </c:pt>
                <c:pt idx="4">
                  <c:v>0.61964735516372793</c:v>
                </c:pt>
                <c:pt idx="5">
                  <c:v>0.44387755102040816</c:v>
                </c:pt>
              </c:numCache>
            </c:numRef>
          </c:val>
          <c:extLst>
            <c:ext xmlns:c16="http://schemas.microsoft.com/office/drawing/2014/chart" uri="{C3380CC4-5D6E-409C-BE32-E72D297353CC}">
              <c16:uniqueId val="{00000001-8B0E-452C-AA35-5CAC54B5DE95}"/>
            </c:ext>
          </c:extLst>
        </c:ser>
        <c:dLbls>
          <c:dLblPos val="ctr"/>
          <c:showLegendKey val="0"/>
          <c:showVal val="1"/>
          <c:showCatName val="0"/>
          <c:showSerName val="0"/>
          <c:showPercent val="0"/>
          <c:showBubbleSize val="0"/>
        </c:dLbls>
        <c:gapWidth val="150"/>
        <c:overlap val="100"/>
        <c:axId val="-365501824"/>
        <c:axId val="-365504000"/>
      </c:barChart>
      <c:catAx>
        <c:axId val="-365501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65504000"/>
        <c:crosses val="autoZero"/>
        <c:auto val="1"/>
        <c:lblAlgn val="ctr"/>
        <c:lblOffset val="100"/>
        <c:noMultiLvlLbl val="0"/>
      </c:catAx>
      <c:valAx>
        <c:axId val="-3655040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65501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61872497325599"/>
          <c:y val="0.27016112717633539"/>
          <c:w val="0.39809287410290001"/>
          <c:h val="0.5744928395214467"/>
        </c:manualLayout>
      </c:layout>
      <c:pieChart>
        <c:varyColors val="1"/>
        <c:ser>
          <c:idx val="6"/>
          <c:order val="6"/>
          <c:tx>
            <c:strRef>
              <c:f>原因疾患!$H$1</c:f>
              <c:strCache>
                <c:ptCount val="1"/>
                <c:pt idx="0">
                  <c:v>2018年</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DF-40A5-8851-DDAAD52339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DF-40A5-8851-DDAAD52339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DF-40A5-8851-DDAAD52339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CDF-40A5-8851-DDAAD523399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CDF-40A5-8851-DDAAD523399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CDF-40A5-8851-DDAAD523399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CDF-40A5-8851-DDAAD523399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CDF-40A5-8851-DDAAD523399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CDF-40A5-8851-DDAAD523399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CDF-40A5-8851-DDAAD523399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CDF-40A5-8851-DDAAD5233998}"/>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BCDF-40A5-8851-DDAAD5233998}"/>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BCDF-40A5-8851-DDAAD5233998}"/>
              </c:ext>
            </c:extLst>
          </c:dPt>
          <c:dLbls>
            <c:dLbl>
              <c:idx val="0"/>
              <c:layout>
                <c:manualLayout>
                  <c:x val="-0.18285185511131521"/>
                  <c:y val="-0.11039431499056557"/>
                </c:manualLayout>
              </c:layout>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498217121625266"/>
                      <c:h val="0.20964892894475484"/>
                    </c:manualLayout>
                  </c15:layout>
                </c:ext>
                <c:ext xmlns:c16="http://schemas.microsoft.com/office/drawing/2014/chart" uri="{C3380CC4-5D6E-409C-BE32-E72D297353CC}">
                  <c16:uniqueId val="{00000001-BCDF-40A5-8851-DDAAD5233998}"/>
                </c:ext>
              </c:extLst>
            </c:dLbl>
            <c:dLbl>
              <c:idx val="1"/>
              <c:layout>
                <c:manualLayout>
                  <c:x val="0.15581458064902762"/>
                  <c:y val="-2.8568186612110722E-2"/>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j-ea"/>
                      <a:ea typeface="+mj-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4645072363886974"/>
                      <c:h val="0.18041683427707661"/>
                    </c:manualLayout>
                  </c15:layout>
                </c:ext>
                <c:ext xmlns:c16="http://schemas.microsoft.com/office/drawing/2014/chart" uri="{C3380CC4-5D6E-409C-BE32-E72D297353CC}">
                  <c16:uniqueId val="{00000003-BCDF-40A5-8851-DDAAD5233998}"/>
                </c:ext>
              </c:extLst>
            </c:dLbl>
            <c:dLbl>
              <c:idx val="2"/>
              <c:layout>
                <c:manualLayout>
                  <c:x val="-0.1377042028647327"/>
                  <c:y val="0.19245601204529175"/>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BCDF-40A5-8851-DDAAD5233998}"/>
                </c:ext>
              </c:extLst>
            </c:dLbl>
            <c:dLbl>
              <c:idx val="3"/>
              <c:layout>
                <c:manualLayout>
                  <c:x val="-0.14233062655440026"/>
                  <c:y val="0.13324987129138929"/>
                </c:manualLayout>
              </c:layout>
              <c:showLegendKey val="0"/>
              <c:showVal val="0"/>
              <c:showCatName val="1"/>
              <c:showSerName val="0"/>
              <c:showPercent val="1"/>
              <c:showBubbleSize val="0"/>
              <c:extLst>
                <c:ext xmlns:c15="http://schemas.microsoft.com/office/drawing/2012/chart" uri="{CE6537A1-D6FC-4f65-9D91-7224C49458BB}">
                  <c15:layout>
                    <c:manualLayout>
                      <c:w val="0.14120696371318131"/>
                      <c:h val="0.18840998516276986"/>
                    </c:manualLayout>
                  </c15:layout>
                </c:ext>
                <c:ext xmlns:c16="http://schemas.microsoft.com/office/drawing/2014/chart" uri="{C3380CC4-5D6E-409C-BE32-E72D297353CC}">
                  <c16:uniqueId val="{00000007-BCDF-40A5-8851-DDAAD5233998}"/>
                </c:ext>
              </c:extLst>
            </c:dLbl>
            <c:dLbl>
              <c:idx val="11"/>
              <c:layout>
                <c:manualLayout>
                  <c:x val="0.28466125310880053"/>
                  <c:y val="-3.2353289716564128E-2"/>
                </c:manualLayout>
              </c:layout>
              <c:showLegendKey val="0"/>
              <c:showVal val="0"/>
              <c:showCatName val="1"/>
              <c:showSerName val="0"/>
              <c:showPercent val="1"/>
              <c:showBubbleSize val="0"/>
              <c:extLst>
                <c:ext xmlns:c15="http://schemas.microsoft.com/office/drawing/2012/chart" uri="{CE6537A1-D6FC-4f65-9D91-7224C49458BB}">
                  <c15:layout>
                    <c:manualLayout>
                      <c:w val="0.16630210050040453"/>
                      <c:h val="0.13188698961393891"/>
                    </c:manualLayout>
                  </c15:layout>
                </c:ext>
                <c:ext xmlns:c16="http://schemas.microsoft.com/office/drawing/2014/chart" uri="{C3380CC4-5D6E-409C-BE32-E72D297353CC}">
                  <c16:uniqueId val="{00000017-BCDF-40A5-8851-DDAAD523399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j-ea"/>
                    <a:ea typeface="+mj-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原因疾患!$A$2:$A$14</c:f>
              <c:strCache>
                <c:ptCount val="13"/>
                <c:pt idx="0">
                  <c:v>産科危機的出血</c:v>
                </c:pt>
                <c:pt idx="1">
                  <c:v>妊娠高血圧症候群</c:v>
                </c:pt>
                <c:pt idx="2">
                  <c:v>肺血栓塞栓症</c:v>
                </c:pt>
                <c:pt idx="3">
                  <c:v>羊水塞栓症</c:v>
                </c:pt>
                <c:pt idx="4">
                  <c:v>その他</c:v>
                </c:pt>
                <c:pt idx="5">
                  <c:v>中枢神経疾患</c:v>
                </c:pt>
                <c:pt idx="6">
                  <c:v>心血管疾患</c:v>
                </c:pt>
                <c:pt idx="7">
                  <c:v>精神疾患</c:v>
                </c:pt>
                <c:pt idx="8">
                  <c:v>内科疾患</c:v>
                </c:pt>
                <c:pt idx="9">
                  <c:v>悪性疾患</c:v>
                </c:pt>
                <c:pt idx="10">
                  <c:v>感染症</c:v>
                </c:pt>
                <c:pt idx="11">
                  <c:v>事故・自殺・犯罪</c:v>
                </c:pt>
                <c:pt idx="12">
                  <c:v>その他</c:v>
                </c:pt>
              </c:strCache>
            </c:strRef>
          </c:cat>
          <c:val>
            <c:numRef>
              <c:f>原因疾患!$H$2:$H$14</c:f>
              <c:numCache>
                <c:formatCode>General</c:formatCode>
                <c:ptCount val="13"/>
                <c:pt idx="0">
                  <c:v>256</c:v>
                </c:pt>
                <c:pt idx="1">
                  <c:v>111</c:v>
                </c:pt>
                <c:pt idx="2">
                  <c:v>7</c:v>
                </c:pt>
                <c:pt idx="3">
                  <c:v>3</c:v>
                </c:pt>
                <c:pt idx="4">
                  <c:v>1</c:v>
                </c:pt>
                <c:pt idx="5">
                  <c:v>10</c:v>
                </c:pt>
                <c:pt idx="6">
                  <c:v>8</c:v>
                </c:pt>
                <c:pt idx="7">
                  <c:v>5</c:v>
                </c:pt>
                <c:pt idx="8">
                  <c:v>8</c:v>
                </c:pt>
                <c:pt idx="9">
                  <c:v>1</c:v>
                </c:pt>
                <c:pt idx="10">
                  <c:v>7</c:v>
                </c:pt>
                <c:pt idx="11">
                  <c:v>4</c:v>
                </c:pt>
                <c:pt idx="12">
                  <c:v>6</c:v>
                </c:pt>
              </c:numCache>
            </c:numRef>
          </c:val>
          <c:extLst>
            <c:ext xmlns:c16="http://schemas.microsoft.com/office/drawing/2014/chart" uri="{C3380CC4-5D6E-409C-BE32-E72D297353CC}">
              <c16:uniqueId val="{0000001A-BCDF-40A5-8851-DDAAD5233998}"/>
            </c:ext>
          </c:extLst>
        </c:ser>
        <c:dLbls>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原因疾患!$B$1</c15:sqref>
                        </c15:formulaRef>
                      </c:ext>
                    </c:extLst>
                    <c:strCache>
                      <c:ptCount val="1"/>
                      <c:pt idx="0">
                        <c:v>2010年</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C-BCDF-40A5-8851-DDAAD52339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BCDF-40A5-8851-DDAAD52339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0-BCDF-40A5-8851-DDAAD52339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2-BCDF-40A5-8851-DDAAD523399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4-BCDF-40A5-8851-DDAAD523399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6-BCDF-40A5-8851-DDAAD523399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8-BCDF-40A5-8851-DDAAD523399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A-BCDF-40A5-8851-DDAAD523399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C-BCDF-40A5-8851-DDAAD523399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E-BCDF-40A5-8851-DDAAD523399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30-BCDF-40A5-8851-DDAAD5233998}"/>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32-BCDF-40A5-8851-DDAAD5233998}"/>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34-BCDF-40A5-8851-DDAAD5233998}"/>
                    </c:ext>
                  </c:extLst>
                </c:dPt>
                <c:dLbls>
                  <c:delete val="1"/>
                </c:dLbls>
                <c:cat>
                  <c:strRef>
                    <c:extLst>
                      <c:ext uri="{02D57815-91ED-43cb-92C2-25804820EDAC}">
                        <c15:formulaRef>
                          <c15:sqref>原因疾患!$A$2:$A$14</c15:sqref>
                        </c15:formulaRef>
                      </c:ext>
                    </c:extLst>
                    <c:strCache>
                      <c:ptCount val="13"/>
                      <c:pt idx="0">
                        <c:v>産科危機的出血</c:v>
                      </c:pt>
                      <c:pt idx="1">
                        <c:v>妊娠高血圧症候群</c:v>
                      </c:pt>
                      <c:pt idx="2">
                        <c:v>肺血栓塞栓症</c:v>
                      </c:pt>
                      <c:pt idx="3">
                        <c:v>羊水塞栓症</c:v>
                      </c:pt>
                      <c:pt idx="4">
                        <c:v>その他</c:v>
                      </c:pt>
                      <c:pt idx="5">
                        <c:v>中枢神経疾患</c:v>
                      </c:pt>
                      <c:pt idx="6">
                        <c:v>心血管疾患</c:v>
                      </c:pt>
                      <c:pt idx="7">
                        <c:v>精神疾患</c:v>
                      </c:pt>
                      <c:pt idx="8">
                        <c:v>内科疾患</c:v>
                      </c:pt>
                      <c:pt idx="9">
                        <c:v>悪性疾患</c:v>
                      </c:pt>
                      <c:pt idx="10">
                        <c:v>感染症</c:v>
                      </c:pt>
                      <c:pt idx="11">
                        <c:v>事故・自殺・犯罪</c:v>
                      </c:pt>
                      <c:pt idx="12">
                        <c:v>その他</c:v>
                      </c:pt>
                    </c:strCache>
                  </c:strRef>
                </c:cat>
                <c:val>
                  <c:numRef>
                    <c:extLst>
                      <c:ext uri="{02D57815-91ED-43cb-92C2-25804820EDAC}">
                        <c15:formulaRef>
                          <c15:sqref>原因疾患!$B$2:$B$14</c15:sqref>
                        </c15:formulaRef>
                      </c:ext>
                    </c:extLst>
                    <c:numCache>
                      <c:formatCode>General</c:formatCode>
                      <c:ptCount val="13"/>
                      <c:pt idx="0">
                        <c:v>121</c:v>
                      </c:pt>
                      <c:pt idx="1">
                        <c:v>27</c:v>
                      </c:pt>
                      <c:pt idx="2">
                        <c:v>0</c:v>
                      </c:pt>
                      <c:pt idx="3">
                        <c:v>1</c:v>
                      </c:pt>
                      <c:pt idx="4">
                        <c:v>1</c:v>
                      </c:pt>
                      <c:pt idx="5">
                        <c:v>9</c:v>
                      </c:pt>
                      <c:pt idx="6">
                        <c:v>1</c:v>
                      </c:pt>
                      <c:pt idx="7">
                        <c:v>2</c:v>
                      </c:pt>
                      <c:pt idx="8">
                        <c:v>6</c:v>
                      </c:pt>
                      <c:pt idx="9">
                        <c:v>2</c:v>
                      </c:pt>
                      <c:pt idx="10">
                        <c:v>6</c:v>
                      </c:pt>
                      <c:pt idx="11">
                        <c:v>2</c:v>
                      </c:pt>
                      <c:pt idx="12">
                        <c:v>6</c:v>
                      </c:pt>
                    </c:numCache>
                  </c:numRef>
                </c:val>
                <c:extLst>
                  <c:ext xmlns:c16="http://schemas.microsoft.com/office/drawing/2014/chart" uri="{C3380CC4-5D6E-409C-BE32-E72D297353CC}">
                    <c16:uniqueId val="{00000035-BCDF-40A5-8851-DDAAD5233998}"/>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原因疾患!$C$1</c15:sqref>
                        </c15:formulaRef>
                      </c:ext>
                    </c:extLst>
                    <c:strCache>
                      <c:ptCount val="1"/>
                      <c:pt idx="0">
                        <c:v>2013年</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7-BCDF-40A5-8851-DDAAD5233998}"/>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9-BCDF-40A5-8851-DDAAD5233998}"/>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B-BCDF-40A5-8851-DDAAD5233998}"/>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D-BCDF-40A5-8851-DDAAD5233998}"/>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F-BCDF-40A5-8851-DDAAD5233998}"/>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1-BCDF-40A5-8851-DDAAD5233998}"/>
                    </c:ext>
                  </c:extLst>
                </c:dPt>
                <c:dPt>
                  <c:idx val="6"/>
                  <c:bubble3D val="0"/>
                  <c:spPr>
                    <a:solidFill>
                      <a:schemeClr val="accent1">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3-BCDF-40A5-8851-DDAAD5233998}"/>
                    </c:ext>
                  </c:extLst>
                </c:dPt>
                <c:dPt>
                  <c:idx val="7"/>
                  <c:bubble3D val="0"/>
                  <c:spPr>
                    <a:solidFill>
                      <a:schemeClr val="accent2">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5-BCDF-40A5-8851-DDAAD5233998}"/>
                    </c:ext>
                  </c:extLst>
                </c:dPt>
                <c:dPt>
                  <c:idx val="8"/>
                  <c:bubble3D val="0"/>
                  <c:spPr>
                    <a:solidFill>
                      <a:schemeClr val="accent3">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7-BCDF-40A5-8851-DDAAD5233998}"/>
                    </c:ext>
                  </c:extLst>
                </c:dPt>
                <c:dPt>
                  <c:idx val="9"/>
                  <c:bubble3D val="0"/>
                  <c:spPr>
                    <a:solidFill>
                      <a:schemeClr val="accent4">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9-BCDF-40A5-8851-DDAAD5233998}"/>
                    </c:ext>
                  </c:extLst>
                </c:dPt>
                <c:dPt>
                  <c:idx val="10"/>
                  <c:bubble3D val="0"/>
                  <c:spPr>
                    <a:solidFill>
                      <a:schemeClr val="accent5">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B-BCDF-40A5-8851-DDAAD5233998}"/>
                    </c:ext>
                  </c:extLst>
                </c:dPt>
                <c:dPt>
                  <c:idx val="11"/>
                  <c:bubble3D val="0"/>
                  <c:spPr>
                    <a:solidFill>
                      <a:schemeClr val="accent6">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D-BCDF-40A5-8851-DDAAD5233998}"/>
                    </c:ext>
                  </c:extLst>
                </c:dPt>
                <c:dPt>
                  <c:idx val="12"/>
                  <c:bubble3D val="0"/>
                  <c:spPr>
                    <a:solidFill>
                      <a:schemeClr val="accent1">
                        <a:lumMod val="80000"/>
                        <a:lumOff val="20000"/>
                      </a:schemeClr>
                    </a:solidFill>
                    <a:ln w="19050">
                      <a:solidFill>
                        <a:schemeClr val="lt1"/>
                      </a:solidFill>
                    </a:ln>
                    <a:effectLst/>
                  </c:spPr>
                  <c:extLst xmlns:c15="http://schemas.microsoft.com/office/drawing/2012/chart">
                    <c:ext xmlns:c16="http://schemas.microsoft.com/office/drawing/2014/chart" uri="{C3380CC4-5D6E-409C-BE32-E72D297353CC}">
                      <c16:uniqueId val="{0000004F-BCDF-40A5-8851-DDAAD5233998}"/>
                    </c:ext>
                  </c:extLst>
                </c:dPt>
                <c:dLbls>
                  <c:delete val="1"/>
                </c:dLbls>
                <c:cat>
                  <c:strRef>
                    <c:extLst xmlns:c15="http://schemas.microsoft.com/office/drawing/2012/chart">
                      <c:ext xmlns:c15="http://schemas.microsoft.com/office/drawing/2012/chart" uri="{02D57815-91ED-43cb-92C2-25804820EDAC}">
                        <c15:formulaRef>
                          <c15:sqref>原因疾患!$A$2:$A$14</c15:sqref>
                        </c15:formulaRef>
                      </c:ext>
                    </c:extLst>
                    <c:strCache>
                      <c:ptCount val="13"/>
                      <c:pt idx="0">
                        <c:v>産科危機的出血</c:v>
                      </c:pt>
                      <c:pt idx="1">
                        <c:v>妊娠高血圧症候群</c:v>
                      </c:pt>
                      <c:pt idx="2">
                        <c:v>肺血栓塞栓症</c:v>
                      </c:pt>
                      <c:pt idx="3">
                        <c:v>羊水塞栓症</c:v>
                      </c:pt>
                      <c:pt idx="4">
                        <c:v>その他</c:v>
                      </c:pt>
                      <c:pt idx="5">
                        <c:v>中枢神経疾患</c:v>
                      </c:pt>
                      <c:pt idx="6">
                        <c:v>心血管疾患</c:v>
                      </c:pt>
                      <c:pt idx="7">
                        <c:v>精神疾患</c:v>
                      </c:pt>
                      <c:pt idx="8">
                        <c:v>内科疾患</c:v>
                      </c:pt>
                      <c:pt idx="9">
                        <c:v>悪性疾患</c:v>
                      </c:pt>
                      <c:pt idx="10">
                        <c:v>感染症</c:v>
                      </c:pt>
                      <c:pt idx="11">
                        <c:v>事故・自殺・犯罪</c:v>
                      </c:pt>
                      <c:pt idx="12">
                        <c:v>その他</c:v>
                      </c:pt>
                    </c:strCache>
                  </c:strRef>
                </c:cat>
                <c:val>
                  <c:numRef>
                    <c:extLst xmlns:c15="http://schemas.microsoft.com/office/drawing/2012/chart">
                      <c:ext xmlns:c15="http://schemas.microsoft.com/office/drawing/2012/chart" uri="{02D57815-91ED-43cb-92C2-25804820EDAC}">
                        <c15:formulaRef>
                          <c15:sqref>原因疾患!$C$2:$C$14</c15:sqref>
                        </c15:formulaRef>
                      </c:ext>
                    </c:extLst>
                    <c:numCache>
                      <c:formatCode>General</c:formatCode>
                      <c:ptCount val="13"/>
                      <c:pt idx="0">
                        <c:v>239</c:v>
                      </c:pt>
                      <c:pt idx="1">
                        <c:v>74</c:v>
                      </c:pt>
                      <c:pt idx="2">
                        <c:v>1</c:v>
                      </c:pt>
                      <c:pt idx="3">
                        <c:v>1</c:v>
                      </c:pt>
                      <c:pt idx="4">
                        <c:v>3</c:v>
                      </c:pt>
                      <c:pt idx="5">
                        <c:v>14</c:v>
                      </c:pt>
                      <c:pt idx="6">
                        <c:v>11</c:v>
                      </c:pt>
                      <c:pt idx="7">
                        <c:v>12</c:v>
                      </c:pt>
                      <c:pt idx="8">
                        <c:v>15</c:v>
                      </c:pt>
                      <c:pt idx="9">
                        <c:v>3</c:v>
                      </c:pt>
                      <c:pt idx="10">
                        <c:v>6</c:v>
                      </c:pt>
                      <c:pt idx="11">
                        <c:v>2</c:v>
                      </c:pt>
                      <c:pt idx="12">
                        <c:v>4</c:v>
                      </c:pt>
                    </c:numCache>
                  </c:numRef>
                </c:val>
                <c:extLst xmlns:c15="http://schemas.microsoft.com/office/drawing/2012/chart">
                  <c:ext xmlns:c16="http://schemas.microsoft.com/office/drawing/2014/chart" uri="{C3380CC4-5D6E-409C-BE32-E72D297353CC}">
                    <c16:uniqueId val="{00000050-BCDF-40A5-8851-DDAAD5233998}"/>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原因疾患!$D$1</c15:sqref>
                        </c15:formulaRef>
                      </c:ext>
                    </c:extLst>
                    <c:strCache>
                      <c:ptCount val="1"/>
                      <c:pt idx="0">
                        <c:v>2014年</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2-BCDF-40A5-8851-DDAAD5233998}"/>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4-BCDF-40A5-8851-DDAAD5233998}"/>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6-BCDF-40A5-8851-DDAAD5233998}"/>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8-BCDF-40A5-8851-DDAAD5233998}"/>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A-BCDF-40A5-8851-DDAAD5233998}"/>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C-BCDF-40A5-8851-DDAAD5233998}"/>
                    </c:ext>
                  </c:extLst>
                </c:dPt>
                <c:dPt>
                  <c:idx val="6"/>
                  <c:bubble3D val="0"/>
                  <c:spPr>
                    <a:solidFill>
                      <a:schemeClr val="accent1">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5E-BCDF-40A5-8851-DDAAD5233998}"/>
                    </c:ext>
                  </c:extLst>
                </c:dPt>
                <c:dPt>
                  <c:idx val="7"/>
                  <c:bubble3D val="0"/>
                  <c:spPr>
                    <a:solidFill>
                      <a:schemeClr val="accent2">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60-BCDF-40A5-8851-DDAAD5233998}"/>
                    </c:ext>
                  </c:extLst>
                </c:dPt>
                <c:dPt>
                  <c:idx val="8"/>
                  <c:bubble3D val="0"/>
                  <c:spPr>
                    <a:solidFill>
                      <a:schemeClr val="accent3">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62-BCDF-40A5-8851-DDAAD5233998}"/>
                    </c:ext>
                  </c:extLst>
                </c:dPt>
                <c:dPt>
                  <c:idx val="9"/>
                  <c:bubble3D val="0"/>
                  <c:spPr>
                    <a:solidFill>
                      <a:schemeClr val="accent4">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64-BCDF-40A5-8851-DDAAD5233998}"/>
                    </c:ext>
                  </c:extLst>
                </c:dPt>
                <c:dPt>
                  <c:idx val="10"/>
                  <c:bubble3D val="0"/>
                  <c:spPr>
                    <a:solidFill>
                      <a:schemeClr val="accent5">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66-BCDF-40A5-8851-DDAAD5233998}"/>
                    </c:ext>
                  </c:extLst>
                </c:dPt>
                <c:dPt>
                  <c:idx val="11"/>
                  <c:bubble3D val="0"/>
                  <c:spPr>
                    <a:solidFill>
                      <a:schemeClr val="accent6">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68-BCDF-40A5-8851-DDAAD5233998}"/>
                    </c:ext>
                  </c:extLst>
                </c:dPt>
                <c:dPt>
                  <c:idx val="12"/>
                  <c:bubble3D val="0"/>
                  <c:spPr>
                    <a:solidFill>
                      <a:schemeClr val="accent1">
                        <a:lumMod val="80000"/>
                        <a:lumOff val="20000"/>
                      </a:schemeClr>
                    </a:solidFill>
                    <a:ln w="19050">
                      <a:solidFill>
                        <a:schemeClr val="lt1"/>
                      </a:solidFill>
                    </a:ln>
                    <a:effectLst/>
                  </c:spPr>
                  <c:extLst xmlns:c15="http://schemas.microsoft.com/office/drawing/2012/chart">
                    <c:ext xmlns:c16="http://schemas.microsoft.com/office/drawing/2014/chart" uri="{C3380CC4-5D6E-409C-BE32-E72D297353CC}">
                      <c16:uniqueId val="{0000006A-BCDF-40A5-8851-DDAAD5233998}"/>
                    </c:ext>
                  </c:extLst>
                </c:dPt>
                <c:dLbls>
                  <c:delete val="1"/>
                </c:dLbls>
                <c:cat>
                  <c:strRef>
                    <c:extLst xmlns:c15="http://schemas.microsoft.com/office/drawing/2012/chart">
                      <c:ext xmlns:c15="http://schemas.microsoft.com/office/drawing/2012/chart" uri="{02D57815-91ED-43cb-92C2-25804820EDAC}">
                        <c15:formulaRef>
                          <c15:sqref>原因疾患!$A$2:$A$14</c15:sqref>
                        </c15:formulaRef>
                      </c:ext>
                    </c:extLst>
                    <c:strCache>
                      <c:ptCount val="13"/>
                      <c:pt idx="0">
                        <c:v>産科危機的出血</c:v>
                      </c:pt>
                      <c:pt idx="1">
                        <c:v>妊娠高血圧症候群</c:v>
                      </c:pt>
                      <c:pt idx="2">
                        <c:v>肺血栓塞栓症</c:v>
                      </c:pt>
                      <c:pt idx="3">
                        <c:v>羊水塞栓症</c:v>
                      </c:pt>
                      <c:pt idx="4">
                        <c:v>その他</c:v>
                      </c:pt>
                      <c:pt idx="5">
                        <c:v>中枢神経疾患</c:v>
                      </c:pt>
                      <c:pt idx="6">
                        <c:v>心血管疾患</c:v>
                      </c:pt>
                      <c:pt idx="7">
                        <c:v>精神疾患</c:v>
                      </c:pt>
                      <c:pt idx="8">
                        <c:v>内科疾患</c:v>
                      </c:pt>
                      <c:pt idx="9">
                        <c:v>悪性疾患</c:v>
                      </c:pt>
                      <c:pt idx="10">
                        <c:v>感染症</c:v>
                      </c:pt>
                      <c:pt idx="11">
                        <c:v>事故・自殺・犯罪</c:v>
                      </c:pt>
                      <c:pt idx="12">
                        <c:v>その他</c:v>
                      </c:pt>
                    </c:strCache>
                  </c:strRef>
                </c:cat>
                <c:val>
                  <c:numRef>
                    <c:extLst xmlns:c15="http://schemas.microsoft.com/office/drawing/2012/chart">
                      <c:ext xmlns:c15="http://schemas.microsoft.com/office/drawing/2012/chart" uri="{02D57815-91ED-43cb-92C2-25804820EDAC}">
                        <c15:formulaRef>
                          <c15:sqref>原因疾患!$D$2:$D$14</c15:sqref>
                        </c15:formulaRef>
                      </c:ext>
                    </c:extLst>
                    <c:numCache>
                      <c:formatCode>General</c:formatCode>
                      <c:ptCount val="13"/>
                      <c:pt idx="0">
                        <c:v>242</c:v>
                      </c:pt>
                      <c:pt idx="1">
                        <c:v>96</c:v>
                      </c:pt>
                      <c:pt idx="2">
                        <c:v>7</c:v>
                      </c:pt>
                      <c:pt idx="3">
                        <c:v>5</c:v>
                      </c:pt>
                      <c:pt idx="4">
                        <c:v>0</c:v>
                      </c:pt>
                      <c:pt idx="5">
                        <c:v>12</c:v>
                      </c:pt>
                      <c:pt idx="6">
                        <c:v>10</c:v>
                      </c:pt>
                      <c:pt idx="7">
                        <c:v>5</c:v>
                      </c:pt>
                      <c:pt idx="8">
                        <c:v>8</c:v>
                      </c:pt>
                      <c:pt idx="9">
                        <c:v>1</c:v>
                      </c:pt>
                      <c:pt idx="10">
                        <c:v>5</c:v>
                      </c:pt>
                      <c:pt idx="11">
                        <c:v>1</c:v>
                      </c:pt>
                      <c:pt idx="12">
                        <c:v>8</c:v>
                      </c:pt>
                    </c:numCache>
                  </c:numRef>
                </c:val>
                <c:extLst xmlns:c15="http://schemas.microsoft.com/office/drawing/2012/chart">
                  <c:ext xmlns:c16="http://schemas.microsoft.com/office/drawing/2014/chart" uri="{C3380CC4-5D6E-409C-BE32-E72D297353CC}">
                    <c16:uniqueId val="{0000006B-BCDF-40A5-8851-DDAAD5233998}"/>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原因疾患!$E$1</c15:sqref>
                        </c15:formulaRef>
                      </c:ext>
                    </c:extLst>
                    <c:strCache>
                      <c:ptCount val="1"/>
                      <c:pt idx="0">
                        <c:v>2015年</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D-BCDF-40A5-8851-DDAAD5233998}"/>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F-BCDF-40A5-8851-DDAAD5233998}"/>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71-BCDF-40A5-8851-DDAAD5233998}"/>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73-BCDF-40A5-8851-DDAAD5233998}"/>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5-BCDF-40A5-8851-DDAAD5233998}"/>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7-BCDF-40A5-8851-DDAAD5233998}"/>
                    </c:ext>
                  </c:extLst>
                </c:dPt>
                <c:dPt>
                  <c:idx val="6"/>
                  <c:bubble3D val="0"/>
                  <c:spPr>
                    <a:solidFill>
                      <a:schemeClr val="accent1">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79-BCDF-40A5-8851-DDAAD5233998}"/>
                    </c:ext>
                  </c:extLst>
                </c:dPt>
                <c:dPt>
                  <c:idx val="7"/>
                  <c:bubble3D val="0"/>
                  <c:spPr>
                    <a:solidFill>
                      <a:schemeClr val="accent2">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7B-BCDF-40A5-8851-DDAAD5233998}"/>
                    </c:ext>
                  </c:extLst>
                </c:dPt>
                <c:dPt>
                  <c:idx val="8"/>
                  <c:bubble3D val="0"/>
                  <c:spPr>
                    <a:solidFill>
                      <a:schemeClr val="accent3">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7D-BCDF-40A5-8851-DDAAD5233998}"/>
                    </c:ext>
                  </c:extLst>
                </c:dPt>
                <c:dPt>
                  <c:idx val="9"/>
                  <c:bubble3D val="0"/>
                  <c:spPr>
                    <a:solidFill>
                      <a:schemeClr val="accent4">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7F-BCDF-40A5-8851-DDAAD5233998}"/>
                    </c:ext>
                  </c:extLst>
                </c:dPt>
                <c:dPt>
                  <c:idx val="10"/>
                  <c:bubble3D val="0"/>
                  <c:spPr>
                    <a:solidFill>
                      <a:schemeClr val="accent5">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81-BCDF-40A5-8851-DDAAD5233998}"/>
                    </c:ext>
                  </c:extLst>
                </c:dPt>
                <c:dPt>
                  <c:idx val="11"/>
                  <c:bubble3D val="0"/>
                  <c:spPr>
                    <a:solidFill>
                      <a:schemeClr val="accent6">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83-BCDF-40A5-8851-DDAAD5233998}"/>
                    </c:ext>
                  </c:extLst>
                </c:dPt>
                <c:dPt>
                  <c:idx val="12"/>
                  <c:bubble3D val="0"/>
                  <c:spPr>
                    <a:solidFill>
                      <a:schemeClr val="accent1">
                        <a:lumMod val="80000"/>
                        <a:lumOff val="20000"/>
                      </a:schemeClr>
                    </a:solidFill>
                    <a:ln w="19050">
                      <a:solidFill>
                        <a:schemeClr val="lt1"/>
                      </a:solidFill>
                    </a:ln>
                    <a:effectLst/>
                  </c:spPr>
                  <c:extLst xmlns:c15="http://schemas.microsoft.com/office/drawing/2012/chart">
                    <c:ext xmlns:c16="http://schemas.microsoft.com/office/drawing/2014/chart" uri="{C3380CC4-5D6E-409C-BE32-E72D297353CC}">
                      <c16:uniqueId val="{00000085-BCDF-40A5-8851-DDAAD5233998}"/>
                    </c:ext>
                  </c:extLst>
                </c:dPt>
                <c:dLbls>
                  <c:delete val="1"/>
                </c:dLbls>
                <c:cat>
                  <c:strRef>
                    <c:extLst xmlns:c15="http://schemas.microsoft.com/office/drawing/2012/chart">
                      <c:ext xmlns:c15="http://schemas.microsoft.com/office/drawing/2012/chart" uri="{02D57815-91ED-43cb-92C2-25804820EDAC}">
                        <c15:formulaRef>
                          <c15:sqref>原因疾患!$A$2:$A$14</c15:sqref>
                        </c15:formulaRef>
                      </c:ext>
                    </c:extLst>
                    <c:strCache>
                      <c:ptCount val="13"/>
                      <c:pt idx="0">
                        <c:v>産科危機的出血</c:v>
                      </c:pt>
                      <c:pt idx="1">
                        <c:v>妊娠高血圧症候群</c:v>
                      </c:pt>
                      <c:pt idx="2">
                        <c:v>肺血栓塞栓症</c:v>
                      </c:pt>
                      <c:pt idx="3">
                        <c:v>羊水塞栓症</c:v>
                      </c:pt>
                      <c:pt idx="4">
                        <c:v>その他</c:v>
                      </c:pt>
                      <c:pt idx="5">
                        <c:v>中枢神経疾患</c:v>
                      </c:pt>
                      <c:pt idx="6">
                        <c:v>心血管疾患</c:v>
                      </c:pt>
                      <c:pt idx="7">
                        <c:v>精神疾患</c:v>
                      </c:pt>
                      <c:pt idx="8">
                        <c:v>内科疾患</c:v>
                      </c:pt>
                      <c:pt idx="9">
                        <c:v>悪性疾患</c:v>
                      </c:pt>
                      <c:pt idx="10">
                        <c:v>感染症</c:v>
                      </c:pt>
                      <c:pt idx="11">
                        <c:v>事故・自殺・犯罪</c:v>
                      </c:pt>
                      <c:pt idx="12">
                        <c:v>その他</c:v>
                      </c:pt>
                    </c:strCache>
                  </c:strRef>
                </c:cat>
                <c:val>
                  <c:numRef>
                    <c:extLst xmlns:c15="http://schemas.microsoft.com/office/drawing/2012/chart">
                      <c:ext xmlns:c15="http://schemas.microsoft.com/office/drawing/2012/chart" uri="{02D57815-91ED-43cb-92C2-25804820EDAC}">
                        <c15:formulaRef>
                          <c15:sqref>原因疾患!$E$2:$E$14</c15:sqref>
                        </c15:formulaRef>
                      </c:ext>
                    </c:extLst>
                    <c:numCache>
                      <c:formatCode>General</c:formatCode>
                      <c:ptCount val="13"/>
                      <c:pt idx="0">
                        <c:v>289</c:v>
                      </c:pt>
                      <c:pt idx="1">
                        <c:v>106</c:v>
                      </c:pt>
                      <c:pt idx="2">
                        <c:v>5</c:v>
                      </c:pt>
                      <c:pt idx="3">
                        <c:v>5</c:v>
                      </c:pt>
                      <c:pt idx="4">
                        <c:v>0</c:v>
                      </c:pt>
                      <c:pt idx="5">
                        <c:v>10</c:v>
                      </c:pt>
                      <c:pt idx="6">
                        <c:v>20</c:v>
                      </c:pt>
                      <c:pt idx="7">
                        <c:v>1</c:v>
                      </c:pt>
                      <c:pt idx="8">
                        <c:v>4</c:v>
                      </c:pt>
                      <c:pt idx="9">
                        <c:v>1</c:v>
                      </c:pt>
                      <c:pt idx="10">
                        <c:v>6</c:v>
                      </c:pt>
                      <c:pt idx="11">
                        <c:v>1</c:v>
                      </c:pt>
                      <c:pt idx="12">
                        <c:v>2</c:v>
                      </c:pt>
                    </c:numCache>
                  </c:numRef>
                </c:val>
                <c:extLst xmlns:c15="http://schemas.microsoft.com/office/drawing/2012/chart">
                  <c:ext xmlns:c16="http://schemas.microsoft.com/office/drawing/2014/chart" uri="{C3380CC4-5D6E-409C-BE32-E72D297353CC}">
                    <c16:uniqueId val="{00000086-BCDF-40A5-8851-DDAAD5233998}"/>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原因疾患!$F$1</c15:sqref>
                        </c15:formulaRef>
                      </c:ext>
                    </c:extLst>
                    <c:strCache>
                      <c:ptCount val="1"/>
                      <c:pt idx="0">
                        <c:v>2016年</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88-BCDF-40A5-8851-DDAAD5233998}"/>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8A-BCDF-40A5-8851-DDAAD5233998}"/>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8C-BCDF-40A5-8851-DDAAD5233998}"/>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8E-BCDF-40A5-8851-DDAAD5233998}"/>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90-BCDF-40A5-8851-DDAAD5233998}"/>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92-BCDF-40A5-8851-DDAAD5233998}"/>
                    </c:ext>
                  </c:extLst>
                </c:dPt>
                <c:dPt>
                  <c:idx val="6"/>
                  <c:bubble3D val="0"/>
                  <c:spPr>
                    <a:solidFill>
                      <a:schemeClr val="accent1">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94-BCDF-40A5-8851-DDAAD5233998}"/>
                    </c:ext>
                  </c:extLst>
                </c:dPt>
                <c:dPt>
                  <c:idx val="7"/>
                  <c:bubble3D val="0"/>
                  <c:spPr>
                    <a:solidFill>
                      <a:schemeClr val="accent2">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96-BCDF-40A5-8851-DDAAD5233998}"/>
                    </c:ext>
                  </c:extLst>
                </c:dPt>
                <c:dPt>
                  <c:idx val="8"/>
                  <c:bubble3D val="0"/>
                  <c:spPr>
                    <a:solidFill>
                      <a:schemeClr val="accent3">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98-BCDF-40A5-8851-DDAAD5233998}"/>
                    </c:ext>
                  </c:extLst>
                </c:dPt>
                <c:dPt>
                  <c:idx val="9"/>
                  <c:bubble3D val="0"/>
                  <c:spPr>
                    <a:solidFill>
                      <a:schemeClr val="accent4">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9A-BCDF-40A5-8851-DDAAD5233998}"/>
                    </c:ext>
                  </c:extLst>
                </c:dPt>
                <c:dPt>
                  <c:idx val="10"/>
                  <c:bubble3D val="0"/>
                  <c:spPr>
                    <a:solidFill>
                      <a:schemeClr val="accent5">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9C-BCDF-40A5-8851-DDAAD5233998}"/>
                    </c:ext>
                  </c:extLst>
                </c:dPt>
                <c:dPt>
                  <c:idx val="11"/>
                  <c:bubble3D val="0"/>
                  <c:spPr>
                    <a:solidFill>
                      <a:schemeClr val="accent6">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9E-BCDF-40A5-8851-DDAAD5233998}"/>
                    </c:ext>
                  </c:extLst>
                </c:dPt>
                <c:dPt>
                  <c:idx val="12"/>
                  <c:bubble3D val="0"/>
                  <c:spPr>
                    <a:solidFill>
                      <a:schemeClr val="accent1">
                        <a:lumMod val="80000"/>
                        <a:lumOff val="20000"/>
                      </a:schemeClr>
                    </a:solidFill>
                    <a:ln w="19050">
                      <a:solidFill>
                        <a:schemeClr val="lt1"/>
                      </a:solidFill>
                    </a:ln>
                    <a:effectLst/>
                  </c:spPr>
                  <c:extLst xmlns:c15="http://schemas.microsoft.com/office/drawing/2012/chart">
                    <c:ext xmlns:c16="http://schemas.microsoft.com/office/drawing/2014/chart" uri="{C3380CC4-5D6E-409C-BE32-E72D297353CC}">
                      <c16:uniqueId val="{000000A0-BCDF-40A5-8851-DDAAD5233998}"/>
                    </c:ext>
                  </c:extLst>
                </c:dPt>
                <c:dLbls>
                  <c:dLbl>
                    <c:idx val="0"/>
                    <c:layout>
                      <c:manualLayout>
                        <c:x val="-3.2033913976081192E-4"/>
                        <c:y val="5.0033496432064208E-2"/>
                      </c:manualLayout>
                    </c:layou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88-BCDF-40A5-8851-DDAAD5233998}"/>
                      </c:ext>
                    </c:extLst>
                  </c:dLbl>
                  <c:dLbl>
                    <c:idx val="1"/>
                    <c:layout>
                      <c:manualLayout>
                        <c:x val="6.4837316312517559E-2"/>
                        <c:y val="9.8123272800943059E-2"/>
                      </c:manualLayout>
                    </c:layou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8A-BCDF-40A5-8851-DDAAD5233998}"/>
                      </c:ext>
                    </c:extLst>
                  </c:dLbl>
                  <c:dLbl>
                    <c:idx val="2"/>
                    <c:layout>
                      <c:manualLayout>
                        <c:x val="-6.547056322925722E-2"/>
                        <c:y val="0.17172911228132254"/>
                      </c:manualLayout>
                    </c:layou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8C-BCDF-40A5-8851-DDAAD5233998}"/>
                      </c:ext>
                    </c:extLst>
                  </c:dLbl>
                  <c:dLbl>
                    <c:idx val="3"/>
                    <c:layout>
                      <c:manualLayout>
                        <c:x val="-0.17605058245404767"/>
                        <c:y val="8.9946826035715785E-2"/>
                      </c:manualLayout>
                    </c:layou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8E-BCDF-40A5-8851-DDAAD5233998}"/>
                      </c:ext>
                    </c:extLst>
                  </c:dLbl>
                  <c:dLbl>
                    <c:idx val="6"/>
                    <c:layout>
                      <c:manualLayout>
                        <c:x val="-0.23277825701058644"/>
                        <c:y val="-3.5999491126686385E-2"/>
                      </c:manualLayout>
                    </c:layou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94-BCDF-40A5-8851-DDAAD523399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ea"/>
                          <a:ea typeface="+mj-ea"/>
                          <a:cs typeface="+mn-cs"/>
                        </a:defRPr>
                      </a:pPr>
                      <a:endParaRPr lang="ja-JP"/>
                    </a:p>
                  </c:txPr>
                  <c:showLegendKey val="0"/>
                  <c:showVal val="0"/>
                  <c:showCatName val="0"/>
                  <c:showSerName val="0"/>
                  <c:showPercent val="0"/>
                  <c:showBubbleSize val="0"/>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原因疾患!$A$2:$A$14</c15:sqref>
                        </c15:formulaRef>
                      </c:ext>
                    </c:extLst>
                    <c:strCache>
                      <c:ptCount val="13"/>
                      <c:pt idx="0">
                        <c:v>産科危機的出血</c:v>
                      </c:pt>
                      <c:pt idx="1">
                        <c:v>妊娠高血圧症候群</c:v>
                      </c:pt>
                      <c:pt idx="2">
                        <c:v>肺血栓塞栓症</c:v>
                      </c:pt>
                      <c:pt idx="3">
                        <c:v>羊水塞栓症</c:v>
                      </c:pt>
                      <c:pt idx="4">
                        <c:v>その他</c:v>
                      </c:pt>
                      <c:pt idx="5">
                        <c:v>中枢神経疾患</c:v>
                      </c:pt>
                      <c:pt idx="6">
                        <c:v>心血管疾患</c:v>
                      </c:pt>
                      <c:pt idx="7">
                        <c:v>精神疾患</c:v>
                      </c:pt>
                      <c:pt idx="8">
                        <c:v>内科疾患</c:v>
                      </c:pt>
                      <c:pt idx="9">
                        <c:v>悪性疾患</c:v>
                      </c:pt>
                      <c:pt idx="10">
                        <c:v>感染症</c:v>
                      </c:pt>
                      <c:pt idx="11">
                        <c:v>事故・自殺・犯罪</c:v>
                      </c:pt>
                      <c:pt idx="12">
                        <c:v>その他</c:v>
                      </c:pt>
                    </c:strCache>
                  </c:strRef>
                </c:cat>
                <c:val>
                  <c:numRef>
                    <c:extLst xmlns:c15="http://schemas.microsoft.com/office/drawing/2012/chart">
                      <c:ext xmlns:c15="http://schemas.microsoft.com/office/drawing/2012/chart" uri="{02D57815-91ED-43cb-92C2-25804820EDAC}">
                        <c15:formulaRef>
                          <c15:sqref>原因疾患!$F$2:$F$14</c15:sqref>
                        </c15:formulaRef>
                      </c:ext>
                    </c:extLst>
                    <c:numCache>
                      <c:formatCode>General</c:formatCode>
                      <c:ptCount val="13"/>
                      <c:pt idx="0">
                        <c:v>250</c:v>
                      </c:pt>
                      <c:pt idx="1">
                        <c:v>89</c:v>
                      </c:pt>
                      <c:pt idx="2">
                        <c:v>7</c:v>
                      </c:pt>
                      <c:pt idx="3">
                        <c:v>6</c:v>
                      </c:pt>
                      <c:pt idx="4">
                        <c:v>0</c:v>
                      </c:pt>
                      <c:pt idx="5">
                        <c:v>10</c:v>
                      </c:pt>
                      <c:pt idx="6">
                        <c:v>11</c:v>
                      </c:pt>
                      <c:pt idx="7">
                        <c:v>3</c:v>
                      </c:pt>
                      <c:pt idx="8">
                        <c:v>10</c:v>
                      </c:pt>
                      <c:pt idx="9">
                        <c:v>2</c:v>
                      </c:pt>
                      <c:pt idx="10">
                        <c:v>8</c:v>
                      </c:pt>
                      <c:pt idx="11">
                        <c:v>0</c:v>
                      </c:pt>
                      <c:pt idx="12">
                        <c:v>2</c:v>
                      </c:pt>
                    </c:numCache>
                  </c:numRef>
                </c:val>
                <c:extLst xmlns:c15="http://schemas.microsoft.com/office/drawing/2012/chart">
                  <c:ext xmlns:c16="http://schemas.microsoft.com/office/drawing/2014/chart" uri="{C3380CC4-5D6E-409C-BE32-E72D297353CC}">
                    <c16:uniqueId val="{000000A1-BCDF-40A5-8851-DDAAD5233998}"/>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原因疾患!$G$1</c15:sqref>
                        </c15:formulaRef>
                      </c:ext>
                    </c:extLst>
                    <c:strCache>
                      <c:ptCount val="1"/>
                      <c:pt idx="0">
                        <c:v>2017年</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A3-BCDF-40A5-8851-DDAAD5233998}"/>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A5-BCDF-40A5-8851-DDAAD5233998}"/>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A7-BCDF-40A5-8851-DDAAD5233998}"/>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A9-BCDF-40A5-8851-DDAAD5233998}"/>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AB-BCDF-40A5-8851-DDAAD5233998}"/>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AD-BCDF-40A5-8851-DDAAD5233998}"/>
                    </c:ext>
                  </c:extLst>
                </c:dPt>
                <c:dPt>
                  <c:idx val="6"/>
                  <c:bubble3D val="0"/>
                  <c:spPr>
                    <a:solidFill>
                      <a:schemeClr val="accent1">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AF-BCDF-40A5-8851-DDAAD5233998}"/>
                    </c:ext>
                  </c:extLst>
                </c:dPt>
                <c:dPt>
                  <c:idx val="7"/>
                  <c:bubble3D val="0"/>
                  <c:spPr>
                    <a:solidFill>
                      <a:schemeClr val="accent2">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B1-BCDF-40A5-8851-DDAAD5233998}"/>
                    </c:ext>
                  </c:extLst>
                </c:dPt>
                <c:dPt>
                  <c:idx val="8"/>
                  <c:bubble3D val="0"/>
                  <c:spPr>
                    <a:solidFill>
                      <a:schemeClr val="accent3">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B3-BCDF-40A5-8851-DDAAD5233998}"/>
                    </c:ext>
                  </c:extLst>
                </c:dPt>
                <c:dPt>
                  <c:idx val="9"/>
                  <c:bubble3D val="0"/>
                  <c:spPr>
                    <a:solidFill>
                      <a:schemeClr val="accent4">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B5-BCDF-40A5-8851-DDAAD5233998}"/>
                    </c:ext>
                  </c:extLst>
                </c:dPt>
                <c:dPt>
                  <c:idx val="10"/>
                  <c:bubble3D val="0"/>
                  <c:spPr>
                    <a:solidFill>
                      <a:schemeClr val="accent5">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B7-BCDF-40A5-8851-DDAAD5233998}"/>
                    </c:ext>
                  </c:extLst>
                </c:dPt>
                <c:dPt>
                  <c:idx val="11"/>
                  <c:bubble3D val="0"/>
                  <c:spPr>
                    <a:solidFill>
                      <a:schemeClr val="accent6">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B9-BCDF-40A5-8851-DDAAD5233998}"/>
                    </c:ext>
                  </c:extLst>
                </c:dPt>
                <c:dPt>
                  <c:idx val="12"/>
                  <c:bubble3D val="0"/>
                  <c:spPr>
                    <a:solidFill>
                      <a:schemeClr val="accent1">
                        <a:lumMod val="80000"/>
                        <a:lumOff val="20000"/>
                      </a:schemeClr>
                    </a:solidFill>
                    <a:ln w="19050">
                      <a:solidFill>
                        <a:schemeClr val="lt1"/>
                      </a:solidFill>
                    </a:ln>
                    <a:effectLst/>
                  </c:spPr>
                  <c:extLst xmlns:c15="http://schemas.microsoft.com/office/drawing/2012/chart">
                    <c:ext xmlns:c16="http://schemas.microsoft.com/office/drawing/2014/chart" uri="{C3380CC4-5D6E-409C-BE32-E72D297353CC}">
                      <c16:uniqueId val="{000000BB-BCDF-40A5-8851-DDAAD5233998}"/>
                    </c:ext>
                  </c:extLst>
                </c:dPt>
                <c:dLbls>
                  <c:delete val="1"/>
                </c:dLbls>
                <c:cat>
                  <c:strRef>
                    <c:extLst xmlns:c15="http://schemas.microsoft.com/office/drawing/2012/chart">
                      <c:ext xmlns:c15="http://schemas.microsoft.com/office/drawing/2012/chart" uri="{02D57815-91ED-43cb-92C2-25804820EDAC}">
                        <c15:formulaRef>
                          <c15:sqref>原因疾患!$A$2:$A$14</c15:sqref>
                        </c15:formulaRef>
                      </c:ext>
                    </c:extLst>
                    <c:strCache>
                      <c:ptCount val="13"/>
                      <c:pt idx="0">
                        <c:v>産科危機的出血</c:v>
                      </c:pt>
                      <c:pt idx="1">
                        <c:v>妊娠高血圧症候群</c:v>
                      </c:pt>
                      <c:pt idx="2">
                        <c:v>肺血栓塞栓症</c:v>
                      </c:pt>
                      <c:pt idx="3">
                        <c:v>羊水塞栓症</c:v>
                      </c:pt>
                      <c:pt idx="4">
                        <c:v>その他</c:v>
                      </c:pt>
                      <c:pt idx="5">
                        <c:v>中枢神経疾患</c:v>
                      </c:pt>
                      <c:pt idx="6">
                        <c:v>心血管疾患</c:v>
                      </c:pt>
                      <c:pt idx="7">
                        <c:v>精神疾患</c:v>
                      </c:pt>
                      <c:pt idx="8">
                        <c:v>内科疾患</c:v>
                      </c:pt>
                      <c:pt idx="9">
                        <c:v>悪性疾患</c:v>
                      </c:pt>
                      <c:pt idx="10">
                        <c:v>感染症</c:v>
                      </c:pt>
                      <c:pt idx="11">
                        <c:v>事故・自殺・犯罪</c:v>
                      </c:pt>
                      <c:pt idx="12">
                        <c:v>その他</c:v>
                      </c:pt>
                    </c:strCache>
                  </c:strRef>
                </c:cat>
                <c:val>
                  <c:numRef>
                    <c:extLst xmlns:c15="http://schemas.microsoft.com/office/drawing/2012/chart">
                      <c:ext xmlns:c15="http://schemas.microsoft.com/office/drawing/2012/chart" uri="{02D57815-91ED-43cb-92C2-25804820EDAC}">
                        <c15:formulaRef>
                          <c15:sqref>原因疾患!$G$2:$G$14</c15:sqref>
                        </c15:formulaRef>
                      </c:ext>
                    </c:extLst>
                    <c:numCache>
                      <c:formatCode>General</c:formatCode>
                      <c:ptCount val="13"/>
                      <c:pt idx="0">
                        <c:v>253</c:v>
                      </c:pt>
                      <c:pt idx="1">
                        <c:v>61</c:v>
                      </c:pt>
                      <c:pt idx="2">
                        <c:v>8</c:v>
                      </c:pt>
                      <c:pt idx="3">
                        <c:v>4</c:v>
                      </c:pt>
                      <c:pt idx="4">
                        <c:v>0</c:v>
                      </c:pt>
                      <c:pt idx="5">
                        <c:v>12</c:v>
                      </c:pt>
                      <c:pt idx="6">
                        <c:v>7</c:v>
                      </c:pt>
                      <c:pt idx="7">
                        <c:v>1</c:v>
                      </c:pt>
                      <c:pt idx="8">
                        <c:v>5</c:v>
                      </c:pt>
                      <c:pt idx="9">
                        <c:v>0</c:v>
                      </c:pt>
                      <c:pt idx="10">
                        <c:v>6</c:v>
                      </c:pt>
                      <c:pt idx="11">
                        <c:v>7</c:v>
                      </c:pt>
                      <c:pt idx="12">
                        <c:v>1</c:v>
                      </c:pt>
                    </c:numCache>
                  </c:numRef>
                </c:val>
                <c:extLst xmlns:c15="http://schemas.microsoft.com/office/drawing/2012/chart">
                  <c:ext xmlns:c16="http://schemas.microsoft.com/office/drawing/2014/chart" uri="{C3380CC4-5D6E-409C-BE32-E72D297353CC}">
                    <c16:uniqueId val="{000000BC-BCDF-40A5-8851-DDAAD5233998}"/>
                  </c:ext>
                </c:extLst>
              </c15:ser>
            </c15:filteredPieSeries>
          </c:ext>
        </c:extLst>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ea"/>
                <a:ea typeface="ＭＳ Ｐゴシック" panose="020B0600070205080204" pitchFamily="50" charset="-128"/>
                <a:cs typeface="+mn-cs"/>
              </a:defRPr>
            </a:pPr>
            <a:endParaRPr lang="ja-JP"/>
          </a:p>
        </c:txPr>
      </c:legendEntry>
      <c:legendEntry>
        <c:idx val="5"/>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ea"/>
                <a:ea typeface="ＭＳ Ｐゴシック" panose="020B0600070205080204" pitchFamily="50" charset="-128"/>
                <a:cs typeface="+mn-cs"/>
              </a:defRPr>
            </a:pPr>
            <a:endParaRPr lang="ja-JP"/>
          </a:p>
        </c:txPr>
      </c:legendEntry>
      <c:layout>
        <c:manualLayout>
          <c:xMode val="edge"/>
          <c:yMode val="edge"/>
          <c:x val="0.72482073577303396"/>
          <c:y val="6.4970919856119691E-2"/>
          <c:w val="0.26568413235117283"/>
          <c:h val="0.934916690508254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ea"/>
              <a:ea typeface="+mj-ea"/>
              <a:cs typeface="+mn-cs"/>
            </a:defRPr>
          </a:pPr>
          <a:endParaRPr lang="ja-JP"/>
        </a:p>
      </c:txPr>
    </c:legend>
    <c:plotVisOnly val="1"/>
    <c:dispBlanksAs val="gap"/>
    <c:showDLblsOverMax val="0"/>
  </c:chart>
  <c:spPr>
    <a:noFill/>
    <a:ln>
      <a:noFill/>
    </a:ln>
    <a:effectLst/>
  </c:spPr>
  <c:txPr>
    <a:bodyPr/>
    <a:lstStyle/>
    <a:p>
      <a:pPr>
        <a:defRPr sz="1400">
          <a:latin typeface="+mj-ea"/>
          <a:ea typeface="+mj-ea"/>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371766029239E-2"/>
          <c:y val="6.7903584637403244E-2"/>
          <c:w val="0.86061257967754023"/>
          <c:h val="0.76870024420312788"/>
        </c:manualLayout>
      </c:layout>
      <c:barChart>
        <c:barDir val="bar"/>
        <c:grouping val="percentStacked"/>
        <c:varyColors val="0"/>
        <c:ser>
          <c:idx val="0"/>
          <c:order val="0"/>
          <c:tx>
            <c:strRef>
              <c:f>時間経過!$J$3</c:f>
              <c:strCache>
                <c:ptCount val="1"/>
                <c:pt idx="0">
                  <c:v>0~10</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時間経過!$K$2:$O$2</c:f>
              <c:strCache>
                <c:ptCount val="5"/>
                <c:pt idx="0">
                  <c:v>2018年</c:v>
                </c:pt>
                <c:pt idx="1">
                  <c:v>2017年</c:v>
                </c:pt>
                <c:pt idx="2">
                  <c:v>2016年</c:v>
                </c:pt>
                <c:pt idx="3">
                  <c:v>2015年</c:v>
                </c:pt>
                <c:pt idx="4">
                  <c:v>2014年</c:v>
                </c:pt>
              </c:strCache>
            </c:strRef>
          </c:cat>
          <c:val>
            <c:numRef>
              <c:f>時間経過!$K$3:$O$3</c:f>
              <c:numCache>
                <c:formatCode>0%</c:formatCode>
                <c:ptCount val="5"/>
                <c:pt idx="0">
                  <c:v>0.84848484848484851</c:v>
                </c:pt>
                <c:pt idx="1">
                  <c:v>0.93430656934306566</c:v>
                </c:pt>
                <c:pt idx="2">
                  <c:v>0.93220338983050843</c:v>
                </c:pt>
                <c:pt idx="3">
                  <c:v>0.96296296296296291</c:v>
                </c:pt>
                <c:pt idx="4">
                  <c:v>0.87962962962962965</c:v>
                </c:pt>
              </c:numCache>
            </c:numRef>
          </c:val>
          <c:extLst>
            <c:ext xmlns:c16="http://schemas.microsoft.com/office/drawing/2014/chart" uri="{C3380CC4-5D6E-409C-BE32-E72D297353CC}">
              <c16:uniqueId val="{00000000-FE99-4FD5-A7CA-52E4FF2E6DD4}"/>
            </c:ext>
          </c:extLst>
        </c:ser>
        <c:ser>
          <c:idx val="1"/>
          <c:order val="1"/>
          <c:tx>
            <c:strRef>
              <c:f>時間経過!$J$4</c:f>
              <c:strCache>
                <c:ptCount val="1"/>
                <c:pt idx="0">
                  <c:v>11~20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時間経過!$K$2:$O$2</c:f>
              <c:strCache>
                <c:ptCount val="5"/>
                <c:pt idx="0">
                  <c:v>2018年</c:v>
                </c:pt>
                <c:pt idx="1">
                  <c:v>2017年</c:v>
                </c:pt>
                <c:pt idx="2">
                  <c:v>2016年</c:v>
                </c:pt>
                <c:pt idx="3">
                  <c:v>2015年</c:v>
                </c:pt>
                <c:pt idx="4">
                  <c:v>2014年</c:v>
                </c:pt>
              </c:strCache>
            </c:strRef>
          </c:cat>
          <c:val>
            <c:numRef>
              <c:f>時間経過!$K$4:$O$4</c:f>
              <c:numCache>
                <c:formatCode>0%</c:formatCode>
                <c:ptCount val="5"/>
                <c:pt idx="0">
                  <c:v>5.3030303030303032E-2</c:v>
                </c:pt>
                <c:pt idx="1">
                  <c:v>5.1094890510948905E-2</c:v>
                </c:pt>
                <c:pt idx="2">
                  <c:v>4.2372881355932202E-2</c:v>
                </c:pt>
                <c:pt idx="3">
                  <c:v>2.9629629629629631E-2</c:v>
                </c:pt>
                <c:pt idx="4">
                  <c:v>8.3333333333333329E-2</c:v>
                </c:pt>
              </c:numCache>
            </c:numRef>
          </c:val>
          <c:extLst>
            <c:ext xmlns:c16="http://schemas.microsoft.com/office/drawing/2014/chart" uri="{C3380CC4-5D6E-409C-BE32-E72D297353CC}">
              <c16:uniqueId val="{00000001-FE99-4FD5-A7CA-52E4FF2E6DD4}"/>
            </c:ext>
          </c:extLst>
        </c:ser>
        <c:ser>
          <c:idx val="2"/>
          <c:order val="2"/>
          <c:tx>
            <c:strRef>
              <c:f>時間経過!$J$5</c:f>
              <c:strCache>
                <c:ptCount val="1"/>
                <c:pt idx="0">
                  <c:v>21~30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時間経過!$K$2:$O$2</c:f>
              <c:strCache>
                <c:ptCount val="5"/>
                <c:pt idx="0">
                  <c:v>2018年</c:v>
                </c:pt>
                <c:pt idx="1">
                  <c:v>2017年</c:v>
                </c:pt>
                <c:pt idx="2">
                  <c:v>2016年</c:v>
                </c:pt>
                <c:pt idx="3">
                  <c:v>2015年</c:v>
                </c:pt>
                <c:pt idx="4">
                  <c:v>2014年</c:v>
                </c:pt>
              </c:strCache>
            </c:strRef>
          </c:cat>
          <c:val>
            <c:numRef>
              <c:f>時間経過!$K$5:$O$5</c:f>
              <c:numCache>
                <c:formatCode>0%</c:formatCode>
                <c:ptCount val="5"/>
                <c:pt idx="0">
                  <c:v>7.575757575757576E-2</c:v>
                </c:pt>
                <c:pt idx="1">
                  <c:v>1.4598540145985401E-2</c:v>
                </c:pt>
                <c:pt idx="2">
                  <c:v>2.5423728813559324E-2</c:v>
                </c:pt>
                <c:pt idx="3">
                  <c:v>7.4074074074074077E-3</c:v>
                </c:pt>
                <c:pt idx="4">
                  <c:v>1.8518518518518517E-2</c:v>
                </c:pt>
              </c:numCache>
            </c:numRef>
          </c:val>
          <c:extLst>
            <c:ext xmlns:c16="http://schemas.microsoft.com/office/drawing/2014/chart" uri="{C3380CC4-5D6E-409C-BE32-E72D297353CC}">
              <c16:uniqueId val="{00000002-FE99-4FD5-A7CA-52E4FF2E6DD4}"/>
            </c:ext>
          </c:extLst>
        </c:ser>
        <c:ser>
          <c:idx val="3"/>
          <c:order val="3"/>
          <c:tx>
            <c:strRef>
              <c:f>時間経過!$J$6</c:f>
              <c:strCache>
                <c:ptCount val="1"/>
                <c:pt idx="0">
                  <c:v>31~60</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時間経過!$K$2:$O$2</c:f>
              <c:strCache>
                <c:ptCount val="5"/>
                <c:pt idx="0">
                  <c:v>2018年</c:v>
                </c:pt>
                <c:pt idx="1">
                  <c:v>2017年</c:v>
                </c:pt>
                <c:pt idx="2">
                  <c:v>2016年</c:v>
                </c:pt>
                <c:pt idx="3">
                  <c:v>2015年</c:v>
                </c:pt>
                <c:pt idx="4">
                  <c:v>2014年</c:v>
                </c:pt>
              </c:strCache>
            </c:strRef>
          </c:cat>
          <c:val>
            <c:numRef>
              <c:f>時間経過!$K$6:$O$6</c:f>
              <c:numCache>
                <c:formatCode>0%</c:formatCode>
                <c:ptCount val="5"/>
                <c:pt idx="0">
                  <c:v>2.2727272727272728E-2</c:v>
                </c:pt>
                <c:pt idx="1">
                  <c:v>0</c:v>
                </c:pt>
                <c:pt idx="2">
                  <c:v>0</c:v>
                </c:pt>
                <c:pt idx="3">
                  <c:v>0</c:v>
                </c:pt>
                <c:pt idx="4">
                  <c:v>9.2592592592592587E-3</c:v>
                </c:pt>
              </c:numCache>
            </c:numRef>
          </c:val>
          <c:extLst>
            <c:ext xmlns:c16="http://schemas.microsoft.com/office/drawing/2014/chart" uri="{C3380CC4-5D6E-409C-BE32-E72D297353CC}">
              <c16:uniqueId val="{00000003-FE99-4FD5-A7CA-52E4FF2E6DD4}"/>
            </c:ext>
          </c:extLst>
        </c:ser>
        <c:ser>
          <c:idx val="4"/>
          <c:order val="4"/>
          <c:tx>
            <c:strRef>
              <c:f>時間経過!$J$7</c:f>
              <c:strCache>
                <c:ptCount val="1"/>
                <c:pt idx="0">
                  <c:v>61~90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時間経過!$K$2:$O$2</c:f>
              <c:strCache>
                <c:ptCount val="5"/>
                <c:pt idx="0">
                  <c:v>2018年</c:v>
                </c:pt>
                <c:pt idx="1">
                  <c:v>2017年</c:v>
                </c:pt>
                <c:pt idx="2">
                  <c:v>2016年</c:v>
                </c:pt>
                <c:pt idx="3">
                  <c:v>2015年</c:v>
                </c:pt>
                <c:pt idx="4">
                  <c:v>2014年</c:v>
                </c:pt>
              </c:strCache>
            </c:strRef>
          </c:cat>
          <c:val>
            <c:numRef>
              <c:f>時間経過!$K$7:$O$7</c:f>
              <c:numCache>
                <c:formatCode>0%</c:formatCode>
                <c:ptCount val="5"/>
                <c:pt idx="0">
                  <c:v>0</c:v>
                </c:pt>
                <c:pt idx="1">
                  <c:v>0</c:v>
                </c:pt>
                <c:pt idx="2">
                  <c:v>0</c:v>
                </c:pt>
                <c:pt idx="3">
                  <c:v>0</c:v>
                </c:pt>
                <c:pt idx="4">
                  <c:v>9.2592592592592587E-3</c:v>
                </c:pt>
              </c:numCache>
            </c:numRef>
          </c:val>
          <c:extLst>
            <c:ext xmlns:c16="http://schemas.microsoft.com/office/drawing/2014/chart" uri="{C3380CC4-5D6E-409C-BE32-E72D297353CC}">
              <c16:uniqueId val="{00000004-FE99-4FD5-A7CA-52E4FF2E6DD4}"/>
            </c:ext>
          </c:extLst>
        </c:ser>
        <c:ser>
          <c:idx val="5"/>
          <c:order val="5"/>
          <c:tx>
            <c:strRef>
              <c:f>時間経過!$J$8</c:f>
              <c:strCache>
                <c:ptCount val="1"/>
                <c:pt idx="0">
                  <c:v>91~120</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時間経過!$K$2:$O$2</c:f>
              <c:strCache>
                <c:ptCount val="5"/>
                <c:pt idx="0">
                  <c:v>2018年</c:v>
                </c:pt>
                <c:pt idx="1">
                  <c:v>2017年</c:v>
                </c:pt>
                <c:pt idx="2">
                  <c:v>2016年</c:v>
                </c:pt>
                <c:pt idx="3">
                  <c:v>2015年</c:v>
                </c:pt>
                <c:pt idx="4">
                  <c:v>2014年</c:v>
                </c:pt>
              </c:strCache>
            </c:strRef>
          </c:cat>
          <c:val>
            <c:numRef>
              <c:f>時間経過!$K$8:$O$8</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5-FE99-4FD5-A7CA-52E4FF2E6DD4}"/>
            </c:ext>
          </c:extLst>
        </c:ser>
        <c:ser>
          <c:idx val="6"/>
          <c:order val="6"/>
          <c:tx>
            <c:strRef>
              <c:f>時間経過!$J$9</c:f>
              <c:strCache>
                <c:ptCount val="1"/>
                <c:pt idx="0">
                  <c:v>121分以上</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時間経過!$K$2:$O$2</c:f>
              <c:strCache>
                <c:ptCount val="5"/>
                <c:pt idx="0">
                  <c:v>2018年</c:v>
                </c:pt>
                <c:pt idx="1">
                  <c:v>2017年</c:v>
                </c:pt>
                <c:pt idx="2">
                  <c:v>2016年</c:v>
                </c:pt>
                <c:pt idx="3">
                  <c:v>2015年</c:v>
                </c:pt>
                <c:pt idx="4">
                  <c:v>2014年</c:v>
                </c:pt>
              </c:strCache>
            </c:strRef>
          </c:cat>
          <c:val>
            <c:numRef>
              <c:f>時間経過!$K$9:$O$9</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6-FE99-4FD5-A7CA-52E4FF2E6DD4}"/>
            </c:ext>
          </c:extLst>
        </c:ser>
        <c:dLbls>
          <c:dLblPos val="ctr"/>
          <c:showLegendKey val="0"/>
          <c:showVal val="1"/>
          <c:showCatName val="0"/>
          <c:showSerName val="0"/>
          <c:showPercent val="0"/>
          <c:showBubbleSize val="0"/>
        </c:dLbls>
        <c:gapWidth val="150"/>
        <c:overlap val="100"/>
        <c:axId val="-365500736"/>
        <c:axId val="-365501280"/>
        <c:extLst/>
      </c:barChart>
      <c:catAx>
        <c:axId val="-365500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65501280"/>
        <c:crosses val="autoZero"/>
        <c:auto val="1"/>
        <c:lblAlgn val="ctr"/>
        <c:lblOffset val="100"/>
        <c:noMultiLvlLbl val="0"/>
      </c:catAx>
      <c:valAx>
        <c:axId val="-36550128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65500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84594113235843E-2"/>
          <c:y val="6.7903584637403244E-2"/>
          <c:w val="0.85976120172478432"/>
          <c:h val="0.76870024420312788"/>
        </c:manualLayout>
      </c:layout>
      <c:barChart>
        <c:barDir val="bar"/>
        <c:grouping val="percentStacked"/>
        <c:varyColors val="0"/>
        <c:ser>
          <c:idx val="0"/>
          <c:order val="0"/>
          <c:tx>
            <c:strRef>
              <c:f>時間経過!$J$12</c:f>
              <c:strCache>
                <c:ptCount val="1"/>
                <c:pt idx="0">
                  <c:v>0-30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時間経過!$K$11:$O$11</c:f>
              <c:strCache>
                <c:ptCount val="5"/>
                <c:pt idx="0">
                  <c:v>2018年</c:v>
                </c:pt>
                <c:pt idx="1">
                  <c:v>2017年</c:v>
                </c:pt>
                <c:pt idx="2">
                  <c:v>2016年</c:v>
                </c:pt>
                <c:pt idx="3">
                  <c:v>2015年</c:v>
                </c:pt>
                <c:pt idx="4">
                  <c:v>2014年</c:v>
                </c:pt>
              </c:strCache>
            </c:strRef>
          </c:cat>
          <c:val>
            <c:numRef>
              <c:f>時間経過!$K$12:$O$12</c:f>
              <c:numCache>
                <c:formatCode>0%</c:formatCode>
                <c:ptCount val="5"/>
                <c:pt idx="0">
                  <c:v>0.20454545454545456</c:v>
                </c:pt>
                <c:pt idx="1">
                  <c:v>0.32846715328467152</c:v>
                </c:pt>
                <c:pt idx="2">
                  <c:v>0.2711864406779661</c:v>
                </c:pt>
                <c:pt idx="3">
                  <c:v>0.25</c:v>
                </c:pt>
                <c:pt idx="4">
                  <c:v>0.4</c:v>
                </c:pt>
              </c:numCache>
            </c:numRef>
          </c:val>
          <c:extLst>
            <c:ext xmlns:c16="http://schemas.microsoft.com/office/drawing/2014/chart" uri="{C3380CC4-5D6E-409C-BE32-E72D297353CC}">
              <c16:uniqueId val="{00000000-F768-420B-87FF-7A08C1CEE3B2}"/>
            </c:ext>
          </c:extLst>
        </c:ser>
        <c:ser>
          <c:idx val="1"/>
          <c:order val="1"/>
          <c:tx>
            <c:strRef>
              <c:f>時間経過!$J$13</c:f>
              <c:strCache>
                <c:ptCount val="1"/>
                <c:pt idx="0">
                  <c:v>31-60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時間経過!$K$11:$O$11</c:f>
              <c:strCache>
                <c:ptCount val="5"/>
                <c:pt idx="0">
                  <c:v>2018年</c:v>
                </c:pt>
                <c:pt idx="1">
                  <c:v>2017年</c:v>
                </c:pt>
                <c:pt idx="2">
                  <c:v>2016年</c:v>
                </c:pt>
                <c:pt idx="3">
                  <c:v>2015年</c:v>
                </c:pt>
                <c:pt idx="4">
                  <c:v>2014年</c:v>
                </c:pt>
              </c:strCache>
            </c:strRef>
          </c:cat>
          <c:val>
            <c:numRef>
              <c:f>時間経過!$K$13:$O$13</c:f>
              <c:numCache>
                <c:formatCode>0%</c:formatCode>
                <c:ptCount val="5"/>
                <c:pt idx="0">
                  <c:v>0.56060606060606055</c:v>
                </c:pt>
                <c:pt idx="1">
                  <c:v>0.56204379562043794</c:v>
                </c:pt>
                <c:pt idx="2">
                  <c:v>0.50847457627118642</c:v>
                </c:pt>
                <c:pt idx="3">
                  <c:v>0.5</c:v>
                </c:pt>
                <c:pt idx="4">
                  <c:v>0.37142857142857144</c:v>
                </c:pt>
              </c:numCache>
            </c:numRef>
          </c:val>
          <c:extLst>
            <c:ext xmlns:c16="http://schemas.microsoft.com/office/drawing/2014/chart" uri="{C3380CC4-5D6E-409C-BE32-E72D297353CC}">
              <c16:uniqueId val="{00000001-F768-420B-87FF-7A08C1CEE3B2}"/>
            </c:ext>
          </c:extLst>
        </c:ser>
        <c:ser>
          <c:idx val="2"/>
          <c:order val="2"/>
          <c:tx>
            <c:strRef>
              <c:f>時間経過!$J$14</c:f>
              <c:strCache>
                <c:ptCount val="1"/>
                <c:pt idx="0">
                  <c:v>61-90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時間経過!$K$11:$O$11</c:f>
              <c:strCache>
                <c:ptCount val="5"/>
                <c:pt idx="0">
                  <c:v>2018年</c:v>
                </c:pt>
                <c:pt idx="1">
                  <c:v>2017年</c:v>
                </c:pt>
                <c:pt idx="2">
                  <c:v>2016年</c:v>
                </c:pt>
                <c:pt idx="3">
                  <c:v>2015年</c:v>
                </c:pt>
                <c:pt idx="4">
                  <c:v>2014年</c:v>
                </c:pt>
              </c:strCache>
            </c:strRef>
          </c:cat>
          <c:val>
            <c:numRef>
              <c:f>時間経過!$K$14:$O$14</c:f>
              <c:numCache>
                <c:formatCode>0%</c:formatCode>
                <c:ptCount val="5"/>
                <c:pt idx="0">
                  <c:v>0.18181818181818182</c:v>
                </c:pt>
                <c:pt idx="1">
                  <c:v>5.1094890510948905E-2</c:v>
                </c:pt>
                <c:pt idx="2">
                  <c:v>0.16101694915254236</c:v>
                </c:pt>
                <c:pt idx="3">
                  <c:v>0.17647058823529413</c:v>
                </c:pt>
                <c:pt idx="4">
                  <c:v>0.16190476190476191</c:v>
                </c:pt>
              </c:numCache>
            </c:numRef>
          </c:val>
          <c:extLst>
            <c:ext xmlns:c16="http://schemas.microsoft.com/office/drawing/2014/chart" uri="{C3380CC4-5D6E-409C-BE32-E72D297353CC}">
              <c16:uniqueId val="{00000002-F768-420B-87FF-7A08C1CEE3B2}"/>
            </c:ext>
          </c:extLst>
        </c:ser>
        <c:ser>
          <c:idx val="3"/>
          <c:order val="3"/>
          <c:tx>
            <c:strRef>
              <c:f>時間経過!$J$15</c:f>
              <c:strCache>
                <c:ptCount val="1"/>
                <c:pt idx="0">
                  <c:v>91-120</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時間経過!$K$11:$O$11</c:f>
              <c:strCache>
                <c:ptCount val="5"/>
                <c:pt idx="0">
                  <c:v>2018年</c:v>
                </c:pt>
                <c:pt idx="1">
                  <c:v>2017年</c:v>
                </c:pt>
                <c:pt idx="2">
                  <c:v>2016年</c:v>
                </c:pt>
                <c:pt idx="3">
                  <c:v>2015年</c:v>
                </c:pt>
                <c:pt idx="4">
                  <c:v>2014年</c:v>
                </c:pt>
              </c:strCache>
            </c:strRef>
          </c:cat>
          <c:val>
            <c:numRef>
              <c:f>時間経過!$K$15:$O$15</c:f>
              <c:numCache>
                <c:formatCode>0%</c:formatCode>
                <c:ptCount val="5"/>
                <c:pt idx="0">
                  <c:v>2.2727272727272728E-2</c:v>
                </c:pt>
                <c:pt idx="1">
                  <c:v>4.3795620437956206E-2</c:v>
                </c:pt>
                <c:pt idx="2">
                  <c:v>3.3898305084745763E-2</c:v>
                </c:pt>
                <c:pt idx="3">
                  <c:v>3.6764705882352942E-2</c:v>
                </c:pt>
                <c:pt idx="4">
                  <c:v>3.8095238095238099E-2</c:v>
                </c:pt>
              </c:numCache>
            </c:numRef>
          </c:val>
          <c:extLst>
            <c:ext xmlns:c16="http://schemas.microsoft.com/office/drawing/2014/chart" uri="{C3380CC4-5D6E-409C-BE32-E72D297353CC}">
              <c16:uniqueId val="{00000003-F768-420B-87FF-7A08C1CEE3B2}"/>
            </c:ext>
          </c:extLst>
        </c:ser>
        <c:ser>
          <c:idx val="4"/>
          <c:order val="4"/>
          <c:tx>
            <c:strRef>
              <c:f>時間経過!$J$16</c:f>
              <c:strCache>
                <c:ptCount val="1"/>
                <c:pt idx="0">
                  <c:v>121分以上</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時間経過!$K$11:$O$11</c:f>
              <c:strCache>
                <c:ptCount val="5"/>
                <c:pt idx="0">
                  <c:v>2018年</c:v>
                </c:pt>
                <c:pt idx="1">
                  <c:v>2017年</c:v>
                </c:pt>
                <c:pt idx="2">
                  <c:v>2016年</c:v>
                </c:pt>
                <c:pt idx="3">
                  <c:v>2015年</c:v>
                </c:pt>
                <c:pt idx="4">
                  <c:v>2014年</c:v>
                </c:pt>
              </c:strCache>
            </c:strRef>
          </c:cat>
          <c:val>
            <c:numRef>
              <c:f>時間経過!$K$16:$O$16</c:f>
              <c:numCache>
                <c:formatCode>0%</c:formatCode>
                <c:ptCount val="5"/>
                <c:pt idx="0">
                  <c:v>3.0303030303030304E-2</c:v>
                </c:pt>
                <c:pt idx="1">
                  <c:v>1.4598540145985401E-2</c:v>
                </c:pt>
                <c:pt idx="2">
                  <c:v>2.5423728813559324E-2</c:v>
                </c:pt>
                <c:pt idx="3">
                  <c:v>3.6764705882352942E-2</c:v>
                </c:pt>
                <c:pt idx="4">
                  <c:v>2.8571428571428571E-2</c:v>
                </c:pt>
              </c:numCache>
            </c:numRef>
          </c:val>
          <c:extLst>
            <c:ext xmlns:c16="http://schemas.microsoft.com/office/drawing/2014/chart" uri="{C3380CC4-5D6E-409C-BE32-E72D297353CC}">
              <c16:uniqueId val="{00000004-F768-420B-87FF-7A08C1CEE3B2}"/>
            </c:ext>
          </c:extLst>
        </c:ser>
        <c:dLbls>
          <c:dLblPos val="ctr"/>
          <c:showLegendKey val="0"/>
          <c:showVal val="1"/>
          <c:showCatName val="0"/>
          <c:showSerName val="0"/>
          <c:showPercent val="0"/>
          <c:showBubbleSize val="0"/>
        </c:dLbls>
        <c:gapWidth val="150"/>
        <c:overlap val="100"/>
        <c:axId val="-365496384"/>
        <c:axId val="-365500192"/>
      </c:barChart>
      <c:catAx>
        <c:axId val="-3654963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65500192"/>
        <c:crosses val="autoZero"/>
        <c:auto val="1"/>
        <c:lblAlgn val="ctr"/>
        <c:lblOffset val="100"/>
        <c:noMultiLvlLbl val="0"/>
      </c:catAx>
      <c:valAx>
        <c:axId val="-365500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65496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34800337457815E-2"/>
          <c:y val="6.7186562687462509E-2"/>
          <c:w val="0.87698162729658791"/>
          <c:h val="0.77079443953728943"/>
        </c:manualLayout>
      </c:layout>
      <c:barChart>
        <c:barDir val="bar"/>
        <c:grouping val="percentStacked"/>
        <c:varyColors val="0"/>
        <c:ser>
          <c:idx val="0"/>
          <c:order val="0"/>
          <c:tx>
            <c:strRef>
              <c:f>搬送有無!$S$15</c:f>
              <c:strCache>
                <c:ptCount val="1"/>
                <c:pt idx="0">
                  <c:v>最重症妊産婦受け入れ</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搬送有無!$T$14:$X$14</c:f>
              <c:numCache>
                <c:formatCode>General</c:formatCode>
                <c:ptCount val="5"/>
                <c:pt idx="0">
                  <c:v>2018</c:v>
                </c:pt>
                <c:pt idx="1">
                  <c:v>2017</c:v>
                </c:pt>
                <c:pt idx="2">
                  <c:v>2016</c:v>
                </c:pt>
                <c:pt idx="3">
                  <c:v>2015</c:v>
                </c:pt>
                <c:pt idx="4">
                  <c:v>2014</c:v>
                </c:pt>
              </c:numCache>
            </c:numRef>
          </c:cat>
          <c:val>
            <c:numRef>
              <c:f>搬送有無!$T$15:$X$15</c:f>
              <c:numCache>
                <c:formatCode>0%</c:formatCode>
                <c:ptCount val="5"/>
                <c:pt idx="0">
                  <c:v>0.7142857142857143</c:v>
                </c:pt>
                <c:pt idx="1">
                  <c:v>0.7168674698795181</c:v>
                </c:pt>
                <c:pt idx="2">
                  <c:v>0.69798657718120805</c:v>
                </c:pt>
                <c:pt idx="3">
                  <c:v>0.68306010928961747</c:v>
                </c:pt>
                <c:pt idx="4">
                  <c:v>0.70129870129870131</c:v>
                </c:pt>
              </c:numCache>
            </c:numRef>
          </c:val>
          <c:extLst>
            <c:ext xmlns:c16="http://schemas.microsoft.com/office/drawing/2014/chart" uri="{C3380CC4-5D6E-409C-BE32-E72D297353CC}">
              <c16:uniqueId val="{00000000-A1E1-4307-B311-03593EBC07EA}"/>
            </c:ext>
          </c:extLst>
        </c:ser>
        <c:ser>
          <c:idx val="1"/>
          <c:order val="1"/>
          <c:tx>
            <c:strRef>
              <c:f>搬送有無!$S$16</c:f>
              <c:strCache>
                <c:ptCount val="1"/>
                <c:pt idx="0">
                  <c:v>総合周産期</c:v>
                </c:pt>
              </c:strCache>
            </c:strRef>
          </c:tx>
          <c:spPr>
            <a:solidFill>
              <a:schemeClr val="accent2"/>
            </a:solidFill>
            <a:ln>
              <a:noFill/>
            </a:ln>
            <a:effectLst/>
          </c:spPr>
          <c:invertIfNegative val="0"/>
          <c:cat>
            <c:numRef>
              <c:f>搬送有無!$T$14:$X$14</c:f>
              <c:numCache>
                <c:formatCode>General</c:formatCode>
                <c:ptCount val="5"/>
                <c:pt idx="0">
                  <c:v>2018</c:v>
                </c:pt>
                <c:pt idx="1">
                  <c:v>2017</c:v>
                </c:pt>
                <c:pt idx="2">
                  <c:v>2016</c:v>
                </c:pt>
                <c:pt idx="3">
                  <c:v>2015</c:v>
                </c:pt>
                <c:pt idx="4">
                  <c:v>2014</c:v>
                </c:pt>
              </c:numCache>
            </c:numRef>
          </c:cat>
          <c:val>
            <c:numRef>
              <c:f>搬送有無!$T$16:$X$16</c:f>
              <c:numCache>
                <c:formatCode>0%</c:formatCode>
                <c:ptCount val="5"/>
                <c:pt idx="0">
                  <c:v>0.1043956043956044</c:v>
                </c:pt>
                <c:pt idx="1">
                  <c:v>6.6265060240963861E-2</c:v>
                </c:pt>
                <c:pt idx="2">
                  <c:v>0.12751677852348994</c:v>
                </c:pt>
                <c:pt idx="3">
                  <c:v>0.10382513661202186</c:v>
                </c:pt>
                <c:pt idx="4">
                  <c:v>5.844155844155844E-2</c:v>
                </c:pt>
              </c:numCache>
            </c:numRef>
          </c:val>
          <c:extLst>
            <c:ext xmlns:c16="http://schemas.microsoft.com/office/drawing/2014/chart" uri="{C3380CC4-5D6E-409C-BE32-E72D297353CC}">
              <c16:uniqueId val="{00000001-A1E1-4307-B311-03593EBC07EA}"/>
            </c:ext>
          </c:extLst>
        </c:ser>
        <c:ser>
          <c:idx val="2"/>
          <c:order val="2"/>
          <c:tx>
            <c:strRef>
              <c:f>搬送有無!$S$17</c:f>
              <c:strCache>
                <c:ptCount val="1"/>
                <c:pt idx="0">
                  <c:v>地域周産期</c:v>
                </c:pt>
              </c:strCache>
            </c:strRef>
          </c:tx>
          <c:spPr>
            <a:solidFill>
              <a:schemeClr val="accent3"/>
            </a:solidFill>
            <a:ln>
              <a:noFill/>
            </a:ln>
            <a:effectLst/>
          </c:spPr>
          <c:invertIfNegative val="0"/>
          <c:cat>
            <c:numRef>
              <c:f>搬送有無!$T$14:$X$14</c:f>
              <c:numCache>
                <c:formatCode>General</c:formatCode>
                <c:ptCount val="5"/>
                <c:pt idx="0">
                  <c:v>2018</c:v>
                </c:pt>
                <c:pt idx="1">
                  <c:v>2017</c:v>
                </c:pt>
                <c:pt idx="2">
                  <c:v>2016</c:v>
                </c:pt>
                <c:pt idx="3">
                  <c:v>2015</c:v>
                </c:pt>
                <c:pt idx="4">
                  <c:v>2014</c:v>
                </c:pt>
              </c:numCache>
            </c:numRef>
          </c:cat>
          <c:val>
            <c:numRef>
              <c:f>搬送有無!$T$17:$X$17</c:f>
              <c:numCache>
                <c:formatCode>0%</c:formatCode>
                <c:ptCount val="5"/>
                <c:pt idx="0">
                  <c:v>0.17032967032967034</c:v>
                </c:pt>
                <c:pt idx="1">
                  <c:v>0.1746987951807229</c:v>
                </c:pt>
                <c:pt idx="2">
                  <c:v>0.1476510067114094</c:v>
                </c:pt>
                <c:pt idx="3">
                  <c:v>0.20765027322404372</c:v>
                </c:pt>
                <c:pt idx="4">
                  <c:v>0.21428571428571427</c:v>
                </c:pt>
              </c:numCache>
            </c:numRef>
          </c:val>
          <c:extLst>
            <c:ext xmlns:c16="http://schemas.microsoft.com/office/drawing/2014/chart" uri="{C3380CC4-5D6E-409C-BE32-E72D297353CC}">
              <c16:uniqueId val="{00000002-A1E1-4307-B311-03593EBC07EA}"/>
            </c:ext>
          </c:extLst>
        </c:ser>
        <c:ser>
          <c:idx val="3"/>
          <c:order val="3"/>
          <c:tx>
            <c:strRef>
              <c:f>搬送有無!$S$18</c:f>
              <c:strCache>
                <c:ptCount val="1"/>
                <c:pt idx="0">
                  <c:v>救急センター</c:v>
                </c:pt>
              </c:strCache>
            </c:strRef>
          </c:tx>
          <c:spPr>
            <a:solidFill>
              <a:schemeClr val="accent4"/>
            </a:solidFill>
            <a:ln>
              <a:noFill/>
            </a:ln>
            <a:effectLst/>
          </c:spPr>
          <c:invertIfNegative val="0"/>
          <c:cat>
            <c:numRef>
              <c:f>搬送有無!$T$14:$X$14</c:f>
              <c:numCache>
                <c:formatCode>General</c:formatCode>
                <c:ptCount val="5"/>
                <c:pt idx="0">
                  <c:v>2018</c:v>
                </c:pt>
                <c:pt idx="1">
                  <c:v>2017</c:v>
                </c:pt>
                <c:pt idx="2">
                  <c:v>2016</c:v>
                </c:pt>
                <c:pt idx="3">
                  <c:v>2015</c:v>
                </c:pt>
                <c:pt idx="4">
                  <c:v>2014</c:v>
                </c:pt>
              </c:numCache>
            </c:numRef>
          </c:cat>
          <c:val>
            <c:numRef>
              <c:f>搬送有無!$T$18:$X$18</c:f>
              <c:numCache>
                <c:formatCode>0%</c:formatCode>
                <c:ptCount val="5"/>
                <c:pt idx="0">
                  <c:v>1.098901098901099E-2</c:v>
                </c:pt>
                <c:pt idx="1">
                  <c:v>4.2168674698795178E-2</c:v>
                </c:pt>
                <c:pt idx="2">
                  <c:v>2.6845637583892617E-2</c:v>
                </c:pt>
                <c:pt idx="3">
                  <c:v>0</c:v>
                </c:pt>
                <c:pt idx="4">
                  <c:v>6.4935064935064939E-3</c:v>
                </c:pt>
              </c:numCache>
            </c:numRef>
          </c:val>
          <c:extLst>
            <c:ext xmlns:c16="http://schemas.microsoft.com/office/drawing/2014/chart" uri="{C3380CC4-5D6E-409C-BE32-E72D297353CC}">
              <c16:uniqueId val="{00000003-A1E1-4307-B311-03593EBC07EA}"/>
            </c:ext>
          </c:extLst>
        </c:ser>
        <c:ser>
          <c:idx val="4"/>
          <c:order val="4"/>
          <c:tx>
            <c:strRef>
              <c:f>搬送有無!$S$19</c:f>
              <c:strCache>
                <c:ptCount val="1"/>
                <c:pt idx="0">
                  <c:v>上記以外</c:v>
                </c:pt>
              </c:strCache>
            </c:strRef>
          </c:tx>
          <c:spPr>
            <a:solidFill>
              <a:schemeClr val="accent5"/>
            </a:solidFill>
            <a:ln>
              <a:noFill/>
            </a:ln>
            <a:effectLst/>
          </c:spPr>
          <c:invertIfNegative val="0"/>
          <c:cat>
            <c:numRef>
              <c:f>搬送有無!$T$14:$X$14</c:f>
              <c:numCache>
                <c:formatCode>General</c:formatCode>
                <c:ptCount val="5"/>
                <c:pt idx="0">
                  <c:v>2018</c:v>
                </c:pt>
                <c:pt idx="1">
                  <c:v>2017</c:v>
                </c:pt>
                <c:pt idx="2">
                  <c:v>2016</c:v>
                </c:pt>
                <c:pt idx="3">
                  <c:v>2015</c:v>
                </c:pt>
                <c:pt idx="4">
                  <c:v>2014</c:v>
                </c:pt>
              </c:numCache>
            </c:numRef>
          </c:cat>
          <c:val>
            <c:numRef>
              <c:f>搬送有無!$T$19:$X$19</c:f>
              <c:numCache>
                <c:formatCode>0%</c:formatCode>
                <c:ptCount val="5"/>
                <c:pt idx="0">
                  <c:v>0</c:v>
                </c:pt>
                <c:pt idx="1">
                  <c:v>0</c:v>
                </c:pt>
                <c:pt idx="2">
                  <c:v>0</c:v>
                </c:pt>
                <c:pt idx="3">
                  <c:v>5.4644808743169399E-3</c:v>
                </c:pt>
                <c:pt idx="4">
                  <c:v>1.948051948051948E-2</c:v>
                </c:pt>
              </c:numCache>
            </c:numRef>
          </c:val>
          <c:extLst>
            <c:ext xmlns:c16="http://schemas.microsoft.com/office/drawing/2014/chart" uri="{C3380CC4-5D6E-409C-BE32-E72D297353CC}">
              <c16:uniqueId val="{00000004-A1E1-4307-B311-03593EBC07EA}"/>
            </c:ext>
          </c:extLst>
        </c:ser>
        <c:dLbls>
          <c:showLegendKey val="0"/>
          <c:showVal val="0"/>
          <c:showCatName val="0"/>
          <c:showSerName val="0"/>
          <c:showPercent val="0"/>
          <c:showBubbleSize val="0"/>
        </c:dLbls>
        <c:gapWidth val="150"/>
        <c:overlap val="100"/>
        <c:axId val="1840748736"/>
        <c:axId val="2146815648"/>
      </c:barChart>
      <c:catAx>
        <c:axId val="1840748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2146815648"/>
        <c:crosses val="autoZero"/>
        <c:auto val="1"/>
        <c:lblAlgn val="ctr"/>
        <c:lblOffset val="100"/>
        <c:noMultiLvlLbl val="0"/>
      </c:catAx>
      <c:valAx>
        <c:axId val="2146815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840748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33761441871579E-2"/>
          <c:y val="6.6909956591358899E-2"/>
          <c:w val="0.8741229166994906"/>
          <c:h val="0.7727694146210129"/>
        </c:manualLayout>
      </c:layout>
      <c:barChart>
        <c:barDir val="bar"/>
        <c:grouping val="percentStacked"/>
        <c:varyColors val="0"/>
        <c:ser>
          <c:idx val="1"/>
          <c:order val="0"/>
          <c:tx>
            <c:strRef>
              <c:f>搬送有無!$J$8</c:f>
              <c:strCache>
                <c:ptCount val="1"/>
                <c:pt idx="0">
                  <c:v>救命センター</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搬送有無!$K$7:$Q$7</c:f>
              <c:numCache>
                <c:formatCode>General</c:formatCode>
                <c:ptCount val="5"/>
                <c:pt idx="0">
                  <c:v>2018</c:v>
                </c:pt>
                <c:pt idx="1">
                  <c:v>2017</c:v>
                </c:pt>
                <c:pt idx="2">
                  <c:v>2016</c:v>
                </c:pt>
                <c:pt idx="3">
                  <c:v>2015</c:v>
                </c:pt>
                <c:pt idx="4">
                  <c:v>2014</c:v>
                </c:pt>
              </c:numCache>
            </c:numRef>
          </c:cat>
          <c:val>
            <c:numRef>
              <c:f>搬送有無!$K$8:$Q$8</c:f>
              <c:numCache>
                <c:formatCode>0%</c:formatCode>
                <c:ptCount val="5"/>
                <c:pt idx="0">
                  <c:v>0.30601092896174864</c:v>
                </c:pt>
                <c:pt idx="1">
                  <c:v>0.38650306748466257</c:v>
                </c:pt>
                <c:pt idx="2">
                  <c:v>0.40268456375838924</c:v>
                </c:pt>
                <c:pt idx="3">
                  <c:v>0.24590163934426229</c:v>
                </c:pt>
                <c:pt idx="4">
                  <c:v>0.17880794701986755</c:v>
                </c:pt>
              </c:numCache>
            </c:numRef>
          </c:val>
          <c:extLst>
            <c:ext xmlns:c16="http://schemas.microsoft.com/office/drawing/2014/chart" uri="{C3380CC4-5D6E-409C-BE32-E72D297353CC}">
              <c16:uniqueId val="{00000001-5CB3-4401-892E-5C0C93C0F0B1}"/>
            </c:ext>
          </c:extLst>
        </c:ser>
        <c:ser>
          <c:idx val="2"/>
          <c:order val="1"/>
          <c:tx>
            <c:strRef>
              <c:f>搬送有無!$J$9</c:f>
              <c:strCache>
                <c:ptCount val="1"/>
                <c:pt idx="0">
                  <c:v>手術室、CCU,SCU</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搬送有無!$K$7:$Q$7</c:f>
              <c:numCache>
                <c:formatCode>General</c:formatCode>
                <c:ptCount val="5"/>
                <c:pt idx="0">
                  <c:v>2018</c:v>
                </c:pt>
                <c:pt idx="1">
                  <c:v>2017</c:v>
                </c:pt>
                <c:pt idx="2">
                  <c:v>2016</c:v>
                </c:pt>
                <c:pt idx="3">
                  <c:v>2015</c:v>
                </c:pt>
                <c:pt idx="4">
                  <c:v>2014</c:v>
                </c:pt>
              </c:numCache>
            </c:numRef>
          </c:cat>
          <c:val>
            <c:numRef>
              <c:f>搬送有無!$K$9:$Q$9</c:f>
              <c:numCache>
                <c:formatCode>0%</c:formatCode>
                <c:ptCount val="5"/>
                <c:pt idx="0">
                  <c:v>0</c:v>
                </c:pt>
                <c:pt idx="1">
                  <c:v>6.1349693251533744E-3</c:v>
                </c:pt>
                <c:pt idx="2">
                  <c:v>2.6845637583892617E-2</c:v>
                </c:pt>
                <c:pt idx="3">
                  <c:v>2.7322404371584699E-2</c:v>
                </c:pt>
                <c:pt idx="4">
                  <c:v>1.9867549668874173E-2</c:v>
                </c:pt>
              </c:numCache>
            </c:numRef>
          </c:val>
          <c:extLst>
            <c:ext xmlns:c16="http://schemas.microsoft.com/office/drawing/2014/chart" uri="{C3380CC4-5D6E-409C-BE32-E72D297353CC}">
              <c16:uniqueId val="{00000002-5CB3-4401-892E-5C0C93C0F0B1}"/>
            </c:ext>
          </c:extLst>
        </c:ser>
        <c:ser>
          <c:idx val="3"/>
          <c:order val="2"/>
          <c:tx>
            <c:strRef>
              <c:f>搬送有無!$J$10</c:f>
              <c:strCache>
                <c:ptCount val="1"/>
                <c:pt idx="0">
                  <c:v>周産期センター</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搬送有無!$K$7:$Q$7</c:f>
              <c:numCache>
                <c:formatCode>General</c:formatCode>
                <c:ptCount val="5"/>
                <c:pt idx="0">
                  <c:v>2018</c:v>
                </c:pt>
                <c:pt idx="1">
                  <c:v>2017</c:v>
                </c:pt>
                <c:pt idx="2">
                  <c:v>2016</c:v>
                </c:pt>
                <c:pt idx="3">
                  <c:v>2015</c:v>
                </c:pt>
                <c:pt idx="4">
                  <c:v>2014</c:v>
                </c:pt>
              </c:numCache>
            </c:numRef>
          </c:cat>
          <c:val>
            <c:numRef>
              <c:f>搬送有無!$K$10:$Q$10</c:f>
              <c:numCache>
                <c:formatCode>0%</c:formatCode>
                <c:ptCount val="5"/>
                <c:pt idx="0">
                  <c:v>0.69398907103825136</c:v>
                </c:pt>
                <c:pt idx="1">
                  <c:v>0.60122699386503065</c:v>
                </c:pt>
                <c:pt idx="2">
                  <c:v>0.57046979865771807</c:v>
                </c:pt>
                <c:pt idx="3">
                  <c:v>0.72677595628415304</c:v>
                </c:pt>
                <c:pt idx="4">
                  <c:v>0.78807947019867552</c:v>
                </c:pt>
              </c:numCache>
            </c:numRef>
          </c:val>
          <c:extLst>
            <c:ext xmlns:c16="http://schemas.microsoft.com/office/drawing/2014/chart" uri="{C3380CC4-5D6E-409C-BE32-E72D297353CC}">
              <c16:uniqueId val="{00000003-5CB3-4401-892E-5C0C93C0F0B1}"/>
            </c:ext>
          </c:extLst>
        </c:ser>
        <c:ser>
          <c:idx val="4"/>
          <c:order val="3"/>
          <c:tx>
            <c:strRef>
              <c:f>搬送有無!$J$11</c:f>
              <c:strCache>
                <c:ptCount val="1"/>
                <c:pt idx="0">
                  <c:v>産婦人科病棟</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搬送有無!$K$7:$Q$7</c:f>
              <c:numCache>
                <c:formatCode>General</c:formatCode>
                <c:ptCount val="5"/>
                <c:pt idx="0">
                  <c:v>2018</c:v>
                </c:pt>
                <c:pt idx="1">
                  <c:v>2017</c:v>
                </c:pt>
                <c:pt idx="2">
                  <c:v>2016</c:v>
                </c:pt>
                <c:pt idx="3">
                  <c:v>2015</c:v>
                </c:pt>
                <c:pt idx="4">
                  <c:v>2014</c:v>
                </c:pt>
              </c:numCache>
            </c:numRef>
          </c:cat>
          <c:val>
            <c:numRef>
              <c:f>搬送有無!$K$11:$Q$11</c:f>
              <c:numCache>
                <c:formatCode>0%</c:formatCode>
                <c:ptCount val="5"/>
                <c:pt idx="0">
                  <c:v>0</c:v>
                </c:pt>
                <c:pt idx="1">
                  <c:v>6.1349693251533744E-3</c:v>
                </c:pt>
                <c:pt idx="2">
                  <c:v>0</c:v>
                </c:pt>
                <c:pt idx="3">
                  <c:v>0</c:v>
                </c:pt>
                <c:pt idx="4">
                  <c:v>1.3245033112582781E-2</c:v>
                </c:pt>
              </c:numCache>
            </c:numRef>
          </c:val>
          <c:extLst>
            <c:ext xmlns:c16="http://schemas.microsoft.com/office/drawing/2014/chart" uri="{C3380CC4-5D6E-409C-BE32-E72D297353CC}">
              <c16:uniqueId val="{00000000-5DA9-4725-85E9-06A31568BE12}"/>
            </c:ext>
          </c:extLst>
        </c:ser>
        <c:dLbls>
          <c:dLblPos val="ctr"/>
          <c:showLegendKey val="0"/>
          <c:showVal val="1"/>
          <c:showCatName val="0"/>
          <c:showSerName val="0"/>
          <c:showPercent val="0"/>
          <c:showBubbleSize val="0"/>
        </c:dLbls>
        <c:gapWidth val="150"/>
        <c:overlap val="100"/>
        <c:axId val="-365495840"/>
        <c:axId val="-365495296"/>
      </c:barChart>
      <c:catAx>
        <c:axId val="-365495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65495296"/>
        <c:crosses val="autoZero"/>
        <c:auto val="1"/>
        <c:lblAlgn val="ctr"/>
        <c:lblOffset val="100"/>
        <c:noMultiLvlLbl val="0"/>
      </c:catAx>
      <c:valAx>
        <c:axId val="-365495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65495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33761441871579E-2"/>
          <c:y val="6.6909956591358899E-2"/>
          <c:w val="0.8741229166994906"/>
          <c:h val="0.77036989452503202"/>
        </c:manualLayout>
      </c:layout>
      <c:barChart>
        <c:barDir val="bar"/>
        <c:grouping val="stacked"/>
        <c:varyColors val="0"/>
        <c:ser>
          <c:idx val="1"/>
          <c:order val="0"/>
          <c:tx>
            <c:strRef>
              <c:f>搬送有無!$A$8</c:f>
              <c:strCache>
                <c:ptCount val="1"/>
                <c:pt idx="0">
                  <c:v>救命センター</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搬送有無!$B$7:$H$7</c:f>
              <c:numCache>
                <c:formatCode>General</c:formatCode>
                <c:ptCount val="5"/>
                <c:pt idx="0">
                  <c:v>2018</c:v>
                </c:pt>
                <c:pt idx="1">
                  <c:v>2017</c:v>
                </c:pt>
                <c:pt idx="2">
                  <c:v>2016</c:v>
                </c:pt>
                <c:pt idx="3">
                  <c:v>2015</c:v>
                </c:pt>
                <c:pt idx="4">
                  <c:v>2014</c:v>
                </c:pt>
              </c:numCache>
            </c:numRef>
          </c:cat>
          <c:val>
            <c:numRef>
              <c:f>搬送有無!$B$8:$H$8</c:f>
              <c:numCache>
                <c:formatCode>General</c:formatCode>
                <c:ptCount val="5"/>
                <c:pt idx="0">
                  <c:v>56</c:v>
                </c:pt>
                <c:pt idx="1">
                  <c:v>63</c:v>
                </c:pt>
                <c:pt idx="2">
                  <c:v>60</c:v>
                </c:pt>
                <c:pt idx="3">
                  <c:v>45</c:v>
                </c:pt>
                <c:pt idx="4">
                  <c:v>27</c:v>
                </c:pt>
              </c:numCache>
            </c:numRef>
          </c:val>
          <c:extLst>
            <c:ext xmlns:c16="http://schemas.microsoft.com/office/drawing/2014/chart" uri="{C3380CC4-5D6E-409C-BE32-E72D297353CC}">
              <c16:uniqueId val="{00000001-5CB3-4401-892E-5C0C93C0F0B1}"/>
            </c:ext>
          </c:extLst>
        </c:ser>
        <c:dLbls>
          <c:showLegendKey val="0"/>
          <c:showVal val="0"/>
          <c:showCatName val="0"/>
          <c:showSerName val="0"/>
          <c:showPercent val="0"/>
          <c:showBubbleSize val="0"/>
        </c:dLbls>
        <c:gapWidth val="150"/>
        <c:overlap val="100"/>
        <c:axId val="-365495840"/>
        <c:axId val="-365495296"/>
      </c:barChart>
      <c:catAx>
        <c:axId val="-365495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65495296"/>
        <c:crosses val="autoZero"/>
        <c:auto val="1"/>
        <c:lblAlgn val="ctr"/>
        <c:lblOffset val="100"/>
        <c:noMultiLvlLbl val="0"/>
      </c:catAx>
      <c:valAx>
        <c:axId val="-365495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6549584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0066013662014"/>
          <c:y val="6.7186562687462509E-2"/>
          <c:w val="0.74640089872527815"/>
          <c:h val="0.72662509568339217"/>
        </c:manualLayout>
      </c:layout>
      <c:barChart>
        <c:barDir val="bar"/>
        <c:grouping val="percentStacked"/>
        <c:varyColors val="0"/>
        <c:ser>
          <c:idx val="0"/>
          <c:order val="0"/>
          <c:tx>
            <c:strRef>
              <c:f>最終治療施設!$S$3</c:f>
              <c:strCache>
                <c:ptCount val="1"/>
                <c:pt idx="0">
                  <c:v>最重症妊産婦受入施設</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最終治療施設!$T$2:$X$2</c:f>
              <c:numCache>
                <c:formatCode>General</c:formatCode>
                <c:ptCount val="5"/>
                <c:pt idx="0">
                  <c:v>2018</c:v>
                </c:pt>
                <c:pt idx="1">
                  <c:v>2017</c:v>
                </c:pt>
                <c:pt idx="2">
                  <c:v>2016</c:v>
                </c:pt>
                <c:pt idx="3">
                  <c:v>2015</c:v>
                </c:pt>
                <c:pt idx="4">
                  <c:v>2014</c:v>
                </c:pt>
              </c:numCache>
            </c:numRef>
          </c:cat>
          <c:val>
            <c:numRef>
              <c:f>最終治療施設!$T$3:$X$3</c:f>
              <c:numCache>
                <c:formatCode>0%</c:formatCode>
                <c:ptCount val="5"/>
                <c:pt idx="0">
                  <c:v>0.57377049180327866</c:v>
                </c:pt>
                <c:pt idx="1">
                  <c:v>0.49193548387096775</c:v>
                </c:pt>
                <c:pt idx="2">
                  <c:v>0.49246231155778897</c:v>
                </c:pt>
                <c:pt idx="3">
                  <c:v>0.48666666666666669</c:v>
                </c:pt>
                <c:pt idx="4">
                  <c:v>0.49625935162094764</c:v>
                </c:pt>
              </c:numCache>
            </c:numRef>
          </c:val>
          <c:extLst>
            <c:ext xmlns:c16="http://schemas.microsoft.com/office/drawing/2014/chart" uri="{C3380CC4-5D6E-409C-BE32-E72D297353CC}">
              <c16:uniqueId val="{00000000-9B48-48F0-8638-974EA293D368}"/>
            </c:ext>
          </c:extLst>
        </c:ser>
        <c:ser>
          <c:idx val="1"/>
          <c:order val="1"/>
          <c:tx>
            <c:strRef>
              <c:f>最終治療施設!$S$4</c:f>
              <c:strCache>
                <c:ptCount val="1"/>
                <c:pt idx="0">
                  <c:v>救急センター</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最終治療施設!$T$2:$X$2</c:f>
              <c:numCache>
                <c:formatCode>General</c:formatCode>
                <c:ptCount val="5"/>
                <c:pt idx="0">
                  <c:v>2018</c:v>
                </c:pt>
                <c:pt idx="1">
                  <c:v>2017</c:v>
                </c:pt>
                <c:pt idx="2">
                  <c:v>2016</c:v>
                </c:pt>
                <c:pt idx="3">
                  <c:v>2015</c:v>
                </c:pt>
                <c:pt idx="4">
                  <c:v>2014</c:v>
                </c:pt>
              </c:numCache>
            </c:numRef>
          </c:cat>
          <c:val>
            <c:numRef>
              <c:f>最終治療施設!$T$4:$X$4</c:f>
              <c:numCache>
                <c:formatCode>0%</c:formatCode>
                <c:ptCount val="5"/>
                <c:pt idx="0">
                  <c:v>7.0257611241217799E-3</c:v>
                </c:pt>
                <c:pt idx="1">
                  <c:v>1.8817204301075269E-2</c:v>
                </c:pt>
                <c:pt idx="2">
                  <c:v>1.2562814070351759E-2</c:v>
                </c:pt>
                <c:pt idx="3">
                  <c:v>0</c:v>
                </c:pt>
                <c:pt idx="4">
                  <c:v>2.4937655860349127E-3</c:v>
                </c:pt>
              </c:numCache>
            </c:numRef>
          </c:val>
          <c:extLst>
            <c:ext xmlns:c16="http://schemas.microsoft.com/office/drawing/2014/chart" uri="{C3380CC4-5D6E-409C-BE32-E72D297353CC}">
              <c16:uniqueId val="{00000001-9B48-48F0-8638-974EA293D368}"/>
            </c:ext>
          </c:extLst>
        </c:ser>
        <c:ser>
          <c:idx val="2"/>
          <c:order val="2"/>
          <c:tx>
            <c:strRef>
              <c:f>最終治療施設!$S$5</c:f>
              <c:strCache>
                <c:ptCount val="1"/>
                <c:pt idx="0">
                  <c:v>総合周産期</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最終治療施設!$T$2:$X$2</c:f>
              <c:numCache>
                <c:formatCode>General</c:formatCode>
                <c:ptCount val="5"/>
                <c:pt idx="0">
                  <c:v>2018</c:v>
                </c:pt>
                <c:pt idx="1">
                  <c:v>2017</c:v>
                </c:pt>
                <c:pt idx="2">
                  <c:v>2016</c:v>
                </c:pt>
                <c:pt idx="3">
                  <c:v>2015</c:v>
                </c:pt>
                <c:pt idx="4">
                  <c:v>2014</c:v>
                </c:pt>
              </c:numCache>
            </c:numRef>
          </c:cat>
          <c:val>
            <c:numRef>
              <c:f>最終治療施設!$T$5:$X$5</c:f>
              <c:numCache>
                <c:formatCode>0%</c:formatCode>
                <c:ptCount val="5"/>
                <c:pt idx="0">
                  <c:v>0.17798594847775176</c:v>
                </c:pt>
                <c:pt idx="1">
                  <c:v>0.13440860215053763</c:v>
                </c:pt>
                <c:pt idx="2">
                  <c:v>0.16080402010050251</c:v>
                </c:pt>
                <c:pt idx="3">
                  <c:v>0.14222222222222222</c:v>
                </c:pt>
                <c:pt idx="4">
                  <c:v>0.13715710723192021</c:v>
                </c:pt>
              </c:numCache>
            </c:numRef>
          </c:val>
          <c:extLst>
            <c:ext xmlns:c16="http://schemas.microsoft.com/office/drawing/2014/chart" uri="{C3380CC4-5D6E-409C-BE32-E72D297353CC}">
              <c16:uniqueId val="{00000002-9B48-48F0-8638-974EA293D368}"/>
            </c:ext>
          </c:extLst>
        </c:ser>
        <c:ser>
          <c:idx val="3"/>
          <c:order val="3"/>
          <c:tx>
            <c:strRef>
              <c:f>最終治療施設!$S$6</c:f>
              <c:strCache>
                <c:ptCount val="1"/>
                <c:pt idx="0">
                  <c:v>地域周産期</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最終治療施設!$T$2:$X$2</c:f>
              <c:numCache>
                <c:formatCode>General</c:formatCode>
                <c:ptCount val="5"/>
                <c:pt idx="0">
                  <c:v>2018</c:v>
                </c:pt>
                <c:pt idx="1">
                  <c:v>2017</c:v>
                </c:pt>
                <c:pt idx="2">
                  <c:v>2016</c:v>
                </c:pt>
                <c:pt idx="3">
                  <c:v>2015</c:v>
                </c:pt>
                <c:pt idx="4">
                  <c:v>2014</c:v>
                </c:pt>
              </c:numCache>
            </c:numRef>
          </c:cat>
          <c:val>
            <c:numRef>
              <c:f>最終治療施設!$T$6:$X$6</c:f>
              <c:numCache>
                <c:formatCode>0%</c:formatCode>
                <c:ptCount val="5"/>
                <c:pt idx="0">
                  <c:v>0.22248243559718969</c:v>
                </c:pt>
                <c:pt idx="1">
                  <c:v>0.31720430107526881</c:v>
                </c:pt>
                <c:pt idx="2">
                  <c:v>0.29396984924623115</c:v>
                </c:pt>
                <c:pt idx="3">
                  <c:v>0.33555555555555555</c:v>
                </c:pt>
                <c:pt idx="4">
                  <c:v>0.34663341645885287</c:v>
                </c:pt>
              </c:numCache>
            </c:numRef>
          </c:val>
          <c:extLst>
            <c:ext xmlns:c16="http://schemas.microsoft.com/office/drawing/2014/chart" uri="{C3380CC4-5D6E-409C-BE32-E72D297353CC}">
              <c16:uniqueId val="{00000003-9B48-48F0-8638-974EA293D368}"/>
            </c:ext>
          </c:extLst>
        </c:ser>
        <c:ser>
          <c:idx val="4"/>
          <c:order val="4"/>
          <c:tx>
            <c:strRef>
              <c:f>最終治療施設!$S$7</c:f>
              <c:strCache>
                <c:ptCount val="1"/>
                <c:pt idx="0">
                  <c:v>上記以外</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最終治療施設!$T$2:$X$2</c:f>
              <c:numCache>
                <c:formatCode>General</c:formatCode>
                <c:ptCount val="5"/>
                <c:pt idx="0">
                  <c:v>2018</c:v>
                </c:pt>
                <c:pt idx="1">
                  <c:v>2017</c:v>
                </c:pt>
                <c:pt idx="2">
                  <c:v>2016</c:v>
                </c:pt>
                <c:pt idx="3">
                  <c:v>2015</c:v>
                </c:pt>
                <c:pt idx="4">
                  <c:v>2014</c:v>
                </c:pt>
              </c:numCache>
            </c:numRef>
          </c:cat>
          <c:val>
            <c:numRef>
              <c:f>最終治療施設!$T$7:$X$7</c:f>
              <c:numCache>
                <c:formatCode>0%</c:formatCode>
                <c:ptCount val="5"/>
                <c:pt idx="0">
                  <c:v>1.873536299765808E-2</c:v>
                </c:pt>
                <c:pt idx="1">
                  <c:v>3.7634408602150539E-2</c:v>
                </c:pt>
                <c:pt idx="2">
                  <c:v>4.0201005025125629E-2</c:v>
                </c:pt>
                <c:pt idx="3">
                  <c:v>3.5555555555555556E-2</c:v>
                </c:pt>
                <c:pt idx="4">
                  <c:v>1.7456359102244388E-2</c:v>
                </c:pt>
              </c:numCache>
            </c:numRef>
          </c:val>
          <c:extLst>
            <c:ext xmlns:c16="http://schemas.microsoft.com/office/drawing/2014/chart" uri="{C3380CC4-5D6E-409C-BE32-E72D297353CC}">
              <c16:uniqueId val="{00000004-9B48-48F0-8638-974EA293D368}"/>
            </c:ext>
          </c:extLst>
        </c:ser>
        <c:dLbls>
          <c:dLblPos val="ctr"/>
          <c:showLegendKey val="0"/>
          <c:showVal val="1"/>
          <c:showCatName val="0"/>
          <c:showSerName val="0"/>
          <c:showPercent val="0"/>
          <c:showBubbleSize val="0"/>
        </c:dLbls>
        <c:gapWidth val="150"/>
        <c:overlap val="100"/>
        <c:axId val="2089992688"/>
        <c:axId val="773204240"/>
      </c:barChart>
      <c:catAx>
        <c:axId val="208999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773204240"/>
        <c:crosses val="autoZero"/>
        <c:auto val="1"/>
        <c:lblAlgn val="ctr"/>
        <c:lblOffset val="100"/>
        <c:noMultiLvlLbl val="0"/>
      </c:catAx>
      <c:valAx>
        <c:axId val="773204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20899926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ea"/>
                <a:ea typeface="ＭＳ Ｐゴシック" panose="020B0600070205080204" pitchFamily="50" charset="-128"/>
                <a:cs typeface="+mn-cs"/>
              </a:defRPr>
            </a:pPr>
            <a:endParaRPr lang="ja-JP"/>
          </a:p>
        </c:txPr>
      </c:legendEntry>
      <c:layout>
        <c:manualLayout>
          <c:xMode val="edge"/>
          <c:yMode val="edge"/>
          <c:x val="4.8511904761904763E-2"/>
          <c:y val="0.89008608147972412"/>
          <c:w val="0.9"/>
          <c:h val="0.109913918520275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j-ea"/>
                <a:ea typeface="+mj-ea"/>
                <a:cs typeface="+mn-cs"/>
              </a:defRPr>
            </a:pPr>
            <a:r>
              <a:rPr lang="en-US"/>
              <a:t>2018</a:t>
            </a:r>
            <a:r>
              <a:rPr lang="ja-JP"/>
              <a:t>年</a:t>
            </a:r>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j-ea"/>
              <a:ea typeface="+mj-ea"/>
              <a:cs typeface="+mn-cs"/>
            </a:defRPr>
          </a:pPr>
          <a:endParaRPr lang="ja-JP"/>
        </a:p>
      </c:txPr>
    </c:title>
    <c:autoTitleDeleted val="0"/>
    <c:plotArea>
      <c:layout>
        <c:manualLayout>
          <c:layoutTarget val="inner"/>
          <c:xMode val="edge"/>
          <c:yMode val="edge"/>
          <c:x val="0.23583727498070775"/>
          <c:y val="0.38811581407659351"/>
          <c:w val="0.37079988039030232"/>
          <c:h val="0.48435916028629511"/>
        </c:manualLayout>
      </c:layout>
      <c:pieChart>
        <c:varyColors val="1"/>
        <c:ser>
          <c:idx val="5"/>
          <c:order val="5"/>
          <c:tx>
            <c:strRef>
              <c:f>'産科危機的出血 (2)'!$G$2</c:f>
              <c:strCache>
                <c:ptCount val="1"/>
                <c:pt idx="0">
                  <c:v>2018</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1AC-42E4-A524-BB7D7F83CA8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1AC-42E4-A524-BB7D7F83CA8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1AC-42E4-A524-BB7D7F83CA8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1AC-42E4-A524-BB7D7F83CA8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1AC-42E4-A524-BB7D7F83CA81}"/>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1AC-42E4-A524-BB7D7F83CA8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1AC-42E4-A524-BB7D7F83CA81}"/>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61AC-42E4-A524-BB7D7F83CA81}"/>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1AC-42E4-A524-BB7D7F83CA81}"/>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1AC-42E4-A524-BB7D7F83CA81}"/>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1AC-42E4-A524-BB7D7F83CA81}"/>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1AC-42E4-A524-BB7D7F83CA81}"/>
              </c:ext>
            </c:extLst>
          </c:dPt>
          <c:dLbls>
            <c:dLbl>
              <c:idx val="0"/>
              <c:layout>
                <c:manualLayout>
                  <c:x val="-0.14721739488375202"/>
                  <c:y val="5.1019280869175787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mj-ea"/>
                      <a:ea typeface="+mj-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1AC-42E4-A524-BB7D7F83CA81}"/>
                </c:ext>
              </c:extLst>
            </c:dLbl>
            <c:dLbl>
              <c:idx val="1"/>
              <c:layout>
                <c:manualLayout>
                  <c:x val="0.13670186667776968"/>
                  <c:y val="5.4943840936035389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j-ea"/>
                      <a:ea typeface="+mj-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61AC-42E4-A524-BB7D7F83CA81}"/>
                </c:ext>
              </c:extLst>
            </c:dLbl>
            <c:dLbl>
              <c:idx val="2"/>
              <c:layout>
                <c:manualLayout>
                  <c:x val="-9.0133098908420119E-3"/>
                  <c:y val="7.0642081203474066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j-ea"/>
                      <a:ea typeface="+mj-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61AC-42E4-A524-BB7D7F83CA81}"/>
                </c:ext>
              </c:extLst>
            </c:dLbl>
            <c:dLbl>
              <c:idx val="3"/>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j-ea"/>
                      <a:ea typeface="+mj-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07-61AC-42E4-A524-BB7D7F83CA81}"/>
                </c:ext>
              </c:extLst>
            </c:dLbl>
            <c:dLbl>
              <c:idx val="4"/>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j-ea"/>
                      <a:ea typeface="+mj-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09-61AC-42E4-A524-BB7D7F83CA81}"/>
                </c:ext>
              </c:extLst>
            </c:dLbl>
            <c:dLbl>
              <c:idx val="5"/>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j-ea"/>
                      <a:ea typeface="+mj-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0B-61AC-42E4-A524-BB7D7F83CA81}"/>
                </c:ext>
              </c:extLst>
            </c:dLbl>
            <c:dLbl>
              <c:idx val="6"/>
              <c:layout>
                <c:manualLayout>
                  <c:x val="-6.0088732605613052E-2"/>
                  <c:y val="1.7660520300868517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j-ea"/>
                      <a:ea typeface="+mj-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61AC-42E4-A524-BB7D7F83CA81}"/>
                </c:ext>
              </c:extLst>
            </c:dLbl>
            <c:dLbl>
              <c:idx val="7"/>
              <c:layout>
                <c:manualLayout>
                  <c:x val="-0.13069299341720836"/>
                  <c:y val="3.7283320635166796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j-ea"/>
                      <a:ea typeface="+mj-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61AC-42E4-A524-BB7D7F83CA81}"/>
                </c:ext>
              </c:extLst>
            </c:dLbl>
            <c:dLbl>
              <c:idx val="8"/>
              <c:layout>
                <c:manualLayout>
                  <c:x val="-0.17384332738281397"/>
                  <c:y val="8.8302601504341889E-3"/>
                </c:manualLayout>
              </c:layout>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j-ea"/>
                      <a:ea typeface="+mj-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0524541515873125"/>
                      <c:h val="9.9310992491883965E-2"/>
                    </c:manualLayout>
                  </c15:layout>
                </c:ext>
                <c:ext xmlns:c16="http://schemas.microsoft.com/office/drawing/2014/chart" uri="{C3380CC4-5D6E-409C-BE32-E72D297353CC}">
                  <c16:uniqueId val="{00000011-61AC-42E4-A524-BB7D7F83CA81}"/>
                </c:ext>
              </c:extLst>
            </c:dLbl>
            <c:dLbl>
              <c:idx val="9"/>
              <c:layout>
                <c:manualLayout>
                  <c:x val="-4.163336342344337E-17"/>
                  <c:y val="-8.4378041437482912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j-ea"/>
                      <a:ea typeface="+mj-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165161215230736"/>
                      <c:h val="0.11263487391887253"/>
                    </c:manualLayout>
                  </c15:layout>
                </c:ext>
                <c:ext xmlns:c16="http://schemas.microsoft.com/office/drawing/2014/chart" uri="{C3380CC4-5D6E-409C-BE32-E72D297353CC}">
                  <c16:uniqueId val="{00000013-61AC-42E4-A524-BB7D7F83CA81}"/>
                </c:ext>
              </c:extLst>
            </c:dLbl>
            <c:dLbl>
              <c:idx val="10"/>
              <c:layout>
                <c:manualLayout>
                  <c:x val="0.25763050018901928"/>
                  <c:y val="-5.8868323747775633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j-ea"/>
                      <a:ea typeface="+mj-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1587144512455634"/>
                      <c:h val="0.12833311418631121"/>
                    </c:manualLayout>
                  </c15:layout>
                </c:ext>
                <c:ext xmlns:c16="http://schemas.microsoft.com/office/drawing/2014/chart" uri="{C3380CC4-5D6E-409C-BE32-E72D297353CC}">
                  <c16:uniqueId val="{00000015-61AC-42E4-A524-BB7D7F83CA81}"/>
                </c:ext>
              </c:extLst>
            </c:dLbl>
            <c:dLbl>
              <c:idx val="11"/>
              <c:layout>
                <c:manualLayout>
                  <c:x val="0.36428794142152909"/>
                  <c:y val="-3.9245677923716166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j-ea"/>
                      <a:ea typeface="+mj-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398820273654496"/>
                      <c:h val="0.1126643853744934"/>
                    </c:manualLayout>
                  </c15:layout>
                </c:ext>
                <c:ext xmlns:c16="http://schemas.microsoft.com/office/drawing/2014/chart" uri="{C3380CC4-5D6E-409C-BE32-E72D297353CC}">
                  <c16:uniqueId val="{00000017-61AC-42E4-A524-BB7D7F83CA81}"/>
                </c:ext>
              </c:extLst>
            </c:dLbl>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j-ea"/>
                    <a:ea typeface="+mj-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'産科危機的出血 (2)'!$A$3:$A$14</c:f>
              <c:strCache>
                <c:ptCount val="12"/>
                <c:pt idx="0">
                  <c:v>弛緩出血</c:v>
                </c:pt>
                <c:pt idx="1">
                  <c:v>晩期産褥出血</c:v>
                </c:pt>
                <c:pt idx="2">
                  <c:v>子宮内反症</c:v>
                </c:pt>
                <c:pt idx="3">
                  <c:v>産道裂傷</c:v>
                </c:pt>
                <c:pt idx="4">
                  <c:v>前置胎盤</c:v>
                </c:pt>
                <c:pt idx="5">
                  <c:v>癒着胎盤</c:v>
                </c:pt>
                <c:pt idx="6">
                  <c:v>遺残癒着胎盤</c:v>
                </c:pt>
                <c:pt idx="7">
                  <c:v>嵌頓胎盤</c:v>
                </c:pt>
                <c:pt idx="8">
                  <c:v>子宮破裂</c:v>
                </c:pt>
                <c:pt idx="9">
                  <c:v>羊水塞栓（DIC先行型）</c:v>
                </c:pt>
                <c:pt idx="10">
                  <c:v>その他（手術合併症など）</c:v>
                </c:pt>
                <c:pt idx="11">
                  <c:v>常位胎盤早期剥離</c:v>
                </c:pt>
              </c:strCache>
            </c:strRef>
          </c:cat>
          <c:val>
            <c:numRef>
              <c:f>'産科危機的出血 (2)'!$G$3:$G$14</c:f>
              <c:numCache>
                <c:formatCode>General</c:formatCode>
                <c:ptCount val="12"/>
                <c:pt idx="0">
                  <c:v>101</c:v>
                </c:pt>
                <c:pt idx="1">
                  <c:v>5</c:v>
                </c:pt>
                <c:pt idx="2">
                  <c:v>12</c:v>
                </c:pt>
                <c:pt idx="3">
                  <c:v>22</c:v>
                </c:pt>
                <c:pt idx="4">
                  <c:v>18</c:v>
                </c:pt>
                <c:pt idx="5">
                  <c:v>25</c:v>
                </c:pt>
                <c:pt idx="6">
                  <c:v>28</c:v>
                </c:pt>
                <c:pt idx="7">
                  <c:v>10</c:v>
                </c:pt>
                <c:pt idx="8">
                  <c:v>4</c:v>
                </c:pt>
                <c:pt idx="9">
                  <c:v>3</c:v>
                </c:pt>
                <c:pt idx="10">
                  <c:v>8</c:v>
                </c:pt>
                <c:pt idx="11">
                  <c:v>20</c:v>
                </c:pt>
              </c:numCache>
            </c:numRef>
          </c:val>
          <c:extLst>
            <c:ext xmlns:c16="http://schemas.microsoft.com/office/drawing/2014/chart" uri="{C3380CC4-5D6E-409C-BE32-E72D297353CC}">
              <c16:uniqueId val="{00000018-61AC-42E4-A524-BB7D7F83CA81}"/>
            </c:ext>
          </c:extLst>
        </c:ser>
        <c:dLbls>
          <c:dLblPos val="outEnd"/>
          <c:showLegendKey val="0"/>
          <c:showVal val="0"/>
          <c:showCatName val="1"/>
          <c:showSerName val="0"/>
          <c:showPercent val="0"/>
          <c:showBubbleSize val="0"/>
          <c:showLeaderLines val="1"/>
        </c:dLbls>
        <c:firstSliceAng val="0"/>
        <c:extLst>
          <c:ext xmlns:c15="http://schemas.microsoft.com/office/drawing/2012/chart" uri="{02D57815-91ED-43cb-92C2-25804820EDAC}">
            <c15:filteredPieSeries>
              <c15:ser>
                <c:idx val="1"/>
                <c:order val="0"/>
                <c:tx>
                  <c:strRef>
                    <c:extLst>
                      <c:ext uri="{02D57815-91ED-43cb-92C2-25804820EDAC}">
                        <c15:formulaRef>
                          <c15:sqref>'産科危機的出血 (2)'!$B$2</c15:sqref>
                        </c15:formulaRef>
                      </c:ext>
                    </c:extLst>
                    <c:strCache>
                      <c:ptCount val="1"/>
                      <c:pt idx="0">
                        <c:v>2013年</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61AC-42E4-A524-BB7D7F83CA8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61AC-42E4-A524-BB7D7F83CA8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E-61AC-42E4-A524-BB7D7F83CA8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0-61AC-42E4-A524-BB7D7F83CA8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2-61AC-42E4-A524-BB7D7F83CA81}"/>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4-61AC-42E4-A524-BB7D7F83CA8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6-61AC-42E4-A524-BB7D7F83CA81}"/>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8-61AC-42E4-A524-BB7D7F83CA81}"/>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A-61AC-42E4-A524-BB7D7F83CA81}"/>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C-61AC-42E4-A524-BB7D7F83CA81}"/>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E-61AC-42E4-A524-BB7D7F83CA81}"/>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0-61AC-42E4-A524-BB7D7F83CA8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j-ea"/>
                            <a:ea typeface="+mj-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1A-61AC-42E4-A524-BB7D7F83CA8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j-ea"/>
                            <a:ea typeface="+mj-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1C-61AC-42E4-A524-BB7D7F83CA8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j-ea"/>
                            <a:ea typeface="+mj-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1E-61AC-42E4-A524-BB7D7F83CA8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j-ea"/>
                            <a:ea typeface="+mj-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0-61AC-42E4-A524-BB7D7F83CA81}"/>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j-ea"/>
                            <a:ea typeface="+mj-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2-61AC-42E4-A524-BB7D7F83CA81}"/>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j-ea"/>
                            <a:ea typeface="+mj-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4-61AC-42E4-A524-BB7D7F83CA81}"/>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j-ea"/>
                            <a:ea typeface="+mj-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6-61AC-42E4-A524-BB7D7F83CA81}"/>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j-ea"/>
                            <a:ea typeface="+mj-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8-61AC-42E4-A524-BB7D7F83CA81}"/>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j-ea"/>
                            <a:ea typeface="+mj-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A-61AC-42E4-A524-BB7D7F83CA81}"/>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j-ea"/>
                            <a:ea typeface="+mj-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C-61AC-42E4-A524-BB7D7F83CA81}"/>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j-ea"/>
                            <a:ea typeface="+mj-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E-61AC-42E4-A524-BB7D7F83CA81}"/>
                      </c:ext>
                    </c:extLst>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j-ea"/>
                            <a:ea typeface="+mj-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30-61AC-42E4-A524-BB7D7F83CA81}"/>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'産科危機的出血 (2)'!$A$3:$A$14</c15:sqref>
                        </c15:formulaRef>
                      </c:ext>
                    </c:extLst>
                    <c:strCache>
                      <c:ptCount val="12"/>
                      <c:pt idx="0">
                        <c:v>弛緩出血</c:v>
                      </c:pt>
                      <c:pt idx="1">
                        <c:v>晩期産褥出血</c:v>
                      </c:pt>
                      <c:pt idx="2">
                        <c:v>子宮内反症</c:v>
                      </c:pt>
                      <c:pt idx="3">
                        <c:v>産道裂傷</c:v>
                      </c:pt>
                      <c:pt idx="4">
                        <c:v>前置胎盤</c:v>
                      </c:pt>
                      <c:pt idx="5">
                        <c:v>癒着胎盤</c:v>
                      </c:pt>
                      <c:pt idx="6">
                        <c:v>遺残癒着胎盤</c:v>
                      </c:pt>
                      <c:pt idx="7">
                        <c:v>嵌頓胎盤</c:v>
                      </c:pt>
                      <c:pt idx="8">
                        <c:v>子宮破裂</c:v>
                      </c:pt>
                      <c:pt idx="9">
                        <c:v>羊水塞栓（DIC先行型）</c:v>
                      </c:pt>
                      <c:pt idx="10">
                        <c:v>その他（手術合併症など）</c:v>
                      </c:pt>
                      <c:pt idx="11">
                        <c:v>常位胎盤早期剥離</c:v>
                      </c:pt>
                    </c:strCache>
                  </c:strRef>
                </c:cat>
                <c:val>
                  <c:numRef>
                    <c:extLst>
                      <c:ext uri="{02D57815-91ED-43cb-92C2-25804820EDAC}">
                        <c15:formulaRef>
                          <c15:sqref>'産科危機的出血 (2)'!$B$3:$B$14</c15:sqref>
                        </c15:formulaRef>
                      </c:ext>
                    </c:extLst>
                    <c:numCache>
                      <c:formatCode>General</c:formatCode>
                      <c:ptCount val="12"/>
                      <c:pt idx="0">
                        <c:v>57</c:v>
                      </c:pt>
                      <c:pt idx="2">
                        <c:v>7</c:v>
                      </c:pt>
                      <c:pt idx="3">
                        <c:v>22</c:v>
                      </c:pt>
                      <c:pt idx="4">
                        <c:v>17</c:v>
                      </c:pt>
                      <c:pt idx="5">
                        <c:v>24</c:v>
                      </c:pt>
                      <c:pt idx="6">
                        <c:v>12</c:v>
                      </c:pt>
                      <c:pt idx="7">
                        <c:v>6</c:v>
                      </c:pt>
                      <c:pt idx="8">
                        <c:v>3</c:v>
                      </c:pt>
                      <c:pt idx="9">
                        <c:v>4</c:v>
                      </c:pt>
                      <c:pt idx="10">
                        <c:v>3</c:v>
                      </c:pt>
                      <c:pt idx="11">
                        <c:v>84</c:v>
                      </c:pt>
                    </c:numCache>
                  </c:numRef>
                </c:val>
                <c:extLst>
                  <c:ext xmlns:c16="http://schemas.microsoft.com/office/drawing/2014/chart" uri="{C3380CC4-5D6E-409C-BE32-E72D297353CC}">
                    <c16:uniqueId val="{00000031-61AC-42E4-A524-BB7D7F83CA81}"/>
                  </c:ext>
                </c:extLst>
              </c15:ser>
            </c15:filteredPieSeries>
            <c15:filteredPieSeries>
              <c15:ser>
                <c:idx val="2"/>
                <c:order val="1"/>
                <c:tx>
                  <c:strRef>
                    <c:extLst xmlns:c15="http://schemas.microsoft.com/office/drawing/2012/chart">
                      <c:ext xmlns:c15="http://schemas.microsoft.com/office/drawing/2012/chart" uri="{02D57815-91ED-43cb-92C2-25804820EDAC}">
                        <c15:formulaRef>
                          <c15:sqref>'産科危機的出血 (2)'!$C$2</c15:sqref>
                        </c15:formulaRef>
                      </c:ext>
                    </c:extLst>
                    <c:strCache>
                      <c:ptCount val="1"/>
                      <c:pt idx="0">
                        <c:v>2014年</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3-61AC-42E4-A524-BB7D7F83CA81}"/>
                    </c:ext>
                  </c:extLst>
                </c:dPt>
                <c:dPt>
                  <c:idx val="1"/>
                  <c:bubble3D val="0"/>
                  <c:spPr>
                    <a:solidFill>
                      <a:schemeClr val="accent2"/>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5-61AC-42E4-A524-BB7D7F83CA81}"/>
                    </c:ext>
                  </c:extLst>
                </c:dPt>
                <c:dPt>
                  <c:idx val="2"/>
                  <c:bubble3D val="0"/>
                  <c:spPr>
                    <a:solidFill>
                      <a:schemeClr val="accent3"/>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7-61AC-42E4-A524-BB7D7F83CA81}"/>
                    </c:ext>
                  </c:extLst>
                </c:dPt>
                <c:dPt>
                  <c:idx val="3"/>
                  <c:bubble3D val="0"/>
                  <c:spPr>
                    <a:solidFill>
                      <a:schemeClr val="accent4"/>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9-61AC-42E4-A524-BB7D7F83CA81}"/>
                    </c:ext>
                  </c:extLst>
                </c:dPt>
                <c:dPt>
                  <c:idx val="4"/>
                  <c:bubble3D val="0"/>
                  <c:spPr>
                    <a:solidFill>
                      <a:schemeClr val="accent5"/>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B-61AC-42E4-A524-BB7D7F83CA81}"/>
                    </c:ext>
                  </c:extLst>
                </c:dPt>
                <c:dPt>
                  <c:idx val="5"/>
                  <c:bubble3D val="0"/>
                  <c:spPr>
                    <a:solidFill>
                      <a:schemeClr val="accent6"/>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D-61AC-42E4-A524-BB7D7F83CA8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F-61AC-42E4-A524-BB7D7F83CA81}"/>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1-61AC-42E4-A524-BB7D7F83CA81}"/>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3-61AC-42E4-A524-BB7D7F83CA81}"/>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5-61AC-42E4-A524-BB7D7F83CA81}"/>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7-61AC-42E4-A524-BB7D7F83CA81}"/>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9-61AC-42E4-A524-BB7D7F83CA8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33-61AC-42E4-A524-BB7D7F83CA8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35-61AC-42E4-A524-BB7D7F83CA8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37-61AC-42E4-A524-BB7D7F83CA8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39-61AC-42E4-A524-BB7D7F83CA81}"/>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3B-61AC-42E4-A524-BB7D7F83CA81}"/>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3D-61AC-42E4-A524-BB7D7F83CA81}"/>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3F-61AC-42E4-A524-BB7D7F83CA81}"/>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41-61AC-42E4-A524-BB7D7F83CA81}"/>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43-61AC-42E4-A524-BB7D7F83CA81}"/>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45-61AC-42E4-A524-BB7D7F83CA81}"/>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47-61AC-42E4-A524-BB7D7F83CA81}"/>
                      </c:ext>
                    </c:extLst>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49-61AC-42E4-A524-BB7D7F83CA81}"/>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'産科危機的出血 (2)'!$A$3:$A$14</c15:sqref>
                        </c15:formulaRef>
                      </c:ext>
                    </c:extLst>
                    <c:strCache>
                      <c:ptCount val="12"/>
                      <c:pt idx="0">
                        <c:v>弛緩出血</c:v>
                      </c:pt>
                      <c:pt idx="1">
                        <c:v>晩期産褥出血</c:v>
                      </c:pt>
                      <c:pt idx="2">
                        <c:v>子宮内反症</c:v>
                      </c:pt>
                      <c:pt idx="3">
                        <c:v>産道裂傷</c:v>
                      </c:pt>
                      <c:pt idx="4">
                        <c:v>前置胎盤</c:v>
                      </c:pt>
                      <c:pt idx="5">
                        <c:v>癒着胎盤</c:v>
                      </c:pt>
                      <c:pt idx="6">
                        <c:v>遺残癒着胎盤</c:v>
                      </c:pt>
                      <c:pt idx="7">
                        <c:v>嵌頓胎盤</c:v>
                      </c:pt>
                      <c:pt idx="8">
                        <c:v>子宮破裂</c:v>
                      </c:pt>
                      <c:pt idx="9">
                        <c:v>羊水塞栓（DIC先行型）</c:v>
                      </c:pt>
                      <c:pt idx="10">
                        <c:v>その他（手術合併症など）</c:v>
                      </c:pt>
                      <c:pt idx="11">
                        <c:v>常位胎盤早期剥離</c:v>
                      </c:pt>
                    </c:strCache>
                  </c:strRef>
                </c:cat>
                <c:val>
                  <c:numRef>
                    <c:extLst xmlns:c15="http://schemas.microsoft.com/office/drawing/2012/chart">
                      <c:ext xmlns:c15="http://schemas.microsoft.com/office/drawing/2012/chart" uri="{02D57815-91ED-43cb-92C2-25804820EDAC}">
                        <c15:formulaRef>
                          <c15:sqref>'産科危機的出血 (2)'!$C$3:$C$14</c15:sqref>
                        </c15:formulaRef>
                      </c:ext>
                    </c:extLst>
                    <c:numCache>
                      <c:formatCode>General</c:formatCode>
                      <c:ptCount val="12"/>
                      <c:pt idx="0">
                        <c:v>76</c:v>
                      </c:pt>
                      <c:pt idx="1">
                        <c:v>8</c:v>
                      </c:pt>
                      <c:pt idx="2">
                        <c:v>7</c:v>
                      </c:pt>
                      <c:pt idx="3">
                        <c:v>28</c:v>
                      </c:pt>
                      <c:pt idx="4">
                        <c:v>38</c:v>
                      </c:pt>
                      <c:pt idx="5">
                        <c:v>12</c:v>
                      </c:pt>
                      <c:pt idx="6">
                        <c:v>10</c:v>
                      </c:pt>
                      <c:pt idx="7">
                        <c:v>19</c:v>
                      </c:pt>
                      <c:pt idx="8">
                        <c:v>2</c:v>
                      </c:pt>
                      <c:pt idx="9">
                        <c:v>5</c:v>
                      </c:pt>
                      <c:pt idx="10">
                        <c:v>5</c:v>
                      </c:pt>
                      <c:pt idx="11">
                        <c:v>34</c:v>
                      </c:pt>
                    </c:numCache>
                  </c:numRef>
                </c:val>
                <c:extLst xmlns:c15="http://schemas.microsoft.com/office/drawing/2012/chart">
                  <c:ext xmlns:c16="http://schemas.microsoft.com/office/drawing/2014/chart" uri="{C3380CC4-5D6E-409C-BE32-E72D297353CC}">
                    <c16:uniqueId val="{0000004A-61AC-42E4-A524-BB7D7F83CA81}"/>
                  </c:ext>
                </c:extLst>
              </c15:ser>
            </c15:filteredPieSeries>
            <c15:filteredPieSeries>
              <c15:ser>
                <c:idx val="3"/>
                <c:order val="2"/>
                <c:tx>
                  <c:strRef>
                    <c:extLst xmlns:c15="http://schemas.microsoft.com/office/drawing/2012/chart">
                      <c:ext xmlns:c15="http://schemas.microsoft.com/office/drawing/2012/chart" uri="{02D57815-91ED-43cb-92C2-25804820EDAC}">
                        <c15:formulaRef>
                          <c15:sqref>'産科危機的出血 (2)'!$D$2</c15:sqref>
                        </c15:formulaRef>
                      </c:ext>
                    </c:extLst>
                    <c:strCache>
                      <c:ptCount val="1"/>
                      <c:pt idx="0">
                        <c:v>2015年</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C-61AC-42E4-A524-BB7D7F83CA81}"/>
                    </c:ext>
                  </c:extLst>
                </c:dPt>
                <c:dPt>
                  <c:idx val="1"/>
                  <c:bubble3D val="0"/>
                  <c:spPr>
                    <a:solidFill>
                      <a:schemeClr val="accent2"/>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E-61AC-42E4-A524-BB7D7F83CA81}"/>
                    </c:ext>
                  </c:extLst>
                </c:dPt>
                <c:dPt>
                  <c:idx val="2"/>
                  <c:bubble3D val="0"/>
                  <c:spPr>
                    <a:solidFill>
                      <a:schemeClr val="accent3"/>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0-61AC-42E4-A524-BB7D7F83CA81}"/>
                    </c:ext>
                  </c:extLst>
                </c:dPt>
                <c:dPt>
                  <c:idx val="3"/>
                  <c:bubble3D val="0"/>
                  <c:spPr>
                    <a:solidFill>
                      <a:schemeClr val="accent4"/>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2-61AC-42E4-A524-BB7D7F83CA81}"/>
                    </c:ext>
                  </c:extLst>
                </c:dPt>
                <c:dPt>
                  <c:idx val="4"/>
                  <c:bubble3D val="0"/>
                  <c:spPr>
                    <a:solidFill>
                      <a:schemeClr val="accent5"/>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4-61AC-42E4-A524-BB7D7F83CA81}"/>
                    </c:ext>
                  </c:extLst>
                </c:dPt>
                <c:dPt>
                  <c:idx val="5"/>
                  <c:bubble3D val="0"/>
                  <c:spPr>
                    <a:solidFill>
                      <a:schemeClr val="accent6"/>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6-61AC-42E4-A524-BB7D7F83CA8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8-61AC-42E4-A524-BB7D7F83CA81}"/>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A-61AC-42E4-A524-BB7D7F83CA81}"/>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C-61AC-42E4-A524-BB7D7F83CA81}"/>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E-61AC-42E4-A524-BB7D7F83CA81}"/>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0-61AC-42E4-A524-BB7D7F83CA81}"/>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2-61AC-42E4-A524-BB7D7F83CA8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4C-61AC-42E4-A524-BB7D7F83CA8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4E-61AC-42E4-A524-BB7D7F83CA8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50-61AC-42E4-A524-BB7D7F83CA8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52-61AC-42E4-A524-BB7D7F83CA81}"/>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54-61AC-42E4-A524-BB7D7F83CA81}"/>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56-61AC-42E4-A524-BB7D7F83CA81}"/>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58-61AC-42E4-A524-BB7D7F83CA81}"/>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5A-61AC-42E4-A524-BB7D7F83CA81}"/>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5C-61AC-42E4-A524-BB7D7F83CA81}"/>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5E-61AC-42E4-A524-BB7D7F83CA81}"/>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60-61AC-42E4-A524-BB7D7F83CA81}"/>
                      </c:ext>
                    </c:extLst>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j-ea"/>
                            <a:ea typeface="+mj-ea"/>
                            <a:cs typeface="+mn-cs"/>
                          </a:defRPr>
                        </a:pPr>
                        <a:endParaRPr lang="ja-JP"/>
                      </a:p>
                    </c:txPr>
                    <c:dLblPos val="outEnd"/>
                    <c:showLegendKey val="0"/>
                    <c:showVal val="0"/>
                    <c:showCatName val="1"/>
                    <c:showSerName val="0"/>
                    <c:showPercent val="0"/>
                    <c:showBubbleSize val="0"/>
                    <c:extLst xmlns:c15="http://schemas.microsoft.com/office/drawing/2012/chart">
                      <c:ext xmlns:c16="http://schemas.microsoft.com/office/drawing/2014/chart" uri="{C3380CC4-5D6E-409C-BE32-E72D297353CC}">
                        <c16:uniqueId val="{00000062-61AC-42E4-A524-BB7D7F83CA81}"/>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'産科危機的出血 (2)'!$A$3:$A$14</c15:sqref>
                        </c15:formulaRef>
                      </c:ext>
                    </c:extLst>
                    <c:strCache>
                      <c:ptCount val="12"/>
                      <c:pt idx="0">
                        <c:v>弛緩出血</c:v>
                      </c:pt>
                      <c:pt idx="1">
                        <c:v>晩期産褥出血</c:v>
                      </c:pt>
                      <c:pt idx="2">
                        <c:v>子宮内反症</c:v>
                      </c:pt>
                      <c:pt idx="3">
                        <c:v>産道裂傷</c:v>
                      </c:pt>
                      <c:pt idx="4">
                        <c:v>前置胎盤</c:v>
                      </c:pt>
                      <c:pt idx="5">
                        <c:v>癒着胎盤</c:v>
                      </c:pt>
                      <c:pt idx="6">
                        <c:v>遺残癒着胎盤</c:v>
                      </c:pt>
                      <c:pt idx="7">
                        <c:v>嵌頓胎盤</c:v>
                      </c:pt>
                      <c:pt idx="8">
                        <c:v>子宮破裂</c:v>
                      </c:pt>
                      <c:pt idx="9">
                        <c:v>羊水塞栓（DIC先行型）</c:v>
                      </c:pt>
                      <c:pt idx="10">
                        <c:v>その他（手術合併症など）</c:v>
                      </c:pt>
                      <c:pt idx="11">
                        <c:v>常位胎盤早期剥離</c:v>
                      </c:pt>
                    </c:strCache>
                  </c:strRef>
                </c:cat>
                <c:val>
                  <c:numRef>
                    <c:extLst xmlns:c15="http://schemas.microsoft.com/office/drawing/2012/chart">
                      <c:ext xmlns:c15="http://schemas.microsoft.com/office/drawing/2012/chart" uri="{02D57815-91ED-43cb-92C2-25804820EDAC}">
                        <c15:formulaRef>
                          <c15:sqref>'産科危機的出血 (2)'!$D$3:$D$14</c15:sqref>
                        </c15:formulaRef>
                      </c:ext>
                    </c:extLst>
                    <c:numCache>
                      <c:formatCode>General</c:formatCode>
                      <c:ptCount val="12"/>
                      <c:pt idx="0">
                        <c:v>107</c:v>
                      </c:pt>
                      <c:pt idx="1">
                        <c:v>7</c:v>
                      </c:pt>
                      <c:pt idx="2">
                        <c:v>6</c:v>
                      </c:pt>
                      <c:pt idx="3">
                        <c:v>16</c:v>
                      </c:pt>
                      <c:pt idx="4">
                        <c:v>36</c:v>
                      </c:pt>
                      <c:pt idx="5">
                        <c:v>25</c:v>
                      </c:pt>
                      <c:pt idx="6">
                        <c:v>26</c:v>
                      </c:pt>
                      <c:pt idx="7">
                        <c:v>17</c:v>
                      </c:pt>
                      <c:pt idx="8">
                        <c:v>4</c:v>
                      </c:pt>
                      <c:pt idx="9">
                        <c:v>4</c:v>
                      </c:pt>
                      <c:pt idx="10">
                        <c:v>6</c:v>
                      </c:pt>
                      <c:pt idx="11">
                        <c:v>41</c:v>
                      </c:pt>
                    </c:numCache>
                  </c:numRef>
                </c:val>
                <c:extLst xmlns:c15="http://schemas.microsoft.com/office/drawing/2012/chart">
                  <c:ext xmlns:c16="http://schemas.microsoft.com/office/drawing/2014/chart" uri="{C3380CC4-5D6E-409C-BE32-E72D297353CC}">
                    <c16:uniqueId val="{00000063-61AC-42E4-A524-BB7D7F83CA81}"/>
                  </c:ext>
                </c:extLst>
              </c15:ser>
            </c15:filteredPieSeries>
            <c15:filteredPieSeries>
              <c15:ser>
                <c:idx val="4"/>
                <c:order val="3"/>
                <c:tx>
                  <c:strRef>
                    <c:extLst xmlns:c15="http://schemas.microsoft.com/office/drawing/2012/chart">
                      <c:ext xmlns:c15="http://schemas.microsoft.com/office/drawing/2012/chart" uri="{02D57815-91ED-43cb-92C2-25804820EDAC}">
                        <c15:formulaRef>
                          <c15:sqref>'産科危機的出血 (2)'!$E$2</c15:sqref>
                        </c15:formulaRef>
                      </c:ext>
                    </c:extLst>
                    <c:strCache>
                      <c:ptCount val="1"/>
                      <c:pt idx="0">
                        <c:v>2016年</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5-61AC-42E4-A524-BB7D7F83CA81}"/>
                    </c:ext>
                  </c:extLst>
                </c:dPt>
                <c:dPt>
                  <c:idx val="1"/>
                  <c:bubble3D val="0"/>
                  <c:spPr>
                    <a:solidFill>
                      <a:schemeClr val="accent2"/>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7-61AC-42E4-A524-BB7D7F83CA81}"/>
                    </c:ext>
                  </c:extLst>
                </c:dPt>
                <c:dPt>
                  <c:idx val="2"/>
                  <c:bubble3D val="0"/>
                  <c:spPr>
                    <a:solidFill>
                      <a:schemeClr val="accent3"/>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9-61AC-42E4-A524-BB7D7F83CA81}"/>
                    </c:ext>
                  </c:extLst>
                </c:dPt>
                <c:dPt>
                  <c:idx val="3"/>
                  <c:bubble3D val="0"/>
                  <c:spPr>
                    <a:solidFill>
                      <a:schemeClr val="accent4"/>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B-61AC-42E4-A524-BB7D7F83CA81}"/>
                    </c:ext>
                  </c:extLst>
                </c:dPt>
                <c:dPt>
                  <c:idx val="4"/>
                  <c:bubble3D val="0"/>
                  <c:spPr>
                    <a:solidFill>
                      <a:schemeClr val="accent5"/>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D-61AC-42E4-A524-BB7D7F83CA81}"/>
                    </c:ext>
                  </c:extLst>
                </c:dPt>
                <c:dPt>
                  <c:idx val="5"/>
                  <c:bubble3D val="0"/>
                  <c:spPr>
                    <a:solidFill>
                      <a:schemeClr val="accent6"/>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F-61AC-42E4-A524-BB7D7F83CA8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1-61AC-42E4-A524-BB7D7F83CA81}"/>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3-61AC-42E4-A524-BB7D7F83CA81}"/>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5-61AC-42E4-A524-BB7D7F83CA81}"/>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7-61AC-42E4-A524-BB7D7F83CA81}"/>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9-61AC-42E4-A524-BB7D7F83CA81}"/>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B-61AC-42E4-A524-BB7D7F83CA81}"/>
                    </c:ext>
                  </c:extLst>
                </c:dPt>
                <c:dLbls>
                  <c:dLbl>
                    <c:idx val="0"/>
                    <c:layout>
                      <c:manualLayout>
                        <c:x val="-3.7482638888888892E-2"/>
                        <c:y val="-6.859567901234571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ea"/>
                            <a:ea typeface="+mj-ea"/>
                            <a:cs typeface="+mn-cs"/>
                          </a:defRPr>
                        </a:pPr>
                        <a:endParaRPr lang="ja-JP"/>
                      </a:p>
                    </c:txPr>
                    <c:dLblPos val="bestFi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5-61AC-42E4-A524-BB7D7F83CA81}"/>
                      </c:ext>
                    </c:extLst>
                  </c:dLbl>
                  <c:dLbl>
                    <c:idx val="1"/>
                    <c:layout>
                      <c:manualLayout>
                        <c:x val="7.7170138888888726E-2"/>
                        <c:y val="-4.899691358024691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j-ea"/>
                            <a:ea typeface="+mj-ea"/>
                            <a:cs typeface="+mn-cs"/>
                          </a:defRPr>
                        </a:pPr>
                        <a:endParaRPr lang="ja-JP"/>
                      </a:p>
                    </c:txPr>
                    <c:dLblPos val="bestFi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7-61AC-42E4-A524-BB7D7F83CA81}"/>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j-ea"/>
                            <a:ea typeface="+mj-ea"/>
                            <a:cs typeface="+mn-cs"/>
                          </a:defRPr>
                        </a:pPr>
                        <a:endParaRPr lang="ja-JP"/>
                      </a:p>
                    </c:txPr>
                    <c:dLblPos val="outEnd"/>
                    <c:showLegendKey val="0"/>
                    <c:showVal val="0"/>
                    <c:showCatName val="1"/>
                    <c:showSerName val="0"/>
                    <c:showPercent val="1"/>
                    <c:showBubbleSize val="0"/>
                    <c:extLst xmlns:c15="http://schemas.microsoft.com/office/drawing/2012/chart">
                      <c:ext xmlns:c16="http://schemas.microsoft.com/office/drawing/2014/chart" uri="{C3380CC4-5D6E-409C-BE32-E72D297353CC}">
                        <c16:uniqueId val="{00000069-61AC-42E4-A524-BB7D7F83CA81}"/>
                      </c:ext>
                    </c:extLst>
                  </c:dLbl>
                  <c:dLbl>
                    <c:idx val="3"/>
                    <c:layout>
                      <c:manualLayout>
                        <c:x val="8.4097620852864194E-2"/>
                        <c:y val="-6.0167112971887433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j-ea"/>
                            <a:ea typeface="+mj-ea"/>
                            <a:cs typeface="+mn-cs"/>
                          </a:defRPr>
                        </a:pPr>
                        <a:endParaRPr lang="ja-JP"/>
                      </a:p>
                    </c:txPr>
                    <c:dLblPos val="bestFi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B-61AC-42E4-A524-BB7D7F83CA81}"/>
                      </c:ext>
                    </c:extLst>
                  </c:dLbl>
                  <c:dLbl>
                    <c:idx val="4"/>
                    <c:layout>
                      <c:manualLayout>
                        <c:x val="8.8523811424067768E-3"/>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j-ea"/>
                            <a:ea typeface="+mj-ea"/>
                            <a:cs typeface="+mn-cs"/>
                          </a:defRPr>
                        </a:pPr>
                        <a:endParaRPr lang="ja-JP"/>
                      </a:p>
                    </c:txPr>
                    <c:dLblPos val="bestFi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D-61AC-42E4-A524-BB7D7F83CA81}"/>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j-ea"/>
                            <a:ea typeface="+mj-ea"/>
                            <a:cs typeface="+mn-cs"/>
                          </a:defRPr>
                        </a:pPr>
                        <a:endParaRPr lang="ja-JP"/>
                      </a:p>
                    </c:txPr>
                    <c:dLblPos val="outEnd"/>
                    <c:showLegendKey val="0"/>
                    <c:showVal val="0"/>
                    <c:showCatName val="1"/>
                    <c:showSerName val="0"/>
                    <c:showPercent val="1"/>
                    <c:showBubbleSize val="0"/>
                    <c:extLst xmlns:c15="http://schemas.microsoft.com/office/drawing/2012/chart">
                      <c:ext xmlns:c16="http://schemas.microsoft.com/office/drawing/2014/chart" uri="{C3380CC4-5D6E-409C-BE32-E72D297353CC}">
                        <c16:uniqueId val="{0000006F-61AC-42E4-A524-BB7D7F83CA81}"/>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60000"/>
                              </a:schemeClr>
                            </a:solidFill>
                            <a:latin typeface="+mj-ea"/>
                            <a:ea typeface="+mj-ea"/>
                            <a:cs typeface="+mn-cs"/>
                          </a:defRPr>
                        </a:pPr>
                        <a:endParaRPr lang="ja-JP"/>
                      </a:p>
                    </c:txPr>
                    <c:dLblPos val="outEnd"/>
                    <c:showLegendKey val="0"/>
                    <c:showVal val="0"/>
                    <c:showCatName val="1"/>
                    <c:showSerName val="0"/>
                    <c:showPercent val="1"/>
                    <c:showBubbleSize val="0"/>
                    <c:extLst xmlns:c15="http://schemas.microsoft.com/office/drawing/2012/chart">
                      <c:ext xmlns:c16="http://schemas.microsoft.com/office/drawing/2014/chart" uri="{C3380CC4-5D6E-409C-BE32-E72D297353CC}">
                        <c16:uniqueId val="{00000071-61AC-42E4-A524-BB7D7F83CA81}"/>
                      </c:ext>
                    </c:extLst>
                  </c:dLbl>
                  <c:dLbl>
                    <c:idx val="7"/>
                    <c:layout>
                      <c:manualLayout>
                        <c:x val="-5.262075712775606E-2"/>
                        <c:y val="4.699834318504749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60000"/>
                              </a:schemeClr>
                            </a:solidFill>
                            <a:latin typeface="+mj-ea"/>
                            <a:ea typeface="+mj-ea"/>
                            <a:cs typeface="+mn-cs"/>
                          </a:defRPr>
                        </a:pPr>
                        <a:endParaRPr lang="ja-JP"/>
                      </a:p>
                    </c:txPr>
                    <c:dLblPos val="bestFi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73-61AC-42E4-A524-BB7D7F83CA81}"/>
                      </c:ext>
                    </c:extLst>
                  </c:dLbl>
                  <c:dLbl>
                    <c:idx val="8"/>
                    <c:layout>
                      <c:manualLayout>
                        <c:x val="-7.4546072597654403E-2"/>
                        <c:y val="3.9165285987539577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lumMod val="60000"/>
                              </a:schemeClr>
                            </a:solidFill>
                            <a:latin typeface="+mj-ea"/>
                            <a:ea typeface="+mj-ea"/>
                            <a:cs typeface="+mn-cs"/>
                          </a:defRPr>
                        </a:pPr>
                        <a:endParaRPr lang="ja-JP"/>
                      </a:p>
                    </c:txPr>
                    <c:dLblPos val="bestFi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75-61AC-42E4-A524-BB7D7F83CA81}"/>
                      </c:ext>
                    </c:extLst>
                  </c:dLbl>
                  <c:dLbl>
                    <c:idx val="9"/>
                    <c:layout>
                      <c:manualLayout>
                        <c:x val="2.7554582463226337E-2"/>
                        <c:y val="-2.9380379228187356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4">
                                <a:lumMod val="60000"/>
                              </a:schemeClr>
                            </a:solidFill>
                            <a:latin typeface="+mj-ea"/>
                            <a:ea typeface="+mj-ea"/>
                            <a:cs typeface="+mn-cs"/>
                          </a:defRPr>
                        </a:pPr>
                        <a:endParaRPr lang="ja-JP"/>
                      </a:p>
                    </c:txPr>
                    <c:dLblPos val="bestFit"/>
                    <c:showLegendKey val="0"/>
                    <c:showVal val="0"/>
                    <c:showCatName val="1"/>
                    <c:showSerName val="0"/>
                    <c:showPercent val="1"/>
                    <c:showBubbleSize val="0"/>
                    <c:extLst xmlns:c15="http://schemas.microsoft.com/office/drawing/2012/chart">
                      <c:ext xmlns:c15="http://schemas.microsoft.com/office/drawing/2012/chart" uri="{CE6537A1-D6FC-4f65-9D91-7224C49458BB}">
                        <c15:layout>
                          <c:manualLayout>
                            <c:w val="0.3104513888888889"/>
                            <c:h val="7.2501697530864204E-2"/>
                          </c:manualLayout>
                        </c15:layout>
                      </c:ext>
                      <c:ext xmlns:c16="http://schemas.microsoft.com/office/drawing/2014/chart" uri="{C3380CC4-5D6E-409C-BE32-E72D297353CC}">
                        <c16:uniqueId val="{00000077-61AC-42E4-A524-BB7D7F83CA81}"/>
                      </c:ext>
                    </c:extLst>
                  </c:dLbl>
                  <c:dLbl>
                    <c:idx val="10"/>
                    <c:layout>
                      <c:manualLayout>
                        <c:x val="1.4352089679871627E-3"/>
                        <c:y val="-6.2534233674795825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5">
                                <a:lumMod val="60000"/>
                              </a:schemeClr>
                            </a:solidFill>
                            <a:latin typeface="+mj-ea"/>
                            <a:ea typeface="+mj-ea"/>
                            <a:cs typeface="+mn-cs"/>
                          </a:defRPr>
                        </a:pPr>
                        <a:endParaRPr lang="ja-JP"/>
                      </a:p>
                    </c:txPr>
                    <c:dLblPos val="bestFit"/>
                    <c:showLegendKey val="0"/>
                    <c:showVal val="0"/>
                    <c:showCatName val="1"/>
                    <c:showSerName val="0"/>
                    <c:showPercent val="1"/>
                    <c:showBubbleSize val="0"/>
                    <c:extLst xmlns:c15="http://schemas.microsoft.com/office/drawing/2012/chart">
                      <c:ext xmlns:c15="http://schemas.microsoft.com/office/drawing/2012/chart" uri="{CE6537A1-D6FC-4f65-9D91-7224C49458BB}">
                        <c15:layout>
                          <c:manualLayout>
                            <c:w val="0.30510864293868384"/>
                            <c:h val="7.6389335229202757E-2"/>
                          </c:manualLayout>
                        </c15:layout>
                      </c:ext>
                      <c:ext xmlns:c16="http://schemas.microsoft.com/office/drawing/2014/chart" uri="{C3380CC4-5D6E-409C-BE32-E72D297353CC}">
                        <c16:uniqueId val="{00000079-61AC-42E4-A524-BB7D7F83CA81}"/>
                      </c:ext>
                    </c:extLst>
                  </c:dLbl>
                  <c:dLbl>
                    <c:idx val="11"/>
                    <c:layout>
                      <c:manualLayout>
                        <c:x val="5.4813358642282775E-2"/>
                        <c:y val="-5.2889163779771611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6">
                                <a:lumMod val="60000"/>
                              </a:schemeClr>
                            </a:solidFill>
                            <a:latin typeface="+mj-ea"/>
                            <a:ea typeface="+mj-ea"/>
                            <a:cs typeface="+mn-cs"/>
                          </a:defRPr>
                        </a:pPr>
                        <a:endParaRPr lang="ja-JP"/>
                      </a:p>
                    </c:txPr>
                    <c:dLblPos val="bestFit"/>
                    <c:showLegendKey val="0"/>
                    <c:showVal val="0"/>
                    <c:showCatName val="1"/>
                    <c:showSerName val="0"/>
                    <c:showPercent val="1"/>
                    <c:showBubbleSize val="0"/>
                    <c:extLst xmlns:c15="http://schemas.microsoft.com/office/drawing/2012/chart">
                      <c:ext xmlns:c15="http://schemas.microsoft.com/office/drawing/2012/chart" uri="{CE6537A1-D6FC-4f65-9D91-7224C49458BB}">
                        <c15:layout>
                          <c:manualLayout>
                            <c:w val="0.2550244458289071"/>
                            <c:h val="8.0331572792168432E-2"/>
                          </c:manualLayout>
                        </c15:layout>
                      </c:ext>
                      <c:ext xmlns:c16="http://schemas.microsoft.com/office/drawing/2014/chart" uri="{C3380CC4-5D6E-409C-BE32-E72D297353CC}">
                        <c16:uniqueId val="{0000007B-61AC-42E4-A524-BB7D7F83CA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'産科危機的出血 (2)'!$A$3:$A$14</c15:sqref>
                        </c15:formulaRef>
                      </c:ext>
                    </c:extLst>
                    <c:strCache>
                      <c:ptCount val="12"/>
                      <c:pt idx="0">
                        <c:v>弛緩出血</c:v>
                      </c:pt>
                      <c:pt idx="1">
                        <c:v>晩期産褥出血</c:v>
                      </c:pt>
                      <c:pt idx="2">
                        <c:v>子宮内反症</c:v>
                      </c:pt>
                      <c:pt idx="3">
                        <c:v>産道裂傷</c:v>
                      </c:pt>
                      <c:pt idx="4">
                        <c:v>前置胎盤</c:v>
                      </c:pt>
                      <c:pt idx="5">
                        <c:v>癒着胎盤</c:v>
                      </c:pt>
                      <c:pt idx="6">
                        <c:v>遺残癒着胎盤</c:v>
                      </c:pt>
                      <c:pt idx="7">
                        <c:v>嵌頓胎盤</c:v>
                      </c:pt>
                      <c:pt idx="8">
                        <c:v>子宮破裂</c:v>
                      </c:pt>
                      <c:pt idx="9">
                        <c:v>羊水塞栓（DIC先行型）</c:v>
                      </c:pt>
                      <c:pt idx="10">
                        <c:v>その他（手術合併症など）</c:v>
                      </c:pt>
                      <c:pt idx="11">
                        <c:v>常位胎盤早期剥離</c:v>
                      </c:pt>
                    </c:strCache>
                  </c:strRef>
                </c:cat>
                <c:val>
                  <c:numRef>
                    <c:extLst xmlns:c15="http://schemas.microsoft.com/office/drawing/2012/chart">
                      <c:ext xmlns:c15="http://schemas.microsoft.com/office/drawing/2012/chart" uri="{02D57815-91ED-43cb-92C2-25804820EDAC}">
                        <c15:formulaRef>
                          <c15:sqref>'産科危機的出血 (2)'!$E$3:$E$14</c15:sqref>
                        </c15:formulaRef>
                      </c:ext>
                    </c:extLst>
                    <c:numCache>
                      <c:formatCode>General</c:formatCode>
                      <c:ptCount val="12"/>
                      <c:pt idx="0">
                        <c:v>99</c:v>
                      </c:pt>
                      <c:pt idx="1">
                        <c:v>9</c:v>
                      </c:pt>
                      <c:pt idx="2">
                        <c:v>4</c:v>
                      </c:pt>
                      <c:pt idx="3">
                        <c:v>26</c:v>
                      </c:pt>
                      <c:pt idx="4">
                        <c:v>25</c:v>
                      </c:pt>
                      <c:pt idx="5">
                        <c:v>20</c:v>
                      </c:pt>
                      <c:pt idx="6">
                        <c:v>17</c:v>
                      </c:pt>
                      <c:pt idx="7">
                        <c:v>13</c:v>
                      </c:pt>
                      <c:pt idx="8">
                        <c:v>2</c:v>
                      </c:pt>
                      <c:pt idx="9">
                        <c:v>5</c:v>
                      </c:pt>
                      <c:pt idx="10">
                        <c:v>4</c:v>
                      </c:pt>
                      <c:pt idx="11">
                        <c:v>27</c:v>
                      </c:pt>
                    </c:numCache>
                  </c:numRef>
                </c:val>
                <c:extLst xmlns:c15="http://schemas.microsoft.com/office/drawing/2012/chart">
                  <c:ext xmlns:c16="http://schemas.microsoft.com/office/drawing/2014/chart" uri="{C3380CC4-5D6E-409C-BE32-E72D297353CC}">
                    <c16:uniqueId val="{0000007C-61AC-42E4-A524-BB7D7F83CA81}"/>
                  </c:ext>
                </c:extLst>
              </c15:ser>
            </c15:filteredPieSeries>
            <c15:filteredPieSeries>
              <c15:ser>
                <c:idx val="0"/>
                <c:order val="4"/>
                <c:tx>
                  <c:strRef>
                    <c:extLst xmlns:c15="http://schemas.microsoft.com/office/drawing/2012/chart">
                      <c:ext xmlns:c15="http://schemas.microsoft.com/office/drawing/2012/chart" uri="{02D57815-91ED-43cb-92C2-25804820EDAC}">
                        <c15:formulaRef>
                          <c15:sqref>'産科危機的出血 (2)'!$F$2</c15:sqref>
                        </c15:formulaRef>
                      </c:ext>
                    </c:extLst>
                    <c:strCache>
                      <c:ptCount val="1"/>
                      <c:pt idx="0">
                        <c:v>2017年</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E-61AC-42E4-A524-BB7D7F83CA81}"/>
                    </c:ext>
                  </c:extLst>
                </c:dPt>
                <c:dPt>
                  <c:idx val="1"/>
                  <c:bubble3D val="0"/>
                  <c:spPr>
                    <a:solidFill>
                      <a:schemeClr val="accent2"/>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80-61AC-42E4-A524-BB7D7F83CA81}"/>
                    </c:ext>
                  </c:extLst>
                </c:dPt>
                <c:dPt>
                  <c:idx val="2"/>
                  <c:bubble3D val="0"/>
                  <c:spPr>
                    <a:solidFill>
                      <a:schemeClr val="accent3"/>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82-61AC-42E4-A524-BB7D7F83CA81}"/>
                    </c:ext>
                  </c:extLst>
                </c:dPt>
                <c:dPt>
                  <c:idx val="3"/>
                  <c:bubble3D val="0"/>
                  <c:spPr>
                    <a:solidFill>
                      <a:schemeClr val="accent4"/>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84-61AC-42E4-A524-BB7D7F83CA81}"/>
                    </c:ext>
                  </c:extLst>
                </c:dPt>
                <c:dPt>
                  <c:idx val="4"/>
                  <c:bubble3D val="0"/>
                  <c:spPr>
                    <a:solidFill>
                      <a:schemeClr val="accent5"/>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86-61AC-42E4-A524-BB7D7F83CA81}"/>
                    </c:ext>
                  </c:extLst>
                </c:dPt>
                <c:dPt>
                  <c:idx val="5"/>
                  <c:bubble3D val="0"/>
                  <c:spPr>
                    <a:solidFill>
                      <a:schemeClr val="accent6"/>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88-61AC-42E4-A524-BB7D7F83CA8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8A-61AC-42E4-A524-BB7D7F83CA81}"/>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8C-61AC-42E4-A524-BB7D7F83CA81}"/>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8E-61AC-42E4-A524-BB7D7F83CA81}"/>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90-61AC-42E4-A524-BB7D7F83CA81}"/>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92-61AC-42E4-A524-BB7D7F83CA81}"/>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94-61AC-42E4-A524-BB7D7F83CA8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j-ea"/>
                            <a:ea typeface="+mj-ea"/>
                            <a:cs typeface="+mn-cs"/>
                          </a:defRPr>
                        </a:pPr>
                        <a:endParaRPr lang="ja-JP"/>
                      </a:p>
                    </c:txPr>
                    <c:dLblPos val="outEnd"/>
                    <c:showLegendKey val="0"/>
                    <c:showVal val="0"/>
                    <c:showCatName val="1"/>
                    <c:showSerName val="0"/>
                    <c:showPercent val="1"/>
                    <c:showBubbleSize val="0"/>
                    <c:extLst xmlns:c15="http://schemas.microsoft.com/office/drawing/2012/chart">
                      <c:ext xmlns:c16="http://schemas.microsoft.com/office/drawing/2014/chart" uri="{C3380CC4-5D6E-409C-BE32-E72D297353CC}">
                        <c16:uniqueId val="{0000007E-61AC-42E4-A524-BB7D7F83CA8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j-ea"/>
                            <a:ea typeface="+mj-ea"/>
                            <a:cs typeface="+mn-cs"/>
                          </a:defRPr>
                        </a:pPr>
                        <a:endParaRPr lang="ja-JP"/>
                      </a:p>
                    </c:txPr>
                    <c:dLblPos val="outEnd"/>
                    <c:showLegendKey val="0"/>
                    <c:showVal val="0"/>
                    <c:showCatName val="1"/>
                    <c:showSerName val="0"/>
                    <c:showPercent val="1"/>
                    <c:showBubbleSize val="0"/>
                    <c:extLst xmlns:c15="http://schemas.microsoft.com/office/drawing/2012/chart">
                      <c:ext xmlns:c16="http://schemas.microsoft.com/office/drawing/2014/chart" uri="{C3380CC4-5D6E-409C-BE32-E72D297353CC}">
                        <c16:uniqueId val="{00000080-61AC-42E4-A524-BB7D7F83CA8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j-ea"/>
                            <a:ea typeface="+mj-ea"/>
                            <a:cs typeface="+mn-cs"/>
                          </a:defRPr>
                        </a:pPr>
                        <a:endParaRPr lang="ja-JP"/>
                      </a:p>
                    </c:txPr>
                    <c:dLblPos val="outEnd"/>
                    <c:showLegendKey val="0"/>
                    <c:showVal val="0"/>
                    <c:showCatName val="1"/>
                    <c:showSerName val="0"/>
                    <c:showPercent val="1"/>
                    <c:showBubbleSize val="0"/>
                    <c:extLst xmlns:c15="http://schemas.microsoft.com/office/drawing/2012/chart">
                      <c:ext xmlns:c16="http://schemas.microsoft.com/office/drawing/2014/chart" uri="{C3380CC4-5D6E-409C-BE32-E72D297353CC}">
                        <c16:uniqueId val="{00000082-61AC-42E4-A524-BB7D7F83CA8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j-ea"/>
                            <a:ea typeface="+mj-ea"/>
                            <a:cs typeface="+mn-cs"/>
                          </a:defRPr>
                        </a:pPr>
                        <a:endParaRPr lang="ja-JP"/>
                      </a:p>
                    </c:txPr>
                    <c:dLblPos val="outEnd"/>
                    <c:showLegendKey val="0"/>
                    <c:showVal val="0"/>
                    <c:showCatName val="1"/>
                    <c:showSerName val="0"/>
                    <c:showPercent val="1"/>
                    <c:showBubbleSize val="0"/>
                    <c:extLst xmlns:c15="http://schemas.microsoft.com/office/drawing/2012/chart">
                      <c:ext xmlns:c16="http://schemas.microsoft.com/office/drawing/2014/chart" uri="{C3380CC4-5D6E-409C-BE32-E72D297353CC}">
                        <c16:uniqueId val="{00000084-61AC-42E4-A524-BB7D7F83CA81}"/>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j-ea"/>
                            <a:ea typeface="+mj-ea"/>
                            <a:cs typeface="+mn-cs"/>
                          </a:defRPr>
                        </a:pPr>
                        <a:endParaRPr lang="ja-JP"/>
                      </a:p>
                    </c:txPr>
                    <c:dLblPos val="outEnd"/>
                    <c:showLegendKey val="0"/>
                    <c:showVal val="0"/>
                    <c:showCatName val="1"/>
                    <c:showSerName val="0"/>
                    <c:showPercent val="1"/>
                    <c:showBubbleSize val="0"/>
                    <c:extLst xmlns:c15="http://schemas.microsoft.com/office/drawing/2012/chart">
                      <c:ext xmlns:c16="http://schemas.microsoft.com/office/drawing/2014/chart" uri="{C3380CC4-5D6E-409C-BE32-E72D297353CC}">
                        <c16:uniqueId val="{00000086-61AC-42E4-A524-BB7D7F83CA81}"/>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j-ea"/>
                            <a:ea typeface="+mj-ea"/>
                            <a:cs typeface="+mn-cs"/>
                          </a:defRPr>
                        </a:pPr>
                        <a:endParaRPr lang="ja-JP"/>
                      </a:p>
                    </c:txPr>
                    <c:dLblPos val="outEnd"/>
                    <c:showLegendKey val="0"/>
                    <c:showVal val="0"/>
                    <c:showCatName val="1"/>
                    <c:showSerName val="0"/>
                    <c:showPercent val="1"/>
                    <c:showBubbleSize val="0"/>
                    <c:extLst xmlns:c15="http://schemas.microsoft.com/office/drawing/2012/chart">
                      <c:ext xmlns:c16="http://schemas.microsoft.com/office/drawing/2014/chart" uri="{C3380CC4-5D6E-409C-BE32-E72D297353CC}">
                        <c16:uniqueId val="{00000088-61AC-42E4-A524-BB7D7F83CA81}"/>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j-ea"/>
                            <a:ea typeface="+mj-ea"/>
                            <a:cs typeface="+mn-cs"/>
                          </a:defRPr>
                        </a:pPr>
                        <a:endParaRPr lang="ja-JP"/>
                      </a:p>
                    </c:txPr>
                    <c:dLblPos val="outEnd"/>
                    <c:showLegendKey val="0"/>
                    <c:showVal val="0"/>
                    <c:showCatName val="1"/>
                    <c:showSerName val="0"/>
                    <c:showPercent val="1"/>
                    <c:showBubbleSize val="0"/>
                    <c:extLst xmlns:c15="http://schemas.microsoft.com/office/drawing/2012/chart">
                      <c:ext xmlns:c16="http://schemas.microsoft.com/office/drawing/2014/chart" uri="{C3380CC4-5D6E-409C-BE32-E72D297353CC}">
                        <c16:uniqueId val="{0000008A-61AC-42E4-A524-BB7D7F83CA81}"/>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j-ea"/>
                            <a:ea typeface="+mj-ea"/>
                            <a:cs typeface="+mn-cs"/>
                          </a:defRPr>
                        </a:pPr>
                        <a:endParaRPr lang="ja-JP"/>
                      </a:p>
                    </c:txPr>
                    <c:dLblPos val="outEnd"/>
                    <c:showLegendKey val="0"/>
                    <c:showVal val="0"/>
                    <c:showCatName val="1"/>
                    <c:showSerName val="0"/>
                    <c:showPercent val="1"/>
                    <c:showBubbleSize val="0"/>
                    <c:extLst xmlns:c15="http://schemas.microsoft.com/office/drawing/2012/chart">
                      <c:ext xmlns:c16="http://schemas.microsoft.com/office/drawing/2014/chart" uri="{C3380CC4-5D6E-409C-BE32-E72D297353CC}">
                        <c16:uniqueId val="{0000008C-61AC-42E4-A524-BB7D7F83CA81}"/>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j-ea"/>
                            <a:ea typeface="+mj-ea"/>
                            <a:cs typeface="+mn-cs"/>
                          </a:defRPr>
                        </a:pPr>
                        <a:endParaRPr lang="ja-JP"/>
                      </a:p>
                    </c:txPr>
                    <c:dLblPos val="outEnd"/>
                    <c:showLegendKey val="0"/>
                    <c:showVal val="0"/>
                    <c:showCatName val="1"/>
                    <c:showSerName val="0"/>
                    <c:showPercent val="1"/>
                    <c:showBubbleSize val="0"/>
                    <c:extLst xmlns:c15="http://schemas.microsoft.com/office/drawing/2012/chart">
                      <c:ext xmlns:c16="http://schemas.microsoft.com/office/drawing/2014/chart" uri="{C3380CC4-5D6E-409C-BE32-E72D297353CC}">
                        <c16:uniqueId val="{0000008E-61AC-42E4-A524-BB7D7F83CA81}"/>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j-ea"/>
                            <a:ea typeface="+mj-ea"/>
                            <a:cs typeface="+mn-cs"/>
                          </a:defRPr>
                        </a:pPr>
                        <a:endParaRPr lang="ja-JP"/>
                      </a:p>
                    </c:txPr>
                    <c:dLblPos val="outEnd"/>
                    <c:showLegendKey val="0"/>
                    <c:showVal val="0"/>
                    <c:showCatName val="1"/>
                    <c:showSerName val="0"/>
                    <c:showPercent val="1"/>
                    <c:showBubbleSize val="0"/>
                    <c:extLst xmlns:c15="http://schemas.microsoft.com/office/drawing/2012/chart">
                      <c:ext xmlns:c16="http://schemas.microsoft.com/office/drawing/2014/chart" uri="{C3380CC4-5D6E-409C-BE32-E72D297353CC}">
                        <c16:uniqueId val="{00000090-61AC-42E4-A524-BB7D7F83CA81}"/>
                      </c:ext>
                    </c:extLst>
                  </c:dLbl>
                  <c:dLbl>
                    <c:idx val="10"/>
                    <c:layout>
                      <c:manualLayout>
                        <c:x val="6.6100286104939145E-3"/>
                        <c:y val="-8.241576140405308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j-ea"/>
                            <a:ea typeface="+mj-ea"/>
                            <a:cs typeface="+mn-cs"/>
                          </a:defRPr>
                        </a:pPr>
                        <a:endParaRPr lang="ja-JP"/>
                      </a:p>
                    </c:txPr>
                    <c:dLblPos val="bestFi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92-61AC-42E4-A524-BB7D7F83CA81}"/>
                      </c:ext>
                    </c:extLst>
                  </c:dLbl>
                  <c:dLbl>
                    <c:idx val="11"/>
                    <c:layout>
                      <c:manualLayout>
                        <c:x val="3.9660171662963491E-2"/>
                        <c:y val="-6.279296106975472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j-ea"/>
                            <a:ea typeface="+mj-ea"/>
                            <a:cs typeface="+mn-cs"/>
                          </a:defRPr>
                        </a:pPr>
                        <a:endParaRPr lang="ja-JP"/>
                      </a:p>
                    </c:txPr>
                    <c:dLblPos val="bestFit"/>
                    <c:showLegendKey val="0"/>
                    <c:showVal val="0"/>
                    <c:showCatName val="1"/>
                    <c:showSerName val="0"/>
                    <c:showPercent val="1"/>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94-61AC-42E4-A524-BB7D7F83CA8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'産科危機的出血 (2)'!$A$3:$A$14</c15:sqref>
                        </c15:formulaRef>
                      </c:ext>
                    </c:extLst>
                    <c:strCache>
                      <c:ptCount val="12"/>
                      <c:pt idx="0">
                        <c:v>弛緩出血</c:v>
                      </c:pt>
                      <c:pt idx="1">
                        <c:v>晩期産褥出血</c:v>
                      </c:pt>
                      <c:pt idx="2">
                        <c:v>子宮内反症</c:v>
                      </c:pt>
                      <c:pt idx="3">
                        <c:v>産道裂傷</c:v>
                      </c:pt>
                      <c:pt idx="4">
                        <c:v>前置胎盤</c:v>
                      </c:pt>
                      <c:pt idx="5">
                        <c:v>癒着胎盤</c:v>
                      </c:pt>
                      <c:pt idx="6">
                        <c:v>遺残癒着胎盤</c:v>
                      </c:pt>
                      <c:pt idx="7">
                        <c:v>嵌頓胎盤</c:v>
                      </c:pt>
                      <c:pt idx="8">
                        <c:v>子宮破裂</c:v>
                      </c:pt>
                      <c:pt idx="9">
                        <c:v>羊水塞栓（DIC先行型）</c:v>
                      </c:pt>
                      <c:pt idx="10">
                        <c:v>その他（手術合併症など）</c:v>
                      </c:pt>
                      <c:pt idx="11">
                        <c:v>常位胎盤早期剥離</c:v>
                      </c:pt>
                    </c:strCache>
                  </c:strRef>
                </c:cat>
                <c:val>
                  <c:numRef>
                    <c:extLst xmlns:c15="http://schemas.microsoft.com/office/drawing/2012/chart">
                      <c:ext xmlns:c15="http://schemas.microsoft.com/office/drawing/2012/chart" uri="{02D57815-91ED-43cb-92C2-25804820EDAC}">
                        <c15:formulaRef>
                          <c15:sqref>'産科危機的出血 (2)'!$F$3:$F$14</c15:sqref>
                        </c15:formulaRef>
                      </c:ext>
                    </c:extLst>
                    <c:numCache>
                      <c:formatCode>General</c:formatCode>
                      <c:ptCount val="12"/>
                      <c:pt idx="0">
                        <c:v>78</c:v>
                      </c:pt>
                      <c:pt idx="1">
                        <c:v>5</c:v>
                      </c:pt>
                      <c:pt idx="2">
                        <c:v>8</c:v>
                      </c:pt>
                      <c:pt idx="3">
                        <c:v>29</c:v>
                      </c:pt>
                      <c:pt idx="4">
                        <c:v>22</c:v>
                      </c:pt>
                      <c:pt idx="5">
                        <c:v>19</c:v>
                      </c:pt>
                      <c:pt idx="6">
                        <c:v>25</c:v>
                      </c:pt>
                      <c:pt idx="7">
                        <c:v>12</c:v>
                      </c:pt>
                      <c:pt idx="8">
                        <c:v>10</c:v>
                      </c:pt>
                      <c:pt idx="9">
                        <c:v>3</c:v>
                      </c:pt>
                      <c:pt idx="10">
                        <c:v>7</c:v>
                      </c:pt>
                      <c:pt idx="11">
                        <c:v>29</c:v>
                      </c:pt>
                    </c:numCache>
                  </c:numRef>
                </c:val>
                <c:extLst xmlns:c15="http://schemas.microsoft.com/office/drawing/2012/chart">
                  <c:ext xmlns:c16="http://schemas.microsoft.com/office/drawing/2014/chart" uri="{C3380CC4-5D6E-409C-BE32-E72D297353CC}">
                    <c16:uniqueId val="{00000095-61AC-42E4-A524-BB7D7F83CA81}"/>
                  </c:ext>
                </c:extLst>
              </c15:ser>
            </c15:filteredPieSeries>
          </c:ext>
        </c:extLst>
      </c:pieChart>
      <c:spPr>
        <a:noFill/>
        <a:ln>
          <a:noFill/>
        </a:ln>
        <a:effectLst/>
      </c:spPr>
    </c:plotArea>
    <c:legend>
      <c:legendPos val="r"/>
      <c:legendEntry>
        <c:idx val="6"/>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ea"/>
                <a:ea typeface="ＭＳ Ｐゴシック" panose="020B0600070205080204" pitchFamily="50" charset="-128"/>
                <a:cs typeface="+mn-cs"/>
              </a:defRPr>
            </a:pPr>
            <a:endParaRPr lang="ja-JP"/>
          </a:p>
        </c:txPr>
      </c:legendEntry>
      <c:legendEntry>
        <c:idx val="1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ea"/>
                <a:ea typeface="ＭＳ Ｐゴシック" panose="020B0600070205080204" pitchFamily="50" charset="-128"/>
                <a:cs typeface="+mn-cs"/>
              </a:defRPr>
            </a:pPr>
            <a:endParaRPr lang="ja-JP"/>
          </a:p>
        </c:txPr>
      </c:legendEntry>
      <c:layout>
        <c:manualLayout>
          <c:xMode val="edge"/>
          <c:yMode val="edge"/>
          <c:x val="0.70345831947428505"/>
          <c:y val="0.31500141454123665"/>
          <c:w val="0.29169696731693401"/>
          <c:h val="0.557983443609865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ea"/>
              <a:ea typeface="+mj-ea"/>
              <a:cs typeface="+mn-cs"/>
            </a:defRPr>
          </a:pPr>
          <a:endParaRPr lang="ja-JP"/>
        </a:p>
      </c:txPr>
    </c:legend>
    <c:plotVisOnly val="1"/>
    <c:dispBlanksAs val="gap"/>
    <c:showDLblsOverMax val="0"/>
  </c:chart>
  <c:spPr>
    <a:noFill/>
    <a:ln>
      <a:noFill/>
    </a:ln>
    <a:effectLst/>
  </c:spPr>
  <c:txPr>
    <a:bodyPr/>
    <a:lstStyle/>
    <a:p>
      <a:pPr>
        <a:defRPr>
          <a:latin typeface="+mj-ea"/>
          <a:ea typeface="+mj-ea"/>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年齢別!$H$3</c:f>
              <c:strCache>
                <c:ptCount val="1"/>
                <c:pt idx="0">
                  <c:v>2018</c:v>
                </c:pt>
              </c:strCache>
            </c:strRef>
          </c:tx>
          <c:spPr>
            <a:solidFill>
              <a:schemeClr val="accent1"/>
            </a:solidFill>
            <a:ln>
              <a:noFill/>
            </a:ln>
            <a:effectLst/>
          </c:spPr>
          <c:invertIfNegative val="0"/>
          <c:cat>
            <c:strRef>
              <c:f>年齢別!$A$4:$A$10</c:f>
              <c:strCache>
                <c:ptCount val="7"/>
                <c:pt idx="0">
                  <c:v>～19</c:v>
                </c:pt>
                <c:pt idx="1">
                  <c:v>20～24</c:v>
                </c:pt>
                <c:pt idx="2">
                  <c:v>25～29</c:v>
                </c:pt>
                <c:pt idx="3">
                  <c:v>30～34</c:v>
                </c:pt>
                <c:pt idx="4">
                  <c:v>35～39</c:v>
                </c:pt>
                <c:pt idx="5">
                  <c:v>40～44</c:v>
                </c:pt>
                <c:pt idx="6">
                  <c:v>45～</c:v>
                </c:pt>
              </c:strCache>
            </c:strRef>
          </c:cat>
          <c:val>
            <c:numRef>
              <c:f>年齢別!$H$4:$H$10</c:f>
              <c:numCache>
                <c:formatCode>General</c:formatCode>
                <c:ptCount val="7"/>
                <c:pt idx="0">
                  <c:v>1</c:v>
                </c:pt>
                <c:pt idx="1">
                  <c:v>21</c:v>
                </c:pt>
                <c:pt idx="2">
                  <c:v>59</c:v>
                </c:pt>
                <c:pt idx="3">
                  <c:v>130</c:v>
                </c:pt>
                <c:pt idx="4">
                  <c:v>133</c:v>
                </c:pt>
                <c:pt idx="5">
                  <c:v>50</c:v>
                </c:pt>
                <c:pt idx="6">
                  <c:v>8</c:v>
                </c:pt>
              </c:numCache>
            </c:numRef>
          </c:val>
          <c:extLst>
            <c:ext xmlns:c16="http://schemas.microsoft.com/office/drawing/2014/chart" uri="{C3380CC4-5D6E-409C-BE32-E72D297353CC}">
              <c16:uniqueId val="{00000000-545F-46E1-AFAD-570D7AD24511}"/>
            </c:ext>
          </c:extLst>
        </c:ser>
        <c:dLbls>
          <c:showLegendKey val="0"/>
          <c:showVal val="0"/>
          <c:showCatName val="0"/>
          <c:showSerName val="0"/>
          <c:showPercent val="0"/>
          <c:showBubbleSize val="0"/>
        </c:dLbls>
        <c:gapWidth val="50"/>
        <c:overlap val="80"/>
        <c:axId val="535544928"/>
        <c:axId val="535546496"/>
        <c:extLst>
          <c:ext xmlns:c15="http://schemas.microsoft.com/office/drawing/2012/chart" uri="{02D57815-91ED-43cb-92C2-25804820EDAC}">
            <c15:filteredBarSeries>
              <c15:ser>
                <c:idx val="0"/>
                <c:order val="0"/>
                <c:tx>
                  <c:strRef>
                    <c:extLst>
                      <c:ext uri="{02D57815-91ED-43cb-92C2-25804820EDAC}">
                        <c15:formulaRef>
                          <c15:sqref>年齢別!$B$3</c15:sqref>
                        </c15:formulaRef>
                      </c:ext>
                    </c:extLst>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年齢別!$A$4:$A$10</c15:sqref>
                        </c15:formulaRef>
                      </c:ext>
                    </c:extLst>
                    <c:strCache>
                      <c:ptCount val="7"/>
                      <c:pt idx="0">
                        <c:v>～19</c:v>
                      </c:pt>
                      <c:pt idx="1">
                        <c:v>20～24</c:v>
                      </c:pt>
                      <c:pt idx="2">
                        <c:v>25～29</c:v>
                      </c:pt>
                      <c:pt idx="3">
                        <c:v>30～34</c:v>
                      </c:pt>
                      <c:pt idx="4">
                        <c:v>35～39</c:v>
                      </c:pt>
                      <c:pt idx="5">
                        <c:v>40～44</c:v>
                      </c:pt>
                      <c:pt idx="6">
                        <c:v>45～</c:v>
                      </c:pt>
                    </c:strCache>
                  </c:strRef>
                </c:cat>
                <c:val>
                  <c:numRef>
                    <c:extLst>
                      <c:ext uri="{02D57815-91ED-43cb-92C2-25804820EDAC}">
                        <c15:formulaRef>
                          <c15:sqref>年齢別!$B$4:$B$10</c15:sqref>
                        </c15:formulaRef>
                      </c:ext>
                    </c:extLst>
                    <c:numCache>
                      <c:formatCode>General</c:formatCode>
                      <c:ptCount val="7"/>
                      <c:pt idx="0">
                        <c:v>3</c:v>
                      </c:pt>
                      <c:pt idx="1">
                        <c:v>16</c:v>
                      </c:pt>
                      <c:pt idx="2">
                        <c:v>40</c:v>
                      </c:pt>
                      <c:pt idx="3">
                        <c:v>63</c:v>
                      </c:pt>
                      <c:pt idx="4">
                        <c:v>60</c:v>
                      </c:pt>
                      <c:pt idx="5">
                        <c:v>15</c:v>
                      </c:pt>
                      <c:pt idx="6">
                        <c:v>1</c:v>
                      </c:pt>
                    </c:numCache>
                  </c:numRef>
                </c:val>
                <c:extLst>
                  <c:ext xmlns:c16="http://schemas.microsoft.com/office/drawing/2014/chart" uri="{C3380CC4-5D6E-409C-BE32-E72D297353CC}">
                    <c16:uniqueId val="{00000001-545F-46E1-AFAD-570D7AD2451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年齢別!$C$3</c15:sqref>
                        </c15:formulaRef>
                      </c:ext>
                    </c:extLst>
                    <c:strCache>
                      <c:ptCount val="1"/>
                      <c:pt idx="0">
                        <c:v>2013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年齢別!$A$4:$A$10</c15:sqref>
                        </c15:formulaRef>
                      </c:ext>
                    </c:extLst>
                    <c:strCache>
                      <c:ptCount val="7"/>
                      <c:pt idx="0">
                        <c:v>～19</c:v>
                      </c:pt>
                      <c:pt idx="1">
                        <c:v>20～24</c:v>
                      </c:pt>
                      <c:pt idx="2">
                        <c:v>25～29</c:v>
                      </c:pt>
                      <c:pt idx="3">
                        <c:v>30～34</c:v>
                      </c:pt>
                      <c:pt idx="4">
                        <c:v>35～39</c:v>
                      </c:pt>
                      <c:pt idx="5">
                        <c:v>40～44</c:v>
                      </c:pt>
                      <c:pt idx="6">
                        <c:v>45～</c:v>
                      </c:pt>
                    </c:strCache>
                  </c:strRef>
                </c:cat>
                <c:val>
                  <c:numRef>
                    <c:extLst xmlns:c15="http://schemas.microsoft.com/office/drawing/2012/chart">
                      <c:ext xmlns:c15="http://schemas.microsoft.com/office/drawing/2012/chart" uri="{02D57815-91ED-43cb-92C2-25804820EDAC}">
                        <c15:formulaRef>
                          <c15:sqref>年齢別!$C$4:$C$10</c15:sqref>
                        </c15:formulaRef>
                      </c:ext>
                    </c:extLst>
                    <c:numCache>
                      <c:formatCode>General</c:formatCode>
                      <c:ptCount val="7"/>
                      <c:pt idx="0">
                        <c:v>7</c:v>
                      </c:pt>
                      <c:pt idx="1">
                        <c:v>22</c:v>
                      </c:pt>
                      <c:pt idx="2">
                        <c:v>81</c:v>
                      </c:pt>
                      <c:pt idx="3">
                        <c:v>130</c:v>
                      </c:pt>
                      <c:pt idx="4">
                        <c:v>130</c:v>
                      </c:pt>
                      <c:pt idx="5">
                        <c:v>20</c:v>
                      </c:pt>
                      <c:pt idx="6">
                        <c:v>2</c:v>
                      </c:pt>
                    </c:numCache>
                  </c:numRef>
                </c:val>
                <c:extLst xmlns:c15="http://schemas.microsoft.com/office/drawing/2012/chart">
                  <c:ext xmlns:c16="http://schemas.microsoft.com/office/drawing/2014/chart" uri="{C3380CC4-5D6E-409C-BE32-E72D297353CC}">
                    <c16:uniqueId val="{00000002-545F-46E1-AFAD-570D7AD2451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年齢別!$D$3</c15:sqref>
                        </c15:formulaRef>
                      </c:ext>
                    </c:extLst>
                    <c:strCache>
                      <c:ptCount val="1"/>
                      <c:pt idx="0">
                        <c:v>2014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年齢別!$A$4:$A$10</c15:sqref>
                        </c15:formulaRef>
                      </c:ext>
                    </c:extLst>
                    <c:strCache>
                      <c:ptCount val="7"/>
                      <c:pt idx="0">
                        <c:v>～19</c:v>
                      </c:pt>
                      <c:pt idx="1">
                        <c:v>20～24</c:v>
                      </c:pt>
                      <c:pt idx="2">
                        <c:v>25～29</c:v>
                      </c:pt>
                      <c:pt idx="3">
                        <c:v>30～34</c:v>
                      </c:pt>
                      <c:pt idx="4">
                        <c:v>35～39</c:v>
                      </c:pt>
                      <c:pt idx="5">
                        <c:v>40～44</c:v>
                      </c:pt>
                      <c:pt idx="6">
                        <c:v>45～</c:v>
                      </c:pt>
                    </c:strCache>
                  </c:strRef>
                </c:cat>
                <c:val>
                  <c:numRef>
                    <c:extLst xmlns:c15="http://schemas.microsoft.com/office/drawing/2012/chart">
                      <c:ext xmlns:c15="http://schemas.microsoft.com/office/drawing/2012/chart" uri="{02D57815-91ED-43cb-92C2-25804820EDAC}">
                        <c15:formulaRef>
                          <c15:sqref>年齢別!$D$4:$D$10</c15:sqref>
                        </c15:formulaRef>
                      </c:ext>
                    </c:extLst>
                    <c:numCache>
                      <c:formatCode>General</c:formatCode>
                      <c:ptCount val="7"/>
                      <c:pt idx="0">
                        <c:v>5</c:v>
                      </c:pt>
                      <c:pt idx="1">
                        <c:v>18</c:v>
                      </c:pt>
                      <c:pt idx="2">
                        <c:v>55</c:v>
                      </c:pt>
                      <c:pt idx="3">
                        <c:v>132</c:v>
                      </c:pt>
                      <c:pt idx="4">
                        <c:v>120</c:v>
                      </c:pt>
                      <c:pt idx="5">
                        <c:v>52</c:v>
                      </c:pt>
                      <c:pt idx="6">
                        <c:v>5</c:v>
                      </c:pt>
                    </c:numCache>
                  </c:numRef>
                </c:val>
                <c:extLst xmlns:c15="http://schemas.microsoft.com/office/drawing/2012/chart">
                  <c:ext xmlns:c16="http://schemas.microsoft.com/office/drawing/2014/chart" uri="{C3380CC4-5D6E-409C-BE32-E72D297353CC}">
                    <c16:uniqueId val="{00000003-545F-46E1-AFAD-570D7AD2451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年齢別!$E$3</c15:sqref>
                        </c15:formulaRef>
                      </c:ext>
                    </c:extLst>
                    <c:strCache>
                      <c:ptCount val="1"/>
                      <c:pt idx="0">
                        <c:v>2015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年齢別!$A$4:$A$10</c15:sqref>
                        </c15:formulaRef>
                      </c:ext>
                    </c:extLst>
                    <c:strCache>
                      <c:ptCount val="7"/>
                      <c:pt idx="0">
                        <c:v>～19</c:v>
                      </c:pt>
                      <c:pt idx="1">
                        <c:v>20～24</c:v>
                      </c:pt>
                      <c:pt idx="2">
                        <c:v>25～29</c:v>
                      </c:pt>
                      <c:pt idx="3">
                        <c:v>30～34</c:v>
                      </c:pt>
                      <c:pt idx="4">
                        <c:v>35～39</c:v>
                      </c:pt>
                      <c:pt idx="5">
                        <c:v>40～44</c:v>
                      </c:pt>
                      <c:pt idx="6">
                        <c:v>45～</c:v>
                      </c:pt>
                    </c:strCache>
                  </c:strRef>
                </c:cat>
                <c:val>
                  <c:numRef>
                    <c:extLst xmlns:c15="http://schemas.microsoft.com/office/drawing/2012/chart">
                      <c:ext xmlns:c15="http://schemas.microsoft.com/office/drawing/2012/chart" uri="{02D57815-91ED-43cb-92C2-25804820EDAC}">
                        <c15:formulaRef>
                          <c15:sqref>年齢別!$E$4:$E$10</c15:sqref>
                        </c15:formulaRef>
                      </c:ext>
                    </c:extLst>
                    <c:numCache>
                      <c:formatCode>General</c:formatCode>
                      <c:ptCount val="7"/>
                      <c:pt idx="0">
                        <c:v>7</c:v>
                      </c:pt>
                      <c:pt idx="1">
                        <c:v>6</c:v>
                      </c:pt>
                      <c:pt idx="2">
                        <c:v>75</c:v>
                      </c:pt>
                      <c:pt idx="3">
                        <c:v>116</c:v>
                      </c:pt>
                      <c:pt idx="4">
                        <c:v>159</c:v>
                      </c:pt>
                      <c:pt idx="5">
                        <c:v>62</c:v>
                      </c:pt>
                      <c:pt idx="6">
                        <c:v>4</c:v>
                      </c:pt>
                    </c:numCache>
                  </c:numRef>
                </c:val>
                <c:extLst xmlns:c15="http://schemas.microsoft.com/office/drawing/2012/chart">
                  <c:ext xmlns:c16="http://schemas.microsoft.com/office/drawing/2014/chart" uri="{C3380CC4-5D6E-409C-BE32-E72D297353CC}">
                    <c16:uniqueId val="{00000004-545F-46E1-AFAD-570D7AD2451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年齢別!$F$3</c15:sqref>
                        </c15:formulaRef>
                      </c:ext>
                    </c:extLst>
                    <c:strCache>
                      <c:ptCount val="1"/>
                      <c:pt idx="0">
                        <c:v>2016</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年齢別!$A$4:$A$10</c15:sqref>
                        </c15:formulaRef>
                      </c:ext>
                    </c:extLst>
                    <c:strCache>
                      <c:ptCount val="7"/>
                      <c:pt idx="0">
                        <c:v>～19</c:v>
                      </c:pt>
                      <c:pt idx="1">
                        <c:v>20～24</c:v>
                      </c:pt>
                      <c:pt idx="2">
                        <c:v>25～29</c:v>
                      </c:pt>
                      <c:pt idx="3">
                        <c:v>30～34</c:v>
                      </c:pt>
                      <c:pt idx="4">
                        <c:v>35～39</c:v>
                      </c:pt>
                      <c:pt idx="5">
                        <c:v>40～44</c:v>
                      </c:pt>
                      <c:pt idx="6">
                        <c:v>45～</c:v>
                      </c:pt>
                    </c:strCache>
                  </c:strRef>
                </c:cat>
                <c:val>
                  <c:numRef>
                    <c:extLst xmlns:c15="http://schemas.microsoft.com/office/drawing/2012/chart">
                      <c:ext xmlns:c15="http://schemas.microsoft.com/office/drawing/2012/chart" uri="{02D57815-91ED-43cb-92C2-25804820EDAC}">
                        <c15:formulaRef>
                          <c15:sqref>年齢別!$F$4:$F$10</c15:sqref>
                        </c15:formulaRef>
                      </c:ext>
                    </c:extLst>
                    <c:numCache>
                      <c:formatCode>General</c:formatCode>
                      <c:ptCount val="7"/>
                      <c:pt idx="0">
                        <c:v>2</c:v>
                      </c:pt>
                      <c:pt idx="1">
                        <c:v>17</c:v>
                      </c:pt>
                      <c:pt idx="2">
                        <c:v>63</c:v>
                      </c:pt>
                      <c:pt idx="3">
                        <c:v>103</c:v>
                      </c:pt>
                      <c:pt idx="4">
                        <c:v>134</c:v>
                      </c:pt>
                      <c:pt idx="5">
                        <c:v>59</c:v>
                      </c:pt>
                      <c:pt idx="6">
                        <c:v>3</c:v>
                      </c:pt>
                    </c:numCache>
                  </c:numRef>
                </c:val>
                <c:extLst xmlns:c15="http://schemas.microsoft.com/office/drawing/2012/chart">
                  <c:ext xmlns:c16="http://schemas.microsoft.com/office/drawing/2014/chart" uri="{C3380CC4-5D6E-409C-BE32-E72D297353CC}">
                    <c16:uniqueId val="{00000005-545F-46E1-AFAD-570D7AD2451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年齢別!$G$3</c15:sqref>
                        </c15:formulaRef>
                      </c:ext>
                    </c:extLst>
                    <c:strCache>
                      <c:ptCount val="1"/>
                      <c:pt idx="0">
                        <c:v>2017</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年齢別!$A$4:$A$10</c15:sqref>
                        </c15:formulaRef>
                      </c:ext>
                    </c:extLst>
                    <c:strCache>
                      <c:ptCount val="7"/>
                      <c:pt idx="0">
                        <c:v>～19</c:v>
                      </c:pt>
                      <c:pt idx="1">
                        <c:v>20～24</c:v>
                      </c:pt>
                      <c:pt idx="2">
                        <c:v>25～29</c:v>
                      </c:pt>
                      <c:pt idx="3">
                        <c:v>30～34</c:v>
                      </c:pt>
                      <c:pt idx="4">
                        <c:v>35～39</c:v>
                      </c:pt>
                      <c:pt idx="5">
                        <c:v>40～44</c:v>
                      </c:pt>
                      <c:pt idx="6">
                        <c:v>45～</c:v>
                      </c:pt>
                    </c:strCache>
                  </c:strRef>
                </c:cat>
                <c:val>
                  <c:numRef>
                    <c:extLst xmlns:c15="http://schemas.microsoft.com/office/drawing/2012/chart">
                      <c:ext xmlns:c15="http://schemas.microsoft.com/office/drawing/2012/chart" uri="{02D57815-91ED-43cb-92C2-25804820EDAC}">
                        <c15:formulaRef>
                          <c15:sqref>年齢別!$G$4:$G$10</c15:sqref>
                        </c15:formulaRef>
                      </c:ext>
                    </c:extLst>
                    <c:numCache>
                      <c:formatCode>General</c:formatCode>
                      <c:ptCount val="7"/>
                      <c:pt idx="0">
                        <c:v>5</c:v>
                      </c:pt>
                      <c:pt idx="1">
                        <c:v>14</c:v>
                      </c:pt>
                      <c:pt idx="2">
                        <c:v>60</c:v>
                      </c:pt>
                      <c:pt idx="3">
                        <c:v>101</c:v>
                      </c:pt>
                      <c:pt idx="4">
                        <c:v>125</c:v>
                      </c:pt>
                      <c:pt idx="5">
                        <c:v>53</c:v>
                      </c:pt>
                      <c:pt idx="6">
                        <c:v>1</c:v>
                      </c:pt>
                    </c:numCache>
                  </c:numRef>
                </c:val>
                <c:extLst xmlns:c15="http://schemas.microsoft.com/office/drawing/2012/chart">
                  <c:ext xmlns:c16="http://schemas.microsoft.com/office/drawing/2014/chart" uri="{C3380CC4-5D6E-409C-BE32-E72D297353CC}">
                    <c16:uniqueId val="{00000006-545F-46E1-AFAD-570D7AD24511}"/>
                  </c:ext>
                </c:extLst>
              </c15:ser>
            </c15:filteredBarSeries>
          </c:ext>
        </c:extLst>
      </c:barChart>
      <c:catAx>
        <c:axId val="53554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35546496"/>
        <c:crosses val="autoZero"/>
        <c:auto val="1"/>
        <c:lblAlgn val="ctr"/>
        <c:lblOffset val="100"/>
        <c:noMultiLvlLbl val="0"/>
      </c:catAx>
      <c:valAx>
        <c:axId val="53554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3554492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50"/>
        <c:overlap val="-27"/>
        <c:axId val="-445364848"/>
        <c:axId val="-445365392"/>
        <c:extLst>
          <c:ext xmlns:c15="http://schemas.microsoft.com/office/drawing/2012/chart" uri="{02D57815-91ED-43cb-92C2-25804820EDAC}">
            <c15:filteredBarSeries>
              <c15: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年齢別!$G$14:$M$14</c15:sqref>
                        </c15:formulaRef>
                      </c:ext>
                    </c:extLst>
                    <c:strCache>
                      <c:ptCount val="7"/>
                      <c:pt idx="0">
                        <c:v>～20</c:v>
                      </c:pt>
                      <c:pt idx="1">
                        <c:v>～25</c:v>
                      </c:pt>
                      <c:pt idx="2">
                        <c:v>26～30</c:v>
                      </c:pt>
                      <c:pt idx="3">
                        <c:v>31～35</c:v>
                      </c:pt>
                      <c:pt idx="4">
                        <c:v>36～40</c:v>
                      </c:pt>
                      <c:pt idx="5">
                        <c:v>41～45</c:v>
                      </c:pt>
                      <c:pt idx="6">
                        <c:v>46～</c:v>
                      </c:pt>
                    </c:strCache>
                  </c:strRef>
                </c:cat>
                <c:val>
                  <c:numRef>
                    <c:extLst>
                      <c:ext uri="{02D57815-91ED-43cb-92C2-25804820EDAC}">
                        <c15:formulaRef>
                          <c15:sqref>年齢別!$G$15:$M$15</c15:sqref>
                        </c15:formulaRef>
                      </c:ext>
                    </c:extLst>
                    <c:numCache>
                      <c:formatCode>#,##0_);[Red]\(#,##0\)</c:formatCode>
                      <c:ptCount val="7"/>
                      <c:pt idx="0">
                        <c:v>220</c:v>
                      </c:pt>
                      <c:pt idx="1">
                        <c:v>253.625</c:v>
                      </c:pt>
                      <c:pt idx="2">
                        <c:v>258.17500000000001</c:v>
                      </c:pt>
                      <c:pt idx="3">
                        <c:v>217.95238095238096</c:v>
                      </c:pt>
                      <c:pt idx="4">
                        <c:v>129.17500000000001</c:v>
                      </c:pt>
                      <c:pt idx="5">
                        <c:v>71.466666666666669</c:v>
                      </c:pt>
                      <c:pt idx="6">
                        <c:v>25.5</c:v>
                      </c:pt>
                    </c:numCache>
                  </c:numRef>
                </c:val>
                <c:extLst>
                  <c:ext xmlns:c16="http://schemas.microsoft.com/office/drawing/2014/chart" uri="{C3380CC4-5D6E-409C-BE32-E72D297353CC}">
                    <c16:uniqueId val="{00000000-A82D-4FB9-8A80-7037B2136434}"/>
                  </c:ext>
                </c:extLst>
              </c15:ser>
            </c15:filteredBarSeries>
            <c15:filteredBarSeries>
              <c15:ser>
                <c:idx val="1"/>
                <c:order val="1"/>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年齢別!$G$14:$M$14</c15:sqref>
                        </c15:formulaRef>
                      </c:ext>
                    </c:extLst>
                    <c:strCache>
                      <c:ptCount val="7"/>
                      <c:pt idx="0">
                        <c:v>～20</c:v>
                      </c:pt>
                      <c:pt idx="1">
                        <c:v>～25</c:v>
                      </c:pt>
                      <c:pt idx="2">
                        <c:v>26～30</c:v>
                      </c:pt>
                      <c:pt idx="3">
                        <c:v>31～35</c:v>
                      </c:pt>
                      <c:pt idx="4">
                        <c:v>36～40</c:v>
                      </c:pt>
                      <c:pt idx="5">
                        <c:v>41～45</c:v>
                      </c:pt>
                      <c:pt idx="6">
                        <c:v>46～</c:v>
                      </c:pt>
                    </c:strCache>
                  </c:strRef>
                </c:cat>
                <c:val>
                  <c:numRef>
                    <c:extLst xmlns:c15="http://schemas.microsoft.com/office/drawing/2012/chart">
                      <c:ext xmlns:c15="http://schemas.microsoft.com/office/drawing/2012/chart" uri="{02D57815-91ED-43cb-92C2-25804820EDAC}">
                        <c15:formulaRef>
                          <c15:sqref>年齢別!$G$16:$M$16</c15:sqref>
                        </c15:formulaRef>
                      </c:ext>
                    </c:extLst>
                    <c:numCache>
                      <c:formatCode>#,##0_);[Red]\(#,##0\)</c:formatCode>
                      <c:ptCount val="7"/>
                      <c:pt idx="0">
                        <c:v>154.28571428571428</c:v>
                      </c:pt>
                      <c:pt idx="1">
                        <c:v>314.04545454545456</c:v>
                      </c:pt>
                      <c:pt idx="2">
                        <c:v>246.38271604938271</c:v>
                      </c:pt>
                      <c:pt idx="3">
                        <c:v>197.69230769230768</c:v>
                      </c:pt>
                      <c:pt idx="4">
                        <c:v>125.29230769230769</c:v>
                      </c:pt>
                      <c:pt idx="5">
                        <c:v>150.30000000000001</c:v>
                      </c:pt>
                      <c:pt idx="6">
                        <c:v>38.5</c:v>
                      </c:pt>
                    </c:numCache>
                  </c:numRef>
                </c:val>
                <c:extLst xmlns:c15="http://schemas.microsoft.com/office/drawing/2012/chart">
                  <c:ext xmlns:c16="http://schemas.microsoft.com/office/drawing/2014/chart" uri="{C3380CC4-5D6E-409C-BE32-E72D297353CC}">
                    <c16:uniqueId val="{00000001-A82D-4FB9-8A80-7037B2136434}"/>
                  </c:ext>
                </c:extLst>
              </c15:ser>
            </c15:filteredBarSeries>
          </c:ext>
        </c:extLst>
      </c:barChart>
      <c:catAx>
        <c:axId val="-44536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90000"/>
                    <a:lumOff val="10000"/>
                  </a:schemeClr>
                </a:solidFill>
                <a:latin typeface="+mn-lt"/>
                <a:ea typeface="+mn-ea"/>
                <a:cs typeface="+mn-cs"/>
              </a:defRPr>
            </a:pPr>
            <a:endParaRPr lang="ja-JP"/>
          </a:p>
        </c:txPr>
        <c:crossAx val="-445365392"/>
        <c:crosses val="autoZero"/>
        <c:auto val="1"/>
        <c:lblAlgn val="ctr"/>
        <c:lblOffset val="100"/>
        <c:noMultiLvlLbl val="0"/>
      </c:catAx>
      <c:valAx>
        <c:axId val="-445365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0000"/>
                    <a:lumOff val="10000"/>
                  </a:schemeClr>
                </a:solidFill>
                <a:latin typeface="+mn-lt"/>
                <a:ea typeface="+mn-ea"/>
                <a:cs typeface="+mn-cs"/>
              </a:defRPr>
            </a:pPr>
            <a:endParaRPr lang="ja-JP"/>
          </a:p>
        </c:txPr>
        <c:crossAx val="-44536484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年齢別!$K$21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年齢別!$K$14:$R$14</c:f>
              <c:strCache>
                <c:ptCount val="7"/>
                <c:pt idx="0">
                  <c:v>～19</c:v>
                </c:pt>
                <c:pt idx="1">
                  <c:v>20～24</c:v>
                </c:pt>
                <c:pt idx="2">
                  <c:v>25～29</c:v>
                </c:pt>
                <c:pt idx="3">
                  <c:v>30～34</c:v>
                </c:pt>
                <c:pt idx="4">
                  <c:v>35～39</c:v>
                </c:pt>
                <c:pt idx="5">
                  <c:v>40～44</c:v>
                </c:pt>
                <c:pt idx="6">
                  <c:v>45～</c:v>
                </c:pt>
              </c:strCache>
            </c:strRef>
          </c:cat>
          <c:val>
            <c:numRef>
              <c:f>年齢別!$K$21:$R$21</c:f>
              <c:numCache>
                <c:formatCode>General</c:formatCode>
                <c:ptCount val="7"/>
                <c:pt idx="0">
                  <c:v>111</c:v>
                </c:pt>
                <c:pt idx="1">
                  <c:v>358</c:v>
                </c:pt>
                <c:pt idx="2">
                  <c:v>356</c:v>
                </c:pt>
                <c:pt idx="3">
                  <c:v>539</c:v>
                </c:pt>
                <c:pt idx="4">
                  <c:v>870</c:v>
                </c:pt>
                <c:pt idx="5">
                  <c:v>1334</c:v>
                </c:pt>
                <c:pt idx="6">
                  <c:v>7080</c:v>
                </c:pt>
              </c:numCache>
            </c:numRef>
          </c:val>
          <c:extLst>
            <c:ext xmlns:c16="http://schemas.microsoft.com/office/drawing/2014/chart" uri="{C3380CC4-5D6E-409C-BE32-E72D297353CC}">
              <c16:uniqueId val="{00000000-30CE-46C6-B949-1FFABED19BDB}"/>
            </c:ext>
          </c:extLst>
        </c:ser>
        <c:dLbls>
          <c:dLblPos val="outEnd"/>
          <c:showLegendKey val="0"/>
          <c:showVal val="1"/>
          <c:showCatName val="0"/>
          <c:showSerName val="0"/>
          <c:showPercent val="0"/>
          <c:showBubbleSize val="0"/>
        </c:dLbls>
        <c:gapWidth val="50"/>
        <c:overlap val="-27"/>
        <c:axId val="535545320"/>
        <c:axId val="535546888"/>
        <c:extLst>
          <c:ext xmlns:c15="http://schemas.microsoft.com/office/drawing/2012/chart" uri="{02D57815-91ED-43cb-92C2-25804820EDAC}">
            <c15:filteredBarSeries>
              <c15:ser>
                <c:idx val="0"/>
                <c:order val="0"/>
                <c:tx>
                  <c:strRef>
                    <c:extLst>
                      <c:ext uri="{02D57815-91ED-43cb-92C2-25804820EDAC}">
                        <c15:formulaRef>
                          <c15:sqref>年齢別!$K$15</c15:sqref>
                        </c15:formulaRef>
                      </c:ext>
                    </c:extLst>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年齢別!$K$14:$R$14</c15:sqref>
                        </c15:formulaRef>
                      </c:ext>
                    </c:extLst>
                    <c:strCache>
                      <c:ptCount val="7"/>
                      <c:pt idx="0">
                        <c:v>～19</c:v>
                      </c:pt>
                      <c:pt idx="1">
                        <c:v>20～24</c:v>
                      </c:pt>
                      <c:pt idx="2">
                        <c:v>25～29</c:v>
                      </c:pt>
                      <c:pt idx="3">
                        <c:v>30～34</c:v>
                      </c:pt>
                      <c:pt idx="4">
                        <c:v>35～39</c:v>
                      </c:pt>
                      <c:pt idx="5">
                        <c:v>40～44</c:v>
                      </c:pt>
                      <c:pt idx="6">
                        <c:v>45～</c:v>
                      </c:pt>
                    </c:strCache>
                  </c:strRef>
                </c:cat>
                <c:val>
                  <c:numRef>
                    <c:extLst>
                      <c:ext uri="{02D57815-91ED-43cb-92C2-25804820EDAC}">
                        <c15:formulaRef>
                          <c15:sqref>年齢別!$K$15:$R$15</c15:sqref>
                        </c15:formulaRef>
                      </c:ext>
                    </c:extLst>
                    <c:numCache>
                      <c:formatCode>#,##0_);[Red]\(#,##0\)</c:formatCode>
                      <c:ptCount val="7"/>
                      <c:pt idx="0">
                        <c:v>455</c:v>
                      </c:pt>
                      <c:pt idx="1">
                        <c:v>394</c:v>
                      </c:pt>
                      <c:pt idx="2">
                        <c:v>387</c:v>
                      </c:pt>
                      <c:pt idx="3">
                        <c:v>459</c:v>
                      </c:pt>
                      <c:pt idx="4">
                        <c:v>774</c:v>
                      </c:pt>
                      <c:pt idx="5">
                        <c:v>1399</c:v>
                      </c:pt>
                      <c:pt idx="6">
                        <c:v>3922</c:v>
                      </c:pt>
                    </c:numCache>
                  </c:numRef>
                </c:val>
                <c:extLst>
                  <c:ext xmlns:c16="http://schemas.microsoft.com/office/drawing/2014/chart" uri="{C3380CC4-5D6E-409C-BE32-E72D297353CC}">
                    <c16:uniqueId val="{00000001-30CE-46C6-B949-1FFABED19BD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年齢別!$K$16</c15:sqref>
                        </c15:formulaRef>
                      </c:ext>
                    </c:extLst>
                    <c:strCache>
                      <c:ptCount val="1"/>
                      <c:pt idx="0">
                        <c:v>2013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年齢別!$K$14:$R$14</c15:sqref>
                        </c15:formulaRef>
                      </c:ext>
                    </c:extLst>
                    <c:strCache>
                      <c:ptCount val="7"/>
                      <c:pt idx="0">
                        <c:v>～19</c:v>
                      </c:pt>
                      <c:pt idx="1">
                        <c:v>20～24</c:v>
                      </c:pt>
                      <c:pt idx="2">
                        <c:v>25～29</c:v>
                      </c:pt>
                      <c:pt idx="3">
                        <c:v>30～34</c:v>
                      </c:pt>
                      <c:pt idx="4">
                        <c:v>35～39</c:v>
                      </c:pt>
                      <c:pt idx="5">
                        <c:v>40～44</c:v>
                      </c:pt>
                      <c:pt idx="6">
                        <c:v>45～</c:v>
                      </c:pt>
                    </c:strCache>
                  </c:strRef>
                </c:cat>
                <c:val>
                  <c:numRef>
                    <c:extLst xmlns:c15="http://schemas.microsoft.com/office/drawing/2012/chart">
                      <c:ext xmlns:c15="http://schemas.microsoft.com/office/drawing/2012/chart" uri="{02D57815-91ED-43cb-92C2-25804820EDAC}">
                        <c15:formulaRef>
                          <c15:sqref>年齢別!$K$16:$R$16</c15:sqref>
                        </c15:formulaRef>
                      </c:ext>
                    </c:extLst>
                    <c:numCache>
                      <c:formatCode>#,##0_);[Red]\(#,##0\)</c:formatCode>
                      <c:ptCount val="7"/>
                      <c:pt idx="0">
                        <c:v>648.14814814814815</c:v>
                      </c:pt>
                      <c:pt idx="1">
                        <c:v>318.42524243740047</c:v>
                      </c:pt>
                      <c:pt idx="2">
                        <c:v>405.87262614621437</c:v>
                      </c:pt>
                      <c:pt idx="3">
                        <c:v>505.8365758754864</c:v>
                      </c:pt>
                      <c:pt idx="4">
                        <c:v>798.13359528487229</c:v>
                      </c:pt>
                      <c:pt idx="5">
                        <c:v>665.33599467731199</c:v>
                      </c:pt>
                      <c:pt idx="6">
                        <c:v>2597.4025974025976</c:v>
                      </c:pt>
                    </c:numCache>
                  </c:numRef>
                </c:val>
                <c:extLst xmlns:c15="http://schemas.microsoft.com/office/drawing/2012/chart">
                  <c:ext xmlns:c16="http://schemas.microsoft.com/office/drawing/2014/chart" uri="{C3380CC4-5D6E-409C-BE32-E72D297353CC}">
                    <c16:uniqueId val="{00000002-30CE-46C6-B949-1FFABED19BD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年齢別!$K$17</c15:sqref>
                        </c15:formulaRef>
                      </c:ext>
                    </c:extLst>
                    <c:strCache>
                      <c:ptCount val="1"/>
                      <c:pt idx="0">
                        <c:v>2014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年齢別!$K$14:$R$14</c15:sqref>
                        </c15:formulaRef>
                      </c:ext>
                    </c:extLst>
                    <c:strCache>
                      <c:ptCount val="7"/>
                      <c:pt idx="0">
                        <c:v>～19</c:v>
                      </c:pt>
                      <c:pt idx="1">
                        <c:v>20～24</c:v>
                      </c:pt>
                      <c:pt idx="2">
                        <c:v>25～29</c:v>
                      </c:pt>
                      <c:pt idx="3">
                        <c:v>30～34</c:v>
                      </c:pt>
                      <c:pt idx="4">
                        <c:v>35～39</c:v>
                      </c:pt>
                      <c:pt idx="5">
                        <c:v>40～44</c:v>
                      </c:pt>
                      <c:pt idx="6">
                        <c:v>45～</c:v>
                      </c:pt>
                    </c:strCache>
                  </c:strRef>
                </c:cat>
                <c:val>
                  <c:numRef>
                    <c:extLst xmlns:c15="http://schemas.microsoft.com/office/drawing/2012/chart">
                      <c:ext xmlns:c15="http://schemas.microsoft.com/office/drawing/2012/chart" uri="{02D57815-91ED-43cb-92C2-25804820EDAC}">
                        <c15:formulaRef>
                          <c15:sqref>年齢別!$K$17:$R$17</c15:sqref>
                        </c15:formulaRef>
                      </c:ext>
                    </c:extLst>
                    <c:numCache>
                      <c:formatCode>#,##0_);[Red]\(#,##0\)</c:formatCode>
                      <c:ptCount val="7"/>
                      <c:pt idx="0">
                        <c:v>465.54934823091253</c:v>
                      </c:pt>
                      <c:pt idx="1">
                        <c:v>272.52081756245269</c:v>
                      </c:pt>
                      <c:pt idx="2">
                        <c:v>286.87669518047153</c:v>
                      </c:pt>
                      <c:pt idx="3">
                        <c:v>516.20976887880806</c:v>
                      </c:pt>
                      <c:pt idx="4">
                        <c:v>737.59911488106206</c:v>
                      </c:pt>
                      <c:pt idx="5">
                        <c:v>1584.8826577263028</c:v>
                      </c:pt>
                      <c:pt idx="6">
                        <c:v>6172.8395061728388</c:v>
                      </c:pt>
                    </c:numCache>
                  </c:numRef>
                </c:val>
                <c:extLst xmlns:c15="http://schemas.microsoft.com/office/drawing/2012/chart">
                  <c:ext xmlns:c16="http://schemas.microsoft.com/office/drawing/2014/chart" uri="{C3380CC4-5D6E-409C-BE32-E72D297353CC}">
                    <c16:uniqueId val="{00000003-30CE-46C6-B949-1FFABED19BD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年齢別!$K$18</c15:sqref>
                        </c15:formulaRef>
                      </c:ext>
                    </c:extLst>
                    <c:strCache>
                      <c:ptCount val="1"/>
                      <c:pt idx="0">
                        <c:v>2015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年齢別!$K$14:$R$14</c15:sqref>
                        </c15:formulaRef>
                      </c:ext>
                    </c:extLst>
                    <c:strCache>
                      <c:ptCount val="7"/>
                      <c:pt idx="0">
                        <c:v>～19</c:v>
                      </c:pt>
                      <c:pt idx="1">
                        <c:v>20～24</c:v>
                      </c:pt>
                      <c:pt idx="2">
                        <c:v>25～29</c:v>
                      </c:pt>
                      <c:pt idx="3">
                        <c:v>30～34</c:v>
                      </c:pt>
                      <c:pt idx="4">
                        <c:v>35～39</c:v>
                      </c:pt>
                      <c:pt idx="5">
                        <c:v>40～44</c:v>
                      </c:pt>
                      <c:pt idx="6">
                        <c:v>45～</c:v>
                      </c:pt>
                    </c:strCache>
                  </c:strRef>
                </c:cat>
                <c:val>
                  <c:numRef>
                    <c:extLst xmlns:c15="http://schemas.microsoft.com/office/drawing/2012/chart">
                      <c:ext xmlns:c15="http://schemas.microsoft.com/office/drawing/2012/chart" uri="{02D57815-91ED-43cb-92C2-25804820EDAC}">
                        <c15:formulaRef>
                          <c15:sqref>年齢別!$K$18:$R$18</c15:sqref>
                        </c15:formulaRef>
                      </c:ext>
                    </c:extLst>
                    <c:numCache>
                      <c:formatCode>#,##0_);[Red]\(#,##0\)</c:formatCode>
                      <c:ptCount val="7"/>
                      <c:pt idx="0">
                        <c:v>639.85374771480804</c:v>
                      </c:pt>
                      <c:pt idx="1">
                        <c:v>97.481722177091797</c:v>
                      </c:pt>
                      <c:pt idx="2">
                        <c:v>419.46308724832215</c:v>
                      </c:pt>
                      <c:pt idx="3">
                        <c:v>457.81040334675191</c:v>
                      </c:pt>
                      <c:pt idx="4">
                        <c:v>982.14837235159678</c:v>
                      </c:pt>
                      <c:pt idx="5">
                        <c:v>1613.7428422696512</c:v>
                      </c:pt>
                      <c:pt idx="6">
                        <c:v>4081.6326530612241</c:v>
                      </c:pt>
                    </c:numCache>
                  </c:numRef>
                </c:val>
                <c:extLst xmlns:c15="http://schemas.microsoft.com/office/drawing/2012/chart">
                  <c:ext xmlns:c16="http://schemas.microsoft.com/office/drawing/2014/chart" uri="{C3380CC4-5D6E-409C-BE32-E72D297353CC}">
                    <c16:uniqueId val="{00000004-30CE-46C6-B949-1FFABED19BD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年齢別!$K$19</c15:sqref>
                        </c15:formulaRef>
                      </c:ext>
                    </c:extLst>
                    <c:strCache>
                      <c:ptCount val="1"/>
                      <c:pt idx="0">
                        <c:v>2016</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年齢別!$K$14:$R$14</c15:sqref>
                        </c15:formulaRef>
                      </c:ext>
                    </c:extLst>
                    <c:strCache>
                      <c:ptCount val="7"/>
                      <c:pt idx="0">
                        <c:v>～19</c:v>
                      </c:pt>
                      <c:pt idx="1">
                        <c:v>20～24</c:v>
                      </c:pt>
                      <c:pt idx="2">
                        <c:v>25～29</c:v>
                      </c:pt>
                      <c:pt idx="3">
                        <c:v>30～34</c:v>
                      </c:pt>
                      <c:pt idx="4">
                        <c:v>35～39</c:v>
                      </c:pt>
                      <c:pt idx="5">
                        <c:v>40～44</c:v>
                      </c:pt>
                      <c:pt idx="6">
                        <c:v>45～</c:v>
                      </c:pt>
                    </c:strCache>
                  </c:strRef>
                </c:cat>
                <c:val>
                  <c:numRef>
                    <c:extLst xmlns:c15="http://schemas.microsoft.com/office/drawing/2012/chart">
                      <c:ext xmlns:c15="http://schemas.microsoft.com/office/drawing/2012/chart" uri="{02D57815-91ED-43cb-92C2-25804820EDAC}">
                        <c15:formulaRef>
                          <c15:sqref>年齢別!$K$19:$R$19</c15:sqref>
                        </c15:formulaRef>
                      </c:ext>
                    </c:extLst>
                    <c:numCache>
                      <c:formatCode>#,##0_);[Red]\(#,##0\)</c:formatCode>
                      <c:ptCount val="7"/>
                      <c:pt idx="0">
                        <c:v>191.20458891013385</c:v>
                      </c:pt>
                      <c:pt idx="1">
                        <c:v>273.66387636831939</c:v>
                      </c:pt>
                      <c:pt idx="2">
                        <c:v>365.42923433874711</c:v>
                      </c:pt>
                      <c:pt idx="3">
                        <c:v>420.71726166162898</c:v>
                      </c:pt>
                      <c:pt idx="4">
                        <c:v>851.06382978723411</c:v>
                      </c:pt>
                      <c:pt idx="5">
                        <c:v>1513.5967162647512</c:v>
                      </c:pt>
                      <c:pt idx="6">
                        <c:v>3061.2244897959181</c:v>
                      </c:pt>
                    </c:numCache>
                  </c:numRef>
                </c:val>
                <c:extLst xmlns:c15="http://schemas.microsoft.com/office/drawing/2012/chart">
                  <c:ext xmlns:c16="http://schemas.microsoft.com/office/drawing/2014/chart" uri="{C3380CC4-5D6E-409C-BE32-E72D297353CC}">
                    <c16:uniqueId val="{00000005-30CE-46C6-B949-1FFABED19BD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年齢別!$K$20</c15:sqref>
                        </c15:formulaRef>
                      </c:ext>
                    </c:extLst>
                    <c:strCache>
                      <c:ptCount val="1"/>
                      <c:pt idx="0">
                        <c:v>2017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年齢別!$K$14:$R$14</c15:sqref>
                        </c15:formulaRef>
                      </c:ext>
                    </c:extLst>
                    <c:strCache>
                      <c:ptCount val="7"/>
                      <c:pt idx="0">
                        <c:v>～19</c:v>
                      </c:pt>
                      <c:pt idx="1">
                        <c:v>20～24</c:v>
                      </c:pt>
                      <c:pt idx="2">
                        <c:v>25～29</c:v>
                      </c:pt>
                      <c:pt idx="3">
                        <c:v>30～34</c:v>
                      </c:pt>
                      <c:pt idx="4">
                        <c:v>35～39</c:v>
                      </c:pt>
                      <c:pt idx="5">
                        <c:v>40～44</c:v>
                      </c:pt>
                      <c:pt idx="6">
                        <c:v>45～</c:v>
                      </c:pt>
                    </c:strCache>
                  </c:strRef>
                </c:cat>
                <c:val>
                  <c:numRef>
                    <c:extLst xmlns:c15="http://schemas.microsoft.com/office/drawing/2012/chart">
                      <c:ext xmlns:c15="http://schemas.microsoft.com/office/drawing/2012/chart" uri="{02D57815-91ED-43cb-92C2-25804820EDAC}">
                        <c15:formulaRef>
                          <c15:sqref>年齢別!$K$20:$R$20</c15:sqref>
                        </c15:formulaRef>
                      </c:ext>
                    </c:extLst>
                    <c:numCache>
                      <c:formatCode>#,##0_);[Red]\(#,##0\)</c:formatCode>
                      <c:ptCount val="7"/>
                      <c:pt idx="0">
                        <c:v>556.79287305122489</c:v>
                      </c:pt>
                      <c:pt idx="1">
                        <c:v>238.78560463926317</c:v>
                      </c:pt>
                      <c:pt idx="2">
                        <c:v>362.23134508572809</c:v>
                      </c:pt>
                      <c:pt idx="3">
                        <c:v>418.5314105751699</c:v>
                      </c:pt>
                      <c:pt idx="4">
                        <c:v>817.79522407589138</c:v>
                      </c:pt>
                      <c:pt idx="5">
                        <c:v>1414.4649052575394</c:v>
                      </c:pt>
                      <c:pt idx="6">
                        <c:v>884.95575221238903</c:v>
                      </c:pt>
                    </c:numCache>
                  </c:numRef>
                </c:val>
                <c:extLst xmlns:c15="http://schemas.microsoft.com/office/drawing/2012/chart">
                  <c:ext xmlns:c16="http://schemas.microsoft.com/office/drawing/2014/chart" uri="{C3380CC4-5D6E-409C-BE32-E72D297353CC}">
                    <c16:uniqueId val="{00000006-30CE-46C6-B949-1FFABED19BDB}"/>
                  </c:ext>
                </c:extLst>
              </c15:ser>
            </c15:filteredBarSeries>
          </c:ext>
        </c:extLst>
      </c:barChart>
      <c:catAx>
        <c:axId val="53554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535546888"/>
        <c:crosses val="autoZero"/>
        <c:auto val="1"/>
        <c:lblAlgn val="ctr"/>
        <c:lblOffset val="100"/>
        <c:noMultiLvlLbl val="0"/>
      </c:catAx>
      <c:valAx>
        <c:axId val="535546888"/>
        <c:scaling>
          <c:orientation val="minMax"/>
          <c:max val="6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53554532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24180875350782"/>
          <c:y val="0.19191919191919191"/>
          <c:w val="0.42274101264625624"/>
          <c:h val="0.62036705639067857"/>
        </c:manualLayout>
      </c:layout>
      <c:pieChart>
        <c:varyColors val="1"/>
        <c:ser>
          <c:idx val="6"/>
          <c:order val="6"/>
          <c:tx>
            <c:strRef>
              <c:f>発症時期・管理施設!$H$2</c:f>
              <c:strCache>
                <c:ptCount val="1"/>
                <c:pt idx="0">
                  <c:v>2018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DE-4A54-B495-2EA931DF30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DE-4A54-B495-2EA931DF30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DE-4A54-B495-2EA931DF30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ADE-4A54-B495-2EA931DF30B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ADE-4A54-B495-2EA931DF30B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ADE-4A54-B495-2EA931DF30BA}"/>
              </c:ext>
            </c:extLst>
          </c:dPt>
          <c:dLbls>
            <c:dLbl>
              <c:idx val="2"/>
              <c:layout>
                <c:manualLayout>
                  <c:x val="-0.12493260763436435"/>
                  <c:y val="8.368945359102839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CADE-4A54-B495-2EA931DF30BA}"/>
                </c:ext>
              </c:extLst>
            </c:dLbl>
            <c:dLbl>
              <c:idx val="3"/>
              <c:layout>
                <c:manualLayout>
                  <c:x val="-8.1426914698574729E-2"/>
                  <c:y val="-0.2243462180863755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CADE-4A54-B495-2EA931DF30BA}"/>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extLst>
                <c:ext xmlns:c16="http://schemas.microsoft.com/office/drawing/2014/chart" uri="{C3380CC4-5D6E-409C-BE32-E72D297353CC}">
                  <c16:uniqueId val="{00000009-CADE-4A54-B495-2EA931DF30BA}"/>
                </c:ext>
              </c:extLst>
            </c:dLbl>
            <c:dLbl>
              <c:idx val="5"/>
              <c:layout>
                <c:manualLayout>
                  <c:x val="-0.21416999095021644"/>
                  <c:y val="1.4777698242265172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CADE-4A54-B495-2EA931DF30B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発症時期・管理施設!$A$3:$A$8</c:f>
              <c:strCache>
                <c:ptCount val="6"/>
                <c:pt idx="0">
                  <c:v>初期</c:v>
                </c:pt>
                <c:pt idx="1">
                  <c:v>中期</c:v>
                </c:pt>
                <c:pt idx="2">
                  <c:v>後期</c:v>
                </c:pt>
                <c:pt idx="3">
                  <c:v>分娩中</c:v>
                </c:pt>
                <c:pt idx="4">
                  <c:v>産褥0-7日</c:v>
                </c:pt>
                <c:pt idx="5">
                  <c:v>産褥8-30日</c:v>
                </c:pt>
              </c:strCache>
            </c:strRef>
          </c:cat>
          <c:val>
            <c:numRef>
              <c:f>発症時期・管理施設!$H$3:$H$8</c:f>
              <c:numCache>
                <c:formatCode>General</c:formatCode>
                <c:ptCount val="6"/>
                <c:pt idx="0">
                  <c:v>3</c:v>
                </c:pt>
                <c:pt idx="1">
                  <c:v>25</c:v>
                </c:pt>
                <c:pt idx="2">
                  <c:v>80</c:v>
                </c:pt>
                <c:pt idx="3">
                  <c:v>120</c:v>
                </c:pt>
                <c:pt idx="4">
                  <c:v>139</c:v>
                </c:pt>
                <c:pt idx="5">
                  <c:v>12</c:v>
                </c:pt>
              </c:numCache>
            </c:numRef>
          </c:val>
          <c:extLst>
            <c:ext xmlns:c16="http://schemas.microsoft.com/office/drawing/2014/chart" uri="{C3380CC4-5D6E-409C-BE32-E72D297353CC}">
              <c16:uniqueId val="{0000000C-CADE-4A54-B495-2EA931DF30BA}"/>
            </c:ext>
          </c:extLst>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発症時期・管理施設!$B$2</c15:sqref>
                        </c15:formulaRef>
                      </c:ext>
                    </c:extLst>
                    <c:strCache>
                      <c:ptCount val="1"/>
                      <c:pt idx="0">
                        <c:v>2010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CADE-4A54-B495-2EA931DF30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CADE-4A54-B495-2EA931DF30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CADE-4A54-B495-2EA931DF30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CADE-4A54-B495-2EA931DF30B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CADE-4A54-B495-2EA931DF30B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CADE-4A54-B495-2EA931DF30B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発症時期・管理施設!$A$3:$A$8</c15:sqref>
                        </c15:formulaRef>
                      </c:ext>
                    </c:extLst>
                    <c:strCache>
                      <c:ptCount val="6"/>
                      <c:pt idx="0">
                        <c:v>初期</c:v>
                      </c:pt>
                      <c:pt idx="1">
                        <c:v>中期</c:v>
                      </c:pt>
                      <c:pt idx="2">
                        <c:v>後期</c:v>
                      </c:pt>
                      <c:pt idx="3">
                        <c:v>分娩中</c:v>
                      </c:pt>
                      <c:pt idx="4">
                        <c:v>産褥0-7日</c:v>
                      </c:pt>
                      <c:pt idx="5">
                        <c:v>産褥8-30日</c:v>
                      </c:pt>
                    </c:strCache>
                  </c:strRef>
                </c:cat>
                <c:val>
                  <c:numRef>
                    <c:extLst>
                      <c:ext uri="{02D57815-91ED-43cb-92C2-25804820EDAC}">
                        <c15:formulaRef>
                          <c15:sqref>発症時期・管理施設!$B$3:$B$8</c15:sqref>
                        </c15:formulaRef>
                      </c:ext>
                    </c:extLst>
                    <c:numCache>
                      <c:formatCode>General</c:formatCode>
                      <c:ptCount val="6"/>
                      <c:pt idx="0">
                        <c:v>16</c:v>
                      </c:pt>
                      <c:pt idx="1">
                        <c:v>15</c:v>
                      </c:pt>
                      <c:pt idx="2">
                        <c:v>52</c:v>
                      </c:pt>
                      <c:pt idx="3">
                        <c:v>83</c:v>
                      </c:pt>
                      <c:pt idx="4">
                        <c:v>28</c:v>
                      </c:pt>
                      <c:pt idx="5">
                        <c:v>4</c:v>
                      </c:pt>
                    </c:numCache>
                  </c:numRef>
                </c:val>
                <c:extLst>
                  <c:ext xmlns:c16="http://schemas.microsoft.com/office/drawing/2014/chart" uri="{C3380CC4-5D6E-409C-BE32-E72D297353CC}">
                    <c16:uniqueId val="{00000019-CADE-4A54-B495-2EA931DF30BA}"/>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発症時期・管理施設!$C$2</c15:sqref>
                        </c15:formulaRef>
                      </c:ext>
                    </c:extLst>
                    <c:strCache>
                      <c:ptCount val="1"/>
                      <c:pt idx="0">
                        <c:v>2013</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CADE-4A54-B495-2EA931DF30B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CADE-4A54-B495-2EA931DF30B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CADE-4A54-B495-2EA931DF30B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CADE-4A54-B495-2EA931DF30B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CADE-4A54-B495-2EA931DF30B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CADE-4A54-B495-2EA931DF30B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発症時期・管理施設!$A$3:$A$8</c15:sqref>
                        </c15:formulaRef>
                      </c:ext>
                    </c:extLst>
                    <c:strCache>
                      <c:ptCount val="6"/>
                      <c:pt idx="0">
                        <c:v>初期</c:v>
                      </c:pt>
                      <c:pt idx="1">
                        <c:v>中期</c:v>
                      </c:pt>
                      <c:pt idx="2">
                        <c:v>後期</c:v>
                      </c:pt>
                      <c:pt idx="3">
                        <c:v>分娩中</c:v>
                      </c:pt>
                      <c:pt idx="4">
                        <c:v>産褥0-7日</c:v>
                      </c:pt>
                      <c:pt idx="5">
                        <c:v>産褥8-30日</c:v>
                      </c:pt>
                    </c:strCache>
                  </c:strRef>
                </c:cat>
                <c:val>
                  <c:numRef>
                    <c:extLst xmlns:c15="http://schemas.microsoft.com/office/drawing/2012/chart">
                      <c:ext xmlns:c15="http://schemas.microsoft.com/office/drawing/2012/chart" uri="{02D57815-91ED-43cb-92C2-25804820EDAC}">
                        <c15:formulaRef>
                          <c15:sqref>発症時期・管理施設!$C$3:$C$8</c15:sqref>
                        </c15:formulaRef>
                      </c:ext>
                    </c:extLst>
                    <c:numCache>
                      <c:formatCode>General</c:formatCode>
                      <c:ptCount val="6"/>
                      <c:pt idx="0">
                        <c:v>7</c:v>
                      </c:pt>
                      <c:pt idx="1">
                        <c:v>26</c:v>
                      </c:pt>
                      <c:pt idx="2">
                        <c:v>148</c:v>
                      </c:pt>
                      <c:pt idx="3">
                        <c:v>125</c:v>
                      </c:pt>
                      <c:pt idx="4">
                        <c:v>74</c:v>
                      </c:pt>
                      <c:pt idx="5">
                        <c:v>10</c:v>
                      </c:pt>
                    </c:numCache>
                  </c:numRef>
                </c:val>
                <c:extLst xmlns:c15="http://schemas.microsoft.com/office/drawing/2012/chart">
                  <c:ext xmlns:c16="http://schemas.microsoft.com/office/drawing/2014/chart" uri="{C3380CC4-5D6E-409C-BE32-E72D297353CC}">
                    <c16:uniqueId val="{00000026-CADE-4A54-B495-2EA931DF30BA}"/>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発症時期・管理施設!$D$2</c15:sqref>
                        </c15:formulaRef>
                      </c:ext>
                    </c:extLst>
                    <c:strCache>
                      <c:ptCount val="1"/>
                      <c:pt idx="0">
                        <c:v>2014</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CADE-4A54-B495-2EA931DF30B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CADE-4A54-B495-2EA931DF30B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CADE-4A54-B495-2EA931DF30B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CADE-4A54-B495-2EA931DF30B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CADE-4A54-B495-2EA931DF30B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CADE-4A54-B495-2EA931DF30B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発症時期・管理施設!$A$3:$A$8</c15:sqref>
                        </c15:formulaRef>
                      </c:ext>
                    </c:extLst>
                    <c:strCache>
                      <c:ptCount val="6"/>
                      <c:pt idx="0">
                        <c:v>初期</c:v>
                      </c:pt>
                      <c:pt idx="1">
                        <c:v>中期</c:v>
                      </c:pt>
                      <c:pt idx="2">
                        <c:v>後期</c:v>
                      </c:pt>
                      <c:pt idx="3">
                        <c:v>分娩中</c:v>
                      </c:pt>
                      <c:pt idx="4">
                        <c:v>産褥0-7日</c:v>
                      </c:pt>
                      <c:pt idx="5">
                        <c:v>産褥8-30日</c:v>
                      </c:pt>
                    </c:strCache>
                  </c:strRef>
                </c:cat>
                <c:val>
                  <c:numRef>
                    <c:extLst xmlns:c15="http://schemas.microsoft.com/office/drawing/2012/chart">
                      <c:ext xmlns:c15="http://schemas.microsoft.com/office/drawing/2012/chart" uri="{02D57815-91ED-43cb-92C2-25804820EDAC}">
                        <c15:formulaRef>
                          <c15:sqref>発症時期・管理施設!$D$3:$D$8</c15:sqref>
                        </c15:formulaRef>
                      </c:ext>
                    </c:extLst>
                    <c:numCache>
                      <c:formatCode>General</c:formatCode>
                      <c:ptCount val="6"/>
                      <c:pt idx="0">
                        <c:v>7</c:v>
                      </c:pt>
                      <c:pt idx="1">
                        <c:v>26</c:v>
                      </c:pt>
                      <c:pt idx="2">
                        <c:v>103</c:v>
                      </c:pt>
                      <c:pt idx="3">
                        <c:v>145</c:v>
                      </c:pt>
                      <c:pt idx="4">
                        <c:v>114</c:v>
                      </c:pt>
                      <c:pt idx="5">
                        <c:v>8</c:v>
                      </c:pt>
                    </c:numCache>
                  </c:numRef>
                </c:val>
                <c:extLst xmlns:c15="http://schemas.microsoft.com/office/drawing/2012/chart">
                  <c:ext xmlns:c16="http://schemas.microsoft.com/office/drawing/2014/chart" uri="{C3380CC4-5D6E-409C-BE32-E72D297353CC}">
                    <c16:uniqueId val="{00000033-CADE-4A54-B495-2EA931DF30BA}"/>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発症時期・管理施設!$E$2</c15:sqref>
                        </c15:formulaRef>
                      </c:ext>
                    </c:extLst>
                    <c:strCache>
                      <c:ptCount val="1"/>
                      <c:pt idx="0">
                        <c:v>2015</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CADE-4A54-B495-2EA931DF30B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CADE-4A54-B495-2EA931DF30B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CADE-4A54-B495-2EA931DF30B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CADE-4A54-B495-2EA931DF30B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CADE-4A54-B495-2EA931DF30B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CADE-4A54-B495-2EA931DF30B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発症時期・管理施設!$A$3:$A$8</c15:sqref>
                        </c15:formulaRef>
                      </c:ext>
                    </c:extLst>
                    <c:strCache>
                      <c:ptCount val="6"/>
                      <c:pt idx="0">
                        <c:v>初期</c:v>
                      </c:pt>
                      <c:pt idx="1">
                        <c:v>中期</c:v>
                      </c:pt>
                      <c:pt idx="2">
                        <c:v>後期</c:v>
                      </c:pt>
                      <c:pt idx="3">
                        <c:v>分娩中</c:v>
                      </c:pt>
                      <c:pt idx="4">
                        <c:v>産褥0-7日</c:v>
                      </c:pt>
                      <c:pt idx="5">
                        <c:v>産褥8-30日</c:v>
                      </c:pt>
                    </c:strCache>
                  </c:strRef>
                </c:cat>
                <c:val>
                  <c:numRef>
                    <c:extLst xmlns:c15="http://schemas.microsoft.com/office/drawing/2012/chart">
                      <c:ext xmlns:c15="http://schemas.microsoft.com/office/drawing/2012/chart" uri="{02D57815-91ED-43cb-92C2-25804820EDAC}">
                        <c15:formulaRef>
                          <c15:sqref>発症時期・管理施設!$E$3:$E$8</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40-CADE-4A54-B495-2EA931DF30BA}"/>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発症時期・管理施設!$F$2</c15:sqref>
                        </c15:formulaRef>
                      </c:ext>
                    </c:extLst>
                    <c:strCache>
                      <c:ptCount val="1"/>
                      <c:pt idx="0">
                        <c:v>2016</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CADE-4A54-B495-2EA931DF30B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CADE-4A54-B495-2EA931DF30B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CADE-4A54-B495-2EA931DF30B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CADE-4A54-B495-2EA931DF30B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CADE-4A54-B495-2EA931DF30B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CADE-4A54-B495-2EA931DF30B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発症時期・管理施設!$A$3:$A$8</c15:sqref>
                        </c15:formulaRef>
                      </c:ext>
                    </c:extLst>
                    <c:strCache>
                      <c:ptCount val="6"/>
                      <c:pt idx="0">
                        <c:v>初期</c:v>
                      </c:pt>
                      <c:pt idx="1">
                        <c:v>中期</c:v>
                      </c:pt>
                      <c:pt idx="2">
                        <c:v>後期</c:v>
                      </c:pt>
                      <c:pt idx="3">
                        <c:v>分娩中</c:v>
                      </c:pt>
                      <c:pt idx="4">
                        <c:v>産褥0-7日</c:v>
                      </c:pt>
                      <c:pt idx="5">
                        <c:v>産褥8-30日</c:v>
                      </c:pt>
                    </c:strCache>
                  </c:strRef>
                </c:cat>
                <c:val>
                  <c:numRef>
                    <c:extLst xmlns:c15="http://schemas.microsoft.com/office/drawing/2012/chart">
                      <c:ext xmlns:c15="http://schemas.microsoft.com/office/drawing/2012/chart" uri="{02D57815-91ED-43cb-92C2-25804820EDAC}">
                        <c15:formulaRef>
                          <c15:sqref>発症時期・管理施設!$F$3:$F$8</c15:sqref>
                        </c15:formulaRef>
                      </c:ext>
                    </c:extLst>
                    <c:numCache>
                      <c:formatCode>General</c:formatCode>
                      <c:ptCount val="6"/>
                      <c:pt idx="0">
                        <c:v>2</c:v>
                      </c:pt>
                      <c:pt idx="1">
                        <c:v>20</c:v>
                      </c:pt>
                      <c:pt idx="2">
                        <c:v>79</c:v>
                      </c:pt>
                      <c:pt idx="3">
                        <c:v>102</c:v>
                      </c:pt>
                      <c:pt idx="4">
                        <c:v>146</c:v>
                      </c:pt>
                      <c:pt idx="5">
                        <c:v>16</c:v>
                      </c:pt>
                    </c:numCache>
                  </c:numRef>
                </c:val>
                <c:extLst xmlns:c15="http://schemas.microsoft.com/office/drawing/2012/chart">
                  <c:ext xmlns:c16="http://schemas.microsoft.com/office/drawing/2014/chart" uri="{C3380CC4-5D6E-409C-BE32-E72D297353CC}">
                    <c16:uniqueId val="{0000004D-CADE-4A54-B495-2EA931DF30BA}"/>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発症時期・管理施設!$G$2</c15:sqref>
                        </c15:formulaRef>
                      </c:ext>
                    </c:extLst>
                    <c:strCache>
                      <c:ptCount val="1"/>
                      <c:pt idx="0">
                        <c:v>2017</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CADE-4A54-B495-2EA931DF30B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CADE-4A54-B495-2EA931DF30B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CADE-4A54-B495-2EA931DF30B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CADE-4A54-B495-2EA931DF30B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CADE-4A54-B495-2EA931DF30B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CADE-4A54-B495-2EA931DF30B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発症時期・管理施設!$A$3:$A$8</c15:sqref>
                        </c15:formulaRef>
                      </c:ext>
                    </c:extLst>
                    <c:strCache>
                      <c:ptCount val="6"/>
                      <c:pt idx="0">
                        <c:v>初期</c:v>
                      </c:pt>
                      <c:pt idx="1">
                        <c:v>中期</c:v>
                      </c:pt>
                      <c:pt idx="2">
                        <c:v>後期</c:v>
                      </c:pt>
                      <c:pt idx="3">
                        <c:v>分娩中</c:v>
                      </c:pt>
                      <c:pt idx="4">
                        <c:v>産褥0-7日</c:v>
                      </c:pt>
                      <c:pt idx="5">
                        <c:v>産褥8-30日</c:v>
                      </c:pt>
                    </c:strCache>
                  </c:strRef>
                </c:cat>
                <c:val>
                  <c:numRef>
                    <c:extLst xmlns:c15="http://schemas.microsoft.com/office/drawing/2012/chart">
                      <c:ext xmlns:c15="http://schemas.microsoft.com/office/drawing/2012/chart" uri="{02D57815-91ED-43cb-92C2-25804820EDAC}">
                        <c15:formulaRef>
                          <c15:sqref>発症時期・管理施設!$G$3:$G$8</c15:sqref>
                        </c15:formulaRef>
                      </c:ext>
                    </c:extLst>
                    <c:numCache>
                      <c:formatCode>General</c:formatCode>
                      <c:ptCount val="6"/>
                      <c:pt idx="0">
                        <c:v>4</c:v>
                      </c:pt>
                      <c:pt idx="1">
                        <c:v>28</c:v>
                      </c:pt>
                      <c:pt idx="2">
                        <c:v>74</c:v>
                      </c:pt>
                      <c:pt idx="3">
                        <c:v>58</c:v>
                      </c:pt>
                      <c:pt idx="4">
                        <c:v>149</c:v>
                      </c:pt>
                      <c:pt idx="5">
                        <c:v>12</c:v>
                      </c:pt>
                    </c:numCache>
                  </c:numRef>
                </c:val>
                <c:extLst xmlns:c15="http://schemas.microsoft.com/office/drawing/2012/chart">
                  <c:ext xmlns:c16="http://schemas.microsoft.com/office/drawing/2014/chart" uri="{C3380CC4-5D6E-409C-BE32-E72D297353CC}">
                    <c16:uniqueId val="{0000005A-CADE-4A54-B495-2EA931DF30BA}"/>
                  </c:ext>
                </c:extLst>
              </c15:ser>
            </c15:filteredPieSeries>
          </c:ext>
        </c:extLst>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j-lt"/>
                <a:ea typeface="+mj-ea"/>
                <a:cs typeface="+mn-cs"/>
              </a:defRPr>
            </a:pPr>
            <a:r>
              <a:rPr lang="ja-JP"/>
              <a:t>搬送の有無 </a:t>
            </a:r>
            <a:r>
              <a:rPr lang="en-US"/>
              <a:t>2018</a:t>
            </a:r>
            <a:endParaRPr lang="ja-JP"/>
          </a:p>
        </c:rich>
      </c:tx>
      <c:layout/>
      <c:overlay val="0"/>
      <c:spPr>
        <a:noFill/>
        <a:ln>
          <a:noFill/>
        </a:ln>
        <a:effectLst/>
      </c:spPr>
      <c:txPr>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j-lt"/>
              <a:ea typeface="+mj-ea"/>
              <a:cs typeface="+mn-cs"/>
            </a:defRPr>
          </a:pPr>
          <a:endParaRPr lang="ja-JP"/>
        </a:p>
      </c:txPr>
    </c:title>
    <c:autoTitleDeleted val="0"/>
    <c:plotArea>
      <c:layout>
        <c:manualLayout>
          <c:layoutTarget val="inner"/>
          <c:xMode val="edge"/>
          <c:yMode val="edge"/>
          <c:x val="7.0985406555100133E-2"/>
          <c:y val="0.20487592592592591"/>
          <c:w val="0.79339551132901043"/>
          <c:h val="0.51057592592592593"/>
        </c:manualLayout>
      </c:layout>
      <c:barChart>
        <c:barDir val="bar"/>
        <c:grouping val="percentStacked"/>
        <c:varyColors val="0"/>
        <c:ser>
          <c:idx val="0"/>
          <c:order val="0"/>
          <c:tx>
            <c:strRef>
              <c:f>搬送有無!$J$2</c:f>
              <c:strCache>
                <c:ptCount val="1"/>
                <c:pt idx="0">
                  <c:v>搬送あり</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j-lt"/>
                    <a:ea typeface="+mj-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搬送有無!$K$1:$Q$1</c:f>
              <c:numCache>
                <c:formatCode>General</c:formatCode>
                <c:ptCount val="1"/>
                <c:pt idx="0">
                  <c:v>2018</c:v>
                </c:pt>
              </c:numCache>
            </c:numRef>
          </c:cat>
          <c:val>
            <c:numRef>
              <c:f>搬送有無!$K$2:$Q$2</c:f>
              <c:numCache>
                <c:formatCode>0%</c:formatCode>
                <c:ptCount val="1"/>
                <c:pt idx="0">
                  <c:v>0.42622950819672129</c:v>
                </c:pt>
              </c:numCache>
            </c:numRef>
          </c:val>
          <c:extLst>
            <c:ext xmlns:c16="http://schemas.microsoft.com/office/drawing/2014/chart" uri="{C3380CC4-5D6E-409C-BE32-E72D297353CC}">
              <c16:uniqueId val="{00000000-28B8-4555-9AA7-FC02EC925656}"/>
            </c:ext>
          </c:extLst>
        </c:ser>
        <c:ser>
          <c:idx val="1"/>
          <c:order val="1"/>
          <c:tx>
            <c:strRef>
              <c:f>搬送有無!$J$3</c:f>
              <c:strCache>
                <c:ptCount val="1"/>
                <c:pt idx="0">
                  <c:v>自院</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j-lt"/>
                    <a:ea typeface="+mj-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搬送有無!$K$1:$Q$1</c:f>
              <c:numCache>
                <c:formatCode>General</c:formatCode>
                <c:ptCount val="1"/>
                <c:pt idx="0">
                  <c:v>2018</c:v>
                </c:pt>
              </c:numCache>
            </c:numRef>
          </c:cat>
          <c:val>
            <c:numRef>
              <c:f>搬送有無!$K$3:$Q$3</c:f>
              <c:numCache>
                <c:formatCode>0%</c:formatCode>
                <c:ptCount val="1"/>
                <c:pt idx="0">
                  <c:v>0.57377049180327866</c:v>
                </c:pt>
              </c:numCache>
            </c:numRef>
          </c:val>
          <c:extLst>
            <c:ext xmlns:c16="http://schemas.microsoft.com/office/drawing/2014/chart" uri="{C3380CC4-5D6E-409C-BE32-E72D297353CC}">
              <c16:uniqueId val="{00000001-28B8-4555-9AA7-FC02EC925656}"/>
            </c:ext>
          </c:extLst>
        </c:ser>
        <c:dLbls>
          <c:dLblPos val="ctr"/>
          <c:showLegendKey val="0"/>
          <c:showVal val="1"/>
          <c:showCatName val="0"/>
          <c:showSerName val="0"/>
          <c:showPercent val="0"/>
          <c:showBubbleSize val="0"/>
        </c:dLbls>
        <c:gapWidth val="50"/>
        <c:overlap val="100"/>
        <c:axId val="539335808"/>
        <c:axId val="539338160"/>
      </c:barChart>
      <c:catAx>
        <c:axId val="53933580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j-ea"/>
                <a:cs typeface="+mn-cs"/>
              </a:defRPr>
            </a:pPr>
            <a:endParaRPr lang="ja-JP"/>
          </a:p>
        </c:txPr>
        <c:crossAx val="539338160"/>
        <c:crosses val="autoZero"/>
        <c:auto val="1"/>
        <c:lblAlgn val="ctr"/>
        <c:lblOffset val="100"/>
        <c:noMultiLvlLbl val="0"/>
      </c:catAx>
      <c:valAx>
        <c:axId val="539338160"/>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j-ea"/>
                <a:cs typeface="+mn-cs"/>
              </a:defRPr>
            </a:pPr>
            <a:endParaRPr lang="ja-JP"/>
          </a:p>
        </c:txPr>
        <c:crossAx val="539335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j-ea"/>
              <a:cs typeface="+mn-cs"/>
            </a:defRPr>
          </a:pPr>
          <a:endParaRPr lang="ja-JP"/>
        </a:p>
      </c:txPr>
    </c:legend>
    <c:plotVisOnly val="1"/>
    <c:dispBlanksAs val="gap"/>
    <c:showDLblsOverMax val="0"/>
  </c:chart>
  <c:spPr>
    <a:noFill/>
    <a:ln>
      <a:noFill/>
    </a:ln>
    <a:effectLst/>
  </c:spPr>
  <c:txPr>
    <a:bodyPr/>
    <a:lstStyle/>
    <a:p>
      <a:pPr>
        <a:defRPr sz="1400">
          <a:latin typeface="+mj-lt"/>
          <a:ea typeface="+mj-ea"/>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n-lt"/>
                <a:ea typeface="+mn-ea"/>
                <a:cs typeface="+mn-cs"/>
              </a:defRPr>
            </a:pPr>
            <a:r>
              <a:rPr lang="ja-JP"/>
              <a:t>搬入施設 </a:t>
            </a:r>
            <a:r>
              <a:rPr lang="en-US"/>
              <a:t>2018</a:t>
            </a:r>
            <a:endParaRPr lang="ja-JP"/>
          </a:p>
        </c:rich>
      </c:tx>
      <c:layout/>
      <c:overlay val="0"/>
      <c:spPr>
        <a:noFill/>
        <a:ln>
          <a:noFill/>
        </a:ln>
        <a:effectLst/>
      </c:spPr>
      <c:txPr>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0850663940391509E-2"/>
          <c:y val="0.13847273004297231"/>
          <c:w val="0.79353499299005392"/>
          <c:h val="0.50067135156754272"/>
        </c:manualLayout>
      </c:layout>
      <c:barChart>
        <c:barDir val="bar"/>
        <c:grouping val="percentStacked"/>
        <c:varyColors val="0"/>
        <c:ser>
          <c:idx val="0"/>
          <c:order val="0"/>
          <c:tx>
            <c:strRef>
              <c:f>'番外 母体救命施設への搬送'!$J$17</c:f>
              <c:strCache>
                <c:ptCount val="1"/>
                <c:pt idx="0">
                  <c:v>最重症妊産婦受け入れ施設</c:v>
                </c:pt>
              </c:strCache>
            </c:strRef>
          </c:tx>
          <c:spPr>
            <a:solidFill>
              <a:schemeClr val="accent6">
                <a:alpha val="70000"/>
              </a:schemeClr>
            </a:solidFill>
            <a:ln>
              <a:noFill/>
            </a:ln>
            <a:effectLst/>
          </c:spPr>
          <c:invertIfNegative val="0"/>
          <c:dLbls>
            <c:dLbl>
              <c:idx val="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extLst>
                <c:ext xmlns:c16="http://schemas.microsoft.com/office/drawing/2014/chart" uri="{C3380CC4-5D6E-409C-BE32-E72D297353CC}">
                  <c16:uniqueId val="{00000000-5BD6-43C3-B259-92E11E2A8CF3}"/>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'番外 母体救命施設への搬送'!$K$16:$O$16</c:f>
              <c:numCache>
                <c:formatCode>General</c:formatCode>
                <c:ptCount val="1"/>
                <c:pt idx="0">
                  <c:v>2018</c:v>
                </c:pt>
              </c:numCache>
              <c:extLst/>
            </c:numRef>
          </c:cat>
          <c:val>
            <c:numRef>
              <c:f>'番外 母体救命施設への搬送'!$K$17:$O$17</c:f>
              <c:numCache>
                <c:formatCode>0%</c:formatCode>
                <c:ptCount val="1"/>
                <c:pt idx="0">
                  <c:v>0.69945355191256831</c:v>
                </c:pt>
              </c:numCache>
              <c:extLst/>
            </c:numRef>
          </c:val>
          <c:extLst>
            <c:ext xmlns:c16="http://schemas.microsoft.com/office/drawing/2014/chart" uri="{C3380CC4-5D6E-409C-BE32-E72D297353CC}">
              <c16:uniqueId val="{00000000-44D4-458E-8DDD-7209EFE99CDE}"/>
            </c:ext>
          </c:extLst>
        </c:ser>
        <c:ser>
          <c:idx val="1"/>
          <c:order val="1"/>
          <c:tx>
            <c:strRef>
              <c:f>'番外 母体救命施設への搬送'!$J$18</c:f>
              <c:strCache>
                <c:ptCount val="1"/>
                <c:pt idx="0">
                  <c:v>非最重症妊産婦受け入れ施設</c:v>
                </c:pt>
              </c:strCache>
            </c:strRef>
          </c:tx>
          <c:spPr>
            <a:solidFill>
              <a:schemeClr val="accent5">
                <a:alpha val="70000"/>
              </a:schemeClr>
            </a:solidFill>
            <a:ln>
              <a:noFill/>
            </a:ln>
            <a:effectLst/>
          </c:spPr>
          <c:invertIfNegative val="0"/>
          <c:dLbls>
            <c:dLbl>
              <c:idx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ja-JP"/>
                </a:p>
              </c:txPr>
              <c:dLblPos val="ctr"/>
              <c:showLegendKey val="0"/>
              <c:showVal val="1"/>
              <c:showCatName val="0"/>
              <c:showSerName val="1"/>
              <c:showPercent val="0"/>
              <c:showBubbleSize val="0"/>
              <c:extLst>
                <c:ext xmlns:c16="http://schemas.microsoft.com/office/drawing/2014/chart" uri="{C3380CC4-5D6E-409C-BE32-E72D297353CC}">
                  <c16:uniqueId val="{00000001-5BD6-43C3-B259-92E11E2A8CF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'番外 母体救命施設への搬送'!$K$16:$O$16</c:f>
              <c:numCache>
                <c:formatCode>General</c:formatCode>
                <c:ptCount val="1"/>
                <c:pt idx="0">
                  <c:v>2018</c:v>
                </c:pt>
              </c:numCache>
              <c:extLst/>
            </c:numRef>
          </c:cat>
          <c:val>
            <c:numRef>
              <c:f>'番外 母体救命施設への搬送'!$K$18:$O$18</c:f>
              <c:numCache>
                <c:formatCode>0%</c:formatCode>
                <c:ptCount val="1"/>
                <c:pt idx="0">
                  <c:v>0.30054644808743169</c:v>
                </c:pt>
              </c:numCache>
              <c:extLst/>
            </c:numRef>
          </c:val>
          <c:extLst>
            <c:ext xmlns:c16="http://schemas.microsoft.com/office/drawing/2014/chart" uri="{C3380CC4-5D6E-409C-BE32-E72D297353CC}">
              <c16:uniqueId val="{00000001-44D4-458E-8DDD-7209EFE99CDE}"/>
            </c:ext>
          </c:extLst>
        </c:ser>
        <c:dLbls>
          <c:dLblPos val="ctr"/>
          <c:showLegendKey val="0"/>
          <c:showVal val="1"/>
          <c:showCatName val="0"/>
          <c:showSerName val="0"/>
          <c:showPercent val="0"/>
          <c:showBubbleSize val="0"/>
        </c:dLbls>
        <c:gapWidth val="50"/>
        <c:overlap val="100"/>
        <c:axId val="540117280"/>
        <c:axId val="540115712"/>
      </c:barChart>
      <c:catAx>
        <c:axId val="54011728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40115712"/>
        <c:crosses val="autoZero"/>
        <c:auto val="1"/>
        <c:lblAlgn val="ctr"/>
        <c:lblOffset val="100"/>
        <c:noMultiLvlLbl val="0"/>
      </c:catAx>
      <c:valAx>
        <c:axId val="540115712"/>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40117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5690" tIns="47845" rIns="95690" bIns="47845"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5690" tIns="47845" rIns="95690" bIns="47845" rtlCol="0"/>
          <a:lstStyle>
            <a:lvl1pPr algn="r">
              <a:defRPr sz="1300"/>
            </a:lvl1pPr>
          </a:lstStyle>
          <a:p>
            <a:fld id="{A2B2099E-6543-4788-A524-9B64F685C7A0}" type="datetimeFigureOut">
              <a:rPr kumimoji="1" lang="ja-JP" altLang="en-US" smtClean="0"/>
              <a:t>2020/6/26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5690" tIns="47845" rIns="95690" bIns="47845"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5690" tIns="47845" rIns="95690" bIns="478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5690" tIns="47845" rIns="95690" bIns="4784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5690" tIns="47845" rIns="95690" bIns="47845" rtlCol="0" anchor="b"/>
          <a:lstStyle>
            <a:lvl1pPr algn="r">
              <a:defRPr sz="1300"/>
            </a:lvl1pPr>
          </a:lstStyle>
          <a:p>
            <a:fld id="{EB7A7E6D-BF17-4D91-A27A-F7B375EDADF7}" type="slidenum">
              <a:rPr kumimoji="1" lang="ja-JP" altLang="en-US" smtClean="0"/>
              <a:t>‹#›</a:t>
            </a:fld>
            <a:endParaRPr kumimoji="1" lang="ja-JP" altLang="en-US"/>
          </a:p>
        </p:txBody>
      </p:sp>
    </p:spTree>
    <p:extLst>
      <p:ext uri="{BB962C8B-B14F-4D97-AF65-F5344CB8AC3E}">
        <p14:creationId xmlns:p14="http://schemas.microsoft.com/office/powerpoint/2010/main" val="25954167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latin typeface="メイリオ" pitchFamily="50" charset="-128"/>
              <a:ea typeface="メイリオ" pitchFamily="50" charset="-128"/>
              <a:cs typeface="メイリオ" pitchFamily="50" charset="-128"/>
            </a:endParaRPr>
          </a:p>
        </p:txBody>
      </p:sp>
      <p:sp>
        <p:nvSpPr>
          <p:cNvPr id="4" name="スライド番号プレースホルダー 3"/>
          <p:cNvSpPr>
            <a:spLocks noGrp="1"/>
          </p:cNvSpPr>
          <p:nvPr>
            <p:ph type="sldNum" sz="quarter" idx="10"/>
          </p:nvPr>
        </p:nvSpPr>
        <p:spPr/>
        <p:txBody>
          <a:bodyPr/>
          <a:lstStyle/>
          <a:p>
            <a:fld id="{B4684D57-655A-4E16-ABF4-80753D9E4953}"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14323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10</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50909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pPr defTabSz="956901">
              <a:defRPr/>
            </a:pPr>
            <a:fld id="{2B891980-0BF3-461C-95D4-87E094E9751C}" type="slidenum">
              <a:rPr lang="en-US" altLang="ja-JP" sz="1400">
                <a:solidFill>
                  <a:prstClr val="black"/>
                </a:solidFill>
                <a:latin typeface="Calibri" panose="020F0502020204030204"/>
                <a:ea typeface="ＭＳ Ｐゴシック" panose="020B0600070205080204" pitchFamily="50" charset="-128"/>
              </a:rPr>
              <a:pPr defTabSz="956901">
                <a:defRPr/>
              </a:pPr>
              <a:t>11</a:t>
            </a:fld>
            <a:endParaRPr altLang="en-US" sz="14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436962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pPr defTabSz="956901">
              <a:defRPr/>
            </a:pPr>
            <a:fld id="{2B891980-0BF3-461C-95D4-87E094E9751C}" type="slidenum">
              <a:rPr lang="en-US" altLang="ja-JP" sz="1400">
                <a:solidFill>
                  <a:prstClr val="black"/>
                </a:solidFill>
                <a:latin typeface="Calibri" panose="020F0502020204030204"/>
                <a:ea typeface="ＭＳ Ｐゴシック" panose="020B0600070205080204" pitchFamily="50" charset="-128"/>
              </a:rPr>
              <a:pPr defTabSz="956901">
                <a:defRPr/>
              </a:pPr>
              <a:t>12</a:t>
            </a:fld>
            <a:endParaRPr altLang="en-US" sz="14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611599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pPr defTabSz="956901">
              <a:defRPr/>
            </a:pPr>
            <a:fld id="{2B891980-0BF3-461C-95D4-87E094E9751C}" type="slidenum">
              <a:rPr lang="en-US" altLang="ja-JP" sz="1400">
                <a:solidFill>
                  <a:prstClr val="black"/>
                </a:solidFill>
                <a:latin typeface="Calibri" panose="020F0502020204030204"/>
                <a:ea typeface="ＭＳ Ｐゴシック" panose="020B0600070205080204" pitchFamily="50" charset="-128"/>
              </a:rPr>
              <a:pPr defTabSz="956901">
                <a:defRPr/>
              </a:pPr>
              <a:t>13</a:t>
            </a:fld>
            <a:endParaRPr altLang="en-US" sz="14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21166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pPr defTabSz="956901">
              <a:defRPr/>
            </a:pPr>
            <a:fld id="{2B891980-0BF3-461C-95D4-87E094E9751C}" type="slidenum">
              <a:rPr lang="en-US" altLang="ja-JP" sz="1400">
                <a:solidFill>
                  <a:prstClr val="black"/>
                </a:solidFill>
                <a:latin typeface="Calibri" panose="020F0502020204030204"/>
                <a:ea typeface="ＭＳ Ｐゴシック" panose="020B0600070205080204" pitchFamily="50" charset="-128"/>
              </a:rPr>
              <a:pPr defTabSz="956901">
                <a:defRPr/>
              </a:pPr>
              <a:t>14</a:t>
            </a:fld>
            <a:endParaRPr altLang="en-US" sz="14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049159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pPr defTabSz="956901">
              <a:defRPr/>
            </a:pPr>
            <a:fld id="{2B891980-0BF3-461C-95D4-87E094E9751C}" type="slidenum">
              <a:rPr lang="en-US" altLang="ja-JP" sz="1400">
                <a:solidFill>
                  <a:prstClr val="black"/>
                </a:solidFill>
                <a:latin typeface="Calibri" panose="020F0502020204030204"/>
                <a:ea typeface="ＭＳ Ｐゴシック" panose="020B0600070205080204" pitchFamily="50" charset="-128"/>
              </a:rPr>
              <a:pPr defTabSz="956901">
                <a:defRPr/>
              </a:pPr>
              <a:t>15</a:t>
            </a:fld>
            <a:endParaRPr altLang="en-US" sz="14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421021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pPr defTabSz="956901">
              <a:defRPr/>
            </a:pPr>
            <a:fld id="{2B891980-0BF3-461C-95D4-87E094E9751C}" type="slidenum">
              <a:rPr lang="en-US" altLang="ja-JP" sz="1400">
                <a:solidFill>
                  <a:prstClr val="black"/>
                </a:solidFill>
                <a:latin typeface="Calibri" panose="020F0502020204030204"/>
                <a:ea typeface="ＭＳ Ｐゴシック" panose="020B0600070205080204" pitchFamily="50" charset="-128"/>
              </a:rPr>
              <a:pPr defTabSz="956901">
                <a:defRPr/>
              </a:pPr>
              <a:t>16</a:t>
            </a:fld>
            <a:endParaRPr altLang="en-US" sz="14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59175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pPr defTabSz="956901">
              <a:defRPr/>
            </a:pPr>
            <a:fld id="{2B891980-0BF3-461C-95D4-87E094E9751C}" type="slidenum">
              <a:rPr lang="en-US" altLang="ja-JP" sz="1400">
                <a:solidFill>
                  <a:prstClr val="black"/>
                </a:solidFill>
                <a:latin typeface="Calibri" panose="020F0502020204030204"/>
                <a:ea typeface="ＭＳ Ｐゴシック" panose="020B0600070205080204" pitchFamily="50" charset="-128"/>
              </a:rPr>
              <a:pPr defTabSz="956901">
                <a:defRPr/>
              </a:pPr>
              <a:t>17</a:t>
            </a:fld>
            <a:endParaRPr altLang="en-US" sz="14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772180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pPr defTabSz="956901">
              <a:defRPr/>
            </a:pPr>
            <a:fld id="{2B891980-0BF3-461C-95D4-87E094E9751C}" type="slidenum">
              <a:rPr lang="en-US" altLang="ja-JP" sz="1400">
                <a:solidFill>
                  <a:prstClr val="black"/>
                </a:solidFill>
                <a:latin typeface="Calibri" panose="020F0502020204030204"/>
                <a:ea typeface="ＭＳ Ｐゴシック" panose="020B0600070205080204" pitchFamily="50" charset="-128"/>
              </a:rPr>
              <a:pPr defTabSz="956901">
                <a:defRPr/>
              </a:pPr>
              <a:t>18</a:t>
            </a:fld>
            <a:endParaRPr altLang="en-US" sz="14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271180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pPr defTabSz="956901">
              <a:defRPr/>
            </a:pPr>
            <a:fld id="{2B891980-0BF3-461C-95D4-87E094E9751C}" type="slidenum">
              <a:rPr lang="en-US" altLang="ja-JP" sz="1400">
                <a:solidFill>
                  <a:prstClr val="black"/>
                </a:solidFill>
                <a:latin typeface="Calibri" panose="020F0502020204030204"/>
                <a:ea typeface="ＭＳ Ｐゴシック" panose="020B0600070205080204" pitchFamily="50" charset="-128"/>
              </a:rPr>
              <a:pPr defTabSz="956901">
                <a:defRPr/>
              </a:pPr>
              <a:t>19</a:t>
            </a:fld>
            <a:endParaRPr altLang="en-US" sz="14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75293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2</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7910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20</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822649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36515">
              <a:defRPr/>
            </a:pPr>
            <a:endParaRPr lang="ja-JP" altLang="ja-JP" sz="1500" dirty="0">
              <a:latin typeface="+mj-ea"/>
              <a:ea typeface="+mj-ea"/>
            </a:endParaRPr>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21</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57851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36515">
              <a:defRPr/>
            </a:pPr>
            <a:endParaRPr lang="ja-JP" altLang="ja-JP" sz="1500" dirty="0">
              <a:latin typeface="+mj-ea"/>
              <a:ea typeface="+mj-ea"/>
            </a:endParaRPr>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22</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118511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36515">
              <a:defRPr/>
            </a:pPr>
            <a:endParaRPr lang="ja-JP" altLang="ja-JP" sz="1500" dirty="0">
              <a:latin typeface="+mj-ea"/>
              <a:ea typeface="+mj-ea"/>
            </a:endParaRPr>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23</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182020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smtClean="0">
                <a:solidFill>
                  <a:prstClr val="black"/>
                </a:solidFill>
              </a:rPr>
              <a:pPr/>
              <a:t>24</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154057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pPr defTabSz="956901">
              <a:defRPr/>
            </a:pPr>
            <a:fld id="{2B891980-0BF3-461C-95D4-87E094E9751C}" type="slidenum">
              <a:rPr lang="en-US" altLang="ja-JP" sz="1400">
                <a:solidFill>
                  <a:prstClr val="black"/>
                </a:solidFill>
                <a:latin typeface="Calibri" panose="020F0502020204030204"/>
                <a:ea typeface="ＭＳ Ｐゴシック" panose="020B0600070205080204" pitchFamily="50" charset="-128"/>
              </a:rPr>
              <a:pPr defTabSz="956901">
                <a:defRPr/>
              </a:pPr>
              <a:t>25</a:t>
            </a:fld>
            <a:endParaRPr altLang="en-US" sz="14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4203020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26</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097863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27</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54448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28</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468758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29</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16606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3</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4112330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30</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914867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en-US" alt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31</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718745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en-US" alt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32</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156277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en-US" alt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33</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274433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34</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72282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35</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48493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36</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648518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37</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428495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38</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375600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en-US" alt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39</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51809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4</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156076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36515">
              <a:defRPr/>
            </a:pPr>
            <a:endParaRPr lang="ja-JP" altLang="ja-JP" sz="1500" dirty="0">
              <a:latin typeface="+mj-ea"/>
              <a:ea typeface="+mj-ea"/>
            </a:endParaRPr>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40</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544442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smtClean="0">
                <a:solidFill>
                  <a:prstClr val="black"/>
                </a:solidFill>
              </a:rPr>
              <a:pPr/>
              <a:t>41</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308541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42</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60322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43</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437716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36515">
              <a:defRPr/>
            </a:pPr>
            <a:endParaRPr lang="ja-JP" altLang="ja-JP" sz="1500" dirty="0">
              <a:latin typeface="+mj-ea"/>
              <a:ea typeface="+mj-ea"/>
            </a:endParaRPr>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44</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3873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ja-JP" sz="1300" i="1" dirty="0">
              <a:latin typeface="ＭＳ ゴシック" panose="020B0609070205080204" pitchFamily="49" charset="-128"/>
              <a:ea typeface="ＭＳ ゴシック" panose="020B0609070205080204" pitchFamily="49" charset="-128"/>
            </a:endParaRPr>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5</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71087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6</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14964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a:solidFill>
                  <a:prstClr val="black"/>
                </a:solidFill>
              </a:rPr>
              <a:pPr/>
              <a:t>7</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860036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2B891980-0BF3-461C-95D4-87E094E9751C}" type="slidenum">
              <a:rPr lang="en-US" altLang="ja-JP" smtClean="0">
                <a:solidFill>
                  <a:prstClr val="black"/>
                </a:solidFill>
              </a:rPr>
              <a:pPr/>
              <a:t>8</a:t>
            </a:fld>
            <a:endParaRPr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4166323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pPr defTabSz="956901">
              <a:defRPr/>
            </a:pPr>
            <a:fld id="{2B891980-0BF3-461C-95D4-87E094E9751C}" type="slidenum">
              <a:rPr lang="en-US" altLang="ja-JP" sz="1400">
                <a:solidFill>
                  <a:prstClr val="black"/>
                </a:solidFill>
                <a:latin typeface="Calibri" panose="020F0502020204030204"/>
                <a:ea typeface="ＭＳ Ｐゴシック" panose="020B0600070205080204" pitchFamily="50" charset="-128"/>
              </a:rPr>
              <a:pPr defTabSz="956901">
                <a:defRPr/>
              </a:pPr>
              <a:t>9</a:t>
            </a:fld>
            <a:endParaRPr altLang="en-US" sz="14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53340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56553D-32F0-4ADA-BB6D-662D49D4AC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6653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A34A62-93EA-485B-8D0C-5264C915A0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1510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6811BF-6943-4159-9B1B-D1E39DEBD2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45159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タイトルと縦書きテキスト">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A258050E-B668-4FA7-85AD-C750C80A6E9B}" type="datetimeFigureOut">
              <a:rPr lang="en-US" altLang="ja-JP">
                <a:solidFill>
                  <a:srgbClr val="262626">
                    <a:tint val="75000"/>
                  </a:srgbClr>
                </a:solidFill>
              </a:rPr>
              <a:pPr/>
              <a:t>6/26/2020</a:t>
            </a:fld>
            <a:endParaRPr altLang="en-US">
              <a:solidFill>
                <a:srgbClr val="262626">
                  <a:tint val="75000"/>
                </a:srgbClr>
              </a:solidFill>
              <a:ea typeface="ＭＳ Ｐゴシック"/>
            </a:endParaRPr>
          </a:p>
        </p:txBody>
      </p:sp>
      <p:sp>
        <p:nvSpPr>
          <p:cNvPr id="5" name="Footer Placeholder 4"/>
          <p:cNvSpPr>
            <a:spLocks noGrp="1"/>
          </p:cNvSpPr>
          <p:nvPr>
            <p:ph type="ftr" sz="quarter" idx="11"/>
          </p:nvPr>
        </p:nvSpPr>
        <p:spPr/>
        <p:txBody>
          <a:bodyPr/>
          <a:lstStyle/>
          <a:p>
            <a:endParaRPr altLang="en-US">
              <a:solidFill>
                <a:srgbClr val="262626">
                  <a:tint val="75000"/>
                </a:srgbClr>
              </a:solidFill>
              <a:ea typeface="ＭＳ Ｐゴシック"/>
            </a:endParaRPr>
          </a:p>
        </p:txBody>
      </p:sp>
      <p:sp>
        <p:nvSpPr>
          <p:cNvPr id="6" name="Slide Number Placeholder 5"/>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ja-JP" sz="2800" b="1" kern="1200" baseline="0">
                <a:solidFill>
                  <a:schemeClr val="bg1"/>
                </a:solidFill>
                <a:latin typeface="+mn-lt"/>
                <a:ea typeface="+mn-ea"/>
                <a:cs typeface="+mn-cs"/>
              </a:defRPr>
            </a:lvl1pPr>
          </a:lstStyle>
          <a:p>
            <a:r>
              <a:rPr kumimoji="0" lang="ja-JP"/>
              <a:t>    マスター タイトルの書式設定</a:t>
            </a:r>
          </a:p>
        </p:txBody>
      </p:sp>
    </p:spTree>
    <p:extLst>
      <p:ext uri="{BB962C8B-B14F-4D97-AF65-F5344CB8AC3E}">
        <p14:creationId xmlns:p14="http://schemas.microsoft.com/office/powerpoint/2010/main" val="3551460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タイトル スライド">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9" y="20549"/>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9"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en-US" altLang="ja-JP">
                <a:solidFill>
                  <a:prstClr val="white"/>
                </a:solidFill>
              </a:rPr>
              <a:pPr/>
              <a:t>6/26/2020</a:t>
            </a:fld>
            <a:endParaRPr altLang="en-US">
              <a:solidFill>
                <a:prstClr val="white"/>
              </a:solidFill>
              <a:ea typeface="ＭＳ Ｐゴシック"/>
            </a:endParaRPr>
          </a:p>
        </p:txBody>
      </p:sp>
      <p:sp>
        <p:nvSpPr>
          <p:cNvPr id="5" name="Footer Placeholder 4"/>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ja-JP" sz="2200" kern="1200">
                <a:solidFill>
                  <a:schemeClr val="tx1">
                    <a:lumMod val="75000"/>
                    <a:lumOff val="25000"/>
                  </a:schemeClr>
                </a:solidFill>
                <a:latin typeface="Calibri" pitchFamily="34" charset="0"/>
                <a:ea typeface="+mn-ea"/>
                <a:cs typeface="+mn-cs"/>
              </a:defRPr>
            </a:lvl1pPr>
          </a:lstStyle>
          <a:p>
            <a:pPr lvl="0"/>
            <a:r>
              <a:rPr kumimoji="0" lang="ja-JP"/>
              <a:t>マスター サブタイトルの書式設定</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ja-JP"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ja-JP" altLang="en-US"/>
              <a:t>マスター タイトルの書式設定</a:t>
            </a:r>
            <a:endParaRPr/>
          </a:p>
        </p:txBody>
      </p:sp>
    </p:spTree>
    <p:extLst>
      <p:ext uri="{BB962C8B-B14F-4D97-AF65-F5344CB8AC3E}">
        <p14:creationId xmlns:p14="http://schemas.microsoft.com/office/powerpoint/2010/main" val="236539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コンテンツ: 強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ja-JP" altLang="en-US"/>
              <a:t>マスター タイトルの書式設定</a:t>
            </a:r>
            <a:endParaRPr/>
          </a:p>
        </p:txBody>
      </p:sp>
      <p:sp>
        <p:nvSpPr>
          <p:cNvPr id="3" name="Date Placeholder 2"/>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fld id="{A258050E-B668-4FA7-85AD-C750C80A6E9B}" type="datetimeFigureOut">
              <a:rPr lang="en-US" altLang="ja-JP">
                <a:solidFill>
                  <a:srgbClr val="262626">
                    <a:lumMod val="85000"/>
                    <a:lumOff val="15000"/>
                  </a:srgbClr>
                </a:solidFill>
              </a:rPr>
              <a:pPr/>
              <a:t>6/26/2020</a:t>
            </a:fld>
            <a:endParaRPr altLang="en-US">
              <a:solidFill>
                <a:srgbClr val="262626">
                  <a:lumMod val="85000"/>
                  <a:lumOff val="15000"/>
                </a:srgbClr>
              </a:solidFill>
              <a:ea typeface="ＭＳ Ｐゴシック"/>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a:endParaRPr>
          </a:p>
        </p:txBody>
      </p:sp>
      <p:sp>
        <p:nvSpPr>
          <p:cNvPr id="6" name="Content Placeholder 2"/>
          <p:cNvSpPr>
            <a:spLocks noGrp="1"/>
          </p:cNvSpPr>
          <p:nvPr>
            <p:ph idx="1"/>
          </p:nvPr>
        </p:nvSpPr>
        <p:spPr>
          <a:xfrm>
            <a:off x="457200" y="1600202"/>
            <a:ext cx="8229600" cy="4525963"/>
          </a:xfrm>
        </p:spPr>
        <p:txBody>
          <a:bodyPr/>
          <a:lstStyle>
            <a:lvl1pPr eaLnBrk="1" latinLnBrk="0" hangingPunct="1">
              <a:defRPr kumimoji="0" lang="ja-JP">
                <a:solidFill>
                  <a:schemeClr val="tx1">
                    <a:lumMod val="85000"/>
                    <a:lumOff val="15000"/>
                  </a:schemeClr>
                </a:solidFill>
              </a:defRPr>
            </a:lvl1pPr>
            <a:lvl2pPr eaLnBrk="1" latinLnBrk="0" hangingPunct="1">
              <a:defRPr kumimoji="0" lang="ja-JP">
                <a:solidFill>
                  <a:schemeClr val="tx1">
                    <a:lumMod val="85000"/>
                    <a:lumOff val="15000"/>
                  </a:schemeClr>
                </a:solidFill>
              </a:defRPr>
            </a:lvl2pPr>
            <a:lvl3pPr eaLnBrk="1" latinLnBrk="0" hangingPunct="1">
              <a:defRPr kumimoji="0" lang="ja-JP">
                <a:solidFill>
                  <a:schemeClr val="tx1">
                    <a:lumMod val="85000"/>
                    <a:lumOff val="15000"/>
                  </a:schemeClr>
                </a:solidFill>
              </a:defRPr>
            </a:lvl3pPr>
            <a:lvl4pPr eaLnBrk="1" latinLnBrk="0" hangingPunct="1">
              <a:defRPr kumimoji="0" lang="ja-JP">
                <a:solidFill>
                  <a:schemeClr val="tx1">
                    <a:lumMod val="85000"/>
                    <a:lumOff val="15000"/>
                  </a:schemeClr>
                </a:solidFill>
              </a:defRPr>
            </a:lvl4pPr>
            <a:lvl5pPr eaLnBrk="1" latinLnBrk="0" hangingPunct="1">
              <a:defRPr kumimoji="0" lang="ja-JP">
                <a:solidFill>
                  <a:schemeClr val="tx1">
                    <a:lumMod val="85000"/>
                    <a:lumOff val="15000"/>
                  </a:schemeClr>
                </a:solidFill>
              </a:defRPr>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Tree>
    <p:extLst>
      <p:ext uri="{BB962C8B-B14F-4D97-AF65-F5344CB8AC3E}">
        <p14:creationId xmlns:p14="http://schemas.microsoft.com/office/powerpoint/2010/main" val="279002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タイトルのみ: 強調">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altLang="ja-JP">
                <a:solidFill>
                  <a:srgbClr val="262626">
                    <a:tint val="75000"/>
                  </a:srgbClr>
                </a:solidFill>
              </a:rPr>
              <a:pPr/>
              <a:t>6/26/2020</a:t>
            </a:fld>
            <a:endParaRPr altLang="en-US">
              <a:solidFill>
                <a:srgbClr val="262626">
                  <a:tint val="75000"/>
                </a:srgbClr>
              </a:solidFill>
              <a:ea typeface="ＭＳ Ｐゴシック"/>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a:endParaRPr>
          </a:p>
        </p:txBody>
      </p:sp>
      <p:sp>
        <p:nvSpPr>
          <p:cNvPr id="4" name="Slide Number Placeholder 3"/>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ja-JP"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ja-JP"/>
              <a:t>マスター タイトルの書式設定</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ja-JP" sz="2800" kern="1200">
                <a:solidFill>
                  <a:srgbClr val="2E507A">
                    <a:alpha val="81000"/>
                  </a:srgbClr>
                </a:solidFill>
                <a:latin typeface="+mn-lt"/>
                <a:ea typeface="+mn-ea"/>
                <a:cs typeface="+mn-cs"/>
              </a:defRPr>
            </a:lvl1pPr>
            <a:lvl2pPr marL="457200" indent="0" eaLnBrk="1" latinLnBrk="0" hangingPunct="1">
              <a:buNone/>
              <a:defRPr kumimoji="0" lang="ja-JP" sz="2000" b="1"/>
            </a:lvl2pPr>
            <a:lvl3pPr marL="914400" indent="0" eaLnBrk="1" latinLnBrk="0" hangingPunct="1">
              <a:buNone/>
              <a:defRPr kumimoji="0" lang="ja-JP" sz="1800" b="1"/>
            </a:lvl3pPr>
            <a:lvl4pPr marL="1371600" indent="0" eaLnBrk="1" latinLnBrk="0" hangingPunct="1">
              <a:buNone/>
              <a:defRPr kumimoji="0" lang="ja-JP" sz="1600" b="1"/>
            </a:lvl4pPr>
            <a:lvl5pPr marL="1828800" indent="0" eaLnBrk="1" latinLnBrk="0" hangingPunct="1">
              <a:buNone/>
              <a:defRPr kumimoji="0" lang="ja-JP" sz="1600" b="1"/>
            </a:lvl5pPr>
            <a:lvl6pPr marL="2286000" indent="0" eaLnBrk="1" latinLnBrk="0" hangingPunct="1">
              <a:buNone/>
              <a:defRPr kumimoji="0" lang="ja-JP" sz="1600" b="1"/>
            </a:lvl6pPr>
            <a:lvl7pPr marL="2743200" indent="0" eaLnBrk="1" latinLnBrk="0" hangingPunct="1">
              <a:buNone/>
              <a:defRPr kumimoji="0" lang="ja-JP" sz="1600" b="1"/>
            </a:lvl7pPr>
            <a:lvl8pPr marL="3200400" indent="0" eaLnBrk="1" latinLnBrk="0" hangingPunct="1">
              <a:buNone/>
              <a:defRPr kumimoji="0" lang="ja-JP" sz="1600" b="1"/>
            </a:lvl8pPr>
            <a:lvl9pPr marL="3657600" indent="0" eaLnBrk="1" latinLnBrk="0" hangingPunct="1">
              <a:buNone/>
              <a:defRPr kumimoji="0" lang="ja-JP" sz="1600" b="1"/>
            </a:lvl9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27794209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タイトルとテキスト">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en-US" altLang="ja-JP">
                <a:solidFill>
                  <a:prstClr val="white"/>
                </a:solidFill>
              </a:rPr>
              <a:pPr/>
              <a:t>6/26/2020</a:t>
            </a:fld>
            <a:endParaRPr altLang="en-US">
              <a:solidFill>
                <a:prstClr val="white"/>
              </a:solidFill>
              <a:ea typeface="ＭＳ Ｐゴシック"/>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ja-JP" sz="4000" kern="1200">
                <a:solidFill>
                  <a:schemeClr val="bg1"/>
                </a:solidFill>
                <a:latin typeface="+mn-lt"/>
                <a:ea typeface="+mn-ea"/>
                <a:cs typeface="+mn-cs"/>
              </a:defRPr>
            </a:lvl1pPr>
          </a:lstStyle>
          <a:p>
            <a:pPr eaLnBrk="1" latinLnBrk="0" hangingPunct="1"/>
            <a:r>
              <a:rPr lang="ja-JP" altLang="en-US"/>
              <a:t>マスター タイトルの書式設定</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ja-JP" sz="1800" b="1" kern="1200">
                <a:solidFill>
                  <a:schemeClr val="bg1">
                    <a:lumMod val="65000"/>
                  </a:schemeClr>
                </a:solidFill>
                <a:latin typeface="Calibri" pitchFamily="34" charset="0"/>
                <a:ea typeface="+mn-ea"/>
                <a:cs typeface="+mn-cs"/>
              </a:defRPr>
            </a:lvl1pPr>
          </a:lstStyle>
          <a:p>
            <a:pPr lvl="0"/>
            <a:r>
              <a:rPr kumimoji="0" lang="ja-JP"/>
              <a:t>マスター サブタイトルの書式設定</a:t>
            </a:r>
          </a:p>
        </p:txBody>
      </p:sp>
    </p:spTree>
    <p:extLst>
      <p:ext uri="{BB962C8B-B14F-4D97-AF65-F5344CB8AC3E}">
        <p14:creationId xmlns:p14="http://schemas.microsoft.com/office/powerpoint/2010/main" val="926629512"/>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タイトルとメディア">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en-US" altLang="ja-JP">
                <a:solidFill>
                  <a:prstClr val="white"/>
                </a:solidFill>
              </a:rPr>
              <a:pPr/>
              <a:t>6/26/2020</a:t>
            </a:fld>
            <a:endParaRPr altLang="en-US">
              <a:solidFill>
                <a:prstClr val="white"/>
              </a:solidFill>
              <a:ea typeface="ＭＳ Ｐゴシック"/>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a:endParaRPr>
          </a:p>
        </p:txBody>
      </p:sp>
      <p:sp>
        <p:nvSpPr>
          <p:cNvPr id="6" name="Rectangle 5"/>
          <p:cNvSpPr/>
          <p:nvPr userDrawn="1"/>
        </p:nvSpPr>
        <p:spPr>
          <a:xfrm>
            <a:off x="595264"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ja-JP" sz="1800" b="0">
                <a:solidFill>
                  <a:schemeClr val="bg1">
                    <a:lumMod val="85000"/>
                  </a:schemeClr>
                </a:solidFill>
                <a:latin typeface="Georgia" pitchFamily="18" charset="0"/>
              </a:defRPr>
            </a:lvl1pPr>
          </a:lstStyle>
          <a:p>
            <a:pPr eaLnBrk="1" latinLnBrk="0" hangingPunct="1"/>
            <a:r>
              <a:rPr lang="ja-JP" altLang="en-US"/>
              <a:t>マスター タイトルの書式設定</a:t>
            </a:r>
            <a:endParaRPr/>
          </a:p>
        </p:txBody>
      </p:sp>
      <p:sp>
        <p:nvSpPr>
          <p:cNvPr id="9" name="Media Placeholder 8"/>
          <p:cNvSpPr>
            <a:spLocks noGrp="1"/>
          </p:cNvSpPr>
          <p:nvPr>
            <p:ph type="media" sz="quarter" idx="13"/>
          </p:nvPr>
        </p:nvSpPr>
        <p:spPr>
          <a:xfrm>
            <a:off x="587023" y="838200"/>
            <a:ext cx="4873752" cy="3812822"/>
          </a:xfrm>
        </p:spPr>
        <p:txBody>
          <a:bodyPr/>
          <a:lstStyle>
            <a:lvl1pPr eaLnBrk="1" latinLnBrk="0" hangingPunct="1">
              <a:buNone/>
              <a:defRPr kumimoji="0" lang="ja-JP"/>
            </a:lvl1pPr>
          </a:lstStyle>
          <a:p>
            <a:pPr eaLnBrk="1" latinLnBrk="0" hangingPunct="1"/>
            <a:r>
              <a:rPr lang="ja-JP" altLang="en-US"/>
              <a:t>アイコンをクリックしてメディアを追加</a:t>
            </a:r>
            <a:endParaRPr/>
          </a:p>
        </p:txBody>
      </p:sp>
      <p:sp>
        <p:nvSpPr>
          <p:cNvPr id="11" name="Text Placeholder 10"/>
          <p:cNvSpPr>
            <a:spLocks noGrp="1"/>
          </p:cNvSpPr>
          <p:nvPr>
            <p:ph type="body" sz="quarter" idx="14"/>
          </p:nvPr>
        </p:nvSpPr>
        <p:spPr>
          <a:xfrm>
            <a:off x="5776864" y="838202"/>
            <a:ext cx="2819400" cy="4636911"/>
          </a:xfrm>
        </p:spPr>
        <p:txBody>
          <a:bodyPr>
            <a:normAutofit/>
          </a:bodyPr>
          <a:lstStyle>
            <a:lvl1pPr marL="0" indent="0" algn="l" eaLnBrk="1" latinLnBrk="0" hangingPunct="1">
              <a:buNone/>
              <a:defRPr kumimoji="0" lang="ja-JP" sz="2400">
                <a:solidFill>
                  <a:schemeClr val="bg1"/>
                </a:solidFill>
              </a:defRPr>
            </a:lvl1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49488719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白紙">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altLang="ja-JP">
                <a:solidFill>
                  <a:srgbClr val="262626">
                    <a:tint val="75000"/>
                  </a:srgbClr>
                </a:solidFill>
              </a:rPr>
              <a:pPr/>
              <a:t>6/26/2020</a:t>
            </a:fld>
            <a:endParaRPr altLang="en-US">
              <a:solidFill>
                <a:srgbClr val="262626">
                  <a:tint val="75000"/>
                </a:srgbClr>
              </a:solidFill>
              <a:ea typeface="ＭＳ Ｐゴシック"/>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a:endParaRPr>
          </a:p>
        </p:txBody>
      </p:sp>
      <p:sp>
        <p:nvSpPr>
          <p:cNvPr id="4" name="Slide Number Placeholder 3"/>
          <p:cNvSpPr>
            <a:spLocks noGrp="1"/>
          </p:cNvSpPr>
          <p:nvPr>
            <p:ph type="sldNum" sz="quarter" idx="12"/>
          </p:nvPr>
        </p:nvSpPr>
        <p:spPr/>
        <p:txBody>
          <a:bodyPr/>
          <a:lstStyle/>
          <a:p>
            <a:fld id="{73820FCD-5F4C-4989-BE05-0A8208BCBC21}" type="slidenum">
              <a:rPr lang="en-US" altLang="ja-JP">
                <a:solidFill>
                  <a:srgbClr val="262626">
                    <a:tint val="75000"/>
                  </a:srgbClr>
                </a:solidFill>
              </a:rPr>
              <a:pPr/>
              <a:t>‹#›</a:t>
            </a:fld>
            <a:endParaRPr altLang="en-US">
              <a:solidFill>
                <a:srgbClr val="262626">
                  <a:tint val="75000"/>
                </a:srgbClr>
              </a:solidFill>
              <a:ea typeface="ＭＳ Ｐゴシック"/>
            </a:endParaRPr>
          </a:p>
        </p:txBody>
      </p:sp>
    </p:spTree>
    <p:extLst>
      <p:ext uri="{BB962C8B-B14F-4D97-AF65-F5344CB8AC3E}">
        <p14:creationId xmlns:p14="http://schemas.microsoft.com/office/powerpoint/2010/main" val="41437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タイトルと縦書きテキスト">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A258050E-B668-4FA7-85AD-C750C80A6E9B}" type="datetimeFigureOut">
              <a:rPr lang="en-US" altLang="ja-JP">
                <a:solidFill>
                  <a:srgbClr val="262626">
                    <a:tint val="75000"/>
                  </a:srgbClr>
                </a:solidFill>
              </a:rPr>
              <a:pPr/>
              <a:t>6/26/2020</a:t>
            </a:fld>
            <a:endParaRPr altLang="en-US">
              <a:solidFill>
                <a:srgbClr val="262626">
                  <a:tint val="75000"/>
                </a:srgbClr>
              </a:solidFill>
              <a:ea typeface="ＭＳ Ｐゴシック"/>
            </a:endParaRPr>
          </a:p>
        </p:txBody>
      </p:sp>
      <p:sp>
        <p:nvSpPr>
          <p:cNvPr id="5" name="Footer Placeholder 4"/>
          <p:cNvSpPr>
            <a:spLocks noGrp="1"/>
          </p:cNvSpPr>
          <p:nvPr>
            <p:ph type="ftr" sz="quarter" idx="11"/>
          </p:nvPr>
        </p:nvSpPr>
        <p:spPr/>
        <p:txBody>
          <a:bodyPr/>
          <a:lstStyle/>
          <a:p>
            <a:endParaRPr altLang="en-US">
              <a:solidFill>
                <a:srgbClr val="262626">
                  <a:tint val="75000"/>
                </a:srgbClr>
              </a:solidFill>
              <a:ea typeface="ＭＳ Ｐゴシック"/>
            </a:endParaRPr>
          </a:p>
        </p:txBody>
      </p:sp>
      <p:sp>
        <p:nvSpPr>
          <p:cNvPr id="6" name="Slide Number Placeholder 5"/>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ja-JP" sz="2800" b="1" kern="1200" baseline="0">
                <a:solidFill>
                  <a:schemeClr val="bg1"/>
                </a:solidFill>
                <a:latin typeface="+mn-lt"/>
                <a:ea typeface="+mn-ea"/>
                <a:cs typeface="+mn-cs"/>
              </a:defRPr>
            </a:lvl1pPr>
          </a:lstStyle>
          <a:p>
            <a:r>
              <a:rPr kumimoji="0" lang="ja-JP"/>
              <a:t>    マスター タイトルの書式設定</a:t>
            </a:r>
          </a:p>
        </p:txBody>
      </p:sp>
    </p:spTree>
    <p:extLst>
      <p:ext uri="{BB962C8B-B14F-4D97-AF65-F5344CB8AC3E}">
        <p14:creationId xmlns:p14="http://schemas.microsoft.com/office/powerpoint/2010/main" val="372289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E5127-34AB-4F1F-A8FD-B79C71412C4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52406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9" y="20549"/>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9"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en-US" altLang="ja-JP">
                <a:solidFill>
                  <a:prstClr val="white"/>
                </a:solidFill>
              </a:rPr>
              <a:pPr/>
              <a:t>6/26/2020</a:t>
            </a:fld>
            <a:endParaRPr altLang="en-US">
              <a:solidFill>
                <a:prstClr val="white"/>
              </a:solidFill>
              <a:ea typeface="ＭＳ Ｐゴシック"/>
            </a:endParaRPr>
          </a:p>
        </p:txBody>
      </p:sp>
      <p:sp>
        <p:nvSpPr>
          <p:cNvPr id="5" name="Footer Placeholder 4"/>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ja-JP" sz="2200" kern="1200">
                <a:solidFill>
                  <a:schemeClr val="tx1">
                    <a:lumMod val="75000"/>
                    <a:lumOff val="25000"/>
                  </a:schemeClr>
                </a:solidFill>
                <a:latin typeface="Calibri" pitchFamily="34" charset="0"/>
                <a:ea typeface="+mn-ea"/>
                <a:cs typeface="+mn-cs"/>
              </a:defRPr>
            </a:lvl1pPr>
          </a:lstStyle>
          <a:p>
            <a:pPr lvl="0"/>
            <a:r>
              <a:rPr kumimoji="0" lang="ja-JP"/>
              <a:t>マスター サブタイトルの書式設定</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ja-JP"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ja-JP" altLang="en-US"/>
              <a:t>マスター タイトルの書式設定</a:t>
            </a:r>
            <a:endParaRPr/>
          </a:p>
        </p:txBody>
      </p:sp>
    </p:spTree>
    <p:extLst>
      <p:ext uri="{BB962C8B-B14F-4D97-AF65-F5344CB8AC3E}">
        <p14:creationId xmlns:p14="http://schemas.microsoft.com/office/powerpoint/2010/main" val="279108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タイトルのみ: 強調">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altLang="ja-JP">
                <a:solidFill>
                  <a:srgbClr val="262626">
                    <a:tint val="75000"/>
                  </a:srgbClr>
                </a:solidFill>
              </a:rPr>
              <a:pPr/>
              <a:t>6/26/2020</a:t>
            </a:fld>
            <a:endParaRPr altLang="en-US">
              <a:solidFill>
                <a:srgbClr val="262626">
                  <a:tint val="75000"/>
                </a:srgbClr>
              </a:solidFill>
              <a:ea typeface="ＭＳ Ｐゴシック"/>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a:endParaRPr>
          </a:p>
        </p:txBody>
      </p:sp>
      <p:sp>
        <p:nvSpPr>
          <p:cNvPr id="4" name="Slide Number Placeholder 3"/>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ja-JP"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ja-JP"/>
              <a:t>マスター タイトルの書式設定</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ja-JP" sz="2800" kern="1200">
                <a:solidFill>
                  <a:srgbClr val="2E507A">
                    <a:alpha val="81000"/>
                  </a:srgbClr>
                </a:solidFill>
                <a:latin typeface="+mn-lt"/>
                <a:ea typeface="+mn-ea"/>
                <a:cs typeface="+mn-cs"/>
              </a:defRPr>
            </a:lvl1pPr>
            <a:lvl2pPr marL="457200" indent="0" eaLnBrk="1" latinLnBrk="0" hangingPunct="1">
              <a:buNone/>
              <a:defRPr kumimoji="0" lang="ja-JP" sz="2000" b="1"/>
            </a:lvl2pPr>
            <a:lvl3pPr marL="914400" indent="0" eaLnBrk="1" latinLnBrk="0" hangingPunct="1">
              <a:buNone/>
              <a:defRPr kumimoji="0" lang="ja-JP" sz="1800" b="1"/>
            </a:lvl3pPr>
            <a:lvl4pPr marL="1371600" indent="0" eaLnBrk="1" latinLnBrk="0" hangingPunct="1">
              <a:buNone/>
              <a:defRPr kumimoji="0" lang="ja-JP" sz="1600" b="1"/>
            </a:lvl4pPr>
            <a:lvl5pPr marL="1828800" indent="0" eaLnBrk="1" latinLnBrk="0" hangingPunct="1">
              <a:buNone/>
              <a:defRPr kumimoji="0" lang="ja-JP" sz="1600" b="1"/>
            </a:lvl5pPr>
            <a:lvl6pPr marL="2286000" indent="0" eaLnBrk="1" latinLnBrk="0" hangingPunct="1">
              <a:buNone/>
              <a:defRPr kumimoji="0" lang="ja-JP" sz="1600" b="1"/>
            </a:lvl6pPr>
            <a:lvl7pPr marL="2743200" indent="0" eaLnBrk="1" latinLnBrk="0" hangingPunct="1">
              <a:buNone/>
              <a:defRPr kumimoji="0" lang="ja-JP" sz="1600" b="1"/>
            </a:lvl7pPr>
            <a:lvl8pPr marL="3200400" indent="0" eaLnBrk="1" latinLnBrk="0" hangingPunct="1">
              <a:buNone/>
              <a:defRPr kumimoji="0" lang="ja-JP" sz="1600" b="1"/>
            </a:lvl8pPr>
            <a:lvl9pPr marL="3657600" indent="0" eaLnBrk="1" latinLnBrk="0" hangingPunct="1">
              <a:buNone/>
              <a:defRPr kumimoji="0" lang="ja-JP" sz="1600" b="1"/>
            </a:lvl9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278464772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タイトルとテキスト">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en-US" altLang="ja-JP">
                <a:solidFill>
                  <a:prstClr val="white"/>
                </a:solidFill>
              </a:rPr>
              <a:pPr/>
              <a:t>6/26/2020</a:t>
            </a:fld>
            <a:endParaRPr altLang="en-US">
              <a:solidFill>
                <a:prstClr val="white"/>
              </a:solidFill>
              <a:ea typeface="ＭＳ Ｐゴシック"/>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ja-JP" sz="4000" kern="1200">
                <a:solidFill>
                  <a:schemeClr val="bg1"/>
                </a:solidFill>
                <a:latin typeface="+mn-lt"/>
                <a:ea typeface="+mn-ea"/>
                <a:cs typeface="+mn-cs"/>
              </a:defRPr>
            </a:lvl1pPr>
          </a:lstStyle>
          <a:p>
            <a:pPr eaLnBrk="1" latinLnBrk="0" hangingPunct="1"/>
            <a:r>
              <a:rPr lang="ja-JP" altLang="en-US"/>
              <a:t>マスター タイトルの書式設定</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ja-JP" sz="1800" b="1" kern="1200">
                <a:solidFill>
                  <a:schemeClr val="bg1">
                    <a:lumMod val="65000"/>
                  </a:schemeClr>
                </a:solidFill>
                <a:latin typeface="Calibri" pitchFamily="34" charset="0"/>
                <a:ea typeface="+mn-ea"/>
                <a:cs typeface="+mn-cs"/>
              </a:defRPr>
            </a:lvl1pPr>
          </a:lstStyle>
          <a:p>
            <a:pPr lvl="0"/>
            <a:r>
              <a:rPr kumimoji="0" lang="ja-JP"/>
              <a:t>マスター サブタイトルの書式設定</a:t>
            </a:r>
          </a:p>
        </p:txBody>
      </p:sp>
    </p:spTree>
    <p:extLst>
      <p:ext uri="{BB962C8B-B14F-4D97-AF65-F5344CB8AC3E}">
        <p14:creationId xmlns:p14="http://schemas.microsoft.com/office/powerpoint/2010/main" val="1697635942"/>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タイトルとメディア">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en-US" altLang="ja-JP">
                <a:solidFill>
                  <a:prstClr val="white"/>
                </a:solidFill>
              </a:rPr>
              <a:pPr/>
              <a:t>6/26/2020</a:t>
            </a:fld>
            <a:endParaRPr altLang="en-US">
              <a:solidFill>
                <a:prstClr val="white"/>
              </a:solidFill>
              <a:ea typeface="ＭＳ Ｐゴシック"/>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a:endParaRPr>
          </a:p>
        </p:txBody>
      </p:sp>
      <p:sp>
        <p:nvSpPr>
          <p:cNvPr id="6" name="Rectangle 5"/>
          <p:cNvSpPr/>
          <p:nvPr userDrawn="1"/>
        </p:nvSpPr>
        <p:spPr>
          <a:xfrm>
            <a:off x="595264"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ja-JP" sz="1800" b="0">
                <a:solidFill>
                  <a:schemeClr val="bg1">
                    <a:lumMod val="85000"/>
                  </a:schemeClr>
                </a:solidFill>
                <a:latin typeface="Georgia" pitchFamily="18" charset="0"/>
              </a:defRPr>
            </a:lvl1pPr>
          </a:lstStyle>
          <a:p>
            <a:pPr eaLnBrk="1" latinLnBrk="0" hangingPunct="1"/>
            <a:r>
              <a:rPr lang="ja-JP" altLang="en-US"/>
              <a:t>マスター タイトルの書式設定</a:t>
            </a:r>
            <a:endParaRPr/>
          </a:p>
        </p:txBody>
      </p:sp>
      <p:sp>
        <p:nvSpPr>
          <p:cNvPr id="9" name="Media Placeholder 8"/>
          <p:cNvSpPr>
            <a:spLocks noGrp="1"/>
          </p:cNvSpPr>
          <p:nvPr>
            <p:ph type="media" sz="quarter" idx="13"/>
          </p:nvPr>
        </p:nvSpPr>
        <p:spPr>
          <a:xfrm>
            <a:off x="587023" y="838200"/>
            <a:ext cx="4873752" cy="3812822"/>
          </a:xfrm>
        </p:spPr>
        <p:txBody>
          <a:bodyPr/>
          <a:lstStyle>
            <a:lvl1pPr eaLnBrk="1" latinLnBrk="0" hangingPunct="1">
              <a:buNone/>
              <a:defRPr kumimoji="0" lang="ja-JP"/>
            </a:lvl1pPr>
          </a:lstStyle>
          <a:p>
            <a:pPr eaLnBrk="1" latinLnBrk="0" hangingPunct="1"/>
            <a:r>
              <a:rPr lang="ja-JP" altLang="en-US"/>
              <a:t>アイコンをクリックしてメディアを追加</a:t>
            </a:r>
            <a:endParaRPr/>
          </a:p>
        </p:txBody>
      </p:sp>
      <p:sp>
        <p:nvSpPr>
          <p:cNvPr id="11" name="Text Placeholder 10"/>
          <p:cNvSpPr>
            <a:spLocks noGrp="1"/>
          </p:cNvSpPr>
          <p:nvPr>
            <p:ph type="body" sz="quarter" idx="14"/>
          </p:nvPr>
        </p:nvSpPr>
        <p:spPr>
          <a:xfrm>
            <a:off x="5776864" y="838202"/>
            <a:ext cx="2819400" cy="4636911"/>
          </a:xfrm>
        </p:spPr>
        <p:txBody>
          <a:bodyPr>
            <a:normAutofit/>
          </a:bodyPr>
          <a:lstStyle>
            <a:lvl1pPr marL="0" indent="0" algn="l" eaLnBrk="1" latinLnBrk="0" hangingPunct="1">
              <a:buNone/>
              <a:defRPr kumimoji="0" lang="ja-JP" sz="2400">
                <a:solidFill>
                  <a:schemeClr val="bg1"/>
                </a:solidFill>
              </a:defRPr>
            </a:lvl1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268856114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白紙">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altLang="ja-JP">
                <a:solidFill>
                  <a:srgbClr val="262626">
                    <a:tint val="75000"/>
                  </a:srgbClr>
                </a:solidFill>
              </a:rPr>
              <a:pPr/>
              <a:t>6/26/2020</a:t>
            </a:fld>
            <a:endParaRPr altLang="en-US">
              <a:solidFill>
                <a:srgbClr val="262626">
                  <a:tint val="75000"/>
                </a:srgbClr>
              </a:solidFill>
              <a:ea typeface="ＭＳ Ｐゴシック"/>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a:endParaRPr>
          </a:p>
        </p:txBody>
      </p:sp>
      <p:sp>
        <p:nvSpPr>
          <p:cNvPr id="4" name="Slide Number Placeholder 3"/>
          <p:cNvSpPr>
            <a:spLocks noGrp="1"/>
          </p:cNvSpPr>
          <p:nvPr>
            <p:ph type="sldNum" sz="quarter" idx="12"/>
          </p:nvPr>
        </p:nvSpPr>
        <p:spPr/>
        <p:txBody>
          <a:bodyPr/>
          <a:lstStyle/>
          <a:p>
            <a:fld id="{73820FCD-5F4C-4989-BE05-0A8208BCBC21}" type="slidenum">
              <a:rPr lang="en-US" altLang="ja-JP">
                <a:solidFill>
                  <a:srgbClr val="262626">
                    <a:tint val="75000"/>
                  </a:srgbClr>
                </a:solidFill>
              </a:rPr>
              <a:pPr/>
              <a:t>‹#›</a:t>
            </a:fld>
            <a:endParaRPr altLang="en-US">
              <a:solidFill>
                <a:srgbClr val="262626">
                  <a:tint val="75000"/>
                </a:srgbClr>
              </a:solidFill>
              <a:ea typeface="ＭＳ Ｐゴシック"/>
            </a:endParaRPr>
          </a:p>
        </p:txBody>
      </p:sp>
    </p:spTree>
    <p:extLst>
      <p:ext uri="{BB962C8B-B14F-4D97-AF65-F5344CB8AC3E}">
        <p14:creationId xmlns:p14="http://schemas.microsoft.com/office/powerpoint/2010/main" val="21568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8_タイトルと縦書き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A258050E-B668-4FA7-85AD-C750C80A6E9B}" type="datetimeFigureOut">
              <a:rPr lang="en-US" altLang="ja-JP">
                <a:solidFill>
                  <a:srgbClr val="262626">
                    <a:tint val="75000"/>
                  </a:srgbClr>
                </a:solidFill>
              </a:rPr>
              <a:pPr/>
              <a:t>6/26/2020</a:t>
            </a:fld>
            <a:endParaRPr altLang="en-US">
              <a:solidFill>
                <a:srgbClr val="262626">
                  <a:tint val="75000"/>
                </a:srgbClr>
              </a:solidFill>
              <a:ea typeface="ＭＳ Ｐゴシック"/>
            </a:endParaRPr>
          </a:p>
        </p:txBody>
      </p:sp>
      <p:sp>
        <p:nvSpPr>
          <p:cNvPr id="5" name="Footer Placeholder 4"/>
          <p:cNvSpPr>
            <a:spLocks noGrp="1"/>
          </p:cNvSpPr>
          <p:nvPr>
            <p:ph type="ftr" sz="quarter" idx="11"/>
          </p:nvPr>
        </p:nvSpPr>
        <p:spPr/>
        <p:txBody>
          <a:bodyPr/>
          <a:lstStyle/>
          <a:p>
            <a:endParaRPr altLang="en-US">
              <a:solidFill>
                <a:srgbClr val="262626">
                  <a:tint val="75000"/>
                </a:srgbClr>
              </a:solidFill>
              <a:ea typeface="ＭＳ Ｐゴシック"/>
            </a:endParaRPr>
          </a:p>
        </p:txBody>
      </p:sp>
      <p:sp>
        <p:nvSpPr>
          <p:cNvPr id="6" name="Slide Number Placeholder 5"/>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ja-JP" sz="2800" b="1" kern="1200" baseline="0">
                <a:solidFill>
                  <a:schemeClr val="bg1"/>
                </a:solidFill>
                <a:latin typeface="+mn-lt"/>
                <a:ea typeface="+mn-ea"/>
                <a:cs typeface="+mn-cs"/>
              </a:defRPr>
            </a:lvl1pPr>
          </a:lstStyle>
          <a:p>
            <a:r>
              <a:rPr kumimoji="0" lang="ja-JP"/>
              <a:t>    マスター タイトルの書式設定</a:t>
            </a:r>
          </a:p>
        </p:txBody>
      </p:sp>
    </p:spTree>
    <p:extLst>
      <p:ext uri="{BB962C8B-B14F-4D97-AF65-F5344CB8AC3E}">
        <p14:creationId xmlns:p14="http://schemas.microsoft.com/office/powerpoint/2010/main" val="491441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強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ja-JP" altLang="en-US"/>
              <a:t>マスター タイトルの書式設定</a:t>
            </a:r>
            <a:endParaRPr/>
          </a:p>
        </p:txBody>
      </p:sp>
      <p:sp>
        <p:nvSpPr>
          <p:cNvPr id="3" name="Date Placeholder 2"/>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fld id="{A258050E-B668-4FA7-85AD-C750C80A6E9B}" type="datetimeFigureOut">
              <a:rPr lang="en-US" altLang="ja-JP">
                <a:solidFill>
                  <a:srgbClr val="262626">
                    <a:lumMod val="85000"/>
                    <a:lumOff val="15000"/>
                  </a:srgbClr>
                </a:solidFill>
              </a:rPr>
              <a:pPr/>
              <a:t>6/26/2020</a:t>
            </a:fld>
            <a:endParaRPr altLang="en-US">
              <a:solidFill>
                <a:srgbClr val="262626">
                  <a:lumMod val="85000"/>
                  <a:lumOff val="15000"/>
                </a:srgbClr>
              </a:solidFill>
              <a:ea typeface="ＭＳ Ｐゴシック"/>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a:endParaRPr>
          </a:p>
        </p:txBody>
      </p:sp>
      <p:sp>
        <p:nvSpPr>
          <p:cNvPr id="6" name="Content Placeholder 2"/>
          <p:cNvSpPr>
            <a:spLocks noGrp="1"/>
          </p:cNvSpPr>
          <p:nvPr>
            <p:ph idx="1"/>
          </p:nvPr>
        </p:nvSpPr>
        <p:spPr>
          <a:xfrm>
            <a:off x="457200" y="1600202"/>
            <a:ext cx="8229600" cy="4525963"/>
          </a:xfrm>
        </p:spPr>
        <p:txBody>
          <a:bodyPr/>
          <a:lstStyle>
            <a:lvl1pPr eaLnBrk="1" latinLnBrk="0" hangingPunct="1">
              <a:defRPr kumimoji="0" lang="ja-JP">
                <a:solidFill>
                  <a:schemeClr val="tx1">
                    <a:lumMod val="85000"/>
                    <a:lumOff val="15000"/>
                  </a:schemeClr>
                </a:solidFill>
              </a:defRPr>
            </a:lvl1pPr>
            <a:lvl2pPr eaLnBrk="1" latinLnBrk="0" hangingPunct="1">
              <a:defRPr kumimoji="0" lang="ja-JP">
                <a:solidFill>
                  <a:schemeClr val="tx1">
                    <a:lumMod val="85000"/>
                    <a:lumOff val="15000"/>
                  </a:schemeClr>
                </a:solidFill>
              </a:defRPr>
            </a:lvl2pPr>
            <a:lvl3pPr eaLnBrk="1" latinLnBrk="0" hangingPunct="1">
              <a:defRPr kumimoji="0" lang="ja-JP">
                <a:solidFill>
                  <a:schemeClr val="tx1">
                    <a:lumMod val="85000"/>
                    <a:lumOff val="15000"/>
                  </a:schemeClr>
                </a:solidFill>
              </a:defRPr>
            </a:lvl3pPr>
            <a:lvl4pPr eaLnBrk="1" latinLnBrk="0" hangingPunct="1">
              <a:defRPr kumimoji="0" lang="ja-JP">
                <a:solidFill>
                  <a:schemeClr val="tx1">
                    <a:lumMod val="85000"/>
                    <a:lumOff val="15000"/>
                  </a:schemeClr>
                </a:solidFill>
              </a:defRPr>
            </a:lvl4pPr>
            <a:lvl5pPr eaLnBrk="1" latinLnBrk="0" hangingPunct="1">
              <a:defRPr kumimoji="0" lang="ja-JP">
                <a:solidFill>
                  <a:schemeClr val="tx1">
                    <a:lumMod val="85000"/>
                    <a:lumOff val="15000"/>
                  </a:schemeClr>
                </a:solidFill>
              </a:defRPr>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Tree>
    <p:extLst>
      <p:ext uri="{BB962C8B-B14F-4D97-AF65-F5344CB8AC3E}">
        <p14:creationId xmlns:p14="http://schemas.microsoft.com/office/powerpoint/2010/main" val="1341909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タイトルのみ: 強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altLang="ja-JP">
                <a:solidFill>
                  <a:srgbClr val="262626">
                    <a:tint val="75000"/>
                  </a:srgbClr>
                </a:solidFill>
              </a:rPr>
              <a:pPr/>
              <a:t>6/26/2020</a:t>
            </a:fld>
            <a:endParaRPr altLang="en-US">
              <a:solidFill>
                <a:srgbClr val="262626">
                  <a:tint val="75000"/>
                </a:srgbClr>
              </a:solidFill>
              <a:ea typeface="ＭＳ Ｐゴシック"/>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a:endParaRPr>
          </a:p>
        </p:txBody>
      </p:sp>
      <p:sp>
        <p:nvSpPr>
          <p:cNvPr id="4" name="Slide Number Placeholder 3"/>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ja-JP"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ja-JP"/>
              <a:t>マスター タイトルの書式設定</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ja-JP" sz="2800" kern="1200">
                <a:solidFill>
                  <a:srgbClr val="2E507A">
                    <a:alpha val="81000"/>
                  </a:srgbClr>
                </a:solidFill>
                <a:latin typeface="+mn-lt"/>
                <a:ea typeface="+mn-ea"/>
                <a:cs typeface="+mn-cs"/>
              </a:defRPr>
            </a:lvl1pPr>
            <a:lvl2pPr marL="457200" indent="0" eaLnBrk="1" latinLnBrk="0" hangingPunct="1">
              <a:buNone/>
              <a:defRPr kumimoji="0" lang="ja-JP" sz="2000" b="1"/>
            </a:lvl2pPr>
            <a:lvl3pPr marL="914400" indent="0" eaLnBrk="1" latinLnBrk="0" hangingPunct="1">
              <a:buNone/>
              <a:defRPr kumimoji="0" lang="ja-JP" sz="1800" b="1"/>
            </a:lvl3pPr>
            <a:lvl4pPr marL="1371600" indent="0" eaLnBrk="1" latinLnBrk="0" hangingPunct="1">
              <a:buNone/>
              <a:defRPr kumimoji="0" lang="ja-JP" sz="1600" b="1"/>
            </a:lvl4pPr>
            <a:lvl5pPr marL="1828800" indent="0" eaLnBrk="1" latinLnBrk="0" hangingPunct="1">
              <a:buNone/>
              <a:defRPr kumimoji="0" lang="ja-JP" sz="1600" b="1"/>
            </a:lvl5pPr>
            <a:lvl6pPr marL="2286000" indent="0" eaLnBrk="1" latinLnBrk="0" hangingPunct="1">
              <a:buNone/>
              <a:defRPr kumimoji="0" lang="ja-JP" sz="1600" b="1"/>
            </a:lvl6pPr>
            <a:lvl7pPr marL="2743200" indent="0" eaLnBrk="1" latinLnBrk="0" hangingPunct="1">
              <a:buNone/>
              <a:defRPr kumimoji="0" lang="ja-JP" sz="1600" b="1"/>
            </a:lvl7pPr>
            <a:lvl8pPr marL="3200400" indent="0" eaLnBrk="1" latinLnBrk="0" hangingPunct="1">
              <a:buNone/>
              <a:defRPr kumimoji="0" lang="ja-JP" sz="1600" b="1"/>
            </a:lvl8pPr>
            <a:lvl9pPr marL="3657600" indent="0" eaLnBrk="1" latinLnBrk="0" hangingPunct="1">
              <a:buNone/>
              <a:defRPr kumimoji="0" lang="ja-JP" sz="1600" b="1"/>
            </a:lvl9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39052874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タイトルと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en-US" altLang="ja-JP">
                <a:solidFill>
                  <a:prstClr val="white"/>
                </a:solidFill>
              </a:rPr>
              <a:pPr/>
              <a:t>6/26/2020</a:t>
            </a:fld>
            <a:endParaRPr altLang="en-US">
              <a:solidFill>
                <a:prstClr val="white"/>
              </a:solidFill>
              <a:ea typeface="ＭＳ Ｐゴシック"/>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ja-JP" sz="4000" kern="1200">
                <a:solidFill>
                  <a:schemeClr val="bg1"/>
                </a:solidFill>
                <a:latin typeface="+mn-lt"/>
                <a:ea typeface="+mn-ea"/>
                <a:cs typeface="+mn-cs"/>
              </a:defRPr>
            </a:lvl1pPr>
          </a:lstStyle>
          <a:p>
            <a:pPr eaLnBrk="1" latinLnBrk="0" hangingPunct="1"/>
            <a:r>
              <a:rPr lang="ja-JP" altLang="en-US"/>
              <a:t>マスター タイトルの書式設定</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ja-JP" sz="1800" b="1" kern="1200">
                <a:solidFill>
                  <a:schemeClr val="bg1">
                    <a:lumMod val="65000"/>
                  </a:schemeClr>
                </a:solidFill>
                <a:latin typeface="Calibri" pitchFamily="34" charset="0"/>
                <a:ea typeface="+mn-ea"/>
                <a:cs typeface="+mn-cs"/>
              </a:defRPr>
            </a:lvl1pPr>
          </a:lstStyle>
          <a:p>
            <a:pPr lvl="0"/>
            <a:r>
              <a:rPr kumimoji="0" lang="ja-JP"/>
              <a:t>マスター サブタイトルの書式設定</a:t>
            </a:r>
          </a:p>
        </p:txBody>
      </p:sp>
    </p:spTree>
    <p:extLst>
      <p:ext uri="{BB962C8B-B14F-4D97-AF65-F5344CB8AC3E}">
        <p14:creationId xmlns:p14="http://schemas.microsoft.com/office/powerpoint/2010/main" val="3167061919"/>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タイトルとメディ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en-US" altLang="ja-JP">
                <a:solidFill>
                  <a:prstClr val="white"/>
                </a:solidFill>
              </a:rPr>
              <a:pPr/>
              <a:t>6/26/2020</a:t>
            </a:fld>
            <a:endParaRPr altLang="en-US">
              <a:solidFill>
                <a:prstClr val="white"/>
              </a:solidFill>
              <a:ea typeface="ＭＳ Ｐゴシック"/>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a:endParaRPr>
          </a:p>
        </p:txBody>
      </p:sp>
      <p:sp>
        <p:nvSpPr>
          <p:cNvPr id="6" name="Rectangle 5"/>
          <p:cNvSpPr/>
          <p:nvPr userDrawn="1"/>
        </p:nvSpPr>
        <p:spPr>
          <a:xfrm>
            <a:off x="595264"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ja-JP" sz="1800" b="0">
                <a:solidFill>
                  <a:schemeClr val="bg1">
                    <a:lumMod val="85000"/>
                  </a:schemeClr>
                </a:solidFill>
                <a:latin typeface="Georgia" pitchFamily="18" charset="0"/>
              </a:defRPr>
            </a:lvl1pPr>
          </a:lstStyle>
          <a:p>
            <a:pPr eaLnBrk="1" latinLnBrk="0" hangingPunct="1"/>
            <a:r>
              <a:rPr lang="ja-JP" altLang="en-US"/>
              <a:t>マスター タイトルの書式設定</a:t>
            </a:r>
            <a:endParaRPr/>
          </a:p>
        </p:txBody>
      </p:sp>
      <p:sp>
        <p:nvSpPr>
          <p:cNvPr id="9" name="Media Placeholder 8"/>
          <p:cNvSpPr>
            <a:spLocks noGrp="1"/>
          </p:cNvSpPr>
          <p:nvPr>
            <p:ph type="media" sz="quarter" idx="13"/>
          </p:nvPr>
        </p:nvSpPr>
        <p:spPr>
          <a:xfrm>
            <a:off x="587023" y="838200"/>
            <a:ext cx="4873752" cy="3812822"/>
          </a:xfrm>
        </p:spPr>
        <p:txBody>
          <a:bodyPr/>
          <a:lstStyle>
            <a:lvl1pPr eaLnBrk="1" latinLnBrk="0" hangingPunct="1">
              <a:buNone/>
              <a:defRPr kumimoji="0" lang="ja-JP"/>
            </a:lvl1pPr>
          </a:lstStyle>
          <a:p>
            <a:pPr eaLnBrk="1" latinLnBrk="0" hangingPunct="1"/>
            <a:r>
              <a:rPr lang="ja-JP" altLang="en-US"/>
              <a:t>アイコンをクリックしてメディアを追加</a:t>
            </a:r>
            <a:endParaRPr/>
          </a:p>
        </p:txBody>
      </p:sp>
      <p:sp>
        <p:nvSpPr>
          <p:cNvPr id="11" name="Text Placeholder 10"/>
          <p:cNvSpPr>
            <a:spLocks noGrp="1"/>
          </p:cNvSpPr>
          <p:nvPr>
            <p:ph type="body" sz="quarter" idx="14"/>
          </p:nvPr>
        </p:nvSpPr>
        <p:spPr>
          <a:xfrm>
            <a:off x="5776864" y="838202"/>
            <a:ext cx="2819400" cy="4636911"/>
          </a:xfrm>
        </p:spPr>
        <p:txBody>
          <a:bodyPr>
            <a:normAutofit/>
          </a:bodyPr>
          <a:lstStyle>
            <a:lvl1pPr marL="0" indent="0" algn="l" eaLnBrk="1" latinLnBrk="0" hangingPunct="1">
              <a:buNone/>
              <a:defRPr kumimoji="0" lang="ja-JP" sz="2400">
                <a:solidFill>
                  <a:schemeClr val="bg1"/>
                </a:solidFill>
              </a:defRPr>
            </a:lvl1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393288250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D3DF3-EA16-46CB-BC4A-535257E7B05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15485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5_白紙">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altLang="ja-JP">
                <a:solidFill>
                  <a:srgbClr val="262626">
                    <a:tint val="75000"/>
                  </a:srgbClr>
                </a:solidFill>
              </a:rPr>
              <a:pPr/>
              <a:t>6/26/2020</a:t>
            </a:fld>
            <a:endParaRPr altLang="en-US">
              <a:solidFill>
                <a:srgbClr val="262626">
                  <a:tint val="75000"/>
                </a:srgbClr>
              </a:solidFill>
              <a:ea typeface="ＭＳ Ｐゴシック"/>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a:endParaRPr>
          </a:p>
        </p:txBody>
      </p:sp>
      <p:sp>
        <p:nvSpPr>
          <p:cNvPr id="4" name="Slide Number Placeholder 3"/>
          <p:cNvSpPr>
            <a:spLocks noGrp="1"/>
          </p:cNvSpPr>
          <p:nvPr>
            <p:ph type="sldNum" sz="quarter" idx="12"/>
          </p:nvPr>
        </p:nvSpPr>
        <p:spPr/>
        <p:txBody>
          <a:bodyPr/>
          <a:lstStyle/>
          <a:p>
            <a:fld id="{73820FCD-5F4C-4989-BE05-0A8208BCBC21}" type="slidenum">
              <a:rPr lang="en-US" altLang="ja-JP">
                <a:solidFill>
                  <a:srgbClr val="262626">
                    <a:tint val="75000"/>
                  </a:srgbClr>
                </a:solidFill>
              </a:rPr>
              <a:pPr/>
              <a:t>‹#›</a:t>
            </a:fld>
            <a:endParaRPr altLang="en-US">
              <a:solidFill>
                <a:srgbClr val="262626">
                  <a:tint val="75000"/>
                </a:srgbClr>
              </a:solidFill>
              <a:ea typeface="ＭＳ Ｐゴシック"/>
            </a:endParaRPr>
          </a:p>
        </p:txBody>
      </p:sp>
    </p:spTree>
    <p:extLst>
      <p:ext uri="{BB962C8B-B14F-4D97-AF65-F5344CB8AC3E}">
        <p14:creationId xmlns:p14="http://schemas.microsoft.com/office/powerpoint/2010/main" val="930527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ja-JP" altLang="en-US">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ja-JP" sz="2200" kern="1200">
                <a:solidFill>
                  <a:schemeClr val="tx1">
                    <a:lumMod val="75000"/>
                    <a:lumOff val="25000"/>
                  </a:schemeClr>
                </a:solidFill>
                <a:latin typeface="Calibri" pitchFamily="34" charset="0"/>
                <a:ea typeface="+mn-ea"/>
                <a:cs typeface="+mn-cs"/>
              </a:defRPr>
            </a:lvl1pPr>
          </a:lstStyle>
          <a:p>
            <a:pPr lvl="0"/>
            <a:r>
              <a:rPr kumimoji="0" lang="ja-JP"/>
              <a:t>マスター サブタイトルの書式設定</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ja-JP"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ja-JP" altLang="en-US"/>
              <a:t>マスター タイトルの書式設定</a:t>
            </a:r>
            <a:endParaRPr/>
          </a:p>
        </p:txBody>
      </p:sp>
    </p:spTree>
    <p:extLst>
      <p:ext uri="{BB962C8B-B14F-4D97-AF65-F5344CB8AC3E}">
        <p14:creationId xmlns:p14="http://schemas.microsoft.com/office/powerpoint/2010/main" val="172397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ja-JP" sz="3000" b="1" cap="all"/>
            </a:lvl1pPr>
          </a:lstStyle>
          <a:p>
            <a:pPr eaLnBrk="1" latinLnBrk="0" hangingPunct="1"/>
            <a:r>
              <a:rPr lang="ja-JP" altLang="en-US"/>
              <a:t>マスター タイトルの書式設定</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ja-JP" sz="1800">
                <a:solidFill>
                  <a:schemeClr val="tx1">
                    <a:lumMod val="65000"/>
                    <a:lumOff val="35000"/>
                  </a:schemeClr>
                </a:solidFill>
              </a:defRPr>
            </a:lvl1pPr>
            <a:lvl2pPr marL="457200" indent="0" eaLnBrk="1" latinLnBrk="0" hangingPunct="1">
              <a:buNone/>
              <a:defRPr kumimoji="0" lang="ja-JP" sz="1800">
                <a:solidFill>
                  <a:schemeClr val="tx1">
                    <a:tint val="75000"/>
                  </a:schemeClr>
                </a:solidFill>
              </a:defRPr>
            </a:lvl2pPr>
            <a:lvl3pPr marL="914400" indent="0" eaLnBrk="1" latinLnBrk="0" hangingPunct="1">
              <a:buNone/>
              <a:defRPr kumimoji="0" lang="ja-JP" sz="1600">
                <a:solidFill>
                  <a:schemeClr val="tx1">
                    <a:tint val="75000"/>
                  </a:schemeClr>
                </a:solidFill>
              </a:defRPr>
            </a:lvl3pPr>
            <a:lvl4pPr marL="1371600" indent="0" eaLnBrk="1" latinLnBrk="0" hangingPunct="1">
              <a:buNone/>
              <a:defRPr kumimoji="0" lang="ja-JP" sz="1400">
                <a:solidFill>
                  <a:schemeClr val="tx1">
                    <a:tint val="75000"/>
                  </a:schemeClr>
                </a:solidFill>
              </a:defRPr>
            </a:lvl4pPr>
            <a:lvl5pPr marL="1828800" indent="0" eaLnBrk="1" latinLnBrk="0" hangingPunct="1">
              <a:buNone/>
              <a:defRPr kumimoji="0" lang="ja-JP" sz="1400">
                <a:solidFill>
                  <a:schemeClr val="tx1">
                    <a:tint val="75000"/>
                  </a:schemeClr>
                </a:solidFill>
              </a:defRPr>
            </a:lvl5pPr>
            <a:lvl6pPr marL="2286000" indent="0" eaLnBrk="1" latinLnBrk="0" hangingPunct="1">
              <a:buNone/>
              <a:defRPr kumimoji="0" lang="ja-JP" sz="1400">
                <a:solidFill>
                  <a:schemeClr val="tx1">
                    <a:tint val="75000"/>
                  </a:schemeClr>
                </a:solidFill>
              </a:defRPr>
            </a:lvl6pPr>
            <a:lvl7pPr marL="2743200" indent="0" eaLnBrk="1" latinLnBrk="0" hangingPunct="1">
              <a:buNone/>
              <a:defRPr kumimoji="0" lang="ja-JP" sz="1400">
                <a:solidFill>
                  <a:schemeClr val="tx1">
                    <a:tint val="75000"/>
                  </a:schemeClr>
                </a:solidFill>
              </a:defRPr>
            </a:lvl7pPr>
            <a:lvl8pPr marL="3200400" indent="0" eaLnBrk="1" latinLnBrk="0" hangingPunct="1">
              <a:buNone/>
              <a:defRPr kumimoji="0" lang="ja-JP" sz="1400">
                <a:solidFill>
                  <a:schemeClr val="tx1">
                    <a:tint val="75000"/>
                  </a:schemeClr>
                </a:solidFill>
              </a:defRPr>
            </a:lvl8pPr>
            <a:lvl9pPr marL="3657600" indent="0" eaLnBrk="1" latinLnBrk="0" hangingPunct="1">
              <a:buNone/>
              <a:defRPr kumimoji="0" lang="ja-JP" sz="1400">
                <a:solidFill>
                  <a:schemeClr val="tx1">
                    <a:tint val="75000"/>
                  </a:schemeClr>
                </a:solidFill>
              </a:defRPr>
            </a:lvl9pPr>
          </a:lstStyle>
          <a:p>
            <a:pPr lvl="0" eaLnBrk="1" latinLnBrk="0" hangingPunct="1"/>
            <a:r>
              <a:rPr lang="ja-JP" altLang="en-US"/>
              <a:t>マスター テキストの書式設定</a:t>
            </a:r>
          </a:p>
        </p:txBody>
      </p:sp>
      <p:sp>
        <p:nvSpPr>
          <p:cNvPr id="5" name="Footer Placeholder 4"/>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a:solidFill>
                  <a:prstClr val="white"/>
                </a:solidFill>
              </a:rP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a:solidFill>
                  <a:prstClr val="white"/>
                </a:solidFill>
              </a:rPr>
              <a:t>       </a:t>
            </a:r>
          </a:p>
        </p:txBody>
      </p:sp>
    </p:spTree>
    <p:extLst>
      <p:ext uri="{BB962C8B-B14F-4D97-AF65-F5344CB8AC3E}">
        <p14:creationId xmlns:p14="http://schemas.microsoft.com/office/powerpoint/2010/main" val="2369758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ja-JP" sz="3000" b="0">
                <a:solidFill>
                  <a:schemeClr val="tx1">
                    <a:lumMod val="85000"/>
                    <a:lumOff val="15000"/>
                  </a:schemeClr>
                </a:solidFill>
              </a:defRPr>
            </a:lvl1pPr>
          </a:lstStyle>
          <a:p>
            <a:pPr eaLnBrk="1" latinLnBrk="0" hangingPunct="1"/>
            <a:r>
              <a:rPr lang="ja-JP" altLang="en-US"/>
              <a:t>マスター タイトルの書式設定</a:t>
            </a:r>
            <a:endParaRPr/>
          </a:p>
        </p:txBody>
      </p:sp>
      <p:sp>
        <p:nvSpPr>
          <p:cNvPr id="3" name="Content Placeholder 2"/>
          <p:cNvSpPr>
            <a:spLocks noGrp="1"/>
          </p:cNvSpPr>
          <p:nvPr>
            <p:ph idx="1"/>
          </p:nvPr>
        </p:nvSpPr>
        <p:spPr/>
        <p:txBody>
          <a:bodyPr/>
          <a:lstStyle>
            <a:lvl1pPr eaLnBrk="1" latinLnBrk="0" hangingPunct="1">
              <a:defRPr kumimoji="0" lang="ja-JP">
                <a:solidFill>
                  <a:schemeClr val="tx1">
                    <a:lumMod val="85000"/>
                    <a:lumOff val="15000"/>
                  </a:schemeClr>
                </a:solidFill>
              </a:defRPr>
            </a:lvl1pPr>
            <a:lvl2pPr eaLnBrk="1" latinLnBrk="0" hangingPunct="1">
              <a:defRPr kumimoji="0" lang="ja-JP">
                <a:solidFill>
                  <a:schemeClr val="tx1">
                    <a:lumMod val="85000"/>
                    <a:lumOff val="15000"/>
                  </a:schemeClr>
                </a:solidFill>
              </a:defRPr>
            </a:lvl2pPr>
            <a:lvl3pPr eaLnBrk="1" latinLnBrk="0" hangingPunct="1">
              <a:defRPr kumimoji="0" lang="ja-JP">
                <a:solidFill>
                  <a:schemeClr val="tx1">
                    <a:lumMod val="85000"/>
                    <a:lumOff val="15000"/>
                  </a:schemeClr>
                </a:solidFill>
              </a:defRPr>
            </a:lvl3pPr>
            <a:lvl4pPr eaLnBrk="1" latinLnBrk="0" hangingPunct="1">
              <a:defRPr kumimoji="0" lang="ja-JP">
                <a:solidFill>
                  <a:schemeClr val="tx1">
                    <a:lumMod val="85000"/>
                    <a:lumOff val="15000"/>
                  </a:schemeClr>
                </a:solidFill>
              </a:defRPr>
            </a:lvl4pPr>
            <a:lvl5pPr eaLnBrk="1" latinLnBrk="0" hangingPunct="1">
              <a:defRPr kumimoji="0" lang="ja-JP">
                <a:solidFill>
                  <a:schemeClr val="tx1">
                    <a:lumMod val="85000"/>
                    <a:lumOff val="15000"/>
                  </a:schemeClr>
                </a:solidFill>
              </a:defRPr>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fld id="{A258050E-B668-4FA7-85AD-C750C80A6E9B}" type="datetimeFigureOut">
              <a:rPr lang="ja-JP" altLang="en-US">
                <a:solidFill>
                  <a:srgbClr val="262626">
                    <a:lumMod val="85000"/>
                    <a:lumOff val="15000"/>
                  </a:srgbClr>
                </a:solidFill>
                <a:ea typeface="ＭＳ Ｐゴシック" panose="020B0600070205080204" pitchFamily="50" charset="-128"/>
              </a:rPr>
              <a:pPr/>
              <a:t>2020/6/26</a:t>
            </a:fld>
            <a:endParaRPr altLang="en-US">
              <a:solidFill>
                <a:srgbClr val="262626">
                  <a:lumMod val="85000"/>
                  <a:lumOff val="15000"/>
                </a:srgbClr>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Tree>
    <p:extLst>
      <p:ext uri="{BB962C8B-B14F-4D97-AF65-F5344CB8AC3E}">
        <p14:creationId xmlns:p14="http://schemas.microsoft.com/office/powerpoint/2010/main" val="400924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とコンテンツ: 強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ja-JP" altLang="en-US"/>
              <a:t>マスター タイトルの書式設定</a:t>
            </a:r>
            <a:endParaRPr/>
          </a:p>
        </p:txBody>
      </p:sp>
      <p:sp>
        <p:nvSpPr>
          <p:cNvPr id="3" name="Date Placeholder 2"/>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fld id="{A258050E-B668-4FA7-85AD-C750C80A6E9B}" type="datetimeFigureOut">
              <a:rPr lang="ja-JP" altLang="en-US">
                <a:solidFill>
                  <a:srgbClr val="262626">
                    <a:lumMod val="85000"/>
                    <a:lumOff val="15000"/>
                  </a:srgbClr>
                </a:solidFill>
                <a:ea typeface="ＭＳ Ｐゴシック" panose="020B0600070205080204" pitchFamily="50" charset="-128"/>
              </a:rPr>
              <a:pPr/>
              <a:t>2020/6/26</a:t>
            </a:fld>
            <a:endParaRPr altLang="en-US">
              <a:solidFill>
                <a:srgbClr val="262626">
                  <a:lumMod val="85000"/>
                  <a:lumOff val="15000"/>
                </a:srgbClr>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ja-JP">
                <a:solidFill>
                  <a:schemeClr val="tx1">
                    <a:lumMod val="85000"/>
                    <a:lumOff val="15000"/>
                  </a:schemeClr>
                </a:solidFill>
              </a:defRPr>
            </a:lvl1pPr>
            <a:lvl2pPr eaLnBrk="1" latinLnBrk="0" hangingPunct="1">
              <a:defRPr kumimoji="0" lang="ja-JP">
                <a:solidFill>
                  <a:schemeClr val="tx1">
                    <a:lumMod val="85000"/>
                    <a:lumOff val="15000"/>
                  </a:schemeClr>
                </a:solidFill>
              </a:defRPr>
            </a:lvl2pPr>
            <a:lvl3pPr eaLnBrk="1" latinLnBrk="0" hangingPunct="1">
              <a:defRPr kumimoji="0" lang="ja-JP">
                <a:solidFill>
                  <a:schemeClr val="tx1">
                    <a:lumMod val="85000"/>
                    <a:lumOff val="15000"/>
                  </a:schemeClr>
                </a:solidFill>
              </a:defRPr>
            </a:lvl3pPr>
            <a:lvl4pPr eaLnBrk="1" latinLnBrk="0" hangingPunct="1">
              <a:defRPr kumimoji="0" lang="ja-JP">
                <a:solidFill>
                  <a:schemeClr val="tx1">
                    <a:lumMod val="85000"/>
                    <a:lumOff val="15000"/>
                  </a:schemeClr>
                </a:solidFill>
              </a:defRPr>
            </a:lvl4pPr>
            <a:lvl5pPr eaLnBrk="1" latinLnBrk="0" hangingPunct="1">
              <a:defRPr kumimoji="0" lang="ja-JP">
                <a:solidFill>
                  <a:schemeClr val="tx1">
                    <a:lumMod val="85000"/>
                    <a:lumOff val="15000"/>
                  </a:schemeClr>
                </a:solidFill>
              </a:defRPr>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Tree>
    <p:extLst>
      <p:ext uri="{BB962C8B-B14F-4D97-AF65-F5344CB8AC3E}">
        <p14:creationId xmlns:p14="http://schemas.microsoft.com/office/powerpoint/2010/main" val="2399258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ja-JP" sz="2800">
                <a:solidFill>
                  <a:schemeClr val="bg1"/>
                </a:solidFill>
              </a:defRPr>
            </a:lvl1pPr>
          </a:lstStyle>
          <a:p>
            <a:pPr eaLnBrk="1" latinLnBrk="0" hangingPunct="1"/>
            <a:r>
              <a:rPr lang="ja-JP" altLang="en-US"/>
              <a:t>マスター タイトルの書式設定</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ja-JP" sz="2800">
                <a:solidFill>
                  <a:schemeClr val="tx1">
                    <a:lumMod val="85000"/>
                    <a:lumOff val="15000"/>
                  </a:schemeClr>
                </a:solidFill>
              </a:defRPr>
            </a:lvl1pPr>
            <a:lvl2pPr eaLnBrk="1" latinLnBrk="0" hangingPunct="1">
              <a:defRPr kumimoji="0" lang="ja-JP" sz="2400">
                <a:solidFill>
                  <a:schemeClr val="tx1">
                    <a:lumMod val="85000"/>
                    <a:lumOff val="15000"/>
                  </a:schemeClr>
                </a:solidFill>
              </a:defRPr>
            </a:lvl2pPr>
            <a:lvl3pPr eaLnBrk="1" latinLnBrk="0" hangingPunct="1">
              <a:defRPr kumimoji="0" lang="ja-JP" sz="2000">
                <a:solidFill>
                  <a:schemeClr val="tx1">
                    <a:lumMod val="85000"/>
                    <a:lumOff val="15000"/>
                  </a:schemeClr>
                </a:solidFill>
              </a:defRPr>
            </a:lvl3pPr>
            <a:lvl4pPr eaLnBrk="1" latinLnBrk="0" hangingPunct="1">
              <a:defRPr kumimoji="0" lang="ja-JP" sz="1800">
                <a:solidFill>
                  <a:schemeClr val="tx1">
                    <a:lumMod val="85000"/>
                    <a:lumOff val="15000"/>
                  </a:schemeClr>
                </a:solidFill>
              </a:defRPr>
            </a:lvl4pPr>
            <a:lvl5pPr eaLnBrk="1" latinLnBrk="0" hangingPunct="1">
              <a:defRPr kumimoji="0" lang="ja-JP" sz="1800">
                <a:solidFill>
                  <a:schemeClr val="tx1">
                    <a:lumMod val="85000"/>
                    <a:lumOff val="15000"/>
                  </a:schemeClr>
                </a:solidFill>
              </a:defRPr>
            </a:lvl5pPr>
            <a:lvl6pPr eaLnBrk="1" latinLnBrk="0" hangingPunct="1">
              <a:defRPr kumimoji="0" lang="ja-JP" sz="1800"/>
            </a:lvl6pPr>
            <a:lvl7pPr eaLnBrk="1" latinLnBrk="0" hangingPunct="1">
              <a:defRPr kumimoji="0" lang="ja-JP" sz="1800"/>
            </a:lvl7pPr>
            <a:lvl8pPr eaLnBrk="1" latinLnBrk="0" hangingPunct="1">
              <a:defRPr kumimoji="0" lang="ja-JP" sz="1800"/>
            </a:lvl8pPr>
            <a:lvl9pPr eaLnBrk="1" latinLnBrk="0" hangingPunct="1">
              <a:defRPr kumimoji="0" lang="ja-JP"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ja-JP" sz="2800">
                <a:solidFill>
                  <a:schemeClr val="tx1">
                    <a:lumMod val="85000"/>
                    <a:lumOff val="15000"/>
                  </a:schemeClr>
                </a:solidFill>
              </a:defRPr>
            </a:lvl1pPr>
            <a:lvl2pPr eaLnBrk="1" latinLnBrk="0" hangingPunct="1">
              <a:defRPr kumimoji="0" lang="ja-JP" sz="2400">
                <a:solidFill>
                  <a:schemeClr val="tx1">
                    <a:lumMod val="85000"/>
                    <a:lumOff val="15000"/>
                  </a:schemeClr>
                </a:solidFill>
              </a:defRPr>
            </a:lvl2pPr>
            <a:lvl3pPr eaLnBrk="1" latinLnBrk="0" hangingPunct="1">
              <a:defRPr kumimoji="0" lang="ja-JP" sz="2000">
                <a:solidFill>
                  <a:schemeClr val="tx1">
                    <a:lumMod val="85000"/>
                    <a:lumOff val="15000"/>
                  </a:schemeClr>
                </a:solidFill>
              </a:defRPr>
            </a:lvl3pPr>
            <a:lvl4pPr eaLnBrk="1" latinLnBrk="0" hangingPunct="1">
              <a:defRPr kumimoji="0" lang="ja-JP" sz="1800">
                <a:solidFill>
                  <a:schemeClr val="tx1">
                    <a:lumMod val="85000"/>
                    <a:lumOff val="15000"/>
                  </a:schemeClr>
                </a:solidFill>
              </a:defRPr>
            </a:lvl4pPr>
            <a:lvl5pPr eaLnBrk="1" latinLnBrk="0" hangingPunct="1">
              <a:defRPr kumimoji="0" lang="ja-JP" sz="1800">
                <a:solidFill>
                  <a:schemeClr val="tx1">
                    <a:lumMod val="85000"/>
                    <a:lumOff val="15000"/>
                  </a:schemeClr>
                </a:solidFill>
              </a:defRPr>
            </a:lvl5pPr>
            <a:lvl6pPr eaLnBrk="1" latinLnBrk="0" hangingPunct="1">
              <a:defRPr kumimoji="0" lang="ja-JP" sz="1800"/>
            </a:lvl6pPr>
            <a:lvl7pPr eaLnBrk="1" latinLnBrk="0" hangingPunct="1">
              <a:defRPr kumimoji="0" lang="ja-JP" sz="1800"/>
            </a:lvl7pPr>
            <a:lvl8pPr eaLnBrk="1" latinLnBrk="0" hangingPunct="1">
              <a:defRPr kumimoji="0" lang="ja-JP" sz="1800"/>
            </a:lvl8pPr>
            <a:lvl9pPr eaLnBrk="1" latinLnBrk="0" hangingPunct="1">
              <a:defRPr kumimoji="0" lang="ja-JP"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5" name="Date Placeholder 4"/>
          <p:cNvSpPr>
            <a:spLocks noGrp="1"/>
          </p:cNvSpPr>
          <p:nvPr>
            <p:ph type="dt" sz="half" idx="10"/>
          </p:nvPr>
        </p:nvSpPr>
        <p:spPr/>
        <p:txBody>
          <a:bodyPr/>
          <a:lstStyle/>
          <a:p>
            <a:fld id="{A258050E-B668-4FA7-85AD-C750C80A6E9B}" type="datetimeFigureOut">
              <a:rPr lang="ja-JP" altLang="en-US">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7" name="Slide Number Placeholder 6"/>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Tree>
    <p:extLst>
      <p:ext uri="{BB962C8B-B14F-4D97-AF65-F5344CB8AC3E}">
        <p14:creationId xmlns:p14="http://schemas.microsoft.com/office/powerpoint/2010/main" val="1197005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ja-JP" altLang="en-US">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ja-JP"/>
            </a:lvl1pPr>
          </a:lstStyle>
          <a:p>
            <a:pPr eaLnBrk="1" latinLnBrk="0" hangingPunct="1"/>
            <a:r>
              <a:rPr lang="ja-JP" altLang="en-US"/>
              <a:t>マスター タイトルの書式設定</a:t>
            </a:r>
            <a:endParaRPr/>
          </a:p>
        </p:txBody>
      </p:sp>
    </p:spTree>
    <p:extLst>
      <p:ext uri="{BB962C8B-B14F-4D97-AF65-F5344CB8AC3E}">
        <p14:creationId xmlns:p14="http://schemas.microsoft.com/office/powerpoint/2010/main" val="149675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タイトルのみ: 強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ja-JP" altLang="en-US">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4" name="Slide Number Placeholder 3"/>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ja-JP"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ja-JP"/>
              <a:t>マスター タイトルの書式設定</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ja-JP" sz="2800" kern="1200">
                <a:solidFill>
                  <a:srgbClr val="2E507A">
                    <a:alpha val="81000"/>
                  </a:srgbClr>
                </a:solidFill>
                <a:latin typeface="+mn-lt"/>
                <a:ea typeface="+mn-ea"/>
                <a:cs typeface="+mn-cs"/>
              </a:defRPr>
            </a:lvl1pPr>
            <a:lvl2pPr marL="457200" indent="0" eaLnBrk="1" latinLnBrk="0" hangingPunct="1">
              <a:buNone/>
              <a:defRPr kumimoji="0" lang="ja-JP" sz="2000" b="1"/>
            </a:lvl2pPr>
            <a:lvl3pPr marL="914400" indent="0" eaLnBrk="1" latinLnBrk="0" hangingPunct="1">
              <a:buNone/>
              <a:defRPr kumimoji="0" lang="ja-JP" sz="1800" b="1"/>
            </a:lvl3pPr>
            <a:lvl4pPr marL="1371600" indent="0" eaLnBrk="1" latinLnBrk="0" hangingPunct="1">
              <a:buNone/>
              <a:defRPr kumimoji="0" lang="ja-JP" sz="1600" b="1"/>
            </a:lvl4pPr>
            <a:lvl5pPr marL="1828800" indent="0" eaLnBrk="1" latinLnBrk="0" hangingPunct="1">
              <a:buNone/>
              <a:defRPr kumimoji="0" lang="ja-JP" sz="1600" b="1"/>
            </a:lvl5pPr>
            <a:lvl6pPr marL="2286000" indent="0" eaLnBrk="1" latinLnBrk="0" hangingPunct="1">
              <a:buNone/>
              <a:defRPr kumimoji="0" lang="ja-JP" sz="1600" b="1"/>
            </a:lvl6pPr>
            <a:lvl7pPr marL="2743200" indent="0" eaLnBrk="1" latinLnBrk="0" hangingPunct="1">
              <a:buNone/>
              <a:defRPr kumimoji="0" lang="ja-JP" sz="1600" b="1"/>
            </a:lvl7pPr>
            <a:lvl8pPr marL="3200400" indent="0" eaLnBrk="1" latinLnBrk="0" hangingPunct="1">
              <a:buNone/>
              <a:defRPr kumimoji="0" lang="ja-JP" sz="1600" b="1"/>
            </a:lvl8pPr>
            <a:lvl9pPr marL="3657600" indent="0" eaLnBrk="1" latinLnBrk="0" hangingPunct="1">
              <a:buNone/>
              <a:defRPr kumimoji="0" lang="ja-JP" sz="1600" b="1"/>
            </a:lvl9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225581635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タイトルと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ja-JP" altLang="en-US">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ja-JP" sz="4000" kern="1200">
                <a:solidFill>
                  <a:schemeClr val="bg1"/>
                </a:solidFill>
                <a:latin typeface="+mn-lt"/>
                <a:ea typeface="+mn-ea"/>
                <a:cs typeface="+mn-cs"/>
              </a:defRPr>
            </a:lvl1pPr>
          </a:lstStyle>
          <a:p>
            <a:pPr eaLnBrk="1" latinLnBrk="0" hangingPunct="1"/>
            <a:r>
              <a:rPr lang="ja-JP" altLang="en-US"/>
              <a:t>マスター タイトルの書式設定</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ja-JP" sz="1800" b="1" kern="1200">
                <a:solidFill>
                  <a:schemeClr val="bg1">
                    <a:lumMod val="65000"/>
                  </a:schemeClr>
                </a:solidFill>
                <a:latin typeface="Calibri" pitchFamily="34" charset="0"/>
                <a:ea typeface="+mn-ea"/>
                <a:cs typeface="+mn-cs"/>
              </a:defRPr>
            </a:lvl1pPr>
          </a:lstStyle>
          <a:p>
            <a:pPr lvl="0"/>
            <a:r>
              <a:rPr kumimoji="0" lang="ja-JP"/>
              <a:t>マスター サブタイトルの書式設定</a:t>
            </a:r>
          </a:p>
        </p:txBody>
      </p:sp>
    </p:spTree>
    <p:extLst>
      <p:ext uri="{BB962C8B-B14F-4D97-AF65-F5344CB8AC3E}">
        <p14:creationId xmlns:p14="http://schemas.microsoft.com/office/powerpoint/2010/main" val="37583406"/>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1_タイトルとコンテンツ">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ja-JP" sz="2000" b="1"/>
            </a:lvl1pPr>
          </a:lstStyle>
          <a:p>
            <a:pPr eaLnBrk="1" latinLnBrk="0" hangingPunct="1"/>
            <a:r>
              <a:rPr lang="ja-JP" altLang="en-US"/>
              <a:t>マスター タイトルの書式設定</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ja-JP" sz="2800">
                <a:solidFill>
                  <a:schemeClr val="bg1"/>
                </a:solidFill>
              </a:defRPr>
            </a:lvl1pPr>
            <a:lvl2pPr eaLnBrk="1" latinLnBrk="0" hangingPunct="1">
              <a:defRPr kumimoji="0" lang="ja-JP" sz="2800">
                <a:solidFill>
                  <a:schemeClr val="bg1"/>
                </a:solidFill>
              </a:defRPr>
            </a:lvl2pPr>
            <a:lvl3pPr eaLnBrk="1" latinLnBrk="0" hangingPunct="1">
              <a:defRPr kumimoji="0" lang="ja-JP" sz="2400">
                <a:solidFill>
                  <a:schemeClr val="bg1"/>
                </a:solidFill>
              </a:defRPr>
            </a:lvl3pPr>
            <a:lvl4pPr eaLnBrk="1" latinLnBrk="0" hangingPunct="1">
              <a:defRPr kumimoji="0" lang="ja-JP" sz="2000">
                <a:solidFill>
                  <a:schemeClr val="bg1"/>
                </a:solidFill>
              </a:defRPr>
            </a:lvl4pPr>
            <a:lvl5pPr eaLnBrk="1" latinLnBrk="0" hangingPunct="1">
              <a:defRPr kumimoji="0" lang="ja-JP" sz="2000">
                <a:solidFill>
                  <a:schemeClr val="bg1"/>
                </a:solidFill>
              </a:defRPr>
            </a:lvl5pPr>
            <a:lvl6pPr eaLnBrk="1" latinLnBrk="0" hangingPunct="1">
              <a:defRPr kumimoji="0" lang="ja-JP" sz="2000"/>
            </a:lvl6pPr>
            <a:lvl7pPr eaLnBrk="1" latinLnBrk="0" hangingPunct="1">
              <a:defRPr kumimoji="0" lang="ja-JP" sz="2000"/>
            </a:lvl7pPr>
            <a:lvl8pPr eaLnBrk="1" latinLnBrk="0" hangingPunct="1">
              <a:defRPr kumimoji="0" lang="ja-JP" sz="2000"/>
            </a:lvl8pPr>
            <a:lvl9pPr eaLnBrk="1" latinLnBrk="0" hangingPunct="1">
              <a:defRPr kumimoji="0" lang="ja-JP" sz="20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ja-JP" sz="1400">
                <a:solidFill>
                  <a:schemeClr val="tx1">
                    <a:lumMod val="75000"/>
                    <a:lumOff val="25000"/>
                  </a:schemeClr>
                </a:solidFill>
              </a:defRPr>
            </a:lvl1pPr>
            <a:lvl2pPr marL="457200" indent="0" eaLnBrk="1" latinLnBrk="0" hangingPunct="1">
              <a:buNone/>
              <a:defRPr kumimoji="0" lang="ja-JP" sz="1200"/>
            </a:lvl2pPr>
            <a:lvl3pPr marL="914400" indent="0" eaLnBrk="1" latinLnBrk="0" hangingPunct="1">
              <a:buNone/>
              <a:defRPr kumimoji="0" lang="ja-JP" sz="1000"/>
            </a:lvl3pPr>
            <a:lvl4pPr marL="1371600" indent="0" eaLnBrk="1" latinLnBrk="0" hangingPunct="1">
              <a:buNone/>
              <a:defRPr kumimoji="0" lang="ja-JP" sz="900"/>
            </a:lvl4pPr>
            <a:lvl5pPr marL="1828800" indent="0" eaLnBrk="1" latinLnBrk="0" hangingPunct="1">
              <a:buNone/>
              <a:defRPr kumimoji="0" lang="ja-JP" sz="900"/>
            </a:lvl5pPr>
            <a:lvl6pPr marL="2286000" indent="0" eaLnBrk="1" latinLnBrk="0" hangingPunct="1">
              <a:buNone/>
              <a:defRPr kumimoji="0" lang="ja-JP" sz="900"/>
            </a:lvl6pPr>
            <a:lvl7pPr marL="2743200" indent="0" eaLnBrk="1" latinLnBrk="0" hangingPunct="1">
              <a:buNone/>
              <a:defRPr kumimoji="0" lang="ja-JP" sz="900"/>
            </a:lvl7pPr>
            <a:lvl8pPr marL="3200400" indent="0" eaLnBrk="1" latinLnBrk="0" hangingPunct="1">
              <a:buNone/>
              <a:defRPr kumimoji="0" lang="ja-JP" sz="900"/>
            </a:lvl8pPr>
            <a:lvl9pPr marL="3657600" indent="0" eaLnBrk="1" latinLnBrk="0" hangingPunct="1">
              <a:buNone/>
              <a:defRPr kumimoji="0" lang="ja-JP" sz="900"/>
            </a:lvl9pPr>
          </a:lstStyle>
          <a:p>
            <a:pPr lvl="0" eaLnBrk="1" latinLnBrk="0" hangingPunct="1"/>
            <a:r>
              <a:rPr lang="ja-JP" altLang="en-US"/>
              <a:t>マスター テキストの書式設定</a:t>
            </a:r>
          </a:p>
        </p:txBody>
      </p:sp>
      <p:sp>
        <p:nvSpPr>
          <p:cNvPr id="5" name="Date Placeholder 4"/>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ja-JP" altLang="en-US">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7" name="Slide Number Placeholder 6"/>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Tree>
    <p:extLst>
      <p:ext uri="{BB962C8B-B14F-4D97-AF65-F5344CB8AC3E}">
        <p14:creationId xmlns:p14="http://schemas.microsoft.com/office/powerpoint/2010/main" val="396818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EF3600-C5F9-44C0-BD06-E57B4CD3DB9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6575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タイトルとメディ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ja-JP" altLang="en-US">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ja-JP" sz="1800" b="0">
                <a:solidFill>
                  <a:schemeClr val="bg1">
                    <a:lumMod val="85000"/>
                  </a:schemeClr>
                </a:solidFill>
                <a:latin typeface="Georgia" pitchFamily="18" charset="0"/>
              </a:defRPr>
            </a:lvl1pPr>
          </a:lstStyle>
          <a:p>
            <a:pPr eaLnBrk="1" latinLnBrk="0" hangingPunct="1"/>
            <a:r>
              <a:rPr lang="ja-JP" altLang="en-US"/>
              <a:t>マスター タイトルの書式設定</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ja-JP"/>
            </a:lvl1pPr>
          </a:lstStyle>
          <a:p>
            <a:pPr eaLnBrk="1" latinLnBrk="0" hangingPunct="1"/>
            <a:r>
              <a:rPr lang="ja-JP" altLang="en-US"/>
              <a:t>メディアを追加</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ja-JP" sz="2400">
                <a:solidFill>
                  <a:schemeClr val="bg1"/>
                </a:solidFill>
              </a:defRPr>
            </a:lvl1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381571283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タイトルと図">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b="1">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ja-JP" sz="1800" b="0">
                <a:solidFill>
                  <a:schemeClr val="bg1">
                    <a:lumMod val="85000"/>
                  </a:schemeClr>
                </a:solidFill>
                <a:latin typeface="Georgia" pitchFamily="18" charset="0"/>
              </a:defRPr>
            </a:lvl1pPr>
          </a:lstStyle>
          <a:p>
            <a:pPr eaLnBrk="1" latinLnBrk="0" hangingPunct="1"/>
            <a:r>
              <a:rPr lang="ja-JP" altLang="en-US"/>
              <a:t>マスター タイトルの書式設定</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ja-JP" sz="3200"/>
            </a:lvl1pPr>
            <a:lvl2pPr marL="457200" indent="0" eaLnBrk="1" latinLnBrk="0" hangingPunct="1">
              <a:buNone/>
              <a:defRPr kumimoji="0" lang="ja-JP" sz="2800"/>
            </a:lvl2pPr>
            <a:lvl3pPr marL="914400" indent="0" eaLnBrk="1" latinLnBrk="0" hangingPunct="1">
              <a:buNone/>
              <a:defRPr kumimoji="0" lang="ja-JP" sz="2400"/>
            </a:lvl3pPr>
            <a:lvl4pPr marL="1371600" indent="0" eaLnBrk="1" latinLnBrk="0" hangingPunct="1">
              <a:buNone/>
              <a:defRPr kumimoji="0" lang="ja-JP" sz="2000"/>
            </a:lvl4pPr>
            <a:lvl5pPr marL="1828800" indent="0" eaLnBrk="1" latinLnBrk="0" hangingPunct="1">
              <a:buNone/>
              <a:defRPr kumimoji="0" lang="ja-JP" sz="2000"/>
            </a:lvl5pPr>
            <a:lvl6pPr marL="2286000" indent="0" eaLnBrk="1" latinLnBrk="0" hangingPunct="1">
              <a:buNone/>
              <a:defRPr kumimoji="0" lang="ja-JP" sz="2000"/>
            </a:lvl6pPr>
            <a:lvl7pPr marL="2743200" indent="0" eaLnBrk="1" latinLnBrk="0" hangingPunct="1">
              <a:buNone/>
              <a:defRPr kumimoji="0" lang="ja-JP" sz="2000"/>
            </a:lvl7pPr>
            <a:lvl8pPr marL="3200400" indent="0" eaLnBrk="1" latinLnBrk="0" hangingPunct="1">
              <a:buNone/>
              <a:defRPr kumimoji="0" lang="ja-JP" sz="2000"/>
            </a:lvl8pPr>
            <a:lvl9pPr marL="3657600" indent="0" eaLnBrk="1" latinLnBrk="0" hangingPunct="1">
              <a:buNone/>
              <a:defRPr kumimoji="0" lang="ja-JP" sz="2000"/>
            </a:lvl9pPr>
          </a:lstStyle>
          <a:p>
            <a:pPr eaLnBrk="1" latinLnBrk="0" hangingPunct="1"/>
            <a:r>
              <a:rPr lang="ja-JP" altLang="en-US"/>
              <a:t>図を追加</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ja-JP" sz="1400"/>
            </a:lvl1pPr>
            <a:lvl2pPr marL="457200" indent="0" eaLnBrk="1" latinLnBrk="0" hangingPunct="1">
              <a:buNone/>
              <a:defRPr kumimoji="0" lang="ja-JP" sz="1200"/>
            </a:lvl2pPr>
            <a:lvl3pPr marL="914400" indent="0" eaLnBrk="1" latinLnBrk="0" hangingPunct="1">
              <a:buNone/>
              <a:defRPr kumimoji="0" lang="ja-JP" sz="1000"/>
            </a:lvl3pPr>
            <a:lvl4pPr marL="1371600" indent="0" eaLnBrk="1" latinLnBrk="0" hangingPunct="1">
              <a:buNone/>
              <a:defRPr kumimoji="0" lang="ja-JP" sz="900"/>
            </a:lvl4pPr>
            <a:lvl5pPr marL="1828800" indent="0" eaLnBrk="1" latinLnBrk="0" hangingPunct="1">
              <a:buNone/>
              <a:defRPr kumimoji="0" lang="ja-JP" sz="900"/>
            </a:lvl5pPr>
            <a:lvl6pPr marL="2286000" indent="0" eaLnBrk="1" latinLnBrk="0" hangingPunct="1">
              <a:buNone/>
              <a:defRPr kumimoji="0" lang="ja-JP" sz="900"/>
            </a:lvl6pPr>
            <a:lvl7pPr marL="2743200" indent="0" eaLnBrk="1" latinLnBrk="0" hangingPunct="1">
              <a:buNone/>
              <a:defRPr kumimoji="0" lang="ja-JP" sz="900"/>
            </a:lvl7pPr>
            <a:lvl8pPr marL="3200400" indent="0" eaLnBrk="1" latinLnBrk="0" hangingPunct="1">
              <a:buNone/>
              <a:defRPr kumimoji="0" lang="ja-JP" sz="900"/>
            </a:lvl8pPr>
            <a:lvl9pPr marL="3657600" indent="0" eaLnBrk="1" latinLnBrk="0" hangingPunct="1">
              <a:buNone/>
              <a:defRPr kumimoji="0" lang="ja-JP" sz="900"/>
            </a:lvl9pPr>
          </a:lstStyle>
          <a:p>
            <a:pPr lvl="0" eaLnBrk="1" latinLnBrk="0" hangingPunct="1"/>
            <a:r>
              <a:rPr lang="ja-JP" altLang="en-US"/>
              <a:t>マスター テキストの書式設定</a:t>
            </a:r>
          </a:p>
        </p:txBody>
      </p:sp>
      <p:sp>
        <p:nvSpPr>
          <p:cNvPr id="5" name="Date Placeholder 4"/>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ja-JP" altLang="en-US">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7" name="Slide Number Placeholder 6"/>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Tree>
    <p:extLst>
      <p:ext uri="{BB962C8B-B14F-4D97-AF65-F5344CB8AC3E}">
        <p14:creationId xmlns:p14="http://schemas.microsoft.com/office/powerpoint/2010/main" val="1395596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タイトルと縦書き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A258050E-B668-4FA7-85AD-C750C80A6E9B}" type="datetimeFigureOut">
              <a:rPr lang="ja-JP" altLang="en-US">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ja-JP" sz="2800" b="1" kern="1200" baseline="0">
                <a:solidFill>
                  <a:schemeClr val="bg1"/>
                </a:solidFill>
                <a:latin typeface="+mn-lt"/>
                <a:ea typeface="+mn-ea"/>
                <a:cs typeface="+mn-cs"/>
              </a:defRPr>
            </a:lvl1pPr>
          </a:lstStyle>
          <a:p>
            <a:r>
              <a:rPr kumimoji="0" lang="ja-JP"/>
              <a:t>    マスター タイトルの書式設定</a:t>
            </a:r>
          </a:p>
        </p:txBody>
      </p:sp>
    </p:spTree>
    <p:extLst>
      <p:ext uri="{BB962C8B-B14F-4D97-AF65-F5344CB8AC3E}">
        <p14:creationId xmlns:p14="http://schemas.microsoft.com/office/powerpoint/2010/main" val="4075317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ja-JP" altLang="en-US"/>
              <a:t>マスター タイトルの書式設定</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fld id="{A258050E-B668-4FA7-85AD-C750C80A6E9B}" type="datetimeFigureOut">
              <a:rPr lang="ja-JP" altLang="en-US">
                <a:solidFill>
                  <a:srgbClr val="262626">
                    <a:lumMod val="85000"/>
                    <a:lumOff val="15000"/>
                  </a:srgbClr>
                </a:solidFill>
                <a:ea typeface="ＭＳ Ｐゴシック" panose="020B0600070205080204" pitchFamily="50" charset="-128"/>
              </a:rPr>
              <a:pPr/>
              <a:t>2020/6/26</a:t>
            </a:fld>
            <a:endParaRPr altLang="en-US">
              <a:solidFill>
                <a:srgbClr val="262626">
                  <a:lumMod val="85000"/>
                  <a:lumOff val="15000"/>
                </a:srgbClr>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Tree>
    <p:extLst>
      <p:ext uri="{BB962C8B-B14F-4D97-AF65-F5344CB8AC3E}">
        <p14:creationId xmlns:p14="http://schemas.microsoft.com/office/powerpoint/2010/main" val="3891467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白紙">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ja-JP" altLang="en-US">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4" name="Slide Number Placeholder 3"/>
          <p:cNvSpPr>
            <a:spLocks noGrp="1"/>
          </p:cNvSpPr>
          <p:nvPr>
            <p:ph type="sldNum" sz="quarter" idx="12"/>
          </p:nvPr>
        </p:nvSpPr>
        <p:spPr/>
        <p:txBody>
          <a:bodyPr/>
          <a:lstStyle/>
          <a:p>
            <a:fld id="{73820FCD-5F4C-4989-BE05-0A8208BCBC21}"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Tree>
    <p:extLst>
      <p:ext uri="{BB962C8B-B14F-4D97-AF65-F5344CB8AC3E}">
        <p14:creationId xmlns:p14="http://schemas.microsoft.com/office/powerpoint/2010/main" val="2846152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bg1"/>
                </a:solidFill>
              </a:defRPr>
            </a:lvl1pPr>
          </a:lstStyle>
          <a:p>
            <a:fld id="{2D24C4DF-B4C3-4EB6-9199-48518ABD5960}" type="datetime1">
              <a:rPr lang="ja-JP" altLang="en-US" smtClean="0">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ja-JP" sz="2200" kern="1200">
                <a:solidFill>
                  <a:schemeClr val="tx1">
                    <a:lumMod val="75000"/>
                    <a:lumOff val="25000"/>
                  </a:schemeClr>
                </a:solidFill>
                <a:latin typeface="Calibri" pitchFamily="34" charset="0"/>
                <a:ea typeface="+mn-ea"/>
                <a:cs typeface="+mn-cs"/>
              </a:defRPr>
            </a:lvl1pPr>
          </a:lstStyle>
          <a:p>
            <a:pPr lvl="0"/>
            <a:r>
              <a:rPr kumimoji="0" lang="ja-JP"/>
              <a:t>マスター サブタイトルの書式設定</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ja-JP"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ja-JP" altLang="en-US"/>
              <a:t>マスター タイトルの書式設定</a:t>
            </a:r>
            <a:endParaRPr/>
          </a:p>
        </p:txBody>
      </p:sp>
    </p:spTree>
    <p:extLst>
      <p:ext uri="{BB962C8B-B14F-4D97-AF65-F5344CB8AC3E}">
        <p14:creationId xmlns:p14="http://schemas.microsoft.com/office/powerpoint/2010/main" val="290307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ja-JP" sz="3000" b="1" cap="all"/>
            </a:lvl1pPr>
          </a:lstStyle>
          <a:p>
            <a:pPr eaLnBrk="1" latinLnBrk="0" hangingPunct="1"/>
            <a:r>
              <a:rPr lang="ja-JP" altLang="en-US"/>
              <a:t>マスター タイトルの書式設定</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ja-JP" sz="1800">
                <a:solidFill>
                  <a:schemeClr val="tx1">
                    <a:lumMod val="65000"/>
                    <a:lumOff val="35000"/>
                  </a:schemeClr>
                </a:solidFill>
              </a:defRPr>
            </a:lvl1pPr>
            <a:lvl2pPr marL="457200" indent="0" eaLnBrk="1" latinLnBrk="0" hangingPunct="1">
              <a:buNone/>
              <a:defRPr kumimoji="0" lang="ja-JP" sz="1800">
                <a:solidFill>
                  <a:schemeClr val="tx1">
                    <a:tint val="75000"/>
                  </a:schemeClr>
                </a:solidFill>
              </a:defRPr>
            </a:lvl2pPr>
            <a:lvl3pPr marL="914400" indent="0" eaLnBrk="1" latinLnBrk="0" hangingPunct="1">
              <a:buNone/>
              <a:defRPr kumimoji="0" lang="ja-JP" sz="1600">
                <a:solidFill>
                  <a:schemeClr val="tx1">
                    <a:tint val="75000"/>
                  </a:schemeClr>
                </a:solidFill>
              </a:defRPr>
            </a:lvl3pPr>
            <a:lvl4pPr marL="1371600" indent="0" eaLnBrk="1" latinLnBrk="0" hangingPunct="1">
              <a:buNone/>
              <a:defRPr kumimoji="0" lang="ja-JP" sz="1400">
                <a:solidFill>
                  <a:schemeClr val="tx1">
                    <a:tint val="75000"/>
                  </a:schemeClr>
                </a:solidFill>
              </a:defRPr>
            </a:lvl4pPr>
            <a:lvl5pPr marL="1828800" indent="0" eaLnBrk="1" latinLnBrk="0" hangingPunct="1">
              <a:buNone/>
              <a:defRPr kumimoji="0" lang="ja-JP" sz="1400">
                <a:solidFill>
                  <a:schemeClr val="tx1">
                    <a:tint val="75000"/>
                  </a:schemeClr>
                </a:solidFill>
              </a:defRPr>
            </a:lvl5pPr>
            <a:lvl6pPr marL="2286000" indent="0" eaLnBrk="1" latinLnBrk="0" hangingPunct="1">
              <a:buNone/>
              <a:defRPr kumimoji="0" lang="ja-JP" sz="1400">
                <a:solidFill>
                  <a:schemeClr val="tx1">
                    <a:tint val="75000"/>
                  </a:schemeClr>
                </a:solidFill>
              </a:defRPr>
            </a:lvl6pPr>
            <a:lvl7pPr marL="2743200" indent="0" eaLnBrk="1" latinLnBrk="0" hangingPunct="1">
              <a:buNone/>
              <a:defRPr kumimoji="0" lang="ja-JP" sz="1400">
                <a:solidFill>
                  <a:schemeClr val="tx1">
                    <a:tint val="75000"/>
                  </a:schemeClr>
                </a:solidFill>
              </a:defRPr>
            </a:lvl7pPr>
            <a:lvl8pPr marL="3200400" indent="0" eaLnBrk="1" latinLnBrk="0" hangingPunct="1">
              <a:buNone/>
              <a:defRPr kumimoji="0" lang="ja-JP" sz="1400">
                <a:solidFill>
                  <a:schemeClr val="tx1">
                    <a:tint val="75000"/>
                  </a:schemeClr>
                </a:solidFill>
              </a:defRPr>
            </a:lvl8pPr>
            <a:lvl9pPr marL="3657600" indent="0" eaLnBrk="1" latinLnBrk="0" hangingPunct="1">
              <a:buNone/>
              <a:defRPr kumimoji="0" lang="ja-JP" sz="1400">
                <a:solidFill>
                  <a:schemeClr val="tx1">
                    <a:tint val="75000"/>
                  </a:schemeClr>
                </a:solidFill>
              </a:defRPr>
            </a:lvl9pPr>
          </a:lstStyle>
          <a:p>
            <a:pPr lvl="0" eaLnBrk="1" latinLnBrk="0" hangingPunct="1"/>
            <a:r>
              <a:rPr lang="ja-JP" altLang="en-US"/>
              <a:t>マスター テキストの書式設定</a:t>
            </a:r>
          </a:p>
        </p:txBody>
      </p:sp>
      <p:sp>
        <p:nvSpPr>
          <p:cNvPr id="5" name="Footer Placeholder 4"/>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a:solidFill>
                  <a:prstClr val="white"/>
                </a:solidFill>
              </a:rP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a:solidFill>
                  <a:prstClr val="white"/>
                </a:solidFill>
              </a:rPr>
              <a:t>       </a:t>
            </a:r>
          </a:p>
        </p:txBody>
      </p:sp>
    </p:spTree>
    <p:extLst>
      <p:ext uri="{BB962C8B-B14F-4D97-AF65-F5344CB8AC3E}">
        <p14:creationId xmlns:p14="http://schemas.microsoft.com/office/powerpoint/2010/main" val="1942971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ja-JP" sz="3000" b="0">
                <a:solidFill>
                  <a:schemeClr val="tx1">
                    <a:lumMod val="85000"/>
                    <a:lumOff val="15000"/>
                  </a:schemeClr>
                </a:solidFill>
              </a:defRPr>
            </a:lvl1pPr>
          </a:lstStyle>
          <a:p>
            <a:pPr eaLnBrk="1" latinLnBrk="0" hangingPunct="1"/>
            <a:r>
              <a:rPr lang="ja-JP" altLang="en-US"/>
              <a:t>マスター タイトルの書式設定</a:t>
            </a:r>
            <a:endParaRPr/>
          </a:p>
        </p:txBody>
      </p:sp>
      <p:sp>
        <p:nvSpPr>
          <p:cNvPr id="3" name="Content Placeholder 2"/>
          <p:cNvSpPr>
            <a:spLocks noGrp="1"/>
          </p:cNvSpPr>
          <p:nvPr>
            <p:ph idx="1"/>
          </p:nvPr>
        </p:nvSpPr>
        <p:spPr/>
        <p:txBody>
          <a:bodyPr/>
          <a:lstStyle>
            <a:lvl1pPr eaLnBrk="1" latinLnBrk="0" hangingPunct="1">
              <a:defRPr kumimoji="0" lang="ja-JP">
                <a:solidFill>
                  <a:schemeClr val="tx1">
                    <a:lumMod val="85000"/>
                    <a:lumOff val="15000"/>
                  </a:schemeClr>
                </a:solidFill>
              </a:defRPr>
            </a:lvl1pPr>
            <a:lvl2pPr eaLnBrk="1" latinLnBrk="0" hangingPunct="1">
              <a:defRPr kumimoji="0" lang="ja-JP">
                <a:solidFill>
                  <a:schemeClr val="tx1">
                    <a:lumMod val="85000"/>
                    <a:lumOff val="15000"/>
                  </a:schemeClr>
                </a:solidFill>
              </a:defRPr>
            </a:lvl2pPr>
            <a:lvl3pPr eaLnBrk="1" latinLnBrk="0" hangingPunct="1">
              <a:defRPr kumimoji="0" lang="ja-JP">
                <a:solidFill>
                  <a:schemeClr val="tx1">
                    <a:lumMod val="85000"/>
                    <a:lumOff val="15000"/>
                  </a:schemeClr>
                </a:solidFill>
              </a:defRPr>
            </a:lvl3pPr>
            <a:lvl4pPr eaLnBrk="1" latinLnBrk="0" hangingPunct="1">
              <a:defRPr kumimoji="0" lang="ja-JP">
                <a:solidFill>
                  <a:schemeClr val="tx1">
                    <a:lumMod val="85000"/>
                    <a:lumOff val="15000"/>
                  </a:schemeClr>
                </a:solidFill>
              </a:defRPr>
            </a:lvl4pPr>
            <a:lvl5pPr eaLnBrk="1" latinLnBrk="0" hangingPunct="1">
              <a:defRPr kumimoji="0" lang="ja-JP">
                <a:solidFill>
                  <a:schemeClr val="tx1">
                    <a:lumMod val="85000"/>
                    <a:lumOff val="15000"/>
                  </a:schemeClr>
                </a:solidFill>
              </a:defRPr>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fld id="{CE8B085E-009C-4577-B0C8-7A1C10584C6E}" type="datetime1">
              <a:rPr lang="ja-JP" altLang="en-US" smtClean="0">
                <a:solidFill>
                  <a:srgbClr val="262626">
                    <a:lumMod val="85000"/>
                    <a:lumOff val="15000"/>
                  </a:srgbClr>
                </a:solidFill>
                <a:ea typeface="ＭＳ Ｐゴシック" panose="020B0600070205080204" pitchFamily="50" charset="-128"/>
              </a:rPr>
              <a:pPr/>
              <a:t>2020/6/26</a:t>
            </a:fld>
            <a:endParaRPr altLang="en-US">
              <a:solidFill>
                <a:srgbClr val="262626">
                  <a:lumMod val="85000"/>
                  <a:lumOff val="15000"/>
                </a:srgbClr>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Tree>
    <p:extLst>
      <p:ext uri="{BB962C8B-B14F-4D97-AF65-F5344CB8AC3E}">
        <p14:creationId xmlns:p14="http://schemas.microsoft.com/office/powerpoint/2010/main" val="231976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タイトルとコンテンツ: 強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ja-JP" altLang="en-US"/>
              <a:t>マスター タイトルの書式設定</a:t>
            </a:r>
            <a:endParaRPr/>
          </a:p>
        </p:txBody>
      </p:sp>
      <p:sp>
        <p:nvSpPr>
          <p:cNvPr id="3" name="Date Placeholder 2"/>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fld id="{16069D66-7A1E-40AA-B042-F79BE76E9CD4}" type="datetime1">
              <a:rPr lang="ja-JP" altLang="en-US" smtClean="0">
                <a:solidFill>
                  <a:srgbClr val="262626">
                    <a:lumMod val="85000"/>
                    <a:lumOff val="15000"/>
                  </a:srgbClr>
                </a:solidFill>
                <a:ea typeface="ＭＳ Ｐゴシック" panose="020B0600070205080204" pitchFamily="50" charset="-128"/>
              </a:rPr>
              <a:pPr/>
              <a:t>2020/6/26</a:t>
            </a:fld>
            <a:endParaRPr altLang="en-US">
              <a:solidFill>
                <a:srgbClr val="262626">
                  <a:lumMod val="85000"/>
                  <a:lumOff val="15000"/>
                </a:srgbClr>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ja-JP">
                <a:solidFill>
                  <a:schemeClr val="tx1">
                    <a:lumMod val="85000"/>
                    <a:lumOff val="15000"/>
                  </a:schemeClr>
                </a:solidFill>
              </a:defRPr>
            </a:lvl1pPr>
            <a:lvl2pPr eaLnBrk="1" latinLnBrk="0" hangingPunct="1">
              <a:defRPr kumimoji="0" lang="ja-JP">
                <a:solidFill>
                  <a:schemeClr val="tx1">
                    <a:lumMod val="85000"/>
                    <a:lumOff val="15000"/>
                  </a:schemeClr>
                </a:solidFill>
              </a:defRPr>
            </a:lvl2pPr>
            <a:lvl3pPr eaLnBrk="1" latinLnBrk="0" hangingPunct="1">
              <a:defRPr kumimoji="0" lang="ja-JP">
                <a:solidFill>
                  <a:schemeClr val="tx1">
                    <a:lumMod val="85000"/>
                    <a:lumOff val="15000"/>
                  </a:schemeClr>
                </a:solidFill>
              </a:defRPr>
            </a:lvl3pPr>
            <a:lvl4pPr eaLnBrk="1" latinLnBrk="0" hangingPunct="1">
              <a:defRPr kumimoji="0" lang="ja-JP">
                <a:solidFill>
                  <a:schemeClr val="tx1">
                    <a:lumMod val="85000"/>
                    <a:lumOff val="15000"/>
                  </a:schemeClr>
                </a:solidFill>
              </a:defRPr>
            </a:lvl4pPr>
            <a:lvl5pPr eaLnBrk="1" latinLnBrk="0" hangingPunct="1">
              <a:defRPr kumimoji="0" lang="ja-JP">
                <a:solidFill>
                  <a:schemeClr val="tx1">
                    <a:lumMod val="85000"/>
                    <a:lumOff val="15000"/>
                  </a:schemeClr>
                </a:solidFill>
              </a:defRPr>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Tree>
    <p:extLst>
      <p:ext uri="{BB962C8B-B14F-4D97-AF65-F5344CB8AC3E}">
        <p14:creationId xmlns:p14="http://schemas.microsoft.com/office/powerpoint/2010/main" val="2074833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ja-JP" sz="2800">
                <a:solidFill>
                  <a:schemeClr val="bg1"/>
                </a:solidFill>
              </a:defRPr>
            </a:lvl1pPr>
          </a:lstStyle>
          <a:p>
            <a:pPr eaLnBrk="1" latinLnBrk="0" hangingPunct="1"/>
            <a:r>
              <a:rPr lang="ja-JP" altLang="en-US"/>
              <a:t>マスター タイトルの書式設定</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ja-JP" sz="2800">
                <a:solidFill>
                  <a:schemeClr val="tx1">
                    <a:lumMod val="85000"/>
                    <a:lumOff val="15000"/>
                  </a:schemeClr>
                </a:solidFill>
              </a:defRPr>
            </a:lvl1pPr>
            <a:lvl2pPr eaLnBrk="1" latinLnBrk="0" hangingPunct="1">
              <a:defRPr kumimoji="0" lang="ja-JP" sz="2400">
                <a:solidFill>
                  <a:schemeClr val="tx1">
                    <a:lumMod val="85000"/>
                    <a:lumOff val="15000"/>
                  </a:schemeClr>
                </a:solidFill>
              </a:defRPr>
            </a:lvl2pPr>
            <a:lvl3pPr eaLnBrk="1" latinLnBrk="0" hangingPunct="1">
              <a:defRPr kumimoji="0" lang="ja-JP" sz="2000">
                <a:solidFill>
                  <a:schemeClr val="tx1">
                    <a:lumMod val="85000"/>
                    <a:lumOff val="15000"/>
                  </a:schemeClr>
                </a:solidFill>
              </a:defRPr>
            </a:lvl3pPr>
            <a:lvl4pPr eaLnBrk="1" latinLnBrk="0" hangingPunct="1">
              <a:defRPr kumimoji="0" lang="ja-JP" sz="1800">
                <a:solidFill>
                  <a:schemeClr val="tx1">
                    <a:lumMod val="85000"/>
                    <a:lumOff val="15000"/>
                  </a:schemeClr>
                </a:solidFill>
              </a:defRPr>
            </a:lvl4pPr>
            <a:lvl5pPr eaLnBrk="1" latinLnBrk="0" hangingPunct="1">
              <a:defRPr kumimoji="0" lang="ja-JP" sz="1800">
                <a:solidFill>
                  <a:schemeClr val="tx1">
                    <a:lumMod val="85000"/>
                    <a:lumOff val="15000"/>
                  </a:schemeClr>
                </a:solidFill>
              </a:defRPr>
            </a:lvl5pPr>
            <a:lvl6pPr eaLnBrk="1" latinLnBrk="0" hangingPunct="1">
              <a:defRPr kumimoji="0" lang="ja-JP" sz="1800"/>
            </a:lvl6pPr>
            <a:lvl7pPr eaLnBrk="1" latinLnBrk="0" hangingPunct="1">
              <a:defRPr kumimoji="0" lang="ja-JP" sz="1800"/>
            </a:lvl7pPr>
            <a:lvl8pPr eaLnBrk="1" latinLnBrk="0" hangingPunct="1">
              <a:defRPr kumimoji="0" lang="ja-JP" sz="1800"/>
            </a:lvl8pPr>
            <a:lvl9pPr eaLnBrk="1" latinLnBrk="0" hangingPunct="1">
              <a:defRPr kumimoji="0" lang="ja-JP"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ja-JP" sz="2800">
                <a:solidFill>
                  <a:schemeClr val="tx1">
                    <a:lumMod val="85000"/>
                    <a:lumOff val="15000"/>
                  </a:schemeClr>
                </a:solidFill>
              </a:defRPr>
            </a:lvl1pPr>
            <a:lvl2pPr eaLnBrk="1" latinLnBrk="0" hangingPunct="1">
              <a:defRPr kumimoji="0" lang="ja-JP" sz="2400">
                <a:solidFill>
                  <a:schemeClr val="tx1">
                    <a:lumMod val="85000"/>
                    <a:lumOff val="15000"/>
                  </a:schemeClr>
                </a:solidFill>
              </a:defRPr>
            </a:lvl2pPr>
            <a:lvl3pPr eaLnBrk="1" latinLnBrk="0" hangingPunct="1">
              <a:defRPr kumimoji="0" lang="ja-JP" sz="2000">
                <a:solidFill>
                  <a:schemeClr val="tx1">
                    <a:lumMod val="85000"/>
                    <a:lumOff val="15000"/>
                  </a:schemeClr>
                </a:solidFill>
              </a:defRPr>
            </a:lvl3pPr>
            <a:lvl4pPr eaLnBrk="1" latinLnBrk="0" hangingPunct="1">
              <a:defRPr kumimoji="0" lang="ja-JP" sz="1800">
                <a:solidFill>
                  <a:schemeClr val="tx1">
                    <a:lumMod val="85000"/>
                    <a:lumOff val="15000"/>
                  </a:schemeClr>
                </a:solidFill>
              </a:defRPr>
            </a:lvl4pPr>
            <a:lvl5pPr eaLnBrk="1" latinLnBrk="0" hangingPunct="1">
              <a:defRPr kumimoji="0" lang="ja-JP" sz="1800">
                <a:solidFill>
                  <a:schemeClr val="tx1">
                    <a:lumMod val="85000"/>
                    <a:lumOff val="15000"/>
                  </a:schemeClr>
                </a:solidFill>
              </a:defRPr>
            </a:lvl5pPr>
            <a:lvl6pPr eaLnBrk="1" latinLnBrk="0" hangingPunct="1">
              <a:defRPr kumimoji="0" lang="ja-JP" sz="1800"/>
            </a:lvl6pPr>
            <a:lvl7pPr eaLnBrk="1" latinLnBrk="0" hangingPunct="1">
              <a:defRPr kumimoji="0" lang="ja-JP" sz="1800"/>
            </a:lvl7pPr>
            <a:lvl8pPr eaLnBrk="1" latinLnBrk="0" hangingPunct="1">
              <a:defRPr kumimoji="0" lang="ja-JP" sz="1800"/>
            </a:lvl8pPr>
            <a:lvl9pPr eaLnBrk="1" latinLnBrk="0" hangingPunct="1">
              <a:defRPr kumimoji="0" lang="ja-JP"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5" name="Date Placeholder 4"/>
          <p:cNvSpPr>
            <a:spLocks noGrp="1"/>
          </p:cNvSpPr>
          <p:nvPr>
            <p:ph type="dt" sz="half" idx="10"/>
          </p:nvPr>
        </p:nvSpPr>
        <p:spPr/>
        <p:txBody>
          <a:bodyPr/>
          <a:lstStyle/>
          <a:p>
            <a:fld id="{E1130142-DEB8-4C59-A9B2-534BC9433BFA}" type="datetime1">
              <a:rPr lang="ja-JP" altLang="en-US" smtClean="0">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7" name="Slide Number Placeholder 6"/>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Tree>
    <p:extLst>
      <p:ext uri="{BB962C8B-B14F-4D97-AF65-F5344CB8AC3E}">
        <p14:creationId xmlns:p14="http://schemas.microsoft.com/office/powerpoint/2010/main" val="116454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BC46CD-54B5-402B-8131-55D47EAE406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26127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58E10F1E-D4A6-487E-AFD8-CC62DB381EE7}" type="datetime1">
              <a:rPr lang="ja-JP" altLang="en-US" smtClean="0">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ja-JP"/>
            </a:lvl1pPr>
          </a:lstStyle>
          <a:p>
            <a:pPr eaLnBrk="1" latinLnBrk="0" hangingPunct="1"/>
            <a:r>
              <a:rPr lang="ja-JP" altLang="en-US"/>
              <a:t>マスター タイトルの書式設定</a:t>
            </a:r>
            <a:endParaRPr/>
          </a:p>
        </p:txBody>
      </p:sp>
    </p:spTree>
    <p:extLst>
      <p:ext uri="{BB962C8B-B14F-4D97-AF65-F5344CB8AC3E}">
        <p14:creationId xmlns:p14="http://schemas.microsoft.com/office/powerpoint/2010/main" val="148201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タイトルのみ: 強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C0557-9760-4D88-BE5F-A9860B208D98}" type="datetime1">
              <a:rPr lang="ja-JP" altLang="en-US" smtClean="0">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4" name="Slide Number Placeholder 3"/>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ja-JP"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ja-JP"/>
              <a:t>マスター タイトルの書式設定</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ja-JP" sz="2800" kern="1200">
                <a:solidFill>
                  <a:srgbClr val="2E507A">
                    <a:alpha val="81000"/>
                  </a:srgbClr>
                </a:solidFill>
                <a:latin typeface="+mn-lt"/>
                <a:ea typeface="+mn-ea"/>
                <a:cs typeface="+mn-cs"/>
              </a:defRPr>
            </a:lvl1pPr>
            <a:lvl2pPr marL="457200" indent="0" eaLnBrk="1" latinLnBrk="0" hangingPunct="1">
              <a:buNone/>
              <a:defRPr kumimoji="0" lang="ja-JP" sz="2000" b="1"/>
            </a:lvl2pPr>
            <a:lvl3pPr marL="914400" indent="0" eaLnBrk="1" latinLnBrk="0" hangingPunct="1">
              <a:buNone/>
              <a:defRPr kumimoji="0" lang="ja-JP" sz="1800" b="1"/>
            </a:lvl3pPr>
            <a:lvl4pPr marL="1371600" indent="0" eaLnBrk="1" latinLnBrk="0" hangingPunct="1">
              <a:buNone/>
              <a:defRPr kumimoji="0" lang="ja-JP" sz="1600" b="1"/>
            </a:lvl4pPr>
            <a:lvl5pPr marL="1828800" indent="0" eaLnBrk="1" latinLnBrk="0" hangingPunct="1">
              <a:buNone/>
              <a:defRPr kumimoji="0" lang="ja-JP" sz="1600" b="1"/>
            </a:lvl5pPr>
            <a:lvl6pPr marL="2286000" indent="0" eaLnBrk="1" latinLnBrk="0" hangingPunct="1">
              <a:buNone/>
              <a:defRPr kumimoji="0" lang="ja-JP" sz="1600" b="1"/>
            </a:lvl6pPr>
            <a:lvl7pPr marL="2743200" indent="0" eaLnBrk="1" latinLnBrk="0" hangingPunct="1">
              <a:buNone/>
              <a:defRPr kumimoji="0" lang="ja-JP" sz="1600" b="1"/>
            </a:lvl7pPr>
            <a:lvl8pPr marL="3200400" indent="0" eaLnBrk="1" latinLnBrk="0" hangingPunct="1">
              <a:buNone/>
              <a:defRPr kumimoji="0" lang="ja-JP" sz="1600" b="1"/>
            </a:lvl8pPr>
            <a:lvl9pPr marL="3657600" indent="0" eaLnBrk="1" latinLnBrk="0" hangingPunct="1">
              <a:buNone/>
              <a:defRPr kumimoji="0" lang="ja-JP" sz="1600" b="1"/>
            </a:lvl9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359443913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タイトルと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B9B01B90-19A7-4EF6-B8AF-460B5798AE3E}" type="datetime1">
              <a:rPr lang="ja-JP" altLang="en-US" smtClean="0">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ja-JP" sz="4000" kern="1200">
                <a:solidFill>
                  <a:schemeClr val="bg1"/>
                </a:solidFill>
                <a:latin typeface="+mn-lt"/>
                <a:ea typeface="+mn-ea"/>
                <a:cs typeface="+mn-cs"/>
              </a:defRPr>
            </a:lvl1pPr>
          </a:lstStyle>
          <a:p>
            <a:pPr eaLnBrk="1" latinLnBrk="0" hangingPunct="1"/>
            <a:r>
              <a:rPr lang="ja-JP" altLang="en-US"/>
              <a:t>マスター タイトルの書式設定</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ja-JP" sz="1800" b="1" kern="1200">
                <a:solidFill>
                  <a:schemeClr val="bg1">
                    <a:lumMod val="65000"/>
                  </a:schemeClr>
                </a:solidFill>
                <a:latin typeface="Calibri" pitchFamily="34" charset="0"/>
                <a:ea typeface="+mn-ea"/>
                <a:cs typeface="+mn-cs"/>
              </a:defRPr>
            </a:lvl1pPr>
          </a:lstStyle>
          <a:p>
            <a:pPr lvl="0"/>
            <a:r>
              <a:rPr kumimoji="0" lang="ja-JP"/>
              <a:t>マスター サブタイトルの書式設定</a:t>
            </a:r>
          </a:p>
        </p:txBody>
      </p:sp>
    </p:spTree>
    <p:extLst>
      <p:ext uri="{BB962C8B-B14F-4D97-AF65-F5344CB8AC3E}">
        <p14:creationId xmlns:p14="http://schemas.microsoft.com/office/powerpoint/2010/main" val="2436373772"/>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1_タイトルとコンテンツ">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ja-JP" sz="2000" b="1"/>
            </a:lvl1pPr>
          </a:lstStyle>
          <a:p>
            <a:pPr eaLnBrk="1" latinLnBrk="0" hangingPunct="1"/>
            <a:r>
              <a:rPr lang="ja-JP" altLang="en-US"/>
              <a:t>マスター タイトルの書式設定</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ja-JP" sz="2800">
                <a:solidFill>
                  <a:schemeClr val="bg1"/>
                </a:solidFill>
              </a:defRPr>
            </a:lvl1pPr>
            <a:lvl2pPr eaLnBrk="1" latinLnBrk="0" hangingPunct="1">
              <a:defRPr kumimoji="0" lang="ja-JP" sz="2800">
                <a:solidFill>
                  <a:schemeClr val="bg1"/>
                </a:solidFill>
              </a:defRPr>
            </a:lvl2pPr>
            <a:lvl3pPr eaLnBrk="1" latinLnBrk="0" hangingPunct="1">
              <a:defRPr kumimoji="0" lang="ja-JP" sz="2400">
                <a:solidFill>
                  <a:schemeClr val="bg1"/>
                </a:solidFill>
              </a:defRPr>
            </a:lvl3pPr>
            <a:lvl4pPr eaLnBrk="1" latinLnBrk="0" hangingPunct="1">
              <a:defRPr kumimoji="0" lang="ja-JP" sz="2000">
                <a:solidFill>
                  <a:schemeClr val="bg1"/>
                </a:solidFill>
              </a:defRPr>
            </a:lvl4pPr>
            <a:lvl5pPr eaLnBrk="1" latinLnBrk="0" hangingPunct="1">
              <a:defRPr kumimoji="0" lang="ja-JP" sz="2000">
                <a:solidFill>
                  <a:schemeClr val="bg1"/>
                </a:solidFill>
              </a:defRPr>
            </a:lvl5pPr>
            <a:lvl6pPr eaLnBrk="1" latinLnBrk="0" hangingPunct="1">
              <a:defRPr kumimoji="0" lang="ja-JP" sz="2000"/>
            </a:lvl6pPr>
            <a:lvl7pPr eaLnBrk="1" latinLnBrk="0" hangingPunct="1">
              <a:defRPr kumimoji="0" lang="ja-JP" sz="2000"/>
            </a:lvl7pPr>
            <a:lvl8pPr eaLnBrk="1" latinLnBrk="0" hangingPunct="1">
              <a:defRPr kumimoji="0" lang="ja-JP" sz="2000"/>
            </a:lvl8pPr>
            <a:lvl9pPr eaLnBrk="1" latinLnBrk="0" hangingPunct="1">
              <a:defRPr kumimoji="0" lang="ja-JP" sz="20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ja-JP" sz="1400">
                <a:solidFill>
                  <a:schemeClr val="tx1">
                    <a:lumMod val="75000"/>
                    <a:lumOff val="25000"/>
                  </a:schemeClr>
                </a:solidFill>
              </a:defRPr>
            </a:lvl1pPr>
            <a:lvl2pPr marL="457200" indent="0" eaLnBrk="1" latinLnBrk="0" hangingPunct="1">
              <a:buNone/>
              <a:defRPr kumimoji="0" lang="ja-JP" sz="1200"/>
            </a:lvl2pPr>
            <a:lvl3pPr marL="914400" indent="0" eaLnBrk="1" latinLnBrk="0" hangingPunct="1">
              <a:buNone/>
              <a:defRPr kumimoji="0" lang="ja-JP" sz="1000"/>
            </a:lvl3pPr>
            <a:lvl4pPr marL="1371600" indent="0" eaLnBrk="1" latinLnBrk="0" hangingPunct="1">
              <a:buNone/>
              <a:defRPr kumimoji="0" lang="ja-JP" sz="900"/>
            </a:lvl4pPr>
            <a:lvl5pPr marL="1828800" indent="0" eaLnBrk="1" latinLnBrk="0" hangingPunct="1">
              <a:buNone/>
              <a:defRPr kumimoji="0" lang="ja-JP" sz="900"/>
            </a:lvl5pPr>
            <a:lvl6pPr marL="2286000" indent="0" eaLnBrk="1" latinLnBrk="0" hangingPunct="1">
              <a:buNone/>
              <a:defRPr kumimoji="0" lang="ja-JP" sz="900"/>
            </a:lvl6pPr>
            <a:lvl7pPr marL="2743200" indent="0" eaLnBrk="1" latinLnBrk="0" hangingPunct="1">
              <a:buNone/>
              <a:defRPr kumimoji="0" lang="ja-JP" sz="900"/>
            </a:lvl7pPr>
            <a:lvl8pPr marL="3200400" indent="0" eaLnBrk="1" latinLnBrk="0" hangingPunct="1">
              <a:buNone/>
              <a:defRPr kumimoji="0" lang="ja-JP" sz="900"/>
            </a:lvl8pPr>
            <a:lvl9pPr marL="3657600" indent="0" eaLnBrk="1" latinLnBrk="0" hangingPunct="1">
              <a:buNone/>
              <a:defRPr kumimoji="0" lang="ja-JP" sz="900"/>
            </a:lvl9pPr>
          </a:lstStyle>
          <a:p>
            <a:pPr lvl="0" eaLnBrk="1" latinLnBrk="0" hangingPunct="1"/>
            <a:r>
              <a:rPr lang="ja-JP" altLang="en-US"/>
              <a:t>マスター テキストの書式設定</a:t>
            </a:r>
          </a:p>
        </p:txBody>
      </p:sp>
      <p:sp>
        <p:nvSpPr>
          <p:cNvPr id="5" name="Date Placeholder 4"/>
          <p:cNvSpPr>
            <a:spLocks noGrp="1"/>
          </p:cNvSpPr>
          <p:nvPr>
            <p:ph type="dt" sz="half" idx="10"/>
          </p:nvPr>
        </p:nvSpPr>
        <p:spPr/>
        <p:txBody>
          <a:bodyPr/>
          <a:lstStyle>
            <a:lvl1pPr eaLnBrk="1" latinLnBrk="0" hangingPunct="1">
              <a:defRPr kumimoji="0" lang="ja-JP">
                <a:solidFill>
                  <a:schemeClr val="bg1"/>
                </a:solidFill>
              </a:defRPr>
            </a:lvl1pPr>
          </a:lstStyle>
          <a:p>
            <a:fld id="{8724FA53-E2BF-44B9-9A83-9F48090CB6C4}" type="datetime1">
              <a:rPr lang="ja-JP" altLang="en-US" smtClean="0">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7" name="Slide Number Placeholder 6"/>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Tree>
    <p:extLst>
      <p:ext uri="{BB962C8B-B14F-4D97-AF65-F5344CB8AC3E}">
        <p14:creationId xmlns:p14="http://schemas.microsoft.com/office/powerpoint/2010/main" val="642595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タイトルとメディ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9B140322-AB20-40AC-8157-58279EF84524}" type="datetime1">
              <a:rPr lang="ja-JP" altLang="en-US" smtClean="0">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ja-JP" sz="1800" b="0">
                <a:solidFill>
                  <a:schemeClr val="bg1">
                    <a:lumMod val="85000"/>
                  </a:schemeClr>
                </a:solidFill>
                <a:latin typeface="Georgia" pitchFamily="18" charset="0"/>
              </a:defRPr>
            </a:lvl1pPr>
          </a:lstStyle>
          <a:p>
            <a:pPr eaLnBrk="1" latinLnBrk="0" hangingPunct="1"/>
            <a:r>
              <a:rPr lang="ja-JP" altLang="en-US"/>
              <a:t>マスター タイトルの書式設定</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ja-JP"/>
            </a:lvl1pPr>
          </a:lstStyle>
          <a:p>
            <a:pPr eaLnBrk="1" latinLnBrk="0" hangingPunct="1"/>
            <a:r>
              <a:rPr lang="ja-JP" altLang="en-US"/>
              <a:t>メディアを追加</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ja-JP" sz="2400">
                <a:solidFill>
                  <a:schemeClr val="bg1"/>
                </a:solidFill>
              </a:defRPr>
            </a:lvl1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251613418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タイトルと図">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b="1">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ja-JP" sz="1800" b="0">
                <a:solidFill>
                  <a:schemeClr val="bg1">
                    <a:lumMod val="85000"/>
                  </a:schemeClr>
                </a:solidFill>
                <a:latin typeface="Georgia" pitchFamily="18" charset="0"/>
              </a:defRPr>
            </a:lvl1pPr>
          </a:lstStyle>
          <a:p>
            <a:pPr eaLnBrk="1" latinLnBrk="0" hangingPunct="1"/>
            <a:r>
              <a:rPr lang="ja-JP" altLang="en-US"/>
              <a:t>マスター タイトルの書式設定</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ja-JP" sz="3200"/>
            </a:lvl1pPr>
            <a:lvl2pPr marL="457200" indent="0" eaLnBrk="1" latinLnBrk="0" hangingPunct="1">
              <a:buNone/>
              <a:defRPr kumimoji="0" lang="ja-JP" sz="2800"/>
            </a:lvl2pPr>
            <a:lvl3pPr marL="914400" indent="0" eaLnBrk="1" latinLnBrk="0" hangingPunct="1">
              <a:buNone/>
              <a:defRPr kumimoji="0" lang="ja-JP" sz="2400"/>
            </a:lvl3pPr>
            <a:lvl4pPr marL="1371600" indent="0" eaLnBrk="1" latinLnBrk="0" hangingPunct="1">
              <a:buNone/>
              <a:defRPr kumimoji="0" lang="ja-JP" sz="2000"/>
            </a:lvl4pPr>
            <a:lvl5pPr marL="1828800" indent="0" eaLnBrk="1" latinLnBrk="0" hangingPunct="1">
              <a:buNone/>
              <a:defRPr kumimoji="0" lang="ja-JP" sz="2000"/>
            </a:lvl5pPr>
            <a:lvl6pPr marL="2286000" indent="0" eaLnBrk="1" latinLnBrk="0" hangingPunct="1">
              <a:buNone/>
              <a:defRPr kumimoji="0" lang="ja-JP" sz="2000"/>
            </a:lvl6pPr>
            <a:lvl7pPr marL="2743200" indent="0" eaLnBrk="1" latinLnBrk="0" hangingPunct="1">
              <a:buNone/>
              <a:defRPr kumimoji="0" lang="ja-JP" sz="2000"/>
            </a:lvl7pPr>
            <a:lvl8pPr marL="3200400" indent="0" eaLnBrk="1" latinLnBrk="0" hangingPunct="1">
              <a:buNone/>
              <a:defRPr kumimoji="0" lang="ja-JP" sz="2000"/>
            </a:lvl8pPr>
            <a:lvl9pPr marL="3657600" indent="0" eaLnBrk="1" latinLnBrk="0" hangingPunct="1">
              <a:buNone/>
              <a:defRPr kumimoji="0" lang="ja-JP" sz="2000"/>
            </a:lvl9pPr>
          </a:lstStyle>
          <a:p>
            <a:pPr eaLnBrk="1" latinLnBrk="0" hangingPunct="1"/>
            <a:r>
              <a:rPr lang="ja-JP" altLang="en-US"/>
              <a:t>図を追加</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ja-JP" sz="1400"/>
            </a:lvl1pPr>
            <a:lvl2pPr marL="457200" indent="0" eaLnBrk="1" latinLnBrk="0" hangingPunct="1">
              <a:buNone/>
              <a:defRPr kumimoji="0" lang="ja-JP" sz="1200"/>
            </a:lvl2pPr>
            <a:lvl3pPr marL="914400" indent="0" eaLnBrk="1" latinLnBrk="0" hangingPunct="1">
              <a:buNone/>
              <a:defRPr kumimoji="0" lang="ja-JP" sz="1000"/>
            </a:lvl3pPr>
            <a:lvl4pPr marL="1371600" indent="0" eaLnBrk="1" latinLnBrk="0" hangingPunct="1">
              <a:buNone/>
              <a:defRPr kumimoji="0" lang="ja-JP" sz="900"/>
            </a:lvl4pPr>
            <a:lvl5pPr marL="1828800" indent="0" eaLnBrk="1" latinLnBrk="0" hangingPunct="1">
              <a:buNone/>
              <a:defRPr kumimoji="0" lang="ja-JP" sz="900"/>
            </a:lvl5pPr>
            <a:lvl6pPr marL="2286000" indent="0" eaLnBrk="1" latinLnBrk="0" hangingPunct="1">
              <a:buNone/>
              <a:defRPr kumimoji="0" lang="ja-JP" sz="900"/>
            </a:lvl6pPr>
            <a:lvl7pPr marL="2743200" indent="0" eaLnBrk="1" latinLnBrk="0" hangingPunct="1">
              <a:buNone/>
              <a:defRPr kumimoji="0" lang="ja-JP" sz="900"/>
            </a:lvl7pPr>
            <a:lvl8pPr marL="3200400" indent="0" eaLnBrk="1" latinLnBrk="0" hangingPunct="1">
              <a:buNone/>
              <a:defRPr kumimoji="0" lang="ja-JP" sz="900"/>
            </a:lvl8pPr>
            <a:lvl9pPr marL="3657600" indent="0" eaLnBrk="1" latinLnBrk="0" hangingPunct="1">
              <a:buNone/>
              <a:defRPr kumimoji="0" lang="ja-JP" sz="900"/>
            </a:lvl9pPr>
          </a:lstStyle>
          <a:p>
            <a:pPr lvl="0" eaLnBrk="1" latinLnBrk="0" hangingPunct="1"/>
            <a:r>
              <a:rPr lang="ja-JP" altLang="en-US"/>
              <a:t>マスター テキストの書式設定</a:t>
            </a:r>
          </a:p>
        </p:txBody>
      </p:sp>
      <p:sp>
        <p:nvSpPr>
          <p:cNvPr id="5" name="Date Placeholder 4"/>
          <p:cNvSpPr>
            <a:spLocks noGrp="1"/>
          </p:cNvSpPr>
          <p:nvPr>
            <p:ph type="dt" sz="half" idx="10"/>
          </p:nvPr>
        </p:nvSpPr>
        <p:spPr/>
        <p:txBody>
          <a:bodyPr/>
          <a:lstStyle>
            <a:lvl1pPr eaLnBrk="1" latinLnBrk="0" hangingPunct="1">
              <a:defRPr kumimoji="0" lang="ja-JP">
                <a:solidFill>
                  <a:schemeClr val="bg1"/>
                </a:solidFill>
              </a:defRPr>
            </a:lvl1pPr>
          </a:lstStyle>
          <a:p>
            <a:fld id="{950598CD-6E65-4A09-B735-FEC82496E310}" type="datetime1">
              <a:rPr lang="ja-JP" altLang="en-US" smtClean="0">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7" name="Slide Number Placeholder 6"/>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Tree>
    <p:extLst>
      <p:ext uri="{BB962C8B-B14F-4D97-AF65-F5344CB8AC3E}">
        <p14:creationId xmlns:p14="http://schemas.microsoft.com/office/powerpoint/2010/main" val="41773873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タイトルと縦書き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823C631C-03B4-4CA5-8098-1708FDF80D63}" type="datetime1">
              <a:rPr lang="ja-JP" altLang="en-US" smtClean="0">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ja-JP" sz="2800" b="1" kern="1200" baseline="0">
                <a:solidFill>
                  <a:schemeClr val="bg1"/>
                </a:solidFill>
                <a:latin typeface="+mn-lt"/>
                <a:ea typeface="+mn-ea"/>
                <a:cs typeface="+mn-cs"/>
              </a:defRPr>
            </a:lvl1pPr>
          </a:lstStyle>
          <a:p>
            <a:r>
              <a:rPr kumimoji="0" lang="ja-JP"/>
              <a:t>    マスター タイトルの書式設定</a:t>
            </a:r>
          </a:p>
        </p:txBody>
      </p:sp>
    </p:spTree>
    <p:extLst>
      <p:ext uri="{BB962C8B-B14F-4D97-AF65-F5344CB8AC3E}">
        <p14:creationId xmlns:p14="http://schemas.microsoft.com/office/powerpoint/2010/main" val="30822963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ja-JP" altLang="en-US"/>
              <a:t>マスター タイトルの書式設定</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fld id="{BC85FCF3-AE5C-4FD1-A4F5-D55B2A4D8B2E}" type="datetime1">
              <a:rPr lang="ja-JP" altLang="en-US" smtClean="0">
                <a:solidFill>
                  <a:srgbClr val="262626">
                    <a:lumMod val="85000"/>
                    <a:lumOff val="15000"/>
                  </a:srgbClr>
                </a:solidFill>
                <a:ea typeface="ＭＳ Ｐゴシック" panose="020B0600070205080204" pitchFamily="50" charset="-128"/>
              </a:rPr>
              <a:pPr/>
              <a:t>2020/6/26</a:t>
            </a:fld>
            <a:endParaRPr altLang="en-US">
              <a:solidFill>
                <a:srgbClr val="262626">
                  <a:lumMod val="85000"/>
                  <a:lumOff val="15000"/>
                </a:srgbClr>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Tree>
    <p:extLst>
      <p:ext uri="{BB962C8B-B14F-4D97-AF65-F5344CB8AC3E}">
        <p14:creationId xmlns:p14="http://schemas.microsoft.com/office/powerpoint/2010/main" val="3264043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白紙">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0307B846-ABB3-4F83-81EC-CBD4390D431D}" type="datetime1">
              <a:rPr lang="ja-JP" altLang="en-US" smtClean="0">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4" name="Slide Number Placeholder 3"/>
          <p:cNvSpPr>
            <a:spLocks noGrp="1"/>
          </p:cNvSpPr>
          <p:nvPr>
            <p:ph type="sldNum" sz="quarter" idx="12"/>
          </p:nvPr>
        </p:nvSpPr>
        <p:spPr/>
        <p:txBody>
          <a:bodyPr/>
          <a:lstStyle/>
          <a:p>
            <a:fld id="{73820FCD-5F4C-4989-BE05-0A8208BCBC21}"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Tree>
    <p:extLst>
      <p:ext uri="{BB962C8B-B14F-4D97-AF65-F5344CB8AC3E}">
        <p14:creationId xmlns:p14="http://schemas.microsoft.com/office/powerpoint/2010/main" val="14705003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ja-JP" altLang="en-US">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ja-JP" sz="2200" kern="1200">
                <a:solidFill>
                  <a:schemeClr val="tx1">
                    <a:lumMod val="75000"/>
                    <a:lumOff val="25000"/>
                  </a:schemeClr>
                </a:solidFill>
                <a:latin typeface="Calibri" pitchFamily="34" charset="0"/>
                <a:ea typeface="+mn-ea"/>
                <a:cs typeface="+mn-cs"/>
              </a:defRPr>
            </a:lvl1pPr>
          </a:lstStyle>
          <a:p>
            <a:pPr lvl="0"/>
            <a:r>
              <a:rPr kumimoji="0" lang="ja-JP"/>
              <a:t>マスター サブタイトルの書式設定</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ja-JP"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ja-JP" altLang="en-US"/>
              <a:t>マスター タイトルの書式設定</a:t>
            </a:r>
            <a:endParaRPr/>
          </a:p>
        </p:txBody>
      </p:sp>
    </p:spTree>
    <p:extLst>
      <p:ext uri="{BB962C8B-B14F-4D97-AF65-F5344CB8AC3E}">
        <p14:creationId xmlns:p14="http://schemas.microsoft.com/office/powerpoint/2010/main" val="30116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153505-C8DA-4D24-B4C1-EE951AE053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32901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ja-JP" sz="3000" b="1" cap="all"/>
            </a:lvl1pPr>
          </a:lstStyle>
          <a:p>
            <a:pPr eaLnBrk="1" latinLnBrk="0" hangingPunct="1"/>
            <a:r>
              <a:rPr lang="ja-JP" altLang="en-US"/>
              <a:t>マスター タイトルの書式設定</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ja-JP" sz="1800">
                <a:solidFill>
                  <a:schemeClr val="tx1">
                    <a:lumMod val="65000"/>
                    <a:lumOff val="35000"/>
                  </a:schemeClr>
                </a:solidFill>
              </a:defRPr>
            </a:lvl1pPr>
            <a:lvl2pPr marL="457200" indent="0" eaLnBrk="1" latinLnBrk="0" hangingPunct="1">
              <a:buNone/>
              <a:defRPr kumimoji="0" lang="ja-JP" sz="1800">
                <a:solidFill>
                  <a:schemeClr val="tx1">
                    <a:tint val="75000"/>
                  </a:schemeClr>
                </a:solidFill>
              </a:defRPr>
            </a:lvl2pPr>
            <a:lvl3pPr marL="914400" indent="0" eaLnBrk="1" latinLnBrk="0" hangingPunct="1">
              <a:buNone/>
              <a:defRPr kumimoji="0" lang="ja-JP" sz="1600">
                <a:solidFill>
                  <a:schemeClr val="tx1">
                    <a:tint val="75000"/>
                  </a:schemeClr>
                </a:solidFill>
              </a:defRPr>
            </a:lvl3pPr>
            <a:lvl4pPr marL="1371600" indent="0" eaLnBrk="1" latinLnBrk="0" hangingPunct="1">
              <a:buNone/>
              <a:defRPr kumimoji="0" lang="ja-JP" sz="1400">
                <a:solidFill>
                  <a:schemeClr val="tx1">
                    <a:tint val="75000"/>
                  </a:schemeClr>
                </a:solidFill>
              </a:defRPr>
            </a:lvl4pPr>
            <a:lvl5pPr marL="1828800" indent="0" eaLnBrk="1" latinLnBrk="0" hangingPunct="1">
              <a:buNone/>
              <a:defRPr kumimoji="0" lang="ja-JP" sz="1400">
                <a:solidFill>
                  <a:schemeClr val="tx1">
                    <a:tint val="75000"/>
                  </a:schemeClr>
                </a:solidFill>
              </a:defRPr>
            </a:lvl5pPr>
            <a:lvl6pPr marL="2286000" indent="0" eaLnBrk="1" latinLnBrk="0" hangingPunct="1">
              <a:buNone/>
              <a:defRPr kumimoji="0" lang="ja-JP" sz="1400">
                <a:solidFill>
                  <a:schemeClr val="tx1">
                    <a:tint val="75000"/>
                  </a:schemeClr>
                </a:solidFill>
              </a:defRPr>
            </a:lvl6pPr>
            <a:lvl7pPr marL="2743200" indent="0" eaLnBrk="1" latinLnBrk="0" hangingPunct="1">
              <a:buNone/>
              <a:defRPr kumimoji="0" lang="ja-JP" sz="1400">
                <a:solidFill>
                  <a:schemeClr val="tx1">
                    <a:tint val="75000"/>
                  </a:schemeClr>
                </a:solidFill>
              </a:defRPr>
            </a:lvl7pPr>
            <a:lvl8pPr marL="3200400" indent="0" eaLnBrk="1" latinLnBrk="0" hangingPunct="1">
              <a:buNone/>
              <a:defRPr kumimoji="0" lang="ja-JP" sz="1400">
                <a:solidFill>
                  <a:schemeClr val="tx1">
                    <a:tint val="75000"/>
                  </a:schemeClr>
                </a:solidFill>
              </a:defRPr>
            </a:lvl8pPr>
            <a:lvl9pPr marL="3657600" indent="0" eaLnBrk="1" latinLnBrk="0" hangingPunct="1">
              <a:buNone/>
              <a:defRPr kumimoji="0" lang="ja-JP" sz="1400">
                <a:solidFill>
                  <a:schemeClr val="tx1">
                    <a:tint val="75000"/>
                  </a:schemeClr>
                </a:solidFill>
              </a:defRPr>
            </a:lvl9pPr>
          </a:lstStyle>
          <a:p>
            <a:pPr lvl="0" eaLnBrk="1" latinLnBrk="0" hangingPunct="1"/>
            <a:r>
              <a:rPr lang="ja-JP" altLang="en-US"/>
              <a:t>マスター テキストの書式設定</a:t>
            </a:r>
          </a:p>
        </p:txBody>
      </p:sp>
      <p:sp>
        <p:nvSpPr>
          <p:cNvPr id="5" name="Footer Placeholder 4"/>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a:solidFill>
                  <a:prstClr val="white"/>
                </a:solidFill>
              </a:rP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a:solidFill>
                  <a:prstClr val="white"/>
                </a:solidFill>
              </a:rPr>
              <a:t>       </a:t>
            </a:r>
          </a:p>
        </p:txBody>
      </p:sp>
    </p:spTree>
    <p:extLst>
      <p:ext uri="{BB962C8B-B14F-4D97-AF65-F5344CB8AC3E}">
        <p14:creationId xmlns:p14="http://schemas.microsoft.com/office/powerpoint/2010/main" val="30222446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ja-JP" sz="3000" b="0">
                <a:solidFill>
                  <a:schemeClr val="tx1">
                    <a:lumMod val="85000"/>
                    <a:lumOff val="15000"/>
                  </a:schemeClr>
                </a:solidFill>
              </a:defRPr>
            </a:lvl1pPr>
          </a:lstStyle>
          <a:p>
            <a:pPr eaLnBrk="1" latinLnBrk="0" hangingPunct="1"/>
            <a:r>
              <a:rPr lang="ja-JP" altLang="en-US"/>
              <a:t>マスター タイトルの書式設定</a:t>
            </a:r>
            <a:endParaRPr/>
          </a:p>
        </p:txBody>
      </p:sp>
      <p:sp>
        <p:nvSpPr>
          <p:cNvPr id="3" name="Content Placeholder 2"/>
          <p:cNvSpPr>
            <a:spLocks noGrp="1"/>
          </p:cNvSpPr>
          <p:nvPr>
            <p:ph idx="1"/>
          </p:nvPr>
        </p:nvSpPr>
        <p:spPr/>
        <p:txBody>
          <a:bodyPr/>
          <a:lstStyle>
            <a:lvl1pPr eaLnBrk="1" latinLnBrk="0" hangingPunct="1">
              <a:defRPr kumimoji="0" lang="ja-JP">
                <a:solidFill>
                  <a:schemeClr val="tx1">
                    <a:lumMod val="85000"/>
                    <a:lumOff val="15000"/>
                  </a:schemeClr>
                </a:solidFill>
              </a:defRPr>
            </a:lvl1pPr>
            <a:lvl2pPr eaLnBrk="1" latinLnBrk="0" hangingPunct="1">
              <a:defRPr kumimoji="0" lang="ja-JP">
                <a:solidFill>
                  <a:schemeClr val="tx1">
                    <a:lumMod val="85000"/>
                    <a:lumOff val="15000"/>
                  </a:schemeClr>
                </a:solidFill>
              </a:defRPr>
            </a:lvl2pPr>
            <a:lvl3pPr eaLnBrk="1" latinLnBrk="0" hangingPunct="1">
              <a:defRPr kumimoji="0" lang="ja-JP">
                <a:solidFill>
                  <a:schemeClr val="tx1">
                    <a:lumMod val="85000"/>
                    <a:lumOff val="15000"/>
                  </a:schemeClr>
                </a:solidFill>
              </a:defRPr>
            </a:lvl3pPr>
            <a:lvl4pPr eaLnBrk="1" latinLnBrk="0" hangingPunct="1">
              <a:defRPr kumimoji="0" lang="ja-JP">
                <a:solidFill>
                  <a:schemeClr val="tx1">
                    <a:lumMod val="85000"/>
                    <a:lumOff val="15000"/>
                  </a:schemeClr>
                </a:solidFill>
              </a:defRPr>
            </a:lvl4pPr>
            <a:lvl5pPr eaLnBrk="1" latinLnBrk="0" hangingPunct="1">
              <a:defRPr kumimoji="0" lang="ja-JP">
                <a:solidFill>
                  <a:schemeClr val="tx1">
                    <a:lumMod val="85000"/>
                    <a:lumOff val="15000"/>
                  </a:schemeClr>
                </a:solidFill>
              </a:defRPr>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fld id="{A258050E-B668-4FA7-85AD-C750C80A6E9B}" type="datetimeFigureOut">
              <a:rPr lang="ja-JP" altLang="en-US">
                <a:solidFill>
                  <a:srgbClr val="262626">
                    <a:lumMod val="85000"/>
                    <a:lumOff val="15000"/>
                  </a:srgbClr>
                </a:solidFill>
                <a:ea typeface="ＭＳ Ｐゴシック" panose="020B0600070205080204" pitchFamily="50" charset="-128"/>
              </a:rPr>
              <a:pPr/>
              <a:t>2020/6/26</a:t>
            </a:fld>
            <a:endParaRPr altLang="en-US">
              <a:solidFill>
                <a:srgbClr val="262626">
                  <a:lumMod val="85000"/>
                  <a:lumOff val="15000"/>
                </a:srgbClr>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Tree>
    <p:extLst>
      <p:ext uri="{BB962C8B-B14F-4D97-AF65-F5344CB8AC3E}">
        <p14:creationId xmlns:p14="http://schemas.microsoft.com/office/powerpoint/2010/main" val="16011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タイトルとコンテンツ: 強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ja-JP" altLang="en-US"/>
              <a:t>マスター タイトルの書式設定</a:t>
            </a:r>
            <a:endParaRPr/>
          </a:p>
        </p:txBody>
      </p:sp>
      <p:sp>
        <p:nvSpPr>
          <p:cNvPr id="3" name="Date Placeholder 2"/>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fld id="{A258050E-B668-4FA7-85AD-C750C80A6E9B}" type="datetimeFigureOut">
              <a:rPr lang="ja-JP" altLang="en-US">
                <a:solidFill>
                  <a:srgbClr val="262626">
                    <a:lumMod val="85000"/>
                    <a:lumOff val="15000"/>
                  </a:srgbClr>
                </a:solidFill>
                <a:ea typeface="ＭＳ Ｐゴシック" panose="020B0600070205080204" pitchFamily="50" charset="-128"/>
              </a:rPr>
              <a:pPr/>
              <a:t>2020/6/26</a:t>
            </a:fld>
            <a:endParaRPr altLang="en-US">
              <a:solidFill>
                <a:srgbClr val="262626">
                  <a:lumMod val="85000"/>
                  <a:lumOff val="15000"/>
                </a:srgbClr>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ja-JP">
                <a:solidFill>
                  <a:schemeClr val="tx1">
                    <a:lumMod val="85000"/>
                    <a:lumOff val="15000"/>
                  </a:schemeClr>
                </a:solidFill>
              </a:defRPr>
            </a:lvl1pPr>
            <a:lvl2pPr eaLnBrk="1" latinLnBrk="0" hangingPunct="1">
              <a:defRPr kumimoji="0" lang="ja-JP">
                <a:solidFill>
                  <a:schemeClr val="tx1">
                    <a:lumMod val="85000"/>
                    <a:lumOff val="15000"/>
                  </a:schemeClr>
                </a:solidFill>
              </a:defRPr>
            </a:lvl2pPr>
            <a:lvl3pPr eaLnBrk="1" latinLnBrk="0" hangingPunct="1">
              <a:defRPr kumimoji="0" lang="ja-JP">
                <a:solidFill>
                  <a:schemeClr val="tx1">
                    <a:lumMod val="85000"/>
                    <a:lumOff val="15000"/>
                  </a:schemeClr>
                </a:solidFill>
              </a:defRPr>
            </a:lvl3pPr>
            <a:lvl4pPr eaLnBrk="1" latinLnBrk="0" hangingPunct="1">
              <a:defRPr kumimoji="0" lang="ja-JP">
                <a:solidFill>
                  <a:schemeClr val="tx1">
                    <a:lumMod val="85000"/>
                    <a:lumOff val="15000"/>
                  </a:schemeClr>
                </a:solidFill>
              </a:defRPr>
            </a:lvl4pPr>
            <a:lvl5pPr eaLnBrk="1" latinLnBrk="0" hangingPunct="1">
              <a:defRPr kumimoji="0" lang="ja-JP">
                <a:solidFill>
                  <a:schemeClr val="tx1">
                    <a:lumMod val="85000"/>
                    <a:lumOff val="15000"/>
                  </a:schemeClr>
                </a:solidFill>
              </a:defRPr>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Tree>
    <p:extLst>
      <p:ext uri="{BB962C8B-B14F-4D97-AF65-F5344CB8AC3E}">
        <p14:creationId xmlns:p14="http://schemas.microsoft.com/office/powerpoint/2010/main" val="41296070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ja-JP" sz="2800">
                <a:solidFill>
                  <a:schemeClr val="bg1"/>
                </a:solidFill>
              </a:defRPr>
            </a:lvl1pPr>
          </a:lstStyle>
          <a:p>
            <a:pPr eaLnBrk="1" latinLnBrk="0" hangingPunct="1"/>
            <a:r>
              <a:rPr lang="ja-JP" altLang="en-US"/>
              <a:t>マスター タイトルの書式設定</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ja-JP" sz="2800">
                <a:solidFill>
                  <a:schemeClr val="tx1">
                    <a:lumMod val="85000"/>
                    <a:lumOff val="15000"/>
                  </a:schemeClr>
                </a:solidFill>
              </a:defRPr>
            </a:lvl1pPr>
            <a:lvl2pPr eaLnBrk="1" latinLnBrk="0" hangingPunct="1">
              <a:defRPr kumimoji="0" lang="ja-JP" sz="2400">
                <a:solidFill>
                  <a:schemeClr val="tx1">
                    <a:lumMod val="85000"/>
                    <a:lumOff val="15000"/>
                  </a:schemeClr>
                </a:solidFill>
              </a:defRPr>
            </a:lvl2pPr>
            <a:lvl3pPr eaLnBrk="1" latinLnBrk="0" hangingPunct="1">
              <a:defRPr kumimoji="0" lang="ja-JP" sz="2000">
                <a:solidFill>
                  <a:schemeClr val="tx1">
                    <a:lumMod val="85000"/>
                    <a:lumOff val="15000"/>
                  </a:schemeClr>
                </a:solidFill>
              </a:defRPr>
            </a:lvl3pPr>
            <a:lvl4pPr eaLnBrk="1" latinLnBrk="0" hangingPunct="1">
              <a:defRPr kumimoji="0" lang="ja-JP" sz="1800">
                <a:solidFill>
                  <a:schemeClr val="tx1">
                    <a:lumMod val="85000"/>
                    <a:lumOff val="15000"/>
                  </a:schemeClr>
                </a:solidFill>
              </a:defRPr>
            </a:lvl4pPr>
            <a:lvl5pPr eaLnBrk="1" latinLnBrk="0" hangingPunct="1">
              <a:defRPr kumimoji="0" lang="ja-JP" sz="1800">
                <a:solidFill>
                  <a:schemeClr val="tx1">
                    <a:lumMod val="85000"/>
                    <a:lumOff val="15000"/>
                  </a:schemeClr>
                </a:solidFill>
              </a:defRPr>
            </a:lvl5pPr>
            <a:lvl6pPr eaLnBrk="1" latinLnBrk="0" hangingPunct="1">
              <a:defRPr kumimoji="0" lang="ja-JP" sz="1800"/>
            </a:lvl6pPr>
            <a:lvl7pPr eaLnBrk="1" latinLnBrk="0" hangingPunct="1">
              <a:defRPr kumimoji="0" lang="ja-JP" sz="1800"/>
            </a:lvl7pPr>
            <a:lvl8pPr eaLnBrk="1" latinLnBrk="0" hangingPunct="1">
              <a:defRPr kumimoji="0" lang="ja-JP" sz="1800"/>
            </a:lvl8pPr>
            <a:lvl9pPr eaLnBrk="1" latinLnBrk="0" hangingPunct="1">
              <a:defRPr kumimoji="0" lang="ja-JP"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ja-JP" sz="2800">
                <a:solidFill>
                  <a:schemeClr val="tx1">
                    <a:lumMod val="85000"/>
                    <a:lumOff val="15000"/>
                  </a:schemeClr>
                </a:solidFill>
              </a:defRPr>
            </a:lvl1pPr>
            <a:lvl2pPr eaLnBrk="1" latinLnBrk="0" hangingPunct="1">
              <a:defRPr kumimoji="0" lang="ja-JP" sz="2400">
                <a:solidFill>
                  <a:schemeClr val="tx1">
                    <a:lumMod val="85000"/>
                    <a:lumOff val="15000"/>
                  </a:schemeClr>
                </a:solidFill>
              </a:defRPr>
            </a:lvl2pPr>
            <a:lvl3pPr eaLnBrk="1" latinLnBrk="0" hangingPunct="1">
              <a:defRPr kumimoji="0" lang="ja-JP" sz="2000">
                <a:solidFill>
                  <a:schemeClr val="tx1">
                    <a:lumMod val="85000"/>
                    <a:lumOff val="15000"/>
                  </a:schemeClr>
                </a:solidFill>
              </a:defRPr>
            </a:lvl3pPr>
            <a:lvl4pPr eaLnBrk="1" latinLnBrk="0" hangingPunct="1">
              <a:defRPr kumimoji="0" lang="ja-JP" sz="1800">
                <a:solidFill>
                  <a:schemeClr val="tx1">
                    <a:lumMod val="85000"/>
                    <a:lumOff val="15000"/>
                  </a:schemeClr>
                </a:solidFill>
              </a:defRPr>
            </a:lvl4pPr>
            <a:lvl5pPr eaLnBrk="1" latinLnBrk="0" hangingPunct="1">
              <a:defRPr kumimoji="0" lang="ja-JP" sz="1800">
                <a:solidFill>
                  <a:schemeClr val="tx1">
                    <a:lumMod val="85000"/>
                    <a:lumOff val="15000"/>
                  </a:schemeClr>
                </a:solidFill>
              </a:defRPr>
            </a:lvl5pPr>
            <a:lvl6pPr eaLnBrk="1" latinLnBrk="0" hangingPunct="1">
              <a:defRPr kumimoji="0" lang="ja-JP" sz="1800"/>
            </a:lvl6pPr>
            <a:lvl7pPr eaLnBrk="1" latinLnBrk="0" hangingPunct="1">
              <a:defRPr kumimoji="0" lang="ja-JP" sz="1800"/>
            </a:lvl7pPr>
            <a:lvl8pPr eaLnBrk="1" latinLnBrk="0" hangingPunct="1">
              <a:defRPr kumimoji="0" lang="ja-JP" sz="1800"/>
            </a:lvl8pPr>
            <a:lvl9pPr eaLnBrk="1" latinLnBrk="0" hangingPunct="1">
              <a:defRPr kumimoji="0" lang="ja-JP"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5" name="Date Placeholder 4"/>
          <p:cNvSpPr>
            <a:spLocks noGrp="1"/>
          </p:cNvSpPr>
          <p:nvPr>
            <p:ph type="dt" sz="half" idx="10"/>
          </p:nvPr>
        </p:nvSpPr>
        <p:spPr/>
        <p:txBody>
          <a:bodyPr/>
          <a:lstStyle/>
          <a:p>
            <a:fld id="{A258050E-B668-4FA7-85AD-C750C80A6E9B}" type="datetimeFigureOut">
              <a:rPr lang="ja-JP" altLang="en-US">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7" name="Slide Number Placeholder 6"/>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Tree>
    <p:extLst>
      <p:ext uri="{BB962C8B-B14F-4D97-AF65-F5344CB8AC3E}">
        <p14:creationId xmlns:p14="http://schemas.microsoft.com/office/powerpoint/2010/main" val="16593453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ja-JP" altLang="en-US">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ja-JP"/>
            </a:lvl1pPr>
          </a:lstStyle>
          <a:p>
            <a:pPr eaLnBrk="1" latinLnBrk="0" hangingPunct="1"/>
            <a:r>
              <a:rPr lang="ja-JP" altLang="en-US"/>
              <a:t>マスター タイトルの書式設定</a:t>
            </a:r>
            <a:endParaRPr/>
          </a:p>
        </p:txBody>
      </p:sp>
    </p:spTree>
    <p:extLst>
      <p:ext uri="{BB962C8B-B14F-4D97-AF65-F5344CB8AC3E}">
        <p14:creationId xmlns:p14="http://schemas.microsoft.com/office/powerpoint/2010/main" val="259607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タイトルのみ: 強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ja-JP" altLang="en-US">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4" name="Slide Number Placeholder 3"/>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ja-JP"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ja-JP"/>
              <a:t>マスター タイトルの書式設定</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ja-JP" sz="2800" kern="1200">
                <a:solidFill>
                  <a:srgbClr val="2E507A">
                    <a:alpha val="81000"/>
                  </a:srgbClr>
                </a:solidFill>
                <a:latin typeface="+mn-lt"/>
                <a:ea typeface="+mn-ea"/>
                <a:cs typeface="+mn-cs"/>
              </a:defRPr>
            </a:lvl1pPr>
            <a:lvl2pPr marL="457200" indent="0" eaLnBrk="1" latinLnBrk="0" hangingPunct="1">
              <a:buNone/>
              <a:defRPr kumimoji="0" lang="ja-JP" sz="2000" b="1"/>
            </a:lvl2pPr>
            <a:lvl3pPr marL="914400" indent="0" eaLnBrk="1" latinLnBrk="0" hangingPunct="1">
              <a:buNone/>
              <a:defRPr kumimoji="0" lang="ja-JP" sz="1800" b="1"/>
            </a:lvl3pPr>
            <a:lvl4pPr marL="1371600" indent="0" eaLnBrk="1" latinLnBrk="0" hangingPunct="1">
              <a:buNone/>
              <a:defRPr kumimoji="0" lang="ja-JP" sz="1600" b="1"/>
            </a:lvl4pPr>
            <a:lvl5pPr marL="1828800" indent="0" eaLnBrk="1" latinLnBrk="0" hangingPunct="1">
              <a:buNone/>
              <a:defRPr kumimoji="0" lang="ja-JP" sz="1600" b="1"/>
            </a:lvl5pPr>
            <a:lvl6pPr marL="2286000" indent="0" eaLnBrk="1" latinLnBrk="0" hangingPunct="1">
              <a:buNone/>
              <a:defRPr kumimoji="0" lang="ja-JP" sz="1600" b="1"/>
            </a:lvl6pPr>
            <a:lvl7pPr marL="2743200" indent="0" eaLnBrk="1" latinLnBrk="0" hangingPunct="1">
              <a:buNone/>
              <a:defRPr kumimoji="0" lang="ja-JP" sz="1600" b="1"/>
            </a:lvl7pPr>
            <a:lvl8pPr marL="3200400" indent="0" eaLnBrk="1" latinLnBrk="0" hangingPunct="1">
              <a:buNone/>
              <a:defRPr kumimoji="0" lang="ja-JP" sz="1600" b="1"/>
            </a:lvl8pPr>
            <a:lvl9pPr marL="3657600" indent="0" eaLnBrk="1" latinLnBrk="0" hangingPunct="1">
              <a:buNone/>
              <a:defRPr kumimoji="0" lang="ja-JP" sz="1600" b="1"/>
            </a:lvl9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226493011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タイトルと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ja-JP" altLang="en-US">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ja-JP" sz="4000" kern="1200">
                <a:solidFill>
                  <a:schemeClr val="bg1"/>
                </a:solidFill>
                <a:latin typeface="+mn-lt"/>
                <a:ea typeface="+mn-ea"/>
                <a:cs typeface="+mn-cs"/>
              </a:defRPr>
            </a:lvl1pPr>
          </a:lstStyle>
          <a:p>
            <a:pPr eaLnBrk="1" latinLnBrk="0" hangingPunct="1"/>
            <a:r>
              <a:rPr lang="ja-JP" altLang="en-US"/>
              <a:t>マスター タイトルの書式設定</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ja-JP" sz="1800" b="1" kern="1200">
                <a:solidFill>
                  <a:schemeClr val="bg1">
                    <a:lumMod val="65000"/>
                  </a:schemeClr>
                </a:solidFill>
                <a:latin typeface="Calibri" pitchFamily="34" charset="0"/>
                <a:ea typeface="+mn-ea"/>
                <a:cs typeface="+mn-cs"/>
              </a:defRPr>
            </a:lvl1pPr>
          </a:lstStyle>
          <a:p>
            <a:pPr lvl="0"/>
            <a:r>
              <a:rPr kumimoji="0" lang="ja-JP"/>
              <a:t>マスター サブタイトルの書式設定</a:t>
            </a:r>
          </a:p>
        </p:txBody>
      </p:sp>
    </p:spTree>
    <p:extLst>
      <p:ext uri="{BB962C8B-B14F-4D97-AF65-F5344CB8AC3E}">
        <p14:creationId xmlns:p14="http://schemas.microsoft.com/office/powerpoint/2010/main" val="4117333035"/>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1_タイトルとコンテンツ">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ja-JP" sz="2000" b="1"/>
            </a:lvl1pPr>
          </a:lstStyle>
          <a:p>
            <a:pPr eaLnBrk="1" latinLnBrk="0" hangingPunct="1"/>
            <a:r>
              <a:rPr lang="ja-JP" altLang="en-US"/>
              <a:t>マスター タイトルの書式設定</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ja-JP" sz="2800">
                <a:solidFill>
                  <a:schemeClr val="bg1"/>
                </a:solidFill>
              </a:defRPr>
            </a:lvl1pPr>
            <a:lvl2pPr eaLnBrk="1" latinLnBrk="0" hangingPunct="1">
              <a:defRPr kumimoji="0" lang="ja-JP" sz="2800">
                <a:solidFill>
                  <a:schemeClr val="bg1"/>
                </a:solidFill>
              </a:defRPr>
            </a:lvl2pPr>
            <a:lvl3pPr eaLnBrk="1" latinLnBrk="0" hangingPunct="1">
              <a:defRPr kumimoji="0" lang="ja-JP" sz="2400">
                <a:solidFill>
                  <a:schemeClr val="bg1"/>
                </a:solidFill>
              </a:defRPr>
            </a:lvl3pPr>
            <a:lvl4pPr eaLnBrk="1" latinLnBrk="0" hangingPunct="1">
              <a:defRPr kumimoji="0" lang="ja-JP" sz="2000">
                <a:solidFill>
                  <a:schemeClr val="bg1"/>
                </a:solidFill>
              </a:defRPr>
            </a:lvl4pPr>
            <a:lvl5pPr eaLnBrk="1" latinLnBrk="0" hangingPunct="1">
              <a:defRPr kumimoji="0" lang="ja-JP" sz="2000">
                <a:solidFill>
                  <a:schemeClr val="bg1"/>
                </a:solidFill>
              </a:defRPr>
            </a:lvl5pPr>
            <a:lvl6pPr eaLnBrk="1" latinLnBrk="0" hangingPunct="1">
              <a:defRPr kumimoji="0" lang="ja-JP" sz="2000"/>
            </a:lvl6pPr>
            <a:lvl7pPr eaLnBrk="1" latinLnBrk="0" hangingPunct="1">
              <a:defRPr kumimoji="0" lang="ja-JP" sz="2000"/>
            </a:lvl7pPr>
            <a:lvl8pPr eaLnBrk="1" latinLnBrk="0" hangingPunct="1">
              <a:defRPr kumimoji="0" lang="ja-JP" sz="2000"/>
            </a:lvl8pPr>
            <a:lvl9pPr eaLnBrk="1" latinLnBrk="0" hangingPunct="1">
              <a:defRPr kumimoji="0" lang="ja-JP" sz="20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ja-JP" sz="1400">
                <a:solidFill>
                  <a:schemeClr val="tx1">
                    <a:lumMod val="75000"/>
                    <a:lumOff val="25000"/>
                  </a:schemeClr>
                </a:solidFill>
              </a:defRPr>
            </a:lvl1pPr>
            <a:lvl2pPr marL="457200" indent="0" eaLnBrk="1" latinLnBrk="0" hangingPunct="1">
              <a:buNone/>
              <a:defRPr kumimoji="0" lang="ja-JP" sz="1200"/>
            </a:lvl2pPr>
            <a:lvl3pPr marL="914400" indent="0" eaLnBrk="1" latinLnBrk="0" hangingPunct="1">
              <a:buNone/>
              <a:defRPr kumimoji="0" lang="ja-JP" sz="1000"/>
            </a:lvl3pPr>
            <a:lvl4pPr marL="1371600" indent="0" eaLnBrk="1" latinLnBrk="0" hangingPunct="1">
              <a:buNone/>
              <a:defRPr kumimoji="0" lang="ja-JP" sz="900"/>
            </a:lvl4pPr>
            <a:lvl5pPr marL="1828800" indent="0" eaLnBrk="1" latinLnBrk="0" hangingPunct="1">
              <a:buNone/>
              <a:defRPr kumimoji="0" lang="ja-JP" sz="900"/>
            </a:lvl5pPr>
            <a:lvl6pPr marL="2286000" indent="0" eaLnBrk="1" latinLnBrk="0" hangingPunct="1">
              <a:buNone/>
              <a:defRPr kumimoji="0" lang="ja-JP" sz="900"/>
            </a:lvl6pPr>
            <a:lvl7pPr marL="2743200" indent="0" eaLnBrk="1" latinLnBrk="0" hangingPunct="1">
              <a:buNone/>
              <a:defRPr kumimoji="0" lang="ja-JP" sz="900"/>
            </a:lvl7pPr>
            <a:lvl8pPr marL="3200400" indent="0" eaLnBrk="1" latinLnBrk="0" hangingPunct="1">
              <a:buNone/>
              <a:defRPr kumimoji="0" lang="ja-JP" sz="900"/>
            </a:lvl8pPr>
            <a:lvl9pPr marL="3657600" indent="0" eaLnBrk="1" latinLnBrk="0" hangingPunct="1">
              <a:buNone/>
              <a:defRPr kumimoji="0" lang="ja-JP" sz="900"/>
            </a:lvl9pPr>
          </a:lstStyle>
          <a:p>
            <a:pPr lvl="0" eaLnBrk="1" latinLnBrk="0" hangingPunct="1"/>
            <a:r>
              <a:rPr lang="ja-JP" altLang="en-US"/>
              <a:t>マスター テキストの書式設定</a:t>
            </a:r>
          </a:p>
        </p:txBody>
      </p:sp>
      <p:sp>
        <p:nvSpPr>
          <p:cNvPr id="5" name="Date Placeholder 4"/>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ja-JP" altLang="en-US">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7" name="Slide Number Placeholder 6"/>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Tree>
    <p:extLst>
      <p:ext uri="{BB962C8B-B14F-4D97-AF65-F5344CB8AC3E}">
        <p14:creationId xmlns:p14="http://schemas.microsoft.com/office/powerpoint/2010/main" val="37683944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タイトルとメディ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ja-JP" altLang="en-US">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ja-JP" sz="1800" b="0">
                <a:solidFill>
                  <a:schemeClr val="bg1">
                    <a:lumMod val="85000"/>
                  </a:schemeClr>
                </a:solidFill>
                <a:latin typeface="Georgia" pitchFamily="18" charset="0"/>
              </a:defRPr>
            </a:lvl1pPr>
          </a:lstStyle>
          <a:p>
            <a:pPr eaLnBrk="1" latinLnBrk="0" hangingPunct="1"/>
            <a:r>
              <a:rPr lang="ja-JP" altLang="en-US"/>
              <a:t>マスター タイトルの書式設定</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ja-JP"/>
            </a:lvl1pPr>
          </a:lstStyle>
          <a:p>
            <a:pPr eaLnBrk="1" latinLnBrk="0" hangingPunct="1"/>
            <a:r>
              <a:rPr lang="ja-JP" altLang="en-US"/>
              <a:t>メディアを追加</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ja-JP" sz="2400">
                <a:solidFill>
                  <a:schemeClr val="bg1"/>
                </a:solidFill>
              </a:defRPr>
            </a:lvl1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281202484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タイトルと図">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b="1">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ja-JP" sz="1800" b="0">
                <a:solidFill>
                  <a:schemeClr val="bg1">
                    <a:lumMod val="85000"/>
                  </a:schemeClr>
                </a:solidFill>
                <a:latin typeface="Georgia" pitchFamily="18" charset="0"/>
              </a:defRPr>
            </a:lvl1pPr>
          </a:lstStyle>
          <a:p>
            <a:pPr eaLnBrk="1" latinLnBrk="0" hangingPunct="1"/>
            <a:r>
              <a:rPr lang="ja-JP" altLang="en-US"/>
              <a:t>マスター タイトルの書式設定</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ja-JP" sz="3200"/>
            </a:lvl1pPr>
            <a:lvl2pPr marL="457200" indent="0" eaLnBrk="1" latinLnBrk="0" hangingPunct="1">
              <a:buNone/>
              <a:defRPr kumimoji="0" lang="ja-JP" sz="2800"/>
            </a:lvl2pPr>
            <a:lvl3pPr marL="914400" indent="0" eaLnBrk="1" latinLnBrk="0" hangingPunct="1">
              <a:buNone/>
              <a:defRPr kumimoji="0" lang="ja-JP" sz="2400"/>
            </a:lvl3pPr>
            <a:lvl4pPr marL="1371600" indent="0" eaLnBrk="1" latinLnBrk="0" hangingPunct="1">
              <a:buNone/>
              <a:defRPr kumimoji="0" lang="ja-JP" sz="2000"/>
            </a:lvl4pPr>
            <a:lvl5pPr marL="1828800" indent="0" eaLnBrk="1" latinLnBrk="0" hangingPunct="1">
              <a:buNone/>
              <a:defRPr kumimoji="0" lang="ja-JP" sz="2000"/>
            </a:lvl5pPr>
            <a:lvl6pPr marL="2286000" indent="0" eaLnBrk="1" latinLnBrk="0" hangingPunct="1">
              <a:buNone/>
              <a:defRPr kumimoji="0" lang="ja-JP" sz="2000"/>
            </a:lvl6pPr>
            <a:lvl7pPr marL="2743200" indent="0" eaLnBrk="1" latinLnBrk="0" hangingPunct="1">
              <a:buNone/>
              <a:defRPr kumimoji="0" lang="ja-JP" sz="2000"/>
            </a:lvl7pPr>
            <a:lvl8pPr marL="3200400" indent="0" eaLnBrk="1" latinLnBrk="0" hangingPunct="1">
              <a:buNone/>
              <a:defRPr kumimoji="0" lang="ja-JP" sz="2000"/>
            </a:lvl8pPr>
            <a:lvl9pPr marL="3657600" indent="0" eaLnBrk="1" latinLnBrk="0" hangingPunct="1">
              <a:buNone/>
              <a:defRPr kumimoji="0" lang="ja-JP" sz="2000"/>
            </a:lvl9pPr>
          </a:lstStyle>
          <a:p>
            <a:pPr eaLnBrk="1" latinLnBrk="0" hangingPunct="1"/>
            <a:r>
              <a:rPr lang="ja-JP" altLang="en-US"/>
              <a:t>図を追加</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ja-JP" sz="1400"/>
            </a:lvl1pPr>
            <a:lvl2pPr marL="457200" indent="0" eaLnBrk="1" latinLnBrk="0" hangingPunct="1">
              <a:buNone/>
              <a:defRPr kumimoji="0" lang="ja-JP" sz="1200"/>
            </a:lvl2pPr>
            <a:lvl3pPr marL="914400" indent="0" eaLnBrk="1" latinLnBrk="0" hangingPunct="1">
              <a:buNone/>
              <a:defRPr kumimoji="0" lang="ja-JP" sz="1000"/>
            </a:lvl3pPr>
            <a:lvl4pPr marL="1371600" indent="0" eaLnBrk="1" latinLnBrk="0" hangingPunct="1">
              <a:buNone/>
              <a:defRPr kumimoji="0" lang="ja-JP" sz="900"/>
            </a:lvl4pPr>
            <a:lvl5pPr marL="1828800" indent="0" eaLnBrk="1" latinLnBrk="0" hangingPunct="1">
              <a:buNone/>
              <a:defRPr kumimoji="0" lang="ja-JP" sz="900"/>
            </a:lvl5pPr>
            <a:lvl6pPr marL="2286000" indent="0" eaLnBrk="1" latinLnBrk="0" hangingPunct="1">
              <a:buNone/>
              <a:defRPr kumimoji="0" lang="ja-JP" sz="900"/>
            </a:lvl6pPr>
            <a:lvl7pPr marL="2743200" indent="0" eaLnBrk="1" latinLnBrk="0" hangingPunct="1">
              <a:buNone/>
              <a:defRPr kumimoji="0" lang="ja-JP" sz="900"/>
            </a:lvl7pPr>
            <a:lvl8pPr marL="3200400" indent="0" eaLnBrk="1" latinLnBrk="0" hangingPunct="1">
              <a:buNone/>
              <a:defRPr kumimoji="0" lang="ja-JP" sz="900"/>
            </a:lvl8pPr>
            <a:lvl9pPr marL="3657600" indent="0" eaLnBrk="1" latinLnBrk="0" hangingPunct="1">
              <a:buNone/>
              <a:defRPr kumimoji="0" lang="ja-JP" sz="900"/>
            </a:lvl9pPr>
          </a:lstStyle>
          <a:p>
            <a:pPr lvl="0" eaLnBrk="1" latinLnBrk="0" hangingPunct="1"/>
            <a:r>
              <a:rPr lang="ja-JP" altLang="en-US"/>
              <a:t>マスター テキストの書式設定</a:t>
            </a:r>
          </a:p>
        </p:txBody>
      </p:sp>
      <p:sp>
        <p:nvSpPr>
          <p:cNvPr id="5" name="Date Placeholder 4"/>
          <p:cNvSpPr>
            <a:spLocks noGrp="1"/>
          </p:cNvSpPr>
          <p:nvPr>
            <p:ph type="dt" sz="half" idx="10"/>
          </p:nvPr>
        </p:nvSpPr>
        <p:spPr/>
        <p:txBody>
          <a:bodyPr/>
          <a:lstStyle>
            <a:lvl1pPr eaLnBrk="1" latinLnBrk="0" hangingPunct="1">
              <a:defRPr kumimoji="0" lang="ja-JP">
                <a:solidFill>
                  <a:schemeClr val="bg1"/>
                </a:solidFill>
              </a:defRPr>
            </a:lvl1pPr>
          </a:lstStyle>
          <a:p>
            <a:fld id="{A258050E-B668-4FA7-85AD-C750C80A6E9B}" type="datetimeFigureOut">
              <a:rPr lang="ja-JP" altLang="en-US">
                <a:solidFill>
                  <a:prstClr val="white"/>
                </a:solidFill>
                <a:ea typeface="ＭＳ Ｐゴシック" panose="020B0600070205080204" pitchFamily="50" charset="-128"/>
              </a:rPr>
              <a:pPr/>
              <a:t>2020/6/26</a:t>
            </a:fld>
            <a:endParaRPr altLang="en-US">
              <a:solidFill>
                <a:prstClr val="white"/>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7" name="Slide Number Placeholder 6"/>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Tree>
    <p:extLst>
      <p:ext uri="{BB962C8B-B14F-4D97-AF65-F5344CB8AC3E}">
        <p14:creationId xmlns:p14="http://schemas.microsoft.com/office/powerpoint/2010/main" val="282651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5DE9DD-584D-428E-AEE5-2796BE06EF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569671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タイトルと縦書き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A258050E-B668-4FA7-85AD-C750C80A6E9B}" type="datetimeFigureOut">
              <a:rPr lang="ja-JP" altLang="en-US">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ja-JP" sz="2800" b="1" kern="1200" baseline="0">
                <a:solidFill>
                  <a:schemeClr val="bg1"/>
                </a:solidFill>
                <a:latin typeface="+mn-lt"/>
                <a:ea typeface="+mn-ea"/>
                <a:cs typeface="+mn-cs"/>
              </a:defRPr>
            </a:lvl1pPr>
          </a:lstStyle>
          <a:p>
            <a:r>
              <a:rPr kumimoji="0" lang="ja-JP"/>
              <a:t>    マスター タイトルの書式設定</a:t>
            </a:r>
          </a:p>
        </p:txBody>
      </p:sp>
    </p:spTree>
    <p:extLst>
      <p:ext uri="{BB962C8B-B14F-4D97-AF65-F5344CB8AC3E}">
        <p14:creationId xmlns:p14="http://schemas.microsoft.com/office/powerpoint/2010/main" val="4545313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ja-JP" altLang="en-US"/>
              <a:t>マスター タイトルの書式設定</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fld id="{A258050E-B668-4FA7-85AD-C750C80A6E9B}" type="datetimeFigureOut">
              <a:rPr lang="ja-JP" altLang="en-US">
                <a:solidFill>
                  <a:srgbClr val="262626">
                    <a:lumMod val="85000"/>
                    <a:lumOff val="15000"/>
                  </a:srgbClr>
                </a:solidFill>
                <a:ea typeface="ＭＳ Ｐゴシック" panose="020B0600070205080204" pitchFamily="50" charset="-128"/>
              </a:rPr>
              <a:pPr/>
              <a:t>2020/6/26</a:t>
            </a:fld>
            <a:endParaRPr altLang="en-US">
              <a:solidFill>
                <a:srgbClr val="262626">
                  <a:lumMod val="85000"/>
                  <a:lumOff val="15000"/>
                </a:srgbClr>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Tree>
    <p:extLst>
      <p:ext uri="{BB962C8B-B14F-4D97-AF65-F5344CB8AC3E}">
        <p14:creationId xmlns:p14="http://schemas.microsoft.com/office/powerpoint/2010/main" val="1156760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白紙">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ja-JP" altLang="en-US">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4" name="Slide Number Placeholder 3"/>
          <p:cNvSpPr>
            <a:spLocks noGrp="1"/>
          </p:cNvSpPr>
          <p:nvPr>
            <p:ph type="sldNum" sz="quarter" idx="12"/>
          </p:nvPr>
        </p:nvSpPr>
        <p:spPr/>
        <p:txBody>
          <a:bodyPr/>
          <a:lstStyle/>
          <a:p>
            <a:fld id="{73820FCD-5F4C-4989-BE05-0A8208BCBC21}"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Tree>
    <p:extLst>
      <p:ext uri="{BB962C8B-B14F-4D97-AF65-F5344CB8AC3E}">
        <p14:creationId xmlns:p14="http://schemas.microsoft.com/office/powerpoint/2010/main" val="11595102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ja-JP" sz="2200" kern="1200">
                <a:solidFill>
                  <a:schemeClr val="tx1">
                    <a:lumMod val="75000"/>
                    <a:lumOff val="25000"/>
                  </a:schemeClr>
                </a:solidFill>
                <a:latin typeface="Calibri" pitchFamily="34" charset="0"/>
                <a:ea typeface="+mn-ea"/>
                <a:cs typeface="+mn-cs"/>
              </a:defRPr>
            </a:lvl1pPr>
          </a:lstStyle>
          <a:p>
            <a:pPr lvl="0"/>
            <a:r>
              <a:rPr kumimoji="0" lang="ja-JP"/>
              <a:t>マスター サブタイトルの書式設定</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ja-JP"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ja-JP" altLang="en-US"/>
              <a:t>マスター タイトルの書式設定</a:t>
            </a:r>
            <a:endParaRPr/>
          </a:p>
        </p:txBody>
      </p:sp>
    </p:spTree>
    <p:extLst>
      <p:ext uri="{BB962C8B-B14F-4D97-AF65-F5344CB8AC3E}">
        <p14:creationId xmlns:p14="http://schemas.microsoft.com/office/powerpoint/2010/main" val="149603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ja-JP" sz="3000" b="1" cap="all"/>
            </a:lvl1pPr>
          </a:lstStyle>
          <a:p>
            <a:pPr eaLnBrk="1" latinLnBrk="0" hangingPunct="1"/>
            <a:r>
              <a:rPr lang="ja-JP" altLang="en-US"/>
              <a:t>マスター タイトルの書式設定</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ja-JP" sz="1800">
                <a:solidFill>
                  <a:schemeClr val="tx1">
                    <a:lumMod val="65000"/>
                    <a:lumOff val="35000"/>
                  </a:schemeClr>
                </a:solidFill>
              </a:defRPr>
            </a:lvl1pPr>
            <a:lvl2pPr marL="457200" indent="0" eaLnBrk="1" latinLnBrk="0" hangingPunct="1">
              <a:buNone/>
              <a:defRPr kumimoji="0" lang="ja-JP" sz="1800">
                <a:solidFill>
                  <a:schemeClr val="tx1">
                    <a:tint val="75000"/>
                  </a:schemeClr>
                </a:solidFill>
              </a:defRPr>
            </a:lvl2pPr>
            <a:lvl3pPr marL="914400" indent="0" eaLnBrk="1" latinLnBrk="0" hangingPunct="1">
              <a:buNone/>
              <a:defRPr kumimoji="0" lang="ja-JP" sz="1600">
                <a:solidFill>
                  <a:schemeClr val="tx1">
                    <a:tint val="75000"/>
                  </a:schemeClr>
                </a:solidFill>
              </a:defRPr>
            </a:lvl3pPr>
            <a:lvl4pPr marL="1371600" indent="0" eaLnBrk="1" latinLnBrk="0" hangingPunct="1">
              <a:buNone/>
              <a:defRPr kumimoji="0" lang="ja-JP" sz="1400">
                <a:solidFill>
                  <a:schemeClr val="tx1">
                    <a:tint val="75000"/>
                  </a:schemeClr>
                </a:solidFill>
              </a:defRPr>
            </a:lvl4pPr>
            <a:lvl5pPr marL="1828800" indent="0" eaLnBrk="1" latinLnBrk="0" hangingPunct="1">
              <a:buNone/>
              <a:defRPr kumimoji="0" lang="ja-JP" sz="1400">
                <a:solidFill>
                  <a:schemeClr val="tx1">
                    <a:tint val="75000"/>
                  </a:schemeClr>
                </a:solidFill>
              </a:defRPr>
            </a:lvl5pPr>
            <a:lvl6pPr marL="2286000" indent="0" eaLnBrk="1" latinLnBrk="0" hangingPunct="1">
              <a:buNone/>
              <a:defRPr kumimoji="0" lang="ja-JP" sz="1400">
                <a:solidFill>
                  <a:schemeClr val="tx1">
                    <a:tint val="75000"/>
                  </a:schemeClr>
                </a:solidFill>
              </a:defRPr>
            </a:lvl6pPr>
            <a:lvl7pPr marL="2743200" indent="0" eaLnBrk="1" latinLnBrk="0" hangingPunct="1">
              <a:buNone/>
              <a:defRPr kumimoji="0" lang="ja-JP" sz="1400">
                <a:solidFill>
                  <a:schemeClr val="tx1">
                    <a:tint val="75000"/>
                  </a:schemeClr>
                </a:solidFill>
              </a:defRPr>
            </a:lvl7pPr>
            <a:lvl8pPr marL="3200400" indent="0" eaLnBrk="1" latinLnBrk="0" hangingPunct="1">
              <a:buNone/>
              <a:defRPr kumimoji="0" lang="ja-JP" sz="1400">
                <a:solidFill>
                  <a:schemeClr val="tx1">
                    <a:tint val="75000"/>
                  </a:schemeClr>
                </a:solidFill>
              </a:defRPr>
            </a:lvl8pPr>
            <a:lvl9pPr marL="3657600" indent="0" eaLnBrk="1" latinLnBrk="0" hangingPunct="1">
              <a:buNone/>
              <a:defRPr kumimoji="0" lang="ja-JP" sz="1400">
                <a:solidFill>
                  <a:schemeClr val="tx1">
                    <a:tint val="75000"/>
                  </a:schemeClr>
                </a:solidFill>
              </a:defRPr>
            </a:lvl9pPr>
          </a:lstStyle>
          <a:p>
            <a:pPr lvl="0" eaLnBrk="1" latinLnBrk="0" hangingPunct="1"/>
            <a:r>
              <a:rPr lang="ja-JP" altLang="en-US"/>
              <a:t>マスター テキストの書式設定</a:t>
            </a:r>
          </a:p>
        </p:txBody>
      </p:sp>
      <p:sp>
        <p:nvSpPr>
          <p:cNvPr id="5" name="Footer Placeholder 4"/>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a:solidFill>
                  <a:prstClr val="white"/>
                </a:solidFill>
              </a:rP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a:solidFill>
                  <a:prstClr val="white"/>
                </a:solidFill>
              </a:rPr>
              <a:t>       </a:t>
            </a:r>
          </a:p>
        </p:txBody>
      </p:sp>
    </p:spTree>
    <p:extLst>
      <p:ext uri="{BB962C8B-B14F-4D97-AF65-F5344CB8AC3E}">
        <p14:creationId xmlns:p14="http://schemas.microsoft.com/office/powerpoint/2010/main" val="30777687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ja-JP" sz="3000" b="0">
                <a:solidFill>
                  <a:schemeClr val="tx1">
                    <a:lumMod val="85000"/>
                    <a:lumOff val="15000"/>
                  </a:schemeClr>
                </a:solidFill>
              </a:defRPr>
            </a:lvl1pPr>
          </a:lstStyle>
          <a:p>
            <a:pPr eaLnBrk="1" latinLnBrk="0" hangingPunct="1"/>
            <a:r>
              <a:rPr lang="ja-JP" altLang="en-US"/>
              <a:t>マスター タイトルの書式設定</a:t>
            </a:r>
            <a:endParaRPr/>
          </a:p>
        </p:txBody>
      </p:sp>
      <p:sp>
        <p:nvSpPr>
          <p:cNvPr id="3" name="Content Placeholder 2"/>
          <p:cNvSpPr>
            <a:spLocks noGrp="1"/>
          </p:cNvSpPr>
          <p:nvPr>
            <p:ph idx="1"/>
          </p:nvPr>
        </p:nvSpPr>
        <p:spPr/>
        <p:txBody>
          <a:bodyPr/>
          <a:lstStyle>
            <a:lvl1pPr eaLnBrk="1" latinLnBrk="0" hangingPunct="1">
              <a:defRPr kumimoji="0" lang="ja-JP">
                <a:solidFill>
                  <a:schemeClr val="tx1">
                    <a:lumMod val="85000"/>
                    <a:lumOff val="15000"/>
                  </a:schemeClr>
                </a:solidFill>
              </a:defRPr>
            </a:lvl1pPr>
            <a:lvl2pPr eaLnBrk="1" latinLnBrk="0" hangingPunct="1">
              <a:defRPr kumimoji="0" lang="ja-JP">
                <a:solidFill>
                  <a:schemeClr val="tx1">
                    <a:lumMod val="85000"/>
                    <a:lumOff val="15000"/>
                  </a:schemeClr>
                </a:solidFill>
              </a:defRPr>
            </a:lvl2pPr>
            <a:lvl3pPr eaLnBrk="1" latinLnBrk="0" hangingPunct="1">
              <a:defRPr kumimoji="0" lang="ja-JP">
                <a:solidFill>
                  <a:schemeClr val="tx1">
                    <a:lumMod val="85000"/>
                    <a:lumOff val="15000"/>
                  </a:schemeClr>
                </a:solidFill>
              </a:defRPr>
            </a:lvl3pPr>
            <a:lvl4pPr eaLnBrk="1" latinLnBrk="0" hangingPunct="1">
              <a:defRPr kumimoji="0" lang="ja-JP">
                <a:solidFill>
                  <a:schemeClr val="tx1">
                    <a:lumMod val="85000"/>
                    <a:lumOff val="15000"/>
                  </a:schemeClr>
                </a:solidFill>
              </a:defRPr>
            </a:lvl4pPr>
            <a:lvl5pPr eaLnBrk="1" latinLnBrk="0" hangingPunct="1">
              <a:defRPr kumimoji="0" lang="ja-JP">
                <a:solidFill>
                  <a:schemeClr val="tx1">
                    <a:lumMod val="85000"/>
                    <a:lumOff val="15000"/>
                  </a:schemeClr>
                </a:solidFill>
              </a:defRPr>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Tree>
    <p:extLst>
      <p:ext uri="{BB962C8B-B14F-4D97-AF65-F5344CB8AC3E}">
        <p14:creationId xmlns:p14="http://schemas.microsoft.com/office/powerpoint/2010/main" val="78286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タイトルとコンテンツ: 強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ja-JP" altLang="en-US"/>
              <a:t>マスター タイトルの書式設定</a:t>
            </a:r>
            <a:endParaRPr/>
          </a:p>
        </p:txBody>
      </p:sp>
      <p:sp>
        <p:nvSpPr>
          <p:cNvPr id="3" name="Date Placeholder 2"/>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ja-JP">
                <a:solidFill>
                  <a:schemeClr val="tx1">
                    <a:lumMod val="85000"/>
                    <a:lumOff val="15000"/>
                  </a:schemeClr>
                </a:solidFill>
              </a:defRPr>
            </a:lvl1pPr>
            <a:lvl2pPr eaLnBrk="1" latinLnBrk="0" hangingPunct="1">
              <a:defRPr kumimoji="0" lang="ja-JP">
                <a:solidFill>
                  <a:schemeClr val="tx1">
                    <a:lumMod val="85000"/>
                    <a:lumOff val="15000"/>
                  </a:schemeClr>
                </a:solidFill>
              </a:defRPr>
            </a:lvl2pPr>
            <a:lvl3pPr eaLnBrk="1" latinLnBrk="0" hangingPunct="1">
              <a:defRPr kumimoji="0" lang="ja-JP">
                <a:solidFill>
                  <a:schemeClr val="tx1">
                    <a:lumMod val="85000"/>
                    <a:lumOff val="15000"/>
                  </a:schemeClr>
                </a:solidFill>
              </a:defRPr>
            </a:lvl3pPr>
            <a:lvl4pPr eaLnBrk="1" latinLnBrk="0" hangingPunct="1">
              <a:defRPr kumimoji="0" lang="ja-JP">
                <a:solidFill>
                  <a:schemeClr val="tx1">
                    <a:lumMod val="85000"/>
                    <a:lumOff val="15000"/>
                  </a:schemeClr>
                </a:solidFill>
              </a:defRPr>
            </a:lvl4pPr>
            <a:lvl5pPr eaLnBrk="1" latinLnBrk="0" hangingPunct="1">
              <a:defRPr kumimoji="0" lang="ja-JP">
                <a:solidFill>
                  <a:schemeClr val="tx1">
                    <a:lumMod val="85000"/>
                    <a:lumOff val="15000"/>
                  </a:schemeClr>
                </a:solidFill>
              </a:defRPr>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Tree>
    <p:extLst>
      <p:ext uri="{BB962C8B-B14F-4D97-AF65-F5344CB8AC3E}">
        <p14:creationId xmlns:p14="http://schemas.microsoft.com/office/powerpoint/2010/main" val="22849350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ja-JP" sz="2800">
                <a:solidFill>
                  <a:schemeClr val="bg1"/>
                </a:solidFill>
              </a:defRPr>
            </a:lvl1pPr>
          </a:lstStyle>
          <a:p>
            <a:pPr eaLnBrk="1" latinLnBrk="0" hangingPunct="1"/>
            <a:r>
              <a:rPr lang="ja-JP" altLang="en-US"/>
              <a:t>マスター タイトルの書式設定</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ja-JP" sz="2800">
                <a:solidFill>
                  <a:schemeClr val="tx1">
                    <a:lumMod val="85000"/>
                    <a:lumOff val="15000"/>
                  </a:schemeClr>
                </a:solidFill>
              </a:defRPr>
            </a:lvl1pPr>
            <a:lvl2pPr eaLnBrk="1" latinLnBrk="0" hangingPunct="1">
              <a:defRPr kumimoji="0" lang="ja-JP" sz="2400">
                <a:solidFill>
                  <a:schemeClr val="tx1">
                    <a:lumMod val="85000"/>
                    <a:lumOff val="15000"/>
                  </a:schemeClr>
                </a:solidFill>
              </a:defRPr>
            </a:lvl2pPr>
            <a:lvl3pPr eaLnBrk="1" latinLnBrk="0" hangingPunct="1">
              <a:defRPr kumimoji="0" lang="ja-JP" sz="2000">
                <a:solidFill>
                  <a:schemeClr val="tx1">
                    <a:lumMod val="85000"/>
                    <a:lumOff val="15000"/>
                  </a:schemeClr>
                </a:solidFill>
              </a:defRPr>
            </a:lvl3pPr>
            <a:lvl4pPr eaLnBrk="1" latinLnBrk="0" hangingPunct="1">
              <a:defRPr kumimoji="0" lang="ja-JP" sz="1800">
                <a:solidFill>
                  <a:schemeClr val="tx1">
                    <a:lumMod val="85000"/>
                    <a:lumOff val="15000"/>
                  </a:schemeClr>
                </a:solidFill>
              </a:defRPr>
            </a:lvl4pPr>
            <a:lvl5pPr eaLnBrk="1" latinLnBrk="0" hangingPunct="1">
              <a:defRPr kumimoji="0" lang="ja-JP" sz="1800">
                <a:solidFill>
                  <a:schemeClr val="tx1">
                    <a:lumMod val="85000"/>
                    <a:lumOff val="15000"/>
                  </a:schemeClr>
                </a:solidFill>
              </a:defRPr>
            </a:lvl5pPr>
            <a:lvl6pPr eaLnBrk="1" latinLnBrk="0" hangingPunct="1">
              <a:defRPr kumimoji="0" lang="ja-JP" sz="1800"/>
            </a:lvl6pPr>
            <a:lvl7pPr eaLnBrk="1" latinLnBrk="0" hangingPunct="1">
              <a:defRPr kumimoji="0" lang="ja-JP" sz="1800"/>
            </a:lvl7pPr>
            <a:lvl8pPr eaLnBrk="1" latinLnBrk="0" hangingPunct="1">
              <a:defRPr kumimoji="0" lang="ja-JP" sz="1800"/>
            </a:lvl8pPr>
            <a:lvl9pPr eaLnBrk="1" latinLnBrk="0" hangingPunct="1">
              <a:defRPr kumimoji="0" lang="ja-JP"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ja-JP" sz="2800">
                <a:solidFill>
                  <a:schemeClr val="tx1">
                    <a:lumMod val="85000"/>
                    <a:lumOff val="15000"/>
                  </a:schemeClr>
                </a:solidFill>
              </a:defRPr>
            </a:lvl1pPr>
            <a:lvl2pPr eaLnBrk="1" latinLnBrk="0" hangingPunct="1">
              <a:defRPr kumimoji="0" lang="ja-JP" sz="2400">
                <a:solidFill>
                  <a:schemeClr val="tx1">
                    <a:lumMod val="85000"/>
                    <a:lumOff val="15000"/>
                  </a:schemeClr>
                </a:solidFill>
              </a:defRPr>
            </a:lvl2pPr>
            <a:lvl3pPr eaLnBrk="1" latinLnBrk="0" hangingPunct="1">
              <a:defRPr kumimoji="0" lang="ja-JP" sz="2000">
                <a:solidFill>
                  <a:schemeClr val="tx1">
                    <a:lumMod val="85000"/>
                    <a:lumOff val="15000"/>
                  </a:schemeClr>
                </a:solidFill>
              </a:defRPr>
            </a:lvl3pPr>
            <a:lvl4pPr eaLnBrk="1" latinLnBrk="0" hangingPunct="1">
              <a:defRPr kumimoji="0" lang="ja-JP" sz="1800">
                <a:solidFill>
                  <a:schemeClr val="tx1">
                    <a:lumMod val="85000"/>
                    <a:lumOff val="15000"/>
                  </a:schemeClr>
                </a:solidFill>
              </a:defRPr>
            </a:lvl4pPr>
            <a:lvl5pPr eaLnBrk="1" latinLnBrk="0" hangingPunct="1">
              <a:defRPr kumimoji="0" lang="ja-JP" sz="1800">
                <a:solidFill>
                  <a:schemeClr val="tx1">
                    <a:lumMod val="85000"/>
                    <a:lumOff val="15000"/>
                  </a:schemeClr>
                </a:solidFill>
              </a:defRPr>
            </a:lvl5pPr>
            <a:lvl6pPr eaLnBrk="1" latinLnBrk="0" hangingPunct="1">
              <a:defRPr kumimoji="0" lang="ja-JP" sz="1800"/>
            </a:lvl6pPr>
            <a:lvl7pPr eaLnBrk="1" latinLnBrk="0" hangingPunct="1">
              <a:defRPr kumimoji="0" lang="ja-JP" sz="1800"/>
            </a:lvl7pPr>
            <a:lvl8pPr eaLnBrk="1" latinLnBrk="0" hangingPunct="1">
              <a:defRPr kumimoji="0" lang="ja-JP" sz="1800"/>
            </a:lvl8pPr>
            <a:lvl9pPr eaLnBrk="1" latinLnBrk="0" hangingPunct="1">
              <a:defRPr kumimoji="0" lang="ja-JP"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5" name="Date Placeholder 4"/>
          <p:cNvSpPr>
            <a:spLocks noGrp="1"/>
          </p:cNvSpPr>
          <p:nvPr>
            <p:ph type="dt" sz="half" idx="10"/>
          </p:nvPr>
        </p:nvSpPr>
        <p:spPr/>
        <p:txBody>
          <a:bodyPr/>
          <a:lstStyle/>
          <a:p>
            <a:endParaRPr altLang="en-US">
              <a:solidFill>
                <a:srgbClr val="262626">
                  <a:tint val="75000"/>
                </a:srgbClr>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7" name="Slide Number Placeholder 6"/>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Tree>
    <p:extLst>
      <p:ext uri="{BB962C8B-B14F-4D97-AF65-F5344CB8AC3E}">
        <p14:creationId xmlns:p14="http://schemas.microsoft.com/office/powerpoint/2010/main" val="17150015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ja-JP"/>
            </a:lvl1pPr>
          </a:lstStyle>
          <a:p>
            <a:pPr eaLnBrk="1" latinLnBrk="0" hangingPunct="1"/>
            <a:r>
              <a:rPr lang="ja-JP" altLang="en-US"/>
              <a:t>マスター タイトルの書式設定</a:t>
            </a:r>
            <a:endParaRPr/>
          </a:p>
        </p:txBody>
      </p:sp>
    </p:spTree>
    <p:extLst>
      <p:ext uri="{BB962C8B-B14F-4D97-AF65-F5344CB8AC3E}">
        <p14:creationId xmlns:p14="http://schemas.microsoft.com/office/powerpoint/2010/main" val="167812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タイトルのみ: 強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ltLang="en-US">
              <a:solidFill>
                <a:srgbClr val="262626">
                  <a:tint val="75000"/>
                </a:srgbClr>
              </a:solidFill>
              <a:ea typeface="ＭＳ Ｐゴシック" panose="020B0600070205080204" pitchFamily="50" charset="-128"/>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4" name="Slide Number Placeholder 3"/>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ja-JP"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ja-JP"/>
              <a:t>マスター タイトルの書式設定</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ja-JP" sz="2800" kern="1200">
                <a:solidFill>
                  <a:srgbClr val="2E507A">
                    <a:alpha val="81000"/>
                  </a:srgbClr>
                </a:solidFill>
                <a:latin typeface="+mn-lt"/>
                <a:ea typeface="+mn-ea"/>
                <a:cs typeface="+mn-cs"/>
              </a:defRPr>
            </a:lvl1pPr>
            <a:lvl2pPr marL="457200" indent="0" eaLnBrk="1" latinLnBrk="0" hangingPunct="1">
              <a:buNone/>
              <a:defRPr kumimoji="0" lang="ja-JP" sz="2000" b="1"/>
            </a:lvl2pPr>
            <a:lvl3pPr marL="914400" indent="0" eaLnBrk="1" latinLnBrk="0" hangingPunct="1">
              <a:buNone/>
              <a:defRPr kumimoji="0" lang="ja-JP" sz="1800" b="1"/>
            </a:lvl3pPr>
            <a:lvl4pPr marL="1371600" indent="0" eaLnBrk="1" latinLnBrk="0" hangingPunct="1">
              <a:buNone/>
              <a:defRPr kumimoji="0" lang="ja-JP" sz="1600" b="1"/>
            </a:lvl4pPr>
            <a:lvl5pPr marL="1828800" indent="0" eaLnBrk="1" latinLnBrk="0" hangingPunct="1">
              <a:buNone/>
              <a:defRPr kumimoji="0" lang="ja-JP" sz="1600" b="1"/>
            </a:lvl5pPr>
            <a:lvl6pPr marL="2286000" indent="0" eaLnBrk="1" latinLnBrk="0" hangingPunct="1">
              <a:buNone/>
              <a:defRPr kumimoji="0" lang="ja-JP" sz="1600" b="1"/>
            </a:lvl6pPr>
            <a:lvl7pPr marL="2743200" indent="0" eaLnBrk="1" latinLnBrk="0" hangingPunct="1">
              <a:buNone/>
              <a:defRPr kumimoji="0" lang="ja-JP" sz="1600" b="1"/>
            </a:lvl7pPr>
            <a:lvl8pPr marL="3200400" indent="0" eaLnBrk="1" latinLnBrk="0" hangingPunct="1">
              <a:buNone/>
              <a:defRPr kumimoji="0" lang="ja-JP" sz="1600" b="1"/>
            </a:lvl8pPr>
            <a:lvl9pPr marL="3657600" indent="0" eaLnBrk="1" latinLnBrk="0" hangingPunct="1">
              <a:buNone/>
              <a:defRPr kumimoji="0" lang="ja-JP" sz="1600" b="1"/>
            </a:lvl9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36765452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D8CA8B-DCCA-4EE5-8129-73314BBC1F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953201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タイトルと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ja-JP" sz="4000" kern="1200">
                <a:solidFill>
                  <a:schemeClr val="bg1"/>
                </a:solidFill>
                <a:latin typeface="+mn-lt"/>
                <a:ea typeface="+mn-ea"/>
                <a:cs typeface="+mn-cs"/>
              </a:defRPr>
            </a:lvl1pPr>
          </a:lstStyle>
          <a:p>
            <a:pPr eaLnBrk="1" latinLnBrk="0" hangingPunct="1"/>
            <a:r>
              <a:rPr lang="ja-JP" altLang="en-US"/>
              <a:t>マスター タイトルの書式設定</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ja-JP" sz="1800" b="1" kern="1200">
                <a:solidFill>
                  <a:schemeClr val="bg1">
                    <a:lumMod val="65000"/>
                  </a:schemeClr>
                </a:solidFill>
                <a:latin typeface="Calibri" pitchFamily="34" charset="0"/>
                <a:ea typeface="+mn-ea"/>
                <a:cs typeface="+mn-cs"/>
              </a:defRPr>
            </a:lvl1pPr>
          </a:lstStyle>
          <a:p>
            <a:pPr lvl="0"/>
            <a:r>
              <a:rPr kumimoji="0" lang="ja-JP"/>
              <a:t>マスター サブタイトルの書式設定</a:t>
            </a:r>
          </a:p>
        </p:txBody>
      </p:sp>
    </p:spTree>
    <p:extLst>
      <p:ext uri="{BB962C8B-B14F-4D97-AF65-F5344CB8AC3E}">
        <p14:creationId xmlns:p14="http://schemas.microsoft.com/office/powerpoint/2010/main" val="2579574743"/>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1_タイトルとコンテンツ">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ja-JP" sz="2000" b="1"/>
            </a:lvl1pPr>
          </a:lstStyle>
          <a:p>
            <a:pPr eaLnBrk="1" latinLnBrk="0" hangingPunct="1"/>
            <a:r>
              <a:rPr lang="ja-JP" altLang="en-US"/>
              <a:t>マスター タイトルの書式設定</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ja-JP" sz="2800">
                <a:solidFill>
                  <a:schemeClr val="bg1"/>
                </a:solidFill>
              </a:defRPr>
            </a:lvl1pPr>
            <a:lvl2pPr eaLnBrk="1" latinLnBrk="0" hangingPunct="1">
              <a:defRPr kumimoji="0" lang="ja-JP" sz="2800">
                <a:solidFill>
                  <a:schemeClr val="bg1"/>
                </a:solidFill>
              </a:defRPr>
            </a:lvl2pPr>
            <a:lvl3pPr eaLnBrk="1" latinLnBrk="0" hangingPunct="1">
              <a:defRPr kumimoji="0" lang="ja-JP" sz="2400">
                <a:solidFill>
                  <a:schemeClr val="bg1"/>
                </a:solidFill>
              </a:defRPr>
            </a:lvl3pPr>
            <a:lvl4pPr eaLnBrk="1" latinLnBrk="0" hangingPunct="1">
              <a:defRPr kumimoji="0" lang="ja-JP" sz="2000">
                <a:solidFill>
                  <a:schemeClr val="bg1"/>
                </a:solidFill>
              </a:defRPr>
            </a:lvl4pPr>
            <a:lvl5pPr eaLnBrk="1" latinLnBrk="0" hangingPunct="1">
              <a:defRPr kumimoji="0" lang="ja-JP" sz="2000">
                <a:solidFill>
                  <a:schemeClr val="bg1"/>
                </a:solidFill>
              </a:defRPr>
            </a:lvl5pPr>
            <a:lvl6pPr eaLnBrk="1" latinLnBrk="0" hangingPunct="1">
              <a:defRPr kumimoji="0" lang="ja-JP" sz="2000"/>
            </a:lvl6pPr>
            <a:lvl7pPr eaLnBrk="1" latinLnBrk="0" hangingPunct="1">
              <a:defRPr kumimoji="0" lang="ja-JP" sz="2000"/>
            </a:lvl7pPr>
            <a:lvl8pPr eaLnBrk="1" latinLnBrk="0" hangingPunct="1">
              <a:defRPr kumimoji="0" lang="ja-JP" sz="2000"/>
            </a:lvl8pPr>
            <a:lvl9pPr eaLnBrk="1" latinLnBrk="0" hangingPunct="1">
              <a:defRPr kumimoji="0" lang="ja-JP" sz="20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ja-JP" sz="1400">
                <a:solidFill>
                  <a:schemeClr val="tx1">
                    <a:lumMod val="75000"/>
                    <a:lumOff val="25000"/>
                  </a:schemeClr>
                </a:solidFill>
              </a:defRPr>
            </a:lvl1pPr>
            <a:lvl2pPr marL="457200" indent="0" eaLnBrk="1" latinLnBrk="0" hangingPunct="1">
              <a:buNone/>
              <a:defRPr kumimoji="0" lang="ja-JP" sz="1200"/>
            </a:lvl2pPr>
            <a:lvl3pPr marL="914400" indent="0" eaLnBrk="1" latinLnBrk="0" hangingPunct="1">
              <a:buNone/>
              <a:defRPr kumimoji="0" lang="ja-JP" sz="1000"/>
            </a:lvl3pPr>
            <a:lvl4pPr marL="1371600" indent="0" eaLnBrk="1" latinLnBrk="0" hangingPunct="1">
              <a:buNone/>
              <a:defRPr kumimoji="0" lang="ja-JP" sz="900"/>
            </a:lvl4pPr>
            <a:lvl5pPr marL="1828800" indent="0" eaLnBrk="1" latinLnBrk="0" hangingPunct="1">
              <a:buNone/>
              <a:defRPr kumimoji="0" lang="ja-JP" sz="900"/>
            </a:lvl5pPr>
            <a:lvl6pPr marL="2286000" indent="0" eaLnBrk="1" latinLnBrk="0" hangingPunct="1">
              <a:buNone/>
              <a:defRPr kumimoji="0" lang="ja-JP" sz="900"/>
            </a:lvl6pPr>
            <a:lvl7pPr marL="2743200" indent="0" eaLnBrk="1" latinLnBrk="0" hangingPunct="1">
              <a:buNone/>
              <a:defRPr kumimoji="0" lang="ja-JP" sz="900"/>
            </a:lvl7pPr>
            <a:lvl8pPr marL="3200400" indent="0" eaLnBrk="1" latinLnBrk="0" hangingPunct="1">
              <a:buNone/>
              <a:defRPr kumimoji="0" lang="ja-JP" sz="900"/>
            </a:lvl8pPr>
            <a:lvl9pPr marL="3657600" indent="0" eaLnBrk="1" latinLnBrk="0" hangingPunct="1">
              <a:buNone/>
              <a:defRPr kumimoji="0" lang="ja-JP" sz="900"/>
            </a:lvl9pPr>
          </a:lstStyle>
          <a:p>
            <a:pPr lvl="0" eaLnBrk="1" latinLnBrk="0" hangingPunct="1"/>
            <a:r>
              <a:rPr lang="ja-JP" altLang="en-US"/>
              <a:t>マスター テキストの書式設定</a:t>
            </a:r>
          </a:p>
        </p:txBody>
      </p:sp>
      <p:sp>
        <p:nvSpPr>
          <p:cNvPr id="5" name="Date Placeholder 4"/>
          <p:cNvSpPr>
            <a:spLocks noGrp="1"/>
          </p:cNvSpPr>
          <p:nvPr>
            <p:ph type="dt" sz="half" idx="10"/>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7" name="Slide Number Placeholder 6"/>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Tree>
    <p:extLst>
      <p:ext uri="{BB962C8B-B14F-4D97-AF65-F5344CB8AC3E}">
        <p14:creationId xmlns:p14="http://schemas.microsoft.com/office/powerpoint/2010/main" val="10530707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タイトルとメディ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5" name="Slide Number Placeholder 4"/>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ja-JP" sz="1800" b="0">
                <a:solidFill>
                  <a:schemeClr val="bg1">
                    <a:lumMod val="85000"/>
                  </a:schemeClr>
                </a:solidFill>
                <a:latin typeface="Georgia" pitchFamily="18" charset="0"/>
              </a:defRPr>
            </a:lvl1pPr>
          </a:lstStyle>
          <a:p>
            <a:pPr eaLnBrk="1" latinLnBrk="0" hangingPunct="1"/>
            <a:r>
              <a:rPr lang="ja-JP" altLang="en-US"/>
              <a:t>マスター タイトルの書式設定</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ja-JP"/>
            </a:lvl1pPr>
          </a:lstStyle>
          <a:p>
            <a:pPr eaLnBrk="1" latinLnBrk="0" hangingPunct="1"/>
            <a:r>
              <a:rPr lang="ja-JP" altLang="en-US"/>
              <a:t>メディアを追加</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ja-JP" sz="2400">
                <a:solidFill>
                  <a:schemeClr val="bg1"/>
                </a:solidFill>
              </a:defRPr>
            </a:lvl1pPr>
          </a:lstStyle>
          <a:p>
            <a:pPr lvl="0" eaLnBrk="1" latinLnBrk="0" hangingPunct="1"/>
            <a:r>
              <a:rPr lang="ja-JP" altLang="en-US"/>
              <a:t>マスター テキストの書式設定</a:t>
            </a:r>
          </a:p>
        </p:txBody>
      </p:sp>
    </p:spTree>
    <p:extLst>
      <p:ext uri="{BB962C8B-B14F-4D97-AF65-F5344CB8AC3E}">
        <p14:creationId xmlns:p14="http://schemas.microsoft.com/office/powerpoint/2010/main" val="114391171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タイトルと図">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b="1">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ja-JP" sz="1800" b="0">
                <a:solidFill>
                  <a:schemeClr val="bg1">
                    <a:lumMod val="85000"/>
                  </a:schemeClr>
                </a:solidFill>
                <a:latin typeface="Georgia" pitchFamily="18" charset="0"/>
              </a:defRPr>
            </a:lvl1pPr>
          </a:lstStyle>
          <a:p>
            <a:pPr eaLnBrk="1" latinLnBrk="0" hangingPunct="1"/>
            <a:r>
              <a:rPr lang="ja-JP" altLang="en-US"/>
              <a:t>マスター タイトルの書式設定</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ja-JP" sz="3200"/>
            </a:lvl1pPr>
            <a:lvl2pPr marL="457200" indent="0" eaLnBrk="1" latinLnBrk="0" hangingPunct="1">
              <a:buNone/>
              <a:defRPr kumimoji="0" lang="ja-JP" sz="2800"/>
            </a:lvl2pPr>
            <a:lvl3pPr marL="914400" indent="0" eaLnBrk="1" latinLnBrk="0" hangingPunct="1">
              <a:buNone/>
              <a:defRPr kumimoji="0" lang="ja-JP" sz="2400"/>
            </a:lvl3pPr>
            <a:lvl4pPr marL="1371600" indent="0" eaLnBrk="1" latinLnBrk="0" hangingPunct="1">
              <a:buNone/>
              <a:defRPr kumimoji="0" lang="ja-JP" sz="2000"/>
            </a:lvl4pPr>
            <a:lvl5pPr marL="1828800" indent="0" eaLnBrk="1" latinLnBrk="0" hangingPunct="1">
              <a:buNone/>
              <a:defRPr kumimoji="0" lang="ja-JP" sz="2000"/>
            </a:lvl5pPr>
            <a:lvl6pPr marL="2286000" indent="0" eaLnBrk="1" latinLnBrk="0" hangingPunct="1">
              <a:buNone/>
              <a:defRPr kumimoji="0" lang="ja-JP" sz="2000"/>
            </a:lvl6pPr>
            <a:lvl7pPr marL="2743200" indent="0" eaLnBrk="1" latinLnBrk="0" hangingPunct="1">
              <a:buNone/>
              <a:defRPr kumimoji="0" lang="ja-JP" sz="2000"/>
            </a:lvl7pPr>
            <a:lvl8pPr marL="3200400" indent="0" eaLnBrk="1" latinLnBrk="0" hangingPunct="1">
              <a:buNone/>
              <a:defRPr kumimoji="0" lang="ja-JP" sz="2000"/>
            </a:lvl8pPr>
            <a:lvl9pPr marL="3657600" indent="0" eaLnBrk="1" latinLnBrk="0" hangingPunct="1">
              <a:buNone/>
              <a:defRPr kumimoji="0" lang="ja-JP" sz="2000"/>
            </a:lvl9pPr>
          </a:lstStyle>
          <a:p>
            <a:pPr eaLnBrk="1" latinLnBrk="0" hangingPunct="1"/>
            <a:r>
              <a:rPr lang="ja-JP" altLang="en-US"/>
              <a:t>図を追加</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ja-JP" sz="1400"/>
            </a:lvl1pPr>
            <a:lvl2pPr marL="457200" indent="0" eaLnBrk="1" latinLnBrk="0" hangingPunct="1">
              <a:buNone/>
              <a:defRPr kumimoji="0" lang="ja-JP" sz="1200"/>
            </a:lvl2pPr>
            <a:lvl3pPr marL="914400" indent="0" eaLnBrk="1" latinLnBrk="0" hangingPunct="1">
              <a:buNone/>
              <a:defRPr kumimoji="0" lang="ja-JP" sz="1000"/>
            </a:lvl3pPr>
            <a:lvl4pPr marL="1371600" indent="0" eaLnBrk="1" latinLnBrk="0" hangingPunct="1">
              <a:buNone/>
              <a:defRPr kumimoji="0" lang="ja-JP" sz="900"/>
            </a:lvl4pPr>
            <a:lvl5pPr marL="1828800" indent="0" eaLnBrk="1" latinLnBrk="0" hangingPunct="1">
              <a:buNone/>
              <a:defRPr kumimoji="0" lang="ja-JP" sz="900"/>
            </a:lvl5pPr>
            <a:lvl6pPr marL="2286000" indent="0" eaLnBrk="1" latinLnBrk="0" hangingPunct="1">
              <a:buNone/>
              <a:defRPr kumimoji="0" lang="ja-JP" sz="900"/>
            </a:lvl6pPr>
            <a:lvl7pPr marL="2743200" indent="0" eaLnBrk="1" latinLnBrk="0" hangingPunct="1">
              <a:buNone/>
              <a:defRPr kumimoji="0" lang="ja-JP" sz="900"/>
            </a:lvl7pPr>
            <a:lvl8pPr marL="3200400" indent="0" eaLnBrk="1" latinLnBrk="0" hangingPunct="1">
              <a:buNone/>
              <a:defRPr kumimoji="0" lang="ja-JP" sz="900"/>
            </a:lvl8pPr>
            <a:lvl9pPr marL="3657600" indent="0" eaLnBrk="1" latinLnBrk="0" hangingPunct="1">
              <a:buNone/>
              <a:defRPr kumimoji="0" lang="ja-JP" sz="900"/>
            </a:lvl9pPr>
          </a:lstStyle>
          <a:p>
            <a:pPr lvl="0" eaLnBrk="1" latinLnBrk="0" hangingPunct="1"/>
            <a:r>
              <a:rPr lang="ja-JP" altLang="en-US"/>
              <a:t>マスター テキストの書式設定</a:t>
            </a:r>
          </a:p>
        </p:txBody>
      </p:sp>
      <p:sp>
        <p:nvSpPr>
          <p:cNvPr id="5" name="Date Placeholder 4"/>
          <p:cNvSpPr>
            <a:spLocks noGrp="1"/>
          </p:cNvSpPr>
          <p:nvPr>
            <p:ph type="dt" sz="half" idx="10"/>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lvl1pPr eaLnBrk="1" latinLnBrk="0" hangingPunct="1">
              <a:defRPr kumimoji="0" lang="ja-JP">
                <a:solidFill>
                  <a:schemeClr val="bg1"/>
                </a:solidFill>
              </a:defRPr>
            </a:lvl1pPr>
          </a:lstStyle>
          <a:p>
            <a:endParaRPr altLang="en-US">
              <a:solidFill>
                <a:prstClr val="white"/>
              </a:solidFill>
              <a:ea typeface="ＭＳ Ｐゴシック" panose="020B0600070205080204" pitchFamily="50" charset="-128"/>
            </a:endParaRPr>
          </a:p>
        </p:txBody>
      </p:sp>
      <p:sp>
        <p:nvSpPr>
          <p:cNvPr id="7" name="Slide Number Placeholder 6"/>
          <p:cNvSpPr>
            <a:spLocks noGrp="1"/>
          </p:cNvSpPr>
          <p:nvPr>
            <p:ph type="sldNum" sz="quarter" idx="12"/>
          </p:nvPr>
        </p:nvSpPr>
        <p:spPr/>
        <p:txBody>
          <a:bodyPr/>
          <a:lstStyle>
            <a:lvl1pPr eaLnBrk="1" latinLnBrk="0" hangingPunct="1">
              <a:defRPr kumimoji="0" lang="ja-JP">
                <a:solidFill>
                  <a:schemeClr val="bg1"/>
                </a:solidFill>
              </a:defRPr>
            </a:lvl1pPr>
          </a:lstStyle>
          <a:p>
            <a:fld id="{240D5ECE-8B49-45CD-BE81-EF81920D1969}" type="slidenum">
              <a:rPr lang="en-US" altLang="ja-JP">
                <a:solidFill>
                  <a:prstClr val="white"/>
                </a:solidFill>
              </a:rPr>
              <a:pPr/>
              <a:t>‹#›</a:t>
            </a:fld>
            <a:endParaRPr altLang="en-US">
              <a:solidFill>
                <a:prstClr val="white"/>
              </a:solidFill>
              <a:ea typeface="ＭＳ Ｐゴシック" panose="020B0600070205080204" pitchFamily="50" charset="-128"/>
            </a:endParaRPr>
          </a:p>
        </p:txBody>
      </p:sp>
    </p:spTree>
    <p:extLst>
      <p:ext uri="{BB962C8B-B14F-4D97-AF65-F5344CB8AC3E}">
        <p14:creationId xmlns:p14="http://schemas.microsoft.com/office/powerpoint/2010/main" val="3554783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タイトルと縦書き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endParaRPr altLang="en-US">
              <a:solidFill>
                <a:srgbClr val="262626">
                  <a:tint val="75000"/>
                </a:srgbClr>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ja-JP" sz="2800" b="1" kern="1200" baseline="0">
                <a:solidFill>
                  <a:schemeClr val="bg1"/>
                </a:solidFill>
                <a:latin typeface="+mn-lt"/>
                <a:ea typeface="+mn-ea"/>
                <a:cs typeface="+mn-cs"/>
              </a:defRPr>
            </a:lvl1pPr>
          </a:lstStyle>
          <a:p>
            <a:r>
              <a:rPr kumimoji="0" lang="ja-JP"/>
              <a:t>    マスター タイトルの書式設定</a:t>
            </a:r>
          </a:p>
        </p:txBody>
      </p:sp>
    </p:spTree>
    <p:extLst>
      <p:ext uri="{BB962C8B-B14F-4D97-AF65-F5344CB8AC3E}">
        <p14:creationId xmlns:p14="http://schemas.microsoft.com/office/powerpoint/2010/main" val="26994124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ja-JP" altLang="en-US"/>
              <a:t>マスター タイトルの書式設定</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lvl1pPr eaLnBrk="1" latinLnBrk="0" hangingPunct="1">
              <a:defRPr kumimoji="0" lang="ja-JP">
                <a:solidFill>
                  <a:schemeClr val="tx1">
                    <a:lumMod val="85000"/>
                    <a:lumOff val="15000"/>
                  </a:schemeClr>
                </a:solidFill>
              </a:defRPr>
            </a:lvl1pPr>
          </a:lstStyle>
          <a:p>
            <a:endParaRPr altLang="en-US">
              <a:solidFill>
                <a:srgbClr val="262626">
                  <a:lumMod val="85000"/>
                  <a:lumOff val="15000"/>
                </a:srgbClr>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6" name="Slide Number Placeholder 5"/>
          <p:cNvSpPr>
            <a:spLocks noGrp="1"/>
          </p:cNvSpPr>
          <p:nvPr>
            <p:ph type="sldNum" sz="quarter" idx="12"/>
          </p:nvPr>
        </p:nvSpPr>
        <p:spPr/>
        <p:txBody>
          <a:bodyPr/>
          <a:lstStyle>
            <a:lvl1pPr eaLnBrk="1" latinLnBrk="0" hangingPunct="1">
              <a:defRPr kumimoji="0" lang="ja-JP">
                <a:solidFill>
                  <a:schemeClr val="tx1">
                    <a:lumMod val="85000"/>
                    <a:lumOff val="15000"/>
                  </a:schemeClr>
                </a:solidFill>
              </a:defRPr>
            </a:lvl1pPr>
          </a:lstStyle>
          <a:p>
            <a:fld id="{240D5ECE-8B49-45CD-BE81-EF81920D1969}" type="slidenum">
              <a:rPr lang="en-US" altLang="ja-JP">
                <a:solidFill>
                  <a:srgbClr val="262626">
                    <a:lumMod val="85000"/>
                    <a:lumOff val="15000"/>
                  </a:srgbClr>
                </a:solidFill>
              </a:rPr>
              <a:pPr/>
              <a:t>‹#›</a:t>
            </a:fld>
            <a:endParaRPr altLang="en-US">
              <a:solidFill>
                <a:srgbClr val="262626">
                  <a:lumMod val="85000"/>
                  <a:lumOff val="15000"/>
                </a:srgbClr>
              </a:solidFill>
              <a:ea typeface="ＭＳ Ｐゴシック" panose="020B0600070205080204" pitchFamily="50" charset="-128"/>
            </a:endParaRPr>
          </a:p>
        </p:txBody>
      </p:sp>
    </p:spTree>
    <p:extLst>
      <p:ext uri="{BB962C8B-B14F-4D97-AF65-F5344CB8AC3E}">
        <p14:creationId xmlns:p14="http://schemas.microsoft.com/office/powerpoint/2010/main" val="23269367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白紙">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endParaRPr altLang="en-US">
              <a:solidFill>
                <a:srgbClr val="262626">
                  <a:tint val="75000"/>
                </a:srgbClr>
              </a:solidFill>
              <a:ea typeface="ＭＳ Ｐゴシック" panose="020B0600070205080204" pitchFamily="50" charset="-128"/>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ＭＳ Ｐゴシック" panose="020B0600070205080204" pitchFamily="50" charset="-128"/>
            </a:endParaRPr>
          </a:p>
        </p:txBody>
      </p:sp>
      <p:sp>
        <p:nvSpPr>
          <p:cNvPr id="4" name="Slide Number Placeholder 3"/>
          <p:cNvSpPr>
            <a:spLocks noGrp="1"/>
          </p:cNvSpPr>
          <p:nvPr>
            <p:ph type="sldNum" sz="quarter" idx="12"/>
          </p:nvPr>
        </p:nvSpPr>
        <p:spPr/>
        <p:txBody>
          <a:bodyPr/>
          <a:lstStyle/>
          <a:p>
            <a:fld id="{73820FCD-5F4C-4989-BE05-0A8208BCBC21}"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Tree>
    <p:extLst>
      <p:ext uri="{BB962C8B-B14F-4D97-AF65-F5344CB8AC3E}">
        <p14:creationId xmlns:p14="http://schemas.microsoft.com/office/powerpoint/2010/main" val="20727826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D6AFBD-FCC3-4991-A6E7-B055BC30685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3391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6.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2.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6.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3.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6.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4.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6.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5.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60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a typeface="Osaka" pitchFamily="-11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a typeface="Osaka" pitchFamily="-11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a typeface="Osaka" pitchFamily="-110" charset="-128"/>
              </a:defRPr>
            </a:lvl1pPr>
          </a:lstStyle>
          <a:p>
            <a:pPr fontAlgn="base">
              <a:spcBef>
                <a:spcPct val="0"/>
              </a:spcBef>
              <a:spcAft>
                <a:spcPct val="0"/>
              </a:spcAft>
              <a:defRPr/>
            </a:pPr>
            <a:fld id="{AA7F266E-8657-4416-A6A2-25B9FFD62AA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205185522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809" r:id="rId19"/>
    <p:sldLayoutId id="2147483810" r:id="rId20"/>
    <p:sldLayoutId id="2147483812" r:id="rId21"/>
    <p:sldLayoutId id="2147483813" r:id="rId22"/>
    <p:sldLayoutId id="2147483814" r:id="rId23"/>
    <p:sldLayoutId id="2147483815" r:id="rId24"/>
    <p:sldLayoutId id="2147483816" r:id="rId25"/>
    <p:sldLayoutId id="2147483818" r:id="rId26"/>
    <p:sldLayoutId id="2147483819" r:id="rId27"/>
    <p:sldLayoutId id="2147483820" r:id="rId28"/>
    <p:sldLayoutId id="2147483821" r:id="rId29"/>
    <p:sldLayoutId id="2147483822" r:id="rId30"/>
  </p:sldLayoutIdLst>
  <p:txStyles>
    <p:titleStyle>
      <a:lvl1pPr algn="ctr" rtl="0" eaLnBrk="0" fontAlgn="base" hangingPunct="0">
        <a:spcBef>
          <a:spcPct val="0"/>
        </a:spcBef>
        <a:spcAft>
          <a:spcPct val="0"/>
        </a:spcAft>
        <a:defRPr kumimoji="1" sz="4400">
          <a:solidFill>
            <a:srgbClr val="0000CC"/>
          </a:solidFill>
          <a:latin typeface="FGP丸ｺﾞｼｯｸ体Ca-U" pitchFamily="50" charset="-128"/>
          <a:ea typeface="FGP丸ｺﾞｼｯｸ体Ca-U" pitchFamily="50" charset="-128"/>
          <a:cs typeface="FGP丸ｺﾞｼｯｸ体Ca-U" pitchFamily="50" charset="-128"/>
        </a:defRPr>
      </a:lvl1pPr>
      <a:lvl2pPr algn="ctr" rtl="0" eaLnBrk="0" fontAlgn="base" hangingPunct="0">
        <a:spcBef>
          <a:spcPct val="0"/>
        </a:spcBef>
        <a:spcAft>
          <a:spcPct val="0"/>
        </a:spcAft>
        <a:defRPr kumimoji="1" sz="4400">
          <a:solidFill>
            <a:srgbClr val="0000CC"/>
          </a:solidFill>
          <a:latin typeface="FGP丸ｺﾞｼｯｸ体Ca-U" pitchFamily="50" charset="-128"/>
          <a:ea typeface="FGP丸ｺﾞｼｯｸ体Ca-U" pitchFamily="50" charset="-128"/>
          <a:cs typeface="FGP丸ｺﾞｼｯｸ体Ca-U" pitchFamily="50" charset="-128"/>
        </a:defRPr>
      </a:lvl2pPr>
      <a:lvl3pPr algn="ctr" rtl="0" eaLnBrk="0" fontAlgn="base" hangingPunct="0">
        <a:spcBef>
          <a:spcPct val="0"/>
        </a:spcBef>
        <a:spcAft>
          <a:spcPct val="0"/>
        </a:spcAft>
        <a:defRPr kumimoji="1" sz="4400">
          <a:solidFill>
            <a:srgbClr val="0000CC"/>
          </a:solidFill>
          <a:latin typeface="FGP丸ｺﾞｼｯｸ体Ca-U" pitchFamily="50" charset="-128"/>
          <a:ea typeface="FGP丸ｺﾞｼｯｸ体Ca-U" pitchFamily="50" charset="-128"/>
          <a:cs typeface="FGP丸ｺﾞｼｯｸ体Ca-U" pitchFamily="50" charset="-128"/>
        </a:defRPr>
      </a:lvl3pPr>
      <a:lvl4pPr algn="ctr" rtl="0" eaLnBrk="0" fontAlgn="base" hangingPunct="0">
        <a:spcBef>
          <a:spcPct val="0"/>
        </a:spcBef>
        <a:spcAft>
          <a:spcPct val="0"/>
        </a:spcAft>
        <a:defRPr kumimoji="1" sz="4400">
          <a:solidFill>
            <a:srgbClr val="0000CC"/>
          </a:solidFill>
          <a:latin typeface="FGP丸ｺﾞｼｯｸ体Ca-U" pitchFamily="50" charset="-128"/>
          <a:ea typeface="FGP丸ｺﾞｼｯｸ体Ca-U" pitchFamily="50" charset="-128"/>
          <a:cs typeface="FGP丸ｺﾞｼｯｸ体Ca-U" pitchFamily="50" charset="-128"/>
        </a:defRPr>
      </a:lvl4pPr>
      <a:lvl5pPr algn="ctr" rtl="0" eaLnBrk="0" fontAlgn="base" hangingPunct="0">
        <a:spcBef>
          <a:spcPct val="0"/>
        </a:spcBef>
        <a:spcAft>
          <a:spcPct val="0"/>
        </a:spcAft>
        <a:defRPr kumimoji="1" sz="4400">
          <a:solidFill>
            <a:srgbClr val="0000CC"/>
          </a:solidFill>
          <a:latin typeface="FGP丸ｺﾞｼｯｸ体Ca-U" pitchFamily="50" charset="-128"/>
          <a:ea typeface="FGP丸ｺﾞｼｯｸ体Ca-U" pitchFamily="50" charset="-128"/>
          <a:cs typeface="FGP丸ｺﾞｼｯｸ体Ca-U" pitchFamily="50" charset="-128"/>
        </a:defRPr>
      </a:lvl5pPr>
      <a:lvl6pPr marL="457200" algn="ctr" rtl="0" fontAlgn="base">
        <a:spcBef>
          <a:spcPct val="0"/>
        </a:spcBef>
        <a:spcAft>
          <a:spcPct val="0"/>
        </a:spcAft>
        <a:defRPr kumimoji="1" sz="4400">
          <a:solidFill>
            <a:schemeClr val="tx2"/>
          </a:solidFill>
          <a:latin typeface="Times" pitchFamily="-110" charset="0"/>
          <a:ea typeface="Osaka" pitchFamily="-110" charset="-128"/>
          <a:cs typeface="Osaka" pitchFamily="-110" charset="-128"/>
        </a:defRPr>
      </a:lvl6pPr>
      <a:lvl7pPr marL="914400" algn="ctr" rtl="0" fontAlgn="base">
        <a:spcBef>
          <a:spcPct val="0"/>
        </a:spcBef>
        <a:spcAft>
          <a:spcPct val="0"/>
        </a:spcAft>
        <a:defRPr kumimoji="1" sz="4400">
          <a:solidFill>
            <a:schemeClr val="tx2"/>
          </a:solidFill>
          <a:latin typeface="Times" pitchFamily="-110" charset="0"/>
          <a:ea typeface="Osaka" pitchFamily="-110" charset="-128"/>
          <a:cs typeface="Osaka" pitchFamily="-110" charset="-128"/>
        </a:defRPr>
      </a:lvl7pPr>
      <a:lvl8pPr marL="1371600" algn="ctr" rtl="0" fontAlgn="base">
        <a:spcBef>
          <a:spcPct val="0"/>
        </a:spcBef>
        <a:spcAft>
          <a:spcPct val="0"/>
        </a:spcAft>
        <a:defRPr kumimoji="1" sz="4400">
          <a:solidFill>
            <a:schemeClr val="tx2"/>
          </a:solidFill>
          <a:latin typeface="Times" pitchFamily="-110" charset="0"/>
          <a:ea typeface="Osaka" pitchFamily="-110" charset="-128"/>
          <a:cs typeface="Osaka" pitchFamily="-110" charset="-128"/>
        </a:defRPr>
      </a:lvl8pPr>
      <a:lvl9pPr marL="1828800" algn="ctr" rtl="0" fontAlgn="base">
        <a:spcBef>
          <a:spcPct val="0"/>
        </a:spcBef>
        <a:spcAft>
          <a:spcPct val="0"/>
        </a:spcAft>
        <a:defRPr kumimoji="1" sz="4400">
          <a:solidFill>
            <a:schemeClr val="tx2"/>
          </a:solidFill>
          <a:latin typeface="Times" pitchFamily="-110" charset="0"/>
          <a:ea typeface="Osaka" pitchFamily="-110" charset="-128"/>
          <a:cs typeface="Osaka" pitchFamily="-110" charset="-128"/>
        </a:defRPr>
      </a:lvl9pPr>
    </p:titleStyle>
    <p:bodyStyle>
      <a:lvl1pPr marL="342900" indent="-342900" algn="l" rtl="0" eaLnBrk="0" fontAlgn="base" hangingPunct="0">
        <a:lnSpc>
          <a:spcPct val="120000"/>
        </a:lnSpc>
        <a:spcBef>
          <a:spcPct val="20000"/>
        </a:spcBef>
        <a:spcAft>
          <a:spcPct val="0"/>
        </a:spcAft>
        <a:buChar char="•"/>
        <a:defRPr kumimoji="1" sz="3200">
          <a:solidFill>
            <a:schemeClr val="tx1"/>
          </a:solidFill>
          <a:latin typeface="FGP丸ｺﾞｼｯｸ体Ca-L" pitchFamily="50" charset="-128"/>
          <a:ea typeface="FGP丸ｺﾞｼｯｸ体Ca-L" pitchFamily="50" charset="-128"/>
          <a:cs typeface="FGP丸ｺﾞｼｯｸ体Ca-L" pitchFamily="50" charset="-128"/>
        </a:defRPr>
      </a:lvl1pPr>
      <a:lvl2pPr marL="742950" indent="-285750" algn="l" rtl="0" eaLnBrk="0" fontAlgn="base" hangingPunct="0">
        <a:lnSpc>
          <a:spcPct val="120000"/>
        </a:lnSpc>
        <a:spcBef>
          <a:spcPct val="20000"/>
        </a:spcBef>
        <a:spcAft>
          <a:spcPct val="0"/>
        </a:spcAft>
        <a:buChar char="–"/>
        <a:defRPr kumimoji="1" sz="2800">
          <a:solidFill>
            <a:schemeClr val="tx1"/>
          </a:solidFill>
          <a:latin typeface="FGP丸ｺﾞｼｯｸ体Ca-L" pitchFamily="50" charset="-128"/>
          <a:ea typeface="FGP丸ｺﾞｼｯｸ体Ca-L" pitchFamily="50" charset="-128"/>
          <a:cs typeface="FGP丸ｺﾞｼｯｸ体Ca-L" pitchFamily="50" charset="-128"/>
        </a:defRPr>
      </a:lvl2pPr>
      <a:lvl3pPr marL="1143000" indent="-228600" algn="l" rtl="0" eaLnBrk="0" fontAlgn="base" hangingPunct="0">
        <a:lnSpc>
          <a:spcPct val="120000"/>
        </a:lnSpc>
        <a:spcBef>
          <a:spcPct val="20000"/>
        </a:spcBef>
        <a:spcAft>
          <a:spcPct val="0"/>
        </a:spcAft>
        <a:buChar char="•"/>
        <a:defRPr kumimoji="1" sz="2400">
          <a:solidFill>
            <a:schemeClr val="tx1"/>
          </a:solidFill>
          <a:latin typeface="FGP丸ｺﾞｼｯｸ体Ca-L" pitchFamily="50" charset="-128"/>
          <a:ea typeface="FGP丸ｺﾞｼｯｸ体Ca-L" pitchFamily="50" charset="-128"/>
          <a:cs typeface="FGP丸ｺﾞｼｯｸ体Ca-L" pitchFamily="50" charset="-128"/>
        </a:defRPr>
      </a:lvl3pPr>
      <a:lvl4pPr marL="1600200" indent="-228600" algn="l" rtl="0" eaLnBrk="0" fontAlgn="base" hangingPunct="0">
        <a:lnSpc>
          <a:spcPct val="120000"/>
        </a:lnSpc>
        <a:spcBef>
          <a:spcPct val="20000"/>
        </a:spcBef>
        <a:spcAft>
          <a:spcPct val="0"/>
        </a:spcAft>
        <a:buChar char="–"/>
        <a:defRPr kumimoji="1" sz="2000">
          <a:solidFill>
            <a:schemeClr val="tx1"/>
          </a:solidFill>
          <a:latin typeface="FGP丸ｺﾞｼｯｸ体Ca-L" pitchFamily="50" charset="-128"/>
          <a:ea typeface="FGP丸ｺﾞｼｯｸ体Ca-L" pitchFamily="50" charset="-128"/>
          <a:cs typeface="FGP丸ｺﾞｼｯｸ体Ca-L" pitchFamily="50" charset="-128"/>
        </a:defRPr>
      </a:lvl4pPr>
      <a:lvl5pPr marL="2057400" indent="-228600" algn="l" rtl="0" eaLnBrk="0" fontAlgn="base" hangingPunct="0">
        <a:lnSpc>
          <a:spcPct val="120000"/>
        </a:lnSpc>
        <a:spcBef>
          <a:spcPct val="20000"/>
        </a:spcBef>
        <a:spcAft>
          <a:spcPct val="0"/>
        </a:spcAft>
        <a:buChar char="»"/>
        <a:defRPr kumimoji="1" sz="2000">
          <a:solidFill>
            <a:schemeClr val="tx1"/>
          </a:solidFill>
          <a:latin typeface="FGP丸ｺﾞｼｯｸ体Ca-L" pitchFamily="50" charset="-128"/>
          <a:ea typeface="FGP丸ｺﾞｼｯｸ体Ca-L" pitchFamily="50" charset="-128"/>
          <a:cs typeface="FGP丸ｺﾞｼｯｸ体Ca-L" pitchFamily="50" charset="-128"/>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ja-JP" altLang="en-US"/>
              <a:t>マスター タイトルの書式設定</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ja-JP" sz="1200">
                <a:solidFill>
                  <a:schemeClr val="tx1">
                    <a:tint val="75000"/>
                  </a:schemeClr>
                </a:solidFill>
              </a:defRPr>
            </a:lvl1pPr>
          </a:lstStyle>
          <a:p>
            <a:fld id="{A258050E-B668-4FA7-85AD-C750C80A6E9B}" type="datetimeFigureOut">
              <a:rPr lang="ja-JP" altLang="en-US">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ja-JP" sz="1200">
                <a:solidFill>
                  <a:schemeClr val="tx1">
                    <a:tint val="75000"/>
                  </a:schemeClr>
                </a:solidFill>
              </a:defRPr>
            </a:lvl1pPr>
          </a:lstStyle>
          <a:p>
            <a:endParaRPr altLang="en-US">
              <a:solidFill>
                <a:srgbClr val="262626">
                  <a:tint val="75000"/>
                </a:srgbClr>
              </a:solidFill>
              <a:ea typeface="ＭＳ Ｐゴシック" panose="020B0600070205080204" pitchFamily="50"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ja-JP" sz="1200">
                <a:solidFill>
                  <a:schemeClr val="tx1">
                    <a:tint val="75000"/>
                  </a:schemeClr>
                </a:solidFill>
              </a:defRPr>
            </a:lvl1p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Tree>
    <p:extLst>
      <p:ext uri="{BB962C8B-B14F-4D97-AF65-F5344CB8AC3E}">
        <p14:creationId xmlns:p14="http://schemas.microsoft.com/office/powerpoint/2010/main" val="389887713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Lst>
  <p:txStyles>
    <p:titleStyle>
      <a:lvl1pPr algn="ctr" defTabSz="914400" rtl="0" eaLnBrk="1" latinLnBrk="0" hangingPunct="1">
        <a:spcBef>
          <a:spcPct val="0"/>
        </a:spcBef>
        <a:buNone/>
        <a:defRPr kumimoji="1" lang="ja-JP"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lang="ja-JP"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lang="ja-JP"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lang="ja-JP"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9pPr>
    </p:bodyStyle>
    <p:otherStyle>
      <a:defPPr>
        <a:defRPr kumimoji="0"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ja-JP" altLang="en-US"/>
              <a:t>マスター タイトルの書式設定</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ja-JP" sz="1200">
                <a:solidFill>
                  <a:schemeClr val="tx1">
                    <a:tint val="75000"/>
                  </a:schemeClr>
                </a:solidFill>
              </a:defRPr>
            </a:lvl1pPr>
          </a:lstStyle>
          <a:p>
            <a:fld id="{295C1A2C-BE84-405B-8038-608B293AE43D}" type="datetime1">
              <a:rPr lang="ja-JP" altLang="en-US" smtClean="0">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ja-JP" sz="1200">
                <a:solidFill>
                  <a:schemeClr val="tx1">
                    <a:tint val="75000"/>
                  </a:schemeClr>
                </a:solidFill>
              </a:defRPr>
            </a:lvl1pPr>
          </a:lstStyle>
          <a:p>
            <a:endParaRPr altLang="en-US">
              <a:solidFill>
                <a:srgbClr val="262626">
                  <a:tint val="75000"/>
                </a:srgbClr>
              </a:solidFill>
              <a:ea typeface="ＭＳ Ｐゴシック" panose="020B0600070205080204" pitchFamily="50"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ja-JP" sz="1200">
                <a:solidFill>
                  <a:schemeClr val="tx1">
                    <a:tint val="75000"/>
                  </a:schemeClr>
                </a:solidFill>
              </a:defRPr>
            </a:lvl1p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Tree>
    <p:extLst>
      <p:ext uri="{BB962C8B-B14F-4D97-AF65-F5344CB8AC3E}">
        <p14:creationId xmlns:p14="http://schemas.microsoft.com/office/powerpoint/2010/main" val="391328970"/>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Lst>
  <p:hf hdr="0" ftr="0" dt="0"/>
  <p:txStyles>
    <p:titleStyle>
      <a:lvl1pPr algn="ctr" defTabSz="914400" rtl="0" eaLnBrk="1" latinLnBrk="0" hangingPunct="1">
        <a:spcBef>
          <a:spcPct val="0"/>
        </a:spcBef>
        <a:buNone/>
        <a:defRPr kumimoji="1" lang="ja-JP"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lang="ja-JP"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lang="ja-JP"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lang="ja-JP"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9pPr>
    </p:bodyStyle>
    <p:otherStyle>
      <a:defPPr>
        <a:defRPr kumimoji="0"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ja-JP" altLang="en-US"/>
              <a:t>マスター タイトルの書式設定</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ja-JP" sz="1200">
                <a:solidFill>
                  <a:schemeClr val="tx1">
                    <a:tint val="75000"/>
                  </a:schemeClr>
                </a:solidFill>
              </a:defRPr>
            </a:lvl1pPr>
          </a:lstStyle>
          <a:p>
            <a:fld id="{A258050E-B668-4FA7-85AD-C750C80A6E9B}" type="datetimeFigureOut">
              <a:rPr lang="ja-JP" altLang="en-US">
                <a:solidFill>
                  <a:srgbClr val="262626">
                    <a:tint val="75000"/>
                  </a:srgbClr>
                </a:solidFill>
                <a:ea typeface="ＭＳ Ｐゴシック" panose="020B0600070205080204" pitchFamily="50" charset="-128"/>
              </a:rPr>
              <a:pPr/>
              <a:t>2020/6/26</a:t>
            </a:fld>
            <a:endParaRPr altLang="en-US">
              <a:solidFill>
                <a:srgbClr val="262626">
                  <a:tint val="75000"/>
                </a:srgbClr>
              </a:solidFill>
              <a:ea typeface="ＭＳ Ｐゴシック" panose="020B0600070205080204" pitchFamily="50"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ja-JP" sz="1200">
                <a:solidFill>
                  <a:schemeClr val="tx1">
                    <a:tint val="75000"/>
                  </a:schemeClr>
                </a:solidFill>
              </a:defRPr>
            </a:lvl1pPr>
          </a:lstStyle>
          <a:p>
            <a:endParaRPr altLang="en-US">
              <a:solidFill>
                <a:srgbClr val="262626">
                  <a:tint val="75000"/>
                </a:srgbClr>
              </a:solidFill>
              <a:ea typeface="ＭＳ Ｐゴシック" panose="020B0600070205080204" pitchFamily="50"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ja-JP" sz="1200">
                <a:solidFill>
                  <a:schemeClr val="tx1">
                    <a:tint val="75000"/>
                  </a:schemeClr>
                </a:solidFill>
              </a:defRPr>
            </a:lvl1p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Tree>
    <p:extLst>
      <p:ext uri="{BB962C8B-B14F-4D97-AF65-F5344CB8AC3E}">
        <p14:creationId xmlns:p14="http://schemas.microsoft.com/office/powerpoint/2010/main" val="80984649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Lst>
  <p:txStyles>
    <p:titleStyle>
      <a:lvl1pPr algn="ctr" defTabSz="914400" rtl="0" eaLnBrk="1" latinLnBrk="0" hangingPunct="1">
        <a:spcBef>
          <a:spcPct val="0"/>
        </a:spcBef>
        <a:buNone/>
        <a:defRPr kumimoji="1" lang="ja-JP"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lang="ja-JP"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lang="ja-JP"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lang="ja-JP"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9pPr>
    </p:bodyStyle>
    <p:otherStyle>
      <a:defPPr>
        <a:defRPr kumimoji="0"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ja-JP" altLang="en-US"/>
              <a:t>マスター タイトルの書式設定</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ja-JP" sz="1200">
                <a:solidFill>
                  <a:schemeClr val="tx1">
                    <a:tint val="75000"/>
                  </a:schemeClr>
                </a:solidFill>
              </a:defRPr>
            </a:lvl1pPr>
          </a:lstStyle>
          <a:p>
            <a:endParaRPr altLang="en-US">
              <a:solidFill>
                <a:srgbClr val="262626">
                  <a:tint val="75000"/>
                </a:srgbClr>
              </a:solidFill>
              <a:ea typeface="ＭＳ Ｐゴシック" panose="020B0600070205080204" pitchFamily="50"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ja-JP" sz="1200">
                <a:solidFill>
                  <a:schemeClr val="tx1">
                    <a:tint val="75000"/>
                  </a:schemeClr>
                </a:solidFill>
              </a:defRPr>
            </a:lvl1pPr>
          </a:lstStyle>
          <a:p>
            <a:endParaRPr altLang="en-US">
              <a:solidFill>
                <a:srgbClr val="262626">
                  <a:tint val="75000"/>
                </a:srgbClr>
              </a:solidFill>
              <a:ea typeface="ＭＳ Ｐゴシック" panose="020B0600070205080204" pitchFamily="50"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ja-JP" sz="1200">
                <a:solidFill>
                  <a:schemeClr val="tx1">
                    <a:tint val="75000"/>
                  </a:schemeClr>
                </a:solidFill>
              </a:defRPr>
            </a:lvl1pPr>
          </a:lstStyle>
          <a:p>
            <a:fld id="{240D5ECE-8B49-45CD-BE81-EF81920D1969}" type="slidenum">
              <a:rPr lang="en-US" altLang="ja-JP">
                <a:solidFill>
                  <a:srgbClr val="262626">
                    <a:tint val="75000"/>
                  </a:srgbClr>
                </a:solidFill>
              </a:rPr>
              <a:pPr/>
              <a:t>‹#›</a:t>
            </a:fld>
            <a:endParaRPr altLang="en-US">
              <a:solidFill>
                <a:srgbClr val="262626">
                  <a:tint val="75000"/>
                </a:srgbClr>
              </a:solidFill>
              <a:ea typeface="ＭＳ Ｐゴシック" panose="020B0600070205080204" pitchFamily="50" charset="-128"/>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Tree>
    <p:extLst>
      <p:ext uri="{BB962C8B-B14F-4D97-AF65-F5344CB8AC3E}">
        <p14:creationId xmlns:p14="http://schemas.microsoft.com/office/powerpoint/2010/main" val="69311931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Lst>
  <p:hf hdr="0" ftr="0" dt="0"/>
  <p:txStyles>
    <p:titleStyle>
      <a:lvl1pPr algn="ctr" defTabSz="914400" rtl="0" eaLnBrk="1" latinLnBrk="0" hangingPunct="1">
        <a:spcBef>
          <a:spcPct val="0"/>
        </a:spcBef>
        <a:buNone/>
        <a:defRPr kumimoji="1" lang="ja-JP"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lang="ja-JP"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lang="ja-JP"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lang="ja-JP"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9pPr>
    </p:bodyStyle>
    <p:otherStyle>
      <a:defPPr>
        <a:defRPr kumimoji="0"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9.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7.xml"/><Relationship Id="rId1" Type="http://schemas.openxmlformats.org/officeDocument/2006/relationships/tags" Target="../tags/tag10.xml"/><Relationship Id="rId5" Type="http://schemas.openxmlformats.org/officeDocument/2006/relationships/chart" Target="../charts/char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7.xml"/><Relationship Id="rId1" Type="http://schemas.openxmlformats.org/officeDocument/2006/relationships/tags" Target="../tags/tag11.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7.xml"/><Relationship Id="rId1" Type="http://schemas.openxmlformats.org/officeDocument/2006/relationships/tags" Target="../tags/tag12.xml"/><Relationship Id="rId5" Type="http://schemas.openxmlformats.org/officeDocument/2006/relationships/chart" Target="../charts/chart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7.xml"/><Relationship Id="rId1" Type="http://schemas.openxmlformats.org/officeDocument/2006/relationships/tags" Target="../tags/tag13.xml"/><Relationship Id="rId5" Type="http://schemas.openxmlformats.org/officeDocument/2006/relationships/chart" Target="../charts/char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7.xml"/><Relationship Id="rId1" Type="http://schemas.openxmlformats.org/officeDocument/2006/relationships/tags" Target="../tags/tag1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7.xml"/><Relationship Id="rId1" Type="http://schemas.openxmlformats.org/officeDocument/2006/relationships/tags" Target="../tags/tag15.xml"/><Relationship Id="rId5" Type="http://schemas.openxmlformats.org/officeDocument/2006/relationships/chart" Target="../charts/char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9.xml"/><Relationship Id="rId1" Type="http://schemas.openxmlformats.org/officeDocument/2006/relationships/tags" Target="../tags/tag16.xml"/><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7.xml"/><Relationship Id="rId1" Type="http://schemas.openxmlformats.org/officeDocument/2006/relationships/tags" Target="../tags/tag17.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7.xml"/><Relationship Id="rId1" Type="http://schemas.openxmlformats.org/officeDocument/2006/relationships/tags" Target="../tags/tag18.xml"/><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3.xml"/><Relationship Id="rId1" Type="http://schemas.openxmlformats.org/officeDocument/2006/relationships/tags" Target="../tags/tag1.xml"/><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9.xml"/><Relationship Id="rId1" Type="http://schemas.openxmlformats.org/officeDocument/2006/relationships/tags" Target="../tags/tag19.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9.xml"/><Relationship Id="rId1" Type="http://schemas.openxmlformats.org/officeDocument/2006/relationships/tags" Target="../tags/tag20.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9.xml"/><Relationship Id="rId1" Type="http://schemas.openxmlformats.org/officeDocument/2006/relationships/tags" Target="../tags/tag2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9.xml"/><Relationship Id="rId1" Type="http://schemas.openxmlformats.org/officeDocument/2006/relationships/tags" Target="../tags/tag2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5.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7.xml"/><Relationship Id="rId1" Type="http://schemas.openxmlformats.org/officeDocument/2006/relationships/tags" Target="../tags/tag24.xml"/><Relationship Id="rId5" Type="http://schemas.openxmlformats.org/officeDocument/2006/relationships/chart" Target="../charts/chart15.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9.xml"/><Relationship Id="rId1" Type="http://schemas.openxmlformats.org/officeDocument/2006/relationships/tags" Target="../tags/tag25.xml"/><Relationship Id="rId5" Type="http://schemas.openxmlformats.org/officeDocument/2006/relationships/chart" Target="../charts/chart16.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9.xml"/><Relationship Id="rId1" Type="http://schemas.openxmlformats.org/officeDocument/2006/relationships/tags" Target="../tags/tag26.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9.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9.xml"/><Relationship Id="rId1" Type="http://schemas.openxmlformats.org/officeDocument/2006/relationships/tags" Target="../tags/tag28.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3.xml"/><Relationship Id="rId1" Type="http://schemas.openxmlformats.org/officeDocument/2006/relationships/tags" Target="../tags/tag2.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9.xml"/><Relationship Id="rId1" Type="http://schemas.openxmlformats.org/officeDocument/2006/relationships/tags" Target="../tags/tag29.xml"/><Relationship Id="rId5" Type="http://schemas.openxmlformats.org/officeDocument/2006/relationships/chart" Target="../charts/chart19.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9.xml"/><Relationship Id="rId1" Type="http://schemas.openxmlformats.org/officeDocument/2006/relationships/tags" Target="../tags/tag3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9.xml"/><Relationship Id="rId1" Type="http://schemas.openxmlformats.org/officeDocument/2006/relationships/tags" Target="../tags/tag31.xml"/><Relationship Id="rId4" Type="http://schemas.openxmlformats.org/officeDocument/2006/relationships/chart" Target="../charts/chart2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9.xml"/><Relationship Id="rId1" Type="http://schemas.openxmlformats.org/officeDocument/2006/relationships/tags" Target="../tags/tag32.xml"/><Relationship Id="rId4" Type="http://schemas.openxmlformats.org/officeDocument/2006/relationships/chart" Target="../charts/chart2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9.xml"/><Relationship Id="rId1" Type="http://schemas.openxmlformats.org/officeDocument/2006/relationships/tags" Target="../tags/tag33.xml"/><Relationship Id="rId4" Type="http://schemas.openxmlformats.org/officeDocument/2006/relationships/chart" Target="../charts/chart2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9.xml"/><Relationship Id="rId1" Type="http://schemas.openxmlformats.org/officeDocument/2006/relationships/tags" Target="../tags/tag34.xml"/><Relationship Id="rId4" Type="http://schemas.openxmlformats.org/officeDocument/2006/relationships/chart" Target="../charts/chart2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9.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9.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9.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9.xml"/><Relationship Id="rId1" Type="http://schemas.openxmlformats.org/officeDocument/2006/relationships/tags" Target="../tags/tag38.xml"/><Relationship Id="rId4" Type="http://schemas.openxmlformats.org/officeDocument/2006/relationships/chart" Target="../charts/chart2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ags" Target="../tags/tag3.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5.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5.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9.xml"/><Relationship Id="rId1" Type="http://schemas.openxmlformats.org/officeDocument/2006/relationships/tags" Target="../tags/tag41.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9.xml"/><Relationship Id="rId1" Type="http://schemas.openxmlformats.org/officeDocument/2006/relationships/tags" Target="../tags/tag4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9.xml"/><Relationship Id="rId1" Type="http://schemas.openxmlformats.org/officeDocument/2006/relationships/tags" Target="../tags/tag4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tags" Target="../tags/tag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ags" Target="../tags/tag6.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5.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7.xml"/><Relationship Id="rId1" Type="http://schemas.openxmlformats.org/officeDocument/2006/relationships/tags" Target="../tags/tag8.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6000">
              <a:schemeClr val="bg1">
                <a:lumMod val="68000"/>
                <a:lumOff val="32000"/>
              </a:schemeClr>
            </a:gs>
            <a:gs pos="100000">
              <a:schemeClr val="bg1">
                <a:lumMod val="50000"/>
                <a:lumOff val="5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1453" y="1196752"/>
            <a:ext cx="7902430" cy="2232248"/>
          </a:xfrm>
        </p:spPr>
        <p:txBody>
          <a:bodyPr>
            <a:noAutofit/>
          </a:bodyPr>
          <a:lstStyle/>
          <a:p>
            <a:r>
              <a:rPr lang="zh-TW" altLang="en-US" b="1" dirty="0">
                <a:solidFill>
                  <a:srgbClr val="FFFF00"/>
                </a:solidFill>
                <a:latin typeface="ＭＳ Ｐゴシック" panose="020B0600070205080204" pitchFamily="50" charset="-128"/>
                <a:ea typeface="ＭＳ Ｐゴシック" panose="020B0600070205080204" pitchFamily="50" charset="-128"/>
              </a:rPr>
              <a:t>最重症妊産婦受入事業報告</a:t>
            </a:r>
            <a:r>
              <a:rPr lang="en-US" altLang="zh-TW" b="1" dirty="0">
                <a:solidFill>
                  <a:srgbClr val="FFFF00"/>
                </a:solidFill>
                <a:latin typeface="ＭＳ Ｐゴシック" panose="020B0600070205080204" pitchFamily="50" charset="-128"/>
                <a:ea typeface="ＭＳ Ｐゴシック" panose="020B0600070205080204" pitchFamily="50" charset="-128"/>
              </a:rPr>
              <a:t/>
            </a:r>
            <a:br>
              <a:rPr lang="en-US" altLang="zh-TW" b="1" dirty="0">
                <a:solidFill>
                  <a:srgbClr val="FFFF00"/>
                </a:solidFill>
                <a:latin typeface="ＭＳ Ｐゴシック" panose="020B0600070205080204" pitchFamily="50" charset="-128"/>
                <a:ea typeface="ＭＳ Ｐゴシック" panose="020B0600070205080204" pitchFamily="50" charset="-128"/>
              </a:rPr>
            </a:br>
            <a:r>
              <a:rPr lang="en-US" altLang="ja-JP" sz="2400" b="1" dirty="0">
                <a:solidFill>
                  <a:srgbClr val="FFFFCC"/>
                </a:solidFill>
                <a:latin typeface="ＭＳ Ｐゴシック" panose="020B0600070205080204" pitchFamily="50" charset="-128"/>
                <a:ea typeface="ＭＳ Ｐゴシック" panose="020B0600070205080204" pitchFamily="50" charset="-128"/>
              </a:rPr>
              <a:t>2018</a:t>
            </a:r>
            <a:r>
              <a:rPr lang="ja-JP" altLang="en-US" sz="2400" b="1" dirty="0">
                <a:solidFill>
                  <a:srgbClr val="FFFFCC"/>
                </a:solidFill>
                <a:latin typeface="ＭＳ Ｐゴシック" panose="020B0600070205080204" pitchFamily="50" charset="-128"/>
                <a:ea typeface="ＭＳ Ｐゴシック" panose="020B0600070205080204" pitchFamily="50" charset="-128"/>
              </a:rPr>
              <a:t>年調査</a:t>
            </a:r>
            <a:r>
              <a:rPr lang="ja-JP" altLang="en-US" b="1" dirty="0">
                <a:solidFill>
                  <a:srgbClr val="FFFF00"/>
                </a:solidFill>
                <a:latin typeface="ＭＳ Ｐゴシック" panose="020B0600070205080204" pitchFamily="50" charset="-128"/>
                <a:ea typeface="ＭＳ Ｐゴシック" panose="020B0600070205080204" pitchFamily="50" charset="-128"/>
              </a:rPr>
              <a:t>　</a:t>
            </a:r>
            <a:endParaRPr kumimoji="1" lang="ja-JP" altLang="en-US" b="1" dirty="0">
              <a:solidFill>
                <a:srgbClr val="FFFF00"/>
              </a:solidFill>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1371600" y="4484712"/>
            <a:ext cx="6400800" cy="1752600"/>
          </a:xfrm>
        </p:spPr>
        <p:txBody>
          <a:bodyPr>
            <a:normAutofit/>
          </a:bodyPr>
          <a:lstStyle/>
          <a:p>
            <a:r>
              <a:rPr lang="zh-CN" altLang="en-US" sz="2800" dirty="0">
                <a:solidFill>
                  <a:schemeClr val="tx1"/>
                </a:solidFill>
                <a:latin typeface="MS UI Gothic" pitchFamily="50" charset="-128"/>
                <a:ea typeface="MS UI Gothic" pitchFamily="50" charset="-128"/>
              </a:rPr>
              <a:t>大阪</a:t>
            </a:r>
            <a:r>
              <a:rPr lang="ja-JP" altLang="en-US" sz="2800" dirty="0">
                <a:solidFill>
                  <a:schemeClr val="tx1"/>
                </a:solidFill>
                <a:latin typeface="MS UI Gothic" pitchFamily="50" charset="-128"/>
                <a:ea typeface="MS UI Gothic" pitchFamily="50" charset="-128"/>
              </a:rPr>
              <a:t>府立病院機構</a:t>
            </a:r>
            <a:r>
              <a:rPr lang="en-US" altLang="ja-JP" sz="2800" dirty="0">
                <a:latin typeface="MS UI Gothic" pitchFamily="50" charset="-128"/>
                <a:ea typeface="MS UI Gothic" pitchFamily="50" charset="-128"/>
              </a:rPr>
              <a:t> </a:t>
            </a:r>
            <a:r>
              <a:rPr lang="ja-JP" altLang="en-US" sz="2800" dirty="0">
                <a:latin typeface="MS UI Gothic" pitchFamily="50" charset="-128"/>
                <a:ea typeface="MS UI Gothic" pitchFamily="50" charset="-128"/>
              </a:rPr>
              <a:t>大阪母子医療センター</a:t>
            </a:r>
            <a:r>
              <a:rPr lang="zh-CN" altLang="en-US" sz="2800" dirty="0">
                <a:solidFill>
                  <a:schemeClr val="tx1"/>
                </a:solidFill>
                <a:latin typeface="MS UI Gothic" pitchFamily="50" charset="-128"/>
                <a:ea typeface="MS UI Gothic" pitchFamily="50" charset="-128"/>
              </a:rPr>
              <a:t>　産科</a:t>
            </a:r>
          </a:p>
          <a:p>
            <a:r>
              <a:rPr lang="zh-CN" altLang="en-US" sz="2800" dirty="0">
                <a:solidFill>
                  <a:schemeClr val="tx1"/>
                </a:solidFill>
                <a:latin typeface="MS UI Gothic" pitchFamily="50" charset="-128"/>
                <a:ea typeface="MS UI Gothic" pitchFamily="50" charset="-128"/>
              </a:rPr>
              <a:t>金川　武司</a:t>
            </a:r>
          </a:p>
          <a:p>
            <a:endParaRPr kumimoji="1" lang="ja-JP" altLang="en-US" sz="2800" dirty="0">
              <a:solidFill>
                <a:schemeClr val="tx1"/>
              </a:solidFill>
              <a:latin typeface="MS UI Gothic" pitchFamily="50" charset="-128"/>
              <a:ea typeface="MS UI Gothic" pitchFamily="50" charset="-128"/>
            </a:endParaRPr>
          </a:p>
        </p:txBody>
      </p:sp>
      <p:sp>
        <p:nvSpPr>
          <p:cNvPr id="4" name="タイトル 1"/>
          <p:cNvSpPr txBox="1">
            <a:spLocks/>
          </p:cNvSpPr>
          <p:nvPr/>
        </p:nvSpPr>
        <p:spPr>
          <a:xfrm>
            <a:off x="251520" y="2564904"/>
            <a:ext cx="8568952"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b="1" dirty="0">
              <a:solidFill>
                <a:srgbClr val="FFFF00"/>
              </a:solidFill>
              <a:latin typeface="Microsoft JhengHei" pitchFamily="34" charset="-120"/>
              <a:ea typeface="Microsoft JhengHei" pitchFamily="34" charset="-120"/>
            </a:endParaRPr>
          </a:p>
        </p:txBody>
      </p:sp>
      <p:sp>
        <p:nvSpPr>
          <p:cNvPr id="5" name="テキスト ボックス 1"/>
          <p:cNvSpPr txBox="1">
            <a:spLocks noChangeArrowheads="1"/>
          </p:cNvSpPr>
          <p:nvPr/>
        </p:nvSpPr>
        <p:spPr bwMode="auto">
          <a:xfrm>
            <a:off x="5958840" y="591071"/>
            <a:ext cx="2443935" cy="46166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kern="0" dirty="0" smtClean="0">
                <a:latin typeface="Arial" panose="020B0604020202020204" pitchFamily="34" charset="0"/>
              </a:rPr>
              <a:t>参考資料</a:t>
            </a:r>
            <a:r>
              <a:rPr lang="ja-JP" altLang="en-US" sz="2400" kern="0" dirty="0">
                <a:latin typeface="Arial" panose="020B0604020202020204" pitchFamily="34" charset="0"/>
              </a:rPr>
              <a:t>４</a:t>
            </a:r>
            <a:r>
              <a:rPr lang="ja-JP" altLang="en-US" sz="2400" kern="0" dirty="0" smtClean="0">
                <a:latin typeface="Arial" panose="020B0604020202020204" pitchFamily="34" charset="0"/>
              </a:rPr>
              <a:t>－３</a:t>
            </a:r>
            <a:endParaRPr lang="ja-JP" altLang="en-US" sz="2400" kern="0" dirty="0">
              <a:latin typeface="Arial" panose="020B0604020202020204" pitchFamily="34" charset="0"/>
            </a:endParaRPr>
          </a:p>
        </p:txBody>
      </p:sp>
    </p:spTree>
    <p:extLst>
      <p:ext uri="{BB962C8B-B14F-4D97-AF65-F5344CB8AC3E}">
        <p14:creationId xmlns:p14="http://schemas.microsoft.com/office/powerpoint/2010/main" val="56428045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latin typeface="+mj-ea"/>
              </a:rPr>
              <a:t>結果 </a:t>
            </a:r>
            <a:r>
              <a:rPr kumimoji="1" lang="en-US" altLang="ja-JP" sz="2400" dirty="0">
                <a:solidFill>
                  <a:srgbClr val="FFFF99"/>
                </a:solidFill>
                <a:latin typeface="+mj-ea"/>
              </a:rPr>
              <a:t>- 2018</a:t>
            </a:r>
            <a:r>
              <a:rPr kumimoji="1" lang="ja-JP" altLang="en-US" sz="2400" dirty="0">
                <a:solidFill>
                  <a:srgbClr val="FFFF99"/>
                </a:solidFill>
                <a:latin typeface="+mj-ea"/>
              </a:rPr>
              <a:t>年</a:t>
            </a:r>
            <a:r>
              <a:rPr kumimoji="1" lang="en-US" altLang="ja-JP" sz="2400" dirty="0">
                <a:solidFill>
                  <a:srgbClr val="FFFF99"/>
                </a:solidFill>
                <a:latin typeface="+mj-ea"/>
              </a:rPr>
              <a:t>-</a:t>
            </a:r>
            <a:endParaRPr kumimoji="1" lang="ja-JP" sz="3200" dirty="0">
              <a:solidFill>
                <a:srgbClr val="FFFF99"/>
              </a:solidFill>
              <a:latin typeface="+mj-ea"/>
            </a:endParaRPr>
          </a:p>
        </p:txBody>
      </p:sp>
      <p:sp>
        <p:nvSpPr>
          <p:cNvPr id="6" name="テキスト ボックス 5"/>
          <p:cNvSpPr txBox="1"/>
          <p:nvPr/>
        </p:nvSpPr>
        <p:spPr>
          <a:xfrm>
            <a:off x="801248" y="1238818"/>
            <a:ext cx="3143809"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r>
              <a:rPr lang="ja-JP" altLang="en-US" sz="2400" dirty="0">
                <a:solidFill>
                  <a:prstClr val="black"/>
                </a:solidFill>
                <a:latin typeface="ＭＳ Ｐゴシック" panose="020B0600070205080204" pitchFamily="50" charset="-128"/>
              </a:rPr>
              <a:t>最重症妊産婦 発生数 </a:t>
            </a:r>
          </a:p>
        </p:txBody>
      </p:sp>
      <p:sp>
        <p:nvSpPr>
          <p:cNvPr id="13" name="正方形/長方形 12"/>
          <p:cNvSpPr/>
          <p:nvPr/>
        </p:nvSpPr>
        <p:spPr>
          <a:xfrm>
            <a:off x="1450296" y="2700866"/>
            <a:ext cx="1223412" cy="923330"/>
          </a:xfrm>
          <a:prstGeom prst="rect">
            <a:avLst/>
          </a:prstGeom>
        </p:spPr>
        <p:txBody>
          <a:bodyPr wrap="none" anchor="b">
            <a:spAutoFit/>
          </a:bodyPr>
          <a:lstStyle/>
          <a:p>
            <a:pPr algn="ctr" fontAlgn="ctr"/>
            <a:r>
              <a:rPr lang="en-US" altLang="ja-JP" sz="5400" dirty="0">
                <a:solidFill>
                  <a:srgbClr val="FF0000"/>
                </a:solidFill>
                <a:latin typeface="ＭＳ Ｐゴシック" panose="020B0600070205080204" pitchFamily="50" charset="-128"/>
              </a:rPr>
              <a:t>427</a:t>
            </a:r>
            <a:endParaRPr lang="en-US" altLang="ja-JP" sz="3600" dirty="0">
              <a:solidFill>
                <a:srgbClr val="FF0000"/>
              </a:solidFill>
              <a:latin typeface="ＭＳ Ｐゴシック" panose="020B0600070205080204" pitchFamily="50" charset="-128"/>
            </a:endParaRPr>
          </a:p>
        </p:txBody>
      </p:sp>
      <p:cxnSp>
        <p:nvCxnSpPr>
          <p:cNvPr id="14" name="直線コネクタ 13"/>
          <p:cNvCxnSpPr/>
          <p:nvPr/>
        </p:nvCxnSpPr>
        <p:spPr>
          <a:xfrm flipV="1">
            <a:off x="2298583" y="2438028"/>
            <a:ext cx="4236441" cy="1932636"/>
          </a:xfrm>
          <a:prstGeom prst="line">
            <a:avLst/>
          </a:prstGeom>
          <a:ln>
            <a:solidFill>
              <a:schemeClr val="accent2">
                <a:lumMod val="50000"/>
              </a:schemeClr>
            </a:solidFill>
          </a:ln>
        </p:spPr>
        <p:style>
          <a:lnRef idx="3">
            <a:schemeClr val="accent6"/>
          </a:lnRef>
          <a:fillRef idx="0">
            <a:schemeClr val="accent6"/>
          </a:fillRef>
          <a:effectRef idx="2">
            <a:schemeClr val="accent6"/>
          </a:effectRef>
          <a:fontRef idx="minor">
            <a:schemeClr val="tx1"/>
          </a:fontRef>
        </p:style>
      </p:cxnSp>
      <p:pic>
        <p:nvPicPr>
          <p:cNvPr id="15" name="Picture 2" descr="C:\Users\Takeshi\Desktop\gf1060236852.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424751" y="3235878"/>
            <a:ext cx="1310336" cy="180000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4457064" y="3673548"/>
            <a:ext cx="3582099" cy="1323439"/>
          </a:xfrm>
          <a:prstGeom prst="rect">
            <a:avLst/>
          </a:prstGeom>
          <a:noFill/>
        </p:spPr>
        <p:txBody>
          <a:bodyPr wrap="square" rtlCol="0">
            <a:spAutoFit/>
          </a:bodyPr>
          <a:lstStyle/>
          <a:p>
            <a:pPr algn="ctr"/>
            <a:r>
              <a:rPr lang="en-US" altLang="ja-JP" sz="2400" dirty="0">
                <a:solidFill>
                  <a:prstClr val="black"/>
                </a:solidFill>
                <a:latin typeface="ＭＳ Ｐゴシック" panose="020B0600070205080204" pitchFamily="50" charset="-128"/>
              </a:rPr>
              <a:t>2018</a:t>
            </a:r>
            <a:r>
              <a:rPr lang="ja-JP" altLang="en-US" sz="2400" dirty="0">
                <a:solidFill>
                  <a:prstClr val="black"/>
                </a:solidFill>
                <a:latin typeface="ＭＳ Ｐゴシック" panose="020B0600070205080204" pitchFamily="50" charset="-128"/>
              </a:rPr>
              <a:t>年　大阪での出生数</a:t>
            </a:r>
            <a:r>
              <a:rPr lang="en-US" altLang="ja-JP" sz="3600" dirty="0">
                <a:solidFill>
                  <a:prstClr val="black"/>
                </a:solidFill>
                <a:latin typeface="ＭＳ Ｐゴシック" panose="020B0600070205080204" pitchFamily="50" charset="-128"/>
              </a:rPr>
              <a:t> </a:t>
            </a:r>
            <a:r>
              <a:rPr lang="en-US" altLang="ja-JP" sz="4400" dirty="0">
                <a:solidFill>
                  <a:prstClr val="black"/>
                </a:solidFill>
                <a:latin typeface="ＭＳ Ｐゴシック" panose="020B0600070205080204" pitchFamily="50" charset="-128"/>
              </a:rPr>
              <a:t>65,446</a:t>
            </a:r>
            <a:r>
              <a:rPr lang="ja-JP" altLang="en-US" sz="3600" dirty="0">
                <a:solidFill>
                  <a:prstClr val="black"/>
                </a:solidFill>
                <a:latin typeface="ＭＳ Ｐゴシック" panose="020B0600070205080204" pitchFamily="50" charset="-128"/>
              </a:rPr>
              <a:t>人</a:t>
            </a:r>
            <a:r>
              <a:rPr lang="en-US" altLang="ja-JP" sz="3200" dirty="0">
                <a:solidFill>
                  <a:srgbClr val="000000"/>
                </a:solidFill>
                <a:latin typeface="ＭＳ Ｐゴシック" panose="020B0600070205080204" pitchFamily="50" charset="-128"/>
              </a:rPr>
              <a:t>/</a:t>
            </a:r>
            <a:r>
              <a:rPr lang="ja-JP" altLang="en-US" sz="3200" dirty="0">
                <a:solidFill>
                  <a:srgbClr val="000000"/>
                </a:solidFill>
                <a:latin typeface="ＭＳ Ｐゴシック" panose="020B0600070205080204" pitchFamily="50" charset="-128"/>
              </a:rPr>
              <a:t>年</a:t>
            </a:r>
            <a:endParaRPr lang="ja-JP" altLang="en-US" sz="3200" dirty="0">
              <a:solidFill>
                <a:prstClr val="black"/>
              </a:solidFill>
              <a:latin typeface="ＭＳ Ｐゴシック" panose="020B0600070205080204" pitchFamily="50" charset="-128"/>
            </a:endParaRPr>
          </a:p>
        </p:txBody>
      </p:sp>
      <p:sp>
        <p:nvSpPr>
          <p:cNvPr id="17" name="テキスト ボックス 16"/>
          <p:cNvSpPr txBox="1"/>
          <p:nvPr/>
        </p:nvSpPr>
        <p:spPr>
          <a:xfrm>
            <a:off x="2925376" y="5503392"/>
            <a:ext cx="3300904" cy="923330"/>
          </a:xfrm>
          <a:prstGeom prst="rect">
            <a:avLst/>
          </a:prstGeom>
          <a:solidFill>
            <a:schemeClr val="accent4">
              <a:lumMod val="60000"/>
              <a:lumOff val="40000"/>
            </a:schemeClr>
          </a:solidFill>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n-US" altLang="ja-JP" sz="5400" dirty="0">
                <a:ln w="0"/>
                <a:solidFill>
                  <a:prstClr val="black"/>
                </a:solidFill>
                <a:effectLst>
                  <a:outerShdw blurRad="38100" dist="19050" dir="2700000" algn="tl" rotWithShape="0">
                    <a:prstClr val="black">
                      <a:alpha val="40000"/>
                    </a:prstClr>
                  </a:outerShdw>
                </a:effectLst>
                <a:latin typeface="ＭＳ Ｐゴシック" panose="020B0600070205080204" pitchFamily="50" charset="-128"/>
              </a:rPr>
              <a:t>1</a:t>
            </a:r>
            <a:r>
              <a:rPr lang="ja-JP" altLang="en-US" sz="5400" dirty="0">
                <a:ln w="0"/>
                <a:solidFill>
                  <a:prstClr val="black"/>
                </a:solidFill>
                <a:effectLst>
                  <a:outerShdw blurRad="38100" dist="19050" dir="2700000" algn="tl" rotWithShape="0">
                    <a:prstClr val="black">
                      <a:alpha val="40000"/>
                    </a:prstClr>
                  </a:outerShdw>
                </a:effectLst>
                <a:latin typeface="ＭＳ Ｐゴシック" panose="020B0600070205080204" pitchFamily="50" charset="-128"/>
              </a:rPr>
              <a:t>人</a:t>
            </a:r>
            <a:r>
              <a:rPr lang="en-US" altLang="ja-JP" sz="5400" dirty="0">
                <a:ln w="0"/>
                <a:solidFill>
                  <a:prstClr val="black"/>
                </a:solidFill>
                <a:effectLst>
                  <a:outerShdw blurRad="38100" dist="19050" dir="2700000" algn="tl" rotWithShape="0">
                    <a:prstClr val="black">
                      <a:alpha val="40000"/>
                    </a:prstClr>
                  </a:outerShdw>
                </a:effectLst>
                <a:latin typeface="ＭＳ Ｐゴシック" panose="020B0600070205080204" pitchFamily="50" charset="-128"/>
              </a:rPr>
              <a:t>/153</a:t>
            </a:r>
            <a:r>
              <a:rPr lang="ja-JP" altLang="en-US" sz="5400" dirty="0">
                <a:ln w="0"/>
                <a:solidFill>
                  <a:prstClr val="black"/>
                </a:solidFill>
                <a:effectLst>
                  <a:outerShdw blurRad="38100" dist="19050" dir="2700000" algn="tl" rotWithShape="0">
                    <a:prstClr val="black">
                      <a:alpha val="40000"/>
                    </a:prstClr>
                  </a:outerShdw>
                </a:effectLst>
                <a:latin typeface="ＭＳ Ｐゴシック" panose="020B0600070205080204" pitchFamily="50" charset="-128"/>
              </a:rPr>
              <a:t>人</a:t>
            </a:r>
          </a:p>
        </p:txBody>
      </p:sp>
      <p:sp>
        <p:nvSpPr>
          <p:cNvPr id="19" name="正方形/長方形 18"/>
          <p:cNvSpPr/>
          <p:nvPr/>
        </p:nvSpPr>
        <p:spPr>
          <a:xfrm>
            <a:off x="7688033" y="6550223"/>
            <a:ext cx="1454244" cy="307777"/>
          </a:xfrm>
          <a:prstGeom prst="rect">
            <a:avLst/>
          </a:prstGeom>
        </p:spPr>
        <p:txBody>
          <a:bodyPr wrap="none">
            <a:spAutoFit/>
          </a:bodyPr>
          <a:lstStyle/>
          <a:p>
            <a:r>
              <a:rPr lang="zh-TW" altLang="en-US" sz="1400" i="1" dirty="0">
                <a:solidFill>
                  <a:srgbClr val="262626"/>
                </a:solidFill>
                <a:latin typeface="ＭＳ Ｐゴシック" panose="020B0600070205080204" pitchFamily="50" charset="-128"/>
                <a:ea typeface="ＭＳ Ｐゴシック" panose="020B0600070205080204" pitchFamily="50" charset="-128"/>
              </a:rPr>
              <a:t>平成</a:t>
            </a:r>
            <a:r>
              <a:rPr lang="en-US" altLang="zh-TW" sz="1400" i="1" dirty="0">
                <a:solidFill>
                  <a:srgbClr val="262626"/>
                </a:solidFill>
                <a:latin typeface="ＭＳ Ｐゴシック" panose="020B0600070205080204" pitchFamily="50" charset="-128"/>
                <a:ea typeface="ＭＳ Ｐゴシック" panose="020B0600070205080204" pitchFamily="50" charset="-128"/>
              </a:rPr>
              <a:t>3</a:t>
            </a:r>
            <a:r>
              <a:rPr lang="en-US" altLang="ja-JP" sz="1400" i="1" dirty="0">
                <a:solidFill>
                  <a:srgbClr val="262626"/>
                </a:solidFill>
                <a:latin typeface="ＭＳ Ｐゴシック" panose="020B0600070205080204" pitchFamily="50" charset="-128"/>
                <a:ea typeface="ＭＳ Ｐゴシック" panose="020B0600070205080204" pitchFamily="50" charset="-128"/>
              </a:rPr>
              <a:t>1</a:t>
            </a:r>
            <a:r>
              <a:rPr lang="zh-TW" altLang="en-US" sz="1400" i="1" dirty="0">
                <a:solidFill>
                  <a:srgbClr val="262626"/>
                </a:solidFill>
                <a:latin typeface="ＭＳ Ｐゴシック" panose="020B0600070205080204" pitchFamily="50" charset="-128"/>
                <a:ea typeface="ＭＳ Ｐゴシック" panose="020B0600070205080204" pitchFamily="50" charset="-128"/>
              </a:rPr>
              <a:t>年 </a:t>
            </a:r>
            <a:r>
              <a:rPr lang="en-US" altLang="ja-JP" sz="1400" i="1" dirty="0">
                <a:solidFill>
                  <a:srgbClr val="262626"/>
                </a:solidFill>
                <a:latin typeface="ＭＳ Ｐゴシック" panose="020B0600070205080204" pitchFamily="50" charset="-128"/>
              </a:rPr>
              <a:t>e-Stat</a:t>
            </a:r>
            <a:endParaRPr lang="ja-JP" altLang="en-US" sz="1400" i="1" dirty="0">
              <a:solidFill>
                <a:prstClr val="black"/>
              </a:solidFill>
            </a:endParaRPr>
          </a:p>
        </p:txBody>
      </p:sp>
      <p:sp>
        <p:nvSpPr>
          <p:cNvPr id="2" name="スライド番号プレースホルダー 1"/>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10</a:t>
            </a:fld>
            <a:endParaRPr lang="en-US" altLang="en-US" dirty="0">
              <a:solidFill>
                <a:srgbClr val="262626">
                  <a:tint val="75000"/>
                </a:srgbClr>
              </a:solidFill>
              <a:ea typeface="ＭＳ Ｐゴシック" panose="020B0600070205080204" pitchFamily="50" charset="-128"/>
            </a:endParaRPr>
          </a:p>
        </p:txBody>
      </p:sp>
      <p:sp>
        <p:nvSpPr>
          <p:cNvPr id="4" name="正方形/長方形 3"/>
          <p:cNvSpPr/>
          <p:nvPr/>
        </p:nvSpPr>
        <p:spPr>
          <a:xfrm>
            <a:off x="2562356" y="2948685"/>
            <a:ext cx="1210588" cy="584775"/>
          </a:xfrm>
          <a:prstGeom prst="rect">
            <a:avLst/>
          </a:prstGeom>
        </p:spPr>
        <p:txBody>
          <a:bodyPr wrap="none">
            <a:spAutoFit/>
          </a:bodyPr>
          <a:lstStyle/>
          <a:p>
            <a:r>
              <a:rPr lang="ja-JP" altLang="en-US" sz="3200" dirty="0">
                <a:solidFill>
                  <a:srgbClr val="FF0000"/>
                </a:solidFill>
                <a:latin typeface="ＭＳ Ｐゴシック" panose="020B0600070205080204" pitchFamily="50" charset="-128"/>
              </a:rPr>
              <a:t>件</a:t>
            </a:r>
            <a:r>
              <a:rPr lang="en-US" altLang="ja-JP" sz="3200" dirty="0">
                <a:solidFill>
                  <a:srgbClr val="FF0000"/>
                </a:solidFill>
                <a:latin typeface="ＭＳ Ｐゴシック" panose="020B0600070205080204" pitchFamily="50" charset="-128"/>
              </a:rPr>
              <a:t>/</a:t>
            </a:r>
            <a:r>
              <a:rPr lang="ja-JP" altLang="en-US" sz="3200" dirty="0">
                <a:solidFill>
                  <a:srgbClr val="FF0000"/>
                </a:solidFill>
                <a:latin typeface="ＭＳ Ｐゴシック" panose="020B0600070205080204" pitchFamily="50" charset="-128"/>
              </a:rPr>
              <a:t>年</a:t>
            </a:r>
            <a:endParaRPr lang="ja-JP" altLang="en-US" dirty="0"/>
          </a:p>
        </p:txBody>
      </p:sp>
      <p:sp>
        <p:nvSpPr>
          <p:cNvPr id="3" name="テキスト ボックス 2"/>
          <p:cNvSpPr txBox="1"/>
          <p:nvPr/>
        </p:nvSpPr>
        <p:spPr>
          <a:xfrm>
            <a:off x="3992139" y="1293546"/>
            <a:ext cx="1455848" cy="369332"/>
          </a:xfrm>
          <a:prstGeom prst="rect">
            <a:avLst/>
          </a:prstGeom>
          <a:noFill/>
        </p:spPr>
        <p:txBody>
          <a:bodyPr wrap="none" rtlCol="0">
            <a:spAutoFit/>
          </a:bodyPr>
          <a:lstStyle/>
          <a:p>
            <a:r>
              <a:rPr kumimoji="1" lang="ja-JP" altLang="en-US" dirty="0"/>
              <a:t>（資料</a:t>
            </a:r>
            <a:r>
              <a:rPr kumimoji="1" lang="en-US" altLang="ja-JP" dirty="0"/>
              <a:t>1</a:t>
            </a:r>
            <a:r>
              <a:rPr lang="ja-JP" altLang="en-US" dirty="0"/>
              <a:t>参照</a:t>
            </a:r>
            <a:r>
              <a:rPr kumimoji="1" lang="ja-JP" altLang="en-US" dirty="0"/>
              <a:t>）</a:t>
            </a:r>
          </a:p>
        </p:txBody>
      </p:sp>
    </p:spTree>
    <p:custDataLst>
      <p:tags r:id="rId1"/>
    </p:custDataLst>
    <p:extLst>
      <p:ext uri="{BB962C8B-B14F-4D97-AF65-F5344CB8AC3E}">
        <p14:creationId xmlns:p14="http://schemas.microsoft.com/office/powerpoint/2010/main" val="297758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latin typeface="+mj-ea"/>
              </a:rPr>
              <a:t>結果 </a:t>
            </a:r>
            <a:r>
              <a:rPr kumimoji="1" lang="en-US" altLang="ja-JP" sz="2400" dirty="0">
                <a:solidFill>
                  <a:srgbClr val="FFFF99"/>
                </a:solidFill>
                <a:latin typeface="+mj-ea"/>
              </a:rPr>
              <a:t>– 2018</a:t>
            </a:r>
            <a:r>
              <a:rPr kumimoji="1" lang="ja-JP" altLang="en-US" sz="2400" dirty="0">
                <a:solidFill>
                  <a:srgbClr val="FFFF99"/>
                </a:solidFill>
                <a:latin typeface="+mj-ea"/>
              </a:rPr>
              <a:t>年 </a:t>
            </a:r>
            <a:r>
              <a:rPr kumimoji="1" lang="en-US" altLang="ja-JP" sz="2400" dirty="0">
                <a:solidFill>
                  <a:srgbClr val="FFFF99"/>
                </a:solidFill>
                <a:latin typeface="+mj-ea"/>
              </a:rPr>
              <a:t>-</a:t>
            </a:r>
            <a:endParaRPr kumimoji="1" lang="ja-JP" sz="3200" dirty="0">
              <a:solidFill>
                <a:srgbClr val="FFFF99"/>
              </a:solidFill>
              <a:latin typeface="+mj-ea"/>
            </a:endParaRPr>
          </a:p>
        </p:txBody>
      </p:sp>
      <p:sp>
        <p:nvSpPr>
          <p:cNvPr id="7" name="テキスト ボックス 6"/>
          <p:cNvSpPr txBox="1"/>
          <p:nvPr/>
        </p:nvSpPr>
        <p:spPr>
          <a:xfrm>
            <a:off x="801248" y="1238818"/>
            <a:ext cx="1415772"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原因疾患</a:t>
            </a:r>
          </a:p>
        </p:txBody>
      </p:sp>
      <p:graphicFrame>
        <p:nvGraphicFramePr>
          <p:cNvPr id="13" name="表 12"/>
          <p:cNvGraphicFramePr>
            <a:graphicFrameLocks noGrp="1"/>
          </p:cNvGraphicFramePr>
          <p:nvPr>
            <p:extLst>
              <p:ext uri="{D42A27DB-BD31-4B8C-83A1-F6EECF244321}">
                <p14:modId xmlns:p14="http://schemas.microsoft.com/office/powerpoint/2010/main" val="2049644083"/>
              </p:ext>
            </p:extLst>
          </p:nvPr>
        </p:nvGraphicFramePr>
        <p:xfrm>
          <a:off x="6447373" y="4438220"/>
          <a:ext cx="2463990" cy="1186293"/>
        </p:xfrm>
        <a:graphic>
          <a:graphicData uri="http://schemas.openxmlformats.org/drawingml/2006/table">
            <a:tbl>
              <a:tblPr>
                <a:tableStyleId>{9D7B26C5-4107-4FEC-AEDC-1716B250A1EF}</a:tableStyleId>
              </a:tblPr>
              <a:tblGrid>
                <a:gridCol w="1709924">
                  <a:extLst>
                    <a:ext uri="{9D8B030D-6E8A-4147-A177-3AD203B41FA5}">
                      <a16:colId xmlns:a16="http://schemas.microsoft.com/office/drawing/2014/main" val="20000"/>
                    </a:ext>
                  </a:extLst>
                </a:gridCol>
                <a:gridCol w="754066">
                  <a:extLst>
                    <a:ext uri="{9D8B030D-6E8A-4147-A177-3AD203B41FA5}">
                      <a16:colId xmlns:a16="http://schemas.microsoft.com/office/drawing/2014/main" val="20001"/>
                    </a:ext>
                  </a:extLst>
                </a:gridCol>
              </a:tblGrid>
              <a:tr h="395431">
                <a:tc>
                  <a:txBody>
                    <a:bodyPr/>
                    <a:lstStyle/>
                    <a:p>
                      <a:pPr algn="l" fontAlgn="ctr"/>
                      <a:r>
                        <a:rPr lang="ja-JP" altLang="en-US" sz="2000" u="none" strike="noStrike" dirty="0">
                          <a:effectLst/>
                          <a:latin typeface="+mj-ea"/>
                          <a:ea typeface="+mj-ea"/>
                        </a:rPr>
                        <a:t>直接産科原因</a:t>
                      </a:r>
                      <a:endParaRPr lang="ja-JP" altLang="en-US" sz="2000" b="0" i="0" u="none" strike="noStrike" dirty="0">
                        <a:solidFill>
                          <a:srgbClr val="000000"/>
                        </a:solidFill>
                        <a:effectLst/>
                        <a:latin typeface="+mj-ea"/>
                        <a:ea typeface="+mj-ea"/>
                      </a:endParaRPr>
                    </a:p>
                  </a:txBody>
                  <a:tcPr marL="9525" marR="9525" marT="9525" marB="0" anchor="ctr"/>
                </a:tc>
                <a:tc>
                  <a:txBody>
                    <a:bodyPr/>
                    <a:lstStyle/>
                    <a:p>
                      <a:pPr algn="r" fontAlgn="ctr"/>
                      <a:r>
                        <a:rPr lang="en-US" altLang="ja-JP" sz="2000" b="0" i="0" u="none" strike="noStrike" dirty="0">
                          <a:solidFill>
                            <a:srgbClr val="000000"/>
                          </a:solidFill>
                          <a:effectLst/>
                          <a:latin typeface="+mj-ea"/>
                          <a:ea typeface="+mj-ea"/>
                        </a:rPr>
                        <a:t>384</a:t>
                      </a:r>
                    </a:p>
                  </a:txBody>
                  <a:tcPr marL="9525" marR="9525" marT="9525" marB="0" anchor="ctr"/>
                </a:tc>
                <a:extLst>
                  <a:ext uri="{0D108BD9-81ED-4DB2-BD59-A6C34878D82A}">
                    <a16:rowId xmlns:a16="http://schemas.microsoft.com/office/drawing/2014/main" val="10000"/>
                  </a:ext>
                </a:extLst>
              </a:tr>
              <a:tr h="395431">
                <a:tc>
                  <a:txBody>
                    <a:bodyPr/>
                    <a:lstStyle/>
                    <a:p>
                      <a:pPr algn="l" fontAlgn="ctr"/>
                      <a:r>
                        <a:rPr lang="zh-TW" altLang="en-US" sz="2000" u="none" strike="noStrike" dirty="0">
                          <a:effectLst/>
                          <a:latin typeface="ＭＳ Ｐゴシック" panose="020B0600070205080204" pitchFamily="50" charset="-128"/>
                          <a:ea typeface="ＭＳ Ｐゴシック" panose="020B0600070205080204" pitchFamily="50" charset="-128"/>
                        </a:rPr>
                        <a:t>間接産科原因</a:t>
                      </a:r>
                      <a:endPar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b="0" i="0" u="none" strike="noStrike" dirty="0">
                          <a:solidFill>
                            <a:srgbClr val="000000"/>
                          </a:solidFill>
                          <a:effectLst/>
                          <a:latin typeface="+mj-ea"/>
                          <a:ea typeface="+mj-ea"/>
                        </a:rPr>
                        <a:t>39</a:t>
                      </a:r>
                    </a:p>
                  </a:txBody>
                  <a:tcPr marL="9525" marR="9525" marT="9525" marB="0" anchor="ctr"/>
                </a:tc>
                <a:extLst>
                  <a:ext uri="{0D108BD9-81ED-4DB2-BD59-A6C34878D82A}">
                    <a16:rowId xmlns:a16="http://schemas.microsoft.com/office/drawing/2014/main" val="10001"/>
                  </a:ext>
                </a:extLst>
              </a:tr>
              <a:tr h="395431">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自殺・偶発</a:t>
                      </a:r>
                      <a:endPar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000" b="0" i="0" u="none" strike="noStrike" dirty="0">
                          <a:solidFill>
                            <a:srgbClr val="000000"/>
                          </a:solidFill>
                          <a:effectLst/>
                          <a:latin typeface="+mj-ea"/>
                          <a:ea typeface="+mj-ea"/>
                        </a:rPr>
                        <a:t>4</a:t>
                      </a:r>
                    </a:p>
                  </a:txBody>
                  <a:tcPr marL="9525" marR="9525" marT="9525" marB="0" anchor="ctr"/>
                </a:tc>
                <a:extLst>
                  <a:ext uri="{0D108BD9-81ED-4DB2-BD59-A6C34878D82A}">
                    <a16:rowId xmlns:a16="http://schemas.microsoft.com/office/drawing/2014/main" val="10002"/>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D5ECE-8B49-45CD-BE81-EF81920D1969}" type="slidenum">
              <a:rPr kumimoji="0" lang="en-US" altLang="ja-JP" sz="1200" b="0" i="0" u="none" strike="noStrike" kern="1200" cap="none" spc="0" normalizeH="0" baseline="0" noProof="0" smtClean="0">
                <a:ln>
                  <a:noFill/>
                </a:ln>
                <a:solidFill>
                  <a:srgbClr val="262626">
                    <a:tint val="75000"/>
                  </a:srgb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262626">
                  <a:tint val="75000"/>
                </a:srgbClr>
              </a:solidFill>
              <a:effectLst/>
              <a:uLnTx/>
              <a:uFillTx/>
              <a:latin typeface="Calibri"/>
              <a:ea typeface="ＭＳ Ｐゴシック" panose="020B0600070205080204" pitchFamily="50" charset="-128"/>
              <a:cs typeface="+mn-cs"/>
            </a:endParaRPr>
          </a:p>
        </p:txBody>
      </p:sp>
      <p:graphicFrame>
        <p:nvGraphicFramePr>
          <p:cNvPr id="11" name="グラフ 10">
            <a:extLst>
              <a:ext uri="{FF2B5EF4-FFF2-40B4-BE49-F238E27FC236}">
                <a16:creationId xmlns:a16="http://schemas.microsoft.com/office/drawing/2014/main" id="{60ABB74D-C283-42BB-A606-95878503C839}"/>
              </a:ext>
            </a:extLst>
          </p:cNvPr>
          <p:cNvGraphicFramePr>
            <a:graphicFrameLocks/>
          </p:cNvGraphicFramePr>
          <p:nvPr>
            <p:extLst>
              <p:ext uri="{D42A27DB-BD31-4B8C-83A1-F6EECF244321}">
                <p14:modId xmlns:p14="http://schemas.microsoft.com/office/powerpoint/2010/main" val="3273381481"/>
              </p:ext>
            </p:extLst>
          </p:nvPr>
        </p:nvGraphicFramePr>
        <p:xfrm>
          <a:off x="1766531" y="1606510"/>
          <a:ext cx="5485291" cy="4744682"/>
        </p:xfrm>
        <a:graphic>
          <a:graphicData uri="http://schemas.openxmlformats.org/drawingml/2006/chart">
            <c:chart xmlns:c="http://schemas.openxmlformats.org/drawingml/2006/chart" xmlns:r="http://schemas.openxmlformats.org/officeDocument/2006/relationships" r:id="rId5"/>
          </a:graphicData>
        </a:graphic>
      </p:graphicFrame>
      <p:sp>
        <p:nvSpPr>
          <p:cNvPr id="12" name="正方形/長方形 11">
            <a:extLst>
              <a:ext uri="{FF2B5EF4-FFF2-40B4-BE49-F238E27FC236}">
                <a16:creationId xmlns:a16="http://schemas.microsoft.com/office/drawing/2014/main" id="{4BAA05F6-6912-499C-9D28-D976D9268A1B}"/>
              </a:ext>
            </a:extLst>
          </p:cNvPr>
          <p:cNvSpPr/>
          <p:nvPr/>
        </p:nvSpPr>
        <p:spPr>
          <a:xfrm>
            <a:off x="7417043" y="958402"/>
            <a:ext cx="1494320" cy="461665"/>
          </a:xfrm>
          <a:prstGeom prst="rect">
            <a:avLst/>
          </a:prstGeom>
        </p:spPr>
        <p:txBody>
          <a:bodyPr wrap="none">
            <a:spAutoFit/>
          </a:bodyPr>
          <a:lstStyle/>
          <a:p>
            <a:pPr lvl="0" algn="ctr" fontAlgn="ctr">
              <a:defRPr/>
            </a:pP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 = 427</a:t>
            </a:r>
            <a:r>
              <a:rPr lang="ja-JP" altLang="en-US" sz="2400" dirty="0">
                <a:solidFill>
                  <a:srgbClr val="000000"/>
                </a:solidFill>
                <a:latin typeface="ＭＳ Ｐゴシック" panose="020B0600070205080204" pitchFamily="50" charset="-128"/>
              </a:rPr>
              <a:t>件</a:t>
            </a:r>
            <a:endPar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39526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latin typeface="+mj-ea"/>
              </a:rPr>
              <a:t>結果 </a:t>
            </a:r>
            <a:r>
              <a:rPr kumimoji="1" lang="en-US" altLang="ja-JP" sz="2400" dirty="0">
                <a:solidFill>
                  <a:srgbClr val="FFFF99"/>
                </a:solidFill>
                <a:latin typeface="+mj-ea"/>
              </a:rPr>
              <a:t>– 2018</a:t>
            </a:r>
            <a:r>
              <a:rPr kumimoji="1" lang="ja-JP" altLang="en-US" sz="2400" dirty="0">
                <a:solidFill>
                  <a:srgbClr val="FFFF99"/>
                </a:solidFill>
                <a:latin typeface="+mj-ea"/>
              </a:rPr>
              <a:t>年 </a:t>
            </a:r>
            <a:r>
              <a:rPr kumimoji="1" lang="en-US" altLang="ja-JP" sz="2400" dirty="0">
                <a:solidFill>
                  <a:srgbClr val="FFFF99"/>
                </a:solidFill>
                <a:latin typeface="+mj-ea"/>
              </a:rPr>
              <a:t>-</a:t>
            </a:r>
            <a:endParaRPr kumimoji="1" lang="ja-JP" sz="3200" dirty="0">
              <a:solidFill>
                <a:srgbClr val="FFFF99"/>
              </a:solidFill>
              <a:latin typeface="+mj-ea"/>
            </a:endParaRPr>
          </a:p>
        </p:txBody>
      </p:sp>
      <p:sp>
        <p:nvSpPr>
          <p:cNvPr id="5" name="テキスト ボックス 4"/>
          <p:cNvSpPr txBox="1"/>
          <p:nvPr/>
        </p:nvSpPr>
        <p:spPr>
          <a:xfrm>
            <a:off x="801248" y="1238818"/>
            <a:ext cx="1415772"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原因疾患</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D5ECE-8B49-45CD-BE81-EF81920D1969}" type="slidenum">
              <a:rPr kumimoji="0" lang="en-US" altLang="ja-JP" sz="1200" b="0" i="0" u="none" strike="noStrike" kern="1200" cap="none" spc="0" normalizeH="0" baseline="0" noProof="0" smtClean="0">
                <a:ln>
                  <a:noFill/>
                </a:ln>
                <a:solidFill>
                  <a:srgbClr val="262626">
                    <a:tint val="75000"/>
                  </a:srgb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262626">
                  <a:tint val="75000"/>
                </a:srgbClr>
              </a:solidFill>
              <a:effectLst/>
              <a:uLnTx/>
              <a:uFillTx/>
              <a:latin typeface="Calibri"/>
              <a:ea typeface="ＭＳ Ｐゴシック" panose="020B0600070205080204" pitchFamily="50" charset="-128"/>
              <a:cs typeface="+mn-cs"/>
            </a:endParaRPr>
          </a:p>
        </p:txBody>
      </p:sp>
      <p:graphicFrame>
        <p:nvGraphicFramePr>
          <p:cNvPr id="11" name="グラフ 10">
            <a:extLst>
              <a:ext uri="{FF2B5EF4-FFF2-40B4-BE49-F238E27FC236}">
                <a16:creationId xmlns:a16="http://schemas.microsoft.com/office/drawing/2014/main" id="{1DB61794-B636-444C-A496-E5D789D92549}"/>
              </a:ext>
            </a:extLst>
          </p:cNvPr>
          <p:cNvGraphicFramePr>
            <a:graphicFrameLocks/>
          </p:cNvGraphicFramePr>
          <p:nvPr>
            <p:extLst>
              <p:ext uri="{D42A27DB-BD31-4B8C-83A1-F6EECF244321}">
                <p14:modId xmlns:p14="http://schemas.microsoft.com/office/powerpoint/2010/main" val="3239487394"/>
              </p:ext>
            </p:extLst>
          </p:nvPr>
        </p:nvGraphicFramePr>
        <p:xfrm>
          <a:off x="434622" y="1160463"/>
          <a:ext cx="8476742" cy="5561011"/>
        </p:xfrm>
        <a:graphic>
          <a:graphicData uri="http://schemas.openxmlformats.org/drawingml/2006/chart">
            <c:chart xmlns:c="http://schemas.openxmlformats.org/drawingml/2006/chart" xmlns:r="http://schemas.openxmlformats.org/officeDocument/2006/relationships" r:id="rId4"/>
          </a:graphicData>
        </a:graphic>
      </p:graphicFrame>
      <p:sp>
        <p:nvSpPr>
          <p:cNvPr id="12" name="正方形/長方形 11">
            <a:extLst>
              <a:ext uri="{FF2B5EF4-FFF2-40B4-BE49-F238E27FC236}">
                <a16:creationId xmlns:a16="http://schemas.microsoft.com/office/drawing/2014/main" id="{61F32D85-7D37-48BB-B6C6-C2481C1B84B1}"/>
              </a:ext>
            </a:extLst>
          </p:cNvPr>
          <p:cNvSpPr/>
          <p:nvPr/>
        </p:nvSpPr>
        <p:spPr>
          <a:xfrm>
            <a:off x="7417043" y="958402"/>
            <a:ext cx="1494320" cy="461665"/>
          </a:xfrm>
          <a:prstGeom prst="rect">
            <a:avLst/>
          </a:prstGeom>
        </p:spPr>
        <p:txBody>
          <a:bodyPr wrap="none">
            <a:spAutoFit/>
          </a:bodyPr>
          <a:lstStyle/>
          <a:p>
            <a:pPr lvl="0" algn="ctr" fontAlgn="ctr">
              <a:defRPr/>
            </a:pP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 = 427</a:t>
            </a:r>
            <a:r>
              <a:rPr lang="ja-JP" altLang="en-US" sz="2400" dirty="0">
                <a:solidFill>
                  <a:srgbClr val="000000"/>
                </a:solidFill>
                <a:latin typeface="ＭＳ Ｐゴシック" panose="020B0600070205080204" pitchFamily="50" charset="-128"/>
              </a:rPr>
              <a:t>件</a:t>
            </a:r>
            <a:endPar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228147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テキスト ボックス 5"/>
          <p:cNvSpPr txBox="1"/>
          <p:nvPr/>
        </p:nvSpPr>
        <p:spPr>
          <a:xfrm>
            <a:off x="801248" y="1238818"/>
            <a:ext cx="3972562"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産科</a:t>
            </a:r>
            <a:r>
              <a:rPr kumimoji="1" lang="ja-JP" altLang="en-US" sz="2400" b="0" i="0" u="none" strike="noStrike" kern="1200" cap="none" spc="0" normalizeH="0" baseline="0" noProof="0" dirty="0">
                <a:ln>
                  <a:noFill/>
                </a:ln>
                <a:solidFill>
                  <a:srgbClr val="262626">
                    <a:lumMod val="75000"/>
                    <a:lumOff val="25000"/>
                  </a:srgbClr>
                </a:solidFill>
                <a:effectLst/>
                <a:uLnTx/>
                <a:uFillTx/>
                <a:latin typeface="ＭＳ Ｐゴシック" panose="020B0600070205080204" pitchFamily="50" charset="-128"/>
                <a:ea typeface="ＭＳ Ｐゴシック" panose="020B0600070205080204" pitchFamily="50" charset="-128"/>
                <a:cs typeface="+mn-cs"/>
              </a:rPr>
              <a:t>危機的出血の原因疾患 </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D5ECE-8B49-45CD-BE81-EF81920D1969}" type="slidenum">
              <a:rPr kumimoji="0" lang="en-US" altLang="ja-JP" sz="1200" b="0" i="0" u="none" strike="noStrike" kern="1200" cap="none" spc="0" normalizeH="0" baseline="0" noProof="0" smtClean="0">
                <a:ln>
                  <a:noFill/>
                </a:ln>
                <a:solidFill>
                  <a:srgbClr val="262626">
                    <a:tint val="75000"/>
                  </a:srgb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262626">
                  <a:tint val="75000"/>
                </a:srgbClr>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7417045" y="1238818"/>
            <a:ext cx="1494320" cy="461665"/>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 = 259</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件</a:t>
            </a:r>
            <a:endPar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1" name="グラフ 10">
            <a:extLst>
              <a:ext uri="{FF2B5EF4-FFF2-40B4-BE49-F238E27FC236}">
                <a16:creationId xmlns:a16="http://schemas.microsoft.com/office/drawing/2014/main" id="{B1B914CD-7FDE-4A56-9407-20D85FA9255E}"/>
              </a:ext>
            </a:extLst>
          </p:cNvPr>
          <p:cNvGraphicFramePr>
            <a:graphicFrameLocks/>
          </p:cNvGraphicFramePr>
          <p:nvPr>
            <p:extLst>
              <p:ext uri="{D42A27DB-BD31-4B8C-83A1-F6EECF244321}">
                <p14:modId xmlns:p14="http://schemas.microsoft.com/office/powerpoint/2010/main" val="785887441"/>
              </p:ext>
            </p:extLst>
          </p:nvPr>
        </p:nvGraphicFramePr>
        <p:xfrm>
          <a:off x="457201" y="192968"/>
          <a:ext cx="8454164" cy="6472063"/>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ＭＳ Ｐゴシック" panose="020B0600070205080204" pitchFamily="50" charset="-128"/>
              </a:rPr>
              <a:t>– 2018</a:t>
            </a:r>
            <a:r>
              <a:rPr kumimoji="1" lang="ja-JP" altLang="en-US" sz="2400" dirty="0">
                <a:solidFill>
                  <a:srgbClr val="FFFF99"/>
                </a:solidFill>
                <a:latin typeface="ＭＳ Ｐゴシック" panose="020B0600070205080204" pitchFamily="50" charset="-128"/>
              </a:rPr>
              <a:t>年 </a:t>
            </a:r>
            <a:r>
              <a:rPr kumimoji="1" lang="en-US" altLang="ja-JP" sz="2400" dirty="0">
                <a:solidFill>
                  <a:srgbClr val="FFFF99"/>
                </a:solidFill>
                <a:latin typeface="ＭＳ Ｐゴシック" panose="020B0600070205080204" pitchFamily="50" charset="-128"/>
              </a:rPr>
              <a:t>-</a:t>
            </a:r>
            <a:endParaRPr kumimoji="1" lang="ja-JP" sz="3200" dirty="0">
              <a:solidFill>
                <a:srgbClr val="FFFF99"/>
              </a:solidFill>
              <a:latin typeface="+mj-ea"/>
            </a:endParaRPr>
          </a:p>
        </p:txBody>
      </p:sp>
    </p:spTree>
    <p:custDataLst>
      <p:tags r:id="rId1"/>
    </p:custDataLst>
    <p:extLst>
      <p:ext uri="{BB962C8B-B14F-4D97-AF65-F5344CB8AC3E}">
        <p14:creationId xmlns:p14="http://schemas.microsoft.com/office/powerpoint/2010/main" val="51237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ＭＳ Ｐゴシック" panose="020B0600070205080204" pitchFamily="50" charset="-128"/>
              </a:rPr>
              <a:t>– 2018</a:t>
            </a:r>
            <a:r>
              <a:rPr kumimoji="1" lang="ja-JP" altLang="en-US" sz="2400" dirty="0">
                <a:solidFill>
                  <a:srgbClr val="FFFF99"/>
                </a:solidFill>
                <a:latin typeface="ＭＳ Ｐゴシック" panose="020B0600070205080204" pitchFamily="50" charset="-128"/>
              </a:rPr>
              <a:t>年 </a:t>
            </a:r>
            <a:r>
              <a:rPr kumimoji="1" lang="en-US" altLang="ja-JP" sz="2400" dirty="0">
                <a:solidFill>
                  <a:srgbClr val="FFFF99"/>
                </a:solidFill>
                <a:latin typeface="ＭＳ Ｐゴシック" panose="020B0600070205080204" pitchFamily="50" charset="-128"/>
              </a:rPr>
              <a:t>-</a:t>
            </a:r>
            <a:endParaRPr kumimoji="1" lang="ja-JP" sz="3200" dirty="0">
              <a:solidFill>
                <a:srgbClr val="FFFF99"/>
              </a:solidFill>
              <a:latin typeface="+mj-ea"/>
            </a:endParaRPr>
          </a:p>
        </p:txBody>
      </p:sp>
      <p:sp>
        <p:nvSpPr>
          <p:cNvPr id="6" name="テキスト ボックス 5"/>
          <p:cNvSpPr txBox="1"/>
          <p:nvPr/>
        </p:nvSpPr>
        <p:spPr>
          <a:xfrm>
            <a:off x="801248" y="1238818"/>
            <a:ext cx="4126451"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年齢別・最重症妊産婦発生数 </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D5ECE-8B49-45CD-BE81-EF81920D1969}" type="slidenum">
              <a:rPr kumimoji="0" lang="en-US" altLang="ja-JP" sz="1200" b="0" i="0" u="none" strike="noStrike" kern="1200" cap="none" spc="0" normalizeH="0" baseline="0" noProof="0" smtClean="0">
                <a:ln>
                  <a:noFill/>
                </a:ln>
                <a:solidFill>
                  <a:srgbClr val="262626">
                    <a:tint val="75000"/>
                  </a:srgb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262626">
                  <a:tint val="75000"/>
                </a:srgbClr>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7846266" y="6223021"/>
            <a:ext cx="3642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rPr>
              <a:t>歳</a:t>
            </a:r>
          </a:p>
        </p:txBody>
      </p:sp>
      <p:sp>
        <p:nvSpPr>
          <p:cNvPr id="10" name="正方形/長方形 9">
            <a:extLst>
              <a:ext uri="{FF2B5EF4-FFF2-40B4-BE49-F238E27FC236}">
                <a16:creationId xmlns:a16="http://schemas.microsoft.com/office/drawing/2014/main" id="{6F61E667-E30D-428C-B84A-1CBF0DD8E9B5}"/>
              </a:ext>
            </a:extLst>
          </p:cNvPr>
          <p:cNvSpPr/>
          <p:nvPr/>
        </p:nvSpPr>
        <p:spPr>
          <a:xfrm>
            <a:off x="7417044" y="1238818"/>
            <a:ext cx="1494320" cy="461665"/>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 = 402</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件</a:t>
            </a:r>
            <a:endPar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4" name="グラフ 13">
            <a:extLst>
              <a:ext uri="{FF2B5EF4-FFF2-40B4-BE49-F238E27FC236}">
                <a16:creationId xmlns:a16="http://schemas.microsoft.com/office/drawing/2014/main" id="{91D1AE9C-105D-439A-959D-EB3A1D19E0D2}"/>
              </a:ext>
            </a:extLst>
          </p:cNvPr>
          <p:cNvGraphicFramePr>
            <a:graphicFrameLocks/>
          </p:cNvGraphicFramePr>
          <p:nvPr>
            <p:extLst>
              <p:ext uri="{D42A27DB-BD31-4B8C-83A1-F6EECF244321}">
                <p14:modId xmlns:p14="http://schemas.microsoft.com/office/powerpoint/2010/main" val="1805661108"/>
              </p:ext>
            </p:extLst>
          </p:nvPr>
        </p:nvGraphicFramePr>
        <p:xfrm>
          <a:off x="801248" y="1807387"/>
          <a:ext cx="7409220" cy="4548963"/>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79069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ＭＳ Ｐゴシック" panose="020B0600070205080204" pitchFamily="50" charset="-128"/>
              </a:rPr>
              <a:t>– 2018</a:t>
            </a:r>
            <a:r>
              <a:rPr kumimoji="1" lang="ja-JP" altLang="en-US" sz="2400" dirty="0">
                <a:solidFill>
                  <a:srgbClr val="FFFF99"/>
                </a:solidFill>
                <a:latin typeface="ＭＳ Ｐゴシック" panose="020B0600070205080204" pitchFamily="50" charset="-128"/>
              </a:rPr>
              <a:t>年 </a:t>
            </a:r>
            <a:r>
              <a:rPr kumimoji="1" lang="en-US" altLang="ja-JP" sz="2400" dirty="0">
                <a:solidFill>
                  <a:srgbClr val="FFFF99"/>
                </a:solidFill>
                <a:latin typeface="ＭＳ Ｐゴシック" panose="020B0600070205080204" pitchFamily="50" charset="-128"/>
              </a:rPr>
              <a:t>-</a:t>
            </a:r>
            <a:endParaRPr kumimoji="1" lang="ja-JP" sz="3200" dirty="0">
              <a:solidFill>
                <a:srgbClr val="FFFF99"/>
              </a:solidFill>
              <a:latin typeface="+mj-ea"/>
            </a:endParaRPr>
          </a:p>
        </p:txBody>
      </p:sp>
      <p:sp>
        <p:nvSpPr>
          <p:cNvPr id="8" name="テキスト ボックス 7"/>
          <p:cNvSpPr txBox="1"/>
          <p:nvPr/>
        </p:nvSpPr>
        <p:spPr>
          <a:xfrm>
            <a:off x="801248" y="1238818"/>
            <a:ext cx="3972562"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産科危機的出血の原因疾患 </a:t>
            </a:r>
          </a:p>
        </p:txBody>
      </p:sp>
      <p:sp>
        <p:nvSpPr>
          <p:cNvPr id="10" name="テキスト ボックス 9"/>
          <p:cNvSpPr txBox="1"/>
          <p:nvPr/>
        </p:nvSpPr>
        <p:spPr>
          <a:xfrm>
            <a:off x="801248" y="1238818"/>
            <a:ext cx="4126451"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年齢別・最重症妊産婦発生率 </a:t>
            </a:r>
          </a:p>
        </p:txBody>
      </p:sp>
      <p:graphicFrame>
        <p:nvGraphicFramePr>
          <p:cNvPr id="11" name="グラフ 10"/>
          <p:cNvGraphicFramePr>
            <a:graphicFrameLocks/>
          </p:cNvGraphicFramePr>
          <p:nvPr/>
        </p:nvGraphicFramePr>
        <p:xfrm>
          <a:off x="1187450" y="1989138"/>
          <a:ext cx="6877050" cy="4427536"/>
        </p:xfrm>
        <a:graphic>
          <a:graphicData uri="http://schemas.openxmlformats.org/drawingml/2006/chart">
            <c:chart xmlns:c="http://schemas.openxmlformats.org/drawingml/2006/chart" xmlns:r="http://schemas.openxmlformats.org/officeDocument/2006/relationships" r:id="rId5"/>
          </a:graphicData>
        </a:graphic>
      </p:graphicFrame>
      <p:sp>
        <p:nvSpPr>
          <p:cNvPr id="2" name="正方形/長方形 1"/>
          <p:cNvSpPr/>
          <p:nvPr/>
        </p:nvSpPr>
        <p:spPr>
          <a:xfrm>
            <a:off x="1785733" y="1837160"/>
            <a:ext cx="5588191" cy="369332"/>
          </a:xfrm>
          <a:prstGeom prst="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最重症妊産婦事例数÷</a:t>
            </a:r>
            <a:r>
              <a:rPr kumimoji="1" lang="zh-TW"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大阪府統計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出生数× 100,000</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D5ECE-8B49-45CD-BE81-EF81920D1969}" type="slidenum">
              <a:rPr kumimoji="0" lang="en-US" altLang="ja-JP" sz="1200" b="0" i="0" u="none" strike="noStrike" kern="1200" cap="none" spc="0" normalizeH="0" baseline="0" noProof="0" smtClean="0">
                <a:ln>
                  <a:noFill/>
                </a:ln>
                <a:solidFill>
                  <a:srgbClr val="262626">
                    <a:tint val="75000"/>
                  </a:srgb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262626">
                  <a:tint val="75000"/>
                </a:srgbClr>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2026350" y="6389251"/>
            <a:ext cx="5104293" cy="369332"/>
          </a:xfrm>
          <a:prstGeom prst="rect">
            <a:avLst/>
          </a:prstGeom>
          <a:noFill/>
          <a:ln w="19050">
            <a:solidFill>
              <a:schemeClr val="accent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:279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人に</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40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歳以上</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75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人に</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a:t>
            </a:r>
          </a:p>
        </p:txBody>
      </p:sp>
      <p:graphicFrame>
        <p:nvGraphicFramePr>
          <p:cNvPr id="15" name="グラフ 14">
            <a:extLst>
              <a:ext uri="{FF2B5EF4-FFF2-40B4-BE49-F238E27FC236}">
                <a16:creationId xmlns:a16="http://schemas.microsoft.com/office/drawing/2014/main" id="{EE0AB088-F494-465F-8955-B2C7D2393E43}"/>
              </a:ext>
            </a:extLst>
          </p:cNvPr>
          <p:cNvGraphicFramePr>
            <a:graphicFrameLocks/>
          </p:cNvGraphicFramePr>
          <p:nvPr>
            <p:extLst>
              <p:ext uri="{D42A27DB-BD31-4B8C-83A1-F6EECF244321}">
                <p14:modId xmlns:p14="http://schemas.microsoft.com/office/powerpoint/2010/main" val="1270541024"/>
              </p:ext>
            </p:extLst>
          </p:nvPr>
        </p:nvGraphicFramePr>
        <p:xfrm>
          <a:off x="712381" y="1904999"/>
          <a:ext cx="7498086" cy="4544682"/>
        </p:xfrm>
        <a:graphic>
          <a:graphicData uri="http://schemas.openxmlformats.org/drawingml/2006/chart">
            <c:chart xmlns:c="http://schemas.openxmlformats.org/drawingml/2006/chart" xmlns:r="http://schemas.openxmlformats.org/officeDocument/2006/relationships" r:id="rId6"/>
          </a:graphicData>
        </a:graphic>
      </p:graphicFrame>
      <p:sp>
        <p:nvSpPr>
          <p:cNvPr id="17" name="正方形/長方形 16">
            <a:extLst>
              <a:ext uri="{FF2B5EF4-FFF2-40B4-BE49-F238E27FC236}">
                <a16:creationId xmlns:a16="http://schemas.microsoft.com/office/drawing/2014/main" id="{F0211BF5-47EB-410A-BD1E-1A05CE8733D1}"/>
              </a:ext>
            </a:extLst>
          </p:cNvPr>
          <p:cNvSpPr/>
          <p:nvPr/>
        </p:nvSpPr>
        <p:spPr>
          <a:xfrm>
            <a:off x="7417044" y="1238818"/>
            <a:ext cx="1494320" cy="461665"/>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 = 402</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件</a:t>
            </a:r>
            <a:endPar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44919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ＭＳ Ｐゴシック" panose="020B0600070205080204" pitchFamily="50" charset="-128"/>
              </a:rPr>
              <a:t>– 2017</a:t>
            </a:r>
            <a:r>
              <a:rPr kumimoji="1" lang="ja-JP" altLang="en-US" sz="2400" dirty="0">
                <a:solidFill>
                  <a:srgbClr val="FFFF99"/>
                </a:solidFill>
                <a:latin typeface="ＭＳ Ｐゴシック" panose="020B0600070205080204" pitchFamily="50" charset="-128"/>
              </a:rPr>
              <a:t>年 </a:t>
            </a:r>
            <a:r>
              <a:rPr kumimoji="1" lang="en-US" altLang="ja-JP" sz="2400" dirty="0">
                <a:solidFill>
                  <a:srgbClr val="FFFF99"/>
                </a:solidFill>
                <a:latin typeface="ＭＳ Ｐゴシック" panose="020B0600070205080204" pitchFamily="50" charset="-128"/>
              </a:rPr>
              <a:t>-</a:t>
            </a:r>
            <a:endParaRPr kumimoji="1" lang="ja-JP" sz="3200" dirty="0">
              <a:solidFill>
                <a:srgbClr val="FFFF99"/>
              </a:solidFill>
              <a:latin typeface="+mj-ea"/>
            </a:endParaRPr>
          </a:p>
        </p:txBody>
      </p:sp>
      <p:sp>
        <p:nvSpPr>
          <p:cNvPr id="5" name="テキスト ボックス 4"/>
          <p:cNvSpPr txBox="1"/>
          <p:nvPr/>
        </p:nvSpPr>
        <p:spPr>
          <a:xfrm>
            <a:off x="801248" y="1238818"/>
            <a:ext cx="2741456"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初発症状発症時期 </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D5ECE-8B49-45CD-BE81-EF81920D1969}" type="slidenum">
              <a:rPr kumimoji="0" lang="en-US" altLang="ja-JP" sz="1200" b="0" i="0" u="none" strike="noStrike" kern="1200" cap="none" spc="0" normalizeH="0" baseline="0" noProof="0" smtClean="0">
                <a:ln>
                  <a:noFill/>
                </a:ln>
                <a:solidFill>
                  <a:srgbClr val="262626">
                    <a:tint val="75000"/>
                  </a:srgb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262626">
                  <a:tint val="75000"/>
                </a:srgbClr>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5AD0668B-D28B-4225-9615-763D8CBA3FA7}"/>
              </a:ext>
            </a:extLst>
          </p:cNvPr>
          <p:cNvSpPr/>
          <p:nvPr/>
        </p:nvSpPr>
        <p:spPr>
          <a:xfrm>
            <a:off x="7417043" y="1238818"/>
            <a:ext cx="1494320" cy="461665"/>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 = 427</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件</a:t>
            </a:r>
            <a:endPar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7" name="グラフ 6">
            <a:extLst>
              <a:ext uri="{FF2B5EF4-FFF2-40B4-BE49-F238E27FC236}">
                <a16:creationId xmlns:a16="http://schemas.microsoft.com/office/drawing/2014/main" id="{E47971D3-D26B-49EC-A519-FA3EA88A3037}"/>
              </a:ext>
            </a:extLst>
          </p:cNvPr>
          <p:cNvGraphicFramePr>
            <a:graphicFrameLocks/>
          </p:cNvGraphicFramePr>
          <p:nvPr>
            <p:extLst>
              <p:ext uri="{D42A27DB-BD31-4B8C-83A1-F6EECF244321}">
                <p14:modId xmlns:p14="http://schemas.microsoft.com/office/powerpoint/2010/main" val="1105947780"/>
              </p:ext>
            </p:extLst>
          </p:nvPr>
        </p:nvGraphicFramePr>
        <p:xfrm>
          <a:off x="1079500" y="1752600"/>
          <a:ext cx="7380287" cy="50292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44031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C6145BB9-457C-41F4-ACD1-BD7850255E8A}"/>
              </a:ext>
            </a:extLst>
          </p:cNvPr>
          <p:cNvGraphicFramePr>
            <a:graphicFrameLocks/>
          </p:cNvGraphicFramePr>
          <p:nvPr>
            <p:extLst>
              <p:ext uri="{D42A27DB-BD31-4B8C-83A1-F6EECF244321}">
                <p14:modId xmlns:p14="http://schemas.microsoft.com/office/powerpoint/2010/main" val="3984314781"/>
              </p:ext>
            </p:extLst>
          </p:nvPr>
        </p:nvGraphicFramePr>
        <p:xfrm>
          <a:off x="1103884" y="1879961"/>
          <a:ext cx="7807478"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a:extLst>
              <a:ext uri="{FF2B5EF4-FFF2-40B4-BE49-F238E27FC236}">
                <a16:creationId xmlns:a16="http://schemas.microsoft.com/office/drawing/2014/main" id="{124D842B-3445-4310-B09D-1F91485CE5E3}"/>
              </a:ext>
            </a:extLst>
          </p:cNvPr>
          <p:cNvGraphicFramePr>
            <a:graphicFrameLocks/>
          </p:cNvGraphicFramePr>
          <p:nvPr/>
        </p:nvGraphicFramePr>
        <p:xfrm>
          <a:off x="1103884" y="4219438"/>
          <a:ext cx="7807478" cy="2415277"/>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ＭＳ Ｐゴシック" panose="020B0600070205080204" pitchFamily="50" charset="-128"/>
              </a:rPr>
              <a:t>– 2018</a:t>
            </a:r>
            <a:r>
              <a:rPr kumimoji="1" lang="ja-JP" altLang="en-US" sz="2400" dirty="0">
                <a:solidFill>
                  <a:srgbClr val="FFFF99"/>
                </a:solidFill>
                <a:latin typeface="ＭＳ Ｐゴシック" panose="020B0600070205080204" pitchFamily="50" charset="-128"/>
              </a:rPr>
              <a:t>年 </a:t>
            </a:r>
            <a:r>
              <a:rPr kumimoji="1" lang="en-US" altLang="ja-JP" sz="2400" dirty="0">
                <a:solidFill>
                  <a:srgbClr val="FFFF99"/>
                </a:solidFill>
                <a:latin typeface="ＭＳ Ｐゴシック" panose="020B0600070205080204" pitchFamily="50" charset="-128"/>
              </a:rPr>
              <a:t>-</a:t>
            </a:r>
            <a:endParaRPr kumimoji="1" lang="ja-JP" sz="3200" dirty="0">
              <a:solidFill>
                <a:srgbClr val="FFFF99"/>
              </a:solidFill>
              <a:latin typeface="+mj-ea"/>
            </a:endParaRPr>
          </a:p>
        </p:txBody>
      </p:sp>
      <p:sp>
        <p:nvSpPr>
          <p:cNvPr id="6" name="テキスト ボックス 5"/>
          <p:cNvSpPr txBox="1"/>
          <p:nvPr/>
        </p:nvSpPr>
        <p:spPr>
          <a:xfrm>
            <a:off x="801248" y="1238818"/>
            <a:ext cx="4801314"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最重症妊産婦受入施設の初療場所</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D5ECE-8B49-45CD-BE81-EF81920D1969}" type="slidenum">
              <a:rPr kumimoji="0" lang="en-US" altLang="ja-JP" sz="1200" b="0" i="0" u="none" strike="noStrike" kern="1200" cap="none" spc="0" normalizeH="0" baseline="0" noProof="0" smtClean="0">
                <a:ln>
                  <a:noFill/>
                </a:ln>
                <a:solidFill>
                  <a:srgbClr val="262626">
                    <a:tint val="75000"/>
                  </a:srgb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262626">
                  <a:tint val="75000"/>
                </a:srgbClr>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F636CC18-B580-4912-9080-B18CF0B6C011}"/>
              </a:ext>
            </a:extLst>
          </p:cNvPr>
          <p:cNvSpPr/>
          <p:nvPr/>
        </p:nvSpPr>
        <p:spPr>
          <a:xfrm>
            <a:off x="7417042" y="1238818"/>
            <a:ext cx="1494320" cy="461665"/>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 = 182</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件</a:t>
            </a:r>
            <a:endPar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21" name="直線コネクタ 20">
            <a:extLst>
              <a:ext uri="{FF2B5EF4-FFF2-40B4-BE49-F238E27FC236}">
                <a16:creationId xmlns:a16="http://schemas.microsoft.com/office/drawing/2014/main" id="{F40C9890-6C38-4B30-9908-9AEDC4395BC2}"/>
              </a:ext>
            </a:extLst>
          </p:cNvPr>
          <p:cNvCxnSpPr/>
          <p:nvPr/>
        </p:nvCxnSpPr>
        <p:spPr>
          <a:xfrm>
            <a:off x="1655945" y="3212501"/>
            <a:ext cx="0" cy="1584000"/>
          </a:xfrm>
          <a:prstGeom prst="line">
            <a:avLst/>
          </a:prstGeom>
          <a:ln w="38100">
            <a:tailEnd type="stealt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D0C4B36-2CAD-4EFA-A072-BBB3A59C9716}"/>
              </a:ext>
            </a:extLst>
          </p:cNvPr>
          <p:cNvCxnSpPr>
            <a:cxnSpLocks/>
          </p:cNvCxnSpPr>
          <p:nvPr/>
        </p:nvCxnSpPr>
        <p:spPr>
          <a:xfrm>
            <a:off x="4253023" y="3213100"/>
            <a:ext cx="1722475" cy="1507756"/>
          </a:xfrm>
          <a:prstGeom prst="line">
            <a:avLst/>
          </a:prstGeom>
          <a:ln w="38100">
            <a:tailEnd type="stealt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7455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124D842B-3445-4310-B09D-1F91485CE5E3}"/>
              </a:ext>
            </a:extLst>
          </p:cNvPr>
          <p:cNvGraphicFramePr>
            <a:graphicFrameLocks/>
          </p:cNvGraphicFramePr>
          <p:nvPr>
            <p:extLst>
              <p:ext uri="{D42A27DB-BD31-4B8C-83A1-F6EECF244321}">
                <p14:modId xmlns:p14="http://schemas.microsoft.com/office/powerpoint/2010/main" val="726326922"/>
              </p:ext>
            </p:extLst>
          </p:nvPr>
        </p:nvGraphicFramePr>
        <p:xfrm>
          <a:off x="1103884" y="1859010"/>
          <a:ext cx="7807478" cy="2415277"/>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ＭＳ Ｐゴシック" panose="020B0600070205080204" pitchFamily="50" charset="-128"/>
              </a:rPr>
              <a:t>– 2018</a:t>
            </a:r>
            <a:r>
              <a:rPr kumimoji="1" lang="ja-JP" altLang="en-US" sz="2400" dirty="0">
                <a:solidFill>
                  <a:srgbClr val="FFFF99"/>
                </a:solidFill>
                <a:latin typeface="ＭＳ Ｐゴシック" panose="020B0600070205080204" pitchFamily="50" charset="-128"/>
              </a:rPr>
              <a:t>年 </a:t>
            </a:r>
            <a:r>
              <a:rPr kumimoji="1" lang="en-US" altLang="ja-JP" sz="2400" dirty="0">
                <a:solidFill>
                  <a:srgbClr val="FFFF99"/>
                </a:solidFill>
                <a:latin typeface="ＭＳ Ｐゴシック" panose="020B0600070205080204" pitchFamily="50" charset="-128"/>
              </a:rPr>
              <a:t>-</a:t>
            </a:r>
            <a:endParaRPr kumimoji="1" lang="ja-JP" sz="3200" dirty="0">
              <a:solidFill>
                <a:srgbClr val="FFFF99"/>
              </a:solidFill>
              <a:latin typeface="+mj-ea"/>
            </a:endParaRPr>
          </a:p>
        </p:txBody>
      </p:sp>
      <p:sp>
        <p:nvSpPr>
          <p:cNvPr id="6" name="テキスト ボックス 5"/>
          <p:cNvSpPr txBox="1"/>
          <p:nvPr/>
        </p:nvSpPr>
        <p:spPr>
          <a:xfrm>
            <a:off x="801248" y="1238818"/>
            <a:ext cx="4801314"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最重症妊産婦受入施設の初療場所</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D5ECE-8B49-45CD-BE81-EF81920D1969}" type="slidenum">
              <a:rPr kumimoji="0" lang="en-US" altLang="ja-JP" sz="1200" b="0" i="0" u="none" strike="noStrike" kern="1200" cap="none" spc="0" normalizeH="0" baseline="0" noProof="0" smtClean="0">
                <a:ln>
                  <a:noFill/>
                </a:ln>
                <a:solidFill>
                  <a:srgbClr val="262626">
                    <a:tint val="75000"/>
                  </a:srgb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262626">
                  <a:tint val="75000"/>
                </a:srgbClr>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F636CC18-B580-4912-9080-B18CF0B6C011}"/>
              </a:ext>
            </a:extLst>
          </p:cNvPr>
          <p:cNvSpPr/>
          <p:nvPr/>
        </p:nvSpPr>
        <p:spPr>
          <a:xfrm>
            <a:off x="7417042" y="1238818"/>
            <a:ext cx="1494320" cy="461665"/>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 = 182</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件</a:t>
            </a:r>
            <a:endPar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21" name="直線コネクタ 20">
            <a:extLst>
              <a:ext uri="{FF2B5EF4-FFF2-40B4-BE49-F238E27FC236}">
                <a16:creationId xmlns:a16="http://schemas.microsoft.com/office/drawing/2014/main" id="{F40C9890-6C38-4B30-9908-9AEDC4395BC2}"/>
              </a:ext>
            </a:extLst>
          </p:cNvPr>
          <p:cNvCxnSpPr/>
          <p:nvPr/>
        </p:nvCxnSpPr>
        <p:spPr>
          <a:xfrm>
            <a:off x="1655945" y="3212501"/>
            <a:ext cx="0" cy="1584000"/>
          </a:xfrm>
          <a:prstGeom prst="line">
            <a:avLst/>
          </a:prstGeom>
          <a:ln w="38100">
            <a:tailEnd type="stealt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D0C4B36-2CAD-4EFA-A072-BBB3A59C9716}"/>
              </a:ext>
            </a:extLst>
          </p:cNvPr>
          <p:cNvCxnSpPr>
            <a:cxnSpLocks/>
          </p:cNvCxnSpPr>
          <p:nvPr/>
        </p:nvCxnSpPr>
        <p:spPr>
          <a:xfrm>
            <a:off x="6007395" y="3212501"/>
            <a:ext cx="1781996" cy="1572911"/>
          </a:xfrm>
          <a:prstGeom prst="line">
            <a:avLst/>
          </a:prstGeom>
          <a:ln w="38100">
            <a:tailEnd type="stealth"/>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1A0F1128-41FE-46DB-A54A-2FED5FC1DA1A}"/>
              </a:ext>
            </a:extLst>
          </p:cNvPr>
          <p:cNvGrpSpPr/>
          <p:nvPr/>
        </p:nvGrpSpPr>
        <p:grpSpPr>
          <a:xfrm>
            <a:off x="1651679" y="4785412"/>
            <a:ext cx="6205781" cy="787053"/>
            <a:chOff x="1651679" y="4817311"/>
            <a:chExt cx="6127215" cy="787053"/>
          </a:xfrm>
        </p:grpSpPr>
        <p:sp>
          <p:nvSpPr>
            <p:cNvPr id="7" name="正方形/長方形 6">
              <a:extLst>
                <a:ext uri="{FF2B5EF4-FFF2-40B4-BE49-F238E27FC236}">
                  <a16:creationId xmlns:a16="http://schemas.microsoft.com/office/drawing/2014/main" id="{9B6BD03B-7250-4B64-B137-E835DDAB355F}"/>
                </a:ext>
              </a:extLst>
            </p:cNvPr>
            <p:cNvSpPr/>
            <p:nvPr/>
          </p:nvSpPr>
          <p:spPr>
            <a:xfrm>
              <a:off x="1651679" y="4817311"/>
              <a:ext cx="6127215" cy="783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3A61DA7C-1A78-4129-BDD1-A23ADC33D125}"/>
                </a:ext>
              </a:extLst>
            </p:cNvPr>
            <p:cNvSpPr/>
            <p:nvPr/>
          </p:nvSpPr>
          <p:spPr>
            <a:xfrm>
              <a:off x="3827722" y="4820850"/>
              <a:ext cx="3940674" cy="78351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3F4ABE0-58E1-45C8-B12B-F94304E404B2}"/>
                </a:ext>
              </a:extLst>
            </p:cNvPr>
            <p:cNvSpPr txBox="1"/>
            <p:nvPr/>
          </p:nvSpPr>
          <p:spPr>
            <a:xfrm>
              <a:off x="2012578" y="4890981"/>
              <a:ext cx="1454244" cy="646331"/>
            </a:xfrm>
            <a:prstGeom prst="rect">
              <a:avLst/>
            </a:prstGeom>
            <a:noFill/>
          </p:spPr>
          <p:txBody>
            <a:bodyPr wrap="none" rtlCol="0">
              <a:spAutoFit/>
            </a:bodyPr>
            <a:lstStyle/>
            <a:p>
              <a:pPr algn="ctr"/>
              <a:r>
                <a:rPr kumimoji="1" lang="ja-JP" altLang="en-US" dirty="0">
                  <a:latin typeface="+mj-lt"/>
                </a:rPr>
                <a:t>救命センター</a:t>
              </a:r>
              <a:endParaRPr kumimoji="1" lang="en-US" altLang="ja-JP" dirty="0">
                <a:latin typeface="+mj-lt"/>
              </a:endParaRPr>
            </a:p>
            <a:p>
              <a:pPr algn="ctr"/>
              <a:r>
                <a:rPr lang="en-US" altLang="ja-JP" dirty="0">
                  <a:latin typeface="+mj-lt"/>
                </a:rPr>
                <a:t>36%</a:t>
              </a:r>
              <a:endParaRPr kumimoji="1" lang="ja-JP" altLang="en-US" dirty="0">
                <a:latin typeface="+mj-lt"/>
              </a:endParaRPr>
            </a:p>
          </p:txBody>
        </p:sp>
        <p:sp>
          <p:nvSpPr>
            <p:cNvPr id="18" name="テキスト ボックス 17">
              <a:extLst>
                <a:ext uri="{FF2B5EF4-FFF2-40B4-BE49-F238E27FC236}">
                  <a16:creationId xmlns:a16="http://schemas.microsoft.com/office/drawing/2014/main" id="{B7B3C43B-5413-4959-A081-FE0F5CF51239}"/>
                </a:ext>
              </a:extLst>
            </p:cNvPr>
            <p:cNvSpPr txBox="1"/>
            <p:nvPr/>
          </p:nvSpPr>
          <p:spPr>
            <a:xfrm>
              <a:off x="4640262" y="4894523"/>
              <a:ext cx="2287806" cy="646331"/>
            </a:xfrm>
            <a:prstGeom prst="rect">
              <a:avLst/>
            </a:prstGeom>
            <a:noFill/>
          </p:spPr>
          <p:txBody>
            <a:bodyPr wrap="none" rtlCol="0">
              <a:spAutoFit/>
            </a:bodyPr>
            <a:lstStyle/>
            <a:p>
              <a:pPr algn="ctr"/>
              <a:r>
                <a:rPr kumimoji="1" lang="ja-JP" altLang="en-US" dirty="0">
                  <a:latin typeface="+mj-lt"/>
                </a:rPr>
                <a:t>周産期センター</a:t>
              </a:r>
              <a:r>
                <a:rPr kumimoji="1" lang="en-US" altLang="ja-JP" dirty="0">
                  <a:latin typeface="+mj-lt"/>
                </a:rPr>
                <a:t>(</a:t>
              </a:r>
              <a:r>
                <a:rPr kumimoji="1" lang="ja-JP" altLang="en-US" dirty="0">
                  <a:latin typeface="+mj-lt"/>
                </a:rPr>
                <a:t>病棟</a:t>
              </a:r>
              <a:r>
                <a:rPr kumimoji="1" lang="en-US" altLang="ja-JP" dirty="0">
                  <a:latin typeface="+mj-lt"/>
                </a:rPr>
                <a:t>)</a:t>
              </a:r>
            </a:p>
            <a:p>
              <a:pPr algn="ctr"/>
              <a:r>
                <a:rPr lang="en-US" altLang="ja-JP" dirty="0">
                  <a:latin typeface="+mj-lt"/>
                </a:rPr>
                <a:t>64%</a:t>
              </a:r>
              <a:endParaRPr kumimoji="1" lang="ja-JP" altLang="en-US" dirty="0">
                <a:latin typeface="+mj-lt"/>
              </a:endParaRPr>
            </a:p>
          </p:txBody>
        </p:sp>
      </p:grpSp>
    </p:spTree>
    <p:custDataLst>
      <p:tags r:id="rId1"/>
    </p:custDataLst>
    <p:extLst>
      <p:ext uri="{BB962C8B-B14F-4D97-AF65-F5344CB8AC3E}">
        <p14:creationId xmlns:p14="http://schemas.microsoft.com/office/powerpoint/2010/main" val="20317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C6145BB9-457C-41F4-ACD1-BD7850255E8A}"/>
              </a:ext>
            </a:extLst>
          </p:cNvPr>
          <p:cNvGraphicFramePr>
            <a:graphicFrameLocks/>
          </p:cNvGraphicFramePr>
          <p:nvPr>
            <p:extLst>
              <p:ext uri="{D42A27DB-BD31-4B8C-83A1-F6EECF244321}">
                <p14:modId xmlns:p14="http://schemas.microsoft.com/office/powerpoint/2010/main" val="4072186296"/>
              </p:ext>
            </p:extLst>
          </p:nvPr>
        </p:nvGraphicFramePr>
        <p:xfrm>
          <a:off x="1121665" y="1879961"/>
          <a:ext cx="7200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ＭＳ Ｐゴシック" panose="020B0600070205080204" pitchFamily="50" charset="-128"/>
              </a:rPr>
              <a:t>– 2018</a:t>
            </a:r>
            <a:r>
              <a:rPr kumimoji="1" lang="ja-JP" altLang="en-US" sz="2400" dirty="0">
                <a:solidFill>
                  <a:srgbClr val="FFFF99"/>
                </a:solidFill>
                <a:latin typeface="ＭＳ Ｐゴシック" panose="020B0600070205080204" pitchFamily="50" charset="-128"/>
              </a:rPr>
              <a:t>年 </a:t>
            </a:r>
            <a:r>
              <a:rPr kumimoji="1" lang="en-US" altLang="ja-JP" sz="2400" dirty="0">
                <a:solidFill>
                  <a:srgbClr val="FFFF99"/>
                </a:solidFill>
                <a:latin typeface="ＭＳ Ｐゴシック" panose="020B0600070205080204" pitchFamily="50" charset="-128"/>
              </a:rPr>
              <a:t>-</a:t>
            </a:r>
            <a:endParaRPr kumimoji="1" lang="ja-JP" sz="3200" dirty="0">
              <a:solidFill>
                <a:srgbClr val="FFFF99"/>
              </a:solidFill>
              <a:latin typeface="+mj-ea"/>
            </a:endParaRPr>
          </a:p>
        </p:txBody>
      </p:sp>
      <p:sp>
        <p:nvSpPr>
          <p:cNvPr id="6" name="テキスト ボックス 5"/>
          <p:cNvSpPr txBox="1"/>
          <p:nvPr/>
        </p:nvSpPr>
        <p:spPr>
          <a:xfrm>
            <a:off x="801248" y="1238818"/>
            <a:ext cx="3809056"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施設間搬送および初療場所</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D5ECE-8B49-45CD-BE81-EF81920D1969}" type="slidenum">
              <a:rPr kumimoji="0" lang="en-US" altLang="ja-JP" sz="1200" b="0" i="0" u="none" strike="noStrike" kern="1200" cap="none" spc="0" normalizeH="0" baseline="0" noProof="0" smtClean="0">
                <a:ln>
                  <a:noFill/>
                </a:ln>
                <a:solidFill>
                  <a:srgbClr val="262626">
                    <a:tint val="75000"/>
                  </a:srgb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262626">
                  <a:tint val="75000"/>
                </a:srgbClr>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F636CC18-B580-4912-9080-B18CF0B6C011}"/>
              </a:ext>
            </a:extLst>
          </p:cNvPr>
          <p:cNvSpPr/>
          <p:nvPr/>
        </p:nvSpPr>
        <p:spPr>
          <a:xfrm>
            <a:off x="7417043" y="1238818"/>
            <a:ext cx="1494320" cy="461665"/>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 = 182</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件</a:t>
            </a:r>
            <a:endPar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21" name="直線コネクタ 20">
            <a:extLst>
              <a:ext uri="{FF2B5EF4-FFF2-40B4-BE49-F238E27FC236}">
                <a16:creationId xmlns:a16="http://schemas.microsoft.com/office/drawing/2014/main" id="{F40C9890-6C38-4B30-9908-9AEDC4395BC2}"/>
              </a:ext>
            </a:extLst>
          </p:cNvPr>
          <p:cNvCxnSpPr>
            <a:cxnSpLocks/>
          </p:cNvCxnSpPr>
          <p:nvPr/>
        </p:nvCxnSpPr>
        <p:spPr>
          <a:xfrm>
            <a:off x="1670975" y="3229650"/>
            <a:ext cx="0" cy="1537422"/>
          </a:xfrm>
          <a:prstGeom prst="line">
            <a:avLst/>
          </a:prstGeom>
          <a:ln w="38100">
            <a:tailEnd type="stealt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D0C4B36-2CAD-4EFA-A072-BBB3A59C9716}"/>
              </a:ext>
            </a:extLst>
          </p:cNvPr>
          <p:cNvCxnSpPr>
            <a:cxnSpLocks/>
          </p:cNvCxnSpPr>
          <p:nvPr/>
        </p:nvCxnSpPr>
        <p:spPr>
          <a:xfrm>
            <a:off x="4306186" y="3229650"/>
            <a:ext cx="3508886" cy="1525230"/>
          </a:xfrm>
          <a:prstGeom prst="line">
            <a:avLst/>
          </a:prstGeom>
          <a:ln w="38100">
            <a:tailEnd type="stealth"/>
          </a:ln>
        </p:spPr>
        <p:style>
          <a:lnRef idx="1">
            <a:schemeClr val="accent1"/>
          </a:lnRef>
          <a:fillRef idx="0">
            <a:schemeClr val="accent1"/>
          </a:fillRef>
          <a:effectRef idx="0">
            <a:schemeClr val="accent1"/>
          </a:effectRef>
          <a:fontRef idx="minor">
            <a:schemeClr val="tx1"/>
          </a:fontRef>
        </p:style>
      </p:cxnSp>
      <p:graphicFrame>
        <p:nvGraphicFramePr>
          <p:cNvPr id="12" name="グラフ 11">
            <a:extLst>
              <a:ext uri="{FF2B5EF4-FFF2-40B4-BE49-F238E27FC236}">
                <a16:creationId xmlns:a16="http://schemas.microsoft.com/office/drawing/2014/main" id="{686D2BAB-F7F2-48CA-B5F8-8E30E100D851}"/>
              </a:ext>
            </a:extLst>
          </p:cNvPr>
          <p:cNvGraphicFramePr>
            <a:graphicFrameLocks/>
          </p:cNvGraphicFramePr>
          <p:nvPr>
            <p:extLst>
              <p:ext uri="{D42A27DB-BD31-4B8C-83A1-F6EECF244321}">
                <p14:modId xmlns:p14="http://schemas.microsoft.com/office/powerpoint/2010/main" val="3423448392"/>
              </p:ext>
            </p:extLst>
          </p:nvPr>
        </p:nvGraphicFramePr>
        <p:xfrm>
          <a:off x="1121664" y="4213669"/>
          <a:ext cx="7200000" cy="2421047"/>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09704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7074888" cy="734291"/>
          </a:xfrm>
        </p:spPr>
        <p:txBody>
          <a:bodyPr anchor="b">
            <a:normAutofit/>
          </a:bodyPr>
          <a:lstStyle/>
          <a:p>
            <a:pPr lvl="0">
              <a:spcBef>
                <a:spcPts val="0"/>
              </a:spcBef>
            </a:pPr>
            <a:r>
              <a:rPr kumimoji="1" lang="ja-JP" altLang="en-US" sz="3600" b="1" dirty="0">
                <a:solidFill>
                  <a:srgbClr val="FFFF00"/>
                </a:solidFill>
                <a:latin typeface="+mj-ea"/>
              </a:rPr>
              <a:t>大阪府</a:t>
            </a:r>
            <a:r>
              <a:rPr kumimoji="1" lang="ja-JP" altLang="en-US" sz="3200" b="1" dirty="0">
                <a:solidFill>
                  <a:srgbClr val="FFFF00"/>
                </a:solidFill>
                <a:latin typeface="+mj-ea"/>
              </a:rPr>
              <a:t>　</a:t>
            </a:r>
            <a:r>
              <a:rPr kumimoji="1" lang="ja-JP" altLang="en-US" sz="2400" dirty="0">
                <a:latin typeface="+mj-ea"/>
              </a:rPr>
              <a:t>最重症合併妊産婦 搬送の取り組み</a:t>
            </a:r>
            <a:endParaRPr kumimoji="1" lang="ja-JP" altLang="en-US" sz="3200" dirty="0">
              <a:latin typeface="+mj-ea"/>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918" y="1142125"/>
            <a:ext cx="3745970" cy="5322582"/>
          </a:xfrm>
          <a:prstGeom prst="rect">
            <a:avLst/>
          </a:prstGeom>
          <a:ln>
            <a:noFill/>
          </a:ln>
          <a:effectLst>
            <a:outerShdw blurRad="292100" dist="139700" dir="2700000" algn="tl" rotWithShape="0">
              <a:srgbClr val="333333">
                <a:alpha val="65000"/>
              </a:srgbClr>
            </a:outerShdw>
          </a:effectLst>
        </p:spPr>
      </p:pic>
      <p:sp>
        <p:nvSpPr>
          <p:cNvPr id="3" name="正方形/長方形 2"/>
          <p:cNvSpPr/>
          <p:nvPr/>
        </p:nvSpPr>
        <p:spPr>
          <a:xfrm>
            <a:off x="4391110" y="3407011"/>
            <a:ext cx="4368428" cy="3083921"/>
          </a:xfrm>
          <a:prstGeom prst="rect">
            <a:avLst/>
          </a:prstGeom>
          <a:solidFill>
            <a:schemeClr val="bg1"/>
          </a:solidFill>
          <a:ln w="19050">
            <a:solidFill>
              <a:srgbClr val="FFC000"/>
            </a:solidFill>
          </a:ln>
          <a:effectLst>
            <a:outerShdw blurRad="63500" sx="102000" sy="102000" algn="ctr" rotWithShape="0">
              <a:prstClr val="black">
                <a:alpha val="40000"/>
              </a:prstClr>
            </a:outerShdw>
          </a:effectLst>
        </p:spPr>
        <p:txBody>
          <a:bodyPr wrap="square">
            <a:spAutoFit/>
          </a:bodyPr>
          <a:lstStyle/>
          <a:p>
            <a:pPr algn="just">
              <a:lnSpc>
                <a:spcPct val="120000"/>
              </a:lnSpc>
            </a:pPr>
            <a:r>
              <a:rPr lang="ja-JP" altLang="ja-JP" sz="2000" b="1" kern="100" dirty="0">
                <a:solidFill>
                  <a:srgbClr val="262626"/>
                </a:solidFill>
                <a:latin typeface="Century" panose="02040604050505020304" pitchFamily="18" charset="0"/>
                <a:ea typeface="ＭＳ 明朝" panose="02020609040205080304" pitchFamily="17" charset="-128"/>
                <a:cs typeface="Times New Roman" panose="02020603050405020304" pitchFamily="18" charset="0"/>
              </a:rPr>
              <a:t>５　搬送先の選定・連絡手順</a:t>
            </a:r>
            <a:endParaRPr lang="ja-JP" altLang="ja-JP" sz="1600" kern="100" dirty="0">
              <a:solidFill>
                <a:srgbClr val="262626"/>
              </a:solidFill>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20000"/>
              </a:lnSpc>
            </a:pPr>
            <a:r>
              <a:rPr lang="ja-JP" altLang="ja-JP" kern="100" dirty="0">
                <a:solidFill>
                  <a:srgbClr val="262626"/>
                </a:solidFill>
                <a:latin typeface="Century" panose="02040604050505020304" pitchFamily="18" charset="0"/>
                <a:ea typeface="ＭＳ 明朝" panose="02020609040205080304" pitchFamily="17" charset="-128"/>
                <a:cs typeface="Times New Roman" panose="02020603050405020304" pitchFamily="18" charset="0"/>
              </a:rPr>
              <a:t>最重症合併症妊産婦は、以下の２つのルートにより搬送先を選定し、連絡する。</a:t>
            </a:r>
            <a:endParaRPr lang="en-US" altLang="ja-JP" kern="100" dirty="0">
              <a:solidFill>
                <a:srgbClr val="262626"/>
              </a:solidFill>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20000"/>
              </a:lnSpc>
            </a:pPr>
            <a:endParaRPr lang="ja-JP" altLang="ja-JP" sz="1600" kern="100" dirty="0">
              <a:solidFill>
                <a:srgbClr val="262626"/>
              </a:solidFill>
              <a:latin typeface="Century" panose="02040604050505020304" pitchFamily="18" charset="0"/>
              <a:ea typeface="ＭＳ 明朝" panose="02020609040205080304" pitchFamily="17" charset="-128"/>
              <a:cs typeface="Times New Roman" panose="02020603050405020304" pitchFamily="18" charset="0"/>
            </a:endParaRPr>
          </a:p>
          <a:p>
            <a:pPr marL="266700" indent="-266700" algn="just">
              <a:lnSpc>
                <a:spcPct val="120000"/>
              </a:lnSpc>
            </a:pPr>
            <a:r>
              <a:rPr lang="ja-JP" altLang="ja-JP" kern="100" dirty="0">
                <a:solidFill>
                  <a:srgbClr val="262626"/>
                </a:solidFill>
                <a:latin typeface="Century" panose="02040604050505020304" pitchFamily="18" charset="0"/>
                <a:ea typeface="ＭＳ 明朝" panose="02020609040205080304" pitchFamily="17" charset="-128"/>
                <a:cs typeface="Times New Roman" panose="02020603050405020304" pitchFamily="18" charset="0"/>
              </a:rPr>
              <a:t>・妊産婦がかかりつけ医療機関に相談又は受診した場合は、ＯＧＣＳ「産婦人科診療相互援助システム」による</a:t>
            </a:r>
            <a:endParaRPr lang="ja-JP" altLang="ja-JP" sz="1600" kern="100" dirty="0">
              <a:solidFill>
                <a:srgbClr val="262626"/>
              </a:solidFill>
              <a:latin typeface="Century" panose="02040604050505020304" pitchFamily="18" charset="0"/>
              <a:ea typeface="ＭＳ 明朝" panose="02020609040205080304" pitchFamily="17" charset="-128"/>
              <a:cs typeface="Times New Roman" panose="02020603050405020304" pitchFamily="18" charset="0"/>
            </a:endParaRPr>
          </a:p>
          <a:p>
            <a:pPr marL="266700" indent="-266700" algn="just">
              <a:lnSpc>
                <a:spcPct val="120000"/>
              </a:lnSpc>
            </a:pPr>
            <a:r>
              <a:rPr lang="ja-JP" altLang="ja-JP" kern="100" dirty="0">
                <a:solidFill>
                  <a:srgbClr val="262626"/>
                </a:solidFill>
                <a:latin typeface="Century" panose="02040604050505020304" pitchFamily="18" charset="0"/>
                <a:ea typeface="ＭＳ 明朝" panose="02020609040205080304" pitchFamily="17" charset="-128"/>
                <a:cs typeface="Times New Roman" panose="02020603050405020304" pitchFamily="18" charset="0"/>
              </a:rPr>
              <a:t>・妊産婦が消防機関へ</a:t>
            </a:r>
            <a:r>
              <a:rPr lang="en-US" altLang="ja-JP" kern="100" dirty="0">
                <a:solidFill>
                  <a:srgbClr val="262626"/>
                </a:solidFill>
                <a:latin typeface="Century" panose="02040604050505020304" pitchFamily="18" charset="0"/>
                <a:ea typeface="ＭＳ 明朝" panose="02020609040205080304" pitchFamily="17" charset="-128"/>
                <a:cs typeface="Times New Roman" panose="02020603050405020304" pitchFamily="18" charset="0"/>
              </a:rPr>
              <a:t>119</a:t>
            </a:r>
            <a:r>
              <a:rPr lang="ja-JP" altLang="ja-JP" kern="100" dirty="0">
                <a:solidFill>
                  <a:srgbClr val="262626"/>
                </a:solidFill>
                <a:latin typeface="Century" panose="02040604050505020304" pitchFamily="18" charset="0"/>
                <a:ea typeface="ＭＳ 明朝" panose="02020609040205080304" pitchFamily="17" charset="-128"/>
                <a:cs typeface="Times New Roman" panose="02020603050405020304" pitchFamily="18" charset="0"/>
              </a:rPr>
              <a:t>番通報した場合は、救急隊からの直送による</a:t>
            </a:r>
            <a:endParaRPr lang="ja-JP" altLang="ja-JP" sz="1600" kern="100" dirty="0">
              <a:solidFill>
                <a:srgbClr val="262626"/>
              </a:solidFill>
              <a:latin typeface="Century" panose="02040604050505020304" pitchFamily="18" charset="0"/>
              <a:ea typeface="ＭＳ 明朝" panose="02020609040205080304" pitchFamily="17" charset="-128"/>
              <a:cs typeface="Times New Roman" panose="02020603050405020304" pitchFamily="18" charset="0"/>
            </a:endParaRPr>
          </a:p>
        </p:txBody>
      </p:sp>
    </p:spTree>
    <p:custDataLst>
      <p:tags r:id="rId1"/>
    </p:custDataLst>
    <p:extLst>
      <p:ext uri="{BB962C8B-B14F-4D97-AF65-F5344CB8AC3E}">
        <p14:creationId xmlns:p14="http://schemas.microsoft.com/office/powerpoint/2010/main" val="23886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ＭＳ Ｐゴシック" panose="020B0600070205080204" pitchFamily="50" charset="-128"/>
              </a:rPr>
              <a:t>– 2018</a:t>
            </a:r>
            <a:r>
              <a:rPr kumimoji="1" lang="ja-JP" altLang="en-US" sz="2400" dirty="0">
                <a:solidFill>
                  <a:srgbClr val="FFFF99"/>
                </a:solidFill>
                <a:latin typeface="ＭＳ Ｐゴシック" panose="020B0600070205080204" pitchFamily="50" charset="-128"/>
              </a:rPr>
              <a:t>年 </a:t>
            </a:r>
            <a:r>
              <a:rPr kumimoji="1" lang="en-US" altLang="ja-JP" sz="2400" dirty="0">
                <a:solidFill>
                  <a:srgbClr val="FFFF99"/>
                </a:solidFill>
                <a:latin typeface="ＭＳ Ｐゴシック" panose="020B0600070205080204" pitchFamily="50" charset="-128"/>
              </a:rPr>
              <a:t>-</a:t>
            </a:r>
            <a:endParaRPr kumimoji="1" lang="ja-JP" sz="3200" dirty="0">
              <a:solidFill>
                <a:srgbClr val="FFFF99"/>
              </a:solidFill>
              <a:latin typeface="+mj-ea"/>
            </a:endParaRPr>
          </a:p>
        </p:txBody>
      </p:sp>
      <p:sp>
        <p:nvSpPr>
          <p:cNvPr id="6" name="テキスト ボックス 5"/>
          <p:cNvSpPr txBox="1"/>
          <p:nvPr/>
        </p:nvSpPr>
        <p:spPr>
          <a:xfrm>
            <a:off x="801248" y="1238818"/>
            <a:ext cx="3198311"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r>
              <a:rPr lang="ja-JP" altLang="en-US" sz="2400" dirty="0">
                <a:solidFill>
                  <a:prstClr val="black"/>
                </a:solidFill>
                <a:latin typeface="ＭＳ Ｐゴシック" panose="020B0600070205080204" pitchFamily="50" charset="-128"/>
              </a:rPr>
              <a:t>依頼～決定までの時間</a:t>
            </a:r>
            <a:endParaRPr lang="ja-JP" altLang="en-US" sz="2400" dirty="0">
              <a:solidFill>
                <a:srgbClr val="262626">
                  <a:lumMod val="75000"/>
                  <a:lumOff val="25000"/>
                </a:srgbClr>
              </a:solidFill>
              <a:latin typeface="ＭＳ Ｐゴシック" panose="020B0600070205080204" pitchFamily="50" charset="-128"/>
            </a:endParaRPr>
          </a:p>
        </p:txBody>
      </p:sp>
      <p:sp>
        <p:nvSpPr>
          <p:cNvPr id="4" name="テキスト ボックス 3"/>
          <p:cNvSpPr txBox="1"/>
          <p:nvPr/>
        </p:nvSpPr>
        <p:spPr>
          <a:xfrm>
            <a:off x="801248" y="4007096"/>
            <a:ext cx="3198311"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r>
              <a:rPr lang="ja-JP" altLang="en-US" sz="2400" dirty="0">
                <a:solidFill>
                  <a:prstClr val="black"/>
                </a:solidFill>
                <a:latin typeface="ＭＳ Ｐゴシック" panose="020B0600070205080204" pitchFamily="50" charset="-128"/>
              </a:rPr>
              <a:t>依頼～搬入までの時間</a:t>
            </a:r>
            <a:endParaRPr lang="ja-JP" altLang="en-US" sz="2400" dirty="0">
              <a:solidFill>
                <a:srgbClr val="262626">
                  <a:lumMod val="75000"/>
                  <a:lumOff val="25000"/>
                </a:srgbClr>
              </a:solidFill>
              <a:latin typeface="ＭＳ Ｐゴシック" panose="020B0600070205080204" pitchFamily="50" charset="-128"/>
            </a:endParaRPr>
          </a:p>
        </p:txBody>
      </p:sp>
      <p:sp>
        <p:nvSpPr>
          <p:cNvPr id="8" name="正方形/長方形 7"/>
          <p:cNvSpPr/>
          <p:nvPr/>
        </p:nvSpPr>
        <p:spPr>
          <a:xfrm>
            <a:off x="4118059" y="1238818"/>
            <a:ext cx="3073277" cy="461665"/>
          </a:xfrm>
          <a:prstGeom prst="rect">
            <a:avLst/>
          </a:prstGeom>
        </p:spPr>
        <p:txBody>
          <a:bodyPr wrap="none">
            <a:spAutoFit/>
          </a:bodyPr>
          <a:lstStyle/>
          <a:p>
            <a:pPr fontAlgn="ctr"/>
            <a:r>
              <a:rPr lang="en-US" altLang="ja-JP" sz="2400" dirty="0">
                <a:solidFill>
                  <a:srgbClr val="000000"/>
                </a:solidFill>
                <a:latin typeface="ＭＳ Ｐゴシック" panose="020B0600070205080204" pitchFamily="50" charset="-128"/>
              </a:rPr>
              <a:t>N = 132</a:t>
            </a:r>
            <a:r>
              <a:rPr lang="ja-JP" altLang="en-US" dirty="0">
                <a:solidFill>
                  <a:srgbClr val="000000"/>
                </a:solidFill>
                <a:latin typeface="ＭＳ Ｐゴシック" panose="020B0600070205080204" pitchFamily="50" charset="-128"/>
              </a:rPr>
              <a:t>：回答のあった症例</a:t>
            </a:r>
            <a:endParaRPr lang="en-US" altLang="ja-JP" sz="2400" dirty="0">
              <a:solidFill>
                <a:srgbClr val="000000"/>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20</a:t>
            </a:fld>
            <a:endParaRPr lang="en-US" altLang="en-US">
              <a:solidFill>
                <a:srgbClr val="262626">
                  <a:tint val="75000"/>
                </a:srgbClr>
              </a:solidFill>
              <a:ea typeface="ＭＳ Ｐゴシック" panose="020B0600070205080204" pitchFamily="50" charset="-128"/>
            </a:endParaRPr>
          </a:p>
        </p:txBody>
      </p:sp>
      <p:graphicFrame>
        <p:nvGraphicFramePr>
          <p:cNvPr id="13" name="グラフ 12">
            <a:extLst>
              <a:ext uri="{FF2B5EF4-FFF2-40B4-BE49-F238E27FC236}">
                <a16:creationId xmlns:a16="http://schemas.microsoft.com/office/drawing/2014/main" id="{00000000-0008-0000-0900-000008000000}"/>
              </a:ext>
            </a:extLst>
          </p:cNvPr>
          <p:cNvGraphicFramePr>
            <a:graphicFrameLocks/>
          </p:cNvGraphicFramePr>
          <p:nvPr>
            <p:extLst>
              <p:ext uri="{D42A27DB-BD31-4B8C-83A1-F6EECF244321}">
                <p14:modId xmlns:p14="http://schemas.microsoft.com/office/powerpoint/2010/main" val="3810583277"/>
              </p:ext>
            </p:extLst>
          </p:nvPr>
        </p:nvGraphicFramePr>
        <p:xfrm>
          <a:off x="621656" y="2008064"/>
          <a:ext cx="8339464" cy="19869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00000000-0008-0000-0900-000009000000}"/>
              </a:ext>
            </a:extLst>
          </p:cNvPr>
          <p:cNvGraphicFramePr>
            <a:graphicFrameLocks/>
          </p:cNvGraphicFramePr>
          <p:nvPr>
            <p:extLst>
              <p:ext uri="{D42A27DB-BD31-4B8C-83A1-F6EECF244321}">
                <p14:modId xmlns:p14="http://schemas.microsoft.com/office/powerpoint/2010/main" val="1607892938"/>
              </p:ext>
            </p:extLst>
          </p:nvPr>
        </p:nvGraphicFramePr>
        <p:xfrm>
          <a:off x="611188" y="4561367"/>
          <a:ext cx="8349932" cy="1596544"/>
        </p:xfrm>
        <a:graphic>
          <a:graphicData uri="http://schemas.openxmlformats.org/drawingml/2006/chart">
            <c:chart xmlns:c="http://schemas.openxmlformats.org/drawingml/2006/chart" xmlns:r="http://schemas.openxmlformats.org/officeDocument/2006/relationships" r:id="rId6"/>
          </a:graphicData>
        </a:graphic>
      </p:graphicFrame>
      <p:sp>
        <p:nvSpPr>
          <p:cNvPr id="15" name="正方形/長方形 14">
            <a:extLst>
              <a:ext uri="{FF2B5EF4-FFF2-40B4-BE49-F238E27FC236}">
                <a16:creationId xmlns:a16="http://schemas.microsoft.com/office/drawing/2014/main" id="{27269F84-160B-4E94-8ECC-CF8C6D3562BD}"/>
              </a:ext>
            </a:extLst>
          </p:cNvPr>
          <p:cNvSpPr/>
          <p:nvPr/>
        </p:nvSpPr>
        <p:spPr>
          <a:xfrm>
            <a:off x="4121600" y="4017469"/>
            <a:ext cx="3073277" cy="461665"/>
          </a:xfrm>
          <a:prstGeom prst="rect">
            <a:avLst/>
          </a:prstGeom>
        </p:spPr>
        <p:txBody>
          <a:bodyPr wrap="none">
            <a:spAutoFit/>
          </a:bodyPr>
          <a:lstStyle/>
          <a:p>
            <a:pPr fontAlgn="ctr"/>
            <a:r>
              <a:rPr lang="en-US" altLang="ja-JP" sz="2400" dirty="0">
                <a:solidFill>
                  <a:srgbClr val="000000"/>
                </a:solidFill>
                <a:latin typeface="ＭＳ Ｐゴシック" panose="020B0600070205080204" pitchFamily="50" charset="-128"/>
              </a:rPr>
              <a:t>N = 132</a:t>
            </a:r>
            <a:r>
              <a:rPr lang="ja-JP" altLang="en-US" dirty="0">
                <a:solidFill>
                  <a:srgbClr val="000000"/>
                </a:solidFill>
                <a:latin typeface="ＭＳ Ｐゴシック" panose="020B0600070205080204" pitchFamily="50" charset="-128"/>
              </a:rPr>
              <a:t>：回答のあった症例</a:t>
            </a:r>
            <a:endParaRPr lang="en-US" altLang="ja-JP" sz="2400" dirty="0">
              <a:solidFill>
                <a:srgbClr val="000000"/>
              </a:solidFill>
              <a:latin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3234402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ＭＳ Ｐゴシック" panose="020B0600070205080204" pitchFamily="50" charset="-128"/>
              </a:rPr>
              <a:t>– 2018</a:t>
            </a:r>
            <a:r>
              <a:rPr kumimoji="1" lang="ja-JP" altLang="en-US" sz="2400" dirty="0">
                <a:solidFill>
                  <a:srgbClr val="FFFF99"/>
                </a:solidFill>
                <a:latin typeface="ＭＳ Ｐゴシック" panose="020B0600070205080204" pitchFamily="50" charset="-128"/>
              </a:rPr>
              <a:t>年 </a:t>
            </a:r>
            <a:r>
              <a:rPr kumimoji="1" lang="en-US" altLang="ja-JP" sz="2400" dirty="0">
                <a:solidFill>
                  <a:srgbClr val="FFFF99"/>
                </a:solidFill>
                <a:latin typeface="ＭＳ Ｐゴシック" panose="020B0600070205080204" pitchFamily="50" charset="-128"/>
              </a:rPr>
              <a:t>-</a:t>
            </a:r>
            <a:endParaRPr kumimoji="1" lang="ja-JP" sz="3200" dirty="0">
              <a:solidFill>
                <a:srgbClr val="FFFF99"/>
              </a:solidFill>
              <a:latin typeface="+mj-ea"/>
            </a:endParaRPr>
          </a:p>
        </p:txBody>
      </p:sp>
      <p:sp>
        <p:nvSpPr>
          <p:cNvPr id="6" name="正方形/長方形 5"/>
          <p:cNvSpPr/>
          <p:nvPr/>
        </p:nvSpPr>
        <p:spPr>
          <a:xfrm>
            <a:off x="479749" y="2468291"/>
            <a:ext cx="8305475" cy="2308324"/>
          </a:xfrm>
          <a:prstGeom prst="rect">
            <a:avLst/>
          </a:prstGeom>
        </p:spPr>
        <p:txBody>
          <a:bodyPr wrap="square">
            <a:spAutoFit/>
          </a:bodyPr>
          <a:lstStyle/>
          <a:p>
            <a:pPr marL="342900" indent="-342900">
              <a:buFont typeface="Arial" panose="020B0604020202020204" pitchFamily="34" charset="0"/>
              <a:buChar char="•"/>
            </a:pPr>
            <a:r>
              <a:rPr lang="ja-JP" altLang="en-US" sz="2400" dirty="0">
                <a:solidFill>
                  <a:prstClr val="black"/>
                </a:solidFill>
                <a:latin typeface="ＭＳ Ｐゴシック" panose="020B0600070205080204" pitchFamily="50" charset="-128"/>
              </a:rPr>
              <a:t>治癒・寛解	</a:t>
            </a:r>
            <a:r>
              <a:rPr lang="en-US" altLang="ja-JP" sz="2400" dirty="0">
                <a:solidFill>
                  <a:prstClr val="black"/>
                </a:solidFill>
                <a:latin typeface="ＭＳ Ｐゴシック" panose="020B0600070205080204" pitchFamily="50" charset="-128"/>
              </a:rPr>
              <a:t>	417</a:t>
            </a:r>
            <a:r>
              <a:rPr lang="ja-JP" altLang="en-US" sz="2400" dirty="0">
                <a:solidFill>
                  <a:prstClr val="black"/>
                </a:solidFill>
                <a:latin typeface="ＭＳ Ｐゴシック" panose="020B0600070205080204" pitchFamily="50" charset="-128"/>
              </a:rPr>
              <a:t>例</a:t>
            </a:r>
            <a:endParaRPr lang="en-US" altLang="ja-JP" sz="2400" dirty="0">
              <a:solidFill>
                <a:prstClr val="black"/>
              </a:solidFill>
              <a:latin typeface="ＭＳ Ｐゴシック" panose="020B0600070205080204" pitchFamily="50" charset="-128"/>
            </a:endParaRPr>
          </a:p>
          <a:p>
            <a:pPr marL="342900" indent="-342900">
              <a:buFont typeface="Arial" panose="020B0604020202020204" pitchFamily="34" charset="0"/>
              <a:buChar char="•"/>
            </a:pPr>
            <a:r>
              <a:rPr lang="ja-JP" altLang="en-US" sz="2400" dirty="0">
                <a:solidFill>
                  <a:prstClr val="black"/>
                </a:solidFill>
                <a:latin typeface="ＭＳ Ｐゴシック" panose="020B0600070205080204" pitchFamily="50" charset="-128"/>
              </a:rPr>
              <a:t>不変	</a:t>
            </a:r>
            <a:r>
              <a:rPr lang="en-US" altLang="ja-JP" sz="2400" dirty="0">
                <a:solidFill>
                  <a:prstClr val="black"/>
                </a:solidFill>
                <a:latin typeface="ＭＳ Ｐゴシック" panose="020B0600070205080204" pitchFamily="50" charset="-128"/>
              </a:rPr>
              <a:t>	   5</a:t>
            </a:r>
            <a:r>
              <a:rPr lang="ja-JP" altLang="en-US" sz="2400" dirty="0">
                <a:solidFill>
                  <a:prstClr val="black"/>
                </a:solidFill>
                <a:latin typeface="ＭＳ Ｐゴシック" panose="020B0600070205080204" pitchFamily="50" charset="-128"/>
              </a:rPr>
              <a:t>例</a:t>
            </a:r>
            <a:endParaRPr lang="en-US" altLang="ja-JP" sz="2400" dirty="0">
              <a:solidFill>
                <a:prstClr val="black"/>
              </a:solidFill>
              <a:latin typeface="ＭＳ Ｐゴシック" panose="020B0600070205080204" pitchFamily="50" charset="-128"/>
            </a:endParaRPr>
          </a:p>
          <a:p>
            <a:pPr marL="342900" indent="-342900">
              <a:buFont typeface="Arial" panose="020B0604020202020204" pitchFamily="34" charset="0"/>
              <a:buChar char="•"/>
            </a:pPr>
            <a:r>
              <a:rPr lang="ja-JP" altLang="en-US" sz="2400" dirty="0">
                <a:solidFill>
                  <a:prstClr val="black"/>
                </a:solidFill>
                <a:latin typeface="ＭＳ Ｐゴシック" panose="020B0600070205080204" pitchFamily="50" charset="-128"/>
              </a:rPr>
              <a:t>悪化	</a:t>
            </a:r>
            <a:r>
              <a:rPr lang="en-US" altLang="ja-JP" sz="2400" dirty="0">
                <a:solidFill>
                  <a:prstClr val="black"/>
                </a:solidFill>
                <a:latin typeface="ＭＳ Ｐゴシック" panose="020B0600070205080204" pitchFamily="50" charset="-128"/>
              </a:rPr>
              <a:t>	   0</a:t>
            </a:r>
            <a:r>
              <a:rPr lang="ja-JP" altLang="en-US" sz="2400" dirty="0">
                <a:solidFill>
                  <a:prstClr val="black"/>
                </a:solidFill>
                <a:latin typeface="ＭＳ Ｐゴシック" panose="020B0600070205080204" pitchFamily="50" charset="-128"/>
              </a:rPr>
              <a:t>例</a:t>
            </a:r>
            <a:endParaRPr lang="en-US" altLang="ja-JP" sz="2400" dirty="0">
              <a:solidFill>
                <a:prstClr val="black"/>
              </a:solidFill>
              <a:latin typeface="ＭＳ Ｐゴシック" panose="020B0600070205080204" pitchFamily="50" charset="-128"/>
            </a:endParaRPr>
          </a:p>
          <a:p>
            <a:pPr marL="342900" indent="-342900">
              <a:buFont typeface="Arial" panose="020B0604020202020204" pitchFamily="34" charset="0"/>
              <a:buChar char="•"/>
            </a:pPr>
            <a:r>
              <a:rPr lang="ja-JP" altLang="en-US" sz="2400" dirty="0">
                <a:solidFill>
                  <a:srgbClr val="FF0000"/>
                </a:solidFill>
                <a:latin typeface="ＭＳ Ｐゴシック" panose="020B0600070205080204" pitchFamily="50" charset="-128"/>
              </a:rPr>
              <a:t>死亡	</a:t>
            </a:r>
            <a:r>
              <a:rPr lang="en-US" altLang="ja-JP" sz="2400" dirty="0">
                <a:solidFill>
                  <a:srgbClr val="FF0000"/>
                </a:solidFill>
                <a:latin typeface="ＭＳ Ｐゴシック" panose="020B0600070205080204" pitchFamily="50" charset="-128"/>
              </a:rPr>
              <a:t>	   2</a:t>
            </a:r>
            <a:r>
              <a:rPr lang="ja-JP" altLang="en-US" sz="2400" dirty="0">
                <a:solidFill>
                  <a:srgbClr val="FF0000"/>
                </a:solidFill>
                <a:latin typeface="ＭＳ Ｐゴシック" panose="020B0600070205080204" pitchFamily="50" charset="-128"/>
              </a:rPr>
              <a:t>例 </a:t>
            </a:r>
            <a:r>
              <a:rPr lang="en-US" altLang="ja-JP" sz="2400" dirty="0">
                <a:solidFill>
                  <a:srgbClr val="FF0000"/>
                </a:solidFill>
                <a:latin typeface="ＭＳ Ｐゴシック" panose="020B0600070205080204" pitchFamily="50" charset="-128"/>
              </a:rPr>
              <a:t>(HELLP</a:t>
            </a:r>
            <a:r>
              <a:rPr lang="ja-JP" altLang="en-US" sz="2400" dirty="0">
                <a:solidFill>
                  <a:srgbClr val="FF0000"/>
                </a:solidFill>
                <a:latin typeface="ＭＳ Ｐゴシック" panose="020B0600070205080204" pitchFamily="50" charset="-128"/>
              </a:rPr>
              <a:t>・脳出血、肺高血圧症</a:t>
            </a:r>
            <a:r>
              <a:rPr lang="en-US" altLang="ja-JP" sz="2400" dirty="0">
                <a:solidFill>
                  <a:srgbClr val="FF0000"/>
                </a:solidFill>
                <a:latin typeface="ＭＳ Ｐゴシック" panose="020B0600070205080204" pitchFamily="50" charset="-128"/>
              </a:rPr>
              <a:t>)</a:t>
            </a:r>
          </a:p>
          <a:p>
            <a:pPr marL="342900" indent="-342900">
              <a:buFont typeface="Arial" panose="020B0604020202020204" pitchFamily="34" charset="0"/>
              <a:buChar char="•"/>
            </a:pPr>
            <a:r>
              <a:rPr lang="ja-JP" altLang="en-US" sz="2400" dirty="0">
                <a:solidFill>
                  <a:prstClr val="black"/>
                </a:solidFill>
                <a:latin typeface="ＭＳ Ｐゴシック" panose="020B0600070205080204" pitchFamily="50" charset="-128"/>
              </a:rPr>
              <a:t>不明	</a:t>
            </a:r>
            <a:r>
              <a:rPr lang="en-US" altLang="ja-JP" sz="2400" dirty="0">
                <a:solidFill>
                  <a:prstClr val="black"/>
                </a:solidFill>
                <a:latin typeface="ＭＳ Ｐゴシック" panose="020B0600070205080204" pitchFamily="50" charset="-128"/>
              </a:rPr>
              <a:t>	   3</a:t>
            </a:r>
            <a:r>
              <a:rPr lang="ja-JP" altLang="en-US" sz="2400" dirty="0">
                <a:solidFill>
                  <a:prstClr val="black"/>
                </a:solidFill>
                <a:latin typeface="ＭＳ Ｐゴシック" panose="020B0600070205080204" pitchFamily="50" charset="-128"/>
              </a:rPr>
              <a:t>例</a:t>
            </a:r>
            <a:endParaRPr lang="en-US" altLang="ja-JP" sz="2400" dirty="0">
              <a:solidFill>
                <a:prstClr val="black"/>
              </a:solidFill>
              <a:latin typeface="ＭＳ Ｐゴシック" panose="020B0600070205080204" pitchFamily="50" charset="-128"/>
            </a:endParaRPr>
          </a:p>
          <a:p>
            <a:pPr marL="342900" indent="-342900">
              <a:buFont typeface="Arial" panose="020B0604020202020204" pitchFamily="34" charset="0"/>
              <a:buChar char="•"/>
            </a:pPr>
            <a:r>
              <a:rPr lang="ja-JP" altLang="en-US" sz="2400" dirty="0">
                <a:solidFill>
                  <a:prstClr val="black"/>
                </a:solidFill>
                <a:latin typeface="ＭＳ Ｐゴシック" panose="020B0600070205080204" pitchFamily="50" charset="-128"/>
              </a:rPr>
              <a:t>後遺症あり</a:t>
            </a:r>
            <a:r>
              <a:rPr lang="en-US" altLang="ja-JP" sz="2400" dirty="0">
                <a:solidFill>
                  <a:prstClr val="black"/>
                </a:solidFill>
                <a:latin typeface="ＭＳ Ｐゴシック" panose="020B0600070205080204" pitchFamily="50" charset="-128"/>
              </a:rPr>
              <a:t>		   3</a:t>
            </a:r>
            <a:r>
              <a:rPr lang="ja-JP" altLang="en-US" sz="2400" dirty="0">
                <a:solidFill>
                  <a:prstClr val="black"/>
                </a:solidFill>
                <a:latin typeface="ＭＳ Ｐゴシック" panose="020B0600070205080204" pitchFamily="50" charset="-128"/>
              </a:rPr>
              <a:t>例</a:t>
            </a:r>
            <a:endParaRPr lang="en-US" altLang="ja-JP" sz="2400" dirty="0">
              <a:solidFill>
                <a:prstClr val="black"/>
              </a:solidFill>
              <a:latin typeface="ＭＳ Ｐゴシック" panose="020B0600070205080204" pitchFamily="50" charset="-128"/>
            </a:endParaRPr>
          </a:p>
        </p:txBody>
      </p:sp>
      <p:sp>
        <p:nvSpPr>
          <p:cNvPr id="15" name="テキスト ボックス 14"/>
          <p:cNvSpPr txBox="1"/>
          <p:nvPr/>
        </p:nvSpPr>
        <p:spPr>
          <a:xfrm>
            <a:off x="479750" y="1933234"/>
            <a:ext cx="902811" cy="523220"/>
          </a:xfrm>
          <a:prstGeom prst="rect">
            <a:avLst/>
          </a:prstGeom>
          <a:noFill/>
        </p:spPr>
        <p:txBody>
          <a:bodyPr wrap="none" rtlCol="0">
            <a:spAutoFit/>
          </a:bodyPr>
          <a:lstStyle/>
          <a:p>
            <a:pPr algn="ctr"/>
            <a:r>
              <a:rPr lang="ja-JP" altLang="en-US" sz="2800" dirty="0">
                <a:solidFill>
                  <a:srgbClr val="FFC000">
                    <a:lumMod val="50000"/>
                  </a:srgbClr>
                </a:solidFill>
                <a:latin typeface="ＭＳ Ｐゴシック" panose="020B0600070205080204" pitchFamily="50" charset="-128"/>
              </a:rPr>
              <a:t>転帰</a:t>
            </a:r>
          </a:p>
        </p:txBody>
      </p:sp>
      <p:sp>
        <p:nvSpPr>
          <p:cNvPr id="19" name="テキスト ボックス 18"/>
          <p:cNvSpPr txBox="1"/>
          <p:nvPr/>
        </p:nvSpPr>
        <p:spPr>
          <a:xfrm>
            <a:off x="6078138" y="5532146"/>
            <a:ext cx="1938352" cy="769441"/>
          </a:xfrm>
          <a:prstGeom prst="rect">
            <a:avLst/>
          </a:prstGeom>
          <a:solidFill>
            <a:schemeClr val="accent4">
              <a:lumMod val="60000"/>
              <a:lumOff val="40000"/>
            </a:schemeClr>
          </a:solidFill>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n-US" altLang="ja-JP" sz="4400" dirty="0">
                <a:ln w="0"/>
                <a:solidFill>
                  <a:prstClr val="black"/>
                </a:solidFill>
                <a:effectLst>
                  <a:outerShdw blurRad="38100" dist="19050" dir="2700000" algn="tl" rotWithShape="0">
                    <a:prstClr val="black">
                      <a:alpha val="40000"/>
                    </a:prstClr>
                  </a:outerShdw>
                </a:effectLst>
                <a:latin typeface="ＭＳ Ｐゴシック" panose="020B0600070205080204" pitchFamily="50" charset="-128"/>
              </a:rPr>
              <a:t>1 / </a:t>
            </a:r>
            <a:r>
              <a:rPr lang="en-US" altLang="ja-JP" sz="4400" dirty="0" smtClean="0">
                <a:ln w="0"/>
                <a:solidFill>
                  <a:srgbClr val="FF0000"/>
                </a:solidFill>
                <a:effectLst>
                  <a:outerShdw blurRad="38100" dist="19050" dir="2700000" algn="tl" rotWithShape="0">
                    <a:prstClr val="black">
                      <a:alpha val="40000"/>
                    </a:prstClr>
                  </a:outerShdw>
                </a:effectLst>
                <a:latin typeface="ＭＳ Ｐゴシック" panose="020B0600070205080204" pitchFamily="50" charset="-128"/>
              </a:rPr>
              <a:t>214</a:t>
            </a:r>
            <a:endParaRPr lang="ja-JP" altLang="en-US" sz="4400" dirty="0">
              <a:ln w="0"/>
              <a:solidFill>
                <a:srgbClr val="FF0000"/>
              </a:solidFill>
              <a:effectLst>
                <a:outerShdw blurRad="38100" dist="19050" dir="2700000" algn="tl" rotWithShape="0">
                  <a:prstClr val="black">
                    <a:alpha val="40000"/>
                  </a:prstClr>
                </a:outerShdw>
              </a:effectLst>
              <a:latin typeface="ＭＳ Ｐゴシック" panose="020B0600070205080204" pitchFamily="50" charset="-128"/>
            </a:endParaRPr>
          </a:p>
        </p:txBody>
      </p:sp>
      <p:sp>
        <p:nvSpPr>
          <p:cNvPr id="26" name="テキスト ボックス 25"/>
          <p:cNvSpPr txBox="1"/>
          <p:nvPr/>
        </p:nvSpPr>
        <p:spPr>
          <a:xfrm>
            <a:off x="4421323" y="5033107"/>
            <a:ext cx="3582099" cy="461665"/>
          </a:xfrm>
          <a:prstGeom prst="rect">
            <a:avLst/>
          </a:prstGeom>
          <a:noFill/>
        </p:spPr>
        <p:txBody>
          <a:bodyPr wrap="square" rtlCol="0">
            <a:spAutoFit/>
          </a:bodyPr>
          <a:lstStyle/>
          <a:p>
            <a:pPr marL="176213" indent="-176213">
              <a:buFont typeface="Arial" panose="020B0604020202020204" pitchFamily="34" charset="0"/>
              <a:buChar char="•"/>
            </a:pPr>
            <a:r>
              <a:rPr lang="ja-JP" altLang="en-US" sz="2400" dirty="0">
                <a:solidFill>
                  <a:srgbClr val="FF0000"/>
                </a:solidFill>
                <a:latin typeface="ＭＳ Ｐゴシック" panose="020B0600070205080204" pitchFamily="50" charset="-128"/>
              </a:rPr>
              <a:t>最重症妊産婦の死亡率</a:t>
            </a:r>
          </a:p>
        </p:txBody>
      </p:sp>
      <p:sp>
        <p:nvSpPr>
          <p:cNvPr id="10" name="テキスト ボックス 9"/>
          <p:cNvSpPr txBox="1"/>
          <p:nvPr/>
        </p:nvSpPr>
        <p:spPr>
          <a:xfrm>
            <a:off x="801248" y="1238818"/>
            <a:ext cx="4031873"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r>
              <a:rPr lang="ja-JP" altLang="en-US" sz="2400" dirty="0">
                <a:solidFill>
                  <a:prstClr val="black"/>
                </a:solidFill>
                <a:latin typeface="ＭＳ Ｐゴシック" panose="020B0600070205080204" pitchFamily="50" charset="-128"/>
              </a:rPr>
              <a:t>転帰：最重症妊産婦の死亡率</a:t>
            </a:r>
          </a:p>
        </p:txBody>
      </p:sp>
      <p:sp>
        <p:nvSpPr>
          <p:cNvPr id="2" name="スライド番号プレースホルダー 1"/>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21</a:t>
            </a:fld>
            <a:endParaRPr lang="en-US" altLang="en-US" dirty="0">
              <a:solidFill>
                <a:srgbClr val="262626">
                  <a:tint val="75000"/>
                </a:srgbClr>
              </a:solidFill>
              <a:ea typeface="ＭＳ Ｐゴシック" panose="020B0600070205080204" pitchFamily="50" charset="-128"/>
            </a:endParaRPr>
          </a:p>
        </p:txBody>
      </p:sp>
      <p:sp>
        <p:nvSpPr>
          <p:cNvPr id="11" name="テキスト ボックス 10"/>
          <p:cNvSpPr txBox="1"/>
          <p:nvPr/>
        </p:nvSpPr>
        <p:spPr>
          <a:xfrm>
            <a:off x="4025593" y="4325324"/>
            <a:ext cx="2289409" cy="400110"/>
          </a:xfrm>
          <a:prstGeom prst="rect">
            <a:avLst/>
          </a:prstGeom>
          <a:noFill/>
        </p:spPr>
        <p:txBody>
          <a:bodyPr wrap="none" rtlCol="0">
            <a:spAutoFit/>
          </a:bodyPr>
          <a:lstStyle/>
          <a:p>
            <a:r>
              <a:rPr kumimoji="1" lang="ja-JP" altLang="en-US" sz="2000" dirty="0">
                <a:latin typeface="+mj-ea"/>
                <a:ea typeface="+mj-ea"/>
              </a:rPr>
              <a:t>（</a:t>
            </a:r>
            <a:r>
              <a:rPr kumimoji="1" lang="en-US" altLang="ja-JP" sz="2000" dirty="0">
                <a:latin typeface="+mj-ea"/>
                <a:ea typeface="+mj-ea"/>
              </a:rPr>
              <a:t>0.7</a:t>
            </a:r>
            <a:r>
              <a:rPr kumimoji="1" lang="ja-JP" altLang="en-US" sz="2000" dirty="0">
                <a:latin typeface="+mj-ea"/>
                <a:ea typeface="+mj-ea"/>
              </a:rPr>
              <a:t>％：資料</a:t>
            </a:r>
            <a:r>
              <a:rPr kumimoji="1" lang="en-US" altLang="ja-JP" sz="2000" dirty="0">
                <a:latin typeface="+mj-ea"/>
                <a:ea typeface="+mj-ea"/>
              </a:rPr>
              <a:t>3</a:t>
            </a:r>
            <a:r>
              <a:rPr lang="ja-JP" altLang="en-US" sz="2000" dirty="0">
                <a:latin typeface="+mj-ea"/>
                <a:ea typeface="+mj-ea"/>
              </a:rPr>
              <a:t>参照</a:t>
            </a:r>
            <a:r>
              <a:rPr kumimoji="1" lang="ja-JP" altLang="en-US" sz="2000" dirty="0">
                <a:latin typeface="+mj-ea"/>
                <a:ea typeface="+mj-ea"/>
              </a:rPr>
              <a:t>）</a:t>
            </a:r>
          </a:p>
        </p:txBody>
      </p:sp>
    </p:spTree>
    <p:custDataLst>
      <p:tags r:id="rId1"/>
    </p:custDataLst>
    <p:extLst>
      <p:ext uri="{BB962C8B-B14F-4D97-AF65-F5344CB8AC3E}">
        <p14:creationId xmlns:p14="http://schemas.microsoft.com/office/powerpoint/2010/main" val="381938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mj-ea"/>
              </a:rPr>
              <a:t>– 2018</a:t>
            </a:r>
            <a:r>
              <a:rPr kumimoji="1" lang="ja-JP" altLang="en-US" sz="2400" dirty="0">
                <a:solidFill>
                  <a:srgbClr val="FFFF99"/>
                </a:solidFill>
                <a:latin typeface="+mj-ea"/>
              </a:rPr>
              <a:t>年 </a:t>
            </a:r>
            <a:r>
              <a:rPr kumimoji="1" lang="en-US" altLang="ja-JP" sz="2400" dirty="0">
                <a:solidFill>
                  <a:srgbClr val="FFFF99"/>
                </a:solidFill>
                <a:latin typeface="+mj-ea"/>
              </a:rPr>
              <a:t>-</a:t>
            </a:r>
            <a:endParaRPr kumimoji="1" lang="ja-JP" sz="3200" dirty="0">
              <a:solidFill>
                <a:srgbClr val="FFFF99"/>
              </a:solidFill>
              <a:latin typeface="+mj-ea"/>
            </a:endParaRPr>
          </a:p>
        </p:txBody>
      </p:sp>
      <p:sp>
        <p:nvSpPr>
          <p:cNvPr id="10" name="テキスト ボックス 9"/>
          <p:cNvSpPr txBox="1"/>
          <p:nvPr/>
        </p:nvSpPr>
        <p:spPr>
          <a:xfrm>
            <a:off x="801248" y="1238818"/>
            <a:ext cx="2646878" cy="46166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none" rtlCol="0">
            <a:spAutoFit/>
          </a:bodyPr>
          <a:lstStyle/>
          <a:p>
            <a:r>
              <a:rPr lang="ja-JP" altLang="en-US" sz="2400" dirty="0">
                <a:solidFill>
                  <a:prstClr val="black"/>
                </a:solidFill>
                <a:latin typeface="ＭＳ Ｐゴシック" panose="020B0600070205080204" pitchFamily="50" charset="-128"/>
              </a:rPr>
              <a:t>心肺停止症例：</a:t>
            </a:r>
            <a:r>
              <a:rPr lang="en-US" altLang="ja-JP" sz="2400" dirty="0">
                <a:solidFill>
                  <a:prstClr val="black"/>
                </a:solidFill>
                <a:latin typeface="ＭＳ Ｐゴシック" panose="020B0600070205080204" pitchFamily="50" charset="-128"/>
              </a:rPr>
              <a:t>6</a:t>
            </a:r>
            <a:r>
              <a:rPr lang="ja-JP" altLang="en-US" sz="2400" dirty="0">
                <a:solidFill>
                  <a:prstClr val="black"/>
                </a:solidFill>
                <a:latin typeface="ＭＳ Ｐゴシック" panose="020B0600070205080204" pitchFamily="50" charset="-128"/>
              </a:rPr>
              <a:t>例</a:t>
            </a:r>
          </a:p>
        </p:txBody>
      </p:sp>
      <p:graphicFrame>
        <p:nvGraphicFramePr>
          <p:cNvPr id="2" name="表 1"/>
          <p:cNvGraphicFramePr>
            <a:graphicFrameLocks noGrp="1"/>
          </p:cNvGraphicFramePr>
          <p:nvPr>
            <p:extLst>
              <p:ext uri="{D42A27DB-BD31-4B8C-83A1-F6EECF244321}">
                <p14:modId xmlns:p14="http://schemas.microsoft.com/office/powerpoint/2010/main" val="3058839520"/>
              </p:ext>
            </p:extLst>
          </p:nvPr>
        </p:nvGraphicFramePr>
        <p:xfrm>
          <a:off x="334975" y="1989136"/>
          <a:ext cx="8406688" cy="4392003"/>
        </p:xfrm>
        <a:graphic>
          <a:graphicData uri="http://schemas.openxmlformats.org/drawingml/2006/table">
            <a:tbl>
              <a:tblPr firstRow="1" bandRow="1">
                <a:tableStyleId>{5C22544A-7EE6-4342-B048-85BDC9FD1C3A}</a:tableStyleId>
              </a:tblPr>
              <a:tblGrid>
                <a:gridCol w="2463089">
                  <a:extLst>
                    <a:ext uri="{9D8B030D-6E8A-4147-A177-3AD203B41FA5}">
                      <a16:colId xmlns:a16="http://schemas.microsoft.com/office/drawing/2014/main" val="20000"/>
                    </a:ext>
                  </a:extLst>
                </a:gridCol>
                <a:gridCol w="2304288">
                  <a:extLst>
                    <a:ext uri="{9D8B030D-6E8A-4147-A177-3AD203B41FA5}">
                      <a16:colId xmlns:a16="http://schemas.microsoft.com/office/drawing/2014/main" val="20001"/>
                    </a:ext>
                  </a:extLst>
                </a:gridCol>
                <a:gridCol w="2304288">
                  <a:extLst>
                    <a:ext uri="{9D8B030D-6E8A-4147-A177-3AD203B41FA5}">
                      <a16:colId xmlns:a16="http://schemas.microsoft.com/office/drawing/2014/main" val="20002"/>
                    </a:ext>
                  </a:extLst>
                </a:gridCol>
                <a:gridCol w="1335023">
                  <a:extLst>
                    <a:ext uri="{9D8B030D-6E8A-4147-A177-3AD203B41FA5}">
                      <a16:colId xmlns:a16="http://schemas.microsoft.com/office/drawing/2014/main" val="20003"/>
                    </a:ext>
                  </a:extLst>
                </a:gridCol>
              </a:tblGrid>
              <a:tr h="627429">
                <a:tc>
                  <a:txBody>
                    <a:bodyPr/>
                    <a:lstStyle/>
                    <a:p>
                      <a:pPr algn="l"/>
                      <a:r>
                        <a:rPr kumimoji="1" lang="ja-JP" altLang="en-US" sz="1600" b="1" dirty="0">
                          <a:latin typeface="+mj-ea"/>
                          <a:ea typeface="+mj-ea"/>
                        </a:rPr>
                        <a:t>最終診断</a:t>
                      </a:r>
                      <a:endParaRPr kumimoji="1" lang="ja-JP" altLang="en-US" sz="1600" b="1" dirty="0">
                        <a:solidFill>
                          <a:schemeClr val="bg1"/>
                        </a:solidFill>
                        <a:latin typeface="+mj-ea"/>
                        <a:ea typeface="+mj-ea"/>
                      </a:endParaRPr>
                    </a:p>
                  </a:txBody>
                  <a:tcPr anchor="ctr"/>
                </a:tc>
                <a:tc>
                  <a:txBody>
                    <a:bodyPr/>
                    <a:lstStyle/>
                    <a:p>
                      <a:pPr algn="l"/>
                      <a:r>
                        <a:rPr kumimoji="1" lang="ja-JP" altLang="en-US" sz="1600" b="1" dirty="0">
                          <a:latin typeface="+mj-ea"/>
                          <a:ea typeface="+mj-ea"/>
                        </a:rPr>
                        <a:t>発生場所</a:t>
                      </a:r>
                      <a:endParaRPr kumimoji="1" lang="ja-JP" altLang="en-US" sz="1600" b="1" dirty="0">
                        <a:solidFill>
                          <a:schemeClr val="bg1"/>
                        </a:solidFill>
                        <a:latin typeface="+mj-ea"/>
                        <a:ea typeface="+mj-ea"/>
                      </a:endParaRPr>
                    </a:p>
                  </a:txBody>
                  <a:tcPr anchor="ctr"/>
                </a:tc>
                <a:tc>
                  <a:txBody>
                    <a:bodyPr/>
                    <a:lstStyle/>
                    <a:p>
                      <a:pPr algn="l" fontAlgn="ctr"/>
                      <a:r>
                        <a:rPr lang="ja-JP" altLang="en-US" sz="1600" b="1" u="none" strike="noStrike" dirty="0">
                          <a:effectLst/>
                          <a:latin typeface="+mj-ea"/>
                          <a:ea typeface="+mj-ea"/>
                        </a:rPr>
                        <a:t>搬入先</a:t>
                      </a:r>
                      <a:endParaRPr lang="ja-JP" altLang="en-US" sz="1600" b="1" i="0" u="none" strike="noStrike" dirty="0">
                        <a:solidFill>
                          <a:schemeClr val="bg1"/>
                        </a:solidFill>
                        <a:effectLst/>
                        <a:latin typeface="+mj-ea"/>
                        <a:ea typeface="+mj-ea"/>
                      </a:endParaRPr>
                    </a:p>
                  </a:txBody>
                  <a:tcPr marL="9525" marR="9525" marT="9525" marB="0" anchor="ctr"/>
                </a:tc>
                <a:tc>
                  <a:txBody>
                    <a:bodyPr/>
                    <a:lstStyle/>
                    <a:p>
                      <a:pPr algn="l" fontAlgn="ctr"/>
                      <a:r>
                        <a:rPr lang="ja-JP" altLang="en-US" sz="1600" b="1" u="none" strike="noStrike" dirty="0">
                          <a:effectLst/>
                          <a:latin typeface="+mj-ea"/>
                          <a:ea typeface="+mj-ea"/>
                        </a:rPr>
                        <a:t>転帰</a:t>
                      </a:r>
                      <a:endParaRPr lang="ja-JP" altLang="en-US" sz="1600" b="1" i="0" u="none" strike="noStrike" dirty="0">
                        <a:solidFill>
                          <a:schemeClr val="bg1"/>
                        </a:solidFill>
                        <a:effectLst/>
                        <a:latin typeface="+mj-ea"/>
                        <a:ea typeface="+mj-ea"/>
                      </a:endParaRPr>
                    </a:p>
                  </a:txBody>
                  <a:tcPr marL="9525" marR="9525" marT="9525" marB="0" anchor="ctr"/>
                </a:tc>
                <a:extLst>
                  <a:ext uri="{0D108BD9-81ED-4DB2-BD59-A6C34878D82A}">
                    <a16:rowId xmlns:a16="http://schemas.microsoft.com/office/drawing/2014/main" val="10000"/>
                  </a:ext>
                </a:extLst>
              </a:tr>
              <a:tr h="627429">
                <a:tc>
                  <a:txBody>
                    <a:bodyPr/>
                    <a:lstStyle/>
                    <a:p>
                      <a:pPr algn="l" fontAlgn="ctr"/>
                      <a:r>
                        <a:rPr lang="zh-TW" altLang="en-US" sz="1600" b="1" u="none" strike="noStrike" dirty="0">
                          <a:solidFill>
                            <a:schemeClr val="tx1"/>
                          </a:solidFill>
                          <a:effectLst/>
                          <a:latin typeface="ＭＳ Ｐゴシック" panose="020B0600070205080204" pitchFamily="50" charset="-128"/>
                          <a:ea typeface="ＭＳ Ｐゴシック" panose="020B0600070205080204" pitchFamily="50" charset="-128"/>
                        </a:rPr>
                        <a:t>① 詳細不明</a:t>
                      </a:r>
                      <a:endParaRPr lang="en-US" altLang="zh-TW"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bg1"/>
                    </a:solidFill>
                  </a:tcPr>
                </a:tc>
                <a:tc>
                  <a:txBody>
                    <a:bodyPr/>
                    <a:lstStyle/>
                    <a:p>
                      <a:pPr algn="l" fontAlgn="ctr"/>
                      <a:r>
                        <a:rPr lang="zh-TW" altLang="en-US" sz="1600" b="1" u="none" strike="noStrike" dirty="0">
                          <a:solidFill>
                            <a:schemeClr val="tx1"/>
                          </a:solidFill>
                          <a:effectLst/>
                          <a:latin typeface="ＭＳ Ｐゴシック" panose="020B0600070205080204" pitchFamily="50" charset="-128"/>
                          <a:ea typeface="ＭＳ Ｐゴシック" panose="020B0600070205080204" pitchFamily="50" charset="-128"/>
                        </a:rPr>
                        <a:t>自宅（救急車）</a:t>
                      </a:r>
                      <a:endParaRPr lang="ja-JP"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bg1"/>
                    </a:solidFill>
                  </a:tcPr>
                </a:tc>
                <a:tc>
                  <a:txBody>
                    <a:bodyPr/>
                    <a:lstStyle/>
                    <a:p>
                      <a:pPr algn="l" fontAlgn="ctr"/>
                      <a:r>
                        <a:rPr lang="zh-TW" altLang="en-US" sz="1600" b="1" u="none" strike="noStrike" dirty="0">
                          <a:solidFill>
                            <a:schemeClr val="tx1"/>
                          </a:solidFill>
                          <a:effectLst/>
                          <a:latin typeface="ＭＳ Ｐゴシック" panose="020B0600070205080204" pitchFamily="50" charset="-128"/>
                          <a:ea typeface="ＭＳ Ｐゴシック" panose="020B0600070205080204" pitchFamily="50" charset="-128"/>
                        </a:rPr>
                        <a:t>最重症妊産婦受入施設</a:t>
                      </a:r>
                      <a:endParaRPr lang="ja-JP"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bg1"/>
                    </a:solidFill>
                  </a:tcPr>
                </a:tc>
                <a:tc>
                  <a:txBody>
                    <a:bodyPr/>
                    <a:lstStyle/>
                    <a:p>
                      <a:pPr algn="l" fontAlgn="ctr"/>
                      <a:r>
                        <a:rPr lang="ja-JP" altLang="en-US" sz="1600" b="1" u="none" strike="noStrike" dirty="0">
                          <a:solidFill>
                            <a:schemeClr val="tx1"/>
                          </a:solidFill>
                          <a:effectLst/>
                          <a:latin typeface="ＭＳ Ｐゴシック" panose="020B0600070205080204" pitchFamily="50" charset="-128"/>
                          <a:ea typeface="ＭＳ Ｐゴシック" panose="020B0600070205080204" pitchFamily="50" charset="-128"/>
                        </a:rPr>
                        <a:t>寛解</a:t>
                      </a:r>
                      <a:endParaRPr lang="ja-JP"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bg1"/>
                    </a:solidFill>
                  </a:tcPr>
                </a:tc>
                <a:extLst>
                  <a:ext uri="{0D108BD9-81ED-4DB2-BD59-A6C34878D82A}">
                    <a16:rowId xmlns:a16="http://schemas.microsoft.com/office/drawing/2014/main" val="10001"/>
                  </a:ext>
                </a:extLst>
              </a:tr>
              <a:tr h="627429">
                <a:tc>
                  <a:txBody>
                    <a:bodyPr/>
                    <a:lstStyle/>
                    <a:p>
                      <a:pPr algn="l" fontAlgn="ctr"/>
                      <a:r>
                        <a:rPr lang="ja-JP" altLang="en-US" sz="1600" b="1" u="none" strike="noStrike" dirty="0">
                          <a:solidFill>
                            <a:srgbClr val="FF5050"/>
                          </a:solidFill>
                          <a:effectLst/>
                          <a:latin typeface="ＭＳ Ｐゴシック" panose="020B0600070205080204" pitchFamily="50" charset="-128"/>
                          <a:ea typeface="ＭＳ Ｐゴシック" panose="020B0600070205080204" pitchFamily="50" charset="-128"/>
                        </a:rPr>
                        <a:t>② </a:t>
                      </a:r>
                      <a:r>
                        <a:rPr lang="en-US" altLang="zh-TW" sz="1600" b="1" u="none" strike="noStrike" dirty="0">
                          <a:solidFill>
                            <a:srgbClr val="FF5050"/>
                          </a:solidFill>
                          <a:effectLst/>
                          <a:latin typeface="ＭＳ Ｐゴシック" panose="020B0600070205080204" pitchFamily="50" charset="-128"/>
                          <a:ea typeface="ＭＳ Ｐゴシック" panose="020B0600070205080204" pitchFamily="50" charset="-128"/>
                        </a:rPr>
                        <a:t>HELLP</a:t>
                      </a:r>
                      <a:r>
                        <a:rPr lang="zh-TW" altLang="en-US" sz="1600" b="1" u="none" strike="noStrike" dirty="0">
                          <a:solidFill>
                            <a:srgbClr val="FF5050"/>
                          </a:solidFill>
                          <a:effectLst/>
                          <a:latin typeface="ＭＳ Ｐゴシック" panose="020B0600070205080204" pitchFamily="50" charset="-128"/>
                          <a:ea typeface="ＭＳ Ｐゴシック" panose="020B0600070205080204" pitchFamily="50" charset="-128"/>
                        </a:rPr>
                        <a:t>症候群、脳出血</a:t>
                      </a:r>
                      <a:endParaRPr lang="ja-JP" altLang="en-US" sz="1600" b="1" i="0" u="none" strike="noStrike" dirty="0">
                        <a:solidFill>
                          <a:srgbClr val="FF505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kumimoji="1" lang="ja-JP" altLang="en-US" sz="1600" b="1" u="none" strike="noStrike" kern="1200" dirty="0">
                          <a:solidFill>
                            <a:srgbClr val="FF0000"/>
                          </a:solidFill>
                          <a:effectLst/>
                          <a:latin typeface="ＭＳ Ｐゴシック" panose="020B0600070205080204" pitchFamily="50" charset="-128"/>
                          <a:ea typeface="+mn-ea"/>
                        </a:rPr>
                        <a:t>一次施設</a:t>
                      </a:r>
                      <a:endParaRPr kumimoji="1" lang="ja-JP" altLang="en-US" sz="1600" b="1" i="0" u="none" strike="noStrike" kern="1200" dirty="0">
                        <a:solidFill>
                          <a:srgbClr val="FF0000"/>
                        </a:solidFill>
                        <a:effectLst/>
                        <a:latin typeface="ＭＳ Ｐゴシック" panose="020B0600070205080204" pitchFamily="50" charset="-128"/>
                        <a:ea typeface="+mn-ea"/>
                        <a:cs typeface="+mn-cs"/>
                      </a:endParaRPr>
                    </a:p>
                  </a:txBody>
                  <a:tcPr marL="9525" marR="9525" marT="9525" marB="0" anchor="ctr"/>
                </a:tc>
                <a:tc>
                  <a:txBody>
                    <a:bodyPr/>
                    <a:lstStyle/>
                    <a:p>
                      <a:pPr algn="l" fontAlgn="ctr"/>
                      <a:r>
                        <a:rPr lang="zh-TW" altLang="en-US" sz="1600" b="1" i="0" u="none" strike="noStrike" dirty="0">
                          <a:solidFill>
                            <a:srgbClr val="FF5050"/>
                          </a:solidFill>
                          <a:effectLst/>
                          <a:latin typeface="ＭＳ Ｐゴシック" panose="020B0600070205080204" pitchFamily="50" charset="-128"/>
                          <a:ea typeface="ＭＳ Ｐゴシック" panose="020B0600070205080204" pitchFamily="50" charset="-128"/>
                        </a:rPr>
                        <a:t>最重症妊産婦受入施設</a:t>
                      </a:r>
                    </a:p>
                  </a:txBody>
                  <a:tcPr marL="9525" marR="9525" marT="9525" marB="0" anchor="ctr"/>
                </a:tc>
                <a:tc>
                  <a:txBody>
                    <a:bodyPr/>
                    <a:lstStyle/>
                    <a:p>
                      <a:pPr algn="l" fontAlgn="ctr"/>
                      <a:r>
                        <a:rPr kumimoji="1" lang="ja-JP" altLang="en-US" sz="1600" b="1" u="none" strike="noStrike" kern="1200" dirty="0">
                          <a:solidFill>
                            <a:srgbClr val="FF5050"/>
                          </a:solidFill>
                          <a:effectLst/>
                          <a:latin typeface="ＭＳ Ｐゴシック" panose="020B0600070205080204" pitchFamily="50" charset="-128"/>
                          <a:ea typeface="ＭＳ Ｐゴシック" panose="020B0600070205080204" pitchFamily="50" charset="-128"/>
                        </a:rPr>
                        <a:t>死亡</a:t>
                      </a:r>
                      <a:endParaRPr kumimoji="1" lang="ja-JP" altLang="en-US" sz="1600" b="1" i="0" u="none" strike="noStrike" kern="1200" dirty="0">
                        <a:solidFill>
                          <a:srgbClr val="FF5050"/>
                        </a:solidFill>
                        <a:effectLst/>
                        <a:latin typeface="ＭＳ Ｐゴシック" panose="020B0600070205080204" pitchFamily="50" charset="-128"/>
                        <a:ea typeface="ＭＳ Ｐゴシック" panose="020B0600070205080204" pitchFamily="50" charset="-128"/>
                        <a:cs typeface="+mn-cs"/>
                      </a:endParaRPr>
                    </a:p>
                  </a:txBody>
                  <a:tcPr marL="9525" marR="9525" marT="9525" marB="0" anchor="ctr"/>
                </a:tc>
                <a:extLst>
                  <a:ext uri="{0D108BD9-81ED-4DB2-BD59-A6C34878D82A}">
                    <a16:rowId xmlns:a16="http://schemas.microsoft.com/office/drawing/2014/main" val="10002"/>
                  </a:ext>
                </a:extLst>
              </a:tr>
              <a:tr h="627429">
                <a:tc>
                  <a:txBody>
                    <a:bodyPr/>
                    <a:lstStyle/>
                    <a:p>
                      <a:pPr algn="l" fontAlgn="ctr"/>
                      <a:r>
                        <a:rPr lang="ja-JP" altLang="en-US" sz="1600" b="1" u="none" strike="noStrike" dirty="0">
                          <a:solidFill>
                            <a:schemeClr val="tx1"/>
                          </a:solidFill>
                          <a:effectLst/>
                          <a:latin typeface="ＭＳ Ｐゴシック" panose="020B0600070205080204" pitchFamily="50" charset="-128"/>
                          <a:ea typeface="ＭＳ Ｐゴシック" panose="020B0600070205080204" pitchFamily="50" charset="-128"/>
                        </a:rPr>
                        <a:t>③ 癒着胎盤</a:t>
                      </a:r>
                      <a:endParaRPr lang="en-US" altLang="ja-JP"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bg1"/>
                    </a:solidFill>
                  </a:tcPr>
                </a:tc>
                <a:tc>
                  <a:txBody>
                    <a:bodyPr/>
                    <a:lstStyle/>
                    <a:p>
                      <a:pPr algn="l" fontAlgn="ctr"/>
                      <a:r>
                        <a:rPr lang="zh-TW" altLang="en-US" sz="1600" b="1" u="none" strike="noStrike" dirty="0">
                          <a:solidFill>
                            <a:schemeClr val="tx1"/>
                          </a:solidFill>
                          <a:effectLst/>
                          <a:latin typeface="ＭＳ Ｐゴシック" panose="020B0600070205080204" pitchFamily="50" charset="-128"/>
                          <a:ea typeface="ＭＳ Ｐゴシック" panose="020B0600070205080204" pitchFamily="50" charset="-128"/>
                        </a:rPr>
                        <a:t>最重症妊産婦受入施設</a:t>
                      </a:r>
                      <a:endParaRPr lang="ja-JP"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bg1"/>
                    </a:solidFill>
                  </a:tcPr>
                </a:tc>
                <a:tc>
                  <a:txBody>
                    <a:bodyPr/>
                    <a:lstStyle/>
                    <a:p>
                      <a:pPr algn="l" fontAlgn="ctr"/>
                      <a:endParaRPr lang="ja-JP"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bg1"/>
                    </a:solidFill>
                  </a:tcPr>
                </a:tc>
                <a:tc>
                  <a:txBody>
                    <a:bodyPr/>
                    <a:lstStyle/>
                    <a:p>
                      <a:pPr algn="l" fontAlgn="ctr"/>
                      <a:r>
                        <a:rPr lang="ja-JP" altLang="en-US" sz="1600" b="1" u="none" strike="noStrike" dirty="0">
                          <a:solidFill>
                            <a:schemeClr val="tx1"/>
                          </a:solidFill>
                          <a:effectLst/>
                          <a:latin typeface="ＭＳ Ｐゴシック" panose="020B0600070205080204" pitchFamily="50" charset="-128"/>
                          <a:ea typeface="ＭＳ Ｐゴシック" panose="020B0600070205080204" pitchFamily="50" charset="-128"/>
                        </a:rPr>
                        <a:t>完治</a:t>
                      </a:r>
                      <a:endParaRPr lang="ja-JP"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bg1"/>
                    </a:solidFill>
                  </a:tcPr>
                </a:tc>
                <a:extLst>
                  <a:ext uri="{0D108BD9-81ED-4DB2-BD59-A6C34878D82A}">
                    <a16:rowId xmlns:a16="http://schemas.microsoft.com/office/drawing/2014/main" val="10003"/>
                  </a:ext>
                </a:extLst>
              </a:tr>
              <a:tr h="627429">
                <a:tc>
                  <a:txBody>
                    <a:bodyPr/>
                    <a:lstStyle/>
                    <a:p>
                      <a:pPr algn="l" fontAlgn="ctr"/>
                      <a:r>
                        <a:rPr lang="zh-TW" altLang="en-US" sz="1600" b="1" u="none" strike="noStrike" dirty="0">
                          <a:solidFill>
                            <a:schemeClr val="tx1"/>
                          </a:solidFill>
                          <a:effectLst/>
                          <a:latin typeface="ＭＳ Ｐゴシック" panose="020B0600070205080204" pitchFamily="50" charset="-128"/>
                          <a:ea typeface="ＭＳ Ｐゴシック" panose="020B0600070205080204" pitchFamily="50" charset="-128"/>
                        </a:rPr>
                        <a:t>④</a:t>
                      </a:r>
                      <a:r>
                        <a:rPr lang="ja-JP" altLang="en-US" sz="1600" b="1" u="none" strike="noStrike" dirty="0">
                          <a:solidFill>
                            <a:schemeClr val="tx1"/>
                          </a:solidFill>
                          <a:effectLst/>
                          <a:latin typeface="ＭＳ Ｐゴシック" panose="020B0600070205080204" pitchFamily="50" charset="-128"/>
                          <a:ea typeface="+mn-ea"/>
                        </a:rPr>
                        <a:t>産後アルコール中毒</a:t>
                      </a:r>
                      <a:endParaRPr lang="zh-TW"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TW" altLang="en-US" sz="1600" b="1" u="none" strike="noStrike" dirty="0">
                          <a:solidFill>
                            <a:schemeClr val="tx1"/>
                          </a:solidFill>
                          <a:effectLst/>
                          <a:latin typeface="ＭＳ Ｐゴシック" panose="020B0600070205080204" pitchFamily="50" charset="-128"/>
                          <a:ea typeface="ＭＳ Ｐゴシック" panose="020B0600070205080204" pitchFamily="50" charset="-128"/>
                        </a:rPr>
                        <a:t>自宅（救急車）</a:t>
                      </a:r>
                      <a:endParaRPr lang="ja-JP"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TW" altLang="en-US" sz="1600" b="1" u="none" strike="noStrike" dirty="0">
                          <a:solidFill>
                            <a:schemeClr val="tx1"/>
                          </a:solidFill>
                          <a:effectLst/>
                          <a:latin typeface="ＭＳ Ｐゴシック" panose="020B0600070205080204" pitchFamily="50" charset="-128"/>
                          <a:ea typeface="ＭＳ Ｐゴシック" panose="020B0600070205080204" pitchFamily="50" charset="-128"/>
                        </a:rPr>
                        <a:t>最重症妊産婦受入施設</a:t>
                      </a:r>
                      <a:endParaRPr lang="zh-TW"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kumimoji="1" lang="ja-JP" altLang="en-US" sz="1600" b="1" u="none" strike="noStrike" kern="1200" dirty="0">
                          <a:solidFill>
                            <a:schemeClr val="tx1"/>
                          </a:solidFill>
                          <a:effectLst/>
                          <a:latin typeface="ＭＳ Ｐゴシック" panose="020B0600070205080204" pitchFamily="50" charset="-128"/>
                          <a:ea typeface="ＭＳ Ｐゴシック" panose="020B0600070205080204" pitchFamily="50" charset="-128"/>
                        </a:rPr>
                        <a:t>寛解</a:t>
                      </a:r>
                      <a:endParaRPr kumimoji="1" lang="ja-JP" altLang="en-US" sz="1600" b="1"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endParaRPr>
                    </a:p>
                  </a:txBody>
                  <a:tcPr marL="9525" marR="9525" marT="9525" marB="0" anchor="ctr"/>
                </a:tc>
                <a:extLst>
                  <a:ext uri="{0D108BD9-81ED-4DB2-BD59-A6C34878D82A}">
                    <a16:rowId xmlns:a16="http://schemas.microsoft.com/office/drawing/2014/main" val="10004"/>
                  </a:ext>
                </a:extLst>
              </a:tr>
              <a:tr h="627429">
                <a:tc>
                  <a:txBody>
                    <a:bodyPr/>
                    <a:lstStyle/>
                    <a:p>
                      <a:pPr algn="l" fontAlgn="ctr"/>
                      <a:r>
                        <a:rPr lang="ja-JP" altLang="en-US" sz="1600" b="1" u="none" strike="noStrike" dirty="0">
                          <a:solidFill>
                            <a:schemeClr val="tx1"/>
                          </a:solidFill>
                          <a:effectLst/>
                          <a:latin typeface="ＭＳ Ｐゴシック" panose="020B0600070205080204" pitchFamily="50" charset="-128"/>
                          <a:ea typeface="ＭＳ Ｐゴシック" panose="020B0600070205080204" pitchFamily="50" charset="-128"/>
                        </a:rPr>
                        <a:t>⑤ </a:t>
                      </a:r>
                      <a:r>
                        <a:rPr lang="zh-TW" altLang="en-US" sz="1600" b="1" u="none" strike="noStrike" dirty="0">
                          <a:solidFill>
                            <a:schemeClr val="tx1"/>
                          </a:solidFill>
                          <a:effectLst/>
                          <a:latin typeface="ＭＳ Ｐゴシック" panose="020B0600070205080204" pitchFamily="50" charset="-128"/>
                          <a:ea typeface="ＭＳ Ｐゴシック" panose="020B0600070205080204" pitchFamily="50" charset="-128"/>
                        </a:rPr>
                        <a:t>常位胎盤早期剥離</a:t>
                      </a:r>
                      <a:endParaRPr lang="ja-JP"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bg1"/>
                    </a:solidFill>
                  </a:tcPr>
                </a:tc>
                <a:tc>
                  <a:txBody>
                    <a:bodyPr/>
                    <a:lstStyle/>
                    <a:p>
                      <a:pPr algn="l" fontAlgn="ctr"/>
                      <a:r>
                        <a:rPr kumimoji="1" lang="ja-JP" altLang="en-US" sz="1600" b="1" u="none" strike="noStrike" kern="1200" dirty="0">
                          <a:solidFill>
                            <a:schemeClr val="tx1"/>
                          </a:solidFill>
                          <a:effectLst/>
                          <a:latin typeface="ＭＳ Ｐゴシック" panose="020B0600070205080204" pitchFamily="50" charset="-128"/>
                          <a:ea typeface="ＭＳ Ｐゴシック" panose="020B0600070205080204" pitchFamily="50" charset="-128"/>
                        </a:rPr>
                        <a:t>一次施設</a:t>
                      </a:r>
                      <a:endParaRPr kumimoji="1" lang="ja-JP" altLang="en-US" sz="1600" b="1"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endParaRPr>
                    </a:p>
                  </a:txBody>
                  <a:tcPr marL="9525" marR="9525" marT="9525" marB="0" anchor="ctr">
                    <a:solidFill>
                      <a:schemeClr val="bg1"/>
                    </a:solidFill>
                  </a:tcPr>
                </a:tc>
                <a:tc>
                  <a:txBody>
                    <a:bodyPr/>
                    <a:lstStyle/>
                    <a:p>
                      <a:pPr algn="l" fontAlgn="ctr"/>
                      <a:r>
                        <a:rPr lang="zh-TW" altLang="en-US" sz="1600" b="1" u="none" strike="noStrike" dirty="0">
                          <a:solidFill>
                            <a:schemeClr val="tx1"/>
                          </a:solidFill>
                          <a:effectLst/>
                          <a:latin typeface="ＭＳ Ｐゴシック" panose="020B0600070205080204" pitchFamily="50" charset="-128"/>
                          <a:ea typeface="ＭＳ Ｐゴシック" panose="020B0600070205080204" pitchFamily="50" charset="-128"/>
                        </a:rPr>
                        <a:t>最重症妊産婦受入施設</a:t>
                      </a:r>
                      <a:endParaRPr lang="zh-TW"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bg1"/>
                    </a:solidFill>
                  </a:tcPr>
                </a:tc>
                <a:tc>
                  <a:txBody>
                    <a:bodyPr/>
                    <a:lstStyle/>
                    <a:p>
                      <a:pPr algn="l" fontAlgn="ctr"/>
                      <a:r>
                        <a:rPr kumimoji="1" lang="ja-JP" altLang="en-US" sz="1600" b="1" u="none" strike="noStrike" kern="1200" dirty="0">
                          <a:solidFill>
                            <a:schemeClr val="tx1"/>
                          </a:solidFill>
                          <a:effectLst/>
                          <a:latin typeface="ＭＳ Ｐゴシック" panose="020B0600070205080204" pitchFamily="50" charset="-128"/>
                          <a:ea typeface="ＭＳ Ｐゴシック" panose="020B0600070205080204" pitchFamily="50" charset="-128"/>
                        </a:rPr>
                        <a:t>完治</a:t>
                      </a:r>
                      <a:endParaRPr lang="ja-JP"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bg1"/>
                    </a:solidFill>
                  </a:tcPr>
                </a:tc>
                <a:extLst>
                  <a:ext uri="{0D108BD9-81ED-4DB2-BD59-A6C34878D82A}">
                    <a16:rowId xmlns:a16="http://schemas.microsoft.com/office/drawing/2014/main" val="10005"/>
                  </a:ext>
                </a:extLst>
              </a:tr>
              <a:tr h="627429">
                <a:tc>
                  <a:txBody>
                    <a:bodyPr/>
                    <a:lstStyle/>
                    <a:p>
                      <a:pPr algn="l" fontAlgn="ctr"/>
                      <a:r>
                        <a:rPr lang="ja-JP" altLang="en-US" sz="1600" b="1" i="0" u="none" strike="noStrike" dirty="0">
                          <a:solidFill>
                            <a:srgbClr val="FF5050"/>
                          </a:solidFill>
                          <a:effectLst/>
                          <a:latin typeface="ＭＳ Ｐゴシック" panose="020B0600070205080204" pitchFamily="50" charset="-128"/>
                          <a:ea typeface="ＭＳ Ｐゴシック" panose="020B0600070205080204" pitchFamily="50" charset="-128"/>
                        </a:rPr>
                        <a:t>⑥ 肺高血圧症</a:t>
                      </a:r>
                    </a:p>
                  </a:txBody>
                  <a:tcPr marL="9525" marR="9525" marT="9525" marB="0" anchor="ctr">
                    <a:lnB w="12700" cap="flat" cmpd="sng" algn="ctr">
                      <a:solidFill>
                        <a:schemeClr val="accent1"/>
                      </a:solidFill>
                      <a:prstDash val="solid"/>
                      <a:round/>
                      <a:headEnd type="none" w="med" len="med"/>
                      <a:tailEnd type="none" w="med" len="med"/>
                    </a:lnB>
                    <a:solidFill>
                      <a:schemeClr val="bg1"/>
                    </a:solidFill>
                  </a:tcPr>
                </a:tc>
                <a:tc>
                  <a:txBody>
                    <a:bodyPr/>
                    <a:lstStyle/>
                    <a:p>
                      <a:pPr algn="l" fontAlgn="ctr"/>
                      <a:r>
                        <a:rPr kumimoji="1" lang="zh-TW" altLang="en-US" sz="1600" b="1" i="0" u="none" strike="noStrike" kern="1200" dirty="0">
                          <a:solidFill>
                            <a:srgbClr val="FF5050"/>
                          </a:solidFill>
                          <a:effectLst/>
                          <a:latin typeface="ＭＳ Ｐゴシック" panose="020B0600070205080204" pitchFamily="50" charset="-128"/>
                          <a:ea typeface="ＭＳ Ｐゴシック" panose="020B0600070205080204" pitchFamily="50" charset="-128"/>
                          <a:cs typeface="+mn-cs"/>
                        </a:rPr>
                        <a:t>最重症妊産婦受入施設</a:t>
                      </a:r>
                      <a:endParaRPr kumimoji="1" lang="ja-JP" altLang="en-US" sz="1600" b="1" i="0" u="none" strike="noStrike" kern="1200" dirty="0">
                        <a:solidFill>
                          <a:srgbClr val="FF5050"/>
                        </a:solidFill>
                        <a:effectLst/>
                        <a:latin typeface="ＭＳ Ｐゴシック" panose="020B0600070205080204" pitchFamily="50" charset="-128"/>
                        <a:ea typeface="ＭＳ Ｐゴシック" panose="020B0600070205080204" pitchFamily="50" charset="-128"/>
                        <a:cs typeface="+mn-cs"/>
                      </a:endParaRPr>
                    </a:p>
                  </a:txBody>
                  <a:tcPr marL="9525" marR="9525" marT="9525" marB="0" anchor="ctr">
                    <a:lnB w="12700" cap="flat" cmpd="sng" algn="ctr">
                      <a:solidFill>
                        <a:schemeClr val="accent1"/>
                      </a:solidFill>
                      <a:prstDash val="solid"/>
                      <a:round/>
                      <a:headEnd type="none" w="med" len="med"/>
                      <a:tailEnd type="none" w="med" len="med"/>
                    </a:lnB>
                    <a:solidFill>
                      <a:schemeClr val="bg1"/>
                    </a:solidFill>
                  </a:tcPr>
                </a:tc>
                <a:tc>
                  <a:txBody>
                    <a:bodyPr/>
                    <a:lstStyle/>
                    <a:p>
                      <a:pPr algn="l" fontAlgn="ctr"/>
                      <a:endParaRPr lang="zh-TW" altLang="en-US" sz="1600" b="1" i="0" u="none" strike="noStrike" dirty="0">
                        <a:solidFill>
                          <a:srgbClr val="FF5050"/>
                        </a:solidFill>
                        <a:effectLst/>
                        <a:latin typeface="ＭＳ Ｐゴシック" panose="020B0600070205080204" pitchFamily="50" charset="-128"/>
                        <a:ea typeface="ＭＳ Ｐゴシック" panose="020B0600070205080204" pitchFamily="50" charset="-128"/>
                      </a:endParaRPr>
                    </a:p>
                  </a:txBody>
                  <a:tcPr marL="9525" marR="9525" marT="9525" marB="0" anchor="ctr">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1" u="none" strike="noStrike" kern="1200" dirty="0">
                          <a:solidFill>
                            <a:srgbClr val="FF5050"/>
                          </a:solidFill>
                          <a:effectLst/>
                          <a:latin typeface="ＭＳ Ｐゴシック" panose="020B0600070205080204" pitchFamily="50" charset="-128"/>
                          <a:ea typeface="ＭＳ Ｐゴシック" panose="020B0600070205080204" pitchFamily="50" charset="-128"/>
                          <a:cs typeface="+mn-cs"/>
                        </a:rPr>
                        <a:t>死亡</a:t>
                      </a:r>
                      <a:endParaRPr kumimoji="1" lang="ja-JP" altLang="en-US" sz="1600" b="1" i="0" u="none" strike="noStrike" kern="1200" dirty="0">
                        <a:solidFill>
                          <a:srgbClr val="FF5050"/>
                        </a:solidFill>
                        <a:effectLst/>
                        <a:latin typeface="ＭＳ Ｐゴシック" panose="020B0600070205080204" pitchFamily="50" charset="-128"/>
                        <a:ea typeface="ＭＳ Ｐゴシック" panose="020B0600070205080204" pitchFamily="50" charset="-128"/>
                        <a:cs typeface="+mn-cs"/>
                      </a:endParaRPr>
                    </a:p>
                    <a:p>
                      <a:pPr algn="l" fontAlgn="ctr"/>
                      <a:endParaRPr lang="ja-JP" altLang="en-US" sz="1600" b="1" i="0" u="none" strike="noStrike" dirty="0">
                        <a:solidFill>
                          <a:srgbClr val="FF5050"/>
                        </a:solidFill>
                        <a:effectLst/>
                        <a:latin typeface="ＭＳ Ｐゴシック" panose="020B0600070205080204" pitchFamily="50" charset="-128"/>
                        <a:ea typeface="ＭＳ Ｐゴシック" panose="020B0600070205080204" pitchFamily="50" charset="-128"/>
                      </a:endParaRPr>
                    </a:p>
                  </a:txBody>
                  <a:tcPr marL="9525" marR="9525" marT="9525" marB="0" anchor="ctr">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35451152"/>
                  </a:ext>
                </a:extLst>
              </a:tr>
            </a:tbl>
          </a:graphicData>
        </a:graphic>
      </p:graphicFrame>
      <p:sp>
        <p:nvSpPr>
          <p:cNvPr id="3" name="スライド番号プレースホルダー 2"/>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22</a:t>
            </a:fld>
            <a:endParaRPr lang="en-US" altLang="en-US">
              <a:solidFill>
                <a:srgbClr val="262626">
                  <a:tint val="75000"/>
                </a:srgbClr>
              </a:solidFill>
              <a:ea typeface="ＭＳ Ｐゴシック" panose="020B0600070205080204" pitchFamily="50" charset="-128"/>
            </a:endParaRPr>
          </a:p>
        </p:txBody>
      </p:sp>
      <p:sp>
        <p:nvSpPr>
          <p:cNvPr id="6" name="テキスト ボックス 5"/>
          <p:cNvSpPr txBox="1"/>
          <p:nvPr/>
        </p:nvSpPr>
        <p:spPr>
          <a:xfrm>
            <a:off x="3448126" y="1284984"/>
            <a:ext cx="1455848" cy="369332"/>
          </a:xfrm>
          <a:prstGeom prst="rect">
            <a:avLst/>
          </a:prstGeom>
          <a:noFill/>
        </p:spPr>
        <p:txBody>
          <a:bodyPr wrap="none" rtlCol="0">
            <a:spAutoFit/>
          </a:bodyPr>
          <a:lstStyle/>
          <a:p>
            <a:r>
              <a:rPr kumimoji="1" lang="ja-JP" altLang="en-US" dirty="0"/>
              <a:t>（資料</a:t>
            </a:r>
            <a:r>
              <a:rPr kumimoji="1" lang="en-US" altLang="ja-JP" dirty="0"/>
              <a:t>4</a:t>
            </a:r>
            <a:r>
              <a:rPr lang="ja-JP" altLang="en-US" dirty="0"/>
              <a:t>参照</a:t>
            </a:r>
            <a:r>
              <a:rPr kumimoji="1" lang="ja-JP" altLang="en-US" dirty="0"/>
              <a:t>）</a:t>
            </a:r>
          </a:p>
        </p:txBody>
      </p:sp>
    </p:spTree>
    <p:custDataLst>
      <p:tags r:id="rId1"/>
    </p:custDataLst>
    <p:extLst>
      <p:ext uri="{BB962C8B-B14F-4D97-AF65-F5344CB8AC3E}">
        <p14:creationId xmlns:p14="http://schemas.microsoft.com/office/powerpoint/2010/main" val="1974125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結果のまとめ </a:t>
            </a:r>
            <a:r>
              <a:rPr kumimoji="1" lang="en-US" altLang="ja-JP" sz="2400" dirty="0">
                <a:solidFill>
                  <a:srgbClr val="FFFF99"/>
                </a:solidFill>
                <a:latin typeface="ＭＳ Ｐゴシック" panose="020B0600070205080204" pitchFamily="50" charset="-128"/>
              </a:rPr>
              <a:t>– 2018</a:t>
            </a:r>
            <a:r>
              <a:rPr kumimoji="1" lang="ja-JP" altLang="en-US" sz="2400" dirty="0">
                <a:solidFill>
                  <a:srgbClr val="FFFF99"/>
                </a:solidFill>
                <a:latin typeface="ＭＳ Ｐゴシック" panose="020B0600070205080204" pitchFamily="50" charset="-128"/>
              </a:rPr>
              <a:t>年 </a:t>
            </a:r>
            <a:r>
              <a:rPr kumimoji="1" lang="en-US" altLang="ja-JP" sz="2400" dirty="0">
                <a:solidFill>
                  <a:srgbClr val="FFFF99"/>
                </a:solidFill>
                <a:latin typeface="ＭＳ Ｐゴシック" panose="020B0600070205080204" pitchFamily="50" charset="-128"/>
              </a:rPr>
              <a:t>-</a:t>
            </a:r>
            <a:endParaRPr kumimoji="1" lang="ja-JP" sz="3200" dirty="0">
              <a:solidFill>
                <a:srgbClr val="FFFF99"/>
              </a:solidFill>
              <a:latin typeface="+mj-ea"/>
            </a:endParaRPr>
          </a:p>
        </p:txBody>
      </p:sp>
      <p:sp>
        <p:nvSpPr>
          <p:cNvPr id="8" name="テキスト ボックス 7"/>
          <p:cNvSpPr txBox="1"/>
          <p:nvPr/>
        </p:nvSpPr>
        <p:spPr>
          <a:xfrm>
            <a:off x="417162" y="1469373"/>
            <a:ext cx="8331386" cy="3628686"/>
          </a:xfrm>
          <a:prstGeom prst="rect">
            <a:avLst/>
          </a:prstGeom>
          <a:noFill/>
        </p:spPr>
        <p:txBody>
          <a:bodyPr wrap="square" rtlCol="0">
            <a:spAutoFit/>
          </a:bodyPr>
          <a:lstStyle/>
          <a:p>
            <a:pPr marL="446088" indent="-446088">
              <a:lnSpc>
                <a:spcPct val="110000"/>
              </a:lnSpc>
              <a:spcBef>
                <a:spcPts val="1800"/>
              </a:spcBef>
              <a:buFont typeface="+mj-lt"/>
              <a:buAutoNum type="arabicPeriod"/>
            </a:pPr>
            <a:r>
              <a:rPr lang="ja-JP" altLang="en-US" sz="2400" b="1" dirty="0">
                <a:solidFill>
                  <a:prstClr val="black"/>
                </a:solidFill>
                <a:latin typeface="ＭＳ Ｐゴシック" panose="020B0600070205080204" pitchFamily="50" charset="-128"/>
              </a:rPr>
              <a:t>最重症妊婦の発生率は、</a:t>
            </a:r>
            <a:r>
              <a:rPr lang="en-US" altLang="ja-JP" sz="2400" b="1" dirty="0">
                <a:solidFill>
                  <a:prstClr val="black"/>
                </a:solidFill>
                <a:latin typeface="ＭＳ Ｐゴシック" panose="020B0600070205080204" pitchFamily="50" charset="-128"/>
              </a:rPr>
              <a:t>153</a:t>
            </a:r>
            <a:r>
              <a:rPr lang="ja-JP" altLang="en-US" sz="2400" b="1" dirty="0">
                <a:solidFill>
                  <a:prstClr val="black"/>
                </a:solidFill>
                <a:latin typeface="ＭＳ Ｐゴシック" panose="020B0600070205080204" pitchFamily="50" charset="-128"/>
              </a:rPr>
              <a:t>人に一人であった。</a:t>
            </a:r>
            <a:endParaRPr lang="en-US" altLang="ja-JP" sz="2400" b="1" dirty="0">
              <a:solidFill>
                <a:prstClr val="black"/>
              </a:solidFill>
              <a:latin typeface="ＭＳ Ｐゴシック" panose="020B0600070205080204" pitchFamily="50" charset="-128"/>
            </a:endParaRPr>
          </a:p>
          <a:p>
            <a:pPr marL="446088" indent="-446088">
              <a:lnSpc>
                <a:spcPct val="110000"/>
              </a:lnSpc>
              <a:spcBef>
                <a:spcPts val="1800"/>
              </a:spcBef>
              <a:buFont typeface="+mj-lt"/>
              <a:buAutoNum type="arabicPeriod"/>
            </a:pPr>
            <a:r>
              <a:rPr lang="ja-JP" altLang="en-US" sz="2400" b="1" dirty="0">
                <a:solidFill>
                  <a:prstClr val="black"/>
                </a:solidFill>
                <a:latin typeface="ＭＳ Ｐゴシック" panose="020B0600070205080204" pitchFamily="50" charset="-128"/>
              </a:rPr>
              <a:t>原因は、産科危機的出血、妊娠高血圧症候群、中枢神経疾患の順であった。</a:t>
            </a:r>
            <a:endParaRPr lang="en-US" altLang="ja-JP" sz="2400" b="1" dirty="0">
              <a:solidFill>
                <a:prstClr val="black"/>
              </a:solidFill>
              <a:latin typeface="ＭＳ Ｐゴシック" panose="020B0600070205080204" pitchFamily="50" charset="-128"/>
            </a:endParaRPr>
          </a:p>
          <a:p>
            <a:pPr marL="446088" indent="-446088">
              <a:lnSpc>
                <a:spcPct val="110000"/>
              </a:lnSpc>
              <a:spcBef>
                <a:spcPts val="1800"/>
              </a:spcBef>
              <a:buFont typeface="+mj-lt"/>
              <a:buAutoNum type="arabicPeriod"/>
            </a:pPr>
            <a:r>
              <a:rPr lang="ja-JP" altLang="en-US" sz="2400" b="1" dirty="0">
                <a:solidFill>
                  <a:prstClr val="black"/>
                </a:solidFill>
                <a:latin typeface="ＭＳ Ｐゴシック" panose="020B0600070205080204" pitchFamily="50" charset="-128"/>
              </a:rPr>
              <a:t>最重症妊産婦の約</a:t>
            </a:r>
            <a:r>
              <a:rPr lang="en-US" altLang="ja-JP" sz="2400" b="1" dirty="0">
                <a:solidFill>
                  <a:prstClr val="black"/>
                </a:solidFill>
                <a:latin typeface="ＭＳ Ｐゴシック" panose="020B0600070205080204" pitchFamily="50" charset="-128"/>
              </a:rPr>
              <a:t>70%</a:t>
            </a:r>
            <a:r>
              <a:rPr lang="ja-JP" altLang="en-US" sz="2400" b="1" dirty="0">
                <a:solidFill>
                  <a:prstClr val="black"/>
                </a:solidFill>
                <a:latin typeface="ＭＳ Ｐゴシック" panose="020B0600070205080204" pitchFamily="50" charset="-128"/>
              </a:rPr>
              <a:t>は、母体救命受入施設に搬送されていた。</a:t>
            </a:r>
            <a:endParaRPr lang="en-US" altLang="ja-JP" sz="2400" b="1" dirty="0">
              <a:solidFill>
                <a:prstClr val="black"/>
              </a:solidFill>
              <a:latin typeface="ＭＳ Ｐゴシック" panose="020B0600070205080204" pitchFamily="50" charset="-128"/>
            </a:endParaRPr>
          </a:p>
          <a:p>
            <a:pPr marL="446088" indent="-446088">
              <a:lnSpc>
                <a:spcPct val="110000"/>
              </a:lnSpc>
              <a:spcBef>
                <a:spcPts val="1800"/>
              </a:spcBef>
              <a:buFont typeface="+mj-lt"/>
              <a:buAutoNum type="arabicPeriod"/>
            </a:pPr>
            <a:r>
              <a:rPr lang="ja-JP" altLang="en-US" sz="2400" b="1" dirty="0">
                <a:solidFill>
                  <a:prstClr val="black"/>
                </a:solidFill>
                <a:latin typeface="ＭＳ Ｐゴシック" panose="020B0600070205080204" pitchFamily="50" charset="-128"/>
              </a:rPr>
              <a:t>搬送依頼から搬送決定までの所要時間は、</a:t>
            </a:r>
            <a:r>
              <a:rPr lang="en-US" altLang="ja-JP" sz="2400" b="1" dirty="0">
                <a:solidFill>
                  <a:prstClr val="black"/>
                </a:solidFill>
                <a:latin typeface="ＭＳ Ｐゴシック" panose="020B0600070205080204" pitchFamily="50" charset="-128"/>
              </a:rPr>
              <a:t>85%</a:t>
            </a:r>
            <a:r>
              <a:rPr lang="ja-JP" altLang="en-US" sz="2400" b="1" dirty="0">
                <a:solidFill>
                  <a:prstClr val="black"/>
                </a:solidFill>
                <a:latin typeface="ＭＳ Ｐゴシック" panose="020B0600070205080204" pitchFamily="50" charset="-128"/>
              </a:rPr>
              <a:t>が</a:t>
            </a:r>
            <a:r>
              <a:rPr lang="en-US" altLang="ja-JP" sz="2400" b="1" dirty="0">
                <a:solidFill>
                  <a:prstClr val="black"/>
                </a:solidFill>
                <a:latin typeface="ＭＳ Ｐゴシック" panose="020B0600070205080204" pitchFamily="50" charset="-128"/>
              </a:rPr>
              <a:t>10</a:t>
            </a:r>
            <a:r>
              <a:rPr lang="ja-JP" altLang="en-US" sz="2400" b="1" dirty="0">
                <a:solidFill>
                  <a:prstClr val="black"/>
                </a:solidFill>
                <a:latin typeface="ＭＳ Ｐゴシック" panose="020B0600070205080204" pitchFamily="50" charset="-128"/>
              </a:rPr>
              <a:t>分以内であった。</a:t>
            </a:r>
            <a:endParaRPr lang="en-US" altLang="ja-JP" sz="2400" b="1" dirty="0">
              <a:solidFill>
                <a:prstClr val="black"/>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23</a:t>
            </a:fld>
            <a:endParaRPr lang="en-US" altLang="en-US">
              <a:solidFill>
                <a:srgbClr val="262626">
                  <a:tint val="75000"/>
                </a:srgbClr>
              </a:solidFill>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868186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t>報告事項</a:t>
            </a:r>
            <a:endParaRPr kumimoji="1" lang="ja-JP" sz="3200" dirty="0"/>
          </a:p>
        </p:txBody>
      </p:sp>
      <p:sp>
        <p:nvSpPr>
          <p:cNvPr id="4" name="テキスト ボックス 3"/>
          <p:cNvSpPr txBox="1"/>
          <p:nvPr/>
        </p:nvSpPr>
        <p:spPr>
          <a:xfrm>
            <a:off x="608418" y="1531817"/>
            <a:ext cx="8212853" cy="3662541"/>
          </a:xfrm>
          <a:prstGeom prst="rect">
            <a:avLst/>
          </a:prstGeom>
          <a:noFill/>
        </p:spPr>
        <p:txBody>
          <a:bodyPr wrap="square" rtlCol="0">
            <a:spAutoFit/>
          </a:bodyPr>
          <a:lstStyle/>
          <a:p>
            <a:pPr marL="457200" indent="-457200">
              <a:lnSpc>
                <a:spcPct val="130000"/>
              </a:lnSpc>
              <a:spcBef>
                <a:spcPts val="3000"/>
              </a:spcBef>
              <a:buFont typeface="+mj-lt"/>
              <a:buAutoNum type="arabicPeriod"/>
            </a:pPr>
            <a:r>
              <a:rPr lang="en-US" altLang="ja-JP" sz="2800" dirty="0">
                <a:solidFill>
                  <a:schemeClr val="bg1">
                    <a:lumMod val="50000"/>
                  </a:schemeClr>
                </a:solidFill>
                <a:latin typeface="+mj-ea"/>
                <a:ea typeface="+mj-ea"/>
              </a:rPr>
              <a:t>2018</a:t>
            </a:r>
            <a:r>
              <a:rPr lang="ja-JP" altLang="en-US" sz="2800" dirty="0">
                <a:solidFill>
                  <a:schemeClr val="bg1">
                    <a:lumMod val="50000"/>
                  </a:schemeClr>
                </a:solidFill>
                <a:latin typeface="+mj-ea"/>
                <a:ea typeface="+mj-ea"/>
              </a:rPr>
              <a:t>年　最重症合併妊産婦</a:t>
            </a:r>
            <a:endParaRPr lang="en-US" altLang="ja-JP" sz="2800" dirty="0">
              <a:solidFill>
                <a:schemeClr val="bg1">
                  <a:lumMod val="50000"/>
                </a:schemeClr>
              </a:solidFill>
              <a:latin typeface="+mj-ea"/>
              <a:ea typeface="+mj-ea"/>
            </a:endParaRPr>
          </a:p>
          <a:p>
            <a:pPr marL="457200" indent="-457200">
              <a:lnSpc>
                <a:spcPct val="130000"/>
              </a:lnSpc>
              <a:spcBef>
                <a:spcPts val="3000"/>
              </a:spcBef>
              <a:buFont typeface="+mj-lt"/>
              <a:buAutoNum type="arabicPeriod"/>
            </a:pPr>
            <a:r>
              <a:rPr lang="ja-JP" altLang="en-US" sz="2800" dirty="0">
                <a:solidFill>
                  <a:srgbClr val="262626"/>
                </a:solidFill>
                <a:latin typeface="+mj-ea"/>
                <a:ea typeface="+mj-ea"/>
              </a:rPr>
              <a:t>過去</a:t>
            </a:r>
            <a:r>
              <a:rPr lang="en-US" altLang="ja-JP" sz="2800" dirty="0">
                <a:solidFill>
                  <a:srgbClr val="262626"/>
                </a:solidFill>
                <a:latin typeface="+mj-ea"/>
                <a:ea typeface="+mj-ea"/>
              </a:rPr>
              <a:t>6</a:t>
            </a:r>
            <a:r>
              <a:rPr lang="ja-JP" altLang="en-US" sz="2800" dirty="0">
                <a:solidFill>
                  <a:srgbClr val="262626"/>
                </a:solidFill>
                <a:latin typeface="+mj-ea"/>
                <a:ea typeface="+mj-ea"/>
              </a:rPr>
              <a:t>年間の最重症合併妊産婦の推移</a:t>
            </a:r>
            <a:r>
              <a:rPr lang="en-US" altLang="ja-JP" sz="2800" dirty="0">
                <a:solidFill>
                  <a:srgbClr val="262626"/>
                </a:solidFill>
                <a:latin typeface="+mj-ea"/>
                <a:ea typeface="+mj-ea"/>
              </a:rPr>
              <a:t>			</a:t>
            </a:r>
            <a:r>
              <a:rPr lang="ja-JP" altLang="en-US" sz="2800" dirty="0">
                <a:solidFill>
                  <a:srgbClr val="262626"/>
                </a:solidFill>
                <a:latin typeface="+mj-ea"/>
                <a:ea typeface="+mj-ea"/>
              </a:rPr>
              <a:t>・ 産科危機的出血に注目して</a:t>
            </a:r>
            <a:r>
              <a:rPr lang="en-US" altLang="ja-JP" sz="2800" dirty="0">
                <a:solidFill>
                  <a:srgbClr val="262626"/>
                </a:solidFill>
                <a:latin typeface="+mj-ea"/>
                <a:ea typeface="+mj-ea"/>
              </a:rPr>
              <a:t>				</a:t>
            </a:r>
            <a:r>
              <a:rPr lang="ja-JP" altLang="en-US" sz="2800" dirty="0">
                <a:solidFill>
                  <a:srgbClr val="262626"/>
                </a:solidFill>
                <a:latin typeface="+mj-ea"/>
                <a:ea typeface="+mj-ea"/>
              </a:rPr>
              <a:t>・ </a:t>
            </a:r>
            <a:r>
              <a:rPr lang="ja-JP" altLang="en-US" sz="2800" dirty="0">
                <a:solidFill>
                  <a:srgbClr val="262626"/>
                </a:solidFill>
                <a:latin typeface="+mj-ea"/>
              </a:rPr>
              <a:t>施設の違いによる死亡率と救命率の違い</a:t>
            </a:r>
            <a:endParaRPr lang="en-US" altLang="ja-JP" sz="2800" dirty="0">
              <a:solidFill>
                <a:srgbClr val="262626"/>
              </a:solidFill>
              <a:latin typeface="+mj-ea"/>
            </a:endParaRPr>
          </a:p>
          <a:p>
            <a:pPr marL="457200" indent="-457200">
              <a:lnSpc>
                <a:spcPct val="130000"/>
              </a:lnSpc>
              <a:spcBef>
                <a:spcPts val="3000"/>
              </a:spcBef>
              <a:buFont typeface="+mj-lt"/>
              <a:buAutoNum type="arabicPeriod"/>
            </a:pPr>
            <a:r>
              <a:rPr lang="ja-JP" altLang="en-US" sz="2800" dirty="0">
                <a:solidFill>
                  <a:schemeClr val="bg1">
                    <a:lumMod val="50000"/>
                  </a:schemeClr>
                </a:solidFill>
                <a:latin typeface="+mj-ea"/>
                <a:ea typeface="+mj-ea"/>
              </a:rPr>
              <a:t>この</a:t>
            </a:r>
            <a:r>
              <a:rPr lang="en-US" altLang="ja-JP" sz="2800" dirty="0">
                <a:solidFill>
                  <a:schemeClr val="bg1">
                    <a:lumMod val="50000"/>
                  </a:schemeClr>
                </a:solidFill>
                <a:latin typeface="+mj-ea"/>
                <a:ea typeface="+mj-ea"/>
              </a:rPr>
              <a:t>6</a:t>
            </a:r>
            <a:r>
              <a:rPr lang="ja-JP" altLang="en-US" sz="2800" dirty="0">
                <a:solidFill>
                  <a:schemeClr val="bg1">
                    <a:lumMod val="50000"/>
                  </a:schemeClr>
                </a:solidFill>
                <a:latin typeface="+mj-ea"/>
                <a:ea typeface="+mj-ea"/>
              </a:rPr>
              <a:t>年間の死亡原因の推移について</a:t>
            </a:r>
            <a:endParaRPr lang="en-US" altLang="ja-JP" sz="2800" dirty="0">
              <a:solidFill>
                <a:schemeClr val="bg1">
                  <a:lumMod val="50000"/>
                </a:schemeClr>
              </a:solidFill>
              <a:latin typeface="+mj-ea"/>
              <a:ea typeface="+mj-ea"/>
            </a:endParaRPr>
          </a:p>
        </p:txBody>
      </p:sp>
      <p:sp>
        <p:nvSpPr>
          <p:cNvPr id="2" name="スライド番号プレースホルダー 1"/>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24</a:t>
            </a:fld>
            <a:endParaRPr lang="en-US" altLang="en-US">
              <a:solidFill>
                <a:srgbClr val="262626">
                  <a:tint val="75000"/>
                </a:srgbClr>
              </a:solidFill>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129006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xEl>
                                              <p:pRg st="0" end="0"/>
                                            </p:txEl>
                                          </p:spTgt>
                                        </p:tgtEl>
                                        <p:attrNameLst>
                                          <p:attrName>style.opacity</p:attrName>
                                        </p:attrNameLst>
                                      </p:cBhvr>
                                      <p:to>
                                        <p:strVal val="0.5"/>
                                      </p:to>
                                    </p:set>
                                    <p:animEffect filter="image" prLst="opacity: 0.5">
                                      <p:cBhvr rctx="IE">
                                        <p:cTn id="7" dur="indefinite"/>
                                        <p:tgtEl>
                                          <p:spTgt spid="4">
                                            <p:txEl>
                                              <p:pRg st="0" end="0"/>
                                            </p:txEl>
                                          </p:spTgt>
                                        </p:tgtEl>
                                      </p:cBhvr>
                                    </p:animEffect>
                                  </p:childTnLst>
                                </p:cTn>
                              </p:par>
                              <p:par>
                                <p:cTn id="8" presetID="9" presetClass="emph" presetSubtype="0" nodeType="withEffect">
                                  <p:stCondLst>
                                    <p:cond delay="0"/>
                                  </p:stCondLst>
                                  <p:childTnLst>
                                    <p:set>
                                      <p:cBhvr rctx="PPT">
                                        <p:cTn id="9" dur="indefinite"/>
                                        <p:tgtEl>
                                          <p:spTgt spid="4">
                                            <p:txEl>
                                              <p:pRg st="2" end="2"/>
                                            </p:txEl>
                                          </p:spTgt>
                                        </p:tgtEl>
                                        <p:attrNameLst>
                                          <p:attrName>style.opacity</p:attrName>
                                        </p:attrNameLst>
                                      </p:cBhvr>
                                      <p:to>
                                        <p:strVal val="0.5"/>
                                      </p:to>
                                    </p:set>
                                    <p:animEffect filter="image" prLst="opacity: 0.5">
                                      <p:cBhvr rctx="IE">
                                        <p:cTn id="10" dur="indefinite"/>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latin typeface="+mj-ea"/>
              </a:rPr>
              <a:t>結果 </a:t>
            </a:r>
            <a:r>
              <a:rPr kumimoji="1" lang="en-US" altLang="ja-JP" sz="2400" dirty="0">
                <a:solidFill>
                  <a:srgbClr val="FFFF99"/>
                </a:solidFill>
                <a:latin typeface="+mj-ea"/>
              </a:rPr>
              <a:t>–</a:t>
            </a:r>
            <a:r>
              <a:rPr kumimoji="1" lang="ja-JP" altLang="en-US" sz="2400" dirty="0">
                <a:solidFill>
                  <a:srgbClr val="FFFF99"/>
                </a:solidFill>
                <a:latin typeface="+mj-ea"/>
              </a:rPr>
              <a:t>最重症妊産婦 発生数と発生率 </a:t>
            </a:r>
            <a:r>
              <a:rPr kumimoji="1" lang="en-US" altLang="ja-JP" sz="2400" dirty="0">
                <a:solidFill>
                  <a:srgbClr val="FFFF99"/>
                </a:solidFill>
                <a:latin typeface="+mj-ea"/>
              </a:rPr>
              <a:t>-</a:t>
            </a:r>
            <a:endParaRPr kumimoji="1" lang="ja-JP" sz="3200" dirty="0">
              <a:solidFill>
                <a:srgbClr val="FFFF99"/>
              </a:solidFill>
              <a:latin typeface="+mj-ea"/>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D5ECE-8B49-45CD-BE81-EF81920D1969}" type="slidenum">
              <a:rPr kumimoji="0" lang="en-US" altLang="ja-JP" sz="1200" b="0" i="0" u="none" strike="noStrike" kern="1200" cap="none" spc="0" normalizeH="0" baseline="0" noProof="0" smtClean="0">
                <a:ln>
                  <a:noFill/>
                </a:ln>
                <a:solidFill>
                  <a:srgbClr val="262626">
                    <a:tint val="75000"/>
                  </a:srgb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262626">
                  <a:tint val="75000"/>
                </a:srgbClr>
              </a:solidFill>
              <a:effectLst/>
              <a:uLnTx/>
              <a:uFillTx/>
              <a:latin typeface="Calibri"/>
              <a:ea typeface="ＭＳ Ｐゴシック" panose="020B0600070205080204" pitchFamily="50" charset="-128"/>
              <a:cs typeface="+mn-cs"/>
            </a:endParaRPr>
          </a:p>
        </p:txBody>
      </p:sp>
      <p:graphicFrame>
        <p:nvGraphicFramePr>
          <p:cNvPr id="5" name="グラフ 4">
            <a:extLst>
              <a:ext uri="{FF2B5EF4-FFF2-40B4-BE49-F238E27FC236}">
                <a16:creationId xmlns:a16="http://schemas.microsoft.com/office/drawing/2014/main" id="{01A1DD7D-2CA5-4F1C-B9FC-DF6C19F7AA57}"/>
              </a:ext>
            </a:extLst>
          </p:cNvPr>
          <p:cNvGraphicFramePr>
            <a:graphicFrameLocks/>
          </p:cNvGraphicFramePr>
          <p:nvPr>
            <p:extLst>
              <p:ext uri="{D42A27DB-BD31-4B8C-83A1-F6EECF244321}">
                <p14:modId xmlns:p14="http://schemas.microsoft.com/office/powerpoint/2010/main" val="1767494401"/>
              </p:ext>
            </p:extLst>
          </p:nvPr>
        </p:nvGraphicFramePr>
        <p:xfrm>
          <a:off x="265814" y="1137684"/>
          <a:ext cx="8591107" cy="5352016"/>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62128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latin typeface="+mj-ea"/>
              </a:rPr>
              <a:t>結果 </a:t>
            </a:r>
            <a:r>
              <a:rPr kumimoji="1" lang="en-US" altLang="ja-JP" sz="2400" dirty="0">
                <a:solidFill>
                  <a:srgbClr val="FFFF99"/>
                </a:solidFill>
                <a:latin typeface="+mj-ea"/>
              </a:rPr>
              <a:t>– </a:t>
            </a:r>
            <a:r>
              <a:rPr kumimoji="1" lang="ja-JP" altLang="en-US" sz="2400" dirty="0">
                <a:solidFill>
                  <a:srgbClr val="FFFF99"/>
                </a:solidFill>
                <a:latin typeface="+mj-ea"/>
              </a:rPr>
              <a:t>原因疾患</a:t>
            </a:r>
            <a:r>
              <a:rPr kumimoji="1" lang="en-US" altLang="ja-JP" sz="2400" dirty="0">
                <a:solidFill>
                  <a:srgbClr val="FFFF99"/>
                </a:solidFill>
                <a:latin typeface="+mj-ea"/>
              </a:rPr>
              <a:t>-</a:t>
            </a:r>
            <a:endParaRPr kumimoji="1" lang="ja-JP" sz="3200" dirty="0">
              <a:solidFill>
                <a:srgbClr val="FFFF99"/>
              </a:solidFill>
              <a:latin typeface="+mj-ea"/>
            </a:endParaRPr>
          </a:p>
        </p:txBody>
      </p:sp>
      <p:graphicFrame>
        <p:nvGraphicFramePr>
          <p:cNvPr id="23" name="表 22"/>
          <p:cNvGraphicFramePr>
            <a:graphicFrameLocks noGrp="1"/>
          </p:cNvGraphicFramePr>
          <p:nvPr>
            <p:extLst>
              <p:ext uri="{D42A27DB-BD31-4B8C-83A1-F6EECF244321}">
                <p14:modId xmlns:p14="http://schemas.microsoft.com/office/powerpoint/2010/main" val="2683413135"/>
              </p:ext>
            </p:extLst>
          </p:nvPr>
        </p:nvGraphicFramePr>
        <p:xfrm>
          <a:off x="264087" y="4638375"/>
          <a:ext cx="8645146" cy="2124003"/>
        </p:xfrm>
        <a:graphic>
          <a:graphicData uri="http://schemas.openxmlformats.org/drawingml/2006/table">
            <a:tbl>
              <a:tblPr>
                <a:tableStyleId>{9D7B26C5-4107-4FEC-AEDC-1716B250A1EF}</a:tableStyleId>
              </a:tblPr>
              <a:tblGrid>
                <a:gridCol w="1677418">
                  <a:extLst>
                    <a:ext uri="{9D8B030D-6E8A-4147-A177-3AD203B41FA5}">
                      <a16:colId xmlns:a16="http://schemas.microsoft.com/office/drawing/2014/main" val="20000"/>
                    </a:ext>
                  </a:extLst>
                </a:gridCol>
                <a:gridCol w="2322576">
                  <a:extLst>
                    <a:ext uri="{9D8B030D-6E8A-4147-A177-3AD203B41FA5}">
                      <a16:colId xmlns:a16="http://schemas.microsoft.com/office/drawing/2014/main" val="20001"/>
                    </a:ext>
                  </a:extLst>
                </a:gridCol>
                <a:gridCol w="2322576">
                  <a:extLst>
                    <a:ext uri="{9D8B030D-6E8A-4147-A177-3AD203B41FA5}">
                      <a16:colId xmlns:a16="http://schemas.microsoft.com/office/drawing/2014/main" val="20002"/>
                    </a:ext>
                  </a:extLst>
                </a:gridCol>
                <a:gridCol w="2322576">
                  <a:extLst>
                    <a:ext uri="{9D8B030D-6E8A-4147-A177-3AD203B41FA5}">
                      <a16:colId xmlns:a16="http://schemas.microsoft.com/office/drawing/2014/main" val="20003"/>
                    </a:ext>
                  </a:extLst>
                </a:gridCol>
              </a:tblGrid>
              <a:tr h="303429">
                <a:tc>
                  <a:txBody>
                    <a:bodyPr/>
                    <a:lstStyle/>
                    <a:p>
                      <a:pPr algn="l" fontAlgn="ctr"/>
                      <a:endParaRPr lang="ja-JP" altLang="en-US" sz="1600" b="0" i="0" u="none" strike="noStrike" dirty="0">
                        <a:solidFill>
                          <a:srgbClr val="000000"/>
                        </a:solidFill>
                        <a:effectLst/>
                        <a:latin typeface="+mj-ea"/>
                        <a:ea typeface="+mj-ea"/>
                      </a:endParaRP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j-ea"/>
                          <a:ea typeface="+mj-ea"/>
                        </a:rPr>
                        <a:t>1</a:t>
                      </a:r>
                      <a:r>
                        <a:rPr lang="ja-JP" altLang="en-US" sz="1600" b="0" i="0" u="none" strike="noStrike" dirty="0">
                          <a:solidFill>
                            <a:srgbClr val="000000"/>
                          </a:solidFill>
                          <a:effectLst/>
                          <a:latin typeface="+mj-ea"/>
                          <a:ea typeface="+mj-ea"/>
                        </a:rPr>
                        <a:t>位</a:t>
                      </a:r>
                      <a:endParaRPr lang="en-US" altLang="ja-JP" sz="1600" b="0" i="0" u="none" strike="noStrike" dirty="0">
                        <a:solidFill>
                          <a:srgbClr val="000000"/>
                        </a:solidFill>
                        <a:effectLst/>
                        <a:latin typeface="+mj-ea"/>
                        <a:ea typeface="+mj-ea"/>
                      </a:endParaRPr>
                    </a:p>
                  </a:txBody>
                  <a:tcPr marL="9525" marR="9525" marT="9525" marB="0" anchor="ctr">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dirty="0">
                          <a:solidFill>
                            <a:srgbClr val="000000"/>
                          </a:solidFill>
                          <a:effectLst/>
                          <a:latin typeface="+mj-ea"/>
                          <a:ea typeface="+mj-ea"/>
                          <a:cs typeface="+mn-cs"/>
                        </a:rPr>
                        <a:t>2</a:t>
                      </a:r>
                      <a:r>
                        <a:rPr kumimoji="1" lang="ja-JP" altLang="en-US" sz="1600" b="0" i="0" u="none" strike="noStrike" kern="1200" dirty="0">
                          <a:solidFill>
                            <a:srgbClr val="000000"/>
                          </a:solidFill>
                          <a:effectLst/>
                          <a:latin typeface="+mj-ea"/>
                          <a:ea typeface="+mj-ea"/>
                          <a:cs typeface="+mn-cs"/>
                        </a:rPr>
                        <a:t>位</a:t>
                      </a:r>
                      <a:endParaRPr kumimoji="1" lang="en-US" altLang="ja-JP" sz="1600" b="0" i="0" u="none" strike="noStrike" kern="1200" dirty="0">
                        <a:solidFill>
                          <a:srgbClr val="000000"/>
                        </a:solidFill>
                        <a:effectLst/>
                        <a:latin typeface="+mj-ea"/>
                        <a:ea typeface="+mj-ea"/>
                        <a:cs typeface="+mn-cs"/>
                      </a:endParaRP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j-ea"/>
                          <a:ea typeface="+mj-ea"/>
                        </a:rPr>
                        <a:t>3</a:t>
                      </a:r>
                      <a:r>
                        <a:rPr lang="ja-JP" altLang="en-US" sz="1600" b="0" i="0" u="none" strike="noStrike" dirty="0">
                          <a:solidFill>
                            <a:srgbClr val="000000"/>
                          </a:solidFill>
                          <a:effectLst/>
                          <a:latin typeface="+mj-ea"/>
                          <a:ea typeface="+mj-ea"/>
                        </a:rPr>
                        <a:t>位</a:t>
                      </a:r>
                      <a:endParaRPr lang="en-US" altLang="ja-JP" sz="1600" b="0" i="0" u="none" strike="noStrike" dirty="0">
                        <a:solidFill>
                          <a:srgbClr val="000000"/>
                        </a:solidFill>
                        <a:effectLst/>
                        <a:latin typeface="+mj-ea"/>
                        <a:ea typeface="+mj-ea"/>
                      </a:endParaRPr>
                    </a:p>
                  </a:txBody>
                  <a:tcPr marL="9525" marR="9525" marT="9525"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34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dirty="0">
                          <a:solidFill>
                            <a:srgbClr val="000000"/>
                          </a:solidFill>
                          <a:effectLst/>
                          <a:latin typeface="+mj-ea"/>
                          <a:ea typeface="+mn-ea"/>
                          <a:cs typeface="+mn-cs"/>
                        </a:rPr>
                        <a:t>2013</a:t>
                      </a:r>
                      <a:r>
                        <a:rPr kumimoji="1" lang="ja-JP" altLang="en-US" sz="1600" b="0" i="0" u="none" strike="noStrike" kern="1200" dirty="0">
                          <a:solidFill>
                            <a:srgbClr val="000000"/>
                          </a:solidFill>
                          <a:effectLst/>
                          <a:latin typeface="+mj-ea"/>
                          <a:ea typeface="+mn-ea"/>
                          <a:cs typeface="+mn-cs"/>
                        </a:rPr>
                        <a:t>年</a:t>
                      </a:r>
                      <a:endParaRPr kumimoji="1" lang="en-US" altLang="ja-JP" sz="1600" b="0" i="0" u="none" strike="noStrike" kern="1200" dirty="0">
                        <a:solidFill>
                          <a:srgbClr val="000000"/>
                        </a:solidFill>
                        <a:effectLst/>
                        <a:latin typeface="+mj-ea"/>
                        <a:ea typeface="+mn-ea"/>
                        <a:cs typeface="+mn-cs"/>
                      </a:endParaRP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ctr"/>
                      <a:r>
                        <a:rPr kumimoji="1" lang="ja-JP" altLang="en-US" sz="1600" b="0" i="0" u="none" strike="noStrike" kern="1200" dirty="0">
                          <a:solidFill>
                            <a:srgbClr val="000000"/>
                          </a:solidFill>
                          <a:effectLst/>
                          <a:latin typeface="+mj-ea"/>
                          <a:ea typeface="+mn-ea"/>
                          <a:cs typeface="+mn-cs"/>
                        </a:rPr>
                        <a:t>産科危機的出血</a:t>
                      </a:r>
                      <a:endParaRPr kumimoji="1" lang="en-US" altLang="ja-JP" sz="1600" b="0" i="0" u="none" strike="noStrike" kern="1200" dirty="0">
                        <a:solidFill>
                          <a:srgbClr val="000000"/>
                        </a:solidFill>
                        <a:effectLst/>
                        <a:latin typeface="+mj-ea"/>
                        <a:ea typeface="+mn-ea"/>
                        <a:cs typeface="+mn-cs"/>
                      </a:endParaRP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ctr"/>
                      <a:r>
                        <a:rPr kumimoji="1" lang="ja-JP" altLang="en-US" sz="1600" b="0" i="0" u="none" strike="noStrike" kern="1200" dirty="0">
                          <a:solidFill>
                            <a:srgbClr val="000000"/>
                          </a:solidFill>
                          <a:effectLst/>
                          <a:latin typeface="+mj-ea"/>
                          <a:ea typeface="+mj-ea"/>
                          <a:cs typeface="+mn-cs"/>
                        </a:rPr>
                        <a:t>妊娠高血圧症候群</a:t>
                      </a:r>
                      <a:endParaRPr kumimoji="1" lang="en-US" altLang="ja-JP" sz="1600" b="0" i="0" u="none" strike="noStrike" kern="1200" dirty="0">
                        <a:solidFill>
                          <a:srgbClr val="000000"/>
                        </a:solidFill>
                        <a:effectLst/>
                        <a:latin typeface="+mj-ea"/>
                        <a:ea typeface="+mj-ea"/>
                        <a:cs typeface="+mn-cs"/>
                      </a:endParaRP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ctr"/>
                      <a:r>
                        <a:rPr kumimoji="1" lang="ja-JP" altLang="en-US" sz="1600" b="0" i="0" u="none" strike="noStrike" kern="1200" dirty="0">
                          <a:solidFill>
                            <a:srgbClr val="000000"/>
                          </a:solidFill>
                          <a:effectLst/>
                          <a:latin typeface="+mj-ea"/>
                          <a:ea typeface="+mn-ea"/>
                          <a:cs typeface="+mn-cs"/>
                        </a:rPr>
                        <a:t>中枢性・内科疾患</a:t>
                      </a:r>
                      <a:endParaRPr kumimoji="1" lang="en-US" altLang="ja-JP" sz="1600" b="0" i="0" u="none" strike="noStrike" kern="1200" dirty="0">
                        <a:solidFill>
                          <a:srgbClr val="000000"/>
                        </a:solidFill>
                        <a:effectLst/>
                        <a:latin typeface="+mj-ea"/>
                        <a:ea typeface="+mn-ea"/>
                        <a:cs typeface="+mn-cs"/>
                      </a:endParaRPr>
                    </a:p>
                  </a:txBody>
                  <a:tcPr marL="9525" marR="9525" marT="9525"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03429">
                <a:tc>
                  <a:txBody>
                    <a:bodyPr/>
                    <a:lstStyle/>
                    <a:p>
                      <a:pPr algn="ctr" fontAlgn="ctr"/>
                      <a:r>
                        <a:rPr lang="en-US" altLang="ja-JP" sz="1600" b="0" i="0" u="none" strike="noStrike" dirty="0">
                          <a:solidFill>
                            <a:srgbClr val="000000"/>
                          </a:solidFill>
                          <a:effectLst/>
                          <a:latin typeface="+mj-ea"/>
                          <a:ea typeface="+mj-ea"/>
                        </a:rPr>
                        <a:t>2014</a:t>
                      </a:r>
                      <a:r>
                        <a:rPr lang="ja-JP" altLang="en-US" sz="1600" b="0" i="0" u="none" strike="noStrike" dirty="0">
                          <a:solidFill>
                            <a:srgbClr val="000000"/>
                          </a:solidFill>
                          <a:effectLst/>
                          <a:latin typeface="+mj-ea"/>
                          <a:ea typeface="+mj-ea"/>
                        </a:rPr>
                        <a:t>年</a:t>
                      </a:r>
                      <a:endParaRPr lang="zh-TW" altLang="en-US" sz="1600" b="0" i="0" u="none" strike="noStrike" dirty="0">
                        <a:solidFill>
                          <a:srgbClr val="000000"/>
                        </a:solidFill>
                        <a:effectLst/>
                        <a:latin typeface="+mj-ea"/>
                        <a:ea typeface="+mj-ea"/>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産科危機的出血</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dirty="0">
                          <a:solidFill>
                            <a:srgbClr val="000000"/>
                          </a:solidFill>
                          <a:effectLst/>
                          <a:latin typeface="+mj-ea"/>
                          <a:ea typeface="+mn-ea"/>
                          <a:cs typeface="+mn-cs"/>
                        </a:rPr>
                        <a:t>妊娠高血圧症候群</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中枢性疾患</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extLst>
                  <a:ext uri="{0D108BD9-81ED-4DB2-BD59-A6C34878D82A}">
                    <a16:rowId xmlns:a16="http://schemas.microsoft.com/office/drawing/2014/main" val="10002"/>
                  </a:ext>
                </a:extLst>
              </a:tr>
              <a:tr h="303429">
                <a:tc>
                  <a:txBody>
                    <a:bodyPr/>
                    <a:lstStyle/>
                    <a:p>
                      <a:pPr algn="ctr" fontAlgn="ctr"/>
                      <a:r>
                        <a:rPr lang="en-US" altLang="ja-JP" sz="1600" b="0" i="0" u="none" strike="noStrike" dirty="0">
                          <a:solidFill>
                            <a:srgbClr val="000000"/>
                          </a:solidFill>
                          <a:effectLst/>
                          <a:latin typeface="+mj-ea"/>
                          <a:ea typeface="+mj-ea"/>
                        </a:rPr>
                        <a:t>2015</a:t>
                      </a:r>
                      <a:r>
                        <a:rPr lang="ja-JP" altLang="en-US" sz="1600" b="0" i="0" u="none" strike="noStrike" dirty="0">
                          <a:solidFill>
                            <a:srgbClr val="000000"/>
                          </a:solidFill>
                          <a:effectLst/>
                          <a:latin typeface="+mj-ea"/>
                          <a:ea typeface="+mj-ea"/>
                        </a:rPr>
                        <a:t>年</a:t>
                      </a:r>
                      <a:endParaRPr lang="zh-TW" altLang="en-US" sz="1600" b="0" i="0" u="none" strike="noStrike" dirty="0">
                        <a:solidFill>
                          <a:srgbClr val="000000"/>
                        </a:solidFill>
                        <a:effectLst/>
                        <a:latin typeface="+mj-ea"/>
                        <a:ea typeface="+mj-ea"/>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産科危機的出血</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dirty="0">
                          <a:solidFill>
                            <a:srgbClr val="000000"/>
                          </a:solidFill>
                          <a:effectLst/>
                          <a:latin typeface="+mj-ea"/>
                          <a:ea typeface="+mn-ea"/>
                          <a:cs typeface="+mn-cs"/>
                        </a:rPr>
                        <a:t>妊娠高血圧症候群</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j-ea"/>
                          <a:cs typeface="+mn-cs"/>
                        </a:rPr>
                        <a:t>心血管疾患</a:t>
                      </a:r>
                      <a:endParaRPr kumimoji="1" lang="en-US" altLang="ja-JP" sz="1600" b="0" i="0" u="none" strike="noStrike" kern="1200" dirty="0">
                        <a:solidFill>
                          <a:srgbClr val="000000"/>
                        </a:solidFill>
                        <a:effectLst/>
                        <a:latin typeface="+mj-ea"/>
                        <a:ea typeface="+mj-ea"/>
                        <a:cs typeface="+mn-cs"/>
                      </a:endParaRPr>
                    </a:p>
                  </a:txBody>
                  <a:tcPr marL="9525" marR="9525" marT="9525" marB="0" anchor="ctr"/>
                </a:tc>
                <a:extLst>
                  <a:ext uri="{0D108BD9-81ED-4DB2-BD59-A6C34878D82A}">
                    <a16:rowId xmlns:a16="http://schemas.microsoft.com/office/drawing/2014/main" val="10003"/>
                  </a:ext>
                </a:extLst>
              </a:tr>
              <a:tr h="303429">
                <a:tc>
                  <a:txBody>
                    <a:bodyPr/>
                    <a:lstStyle/>
                    <a:p>
                      <a:pPr algn="ctr" fontAlgn="ctr"/>
                      <a:r>
                        <a:rPr lang="en-US" altLang="ja-JP" sz="1600" b="0" i="0" u="none" strike="noStrike" dirty="0">
                          <a:solidFill>
                            <a:srgbClr val="000000"/>
                          </a:solidFill>
                          <a:effectLst/>
                          <a:latin typeface="+mj-ea"/>
                          <a:ea typeface="+mj-ea"/>
                        </a:rPr>
                        <a:t>2016</a:t>
                      </a:r>
                      <a:r>
                        <a:rPr lang="ja-JP" altLang="en-US" sz="1600" b="0" i="0" u="none" strike="noStrike" dirty="0">
                          <a:solidFill>
                            <a:srgbClr val="000000"/>
                          </a:solidFill>
                          <a:effectLst/>
                          <a:latin typeface="+mj-ea"/>
                          <a:ea typeface="+mj-ea"/>
                        </a:rPr>
                        <a:t>年</a:t>
                      </a:r>
                      <a:endParaRPr lang="zh-TW" altLang="en-US" sz="1600" b="0" i="0" u="none" strike="noStrike" dirty="0">
                        <a:solidFill>
                          <a:srgbClr val="000000"/>
                        </a:solidFill>
                        <a:effectLst/>
                        <a:latin typeface="+mj-ea"/>
                        <a:ea typeface="+mj-ea"/>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産科危機的出血</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dirty="0">
                          <a:solidFill>
                            <a:srgbClr val="000000"/>
                          </a:solidFill>
                          <a:effectLst/>
                          <a:latin typeface="+mj-ea"/>
                          <a:ea typeface="+mn-ea"/>
                          <a:cs typeface="+mn-cs"/>
                        </a:rPr>
                        <a:t>妊娠高血圧症候群</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中枢性・心血管疾患</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extLst>
                  <a:ext uri="{0D108BD9-81ED-4DB2-BD59-A6C34878D82A}">
                    <a16:rowId xmlns:a16="http://schemas.microsoft.com/office/drawing/2014/main" val="10004"/>
                  </a:ext>
                </a:extLst>
              </a:tr>
              <a:tr h="303429">
                <a:tc>
                  <a:txBody>
                    <a:bodyPr/>
                    <a:lstStyle/>
                    <a:p>
                      <a:pPr algn="ctr" fontAlgn="ctr"/>
                      <a:r>
                        <a:rPr lang="en-US" altLang="ja-JP" sz="1600" b="0" i="0" u="none" strike="noStrike" dirty="0">
                          <a:solidFill>
                            <a:srgbClr val="000000"/>
                          </a:solidFill>
                          <a:effectLst/>
                          <a:latin typeface="+mj-ea"/>
                          <a:ea typeface="+mj-ea"/>
                        </a:rPr>
                        <a:t>2017</a:t>
                      </a:r>
                      <a:r>
                        <a:rPr lang="ja-JP" altLang="en-US" sz="1600" b="0" i="0" u="none" strike="noStrike" dirty="0">
                          <a:solidFill>
                            <a:srgbClr val="000000"/>
                          </a:solidFill>
                          <a:effectLst/>
                          <a:latin typeface="+mj-ea"/>
                          <a:ea typeface="+mj-ea"/>
                        </a:rPr>
                        <a:t>年</a:t>
                      </a:r>
                      <a:endParaRPr lang="zh-TW" altLang="en-US" sz="1600" b="0" i="0" u="none" strike="noStrike" dirty="0">
                        <a:solidFill>
                          <a:srgbClr val="000000"/>
                        </a:solidFill>
                        <a:effectLst/>
                        <a:latin typeface="+mj-ea"/>
                        <a:ea typeface="+mj-ea"/>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産科危機的出血</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dirty="0">
                          <a:solidFill>
                            <a:srgbClr val="000000"/>
                          </a:solidFill>
                          <a:effectLst/>
                          <a:latin typeface="+mj-ea"/>
                          <a:ea typeface="+mn-ea"/>
                          <a:cs typeface="+mn-cs"/>
                        </a:rPr>
                        <a:t>妊娠高血圧症候群</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中枢性疾患</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extLst>
                  <a:ext uri="{0D108BD9-81ED-4DB2-BD59-A6C34878D82A}">
                    <a16:rowId xmlns:a16="http://schemas.microsoft.com/office/drawing/2014/main" val="10005"/>
                  </a:ext>
                </a:extLst>
              </a:tr>
              <a:tr h="303429">
                <a:tc>
                  <a:txBody>
                    <a:bodyPr/>
                    <a:lstStyle/>
                    <a:p>
                      <a:pPr algn="ctr" fontAlgn="ctr"/>
                      <a:r>
                        <a:rPr lang="en-US" altLang="ja-JP" sz="1600" b="0" i="0" u="none" strike="noStrike" dirty="0">
                          <a:solidFill>
                            <a:srgbClr val="000000"/>
                          </a:solidFill>
                          <a:effectLst/>
                          <a:latin typeface="+mj-ea"/>
                          <a:ea typeface="+mj-ea"/>
                        </a:rPr>
                        <a:t>2018</a:t>
                      </a:r>
                      <a:r>
                        <a:rPr lang="ja-JP" altLang="en-US" sz="1600" b="0" i="0" u="none" strike="noStrike" dirty="0">
                          <a:solidFill>
                            <a:srgbClr val="000000"/>
                          </a:solidFill>
                          <a:effectLst/>
                          <a:latin typeface="+mj-ea"/>
                          <a:ea typeface="+mj-ea"/>
                        </a:rPr>
                        <a:t>年</a:t>
                      </a:r>
                      <a:endParaRPr lang="zh-TW" altLang="en-US" sz="1600" b="0" i="0" u="none" strike="noStrike" dirty="0">
                        <a:solidFill>
                          <a:srgbClr val="000000"/>
                        </a:solidFill>
                        <a:effectLst/>
                        <a:latin typeface="+mj-ea"/>
                        <a:ea typeface="+mj-ea"/>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産科危機的出血</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dirty="0">
                          <a:solidFill>
                            <a:srgbClr val="000000"/>
                          </a:solidFill>
                          <a:effectLst/>
                          <a:latin typeface="+mj-ea"/>
                          <a:ea typeface="+mn-ea"/>
                          <a:cs typeface="+mn-cs"/>
                        </a:rPr>
                        <a:t>妊娠高血圧症候群</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中枢性疾患</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extLst>
                  <a:ext uri="{0D108BD9-81ED-4DB2-BD59-A6C34878D82A}">
                    <a16:rowId xmlns:a16="http://schemas.microsoft.com/office/drawing/2014/main" val="3122751990"/>
                  </a:ext>
                </a:extLst>
              </a:tr>
            </a:tbl>
          </a:graphicData>
        </a:graphic>
      </p:graphicFrame>
      <p:sp>
        <p:nvSpPr>
          <p:cNvPr id="2" name="スライド番号プレースホルダー 1"/>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26</a:t>
            </a:fld>
            <a:endParaRPr lang="en-US" altLang="en-US">
              <a:solidFill>
                <a:srgbClr val="262626">
                  <a:tint val="75000"/>
                </a:srgbClr>
              </a:solidFill>
              <a:ea typeface="ＭＳ Ｐゴシック" panose="020B060007020508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2031795130"/>
              </p:ext>
            </p:extLst>
          </p:nvPr>
        </p:nvGraphicFramePr>
        <p:xfrm>
          <a:off x="111512" y="925551"/>
          <a:ext cx="8697951" cy="3712822"/>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686269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mj-ea"/>
              </a:rPr>
              <a:t>– </a:t>
            </a:r>
            <a:r>
              <a:rPr kumimoji="1" lang="ja-JP" altLang="en-US" sz="2400" dirty="0">
                <a:solidFill>
                  <a:srgbClr val="FFFF99"/>
                </a:solidFill>
                <a:latin typeface="+mj-ea"/>
              </a:rPr>
              <a:t>産科危機的出血の原因疾患 </a:t>
            </a:r>
            <a:r>
              <a:rPr kumimoji="1" lang="en-US" altLang="ja-JP" sz="2400" dirty="0">
                <a:solidFill>
                  <a:srgbClr val="FFFF99"/>
                </a:solidFill>
                <a:latin typeface="+mj-ea"/>
              </a:rPr>
              <a:t>-</a:t>
            </a:r>
            <a:endParaRPr kumimoji="1" lang="ja-JP" sz="3200" dirty="0">
              <a:solidFill>
                <a:srgbClr val="FFFF99"/>
              </a:solidFill>
              <a:latin typeface="+mj-ea"/>
            </a:endParaRPr>
          </a:p>
        </p:txBody>
      </p:sp>
      <p:sp>
        <p:nvSpPr>
          <p:cNvPr id="2" name="スライド番号プレースホルダー 1"/>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27</a:t>
            </a:fld>
            <a:endParaRPr lang="en-US" altLang="en-US">
              <a:solidFill>
                <a:srgbClr val="262626">
                  <a:tint val="75000"/>
                </a:srgbClr>
              </a:solidFill>
              <a:ea typeface="ＭＳ Ｐゴシック" panose="020B060007020508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4147746902"/>
              </p:ext>
            </p:extLst>
          </p:nvPr>
        </p:nvGraphicFramePr>
        <p:xfrm>
          <a:off x="264087" y="4638375"/>
          <a:ext cx="8645146" cy="2124003"/>
        </p:xfrm>
        <a:graphic>
          <a:graphicData uri="http://schemas.openxmlformats.org/drawingml/2006/table">
            <a:tbl>
              <a:tblPr>
                <a:tableStyleId>{9D7B26C5-4107-4FEC-AEDC-1716B250A1EF}</a:tableStyleId>
              </a:tblPr>
              <a:tblGrid>
                <a:gridCol w="1677418">
                  <a:extLst>
                    <a:ext uri="{9D8B030D-6E8A-4147-A177-3AD203B41FA5}">
                      <a16:colId xmlns:a16="http://schemas.microsoft.com/office/drawing/2014/main" val="20000"/>
                    </a:ext>
                  </a:extLst>
                </a:gridCol>
                <a:gridCol w="2322576">
                  <a:extLst>
                    <a:ext uri="{9D8B030D-6E8A-4147-A177-3AD203B41FA5}">
                      <a16:colId xmlns:a16="http://schemas.microsoft.com/office/drawing/2014/main" val="20001"/>
                    </a:ext>
                  </a:extLst>
                </a:gridCol>
                <a:gridCol w="2322576">
                  <a:extLst>
                    <a:ext uri="{9D8B030D-6E8A-4147-A177-3AD203B41FA5}">
                      <a16:colId xmlns:a16="http://schemas.microsoft.com/office/drawing/2014/main" val="20002"/>
                    </a:ext>
                  </a:extLst>
                </a:gridCol>
                <a:gridCol w="2322576">
                  <a:extLst>
                    <a:ext uri="{9D8B030D-6E8A-4147-A177-3AD203B41FA5}">
                      <a16:colId xmlns:a16="http://schemas.microsoft.com/office/drawing/2014/main" val="20003"/>
                    </a:ext>
                  </a:extLst>
                </a:gridCol>
              </a:tblGrid>
              <a:tr h="303429">
                <a:tc>
                  <a:txBody>
                    <a:bodyPr/>
                    <a:lstStyle/>
                    <a:p>
                      <a:pPr algn="l" fontAlgn="ctr"/>
                      <a:endParaRPr lang="ja-JP" altLang="en-US" sz="1600" b="0" i="0" u="none" strike="noStrike" dirty="0">
                        <a:solidFill>
                          <a:srgbClr val="000000"/>
                        </a:solidFill>
                        <a:effectLst/>
                        <a:latin typeface="+mj-ea"/>
                        <a:ea typeface="+mj-ea"/>
                      </a:endParaRP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j-ea"/>
                          <a:ea typeface="+mj-ea"/>
                        </a:rPr>
                        <a:t>1</a:t>
                      </a:r>
                      <a:r>
                        <a:rPr lang="ja-JP" altLang="en-US" sz="1600" b="0" i="0" u="none" strike="noStrike" dirty="0">
                          <a:solidFill>
                            <a:srgbClr val="000000"/>
                          </a:solidFill>
                          <a:effectLst/>
                          <a:latin typeface="+mj-ea"/>
                          <a:ea typeface="+mj-ea"/>
                        </a:rPr>
                        <a:t>位</a:t>
                      </a:r>
                      <a:endParaRPr lang="en-US" altLang="ja-JP" sz="1600" b="0" i="0" u="none" strike="noStrike" dirty="0">
                        <a:solidFill>
                          <a:srgbClr val="000000"/>
                        </a:solidFill>
                        <a:effectLst/>
                        <a:latin typeface="+mj-ea"/>
                        <a:ea typeface="+mj-ea"/>
                      </a:endParaRPr>
                    </a:p>
                  </a:txBody>
                  <a:tcPr marL="9525" marR="9525" marT="9525" marB="0" anchor="ctr">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dirty="0">
                          <a:solidFill>
                            <a:srgbClr val="000000"/>
                          </a:solidFill>
                          <a:effectLst/>
                          <a:latin typeface="+mj-ea"/>
                          <a:ea typeface="+mj-ea"/>
                          <a:cs typeface="+mn-cs"/>
                        </a:rPr>
                        <a:t>2</a:t>
                      </a:r>
                      <a:r>
                        <a:rPr kumimoji="1" lang="ja-JP" altLang="en-US" sz="1600" b="0" i="0" u="none" strike="noStrike" kern="1200" dirty="0">
                          <a:solidFill>
                            <a:srgbClr val="000000"/>
                          </a:solidFill>
                          <a:effectLst/>
                          <a:latin typeface="+mj-ea"/>
                          <a:ea typeface="+mj-ea"/>
                          <a:cs typeface="+mn-cs"/>
                        </a:rPr>
                        <a:t>位</a:t>
                      </a:r>
                      <a:endParaRPr kumimoji="1" lang="en-US" altLang="ja-JP" sz="1600" b="0" i="0" u="none" strike="noStrike" kern="1200" dirty="0">
                        <a:solidFill>
                          <a:srgbClr val="000000"/>
                        </a:solidFill>
                        <a:effectLst/>
                        <a:latin typeface="+mj-ea"/>
                        <a:ea typeface="+mj-ea"/>
                        <a:cs typeface="+mn-cs"/>
                      </a:endParaRP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j-ea"/>
                          <a:ea typeface="+mj-ea"/>
                        </a:rPr>
                        <a:t>3</a:t>
                      </a:r>
                      <a:r>
                        <a:rPr lang="ja-JP" altLang="en-US" sz="1600" b="0" i="0" u="none" strike="noStrike" dirty="0">
                          <a:solidFill>
                            <a:srgbClr val="000000"/>
                          </a:solidFill>
                          <a:effectLst/>
                          <a:latin typeface="+mj-ea"/>
                          <a:ea typeface="+mj-ea"/>
                        </a:rPr>
                        <a:t>位</a:t>
                      </a:r>
                      <a:endParaRPr lang="en-US" altLang="ja-JP" sz="1600" b="0" i="0" u="none" strike="noStrike" dirty="0">
                        <a:solidFill>
                          <a:srgbClr val="000000"/>
                        </a:solidFill>
                        <a:effectLst/>
                        <a:latin typeface="+mj-ea"/>
                        <a:ea typeface="+mj-ea"/>
                      </a:endParaRPr>
                    </a:p>
                  </a:txBody>
                  <a:tcPr marL="9525" marR="9525" marT="9525"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34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dirty="0">
                          <a:solidFill>
                            <a:srgbClr val="000000"/>
                          </a:solidFill>
                          <a:effectLst/>
                          <a:latin typeface="+mj-ea"/>
                          <a:ea typeface="+mn-ea"/>
                          <a:cs typeface="+mn-cs"/>
                        </a:rPr>
                        <a:t>2013</a:t>
                      </a:r>
                      <a:r>
                        <a:rPr kumimoji="1" lang="ja-JP" altLang="en-US" sz="1600" b="0" i="0" u="none" strike="noStrike" kern="1200" dirty="0">
                          <a:solidFill>
                            <a:srgbClr val="000000"/>
                          </a:solidFill>
                          <a:effectLst/>
                          <a:latin typeface="+mj-ea"/>
                          <a:ea typeface="+mn-ea"/>
                          <a:cs typeface="+mn-cs"/>
                        </a:rPr>
                        <a:t>年</a:t>
                      </a:r>
                      <a:endParaRPr kumimoji="1" lang="en-US" altLang="ja-JP" sz="1600" b="0" i="0" u="none" strike="noStrike" kern="1200" dirty="0">
                        <a:solidFill>
                          <a:srgbClr val="000000"/>
                        </a:solidFill>
                        <a:effectLst/>
                        <a:latin typeface="+mj-ea"/>
                        <a:ea typeface="+mn-ea"/>
                        <a:cs typeface="+mn-cs"/>
                      </a:endParaRP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ctr"/>
                      <a:r>
                        <a:rPr kumimoji="1" lang="zh-TW" altLang="en-US" sz="16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常位胎盤早期剥離</a:t>
                      </a:r>
                      <a:endParaRPr kumimoji="1" lang="en-US" altLang="ja-JP" sz="16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ctr"/>
                      <a:r>
                        <a:rPr kumimoji="1" lang="ja-JP" altLang="en-US" sz="1600" b="0" i="0" u="none" strike="noStrike" kern="1200" dirty="0">
                          <a:solidFill>
                            <a:srgbClr val="000000"/>
                          </a:solidFill>
                          <a:effectLst/>
                          <a:latin typeface="+mj-ea"/>
                          <a:ea typeface="+mn-ea"/>
                          <a:cs typeface="+mn-cs"/>
                        </a:rPr>
                        <a:t>弛緩出血</a:t>
                      </a:r>
                      <a:endParaRPr kumimoji="1" lang="en-US" altLang="ja-JP" sz="1600" b="0" i="0" u="none" strike="noStrike" kern="1200" dirty="0">
                        <a:solidFill>
                          <a:srgbClr val="000000"/>
                        </a:solidFill>
                        <a:effectLst/>
                        <a:latin typeface="+mj-ea"/>
                        <a:ea typeface="+mn-ea"/>
                        <a:cs typeface="+mn-cs"/>
                      </a:endParaRP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ctr"/>
                      <a:r>
                        <a:rPr kumimoji="1" lang="ja-JP" altLang="en-US" sz="1600" b="0" i="0" u="none" strike="noStrike" kern="1200" dirty="0">
                          <a:solidFill>
                            <a:srgbClr val="000000"/>
                          </a:solidFill>
                          <a:effectLst/>
                          <a:latin typeface="+mj-ea"/>
                          <a:ea typeface="+mn-ea"/>
                          <a:cs typeface="+mn-cs"/>
                        </a:rPr>
                        <a:t>癒着胎盤</a:t>
                      </a:r>
                      <a:endParaRPr kumimoji="1" lang="en-US" altLang="ja-JP" sz="1600" b="0" i="0" u="none" strike="noStrike" kern="1200" dirty="0">
                        <a:solidFill>
                          <a:srgbClr val="000000"/>
                        </a:solidFill>
                        <a:effectLst/>
                        <a:latin typeface="+mj-ea"/>
                        <a:ea typeface="+mn-ea"/>
                        <a:cs typeface="+mn-cs"/>
                      </a:endParaRPr>
                    </a:p>
                  </a:txBody>
                  <a:tcPr marL="9525" marR="9525" marT="9525"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03429">
                <a:tc>
                  <a:txBody>
                    <a:bodyPr/>
                    <a:lstStyle/>
                    <a:p>
                      <a:pPr algn="ctr" fontAlgn="ctr"/>
                      <a:r>
                        <a:rPr lang="en-US" altLang="ja-JP" sz="1600" b="0" i="0" u="none" strike="noStrike" dirty="0">
                          <a:solidFill>
                            <a:srgbClr val="000000"/>
                          </a:solidFill>
                          <a:effectLst/>
                          <a:latin typeface="+mj-ea"/>
                          <a:ea typeface="+mj-ea"/>
                        </a:rPr>
                        <a:t>2014</a:t>
                      </a:r>
                      <a:r>
                        <a:rPr lang="ja-JP" altLang="en-US" sz="1600" b="0" i="0" u="none" strike="noStrike" dirty="0">
                          <a:solidFill>
                            <a:srgbClr val="000000"/>
                          </a:solidFill>
                          <a:effectLst/>
                          <a:latin typeface="+mj-ea"/>
                          <a:ea typeface="+mj-ea"/>
                        </a:rPr>
                        <a:t>年</a:t>
                      </a:r>
                      <a:endParaRPr lang="zh-TW" altLang="en-US" sz="1600" b="0" i="0" u="none" strike="noStrike" dirty="0">
                        <a:solidFill>
                          <a:srgbClr val="000000"/>
                        </a:solidFill>
                        <a:effectLst/>
                        <a:latin typeface="+mj-ea"/>
                        <a:ea typeface="+mj-ea"/>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弛緩出血</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dirty="0">
                          <a:solidFill>
                            <a:srgbClr val="000000"/>
                          </a:solidFill>
                          <a:effectLst/>
                          <a:latin typeface="+mj-ea"/>
                          <a:ea typeface="+mn-ea"/>
                          <a:cs typeface="+mn-cs"/>
                        </a:rPr>
                        <a:t>前置胎盤</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algn="ctr" fontAlgn="ctr"/>
                      <a:r>
                        <a:rPr kumimoji="1" lang="zh-TW" altLang="en-US" sz="16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常位胎盤早期剥離</a:t>
                      </a:r>
                      <a:endParaRPr kumimoji="1" lang="en-US" altLang="ja-JP" sz="16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5" marR="9525" marT="9525" marB="0" anchor="ctr"/>
                </a:tc>
                <a:extLst>
                  <a:ext uri="{0D108BD9-81ED-4DB2-BD59-A6C34878D82A}">
                    <a16:rowId xmlns:a16="http://schemas.microsoft.com/office/drawing/2014/main" val="10002"/>
                  </a:ext>
                </a:extLst>
              </a:tr>
              <a:tr h="303429">
                <a:tc>
                  <a:txBody>
                    <a:bodyPr/>
                    <a:lstStyle/>
                    <a:p>
                      <a:pPr algn="ctr" fontAlgn="ctr"/>
                      <a:r>
                        <a:rPr lang="en-US" altLang="ja-JP" sz="1600" b="0" i="0" u="none" strike="noStrike" dirty="0">
                          <a:solidFill>
                            <a:srgbClr val="000000"/>
                          </a:solidFill>
                          <a:effectLst/>
                          <a:latin typeface="+mj-ea"/>
                          <a:ea typeface="+mj-ea"/>
                        </a:rPr>
                        <a:t>2015</a:t>
                      </a:r>
                      <a:r>
                        <a:rPr lang="ja-JP" altLang="en-US" sz="1600" b="0" i="0" u="none" strike="noStrike" dirty="0">
                          <a:solidFill>
                            <a:srgbClr val="000000"/>
                          </a:solidFill>
                          <a:effectLst/>
                          <a:latin typeface="+mj-ea"/>
                          <a:ea typeface="+mj-ea"/>
                        </a:rPr>
                        <a:t>年</a:t>
                      </a:r>
                      <a:endParaRPr lang="zh-TW" altLang="en-US" sz="1600" b="0" i="0" u="none" strike="noStrike" dirty="0">
                        <a:solidFill>
                          <a:srgbClr val="000000"/>
                        </a:solidFill>
                        <a:effectLst/>
                        <a:latin typeface="+mj-ea"/>
                        <a:ea typeface="+mj-ea"/>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弛緩出血</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dirty="0">
                          <a:solidFill>
                            <a:srgbClr val="000000"/>
                          </a:solidFill>
                          <a:effectLst/>
                          <a:latin typeface="+mj-ea"/>
                          <a:ea typeface="+mn-ea"/>
                          <a:cs typeface="+mn-cs"/>
                        </a:rPr>
                        <a:t>癒着胎盤</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algn="ctr" fontAlgn="ctr"/>
                      <a:r>
                        <a:rPr kumimoji="1" lang="zh-TW" altLang="en-US" sz="16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常位胎盤早期剥離</a:t>
                      </a:r>
                      <a:endParaRPr kumimoji="1" lang="en-US" altLang="ja-JP" sz="16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5" marR="9525" marT="9525" marB="0" anchor="ctr"/>
                </a:tc>
                <a:extLst>
                  <a:ext uri="{0D108BD9-81ED-4DB2-BD59-A6C34878D82A}">
                    <a16:rowId xmlns:a16="http://schemas.microsoft.com/office/drawing/2014/main" val="10003"/>
                  </a:ext>
                </a:extLst>
              </a:tr>
              <a:tr h="303429">
                <a:tc>
                  <a:txBody>
                    <a:bodyPr/>
                    <a:lstStyle/>
                    <a:p>
                      <a:pPr algn="ctr" fontAlgn="ctr"/>
                      <a:r>
                        <a:rPr lang="en-US" altLang="ja-JP" sz="1600" b="0" i="0" u="none" strike="noStrike" dirty="0">
                          <a:solidFill>
                            <a:srgbClr val="000000"/>
                          </a:solidFill>
                          <a:effectLst/>
                          <a:latin typeface="+mj-ea"/>
                          <a:ea typeface="+mj-ea"/>
                        </a:rPr>
                        <a:t>2016</a:t>
                      </a:r>
                      <a:r>
                        <a:rPr lang="ja-JP" altLang="en-US" sz="1600" b="0" i="0" u="none" strike="noStrike" dirty="0">
                          <a:solidFill>
                            <a:srgbClr val="000000"/>
                          </a:solidFill>
                          <a:effectLst/>
                          <a:latin typeface="+mj-ea"/>
                          <a:ea typeface="+mj-ea"/>
                        </a:rPr>
                        <a:t>年</a:t>
                      </a:r>
                      <a:endParaRPr lang="zh-TW" altLang="en-US" sz="1600" b="0" i="0" u="none" strike="noStrike" dirty="0">
                        <a:solidFill>
                          <a:srgbClr val="000000"/>
                        </a:solidFill>
                        <a:effectLst/>
                        <a:latin typeface="+mj-ea"/>
                        <a:ea typeface="+mj-ea"/>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弛緩出血</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dirty="0">
                          <a:solidFill>
                            <a:srgbClr val="000000"/>
                          </a:solidFill>
                          <a:effectLst/>
                          <a:latin typeface="+mj-ea"/>
                          <a:ea typeface="+mn-ea"/>
                          <a:cs typeface="+mn-cs"/>
                        </a:rPr>
                        <a:t>癒着胎盤</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algn="ctr" fontAlgn="ctr"/>
                      <a:r>
                        <a:rPr kumimoji="1" lang="zh-TW" altLang="en-US" sz="16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常位胎盤早期剥離</a:t>
                      </a:r>
                      <a:endParaRPr kumimoji="1" lang="en-US" altLang="ja-JP" sz="16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5" marR="9525" marT="9525" marB="0" anchor="ctr"/>
                </a:tc>
                <a:extLst>
                  <a:ext uri="{0D108BD9-81ED-4DB2-BD59-A6C34878D82A}">
                    <a16:rowId xmlns:a16="http://schemas.microsoft.com/office/drawing/2014/main" val="10004"/>
                  </a:ext>
                </a:extLst>
              </a:tr>
              <a:tr h="303429">
                <a:tc>
                  <a:txBody>
                    <a:bodyPr/>
                    <a:lstStyle/>
                    <a:p>
                      <a:pPr algn="ctr" fontAlgn="ctr"/>
                      <a:r>
                        <a:rPr lang="en-US" altLang="ja-JP" sz="1600" b="0" i="0" u="none" strike="noStrike" dirty="0">
                          <a:solidFill>
                            <a:srgbClr val="000000"/>
                          </a:solidFill>
                          <a:effectLst/>
                          <a:latin typeface="+mj-ea"/>
                          <a:ea typeface="+mj-ea"/>
                        </a:rPr>
                        <a:t>2017</a:t>
                      </a:r>
                      <a:r>
                        <a:rPr lang="ja-JP" altLang="en-US" sz="1600" b="0" i="0" u="none" strike="noStrike" dirty="0">
                          <a:solidFill>
                            <a:srgbClr val="000000"/>
                          </a:solidFill>
                          <a:effectLst/>
                          <a:latin typeface="+mj-ea"/>
                          <a:ea typeface="+mj-ea"/>
                        </a:rPr>
                        <a:t>年</a:t>
                      </a:r>
                      <a:endParaRPr lang="zh-TW" altLang="en-US" sz="1600" b="0" i="0" u="none" strike="noStrike" dirty="0">
                        <a:solidFill>
                          <a:srgbClr val="000000"/>
                        </a:solidFill>
                        <a:effectLst/>
                        <a:latin typeface="+mj-ea"/>
                        <a:ea typeface="+mj-ea"/>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弛緩出血</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dirty="0">
                          <a:solidFill>
                            <a:srgbClr val="000000"/>
                          </a:solidFill>
                          <a:effectLst/>
                          <a:latin typeface="+mj-ea"/>
                          <a:ea typeface="+mn-ea"/>
                          <a:cs typeface="+mn-cs"/>
                        </a:rPr>
                        <a:t>癒着胎盤</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algn="ctr" fontAlgn="ctr"/>
                      <a:r>
                        <a:rPr kumimoji="1" lang="zh-TW"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常位胎盤早期剥離</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dirty="0">
                          <a:solidFill>
                            <a:srgbClr val="000000"/>
                          </a:solidFill>
                          <a:effectLst/>
                          <a:latin typeface="+mj-ea"/>
                          <a:ea typeface="+mj-ea"/>
                          <a:cs typeface="+mn-cs"/>
                        </a:rPr>
                        <a:t>産道裂傷</a:t>
                      </a:r>
                      <a:endParaRPr kumimoji="1" lang="en-US" altLang="ja-JP" sz="1400" b="0" i="0" u="none" strike="noStrike" kern="1200" dirty="0">
                        <a:solidFill>
                          <a:srgbClr val="000000"/>
                        </a:solidFill>
                        <a:effectLst/>
                        <a:latin typeface="+mj-ea"/>
                        <a:ea typeface="+mj-ea"/>
                        <a:cs typeface="+mn-cs"/>
                      </a:endParaRPr>
                    </a:p>
                  </a:txBody>
                  <a:tcPr marL="9525" marR="9525" marT="9525" marB="0" anchor="ctr"/>
                </a:tc>
                <a:extLst>
                  <a:ext uri="{0D108BD9-81ED-4DB2-BD59-A6C34878D82A}">
                    <a16:rowId xmlns:a16="http://schemas.microsoft.com/office/drawing/2014/main" val="10005"/>
                  </a:ext>
                </a:extLst>
              </a:tr>
              <a:tr h="303429">
                <a:tc>
                  <a:txBody>
                    <a:bodyPr/>
                    <a:lstStyle/>
                    <a:p>
                      <a:pPr algn="ctr" fontAlgn="ctr"/>
                      <a:r>
                        <a:rPr lang="en-US" altLang="ja-JP" sz="1600" b="0" i="0" u="none" strike="noStrike" dirty="0">
                          <a:solidFill>
                            <a:srgbClr val="000000"/>
                          </a:solidFill>
                          <a:effectLst/>
                          <a:latin typeface="+mj-ea"/>
                          <a:ea typeface="+mj-ea"/>
                        </a:rPr>
                        <a:t>2018</a:t>
                      </a:r>
                      <a:r>
                        <a:rPr lang="ja-JP" altLang="en-US" sz="1600" b="0" i="0" u="none" strike="noStrike" dirty="0">
                          <a:solidFill>
                            <a:srgbClr val="000000"/>
                          </a:solidFill>
                          <a:effectLst/>
                          <a:latin typeface="+mj-ea"/>
                          <a:ea typeface="+mj-ea"/>
                        </a:rPr>
                        <a:t>年</a:t>
                      </a:r>
                      <a:endParaRPr lang="zh-TW" altLang="en-US" sz="1600" b="0" i="0" u="none" strike="noStrike" dirty="0">
                        <a:solidFill>
                          <a:srgbClr val="000000"/>
                        </a:solidFill>
                        <a:effectLst/>
                        <a:latin typeface="+mj-ea"/>
                        <a:ea typeface="+mj-ea"/>
                      </a:endParaRPr>
                    </a:p>
                  </a:txBody>
                  <a:tcPr marL="9525" marR="9525" marT="9525" marB="0" anchor="ctr"/>
                </a:tc>
                <a:tc>
                  <a:txBody>
                    <a:bodyPr/>
                    <a:lstStyle/>
                    <a:p>
                      <a:pPr algn="ctr" fontAlgn="ctr"/>
                      <a:r>
                        <a:rPr kumimoji="1" lang="ja-JP" altLang="en-US" sz="1600" b="0" i="0" u="none" strike="noStrike" kern="1200" dirty="0">
                          <a:solidFill>
                            <a:srgbClr val="000000"/>
                          </a:solidFill>
                          <a:effectLst/>
                          <a:latin typeface="+mj-ea"/>
                          <a:ea typeface="+mn-ea"/>
                          <a:cs typeface="+mn-cs"/>
                        </a:rPr>
                        <a:t>弛緩出血</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dirty="0">
                          <a:solidFill>
                            <a:srgbClr val="000000"/>
                          </a:solidFill>
                          <a:effectLst/>
                          <a:latin typeface="+mj-ea"/>
                          <a:ea typeface="+mn-ea"/>
                          <a:cs typeface="+mn-cs"/>
                        </a:rPr>
                        <a:t>癒着胎盤</a:t>
                      </a:r>
                      <a:endParaRPr kumimoji="1" lang="en-US" altLang="ja-JP" sz="1600" b="0" i="0" u="none" strike="noStrike" kern="1200" dirty="0">
                        <a:solidFill>
                          <a:srgbClr val="000000"/>
                        </a:solidFill>
                        <a:effectLst/>
                        <a:latin typeface="+mj-ea"/>
                        <a:ea typeface="+mn-ea"/>
                        <a:cs typeface="+mn-cs"/>
                      </a:endParaRPr>
                    </a:p>
                  </a:txBody>
                  <a:tcPr marL="9525" marR="9525" marT="9525" marB="0" anchor="ctr"/>
                </a:tc>
                <a:tc>
                  <a:txBody>
                    <a:bodyPr/>
                    <a:lstStyle/>
                    <a:p>
                      <a:pPr algn="ctr" fontAlgn="ctr"/>
                      <a:r>
                        <a:rPr kumimoji="1" lang="ja-JP" altLang="en-US" sz="1400" b="0" i="0" u="none" strike="noStrike" kern="1200" dirty="0">
                          <a:solidFill>
                            <a:srgbClr val="000000"/>
                          </a:solidFill>
                          <a:effectLst/>
                          <a:latin typeface="+mj-ea"/>
                          <a:ea typeface="+mj-ea"/>
                          <a:cs typeface="+mn-cs"/>
                        </a:rPr>
                        <a:t>産道裂傷</a:t>
                      </a:r>
                      <a:endParaRPr kumimoji="1" lang="en-US" altLang="ja-JP" sz="1400" b="0" i="0" u="none" strike="noStrike" kern="1200" dirty="0">
                        <a:solidFill>
                          <a:srgbClr val="000000"/>
                        </a:solidFill>
                        <a:effectLst/>
                        <a:latin typeface="+mj-ea"/>
                        <a:ea typeface="+mj-ea"/>
                        <a:cs typeface="+mn-cs"/>
                      </a:endParaRPr>
                    </a:p>
                  </a:txBody>
                  <a:tcPr marL="9525" marR="9525" marT="9525" marB="0" anchor="ctr"/>
                </a:tc>
                <a:extLst>
                  <a:ext uri="{0D108BD9-81ED-4DB2-BD59-A6C34878D82A}">
                    <a16:rowId xmlns:a16="http://schemas.microsoft.com/office/drawing/2014/main" val="1481006250"/>
                  </a:ext>
                </a:extLst>
              </a:tr>
            </a:tbl>
          </a:graphicData>
        </a:graphic>
      </p:graphicFrame>
      <p:graphicFrame>
        <p:nvGraphicFramePr>
          <p:cNvPr id="7" name="グラフ 6"/>
          <p:cNvGraphicFramePr>
            <a:graphicFrameLocks/>
          </p:cNvGraphicFramePr>
          <p:nvPr>
            <p:extLst>
              <p:ext uri="{D42A27DB-BD31-4B8C-83A1-F6EECF244321}">
                <p14:modId xmlns:p14="http://schemas.microsoft.com/office/powerpoint/2010/main" val="3630330841"/>
              </p:ext>
            </p:extLst>
          </p:nvPr>
        </p:nvGraphicFramePr>
        <p:xfrm>
          <a:off x="264087" y="914400"/>
          <a:ext cx="8545376" cy="3936379"/>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975804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1" y="76200"/>
            <a:ext cx="7050699" cy="734291"/>
          </a:xfrm>
        </p:spPr>
        <p:txBody>
          <a:bodyPr anchor="b">
            <a:normAutofit fontScale="90000"/>
          </a:bodyPr>
          <a:lstStyle/>
          <a:p>
            <a:pPr lvl="0">
              <a:spcBef>
                <a:spcPts val="0"/>
              </a:spcBef>
            </a:pPr>
            <a:r>
              <a:rPr kumimoji="1" lang="ja-JP" altLang="en-US" sz="3200" dirty="0">
                <a:solidFill>
                  <a:prstClr val="white"/>
                </a:solidFill>
                <a:latin typeface="ＭＳ Ｐゴシック" panose="020B0600070205080204" pitchFamily="50" charset="-128"/>
              </a:rPr>
              <a:t>前置癒着胎盤・癒着胎盤・固着胎盤の定義</a:t>
            </a:r>
            <a:endParaRPr kumimoji="1" lang="ja-JP" sz="3200" dirty="0">
              <a:solidFill>
                <a:srgbClr val="FFFF99"/>
              </a:solidFill>
              <a:latin typeface="+mj-ea"/>
            </a:endParaRPr>
          </a:p>
        </p:txBody>
      </p:sp>
      <p:graphicFrame>
        <p:nvGraphicFramePr>
          <p:cNvPr id="4" name="表 3"/>
          <p:cNvGraphicFramePr>
            <a:graphicFrameLocks noGrp="1"/>
          </p:cNvGraphicFramePr>
          <p:nvPr>
            <p:extLst>
              <p:ext uri="{D42A27DB-BD31-4B8C-83A1-F6EECF244321}">
                <p14:modId xmlns:p14="http://schemas.microsoft.com/office/powerpoint/2010/main" val="4019801312"/>
              </p:ext>
            </p:extLst>
          </p:nvPr>
        </p:nvGraphicFramePr>
        <p:xfrm>
          <a:off x="512007" y="1073794"/>
          <a:ext cx="8193012" cy="5468404"/>
        </p:xfrm>
        <a:graphic>
          <a:graphicData uri="http://schemas.openxmlformats.org/drawingml/2006/table">
            <a:tbl>
              <a:tblPr firstRow="1" bandRow="1">
                <a:tableStyleId>{B301B821-A1FF-4177-AEE7-76D212191A09}</a:tableStyleId>
              </a:tblPr>
              <a:tblGrid>
                <a:gridCol w="2048253">
                  <a:extLst>
                    <a:ext uri="{9D8B030D-6E8A-4147-A177-3AD203B41FA5}">
                      <a16:colId xmlns:a16="http://schemas.microsoft.com/office/drawing/2014/main" val="20000"/>
                    </a:ext>
                  </a:extLst>
                </a:gridCol>
                <a:gridCol w="2048253">
                  <a:extLst>
                    <a:ext uri="{9D8B030D-6E8A-4147-A177-3AD203B41FA5}">
                      <a16:colId xmlns:a16="http://schemas.microsoft.com/office/drawing/2014/main" val="20001"/>
                    </a:ext>
                  </a:extLst>
                </a:gridCol>
                <a:gridCol w="2048253">
                  <a:extLst>
                    <a:ext uri="{9D8B030D-6E8A-4147-A177-3AD203B41FA5}">
                      <a16:colId xmlns:a16="http://schemas.microsoft.com/office/drawing/2014/main" val="20002"/>
                    </a:ext>
                  </a:extLst>
                </a:gridCol>
                <a:gridCol w="2048253">
                  <a:extLst>
                    <a:ext uri="{9D8B030D-6E8A-4147-A177-3AD203B41FA5}">
                      <a16:colId xmlns:a16="http://schemas.microsoft.com/office/drawing/2014/main" val="20003"/>
                    </a:ext>
                  </a:extLst>
                </a:gridCol>
              </a:tblGrid>
              <a:tr h="788404">
                <a:tc>
                  <a:txBody>
                    <a:bodyPr/>
                    <a:lstStyle/>
                    <a:p>
                      <a:endParaRPr kumimoji="1" lang="ja-JP" altLang="en-US" dirty="0"/>
                    </a:p>
                  </a:txBody>
                  <a:tcPr anchor="ctr">
                    <a:lnL w="12700" cmpd="sng">
                      <a:noFill/>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前置癒着胎盤</a:t>
                      </a:r>
                    </a:p>
                  </a:txBody>
                  <a:tcPr anchor="ctr">
                    <a:lnL>
                      <a:noFill/>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癒着胎盤</a:t>
                      </a:r>
                    </a:p>
                  </a:txBody>
                  <a:tcPr anchor="ctr">
                    <a:lnL>
                      <a:noFill/>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嵌頓・固着胎盤</a:t>
                      </a:r>
                    </a:p>
                  </a:txBody>
                  <a:tcPr anchor="ctr">
                    <a:lnL>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80000">
                <a:tc>
                  <a:txBody>
                    <a:bodyPr/>
                    <a:lstStyle/>
                    <a:p>
                      <a:pPr algn="l"/>
                      <a:r>
                        <a:rPr kumimoji="1" lang="ja-JP" altLang="en-US" dirty="0"/>
                        <a:t>概念</a:t>
                      </a:r>
                      <a:endParaRPr kumimoji="1" lang="en-US" altLang="ja-JP" dirty="0"/>
                    </a:p>
                  </a:txBody>
                  <a:tcPr anchor="ctr">
                    <a:lnL w="12700" cmpd="sng">
                      <a:noFill/>
                    </a:lnL>
                    <a:lnR>
                      <a:noFill/>
                    </a:lnR>
                    <a:lnT w="6350" cap="flat" cmpd="sng" algn="ctr">
                      <a:solidFill>
                        <a:schemeClr val="accent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kumimoji="1" lang="ja-JP" altLang="en-US" sz="1600" dirty="0"/>
                        <a:t>前置胎盤で、</a:t>
                      </a:r>
                      <a:endParaRPr kumimoji="1" lang="en-US" altLang="ja-JP" sz="1600" dirty="0"/>
                    </a:p>
                    <a:p>
                      <a:pPr marL="0" indent="0" algn="l">
                        <a:buFont typeface="Arial" panose="020B0604020202020204" pitchFamily="34" charset="0"/>
                        <a:buNone/>
                      </a:pPr>
                      <a:r>
                        <a:rPr kumimoji="1" lang="ja-JP" altLang="en-US" sz="1600" dirty="0"/>
                        <a:t>癒着胎盤を合併</a:t>
                      </a:r>
                    </a:p>
                  </a:txBody>
                  <a:tcPr anchor="ctr">
                    <a:lnL>
                      <a:noFill/>
                    </a:lnL>
                    <a:lnR>
                      <a:noFill/>
                    </a:lnR>
                    <a:lnT w="6350" cap="flat" cmpd="sng" algn="ctr">
                      <a:solidFill>
                        <a:schemeClr val="accent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kumimoji="1" lang="ja-JP" altLang="en-US" sz="1600" dirty="0"/>
                        <a:t>付着位置は正置だが、癒着胎盤</a:t>
                      </a:r>
                      <a:endParaRPr kumimoji="1" lang="en-US" altLang="ja-JP" sz="1600" dirty="0"/>
                    </a:p>
                  </a:txBody>
                  <a:tcPr anchor="ctr">
                    <a:lnL>
                      <a:noFill/>
                    </a:lnL>
                    <a:lnR>
                      <a:noFill/>
                    </a:lnR>
                    <a:lnT w="6350" cap="flat" cmpd="sng" algn="ctr">
                      <a:solidFill>
                        <a:schemeClr val="accent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6213" indent="-176213" algn="l">
                        <a:buFont typeface="Arial" panose="020B0604020202020204" pitchFamily="34" charset="0"/>
                        <a:buChar char="•"/>
                      </a:pPr>
                      <a:r>
                        <a:rPr kumimoji="1" lang="ja-JP" altLang="en-US" sz="1600" dirty="0"/>
                        <a:t>剥離していたが頚管で引っかかる</a:t>
                      </a:r>
                      <a:endParaRPr kumimoji="1" lang="en-US" altLang="ja-JP" sz="1600" dirty="0"/>
                    </a:p>
                    <a:p>
                      <a:pPr marL="176213" indent="-176213" algn="l">
                        <a:buFont typeface="Arial" panose="020B0604020202020204" pitchFamily="34" charset="0"/>
                        <a:buChar char="•"/>
                      </a:pPr>
                      <a:r>
                        <a:rPr kumimoji="1" lang="ja-JP" altLang="en-US" sz="1600" dirty="0"/>
                        <a:t>剥離しにくいだけ</a:t>
                      </a:r>
                      <a:endParaRPr kumimoji="1" lang="en-US" altLang="ja-JP" sz="1600" dirty="0"/>
                    </a:p>
                  </a:txBody>
                  <a:tcPr anchor="ctr">
                    <a:lnL>
                      <a:noFill/>
                    </a:lnL>
                    <a:lnR w="12700" cmpd="sng">
                      <a:noFill/>
                    </a:lnR>
                    <a:lnT w="6350" cap="flat" cmpd="sng" algn="ctr">
                      <a:solidFill>
                        <a:schemeClr val="accent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0000">
                <a:tc>
                  <a:txBody>
                    <a:bodyPr/>
                    <a:lstStyle/>
                    <a:p>
                      <a:pPr algn="l"/>
                      <a:r>
                        <a:rPr kumimoji="1" lang="ja-JP" altLang="en-US" dirty="0"/>
                        <a:t>前置胎盤の合併</a:t>
                      </a:r>
                      <a:endParaRPr kumimoji="1" lang="en-US" altLang="ja-JP" dirty="0"/>
                    </a:p>
                  </a:txBody>
                  <a:tcPr anchor="ctr">
                    <a:lnL w="12700" cmpd="sng">
                      <a:noFill/>
                    </a:lnL>
                    <a:lnR>
                      <a:noFill/>
                    </a:lnR>
                    <a:lnT w="12700" cap="flat" cmpd="sng" algn="ctr">
                      <a:solidFill>
                        <a:schemeClr val="accent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kumimoji="1" lang="ja-JP" altLang="en-US" dirty="0"/>
                        <a:t>あり</a:t>
                      </a:r>
                    </a:p>
                  </a:txBody>
                  <a:tcPr anchor="ctr">
                    <a:lnL>
                      <a:noFill/>
                    </a:lnL>
                    <a:lnR>
                      <a:noFill/>
                    </a:lnR>
                    <a:lnT w="12700" cap="flat" cmpd="sng" algn="ctr">
                      <a:solidFill>
                        <a:schemeClr val="accent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kumimoji="1" lang="ja-JP" altLang="en-US" dirty="0"/>
                        <a:t>なし</a:t>
                      </a:r>
                    </a:p>
                  </a:txBody>
                  <a:tcPr anchor="ctr">
                    <a:lnL>
                      <a:noFill/>
                    </a:lnL>
                    <a:lnR>
                      <a:noFill/>
                    </a:lnR>
                    <a:lnT w="12700" cap="flat" cmpd="sng" algn="ctr">
                      <a:solidFill>
                        <a:schemeClr val="accent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kumimoji="1" lang="ja-JP" altLang="en-US" dirty="0"/>
                        <a:t>なし</a:t>
                      </a:r>
                    </a:p>
                  </a:txBody>
                  <a:tcPr anchor="ctr">
                    <a:lnL>
                      <a:noFill/>
                    </a:lnL>
                    <a:lnR w="12700" cmpd="sng">
                      <a:noFill/>
                    </a:lnR>
                    <a:lnT w="12700" cap="flat" cmpd="sng" algn="ctr">
                      <a:solidFill>
                        <a:schemeClr val="accent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0000">
                <a:tc>
                  <a:txBody>
                    <a:bodyPr/>
                    <a:lstStyle/>
                    <a:p>
                      <a:pPr algn="l"/>
                      <a:r>
                        <a:rPr kumimoji="1" lang="ja-JP" altLang="en-US" dirty="0"/>
                        <a:t>分娩様式</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dirty="0"/>
                        <a:t>帝王切開</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dirty="0"/>
                        <a:t>帝王切開</a:t>
                      </a:r>
                      <a:endParaRPr kumimoji="1" lang="en-US" altLang="ja-JP" dirty="0"/>
                    </a:p>
                    <a:p>
                      <a:pPr algn="ctr"/>
                      <a:r>
                        <a:rPr kumimoji="1" lang="ja-JP" altLang="en-US" dirty="0"/>
                        <a:t>経腟分娩</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経腟分娩</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20000">
                <a:tc>
                  <a:txBody>
                    <a:bodyPr/>
                    <a:lstStyle/>
                    <a:p>
                      <a:pPr algn="l"/>
                      <a:r>
                        <a:rPr kumimoji="1" lang="ja-JP" altLang="en-US" dirty="0"/>
                        <a:t>胎盤剥離の容易さ</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剥離不可</a:t>
                      </a: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困難</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dirty="0"/>
                        <a:t>剥離不可</a:t>
                      </a:r>
                      <a:endParaRPr kumimoji="1" lang="en-US" altLang="ja-JP" dirty="0"/>
                    </a:p>
                    <a:p>
                      <a:pPr algn="ctr"/>
                      <a:r>
                        <a:rPr kumimoji="1" lang="ja-JP" altLang="en-US" dirty="0"/>
                        <a:t>困難</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dirty="0"/>
                        <a:t>容易</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20000">
                <a:tc>
                  <a:txBody>
                    <a:bodyPr/>
                    <a:lstStyle/>
                    <a:p>
                      <a:pPr algn="l"/>
                      <a:r>
                        <a:rPr kumimoji="1" lang="ja-JP" altLang="en-US" dirty="0"/>
                        <a:t>胎盤剥離・娩出後の出血</a:t>
                      </a:r>
                    </a:p>
                  </a:txBody>
                  <a:tcPr anchor="ctr">
                    <a:lnL w="12700" cmpd="sng">
                      <a:noFill/>
                    </a:lnL>
                    <a:lnR>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大出血を惹起</a:t>
                      </a:r>
                    </a:p>
                  </a:txBody>
                  <a:tcPr anchor="ctr">
                    <a:lnL>
                      <a:noFill/>
                    </a:lnL>
                    <a:lnR>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大出血を惹起</a:t>
                      </a:r>
                    </a:p>
                  </a:txBody>
                  <a:tcPr anchor="ctr">
                    <a:lnL>
                      <a:noFill/>
                    </a:lnL>
                    <a:lnR>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止血される</a:t>
                      </a:r>
                    </a:p>
                  </a:txBody>
                  <a:tcPr anchor="ctr">
                    <a:lnL>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20000">
                <a:tc>
                  <a:txBody>
                    <a:bodyPr/>
                    <a:lstStyle/>
                    <a:p>
                      <a:pPr algn="l"/>
                      <a:r>
                        <a:rPr kumimoji="1" lang="ja-JP" altLang="en-US" dirty="0"/>
                        <a:t>胎盤娩出前の</a:t>
                      </a:r>
                      <a:endParaRPr kumimoji="1" lang="en-US" altLang="ja-JP" dirty="0"/>
                    </a:p>
                    <a:p>
                      <a:pPr algn="l"/>
                      <a:r>
                        <a:rPr kumimoji="1" lang="ja-JP" altLang="en-US" dirty="0"/>
                        <a:t>事前の診断</a:t>
                      </a:r>
                      <a:endParaRPr kumimoji="1" lang="en-US" altLang="ja-JP" dirty="0"/>
                    </a:p>
                  </a:txBody>
                  <a:tcPr anchor="ctr">
                    <a:lnL w="12700" cmpd="sng">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推測可能</a:t>
                      </a:r>
                      <a:endParaRPr kumimoji="1" lang="en-US" altLang="ja-JP" dirty="0"/>
                    </a:p>
                  </a:txBody>
                  <a:tcPr anchor="ctr">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困難</a:t>
                      </a:r>
                    </a:p>
                  </a:txBody>
                  <a:tcPr anchor="ctr">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困難</a:t>
                      </a:r>
                    </a:p>
                  </a:txBody>
                  <a:tcPr anchor="ctr">
                    <a:lnL>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3335541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94365" y="5325033"/>
            <a:ext cx="7120860" cy="1297278"/>
          </a:xfrm>
          <a:prstGeom prst="rect">
            <a:avLst/>
          </a:prstGeom>
          <a:noFill/>
        </p:spPr>
        <p:txBody>
          <a:bodyPr wrap="none" rtlCol="0">
            <a:spAutoFit/>
          </a:bodyPr>
          <a:lstStyle/>
          <a:p>
            <a:pPr>
              <a:lnSpc>
                <a:spcPct val="145000"/>
              </a:lnSpc>
            </a:pPr>
            <a:r>
              <a:rPr lang="ja-JP" altLang="en-US" dirty="0"/>
              <a:t>　 </a:t>
            </a:r>
            <a:r>
              <a:rPr lang="en-US" altLang="ja-JP" dirty="0"/>
              <a:t>‥</a:t>
            </a:r>
            <a:r>
              <a:rPr lang="ja-JP" altLang="en-US" dirty="0"/>
              <a:t>前置胎盤に癒着胎盤が合併（分娩前に診断されやすい）</a:t>
            </a:r>
            <a:endParaRPr lang="en-US" altLang="ja-JP" dirty="0"/>
          </a:p>
          <a:p>
            <a:pPr>
              <a:lnSpc>
                <a:spcPct val="145000"/>
              </a:lnSpc>
            </a:pPr>
            <a:r>
              <a:rPr kumimoji="1" lang="en-US" altLang="ja-JP" dirty="0">
                <a:solidFill>
                  <a:srgbClr val="FF5050"/>
                </a:solidFill>
              </a:rPr>
              <a:t>‥‥</a:t>
            </a:r>
            <a:r>
              <a:rPr lang="ja-JP" altLang="en-US" dirty="0">
                <a:solidFill>
                  <a:srgbClr val="FF5050"/>
                </a:solidFill>
              </a:rPr>
              <a:t>経腟分娩や前置胎盤以外の適応での帝切時に癒着胎盤が判明</a:t>
            </a:r>
            <a:endParaRPr lang="en-US" altLang="ja-JP" dirty="0">
              <a:solidFill>
                <a:srgbClr val="FF5050"/>
              </a:solidFill>
            </a:endParaRPr>
          </a:p>
          <a:p>
            <a:pPr>
              <a:lnSpc>
                <a:spcPct val="145000"/>
              </a:lnSpc>
            </a:pPr>
            <a:r>
              <a:rPr kumimoji="1" lang="en-US" altLang="ja-JP" dirty="0"/>
              <a:t>    ‥</a:t>
            </a:r>
            <a:r>
              <a:rPr kumimoji="1" lang="ja-JP" altLang="en-US" dirty="0"/>
              <a:t>経腟分娩後、胎盤娩出の遷延。嵌頓もしくは容易に用手剥離できる</a:t>
            </a:r>
          </a:p>
        </p:txBody>
      </p:sp>
      <p:graphicFrame>
        <p:nvGraphicFramePr>
          <p:cNvPr id="5" name="グラフ 4">
            <a:extLst>
              <a:ext uri="{FF2B5EF4-FFF2-40B4-BE49-F238E27FC236}">
                <a16:creationId xmlns:a16="http://schemas.microsoft.com/office/drawing/2014/main" id="{00000000-0008-0000-0100-00000E000000}"/>
              </a:ext>
            </a:extLst>
          </p:cNvPr>
          <p:cNvGraphicFramePr>
            <a:graphicFrameLocks/>
          </p:cNvGraphicFramePr>
          <p:nvPr>
            <p:extLst>
              <p:ext uri="{D42A27DB-BD31-4B8C-83A1-F6EECF244321}">
                <p14:modId xmlns:p14="http://schemas.microsoft.com/office/powerpoint/2010/main" val="3869933279"/>
              </p:ext>
            </p:extLst>
          </p:nvPr>
        </p:nvGraphicFramePr>
        <p:xfrm>
          <a:off x="434622" y="1212112"/>
          <a:ext cx="8025165" cy="4112921"/>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a:extLst>
              <a:ext uri="{FF2B5EF4-FFF2-40B4-BE49-F238E27FC236}">
                <a16:creationId xmlns:a16="http://schemas.microsoft.com/office/drawing/2014/main" id="{9AED4D2F-AC3D-432F-946B-8BC5FF72977A}"/>
              </a:ext>
            </a:extLst>
          </p:cNvPr>
          <p:cNvSpPr txBox="1"/>
          <p:nvPr/>
        </p:nvSpPr>
        <p:spPr>
          <a:xfrm>
            <a:off x="732340" y="5325033"/>
            <a:ext cx="1569660" cy="1253292"/>
          </a:xfrm>
          <a:prstGeom prst="rect">
            <a:avLst/>
          </a:prstGeom>
          <a:noFill/>
        </p:spPr>
        <p:txBody>
          <a:bodyPr wrap="none" rtlCol="0">
            <a:spAutoFit/>
          </a:bodyPr>
          <a:lstStyle/>
          <a:p>
            <a:pPr>
              <a:lnSpc>
                <a:spcPct val="145000"/>
              </a:lnSpc>
            </a:pPr>
            <a:r>
              <a:rPr lang="ja-JP" altLang="en-US" dirty="0">
                <a:solidFill>
                  <a:schemeClr val="bg2">
                    <a:lumMod val="50000"/>
                  </a:schemeClr>
                </a:solidFill>
              </a:rPr>
              <a:t>前置癒着胎盤</a:t>
            </a:r>
            <a:endParaRPr lang="en-US" altLang="ja-JP" dirty="0">
              <a:solidFill>
                <a:schemeClr val="bg2">
                  <a:lumMod val="50000"/>
                </a:schemeClr>
              </a:solidFill>
            </a:endParaRPr>
          </a:p>
          <a:p>
            <a:pPr>
              <a:lnSpc>
                <a:spcPct val="145000"/>
              </a:lnSpc>
            </a:pPr>
            <a:r>
              <a:rPr lang="ja-JP" altLang="en-US" b="1" dirty="0">
                <a:solidFill>
                  <a:srgbClr val="FF5050"/>
                </a:solidFill>
              </a:rPr>
              <a:t>癒着胎盤</a:t>
            </a:r>
            <a:endParaRPr lang="en-US" altLang="ja-JP" b="1" dirty="0">
              <a:solidFill>
                <a:srgbClr val="FF5050"/>
              </a:solidFill>
            </a:endParaRPr>
          </a:p>
          <a:p>
            <a:pPr>
              <a:lnSpc>
                <a:spcPct val="145000"/>
              </a:lnSpc>
            </a:pPr>
            <a:r>
              <a:rPr lang="ja-JP" altLang="en-US" dirty="0">
                <a:solidFill>
                  <a:schemeClr val="bg2">
                    <a:lumMod val="50000"/>
                  </a:schemeClr>
                </a:solidFill>
              </a:rPr>
              <a:t>固着胎盤</a:t>
            </a:r>
            <a:endParaRPr kumimoji="1" lang="ja-JP" altLang="en-US" dirty="0">
              <a:solidFill>
                <a:schemeClr val="bg2">
                  <a:lumMod val="50000"/>
                </a:schemeClr>
              </a:solidFill>
            </a:endParaRPr>
          </a:p>
        </p:txBody>
      </p:sp>
      <p:sp>
        <p:nvSpPr>
          <p:cNvPr id="8" name="Title 8">
            <a:extLst>
              <a:ext uri="{FF2B5EF4-FFF2-40B4-BE49-F238E27FC236}">
                <a16:creationId xmlns:a16="http://schemas.microsoft.com/office/drawing/2014/main" id="{D2EB27C6-B3E3-4232-937C-02FE45A01A0A}"/>
              </a:ext>
            </a:extLst>
          </p:cNvPr>
          <p:cNvSpPr>
            <a:spLocks noGrp="1"/>
          </p:cNvSpPr>
          <p:nvPr>
            <p:ph type="title"/>
          </p:nvPr>
        </p:nvSpPr>
        <p:spPr>
          <a:xfrm>
            <a:off x="434622" y="76200"/>
            <a:ext cx="6651978" cy="734291"/>
          </a:xfrm>
        </p:spPr>
        <p:txBody>
          <a:bodyPr anchor="b">
            <a:normAutofit/>
          </a:bodyPr>
          <a:lstStyle/>
          <a:p>
            <a:pPr lvl="0">
              <a:spcBef>
                <a:spcPts val="0"/>
              </a:spcBef>
            </a:pPr>
            <a:r>
              <a:rPr kumimoji="1" lang="en-US" altLang="ja-JP" sz="3200" dirty="0">
                <a:latin typeface="+mj-ea"/>
              </a:rPr>
              <a:t>Adherent placenta spectrum</a:t>
            </a:r>
            <a:endParaRPr kumimoji="1" lang="ja-JP" sz="3200" dirty="0">
              <a:latin typeface="+mj-ea"/>
            </a:endParaRPr>
          </a:p>
        </p:txBody>
      </p:sp>
    </p:spTree>
    <p:custDataLst>
      <p:tags r:id="rId1"/>
    </p:custDataLst>
    <p:extLst>
      <p:ext uri="{BB962C8B-B14F-4D97-AF65-F5344CB8AC3E}">
        <p14:creationId xmlns:p14="http://schemas.microsoft.com/office/powerpoint/2010/main" val="241771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7074888" cy="734291"/>
          </a:xfrm>
        </p:spPr>
        <p:txBody>
          <a:bodyPr anchor="b">
            <a:normAutofit/>
          </a:bodyPr>
          <a:lstStyle/>
          <a:p>
            <a:pPr lvl="0">
              <a:spcBef>
                <a:spcPts val="0"/>
              </a:spcBef>
            </a:pPr>
            <a:r>
              <a:rPr kumimoji="1" lang="ja-JP" altLang="en-US" sz="3600" b="1" dirty="0">
                <a:solidFill>
                  <a:srgbClr val="FFFF00"/>
                </a:solidFill>
                <a:latin typeface="+mj-ea"/>
              </a:rPr>
              <a:t>大阪府</a:t>
            </a:r>
            <a:r>
              <a:rPr kumimoji="1" lang="ja-JP" altLang="en-US" sz="3200" b="1" dirty="0">
                <a:solidFill>
                  <a:srgbClr val="FFFF00"/>
                </a:solidFill>
                <a:latin typeface="+mj-ea"/>
              </a:rPr>
              <a:t>　</a:t>
            </a:r>
            <a:r>
              <a:rPr kumimoji="1" lang="ja-JP" altLang="en-US" sz="2400" dirty="0">
                <a:latin typeface="+mj-ea"/>
              </a:rPr>
              <a:t>最重症合併妊産婦 搬送の取り組み</a:t>
            </a:r>
            <a:endParaRPr kumimoji="1" lang="ja-JP" altLang="en-US" sz="3200" dirty="0">
              <a:latin typeface="+mj-ea"/>
            </a:endParaRPr>
          </a:p>
        </p:txBody>
      </p:sp>
      <p:pic>
        <p:nvPicPr>
          <p:cNvPr id="45" name="図 44" descr="大阪府白地図"/>
          <p:cNvPicPr/>
          <p:nvPr/>
        </p:nvPicPr>
        <p:blipFill rotWithShape="1">
          <a:blip r:embed="rId4">
            <a:extLst>
              <a:ext uri="{28A0092B-C50C-407E-A947-70E740481C1C}">
                <a14:useLocalDpi xmlns:a14="http://schemas.microsoft.com/office/drawing/2010/main" val="0"/>
              </a:ext>
            </a:extLst>
          </a:blip>
          <a:srcRect l="14834" r="11535"/>
          <a:stretch/>
        </p:blipFill>
        <p:spPr bwMode="auto">
          <a:xfrm>
            <a:off x="4523871" y="2135465"/>
            <a:ext cx="4273617" cy="4592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 name="円/楕円 60"/>
          <p:cNvSpPr/>
          <p:nvPr/>
        </p:nvSpPr>
        <p:spPr>
          <a:xfrm>
            <a:off x="7118189" y="4399218"/>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7" name="円/楕円 61"/>
          <p:cNvSpPr/>
          <p:nvPr/>
        </p:nvSpPr>
        <p:spPr>
          <a:xfrm>
            <a:off x="6587933" y="4152601"/>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8" name="円/楕円 62"/>
          <p:cNvSpPr/>
          <p:nvPr/>
        </p:nvSpPr>
        <p:spPr>
          <a:xfrm>
            <a:off x="7118189" y="4093029"/>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 name="円/楕円 63"/>
          <p:cNvSpPr/>
          <p:nvPr/>
        </p:nvSpPr>
        <p:spPr>
          <a:xfrm>
            <a:off x="6995379" y="4168571"/>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0" name="円/楕円 64"/>
          <p:cNvSpPr/>
          <p:nvPr/>
        </p:nvSpPr>
        <p:spPr>
          <a:xfrm>
            <a:off x="7052927" y="3618586"/>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1" name="円/楕円 65"/>
          <p:cNvSpPr/>
          <p:nvPr/>
        </p:nvSpPr>
        <p:spPr>
          <a:xfrm>
            <a:off x="7189084" y="4350941"/>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2" name="円/楕円 66"/>
          <p:cNvSpPr/>
          <p:nvPr/>
        </p:nvSpPr>
        <p:spPr>
          <a:xfrm>
            <a:off x="7011757" y="3471447"/>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3" name="円/楕円 67"/>
          <p:cNvSpPr/>
          <p:nvPr/>
        </p:nvSpPr>
        <p:spPr>
          <a:xfrm>
            <a:off x="6880094" y="3615545"/>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4" name="正方形/長方形 53"/>
          <p:cNvSpPr/>
          <p:nvPr/>
        </p:nvSpPr>
        <p:spPr>
          <a:xfrm>
            <a:off x="127454" y="2097691"/>
            <a:ext cx="4321998" cy="32316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rPr>
              <a:t>　産婦人科医療機関の</a:t>
            </a:r>
            <a:endParaRPr kumimoji="0" lang="en-US" altLang="ja-JP" sz="2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rPr>
              <a:t>　相互連携システム</a:t>
            </a:r>
            <a:endParaRPr kumimoji="0" lang="en-US" altLang="ja-JP" sz="2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2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2400" b="0" i="0" u="sng" strike="noStrike" kern="0" cap="none" spc="0" normalizeH="0" baseline="0" noProof="0" dirty="0">
                <a:ln>
                  <a:noFill/>
                </a:ln>
                <a:solidFill>
                  <a:srgbClr val="FF0066"/>
                </a:solidFill>
                <a:effectLst/>
                <a:uLnTx/>
                <a:uFillTx/>
              </a:rPr>
              <a:t>母体搬送</a:t>
            </a:r>
            <a:r>
              <a:rPr kumimoji="0" lang="ja-JP" altLang="en-US" sz="1800" b="0" i="0" u="none" strike="noStrike" kern="0" cap="none" spc="0" normalizeH="0" baseline="0" noProof="0" dirty="0">
                <a:ln>
                  <a:noFill/>
                </a:ln>
                <a:solidFill>
                  <a:prstClr val="black">
                    <a:lumMod val="75000"/>
                    <a:lumOff val="25000"/>
                  </a:prstClr>
                </a:solidFill>
                <a:effectLst/>
                <a:uLnTx/>
                <a:uFillTx/>
              </a:rPr>
              <a:t>及び</a:t>
            </a:r>
            <a:r>
              <a:rPr kumimoji="0" lang="ja-JP" altLang="en-US" sz="2400" b="0" i="0" u="sng" strike="noStrike" kern="0" cap="none" spc="0" normalizeH="0" baseline="0" noProof="0" dirty="0">
                <a:ln>
                  <a:noFill/>
                </a:ln>
                <a:solidFill>
                  <a:srgbClr val="FF0066"/>
                </a:solidFill>
                <a:effectLst/>
                <a:uLnTx/>
                <a:uFillTx/>
              </a:rPr>
              <a:t>産婦人科救急患者</a:t>
            </a:r>
            <a:r>
              <a:rPr kumimoji="0" lang="ja-JP" altLang="en-US" sz="1800" b="0" i="0" u="none" strike="noStrike" kern="0" cap="none" spc="0" normalizeH="0" baseline="0" noProof="0" dirty="0">
                <a:ln>
                  <a:noFill/>
                </a:ln>
                <a:solidFill>
                  <a:prstClr val="black">
                    <a:lumMod val="75000"/>
                    <a:lumOff val="25000"/>
                  </a:prstClr>
                </a:solidFill>
                <a:effectLst/>
                <a:uLnTx/>
                <a:uFillTx/>
              </a:rPr>
              <a:t>を全数受け入れるために最大限努力し、 情報サービス、医療提供を行う</a:t>
            </a:r>
            <a:endParaRPr kumimoji="0" lang="en-US" altLang="ja-JP" sz="1800" b="0" i="0" u="none" strike="noStrike" kern="0" cap="none" spc="0" normalizeH="0" baseline="0" noProof="0" dirty="0">
              <a:ln>
                <a:noFill/>
              </a:ln>
              <a:solidFill>
                <a:prstClr val="black">
                  <a:lumMod val="75000"/>
                  <a:lumOff val="25000"/>
                </a:prstClr>
              </a:solidFill>
              <a:effectLst/>
              <a:uLnTx/>
              <a:uFillTx/>
            </a:endParaRPr>
          </a:p>
          <a:p>
            <a:pPr marL="0" marR="0" lvl="0" indent="0" defTabSz="914400" eaLnBrk="1" fontAlgn="auto" latinLnBrk="0" hangingPunct="1">
              <a:lnSpc>
                <a:spcPct val="11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black">
                  <a:lumMod val="75000"/>
                  <a:lumOff val="25000"/>
                </a:prstClr>
              </a:solidFill>
              <a:effectLst/>
              <a:uLnTx/>
              <a:uFillTx/>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lumMod val="75000"/>
                    <a:lumOff val="25000"/>
                  </a:prstClr>
                </a:solidFill>
                <a:effectLst/>
                <a:uLnTx/>
                <a:uFillTx/>
              </a:rPr>
              <a:t>これにより患者の生命の安全と健康の増進に寄与することを目的とする</a:t>
            </a:r>
            <a:endParaRPr kumimoji="0" lang="ja-JP" altLang="en-US" sz="1800" b="0" i="0" u="none" strike="noStrike" kern="0" cap="none" spc="0" normalizeH="0" baseline="0" noProof="0" dirty="0">
              <a:ln>
                <a:noFill/>
              </a:ln>
              <a:solidFill>
                <a:prstClr val="black">
                  <a:lumMod val="75000"/>
                  <a:lumOff val="25000"/>
                </a:prstClr>
              </a:solidFill>
              <a:effectLst/>
              <a:uLnTx/>
              <a:uFillTx/>
              <a:latin typeface="ＭＳ Ｐゴシック" panose="020B0600070205080204" pitchFamily="50" charset="-128"/>
            </a:endParaRPr>
          </a:p>
        </p:txBody>
      </p:sp>
      <p:sp>
        <p:nvSpPr>
          <p:cNvPr id="55" name="正方形/長方形 54"/>
          <p:cNvSpPr/>
          <p:nvPr/>
        </p:nvSpPr>
        <p:spPr>
          <a:xfrm>
            <a:off x="108203" y="1088913"/>
            <a:ext cx="8872418" cy="10156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ja-JP" sz="2800" b="0" i="0" u="sng" strike="noStrike" kern="100" cap="none" spc="0" normalizeH="0" baseline="0" noProof="0" dirty="0">
                <a:ln>
                  <a:noFill/>
                </a:ln>
                <a:solidFill>
                  <a:srgbClr val="996633"/>
                </a:solidFill>
                <a:effectLst/>
                <a:uLnTx/>
                <a:uFillTx/>
                <a:latin typeface="ＭＳ Ｐゴシック" panose="020B0600070205080204" pitchFamily="50" charset="-128"/>
                <a:cs typeface="Times New Roman" panose="02020603050405020304" pitchFamily="18" charset="0"/>
              </a:rPr>
              <a:t>産婦人科診療相互援助システム</a:t>
            </a:r>
            <a:endParaRPr kumimoji="0" lang="en-US" altLang="ja-JP" sz="2800" b="0" i="0" u="sng" strike="noStrike" kern="100" cap="none" spc="0" normalizeH="0" baseline="0" noProof="0" dirty="0">
              <a:ln>
                <a:noFill/>
              </a:ln>
              <a:solidFill>
                <a:srgbClr val="996633"/>
              </a:solidFill>
              <a:effectLst/>
              <a:uLnTx/>
              <a:uFillTx/>
              <a:latin typeface="ＭＳ Ｐゴシック" panose="020B0600070205080204" pitchFamily="50" charset="-128"/>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1" u="none" strike="noStrike" kern="0" cap="none" spc="0" normalizeH="0" baseline="0" noProof="0" dirty="0">
                <a:ln>
                  <a:noFill/>
                </a:ln>
                <a:solidFill>
                  <a:srgbClr val="996633"/>
                </a:solidFill>
                <a:effectLst/>
                <a:uLnTx/>
                <a:uFillTx/>
              </a:rPr>
              <a:t>OGCS</a:t>
            </a:r>
            <a:r>
              <a:rPr kumimoji="0" lang="en-US" altLang="ja-JP" sz="2400" b="0" i="1" u="none" strike="noStrike" kern="0" cap="none" spc="0" normalizeH="0" baseline="0" noProof="0" dirty="0">
                <a:ln>
                  <a:noFill/>
                </a:ln>
                <a:solidFill>
                  <a:srgbClr val="996633"/>
                </a:solidFill>
                <a:effectLst/>
                <a:uLnTx/>
                <a:uFillTx/>
              </a:rPr>
              <a:t> ; Obstetrical and Gynecological</a:t>
            </a:r>
            <a:r>
              <a:rPr kumimoji="0" lang="ja-JP" altLang="en-US" sz="2400" b="0" i="1" u="none" strike="noStrike" kern="0" cap="none" spc="0" normalizeH="0" baseline="0" noProof="0" dirty="0">
                <a:ln>
                  <a:noFill/>
                </a:ln>
                <a:solidFill>
                  <a:srgbClr val="996633"/>
                </a:solidFill>
                <a:effectLst/>
                <a:uLnTx/>
                <a:uFillTx/>
              </a:rPr>
              <a:t> </a:t>
            </a:r>
            <a:r>
              <a:rPr kumimoji="0" lang="en-US" altLang="ja-JP" sz="2400" b="0" i="1" u="none" strike="noStrike" kern="0" cap="none" spc="0" normalizeH="0" baseline="0" noProof="0" dirty="0">
                <a:ln>
                  <a:noFill/>
                </a:ln>
                <a:solidFill>
                  <a:srgbClr val="996633"/>
                </a:solidFill>
                <a:effectLst/>
                <a:uLnTx/>
                <a:uFillTx/>
              </a:rPr>
              <a:t>Mutual Co-operative System</a:t>
            </a:r>
          </a:p>
        </p:txBody>
      </p:sp>
      <p:sp>
        <p:nvSpPr>
          <p:cNvPr id="56" name="円/楕円 60"/>
          <p:cNvSpPr/>
          <p:nvPr/>
        </p:nvSpPr>
        <p:spPr>
          <a:xfrm>
            <a:off x="7088502" y="4524045"/>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 name="円/楕円 61"/>
          <p:cNvSpPr/>
          <p:nvPr/>
        </p:nvSpPr>
        <p:spPr>
          <a:xfrm>
            <a:off x="6923915" y="4361297"/>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 name="円/楕円 62"/>
          <p:cNvSpPr/>
          <p:nvPr/>
        </p:nvSpPr>
        <p:spPr>
          <a:xfrm>
            <a:off x="7111684" y="4255460"/>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9" name="円/楕円 63"/>
          <p:cNvSpPr/>
          <p:nvPr/>
        </p:nvSpPr>
        <p:spPr>
          <a:xfrm>
            <a:off x="7162326" y="3932116"/>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0" name="円/楕円 64"/>
          <p:cNvSpPr/>
          <p:nvPr/>
        </p:nvSpPr>
        <p:spPr>
          <a:xfrm>
            <a:off x="7263305" y="3620672"/>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1" name="円/楕円 65"/>
          <p:cNvSpPr/>
          <p:nvPr/>
        </p:nvSpPr>
        <p:spPr>
          <a:xfrm>
            <a:off x="6735098" y="5448293"/>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円/楕円 66"/>
          <p:cNvSpPr/>
          <p:nvPr/>
        </p:nvSpPr>
        <p:spPr>
          <a:xfrm>
            <a:off x="7681405" y="3249204"/>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 name="円/楕円 67"/>
          <p:cNvSpPr/>
          <p:nvPr/>
        </p:nvSpPr>
        <p:spPr>
          <a:xfrm>
            <a:off x="7152620" y="3703547"/>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 name="円/楕円 64"/>
          <p:cNvSpPr/>
          <p:nvPr/>
        </p:nvSpPr>
        <p:spPr>
          <a:xfrm>
            <a:off x="7247045" y="5283109"/>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5" name="円/楕円 66"/>
          <p:cNvSpPr/>
          <p:nvPr/>
        </p:nvSpPr>
        <p:spPr>
          <a:xfrm>
            <a:off x="7001932" y="4453218"/>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6" name="円/楕円 67"/>
          <p:cNvSpPr/>
          <p:nvPr/>
        </p:nvSpPr>
        <p:spPr>
          <a:xfrm>
            <a:off x="7552986" y="3209961"/>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7" name="円/楕円 64"/>
          <p:cNvSpPr/>
          <p:nvPr/>
        </p:nvSpPr>
        <p:spPr>
          <a:xfrm>
            <a:off x="6955843" y="4644643"/>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8" name="円/楕円 66"/>
          <p:cNvSpPr/>
          <p:nvPr/>
        </p:nvSpPr>
        <p:spPr>
          <a:xfrm>
            <a:off x="7058551" y="4732497"/>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9" name="円/楕円 67"/>
          <p:cNvSpPr/>
          <p:nvPr/>
        </p:nvSpPr>
        <p:spPr>
          <a:xfrm>
            <a:off x="6916272" y="3368819"/>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0" name="円/楕円 64"/>
          <p:cNvSpPr/>
          <p:nvPr/>
        </p:nvSpPr>
        <p:spPr>
          <a:xfrm>
            <a:off x="7317087" y="4652684"/>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1" name="円/楕円 66"/>
          <p:cNvSpPr/>
          <p:nvPr/>
        </p:nvSpPr>
        <p:spPr>
          <a:xfrm>
            <a:off x="7021217" y="4300230"/>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2" name="円/楕円 64"/>
          <p:cNvSpPr/>
          <p:nvPr/>
        </p:nvSpPr>
        <p:spPr>
          <a:xfrm>
            <a:off x="7587448" y="4598684"/>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3" name="円/楕円 66"/>
          <p:cNvSpPr/>
          <p:nvPr/>
        </p:nvSpPr>
        <p:spPr>
          <a:xfrm>
            <a:off x="7637922" y="3010204"/>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4" name="円/楕円 67"/>
          <p:cNvSpPr/>
          <p:nvPr/>
        </p:nvSpPr>
        <p:spPr>
          <a:xfrm>
            <a:off x="6552679" y="5398536"/>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5" name="円/楕円 67"/>
          <p:cNvSpPr/>
          <p:nvPr/>
        </p:nvSpPr>
        <p:spPr>
          <a:xfrm>
            <a:off x="7569138" y="4296941"/>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6" name="円/楕円 67"/>
          <p:cNvSpPr/>
          <p:nvPr/>
        </p:nvSpPr>
        <p:spPr>
          <a:xfrm>
            <a:off x="5867400" y="5795561"/>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円/楕円 65"/>
          <p:cNvSpPr/>
          <p:nvPr/>
        </p:nvSpPr>
        <p:spPr>
          <a:xfrm>
            <a:off x="6479933" y="5243639"/>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円/楕円 65"/>
          <p:cNvSpPr/>
          <p:nvPr/>
        </p:nvSpPr>
        <p:spPr>
          <a:xfrm>
            <a:off x="6708482" y="4962233"/>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9" name="円/楕円 67"/>
          <p:cNvSpPr/>
          <p:nvPr/>
        </p:nvSpPr>
        <p:spPr>
          <a:xfrm>
            <a:off x="6839414" y="4205284"/>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0" name="円/楕円 67"/>
          <p:cNvSpPr/>
          <p:nvPr/>
        </p:nvSpPr>
        <p:spPr>
          <a:xfrm>
            <a:off x="7242468" y="4834222"/>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1" name="円/楕円 67"/>
          <p:cNvSpPr/>
          <p:nvPr/>
        </p:nvSpPr>
        <p:spPr>
          <a:xfrm>
            <a:off x="6995756" y="5155707"/>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2" name="円/楕円 67"/>
          <p:cNvSpPr/>
          <p:nvPr/>
        </p:nvSpPr>
        <p:spPr>
          <a:xfrm>
            <a:off x="7139581" y="3516921"/>
            <a:ext cx="108000" cy="108000"/>
          </a:xfrm>
          <a:prstGeom prst="ellipse">
            <a:avLst/>
          </a:prstGeom>
          <a:gradFill rotWithShape="1">
            <a:gsLst>
              <a:gs pos="0">
                <a:srgbClr val="2683C6">
                  <a:satMod val="103000"/>
                  <a:lumMod val="102000"/>
                  <a:tint val="94000"/>
                </a:srgbClr>
              </a:gs>
              <a:gs pos="50000">
                <a:srgbClr val="2683C6">
                  <a:satMod val="110000"/>
                  <a:lumMod val="100000"/>
                  <a:shade val="100000"/>
                </a:srgbClr>
              </a:gs>
              <a:gs pos="100000">
                <a:srgbClr val="2683C6">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3" name="テキスト ボックス 82"/>
          <p:cNvSpPr txBox="1"/>
          <p:nvPr/>
        </p:nvSpPr>
        <p:spPr>
          <a:xfrm>
            <a:off x="129268" y="5864594"/>
            <a:ext cx="4134465" cy="892552"/>
          </a:xfrm>
          <a:prstGeom prst="rect">
            <a:avLst/>
          </a:prstGeom>
          <a:solidFill>
            <a:srgbClr val="FFFFFF">
              <a:alpha val="80000"/>
            </a:srgbClr>
          </a:solidFill>
          <a:ln w="28575">
            <a:solidFill>
              <a:srgbClr val="0084B4"/>
            </a:solidFill>
          </a:ln>
        </p:spPr>
        <p:txBody>
          <a:bodyPr wrap="none" rtlCol="0">
            <a:spAutoFit/>
          </a:bodyPr>
          <a:lstStyle/>
          <a:p>
            <a:pPr algn="ctr"/>
            <a:r>
              <a:rPr lang="ja-JP" altLang="en-US" sz="2400" dirty="0">
                <a:latin typeface="+mj-ea"/>
              </a:rPr>
              <a:t>最重症妊産婦受入施設を含む</a:t>
            </a:r>
            <a:endParaRPr lang="en-US" altLang="ja-JP" sz="2400" dirty="0">
              <a:latin typeface="+mj-ea"/>
            </a:endParaRPr>
          </a:p>
          <a:p>
            <a:pPr algn="ctr"/>
            <a:r>
              <a:rPr lang="en-US" altLang="ja-JP" sz="2800" dirty="0">
                <a:solidFill>
                  <a:prstClr val="black"/>
                </a:solidFill>
                <a:latin typeface="ＭＳ Ｐゴシック" panose="020B0600070205080204" pitchFamily="50" charset="-128"/>
              </a:rPr>
              <a:t>34</a:t>
            </a:r>
            <a:r>
              <a:rPr lang="ja-JP" altLang="en-US" sz="2800" dirty="0">
                <a:solidFill>
                  <a:prstClr val="black"/>
                </a:solidFill>
                <a:latin typeface="ＭＳ Ｐゴシック" panose="020B0600070205080204" pitchFamily="50" charset="-128"/>
              </a:rPr>
              <a:t>施設が参加</a:t>
            </a:r>
          </a:p>
        </p:txBody>
      </p:sp>
    </p:spTree>
    <p:custDataLst>
      <p:tags r:id="rId1"/>
    </p:custDataLst>
    <p:extLst>
      <p:ext uri="{BB962C8B-B14F-4D97-AF65-F5344CB8AC3E}">
        <p14:creationId xmlns:p14="http://schemas.microsoft.com/office/powerpoint/2010/main" val="382873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dissolve">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mj-ea"/>
              </a:rPr>
              <a:t>– </a:t>
            </a:r>
            <a:r>
              <a:rPr kumimoji="1" lang="ja-JP" altLang="en-US" sz="2400" dirty="0">
                <a:solidFill>
                  <a:srgbClr val="FFFF99"/>
                </a:solidFill>
                <a:latin typeface="+mj-ea"/>
              </a:rPr>
              <a:t>施設間搬送 </a:t>
            </a:r>
            <a:r>
              <a:rPr kumimoji="1" lang="en-US" altLang="ja-JP" sz="2400" dirty="0">
                <a:solidFill>
                  <a:srgbClr val="FFFF99"/>
                </a:solidFill>
                <a:latin typeface="+mj-ea"/>
              </a:rPr>
              <a:t>-</a:t>
            </a:r>
            <a:endParaRPr kumimoji="1" lang="ja-JP" sz="3200" dirty="0">
              <a:solidFill>
                <a:srgbClr val="FFFF99"/>
              </a:solidFill>
              <a:latin typeface="+mj-ea"/>
            </a:endParaRPr>
          </a:p>
        </p:txBody>
      </p:sp>
      <p:graphicFrame>
        <p:nvGraphicFramePr>
          <p:cNvPr id="4" name="グラフ 3"/>
          <p:cNvGraphicFramePr>
            <a:graphicFrameLocks/>
          </p:cNvGraphicFramePr>
          <p:nvPr>
            <p:extLst>
              <p:ext uri="{D42A27DB-BD31-4B8C-83A1-F6EECF244321}">
                <p14:modId xmlns:p14="http://schemas.microsoft.com/office/powerpoint/2010/main" val="2510273656"/>
              </p:ext>
            </p:extLst>
          </p:nvPr>
        </p:nvGraphicFramePr>
        <p:xfrm>
          <a:off x="358774" y="1196975"/>
          <a:ext cx="8534401" cy="5292725"/>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484696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1" y="76200"/>
            <a:ext cx="7465369" cy="734291"/>
          </a:xfrm>
        </p:spPr>
        <p:txBody>
          <a:bodyPr anchor="b">
            <a:noAutofit/>
          </a:bodyPr>
          <a:lstStyle/>
          <a:p>
            <a:pPr lvl="0">
              <a:spcBef>
                <a:spcPts val="0"/>
              </a:spcBef>
            </a:pPr>
            <a:r>
              <a:rPr kumimoji="1" lang="ja-JP" altLang="en-US" sz="3200" dirty="0">
                <a:solidFill>
                  <a:prstClr val="white"/>
                </a:solidFill>
                <a:latin typeface="+mj-ea"/>
              </a:rPr>
              <a:t>結果 </a:t>
            </a:r>
            <a:r>
              <a:rPr kumimoji="1" lang="en-US" altLang="ja-JP" sz="2400" dirty="0">
                <a:solidFill>
                  <a:srgbClr val="FFFF99"/>
                </a:solidFill>
                <a:latin typeface="+mj-ea"/>
              </a:rPr>
              <a:t>– </a:t>
            </a:r>
            <a:r>
              <a:rPr kumimoji="1" lang="ja-JP" altLang="en-US" sz="2400" dirty="0">
                <a:solidFill>
                  <a:srgbClr val="FFFF99"/>
                </a:solidFill>
                <a:latin typeface="+mj-ea"/>
              </a:rPr>
              <a:t>施設間搬送時間：</a:t>
            </a:r>
            <a:r>
              <a:rPr kumimoji="1" lang="zh-TW" altLang="en-US" sz="2400" dirty="0">
                <a:solidFill>
                  <a:srgbClr val="FFFF99"/>
                </a:solidFill>
                <a:latin typeface="ＭＳ Ｐゴシック" panose="020B0600070205080204" pitchFamily="50" charset="-128"/>
                <a:ea typeface="ＭＳ Ｐゴシック" panose="020B0600070205080204" pitchFamily="50" charset="-128"/>
              </a:rPr>
              <a:t>搬送依頼～搬送決定</a:t>
            </a:r>
            <a:r>
              <a:rPr kumimoji="1" lang="ja-JP" altLang="en-US" sz="2400" dirty="0">
                <a:solidFill>
                  <a:srgbClr val="FFFF99"/>
                </a:solidFill>
                <a:latin typeface="ＭＳ Ｐゴシック" panose="020B0600070205080204" pitchFamily="50" charset="-128"/>
                <a:ea typeface="ＭＳ Ｐゴシック" panose="020B0600070205080204" pitchFamily="50" charset="-128"/>
              </a:rPr>
              <a:t>時間</a:t>
            </a:r>
            <a:r>
              <a:rPr kumimoji="1" lang="zh-TW" altLang="en-US" sz="2400" dirty="0">
                <a:solidFill>
                  <a:srgbClr val="FFFF99"/>
                </a:solidFill>
                <a:latin typeface="ＭＳ Ｐゴシック" panose="020B0600070205080204" pitchFamily="50" charset="-128"/>
                <a:ea typeface="ＭＳ Ｐゴシック" panose="020B0600070205080204" pitchFamily="50" charset="-128"/>
              </a:rPr>
              <a:t> </a:t>
            </a:r>
            <a:r>
              <a:rPr kumimoji="1" lang="ja-JP" altLang="en-US" sz="2400" dirty="0">
                <a:solidFill>
                  <a:srgbClr val="FFFF99"/>
                </a:solidFill>
                <a:latin typeface="ＭＳ Ｐゴシック" panose="020B0600070205080204" pitchFamily="50" charset="-128"/>
                <a:ea typeface="ＭＳ Ｐゴシック" panose="020B0600070205080204" pitchFamily="50" charset="-128"/>
              </a:rPr>
              <a:t> </a:t>
            </a:r>
            <a:r>
              <a:rPr kumimoji="1" lang="en-US" altLang="ja-JP" sz="2400" dirty="0">
                <a:solidFill>
                  <a:srgbClr val="FFFF99"/>
                </a:solidFill>
                <a:latin typeface="ＭＳ Ｐゴシック" panose="020B0600070205080204" pitchFamily="50" charset="-128"/>
                <a:ea typeface="ＭＳ Ｐゴシック" panose="020B0600070205080204" pitchFamily="50" charset="-128"/>
              </a:rPr>
              <a:t>-</a:t>
            </a:r>
            <a:endParaRPr kumimoji="1" lang="ja-JP" sz="3200" dirty="0">
              <a:solidFill>
                <a:srgbClr val="FFFF99"/>
              </a:solidFill>
              <a:latin typeface="ＭＳ Ｐゴシック" panose="020B0600070205080204" pitchFamily="50" charset="-128"/>
              <a:ea typeface="ＭＳ Ｐゴシック" panose="020B060007020508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1542880075"/>
              </p:ext>
            </p:extLst>
          </p:nvPr>
        </p:nvGraphicFramePr>
        <p:xfrm>
          <a:off x="358775" y="1196974"/>
          <a:ext cx="8534400" cy="529272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509413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1" y="76200"/>
            <a:ext cx="7125127"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mj-ea"/>
              </a:rPr>
              <a:t>– </a:t>
            </a:r>
            <a:r>
              <a:rPr kumimoji="1" lang="ja-JP" altLang="en-US" sz="2400" dirty="0">
                <a:solidFill>
                  <a:srgbClr val="FFFF99"/>
                </a:solidFill>
                <a:latin typeface="+mj-ea"/>
              </a:rPr>
              <a:t>施設間搬送時間：</a:t>
            </a:r>
            <a:r>
              <a:rPr kumimoji="1" lang="zh-TW" altLang="en-US" sz="2400" dirty="0">
                <a:solidFill>
                  <a:srgbClr val="FFFF99"/>
                </a:solidFill>
                <a:latin typeface="ＭＳ Ｐゴシック" panose="020B0600070205080204" pitchFamily="50" charset="-128"/>
                <a:ea typeface="ＭＳ Ｐゴシック" panose="020B0600070205080204" pitchFamily="50" charset="-128"/>
              </a:rPr>
              <a:t>搬送依頼～搬入時間 </a:t>
            </a:r>
            <a:r>
              <a:rPr kumimoji="1" lang="ja-JP" altLang="en-US" sz="2400" dirty="0">
                <a:solidFill>
                  <a:srgbClr val="FFFF99"/>
                </a:solidFill>
                <a:latin typeface="ＭＳ Ｐゴシック" panose="020B0600070205080204" pitchFamily="50" charset="-128"/>
                <a:ea typeface="ＭＳ Ｐゴシック" panose="020B0600070205080204" pitchFamily="50" charset="-128"/>
              </a:rPr>
              <a:t> </a:t>
            </a:r>
            <a:r>
              <a:rPr kumimoji="1" lang="en-US" altLang="ja-JP" sz="2400" dirty="0">
                <a:solidFill>
                  <a:srgbClr val="FFFF99"/>
                </a:solidFill>
                <a:latin typeface="+mj-ea"/>
              </a:rPr>
              <a:t>-</a:t>
            </a:r>
            <a:endParaRPr kumimoji="1" lang="ja-JP" sz="3200" dirty="0">
              <a:solidFill>
                <a:srgbClr val="FFFF99"/>
              </a:solidFill>
              <a:latin typeface="+mj-ea"/>
            </a:endParaRPr>
          </a:p>
        </p:txBody>
      </p:sp>
      <p:graphicFrame>
        <p:nvGraphicFramePr>
          <p:cNvPr id="8" name="グラフ 7"/>
          <p:cNvGraphicFramePr>
            <a:graphicFrameLocks/>
          </p:cNvGraphicFramePr>
          <p:nvPr>
            <p:extLst>
              <p:ext uri="{D42A27DB-BD31-4B8C-83A1-F6EECF244321}">
                <p14:modId xmlns:p14="http://schemas.microsoft.com/office/powerpoint/2010/main" val="3144958055"/>
              </p:ext>
            </p:extLst>
          </p:nvPr>
        </p:nvGraphicFramePr>
        <p:xfrm>
          <a:off x="358775" y="1196975"/>
          <a:ext cx="8534400" cy="529272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818355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1" y="76200"/>
            <a:ext cx="7125127"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mj-ea"/>
              </a:rPr>
              <a:t>– </a:t>
            </a:r>
            <a:r>
              <a:rPr kumimoji="1" lang="ja-JP" altLang="en-US" sz="2400" dirty="0">
                <a:solidFill>
                  <a:srgbClr val="FFFF99"/>
                </a:solidFill>
                <a:latin typeface="+mj-ea"/>
              </a:rPr>
              <a:t>施設間搬送時間：</a:t>
            </a:r>
            <a:r>
              <a:rPr kumimoji="1" lang="zh-TW" altLang="en-US" sz="2400" dirty="0">
                <a:solidFill>
                  <a:srgbClr val="FFFF99"/>
                </a:solidFill>
                <a:latin typeface="ＭＳ Ｐゴシック" panose="020B0600070205080204" pitchFamily="50" charset="-128"/>
                <a:ea typeface="ＭＳ Ｐゴシック" panose="020B0600070205080204" pitchFamily="50" charset="-128"/>
              </a:rPr>
              <a:t>搬送</a:t>
            </a:r>
            <a:r>
              <a:rPr kumimoji="1" lang="ja-JP" altLang="en-US" sz="2400" dirty="0">
                <a:solidFill>
                  <a:srgbClr val="FFFF99"/>
                </a:solidFill>
                <a:latin typeface="ＭＳ Ｐゴシック" panose="020B0600070205080204" pitchFamily="50" charset="-128"/>
                <a:ea typeface="ＭＳ Ｐゴシック" panose="020B0600070205080204" pitchFamily="50" charset="-128"/>
              </a:rPr>
              <a:t>先施設 </a:t>
            </a:r>
            <a:r>
              <a:rPr kumimoji="1" lang="en-US" altLang="ja-JP" sz="2400" dirty="0">
                <a:solidFill>
                  <a:srgbClr val="FFFF99"/>
                </a:solidFill>
                <a:latin typeface="+mj-ea"/>
              </a:rPr>
              <a:t>-</a:t>
            </a:r>
            <a:endParaRPr kumimoji="1" lang="ja-JP" sz="3200" dirty="0">
              <a:solidFill>
                <a:srgbClr val="FFFF99"/>
              </a:solidFill>
              <a:latin typeface="+mj-ea"/>
            </a:endParaRPr>
          </a:p>
        </p:txBody>
      </p:sp>
      <p:graphicFrame>
        <p:nvGraphicFramePr>
          <p:cNvPr id="4" name="グラフ 3">
            <a:extLst>
              <a:ext uri="{FF2B5EF4-FFF2-40B4-BE49-F238E27FC236}">
                <a16:creationId xmlns:a16="http://schemas.microsoft.com/office/drawing/2014/main" id="{57BEC4C1-C2BE-49C1-90E5-E202CDD91708}"/>
              </a:ext>
            </a:extLst>
          </p:cNvPr>
          <p:cNvGraphicFramePr>
            <a:graphicFrameLocks/>
          </p:cNvGraphicFramePr>
          <p:nvPr>
            <p:extLst>
              <p:ext uri="{D42A27DB-BD31-4B8C-83A1-F6EECF244321}">
                <p14:modId xmlns:p14="http://schemas.microsoft.com/office/powerpoint/2010/main" val="4210156055"/>
              </p:ext>
            </p:extLst>
          </p:nvPr>
        </p:nvGraphicFramePr>
        <p:xfrm>
          <a:off x="358775" y="1196975"/>
          <a:ext cx="8534400" cy="529272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98547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mj-ea"/>
              </a:rPr>
              <a:t>– </a:t>
            </a:r>
            <a:r>
              <a:rPr kumimoji="1" lang="ja-JP" altLang="en-US" sz="2400" dirty="0">
                <a:solidFill>
                  <a:srgbClr val="FFFF99"/>
                </a:solidFill>
                <a:latin typeface="+mj-ea"/>
              </a:rPr>
              <a:t>施設間搬送：初療場所 </a:t>
            </a:r>
            <a:r>
              <a:rPr kumimoji="1" lang="en-US" altLang="ja-JP" sz="2400" dirty="0">
                <a:solidFill>
                  <a:srgbClr val="FFFF99"/>
                </a:solidFill>
                <a:latin typeface="+mj-ea"/>
              </a:rPr>
              <a:t>-</a:t>
            </a:r>
            <a:endParaRPr kumimoji="1" lang="ja-JP" sz="3200" dirty="0">
              <a:solidFill>
                <a:srgbClr val="FFFF99"/>
              </a:solidFill>
              <a:latin typeface="+mj-ea"/>
            </a:endParaRPr>
          </a:p>
        </p:txBody>
      </p:sp>
      <p:graphicFrame>
        <p:nvGraphicFramePr>
          <p:cNvPr id="5" name="グラフ 4"/>
          <p:cNvGraphicFramePr>
            <a:graphicFrameLocks/>
          </p:cNvGraphicFramePr>
          <p:nvPr>
            <p:extLst>
              <p:ext uri="{D42A27DB-BD31-4B8C-83A1-F6EECF244321}">
                <p14:modId xmlns:p14="http://schemas.microsoft.com/office/powerpoint/2010/main" val="461258461"/>
              </p:ext>
            </p:extLst>
          </p:nvPr>
        </p:nvGraphicFramePr>
        <p:xfrm>
          <a:off x="358775" y="1196975"/>
          <a:ext cx="8534400" cy="529272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261631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mj-ea"/>
              </a:rPr>
              <a:t>–</a:t>
            </a:r>
            <a:r>
              <a:rPr kumimoji="1" lang="ja-JP" altLang="en-US" sz="2400" dirty="0">
                <a:solidFill>
                  <a:srgbClr val="FFFF99"/>
                </a:solidFill>
                <a:latin typeface="+mj-ea"/>
              </a:rPr>
              <a:t>初療場所：救命センターでの件数 </a:t>
            </a:r>
            <a:r>
              <a:rPr kumimoji="1" lang="en-US" altLang="ja-JP" sz="2400" dirty="0">
                <a:solidFill>
                  <a:srgbClr val="FFFF99"/>
                </a:solidFill>
                <a:latin typeface="+mj-ea"/>
              </a:rPr>
              <a:t>-</a:t>
            </a:r>
            <a:endParaRPr kumimoji="1" lang="ja-JP" sz="3200" dirty="0">
              <a:solidFill>
                <a:srgbClr val="FFFF99"/>
              </a:solidFill>
              <a:latin typeface="+mj-ea"/>
            </a:endParaRPr>
          </a:p>
        </p:txBody>
      </p:sp>
      <p:graphicFrame>
        <p:nvGraphicFramePr>
          <p:cNvPr id="5" name="グラフ 4"/>
          <p:cNvGraphicFramePr>
            <a:graphicFrameLocks/>
          </p:cNvGraphicFramePr>
          <p:nvPr>
            <p:extLst>
              <p:ext uri="{D42A27DB-BD31-4B8C-83A1-F6EECF244321}">
                <p14:modId xmlns:p14="http://schemas.microsoft.com/office/powerpoint/2010/main" val="3476349638"/>
              </p:ext>
            </p:extLst>
          </p:nvPr>
        </p:nvGraphicFramePr>
        <p:xfrm>
          <a:off x="358775" y="1196975"/>
          <a:ext cx="8534400" cy="5292725"/>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a:extLst>
              <a:ext uri="{FF2B5EF4-FFF2-40B4-BE49-F238E27FC236}">
                <a16:creationId xmlns:a16="http://schemas.microsoft.com/office/drawing/2014/main" id="{F0D19CDF-6776-4A85-AD7A-0859ADB1EA7E}"/>
              </a:ext>
            </a:extLst>
          </p:cNvPr>
          <p:cNvSpPr txBox="1"/>
          <p:nvPr/>
        </p:nvSpPr>
        <p:spPr>
          <a:xfrm>
            <a:off x="8467044" y="6109735"/>
            <a:ext cx="415498" cy="369332"/>
          </a:xfrm>
          <a:prstGeom prst="rect">
            <a:avLst/>
          </a:prstGeom>
          <a:noFill/>
        </p:spPr>
        <p:txBody>
          <a:bodyPr wrap="none" rtlCol="0">
            <a:spAutoFit/>
          </a:bodyPr>
          <a:lstStyle/>
          <a:p>
            <a:r>
              <a:rPr kumimoji="1" lang="ja-JP" altLang="en-US" dirty="0"/>
              <a:t>件</a:t>
            </a:r>
          </a:p>
        </p:txBody>
      </p:sp>
    </p:spTree>
    <p:custDataLst>
      <p:tags r:id="rId1"/>
    </p:custDataLst>
    <p:extLst>
      <p:ext uri="{BB962C8B-B14F-4D97-AF65-F5344CB8AC3E}">
        <p14:creationId xmlns:p14="http://schemas.microsoft.com/office/powerpoint/2010/main" val="4114745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7113468" cy="734291"/>
          </a:xfrm>
        </p:spPr>
        <p:txBody>
          <a:bodyPr anchor="b">
            <a:normAutofit fontScale="90000"/>
          </a:bodyPr>
          <a:lstStyle/>
          <a:p>
            <a:pPr lvl="0">
              <a:spcBef>
                <a:spcPts val="0"/>
              </a:spcBef>
            </a:pPr>
            <a:r>
              <a:rPr kumimoji="1" lang="ja-JP" altLang="en-US" sz="3200" dirty="0">
                <a:latin typeface="+mj-ea"/>
              </a:rPr>
              <a:t>結果 </a:t>
            </a:r>
            <a:r>
              <a:rPr kumimoji="1" lang="en-US" altLang="ja-JP" sz="2400" dirty="0">
                <a:solidFill>
                  <a:srgbClr val="FFFF99"/>
                </a:solidFill>
                <a:latin typeface="+mj-ea"/>
              </a:rPr>
              <a:t>– </a:t>
            </a:r>
            <a:r>
              <a:rPr kumimoji="1" lang="ja-JP" altLang="en-US" sz="2400" dirty="0">
                <a:solidFill>
                  <a:srgbClr val="FFFF99"/>
                </a:solidFill>
                <a:latin typeface="+mj-ea"/>
              </a:rPr>
              <a:t>最重症妊産婦死亡率と</a:t>
            </a:r>
            <a:r>
              <a:rPr kumimoji="1" lang="en-US" altLang="ja-JP" sz="2400" dirty="0">
                <a:solidFill>
                  <a:srgbClr val="FFFF99"/>
                </a:solidFill>
                <a:latin typeface="+mj-ea"/>
              </a:rPr>
              <a:t>CPA</a:t>
            </a:r>
            <a:r>
              <a:rPr kumimoji="1" lang="ja-JP" altLang="en-US" sz="2400" dirty="0">
                <a:solidFill>
                  <a:srgbClr val="FFFF99"/>
                </a:solidFill>
                <a:latin typeface="+mj-ea"/>
              </a:rPr>
              <a:t>死亡率 </a:t>
            </a:r>
            <a:r>
              <a:rPr kumimoji="1" lang="en-US" altLang="ja-JP" sz="2400" dirty="0">
                <a:solidFill>
                  <a:srgbClr val="FFFF99"/>
                </a:solidFill>
                <a:latin typeface="+mj-ea"/>
              </a:rPr>
              <a:t>2017</a:t>
            </a:r>
            <a:r>
              <a:rPr kumimoji="1" lang="ja-JP" altLang="en-US" sz="2400" dirty="0">
                <a:solidFill>
                  <a:srgbClr val="FFFF99"/>
                </a:solidFill>
                <a:latin typeface="+mj-ea"/>
              </a:rPr>
              <a:t>年まで </a:t>
            </a:r>
            <a:r>
              <a:rPr kumimoji="1" lang="en-US" altLang="ja-JP" sz="2400" dirty="0">
                <a:solidFill>
                  <a:srgbClr val="FFFF99"/>
                </a:solidFill>
                <a:latin typeface="+mj-ea"/>
              </a:rPr>
              <a:t>- </a:t>
            </a:r>
            <a:endParaRPr kumimoji="1" lang="ja-JP" sz="3200" dirty="0">
              <a:solidFill>
                <a:srgbClr val="FFFF99"/>
              </a:solidFill>
              <a:latin typeface="+mj-ea"/>
            </a:endParaRPr>
          </a:p>
        </p:txBody>
      </p:sp>
      <p:sp>
        <p:nvSpPr>
          <p:cNvPr id="2" name="正方形/長方形 1"/>
          <p:cNvSpPr/>
          <p:nvPr/>
        </p:nvSpPr>
        <p:spPr>
          <a:xfrm>
            <a:off x="166921" y="955531"/>
            <a:ext cx="3603872" cy="338554"/>
          </a:xfrm>
          <a:prstGeom prst="rect">
            <a:avLst/>
          </a:prstGeom>
        </p:spPr>
        <p:txBody>
          <a:bodyPr wrap="none">
            <a:spAutoFit/>
          </a:bodyPr>
          <a:lstStyle/>
          <a:p>
            <a:pPr>
              <a:defRPr sz="1400" b="0" i="0" u="none" strike="noStrike" kern="1200" spc="0" baseline="0">
                <a:solidFill>
                  <a:prstClr val="black">
                    <a:lumMod val="65000"/>
                    <a:lumOff val="35000"/>
                  </a:prstClr>
                </a:solidFill>
                <a:latin typeface="メイリオ" panose="020B0604030504040204" pitchFamily="50" charset="-128"/>
                <a:ea typeface="メイリオ" panose="020B0604030504040204" pitchFamily="50" charset="-128"/>
                <a:cs typeface="+mn-cs"/>
              </a:defRPr>
            </a:pPr>
            <a:r>
              <a:rPr lang="ja-JP" altLang="ja-JP" sz="1600" b="1" u="sng" dirty="0">
                <a:latin typeface="ＭＳ Ｐゴシック" panose="020B0600070205080204" pitchFamily="50" charset="-128"/>
                <a:ea typeface="ＭＳ Ｐゴシック" panose="020B0600070205080204" pitchFamily="50" charset="-128"/>
              </a:rPr>
              <a:t>最重症合併妊産婦の死亡率</a:t>
            </a:r>
            <a:r>
              <a:rPr lang="ja-JP" altLang="en-US" sz="1600" b="1" u="sng" dirty="0">
                <a:latin typeface="ＭＳ Ｐゴシック" panose="020B0600070205080204" pitchFamily="50" charset="-128"/>
                <a:ea typeface="ＭＳ Ｐゴシック" panose="020B0600070205080204" pitchFamily="50" charset="-128"/>
              </a:rPr>
              <a:t>（</a:t>
            </a:r>
            <a:r>
              <a:rPr lang="en-US" altLang="ja-JP" sz="1600" b="1" u="sng" dirty="0">
                <a:latin typeface="ＭＳ Ｐゴシック" panose="020B0600070205080204" pitchFamily="50" charset="-128"/>
                <a:ea typeface="ＭＳ Ｐゴシック" panose="020B0600070205080204" pitchFamily="50" charset="-128"/>
              </a:rPr>
              <a:t>2014-17</a:t>
            </a:r>
            <a:r>
              <a:rPr lang="ja-JP" altLang="en-US" sz="1600" b="1" u="sng" dirty="0">
                <a:latin typeface="ＭＳ Ｐゴシック" panose="020B0600070205080204" pitchFamily="50" charset="-128"/>
                <a:ea typeface="ＭＳ Ｐゴシック" panose="020B0600070205080204" pitchFamily="50" charset="-128"/>
              </a:rPr>
              <a:t>）</a:t>
            </a:r>
            <a:endParaRPr lang="ja-JP" altLang="ja-JP" sz="1600" b="1" u="sng" dirty="0">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4707406" y="955531"/>
            <a:ext cx="2760692" cy="338554"/>
          </a:xfrm>
          <a:prstGeom prst="rect">
            <a:avLst/>
          </a:prstGeom>
        </p:spPr>
        <p:txBody>
          <a:bodyPr wrap="none">
            <a:spAutoFit/>
          </a:bodyPr>
          <a:lstStyle/>
          <a:p>
            <a:pPr>
              <a:defRPr sz="1400" b="0" i="0" u="none" strike="noStrike" kern="1200" spc="0" baseline="0">
                <a:solidFill>
                  <a:prstClr val="black">
                    <a:lumMod val="65000"/>
                    <a:lumOff val="35000"/>
                  </a:prstClr>
                </a:solidFill>
                <a:latin typeface="メイリオ" panose="020B0604030504040204" pitchFamily="50" charset="-128"/>
                <a:ea typeface="メイリオ" panose="020B0604030504040204" pitchFamily="50" charset="-128"/>
                <a:cs typeface="+mn-cs"/>
              </a:defRPr>
            </a:pPr>
            <a:r>
              <a:rPr lang="en-US" altLang="ja-JP" sz="1600" b="1" u="sng" dirty="0">
                <a:latin typeface="ＭＳ Ｐゴシック" panose="020B0600070205080204" pitchFamily="50" charset="-128"/>
                <a:ea typeface="ＭＳ Ｐゴシック" panose="020B0600070205080204" pitchFamily="50" charset="-128"/>
              </a:rPr>
              <a:t>CPA</a:t>
            </a:r>
            <a:r>
              <a:rPr lang="ja-JP" altLang="en-US" sz="1600" b="1" u="sng" dirty="0">
                <a:latin typeface="ＭＳ Ｐゴシック" panose="020B0600070205080204" pitchFamily="50" charset="-128"/>
                <a:ea typeface="ＭＳ Ｐゴシック" panose="020B0600070205080204" pitchFamily="50" charset="-128"/>
              </a:rPr>
              <a:t>症例の</a:t>
            </a:r>
            <a:r>
              <a:rPr lang="ja-JP" altLang="ja-JP" sz="1600" b="1" u="sng" dirty="0">
                <a:latin typeface="ＭＳ Ｐゴシック" panose="020B0600070205080204" pitchFamily="50" charset="-128"/>
                <a:ea typeface="ＭＳ Ｐゴシック" panose="020B0600070205080204" pitchFamily="50" charset="-128"/>
              </a:rPr>
              <a:t>死亡率</a:t>
            </a:r>
            <a:r>
              <a:rPr lang="ja-JP" altLang="en-US" sz="1600" b="1" u="sng" dirty="0">
                <a:latin typeface="ＭＳ Ｐゴシック" panose="020B0600070205080204" pitchFamily="50" charset="-128"/>
                <a:ea typeface="ＭＳ Ｐゴシック" panose="020B0600070205080204" pitchFamily="50" charset="-128"/>
              </a:rPr>
              <a:t>（</a:t>
            </a:r>
            <a:r>
              <a:rPr lang="en-US" altLang="ja-JP" sz="1600" b="1" u="sng" dirty="0">
                <a:latin typeface="ＭＳ Ｐゴシック" panose="020B0600070205080204" pitchFamily="50" charset="-128"/>
                <a:ea typeface="ＭＳ Ｐゴシック" panose="020B0600070205080204" pitchFamily="50" charset="-128"/>
              </a:rPr>
              <a:t>2014-17</a:t>
            </a:r>
            <a:r>
              <a:rPr lang="ja-JP" altLang="en-US" sz="1600" b="1" u="sng" dirty="0">
                <a:latin typeface="ＭＳ Ｐゴシック" panose="020B0600070205080204" pitchFamily="50" charset="-128"/>
                <a:ea typeface="ＭＳ Ｐゴシック" panose="020B0600070205080204" pitchFamily="50" charset="-128"/>
              </a:rPr>
              <a:t>）</a:t>
            </a:r>
            <a:endParaRPr lang="ja-JP" altLang="ja-JP" sz="1600" b="1" u="sng" dirty="0">
              <a:latin typeface="ＭＳ Ｐゴシック" panose="020B0600070205080204" pitchFamily="50" charset="-128"/>
              <a:ea typeface="ＭＳ Ｐゴシック" panose="020B060007020508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263680543"/>
              </p:ext>
            </p:extLst>
          </p:nvPr>
        </p:nvGraphicFramePr>
        <p:xfrm>
          <a:off x="271114" y="5161690"/>
          <a:ext cx="3547851" cy="1201272"/>
        </p:xfrm>
        <a:graphic>
          <a:graphicData uri="http://schemas.openxmlformats.org/drawingml/2006/table">
            <a:tbl>
              <a:tblPr firstRow="1" bandRow="1">
                <a:tableStyleId>{72833802-FEF1-4C79-8D5D-14CF1EAF98D9}</a:tableStyleId>
              </a:tblPr>
              <a:tblGrid>
                <a:gridCol w="1182617">
                  <a:extLst>
                    <a:ext uri="{9D8B030D-6E8A-4147-A177-3AD203B41FA5}">
                      <a16:colId xmlns:a16="http://schemas.microsoft.com/office/drawing/2014/main" val="20000"/>
                    </a:ext>
                  </a:extLst>
                </a:gridCol>
                <a:gridCol w="1182617">
                  <a:extLst>
                    <a:ext uri="{9D8B030D-6E8A-4147-A177-3AD203B41FA5}">
                      <a16:colId xmlns:a16="http://schemas.microsoft.com/office/drawing/2014/main" val="20001"/>
                    </a:ext>
                  </a:extLst>
                </a:gridCol>
                <a:gridCol w="1182617">
                  <a:extLst>
                    <a:ext uri="{9D8B030D-6E8A-4147-A177-3AD203B41FA5}">
                      <a16:colId xmlns:a16="http://schemas.microsoft.com/office/drawing/2014/main" val="20002"/>
                    </a:ext>
                  </a:extLst>
                </a:gridCol>
              </a:tblGrid>
              <a:tr h="439254">
                <a:tc>
                  <a:txBody>
                    <a:bodyPr/>
                    <a:lstStyle/>
                    <a:p>
                      <a:endParaRPr kumimoji="1" lang="ja-JP" altLang="en-US" dirty="0"/>
                    </a:p>
                  </a:txBody>
                  <a:tcPr>
                    <a:lnL w="9525" cap="flat" cmpd="sng" algn="ctr">
                      <a:noFill/>
                      <a:prstDash val="solid"/>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1100" b="0" dirty="0">
                          <a:solidFill>
                            <a:schemeClr val="tx1"/>
                          </a:solidFill>
                        </a:rPr>
                        <a:t>最重症</a:t>
                      </a:r>
                      <a:endParaRPr lang="en-US" altLang="ja-JP" sz="1100" b="0" dirty="0">
                        <a:solidFill>
                          <a:schemeClr val="tx1"/>
                        </a:solidFill>
                      </a:endParaRPr>
                    </a:p>
                    <a:p>
                      <a:pPr algn="ctr"/>
                      <a:r>
                        <a:rPr lang="ja-JP" altLang="en-US" sz="1100" b="0" dirty="0">
                          <a:solidFill>
                            <a:schemeClr val="tx1"/>
                          </a:solidFill>
                        </a:rPr>
                        <a:t>受入施設</a:t>
                      </a:r>
                      <a:endParaRPr kumimoji="1" lang="ja-JP" altLang="en-US" sz="1100" b="0" dirty="0">
                        <a:solidFill>
                          <a:schemeClr val="tx1"/>
                        </a:solidFill>
                      </a:endParaRPr>
                    </a:p>
                  </a:txBody>
                  <a:tcPr>
                    <a:lnL>
                      <a:noFill/>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ja-JP" altLang="en-US" sz="1200" b="0" dirty="0">
                          <a:solidFill>
                            <a:schemeClr val="tx1"/>
                          </a:solidFill>
                        </a:rPr>
                        <a:t>非最重症</a:t>
                      </a:r>
                      <a:endParaRPr lang="en-US" altLang="ja-JP" sz="1200" b="0" dirty="0">
                        <a:solidFill>
                          <a:schemeClr val="tx1"/>
                        </a:solidFill>
                      </a:endParaRPr>
                    </a:p>
                    <a:p>
                      <a:pPr algn="ctr"/>
                      <a:r>
                        <a:rPr lang="ja-JP" altLang="en-US" sz="1200" b="0" dirty="0">
                          <a:solidFill>
                            <a:schemeClr val="tx1"/>
                          </a:solidFill>
                        </a:rPr>
                        <a:t>受入施設</a:t>
                      </a:r>
                      <a:endParaRPr kumimoji="1" lang="ja-JP" altLang="en-US" sz="1200" b="0" dirty="0">
                        <a:solidFill>
                          <a:schemeClr val="tx1"/>
                        </a:solidFill>
                      </a:endParaRPr>
                    </a:p>
                  </a:txBody>
                  <a:tcPr anchor="ctr">
                    <a:lnL>
                      <a:noFill/>
                    </a:lnL>
                    <a:lnR w="9525" cap="flat" cmpd="sng" algn="ctr">
                      <a:noFill/>
                      <a:prstDash val="soli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372036">
                <a:tc>
                  <a:txBody>
                    <a:bodyPr/>
                    <a:lstStyle/>
                    <a:p>
                      <a:r>
                        <a:rPr kumimoji="1" lang="ja-JP" altLang="en-US" sz="1400" dirty="0"/>
                        <a:t>死亡数</a:t>
                      </a:r>
                    </a:p>
                  </a:txBody>
                  <a:tcPr anchor="ctr">
                    <a:lnL w="9525" cap="flat" cmpd="sng" algn="ctr">
                      <a:noFill/>
                      <a:prstDash val="solid"/>
                    </a:lnL>
                    <a:lnR>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a:t>2</a:t>
                      </a:r>
                      <a:endParaRPr kumimoji="1" lang="ja-JP" altLang="en-US" dirty="0"/>
                    </a:p>
                  </a:txBody>
                  <a:tcPr>
                    <a:lnL>
                      <a:noFill/>
                    </a:lnL>
                    <a:lnR>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a:t>8</a:t>
                      </a:r>
                      <a:endParaRPr kumimoji="1" lang="ja-JP" altLang="en-US" dirty="0"/>
                    </a:p>
                  </a:txBody>
                  <a:tcPr>
                    <a:lnL>
                      <a:noFill/>
                    </a:lnL>
                    <a:lnR w="9525" cap="flat" cmpd="sng" algn="ctr">
                      <a:noFill/>
                      <a:prstDash val="solid"/>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2036">
                <a:tc>
                  <a:txBody>
                    <a:bodyPr/>
                    <a:lstStyle/>
                    <a:p>
                      <a:r>
                        <a:rPr kumimoji="1" lang="ja-JP" altLang="en-US" sz="1400" dirty="0"/>
                        <a:t>最重症の数</a:t>
                      </a:r>
                    </a:p>
                  </a:txBody>
                  <a:tcPr anchor="ctr">
                    <a:lnL w="9525" cap="flat" cmpd="sng" algn="ctr">
                      <a:noFill/>
                      <a:prstDash val="solid"/>
                    </a:lnL>
                    <a:lnR>
                      <a:noFill/>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735</a:t>
                      </a:r>
                      <a:endParaRPr kumimoji="1" lang="ja-JP" altLang="en-US" dirty="0"/>
                    </a:p>
                  </a:txBody>
                  <a:tcPr>
                    <a:lnL>
                      <a:noFill/>
                    </a:lnL>
                    <a:lnR>
                      <a:noFill/>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875</a:t>
                      </a:r>
                      <a:endParaRPr kumimoji="1" lang="ja-JP" altLang="en-US" dirty="0"/>
                    </a:p>
                  </a:txBody>
                  <a:tcPr>
                    <a:lnL>
                      <a:noFill/>
                    </a:lnL>
                    <a:lnR w="9525" cap="flat" cmpd="sng" algn="ctr">
                      <a:noFill/>
                      <a:prstDash val="solid"/>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2671798421"/>
              </p:ext>
            </p:extLst>
          </p:nvPr>
        </p:nvGraphicFramePr>
        <p:xfrm>
          <a:off x="5000435" y="5162255"/>
          <a:ext cx="3530379" cy="1200926"/>
        </p:xfrm>
        <a:graphic>
          <a:graphicData uri="http://schemas.openxmlformats.org/drawingml/2006/table">
            <a:tbl>
              <a:tblPr firstRow="1" bandRow="1">
                <a:tableStyleId>{72833802-FEF1-4C79-8D5D-14CF1EAF98D9}</a:tableStyleId>
              </a:tblPr>
              <a:tblGrid>
                <a:gridCol w="1176793">
                  <a:extLst>
                    <a:ext uri="{9D8B030D-6E8A-4147-A177-3AD203B41FA5}">
                      <a16:colId xmlns:a16="http://schemas.microsoft.com/office/drawing/2014/main" val="20000"/>
                    </a:ext>
                  </a:extLst>
                </a:gridCol>
                <a:gridCol w="1176793">
                  <a:extLst>
                    <a:ext uri="{9D8B030D-6E8A-4147-A177-3AD203B41FA5}">
                      <a16:colId xmlns:a16="http://schemas.microsoft.com/office/drawing/2014/main" val="20001"/>
                    </a:ext>
                  </a:extLst>
                </a:gridCol>
                <a:gridCol w="1176793">
                  <a:extLst>
                    <a:ext uri="{9D8B030D-6E8A-4147-A177-3AD203B41FA5}">
                      <a16:colId xmlns:a16="http://schemas.microsoft.com/office/drawing/2014/main" val="20002"/>
                    </a:ext>
                  </a:extLst>
                </a:gridCol>
              </a:tblGrid>
              <a:tr h="439254">
                <a:tc>
                  <a:txBody>
                    <a:bodyPr/>
                    <a:lstStyle/>
                    <a:p>
                      <a:endParaRPr kumimoji="1" lang="ja-JP" altLang="en-US" dirty="0"/>
                    </a:p>
                  </a:txBody>
                  <a:tcPr>
                    <a:lnL w="9525" cap="flat" cmpd="sng" algn="ctr">
                      <a:noFill/>
                      <a:prstDash val="solid"/>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1100" b="0" dirty="0">
                          <a:solidFill>
                            <a:schemeClr val="tx1"/>
                          </a:solidFill>
                        </a:rPr>
                        <a:t>最重症</a:t>
                      </a:r>
                      <a:endParaRPr lang="en-US" altLang="ja-JP" sz="1100" b="0" dirty="0">
                        <a:solidFill>
                          <a:schemeClr val="tx1"/>
                        </a:solidFill>
                      </a:endParaRPr>
                    </a:p>
                    <a:p>
                      <a:pPr algn="ctr"/>
                      <a:r>
                        <a:rPr lang="ja-JP" altLang="en-US" sz="1100" b="0" dirty="0">
                          <a:solidFill>
                            <a:schemeClr val="tx1"/>
                          </a:solidFill>
                        </a:rPr>
                        <a:t>受入施設</a:t>
                      </a:r>
                      <a:endParaRPr kumimoji="1" lang="ja-JP" altLang="en-US" sz="1100" b="0" dirty="0">
                        <a:solidFill>
                          <a:schemeClr val="tx1"/>
                        </a:solidFill>
                      </a:endParaRPr>
                    </a:p>
                  </a:txBody>
                  <a:tcPr>
                    <a:lnL>
                      <a:noFill/>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ja-JP" altLang="en-US" sz="1200" b="0" dirty="0">
                          <a:solidFill>
                            <a:schemeClr val="tx1"/>
                          </a:solidFill>
                        </a:rPr>
                        <a:t>非最重症</a:t>
                      </a:r>
                      <a:endParaRPr lang="en-US" altLang="ja-JP" sz="1200" b="0" dirty="0">
                        <a:solidFill>
                          <a:schemeClr val="tx1"/>
                        </a:solidFill>
                      </a:endParaRPr>
                    </a:p>
                    <a:p>
                      <a:pPr algn="ctr"/>
                      <a:r>
                        <a:rPr lang="ja-JP" altLang="en-US" sz="1200" b="0" dirty="0">
                          <a:solidFill>
                            <a:schemeClr val="tx1"/>
                          </a:solidFill>
                        </a:rPr>
                        <a:t>受入施設</a:t>
                      </a:r>
                      <a:endParaRPr kumimoji="1" lang="ja-JP" altLang="en-US" sz="1200" b="0" dirty="0">
                        <a:solidFill>
                          <a:schemeClr val="tx1"/>
                        </a:solidFill>
                      </a:endParaRPr>
                    </a:p>
                  </a:txBody>
                  <a:tcPr anchor="ctr">
                    <a:lnL>
                      <a:noFill/>
                    </a:lnL>
                    <a:lnR w="9525" cap="flat" cmpd="sng" algn="ctr">
                      <a:noFill/>
                      <a:prstDash val="soli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371863">
                <a:tc>
                  <a:txBody>
                    <a:bodyPr/>
                    <a:lstStyle/>
                    <a:p>
                      <a:r>
                        <a:rPr kumimoji="1" lang="ja-JP" altLang="en-US" sz="1400" dirty="0"/>
                        <a:t>死亡数</a:t>
                      </a:r>
                    </a:p>
                  </a:txBody>
                  <a:tcPr anchor="ctr">
                    <a:lnL w="9525" cap="flat" cmpd="sng" algn="ctr">
                      <a:noFill/>
                      <a:prstDash val="solid"/>
                    </a:lnL>
                    <a:lnR>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a:t>2</a:t>
                      </a:r>
                      <a:endParaRPr kumimoji="1" lang="ja-JP" altLang="en-US" dirty="0"/>
                    </a:p>
                  </a:txBody>
                  <a:tcPr>
                    <a:lnL>
                      <a:noFill/>
                    </a:lnL>
                    <a:lnR>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a:t>8</a:t>
                      </a:r>
                      <a:endParaRPr kumimoji="1" lang="ja-JP" altLang="en-US" dirty="0"/>
                    </a:p>
                  </a:txBody>
                  <a:tcPr>
                    <a:lnL>
                      <a:noFill/>
                    </a:lnL>
                    <a:lnR w="9525" cap="flat" cmpd="sng" algn="ctr">
                      <a:noFill/>
                      <a:prstDash val="solid"/>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1863">
                <a:tc>
                  <a:txBody>
                    <a:bodyPr/>
                    <a:lstStyle/>
                    <a:p>
                      <a:r>
                        <a:rPr kumimoji="1" lang="en-US" altLang="ja-JP" sz="1400" dirty="0"/>
                        <a:t>CPA</a:t>
                      </a:r>
                      <a:r>
                        <a:rPr kumimoji="1" lang="ja-JP" altLang="en-US" sz="1400" dirty="0"/>
                        <a:t>の発生数</a:t>
                      </a:r>
                    </a:p>
                  </a:txBody>
                  <a:tcPr anchor="ctr">
                    <a:lnL w="9525" cap="flat" cmpd="sng" algn="ctr">
                      <a:noFill/>
                      <a:prstDash val="solid"/>
                    </a:lnL>
                    <a:lnR>
                      <a:noFill/>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7</a:t>
                      </a:r>
                      <a:endParaRPr kumimoji="1" lang="ja-JP" altLang="en-US" dirty="0"/>
                    </a:p>
                  </a:txBody>
                  <a:tcPr>
                    <a:lnL>
                      <a:noFill/>
                    </a:lnL>
                    <a:lnR>
                      <a:noFill/>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11</a:t>
                      </a:r>
                      <a:endParaRPr kumimoji="1" lang="ja-JP" altLang="en-US" dirty="0"/>
                    </a:p>
                  </a:txBody>
                  <a:tcPr>
                    <a:lnL>
                      <a:noFill/>
                    </a:lnL>
                    <a:lnR w="9525" cap="flat" cmpd="sng" algn="ctr">
                      <a:noFill/>
                      <a:prstDash val="solid"/>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6" name="テキスト ボックス 5">
            <a:extLst>
              <a:ext uri="{FF2B5EF4-FFF2-40B4-BE49-F238E27FC236}">
                <a16:creationId xmlns:a16="http://schemas.microsoft.com/office/drawing/2014/main" id="{C056E250-926D-45DC-A82D-0B0C8F6B3D7E}"/>
              </a:ext>
            </a:extLst>
          </p:cNvPr>
          <p:cNvSpPr txBox="1"/>
          <p:nvPr/>
        </p:nvSpPr>
        <p:spPr>
          <a:xfrm>
            <a:off x="605014" y="1573619"/>
            <a:ext cx="591829" cy="338554"/>
          </a:xfrm>
          <a:prstGeom prst="rect">
            <a:avLst/>
          </a:prstGeom>
          <a:noFill/>
        </p:spPr>
        <p:txBody>
          <a:bodyPr wrap="none" rtlCol="0">
            <a:spAutoFit/>
          </a:bodyPr>
          <a:lstStyle/>
          <a:p>
            <a:pPr algn="ctr"/>
            <a:r>
              <a:rPr kumimoji="1" lang="en-US" altLang="ja-JP" sz="1600" b="1" dirty="0"/>
              <a:t>1.0%</a:t>
            </a:r>
            <a:endParaRPr kumimoji="1" lang="ja-JP" altLang="en-US" sz="1600" b="1" dirty="0"/>
          </a:p>
        </p:txBody>
      </p:sp>
      <p:sp>
        <p:nvSpPr>
          <p:cNvPr id="23" name="テキスト ボックス 22">
            <a:extLst>
              <a:ext uri="{FF2B5EF4-FFF2-40B4-BE49-F238E27FC236}">
                <a16:creationId xmlns:a16="http://schemas.microsoft.com/office/drawing/2014/main" id="{90422DC5-AAD1-4D40-AAF0-A54238E5A261}"/>
              </a:ext>
            </a:extLst>
          </p:cNvPr>
          <p:cNvSpPr txBox="1"/>
          <p:nvPr/>
        </p:nvSpPr>
        <p:spPr>
          <a:xfrm>
            <a:off x="550522" y="2225309"/>
            <a:ext cx="596638" cy="338554"/>
          </a:xfrm>
          <a:prstGeom prst="rect">
            <a:avLst/>
          </a:prstGeom>
          <a:noFill/>
        </p:spPr>
        <p:txBody>
          <a:bodyPr wrap="none" rtlCol="0">
            <a:spAutoFit/>
          </a:bodyPr>
          <a:lstStyle/>
          <a:p>
            <a:pPr algn="ctr"/>
            <a:r>
              <a:rPr kumimoji="1" lang="en-US" altLang="ja-JP" sz="1600" b="1"/>
              <a:t>0.8%</a:t>
            </a:r>
            <a:endParaRPr kumimoji="1" lang="ja-JP" altLang="en-US" sz="1600" b="1" dirty="0"/>
          </a:p>
        </p:txBody>
      </p:sp>
      <p:sp>
        <p:nvSpPr>
          <p:cNvPr id="24" name="テキスト ボックス 23">
            <a:extLst>
              <a:ext uri="{FF2B5EF4-FFF2-40B4-BE49-F238E27FC236}">
                <a16:creationId xmlns:a16="http://schemas.microsoft.com/office/drawing/2014/main" id="{1999D1FE-240D-40D4-B7E7-D3262C9A7206}"/>
              </a:ext>
            </a:extLst>
          </p:cNvPr>
          <p:cNvSpPr txBox="1"/>
          <p:nvPr/>
        </p:nvSpPr>
        <p:spPr>
          <a:xfrm>
            <a:off x="591391" y="2889947"/>
            <a:ext cx="596638" cy="338554"/>
          </a:xfrm>
          <a:prstGeom prst="rect">
            <a:avLst/>
          </a:prstGeom>
          <a:noFill/>
        </p:spPr>
        <p:txBody>
          <a:bodyPr wrap="none" rtlCol="0">
            <a:spAutoFit/>
          </a:bodyPr>
          <a:lstStyle/>
          <a:p>
            <a:pPr algn="ctr"/>
            <a:r>
              <a:rPr kumimoji="1" lang="en-US" altLang="ja-JP" sz="1600" b="1" dirty="0"/>
              <a:t>0.6%</a:t>
            </a:r>
            <a:endParaRPr kumimoji="1" lang="ja-JP" altLang="en-US" sz="1600" b="1" dirty="0"/>
          </a:p>
        </p:txBody>
      </p:sp>
      <p:sp>
        <p:nvSpPr>
          <p:cNvPr id="25" name="テキスト ボックス 24">
            <a:extLst>
              <a:ext uri="{FF2B5EF4-FFF2-40B4-BE49-F238E27FC236}">
                <a16:creationId xmlns:a16="http://schemas.microsoft.com/office/drawing/2014/main" id="{CCA9D49B-58D6-4A73-9ACE-CA88DBD0A2C0}"/>
              </a:ext>
            </a:extLst>
          </p:cNvPr>
          <p:cNvSpPr txBox="1"/>
          <p:nvPr/>
        </p:nvSpPr>
        <p:spPr>
          <a:xfrm>
            <a:off x="577768" y="3599726"/>
            <a:ext cx="596638" cy="338554"/>
          </a:xfrm>
          <a:prstGeom prst="rect">
            <a:avLst/>
          </a:prstGeom>
          <a:noFill/>
        </p:spPr>
        <p:txBody>
          <a:bodyPr wrap="none" rtlCol="0">
            <a:spAutoFit/>
          </a:bodyPr>
          <a:lstStyle/>
          <a:p>
            <a:pPr algn="ctr"/>
            <a:r>
              <a:rPr kumimoji="1" lang="en-US" altLang="ja-JP" sz="1600" b="1" dirty="0"/>
              <a:t>0.4%</a:t>
            </a:r>
            <a:endParaRPr kumimoji="1" lang="ja-JP" altLang="en-US" sz="1600" b="1" dirty="0"/>
          </a:p>
        </p:txBody>
      </p:sp>
      <p:sp>
        <p:nvSpPr>
          <p:cNvPr id="26" name="テキスト ボックス 25">
            <a:extLst>
              <a:ext uri="{FF2B5EF4-FFF2-40B4-BE49-F238E27FC236}">
                <a16:creationId xmlns:a16="http://schemas.microsoft.com/office/drawing/2014/main" id="{899022B5-FF56-4A34-91B4-5B517CCBD169}"/>
              </a:ext>
            </a:extLst>
          </p:cNvPr>
          <p:cNvSpPr txBox="1"/>
          <p:nvPr/>
        </p:nvSpPr>
        <p:spPr>
          <a:xfrm>
            <a:off x="613827" y="4235151"/>
            <a:ext cx="596638" cy="338554"/>
          </a:xfrm>
          <a:prstGeom prst="rect">
            <a:avLst/>
          </a:prstGeom>
          <a:noFill/>
        </p:spPr>
        <p:txBody>
          <a:bodyPr wrap="none" rtlCol="0">
            <a:spAutoFit/>
          </a:bodyPr>
          <a:lstStyle/>
          <a:p>
            <a:pPr algn="ctr"/>
            <a:r>
              <a:rPr kumimoji="1" lang="en-US" altLang="ja-JP" sz="1600" b="1" dirty="0"/>
              <a:t>0.2%</a:t>
            </a:r>
            <a:endParaRPr kumimoji="1" lang="ja-JP" altLang="en-US" sz="1600" b="1" dirty="0"/>
          </a:p>
        </p:txBody>
      </p:sp>
      <p:sp>
        <p:nvSpPr>
          <p:cNvPr id="27" name="テキスト ボックス 26">
            <a:extLst>
              <a:ext uri="{FF2B5EF4-FFF2-40B4-BE49-F238E27FC236}">
                <a16:creationId xmlns:a16="http://schemas.microsoft.com/office/drawing/2014/main" id="{86C8A1DD-88C2-4635-91A7-6CC871CD01FC}"/>
              </a:ext>
            </a:extLst>
          </p:cNvPr>
          <p:cNvSpPr txBox="1"/>
          <p:nvPr/>
        </p:nvSpPr>
        <p:spPr>
          <a:xfrm>
            <a:off x="564145" y="4898438"/>
            <a:ext cx="596638" cy="338554"/>
          </a:xfrm>
          <a:prstGeom prst="rect">
            <a:avLst/>
          </a:prstGeom>
          <a:noFill/>
        </p:spPr>
        <p:txBody>
          <a:bodyPr wrap="none" rtlCol="0">
            <a:spAutoFit/>
          </a:bodyPr>
          <a:lstStyle/>
          <a:p>
            <a:pPr algn="ctr"/>
            <a:r>
              <a:rPr kumimoji="1" lang="en-US" altLang="ja-JP" sz="1600" b="1" dirty="0"/>
              <a:t>0.0%</a:t>
            </a:r>
            <a:endParaRPr kumimoji="1" lang="ja-JP" altLang="en-US" sz="1600" b="1" dirty="0"/>
          </a:p>
        </p:txBody>
      </p:sp>
      <p:cxnSp>
        <p:nvCxnSpPr>
          <p:cNvPr id="5" name="直線コネクタ 4">
            <a:extLst>
              <a:ext uri="{FF2B5EF4-FFF2-40B4-BE49-F238E27FC236}">
                <a16:creationId xmlns:a16="http://schemas.microsoft.com/office/drawing/2014/main" id="{88BE60DD-6346-4E8A-9BAD-BB20D2F6A0F3}"/>
              </a:ext>
            </a:extLst>
          </p:cNvPr>
          <p:cNvCxnSpPr>
            <a:cxnSpLocks/>
          </p:cNvCxnSpPr>
          <p:nvPr/>
        </p:nvCxnSpPr>
        <p:spPr>
          <a:xfrm flipH="1">
            <a:off x="1300703" y="1743740"/>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1816BC4-AD4D-4796-BBCF-26C07E346CD8}"/>
              </a:ext>
            </a:extLst>
          </p:cNvPr>
          <p:cNvCxnSpPr>
            <a:cxnSpLocks/>
          </p:cNvCxnSpPr>
          <p:nvPr/>
        </p:nvCxnSpPr>
        <p:spPr>
          <a:xfrm flipH="1">
            <a:off x="1300703" y="2395877"/>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5BBA2FE-3518-4D4E-B6AB-53817E1C0D77}"/>
              </a:ext>
            </a:extLst>
          </p:cNvPr>
          <p:cNvCxnSpPr>
            <a:cxnSpLocks/>
          </p:cNvCxnSpPr>
          <p:nvPr/>
        </p:nvCxnSpPr>
        <p:spPr>
          <a:xfrm flipH="1">
            <a:off x="1300703" y="3069276"/>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DD4DFED-E733-4AB7-A23E-49279A5FA173}"/>
              </a:ext>
            </a:extLst>
          </p:cNvPr>
          <p:cNvCxnSpPr/>
          <p:nvPr/>
        </p:nvCxnSpPr>
        <p:spPr>
          <a:xfrm flipH="1">
            <a:off x="1435386" y="3498128"/>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E7289F4-7D86-4335-8F52-07B580207CB3}"/>
              </a:ext>
            </a:extLst>
          </p:cNvPr>
          <p:cNvCxnSpPr>
            <a:cxnSpLocks/>
          </p:cNvCxnSpPr>
          <p:nvPr/>
        </p:nvCxnSpPr>
        <p:spPr>
          <a:xfrm flipH="1">
            <a:off x="1300703" y="4416074"/>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F16023A-0673-4C13-9B7C-2367557BBD2D}"/>
              </a:ext>
            </a:extLst>
          </p:cNvPr>
          <p:cNvCxnSpPr>
            <a:cxnSpLocks/>
          </p:cNvCxnSpPr>
          <p:nvPr/>
        </p:nvCxnSpPr>
        <p:spPr>
          <a:xfrm flipH="1">
            <a:off x="1300703" y="5078841"/>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1ED160A-AC8A-4C04-8D58-8140A8E9DA20}"/>
              </a:ext>
            </a:extLst>
          </p:cNvPr>
          <p:cNvCxnSpPr>
            <a:cxnSpLocks/>
          </p:cNvCxnSpPr>
          <p:nvPr/>
        </p:nvCxnSpPr>
        <p:spPr>
          <a:xfrm flipH="1">
            <a:off x="1300703" y="3746225"/>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173715F-FCB2-44AB-94E2-BECA517B35F7}"/>
              </a:ext>
            </a:extLst>
          </p:cNvPr>
          <p:cNvCxnSpPr>
            <a:cxnSpLocks/>
          </p:cNvCxnSpPr>
          <p:nvPr/>
        </p:nvCxnSpPr>
        <p:spPr>
          <a:xfrm flipH="1">
            <a:off x="6035750" y="1747282"/>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8C50102-C7B4-4FDB-B072-1DE1724AD799}"/>
              </a:ext>
            </a:extLst>
          </p:cNvPr>
          <p:cNvCxnSpPr>
            <a:cxnSpLocks/>
          </p:cNvCxnSpPr>
          <p:nvPr/>
        </p:nvCxnSpPr>
        <p:spPr>
          <a:xfrm flipH="1">
            <a:off x="6035750" y="2399419"/>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09260B7-7B02-43E9-B0B4-079D39A4E5B9}"/>
              </a:ext>
            </a:extLst>
          </p:cNvPr>
          <p:cNvCxnSpPr>
            <a:cxnSpLocks/>
          </p:cNvCxnSpPr>
          <p:nvPr/>
        </p:nvCxnSpPr>
        <p:spPr>
          <a:xfrm flipH="1">
            <a:off x="6035750" y="3072818"/>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ACC918-E388-4A09-9C93-F2B4CF4013CD}"/>
              </a:ext>
            </a:extLst>
          </p:cNvPr>
          <p:cNvCxnSpPr>
            <a:cxnSpLocks/>
          </p:cNvCxnSpPr>
          <p:nvPr/>
        </p:nvCxnSpPr>
        <p:spPr>
          <a:xfrm flipH="1">
            <a:off x="6035750" y="4419616"/>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4A868BF-6617-48F9-954F-BA11E7680B66}"/>
              </a:ext>
            </a:extLst>
          </p:cNvPr>
          <p:cNvCxnSpPr>
            <a:cxnSpLocks/>
          </p:cNvCxnSpPr>
          <p:nvPr/>
        </p:nvCxnSpPr>
        <p:spPr>
          <a:xfrm flipH="1">
            <a:off x="6035750" y="5082383"/>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7214598-5F77-466F-85E3-3C5B04D9177D}"/>
              </a:ext>
            </a:extLst>
          </p:cNvPr>
          <p:cNvCxnSpPr>
            <a:cxnSpLocks/>
          </p:cNvCxnSpPr>
          <p:nvPr/>
        </p:nvCxnSpPr>
        <p:spPr>
          <a:xfrm flipH="1">
            <a:off x="6035750" y="3749767"/>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CBF0D16A-528B-4C62-B5D3-32E3E5F4339C}"/>
              </a:ext>
            </a:extLst>
          </p:cNvPr>
          <p:cNvSpPr txBox="1"/>
          <p:nvPr/>
        </p:nvSpPr>
        <p:spPr>
          <a:xfrm>
            <a:off x="5323444" y="1555892"/>
            <a:ext cx="646332" cy="338554"/>
          </a:xfrm>
          <a:prstGeom prst="rect">
            <a:avLst/>
          </a:prstGeom>
          <a:noFill/>
        </p:spPr>
        <p:txBody>
          <a:bodyPr wrap="none" rtlCol="0">
            <a:spAutoFit/>
          </a:bodyPr>
          <a:lstStyle/>
          <a:p>
            <a:pPr algn="ctr"/>
            <a:r>
              <a:rPr kumimoji="1" lang="en-US" altLang="ja-JP" sz="1600" b="1" dirty="0"/>
              <a:t>100%</a:t>
            </a:r>
            <a:endParaRPr kumimoji="1" lang="ja-JP" altLang="en-US" sz="1600" b="1" dirty="0"/>
          </a:p>
        </p:txBody>
      </p:sp>
      <p:sp>
        <p:nvSpPr>
          <p:cNvPr id="39" name="テキスト ボックス 38">
            <a:extLst>
              <a:ext uri="{FF2B5EF4-FFF2-40B4-BE49-F238E27FC236}">
                <a16:creationId xmlns:a16="http://schemas.microsoft.com/office/drawing/2014/main" id="{B78C9825-0B6D-4F34-9B84-29F213C0BD2C}"/>
              </a:ext>
            </a:extLst>
          </p:cNvPr>
          <p:cNvSpPr txBox="1"/>
          <p:nvPr/>
        </p:nvSpPr>
        <p:spPr>
          <a:xfrm>
            <a:off x="5427640" y="2207582"/>
            <a:ext cx="542136" cy="338554"/>
          </a:xfrm>
          <a:prstGeom prst="rect">
            <a:avLst/>
          </a:prstGeom>
          <a:noFill/>
        </p:spPr>
        <p:txBody>
          <a:bodyPr wrap="none" rtlCol="0">
            <a:spAutoFit/>
          </a:bodyPr>
          <a:lstStyle/>
          <a:p>
            <a:pPr algn="ctr"/>
            <a:r>
              <a:rPr kumimoji="1" lang="en-US" altLang="ja-JP" sz="1600" b="1" dirty="0"/>
              <a:t>80%</a:t>
            </a:r>
            <a:endParaRPr kumimoji="1" lang="ja-JP" altLang="en-US" sz="1600" b="1" dirty="0"/>
          </a:p>
        </p:txBody>
      </p:sp>
      <p:sp>
        <p:nvSpPr>
          <p:cNvPr id="40" name="テキスト ボックス 39">
            <a:extLst>
              <a:ext uri="{FF2B5EF4-FFF2-40B4-BE49-F238E27FC236}">
                <a16:creationId xmlns:a16="http://schemas.microsoft.com/office/drawing/2014/main" id="{FA9BD24A-CD8A-43A7-AFCA-ECD6286AA7D2}"/>
              </a:ext>
            </a:extLst>
          </p:cNvPr>
          <p:cNvSpPr txBox="1"/>
          <p:nvPr/>
        </p:nvSpPr>
        <p:spPr>
          <a:xfrm>
            <a:off x="5427640" y="2872220"/>
            <a:ext cx="542136" cy="338554"/>
          </a:xfrm>
          <a:prstGeom prst="rect">
            <a:avLst/>
          </a:prstGeom>
          <a:noFill/>
        </p:spPr>
        <p:txBody>
          <a:bodyPr wrap="none" rtlCol="0">
            <a:spAutoFit/>
          </a:bodyPr>
          <a:lstStyle/>
          <a:p>
            <a:pPr algn="ctr"/>
            <a:r>
              <a:rPr kumimoji="1" lang="en-US" altLang="ja-JP" sz="1600" b="1" dirty="0"/>
              <a:t>60%</a:t>
            </a:r>
            <a:endParaRPr kumimoji="1" lang="ja-JP" altLang="en-US" sz="1600" b="1" dirty="0"/>
          </a:p>
        </p:txBody>
      </p:sp>
      <p:sp>
        <p:nvSpPr>
          <p:cNvPr id="41" name="テキスト ボックス 40">
            <a:extLst>
              <a:ext uri="{FF2B5EF4-FFF2-40B4-BE49-F238E27FC236}">
                <a16:creationId xmlns:a16="http://schemas.microsoft.com/office/drawing/2014/main" id="{95726768-9958-4349-A30A-19A11C7C4C14}"/>
              </a:ext>
            </a:extLst>
          </p:cNvPr>
          <p:cNvSpPr txBox="1"/>
          <p:nvPr/>
        </p:nvSpPr>
        <p:spPr>
          <a:xfrm>
            <a:off x="5427640" y="3581999"/>
            <a:ext cx="542136" cy="338554"/>
          </a:xfrm>
          <a:prstGeom prst="rect">
            <a:avLst/>
          </a:prstGeom>
          <a:noFill/>
        </p:spPr>
        <p:txBody>
          <a:bodyPr wrap="none" rtlCol="0">
            <a:spAutoFit/>
          </a:bodyPr>
          <a:lstStyle/>
          <a:p>
            <a:pPr algn="ctr"/>
            <a:r>
              <a:rPr kumimoji="1" lang="en-US" altLang="ja-JP" sz="1600" b="1" dirty="0"/>
              <a:t>40%</a:t>
            </a:r>
            <a:endParaRPr kumimoji="1" lang="ja-JP" altLang="en-US" sz="1600" b="1" dirty="0"/>
          </a:p>
        </p:txBody>
      </p:sp>
      <p:sp>
        <p:nvSpPr>
          <p:cNvPr id="42" name="テキスト ボックス 41">
            <a:extLst>
              <a:ext uri="{FF2B5EF4-FFF2-40B4-BE49-F238E27FC236}">
                <a16:creationId xmlns:a16="http://schemas.microsoft.com/office/drawing/2014/main" id="{6971B5E2-FD8D-4662-8A13-A4260E014949}"/>
              </a:ext>
            </a:extLst>
          </p:cNvPr>
          <p:cNvSpPr txBox="1"/>
          <p:nvPr/>
        </p:nvSpPr>
        <p:spPr>
          <a:xfrm>
            <a:off x="5427640" y="4217424"/>
            <a:ext cx="542136" cy="338554"/>
          </a:xfrm>
          <a:prstGeom prst="rect">
            <a:avLst/>
          </a:prstGeom>
          <a:noFill/>
        </p:spPr>
        <p:txBody>
          <a:bodyPr wrap="none" rtlCol="0">
            <a:spAutoFit/>
          </a:bodyPr>
          <a:lstStyle/>
          <a:p>
            <a:pPr algn="ctr"/>
            <a:r>
              <a:rPr lang="en-US" altLang="ja-JP" sz="1600" b="1" dirty="0"/>
              <a:t>20</a:t>
            </a:r>
            <a:r>
              <a:rPr kumimoji="1" lang="en-US" altLang="ja-JP" sz="1600" b="1" dirty="0"/>
              <a:t>%</a:t>
            </a:r>
            <a:endParaRPr kumimoji="1" lang="ja-JP" altLang="en-US" sz="1600" b="1" dirty="0"/>
          </a:p>
        </p:txBody>
      </p:sp>
      <p:sp>
        <p:nvSpPr>
          <p:cNvPr id="43" name="テキスト ボックス 42">
            <a:extLst>
              <a:ext uri="{FF2B5EF4-FFF2-40B4-BE49-F238E27FC236}">
                <a16:creationId xmlns:a16="http://schemas.microsoft.com/office/drawing/2014/main" id="{C7ED2BC8-F402-417C-B662-A9F3934B7B1A}"/>
              </a:ext>
            </a:extLst>
          </p:cNvPr>
          <p:cNvSpPr txBox="1"/>
          <p:nvPr/>
        </p:nvSpPr>
        <p:spPr>
          <a:xfrm>
            <a:off x="5531836" y="4880711"/>
            <a:ext cx="437940" cy="338554"/>
          </a:xfrm>
          <a:prstGeom prst="rect">
            <a:avLst/>
          </a:prstGeom>
          <a:noFill/>
        </p:spPr>
        <p:txBody>
          <a:bodyPr wrap="none" rtlCol="0">
            <a:spAutoFit/>
          </a:bodyPr>
          <a:lstStyle/>
          <a:p>
            <a:pPr algn="ctr"/>
            <a:r>
              <a:rPr kumimoji="1" lang="en-US" altLang="ja-JP" sz="1600" b="1" dirty="0"/>
              <a:t>0%</a:t>
            </a:r>
            <a:endParaRPr kumimoji="1" lang="ja-JP" altLang="en-US" sz="1600" b="1" dirty="0"/>
          </a:p>
        </p:txBody>
      </p:sp>
      <p:sp>
        <p:nvSpPr>
          <p:cNvPr id="45" name="正方形/長方形 44">
            <a:extLst>
              <a:ext uri="{FF2B5EF4-FFF2-40B4-BE49-F238E27FC236}">
                <a16:creationId xmlns:a16="http://schemas.microsoft.com/office/drawing/2014/main" id="{B84DAC00-6B99-4CF0-AE17-D990A58279EA}"/>
              </a:ext>
            </a:extLst>
          </p:cNvPr>
          <p:cNvSpPr/>
          <p:nvPr/>
        </p:nvSpPr>
        <p:spPr>
          <a:xfrm>
            <a:off x="7548090" y="2634312"/>
            <a:ext cx="720000" cy="2450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CD791581-0121-433F-9765-754E693E0CE8}"/>
              </a:ext>
            </a:extLst>
          </p:cNvPr>
          <p:cNvSpPr/>
          <p:nvPr/>
        </p:nvSpPr>
        <p:spPr>
          <a:xfrm>
            <a:off x="6509639" y="4150265"/>
            <a:ext cx="720000" cy="938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B1882E75-033B-44C1-A1FD-140D4485DFCB}"/>
              </a:ext>
            </a:extLst>
          </p:cNvPr>
          <p:cNvSpPr/>
          <p:nvPr/>
        </p:nvSpPr>
        <p:spPr>
          <a:xfrm>
            <a:off x="2763422" y="1960716"/>
            <a:ext cx="720000" cy="3124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EA18A865-F705-4C4D-93D8-375BB09A4633}"/>
              </a:ext>
            </a:extLst>
          </p:cNvPr>
          <p:cNvSpPr/>
          <p:nvPr/>
        </p:nvSpPr>
        <p:spPr>
          <a:xfrm>
            <a:off x="1771865" y="4150265"/>
            <a:ext cx="720000" cy="938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FB9B1145-2289-4BCF-A667-CBC7179AF0B7}"/>
              </a:ext>
            </a:extLst>
          </p:cNvPr>
          <p:cNvSpPr txBox="1"/>
          <p:nvPr/>
        </p:nvSpPr>
        <p:spPr>
          <a:xfrm>
            <a:off x="6522048" y="3747886"/>
            <a:ext cx="631904" cy="400110"/>
          </a:xfrm>
          <a:prstGeom prst="rect">
            <a:avLst/>
          </a:prstGeom>
          <a:noFill/>
        </p:spPr>
        <p:txBody>
          <a:bodyPr wrap="none" rtlCol="0">
            <a:spAutoFit/>
          </a:bodyPr>
          <a:lstStyle/>
          <a:p>
            <a:pPr algn="ctr"/>
            <a:r>
              <a:rPr kumimoji="1" lang="en-US" altLang="ja-JP" sz="2000" b="1" dirty="0"/>
              <a:t>29%</a:t>
            </a:r>
            <a:endParaRPr kumimoji="1" lang="ja-JP" altLang="en-US" sz="2000" b="1" dirty="0"/>
          </a:p>
        </p:txBody>
      </p:sp>
      <p:sp>
        <p:nvSpPr>
          <p:cNvPr id="51" name="テキスト ボックス 50">
            <a:extLst>
              <a:ext uri="{FF2B5EF4-FFF2-40B4-BE49-F238E27FC236}">
                <a16:creationId xmlns:a16="http://schemas.microsoft.com/office/drawing/2014/main" id="{0B86D596-BCA8-471F-A5C3-11ED4FBBA86B}"/>
              </a:ext>
            </a:extLst>
          </p:cNvPr>
          <p:cNvSpPr txBox="1"/>
          <p:nvPr/>
        </p:nvSpPr>
        <p:spPr>
          <a:xfrm>
            <a:off x="2715430" y="1569206"/>
            <a:ext cx="830677" cy="400110"/>
          </a:xfrm>
          <a:prstGeom prst="rect">
            <a:avLst/>
          </a:prstGeom>
          <a:noFill/>
        </p:spPr>
        <p:txBody>
          <a:bodyPr wrap="none" rtlCol="0">
            <a:spAutoFit/>
          </a:bodyPr>
          <a:lstStyle/>
          <a:p>
            <a:pPr algn="ctr"/>
            <a:r>
              <a:rPr kumimoji="1" lang="en-US" altLang="ja-JP" sz="2000" b="1" dirty="0"/>
              <a:t>0.91%</a:t>
            </a:r>
            <a:endParaRPr kumimoji="1" lang="ja-JP" altLang="en-US" sz="2000" b="1" dirty="0"/>
          </a:p>
        </p:txBody>
      </p:sp>
      <p:sp>
        <p:nvSpPr>
          <p:cNvPr id="52" name="テキスト ボックス 51">
            <a:extLst>
              <a:ext uri="{FF2B5EF4-FFF2-40B4-BE49-F238E27FC236}">
                <a16:creationId xmlns:a16="http://schemas.microsoft.com/office/drawing/2014/main" id="{ACF5DD4F-C529-476E-BB7A-0E561BF3AC2F}"/>
              </a:ext>
            </a:extLst>
          </p:cNvPr>
          <p:cNvSpPr txBox="1"/>
          <p:nvPr/>
        </p:nvSpPr>
        <p:spPr>
          <a:xfrm>
            <a:off x="1645352" y="3750296"/>
            <a:ext cx="830677" cy="400110"/>
          </a:xfrm>
          <a:prstGeom prst="rect">
            <a:avLst/>
          </a:prstGeom>
          <a:noFill/>
        </p:spPr>
        <p:txBody>
          <a:bodyPr wrap="none" rtlCol="0">
            <a:spAutoFit/>
          </a:bodyPr>
          <a:lstStyle/>
          <a:p>
            <a:pPr algn="ctr"/>
            <a:r>
              <a:rPr kumimoji="1" lang="en-US" altLang="ja-JP" sz="2000" b="1" dirty="0"/>
              <a:t>0.27%</a:t>
            </a:r>
            <a:endParaRPr kumimoji="1" lang="ja-JP" altLang="en-US" sz="2000" b="1" dirty="0"/>
          </a:p>
        </p:txBody>
      </p:sp>
      <p:sp>
        <p:nvSpPr>
          <p:cNvPr id="44" name="テキスト ボックス 43">
            <a:extLst>
              <a:ext uri="{FF2B5EF4-FFF2-40B4-BE49-F238E27FC236}">
                <a16:creationId xmlns:a16="http://schemas.microsoft.com/office/drawing/2014/main" id="{14F14C8B-1F4F-47CE-BAEF-92BC0FA6A1F6}"/>
              </a:ext>
            </a:extLst>
          </p:cNvPr>
          <p:cNvSpPr txBox="1"/>
          <p:nvPr/>
        </p:nvSpPr>
        <p:spPr>
          <a:xfrm>
            <a:off x="7610116" y="2251788"/>
            <a:ext cx="631904" cy="400110"/>
          </a:xfrm>
          <a:prstGeom prst="rect">
            <a:avLst/>
          </a:prstGeom>
          <a:noFill/>
        </p:spPr>
        <p:txBody>
          <a:bodyPr wrap="none" rtlCol="0">
            <a:spAutoFit/>
          </a:bodyPr>
          <a:lstStyle/>
          <a:p>
            <a:pPr algn="ctr"/>
            <a:r>
              <a:rPr kumimoji="1" lang="en-US" altLang="ja-JP" sz="2000" b="1" dirty="0"/>
              <a:t>73%</a:t>
            </a:r>
            <a:endParaRPr kumimoji="1" lang="ja-JP" altLang="en-US" sz="2000" b="1" dirty="0"/>
          </a:p>
        </p:txBody>
      </p:sp>
    </p:spTree>
    <p:custDataLst>
      <p:tags r:id="rId1"/>
    </p:custDataLst>
    <p:extLst>
      <p:ext uri="{BB962C8B-B14F-4D97-AF65-F5344CB8AC3E}">
        <p14:creationId xmlns:p14="http://schemas.microsoft.com/office/powerpoint/2010/main" val="3884631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7033476" cy="734291"/>
          </a:xfrm>
        </p:spPr>
        <p:txBody>
          <a:bodyPr anchor="b">
            <a:normAutofit fontScale="90000"/>
          </a:bodyPr>
          <a:lstStyle/>
          <a:p>
            <a:pPr lvl="0">
              <a:spcBef>
                <a:spcPts val="0"/>
              </a:spcBef>
            </a:pPr>
            <a:r>
              <a:rPr kumimoji="1" lang="ja-JP" altLang="en-US" sz="3200" dirty="0">
                <a:latin typeface="+mj-ea"/>
              </a:rPr>
              <a:t>結果 </a:t>
            </a:r>
            <a:r>
              <a:rPr kumimoji="1" lang="en-US" altLang="ja-JP" sz="2400" dirty="0">
                <a:solidFill>
                  <a:srgbClr val="FFFF99"/>
                </a:solidFill>
                <a:latin typeface="+mj-ea"/>
              </a:rPr>
              <a:t>– </a:t>
            </a:r>
            <a:r>
              <a:rPr kumimoji="1" lang="ja-JP" altLang="en-US" sz="2400" dirty="0">
                <a:solidFill>
                  <a:srgbClr val="FFFF99"/>
                </a:solidFill>
                <a:latin typeface="+mj-ea"/>
              </a:rPr>
              <a:t>最重症妊産婦死亡率と</a:t>
            </a:r>
            <a:r>
              <a:rPr kumimoji="1" lang="en-US" altLang="ja-JP" sz="2400" dirty="0">
                <a:solidFill>
                  <a:srgbClr val="FFFF99"/>
                </a:solidFill>
                <a:latin typeface="+mj-ea"/>
              </a:rPr>
              <a:t>CPA</a:t>
            </a:r>
            <a:r>
              <a:rPr kumimoji="1" lang="ja-JP" altLang="en-US" sz="2400" dirty="0">
                <a:solidFill>
                  <a:srgbClr val="FFFF99"/>
                </a:solidFill>
                <a:latin typeface="+mj-ea"/>
              </a:rPr>
              <a:t>死亡率 </a:t>
            </a:r>
            <a:r>
              <a:rPr kumimoji="1" lang="en-US" altLang="ja-JP" sz="2400" dirty="0">
                <a:solidFill>
                  <a:srgbClr val="FFFF99"/>
                </a:solidFill>
                <a:latin typeface="+mj-ea"/>
              </a:rPr>
              <a:t>2018</a:t>
            </a:r>
            <a:r>
              <a:rPr kumimoji="1" lang="ja-JP" altLang="en-US" sz="2400" dirty="0">
                <a:solidFill>
                  <a:srgbClr val="FFFF99"/>
                </a:solidFill>
                <a:latin typeface="+mj-ea"/>
              </a:rPr>
              <a:t>年まで </a:t>
            </a:r>
            <a:r>
              <a:rPr kumimoji="1" lang="en-US" altLang="ja-JP" sz="2400" dirty="0">
                <a:solidFill>
                  <a:srgbClr val="FFFF99"/>
                </a:solidFill>
                <a:latin typeface="+mj-ea"/>
              </a:rPr>
              <a:t>-</a:t>
            </a:r>
            <a:endParaRPr kumimoji="1" lang="ja-JP" sz="3200" dirty="0">
              <a:solidFill>
                <a:srgbClr val="FFFF99"/>
              </a:solidFill>
              <a:latin typeface="+mj-ea"/>
            </a:endParaRPr>
          </a:p>
        </p:txBody>
      </p:sp>
      <p:sp>
        <p:nvSpPr>
          <p:cNvPr id="2" name="正方形/長方形 1"/>
          <p:cNvSpPr/>
          <p:nvPr/>
        </p:nvSpPr>
        <p:spPr>
          <a:xfrm>
            <a:off x="166921" y="955531"/>
            <a:ext cx="3603872" cy="338554"/>
          </a:xfrm>
          <a:prstGeom prst="rect">
            <a:avLst/>
          </a:prstGeom>
        </p:spPr>
        <p:txBody>
          <a:bodyPr wrap="none">
            <a:spAutoFit/>
          </a:bodyPr>
          <a:lstStyle/>
          <a:p>
            <a:pPr>
              <a:defRPr sz="1400" b="0" i="0" u="none" strike="noStrike" kern="1200" spc="0" baseline="0">
                <a:solidFill>
                  <a:prstClr val="black">
                    <a:lumMod val="65000"/>
                    <a:lumOff val="35000"/>
                  </a:prstClr>
                </a:solidFill>
                <a:latin typeface="メイリオ" panose="020B0604030504040204" pitchFamily="50" charset="-128"/>
                <a:ea typeface="メイリオ" panose="020B0604030504040204" pitchFamily="50" charset="-128"/>
                <a:cs typeface="+mn-cs"/>
              </a:defRPr>
            </a:pPr>
            <a:r>
              <a:rPr lang="ja-JP" altLang="ja-JP" sz="1600" b="1" u="sng" dirty="0">
                <a:latin typeface="ＭＳ Ｐゴシック" panose="020B0600070205080204" pitchFamily="50" charset="-128"/>
                <a:ea typeface="ＭＳ Ｐゴシック" panose="020B0600070205080204" pitchFamily="50" charset="-128"/>
              </a:rPr>
              <a:t>最重症合併妊産婦の死亡率</a:t>
            </a:r>
            <a:r>
              <a:rPr lang="ja-JP" altLang="en-US" sz="1600" b="1" u="sng" dirty="0">
                <a:latin typeface="ＭＳ Ｐゴシック" panose="020B0600070205080204" pitchFamily="50" charset="-128"/>
                <a:ea typeface="ＭＳ Ｐゴシック" panose="020B0600070205080204" pitchFamily="50" charset="-128"/>
              </a:rPr>
              <a:t>（</a:t>
            </a:r>
            <a:r>
              <a:rPr lang="en-US" altLang="ja-JP" sz="1600" b="1" u="sng" dirty="0">
                <a:latin typeface="ＭＳ Ｐゴシック" panose="020B0600070205080204" pitchFamily="50" charset="-128"/>
                <a:ea typeface="ＭＳ Ｐゴシック" panose="020B0600070205080204" pitchFamily="50" charset="-128"/>
              </a:rPr>
              <a:t>2014-18</a:t>
            </a:r>
            <a:r>
              <a:rPr lang="ja-JP" altLang="en-US" sz="1600" b="1" u="sng" dirty="0">
                <a:latin typeface="ＭＳ Ｐゴシック" panose="020B0600070205080204" pitchFamily="50" charset="-128"/>
                <a:ea typeface="ＭＳ Ｐゴシック" panose="020B0600070205080204" pitchFamily="50" charset="-128"/>
              </a:rPr>
              <a:t>）</a:t>
            </a:r>
            <a:endParaRPr lang="ja-JP" altLang="ja-JP" sz="1600" b="1" u="sng" dirty="0">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4707406" y="955531"/>
            <a:ext cx="2760692" cy="338554"/>
          </a:xfrm>
          <a:prstGeom prst="rect">
            <a:avLst/>
          </a:prstGeom>
        </p:spPr>
        <p:txBody>
          <a:bodyPr wrap="none">
            <a:spAutoFit/>
          </a:bodyPr>
          <a:lstStyle/>
          <a:p>
            <a:pPr>
              <a:defRPr sz="1400" b="0" i="0" u="none" strike="noStrike" kern="1200" spc="0" baseline="0">
                <a:solidFill>
                  <a:prstClr val="black">
                    <a:lumMod val="65000"/>
                    <a:lumOff val="35000"/>
                  </a:prstClr>
                </a:solidFill>
                <a:latin typeface="メイリオ" panose="020B0604030504040204" pitchFamily="50" charset="-128"/>
                <a:ea typeface="メイリオ" panose="020B0604030504040204" pitchFamily="50" charset="-128"/>
                <a:cs typeface="+mn-cs"/>
              </a:defRPr>
            </a:pPr>
            <a:r>
              <a:rPr lang="en-US" altLang="ja-JP" sz="1600" b="1" u="sng" dirty="0">
                <a:latin typeface="ＭＳ Ｐゴシック" panose="020B0600070205080204" pitchFamily="50" charset="-128"/>
                <a:ea typeface="ＭＳ Ｐゴシック" panose="020B0600070205080204" pitchFamily="50" charset="-128"/>
              </a:rPr>
              <a:t>CPA</a:t>
            </a:r>
            <a:r>
              <a:rPr lang="ja-JP" altLang="en-US" sz="1600" b="1" u="sng" dirty="0">
                <a:latin typeface="ＭＳ Ｐゴシック" panose="020B0600070205080204" pitchFamily="50" charset="-128"/>
                <a:ea typeface="ＭＳ Ｐゴシック" panose="020B0600070205080204" pitchFamily="50" charset="-128"/>
              </a:rPr>
              <a:t>症例の</a:t>
            </a:r>
            <a:r>
              <a:rPr lang="ja-JP" altLang="ja-JP" sz="1600" b="1" u="sng" dirty="0">
                <a:latin typeface="ＭＳ Ｐゴシック" panose="020B0600070205080204" pitchFamily="50" charset="-128"/>
                <a:ea typeface="ＭＳ Ｐゴシック" panose="020B0600070205080204" pitchFamily="50" charset="-128"/>
              </a:rPr>
              <a:t>死亡率</a:t>
            </a:r>
            <a:r>
              <a:rPr lang="ja-JP" altLang="en-US" sz="1600" b="1" u="sng" dirty="0">
                <a:latin typeface="ＭＳ Ｐゴシック" panose="020B0600070205080204" pitchFamily="50" charset="-128"/>
                <a:ea typeface="ＭＳ Ｐゴシック" panose="020B0600070205080204" pitchFamily="50" charset="-128"/>
              </a:rPr>
              <a:t>（</a:t>
            </a:r>
            <a:r>
              <a:rPr lang="en-US" altLang="ja-JP" sz="1600" b="1" u="sng" dirty="0">
                <a:latin typeface="ＭＳ Ｐゴシック" panose="020B0600070205080204" pitchFamily="50" charset="-128"/>
                <a:ea typeface="ＭＳ Ｐゴシック" panose="020B0600070205080204" pitchFamily="50" charset="-128"/>
              </a:rPr>
              <a:t>2014-18</a:t>
            </a:r>
            <a:r>
              <a:rPr lang="ja-JP" altLang="en-US" sz="1600" b="1" u="sng" dirty="0">
                <a:latin typeface="ＭＳ Ｐゴシック" panose="020B0600070205080204" pitchFamily="50" charset="-128"/>
                <a:ea typeface="ＭＳ Ｐゴシック" panose="020B0600070205080204" pitchFamily="50" charset="-128"/>
              </a:rPr>
              <a:t>）</a:t>
            </a:r>
            <a:endParaRPr lang="ja-JP" altLang="ja-JP" sz="1600" b="1" u="sng"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C056E250-926D-45DC-A82D-0B0C8F6B3D7E}"/>
              </a:ext>
            </a:extLst>
          </p:cNvPr>
          <p:cNvSpPr txBox="1"/>
          <p:nvPr/>
        </p:nvSpPr>
        <p:spPr>
          <a:xfrm>
            <a:off x="605014" y="1573619"/>
            <a:ext cx="591829" cy="338554"/>
          </a:xfrm>
          <a:prstGeom prst="rect">
            <a:avLst/>
          </a:prstGeom>
          <a:noFill/>
        </p:spPr>
        <p:txBody>
          <a:bodyPr wrap="none" rtlCol="0">
            <a:spAutoFit/>
          </a:bodyPr>
          <a:lstStyle/>
          <a:p>
            <a:pPr algn="ctr"/>
            <a:r>
              <a:rPr kumimoji="1" lang="en-US" altLang="ja-JP" sz="1600" b="1" dirty="0"/>
              <a:t>1.0%</a:t>
            </a:r>
            <a:endParaRPr kumimoji="1" lang="ja-JP" altLang="en-US" sz="1600" b="1" dirty="0"/>
          </a:p>
        </p:txBody>
      </p:sp>
      <p:sp>
        <p:nvSpPr>
          <p:cNvPr id="23" name="テキスト ボックス 22">
            <a:extLst>
              <a:ext uri="{FF2B5EF4-FFF2-40B4-BE49-F238E27FC236}">
                <a16:creationId xmlns:a16="http://schemas.microsoft.com/office/drawing/2014/main" id="{90422DC5-AAD1-4D40-AAF0-A54238E5A261}"/>
              </a:ext>
            </a:extLst>
          </p:cNvPr>
          <p:cNvSpPr txBox="1"/>
          <p:nvPr/>
        </p:nvSpPr>
        <p:spPr>
          <a:xfrm>
            <a:off x="550522" y="2225309"/>
            <a:ext cx="596638" cy="338554"/>
          </a:xfrm>
          <a:prstGeom prst="rect">
            <a:avLst/>
          </a:prstGeom>
          <a:noFill/>
        </p:spPr>
        <p:txBody>
          <a:bodyPr wrap="none" rtlCol="0">
            <a:spAutoFit/>
          </a:bodyPr>
          <a:lstStyle/>
          <a:p>
            <a:pPr algn="ctr"/>
            <a:r>
              <a:rPr kumimoji="1" lang="en-US" altLang="ja-JP" sz="1600" b="1"/>
              <a:t>0.8%</a:t>
            </a:r>
            <a:endParaRPr kumimoji="1" lang="ja-JP" altLang="en-US" sz="1600" b="1" dirty="0"/>
          </a:p>
        </p:txBody>
      </p:sp>
      <p:sp>
        <p:nvSpPr>
          <p:cNvPr id="24" name="テキスト ボックス 23">
            <a:extLst>
              <a:ext uri="{FF2B5EF4-FFF2-40B4-BE49-F238E27FC236}">
                <a16:creationId xmlns:a16="http://schemas.microsoft.com/office/drawing/2014/main" id="{1999D1FE-240D-40D4-B7E7-D3262C9A7206}"/>
              </a:ext>
            </a:extLst>
          </p:cNvPr>
          <p:cNvSpPr txBox="1"/>
          <p:nvPr/>
        </p:nvSpPr>
        <p:spPr>
          <a:xfrm>
            <a:off x="591391" y="2889947"/>
            <a:ext cx="596638" cy="338554"/>
          </a:xfrm>
          <a:prstGeom prst="rect">
            <a:avLst/>
          </a:prstGeom>
          <a:noFill/>
        </p:spPr>
        <p:txBody>
          <a:bodyPr wrap="none" rtlCol="0">
            <a:spAutoFit/>
          </a:bodyPr>
          <a:lstStyle/>
          <a:p>
            <a:pPr algn="ctr"/>
            <a:r>
              <a:rPr kumimoji="1" lang="en-US" altLang="ja-JP" sz="1600" b="1" dirty="0"/>
              <a:t>0.6%</a:t>
            </a:r>
            <a:endParaRPr kumimoji="1" lang="ja-JP" altLang="en-US" sz="1600" b="1" dirty="0"/>
          </a:p>
        </p:txBody>
      </p:sp>
      <p:sp>
        <p:nvSpPr>
          <p:cNvPr id="25" name="テキスト ボックス 24">
            <a:extLst>
              <a:ext uri="{FF2B5EF4-FFF2-40B4-BE49-F238E27FC236}">
                <a16:creationId xmlns:a16="http://schemas.microsoft.com/office/drawing/2014/main" id="{CCA9D49B-58D6-4A73-9ACE-CA88DBD0A2C0}"/>
              </a:ext>
            </a:extLst>
          </p:cNvPr>
          <p:cNvSpPr txBox="1"/>
          <p:nvPr/>
        </p:nvSpPr>
        <p:spPr>
          <a:xfrm>
            <a:off x="577768" y="3599726"/>
            <a:ext cx="596638" cy="338554"/>
          </a:xfrm>
          <a:prstGeom prst="rect">
            <a:avLst/>
          </a:prstGeom>
          <a:noFill/>
        </p:spPr>
        <p:txBody>
          <a:bodyPr wrap="none" rtlCol="0">
            <a:spAutoFit/>
          </a:bodyPr>
          <a:lstStyle/>
          <a:p>
            <a:pPr algn="ctr"/>
            <a:r>
              <a:rPr kumimoji="1" lang="en-US" altLang="ja-JP" sz="1600" b="1" dirty="0"/>
              <a:t>0.4%</a:t>
            </a:r>
            <a:endParaRPr kumimoji="1" lang="ja-JP" altLang="en-US" sz="1600" b="1" dirty="0"/>
          </a:p>
        </p:txBody>
      </p:sp>
      <p:sp>
        <p:nvSpPr>
          <p:cNvPr id="26" name="テキスト ボックス 25">
            <a:extLst>
              <a:ext uri="{FF2B5EF4-FFF2-40B4-BE49-F238E27FC236}">
                <a16:creationId xmlns:a16="http://schemas.microsoft.com/office/drawing/2014/main" id="{899022B5-FF56-4A34-91B4-5B517CCBD169}"/>
              </a:ext>
            </a:extLst>
          </p:cNvPr>
          <p:cNvSpPr txBox="1"/>
          <p:nvPr/>
        </p:nvSpPr>
        <p:spPr>
          <a:xfrm>
            <a:off x="613827" y="4235151"/>
            <a:ext cx="596638" cy="338554"/>
          </a:xfrm>
          <a:prstGeom prst="rect">
            <a:avLst/>
          </a:prstGeom>
          <a:noFill/>
        </p:spPr>
        <p:txBody>
          <a:bodyPr wrap="none" rtlCol="0">
            <a:spAutoFit/>
          </a:bodyPr>
          <a:lstStyle/>
          <a:p>
            <a:pPr algn="ctr"/>
            <a:r>
              <a:rPr kumimoji="1" lang="en-US" altLang="ja-JP" sz="1600" b="1" dirty="0"/>
              <a:t>0.2%</a:t>
            </a:r>
            <a:endParaRPr kumimoji="1" lang="ja-JP" altLang="en-US" sz="1600" b="1" dirty="0"/>
          </a:p>
        </p:txBody>
      </p:sp>
      <p:sp>
        <p:nvSpPr>
          <p:cNvPr id="27" name="テキスト ボックス 26">
            <a:extLst>
              <a:ext uri="{FF2B5EF4-FFF2-40B4-BE49-F238E27FC236}">
                <a16:creationId xmlns:a16="http://schemas.microsoft.com/office/drawing/2014/main" id="{86C8A1DD-88C2-4635-91A7-6CC871CD01FC}"/>
              </a:ext>
            </a:extLst>
          </p:cNvPr>
          <p:cNvSpPr txBox="1"/>
          <p:nvPr/>
        </p:nvSpPr>
        <p:spPr>
          <a:xfrm>
            <a:off x="564145" y="4898438"/>
            <a:ext cx="596638" cy="338554"/>
          </a:xfrm>
          <a:prstGeom prst="rect">
            <a:avLst/>
          </a:prstGeom>
          <a:noFill/>
        </p:spPr>
        <p:txBody>
          <a:bodyPr wrap="none" rtlCol="0">
            <a:spAutoFit/>
          </a:bodyPr>
          <a:lstStyle/>
          <a:p>
            <a:pPr algn="ctr"/>
            <a:r>
              <a:rPr kumimoji="1" lang="en-US" altLang="ja-JP" sz="1600" b="1" dirty="0"/>
              <a:t>0.0%</a:t>
            </a:r>
            <a:endParaRPr kumimoji="1" lang="ja-JP" altLang="en-US" sz="1600" b="1" dirty="0"/>
          </a:p>
        </p:txBody>
      </p:sp>
      <p:cxnSp>
        <p:nvCxnSpPr>
          <p:cNvPr id="5" name="直線コネクタ 4">
            <a:extLst>
              <a:ext uri="{FF2B5EF4-FFF2-40B4-BE49-F238E27FC236}">
                <a16:creationId xmlns:a16="http://schemas.microsoft.com/office/drawing/2014/main" id="{88BE60DD-6346-4E8A-9BAD-BB20D2F6A0F3}"/>
              </a:ext>
            </a:extLst>
          </p:cNvPr>
          <p:cNvCxnSpPr>
            <a:cxnSpLocks/>
          </p:cNvCxnSpPr>
          <p:nvPr/>
        </p:nvCxnSpPr>
        <p:spPr>
          <a:xfrm flipH="1">
            <a:off x="1300703" y="1743740"/>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1816BC4-AD4D-4796-BBCF-26C07E346CD8}"/>
              </a:ext>
            </a:extLst>
          </p:cNvPr>
          <p:cNvCxnSpPr>
            <a:cxnSpLocks/>
          </p:cNvCxnSpPr>
          <p:nvPr/>
        </p:nvCxnSpPr>
        <p:spPr>
          <a:xfrm flipH="1">
            <a:off x="1300703" y="2395877"/>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5BBA2FE-3518-4D4E-B6AB-53817E1C0D77}"/>
              </a:ext>
            </a:extLst>
          </p:cNvPr>
          <p:cNvCxnSpPr>
            <a:cxnSpLocks/>
          </p:cNvCxnSpPr>
          <p:nvPr/>
        </p:nvCxnSpPr>
        <p:spPr>
          <a:xfrm flipH="1">
            <a:off x="1300703" y="3069276"/>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DD4DFED-E733-4AB7-A23E-49279A5FA173}"/>
              </a:ext>
            </a:extLst>
          </p:cNvPr>
          <p:cNvCxnSpPr/>
          <p:nvPr/>
        </p:nvCxnSpPr>
        <p:spPr>
          <a:xfrm flipH="1">
            <a:off x="1435386" y="3498128"/>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E7289F4-7D86-4335-8F52-07B580207CB3}"/>
              </a:ext>
            </a:extLst>
          </p:cNvPr>
          <p:cNvCxnSpPr>
            <a:cxnSpLocks/>
          </p:cNvCxnSpPr>
          <p:nvPr/>
        </p:nvCxnSpPr>
        <p:spPr>
          <a:xfrm flipH="1">
            <a:off x="1300703" y="4416074"/>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F16023A-0673-4C13-9B7C-2367557BBD2D}"/>
              </a:ext>
            </a:extLst>
          </p:cNvPr>
          <p:cNvCxnSpPr>
            <a:cxnSpLocks/>
          </p:cNvCxnSpPr>
          <p:nvPr/>
        </p:nvCxnSpPr>
        <p:spPr>
          <a:xfrm flipH="1">
            <a:off x="1300703" y="5078841"/>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1ED160A-AC8A-4C04-8D58-8140A8E9DA20}"/>
              </a:ext>
            </a:extLst>
          </p:cNvPr>
          <p:cNvCxnSpPr>
            <a:cxnSpLocks/>
          </p:cNvCxnSpPr>
          <p:nvPr/>
        </p:nvCxnSpPr>
        <p:spPr>
          <a:xfrm flipH="1">
            <a:off x="1300703" y="3746225"/>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173715F-FCB2-44AB-94E2-BECA517B35F7}"/>
              </a:ext>
            </a:extLst>
          </p:cNvPr>
          <p:cNvCxnSpPr>
            <a:cxnSpLocks/>
          </p:cNvCxnSpPr>
          <p:nvPr/>
        </p:nvCxnSpPr>
        <p:spPr>
          <a:xfrm flipH="1">
            <a:off x="6035750" y="1747282"/>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8C50102-C7B4-4FDB-B072-1DE1724AD799}"/>
              </a:ext>
            </a:extLst>
          </p:cNvPr>
          <p:cNvCxnSpPr>
            <a:cxnSpLocks/>
          </p:cNvCxnSpPr>
          <p:nvPr/>
        </p:nvCxnSpPr>
        <p:spPr>
          <a:xfrm flipH="1">
            <a:off x="6035750" y="2399419"/>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09260B7-7B02-43E9-B0B4-079D39A4E5B9}"/>
              </a:ext>
            </a:extLst>
          </p:cNvPr>
          <p:cNvCxnSpPr>
            <a:cxnSpLocks/>
          </p:cNvCxnSpPr>
          <p:nvPr/>
        </p:nvCxnSpPr>
        <p:spPr>
          <a:xfrm flipH="1">
            <a:off x="6035750" y="3072818"/>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ACC918-E388-4A09-9C93-F2B4CF4013CD}"/>
              </a:ext>
            </a:extLst>
          </p:cNvPr>
          <p:cNvCxnSpPr>
            <a:cxnSpLocks/>
          </p:cNvCxnSpPr>
          <p:nvPr/>
        </p:nvCxnSpPr>
        <p:spPr>
          <a:xfrm flipH="1">
            <a:off x="6035750" y="4419616"/>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4A868BF-6617-48F9-954F-BA11E7680B66}"/>
              </a:ext>
            </a:extLst>
          </p:cNvPr>
          <p:cNvCxnSpPr>
            <a:cxnSpLocks/>
          </p:cNvCxnSpPr>
          <p:nvPr/>
        </p:nvCxnSpPr>
        <p:spPr>
          <a:xfrm flipH="1">
            <a:off x="6035750" y="5082383"/>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7214598-5F77-466F-85E3-3C5B04D9177D}"/>
              </a:ext>
            </a:extLst>
          </p:cNvPr>
          <p:cNvCxnSpPr>
            <a:cxnSpLocks/>
          </p:cNvCxnSpPr>
          <p:nvPr/>
        </p:nvCxnSpPr>
        <p:spPr>
          <a:xfrm flipH="1">
            <a:off x="6035750" y="3749767"/>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CBF0D16A-528B-4C62-B5D3-32E3E5F4339C}"/>
              </a:ext>
            </a:extLst>
          </p:cNvPr>
          <p:cNvSpPr txBox="1"/>
          <p:nvPr/>
        </p:nvSpPr>
        <p:spPr>
          <a:xfrm>
            <a:off x="5323444" y="1555892"/>
            <a:ext cx="646332" cy="338554"/>
          </a:xfrm>
          <a:prstGeom prst="rect">
            <a:avLst/>
          </a:prstGeom>
          <a:noFill/>
        </p:spPr>
        <p:txBody>
          <a:bodyPr wrap="none" rtlCol="0">
            <a:spAutoFit/>
          </a:bodyPr>
          <a:lstStyle/>
          <a:p>
            <a:pPr algn="ctr"/>
            <a:r>
              <a:rPr kumimoji="1" lang="en-US" altLang="ja-JP" sz="1600" b="1" dirty="0"/>
              <a:t>100%</a:t>
            </a:r>
            <a:endParaRPr kumimoji="1" lang="ja-JP" altLang="en-US" sz="1600" b="1" dirty="0"/>
          </a:p>
        </p:txBody>
      </p:sp>
      <p:sp>
        <p:nvSpPr>
          <p:cNvPr id="39" name="テキスト ボックス 38">
            <a:extLst>
              <a:ext uri="{FF2B5EF4-FFF2-40B4-BE49-F238E27FC236}">
                <a16:creationId xmlns:a16="http://schemas.microsoft.com/office/drawing/2014/main" id="{B78C9825-0B6D-4F34-9B84-29F213C0BD2C}"/>
              </a:ext>
            </a:extLst>
          </p:cNvPr>
          <p:cNvSpPr txBox="1"/>
          <p:nvPr/>
        </p:nvSpPr>
        <p:spPr>
          <a:xfrm>
            <a:off x="5427640" y="2207582"/>
            <a:ext cx="542136" cy="338554"/>
          </a:xfrm>
          <a:prstGeom prst="rect">
            <a:avLst/>
          </a:prstGeom>
          <a:noFill/>
        </p:spPr>
        <p:txBody>
          <a:bodyPr wrap="none" rtlCol="0">
            <a:spAutoFit/>
          </a:bodyPr>
          <a:lstStyle/>
          <a:p>
            <a:pPr algn="ctr"/>
            <a:r>
              <a:rPr kumimoji="1" lang="en-US" altLang="ja-JP" sz="1600" b="1" dirty="0"/>
              <a:t>80%</a:t>
            </a:r>
            <a:endParaRPr kumimoji="1" lang="ja-JP" altLang="en-US" sz="1600" b="1" dirty="0"/>
          </a:p>
        </p:txBody>
      </p:sp>
      <p:sp>
        <p:nvSpPr>
          <p:cNvPr id="40" name="テキスト ボックス 39">
            <a:extLst>
              <a:ext uri="{FF2B5EF4-FFF2-40B4-BE49-F238E27FC236}">
                <a16:creationId xmlns:a16="http://schemas.microsoft.com/office/drawing/2014/main" id="{FA9BD24A-CD8A-43A7-AFCA-ECD6286AA7D2}"/>
              </a:ext>
            </a:extLst>
          </p:cNvPr>
          <p:cNvSpPr txBox="1"/>
          <p:nvPr/>
        </p:nvSpPr>
        <p:spPr>
          <a:xfrm>
            <a:off x="5427640" y="2872220"/>
            <a:ext cx="542136" cy="338554"/>
          </a:xfrm>
          <a:prstGeom prst="rect">
            <a:avLst/>
          </a:prstGeom>
          <a:noFill/>
        </p:spPr>
        <p:txBody>
          <a:bodyPr wrap="none" rtlCol="0">
            <a:spAutoFit/>
          </a:bodyPr>
          <a:lstStyle/>
          <a:p>
            <a:pPr algn="ctr"/>
            <a:r>
              <a:rPr kumimoji="1" lang="en-US" altLang="ja-JP" sz="1600" b="1" dirty="0"/>
              <a:t>60%</a:t>
            </a:r>
            <a:endParaRPr kumimoji="1" lang="ja-JP" altLang="en-US" sz="1600" b="1" dirty="0"/>
          </a:p>
        </p:txBody>
      </p:sp>
      <p:sp>
        <p:nvSpPr>
          <p:cNvPr id="41" name="テキスト ボックス 40">
            <a:extLst>
              <a:ext uri="{FF2B5EF4-FFF2-40B4-BE49-F238E27FC236}">
                <a16:creationId xmlns:a16="http://schemas.microsoft.com/office/drawing/2014/main" id="{95726768-9958-4349-A30A-19A11C7C4C14}"/>
              </a:ext>
            </a:extLst>
          </p:cNvPr>
          <p:cNvSpPr txBox="1"/>
          <p:nvPr/>
        </p:nvSpPr>
        <p:spPr>
          <a:xfrm>
            <a:off x="5427640" y="3581999"/>
            <a:ext cx="542136" cy="338554"/>
          </a:xfrm>
          <a:prstGeom prst="rect">
            <a:avLst/>
          </a:prstGeom>
          <a:noFill/>
        </p:spPr>
        <p:txBody>
          <a:bodyPr wrap="none" rtlCol="0">
            <a:spAutoFit/>
          </a:bodyPr>
          <a:lstStyle/>
          <a:p>
            <a:pPr algn="ctr"/>
            <a:r>
              <a:rPr kumimoji="1" lang="en-US" altLang="ja-JP" sz="1600" b="1" dirty="0"/>
              <a:t>40%</a:t>
            </a:r>
            <a:endParaRPr kumimoji="1" lang="ja-JP" altLang="en-US" sz="1600" b="1" dirty="0"/>
          </a:p>
        </p:txBody>
      </p:sp>
      <p:sp>
        <p:nvSpPr>
          <p:cNvPr id="42" name="テキスト ボックス 41">
            <a:extLst>
              <a:ext uri="{FF2B5EF4-FFF2-40B4-BE49-F238E27FC236}">
                <a16:creationId xmlns:a16="http://schemas.microsoft.com/office/drawing/2014/main" id="{6971B5E2-FD8D-4662-8A13-A4260E014949}"/>
              </a:ext>
            </a:extLst>
          </p:cNvPr>
          <p:cNvSpPr txBox="1"/>
          <p:nvPr/>
        </p:nvSpPr>
        <p:spPr>
          <a:xfrm>
            <a:off x="5427640" y="4217424"/>
            <a:ext cx="542136" cy="338554"/>
          </a:xfrm>
          <a:prstGeom prst="rect">
            <a:avLst/>
          </a:prstGeom>
          <a:noFill/>
        </p:spPr>
        <p:txBody>
          <a:bodyPr wrap="none" rtlCol="0">
            <a:spAutoFit/>
          </a:bodyPr>
          <a:lstStyle/>
          <a:p>
            <a:pPr algn="ctr"/>
            <a:r>
              <a:rPr lang="en-US" altLang="ja-JP" sz="1600" b="1" dirty="0"/>
              <a:t>20</a:t>
            </a:r>
            <a:r>
              <a:rPr kumimoji="1" lang="en-US" altLang="ja-JP" sz="1600" b="1" dirty="0"/>
              <a:t>%</a:t>
            </a:r>
            <a:endParaRPr kumimoji="1" lang="ja-JP" altLang="en-US" sz="1600" b="1" dirty="0"/>
          </a:p>
        </p:txBody>
      </p:sp>
      <p:sp>
        <p:nvSpPr>
          <p:cNvPr id="43" name="テキスト ボックス 42">
            <a:extLst>
              <a:ext uri="{FF2B5EF4-FFF2-40B4-BE49-F238E27FC236}">
                <a16:creationId xmlns:a16="http://schemas.microsoft.com/office/drawing/2014/main" id="{C7ED2BC8-F402-417C-B662-A9F3934B7B1A}"/>
              </a:ext>
            </a:extLst>
          </p:cNvPr>
          <p:cNvSpPr txBox="1"/>
          <p:nvPr/>
        </p:nvSpPr>
        <p:spPr>
          <a:xfrm>
            <a:off x="5531836" y="4880711"/>
            <a:ext cx="437940" cy="338554"/>
          </a:xfrm>
          <a:prstGeom prst="rect">
            <a:avLst/>
          </a:prstGeom>
          <a:noFill/>
        </p:spPr>
        <p:txBody>
          <a:bodyPr wrap="none" rtlCol="0">
            <a:spAutoFit/>
          </a:bodyPr>
          <a:lstStyle/>
          <a:p>
            <a:pPr algn="ctr"/>
            <a:r>
              <a:rPr kumimoji="1" lang="en-US" altLang="ja-JP" sz="1600" b="1" dirty="0"/>
              <a:t>0%</a:t>
            </a:r>
            <a:endParaRPr kumimoji="1" lang="ja-JP" altLang="en-US" sz="1600" b="1" dirty="0"/>
          </a:p>
        </p:txBody>
      </p:sp>
      <p:sp>
        <p:nvSpPr>
          <p:cNvPr id="45" name="正方形/長方形 44">
            <a:extLst>
              <a:ext uri="{FF2B5EF4-FFF2-40B4-BE49-F238E27FC236}">
                <a16:creationId xmlns:a16="http://schemas.microsoft.com/office/drawing/2014/main" id="{B84DAC00-6B99-4CF0-AE17-D990A58279EA}"/>
              </a:ext>
            </a:extLst>
          </p:cNvPr>
          <p:cNvSpPr/>
          <p:nvPr/>
        </p:nvSpPr>
        <p:spPr>
          <a:xfrm>
            <a:off x="7548090" y="2634312"/>
            <a:ext cx="720000" cy="2450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CD791581-0121-433F-9765-754E693E0CE8}"/>
              </a:ext>
            </a:extLst>
          </p:cNvPr>
          <p:cNvSpPr/>
          <p:nvPr/>
        </p:nvSpPr>
        <p:spPr>
          <a:xfrm>
            <a:off x="6509639" y="4056920"/>
            <a:ext cx="720000" cy="1031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B1882E75-033B-44C1-A1FD-140D4485DFCB}"/>
              </a:ext>
            </a:extLst>
          </p:cNvPr>
          <p:cNvSpPr/>
          <p:nvPr/>
        </p:nvSpPr>
        <p:spPr>
          <a:xfrm>
            <a:off x="2763422" y="2392326"/>
            <a:ext cx="720000" cy="26924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EA18A865-F705-4C4D-93D8-375BB09A4633}"/>
              </a:ext>
            </a:extLst>
          </p:cNvPr>
          <p:cNvSpPr/>
          <p:nvPr/>
        </p:nvSpPr>
        <p:spPr>
          <a:xfrm>
            <a:off x="1771865" y="3836154"/>
            <a:ext cx="720000" cy="1252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FB9B1145-2289-4BCF-A667-CBC7179AF0B7}"/>
              </a:ext>
            </a:extLst>
          </p:cNvPr>
          <p:cNvSpPr txBox="1"/>
          <p:nvPr/>
        </p:nvSpPr>
        <p:spPr>
          <a:xfrm>
            <a:off x="6532681" y="3694721"/>
            <a:ext cx="631904" cy="400110"/>
          </a:xfrm>
          <a:prstGeom prst="rect">
            <a:avLst/>
          </a:prstGeom>
          <a:noFill/>
        </p:spPr>
        <p:txBody>
          <a:bodyPr wrap="none" rtlCol="0">
            <a:spAutoFit/>
          </a:bodyPr>
          <a:lstStyle/>
          <a:p>
            <a:pPr algn="ctr"/>
            <a:r>
              <a:rPr kumimoji="1" lang="en-US" altLang="ja-JP" sz="2000" b="1" dirty="0"/>
              <a:t>31%</a:t>
            </a:r>
            <a:endParaRPr kumimoji="1" lang="ja-JP" altLang="en-US" sz="2000" b="1" dirty="0"/>
          </a:p>
        </p:txBody>
      </p:sp>
      <p:sp>
        <p:nvSpPr>
          <p:cNvPr id="50" name="テキスト ボックス 49">
            <a:extLst>
              <a:ext uri="{FF2B5EF4-FFF2-40B4-BE49-F238E27FC236}">
                <a16:creationId xmlns:a16="http://schemas.microsoft.com/office/drawing/2014/main" id="{16A1743E-7D8F-4238-9A50-0AE3AF7BBFDF}"/>
              </a:ext>
            </a:extLst>
          </p:cNvPr>
          <p:cNvSpPr txBox="1"/>
          <p:nvPr/>
        </p:nvSpPr>
        <p:spPr>
          <a:xfrm>
            <a:off x="7610116" y="2251788"/>
            <a:ext cx="631904" cy="400110"/>
          </a:xfrm>
          <a:prstGeom prst="rect">
            <a:avLst/>
          </a:prstGeom>
          <a:noFill/>
        </p:spPr>
        <p:txBody>
          <a:bodyPr wrap="none" rtlCol="0">
            <a:spAutoFit/>
          </a:bodyPr>
          <a:lstStyle/>
          <a:p>
            <a:pPr algn="ctr"/>
            <a:r>
              <a:rPr kumimoji="1" lang="en-US" altLang="ja-JP" sz="2000" b="1" dirty="0"/>
              <a:t>73%</a:t>
            </a:r>
            <a:endParaRPr kumimoji="1" lang="ja-JP" altLang="en-US" sz="2000" b="1" dirty="0"/>
          </a:p>
        </p:txBody>
      </p:sp>
      <p:sp>
        <p:nvSpPr>
          <p:cNvPr id="51" name="テキスト ボックス 50">
            <a:extLst>
              <a:ext uri="{FF2B5EF4-FFF2-40B4-BE49-F238E27FC236}">
                <a16:creationId xmlns:a16="http://schemas.microsoft.com/office/drawing/2014/main" id="{0B86D596-BCA8-471F-A5C3-11ED4FBBA86B}"/>
              </a:ext>
            </a:extLst>
          </p:cNvPr>
          <p:cNvSpPr txBox="1"/>
          <p:nvPr/>
        </p:nvSpPr>
        <p:spPr>
          <a:xfrm>
            <a:off x="2726063" y="1989752"/>
            <a:ext cx="830677" cy="400110"/>
          </a:xfrm>
          <a:prstGeom prst="rect">
            <a:avLst/>
          </a:prstGeom>
          <a:noFill/>
        </p:spPr>
        <p:txBody>
          <a:bodyPr wrap="none" rtlCol="0">
            <a:spAutoFit/>
          </a:bodyPr>
          <a:lstStyle/>
          <a:p>
            <a:pPr algn="ctr"/>
            <a:r>
              <a:rPr kumimoji="1" lang="en-US" altLang="ja-JP" sz="2000" b="1" dirty="0"/>
              <a:t>0.81%</a:t>
            </a:r>
            <a:endParaRPr kumimoji="1" lang="ja-JP" altLang="en-US" sz="2000" b="1" dirty="0"/>
          </a:p>
        </p:txBody>
      </p:sp>
      <p:sp>
        <p:nvSpPr>
          <p:cNvPr id="52" name="テキスト ボックス 51">
            <a:extLst>
              <a:ext uri="{FF2B5EF4-FFF2-40B4-BE49-F238E27FC236}">
                <a16:creationId xmlns:a16="http://schemas.microsoft.com/office/drawing/2014/main" id="{ACF5DD4F-C529-476E-BB7A-0E561BF3AC2F}"/>
              </a:ext>
            </a:extLst>
          </p:cNvPr>
          <p:cNvSpPr txBox="1"/>
          <p:nvPr/>
        </p:nvSpPr>
        <p:spPr>
          <a:xfrm>
            <a:off x="1645352" y="3447826"/>
            <a:ext cx="830677" cy="400110"/>
          </a:xfrm>
          <a:prstGeom prst="rect">
            <a:avLst/>
          </a:prstGeom>
          <a:noFill/>
        </p:spPr>
        <p:txBody>
          <a:bodyPr wrap="none" rtlCol="0">
            <a:spAutoFit/>
          </a:bodyPr>
          <a:lstStyle/>
          <a:p>
            <a:pPr algn="ctr"/>
            <a:r>
              <a:rPr kumimoji="1" lang="en-US" altLang="ja-JP" sz="2000" b="1" dirty="0"/>
              <a:t>0.38%</a:t>
            </a:r>
            <a:endParaRPr kumimoji="1" lang="ja-JP" altLang="en-US" sz="2000" b="1" dirty="0"/>
          </a:p>
        </p:txBody>
      </p:sp>
      <p:graphicFrame>
        <p:nvGraphicFramePr>
          <p:cNvPr id="53" name="表 52">
            <a:extLst>
              <a:ext uri="{FF2B5EF4-FFF2-40B4-BE49-F238E27FC236}">
                <a16:creationId xmlns:a16="http://schemas.microsoft.com/office/drawing/2014/main" id="{EF3B898F-0D6F-4B88-A3F4-C1C2BB2F1BF8}"/>
              </a:ext>
            </a:extLst>
          </p:cNvPr>
          <p:cNvGraphicFramePr>
            <a:graphicFrameLocks noGrp="1"/>
          </p:cNvGraphicFramePr>
          <p:nvPr>
            <p:extLst>
              <p:ext uri="{D42A27DB-BD31-4B8C-83A1-F6EECF244321}">
                <p14:modId xmlns:p14="http://schemas.microsoft.com/office/powerpoint/2010/main" val="210804821"/>
              </p:ext>
            </p:extLst>
          </p:nvPr>
        </p:nvGraphicFramePr>
        <p:xfrm>
          <a:off x="271114" y="5172892"/>
          <a:ext cx="3547851" cy="1198880"/>
        </p:xfrm>
        <a:graphic>
          <a:graphicData uri="http://schemas.openxmlformats.org/drawingml/2006/table">
            <a:tbl>
              <a:tblPr firstRow="1" bandRow="1">
                <a:tableStyleId>{72833802-FEF1-4C79-8D5D-14CF1EAF98D9}</a:tableStyleId>
              </a:tblPr>
              <a:tblGrid>
                <a:gridCol w="1182617">
                  <a:extLst>
                    <a:ext uri="{9D8B030D-6E8A-4147-A177-3AD203B41FA5}">
                      <a16:colId xmlns:a16="http://schemas.microsoft.com/office/drawing/2014/main" val="20000"/>
                    </a:ext>
                  </a:extLst>
                </a:gridCol>
                <a:gridCol w="1182617">
                  <a:extLst>
                    <a:ext uri="{9D8B030D-6E8A-4147-A177-3AD203B41FA5}">
                      <a16:colId xmlns:a16="http://schemas.microsoft.com/office/drawing/2014/main" val="20001"/>
                    </a:ext>
                  </a:extLst>
                </a:gridCol>
                <a:gridCol w="1182617">
                  <a:extLst>
                    <a:ext uri="{9D8B030D-6E8A-4147-A177-3AD203B41FA5}">
                      <a16:colId xmlns:a16="http://schemas.microsoft.com/office/drawing/2014/main" val="20002"/>
                    </a:ext>
                  </a:extLst>
                </a:gridCol>
              </a:tblGrid>
              <a:tr h="370840">
                <a:tc>
                  <a:txBody>
                    <a:bodyPr/>
                    <a:lstStyle/>
                    <a:p>
                      <a:endParaRPr kumimoji="1" lang="ja-JP" altLang="en-US" dirty="0"/>
                    </a:p>
                  </a:txBody>
                  <a:tcPr>
                    <a:lnL w="9525" cap="flat" cmpd="sng" algn="ctr">
                      <a:noFill/>
                      <a:prstDash val="solid"/>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1100" b="0" dirty="0">
                          <a:solidFill>
                            <a:schemeClr val="tx1"/>
                          </a:solidFill>
                        </a:rPr>
                        <a:t>最重症</a:t>
                      </a:r>
                      <a:endParaRPr lang="en-US" altLang="ja-JP" sz="1100" b="0" dirty="0">
                        <a:solidFill>
                          <a:schemeClr val="tx1"/>
                        </a:solidFill>
                      </a:endParaRPr>
                    </a:p>
                    <a:p>
                      <a:pPr algn="ctr"/>
                      <a:r>
                        <a:rPr lang="ja-JP" altLang="en-US" sz="1100" b="0" dirty="0">
                          <a:solidFill>
                            <a:schemeClr val="tx1"/>
                          </a:solidFill>
                        </a:rPr>
                        <a:t>受入施設</a:t>
                      </a:r>
                      <a:endParaRPr kumimoji="1" lang="ja-JP" altLang="en-US" sz="1100" b="0" dirty="0">
                        <a:solidFill>
                          <a:schemeClr val="tx1"/>
                        </a:solidFill>
                      </a:endParaRPr>
                    </a:p>
                  </a:txBody>
                  <a:tcPr>
                    <a:lnL>
                      <a:noFill/>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ja-JP" altLang="en-US" sz="1200" b="0" dirty="0">
                          <a:solidFill>
                            <a:schemeClr val="tx1"/>
                          </a:solidFill>
                        </a:rPr>
                        <a:t>非最重症</a:t>
                      </a:r>
                      <a:endParaRPr lang="en-US" altLang="ja-JP" sz="1200" b="0" dirty="0">
                        <a:solidFill>
                          <a:schemeClr val="tx1"/>
                        </a:solidFill>
                      </a:endParaRPr>
                    </a:p>
                    <a:p>
                      <a:pPr algn="ctr"/>
                      <a:r>
                        <a:rPr lang="ja-JP" altLang="en-US" sz="1200" b="0" dirty="0">
                          <a:solidFill>
                            <a:schemeClr val="tx1"/>
                          </a:solidFill>
                        </a:rPr>
                        <a:t>受入施設</a:t>
                      </a:r>
                      <a:endParaRPr kumimoji="1" lang="ja-JP" altLang="en-US" sz="1200" b="0" dirty="0">
                        <a:solidFill>
                          <a:schemeClr val="tx1"/>
                        </a:solidFill>
                      </a:endParaRPr>
                    </a:p>
                  </a:txBody>
                  <a:tcPr>
                    <a:lnL>
                      <a:noFill/>
                    </a:lnL>
                    <a:lnR w="9525" cap="flat" cmpd="sng" algn="ctr">
                      <a:noFill/>
                      <a:prstDash val="soli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r>
                        <a:rPr kumimoji="1" lang="ja-JP" altLang="en-US" sz="1400" dirty="0"/>
                        <a:t>死亡数</a:t>
                      </a:r>
                    </a:p>
                  </a:txBody>
                  <a:tcPr anchor="ctr">
                    <a:lnL w="9525" cap="flat" cmpd="sng" algn="ctr">
                      <a:noFill/>
                      <a:prstDash val="solid"/>
                    </a:lnL>
                    <a:lnR>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a:t>4</a:t>
                      </a:r>
                      <a:endParaRPr kumimoji="1" lang="ja-JP" altLang="en-US" dirty="0"/>
                    </a:p>
                  </a:txBody>
                  <a:tcPr>
                    <a:lnL>
                      <a:noFill/>
                    </a:lnL>
                    <a:lnR>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a:t>8</a:t>
                      </a:r>
                      <a:endParaRPr kumimoji="1" lang="ja-JP" altLang="en-US" dirty="0"/>
                    </a:p>
                  </a:txBody>
                  <a:tcPr>
                    <a:lnL>
                      <a:noFill/>
                    </a:lnL>
                    <a:lnR w="9525" cap="flat" cmpd="sng" algn="ctr">
                      <a:noFill/>
                      <a:prstDash val="solid"/>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kumimoji="1" lang="ja-JP" altLang="en-US" sz="1400" dirty="0"/>
                        <a:t>最重症の数</a:t>
                      </a:r>
                    </a:p>
                  </a:txBody>
                  <a:tcPr anchor="ctr">
                    <a:lnL w="9525" cap="flat" cmpd="sng" algn="ctr">
                      <a:noFill/>
                      <a:prstDash val="solid"/>
                    </a:lnL>
                    <a:lnR>
                      <a:noFill/>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1042</a:t>
                      </a:r>
                      <a:endParaRPr kumimoji="1" lang="ja-JP" altLang="en-US" dirty="0"/>
                    </a:p>
                  </a:txBody>
                  <a:tcPr>
                    <a:lnL>
                      <a:noFill/>
                    </a:lnL>
                    <a:lnR>
                      <a:noFill/>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984</a:t>
                      </a:r>
                      <a:endParaRPr kumimoji="1" lang="ja-JP" altLang="en-US" dirty="0"/>
                    </a:p>
                  </a:txBody>
                  <a:tcPr>
                    <a:lnL>
                      <a:noFill/>
                    </a:lnL>
                    <a:lnR w="9525" cap="flat" cmpd="sng" algn="ctr">
                      <a:noFill/>
                      <a:prstDash val="solid"/>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54" name="表 53">
            <a:extLst>
              <a:ext uri="{FF2B5EF4-FFF2-40B4-BE49-F238E27FC236}">
                <a16:creationId xmlns:a16="http://schemas.microsoft.com/office/drawing/2014/main" id="{1E688A3D-1138-491E-B6EA-E5DD5E32B62A}"/>
              </a:ext>
            </a:extLst>
          </p:cNvPr>
          <p:cNvGraphicFramePr>
            <a:graphicFrameLocks noGrp="1"/>
          </p:cNvGraphicFramePr>
          <p:nvPr>
            <p:extLst>
              <p:ext uri="{D42A27DB-BD31-4B8C-83A1-F6EECF244321}">
                <p14:modId xmlns:p14="http://schemas.microsoft.com/office/powerpoint/2010/main" val="3169436037"/>
              </p:ext>
            </p:extLst>
          </p:nvPr>
        </p:nvGraphicFramePr>
        <p:xfrm>
          <a:off x="5000435" y="5172892"/>
          <a:ext cx="3530379" cy="1198880"/>
        </p:xfrm>
        <a:graphic>
          <a:graphicData uri="http://schemas.openxmlformats.org/drawingml/2006/table">
            <a:tbl>
              <a:tblPr firstRow="1" bandRow="1">
                <a:tableStyleId>{72833802-FEF1-4C79-8D5D-14CF1EAF98D9}</a:tableStyleId>
              </a:tblPr>
              <a:tblGrid>
                <a:gridCol w="1176793">
                  <a:extLst>
                    <a:ext uri="{9D8B030D-6E8A-4147-A177-3AD203B41FA5}">
                      <a16:colId xmlns:a16="http://schemas.microsoft.com/office/drawing/2014/main" val="20000"/>
                    </a:ext>
                  </a:extLst>
                </a:gridCol>
                <a:gridCol w="1176793">
                  <a:extLst>
                    <a:ext uri="{9D8B030D-6E8A-4147-A177-3AD203B41FA5}">
                      <a16:colId xmlns:a16="http://schemas.microsoft.com/office/drawing/2014/main" val="20001"/>
                    </a:ext>
                  </a:extLst>
                </a:gridCol>
                <a:gridCol w="1176793">
                  <a:extLst>
                    <a:ext uri="{9D8B030D-6E8A-4147-A177-3AD203B41FA5}">
                      <a16:colId xmlns:a16="http://schemas.microsoft.com/office/drawing/2014/main" val="20002"/>
                    </a:ext>
                  </a:extLst>
                </a:gridCol>
              </a:tblGrid>
              <a:tr h="370840">
                <a:tc>
                  <a:txBody>
                    <a:bodyPr/>
                    <a:lstStyle/>
                    <a:p>
                      <a:endParaRPr kumimoji="1" lang="ja-JP" altLang="en-US" dirty="0"/>
                    </a:p>
                  </a:txBody>
                  <a:tcPr>
                    <a:lnL w="9525" cap="flat" cmpd="sng" algn="ctr">
                      <a:noFill/>
                      <a:prstDash val="solid"/>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1100" b="0" dirty="0">
                          <a:solidFill>
                            <a:schemeClr val="tx1"/>
                          </a:solidFill>
                        </a:rPr>
                        <a:t>最重症</a:t>
                      </a:r>
                      <a:endParaRPr lang="en-US" altLang="ja-JP" sz="1100" b="0" dirty="0">
                        <a:solidFill>
                          <a:schemeClr val="tx1"/>
                        </a:solidFill>
                      </a:endParaRPr>
                    </a:p>
                    <a:p>
                      <a:pPr algn="ctr"/>
                      <a:r>
                        <a:rPr lang="ja-JP" altLang="en-US" sz="1100" b="0" dirty="0">
                          <a:solidFill>
                            <a:schemeClr val="tx1"/>
                          </a:solidFill>
                        </a:rPr>
                        <a:t>受入施設</a:t>
                      </a:r>
                      <a:endParaRPr kumimoji="1" lang="ja-JP" altLang="en-US" sz="1100" b="0" dirty="0">
                        <a:solidFill>
                          <a:schemeClr val="tx1"/>
                        </a:solidFill>
                      </a:endParaRPr>
                    </a:p>
                  </a:txBody>
                  <a:tcPr>
                    <a:lnL>
                      <a:noFill/>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ja-JP" altLang="en-US" sz="1200" b="0" dirty="0">
                          <a:solidFill>
                            <a:schemeClr val="tx1"/>
                          </a:solidFill>
                        </a:rPr>
                        <a:t>非最重症</a:t>
                      </a:r>
                      <a:endParaRPr lang="en-US" altLang="ja-JP" sz="1200" b="0" dirty="0">
                        <a:solidFill>
                          <a:schemeClr val="tx1"/>
                        </a:solidFill>
                      </a:endParaRPr>
                    </a:p>
                    <a:p>
                      <a:pPr algn="ctr"/>
                      <a:r>
                        <a:rPr lang="ja-JP" altLang="en-US" sz="1200" b="0" dirty="0">
                          <a:solidFill>
                            <a:schemeClr val="tx1"/>
                          </a:solidFill>
                        </a:rPr>
                        <a:t>受入施設</a:t>
                      </a:r>
                      <a:endParaRPr kumimoji="1" lang="ja-JP" altLang="en-US" sz="1200" b="0" dirty="0">
                        <a:solidFill>
                          <a:schemeClr val="tx1"/>
                        </a:solidFill>
                      </a:endParaRPr>
                    </a:p>
                  </a:txBody>
                  <a:tcPr>
                    <a:lnL>
                      <a:noFill/>
                    </a:lnL>
                    <a:lnR w="9525" cap="flat" cmpd="sng" algn="ctr">
                      <a:noFill/>
                      <a:prstDash val="soli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r>
                        <a:rPr kumimoji="1" lang="ja-JP" altLang="en-US" sz="1400" dirty="0"/>
                        <a:t>死亡数</a:t>
                      </a:r>
                    </a:p>
                  </a:txBody>
                  <a:tcPr anchor="ctr">
                    <a:lnL w="9525" cap="flat" cmpd="sng" algn="ctr">
                      <a:noFill/>
                      <a:prstDash val="solid"/>
                    </a:lnL>
                    <a:lnR>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a:t>4</a:t>
                      </a:r>
                      <a:endParaRPr kumimoji="1" lang="ja-JP" altLang="en-US" dirty="0"/>
                    </a:p>
                  </a:txBody>
                  <a:tcPr>
                    <a:lnL>
                      <a:noFill/>
                    </a:lnL>
                    <a:lnR>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a:t>8</a:t>
                      </a:r>
                      <a:endParaRPr kumimoji="1" lang="ja-JP" altLang="en-US" dirty="0"/>
                    </a:p>
                  </a:txBody>
                  <a:tcPr>
                    <a:lnL>
                      <a:noFill/>
                    </a:lnL>
                    <a:lnR w="9525" cap="flat" cmpd="sng" algn="ctr">
                      <a:noFill/>
                      <a:prstDash val="solid"/>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kumimoji="1" lang="en-US" altLang="ja-JP" sz="1400" dirty="0"/>
                        <a:t>CPA</a:t>
                      </a:r>
                      <a:r>
                        <a:rPr kumimoji="1" lang="ja-JP" altLang="en-US" sz="1400" dirty="0"/>
                        <a:t>の発生数</a:t>
                      </a:r>
                    </a:p>
                  </a:txBody>
                  <a:tcPr anchor="ctr">
                    <a:lnL w="9525" cap="flat" cmpd="sng" algn="ctr">
                      <a:noFill/>
                      <a:prstDash val="solid"/>
                    </a:lnL>
                    <a:lnR>
                      <a:noFill/>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13</a:t>
                      </a:r>
                      <a:endParaRPr kumimoji="1" lang="ja-JP" altLang="en-US" dirty="0"/>
                    </a:p>
                  </a:txBody>
                  <a:tcPr>
                    <a:lnL>
                      <a:noFill/>
                    </a:lnL>
                    <a:lnR>
                      <a:noFill/>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11</a:t>
                      </a:r>
                      <a:endParaRPr kumimoji="1" lang="ja-JP" altLang="en-US" dirty="0"/>
                    </a:p>
                  </a:txBody>
                  <a:tcPr>
                    <a:lnL>
                      <a:noFill/>
                    </a:lnL>
                    <a:lnR w="9525" cap="flat" cmpd="sng" algn="ctr">
                      <a:noFill/>
                      <a:prstDash val="solid"/>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827520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7113468" cy="734291"/>
          </a:xfrm>
        </p:spPr>
        <p:txBody>
          <a:bodyPr anchor="b">
            <a:normAutofit fontScale="90000"/>
          </a:bodyPr>
          <a:lstStyle/>
          <a:p>
            <a:pPr lvl="0">
              <a:spcBef>
                <a:spcPts val="0"/>
              </a:spcBef>
            </a:pPr>
            <a:r>
              <a:rPr kumimoji="1" lang="ja-JP" altLang="en-US" sz="3200" dirty="0">
                <a:latin typeface="+mj-ea"/>
              </a:rPr>
              <a:t>結果 </a:t>
            </a:r>
            <a:r>
              <a:rPr kumimoji="1" lang="en-US" altLang="ja-JP" sz="2400" dirty="0">
                <a:solidFill>
                  <a:srgbClr val="FFFF99"/>
                </a:solidFill>
                <a:latin typeface="+mj-ea"/>
              </a:rPr>
              <a:t>– </a:t>
            </a:r>
            <a:r>
              <a:rPr kumimoji="1" lang="ja-JP" altLang="en-US" sz="2400" dirty="0">
                <a:solidFill>
                  <a:srgbClr val="FFFF99"/>
                </a:solidFill>
                <a:latin typeface="+mj-ea"/>
              </a:rPr>
              <a:t>最重症妊産婦死亡率と</a:t>
            </a:r>
            <a:r>
              <a:rPr kumimoji="1" lang="en-US" altLang="ja-JP" sz="2400" dirty="0">
                <a:solidFill>
                  <a:srgbClr val="FFFF99"/>
                </a:solidFill>
                <a:latin typeface="+mj-ea"/>
              </a:rPr>
              <a:t>CPA</a:t>
            </a:r>
            <a:r>
              <a:rPr kumimoji="1" lang="ja-JP" altLang="en-US" sz="2400" dirty="0">
                <a:solidFill>
                  <a:srgbClr val="FFFF99"/>
                </a:solidFill>
                <a:latin typeface="+mj-ea"/>
              </a:rPr>
              <a:t>死亡率 </a:t>
            </a:r>
            <a:r>
              <a:rPr kumimoji="1" lang="en-US" altLang="ja-JP" sz="2400" dirty="0">
                <a:solidFill>
                  <a:srgbClr val="FFFF99"/>
                </a:solidFill>
                <a:latin typeface="+mj-ea"/>
              </a:rPr>
              <a:t>2018</a:t>
            </a:r>
            <a:r>
              <a:rPr kumimoji="1" lang="ja-JP" altLang="en-US" sz="2400" dirty="0">
                <a:solidFill>
                  <a:srgbClr val="FFFF99"/>
                </a:solidFill>
                <a:latin typeface="+mj-ea"/>
              </a:rPr>
              <a:t>年まで </a:t>
            </a:r>
            <a:r>
              <a:rPr kumimoji="1" lang="en-US" altLang="ja-JP" sz="2400" dirty="0">
                <a:solidFill>
                  <a:srgbClr val="FFFF99"/>
                </a:solidFill>
                <a:latin typeface="+mj-ea"/>
              </a:rPr>
              <a:t>-</a:t>
            </a:r>
            <a:endParaRPr kumimoji="1" lang="ja-JP" sz="3200" dirty="0">
              <a:solidFill>
                <a:srgbClr val="FFFF99"/>
              </a:solidFill>
              <a:latin typeface="+mj-ea"/>
            </a:endParaRPr>
          </a:p>
        </p:txBody>
      </p:sp>
      <p:sp>
        <p:nvSpPr>
          <p:cNvPr id="2" name="正方形/長方形 1"/>
          <p:cNvSpPr/>
          <p:nvPr/>
        </p:nvSpPr>
        <p:spPr>
          <a:xfrm>
            <a:off x="166921" y="955531"/>
            <a:ext cx="3603872" cy="338554"/>
          </a:xfrm>
          <a:prstGeom prst="rect">
            <a:avLst/>
          </a:prstGeom>
        </p:spPr>
        <p:txBody>
          <a:bodyPr wrap="none">
            <a:spAutoFit/>
          </a:bodyPr>
          <a:lstStyle/>
          <a:p>
            <a:pPr>
              <a:defRPr sz="1400" b="0" i="0" u="none" strike="noStrike" kern="1200" spc="0" baseline="0">
                <a:solidFill>
                  <a:prstClr val="black">
                    <a:lumMod val="65000"/>
                    <a:lumOff val="35000"/>
                  </a:prstClr>
                </a:solidFill>
                <a:latin typeface="メイリオ" panose="020B0604030504040204" pitchFamily="50" charset="-128"/>
                <a:ea typeface="メイリオ" panose="020B0604030504040204" pitchFamily="50" charset="-128"/>
                <a:cs typeface="+mn-cs"/>
              </a:defRPr>
            </a:pPr>
            <a:r>
              <a:rPr lang="ja-JP" altLang="ja-JP" sz="1600" b="1" u="sng" dirty="0">
                <a:latin typeface="ＭＳ Ｐゴシック" panose="020B0600070205080204" pitchFamily="50" charset="-128"/>
                <a:ea typeface="ＭＳ Ｐゴシック" panose="020B0600070205080204" pitchFamily="50" charset="-128"/>
              </a:rPr>
              <a:t>最重症合併妊産婦の死亡率</a:t>
            </a:r>
            <a:r>
              <a:rPr lang="ja-JP" altLang="en-US" sz="1600" b="1" u="sng" dirty="0">
                <a:latin typeface="ＭＳ Ｐゴシック" panose="020B0600070205080204" pitchFamily="50" charset="-128"/>
                <a:ea typeface="ＭＳ Ｐゴシック" panose="020B0600070205080204" pitchFamily="50" charset="-128"/>
              </a:rPr>
              <a:t>（</a:t>
            </a:r>
            <a:r>
              <a:rPr lang="en-US" altLang="ja-JP" sz="1600" b="1" u="sng" dirty="0">
                <a:latin typeface="ＭＳ Ｐゴシック" panose="020B0600070205080204" pitchFamily="50" charset="-128"/>
                <a:ea typeface="ＭＳ Ｐゴシック" panose="020B0600070205080204" pitchFamily="50" charset="-128"/>
              </a:rPr>
              <a:t>2014-18</a:t>
            </a:r>
            <a:r>
              <a:rPr lang="ja-JP" altLang="en-US" sz="1600" b="1" u="sng" dirty="0">
                <a:latin typeface="ＭＳ Ｐゴシック" panose="020B0600070205080204" pitchFamily="50" charset="-128"/>
                <a:ea typeface="ＭＳ Ｐゴシック" panose="020B0600070205080204" pitchFamily="50" charset="-128"/>
              </a:rPr>
              <a:t>）</a:t>
            </a:r>
            <a:endParaRPr lang="ja-JP" altLang="ja-JP" sz="1600" b="1" u="sng" dirty="0">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4707406" y="955531"/>
            <a:ext cx="2760692" cy="338554"/>
          </a:xfrm>
          <a:prstGeom prst="rect">
            <a:avLst/>
          </a:prstGeom>
        </p:spPr>
        <p:txBody>
          <a:bodyPr wrap="none">
            <a:spAutoFit/>
          </a:bodyPr>
          <a:lstStyle/>
          <a:p>
            <a:pPr>
              <a:defRPr sz="1400" b="0" i="0" u="none" strike="noStrike" kern="1200" spc="0" baseline="0">
                <a:solidFill>
                  <a:prstClr val="black">
                    <a:lumMod val="65000"/>
                    <a:lumOff val="35000"/>
                  </a:prstClr>
                </a:solidFill>
                <a:latin typeface="メイリオ" panose="020B0604030504040204" pitchFamily="50" charset="-128"/>
                <a:ea typeface="メイリオ" panose="020B0604030504040204" pitchFamily="50" charset="-128"/>
                <a:cs typeface="+mn-cs"/>
              </a:defRPr>
            </a:pPr>
            <a:r>
              <a:rPr lang="en-US" altLang="ja-JP" sz="1600" b="1" u="sng" dirty="0">
                <a:latin typeface="ＭＳ Ｐゴシック" panose="020B0600070205080204" pitchFamily="50" charset="-128"/>
                <a:ea typeface="ＭＳ Ｐゴシック" panose="020B0600070205080204" pitchFamily="50" charset="-128"/>
              </a:rPr>
              <a:t>CPA</a:t>
            </a:r>
            <a:r>
              <a:rPr lang="ja-JP" altLang="en-US" sz="1600" b="1" u="sng" dirty="0">
                <a:latin typeface="ＭＳ Ｐゴシック" panose="020B0600070205080204" pitchFamily="50" charset="-128"/>
                <a:ea typeface="ＭＳ Ｐゴシック" panose="020B0600070205080204" pitchFamily="50" charset="-128"/>
              </a:rPr>
              <a:t>症例の</a:t>
            </a:r>
            <a:r>
              <a:rPr lang="ja-JP" altLang="ja-JP" sz="1600" b="1" u="sng" dirty="0">
                <a:latin typeface="ＭＳ Ｐゴシック" panose="020B0600070205080204" pitchFamily="50" charset="-128"/>
                <a:ea typeface="ＭＳ Ｐゴシック" panose="020B0600070205080204" pitchFamily="50" charset="-128"/>
              </a:rPr>
              <a:t>死亡率</a:t>
            </a:r>
            <a:r>
              <a:rPr lang="ja-JP" altLang="en-US" sz="1600" b="1" u="sng" dirty="0">
                <a:latin typeface="ＭＳ Ｐゴシック" panose="020B0600070205080204" pitchFamily="50" charset="-128"/>
                <a:ea typeface="ＭＳ Ｐゴシック" panose="020B0600070205080204" pitchFamily="50" charset="-128"/>
              </a:rPr>
              <a:t>（</a:t>
            </a:r>
            <a:r>
              <a:rPr lang="en-US" altLang="ja-JP" sz="1600" b="1" u="sng" dirty="0">
                <a:latin typeface="ＭＳ Ｐゴシック" panose="020B0600070205080204" pitchFamily="50" charset="-128"/>
                <a:ea typeface="ＭＳ Ｐゴシック" panose="020B0600070205080204" pitchFamily="50" charset="-128"/>
              </a:rPr>
              <a:t>2014-18</a:t>
            </a:r>
            <a:r>
              <a:rPr lang="ja-JP" altLang="en-US" sz="1600" b="1" u="sng" dirty="0">
                <a:latin typeface="ＭＳ Ｐゴシック" panose="020B0600070205080204" pitchFamily="50" charset="-128"/>
                <a:ea typeface="ＭＳ Ｐゴシック" panose="020B0600070205080204" pitchFamily="50" charset="-128"/>
              </a:rPr>
              <a:t>）</a:t>
            </a:r>
            <a:endParaRPr lang="ja-JP" altLang="ja-JP" sz="1600" b="1" u="sng"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C056E250-926D-45DC-A82D-0B0C8F6B3D7E}"/>
              </a:ext>
            </a:extLst>
          </p:cNvPr>
          <p:cNvSpPr txBox="1"/>
          <p:nvPr/>
        </p:nvSpPr>
        <p:spPr>
          <a:xfrm>
            <a:off x="605014" y="1573619"/>
            <a:ext cx="591829" cy="338554"/>
          </a:xfrm>
          <a:prstGeom prst="rect">
            <a:avLst/>
          </a:prstGeom>
          <a:noFill/>
        </p:spPr>
        <p:txBody>
          <a:bodyPr wrap="none" rtlCol="0">
            <a:spAutoFit/>
          </a:bodyPr>
          <a:lstStyle/>
          <a:p>
            <a:pPr algn="ctr"/>
            <a:r>
              <a:rPr kumimoji="1" lang="en-US" altLang="ja-JP" sz="1600" b="1" dirty="0"/>
              <a:t>1.0%</a:t>
            </a:r>
            <a:endParaRPr kumimoji="1" lang="ja-JP" altLang="en-US" sz="1600" b="1" dirty="0"/>
          </a:p>
        </p:txBody>
      </p:sp>
      <p:sp>
        <p:nvSpPr>
          <p:cNvPr id="23" name="テキスト ボックス 22">
            <a:extLst>
              <a:ext uri="{FF2B5EF4-FFF2-40B4-BE49-F238E27FC236}">
                <a16:creationId xmlns:a16="http://schemas.microsoft.com/office/drawing/2014/main" id="{90422DC5-AAD1-4D40-AAF0-A54238E5A261}"/>
              </a:ext>
            </a:extLst>
          </p:cNvPr>
          <p:cNvSpPr txBox="1"/>
          <p:nvPr/>
        </p:nvSpPr>
        <p:spPr>
          <a:xfrm>
            <a:off x="550522" y="2225309"/>
            <a:ext cx="596638" cy="338554"/>
          </a:xfrm>
          <a:prstGeom prst="rect">
            <a:avLst/>
          </a:prstGeom>
          <a:noFill/>
        </p:spPr>
        <p:txBody>
          <a:bodyPr wrap="none" rtlCol="0">
            <a:spAutoFit/>
          </a:bodyPr>
          <a:lstStyle/>
          <a:p>
            <a:pPr algn="ctr"/>
            <a:r>
              <a:rPr kumimoji="1" lang="en-US" altLang="ja-JP" sz="1600" b="1"/>
              <a:t>0.8%</a:t>
            </a:r>
            <a:endParaRPr kumimoji="1" lang="ja-JP" altLang="en-US" sz="1600" b="1" dirty="0"/>
          </a:p>
        </p:txBody>
      </p:sp>
      <p:sp>
        <p:nvSpPr>
          <p:cNvPr id="24" name="テキスト ボックス 23">
            <a:extLst>
              <a:ext uri="{FF2B5EF4-FFF2-40B4-BE49-F238E27FC236}">
                <a16:creationId xmlns:a16="http://schemas.microsoft.com/office/drawing/2014/main" id="{1999D1FE-240D-40D4-B7E7-D3262C9A7206}"/>
              </a:ext>
            </a:extLst>
          </p:cNvPr>
          <p:cNvSpPr txBox="1"/>
          <p:nvPr/>
        </p:nvSpPr>
        <p:spPr>
          <a:xfrm>
            <a:off x="591391" y="2889947"/>
            <a:ext cx="596638" cy="338554"/>
          </a:xfrm>
          <a:prstGeom prst="rect">
            <a:avLst/>
          </a:prstGeom>
          <a:noFill/>
        </p:spPr>
        <p:txBody>
          <a:bodyPr wrap="none" rtlCol="0">
            <a:spAutoFit/>
          </a:bodyPr>
          <a:lstStyle/>
          <a:p>
            <a:pPr algn="ctr"/>
            <a:r>
              <a:rPr kumimoji="1" lang="en-US" altLang="ja-JP" sz="1600" b="1" dirty="0"/>
              <a:t>0.6%</a:t>
            </a:r>
            <a:endParaRPr kumimoji="1" lang="ja-JP" altLang="en-US" sz="1600" b="1" dirty="0"/>
          </a:p>
        </p:txBody>
      </p:sp>
      <p:sp>
        <p:nvSpPr>
          <p:cNvPr id="25" name="テキスト ボックス 24">
            <a:extLst>
              <a:ext uri="{FF2B5EF4-FFF2-40B4-BE49-F238E27FC236}">
                <a16:creationId xmlns:a16="http://schemas.microsoft.com/office/drawing/2014/main" id="{CCA9D49B-58D6-4A73-9ACE-CA88DBD0A2C0}"/>
              </a:ext>
            </a:extLst>
          </p:cNvPr>
          <p:cNvSpPr txBox="1"/>
          <p:nvPr/>
        </p:nvSpPr>
        <p:spPr>
          <a:xfrm>
            <a:off x="577768" y="3599726"/>
            <a:ext cx="596638" cy="338554"/>
          </a:xfrm>
          <a:prstGeom prst="rect">
            <a:avLst/>
          </a:prstGeom>
          <a:noFill/>
        </p:spPr>
        <p:txBody>
          <a:bodyPr wrap="none" rtlCol="0">
            <a:spAutoFit/>
          </a:bodyPr>
          <a:lstStyle/>
          <a:p>
            <a:pPr algn="ctr"/>
            <a:r>
              <a:rPr kumimoji="1" lang="en-US" altLang="ja-JP" sz="1600" b="1" dirty="0"/>
              <a:t>0.4%</a:t>
            </a:r>
            <a:endParaRPr kumimoji="1" lang="ja-JP" altLang="en-US" sz="1600" b="1" dirty="0"/>
          </a:p>
        </p:txBody>
      </p:sp>
      <p:sp>
        <p:nvSpPr>
          <p:cNvPr id="26" name="テキスト ボックス 25">
            <a:extLst>
              <a:ext uri="{FF2B5EF4-FFF2-40B4-BE49-F238E27FC236}">
                <a16:creationId xmlns:a16="http://schemas.microsoft.com/office/drawing/2014/main" id="{899022B5-FF56-4A34-91B4-5B517CCBD169}"/>
              </a:ext>
            </a:extLst>
          </p:cNvPr>
          <p:cNvSpPr txBox="1"/>
          <p:nvPr/>
        </p:nvSpPr>
        <p:spPr>
          <a:xfrm>
            <a:off x="613827" y="4235151"/>
            <a:ext cx="596638" cy="338554"/>
          </a:xfrm>
          <a:prstGeom prst="rect">
            <a:avLst/>
          </a:prstGeom>
          <a:noFill/>
        </p:spPr>
        <p:txBody>
          <a:bodyPr wrap="none" rtlCol="0">
            <a:spAutoFit/>
          </a:bodyPr>
          <a:lstStyle/>
          <a:p>
            <a:pPr algn="ctr"/>
            <a:r>
              <a:rPr kumimoji="1" lang="en-US" altLang="ja-JP" sz="1600" b="1" dirty="0"/>
              <a:t>0.2%</a:t>
            </a:r>
            <a:endParaRPr kumimoji="1" lang="ja-JP" altLang="en-US" sz="1600" b="1" dirty="0"/>
          </a:p>
        </p:txBody>
      </p:sp>
      <p:sp>
        <p:nvSpPr>
          <p:cNvPr id="27" name="テキスト ボックス 26">
            <a:extLst>
              <a:ext uri="{FF2B5EF4-FFF2-40B4-BE49-F238E27FC236}">
                <a16:creationId xmlns:a16="http://schemas.microsoft.com/office/drawing/2014/main" id="{86C8A1DD-88C2-4635-91A7-6CC871CD01FC}"/>
              </a:ext>
            </a:extLst>
          </p:cNvPr>
          <p:cNvSpPr txBox="1"/>
          <p:nvPr/>
        </p:nvSpPr>
        <p:spPr>
          <a:xfrm>
            <a:off x="564145" y="4898438"/>
            <a:ext cx="596638" cy="338554"/>
          </a:xfrm>
          <a:prstGeom prst="rect">
            <a:avLst/>
          </a:prstGeom>
          <a:noFill/>
        </p:spPr>
        <p:txBody>
          <a:bodyPr wrap="none" rtlCol="0">
            <a:spAutoFit/>
          </a:bodyPr>
          <a:lstStyle/>
          <a:p>
            <a:pPr algn="ctr"/>
            <a:r>
              <a:rPr kumimoji="1" lang="en-US" altLang="ja-JP" sz="1600" b="1" dirty="0"/>
              <a:t>0.0%</a:t>
            </a:r>
            <a:endParaRPr kumimoji="1" lang="ja-JP" altLang="en-US" sz="1600" b="1" dirty="0"/>
          </a:p>
        </p:txBody>
      </p:sp>
      <p:cxnSp>
        <p:nvCxnSpPr>
          <p:cNvPr id="5" name="直線コネクタ 4">
            <a:extLst>
              <a:ext uri="{FF2B5EF4-FFF2-40B4-BE49-F238E27FC236}">
                <a16:creationId xmlns:a16="http://schemas.microsoft.com/office/drawing/2014/main" id="{88BE60DD-6346-4E8A-9BAD-BB20D2F6A0F3}"/>
              </a:ext>
            </a:extLst>
          </p:cNvPr>
          <p:cNvCxnSpPr>
            <a:cxnSpLocks/>
          </p:cNvCxnSpPr>
          <p:nvPr/>
        </p:nvCxnSpPr>
        <p:spPr>
          <a:xfrm flipH="1">
            <a:off x="1300703" y="1743740"/>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1816BC4-AD4D-4796-BBCF-26C07E346CD8}"/>
              </a:ext>
            </a:extLst>
          </p:cNvPr>
          <p:cNvCxnSpPr>
            <a:cxnSpLocks/>
          </p:cNvCxnSpPr>
          <p:nvPr/>
        </p:nvCxnSpPr>
        <p:spPr>
          <a:xfrm flipH="1">
            <a:off x="1300703" y="2395877"/>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5BBA2FE-3518-4D4E-B6AB-53817E1C0D77}"/>
              </a:ext>
            </a:extLst>
          </p:cNvPr>
          <p:cNvCxnSpPr>
            <a:cxnSpLocks/>
          </p:cNvCxnSpPr>
          <p:nvPr/>
        </p:nvCxnSpPr>
        <p:spPr>
          <a:xfrm flipH="1">
            <a:off x="1300703" y="3069276"/>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DD4DFED-E733-4AB7-A23E-49279A5FA173}"/>
              </a:ext>
            </a:extLst>
          </p:cNvPr>
          <p:cNvCxnSpPr/>
          <p:nvPr/>
        </p:nvCxnSpPr>
        <p:spPr>
          <a:xfrm flipH="1">
            <a:off x="1435386" y="3498128"/>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E7289F4-7D86-4335-8F52-07B580207CB3}"/>
              </a:ext>
            </a:extLst>
          </p:cNvPr>
          <p:cNvCxnSpPr>
            <a:cxnSpLocks/>
          </p:cNvCxnSpPr>
          <p:nvPr/>
        </p:nvCxnSpPr>
        <p:spPr>
          <a:xfrm flipH="1">
            <a:off x="1300703" y="4416074"/>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F16023A-0673-4C13-9B7C-2367557BBD2D}"/>
              </a:ext>
            </a:extLst>
          </p:cNvPr>
          <p:cNvCxnSpPr>
            <a:cxnSpLocks/>
          </p:cNvCxnSpPr>
          <p:nvPr/>
        </p:nvCxnSpPr>
        <p:spPr>
          <a:xfrm flipH="1">
            <a:off x="1300703" y="5078841"/>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1ED160A-AC8A-4C04-8D58-8140A8E9DA20}"/>
              </a:ext>
            </a:extLst>
          </p:cNvPr>
          <p:cNvCxnSpPr>
            <a:cxnSpLocks/>
          </p:cNvCxnSpPr>
          <p:nvPr/>
        </p:nvCxnSpPr>
        <p:spPr>
          <a:xfrm flipH="1">
            <a:off x="1300703" y="3746225"/>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173715F-FCB2-44AB-94E2-BECA517B35F7}"/>
              </a:ext>
            </a:extLst>
          </p:cNvPr>
          <p:cNvCxnSpPr>
            <a:cxnSpLocks/>
          </p:cNvCxnSpPr>
          <p:nvPr/>
        </p:nvCxnSpPr>
        <p:spPr>
          <a:xfrm flipH="1">
            <a:off x="6035750" y="1747282"/>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8C50102-C7B4-4FDB-B072-1DE1724AD799}"/>
              </a:ext>
            </a:extLst>
          </p:cNvPr>
          <p:cNvCxnSpPr>
            <a:cxnSpLocks/>
          </p:cNvCxnSpPr>
          <p:nvPr/>
        </p:nvCxnSpPr>
        <p:spPr>
          <a:xfrm flipH="1">
            <a:off x="6035750" y="2399419"/>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09260B7-7B02-43E9-B0B4-079D39A4E5B9}"/>
              </a:ext>
            </a:extLst>
          </p:cNvPr>
          <p:cNvCxnSpPr>
            <a:cxnSpLocks/>
          </p:cNvCxnSpPr>
          <p:nvPr/>
        </p:nvCxnSpPr>
        <p:spPr>
          <a:xfrm flipH="1">
            <a:off x="6035750" y="3072818"/>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ACC918-E388-4A09-9C93-F2B4CF4013CD}"/>
              </a:ext>
            </a:extLst>
          </p:cNvPr>
          <p:cNvCxnSpPr>
            <a:cxnSpLocks/>
          </p:cNvCxnSpPr>
          <p:nvPr/>
        </p:nvCxnSpPr>
        <p:spPr>
          <a:xfrm flipH="1">
            <a:off x="6035750" y="4419616"/>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4A868BF-6617-48F9-954F-BA11E7680B66}"/>
              </a:ext>
            </a:extLst>
          </p:cNvPr>
          <p:cNvCxnSpPr>
            <a:cxnSpLocks/>
          </p:cNvCxnSpPr>
          <p:nvPr/>
        </p:nvCxnSpPr>
        <p:spPr>
          <a:xfrm flipH="1">
            <a:off x="6035750" y="5082383"/>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7214598-5F77-466F-85E3-3C5B04D9177D}"/>
              </a:ext>
            </a:extLst>
          </p:cNvPr>
          <p:cNvCxnSpPr>
            <a:cxnSpLocks/>
          </p:cNvCxnSpPr>
          <p:nvPr/>
        </p:nvCxnSpPr>
        <p:spPr>
          <a:xfrm flipH="1">
            <a:off x="6035750" y="3749767"/>
            <a:ext cx="2383570" cy="0"/>
          </a:xfrm>
          <a:prstGeom prst="line">
            <a:avLst/>
          </a:prstGeom>
          <a:ln>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CBF0D16A-528B-4C62-B5D3-32E3E5F4339C}"/>
              </a:ext>
            </a:extLst>
          </p:cNvPr>
          <p:cNvSpPr txBox="1"/>
          <p:nvPr/>
        </p:nvSpPr>
        <p:spPr>
          <a:xfrm>
            <a:off x="5323444" y="1555892"/>
            <a:ext cx="646332" cy="338554"/>
          </a:xfrm>
          <a:prstGeom prst="rect">
            <a:avLst/>
          </a:prstGeom>
          <a:noFill/>
        </p:spPr>
        <p:txBody>
          <a:bodyPr wrap="none" rtlCol="0">
            <a:spAutoFit/>
          </a:bodyPr>
          <a:lstStyle/>
          <a:p>
            <a:pPr algn="ctr"/>
            <a:r>
              <a:rPr kumimoji="1" lang="en-US" altLang="ja-JP" sz="1600" b="1" dirty="0"/>
              <a:t>100%</a:t>
            </a:r>
            <a:endParaRPr kumimoji="1" lang="ja-JP" altLang="en-US" sz="1600" b="1" dirty="0"/>
          </a:p>
        </p:txBody>
      </p:sp>
      <p:sp>
        <p:nvSpPr>
          <p:cNvPr id="39" name="テキスト ボックス 38">
            <a:extLst>
              <a:ext uri="{FF2B5EF4-FFF2-40B4-BE49-F238E27FC236}">
                <a16:creationId xmlns:a16="http://schemas.microsoft.com/office/drawing/2014/main" id="{B78C9825-0B6D-4F34-9B84-29F213C0BD2C}"/>
              </a:ext>
            </a:extLst>
          </p:cNvPr>
          <p:cNvSpPr txBox="1"/>
          <p:nvPr/>
        </p:nvSpPr>
        <p:spPr>
          <a:xfrm>
            <a:off x="5427640" y="2207582"/>
            <a:ext cx="542136" cy="338554"/>
          </a:xfrm>
          <a:prstGeom prst="rect">
            <a:avLst/>
          </a:prstGeom>
          <a:noFill/>
        </p:spPr>
        <p:txBody>
          <a:bodyPr wrap="none" rtlCol="0">
            <a:spAutoFit/>
          </a:bodyPr>
          <a:lstStyle/>
          <a:p>
            <a:pPr algn="ctr"/>
            <a:r>
              <a:rPr kumimoji="1" lang="en-US" altLang="ja-JP" sz="1600" b="1" dirty="0"/>
              <a:t>80%</a:t>
            </a:r>
            <a:endParaRPr kumimoji="1" lang="ja-JP" altLang="en-US" sz="1600" b="1" dirty="0"/>
          </a:p>
        </p:txBody>
      </p:sp>
      <p:sp>
        <p:nvSpPr>
          <p:cNvPr id="40" name="テキスト ボックス 39">
            <a:extLst>
              <a:ext uri="{FF2B5EF4-FFF2-40B4-BE49-F238E27FC236}">
                <a16:creationId xmlns:a16="http://schemas.microsoft.com/office/drawing/2014/main" id="{FA9BD24A-CD8A-43A7-AFCA-ECD6286AA7D2}"/>
              </a:ext>
            </a:extLst>
          </p:cNvPr>
          <p:cNvSpPr txBox="1"/>
          <p:nvPr/>
        </p:nvSpPr>
        <p:spPr>
          <a:xfrm>
            <a:off x="5427640" y="2872220"/>
            <a:ext cx="542136" cy="338554"/>
          </a:xfrm>
          <a:prstGeom prst="rect">
            <a:avLst/>
          </a:prstGeom>
          <a:noFill/>
        </p:spPr>
        <p:txBody>
          <a:bodyPr wrap="none" rtlCol="0">
            <a:spAutoFit/>
          </a:bodyPr>
          <a:lstStyle/>
          <a:p>
            <a:pPr algn="ctr"/>
            <a:r>
              <a:rPr kumimoji="1" lang="en-US" altLang="ja-JP" sz="1600" b="1" dirty="0"/>
              <a:t>60%</a:t>
            </a:r>
            <a:endParaRPr kumimoji="1" lang="ja-JP" altLang="en-US" sz="1600" b="1" dirty="0"/>
          </a:p>
        </p:txBody>
      </p:sp>
      <p:sp>
        <p:nvSpPr>
          <p:cNvPr id="41" name="テキスト ボックス 40">
            <a:extLst>
              <a:ext uri="{FF2B5EF4-FFF2-40B4-BE49-F238E27FC236}">
                <a16:creationId xmlns:a16="http://schemas.microsoft.com/office/drawing/2014/main" id="{95726768-9958-4349-A30A-19A11C7C4C14}"/>
              </a:ext>
            </a:extLst>
          </p:cNvPr>
          <p:cNvSpPr txBox="1"/>
          <p:nvPr/>
        </p:nvSpPr>
        <p:spPr>
          <a:xfrm>
            <a:off x="5427640" y="3581999"/>
            <a:ext cx="542136" cy="338554"/>
          </a:xfrm>
          <a:prstGeom prst="rect">
            <a:avLst/>
          </a:prstGeom>
          <a:noFill/>
        </p:spPr>
        <p:txBody>
          <a:bodyPr wrap="none" rtlCol="0">
            <a:spAutoFit/>
          </a:bodyPr>
          <a:lstStyle/>
          <a:p>
            <a:pPr algn="ctr"/>
            <a:r>
              <a:rPr kumimoji="1" lang="en-US" altLang="ja-JP" sz="1600" b="1" dirty="0"/>
              <a:t>40%</a:t>
            </a:r>
            <a:endParaRPr kumimoji="1" lang="ja-JP" altLang="en-US" sz="1600" b="1" dirty="0"/>
          </a:p>
        </p:txBody>
      </p:sp>
      <p:sp>
        <p:nvSpPr>
          <p:cNvPr id="42" name="テキスト ボックス 41">
            <a:extLst>
              <a:ext uri="{FF2B5EF4-FFF2-40B4-BE49-F238E27FC236}">
                <a16:creationId xmlns:a16="http://schemas.microsoft.com/office/drawing/2014/main" id="{6971B5E2-FD8D-4662-8A13-A4260E014949}"/>
              </a:ext>
            </a:extLst>
          </p:cNvPr>
          <p:cNvSpPr txBox="1"/>
          <p:nvPr/>
        </p:nvSpPr>
        <p:spPr>
          <a:xfrm>
            <a:off x="5427640" y="4217424"/>
            <a:ext cx="542136" cy="338554"/>
          </a:xfrm>
          <a:prstGeom prst="rect">
            <a:avLst/>
          </a:prstGeom>
          <a:noFill/>
        </p:spPr>
        <p:txBody>
          <a:bodyPr wrap="none" rtlCol="0">
            <a:spAutoFit/>
          </a:bodyPr>
          <a:lstStyle/>
          <a:p>
            <a:pPr algn="ctr"/>
            <a:r>
              <a:rPr lang="en-US" altLang="ja-JP" sz="1600" b="1" dirty="0"/>
              <a:t>20</a:t>
            </a:r>
            <a:r>
              <a:rPr kumimoji="1" lang="en-US" altLang="ja-JP" sz="1600" b="1" dirty="0"/>
              <a:t>%</a:t>
            </a:r>
            <a:endParaRPr kumimoji="1" lang="ja-JP" altLang="en-US" sz="1600" b="1" dirty="0"/>
          </a:p>
        </p:txBody>
      </p:sp>
      <p:sp>
        <p:nvSpPr>
          <p:cNvPr id="43" name="テキスト ボックス 42">
            <a:extLst>
              <a:ext uri="{FF2B5EF4-FFF2-40B4-BE49-F238E27FC236}">
                <a16:creationId xmlns:a16="http://schemas.microsoft.com/office/drawing/2014/main" id="{C7ED2BC8-F402-417C-B662-A9F3934B7B1A}"/>
              </a:ext>
            </a:extLst>
          </p:cNvPr>
          <p:cNvSpPr txBox="1"/>
          <p:nvPr/>
        </p:nvSpPr>
        <p:spPr>
          <a:xfrm>
            <a:off x="5531836" y="4880711"/>
            <a:ext cx="437940" cy="338554"/>
          </a:xfrm>
          <a:prstGeom prst="rect">
            <a:avLst/>
          </a:prstGeom>
          <a:noFill/>
        </p:spPr>
        <p:txBody>
          <a:bodyPr wrap="none" rtlCol="0">
            <a:spAutoFit/>
          </a:bodyPr>
          <a:lstStyle/>
          <a:p>
            <a:pPr algn="ctr"/>
            <a:r>
              <a:rPr kumimoji="1" lang="en-US" altLang="ja-JP" sz="1600" b="1" dirty="0"/>
              <a:t>0%</a:t>
            </a:r>
            <a:endParaRPr kumimoji="1" lang="ja-JP" altLang="en-US" sz="1600" b="1" dirty="0"/>
          </a:p>
        </p:txBody>
      </p:sp>
      <p:sp>
        <p:nvSpPr>
          <p:cNvPr id="45" name="正方形/長方形 44">
            <a:extLst>
              <a:ext uri="{FF2B5EF4-FFF2-40B4-BE49-F238E27FC236}">
                <a16:creationId xmlns:a16="http://schemas.microsoft.com/office/drawing/2014/main" id="{B84DAC00-6B99-4CF0-AE17-D990A58279EA}"/>
              </a:ext>
            </a:extLst>
          </p:cNvPr>
          <p:cNvSpPr/>
          <p:nvPr/>
        </p:nvSpPr>
        <p:spPr>
          <a:xfrm>
            <a:off x="7548090" y="2655578"/>
            <a:ext cx="720000" cy="2450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CD791581-0121-433F-9765-754E693E0CE8}"/>
              </a:ext>
            </a:extLst>
          </p:cNvPr>
          <p:cNvSpPr/>
          <p:nvPr/>
        </p:nvSpPr>
        <p:spPr>
          <a:xfrm>
            <a:off x="6509639" y="3662392"/>
            <a:ext cx="720000" cy="14259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B1882E75-033B-44C1-A1FD-140D4485DFCB}"/>
              </a:ext>
            </a:extLst>
          </p:cNvPr>
          <p:cNvSpPr/>
          <p:nvPr/>
        </p:nvSpPr>
        <p:spPr>
          <a:xfrm>
            <a:off x="2763422" y="3322465"/>
            <a:ext cx="720000" cy="1762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EA18A865-F705-4C4D-93D8-375BB09A4633}"/>
              </a:ext>
            </a:extLst>
          </p:cNvPr>
          <p:cNvSpPr/>
          <p:nvPr/>
        </p:nvSpPr>
        <p:spPr>
          <a:xfrm>
            <a:off x="1750599" y="2720752"/>
            <a:ext cx="720000" cy="23675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FB9B1145-2289-4BCF-A667-CBC7179AF0B7}"/>
              </a:ext>
            </a:extLst>
          </p:cNvPr>
          <p:cNvSpPr txBox="1"/>
          <p:nvPr/>
        </p:nvSpPr>
        <p:spPr>
          <a:xfrm>
            <a:off x="6532681" y="3248147"/>
            <a:ext cx="631904" cy="400110"/>
          </a:xfrm>
          <a:prstGeom prst="rect">
            <a:avLst/>
          </a:prstGeom>
          <a:noFill/>
        </p:spPr>
        <p:txBody>
          <a:bodyPr wrap="none" rtlCol="0">
            <a:spAutoFit/>
          </a:bodyPr>
          <a:lstStyle/>
          <a:p>
            <a:pPr algn="ctr"/>
            <a:r>
              <a:rPr kumimoji="1" lang="en-US" altLang="ja-JP" sz="2000" b="1" dirty="0"/>
              <a:t>41%</a:t>
            </a:r>
            <a:endParaRPr kumimoji="1" lang="ja-JP" altLang="en-US" sz="2000" b="1" dirty="0"/>
          </a:p>
        </p:txBody>
      </p:sp>
      <p:sp>
        <p:nvSpPr>
          <p:cNvPr id="50" name="テキスト ボックス 49">
            <a:extLst>
              <a:ext uri="{FF2B5EF4-FFF2-40B4-BE49-F238E27FC236}">
                <a16:creationId xmlns:a16="http://schemas.microsoft.com/office/drawing/2014/main" id="{16A1743E-7D8F-4238-9A50-0AE3AF7BBFDF}"/>
              </a:ext>
            </a:extLst>
          </p:cNvPr>
          <p:cNvSpPr txBox="1"/>
          <p:nvPr/>
        </p:nvSpPr>
        <p:spPr>
          <a:xfrm>
            <a:off x="7610116" y="2273054"/>
            <a:ext cx="631904" cy="400110"/>
          </a:xfrm>
          <a:prstGeom prst="rect">
            <a:avLst/>
          </a:prstGeom>
          <a:noFill/>
        </p:spPr>
        <p:txBody>
          <a:bodyPr wrap="none" rtlCol="0">
            <a:spAutoFit/>
          </a:bodyPr>
          <a:lstStyle/>
          <a:p>
            <a:pPr algn="ctr"/>
            <a:r>
              <a:rPr kumimoji="1" lang="en-US" altLang="ja-JP" sz="2000" b="1" dirty="0"/>
              <a:t>73%</a:t>
            </a:r>
            <a:endParaRPr kumimoji="1" lang="ja-JP" altLang="en-US" sz="2000" b="1" dirty="0"/>
          </a:p>
        </p:txBody>
      </p:sp>
      <p:sp>
        <p:nvSpPr>
          <p:cNvPr id="51" name="テキスト ボックス 50">
            <a:extLst>
              <a:ext uri="{FF2B5EF4-FFF2-40B4-BE49-F238E27FC236}">
                <a16:creationId xmlns:a16="http://schemas.microsoft.com/office/drawing/2014/main" id="{0B86D596-BCA8-471F-A5C3-11ED4FBBA86B}"/>
              </a:ext>
            </a:extLst>
          </p:cNvPr>
          <p:cNvSpPr txBox="1"/>
          <p:nvPr/>
        </p:nvSpPr>
        <p:spPr>
          <a:xfrm>
            <a:off x="2726063" y="2914781"/>
            <a:ext cx="830677" cy="400110"/>
          </a:xfrm>
          <a:prstGeom prst="rect">
            <a:avLst/>
          </a:prstGeom>
          <a:noFill/>
        </p:spPr>
        <p:txBody>
          <a:bodyPr wrap="none" rtlCol="0">
            <a:spAutoFit/>
          </a:bodyPr>
          <a:lstStyle/>
          <a:p>
            <a:pPr algn="ctr"/>
            <a:r>
              <a:rPr kumimoji="1" lang="en-US" altLang="ja-JP" sz="2000" b="1" dirty="0"/>
              <a:t>0.51%</a:t>
            </a:r>
            <a:endParaRPr kumimoji="1" lang="ja-JP" altLang="en-US" sz="2000" b="1" dirty="0"/>
          </a:p>
        </p:txBody>
      </p:sp>
      <p:sp>
        <p:nvSpPr>
          <p:cNvPr id="52" name="テキスト ボックス 51">
            <a:extLst>
              <a:ext uri="{FF2B5EF4-FFF2-40B4-BE49-F238E27FC236}">
                <a16:creationId xmlns:a16="http://schemas.microsoft.com/office/drawing/2014/main" id="{ACF5DD4F-C529-476E-BB7A-0E561BF3AC2F}"/>
              </a:ext>
            </a:extLst>
          </p:cNvPr>
          <p:cNvSpPr txBox="1"/>
          <p:nvPr/>
        </p:nvSpPr>
        <p:spPr>
          <a:xfrm>
            <a:off x="1645352" y="2320761"/>
            <a:ext cx="830677" cy="400110"/>
          </a:xfrm>
          <a:prstGeom prst="rect">
            <a:avLst/>
          </a:prstGeom>
          <a:noFill/>
        </p:spPr>
        <p:txBody>
          <a:bodyPr wrap="none" rtlCol="0">
            <a:spAutoFit/>
          </a:bodyPr>
          <a:lstStyle/>
          <a:p>
            <a:pPr algn="ctr"/>
            <a:r>
              <a:rPr kumimoji="1" lang="en-US" altLang="ja-JP" sz="2000" b="1" dirty="0"/>
              <a:t>0.66%</a:t>
            </a:r>
            <a:endParaRPr kumimoji="1" lang="ja-JP" altLang="en-US" sz="2000" b="1" dirty="0"/>
          </a:p>
        </p:txBody>
      </p:sp>
      <p:graphicFrame>
        <p:nvGraphicFramePr>
          <p:cNvPr id="53" name="表 52">
            <a:extLst>
              <a:ext uri="{FF2B5EF4-FFF2-40B4-BE49-F238E27FC236}">
                <a16:creationId xmlns:a16="http://schemas.microsoft.com/office/drawing/2014/main" id="{EF3B898F-0D6F-4B88-A3F4-C1C2BB2F1BF8}"/>
              </a:ext>
            </a:extLst>
          </p:cNvPr>
          <p:cNvGraphicFramePr>
            <a:graphicFrameLocks noGrp="1"/>
          </p:cNvGraphicFramePr>
          <p:nvPr>
            <p:extLst>
              <p:ext uri="{D42A27DB-BD31-4B8C-83A1-F6EECF244321}">
                <p14:modId xmlns:p14="http://schemas.microsoft.com/office/powerpoint/2010/main" val="571658242"/>
              </p:ext>
            </p:extLst>
          </p:nvPr>
        </p:nvGraphicFramePr>
        <p:xfrm>
          <a:off x="271114" y="5183525"/>
          <a:ext cx="3547851" cy="1172345"/>
        </p:xfrm>
        <a:graphic>
          <a:graphicData uri="http://schemas.openxmlformats.org/drawingml/2006/table">
            <a:tbl>
              <a:tblPr firstRow="1" bandRow="1">
                <a:tableStyleId>{72833802-FEF1-4C79-8D5D-14CF1EAF98D9}</a:tableStyleId>
              </a:tblPr>
              <a:tblGrid>
                <a:gridCol w="1182617">
                  <a:extLst>
                    <a:ext uri="{9D8B030D-6E8A-4147-A177-3AD203B41FA5}">
                      <a16:colId xmlns:a16="http://schemas.microsoft.com/office/drawing/2014/main" val="20000"/>
                    </a:ext>
                  </a:extLst>
                </a:gridCol>
                <a:gridCol w="1182617">
                  <a:extLst>
                    <a:ext uri="{9D8B030D-6E8A-4147-A177-3AD203B41FA5}">
                      <a16:colId xmlns:a16="http://schemas.microsoft.com/office/drawing/2014/main" val="20001"/>
                    </a:ext>
                  </a:extLst>
                </a:gridCol>
                <a:gridCol w="1182617">
                  <a:extLst>
                    <a:ext uri="{9D8B030D-6E8A-4147-A177-3AD203B41FA5}">
                      <a16:colId xmlns:a16="http://schemas.microsoft.com/office/drawing/2014/main" val="20002"/>
                    </a:ext>
                  </a:extLst>
                </a:gridCol>
              </a:tblGrid>
              <a:tr h="428161">
                <a:tc>
                  <a:txBody>
                    <a:bodyPr/>
                    <a:lstStyle/>
                    <a:p>
                      <a:endParaRPr kumimoji="1" lang="ja-JP" altLang="en-US" dirty="0"/>
                    </a:p>
                  </a:txBody>
                  <a:tcPr>
                    <a:lnL w="9525" cap="flat" cmpd="sng" algn="ctr">
                      <a:noFill/>
                      <a:prstDash val="solid"/>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1100" b="0" dirty="0">
                          <a:solidFill>
                            <a:schemeClr val="tx1"/>
                          </a:solidFill>
                        </a:rPr>
                        <a:t>最重症受入施設</a:t>
                      </a:r>
                      <a:endParaRPr lang="en-US" altLang="ja-JP" sz="1100" b="0" dirty="0">
                        <a:solidFill>
                          <a:schemeClr val="tx1"/>
                        </a:solidFill>
                      </a:endParaRPr>
                    </a:p>
                    <a:p>
                      <a:pPr algn="ctr"/>
                      <a:r>
                        <a:rPr kumimoji="1" lang="ja-JP" altLang="en-US" sz="1100" b="0" dirty="0">
                          <a:solidFill>
                            <a:schemeClr val="tx1"/>
                          </a:solidFill>
                        </a:rPr>
                        <a:t>救命センター</a:t>
                      </a:r>
                    </a:p>
                  </a:txBody>
                  <a:tcPr>
                    <a:lnL>
                      <a:noFill/>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200" b="0" dirty="0">
                          <a:solidFill>
                            <a:schemeClr val="tx1"/>
                          </a:solidFill>
                        </a:rPr>
                        <a:t>左記以外</a:t>
                      </a:r>
                    </a:p>
                  </a:txBody>
                  <a:tcPr anchor="ctr">
                    <a:lnL>
                      <a:noFill/>
                    </a:lnL>
                    <a:lnR w="9525" cap="flat" cmpd="sng" algn="ctr">
                      <a:noFill/>
                      <a:prstDash val="soli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372092">
                <a:tc>
                  <a:txBody>
                    <a:bodyPr/>
                    <a:lstStyle/>
                    <a:p>
                      <a:r>
                        <a:rPr kumimoji="1" lang="ja-JP" altLang="en-US" sz="1400" dirty="0"/>
                        <a:t>死亡数</a:t>
                      </a:r>
                    </a:p>
                  </a:txBody>
                  <a:tcPr anchor="ctr">
                    <a:lnL w="9525" cap="flat" cmpd="sng" algn="ctr">
                      <a:noFill/>
                      <a:prstDash val="solid"/>
                    </a:lnL>
                    <a:lnR>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a:t>4</a:t>
                      </a:r>
                      <a:endParaRPr kumimoji="1" lang="ja-JP" altLang="en-US" dirty="0"/>
                    </a:p>
                  </a:txBody>
                  <a:tcPr>
                    <a:lnL>
                      <a:noFill/>
                    </a:lnL>
                    <a:lnR>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a:t>8</a:t>
                      </a:r>
                      <a:endParaRPr kumimoji="1" lang="ja-JP" altLang="en-US" dirty="0"/>
                    </a:p>
                  </a:txBody>
                  <a:tcPr>
                    <a:lnL>
                      <a:noFill/>
                    </a:lnL>
                    <a:lnR w="9525" cap="flat" cmpd="sng" algn="ctr">
                      <a:noFill/>
                      <a:prstDash val="solid"/>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2092">
                <a:tc>
                  <a:txBody>
                    <a:bodyPr/>
                    <a:lstStyle/>
                    <a:p>
                      <a:r>
                        <a:rPr kumimoji="1" lang="ja-JP" altLang="en-US" sz="1400" dirty="0"/>
                        <a:t>最重症の数</a:t>
                      </a:r>
                    </a:p>
                  </a:txBody>
                  <a:tcPr anchor="ctr">
                    <a:lnL w="9525" cap="flat" cmpd="sng" algn="ctr">
                      <a:noFill/>
                      <a:prstDash val="solid"/>
                    </a:lnL>
                    <a:lnR>
                      <a:noFill/>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1042</a:t>
                      </a:r>
                      <a:endParaRPr kumimoji="1" lang="ja-JP" altLang="en-US" dirty="0"/>
                    </a:p>
                  </a:txBody>
                  <a:tcPr>
                    <a:lnL>
                      <a:noFill/>
                    </a:lnL>
                    <a:lnR>
                      <a:noFill/>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984</a:t>
                      </a:r>
                      <a:endParaRPr kumimoji="1" lang="ja-JP" altLang="en-US" dirty="0"/>
                    </a:p>
                  </a:txBody>
                  <a:tcPr>
                    <a:lnL>
                      <a:noFill/>
                    </a:lnL>
                    <a:lnR w="9525" cap="flat" cmpd="sng" algn="ctr">
                      <a:noFill/>
                      <a:prstDash val="solid"/>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54" name="表 53">
            <a:extLst>
              <a:ext uri="{FF2B5EF4-FFF2-40B4-BE49-F238E27FC236}">
                <a16:creationId xmlns:a16="http://schemas.microsoft.com/office/drawing/2014/main" id="{1E688A3D-1138-491E-B6EA-E5DD5E32B62A}"/>
              </a:ext>
            </a:extLst>
          </p:cNvPr>
          <p:cNvGraphicFramePr>
            <a:graphicFrameLocks noGrp="1"/>
          </p:cNvGraphicFramePr>
          <p:nvPr>
            <p:extLst>
              <p:ext uri="{D42A27DB-BD31-4B8C-83A1-F6EECF244321}">
                <p14:modId xmlns:p14="http://schemas.microsoft.com/office/powerpoint/2010/main" val="4190927871"/>
              </p:ext>
            </p:extLst>
          </p:nvPr>
        </p:nvGraphicFramePr>
        <p:xfrm>
          <a:off x="5000435" y="5183525"/>
          <a:ext cx="3530379" cy="1172345"/>
        </p:xfrm>
        <a:graphic>
          <a:graphicData uri="http://schemas.openxmlformats.org/drawingml/2006/table">
            <a:tbl>
              <a:tblPr firstRow="1" bandRow="1">
                <a:tableStyleId>{72833802-FEF1-4C79-8D5D-14CF1EAF98D9}</a:tableStyleId>
              </a:tblPr>
              <a:tblGrid>
                <a:gridCol w="1176793">
                  <a:extLst>
                    <a:ext uri="{9D8B030D-6E8A-4147-A177-3AD203B41FA5}">
                      <a16:colId xmlns:a16="http://schemas.microsoft.com/office/drawing/2014/main" val="20000"/>
                    </a:ext>
                  </a:extLst>
                </a:gridCol>
                <a:gridCol w="1176793">
                  <a:extLst>
                    <a:ext uri="{9D8B030D-6E8A-4147-A177-3AD203B41FA5}">
                      <a16:colId xmlns:a16="http://schemas.microsoft.com/office/drawing/2014/main" val="20001"/>
                    </a:ext>
                  </a:extLst>
                </a:gridCol>
                <a:gridCol w="1176793">
                  <a:extLst>
                    <a:ext uri="{9D8B030D-6E8A-4147-A177-3AD203B41FA5}">
                      <a16:colId xmlns:a16="http://schemas.microsoft.com/office/drawing/2014/main" val="20002"/>
                    </a:ext>
                  </a:extLst>
                </a:gridCol>
              </a:tblGrid>
              <a:tr h="428161">
                <a:tc>
                  <a:txBody>
                    <a:bodyPr/>
                    <a:lstStyle/>
                    <a:p>
                      <a:endParaRPr kumimoji="1" lang="ja-JP" altLang="en-US" dirty="0"/>
                    </a:p>
                  </a:txBody>
                  <a:tcPr>
                    <a:lnL w="9525" cap="flat" cmpd="sng" algn="ctr">
                      <a:noFill/>
                      <a:prstDash val="solid"/>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1100" b="0" dirty="0">
                          <a:solidFill>
                            <a:schemeClr val="tx1"/>
                          </a:solidFill>
                        </a:rPr>
                        <a:t>最重症受入施設</a:t>
                      </a:r>
                      <a:endParaRPr lang="en-US" altLang="ja-JP" sz="1100" b="0" dirty="0">
                        <a:solidFill>
                          <a:schemeClr val="tx1"/>
                        </a:solidFill>
                      </a:endParaRPr>
                    </a:p>
                    <a:p>
                      <a:pPr algn="ctr"/>
                      <a:r>
                        <a:rPr kumimoji="1" lang="ja-JP" altLang="en-US" sz="1100" b="0" dirty="0">
                          <a:solidFill>
                            <a:schemeClr val="tx1"/>
                          </a:solidFill>
                        </a:rPr>
                        <a:t>救命センター</a:t>
                      </a:r>
                    </a:p>
                  </a:txBody>
                  <a:tcPr>
                    <a:lnL>
                      <a:noFill/>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200" b="0" dirty="0">
                          <a:solidFill>
                            <a:schemeClr val="tx1"/>
                          </a:solidFill>
                        </a:rPr>
                        <a:t>左記以外</a:t>
                      </a:r>
                    </a:p>
                  </a:txBody>
                  <a:tcPr anchor="ctr">
                    <a:lnL>
                      <a:noFill/>
                    </a:lnL>
                    <a:lnR w="9525" cap="flat" cmpd="sng" algn="ctr">
                      <a:noFill/>
                      <a:prstDash val="soli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372092">
                <a:tc>
                  <a:txBody>
                    <a:bodyPr/>
                    <a:lstStyle/>
                    <a:p>
                      <a:r>
                        <a:rPr kumimoji="1" lang="ja-JP" altLang="en-US" sz="1400" dirty="0"/>
                        <a:t>死亡数</a:t>
                      </a:r>
                    </a:p>
                  </a:txBody>
                  <a:tcPr anchor="ctr">
                    <a:lnL w="9525" cap="flat" cmpd="sng" algn="ctr">
                      <a:noFill/>
                      <a:prstDash val="solid"/>
                    </a:lnL>
                    <a:lnR>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a:t>4</a:t>
                      </a:r>
                      <a:endParaRPr kumimoji="1" lang="ja-JP" altLang="en-US" dirty="0"/>
                    </a:p>
                  </a:txBody>
                  <a:tcPr>
                    <a:lnL>
                      <a:noFill/>
                    </a:lnL>
                    <a:lnR>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kumimoji="1" lang="en-US" altLang="ja-JP" dirty="0"/>
                        <a:t>8</a:t>
                      </a:r>
                      <a:endParaRPr kumimoji="1" lang="ja-JP" altLang="en-US" dirty="0"/>
                    </a:p>
                  </a:txBody>
                  <a:tcPr>
                    <a:lnL>
                      <a:noFill/>
                    </a:lnL>
                    <a:lnR w="9525" cap="flat" cmpd="sng" algn="ctr">
                      <a:noFill/>
                      <a:prstDash val="solid"/>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2092">
                <a:tc>
                  <a:txBody>
                    <a:bodyPr/>
                    <a:lstStyle/>
                    <a:p>
                      <a:r>
                        <a:rPr kumimoji="1" lang="en-US" altLang="ja-JP" sz="1400" dirty="0"/>
                        <a:t>CPA</a:t>
                      </a:r>
                      <a:r>
                        <a:rPr kumimoji="1" lang="ja-JP" altLang="en-US" sz="1400" dirty="0"/>
                        <a:t>の発生数</a:t>
                      </a:r>
                    </a:p>
                  </a:txBody>
                  <a:tcPr anchor="ctr">
                    <a:lnL w="9525" cap="flat" cmpd="sng" algn="ctr">
                      <a:noFill/>
                      <a:prstDash val="solid"/>
                    </a:lnL>
                    <a:lnR>
                      <a:noFill/>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13</a:t>
                      </a:r>
                      <a:endParaRPr kumimoji="1" lang="ja-JP" altLang="en-US" dirty="0"/>
                    </a:p>
                  </a:txBody>
                  <a:tcPr>
                    <a:lnL>
                      <a:noFill/>
                    </a:lnL>
                    <a:lnR>
                      <a:noFill/>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11</a:t>
                      </a:r>
                      <a:endParaRPr kumimoji="1" lang="ja-JP" altLang="en-US" dirty="0"/>
                    </a:p>
                  </a:txBody>
                  <a:tcPr>
                    <a:lnL>
                      <a:noFill/>
                    </a:lnL>
                    <a:lnR w="9525" cap="flat" cmpd="sng" algn="ctr">
                      <a:noFill/>
                      <a:prstDash val="solid"/>
                    </a:lnR>
                    <a:lnT w="9525" cap="flat" cmpd="sng" algn="ctr">
                      <a:noFill/>
                      <a:prstDash val="soli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 name="テキスト ボックス 2">
            <a:extLst>
              <a:ext uri="{FF2B5EF4-FFF2-40B4-BE49-F238E27FC236}">
                <a16:creationId xmlns:a16="http://schemas.microsoft.com/office/drawing/2014/main" id="{6198879A-54A5-4B34-8423-9F91996033E2}"/>
              </a:ext>
            </a:extLst>
          </p:cNvPr>
          <p:cNvSpPr txBox="1"/>
          <p:nvPr/>
        </p:nvSpPr>
        <p:spPr>
          <a:xfrm>
            <a:off x="6765624" y="1320728"/>
            <a:ext cx="2286203" cy="369332"/>
          </a:xfrm>
          <a:prstGeom prst="rect">
            <a:avLst/>
          </a:prstGeom>
          <a:noFill/>
        </p:spPr>
        <p:txBody>
          <a:bodyPr wrap="none" rtlCol="0">
            <a:spAutoFit/>
          </a:bodyPr>
          <a:lstStyle/>
          <a:p>
            <a:r>
              <a:rPr lang="ja-JP" altLang="en-US" dirty="0"/>
              <a:t>救命センター含めると</a:t>
            </a:r>
            <a:endParaRPr kumimoji="1" lang="ja-JP" altLang="en-US" dirty="0"/>
          </a:p>
        </p:txBody>
      </p:sp>
    </p:spTree>
    <p:custDataLst>
      <p:tags r:id="rId1"/>
    </p:custDataLst>
    <p:extLst>
      <p:ext uri="{BB962C8B-B14F-4D97-AF65-F5344CB8AC3E}">
        <p14:creationId xmlns:p14="http://schemas.microsoft.com/office/powerpoint/2010/main" val="108486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1" y="76200"/>
            <a:ext cx="7125127"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 </a:t>
            </a:r>
            <a:r>
              <a:rPr kumimoji="1" lang="en-US" altLang="ja-JP" sz="2400" dirty="0">
                <a:solidFill>
                  <a:srgbClr val="FFFF99"/>
                </a:solidFill>
                <a:latin typeface="+mj-ea"/>
              </a:rPr>
              <a:t>– </a:t>
            </a:r>
            <a:r>
              <a:rPr kumimoji="1" lang="ja-JP" altLang="en-US" sz="2400" dirty="0">
                <a:solidFill>
                  <a:srgbClr val="FFFF99"/>
                </a:solidFill>
                <a:latin typeface="+mj-ea"/>
              </a:rPr>
              <a:t>最終の管理施設 </a:t>
            </a:r>
            <a:r>
              <a:rPr kumimoji="1" lang="en-US" altLang="ja-JP" sz="2400" dirty="0">
                <a:solidFill>
                  <a:srgbClr val="FFFF99"/>
                </a:solidFill>
                <a:latin typeface="+mj-ea"/>
              </a:rPr>
              <a:t>-</a:t>
            </a:r>
            <a:endParaRPr kumimoji="1" lang="ja-JP" sz="3200" dirty="0">
              <a:solidFill>
                <a:srgbClr val="FFFF99"/>
              </a:solidFill>
              <a:latin typeface="+mj-ea"/>
            </a:endParaRPr>
          </a:p>
        </p:txBody>
      </p:sp>
      <p:graphicFrame>
        <p:nvGraphicFramePr>
          <p:cNvPr id="5" name="グラフ 4">
            <a:extLst>
              <a:ext uri="{FF2B5EF4-FFF2-40B4-BE49-F238E27FC236}">
                <a16:creationId xmlns:a16="http://schemas.microsoft.com/office/drawing/2014/main" id="{5E717BAD-7705-49E0-BAF2-26E8C18D0AB3}"/>
              </a:ext>
            </a:extLst>
          </p:cNvPr>
          <p:cNvGraphicFramePr>
            <a:graphicFrameLocks/>
          </p:cNvGraphicFramePr>
          <p:nvPr>
            <p:extLst>
              <p:ext uri="{D42A27DB-BD31-4B8C-83A1-F6EECF244321}">
                <p14:modId xmlns:p14="http://schemas.microsoft.com/office/powerpoint/2010/main" val="3298827296"/>
              </p:ext>
            </p:extLst>
          </p:nvPr>
        </p:nvGraphicFramePr>
        <p:xfrm>
          <a:off x="233916" y="1196975"/>
          <a:ext cx="8225873" cy="5584825"/>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a:extLst>
              <a:ext uri="{FF2B5EF4-FFF2-40B4-BE49-F238E27FC236}">
                <a16:creationId xmlns:a16="http://schemas.microsoft.com/office/drawing/2014/main" id="{61511036-81E5-4A64-9309-43D9914AE0A8}"/>
              </a:ext>
            </a:extLst>
          </p:cNvPr>
          <p:cNvSpPr txBox="1"/>
          <p:nvPr/>
        </p:nvSpPr>
        <p:spPr>
          <a:xfrm>
            <a:off x="6645344" y="903759"/>
            <a:ext cx="2492990" cy="757130"/>
          </a:xfrm>
          <a:prstGeom prst="rect">
            <a:avLst/>
          </a:prstGeom>
          <a:noFill/>
        </p:spPr>
        <p:txBody>
          <a:bodyPr wrap="none" rtlCol="0">
            <a:spAutoFit/>
          </a:bodyPr>
          <a:lstStyle/>
          <a:p>
            <a:pPr algn="ctr">
              <a:lnSpc>
                <a:spcPct val="80000"/>
              </a:lnSpc>
            </a:pPr>
            <a:r>
              <a:rPr kumimoji="1" lang="ja-JP" altLang="en-US" dirty="0">
                <a:latin typeface="+mj-ea"/>
                <a:ea typeface="+mj-ea"/>
              </a:rPr>
              <a:t>最重症妊産婦受入施設</a:t>
            </a:r>
            <a:endParaRPr kumimoji="1" lang="en-US" altLang="ja-JP" dirty="0">
              <a:latin typeface="+mj-ea"/>
              <a:ea typeface="+mj-ea"/>
            </a:endParaRPr>
          </a:p>
          <a:p>
            <a:pPr algn="ctr">
              <a:lnSpc>
                <a:spcPct val="80000"/>
              </a:lnSpc>
            </a:pPr>
            <a:r>
              <a:rPr lang="en-US" altLang="ja-JP" dirty="0">
                <a:latin typeface="+mj-ea"/>
                <a:ea typeface="+mj-ea"/>
              </a:rPr>
              <a:t>+</a:t>
            </a:r>
          </a:p>
          <a:p>
            <a:pPr algn="ctr">
              <a:lnSpc>
                <a:spcPct val="80000"/>
              </a:lnSpc>
            </a:pPr>
            <a:r>
              <a:rPr kumimoji="1" lang="ja-JP" altLang="en-US" dirty="0">
                <a:latin typeface="+mj-ea"/>
                <a:ea typeface="+mj-ea"/>
              </a:rPr>
              <a:t>救命センター</a:t>
            </a:r>
          </a:p>
        </p:txBody>
      </p:sp>
      <p:sp>
        <p:nvSpPr>
          <p:cNvPr id="3" name="テキスト ボックス 2">
            <a:extLst>
              <a:ext uri="{FF2B5EF4-FFF2-40B4-BE49-F238E27FC236}">
                <a16:creationId xmlns:a16="http://schemas.microsoft.com/office/drawing/2014/main" id="{8F16744C-6BEA-40C5-B199-D85DB44A7465}"/>
              </a:ext>
            </a:extLst>
          </p:cNvPr>
          <p:cNvSpPr txBox="1"/>
          <p:nvPr/>
        </p:nvSpPr>
        <p:spPr>
          <a:xfrm>
            <a:off x="7525393" y="1660889"/>
            <a:ext cx="732893" cy="523220"/>
          </a:xfrm>
          <a:prstGeom prst="rect">
            <a:avLst/>
          </a:prstGeom>
          <a:noFill/>
        </p:spPr>
        <p:txBody>
          <a:bodyPr wrap="none" rtlCol="0">
            <a:spAutoFit/>
          </a:bodyPr>
          <a:lstStyle/>
          <a:p>
            <a:pPr algn="ctr"/>
            <a:r>
              <a:rPr kumimoji="1" lang="en-US" altLang="ja-JP" sz="2800" dirty="0"/>
              <a:t>50</a:t>
            </a:r>
            <a:r>
              <a:rPr kumimoji="1" lang="en-US" altLang="ja-JP" sz="2000" dirty="0"/>
              <a:t>%</a:t>
            </a:r>
            <a:endParaRPr kumimoji="1" lang="ja-JP" altLang="en-US" sz="2800" dirty="0"/>
          </a:p>
        </p:txBody>
      </p:sp>
      <p:sp>
        <p:nvSpPr>
          <p:cNvPr id="6" name="テキスト ボックス 5">
            <a:extLst>
              <a:ext uri="{FF2B5EF4-FFF2-40B4-BE49-F238E27FC236}">
                <a16:creationId xmlns:a16="http://schemas.microsoft.com/office/drawing/2014/main" id="{ECFD5334-8BF2-47AA-835D-5F734FE0F661}"/>
              </a:ext>
            </a:extLst>
          </p:cNvPr>
          <p:cNvSpPr txBox="1"/>
          <p:nvPr/>
        </p:nvSpPr>
        <p:spPr>
          <a:xfrm>
            <a:off x="7525393" y="2483142"/>
            <a:ext cx="732893" cy="523220"/>
          </a:xfrm>
          <a:prstGeom prst="rect">
            <a:avLst/>
          </a:prstGeom>
          <a:noFill/>
        </p:spPr>
        <p:txBody>
          <a:bodyPr wrap="none" rtlCol="0">
            <a:spAutoFit/>
          </a:bodyPr>
          <a:lstStyle/>
          <a:p>
            <a:pPr algn="ctr"/>
            <a:r>
              <a:rPr kumimoji="1" lang="en-US" altLang="ja-JP" sz="2800" dirty="0"/>
              <a:t>49</a:t>
            </a:r>
            <a:r>
              <a:rPr kumimoji="1" lang="en-US" altLang="ja-JP" sz="2000" dirty="0"/>
              <a:t>%</a:t>
            </a:r>
            <a:endParaRPr kumimoji="1" lang="ja-JP" altLang="en-US" sz="2800" dirty="0"/>
          </a:p>
        </p:txBody>
      </p:sp>
      <p:sp>
        <p:nvSpPr>
          <p:cNvPr id="7" name="テキスト ボックス 6">
            <a:extLst>
              <a:ext uri="{FF2B5EF4-FFF2-40B4-BE49-F238E27FC236}">
                <a16:creationId xmlns:a16="http://schemas.microsoft.com/office/drawing/2014/main" id="{14CCF881-679C-4D5D-8DEF-306E885C5FA4}"/>
              </a:ext>
            </a:extLst>
          </p:cNvPr>
          <p:cNvSpPr txBox="1"/>
          <p:nvPr/>
        </p:nvSpPr>
        <p:spPr>
          <a:xfrm>
            <a:off x="7525393" y="3305395"/>
            <a:ext cx="732893" cy="523220"/>
          </a:xfrm>
          <a:prstGeom prst="rect">
            <a:avLst/>
          </a:prstGeom>
          <a:noFill/>
        </p:spPr>
        <p:txBody>
          <a:bodyPr wrap="none" rtlCol="0">
            <a:spAutoFit/>
          </a:bodyPr>
          <a:lstStyle/>
          <a:p>
            <a:pPr algn="ctr"/>
            <a:r>
              <a:rPr kumimoji="1" lang="en-US" altLang="ja-JP" sz="2800" dirty="0"/>
              <a:t>50</a:t>
            </a:r>
            <a:r>
              <a:rPr kumimoji="1" lang="en-US" altLang="ja-JP" sz="2000" dirty="0"/>
              <a:t>%</a:t>
            </a:r>
            <a:endParaRPr kumimoji="1" lang="ja-JP" altLang="en-US" sz="2800" dirty="0"/>
          </a:p>
        </p:txBody>
      </p:sp>
      <p:sp>
        <p:nvSpPr>
          <p:cNvPr id="8" name="テキスト ボックス 7">
            <a:extLst>
              <a:ext uri="{FF2B5EF4-FFF2-40B4-BE49-F238E27FC236}">
                <a16:creationId xmlns:a16="http://schemas.microsoft.com/office/drawing/2014/main" id="{F46720B7-BE31-452A-B234-728DB49AF68D}"/>
              </a:ext>
            </a:extLst>
          </p:cNvPr>
          <p:cNvSpPr txBox="1"/>
          <p:nvPr/>
        </p:nvSpPr>
        <p:spPr>
          <a:xfrm>
            <a:off x="7525393" y="4127648"/>
            <a:ext cx="732893" cy="523220"/>
          </a:xfrm>
          <a:prstGeom prst="rect">
            <a:avLst/>
          </a:prstGeom>
          <a:noFill/>
        </p:spPr>
        <p:txBody>
          <a:bodyPr wrap="none" rtlCol="0">
            <a:spAutoFit/>
          </a:bodyPr>
          <a:lstStyle/>
          <a:p>
            <a:pPr algn="ctr"/>
            <a:r>
              <a:rPr kumimoji="1" lang="en-US" altLang="ja-JP" sz="2800" dirty="0"/>
              <a:t>51</a:t>
            </a:r>
            <a:r>
              <a:rPr kumimoji="1" lang="en-US" altLang="ja-JP" sz="2000" dirty="0"/>
              <a:t>%</a:t>
            </a:r>
            <a:endParaRPr kumimoji="1" lang="ja-JP" altLang="en-US" sz="2800" dirty="0"/>
          </a:p>
        </p:txBody>
      </p:sp>
      <p:sp>
        <p:nvSpPr>
          <p:cNvPr id="10" name="テキスト ボックス 9">
            <a:extLst>
              <a:ext uri="{FF2B5EF4-FFF2-40B4-BE49-F238E27FC236}">
                <a16:creationId xmlns:a16="http://schemas.microsoft.com/office/drawing/2014/main" id="{E0D52D0A-3A54-4EF8-AB6C-6473AF4183E8}"/>
              </a:ext>
            </a:extLst>
          </p:cNvPr>
          <p:cNvSpPr txBox="1"/>
          <p:nvPr/>
        </p:nvSpPr>
        <p:spPr>
          <a:xfrm>
            <a:off x="7525393" y="4949900"/>
            <a:ext cx="732893" cy="523220"/>
          </a:xfrm>
          <a:prstGeom prst="rect">
            <a:avLst/>
          </a:prstGeom>
          <a:noFill/>
        </p:spPr>
        <p:txBody>
          <a:bodyPr wrap="none" rtlCol="0">
            <a:spAutoFit/>
          </a:bodyPr>
          <a:lstStyle/>
          <a:p>
            <a:pPr algn="ctr"/>
            <a:r>
              <a:rPr kumimoji="1" lang="en-US" altLang="ja-JP" sz="2800" dirty="0"/>
              <a:t>58</a:t>
            </a:r>
            <a:r>
              <a:rPr kumimoji="1" lang="en-US" altLang="ja-JP" sz="2000" dirty="0"/>
              <a:t>%</a:t>
            </a:r>
            <a:endParaRPr kumimoji="1" lang="ja-JP" altLang="en-US" sz="2800" dirty="0"/>
          </a:p>
        </p:txBody>
      </p:sp>
    </p:spTree>
    <p:custDataLst>
      <p:tags r:id="rId1"/>
    </p:custDataLst>
    <p:extLst>
      <p:ext uri="{BB962C8B-B14F-4D97-AF65-F5344CB8AC3E}">
        <p14:creationId xmlns:p14="http://schemas.microsoft.com/office/powerpoint/2010/main" val="324938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latin typeface="ＭＳ Ｐゴシック" panose="020B0600070205080204" pitchFamily="50" charset="-128"/>
              </a:rPr>
              <a:t>事例報告の調査</a:t>
            </a:r>
            <a:r>
              <a:rPr kumimoji="1" lang="ja-JP" altLang="en-US" sz="3200" dirty="0">
                <a:latin typeface="+mj-ea"/>
              </a:rPr>
              <a:t>方法　</a:t>
            </a:r>
            <a:endParaRPr kumimoji="1" lang="ja-JP" sz="3200" dirty="0">
              <a:solidFill>
                <a:srgbClr val="FFFF99"/>
              </a:solidFill>
              <a:latin typeface="+mj-ea"/>
            </a:endParaRPr>
          </a:p>
        </p:txBody>
      </p:sp>
      <p:sp>
        <p:nvSpPr>
          <p:cNvPr id="12" name="正方形/長方形 11"/>
          <p:cNvSpPr/>
          <p:nvPr/>
        </p:nvSpPr>
        <p:spPr>
          <a:xfrm>
            <a:off x="434621" y="1485158"/>
            <a:ext cx="7150085" cy="4154984"/>
          </a:xfrm>
          <a:prstGeom prst="rect">
            <a:avLst/>
          </a:prstGeom>
        </p:spPr>
        <p:txBody>
          <a:bodyPr wrap="square">
            <a:spAutoFit/>
          </a:bodyPr>
          <a:lstStyle/>
          <a:p>
            <a:pPr marL="342900" lvl="1" indent="-342900">
              <a:buFont typeface="Wingdings" panose="05000000000000000000" pitchFamily="2" charset="2"/>
              <a:buChar char="l"/>
            </a:pPr>
            <a:r>
              <a:rPr lang="ja-JP" altLang="en-US" sz="2400" dirty="0">
                <a:solidFill>
                  <a:schemeClr val="accent4">
                    <a:lumMod val="50000"/>
                  </a:schemeClr>
                </a:solidFill>
                <a:latin typeface="+mj-ea"/>
                <a:ea typeface="+mj-ea"/>
              </a:rPr>
              <a:t>調査期間：</a:t>
            </a:r>
            <a:endParaRPr lang="en-US" altLang="ja-JP" sz="2400" dirty="0">
              <a:solidFill>
                <a:schemeClr val="accent4">
                  <a:lumMod val="50000"/>
                </a:schemeClr>
              </a:solidFill>
              <a:latin typeface="+mj-ea"/>
              <a:ea typeface="+mj-ea"/>
            </a:endParaRPr>
          </a:p>
          <a:p>
            <a:pPr marL="0" lvl="1"/>
            <a:r>
              <a:rPr lang="ja-JP" altLang="en-US" sz="2400" dirty="0">
                <a:latin typeface="+mj-ea"/>
                <a:ea typeface="+mj-ea"/>
              </a:rPr>
              <a:t>　</a:t>
            </a:r>
            <a:r>
              <a:rPr lang="en-US" altLang="ja-JP" sz="2400" dirty="0">
                <a:latin typeface="+mj-ea"/>
                <a:ea typeface="+mj-ea"/>
              </a:rPr>
              <a:t>2013</a:t>
            </a:r>
            <a:r>
              <a:rPr lang="ja-JP" altLang="en-US" sz="2400" dirty="0">
                <a:latin typeface="+mj-ea"/>
                <a:ea typeface="+mj-ea"/>
              </a:rPr>
              <a:t>年～　毎年</a:t>
            </a:r>
            <a:r>
              <a:rPr lang="en-US" altLang="ja-JP" sz="2400" dirty="0">
                <a:latin typeface="+mj-ea"/>
                <a:ea typeface="+mj-ea"/>
              </a:rPr>
              <a:t>1</a:t>
            </a:r>
            <a:r>
              <a:rPr lang="ja-JP" altLang="en-US" sz="2400" dirty="0">
                <a:latin typeface="+mj-ea"/>
                <a:ea typeface="+mj-ea"/>
              </a:rPr>
              <a:t>年間</a:t>
            </a:r>
            <a:endParaRPr lang="en-US" altLang="ja-JP" sz="2400" dirty="0">
              <a:latin typeface="+mj-ea"/>
              <a:ea typeface="+mj-ea"/>
            </a:endParaRPr>
          </a:p>
          <a:p>
            <a:pPr marL="0" lvl="1"/>
            <a:endParaRPr lang="en-US" altLang="ja-JP" sz="2400" dirty="0">
              <a:latin typeface="+mj-ea"/>
              <a:ea typeface="+mj-ea"/>
            </a:endParaRPr>
          </a:p>
          <a:p>
            <a:pPr marL="342900" lvl="1" indent="-342900">
              <a:buFont typeface="Wingdings" panose="05000000000000000000" pitchFamily="2" charset="2"/>
              <a:buChar char="l"/>
            </a:pPr>
            <a:r>
              <a:rPr lang="ja-JP" altLang="en-US" sz="2400" dirty="0">
                <a:solidFill>
                  <a:schemeClr val="accent4">
                    <a:lumMod val="50000"/>
                  </a:schemeClr>
                </a:solidFill>
                <a:latin typeface="+mj-ea"/>
                <a:ea typeface="+mj-ea"/>
              </a:rPr>
              <a:t>調査依頼施設：</a:t>
            </a:r>
            <a:endParaRPr lang="en-US" altLang="ja-JP" sz="2400" dirty="0">
              <a:solidFill>
                <a:schemeClr val="accent4">
                  <a:lumMod val="50000"/>
                </a:schemeClr>
              </a:solidFill>
              <a:latin typeface="+mj-ea"/>
              <a:ea typeface="+mj-ea"/>
            </a:endParaRPr>
          </a:p>
          <a:p>
            <a:r>
              <a:rPr lang="ja-JP" altLang="en-US" sz="2400" dirty="0">
                <a:latin typeface="+mj-ea"/>
                <a:ea typeface="+mj-ea"/>
              </a:rPr>
              <a:t>　最重症妊産婦受入施設</a:t>
            </a:r>
            <a:r>
              <a:rPr lang="en-US" altLang="ja-JP" sz="2400" dirty="0">
                <a:latin typeface="+mj-ea"/>
                <a:ea typeface="+mj-ea"/>
              </a:rPr>
              <a:t>	</a:t>
            </a:r>
            <a:r>
              <a:rPr lang="ja-JP" altLang="en-US" sz="2400" dirty="0">
                <a:latin typeface="+mj-ea"/>
                <a:ea typeface="+mj-ea"/>
              </a:rPr>
              <a:t>　</a:t>
            </a:r>
            <a:r>
              <a:rPr lang="en-US" altLang="ja-JP" sz="2400" dirty="0">
                <a:latin typeface="+mj-ea"/>
                <a:ea typeface="+mj-ea"/>
              </a:rPr>
              <a:t>9</a:t>
            </a:r>
            <a:r>
              <a:rPr lang="ja-JP" altLang="en-US" sz="2400" dirty="0">
                <a:latin typeface="+mj-ea"/>
                <a:ea typeface="+mj-ea"/>
              </a:rPr>
              <a:t>施設</a:t>
            </a:r>
            <a:endParaRPr lang="en-US" altLang="ja-JP" sz="2400" dirty="0">
              <a:latin typeface="+mj-ea"/>
              <a:ea typeface="+mj-ea"/>
            </a:endParaRPr>
          </a:p>
          <a:p>
            <a:r>
              <a:rPr lang="ja-JP" altLang="en-US" sz="2400" dirty="0">
                <a:latin typeface="+mj-ea"/>
                <a:ea typeface="+mj-ea"/>
              </a:rPr>
              <a:t>　</a:t>
            </a:r>
            <a:r>
              <a:rPr lang="en-US" altLang="ja-JP" sz="2400" dirty="0">
                <a:latin typeface="+mj-ea"/>
                <a:ea typeface="+mj-ea"/>
              </a:rPr>
              <a:t>OGCS</a:t>
            </a:r>
            <a:r>
              <a:rPr lang="ja-JP" altLang="en-US" sz="2400" dirty="0">
                <a:latin typeface="+mj-ea"/>
                <a:ea typeface="+mj-ea"/>
              </a:rPr>
              <a:t>参加施設</a:t>
            </a:r>
            <a:r>
              <a:rPr lang="en-US" altLang="ja-JP" sz="2400" dirty="0">
                <a:latin typeface="+mj-ea"/>
                <a:ea typeface="+mj-ea"/>
              </a:rPr>
              <a:t>		 25</a:t>
            </a:r>
            <a:r>
              <a:rPr lang="ja-JP" altLang="en-US" sz="2400" dirty="0">
                <a:latin typeface="+mj-ea"/>
                <a:ea typeface="+mj-ea"/>
              </a:rPr>
              <a:t>施設</a:t>
            </a:r>
            <a:endParaRPr lang="en-US" altLang="ja-JP" sz="2400" dirty="0">
              <a:latin typeface="+mj-ea"/>
              <a:ea typeface="+mj-ea"/>
            </a:endParaRPr>
          </a:p>
          <a:p>
            <a:pPr marL="0" lvl="1"/>
            <a:r>
              <a:rPr lang="ja-JP" altLang="en-US" sz="2400" dirty="0">
                <a:latin typeface="+mj-ea"/>
                <a:ea typeface="+mj-ea"/>
              </a:rPr>
              <a:t>　救命救急</a:t>
            </a:r>
            <a:r>
              <a:rPr lang="en-US" altLang="ja-JP" sz="2400" dirty="0">
                <a:latin typeface="+mj-ea"/>
                <a:ea typeface="+mj-ea"/>
              </a:rPr>
              <a:t>C			  7</a:t>
            </a:r>
            <a:r>
              <a:rPr lang="ja-JP" altLang="en-US" sz="2400" dirty="0">
                <a:latin typeface="+mj-ea"/>
                <a:ea typeface="+mj-ea"/>
              </a:rPr>
              <a:t>施設</a:t>
            </a:r>
            <a:endParaRPr lang="en-US" altLang="ja-JP" sz="2400" dirty="0">
              <a:latin typeface="+mj-ea"/>
              <a:ea typeface="+mj-ea"/>
            </a:endParaRPr>
          </a:p>
          <a:p>
            <a:pPr marL="0" lvl="1"/>
            <a:endParaRPr lang="en-US" altLang="ja-JP" sz="2400" dirty="0">
              <a:latin typeface="+mj-ea"/>
              <a:ea typeface="+mj-ea"/>
            </a:endParaRPr>
          </a:p>
          <a:p>
            <a:pPr marL="342900" lvl="1" indent="-342900">
              <a:buFont typeface="Wingdings" panose="05000000000000000000" pitchFamily="2" charset="2"/>
              <a:buChar char="l"/>
            </a:pPr>
            <a:r>
              <a:rPr lang="ja-JP" altLang="en-US" sz="2400" dirty="0">
                <a:solidFill>
                  <a:schemeClr val="accent4">
                    <a:lumMod val="50000"/>
                  </a:schemeClr>
                </a:solidFill>
                <a:latin typeface="+mj-ea"/>
                <a:ea typeface="+mj-ea"/>
              </a:rPr>
              <a:t>方法</a:t>
            </a:r>
            <a:r>
              <a:rPr lang="ja-JP" altLang="en-US" sz="2400" dirty="0">
                <a:latin typeface="+mj-ea"/>
                <a:ea typeface="+mj-ea"/>
              </a:rPr>
              <a:t>：</a:t>
            </a:r>
            <a:endParaRPr lang="en-US" altLang="ja-JP" sz="2400" dirty="0">
              <a:latin typeface="+mj-ea"/>
              <a:ea typeface="+mj-ea"/>
            </a:endParaRPr>
          </a:p>
          <a:p>
            <a:pPr marL="176213" lvl="1"/>
            <a:r>
              <a:rPr lang="ja-JP" altLang="en-US" sz="2400" dirty="0">
                <a:latin typeface="+mj-ea"/>
                <a:ea typeface="+mj-ea"/>
              </a:rPr>
              <a:t>調査期間内に、発生した個々の最重症妊産婦事例について、個票提出に基づく調査</a:t>
            </a:r>
            <a:endParaRPr lang="en-US" altLang="ja-JP" sz="2400" dirty="0">
              <a:latin typeface="+mj-ea"/>
              <a:ea typeface="+mj-ea"/>
            </a:endParaRPr>
          </a:p>
        </p:txBody>
      </p:sp>
    </p:spTree>
    <p:custDataLst>
      <p:tags r:id="rId1"/>
    </p:custDataLst>
    <p:extLst>
      <p:ext uri="{BB962C8B-B14F-4D97-AF65-F5344CB8AC3E}">
        <p14:creationId xmlns:p14="http://schemas.microsoft.com/office/powerpoint/2010/main" val="3769385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結果のまとめ </a:t>
            </a:r>
            <a:r>
              <a:rPr kumimoji="1" lang="en-US" altLang="ja-JP" sz="2400" dirty="0">
                <a:solidFill>
                  <a:srgbClr val="FFFF99"/>
                </a:solidFill>
                <a:latin typeface="ＭＳ Ｐゴシック" panose="020B0600070205080204" pitchFamily="50" charset="-128"/>
              </a:rPr>
              <a:t>– 6</a:t>
            </a:r>
            <a:r>
              <a:rPr kumimoji="1" lang="ja-JP" altLang="en-US" sz="2400" dirty="0">
                <a:solidFill>
                  <a:srgbClr val="FFFF99"/>
                </a:solidFill>
                <a:latin typeface="ＭＳ Ｐゴシック" panose="020B0600070205080204" pitchFamily="50" charset="-128"/>
              </a:rPr>
              <a:t>年間の推移 </a:t>
            </a:r>
            <a:r>
              <a:rPr kumimoji="1" lang="en-US" altLang="ja-JP" sz="2400" dirty="0">
                <a:solidFill>
                  <a:srgbClr val="FFFF99"/>
                </a:solidFill>
                <a:latin typeface="ＭＳ Ｐゴシック" panose="020B0600070205080204" pitchFamily="50" charset="-128"/>
              </a:rPr>
              <a:t>-</a:t>
            </a:r>
            <a:endParaRPr kumimoji="1" lang="ja-JP" sz="3200" dirty="0">
              <a:solidFill>
                <a:srgbClr val="FFFF99"/>
              </a:solidFill>
              <a:latin typeface="+mj-ea"/>
            </a:endParaRPr>
          </a:p>
        </p:txBody>
      </p:sp>
      <p:sp>
        <p:nvSpPr>
          <p:cNvPr id="8" name="テキスト ボックス 7"/>
          <p:cNvSpPr txBox="1"/>
          <p:nvPr/>
        </p:nvSpPr>
        <p:spPr>
          <a:xfrm>
            <a:off x="589290" y="1501645"/>
            <a:ext cx="8049106" cy="4216154"/>
          </a:xfrm>
          <a:prstGeom prst="rect">
            <a:avLst/>
          </a:prstGeom>
          <a:noFill/>
        </p:spPr>
        <p:txBody>
          <a:bodyPr wrap="square" rtlCol="0">
            <a:spAutoFit/>
          </a:bodyPr>
          <a:lstStyle/>
          <a:p>
            <a:pPr marL="446088" indent="-446088">
              <a:lnSpc>
                <a:spcPct val="110000"/>
              </a:lnSpc>
              <a:spcBef>
                <a:spcPts val="1800"/>
              </a:spcBef>
              <a:buFont typeface="+mj-lt"/>
              <a:buAutoNum type="arabicPeriod"/>
            </a:pPr>
            <a:r>
              <a:rPr lang="ja-JP" altLang="en-US" sz="2400" b="1" dirty="0">
                <a:solidFill>
                  <a:prstClr val="black"/>
                </a:solidFill>
                <a:latin typeface="ＭＳ Ｐゴシック" panose="020B0600070205080204" pitchFamily="50" charset="-128"/>
              </a:rPr>
              <a:t>最重症妊婦の発生率は、約</a:t>
            </a:r>
            <a:r>
              <a:rPr lang="en-US" altLang="ja-JP" sz="2400" b="1" dirty="0">
                <a:solidFill>
                  <a:prstClr val="black"/>
                </a:solidFill>
                <a:latin typeface="ＭＳ Ｐゴシック" panose="020B0600070205080204" pitchFamily="50" charset="-128"/>
              </a:rPr>
              <a:t>170</a:t>
            </a:r>
            <a:r>
              <a:rPr lang="ja-JP" altLang="en-US" sz="2400" b="1" dirty="0">
                <a:solidFill>
                  <a:prstClr val="black"/>
                </a:solidFill>
                <a:latin typeface="ＭＳ Ｐゴシック" panose="020B0600070205080204" pitchFamily="50" charset="-128"/>
              </a:rPr>
              <a:t>人に一人であった。</a:t>
            </a:r>
            <a:endParaRPr lang="en-US" altLang="ja-JP" sz="2400" b="1" dirty="0">
              <a:solidFill>
                <a:prstClr val="black"/>
              </a:solidFill>
              <a:latin typeface="ＭＳ Ｐゴシック" panose="020B0600070205080204" pitchFamily="50" charset="-128"/>
            </a:endParaRPr>
          </a:p>
          <a:p>
            <a:pPr marL="446088" indent="-446088">
              <a:lnSpc>
                <a:spcPct val="110000"/>
              </a:lnSpc>
              <a:spcBef>
                <a:spcPts val="1800"/>
              </a:spcBef>
              <a:buFont typeface="+mj-lt"/>
              <a:buAutoNum type="arabicPeriod"/>
            </a:pPr>
            <a:r>
              <a:rPr lang="ja-JP" altLang="en-US" sz="2400" b="1" dirty="0">
                <a:solidFill>
                  <a:prstClr val="black"/>
                </a:solidFill>
                <a:latin typeface="ＭＳ Ｐゴシック" panose="020B0600070205080204" pitchFamily="50" charset="-128"/>
              </a:rPr>
              <a:t>間接産科原因として、中枢、心血管疾患が多い。</a:t>
            </a:r>
            <a:endParaRPr lang="en-US" altLang="ja-JP" sz="2400" b="1" dirty="0">
              <a:solidFill>
                <a:prstClr val="black"/>
              </a:solidFill>
              <a:latin typeface="ＭＳ Ｐゴシック" panose="020B0600070205080204" pitchFamily="50" charset="-128"/>
            </a:endParaRPr>
          </a:p>
          <a:p>
            <a:pPr marL="446088" indent="-446088">
              <a:lnSpc>
                <a:spcPct val="110000"/>
              </a:lnSpc>
              <a:spcBef>
                <a:spcPts val="1800"/>
              </a:spcBef>
              <a:buFont typeface="+mj-lt"/>
              <a:buAutoNum type="arabicPeriod"/>
            </a:pPr>
            <a:r>
              <a:rPr lang="ja-JP" altLang="en-US" sz="2400" b="1" dirty="0">
                <a:solidFill>
                  <a:prstClr val="black"/>
                </a:solidFill>
                <a:latin typeface="ＭＳ Ｐゴシック" panose="020B0600070205080204" pitchFamily="50" charset="-128"/>
              </a:rPr>
              <a:t>産科危機的出血の中で、この数年、分娩前に予測困難な癒着胎盤が増加している。</a:t>
            </a:r>
            <a:endParaRPr lang="en-US" altLang="ja-JP" sz="2400" b="1" dirty="0">
              <a:solidFill>
                <a:prstClr val="black"/>
              </a:solidFill>
              <a:latin typeface="ＭＳ Ｐゴシック" panose="020B0600070205080204" pitchFamily="50" charset="-128"/>
            </a:endParaRPr>
          </a:p>
          <a:p>
            <a:pPr marL="446088" indent="-446088">
              <a:lnSpc>
                <a:spcPct val="110000"/>
              </a:lnSpc>
              <a:spcBef>
                <a:spcPts val="1800"/>
              </a:spcBef>
              <a:buFont typeface="+mj-lt"/>
              <a:buAutoNum type="arabicPeriod"/>
            </a:pPr>
            <a:r>
              <a:rPr lang="ja-JP" altLang="en-US" sz="2400" b="1" dirty="0">
                <a:solidFill>
                  <a:prstClr val="black"/>
                </a:solidFill>
                <a:latin typeface="ＭＳ Ｐゴシック" panose="020B0600070205080204" pitchFamily="50" charset="-128"/>
              </a:rPr>
              <a:t>搬送症例の初療場所として、高度救命センターや救命センターの数は増えていない。</a:t>
            </a:r>
            <a:endParaRPr lang="en-US" altLang="ja-JP" sz="2400" b="1" dirty="0">
              <a:solidFill>
                <a:prstClr val="black"/>
              </a:solidFill>
              <a:latin typeface="ＭＳ Ｐゴシック" panose="020B0600070205080204" pitchFamily="50" charset="-128"/>
            </a:endParaRPr>
          </a:p>
          <a:p>
            <a:pPr marL="446088" indent="-446088">
              <a:lnSpc>
                <a:spcPct val="110000"/>
              </a:lnSpc>
              <a:spcBef>
                <a:spcPts val="1800"/>
              </a:spcBef>
              <a:buFont typeface="+mj-lt"/>
              <a:buAutoNum type="arabicPeriod"/>
            </a:pPr>
            <a:r>
              <a:rPr lang="ja-JP" altLang="en-US" sz="2400" b="1" dirty="0">
                <a:solidFill>
                  <a:prstClr val="black"/>
                </a:solidFill>
                <a:latin typeface="ＭＳ Ｐゴシック" panose="020B0600070205080204" pitchFamily="50" charset="-128"/>
              </a:rPr>
              <a:t>最終的な管理施設として、最重症合併妊産婦受け入れ施設や救命センターが半数を超えている。</a:t>
            </a:r>
            <a:endParaRPr lang="en-US" altLang="ja-JP" sz="2400" b="1" dirty="0">
              <a:solidFill>
                <a:prstClr val="black"/>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40</a:t>
            </a:fld>
            <a:endParaRPr lang="en-US" altLang="en-US">
              <a:solidFill>
                <a:srgbClr val="262626">
                  <a:tint val="75000"/>
                </a:srgbClr>
              </a:solidFill>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95362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t>報告事項</a:t>
            </a:r>
            <a:endParaRPr kumimoji="1" lang="ja-JP" sz="3200" dirty="0"/>
          </a:p>
        </p:txBody>
      </p:sp>
      <p:sp>
        <p:nvSpPr>
          <p:cNvPr id="4" name="テキスト ボックス 3"/>
          <p:cNvSpPr txBox="1"/>
          <p:nvPr/>
        </p:nvSpPr>
        <p:spPr>
          <a:xfrm>
            <a:off x="608418" y="1531817"/>
            <a:ext cx="8212853" cy="3662541"/>
          </a:xfrm>
          <a:prstGeom prst="rect">
            <a:avLst/>
          </a:prstGeom>
          <a:noFill/>
        </p:spPr>
        <p:txBody>
          <a:bodyPr wrap="square" rtlCol="0">
            <a:spAutoFit/>
          </a:bodyPr>
          <a:lstStyle/>
          <a:p>
            <a:pPr marL="457200" indent="-457200">
              <a:lnSpc>
                <a:spcPct val="130000"/>
              </a:lnSpc>
              <a:spcBef>
                <a:spcPts val="3000"/>
              </a:spcBef>
              <a:buFont typeface="+mj-lt"/>
              <a:buAutoNum type="arabicPeriod"/>
            </a:pPr>
            <a:r>
              <a:rPr lang="en-US" altLang="ja-JP" sz="2800">
                <a:solidFill>
                  <a:schemeClr val="bg1">
                    <a:lumMod val="50000"/>
                  </a:schemeClr>
                </a:solidFill>
                <a:latin typeface="+mj-ea"/>
                <a:ea typeface="+mj-ea"/>
              </a:rPr>
              <a:t>2018</a:t>
            </a:r>
            <a:r>
              <a:rPr lang="ja-JP" altLang="en-US" sz="2800" dirty="0">
                <a:solidFill>
                  <a:schemeClr val="bg1">
                    <a:lumMod val="50000"/>
                  </a:schemeClr>
                </a:solidFill>
                <a:latin typeface="+mj-ea"/>
                <a:ea typeface="+mj-ea"/>
              </a:rPr>
              <a:t>年　最重症合併妊産婦</a:t>
            </a:r>
            <a:endParaRPr lang="en-US" altLang="ja-JP" sz="2800" dirty="0">
              <a:solidFill>
                <a:schemeClr val="bg1">
                  <a:lumMod val="50000"/>
                </a:schemeClr>
              </a:solidFill>
              <a:latin typeface="+mj-ea"/>
              <a:ea typeface="+mj-ea"/>
            </a:endParaRPr>
          </a:p>
          <a:p>
            <a:pPr marL="457200" indent="-457200">
              <a:lnSpc>
                <a:spcPct val="130000"/>
              </a:lnSpc>
              <a:spcBef>
                <a:spcPts val="3000"/>
              </a:spcBef>
              <a:buFont typeface="+mj-lt"/>
              <a:buAutoNum type="arabicPeriod"/>
            </a:pPr>
            <a:r>
              <a:rPr lang="ja-JP" altLang="en-US" sz="2800" dirty="0">
                <a:solidFill>
                  <a:schemeClr val="bg1">
                    <a:lumMod val="50000"/>
                  </a:schemeClr>
                </a:solidFill>
                <a:latin typeface="+mj-ea"/>
                <a:ea typeface="+mj-ea"/>
              </a:rPr>
              <a:t>過去</a:t>
            </a:r>
            <a:r>
              <a:rPr lang="en-US" altLang="ja-JP" sz="2800" dirty="0">
                <a:solidFill>
                  <a:schemeClr val="bg1">
                    <a:lumMod val="50000"/>
                  </a:schemeClr>
                </a:solidFill>
                <a:latin typeface="+mj-ea"/>
                <a:ea typeface="+mj-ea"/>
              </a:rPr>
              <a:t>6</a:t>
            </a:r>
            <a:r>
              <a:rPr lang="ja-JP" altLang="en-US" sz="2800" dirty="0">
                <a:solidFill>
                  <a:schemeClr val="bg1">
                    <a:lumMod val="50000"/>
                  </a:schemeClr>
                </a:solidFill>
                <a:latin typeface="+mj-ea"/>
                <a:ea typeface="+mj-ea"/>
              </a:rPr>
              <a:t>年間の最重症合併妊産婦の推移</a:t>
            </a:r>
            <a:r>
              <a:rPr lang="en-US" altLang="ja-JP" sz="2800" dirty="0">
                <a:solidFill>
                  <a:schemeClr val="bg1">
                    <a:lumMod val="50000"/>
                  </a:schemeClr>
                </a:solidFill>
                <a:latin typeface="+mj-ea"/>
                <a:ea typeface="+mj-ea"/>
              </a:rPr>
              <a:t>			</a:t>
            </a:r>
            <a:r>
              <a:rPr lang="ja-JP" altLang="en-US" sz="2800" dirty="0">
                <a:solidFill>
                  <a:schemeClr val="bg1">
                    <a:lumMod val="50000"/>
                  </a:schemeClr>
                </a:solidFill>
                <a:latin typeface="+mj-ea"/>
                <a:ea typeface="+mj-ea"/>
              </a:rPr>
              <a:t>・ 産科危機的出血に注目して</a:t>
            </a:r>
            <a:r>
              <a:rPr lang="en-US" altLang="ja-JP" sz="2800" dirty="0">
                <a:solidFill>
                  <a:schemeClr val="bg1">
                    <a:lumMod val="50000"/>
                  </a:schemeClr>
                </a:solidFill>
                <a:latin typeface="+mj-ea"/>
                <a:ea typeface="+mj-ea"/>
              </a:rPr>
              <a:t>				</a:t>
            </a:r>
            <a:r>
              <a:rPr lang="ja-JP" altLang="en-US" sz="2800" dirty="0">
                <a:solidFill>
                  <a:schemeClr val="bg1">
                    <a:lumMod val="50000"/>
                  </a:schemeClr>
                </a:solidFill>
                <a:latin typeface="+mj-ea"/>
                <a:ea typeface="+mj-ea"/>
              </a:rPr>
              <a:t>・ </a:t>
            </a:r>
            <a:r>
              <a:rPr lang="ja-JP" altLang="en-US" sz="2800" dirty="0">
                <a:solidFill>
                  <a:schemeClr val="bg1">
                    <a:lumMod val="50000"/>
                  </a:schemeClr>
                </a:solidFill>
                <a:latin typeface="+mj-ea"/>
              </a:rPr>
              <a:t>施設の違いによる死亡率と救命率の違い</a:t>
            </a:r>
            <a:endParaRPr lang="en-US" altLang="ja-JP" sz="2800" dirty="0">
              <a:solidFill>
                <a:schemeClr val="bg1">
                  <a:lumMod val="50000"/>
                </a:schemeClr>
              </a:solidFill>
              <a:latin typeface="+mj-ea"/>
            </a:endParaRPr>
          </a:p>
          <a:p>
            <a:pPr marL="457200" indent="-457200">
              <a:lnSpc>
                <a:spcPct val="130000"/>
              </a:lnSpc>
              <a:spcBef>
                <a:spcPts val="3000"/>
              </a:spcBef>
              <a:buFont typeface="+mj-lt"/>
              <a:buAutoNum type="arabicPeriod"/>
            </a:pPr>
            <a:r>
              <a:rPr lang="ja-JP" altLang="en-US" sz="2800" dirty="0">
                <a:solidFill>
                  <a:srgbClr val="262626"/>
                </a:solidFill>
                <a:latin typeface="+mj-ea"/>
                <a:ea typeface="+mj-ea"/>
              </a:rPr>
              <a:t>この</a:t>
            </a:r>
            <a:r>
              <a:rPr lang="en-US" altLang="ja-JP" sz="2800" dirty="0">
                <a:solidFill>
                  <a:srgbClr val="262626"/>
                </a:solidFill>
                <a:latin typeface="+mj-ea"/>
                <a:ea typeface="+mj-ea"/>
              </a:rPr>
              <a:t>6</a:t>
            </a:r>
            <a:r>
              <a:rPr lang="ja-JP" altLang="en-US" sz="2800" dirty="0">
                <a:solidFill>
                  <a:srgbClr val="262626"/>
                </a:solidFill>
                <a:latin typeface="+mj-ea"/>
                <a:ea typeface="+mj-ea"/>
              </a:rPr>
              <a:t>年間の死亡原因の推移について</a:t>
            </a:r>
            <a:endParaRPr lang="en-US" altLang="ja-JP" sz="2800" dirty="0">
              <a:solidFill>
                <a:srgbClr val="262626"/>
              </a:solidFill>
              <a:latin typeface="+mj-ea"/>
              <a:ea typeface="+mj-ea"/>
            </a:endParaRPr>
          </a:p>
        </p:txBody>
      </p:sp>
      <p:sp>
        <p:nvSpPr>
          <p:cNvPr id="2" name="スライド番号プレースホルダー 1"/>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41</a:t>
            </a:fld>
            <a:endParaRPr lang="en-US" altLang="en-US">
              <a:solidFill>
                <a:srgbClr val="262626">
                  <a:tint val="75000"/>
                </a:srgbClr>
              </a:solidFill>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90402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xEl>
                                              <p:pRg st="0" end="0"/>
                                            </p:txEl>
                                          </p:spTgt>
                                        </p:tgtEl>
                                        <p:attrNameLst>
                                          <p:attrName>style.opacity</p:attrName>
                                        </p:attrNameLst>
                                      </p:cBhvr>
                                      <p:to>
                                        <p:strVal val="0.5"/>
                                      </p:to>
                                    </p:set>
                                    <p:animEffect filter="image" prLst="opacity: 0.5">
                                      <p:cBhvr rctx="IE">
                                        <p:cTn id="7" dur="indefinite"/>
                                        <p:tgtEl>
                                          <p:spTgt spid="4">
                                            <p:txEl>
                                              <p:pRg st="0" end="0"/>
                                            </p:txEl>
                                          </p:spTgt>
                                        </p:tgtEl>
                                      </p:cBhvr>
                                    </p:animEffect>
                                  </p:childTnLst>
                                </p:cTn>
                              </p:par>
                              <p:par>
                                <p:cTn id="8" presetID="9" presetClass="emph" presetSubtype="0" nodeType="withEffect">
                                  <p:stCondLst>
                                    <p:cond delay="0"/>
                                  </p:stCondLst>
                                  <p:childTnLst>
                                    <p:set>
                                      <p:cBhvr rctx="PPT">
                                        <p:cTn id="9" dur="indefinite"/>
                                        <p:tgtEl>
                                          <p:spTgt spid="4">
                                            <p:txEl>
                                              <p:pRg st="1" end="1"/>
                                            </p:txEl>
                                          </p:spTgt>
                                        </p:tgtEl>
                                        <p:attrNameLst>
                                          <p:attrName>style.opacity</p:attrName>
                                        </p:attrNameLst>
                                      </p:cBhvr>
                                      <p:to>
                                        <p:strVal val="0.5"/>
                                      </p:to>
                                    </p:set>
                                    <p:animEffect filter="image" prLst="opacity: 0.5">
                                      <p:cBhvr rctx="IE">
                                        <p:cTn id="10" dur="indefinite"/>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latin typeface="+mj-ea"/>
              </a:rPr>
              <a:t>母体死亡例 </a:t>
            </a:r>
            <a:r>
              <a:rPr kumimoji="1" lang="en-US" altLang="ja-JP" sz="2400" dirty="0">
                <a:solidFill>
                  <a:srgbClr val="FFFF99"/>
                </a:solidFill>
                <a:latin typeface="+mj-ea"/>
              </a:rPr>
              <a:t>– 6</a:t>
            </a:r>
            <a:r>
              <a:rPr kumimoji="1" lang="ja-JP" altLang="en-US" sz="2400" dirty="0">
                <a:solidFill>
                  <a:srgbClr val="FFFF99"/>
                </a:solidFill>
                <a:latin typeface="+mj-ea"/>
              </a:rPr>
              <a:t>年間の死亡原因 </a:t>
            </a:r>
            <a:r>
              <a:rPr kumimoji="1" lang="en-US" altLang="ja-JP" sz="2400" dirty="0">
                <a:solidFill>
                  <a:srgbClr val="FFFF99"/>
                </a:solidFill>
                <a:latin typeface="+mj-ea"/>
              </a:rPr>
              <a:t>-</a:t>
            </a:r>
            <a:endParaRPr kumimoji="1" lang="ja-JP" sz="3200" dirty="0">
              <a:solidFill>
                <a:srgbClr val="FFFF99"/>
              </a:solidFill>
              <a:latin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1071846700"/>
              </p:ext>
            </p:extLst>
          </p:nvPr>
        </p:nvGraphicFramePr>
        <p:xfrm>
          <a:off x="223022" y="1594624"/>
          <a:ext cx="8742558" cy="4687228"/>
        </p:xfrm>
        <a:graphic>
          <a:graphicData uri="http://schemas.openxmlformats.org/drawingml/2006/table">
            <a:tbl>
              <a:tblPr firstRow="1" bandRow="1">
                <a:tableStyleId>{B301B821-A1FF-4177-AEE7-76D212191A09}</a:tableStyleId>
              </a:tblPr>
              <a:tblGrid>
                <a:gridCol w="1457093">
                  <a:extLst>
                    <a:ext uri="{9D8B030D-6E8A-4147-A177-3AD203B41FA5}">
                      <a16:colId xmlns:a16="http://schemas.microsoft.com/office/drawing/2014/main" val="20000"/>
                    </a:ext>
                  </a:extLst>
                </a:gridCol>
                <a:gridCol w="1457093">
                  <a:extLst>
                    <a:ext uri="{9D8B030D-6E8A-4147-A177-3AD203B41FA5}">
                      <a16:colId xmlns:a16="http://schemas.microsoft.com/office/drawing/2014/main" val="20001"/>
                    </a:ext>
                  </a:extLst>
                </a:gridCol>
                <a:gridCol w="1457093">
                  <a:extLst>
                    <a:ext uri="{9D8B030D-6E8A-4147-A177-3AD203B41FA5}">
                      <a16:colId xmlns:a16="http://schemas.microsoft.com/office/drawing/2014/main" val="20002"/>
                    </a:ext>
                  </a:extLst>
                </a:gridCol>
                <a:gridCol w="1457093">
                  <a:extLst>
                    <a:ext uri="{9D8B030D-6E8A-4147-A177-3AD203B41FA5}">
                      <a16:colId xmlns:a16="http://schemas.microsoft.com/office/drawing/2014/main" val="20003"/>
                    </a:ext>
                  </a:extLst>
                </a:gridCol>
                <a:gridCol w="1457093">
                  <a:extLst>
                    <a:ext uri="{9D8B030D-6E8A-4147-A177-3AD203B41FA5}">
                      <a16:colId xmlns:a16="http://schemas.microsoft.com/office/drawing/2014/main" val="20004"/>
                    </a:ext>
                  </a:extLst>
                </a:gridCol>
                <a:gridCol w="1457093">
                  <a:extLst>
                    <a:ext uri="{9D8B030D-6E8A-4147-A177-3AD203B41FA5}">
                      <a16:colId xmlns:a16="http://schemas.microsoft.com/office/drawing/2014/main" val="1894464767"/>
                    </a:ext>
                  </a:extLst>
                </a:gridCol>
              </a:tblGrid>
              <a:tr h="752364">
                <a:tc>
                  <a:txBody>
                    <a:bodyPr/>
                    <a:lstStyle/>
                    <a:p>
                      <a:pPr algn="ctr"/>
                      <a:r>
                        <a:rPr kumimoji="1" lang="en-US" altLang="ja-JP" sz="2000" dirty="0">
                          <a:latin typeface="+mj-lt"/>
                        </a:rPr>
                        <a:t>2013</a:t>
                      </a:r>
                      <a:endParaRPr kumimoji="1" lang="ja-JP" altLang="en-US" sz="2000" dirty="0">
                        <a:latin typeface="+mj-lt"/>
                        <a:ea typeface="+mj-ea"/>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en-US" altLang="ja-JP" sz="2000" dirty="0">
                          <a:latin typeface="+mj-lt"/>
                        </a:rPr>
                        <a:t>2014</a:t>
                      </a:r>
                      <a:endParaRPr kumimoji="1" lang="ja-JP" altLang="en-US" sz="2000" dirty="0">
                        <a:latin typeface="+mj-lt"/>
                        <a:ea typeface="+mj-ea"/>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en-US" altLang="ja-JP" sz="2000" dirty="0">
                          <a:latin typeface="+mj-lt"/>
                        </a:rPr>
                        <a:t>2015</a:t>
                      </a:r>
                      <a:endParaRPr kumimoji="1" lang="ja-JP" altLang="en-US" sz="2000" dirty="0">
                        <a:latin typeface="+mj-lt"/>
                        <a:ea typeface="+mj-ea"/>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en-US" altLang="ja-JP" sz="2000" dirty="0">
                          <a:latin typeface="+mj-lt"/>
                        </a:rPr>
                        <a:t>2016</a:t>
                      </a:r>
                      <a:endParaRPr kumimoji="1" lang="ja-JP" altLang="en-US" sz="2000" dirty="0">
                        <a:latin typeface="+mj-lt"/>
                        <a:ea typeface="+mj-ea"/>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en-US" altLang="ja-JP" sz="2000" dirty="0">
                          <a:latin typeface="+mj-lt"/>
                        </a:rPr>
                        <a:t>2017</a:t>
                      </a:r>
                      <a:endParaRPr kumimoji="1" lang="ja-JP" altLang="en-US" sz="2000" dirty="0">
                        <a:latin typeface="+mj-lt"/>
                        <a:ea typeface="+mj-ea"/>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en-US" altLang="ja-JP" sz="2000" dirty="0">
                          <a:latin typeface="+mj-lt"/>
                          <a:ea typeface="+mj-ea"/>
                        </a:rPr>
                        <a:t>2018</a:t>
                      </a:r>
                      <a:endParaRPr kumimoji="1" lang="ja-JP" altLang="en-US" sz="2000" dirty="0">
                        <a:latin typeface="+mj-lt"/>
                        <a:ea typeface="+mj-ea"/>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25408">
                <a:tc>
                  <a:txBody>
                    <a:bodyPr/>
                    <a:lstStyle/>
                    <a:p>
                      <a:pPr algn="ctr"/>
                      <a:r>
                        <a:rPr kumimoji="1" lang="ja-JP" altLang="en-US" sz="1800" dirty="0">
                          <a:latin typeface="+mj-ea"/>
                          <a:ea typeface="+mj-ea"/>
                        </a:rPr>
                        <a:t>子宮型</a:t>
                      </a:r>
                      <a:endParaRPr kumimoji="1" lang="en-US" altLang="ja-JP" sz="1800" dirty="0">
                        <a:latin typeface="+mj-ea"/>
                        <a:ea typeface="+mj-ea"/>
                      </a:endParaRPr>
                    </a:p>
                    <a:p>
                      <a:pPr algn="ctr"/>
                      <a:r>
                        <a:rPr kumimoji="1" lang="ja-JP" altLang="en-US" sz="1800" dirty="0">
                          <a:latin typeface="+mj-ea"/>
                          <a:ea typeface="+mj-ea"/>
                        </a:rPr>
                        <a:t>羊水塞栓</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800" dirty="0">
                          <a:latin typeface="+mj-ea"/>
                          <a:ea typeface="+mj-ea"/>
                        </a:rPr>
                        <a:t>弛緩出血</a:t>
                      </a:r>
                      <a:endParaRPr kumimoji="1" lang="en-US" altLang="ja-JP" sz="1800" dirty="0">
                        <a:latin typeface="+mj-ea"/>
                        <a:ea typeface="+mj-ea"/>
                      </a:endParaRPr>
                    </a:p>
                    <a:p>
                      <a:pPr algn="ctr"/>
                      <a:r>
                        <a:rPr kumimoji="1" lang="en-US" altLang="ja-JP" sz="1800" dirty="0">
                          <a:latin typeface="+mj-ea"/>
                          <a:ea typeface="+mj-ea"/>
                        </a:rPr>
                        <a:t>DIC</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dk1"/>
                          </a:solidFill>
                          <a:latin typeface="+mj-ea"/>
                          <a:ea typeface="+mn-ea"/>
                          <a:cs typeface="+mn-cs"/>
                        </a:rPr>
                        <a:t>心肺虚脱型</a:t>
                      </a:r>
                      <a:endParaRPr kumimoji="1" lang="en-US" altLang="ja-JP" sz="1800" kern="1200" dirty="0">
                        <a:solidFill>
                          <a:schemeClr val="dk1"/>
                        </a:solidFill>
                        <a:latin typeface="+mj-ea"/>
                        <a:ea typeface="+mn-ea"/>
                        <a:cs typeface="+mn-cs"/>
                      </a:endParaRPr>
                    </a:p>
                    <a:p>
                      <a:pPr algn="ctr"/>
                      <a:r>
                        <a:rPr kumimoji="1" lang="ja-JP" altLang="en-US" sz="1800" dirty="0">
                          <a:latin typeface="+mj-ea"/>
                          <a:ea typeface="+mj-ea"/>
                        </a:rPr>
                        <a:t>羊水塞栓</a:t>
                      </a:r>
                      <a:endParaRPr kumimoji="1" lang="en-US" altLang="ja-JP" sz="1800" dirty="0">
                        <a:latin typeface="+mj-ea"/>
                        <a:ea typeface="+mj-ea"/>
                      </a:endParaRPr>
                    </a:p>
                    <a:p>
                      <a:pPr algn="ctr"/>
                      <a:r>
                        <a:rPr kumimoji="1" lang="ja-JP" altLang="en-US" sz="1800" dirty="0">
                          <a:latin typeface="+mj-ea"/>
                          <a:ea typeface="+mj-ea"/>
                        </a:rPr>
                        <a:t>（出血死）</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800" dirty="0">
                          <a:latin typeface="+mj-ea"/>
                          <a:ea typeface="+mj-ea"/>
                        </a:rPr>
                        <a:t>早剥に伴う</a:t>
                      </a:r>
                      <a:endParaRPr kumimoji="1" lang="en-US" altLang="ja-JP" sz="1800" dirty="0">
                        <a:latin typeface="+mj-ea"/>
                        <a:ea typeface="+mj-ea"/>
                      </a:endParaRPr>
                    </a:p>
                    <a:p>
                      <a:pPr algn="ctr"/>
                      <a:r>
                        <a:rPr kumimoji="1" lang="ja-JP" altLang="en-US" sz="1800" dirty="0">
                          <a:latin typeface="+mj-ea"/>
                          <a:ea typeface="+mj-ea"/>
                        </a:rPr>
                        <a:t>脳出血</a:t>
                      </a:r>
                      <a:endParaRPr kumimoji="1" lang="en-US" altLang="ja-JP" sz="1800" dirty="0">
                        <a:latin typeface="+mj-ea"/>
                        <a:ea typeface="+mj-ea"/>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800" dirty="0">
                          <a:latin typeface="+mj-ea"/>
                          <a:ea typeface="+mj-ea"/>
                        </a:rPr>
                        <a:t>心肺虚脱型</a:t>
                      </a:r>
                      <a:endParaRPr kumimoji="1" lang="en-US" altLang="ja-JP" sz="1800" dirty="0">
                        <a:latin typeface="+mj-ea"/>
                        <a:ea typeface="+mj-ea"/>
                      </a:endParaRPr>
                    </a:p>
                    <a:p>
                      <a:pPr algn="ctr"/>
                      <a:r>
                        <a:rPr kumimoji="1" lang="ja-JP" altLang="en-US" sz="1800" dirty="0">
                          <a:latin typeface="+mj-ea"/>
                          <a:ea typeface="+mj-ea"/>
                        </a:rPr>
                        <a:t>羊水塞栓</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800" dirty="0">
                          <a:latin typeface="+mj-ea"/>
                          <a:ea typeface="+mj-ea"/>
                        </a:rPr>
                        <a:t>肺高血圧</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523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dk1"/>
                          </a:solidFill>
                          <a:latin typeface="+mj-ea"/>
                          <a:ea typeface="+mn-ea"/>
                          <a:cs typeface="+mn-cs"/>
                        </a:rPr>
                        <a:t>子癇重積</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800" kern="1200" dirty="0">
                          <a:solidFill>
                            <a:schemeClr val="dk1"/>
                          </a:solidFill>
                          <a:latin typeface="+mj-ea"/>
                          <a:ea typeface="+mn-ea"/>
                          <a:cs typeface="+mn-cs"/>
                        </a:rPr>
                        <a:t>子宮型</a:t>
                      </a:r>
                      <a:endParaRPr kumimoji="1" lang="en-US" altLang="ja-JP" sz="1800" kern="1200" dirty="0">
                        <a:solidFill>
                          <a:schemeClr val="dk1"/>
                        </a:solidFill>
                        <a:latin typeface="+mj-ea"/>
                        <a:ea typeface="+mn-ea"/>
                        <a:cs typeface="+mn-cs"/>
                      </a:endParaRPr>
                    </a:p>
                    <a:p>
                      <a:pPr algn="ctr"/>
                      <a:r>
                        <a:rPr kumimoji="1" lang="ja-JP" altLang="en-US" sz="1800" kern="1200" dirty="0">
                          <a:solidFill>
                            <a:schemeClr val="dk1"/>
                          </a:solidFill>
                          <a:latin typeface="+mj-ea"/>
                          <a:ea typeface="+mn-ea"/>
                          <a:cs typeface="+mn-cs"/>
                        </a:rPr>
                        <a:t>羊水塞栓</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800" dirty="0">
                          <a:latin typeface="+mj-ea"/>
                          <a:ea typeface="+mj-ea"/>
                        </a:rPr>
                        <a:t>てんかん</a:t>
                      </a:r>
                      <a:endParaRPr kumimoji="1" lang="en-US" altLang="ja-JP" sz="1800" dirty="0">
                        <a:latin typeface="+mj-ea"/>
                        <a:ea typeface="+mj-ea"/>
                      </a:endParaRPr>
                    </a:p>
                    <a:p>
                      <a:pPr algn="ctr"/>
                      <a:r>
                        <a:rPr kumimoji="1" lang="en-US" altLang="ja-JP" sz="1800" dirty="0">
                          <a:latin typeface="+mj-ea"/>
                          <a:ea typeface="+mj-ea"/>
                        </a:rPr>
                        <a:t>(SUDEP</a:t>
                      </a:r>
                      <a:r>
                        <a:rPr kumimoji="1" lang="en-US" altLang="ja-JP" sz="1800" baseline="30000" dirty="0">
                          <a:latin typeface="+mj-ea"/>
                          <a:ea typeface="+mj-ea"/>
                        </a:rPr>
                        <a:t>*</a:t>
                      </a:r>
                      <a:r>
                        <a:rPr kumimoji="1" lang="en-US" altLang="ja-JP" sz="1800" dirty="0">
                          <a:latin typeface="+mj-ea"/>
                          <a:ea typeface="+mj-ea"/>
                        </a:rPr>
                        <a:t>)</a:t>
                      </a:r>
                      <a:endParaRPr kumimoji="1" lang="ja-JP" altLang="en-US" sz="1800" dirty="0">
                        <a:latin typeface="+mj-ea"/>
                        <a:ea typeface="+mj-ea"/>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800" dirty="0">
                          <a:latin typeface="+mj-ea"/>
                          <a:ea typeface="+mj-ea"/>
                        </a:rPr>
                        <a:t>大動脈解離</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zh-TW" altLang="en-US" sz="1800" dirty="0">
                          <a:latin typeface="ＭＳ Ｐゴシック" panose="020B0600070205080204" pitchFamily="50" charset="-128"/>
                          <a:ea typeface="ＭＳ Ｐゴシック" panose="020B0600070205080204" pitchFamily="50" charset="-128"/>
                        </a:rPr>
                        <a:t>劇症型心筋炎</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en-US" altLang="ja-JP" sz="1800" kern="1200" dirty="0">
                          <a:solidFill>
                            <a:schemeClr val="dk1"/>
                          </a:solidFill>
                          <a:latin typeface="+mj-ea"/>
                          <a:ea typeface="+mn-ea"/>
                          <a:cs typeface="+mn-cs"/>
                        </a:rPr>
                        <a:t>HELLP</a:t>
                      </a:r>
                      <a:r>
                        <a:rPr kumimoji="1" lang="ja-JP" altLang="en-US" sz="1800" kern="1200" dirty="0">
                          <a:solidFill>
                            <a:schemeClr val="dk1"/>
                          </a:solidFill>
                          <a:latin typeface="+mj-ea"/>
                          <a:ea typeface="+mn-ea"/>
                          <a:cs typeface="+mn-cs"/>
                        </a:rPr>
                        <a:t>・</a:t>
                      </a:r>
                      <a:endParaRPr kumimoji="1" lang="en-US" altLang="ja-JP" sz="1800" kern="1200" dirty="0">
                        <a:solidFill>
                          <a:schemeClr val="dk1"/>
                        </a:solidFill>
                        <a:latin typeface="+mj-ea"/>
                        <a:ea typeface="+mn-ea"/>
                        <a:cs typeface="+mn-cs"/>
                      </a:endParaRPr>
                    </a:p>
                    <a:p>
                      <a:pPr algn="ctr"/>
                      <a:r>
                        <a:rPr kumimoji="1" lang="ja-JP" altLang="en-US" sz="1800" kern="1200" dirty="0">
                          <a:solidFill>
                            <a:schemeClr val="dk1"/>
                          </a:solidFill>
                          <a:latin typeface="+mj-ea"/>
                          <a:ea typeface="+mn-ea"/>
                          <a:cs typeface="+mn-cs"/>
                        </a:rPr>
                        <a:t>脳出血</a:t>
                      </a:r>
                      <a:endParaRPr kumimoji="1" lang="en-US" altLang="ja-JP" sz="1800" kern="1200" dirty="0">
                        <a:solidFill>
                          <a:schemeClr val="dk1"/>
                        </a:solidFill>
                        <a:latin typeface="+mj-ea"/>
                        <a:ea typeface="+mn-ea"/>
                        <a:cs typeface="+mn-cs"/>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52364">
                <a:tc>
                  <a:txBody>
                    <a:bodyPr/>
                    <a:lstStyle/>
                    <a:p>
                      <a:pPr algn="ctr"/>
                      <a:r>
                        <a:rPr kumimoji="1" lang="en-US" altLang="ja-JP" sz="1800" dirty="0">
                          <a:latin typeface="+mj-ea"/>
                          <a:ea typeface="+mj-ea"/>
                        </a:rPr>
                        <a:t>SLE</a:t>
                      </a:r>
                      <a:r>
                        <a:rPr kumimoji="1" lang="ja-JP" altLang="en-US" sz="1800" dirty="0" err="1">
                          <a:latin typeface="+mj-ea"/>
                          <a:ea typeface="+mj-ea"/>
                        </a:rPr>
                        <a:t>、</a:t>
                      </a:r>
                      <a:r>
                        <a:rPr kumimoji="1" lang="ja-JP" altLang="en-US" sz="1800" dirty="0">
                          <a:latin typeface="+mj-ea"/>
                          <a:ea typeface="+mj-ea"/>
                        </a:rPr>
                        <a:t>肺高血圧</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kumimoji="1" lang="ja-JP" altLang="en-US" sz="1800" dirty="0">
                        <a:latin typeface="+mj-ea"/>
                        <a:ea typeface="+mj-ea"/>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800" kern="1200" dirty="0">
                          <a:solidFill>
                            <a:schemeClr val="dk1"/>
                          </a:solidFill>
                          <a:latin typeface="+mj-ea"/>
                          <a:ea typeface="+mn-ea"/>
                          <a:cs typeface="+mn-cs"/>
                        </a:rPr>
                        <a:t>てんかん</a:t>
                      </a:r>
                      <a:endParaRPr kumimoji="1" lang="en-US" altLang="ja-JP" sz="1800" kern="1200" dirty="0">
                        <a:solidFill>
                          <a:schemeClr val="dk1"/>
                        </a:solidFill>
                        <a:latin typeface="+mj-ea"/>
                        <a:ea typeface="+mn-ea"/>
                        <a:cs typeface="+mn-cs"/>
                      </a:endParaRPr>
                    </a:p>
                    <a:p>
                      <a:pPr algn="ctr"/>
                      <a:r>
                        <a:rPr kumimoji="1" lang="en-US" altLang="ja-JP" sz="1800" kern="1200" dirty="0">
                          <a:solidFill>
                            <a:schemeClr val="dk1"/>
                          </a:solidFill>
                          <a:latin typeface="+mj-ea"/>
                          <a:ea typeface="+mn-ea"/>
                          <a:cs typeface="+mn-cs"/>
                        </a:rPr>
                        <a:t>(SUDEP</a:t>
                      </a:r>
                      <a:r>
                        <a:rPr kumimoji="1" lang="en-US" altLang="ja-JP" sz="1800" kern="1200" baseline="30000" dirty="0">
                          <a:solidFill>
                            <a:schemeClr val="dk1"/>
                          </a:solidFill>
                          <a:latin typeface="+mj-ea"/>
                          <a:ea typeface="+mn-ea"/>
                          <a:cs typeface="+mn-cs"/>
                        </a:rPr>
                        <a:t>*</a:t>
                      </a:r>
                      <a:r>
                        <a:rPr kumimoji="1" lang="en-US" altLang="ja-JP" sz="1800" kern="1200" dirty="0">
                          <a:solidFill>
                            <a:schemeClr val="dk1"/>
                          </a:solidFill>
                          <a:latin typeface="+mj-ea"/>
                          <a:ea typeface="+mn-ea"/>
                          <a:cs typeface="+mn-cs"/>
                        </a:rPr>
                        <a:t>)</a:t>
                      </a:r>
                      <a:endParaRPr kumimoji="1" lang="ja-JP" altLang="en-US" sz="1800" kern="1200" dirty="0">
                        <a:solidFill>
                          <a:schemeClr val="dk1"/>
                        </a:solidFill>
                        <a:latin typeface="+mj-ea"/>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800" dirty="0">
                          <a:latin typeface="+mj-ea"/>
                          <a:ea typeface="+mj-ea"/>
                        </a:rPr>
                        <a:t>敗血症</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800" dirty="0">
                          <a:latin typeface="+mj-ea"/>
                          <a:ea typeface="+mj-ea"/>
                        </a:rPr>
                        <a:t>全脊麻</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en-US" altLang="ja-JP" sz="1800" kern="1200" dirty="0">
                          <a:solidFill>
                            <a:schemeClr val="dk1"/>
                          </a:solidFill>
                          <a:latin typeface="+mj-ea"/>
                          <a:ea typeface="+mn-ea"/>
                          <a:cs typeface="+mn-cs"/>
                        </a:rPr>
                        <a:t>(</a:t>
                      </a:r>
                      <a:r>
                        <a:rPr kumimoji="1" lang="ja-JP" altLang="en-US" sz="1800" dirty="0">
                          <a:latin typeface="+mj-ea"/>
                          <a:ea typeface="+mj-ea"/>
                        </a:rPr>
                        <a:t>心筋梗塞</a:t>
                      </a:r>
                      <a:r>
                        <a:rPr kumimoji="1" lang="en-US" altLang="ja-JP" sz="1800" dirty="0">
                          <a:latin typeface="+mj-ea"/>
                          <a:ea typeface="+mj-ea"/>
                        </a:rPr>
                        <a:t>)</a:t>
                      </a:r>
                      <a:endParaRPr kumimoji="1" lang="ja-JP" altLang="en-US" sz="1800" dirty="0">
                        <a:latin typeface="+mj-ea"/>
                        <a:ea typeface="+mj-ea"/>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52364">
                <a:tc>
                  <a:txBody>
                    <a:bodyPr/>
                    <a:lstStyle/>
                    <a:p>
                      <a:pPr algn="ctr"/>
                      <a:r>
                        <a:rPr kumimoji="1" lang="ja-JP" altLang="en-US" sz="1800" dirty="0">
                          <a:latin typeface="+mj-ea"/>
                          <a:ea typeface="+mj-ea"/>
                        </a:rPr>
                        <a:t>血球貪食</a:t>
                      </a:r>
                      <a:endParaRPr kumimoji="1" lang="en-US" altLang="ja-JP" sz="1800" dirty="0">
                        <a:latin typeface="+mj-ea"/>
                        <a:ea typeface="+mj-ea"/>
                      </a:endParaRPr>
                    </a:p>
                    <a:p>
                      <a:pPr algn="ctr"/>
                      <a:r>
                        <a:rPr kumimoji="1" lang="ja-JP" altLang="en-US" sz="1800" dirty="0">
                          <a:latin typeface="+mj-ea"/>
                          <a:ea typeface="+mj-ea"/>
                        </a:rPr>
                        <a:t>症候群</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kumimoji="1" lang="ja-JP" altLang="en-US" sz="1800">
                        <a:latin typeface="+mj-ea"/>
                        <a:ea typeface="+mj-ea"/>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800" dirty="0">
                          <a:latin typeface="+mj-ea"/>
                          <a:ea typeface="+mj-ea"/>
                        </a:rPr>
                        <a:t>自殺</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800" kern="1200" dirty="0">
                          <a:solidFill>
                            <a:schemeClr val="dk1"/>
                          </a:solidFill>
                          <a:latin typeface="+mj-ea"/>
                          <a:ea typeface="+mn-ea"/>
                          <a:cs typeface="+mn-cs"/>
                        </a:rPr>
                        <a:t>敗血症</a:t>
                      </a:r>
                      <a:r>
                        <a:rPr kumimoji="1" lang="en-US" altLang="ja-JP" sz="1800" kern="1200" dirty="0">
                          <a:solidFill>
                            <a:schemeClr val="dk1"/>
                          </a:solidFill>
                          <a:latin typeface="+mj-ea"/>
                          <a:ea typeface="+mn-ea"/>
                          <a:cs typeface="+mn-cs"/>
                        </a:rPr>
                        <a:t>?</a:t>
                      </a:r>
                      <a:endParaRPr kumimoji="1" lang="ja-JP" altLang="en-US" sz="1800" kern="1200" dirty="0">
                        <a:solidFill>
                          <a:schemeClr val="dk1"/>
                        </a:solidFill>
                        <a:latin typeface="+mj-ea"/>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kumimoji="1" lang="ja-JP" altLang="en-US" sz="1800">
                        <a:latin typeface="+mj-ea"/>
                        <a:ea typeface="+mj-ea"/>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kumimoji="1" lang="ja-JP" altLang="en-US" sz="1800">
                        <a:latin typeface="+mj-ea"/>
                        <a:ea typeface="+mj-ea"/>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523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dk1"/>
                          </a:solidFill>
                          <a:latin typeface="+mj-ea"/>
                          <a:ea typeface="+mn-ea"/>
                          <a:cs typeface="+mn-cs"/>
                        </a:rPr>
                        <a:t>胃がん</a:t>
                      </a:r>
                    </a:p>
                  </a:txBody>
                  <a:tcPr anchor="ctr">
                    <a:lnL w="12700" cmpd="sng">
                      <a:noFill/>
                    </a:lnL>
                    <a:lnR>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800" dirty="0">
                        <a:latin typeface="+mj-ea"/>
                        <a:ea typeface="+mj-ea"/>
                      </a:endParaRPr>
                    </a:p>
                  </a:txBody>
                  <a:tcPr anchor="ctr">
                    <a:lnL>
                      <a:noFill/>
                    </a:lnL>
                    <a:lnR>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800" dirty="0">
                        <a:latin typeface="+mj-ea"/>
                        <a:ea typeface="+mj-ea"/>
                      </a:endParaRPr>
                    </a:p>
                  </a:txBody>
                  <a:tcPr anchor="ctr">
                    <a:lnL>
                      <a:noFill/>
                    </a:lnL>
                    <a:lnR>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800" dirty="0">
                        <a:latin typeface="+mj-ea"/>
                        <a:ea typeface="+mj-ea"/>
                      </a:endParaRPr>
                    </a:p>
                  </a:txBody>
                  <a:tcPr anchor="ctr">
                    <a:lnL>
                      <a:noFill/>
                    </a:lnL>
                    <a:lnR>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800" dirty="0">
                        <a:latin typeface="+mj-ea"/>
                        <a:ea typeface="+mj-ea"/>
                      </a:endParaRPr>
                    </a:p>
                  </a:txBody>
                  <a:tcPr anchor="ctr">
                    <a:lnL>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800" dirty="0">
                        <a:latin typeface="+mj-ea"/>
                        <a:ea typeface="+mj-ea"/>
                      </a:endParaRPr>
                    </a:p>
                  </a:txBody>
                  <a:tcPr anchor="ctr">
                    <a:lnL>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4" name="正方形/長方形 3"/>
          <p:cNvSpPr/>
          <p:nvPr/>
        </p:nvSpPr>
        <p:spPr>
          <a:xfrm>
            <a:off x="4947577" y="6433582"/>
            <a:ext cx="4107215" cy="338554"/>
          </a:xfrm>
          <a:prstGeom prst="rect">
            <a:avLst/>
          </a:prstGeom>
        </p:spPr>
        <p:txBody>
          <a:bodyPr wrap="none">
            <a:spAutoFit/>
          </a:bodyPr>
          <a:lstStyle/>
          <a:p>
            <a:pPr algn="r"/>
            <a:r>
              <a:rPr lang="en-US" altLang="ja-JP" sz="1600" dirty="0">
                <a:solidFill>
                  <a:schemeClr val="dk1"/>
                </a:solidFill>
                <a:latin typeface="+mj-lt"/>
              </a:rPr>
              <a:t>SUDEP: Sudden unexpected death in epilepsy</a:t>
            </a:r>
            <a:endParaRPr lang="ja-JP" altLang="en-US" sz="1600" dirty="0">
              <a:latin typeface="+mj-lt"/>
            </a:endParaRPr>
          </a:p>
        </p:txBody>
      </p:sp>
    </p:spTree>
    <p:custDataLst>
      <p:tags r:id="rId1"/>
    </p:custDataLst>
    <p:extLst>
      <p:ext uri="{BB962C8B-B14F-4D97-AF65-F5344CB8AC3E}">
        <p14:creationId xmlns:p14="http://schemas.microsoft.com/office/powerpoint/2010/main" val="659833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1" y="76200"/>
            <a:ext cx="8454197" cy="734291"/>
          </a:xfrm>
        </p:spPr>
        <p:txBody>
          <a:bodyPr anchor="b">
            <a:normAutofit/>
          </a:bodyPr>
          <a:lstStyle/>
          <a:p>
            <a:pPr lvl="0">
              <a:spcBef>
                <a:spcPts val="0"/>
              </a:spcBef>
            </a:pPr>
            <a:r>
              <a:rPr kumimoji="1" lang="ja-JP" altLang="en-US" sz="3100" dirty="0">
                <a:latin typeface="+mj-ea"/>
              </a:rPr>
              <a:t>凝固異常時に発生する脳出血</a:t>
            </a:r>
            <a:endParaRPr kumimoji="1" lang="ja-JP" sz="3200" dirty="0">
              <a:solidFill>
                <a:srgbClr val="FFFF99"/>
              </a:solidFill>
              <a:latin typeface="+mj-ea"/>
            </a:endParaRPr>
          </a:p>
        </p:txBody>
      </p:sp>
      <p:sp>
        <p:nvSpPr>
          <p:cNvPr id="2" name="正方形/長方形 1">
            <a:extLst>
              <a:ext uri="{FF2B5EF4-FFF2-40B4-BE49-F238E27FC236}">
                <a16:creationId xmlns:a16="http://schemas.microsoft.com/office/drawing/2014/main" id="{C8B795A5-AD46-446B-B929-A7DD52ABE49E}"/>
              </a:ext>
            </a:extLst>
          </p:cNvPr>
          <p:cNvSpPr/>
          <p:nvPr/>
        </p:nvSpPr>
        <p:spPr>
          <a:xfrm>
            <a:off x="6353159" y="6464708"/>
            <a:ext cx="2795958" cy="369332"/>
          </a:xfrm>
          <a:prstGeom prst="rect">
            <a:avLst/>
          </a:prstGeom>
        </p:spPr>
        <p:txBody>
          <a:bodyPr wrap="none">
            <a:spAutoFit/>
          </a:bodyPr>
          <a:lstStyle/>
          <a:p>
            <a:r>
              <a:rPr lang="en-US" altLang="ja-JP" i="1" dirty="0">
                <a:latin typeface="+mj-ea"/>
              </a:rPr>
              <a:t>–</a:t>
            </a:r>
            <a:r>
              <a:rPr lang="ja-JP" altLang="en-US" i="1" dirty="0">
                <a:latin typeface="+mj-ea"/>
              </a:rPr>
              <a:t>母体安全への提言</a:t>
            </a:r>
            <a:r>
              <a:rPr lang="en-US" altLang="ja-JP" i="1" dirty="0">
                <a:latin typeface="+mj-ea"/>
              </a:rPr>
              <a:t>2017 -</a:t>
            </a:r>
            <a:endParaRPr lang="ja-JP" altLang="en-US" i="1" dirty="0"/>
          </a:p>
        </p:txBody>
      </p:sp>
      <p:pic>
        <p:nvPicPr>
          <p:cNvPr id="6" name="図 5" descr="スクリーンショットの画面&#10;&#10;自動的に生成された説明">
            <a:extLst>
              <a:ext uri="{FF2B5EF4-FFF2-40B4-BE49-F238E27FC236}">
                <a16:creationId xmlns:a16="http://schemas.microsoft.com/office/drawing/2014/main" id="{F826A097-B269-4BB5-9A77-189AA37CB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18988"/>
            <a:ext cx="9144000" cy="5215467"/>
          </a:xfrm>
          <a:prstGeom prst="rect">
            <a:avLst/>
          </a:prstGeom>
        </p:spPr>
      </p:pic>
    </p:spTree>
    <p:custDataLst>
      <p:tags r:id="rId1"/>
    </p:custDataLst>
    <p:extLst>
      <p:ext uri="{BB962C8B-B14F-4D97-AF65-F5344CB8AC3E}">
        <p14:creationId xmlns:p14="http://schemas.microsoft.com/office/powerpoint/2010/main" val="89022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solidFill>
                  <a:prstClr val="white"/>
                </a:solidFill>
                <a:latin typeface="ＭＳ Ｐゴシック" panose="020B0600070205080204" pitchFamily="50" charset="-128"/>
              </a:rPr>
              <a:t>総括</a:t>
            </a:r>
            <a:endParaRPr kumimoji="1" lang="ja-JP" sz="3200" dirty="0">
              <a:solidFill>
                <a:srgbClr val="FFFF99"/>
              </a:solidFill>
              <a:latin typeface="+mj-ea"/>
            </a:endParaRPr>
          </a:p>
        </p:txBody>
      </p:sp>
      <p:sp>
        <p:nvSpPr>
          <p:cNvPr id="8" name="テキスト ボックス 7"/>
          <p:cNvSpPr txBox="1"/>
          <p:nvPr/>
        </p:nvSpPr>
        <p:spPr>
          <a:xfrm>
            <a:off x="438678" y="1404831"/>
            <a:ext cx="8331386" cy="3579057"/>
          </a:xfrm>
          <a:prstGeom prst="rect">
            <a:avLst/>
          </a:prstGeom>
          <a:noFill/>
        </p:spPr>
        <p:txBody>
          <a:bodyPr wrap="square" rtlCol="0">
            <a:spAutoFit/>
          </a:bodyPr>
          <a:lstStyle/>
          <a:p>
            <a:pPr marL="446088" indent="-446088">
              <a:lnSpc>
                <a:spcPct val="110000"/>
              </a:lnSpc>
              <a:spcBef>
                <a:spcPts val="1800"/>
              </a:spcBef>
              <a:buFont typeface="+mj-lt"/>
              <a:buAutoNum type="arabicPeriod"/>
            </a:pPr>
            <a:r>
              <a:rPr lang="ja-JP" altLang="en-US" sz="2400" b="1" dirty="0">
                <a:solidFill>
                  <a:prstClr val="black"/>
                </a:solidFill>
                <a:latin typeface="ＭＳ Ｐゴシック" panose="020B0600070205080204" pitchFamily="50" charset="-128"/>
              </a:rPr>
              <a:t>最重症合併妊産婦は、年間約</a:t>
            </a:r>
            <a:r>
              <a:rPr lang="en-US" altLang="ja-JP" sz="2400" b="1" dirty="0">
                <a:solidFill>
                  <a:prstClr val="black"/>
                </a:solidFill>
                <a:latin typeface="ＭＳ Ｐゴシック" panose="020B0600070205080204" pitchFamily="50" charset="-128"/>
              </a:rPr>
              <a:t>400</a:t>
            </a:r>
            <a:r>
              <a:rPr lang="ja-JP" altLang="en-US" sz="2400" b="1" dirty="0">
                <a:solidFill>
                  <a:prstClr val="black"/>
                </a:solidFill>
                <a:latin typeface="ＭＳ Ｐゴシック" panose="020B0600070205080204" pitchFamily="50" charset="-128"/>
              </a:rPr>
              <a:t>例、約</a:t>
            </a:r>
            <a:r>
              <a:rPr lang="en-US" altLang="ja-JP" sz="2400" b="1" dirty="0">
                <a:solidFill>
                  <a:prstClr val="black"/>
                </a:solidFill>
                <a:latin typeface="ＭＳ Ｐゴシック" panose="020B0600070205080204" pitchFamily="50" charset="-128"/>
              </a:rPr>
              <a:t>170</a:t>
            </a:r>
            <a:r>
              <a:rPr lang="ja-JP" altLang="en-US" sz="2400" b="1" dirty="0">
                <a:solidFill>
                  <a:prstClr val="black"/>
                </a:solidFill>
                <a:latin typeface="ＭＳ Ｐゴシック" panose="020B0600070205080204" pitchFamily="50" charset="-128"/>
              </a:rPr>
              <a:t>人に一人に発生する。</a:t>
            </a:r>
          </a:p>
          <a:p>
            <a:pPr marL="446088" indent="-446088">
              <a:lnSpc>
                <a:spcPct val="110000"/>
              </a:lnSpc>
              <a:spcBef>
                <a:spcPts val="1800"/>
              </a:spcBef>
              <a:buFont typeface="+mj-lt"/>
              <a:buAutoNum type="arabicPeriod"/>
            </a:pPr>
            <a:r>
              <a:rPr lang="ja-JP" altLang="en-US" sz="2400" b="1" dirty="0">
                <a:solidFill>
                  <a:prstClr val="black"/>
                </a:solidFill>
                <a:latin typeface="ＭＳ Ｐゴシック" panose="020B0600070205080204" pitchFamily="50" charset="-128"/>
              </a:rPr>
              <a:t>原因は、産科危機的出血、妊娠高血圧症候群、中枢神経疾患・心血管疾患が占める。</a:t>
            </a:r>
            <a:endParaRPr lang="en-US" altLang="ja-JP" sz="2400" b="1" dirty="0">
              <a:solidFill>
                <a:prstClr val="black"/>
              </a:solidFill>
              <a:latin typeface="ＭＳ Ｐゴシック" panose="020B0600070205080204" pitchFamily="50" charset="-128"/>
            </a:endParaRPr>
          </a:p>
          <a:p>
            <a:pPr marL="446088" indent="-446088">
              <a:lnSpc>
                <a:spcPct val="110000"/>
              </a:lnSpc>
              <a:spcBef>
                <a:spcPts val="1800"/>
              </a:spcBef>
              <a:buFont typeface="+mj-lt"/>
              <a:buAutoNum type="arabicPeriod"/>
            </a:pPr>
            <a:r>
              <a:rPr lang="ja-JP" altLang="en-US" sz="2400" b="1" dirty="0">
                <a:solidFill>
                  <a:prstClr val="black"/>
                </a:solidFill>
                <a:latin typeface="ＭＳ Ｐゴシック" panose="020B0600070205080204" pitchFamily="50" charset="-128"/>
              </a:rPr>
              <a:t>大量出血に伴う母体死亡が減少している。</a:t>
            </a:r>
            <a:endParaRPr lang="en-US" altLang="ja-JP" sz="2400" b="1" dirty="0">
              <a:solidFill>
                <a:prstClr val="black"/>
              </a:solidFill>
              <a:latin typeface="ＭＳ Ｐゴシック" panose="020B0600070205080204" pitchFamily="50" charset="-128"/>
            </a:endParaRPr>
          </a:p>
          <a:p>
            <a:pPr marL="446088" indent="-446088">
              <a:lnSpc>
                <a:spcPct val="110000"/>
              </a:lnSpc>
              <a:spcBef>
                <a:spcPts val="1800"/>
              </a:spcBef>
              <a:buFont typeface="+mj-lt"/>
              <a:buAutoNum type="arabicPeriod"/>
            </a:pPr>
            <a:r>
              <a:rPr lang="ja-JP" altLang="en-US" sz="2400" b="1" dirty="0">
                <a:solidFill>
                  <a:prstClr val="black"/>
                </a:solidFill>
                <a:latin typeface="ＭＳ Ｐゴシック" panose="020B0600070205080204" pitchFamily="50" charset="-128"/>
              </a:rPr>
              <a:t>凝固異常を伴う産科合併症には、積極的な降圧が必要かもしれない。</a:t>
            </a:r>
            <a:endParaRPr lang="en-US" altLang="ja-JP" sz="2400" b="1" dirty="0">
              <a:solidFill>
                <a:prstClr val="black"/>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44</a:t>
            </a:fld>
            <a:endParaRPr lang="en-US" altLang="en-US">
              <a:solidFill>
                <a:srgbClr val="262626">
                  <a:tint val="75000"/>
                </a:srgbClr>
              </a:solidFill>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534381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latin typeface="+mj-ea"/>
              </a:rPr>
              <a:t>対象　</a:t>
            </a:r>
            <a:r>
              <a:rPr kumimoji="1" lang="en-US" altLang="ja-JP" dirty="0">
                <a:solidFill>
                  <a:srgbClr val="FFFF99"/>
                </a:solidFill>
                <a:latin typeface="+mj-ea"/>
              </a:rPr>
              <a:t>- </a:t>
            </a:r>
            <a:r>
              <a:rPr kumimoji="1" lang="ja-JP" altLang="en-US" dirty="0">
                <a:solidFill>
                  <a:srgbClr val="FFFF99"/>
                </a:solidFill>
                <a:latin typeface="+mj-ea"/>
              </a:rPr>
              <a:t>最重症妊産婦の定義</a:t>
            </a:r>
            <a:r>
              <a:rPr kumimoji="1" lang="en-US" altLang="ja-JP" dirty="0">
                <a:solidFill>
                  <a:srgbClr val="FFFF99"/>
                </a:solidFill>
                <a:latin typeface="+mj-ea"/>
              </a:rPr>
              <a:t>-</a:t>
            </a:r>
            <a:endParaRPr kumimoji="1" lang="ja-JP" dirty="0">
              <a:solidFill>
                <a:srgbClr val="FFFF99"/>
              </a:solidFill>
              <a:latin typeface="+mj-ea"/>
            </a:endParaRPr>
          </a:p>
        </p:txBody>
      </p:sp>
      <p:sp>
        <p:nvSpPr>
          <p:cNvPr id="2" name="正方形/長方形 1"/>
          <p:cNvSpPr/>
          <p:nvPr/>
        </p:nvSpPr>
        <p:spPr>
          <a:xfrm>
            <a:off x="473125" y="1194013"/>
            <a:ext cx="8530223" cy="5204502"/>
          </a:xfrm>
          <a:prstGeom prst="rect">
            <a:avLst/>
          </a:prstGeom>
        </p:spPr>
        <p:txBody>
          <a:bodyPr wrap="square">
            <a:spAutoFit/>
          </a:bodyPr>
          <a:lstStyle/>
          <a:p>
            <a:pPr>
              <a:lnSpc>
                <a:spcPct val="110000"/>
              </a:lnSpc>
            </a:pPr>
            <a:r>
              <a:rPr lang="ja-JP" altLang="en-US" sz="2400" dirty="0">
                <a:solidFill>
                  <a:schemeClr val="accent4">
                    <a:lumMod val="50000"/>
                  </a:schemeClr>
                </a:solidFill>
                <a:latin typeface="+mj-ea"/>
                <a:ea typeface="+mj-ea"/>
              </a:rPr>
              <a:t>（１）産科からの転院搬送の場合</a:t>
            </a:r>
          </a:p>
          <a:p>
            <a:pPr marL="717550" indent="-358775">
              <a:lnSpc>
                <a:spcPct val="110000"/>
              </a:lnSpc>
            </a:pPr>
            <a:r>
              <a:rPr lang="ja-JP" altLang="en-US" sz="2000" dirty="0">
                <a:latin typeface="+mj-ea"/>
                <a:ea typeface="+mj-ea"/>
              </a:rPr>
              <a:t>○母体心肺停止・意識消失症例</a:t>
            </a:r>
          </a:p>
          <a:p>
            <a:pPr marL="717550" indent="-358775">
              <a:lnSpc>
                <a:spcPct val="110000"/>
              </a:lnSpc>
            </a:pPr>
            <a:r>
              <a:rPr lang="ja-JP" altLang="en-US" sz="2000" dirty="0">
                <a:latin typeface="+mj-ea"/>
                <a:ea typeface="+mj-ea"/>
              </a:rPr>
              <a:t>○母体救命症例の例</a:t>
            </a:r>
          </a:p>
          <a:p>
            <a:pPr marL="809625" indent="-184150">
              <a:lnSpc>
                <a:spcPct val="110000"/>
              </a:lnSpc>
              <a:buFont typeface="Arial" panose="020B0604020202020204" pitchFamily="34" charset="0"/>
              <a:buChar char="•"/>
            </a:pPr>
            <a:r>
              <a:rPr lang="ja-JP" altLang="en-US" sz="2000" dirty="0">
                <a:latin typeface="+mj-ea"/>
                <a:ea typeface="+mj-ea"/>
              </a:rPr>
              <a:t>羊水塞栓症</a:t>
            </a:r>
          </a:p>
          <a:p>
            <a:pPr marL="809625" indent="-184150">
              <a:lnSpc>
                <a:spcPct val="110000"/>
              </a:lnSpc>
              <a:buFont typeface="Arial" panose="020B0604020202020204" pitchFamily="34" charset="0"/>
              <a:buChar char="•"/>
            </a:pPr>
            <a:r>
              <a:rPr lang="ja-JP" altLang="en-US" sz="2000" dirty="0">
                <a:latin typeface="+mj-ea"/>
                <a:ea typeface="+mj-ea"/>
              </a:rPr>
              <a:t>肺血栓症</a:t>
            </a:r>
          </a:p>
          <a:p>
            <a:pPr marL="809625" indent="-184150">
              <a:lnSpc>
                <a:spcPct val="110000"/>
              </a:lnSpc>
              <a:buFont typeface="Arial" panose="020B0604020202020204" pitchFamily="34" charset="0"/>
              <a:buChar char="•"/>
            </a:pPr>
            <a:r>
              <a:rPr lang="ja-JP" altLang="en-US" sz="2000" dirty="0">
                <a:latin typeface="+mj-ea"/>
                <a:ea typeface="+mj-ea"/>
              </a:rPr>
              <a:t>敗血症性ショック</a:t>
            </a:r>
          </a:p>
          <a:p>
            <a:pPr marL="809625" indent="-184150">
              <a:lnSpc>
                <a:spcPct val="110000"/>
              </a:lnSpc>
              <a:buFont typeface="Arial" panose="020B0604020202020204" pitchFamily="34" charset="0"/>
              <a:buChar char="•"/>
            </a:pPr>
            <a:r>
              <a:rPr lang="ja-JP" altLang="en-US" sz="2000" dirty="0">
                <a:latin typeface="+mj-ea"/>
                <a:ea typeface="+mj-ea"/>
              </a:rPr>
              <a:t>脳卒中症状（けいれん・高度頭痛・四肢麻痺・呂律障害）</a:t>
            </a:r>
          </a:p>
          <a:p>
            <a:pPr marL="809625" indent="-184150">
              <a:lnSpc>
                <a:spcPct val="110000"/>
              </a:lnSpc>
              <a:buFont typeface="Arial" panose="020B0604020202020204" pitchFamily="34" charset="0"/>
              <a:buChar char="•"/>
            </a:pPr>
            <a:r>
              <a:rPr lang="en-US" altLang="ja-JP" sz="2000" dirty="0">
                <a:latin typeface="+mj-ea"/>
                <a:ea typeface="+mj-ea"/>
              </a:rPr>
              <a:t>HELLP</a:t>
            </a:r>
            <a:r>
              <a:rPr lang="ja-JP" altLang="en-US" sz="2000" dirty="0">
                <a:latin typeface="+mj-ea"/>
                <a:ea typeface="+mj-ea"/>
              </a:rPr>
              <a:t>症候群や肺水腫を合併した重症</a:t>
            </a:r>
            <a:r>
              <a:rPr lang="en-US" altLang="ja-JP" sz="2000" dirty="0">
                <a:latin typeface="+mj-ea"/>
                <a:ea typeface="+mj-ea"/>
              </a:rPr>
              <a:t>PIH</a:t>
            </a:r>
          </a:p>
          <a:p>
            <a:pPr marL="809625" indent="-184150">
              <a:lnSpc>
                <a:spcPct val="110000"/>
              </a:lnSpc>
              <a:buFont typeface="Arial" panose="020B0604020202020204" pitchFamily="34" charset="0"/>
              <a:buChar char="•"/>
            </a:pPr>
            <a:r>
              <a:rPr lang="ja-JP" altLang="en-US" sz="2000" dirty="0">
                <a:latin typeface="+mj-ea"/>
                <a:ea typeface="+mj-ea"/>
              </a:rPr>
              <a:t>高血圧緊急症（</a:t>
            </a:r>
            <a:r>
              <a:rPr lang="en-US" altLang="ja-JP" sz="2000" dirty="0">
                <a:latin typeface="+mj-ea"/>
                <a:ea typeface="+mj-ea"/>
              </a:rPr>
              <a:t>180/120</a:t>
            </a:r>
            <a:r>
              <a:rPr lang="ja-JP" altLang="en-US" sz="2000" dirty="0">
                <a:latin typeface="+mj-ea"/>
                <a:ea typeface="+mj-ea"/>
              </a:rPr>
              <a:t>ｍｍ</a:t>
            </a:r>
            <a:r>
              <a:rPr lang="en-US" altLang="ja-JP" sz="2000" dirty="0">
                <a:latin typeface="+mj-ea"/>
                <a:ea typeface="+mj-ea"/>
              </a:rPr>
              <a:t>Hg</a:t>
            </a:r>
            <a:r>
              <a:rPr lang="ja-JP" altLang="en-US" sz="2000" dirty="0">
                <a:latin typeface="+mj-ea"/>
                <a:ea typeface="+mj-ea"/>
              </a:rPr>
              <a:t>以上）</a:t>
            </a:r>
          </a:p>
          <a:p>
            <a:pPr marL="809625" indent="-184150">
              <a:lnSpc>
                <a:spcPct val="110000"/>
              </a:lnSpc>
              <a:buFont typeface="Arial" panose="020B0604020202020204" pitchFamily="34" charset="0"/>
              <a:buChar char="•"/>
            </a:pPr>
            <a:r>
              <a:rPr lang="ja-JP" altLang="en-US" sz="2000" dirty="0">
                <a:latin typeface="+mj-ea"/>
                <a:ea typeface="+mj-ea"/>
              </a:rPr>
              <a:t>急性腎障害</a:t>
            </a:r>
          </a:p>
          <a:p>
            <a:pPr marL="809625" indent="-184150">
              <a:lnSpc>
                <a:spcPct val="110000"/>
              </a:lnSpc>
              <a:buFont typeface="Arial" panose="020B0604020202020204" pitchFamily="34" charset="0"/>
              <a:buChar char="•"/>
            </a:pPr>
            <a:r>
              <a:rPr lang="en-US" altLang="ja-JP" sz="2000" dirty="0">
                <a:latin typeface="+mj-ea"/>
                <a:ea typeface="+mj-ea"/>
              </a:rPr>
              <a:t>shock index(SI)1.5</a:t>
            </a:r>
            <a:r>
              <a:rPr lang="ja-JP" altLang="en-US" sz="2000" dirty="0">
                <a:latin typeface="+mj-ea"/>
                <a:ea typeface="+mj-ea"/>
              </a:rPr>
              <a:t>以上の出血性ショック（輸血が必須）</a:t>
            </a:r>
            <a:endParaRPr lang="en-US" altLang="ja-JP" sz="2000" dirty="0">
              <a:latin typeface="+mj-ea"/>
              <a:ea typeface="+mj-ea"/>
            </a:endParaRPr>
          </a:p>
          <a:p>
            <a:pPr>
              <a:lnSpc>
                <a:spcPct val="110000"/>
              </a:lnSpc>
            </a:pPr>
            <a:endParaRPr lang="ja-JP" altLang="en-US" sz="900" dirty="0">
              <a:latin typeface="+mj-ea"/>
              <a:ea typeface="+mj-ea"/>
            </a:endParaRPr>
          </a:p>
          <a:p>
            <a:pPr>
              <a:lnSpc>
                <a:spcPct val="110000"/>
              </a:lnSpc>
            </a:pPr>
            <a:r>
              <a:rPr lang="ja-JP" altLang="en-US" sz="2400" dirty="0">
                <a:solidFill>
                  <a:schemeClr val="accent4">
                    <a:lumMod val="50000"/>
                  </a:schemeClr>
                </a:solidFill>
                <a:latin typeface="+mj-ea"/>
                <a:ea typeface="+mj-ea"/>
              </a:rPr>
              <a:t>（２）救急隊による救急搬送の場合</a:t>
            </a:r>
          </a:p>
          <a:p>
            <a:pPr marL="358775">
              <a:lnSpc>
                <a:spcPct val="110000"/>
              </a:lnSpc>
            </a:pPr>
            <a:r>
              <a:rPr lang="ja-JP" altLang="en-US" sz="2000" dirty="0">
                <a:latin typeface="+mj-ea"/>
                <a:ea typeface="+mj-ea"/>
              </a:rPr>
              <a:t>消防法による「傷病者の搬送及び受入の実施基準」３－３による</a:t>
            </a:r>
            <a:endParaRPr lang="en-US" altLang="ja-JP" sz="2000" dirty="0">
              <a:latin typeface="+mj-ea"/>
              <a:ea typeface="+mj-ea"/>
            </a:endParaRPr>
          </a:p>
          <a:p>
            <a:pPr marL="358775">
              <a:lnSpc>
                <a:spcPct val="110000"/>
              </a:lnSpc>
            </a:pPr>
            <a:r>
              <a:rPr lang="ja-JP" altLang="en-US" sz="2000" dirty="0">
                <a:latin typeface="+mj-ea"/>
                <a:ea typeface="+mj-ea"/>
              </a:rPr>
              <a:t>重篤（赤１）及び重症（赤２）に該当する妊産婦とする。</a:t>
            </a:r>
            <a:endParaRPr lang="zh-TW" altLang="en-US" dirty="0">
              <a:latin typeface="+mj-ea"/>
              <a:ea typeface="+mj-ea"/>
            </a:endParaRPr>
          </a:p>
        </p:txBody>
      </p:sp>
      <p:sp>
        <p:nvSpPr>
          <p:cNvPr id="5" name="テキスト ボックス 4"/>
          <p:cNvSpPr txBox="1"/>
          <p:nvPr/>
        </p:nvSpPr>
        <p:spPr>
          <a:xfrm>
            <a:off x="2948101" y="6538772"/>
            <a:ext cx="6199134" cy="307777"/>
          </a:xfrm>
          <a:prstGeom prst="rect">
            <a:avLst/>
          </a:prstGeom>
          <a:noFill/>
        </p:spPr>
        <p:txBody>
          <a:bodyPr wrap="none" rtlCol="0">
            <a:spAutoFit/>
          </a:bodyPr>
          <a:lstStyle/>
          <a:p>
            <a:pPr algn="r"/>
            <a:r>
              <a:rPr kumimoji="1" lang="ja-JP" altLang="en-US" sz="1400" i="1" dirty="0">
                <a:latin typeface="ＭＳ ゴシック" panose="020B0609070205080204" pitchFamily="49" charset="-128"/>
                <a:ea typeface="ＭＳ ゴシック" panose="020B0609070205080204" pitchFamily="49" charset="-128"/>
              </a:rPr>
              <a:t>大阪府作成「最重症合併症妊産婦の搬送および受け入れの実施基準」</a:t>
            </a:r>
            <a:r>
              <a:rPr kumimoji="1" lang="en-US" altLang="ja-JP" sz="1400" i="1" dirty="0">
                <a:latin typeface="ＭＳ ゴシック" panose="020B0609070205080204" pitchFamily="49" charset="-128"/>
                <a:ea typeface="ＭＳ ゴシック" panose="020B0609070205080204" pitchFamily="49" charset="-128"/>
              </a:rPr>
              <a:t>H27.1</a:t>
            </a:r>
            <a:endParaRPr kumimoji="1" lang="ja-JP" altLang="en-US" sz="1400" i="1"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5</a:t>
            </a:fld>
            <a:endParaRPr lang="en-US" altLang="en-US">
              <a:solidFill>
                <a:srgbClr val="262626">
                  <a:tint val="75000"/>
                </a:srgbClr>
              </a:solidFill>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15146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en-US" altLang="ja-JP" sz="3200" dirty="0">
                <a:latin typeface="ＭＳ Ｐゴシック" panose="020B0600070205080204" pitchFamily="50" charset="-128"/>
              </a:rPr>
              <a:t>WHO </a:t>
            </a:r>
            <a:r>
              <a:rPr kumimoji="1" lang="en-US" altLang="ja-JP" sz="2700" i="1" dirty="0">
                <a:solidFill>
                  <a:srgbClr val="FFFF99"/>
                </a:solidFill>
                <a:latin typeface="ＭＳ Ｐゴシック" panose="020B0600070205080204" pitchFamily="50" charset="-128"/>
              </a:rPr>
              <a:t>- maternal near miss criteria -</a:t>
            </a:r>
            <a:endParaRPr kumimoji="1" lang="ja-JP" sz="2700" i="1" dirty="0">
              <a:solidFill>
                <a:srgbClr val="FFFF99"/>
              </a:solidFill>
              <a:latin typeface="+mj-ea"/>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701" y="1358065"/>
            <a:ext cx="8866598" cy="4636242"/>
          </a:xfrm>
          <a:prstGeom prst="rect">
            <a:avLst/>
          </a:prstGeom>
        </p:spPr>
      </p:pic>
      <p:sp>
        <p:nvSpPr>
          <p:cNvPr id="10" name="正方形/長方形 9"/>
          <p:cNvSpPr/>
          <p:nvPr/>
        </p:nvSpPr>
        <p:spPr>
          <a:xfrm>
            <a:off x="1356188" y="6270275"/>
            <a:ext cx="7787811" cy="584775"/>
          </a:xfrm>
          <a:prstGeom prst="rect">
            <a:avLst/>
          </a:prstGeom>
        </p:spPr>
        <p:txBody>
          <a:bodyPr wrap="square">
            <a:spAutoFit/>
          </a:bodyPr>
          <a:lstStyle/>
          <a:p>
            <a:pPr algn="r"/>
            <a:r>
              <a:rPr lang="en-US" altLang="ja-JP" sz="1600" i="1" dirty="0"/>
              <a:t>Maternal near miss--towards a standard tool for monitoring quality of maternal health care</a:t>
            </a:r>
          </a:p>
          <a:p>
            <a:pPr algn="r"/>
            <a:r>
              <a:rPr lang="en-US" altLang="ja-JP" sz="1600" i="1" dirty="0"/>
              <a:t>Best </a:t>
            </a:r>
            <a:r>
              <a:rPr lang="en-US" altLang="ja-JP" sz="1600" i="1" dirty="0" err="1"/>
              <a:t>Pract</a:t>
            </a:r>
            <a:r>
              <a:rPr lang="en-US" altLang="ja-JP" sz="1600" i="1" dirty="0"/>
              <a:t> Res </a:t>
            </a:r>
            <a:r>
              <a:rPr lang="en-US" altLang="ja-JP" sz="1600" i="1" dirty="0" err="1"/>
              <a:t>Clin</a:t>
            </a:r>
            <a:r>
              <a:rPr lang="en-US" altLang="ja-JP" sz="1600" i="1" dirty="0"/>
              <a:t> </a:t>
            </a:r>
            <a:r>
              <a:rPr lang="en-US" altLang="ja-JP" sz="1600" i="1" dirty="0" err="1"/>
              <a:t>Obstet</a:t>
            </a:r>
            <a:r>
              <a:rPr lang="en-US" altLang="ja-JP" sz="1600" i="1" dirty="0"/>
              <a:t> </a:t>
            </a:r>
            <a:r>
              <a:rPr lang="en-US" altLang="ja-JP" sz="1600" i="1" dirty="0" err="1"/>
              <a:t>Gynaecol</a:t>
            </a:r>
            <a:r>
              <a:rPr lang="en-US" altLang="ja-JP" sz="1600" i="1" dirty="0"/>
              <a:t>. 2009 ;23(3):287-96</a:t>
            </a:r>
            <a:endParaRPr lang="ja-JP" altLang="en-US" sz="1600" i="1" dirty="0"/>
          </a:p>
        </p:txBody>
      </p:sp>
    </p:spTree>
    <p:custDataLst>
      <p:tags r:id="rId1"/>
    </p:custDataLst>
    <p:extLst>
      <p:ext uri="{BB962C8B-B14F-4D97-AF65-F5344CB8AC3E}">
        <p14:creationId xmlns:p14="http://schemas.microsoft.com/office/powerpoint/2010/main" val="85808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latin typeface="ＭＳ Ｐゴシック" panose="020B0600070205080204" pitchFamily="50" charset="-128"/>
              </a:rPr>
              <a:t>事例報告の調査内容</a:t>
            </a:r>
            <a:endParaRPr kumimoji="1" lang="ja-JP" sz="3200" dirty="0">
              <a:solidFill>
                <a:srgbClr val="FFFF99"/>
              </a:solidFill>
              <a:latin typeface="+mj-ea"/>
            </a:endParaRPr>
          </a:p>
        </p:txBody>
      </p:sp>
      <p:sp>
        <p:nvSpPr>
          <p:cNvPr id="3" name="正方形/長方形 2"/>
          <p:cNvSpPr/>
          <p:nvPr/>
        </p:nvSpPr>
        <p:spPr>
          <a:xfrm>
            <a:off x="473798" y="960073"/>
            <a:ext cx="4261608" cy="523220"/>
          </a:xfrm>
          <a:prstGeom prst="rect">
            <a:avLst/>
          </a:prstGeom>
        </p:spPr>
        <p:txBody>
          <a:bodyPr wrap="square">
            <a:spAutoFit/>
          </a:bodyPr>
          <a:lstStyle/>
          <a:p>
            <a:pPr marL="342900" lvl="1" indent="-342900">
              <a:buFont typeface="Wingdings" panose="05000000000000000000" pitchFamily="2" charset="2"/>
              <a:buChar char="l"/>
            </a:pPr>
            <a:r>
              <a:rPr lang="ja-JP" altLang="en-US" sz="2800" dirty="0">
                <a:solidFill>
                  <a:schemeClr val="accent4">
                    <a:lumMod val="50000"/>
                  </a:schemeClr>
                </a:solidFill>
                <a:latin typeface="ＭＳ Ｐゴシック" panose="020B0600070205080204" pitchFamily="50" charset="-128"/>
              </a:rPr>
              <a:t>個票 項目：</a:t>
            </a:r>
            <a:endParaRPr lang="en-US" altLang="ja-JP" sz="2800" dirty="0">
              <a:solidFill>
                <a:schemeClr val="accent4">
                  <a:lumMod val="50000"/>
                </a:schemeClr>
              </a:solidFill>
              <a:latin typeface="ＭＳ Ｐゴシック" panose="020B0600070205080204" pitchFamily="50" charset="-128"/>
            </a:endParaRPr>
          </a:p>
        </p:txBody>
      </p:sp>
      <p:sp>
        <p:nvSpPr>
          <p:cNvPr id="4" name="正方形/長方形 3"/>
          <p:cNvSpPr/>
          <p:nvPr/>
        </p:nvSpPr>
        <p:spPr>
          <a:xfrm>
            <a:off x="441785" y="1523656"/>
            <a:ext cx="4526194" cy="5170646"/>
          </a:xfrm>
          <a:prstGeom prst="rect">
            <a:avLst/>
          </a:prstGeom>
        </p:spPr>
        <p:txBody>
          <a:bodyPr wrap="square">
            <a:spAutoFit/>
          </a:bodyPr>
          <a:lstStyle/>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発生年月</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搬送の有無</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覚知、依頼、決定、搬入時間</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選定方法</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患者症状</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初療の場所</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年齢</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初経</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発症妊娠週数</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分娩日</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児数</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入院経過</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行った処置（輸血、</a:t>
            </a:r>
            <a:r>
              <a:rPr lang="en-US" altLang="ja-JP" sz="2000" dirty="0">
                <a:solidFill>
                  <a:srgbClr val="262626"/>
                </a:solidFill>
                <a:latin typeface="+mj-ea"/>
                <a:ea typeface="+mj-ea"/>
              </a:rPr>
              <a:t>IVR</a:t>
            </a:r>
            <a:r>
              <a:rPr lang="ja-JP" altLang="en-US" sz="2000" dirty="0" err="1">
                <a:solidFill>
                  <a:srgbClr val="262626"/>
                </a:solidFill>
                <a:latin typeface="+mj-ea"/>
                <a:ea typeface="+mj-ea"/>
              </a:rPr>
              <a:t>、</a:t>
            </a:r>
            <a:r>
              <a:rPr lang="ja-JP" altLang="en-US" sz="2000" dirty="0">
                <a:solidFill>
                  <a:srgbClr val="262626"/>
                </a:solidFill>
                <a:latin typeface="+mj-ea"/>
                <a:ea typeface="+mj-ea"/>
              </a:rPr>
              <a:t>子宮摘出）</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最終診断</a:t>
            </a:r>
            <a:endParaRPr lang="en-US" altLang="ja-JP" sz="2000" dirty="0">
              <a:solidFill>
                <a:srgbClr val="262626"/>
              </a:solidFill>
              <a:latin typeface="+mj-ea"/>
              <a:ea typeface="+mj-ea"/>
            </a:endParaRPr>
          </a:p>
          <a:p>
            <a:pPr marL="342900" lvl="1" indent="-342900">
              <a:lnSpc>
                <a:spcPct val="110000"/>
              </a:lnSpc>
              <a:buFont typeface="Wingdings" panose="05000000000000000000" pitchFamily="2" charset="2"/>
              <a:buChar char="p"/>
            </a:pPr>
            <a:r>
              <a:rPr lang="ja-JP" altLang="en-US" sz="2000" dirty="0">
                <a:solidFill>
                  <a:srgbClr val="262626"/>
                </a:solidFill>
                <a:latin typeface="+mj-ea"/>
                <a:ea typeface="+mj-ea"/>
              </a:rPr>
              <a:t>転帰</a:t>
            </a:r>
            <a:endParaRPr lang="en-US" altLang="ja-JP" sz="2000" dirty="0">
              <a:solidFill>
                <a:srgbClr val="262626"/>
              </a:solidFill>
              <a:latin typeface="+mj-ea"/>
              <a:ea typeface="+mj-ea"/>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770" y="922423"/>
            <a:ext cx="4016455" cy="5868354"/>
          </a:xfrm>
          <a:prstGeom prst="rect">
            <a:avLst/>
          </a:prstGeom>
        </p:spPr>
      </p:pic>
      <p:sp>
        <p:nvSpPr>
          <p:cNvPr id="2" name="スライド番号プレースホルダー 1"/>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7</a:t>
            </a:fld>
            <a:endParaRPr lang="en-US" altLang="en-US">
              <a:solidFill>
                <a:srgbClr val="262626">
                  <a:tint val="75000"/>
                </a:srgbClr>
              </a:solidFill>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4071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t>報告事項</a:t>
            </a:r>
            <a:endParaRPr kumimoji="1" lang="ja-JP" sz="3200" dirty="0"/>
          </a:p>
        </p:txBody>
      </p:sp>
      <p:sp>
        <p:nvSpPr>
          <p:cNvPr id="4" name="テキスト ボックス 3"/>
          <p:cNvSpPr txBox="1"/>
          <p:nvPr/>
        </p:nvSpPr>
        <p:spPr>
          <a:xfrm>
            <a:off x="608418" y="1531817"/>
            <a:ext cx="8212853" cy="3662541"/>
          </a:xfrm>
          <a:prstGeom prst="rect">
            <a:avLst/>
          </a:prstGeom>
          <a:noFill/>
        </p:spPr>
        <p:txBody>
          <a:bodyPr wrap="square" rtlCol="0">
            <a:spAutoFit/>
          </a:bodyPr>
          <a:lstStyle/>
          <a:p>
            <a:pPr marL="457200" indent="-457200">
              <a:lnSpc>
                <a:spcPct val="130000"/>
              </a:lnSpc>
              <a:spcBef>
                <a:spcPts val="3000"/>
              </a:spcBef>
              <a:buFont typeface="+mj-lt"/>
              <a:buAutoNum type="arabicPeriod"/>
            </a:pPr>
            <a:r>
              <a:rPr lang="en-US" altLang="ja-JP" sz="2800" dirty="0">
                <a:solidFill>
                  <a:srgbClr val="262626"/>
                </a:solidFill>
                <a:latin typeface="+mj-ea"/>
                <a:ea typeface="+mj-ea"/>
              </a:rPr>
              <a:t>2018</a:t>
            </a:r>
            <a:r>
              <a:rPr lang="ja-JP" altLang="en-US" sz="2800" dirty="0">
                <a:solidFill>
                  <a:srgbClr val="262626"/>
                </a:solidFill>
                <a:latin typeface="+mj-ea"/>
                <a:ea typeface="+mj-ea"/>
              </a:rPr>
              <a:t>年　最重症合併妊産婦</a:t>
            </a:r>
            <a:endParaRPr lang="en-US" altLang="ja-JP" sz="2800" dirty="0">
              <a:solidFill>
                <a:srgbClr val="262626"/>
              </a:solidFill>
              <a:latin typeface="+mj-ea"/>
              <a:ea typeface="+mj-ea"/>
            </a:endParaRPr>
          </a:p>
          <a:p>
            <a:pPr marL="457200" indent="-457200">
              <a:lnSpc>
                <a:spcPct val="130000"/>
              </a:lnSpc>
              <a:spcBef>
                <a:spcPts val="3000"/>
              </a:spcBef>
              <a:buFont typeface="+mj-lt"/>
              <a:buAutoNum type="arabicPeriod"/>
            </a:pPr>
            <a:r>
              <a:rPr lang="ja-JP" altLang="en-US" sz="2800" dirty="0">
                <a:latin typeface="+mj-ea"/>
                <a:ea typeface="+mj-ea"/>
              </a:rPr>
              <a:t>過去</a:t>
            </a:r>
            <a:r>
              <a:rPr lang="en-US" altLang="ja-JP" sz="2800" dirty="0">
                <a:latin typeface="+mj-ea"/>
                <a:ea typeface="+mj-ea"/>
              </a:rPr>
              <a:t>6</a:t>
            </a:r>
            <a:r>
              <a:rPr lang="ja-JP" altLang="en-US" sz="2800" dirty="0">
                <a:latin typeface="+mj-ea"/>
                <a:ea typeface="+mj-ea"/>
              </a:rPr>
              <a:t>年間の最重症合併妊産婦の推移</a:t>
            </a:r>
            <a:r>
              <a:rPr lang="en-US" altLang="ja-JP" sz="2800" dirty="0">
                <a:latin typeface="+mj-ea"/>
                <a:ea typeface="+mj-ea"/>
              </a:rPr>
              <a:t>			</a:t>
            </a:r>
            <a:r>
              <a:rPr lang="ja-JP" altLang="en-US" sz="2800" dirty="0">
                <a:latin typeface="+mj-ea"/>
                <a:ea typeface="+mj-ea"/>
              </a:rPr>
              <a:t>・ 産科危機的出血に注目して</a:t>
            </a:r>
            <a:r>
              <a:rPr lang="en-US" altLang="ja-JP" sz="2800" dirty="0">
                <a:latin typeface="+mj-ea"/>
                <a:ea typeface="+mj-ea"/>
              </a:rPr>
              <a:t>				</a:t>
            </a:r>
            <a:r>
              <a:rPr lang="ja-JP" altLang="en-US" sz="2800" dirty="0">
                <a:latin typeface="+mj-ea"/>
                <a:ea typeface="+mj-ea"/>
              </a:rPr>
              <a:t>・ </a:t>
            </a:r>
            <a:r>
              <a:rPr lang="ja-JP" altLang="en-US" sz="2800" dirty="0">
                <a:latin typeface="+mj-ea"/>
              </a:rPr>
              <a:t>施設の違いによる死亡率と救命率の違い</a:t>
            </a:r>
            <a:endParaRPr lang="en-US" altLang="ja-JP" sz="2800" dirty="0">
              <a:latin typeface="+mj-ea"/>
            </a:endParaRPr>
          </a:p>
          <a:p>
            <a:pPr marL="457200" indent="-457200">
              <a:lnSpc>
                <a:spcPct val="130000"/>
              </a:lnSpc>
              <a:spcBef>
                <a:spcPts val="3000"/>
              </a:spcBef>
              <a:buFont typeface="+mj-lt"/>
              <a:buAutoNum type="arabicPeriod"/>
            </a:pPr>
            <a:r>
              <a:rPr lang="ja-JP" altLang="en-US" sz="2800" dirty="0">
                <a:latin typeface="+mj-ea"/>
                <a:ea typeface="+mj-ea"/>
              </a:rPr>
              <a:t>この</a:t>
            </a:r>
            <a:r>
              <a:rPr lang="en-US" altLang="ja-JP" sz="2800" dirty="0">
                <a:latin typeface="+mj-ea"/>
                <a:ea typeface="+mj-ea"/>
              </a:rPr>
              <a:t>6</a:t>
            </a:r>
            <a:r>
              <a:rPr lang="ja-JP" altLang="en-US" sz="2800" dirty="0">
                <a:latin typeface="+mj-ea"/>
                <a:ea typeface="+mj-ea"/>
              </a:rPr>
              <a:t>年間の死亡原因の推移について</a:t>
            </a:r>
            <a:endParaRPr lang="en-US" altLang="ja-JP" sz="2800" dirty="0">
              <a:latin typeface="+mj-ea"/>
              <a:ea typeface="+mj-ea"/>
            </a:endParaRPr>
          </a:p>
        </p:txBody>
      </p:sp>
      <p:sp>
        <p:nvSpPr>
          <p:cNvPr id="2" name="スライド番号プレースホルダー 1"/>
          <p:cNvSpPr>
            <a:spLocks noGrp="1"/>
          </p:cNvSpPr>
          <p:nvPr>
            <p:ph type="sldNum" sz="quarter" idx="12"/>
          </p:nvPr>
        </p:nvSpPr>
        <p:spPr/>
        <p:txBody>
          <a:bodyPr/>
          <a:lstStyle/>
          <a:p>
            <a:fld id="{240D5ECE-8B49-45CD-BE81-EF81920D1969}" type="slidenum">
              <a:rPr lang="en-US" altLang="ja-JP" smtClean="0">
                <a:solidFill>
                  <a:srgbClr val="262626">
                    <a:tint val="75000"/>
                  </a:srgbClr>
                </a:solidFill>
              </a:rPr>
              <a:pPr/>
              <a:t>8</a:t>
            </a:fld>
            <a:endParaRPr lang="en-US" altLang="en-US">
              <a:solidFill>
                <a:srgbClr val="262626">
                  <a:tint val="75000"/>
                </a:srgbClr>
              </a:solidFill>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6415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xEl>
                                              <p:pRg st="1" end="1"/>
                                            </p:txEl>
                                          </p:spTgt>
                                        </p:tgtEl>
                                        <p:attrNameLst>
                                          <p:attrName>style.opacity</p:attrName>
                                        </p:attrNameLst>
                                      </p:cBhvr>
                                      <p:to>
                                        <p:strVal val="0.5"/>
                                      </p:to>
                                    </p:set>
                                    <p:animEffect filter="image" prLst="opacity: 0.5">
                                      <p:cBhvr rctx="IE">
                                        <p:cTn id="7" dur="indefinite"/>
                                        <p:tgtEl>
                                          <p:spTgt spid="4">
                                            <p:txEl>
                                              <p:pRg st="1" end="1"/>
                                            </p:txEl>
                                          </p:spTgt>
                                        </p:tgtEl>
                                      </p:cBhvr>
                                    </p:animEffect>
                                  </p:childTnLst>
                                </p:cTn>
                              </p:par>
                              <p:par>
                                <p:cTn id="8" presetID="9" presetClass="emph" presetSubtype="0" nodeType="withEffect">
                                  <p:stCondLst>
                                    <p:cond delay="0"/>
                                  </p:stCondLst>
                                  <p:childTnLst>
                                    <p:set>
                                      <p:cBhvr rctx="PPT">
                                        <p:cTn id="9" dur="indefinite"/>
                                        <p:tgtEl>
                                          <p:spTgt spid="4">
                                            <p:txEl>
                                              <p:pRg st="2" end="2"/>
                                            </p:txEl>
                                          </p:spTgt>
                                        </p:tgtEl>
                                        <p:attrNameLst>
                                          <p:attrName>style.opacity</p:attrName>
                                        </p:attrNameLst>
                                      </p:cBhvr>
                                      <p:to>
                                        <p:strVal val="0.5"/>
                                      </p:to>
                                    </p:set>
                                    <p:animEffect filter="image" prLst="opacity: 0.5">
                                      <p:cBhvr rctx="IE">
                                        <p:cTn id="10" dur="indefinite"/>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kumimoji="1" lang="ja-JP" altLang="en-US" sz="3200" dirty="0">
                <a:latin typeface="+mj-ea"/>
              </a:rPr>
              <a:t>結果 </a:t>
            </a:r>
            <a:r>
              <a:rPr kumimoji="1" lang="en-US" altLang="ja-JP" sz="2400" dirty="0">
                <a:solidFill>
                  <a:srgbClr val="FFFF99"/>
                </a:solidFill>
                <a:latin typeface="+mj-ea"/>
              </a:rPr>
              <a:t>– 2018</a:t>
            </a:r>
            <a:r>
              <a:rPr kumimoji="1" lang="ja-JP" altLang="en-US" sz="2400" dirty="0">
                <a:solidFill>
                  <a:srgbClr val="FFFF99"/>
                </a:solidFill>
                <a:latin typeface="+mj-ea"/>
              </a:rPr>
              <a:t>年 </a:t>
            </a:r>
            <a:r>
              <a:rPr kumimoji="1" lang="en-US" altLang="ja-JP" sz="2400" dirty="0">
                <a:solidFill>
                  <a:srgbClr val="FFFF99"/>
                </a:solidFill>
                <a:latin typeface="+mj-ea"/>
              </a:rPr>
              <a:t>-</a:t>
            </a:r>
            <a:endParaRPr kumimoji="1" lang="ja-JP" sz="3200" dirty="0">
              <a:solidFill>
                <a:srgbClr val="FFFF99"/>
              </a:solidFill>
              <a:latin typeface="+mj-ea"/>
            </a:endParaRPr>
          </a:p>
        </p:txBody>
      </p:sp>
      <p:sp>
        <p:nvSpPr>
          <p:cNvPr id="5" name="正方形/長方形 4"/>
          <p:cNvSpPr/>
          <p:nvPr/>
        </p:nvSpPr>
        <p:spPr>
          <a:xfrm>
            <a:off x="473277" y="1179236"/>
            <a:ext cx="4051109" cy="523220"/>
          </a:xfrm>
          <a:prstGeom prst="rect">
            <a:avLst/>
          </a:prstGeom>
        </p:spPr>
        <p:txBody>
          <a:bodyPr wrap="none">
            <a:spAutoFit/>
          </a:bodyPr>
          <a:lstStyle/>
          <a:p>
            <a:pPr marL="3429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800" b="0" i="0" u="none" strike="noStrike" kern="1200" cap="none" spc="0" normalizeH="0" baseline="0" noProof="0" dirty="0">
                <a:ln>
                  <a:noFill/>
                </a:ln>
                <a:solidFill>
                  <a:srgbClr val="FFC000">
                    <a:lumMod val="50000"/>
                  </a:srgbClr>
                </a:solidFill>
                <a:effectLst/>
                <a:uLnTx/>
                <a:uFillTx/>
                <a:latin typeface="ＭＳ Ｐゴシック" panose="020B0600070205080204" pitchFamily="50" charset="-128"/>
                <a:ea typeface="ＭＳ Ｐゴシック" panose="020B0600070205080204" pitchFamily="50" charset="-128"/>
                <a:cs typeface="+mn-cs"/>
              </a:rPr>
              <a:t>調査施設からの回答数</a:t>
            </a:r>
            <a:endPar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正方形/長方形 10"/>
          <p:cNvSpPr/>
          <p:nvPr/>
        </p:nvSpPr>
        <p:spPr>
          <a:xfrm>
            <a:off x="473276" y="1898644"/>
            <a:ext cx="8213523" cy="138499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最重症受入施設</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9</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OGCS</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参加施設</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25</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救命救急</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		7</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正方形/長方形 19"/>
          <p:cNvSpPr/>
          <p:nvPr/>
        </p:nvSpPr>
        <p:spPr>
          <a:xfrm>
            <a:off x="2379444" y="3940488"/>
            <a:ext cx="4389719" cy="978751"/>
          </a:xfrm>
          <a:prstGeom prst="rect">
            <a:avLst/>
          </a:prstGeom>
          <a:solidFill>
            <a:srgbClr val="FFFFCC"/>
          </a:solidFill>
          <a:ln>
            <a:solidFill>
              <a:srgbClr val="FFC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ctr" defTabSz="914400" rtl="0" eaLnBrk="1" fontAlgn="auto" latinLnBrk="0" hangingPunct="1">
              <a:lnSpc>
                <a:spcPct val="13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回答率</a:t>
            </a:r>
            <a:r>
              <a:rPr kumimoji="1" lang="en-US" altLang="ja-JP" sz="3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100%</a:t>
            </a:r>
          </a:p>
        </p:txBody>
      </p:sp>
      <p:sp>
        <p:nvSpPr>
          <p:cNvPr id="3" name="正方形/長方形 2"/>
          <p:cNvSpPr/>
          <p:nvPr/>
        </p:nvSpPr>
        <p:spPr>
          <a:xfrm>
            <a:off x="2935094" y="5038408"/>
            <a:ext cx="317266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ありがとうございます。</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今年も悉皆調査になりました。</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D5ECE-8B49-45CD-BE81-EF81920D1969}" type="slidenum">
              <a:rPr kumimoji="0" lang="en-US" altLang="ja-JP" sz="1200" b="0" i="0" u="none" strike="noStrike" kern="1200" cap="none" spc="0" normalizeH="0" baseline="0" noProof="0" smtClean="0">
                <a:ln>
                  <a:noFill/>
                </a:ln>
                <a:solidFill>
                  <a:srgbClr val="262626">
                    <a:tint val="75000"/>
                  </a:srgb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262626">
                  <a:tint val="75000"/>
                </a:srgbClr>
              </a:solidFill>
              <a:effectLst/>
              <a:uLnTx/>
              <a:uFillTx/>
              <a:latin typeface="Calibri"/>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934777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0.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4.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5.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6.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7.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8.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9.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0.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4.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5.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6.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7.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8.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9.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0.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4.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5.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6.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7.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8.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9.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4.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40.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4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4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4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5.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6.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7.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8.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9.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1_新しいプレゼンテーショ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roducing PowerPoint 20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101674551" id="{3F4FE16F-3912-4087-84EA-0658FF9F4AE2}" vid="{45AE8CB2-6139-4679-A379-DE7896211E89}"/>
    </a:ext>
  </a:extLst>
</a:theme>
</file>

<file path=ppt/theme/theme3.xml><?xml version="1.0" encoding="utf-8"?>
<a:theme xmlns:a="http://schemas.openxmlformats.org/drawingml/2006/main" name="1_Introducing PowerPoint 20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101674551" id="{3F4FE16F-3912-4087-84EA-0658FF9F4AE2}" vid="{45AE8CB2-6139-4679-A379-DE7896211E89}"/>
    </a:ext>
  </a:extLst>
</a:theme>
</file>

<file path=ppt/theme/theme4.xml><?xml version="1.0" encoding="utf-8"?>
<a:theme xmlns:a="http://schemas.openxmlformats.org/drawingml/2006/main" name="2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101674551" id="{3F4FE16F-3912-4087-84EA-0658FF9F4AE2}" vid="{45AE8CB2-6139-4679-A379-DE7896211E89}"/>
    </a:ext>
  </a:extLst>
</a:theme>
</file>

<file path=ppt/theme/theme5.xml><?xml version="1.0" encoding="utf-8"?>
<a:theme xmlns:a="http://schemas.openxmlformats.org/drawingml/2006/main" name="3_Introducing PowerPoint 20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101674551" id="{3F4FE16F-3912-4087-84EA-0658FF9F4AE2}" vid="{45AE8CB2-6139-4679-A379-DE7896211E89}"/>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4224</TotalTime>
  <Words>2313</Words>
  <Application>Microsoft Office PowerPoint</Application>
  <PresentationFormat>画面に合わせる (4:3)</PresentationFormat>
  <Paragraphs>579</Paragraphs>
  <Slides>44</Slides>
  <Notes>44</Notes>
  <HiddenSlides>0</HiddenSlides>
  <MMClips>0</MMClips>
  <ScaleCrop>false</ScaleCrop>
  <HeadingPairs>
    <vt:vector size="6" baseType="variant">
      <vt:variant>
        <vt:lpstr>使用されているフォント</vt:lpstr>
      </vt:variant>
      <vt:variant>
        <vt:i4>18</vt:i4>
      </vt:variant>
      <vt:variant>
        <vt:lpstr>テーマ</vt:lpstr>
      </vt:variant>
      <vt:variant>
        <vt:i4>5</vt:i4>
      </vt:variant>
      <vt:variant>
        <vt:lpstr>スライド タイトル</vt:lpstr>
      </vt:variant>
      <vt:variant>
        <vt:i4>44</vt:i4>
      </vt:variant>
    </vt:vector>
  </HeadingPairs>
  <TitlesOfParts>
    <vt:vector size="67" baseType="lpstr">
      <vt:lpstr>FGP丸ｺﾞｼｯｸ体Ca-L</vt:lpstr>
      <vt:lpstr>FGP丸ｺﾞｼｯｸ体Ca-U</vt:lpstr>
      <vt:lpstr>Microsoft JhengHei</vt:lpstr>
      <vt:lpstr>ＭＳ Ｐゴシック</vt:lpstr>
      <vt:lpstr>MS UI Gothic</vt:lpstr>
      <vt:lpstr>ＭＳ ゴシック</vt:lpstr>
      <vt:lpstr>ＭＳ 明朝</vt:lpstr>
      <vt:lpstr>Osaka</vt:lpstr>
      <vt:lpstr>新細明體</vt:lpstr>
      <vt:lpstr>メイリオ</vt:lpstr>
      <vt:lpstr>Arial</vt:lpstr>
      <vt:lpstr>Calibri</vt:lpstr>
      <vt:lpstr>Calibri Light</vt:lpstr>
      <vt:lpstr>Century</vt:lpstr>
      <vt:lpstr>Georgia</vt:lpstr>
      <vt:lpstr>Times</vt:lpstr>
      <vt:lpstr>Times New Roman</vt:lpstr>
      <vt:lpstr>Wingdings</vt:lpstr>
      <vt:lpstr>1_新しいプレゼンテーション</vt:lpstr>
      <vt:lpstr>Introducing PowerPoint 2010</vt:lpstr>
      <vt:lpstr>1_Introducing PowerPoint 2010</vt:lpstr>
      <vt:lpstr>2_Introducing PowerPoint 2010</vt:lpstr>
      <vt:lpstr>3_Introducing PowerPoint 2010</vt:lpstr>
      <vt:lpstr>最重症妊産婦受入事業報告 2018年調査　</vt:lpstr>
      <vt:lpstr>大阪府　最重症合併妊産婦 搬送の取り組み</vt:lpstr>
      <vt:lpstr>大阪府　最重症合併妊産婦 搬送の取り組み</vt:lpstr>
      <vt:lpstr>事例報告の調査方法　</vt:lpstr>
      <vt:lpstr>対象　- 最重症妊産婦の定義-</vt:lpstr>
      <vt:lpstr>WHO - maternal near miss criteria -</vt:lpstr>
      <vt:lpstr>事例報告の調査内容</vt:lpstr>
      <vt:lpstr>報告事項</vt:lpstr>
      <vt:lpstr>結果 – 2018年 -</vt:lpstr>
      <vt:lpstr>結果 - 2018年-</vt:lpstr>
      <vt:lpstr>結果 – 2018年 -</vt:lpstr>
      <vt:lpstr>結果 – 2018年 -</vt:lpstr>
      <vt:lpstr>結果 – 2018年 -</vt:lpstr>
      <vt:lpstr>結果 – 2018年 -</vt:lpstr>
      <vt:lpstr>結果 – 2018年 -</vt:lpstr>
      <vt:lpstr>結果 – 2017年 -</vt:lpstr>
      <vt:lpstr>結果 – 2018年 -</vt:lpstr>
      <vt:lpstr>結果 – 2018年 -</vt:lpstr>
      <vt:lpstr>結果 – 2018年 -</vt:lpstr>
      <vt:lpstr>結果 – 2018年 -</vt:lpstr>
      <vt:lpstr>結果 – 2018年 -</vt:lpstr>
      <vt:lpstr>結果 – 2018年 -</vt:lpstr>
      <vt:lpstr>結果のまとめ – 2018年 -</vt:lpstr>
      <vt:lpstr>報告事項</vt:lpstr>
      <vt:lpstr>結果 –最重症妊産婦 発生数と発生率 -</vt:lpstr>
      <vt:lpstr>結果 – 原因疾患-</vt:lpstr>
      <vt:lpstr>結果 – 産科危機的出血の原因疾患 -</vt:lpstr>
      <vt:lpstr>前置癒着胎盤・癒着胎盤・固着胎盤の定義</vt:lpstr>
      <vt:lpstr>Adherent placenta spectrum</vt:lpstr>
      <vt:lpstr>結果 – 施設間搬送 -</vt:lpstr>
      <vt:lpstr>結果 – 施設間搬送時間：搬送依頼～搬送決定時間  -</vt:lpstr>
      <vt:lpstr>結果 – 施設間搬送時間：搬送依頼～搬入時間  -</vt:lpstr>
      <vt:lpstr>結果 – 施設間搬送時間：搬送先施設 -</vt:lpstr>
      <vt:lpstr>結果 – 施設間搬送：初療場所 -</vt:lpstr>
      <vt:lpstr>結果 –初療場所：救命センターでの件数 -</vt:lpstr>
      <vt:lpstr>結果 – 最重症妊産婦死亡率とCPA死亡率 2017年まで - </vt:lpstr>
      <vt:lpstr>結果 – 最重症妊産婦死亡率とCPA死亡率 2018年まで -</vt:lpstr>
      <vt:lpstr>結果 – 最重症妊産婦死亡率とCPA死亡率 2018年まで -</vt:lpstr>
      <vt:lpstr>結果 – 最終の管理施設 -</vt:lpstr>
      <vt:lpstr>結果のまとめ – 6年間の推移 -</vt:lpstr>
      <vt:lpstr>報告事項</vt:lpstr>
      <vt:lpstr>母体死亡例 – 6年間の死亡原因 -</vt:lpstr>
      <vt:lpstr>凝固異常時に発生する脳出血</vt:lpstr>
      <vt:lpstr>総括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産婦人科診療ガイドライン  産科編2014</dc:title>
  <dc:creator>金川武司</dc:creator>
  <cp:lastModifiedBy>井上　和哉</cp:lastModifiedBy>
  <cp:revision>533</cp:revision>
  <cp:lastPrinted>2020-02-09T17:01:34Z</cp:lastPrinted>
  <dcterms:created xsi:type="dcterms:W3CDTF">2014-08-27T14:27:34Z</dcterms:created>
  <dcterms:modified xsi:type="dcterms:W3CDTF">2020-06-26T02:34:54Z</dcterms:modified>
</cp:coreProperties>
</file>