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543" r:id="rId2"/>
  </p:sldIdLst>
  <p:sldSz cx="9906000" cy="6858000" type="A4"/>
  <p:notesSz cx="6807200" cy="9939338"/>
  <p:defaultTextStyle>
    <a:defPPr>
      <a:defRPr lang="ja-JP"/>
    </a:defPPr>
    <a:lvl1pPr algn="ctr" rtl="0" fontAlgn="base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MS UI Gothic" pitchFamily="50" charset="-128"/>
        <a:ea typeface="MS UI Gothic" pitchFamily="50" charset="-128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MS UI Gothic" pitchFamily="50" charset="-128"/>
        <a:ea typeface="MS UI Gothic" pitchFamily="50" charset="-128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MS UI Gothic" pitchFamily="50" charset="-128"/>
        <a:ea typeface="MS UI Gothic" pitchFamily="50" charset="-128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MS UI Gothic" pitchFamily="50" charset="-128"/>
        <a:ea typeface="MS UI Gothic" pitchFamily="50" charset="-128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MS UI Gothic" pitchFamily="50" charset="-128"/>
        <a:ea typeface="MS UI Gothic" pitchFamily="50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MS UI Gothic" pitchFamily="50" charset="-128"/>
        <a:ea typeface="MS UI Gothic" pitchFamily="50" charset="-128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MS UI Gothic" pitchFamily="50" charset="-128"/>
        <a:ea typeface="MS UI Gothic" pitchFamily="50" charset="-128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MS UI Gothic" pitchFamily="50" charset="-128"/>
        <a:ea typeface="MS UI Gothic" pitchFamily="50" charset="-128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MS UI Gothic" pitchFamily="50" charset="-128"/>
        <a:ea typeface="MS UI Gothic" pitchFamily="50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99FF"/>
    <a:srgbClr val="CCFFFF"/>
    <a:srgbClr val="FF99CC"/>
    <a:srgbClr val="DDDDDD"/>
    <a:srgbClr val="9999FF"/>
    <a:srgbClr val="000066"/>
    <a:srgbClr val="99CCFF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301B821-A1FF-4177-AEE7-76D212191A09}" styleName="中間スタイル 1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412" autoAdjust="0"/>
    <p:restoredTop sz="97880" autoAdjust="0"/>
  </p:normalViewPr>
  <p:slideViewPr>
    <p:cSldViewPr>
      <p:cViewPr>
        <p:scale>
          <a:sx n="100" d="100"/>
          <a:sy n="100" d="100"/>
        </p:scale>
        <p:origin x="-732" y="-72"/>
      </p:cViewPr>
      <p:guideLst>
        <p:guide orient="horz" pos="232"/>
        <p:guide pos="17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59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" y="0"/>
            <a:ext cx="2949575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13" tIns="45704" rIns="91413" bIns="45704" numCol="1" anchor="t" anchorCtr="0" compatLnSpc="1">
            <a:prstTxWarp prst="textNoShape">
              <a:avLst/>
            </a:prstTxWarp>
          </a:bodyPr>
          <a:lstStyle>
            <a:lvl1pPr algn="l" eaLnBrk="0" hangingPunct="0">
              <a:lnSpc>
                <a:spcPct val="120000"/>
              </a:lnSpc>
              <a:defRPr>
                <a:latin typeface="ＭＳ Ｐゴシック" pitchFamily="50" charset="-128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359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042" y="0"/>
            <a:ext cx="2949575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13" tIns="45704" rIns="91413" bIns="45704" numCol="1" anchor="t" anchorCtr="0" compatLnSpc="1">
            <a:prstTxWarp prst="textNoShape">
              <a:avLst/>
            </a:prstTxWarp>
          </a:bodyPr>
          <a:lstStyle>
            <a:lvl1pPr algn="r" eaLnBrk="0" hangingPunct="0">
              <a:lnSpc>
                <a:spcPct val="120000"/>
              </a:lnSpc>
              <a:defRPr>
                <a:latin typeface="ＭＳ Ｐゴシック" pitchFamily="50" charset="-128"/>
                <a:ea typeface="ＭＳ Ｐゴシック" pitchFamily="50" charset="-128"/>
              </a:defRPr>
            </a:lvl1pPr>
          </a:lstStyle>
          <a:p>
            <a:pPr>
              <a:defRPr/>
            </a:pPr>
            <a:fld id="{ED8B3AD3-517A-488A-9313-86380808D6A3}" type="datetimeFigureOut">
              <a:rPr lang="ja-JP" altLang="en-US"/>
              <a:pPr>
                <a:defRPr/>
              </a:pPr>
              <a:t>2016/7/12</a:t>
            </a:fld>
            <a:endParaRPr lang="en-US" altLang="ja-JP"/>
          </a:p>
        </p:txBody>
      </p:sp>
      <p:sp>
        <p:nvSpPr>
          <p:cNvPr id="6359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" y="9440867"/>
            <a:ext cx="2949575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13" tIns="45704" rIns="91413" bIns="45704" numCol="1" anchor="b" anchorCtr="0" compatLnSpc="1">
            <a:prstTxWarp prst="textNoShape">
              <a:avLst/>
            </a:prstTxWarp>
          </a:bodyPr>
          <a:lstStyle>
            <a:lvl1pPr algn="l" eaLnBrk="0" hangingPunct="0">
              <a:lnSpc>
                <a:spcPct val="120000"/>
              </a:lnSpc>
              <a:defRPr>
                <a:latin typeface="ＭＳ Ｐゴシック" pitchFamily="50" charset="-128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359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042" y="9440867"/>
            <a:ext cx="2949575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13" tIns="45704" rIns="91413" bIns="45704" numCol="1" anchor="b" anchorCtr="0" compatLnSpc="1">
            <a:prstTxWarp prst="textNoShape">
              <a:avLst/>
            </a:prstTxWarp>
          </a:bodyPr>
          <a:lstStyle>
            <a:lvl1pPr algn="r" eaLnBrk="0" hangingPunct="0">
              <a:lnSpc>
                <a:spcPct val="120000"/>
              </a:lnSpc>
              <a:defRPr>
                <a:latin typeface="ＭＳ Ｐゴシック" pitchFamily="50" charset="-128"/>
                <a:ea typeface="ＭＳ Ｐゴシック" pitchFamily="50" charset="-128"/>
              </a:defRPr>
            </a:lvl1pPr>
          </a:lstStyle>
          <a:p>
            <a:pPr>
              <a:defRPr/>
            </a:pPr>
            <a:fld id="{F8029DA3-6CF3-4323-AC1F-E607665A1FDE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648438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" y="0"/>
            <a:ext cx="2951163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275" tIns="45642" rIns="91275" bIns="45642" numCol="1" anchor="t" anchorCtr="0" compatLnSpc="1">
            <a:prstTxWarp prst="textNoShape">
              <a:avLst/>
            </a:prstTxWarp>
          </a:bodyPr>
          <a:lstStyle>
            <a:lvl1pPr algn="l">
              <a:defRPr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4454" y="0"/>
            <a:ext cx="2951163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275" tIns="45642" rIns="91275" bIns="45642" numCol="1" anchor="t" anchorCtr="0" compatLnSpc="1">
            <a:prstTxWarp prst="textNoShape">
              <a:avLst/>
            </a:prstTxWarp>
          </a:bodyPr>
          <a:lstStyle>
            <a:lvl1pPr algn="r">
              <a:defRPr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15963" y="746125"/>
            <a:ext cx="5383212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2626" y="4721225"/>
            <a:ext cx="5441950" cy="4471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275" tIns="45642" rIns="91275" bIns="4564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194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" y="9440867"/>
            <a:ext cx="2951163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275" tIns="45642" rIns="91275" bIns="45642" numCol="1" anchor="b" anchorCtr="0" compatLnSpc="1">
            <a:prstTxWarp prst="textNoShape">
              <a:avLst/>
            </a:prstTxWarp>
          </a:bodyPr>
          <a:lstStyle>
            <a:lvl1pPr algn="l">
              <a:defRPr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94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4454" y="9440867"/>
            <a:ext cx="2951163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275" tIns="45642" rIns="91275" bIns="45642" numCol="1" anchor="b" anchorCtr="0" compatLnSpc="1">
            <a:prstTxWarp prst="textNoShape">
              <a:avLst/>
            </a:prstTxWarp>
          </a:bodyPr>
          <a:lstStyle>
            <a:lvl1pPr algn="r">
              <a:defRPr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fld id="{1331B7BE-11C4-46B9-BA88-2627B14B40B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39461927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</p:spPr>
        <p:txBody>
          <a:bodyPr/>
          <a:lstStyle/>
          <a:p>
            <a:r>
              <a:rPr lang="en-US" altLang="ja-JP" smtClean="0"/>
              <a:t>Click to edit Master title style</a:t>
            </a:r>
            <a:endParaRPr lang="ja-JP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altLang="ja-JP" smtClean="0"/>
              <a:t>Click to edit Master subtitle style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F439DA-FFEA-4177-B27C-FA6970B129A3}" type="datetime1">
              <a:rPr lang="ja-JP" altLang="en-US"/>
              <a:pPr>
                <a:defRPr/>
              </a:pPr>
              <a:t>2016/7/12</a:t>
            </a:fld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F9C2FA-582A-4C86-9F34-85F08851137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318548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mtClean="0"/>
              <a:t>Click to edit Master title style</a:t>
            </a:r>
            <a:endParaRPr lang="ja-JP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53ADBB-5509-4097-81AF-2CC58D797065}" type="datetime1">
              <a:rPr lang="ja-JP" altLang="en-US"/>
              <a:pPr>
                <a:defRPr/>
              </a:pPr>
              <a:t>2016/7/12</a:t>
            </a:fld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09FCC4-45A4-4206-9A1D-163209E6712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1176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131763"/>
            <a:ext cx="2228850" cy="5994400"/>
          </a:xfrm>
        </p:spPr>
        <p:txBody>
          <a:bodyPr vert="eaVert"/>
          <a:lstStyle/>
          <a:p>
            <a:r>
              <a:rPr lang="en-US" altLang="ja-JP" smtClean="0"/>
              <a:t>Click to edit Master title style</a:t>
            </a:r>
            <a:endParaRPr lang="ja-JP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131763"/>
            <a:ext cx="6534150" cy="5994400"/>
          </a:xfrm>
        </p:spPr>
        <p:txBody>
          <a:bodyPr vert="eaVert"/>
          <a:lstStyle/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9C073F-FD5A-4E6D-914E-20488777B6FE}" type="datetime1">
              <a:rPr lang="ja-JP" altLang="en-US"/>
              <a:pPr>
                <a:defRPr/>
              </a:pPr>
              <a:t>2016/7/12</a:t>
            </a:fld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2A6AF2-8855-49B1-A000-C0E1CE19491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686120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95300" y="131763"/>
            <a:ext cx="8915400" cy="5994400"/>
          </a:xfrm>
        </p:spPr>
        <p:txBody>
          <a:bodyPr/>
          <a:lstStyle/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FC7039-6AE2-40AA-B172-904BC234C8C3}" type="datetime1">
              <a:rPr lang="ja-JP" altLang="en-US"/>
              <a:pPr>
                <a:defRPr/>
              </a:pPr>
              <a:t>2016/7/12</a:t>
            </a:fld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ECD9E9-42A3-4FC9-AD60-13E6C9B282F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662479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mtClean="0"/>
              <a:t>Click to edit Master title style</a:t>
            </a:r>
            <a:endParaRPr lang="ja-JP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3BE9D9-B66C-4534-8DB7-0AA1251911AE}" type="datetime1">
              <a:rPr lang="ja-JP" altLang="en-US"/>
              <a:pPr>
                <a:defRPr/>
              </a:pPr>
              <a:t>2016/7/12</a:t>
            </a:fld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FD0C34-401E-4D23-906E-502F83E381D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946245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ja-JP" smtClean="0"/>
              <a:t>Click to edit Master title style</a:t>
            </a:r>
            <a:endParaRPr lang="ja-JP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ja-JP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A8E44E-D82E-4DEC-B95A-DE435479642C}" type="datetime1">
              <a:rPr lang="ja-JP" altLang="en-US"/>
              <a:pPr>
                <a:defRPr/>
              </a:pPr>
              <a:t>2016/7/12</a:t>
            </a:fld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72C8B7-BED6-49B3-B1B6-131C9D265E0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1235606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mtClean="0"/>
              <a:t>Click to edit Master title style</a:t>
            </a:r>
            <a:endParaRPr lang="ja-JP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836613"/>
            <a:ext cx="4381500" cy="52895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  <a:endParaRPr lang="ja-JP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836613"/>
            <a:ext cx="4381500" cy="52895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D85870-6D62-408A-8C54-44E72825D743}" type="datetime1">
              <a:rPr lang="ja-JP" altLang="en-US"/>
              <a:pPr>
                <a:defRPr/>
              </a:pPr>
              <a:t>2016/7/12</a:t>
            </a:fld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CBF6B2-BCF8-4E29-A208-64435F27206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848765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Click to edit Master title style</a:t>
            </a:r>
            <a:endParaRPr lang="ja-JP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ja-JP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  <a:endParaRPr lang="ja-JP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ja-JP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6327E6-2E82-417F-A1AB-C742E41BD9C2}" type="datetime1">
              <a:rPr lang="ja-JP" altLang="en-US"/>
              <a:pPr>
                <a:defRPr/>
              </a:pPr>
              <a:t>2016/7/12</a:t>
            </a:fld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1895CF-B0F2-4776-BD64-7499C885559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148932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mtClean="0"/>
              <a:t>Click to edit Master title style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EAA22C-A417-443F-A894-3BFD57A4A436}" type="datetime1">
              <a:rPr lang="ja-JP" altLang="en-US"/>
              <a:pPr>
                <a:defRPr/>
              </a:pPr>
              <a:t>2016/7/12</a:t>
            </a:fld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83F227-3B67-4374-AABE-3351790E8F6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0784100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5D6427-C7BD-407F-A8DD-86743EA11CD1}" type="datetime1">
              <a:rPr lang="ja-JP" altLang="en-US"/>
              <a:pPr>
                <a:defRPr/>
              </a:pPr>
              <a:t>2016/7/12</a:t>
            </a:fld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42DE72-7BD0-444C-9A46-00D3F1E7FF1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0973924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ja-JP" smtClean="0"/>
              <a:t>Click to edit Master title style</a:t>
            </a:r>
            <a:endParaRPr lang="ja-JP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  <a:endParaRPr lang="ja-JP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ja-JP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208005-1C13-4AEF-8830-5D50AE51EC55}" type="datetime1">
              <a:rPr lang="ja-JP" altLang="en-US"/>
              <a:pPr>
                <a:defRPr/>
              </a:pPr>
              <a:t>2016/7/12</a:t>
            </a:fld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0A2DAB-CDD1-4B9D-8DB0-57FBADEEE9D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548119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ja-JP" smtClean="0"/>
              <a:t>Click to edit Master title style</a:t>
            </a:r>
            <a:endParaRPr lang="ja-JP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 lIns="91440" tIns="45720" rIns="91440" bIns="4572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ja-JP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FD5CF4-8C46-48AB-B0E6-53ED6059239E}" type="datetime1">
              <a:rPr lang="ja-JP" altLang="en-US"/>
              <a:pPr>
                <a:defRPr/>
              </a:pPr>
              <a:t>2016/7/12</a:t>
            </a:fld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6108FC-84A5-4FD8-9DC3-59587AF6116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449207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95300" y="131763"/>
            <a:ext cx="89154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07" tIns="45704" rIns="91407" bIns="4570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836613"/>
            <a:ext cx="8915400" cy="5289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07" tIns="45704" rIns="91407" bIns="4570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95300" y="6245225"/>
            <a:ext cx="23114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07" tIns="45704" rIns="91407" bIns="45704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fld id="{443F8B74-6485-4987-A865-F40A4F87508E}" type="datetime1">
              <a:rPr lang="ja-JP" altLang="en-US"/>
              <a:pPr>
                <a:defRPr/>
              </a:pPr>
              <a:t>2016/7/12</a:t>
            </a:fld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245225"/>
            <a:ext cx="31369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07" tIns="45704" rIns="91407" bIns="45704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656513" y="6642100"/>
            <a:ext cx="23114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07" tIns="45704" rIns="91407" bIns="45704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defRPr sz="1000">
                <a:latin typeface="ＭＳ Ｐゴシック" charset="-128"/>
                <a:ea typeface="ＭＳ Ｐゴシック" charset="-128"/>
              </a:defRPr>
            </a:lvl1pPr>
          </a:lstStyle>
          <a:p>
            <a:pPr>
              <a:defRPr/>
            </a:pPr>
            <a:fld id="{95522BDC-0A2B-4103-99A4-58A664F06DD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0" y="549275"/>
            <a:ext cx="9906000" cy="0"/>
          </a:xfrm>
          <a:prstGeom prst="line">
            <a:avLst/>
          </a:prstGeom>
          <a:noFill/>
          <a:ln w="38100" cmpd="dbl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1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1600">
          <a:solidFill>
            <a:schemeClr val="tx2"/>
          </a:solidFill>
          <a:latin typeface="ＭＳ Ｐゴシック" charset="-128"/>
          <a:ea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1600">
          <a:solidFill>
            <a:schemeClr val="tx2"/>
          </a:solidFill>
          <a:latin typeface="ＭＳ Ｐゴシック" charset="-128"/>
          <a:ea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1600">
          <a:solidFill>
            <a:schemeClr val="tx2"/>
          </a:solidFill>
          <a:latin typeface="ＭＳ Ｐゴシック" charset="-128"/>
          <a:ea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1600">
          <a:solidFill>
            <a:schemeClr val="tx2"/>
          </a:solidFill>
          <a:latin typeface="ＭＳ Ｐゴシック" charset="-128"/>
          <a:ea typeface="ＭＳ Ｐゴシック" charset="-128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1600">
          <a:solidFill>
            <a:schemeClr val="tx2"/>
          </a:solidFill>
          <a:latin typeface="ＭＳ Ｐゴシック" charset="-128"/>
          <a:ea typeface="ＭＳ Ｐゴシック" charset="-128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1600">
          <a:solidFill>
            <a:schemeClr val="tx2"/>
          </a:solidFill>
          <a:latin typeface="ＭＳ Ｐゴシック" charset="-128"/>
          <a:ea typeface="ＭＳ Ｐゴシック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1600">
          <a:solidFill>
            <a:schemeClr val="tx2"/>
          </a:solidFill>
          <a:latin typeface="ＭＳ Ｐゴシック" charset="-128"/>
          <a:ea typeface="ＭＳ Ｐゴシック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1600">
          <a:solidFill>
            <a:schemeClr val="tx2"/>
          </a:solidFill>
          <a:latin typeface="ＭＳ Ｐゴシック" charset="-128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30188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7637698"/>
              </p:ext>
            </p:extLst>
          </p:nvPr>
        </p:nvGraphicFramePr>
        <p:xfrm>
          <a:off x="272480" y="2304523"/>
          <a:ext cx="9361040" cy="4245063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170130"/>
                <a:gridCol w="8190910"/>
              </a:tblGrid>
              <a:tr h="1664537">
                <a:tc>
                  <a:txBody>
                    <a:bodyPr/>
                    <a:lstStyle/>
                    <a:p>
                      <a:r>
                        <a:rPr kumimoji="1" lang="ja-JP" altLang="en-US" sz="16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検討</a:t>
                      </a:r>
                      <a:endParaRPr kumimoji="1" lang="en-US" altLang="ja-JP" sz="1600" b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6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スケジュール</a:t>
                      </a:r>
                      <a:endParaRPr kumimoji="1" lang="ja-JP" altLang="en-US" sz="16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1431" marR="91431" marT="45723" marB="45723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当年度</a:t>
                      </a: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1431" marR="91431" marT="45723" marB="45723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/>
                    </a:solidFill>
                  </a:tcPr>
                </a:tc>
              </a:tr>
              <a:tr h="1125125">
                <a:tc>
                  <a:txBody>
                    <a:bodyPr/>
                    <a:lstStyle/>
                    <a:p>
                      <a:r>
                        <a:rPr kumimoji="1" lang="ja-JP" altLang="en-US" sz="16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事務局</a:t>
                      </a:r>
                      <a:endParaRPr kumimoji="1" lang="en-US" altLang="ja-JP" sz="16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1431" marR="91431" marT="45723" marB="45723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31" marR="91431" marT="45723" marB="45723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/>
                    </a:solidFill>
                  </a:tcPr>
                </a:tc>
              </a:tr>
              <a:tr h="693610">
                <a:tc>
                  <a:txBody>
                    <a:bodyPr/>
                    <a:lstStyle/>
                    <a:p>
                      <a:r>
                        <a:rPr kumimoji="1" lang="ja-JP" altLang="en-US" sz="16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懇話会委員</a:t>
                      </a:r>
                      <a:endParaRPr kumimoji="1" lang="en-US" altLang="ja-JP" sz="16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1431" marR="91431" marT="45723" marB="45723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31" marR="91431" marT="45723" marB="45723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/>
                    </a:solidFill>
                  </a:tcPr>
                </a:tc>
              </a:tr>
              <a:tr h="761791">
                <a:tc>
                  <a:txBody>
                    <a:bodyPr/>
                    <a:lstStyle/>
                    <a:p>
                      <a:r>
                        <a:rPr kumimoji="1" lang="ja-JP" altLang="en-US" sz="16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病院等</a:t>
                      </a:r>
                      <a:endParaRPr kumimoji="1" lang="en-US" altLang="ja-JP" sz="16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1431" marR="91431" marT="45723" marB="45723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31" marR="91431" marT="45723" marB="45723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/>
                    </a:solidFill>
                  </a:tcPr>
                </a:tc>
              </a:tr>
            </a:tbl>
          </a:graphicData>
        </a:graphic>
      </p:graphicFrame>
      <p:sp>
        <p:nvSpPr>
          <p:cNvPr id="36" name="右矢印 35"/>
          <p:cNvSpPr/>
          <p:nvPr/>
        </p:nvSpPr>
        <p:spPr bwMode="auto">
          <a:xfrm>
            <a:off x="5064852" y="3163863"/>
            <a:ext cx="224767" cy="93649"/>
          </a:xfrm>
          <a:prstGeom prst="rightArrow">
            <a:avLst/>
          </a:prstGeom>
          <a:noFill/>
          <a:ln w="57150" algn="ctr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36000" rIns="90000" bIns="36000" rtlCol="0" anchor="ctr"/>
          <a:lstStyle/>
          <a:p>
            <a:pPr algn="ctr"/>
            <a:endParaRPr kumimoji="1" lang="ja-JP" altLang="en-US">
              <a:solidFill>
                <a:schemeClr val="bg1"/>
              </a:solidFill>
            </a:endParaRPr>
          </a:p>
        </p:txBody>
      </p:sp>
      <p:sp>
        <p:nvSpPr>
          <p:cNvPr id="7171" name="Text Box 51"/>
          <p:cNvSpPr txBox="1">
            <a:spLocks noChangeArrowheads="1"/>
          </p:cNvSpPr>
          <p:nvPr/>
        </p:nvSpPr>
        <p:spPr bwMode="gray">
          <a:xfrm>
            <a:off x="0" y="122238"/>
            <a:ext cx="9861550" cy="4000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26" tIns="45712" rIns="91426" bIns="45712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ja-JP" altLang="en-US" sz="1600" b="1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</a:t>
            </a:r>
            <a:r>
              <a:rPr lang="ja-JP" altLang="en-US" sz="2000" b="1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メイリオ" pitchFamily="50" charset="-128"/>
              </a:rPr>
              <a:t>平成</a:t>
            </a:r>
            <a:r>
              <a:rPr lang="ja-JP" altLang="en-US" sz="20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メイリオ" pitchFamily="50" charset="-128"/>
              </a:rPr>
              <a:t>２８年度泉州病床機能懇話会の進め方について</a:t>
            </a:r>
            <a:endParaRPr lang="ja-JP" altLang="en-US" sz="2000" b="1" dirty="0">
              <a:latin typeface="ＭＳ ゴシック" panose="020B0609070205080204" pitchFamily="49" charset="-128"/>
              <a:ea typeface="ＭＳ ゴシック" panose="020B0609070205080204" pitchFamily="49" charset="-128"/>
              <a:cs typeface="メイリオ" pitchFamily="50" charset="-128"/>
            </a:endParaRPr>
          </a:p>
        </p:txBody>
      </p:sp>
      <p:sp>
        <p:nvSpPr>
          <p:cNvPr id="60" name="右矢印 59"/>
          <p:cNvSpPr/>
          <p:nvPr/>
        </p:nvSpPr>
        <p:spPr bwMode="auto">
          <a:xfrm>
            <a:off x="1923709" y="2876826"/>
            <a:ext cx="820686" cy="720079"/>
          </a:xfrm>
          <a:prstGeom prst="rightArrow">
            <a:avLst>
              <a:gd name="adj1" fmla="val 100000"/>
              <a:gd name="adj2" fmla="val 0"/>
            </a:avLst>
          </a:prstGeom>
          <a:gradFill flip="none" rotWithShape="1">
            <a:gsLst>
              <a:gs pos="0">
                <a:schemeClr val="accent6">
                  <a:lumMod val="40000"/>
                  <a:lumOff val="60000"/>
                  <a:tint val="66000"/>
                  <a:satMod val="160000"/>
                </a:schemeClr>
              </a:gs>
              <a:gs pos="50000">
                <a:schemeClr val="accent6">
                  <a:lumMod val="40000"/>
                  <a:lumOff val="60000"/>
                  <a:tint val="44500"/>
                  <a:satMod val="160000"/>
                </a:schemeClr>
              </a:gs>
              <a:gs pos="100000">
                <a:schemeClr val="accent6">
                  <a:lumMod val="40000"/>
                  <a:lumOff val="60000"/>
                  <a:tint val="23500"/>
                  <a:satMod val="160000"/>
                </a:schemeClr>
              </a:gs>
            </a:gsLst>
            <a:lin ang="2700000" scaled="1"/>
            <a:tileRect/>
          </a:gradFill>
          <a:ln w="19050" algn="ctr">
            <a:noFill/>
            <a:miter lim="800000"/>
            <a:headEnd/>
            <a:tailEnd/>
          </a:ln>
          <a:effectLst/>
          <a:extLst/>
        </p:spPr>
        <p:txBody>
          <a:bodyPr wrap="none" lIns="90000" tIns="36000" rIns="90000" bIns="36000" anchor="ctr"/>
          <a:lstStyle/>
          <a:p>
            <a:pPr>
              <a:defRPr/>
            </a:pPr>
            <a:r>
              <a:rPr lang="ja-JP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データ提供</a:t>
            </a:r>
            <a:endParaRPr lang="en-US" altLang="ja-JP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94" name="角丸四角形 93"/>
          <p:cNvSpPr/>
          <p:nvPr/>
        </p:nvSpPr>
        <p:spPr bwMode="auto">
          <a:xfrm>
            <a:off x="272479" y="683695"/>
            <a:ext cx="9371583" cy="1485165"/>
          </a:xfrm>
          <a:prstGeom prst="roundRect">
            <a:avLst/>
          </a:prstGeom>
          <a:solidFill>
            <a:srgbClr val="CCFFFF"/>
          </a:solidFill>
          <a:ln w="9525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tIns="72000" bIns="72000" anchor="ctr"/>
          <a:lstStyle/>
          <a:p>
            <a:pPr algn="l">
              <a:defRPr/>
            </a:pPr>
            <a:endParaRPr lang="en-US" altLang="ja-JP" sz="1600" dirty="0" smtClean="0">
              <a:ea typeface="Meiryo UI" pitchFamily="50" charset="-128"/>
              <a:cs typeface="Meiryo UI" pitchFamily="50" charset="-128"/>
            </a:endParaRPr>
          </a:p>
          <a:p>
            <a:pPr algn="l">
              <a:defRPr/>
            </a:pPr>
            <a:endParaRPr lang="en-US" altLang="ja-JP" sz="1600" dirty="0">
              <a:ea typeface="Meiryo UI" pitchFamily="50" charset="-128"/>
              <a:cs typeface="Meiryo UI" pitchFamily="50" charset="-128"/>
            </a:endParaRPr>
          </a:p>
          <a:p>
            <a:pPr algn="l">
              <a:defRPr/>
            </a:pPr>
            <a:endParaRPr lang="en-US" altLang="ja-JP" sz="1600" dirty="0" smtClean="0">
              <a:ea typeface="Meiryo UI" pitchFamily="50" charset="-128"/>
              <a:cs typeface="Meiryo UI" pitchFamily="50" charset="-128"/>
            </a:endParaRPr>
          </a:p>
          <a:p>
            <a:pPr algn="l">
              <a:defRPr/>
            </a:pPr>
            <a:endParaRPr lang="en-US" altLang="ja-JP" sz="1600" dirty="0">
              <a:ea typeface="Meiryo UI" pitchFamily="50" charset="-128"/>
              <a:cs typeface="Meiryo UI" pitchFamily="50" charset="-128"/>
            </a:endParaRPr>
          </a:p>
          <a:p>
            <a:pPr algn="l">
              <a:defRPr/>
            </a:pPr>
            <a:endParaRPr lang="en-US" altLang="ja-JP" sz="1600" dirty="0" smtClean="0">
              <a:ea typeface="Meiryo UI" pitchFamily="50" charset="-128"/>
              <a:cs typeface="Meiryo UI" pitchFamily="50" charset="-128"/>
            </a:endParaRPr>
          </a:p>
          <a:p>
            <a:pPr algn="l">
              <a:defRPr/>
            </a:pPr>
            <a:endParaRPr lang="en-US" altLang="ja-JP" sz="1600" dirty="0" smtClean="0">
              <a:ea typeface="Meiryo UI" pitchFamily="50" charset="-128"/>
              <a:cs typeface="Meiryo UI" pitchFamily="50" charset="-128"/>
            </a:endParaRPr>
          </a:p>
          <a:p>
            <a:pPr algn="l">
              <a:defRPr/>
            </a:pPr>
            <a:endParaRPr lang="en-US" altLang="ja-JP" sz="1600" dirty="0" smtClean="0">
              <a:ea typeface="Meiryo UI" pitchFamily="50" charset="-128"/>
              <a:cs typeface="Meiryo UI" pitchFamily="50" charset="-128"/>
            </a:endParaRPr>
          </a:p>
          <a:p>
            <a:pPr algn="l">
              <a:defRPr/>
            </a:pPr>
            <a:r>
              <a:rPr lang="en-US" altLang="ja-JP" sz="1600" dirty="0" smtClean="0">
                <a:ea typeface="Meiryo UI" pitchFamily="50" charset="-128"/>
                <a:cs typeface="Meiryo UI" pitchFamily="50" charset="-128"/>
              </a:rPr>
              <a:t>【</a:t>
            </a:r>
            <a:r>
              <a:rPr lang="ja-JP" altLang="en-US" sz="1600" b="1" dirty="0" smtClean="0">
                <a:ea typeface="Meiryo UI" pitchFamily="50" charset="-128"/>
                <a:cs typeface="Meiryo UI" pitchFamily="50" charset="-128"/>
              </a:rPr>
              <a:t>検討事項</a:t>
            </a:r>
            <a:r>
              <a:rPr lang="en-US" altLang="ja-JP" sz="1600" b="1" dirty="0" smtClean="0">
                <a:ea typeface="Meiryo UI" pitchFamily="50" charset="-128"/>
                <a:cs typeface="Meiryo UI" pitchFamily="50" charset="-128"/>
              </a:rPr>
              <a:t>】</a:t>
            </a:r>
          </a:p>
          <a:p>
            <a:pPr marL="285750" indent="-285750" algn="l">
              <a:buFont typeface="Wingdings" panose="05000000000000000000" pitchFamily="2" charset="2"/>
              <a:buChar char="Ø"/>
              <a:defRPr/>
            </a:pPr>
            <a:r>
              <a:rPr lang="ja-JP" altLang="en-US" sz="1600" b="1" dirty="0">
                <a:ea typeface="Meiryo UI" pitchFamily="50" charset="-128"/>
                <a:cs typeface="Meiryo UI" pitchFamily="50" charset="-128"/>
              </a:rPr>
              <a:t>泉州</a:t>
            </a:r>
            <a:r>
              <a:rPr lang="ja-JP" altLang="en-US" sz="1600" b="1" dirty="0" smtClean="0">
                <a:ea typeface="Meiryo UI" pitchFamily="50" charset="-128"/>
                <a:cs typeface="Meiryo UI" pitchFamily="50" charset="-128"/>
              </a:rPr>
              <a:t>医療</a:t>
            </a:r>
            <a:r>
              <a:rPr lang="ja-JP" altLang="en-US" sz="1600" b="1" dirty="0">
                <a:ea typeface="Meiryo UI" pitchFamily="50" charset="-128"/>
                <a:cs typeface="Meiryo UI" pitchFamily="50" charset="-128"/>
              </a:rPr>
              <a:t>圏域</a:t>
            </a:r>
            <a:r>
              <a:rPr lang="ja-JP" altLang="en-US" sz="1600" b="1" dirty="0" smtClean="0">
                <a:ea typeface="Meiryo UI" pitchFamily="50" charset="-128"/>
                <a:cs typeface="Meiryo UI" pitchFamily="50" charset="-128"/>
              </a:rPr>
              <a:t>における医療機能の現状のデータからみる地域医療の特徴・課題</a:t>
            </a:r>
            <a:endParaRPr lang="en-US" altLang="ja-JP" sz="1600" b="1" dirty="0" smtClean="0">
              <a:ea typeface="Meiryo UI" pitchFamily="50" charset="-128"/>
              <a:cs typeface="Meiryo UI" pitchFamily="50" charset="-128"/>
            </a:endParaRPr>
          </a:p>
          <a:p>
            <a:pPr marL="285750" indent="-285750" algn="l">
              <a:buFont typeface="Wingdings" panose="05000000000000000000" pitchFamily="2" charset="2"/>
              <a:buChar char="Ø"/>
              <a:defRPr/>
            </a:pPr>
            <a:r>
              <a:rPr lang="ja-JP" altLang="en-US" sz="1600" b="1" dirty="0" smtClean="0">
                <a:ea typeface="Meiryo UI" pitchFamily="50" charset="-128"/>
                <a:cs typeface="Meiryo UI" pitchFamily="50" charset="-128"/>
              </a:rPr>
              <a:t>今後の医療機能の分化・連携の促進の検討に当たり、さらに必要なデータは何か</a:t>
            </a:r>
            <a:endParaRPr lang="en-US" altLang="ja-JP" sz="1600" b="1" dirty="0" smtClean="0">
              <a:ea typeface="Meiryo UI" pitchFamily="50" charset="-128"/>
              <a:cs typeface="Meiryo UI" pitchFamily="50" charset="-128"/>
            </a:endParaRPr>
          </a:p>
          <a:p>
            <a:pPr marL="285750" indent="-285750" algn="l">
              <a:buFont typeface="Wingdings" panose="05000000000000000000" pitchFamily="2" charset="2"/>
              <a:buChar char="Ø"/>
              <a:defRPr/>
            </a:pPr>
            <a:r>
              <a:rPr lang="ja-JP" altLang="en-US" sz="1600" b="1" dirty="0" smtClean="0">
                <a:ea typeface="Meiryo UI" pitchFamily="50" charset="-128"/>
                <a:cs typeface="Meiryo UI" pitchFamily="50" charset="-128"/>
              </a:rPr>
              <a:t>データと現場感覚の違い</a:t>
            </a:r>
            <a:endParaRPr lang="en-US" altLang="ja-JP" sz="1600" b="1" dirty="0" smtClean="0">
              <a:ea typeface="Meiryo UI" pitchFamily="50" charset="-128"/>
              <a:cs typeface="Meiryo UI" pitchFamily="50" charset="-128"/>
            </a:endParaRPr>
          </a:p>
          <a:p>
            <a:pPr marL="285750" indent="-285750" algn="l">
              <a:buFont typeface="Wingdings" panose="05000000000000000000" pitchFamily="2" charset="2"/>
              <a:buChar char="Ø"/>
              <a:defRPr/>
            </a:pPr>
            <a:r>
              <a:rPr lang="ja-JP" altLang="en-US" sz="1600" b="1" dirty="0" smtClean="0">
                <a:ea typeface="Meiryo UI" pitchFamily="50" charset="-128"/>
                <a:cs typeface="Meiryo UI" pitchFamily="50" charset="-128"/>
              </a:rPr>
              <a:t>基金を活用した事業の改善・新規事業の提案</a:t>
            </a:r>
            <a:endParaRPr lang="en-US" altLang="ja-JP" sz="1600" b="1" dirty="0" smtClean="0">
              <a:ea typeface="Meiryo UI" pitchFamily="50" charset="-128"/>
              <a:cs typeface="Meiryo UI" pitchFamily="50" charset="-128"/>
            </a:endParaRPr>
          </a:p>
          <a:p>
            <a:pPr marL="285750" indent="-285750" algn="l">
              <a:buFont typeface="Wingdings" panose="05000000000000000000" pitchFamily="2" charset="2"/>
              <a:buChar char="Ø"/>
              <a:defRPr/>
            </a:pPr>
            <a:r>
              <a:rPr lang="ja-JP" altLang="en-US" sz="1600" b="1" dirty="0">
                <a:ea typeface="Meiryo UI" pitchFamily="50" charset="-128"/>
                <a:cs typeface="Meiryo UI" pitchFamily="50" charset="-128"/>
              </a:rPr>
              <a:t>病床</a:t>
            </a:r>
            <a:r>
              <a:rPr lang="ja-JP" altLang="en-US" sz="1600" b="1" dirty="0" smtClean="0">
                <a:ea typeface="Meiryo UI" pitchFamily="50" charset="-128"/>
                <a:cs typeface="Meiryo UI" pitchFamily="50" charset="-128"/>
              </a:rPr>
              <a:t>機能報告における病床機能区分の機能の統一化</a:t>
            </a:r>
            <a:endParaRPr lang="en-US" altLang="ja-JP" sz="1600" b="1" dirty="0" smtClean="0">
              <a:ea typeface="Meiryo UI" pitchFamily="50" charset="-128"/>
              <a:cs typeface="Meiryo UI" pitchFamily="50" charset="-128"/>
            </a:endParaRPr>
          </a:p>
          <a:p>
            <a:pPr algn="l">
              <a:defRPr/>
            </a:pPr>
            <a:endParaRPr lang="en-US" altLang="ja-JP" sz="1600" b="1" dirty="0" smtClean="0">
              <a:ea typeface="Meiryo UI" pitchFamily="50" charset="-128"/>
              <a:cs typeface="Meiryo UI" pitchFamily="50" charset="-128"/>
            </a:endParaRPr>
          </a:p>
          <a:p>
            <a:pPr marL="285750" indent="-285750" algn="l">
              <a:buFont typeface="Wingdings" panose="05000000000000000000" pitchFamily="2" charset="2"/>
              <a:buChar char="Ø"/>
              <a:defRPr/>
            </a:pPr>
            <a:endParaRPr lang="en-US" altLang="ja-JP" sz="1600" b="1" dirty="0" smtClean="0">
              <a:ea typeface="Meiryo UI" pitchFamily="50" charset="-128"/>
              <a:cs typeface="Meiryo UI" pitchFamily="50" charset="-128"/>
            </a:endParaRPr>
          </a:p>
          <a:p>
            <a:pPr marL="285750" indent="-285750" algn="l">
              <a:buFont typeface="Wingdings" panose="05000000000000000000" pitchFamily="2" charset="2"/>
              <a:buChar char="Ø"/>
              <a:defRPr/>
            </a:pPr>
            <a:endParaRPr lang="en-US" altLang="ja-JP" sz="1600" b="1" dirty="0" smtClean="0">
              <a:ea typeface="Meiryo UI" pitchFamily="50" charset="-128"/>
              <a:cs typeface="Meiryo UI" pitchFamily="50" charset="-128"/>
            </a:endParaRPr>
          </a:p>
          <a:p>
            <a:pPr algn="l">
              <a:defRPr/>
            </a:pPr>
            <a:endParaRPr lang="en-US" altLang="ja-JP" sz="1600" b="1" dirty="0">
              <a:solidFill>
                <a:srgbClr val="FF0000"/>
              </a:solidFill>
              <a:ea typeface="Meiryo UI" pitchFamily="50" charset="-128"/>
              <a:cs typeface="Meiryo UI" pitchFamily="50" charset="-128"/>
            </a:endParaRPr>
          </a:p>
          <a:p>
            <a:pPr algn="l">
              <a:defRPr/>
            </a:pPr>
            <a:endParaRPr lang="en-US" altLang="ja-JP" sz="1600" b="1" dirty="0">
              <a:solidFill>
                <a:srgbClr val="FF0000"/>
              </a:solidFill>
              <a:ea typeface="Meiryo UI" pitchFamily="50" charset="-128"/>
              <a:cs typeface="Meiryo UI" pitchFamily="50" charset="-128"/>
            </a:endParaRPr>
          </a:p>
          <a:p>
            <a:pPr algn="l">
              <a:defRPr/>
            </a:pPr>
            <a:endParaRPr lang="en-US" altLang="ja-JP" sz="1600" b="1" u="sng" dirty="0" smtClean="0">
              <a:solidFill>
                <a:srgbClr val="FF0000"/>
              </a:solidFill>
              <a:ea typeface="Meiryo UI" pitchFamily="50" charset="-128"/>
              <a:cs typeface="Meiryo UI" pitchFamily="50" charset="-128"/>
            </a:endParaRPr>
          </a:p>
          <a:p>
            <a:pPr algn="l">
              <a:defRPr/>
            </a:pPr>
            <a:endParaRPr lang="en-US" altLang="ja-JP" sz="1600" b="1" u="sng" dirty="0" smtClean="0"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44" name="右矢印 43"/>
          <p:cNvSpPr/>
          <p:nvPr/>
        </p:nvSpPr>
        <p:spPr bwMode="auto">
          <a:xfrm>
            <a:off x="1895438" y="4175847"/>
            <a:ext cx="2424187" cy="778541"/>
          </a:xfrm>
          <a:prstGeom prst="rightArrow">
            <a:avLst>
              <a:gd name="adj1" fmla="val 100000"/>
              <a:gd name="adj2" fmla="val 0"/>
            </a:avLst>
          </a:prstGeom>
          <a:solidFill>
            <a:schemeClr val="bg1"/>
          </a:solidFill>
          <a:ln w="19050" algn="ctr">
            <a:solidFill>
              <a:schemeClr val="accent6"/>
            </a:solidFill>
            <a:miter lim="800000"/>
            <a:headEnd/>
            <a:tailEnd/>
          </a:ln>
          <a:effectLst/>
          <a:extLst/>
        </p:spPr>
        <p:txBody>
          <a:bodyPr wrap="none" lIns="90000" tIns="36000" rIns="90000" bIns="36000" anchor="ctr"/>
          <a:lstStyle/>
          <a:p>
            <a:pPr>
              <a:defRPr/>
            </a:pPr>
            <a:endParaRPr lang="en-US" altLang="ja-JP" sz="105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defRPr/>
            </a:pPr>
            <a:r>
              <a:rPr lang="en-US" altLang="ja-JP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データ提供</a:t>
            </a:r>
            <a:r>
              <a:rPr lang="en-US" altLang="ja-JP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</a:p>
          <a:p>
            <a:pPr algn="l">
              <a:defRPr/>
            </a:pP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</a:t>
            </a:r>
            <a:r>
              <a:rPr lang="en-US" altLang="ja-JP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H27</a:t>
            </a: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病床機能報告　　・がん登録</a:t>
            </a:r>
            <a:endParaRPr lang="en-US" altLang="ja-JP" sz="105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l">
              <a:defRPr/>
            </a:pP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</a:t>
            </a:r>
            <a:r>
              <a:rPr lang="en-US" altLang="ja-JP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DPC</a:t>
            </a: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・消防庁データ　・</a:t>
            </a:r>
            <a:r>
              <a:rPr lang="en-US" altLang="ja-JP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ORION</a:t>
            </a: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データ</a:t>
            </a:r>
            <a:endParaRPr lang="en-US" altLang="ja-JP" sz="105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l">
              <a:defRPr/>
            </a:pP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　　　　　　　　　　　　　　　　　　等</a:t>
            </a:r>
            <a:endParaRPr lang="en-US" altLang="ja-JP" sz="105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defRPr/>
            </a:pPr>
            <a:endParaRPr lang="en-US" altLang="ja-JP" sz="105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5" name="右矢印 44"/>
          <p:cNvSpPr/>
          <p:nvPr/>
        </p:nvSpPr>
        <p:spPr bwMode="auto">
          <a:xfrm>
            <a:off x="4864015" y="5132238"/>
            <a:ext cx="987555" cy="521524"/>
          </a:xfrm>
          <a:prstGeom prst="rightArrow">
            <a:avLst>
              <a:gd name="adj1" fmla="val 100000"/>
              <a:gd name="adj2" fmla="val 16769"/>
            </a:avLst>
          </a:prstGeom>
          <a:solidFill>
            <a:schemeClr val="bg1"/>
          </a:solidFill>
          <a:ln w="19050" algn="ctr">
            <a:solidFill>
              <a:schemeClr val="accent6"/>
            </a:solidFill>
            <a:miter lim="800000"/>
            <a:headEnd/>
            <a:tailEnd/>
          </a:ln>
          <a:effectLst/>
          <a:extLst/>
        </p:spPr>
        <p:txBody>
          <a:bodyPr wrap="none" lIns="90000" tIns="36000" rIns="90000" bIns="36000" anchor="ctr"/>
          <a:lstStyle/>
          <a:p>
            <a:pPr>
              <a:defRPr/>
            </a:pP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各機関で検討</a:t>
            </a:r>
            <a:endParaRPr lang="en-US" altLang="ja-JP" sz="105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defRPr/>
            </a:pP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・病床機能</a:t>
            </a:r>
            <a:endParaRPr lang="en-US" altLang="ja-JP" sz="105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defRPr/>
            </a:pP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・基金事業</a:t>
            </a:r>
            <a:endParaRPr lang="en-US" altLang="ja-JP" sz="105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6" name="右矢印 45"/>
          <p:cNvSpPr/>
          <p:nvPr/>
        </p:nvSpPr>
        <p:spPr bwMode="auto">
          <a:xfrm rot="5400000">
            <a:off x="7667119" y="3769582"/>
            <a:ext cx="542770" cy="396245"/>
          </a:xfrm>
          <a:prstGeom prst="rightArrow">
            <a:avLst>
              <a:gd name="adj1" fmla="val 100000"/>
              <a:gd name="adj2" fmla="val 20044"/>
            </a:avLst>
          </a:prstGeom>
          <a:solidFill>
            <a:schemeClr val="bg1"/>
          </a:solidFill>
          <a:ln w="19050" algn="ctr">
            <a:solidFill>
              <a:schemeClr val="accent6"/>
            </a:solidFill>
            <a:miter lim="800000"/>
            <a:headEnd/>
            <a:tailEnd/>
          </a:ln>
          <a:effectLst/>
          <a:extLst/>
        </p:spPr>
        <p:txBody>
          <a:bodyPr vert="vert270" wrap="none" lIns="90000" tIns="36000" rIns="90000" bIns="36000" anchor="ctr"/>
          <a:lstStyle/>
          <a:p>
            <a:pPr>
              <a:defRPr/>
            </a:pPr>
            <a:endParaRPr lang="en-US" altLang="ja-JP" sz="105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defRPr/>
            </a:pP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意見</a:t>
            </a:r>
            <a:endParaRPr lang="en-US" altLang="ja-JP" sz="105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defRPr/>
            </a:pP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具申</a:t>
            </a:r>
            <a:endParaRPr lang="ja-JP" altLang="en-US" sz="105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7" name="右矢印 46"/>
          <p:cNvSpPr/>
          <p:nvPr/>
        </p:nvSpPr>
        <p:spPr bwMode="auto">
          <a:xfrm>
            <a:off x="4716554" y="4175163"/>
            <a:ext cx="1130238" cy="775636"/>
          </a:xfrm>
          <a:prstGeom prst="rightArrow">
            <a:avLst>
              <a:gd name="adj1" fmla="val 100000"/>
              <a:gd name="adj2" fmla="val 9811"/>
            </a:avLst>
          </a:prstGeom>
          <a:solidFill>
            <a:schemeClr val="bg1"/>
          </a:solidFill>
          <a:ln w="19050" algn="ctr">
            <a:solidFill>
              <a:schemeClr val="accent6"/>
            </a:solidFill>
            <a:miter lim="800000"/>
            <a:headEnd/>
            <a:tailEnd/>
          </a:ln>
          <a:effectLst/>
          <a:extLst/>
        </p:spPr>
        <p:txBody>
          <a:bodyPr wrap="none" lIns="90000" tIns="36000" rIns="90000" bIns="36000" anchor="ctr"/>
          <a:lstStyle/>
          <a:p>
            <a:pPr>
              <a:defRPr/>
            </a:pP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データ収集・分析</a:t>
            </a:r>
            <a:endParaRPr lang="en-US" altLang="ja-JP" sz="105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defRPr/>
            </a:pP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意見</a:t>
            </a: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集約</a:t>
            </a:r>
            <a:endParaRPr lang="en-US" altLang="ja-JP" sz="105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defRPr/>
            </a:pPr>
            <a:endParaRPr lang="ja-JP" altLang="en-US" sz="105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8" name="右矢印 47"/>
          <p:cNvSpPr/>
          <p:nvPr/>
        </p:nvSpPr>
        <p:spPr bwMode="auto">
          <a:xfrm>
            <a:off x="3008474" y="2876826"/>
            <a:ext cx="1992254" cy="720079"/>
          </a:xfrm>
          <a:prstGeom prst="rightArrow">
            <a:avLst>
              <a:gd name="adj1" fmla="val 100000"/>
              <a:gd name="adj2" fmla="val 0"/>
            </a:avLst>
          </a:prstGeom>
          <a:gradFill flip="none" rotWithShape="1">
            <a:gsLst>
              <a:gs pos="0">
                <a:schemeClr val="accent6">
                  <a:lumMod val="40000"/>
                  <a:lumOff val="60000"/>
                  <a:tint val="66000"/>
                  <a:satMod val="160000"/>
                </a:schemeClr>
              </a:gs>
              <a:gs pos="50000">
                <a:schemeClr val="accent6">
                  <a:lumMod val="40000"/>
                  <a:lumOff val="60000"/>
                  <a:tint val="44500"/>
                  <a:satMod val="160000"/>
                </a:schemeClr>
              </a:gs>
              <a:gs pos="100000">
                <a:schemeClr val="accent6">
                  <a:lumMod val="40000"/>
                  <a:lumOff val="60000"/>
                  <a:tint val="23500"/>
                  <a:satMod val="160000"/>
                </a:schemeClr>
              </a:gs>
            </a:gsLst>
            <a:lin ang="2700000" scaled="1"/>
            <a:tileRect/>
          </a:gradFill>
          <a:ln w="19050" algn="ctr">
            <a:noFill/>
            <a:miter lim="800000"/>
            <a:headEnd/>
            <a:tailEnd/>
          </a:ln>
          <a:effectLst/>
          <a:extLst/>
        </p:spPr>
        <p:txBody>
          <a:bodyPr wrap="none" lIns="90000" tIns="36000" rIns="90000" bIns="36000" anchor="ctr"/>
          <a:lstStyle/>
          <a:p>
            <a:pPr algn="l">
              <a:defRPr/>
            </a:pPr>
            <a:r>
              <a:rPr lang="ja-JP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①地域医療の特徴・課題抽出</a:t>
            </a:r>
            <a:endParaRPr lang="en-US" altLang="ja-JP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l">
              <a:defRPr/>
            </a:pPr>
            <a:r>
              <a:rPr lang="ja-JP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②さらに必要なデータは何か</a:t>
            </a:r>
            <a:endParaRPr lang="en-US" altLang="ja-JP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l">
              <a:defRPr/>
            </a:pPr>
            <a:r>
              <a:rPr lang="ja-JP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③データと現場感覚の違い</a:t>
            </a:r>
            <a:endParaRPr lang="en-US" altLang="ja-JP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9" name="右矢印 48"/>
          <p:cNvSpPr/>
          <p:nvPr/>
        </p:nvSpPr>
        <p:spPr bwMode="auto">
          <a:xfrm>
            <a:off x="5568833" y="2876826"/>
            <a:ext cx="1626030" cy="720079"/>
          </a:xfrm>
          <a:prstGeom prst="rightArrow">
            <a:avLst>
              <a:gd name="adj1" fmla="val 100000"/>
              <a:gd name="adj2" fmla="val 0"/>
            </a:avLst>
          </a:prstGeom>
          <a:gradFill flip="none" rotWithShape="1">
            <a:gsLst>
              <a:gs pos="0">
                <a:schemeClr val="accent6">
                  <a:lumMod val="40000"/>
                  <a:lumOff val="60000"/>
                  <a:tint val="66000"/>
                  <a:satMod val="160000"/>
                </a:schemeClr>
              </a:gs>
              <a:gs pos="50000">
                <a:schemeClr val="accent6">
                  <a:lumMod val="40000"/>
                  <a:lumOff val="60000"/>
                  <a:tint val="44500"/>
                  <a:satMod val="160000"/>
                </a:schemeClr>
              </a:gs>
              <a:gs pos="100000">
                <a:schemeClr val="accent6">
                  <a:lumMod val="40000"/>
                  <a:lumOff val="60000"/>
                  <a:tint val="23500"/>
                  <a:satMod val="160000"/>
                </a:schemeClr>
              </a:gs>
            </a:gsLst>
            <a:lin ang="2700000" scaled="1"/>
            <a:tileRect/>
          </a:gradFill>
          <a:ln w="19050" algn="ctr">
            <a:noFill/>
            <a:miter lim="800000"/>
            <a:headEnd/>
            <a:tailEnd/>
          </a:ln>
          <a:effectLst/>
          <a:extLst/>
        </p:spPr>
        <p:txBody>
          <a:bodyPr wrap="none" lIns="90000" tIns="36000" rIns="90000" bIns="36000" anchor="ctr"/>
          <a:lstStyle/>
          <a:p>
            <a:pPr>
              <a:defRPr/>
            </a:pPr>
            <a:r>
              <a:rPr lang="ja-JP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第</a:t>
            </a:r>
            <a:r>
              <a:rPr lang="en-US" altLang="ja-JP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</a:t>
            </a:r>
            <a:r>
              <a:rPr lang="ja-JP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回懇話会の提案・</a:t>
            </a:r>
            <a:endParaRPr lang="en-US" altLang="ja-JP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defRPr/>
            </a:pPr>
            <a:r>
              <a:rPr lang="ja-JP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問題提議を受けて討議</a:t>
            </a:r>
            <a:endParaRPr lang="en-US" altLang="ja-JP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0" name="右矢印 49"/>
          <p:cNvSpPr/>
          <p:nvPr/>
        </p:nvSpPr>
        <p:spPr bwMode="auto">
          <a:xfrm>
            <a:off x="7554142" y="2876826"/>
            <a:ext cx="1984156" cy="720079"/>
          </a:xfrm>
          <a:prstGeom prst="rightArrow">
            <a:avLst>
              <a:gd name="adj1" fmla="val 100000"/>
              <a:gd name="adj2" fmla="val 0"/>
            </a:avLst>
          </a:prstGeom>
          <a:gradFill flip="none" rotWithShape="1">
            <a:gsLst>
              <a:gs pos="0">
                <a:schemeClr val="accent6">
                  <a:lumMod val="40000"/>
                  <a:lumOff val="60000"/>
                  <a:tint val="66000"/>
                  <a:satMod val="160000"/>
                </a:schemeClr>
              </a:gs>
              <a:gs pos="50000">
                <a:schemeClr val="accent6">
                  <a:lumMod val="40000"/>
                  <a:lumOff val="60000"/>
                  <a:tint val="44500"/>
                  <a:satMod val="160000"/>
                </a:schemeClr>
              </a:gs>
              <a:gs pos="100000">
                <a:schemeClr val="accent6">
                  <a:lumMod val="40000"/>
                  <a:lumOff val="60000"/>
                  <a:tint val="23500"/>
                  <a:satMod val="160000"/>
                </a:schemeClr>
              </a:gs>
            </a:gsLst>
            <a:lin ang="2700000" scaled="1"/>
            <a:tileRect/>
          </a:gradFill>
          <a:ln w="19050" algn="ctr">
            <a:noFill/>
            <a:miter lim="800000"/>
            <a:headEnd/>
            <a:tailEnd/>
          </a:ln>
          <a:effectLst/>
          <a:extLst/>
        </p:spPr>
        <p:txBody>
          <a:bodyPr wrap="none" lIns="90000" tIns="36000" rIns="90000" bIns="36000" anchor="ctr"/>
          <a:lstStyle/>
          <a:p>
            <a:pPr>
              <a:defRPr/>
            </a:pPr>
            <a:r>
              <a:rPr lang="en-US" altLang="ja-JP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lang="ja-JP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意見のまとめ</a:t>
            </a:r>
            <a:r>
              <a:rPr lang="en-US" altLang="ja-JP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</a:p>
          <a:p>
            <a:pPr algn="l">
              <a:defRPr/>
            </a:pPr>
            <a:r>
              <a:rPr lang="ja-JP" altLang="en-US" sz="1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・機能の分化連携</a:t>
            </a:r>
            <a:endParaRPr lang="en-US" altLang="ja-JP" sz="11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l">
              <a:defRPr/>
            </a:pPr>
            <a:r>
              <a:rPr lang="ja-JP" altLang="en-US" sz="1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・基金事業の改善、提案</a:t>
            </a:r>
            <a:endParaRPr lang="en-US" altLang="ja-JP" sz="11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l">
              <a:defRPr/>
            </a:pPr>
            <a:r>
              <a:rPr lang="ja-JP" altLang="en-US" sz="1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・病床機能報告の機能の統一化</a:t>
            </a:r>
            <a:endParaRPr lang="en-US" altLang="ja-JP" sz="11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9" name="右矢印 28"/>
          <p:cNvSpPr/>
          <p:nvPr/>
        </p:nvSpPr>
        <p:spPr bwMode="auto">
          <a:xfrm>
            <a:off x="7360383" y="4239090"/>
            <a:ext cx="827764" cy="405045"/>
          </a:xfrm>
          <a:prstGeom prst="rightArrow">
            <a:avLst>
              <a:gd name="adj1" fmla="val 100000"/>
              <a:gd name="adj2" fmla="val 0"/>
            </a:avLst>
          </a:prstGeom>
          <a:solidFill>
            <a:schemeClr val="accent5"/>
          </a:solidFill>
          <a:ln w="19050" algn="ctr">
            <a:solidFill>
              <a:schemeClr val="accent2"/>
            </a:solidFill>
            <a:miter lim="800000"/>
            <a:headEnd/>
            <a:tailEnd/>
          </a:ln>
          <a:effectLst/>
          <a:extLst/>
        </p:spPr>
        <p:txBody>
          <a:bodyPr wrap="none" lIns="90000" tIns="36000" rIns="90000" bIns="36000" anchor="ctr"/>
          <a:lstStyle/>
          <a:p>
            <a:pPr algn="l">
              <a:defRPr/>
            </a:pPr>
            <a:r>
              <a:rPr lang="ja-JP" altLang="en-US" sz="105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保健医療</a:t>
            </a:r>
            <a:endParaRPr lang="en-US" altLang="ja-JP" sz="105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l">
              <a:defRPr/>
            </a:pPr>
            <a:r>
              <a:rPr lang="ja-JP" altLang="en-US" sz="105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協議会</a:t>
            </a:r>
            <a:endParaRPr lang="en-US" altLang="ja-JP" sz="105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" name="右矢印 2"/>
          <p:cNvSpPr/>
          <p:nvPr/>
        </p:nvSpPr>
        <p:spPr bwMode="auto">
          <a:xfrm>
            <a:off x="2783707" y="3210687"/>
            <a:ext cx="224767" cy="93649"/>
          </a:xfrm>
          <a:prstGeom prst="rightArrow">
            <a:avLst/>
          </a:prstGeom>
          <a:noFill/>
          <a:ln w="57150" algn="ctr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36000" rIns="90000" bIns="36000" rtlCol="0" anchor="ctr"/>
          <a:lstStyle/>
          <a:p>
            <a:pPr algn="ctr"/>
            <a:endParaRPr kumimoji="1" lang="ja-JP" altLang="en-US">
              <a:solidFill>
                <a:schemeClr val="bg1"/>
              </a:solidFill>
            </a:endParaRPr>
          </a:p>
        </p:txBody>
      </p:sp>
      <p:sp>
        <p:nvSpPr>
          <p:cNvPr id="37" name="右矢印 36"/>
          <p:cNvSpPr/>
          <p:nvPr/>
        </p:nvSpPr>
        <p:spPr bwMode="auto">
          <a:xfrm>
            <a:off x="7248000" y="3163862"/>
            <a:ext cx="224767" cy="93649"/>
          </a:xfrm>
          <a:prstGeom prst="rightArrow">
            <a:avLst/>
          </a:prstGeom>
          <a:noFill/>
          <a:ln w="57150" algn="ctr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36000" rIns="90000" bIns="36000" rtlCol="0" anchor="ctr"/>
          <a:lstStyle/>
          <a:p>
            <a:pPr algn="ctr"/>
            <a:endParaRPr kumimoji="1" lang="ja-JP" altLang="en-US">
              <a:solidFill>
                <a:schemeClr val="bg1"/>
              </a:solidFill>
            </a:endParaRPr>
          </a:p>
        </p:txBody>
      </p:sp>
      <p:sp>
        <p:nvSpPr>
          <p:cNvPr id="32" name="右矢印 31"/>
          <p:cNvSpPr/>
          <p:nvPr/>
        </p:nvSpPr>
        <p:spPr bwMode="auto">
          <a:xfrm>
            <a:off x="1554997" y="2381771"/>
            <a:ext cx="821731" cy="176381"/>
          </a:xfrm>
          <a:prstGeom prst="rightArrow">
            <a:avLst>
              <a:gd name="adj1" fmla="val 100000"/>
              <a:gd name="adj2" fmla="val 0"/>
            </a:avLst>
          </a:prstGeom>
          <a:gradFill flip="none" rotWithShape="1">
            <a:gsLst>
              <a:gs pos="0">
                <a:schemeClr val="accent6">
                  <a:lumMod val="40000"/>
                  <a:lumOff val="60000"/>
                  <a:tint val="66000"/>
                  <a:satMod val="160000"/>
                </a:schemeClr>
              </a:gs>
              <a:gs pos="50000">
                <a:schemeClr val="accent6">
                  <a:lumMod val="40000"/>
                  <a:lumOff val="60000"/>
                  <a:tint val="44500"/>
                  <a:satMod val="160000"/>
                </a:schemeClr>
              </a:gs>
              <a:gs pos="100000">
                <a:schemeClr val="accent6">
                  <a:lumMod val="40000"/>
                  <a:lumOff val="60000"/>
                  <a:tint val="23500"/>
                  <a:satMod val="160000"/>
                </a:schemeClr>
              </a:gs>
            </a:gsLst>
            <a:lin ang="2700000" scaled="1"/>
            <a:tileRect/>
          </a:gradFill>
          <a:ln w="19050" algn="ctr">
            <a:noFill/>
            <a:miter lim="800000"/>
            <a:headEnd/>
            <a:tailEnd/>
          </a:ln>
          <a:effectLst/>
          <a:extLst/>
        </p:spPr>
        <p:txBody>
          <a:bodyPr wrap="none" lIns="90000" tIns="36000" rIns="90000" bIns="36000" anchor="ctr"/>
          <a:lstStyle/>
          <a:p>
            <a:pPr>
              <a:defRPr/>
            </a:pPr>
            <a:r>
              <a:rPr lang="ja-JP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第</a:t>
            </a:r>
            <a:r>
              <a:rPr lang="en-US" altLang="ja-JP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</a:t>
            </a:r>
            <a:r>
              <a:rPr lang="ja-JP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回</a:t>
            </a:r>
            <a:endParaRPr lang="en-US" altLang="ja-JP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3" name="角丸四角形 105"/>
          <p:cNvSpPr>
            <a:spLocks noChangeArrowheads="1"/>
          </p:cNvSpPr>
          <p:nvPr/>
        </p:nvSpPr>
        <p:spPr bwMode="auto">
          <a:xfrm>
            <a:off x="1842901" y="2672571"/>
            <a:ext cx="3241969" cy="1128588"/>
          </a:xfrm>
          <a:prstGeom prst="roundRect">
            <a:avLst>
              <a:gd name="adj" fmla="val 16667"/>
            </a:avLst>
          </a:prstGeom>
          <a:noFill/>
          <a:ln w="38100" algn="ctr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36000" rIns="90000" bIns="36000" anchor="ctr"/>
          <a:lstStyle>
            <a:lvl1pPr algn="l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200">
              <a:latin typeface="MS UI Gothic" pitchFamily="50" charset="-128"/>
              <a:ea typeface="MS UI Gothic" pitchFamily="50" charset="-128"/>
            </a:endParaRPr>
          </a:p>
        </p:txBody>
      </p:sp>
      <p:sp>
        <p:nvSpPr>
          <p:cNvPr id="35" name="角丸四角形 105"/>
          <p:cNvSpPr>
            <a:spLocks noChangeArrowheads="1"/>
          </p:cNvSpPr>
          <p:nvPr/>
        </p:nvSpPr>
        <p:spPr bwMode="auto">
          <a:xfrm>
            <a:off x="5487848" y="2672571"/>
            <a:ext cx="4140460" cy="1128588"/>
          </a:xfrm>
          <a:prstGeom prst="roundRect">
            <a:avLst>
              <a:gd name="adj" fmla="val 16667"/>
            </a:avLst>
          </a:prstGeom>
          <a:noFill/>
          <a:ln w="38100" algn="ctr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36000" rIns="90000" bIns="36000" anchor="ctr"/>
          <a:lstStyle>
            <a:lvl1pPr algn="l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200">
              <a:latin typeface="MS UI Gothic" pitchFamily="50" charset="-128"/>
              <a:ea typeface="MS UI Gothic" pitchFamily="50" charset="-128"/>
            </a:endParaRPr>
          </a:p>
        </p:txBody>
      </p:sp>
      <p:sp>
        <p:nvSpPr>
          <p:cNvPr id="38" name="右矢印 37"/>
          <p:cNvSpPr/>
          <p:nvPr/>
        </p:nvSpPr>
        <p:spPr bwMode="auto">
          <a:xfrm>
            <a:off x="5084870" y="2381771"/>
            <a:ext cx="821731" cy="176381"/>
          </a:xfrm>
          <a:prstGeom prst="rightArrow">
            <a:avLst>
              <a:gd name="adj1" fmla="val 100000"/>
              <a:gd name="adj2" fmla="val 0"/>
            </a:avLst>
          </a:prstGeom>
          <a:gradFill flip="none" rotWithShape="1">
            <a:gsLst>
              <a:gs pos="0">
                <a:schemeClr val="accent6">
                  <a:lumMod val="40000"/>
                  <a:lumOff val="60000"/>
                  <a:tint val="66000"/>
                  <a:satMod val="160000"/>
                </a:schemeClr>
              </a:gs>
              <a:gs pos="50000">
                <a:schemeClr val="accent6">
                  <a:lumMod val="40000"/>
                  <a:lumOff val="60000"/>
                  <a:tint val="44500"/>
                  <a:satMod val="160000"/>
                </a:schemeClr>
              </a:gs>
              <a:gs pos="100000">
                <a:schemeClr val="accent6">
                  <a:lumMod val="40000"/>
                  <a:lumOff val="60000"/>
                  <a:tint val="23500"/>
                  <a:satMod val="160000"/>
                </a:schemeClr>
              </a:gs>
            </a:gsLst>
            <a:lin ang="2700000" scaled="1"/>
            <a:tileRect/>
          </a:gradFill>
          <a:ln w="19050" algn="ctr">
            <a:noFill/>
            <a:miter lim="800000"/>
            <a:headEnd/>
            <a:tailEnd/>
          </a:ln>
          <a:effectLst/>
          <a:extLst/>
        </p:spPr>
        <p:txBody>
          <a:bodyPr wrap="none" lIns="90000" tIns="36000" rIns="90000" bIns="36000" anchor="ctr"/>
          <a:lstStyle/>
          <a:p>
            <a:pPr>
              <a:defRPr/>
            </a:pPr>
            <a:r>
              <a:rPr lang="ja-JP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第２回</a:t>
            </a:r>
            <a:endParaRPr lang="en-US" altLang="ja-JP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1" name="屈折矢印 40"/>
          <p:cNvSpPr/>
          <p:nvPr/>
        </p:nvSpPr>
        <p:spPr bwMode="auto">
          <a:xfrm>
            <a:off x="5988115" y="3666557"/>
            <a:ext cx="114801" cy="1679619"/>
          </a:xfrm>
          <a:prstGeom prst="bentUpArrow">
            <a:avLst>
              <a:gd name="adj1" fmla="val 25000"/>
              <a:gd name="adj2" fmla="val 21834"/>
              <a:gd name="adj3" fmla="val 25000"/>
            </a:avLst>
          </a:prstGeom>
          <a:solidFill>
            <a:schemeClr val="accent2">
              <a:lumMod val="40000"/>
              <a:lumOff val="60000"/>
            </a:schemeClr>
          </a:solidFill>
          <a:ln w="57150" algn="ctr">
            <a:solidFill>
              <a:schemeClr val="bg1"/>
            </a:solidFill>
            <a:miter lim="800000"/>
            <a:headEnd/>
            <a:tailEnd/>
          </a:ln>
          <a:effectLst/>
          <a:extLst/>
        </p:spPr>
        <p:txBody>
          <a:bodyPr wrap="none" lIns="90000" tIns="36000" rIns="90000" bIns="36000"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1" name="右矢印 30"/>
          <p:cNvSpPr/>
          <p:nvPr/>
        </p:nvSpPr>
        <p:spPr bwMode="auto">
          <a:xfrm>
            <a:off x="8260996" y="4378370"/>
            <a:ext cx="224767" cy="93649"/>
          </a:xfrm>
          <a:prstGeom prst="rightArrow">
            <a:avLst/>
          </a:prstGeom>
          <a:noFill/>
          <a:ln w="57150" algn="ctr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36000" rIns="90000" bIns="36000" rtlCol="0" anchor="ctr"/>
          <a:lstStyle/>
          <a:p>
            <a:pPr algn="ctr"/>
            <a:endParaRPr kumimoji="1" lang="ja-JP" altLang="en-US">
              <a:solidFill>
                <a:schemeClr val="bg1"/>
              </a:solidFill>
            </a:endParaRPr>
          </a:p>
        </p:txBody>
      </p:sp>
      <p:sp>
        <p:nvSpPr>
          <p:cNvPr id="39" name="右矢印 38"/>
          <p:cNvSpPr/>
          <p:nvPr/>
        </p:nvSpPr>
        <p:spPr bwMode="auto">
          <a:xfrm>
            <a:off x="8586904" y="4173711"/>
            <a:ext cx="1041404" cy="389270"/>
          </a:xfrm>
          <a:prstGeom prst="rightArrow">
            <a:avLst>
              <a:gd name="adj1" fmla="val 100000"/>
              <a:gd name="adj2" fmla="val 0"/>
            </a:avLst>
          </a:prstGeom>
          <a:solidFill>
            <a:schemeClr val="bg1"/>
          </a:solidFill>
          <a:ln w="19050" algn="ctr">
            <a:solidFill>
              <a:schemeClr val="accent6"/>
            </a:solidFill>
            <a:miter lim="800000"/>
            <a:headEnd/>
            <a:tailEnd/>
          </a:ln>
          <a:effectLst/>
          <a:extLst/>
        </p:spPr>
        <p:txBody>
          <a:bodyPr wrap="none" lIns="90000" tIns="36000" rIns="90000" bIns="36000" anchor="ctr"/>
          <a:lstStyle/>
          <a:p>
            <a:pPr>
              <a:defRPr/>
            </a:pP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本庁へ意見提出</a:t>
            </a:r>
            <a:endParaRPr lang="ja-JP" altLang="en-US" sz="105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0" name="右矢印 29"/>
          <p:cNvSpPr/>
          <p:nvPr/>
        </p:nvSpPr>
        <p:spPr bwMode="auto">
          <a:xfrm>
            <a:off x="7694352" y="6001633"/>
            <a:ext cx="1508384" cy="384913"/>
          </a:xfrm>
          <a:prstGeom prst="rightArrow">
            <a:avLst>
              <a:gd name="adj1" fmla="val 100000"/>
              <a:gd name="adj2" fmla="val 0"/>
            </a:avLst>
          </a:prstGeom>
          <a:solidFill>
            <a:schemeClr val="bg1"/>
          </a:solidFill>
          <a:ln w="19050" algn="ctr">
            <a:solidFill>
              <a:schemeClr val="accent6"/>
            </a:solidFill>
            <a:miter lim="800000"/>
            <a:headEnd/>
            <a:tailEnd/>
          </a:ln>
          <a:effectLst/>
          <a:extLst/>
        </p:spPr>
        <p:txBody>
          <a:bodyPr wrap="none" lIns="90000" tIns="36000" rIns="90000" bIns="36000" anchor="ctr"/>
          <a:lstStyle/>
          <a:p>
            <a:pPr>
              <a:defRPr/>
            </a:pPr>
            <a:endParaRPr lang="en-US" altLang="ja-JP" sz="105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defRPr/>
            </a:pPr>
            <a:r>
              <a:rPr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10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月～</a:t>
            </a:r>
            <a:r>
              <a:rPr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12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月</a:t>
            </a:r>
            <a:endParaRPr lang="en-US" altLang="ja-JP" sz="10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defRPr/>
            </a:pPr>
            <a:r>
              <a:rPr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H28</a:t>
            </a: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病床機能報告へ反映</a:t>
            </a:r>
            <a:endParaRPr lang="en-US" altLang="ja-JP" sz="105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defRPr/>
            </a:pPr>
            <a:endParaRPr lang="ja-JP" altLang="en-US" sz="105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14" name="カギ線コネクタ 13"/>
          <p:cNvCxnSpPr/>
          <p:nvPr/>
        </p:nvCxnSpPr>
        <p:spPr bwMode="auto">
          <a:xfrm rot="10800000" flipV="1">
            <a:off x="1639939" y="6194089"/>
            <a:ext cx="7665108" cy="494319"/>
          </a:xfrm>
          <a:prstGeom prst="bentConnector3">
            <a:avLst>
              <a:gd name="adj1" fmla="val -3931"/>
            </a:avLst>
          </a:prstGeom>
          <a:solidFill>
            <a:schemeClr val="bg1"/>
          </a:solidFill>
          <a:ln w="38100" cap="flat" cmpd="sng" algn="ctr">
            <a:solidFill>
              <a:schemeClr val="accent6">
                <a:lumMod val="60000"/>
                <a:lumOff val="40000"/>
              </a:schemeClr>
            </a:solidFill>
            <a:prstDash val="sysDash"/>
            <a:round/>
            <a:headEnd type="none" w="med" len="med"/>
            <a:tailEnd type="none"/>
          </a:ln>
          <a:effectLst/>
        </p:spPr>
      </p:cxnSp>
      <p:cxnSp>
        <p:nvCxnSpPr>
          <p:cNvPr id="7172" name="直線コネクタ 7171"/>
          <p:cNvCxnSpPr/>
          <p:nvPr/>
        </p:nvCxnSpPr>
        <p:spPr bwMode="auto">
          <a:xfrm flipH="1" flipV="1">
            <a:off x="1639939" y="2831648"/>
            <a:ext cx="11588" cy="3792533"/>
          </a:xfrm>
          <a:prstGeom prst="line">
            <a:avLst/>
          </a:prstGeom>
          <a:solidFill>
            <a:schemeClr val="bg1"/>
          </a:solidFill>
          <a:ln w="38100" cap="flat" cmpd="sng" algn="ctr">
            <a:solidFill>
              <a:schemeClr val="accent6">
                <a:lumMod val="60000"/>
                <a:lumOff val="40000"/>
              </a:schemeClr>
            </a:solidFill>
            <a:prstDash val="sysDash"/>
            <a:round/>
            <a:headEnd type="none" w="med" len="med"/>
            <a:tailEnd type="none"/>
          </a:ln>
          <a:effectLst/>
        </p:spPr>
      </p:cxnSp>
      <p:cxnSp>
        <p:nvCxnSpPr>
          <p:cNvPr id="28" name="直線矢印コネクタ 27"/>
          <p:cNvCxnSpPr/>
          <p:nvPr/>
        </p:nvCxnSpPr>
        <p:spPr bwMode="auto">
          <a:xfrm>
            <a:off x="1612191" y="2876826"/>
            <a:ext cx="245192" cy="0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chemeClr val="accent6">
                <a:lumMod val="60000"/>
                <a:lumOff val="40000"/>
              </a:schemeClr>
            </a:solidFill>
            <a:prstDash val="sysDash"/>
            <a:round/>
            <a:headEnd type="none" w="med" len="med"/>
            <a:tailEnd type="arrow"/>
          </a:ln>
          <a:effectLst/>
        </p:spPr>
      </p:cxnSp>
      <p:sp>
        <p:nvSpPr>
          <p:cNvPr id="4" name="下矢印 3"/>
          <p:cNvSpPr/>
          <p:nvPr/>
        </p:nvSpPr>
        <p:spPr bwMode="auto">
          <a:xfrm>
            <a:off x="7938504" y="4627898"/>
            <a:ext cx="95384" cy="1350178"/>
          </a:xfrm>
          <a:prstGeom prst="downArrow">
            <a:avLst/>
          </a:prstGeom>
          <a:noFill/>
          <a:ln w="57150" algn="ctr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36000" rIns="90000" bIns="36000"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右矢印 41"/>
          <p:cNvSpPr/>
          <p:nvPr/>
        </p:nvSpPr>
        <p:spPr bwMode="auto">
          <a:xfrm>
            <a:off x="7232004" y="4727914"/>
            <a:ext cx="1508384" cy="327372"/>
          </a:xfrm>
          <a:prstGeom prst="rightArrow">
            <a:avLst>
              <a:gd name="adj1" fmla="val 100000"/>
              <a:gd name="adj2" fmla="val 0"/>
            </a:avLst>
          </a:prstGeom>
          <a:solidFill>
            <a:schemeClr val="bg1"/>
          </a:solidFill>
          <a:ln w="19050" algn="ctr">
            <a:solidFill>
              <a:schemeClr val="accent6"/>
            </a:solidFill>
            <a:miter lim="800000"/>
            <a:headEnd/>
            <a:tailEnd/>
          </a:ln>
          <a:effectLst/>
          <a:extLst/>
        </p:spPr>
        <p:txBody>
          <a:bodyPr wrap="none" lIns="90000" tIns="36000" rIns="90000" bIns="36000" anchor="ctr"/>
          <a:lstStyle/>
          <a:p>
            <a:pPr>
              <a:defRPr/>
            </a:pPr>
            <a:endParaRPr lang="en-US" altLang="ja-JP" sz="105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defRPr/>
            </a:pP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医療機関へ情報提供</a:t>
            </a:r>
            <a:endParaRPr lang="en-US" altLang="ja-JP" sz="105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defRPr/>
            </a:pPr>
            <a:endParaRPr lang="ja-JP" altLang="en-US" sz="105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1" name="右矢印 50"/>
          <p:cNvSpPr/>
          <p:nvPr/>
        </p:nvSpPr>
        <p:spPr bwMode="auto">
          <a:xfrm>
            <a:off x="963092" y="3131888"/>
            <a:ext cx="737465" cy="575098"/>
          </a:xfrm>
          <a:prstGeom prst="rightArrow">
            <a:avLst>
              <a:gd name="adj1" fmla="val 100000"/>
              <a:gd name="adj2" fmla="val 0"/>
            </a:avLst>
          </a:prstGeom>
          <a:gradFill flip="none" rotWithShape="1">
            <a:gsLst>
              <a:gs pos="0">
                <a:schemeClr val="accent6">
                  <a:lumMod val="40000"/>
                  <a:lumOff val="60000"/>
                  <a:tint val="66000"/>
                  <a:satMod val="160000"/>
                </a:schemeClr>
              </a:gs>
              <a:gs pos="50000">
                <a:schemeClr val="accent6">
                  <a:lumMod val="40000"/>
                  <a:lumOff val="60000"/>
                  <a:tint val="44500"/>
                  <a:satMod val="160000"/>
                </a:schemeClr>
              </a:gs>
              <a:gs pos="100000">
                <a:schemeClr val="accent6">
                  <a:lumMod val="40000"/>
                  <a:lumOff val="60000"/>
                  <a:tint val="23500"/>
                  <a:satMod val="160000"/>
                </a:schemeClr>
              </a:gs>
            </a:gsLst>
            <a:lin ang="2700000" scaled="1"/>
            <a:tileRect/>
          </a:gradFill>
          <a:ln w="19050" algn="ctr">
            <a:noFill/>
            <a:miter lim="800000"/>
            <a:headEnd/>
            <a:tailEnd/>
          </a:ln>
          <a:effectLst/>
          <a:extLst/>
        </p:spPr>
        <p:txBody>
          <a:bodyPr wrap="none" lIns="90000" tIns="36000" rIns="90000" bIns="36000" anchor="ctr"/>
          <a:lstStyle/>
          <a:p>
            <a:pPr>
              <a:defRPr/>
            </a:pPr>
            <a:endParaRPr lang="en-US" altLang="ja-JP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defRPr/>
            </a:pPr>
            <a:r>
              <a:rPr lang="en-US" altLang="ja-JP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lang="ja-JP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国</a:t>
            </a:r>
            <a:r>
              <a:rPr lang="en-US" altLang="ja-JP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</a:p>
          <a:p>
            <a:pPr algn="l">
              <a:defRPr/>
            </a:pPr>
            <a:r>
              <a:rPr lang="ja-JP" altLang="en-US" sz="1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データ集計</a:t>
            </a:r>
            <a:endParaRPr lang="en-US" altLang="ja-JP" sz="11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l">
              <a:defRPr/>
            </a:pPr>
            <a:r>
              <a:rPr lang="ja-JP" altLang="en-US" sz="1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公表</a:t>
            </a:r>
            <a:endParaRPr lang="en-US" altLang="ja-JP" sz="11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l">
              <a:defRPr/>
            </a:pPr>
            <a:endParaRPr lang="en-US" altLang="ja-JP" sz="11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7180" name="直線矢印コネクタ 7179"/>
          <p:cNvCxnSpPr>
            <a:endCxn id="67" idx="1"/>
          </p:cNvCxnSpPr>
          <p:nvPr/>
        </p:nvCxnSpPr>
        <p:spPr bwMode="auto">
          <a:xfrm>
            <a:off x="4547955" y="3813001"/>
            <a:ext cx="18525" cy="2316860"/>
          </a:xfrm>
          <a:prstGeom prst="straightConnector1">
            <a:avLst/>
          </a:prstGeom>
          <a:solidFill>
            <a:schemeClr val="bg1"/>
          </a:solidFill>
          <a:ln w="69850" cap="flat" cmpd="sng" algn="ctr">
            <a:solidFill>
              <a:schemeClr val="bg1"/>
            </a:solidFill>
            <a:prstDash val="solid"/>
            <a:round/>
            <a:headEnd type="none" w="med" len="med"/>
            <a:tailEnd type="none"/>
          </a:ln>
          <a:effectLst/>
        </p:spPr>
      </p:cxnSp>
      <p:sp>
        <p:nvSpPr>
          <p:cNvPr id="65" name="右矢印 64"/>
          <p:cNvSpPr/>
          <p:nvPr/>
        </p:nvSpPr>
        <p:spPr bwMode="auto">
          <a:xfrm>
            <a:off x="4547955" y="5299351"/>
            <a:ext cx="224767" cy="93649"/>
          </a:xfrm>
          <a:prstGeom prst="rightArrow">
            <a:avLst/>
          </a:prstGeom>
          <a:noFill/>
          <a:ln w="57150" algn="ctr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36000" rIns="90000" bIns="36000" rtlCol="0" anchor="ctr"/>
          <a:lstStyle/>
          <a:p>
            <a:pPr algn="ctr"/>
            <a:endParaRPr kumimoji="1" lang="ja-JP" altLang="en-US">
              <a:solidFill>
                <a:schemeClr val="bg1"/>
              </a:solidFill>
            </a:endParaRPr>
          </a:p>
        </p:txBody>
      </p:sp>
      <p:sp>
        <p:nvSpPr>
          <p:cNvPr id="66" name="右矢印 65"/>
          <p:cNvSpPr/>
          <p:nvPr/>
        </p:nvSpPr>
        <p:spPr bwMode="auto">
          <a:xfrm>
            <a:off x="5971234" y="6141761"/>
            <a:ext cx="1520762" cy="80160"/>
          </a:xfrm>
          <a:prstGeom prst="rightArrow">
            <a:avLst/>
          </a:prstGeom>
          <a:noFill/>
          <a:ln w="57150" algn="ctr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36000" rIns="90000" bIns="36000" rtlCol="0" anchor="ctr"/>
          <a:lstStyle/>
          <a:p>
            <a:pPr algn="ctr"/>
            <a:endParaRPr kumimoji="1" lang="ja-JP" altLang="en-US">
              <a:solidFill>
                <a:schemeClr val="bg1"/>
              </a:solidFill>
            </a:endParaRPr>
          </a:p>
        </p:txBody>
      </p:sp>
      <p:sp>
        <p:nvSpPr>
          <p:cNvPr id="67" name="右矢印 66"/>
          <p:cNvSpPr/>
          <p:nvPr/>
        </p:nvSpPr>
        <p:spPr bwMode="auto">
          <a:xfrm>
            <a:off x="4566480" y="6083036"/>
            <a:ext cx="224767" cy="93649"/>
          </a:xfrm>
          <a:prstGeom prst="rightArrow">
            <a:avLst/>
          </a:prstGeom>
          <a:noFill/>
          <a:ln w="57150" algn="ctr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36000" rIns="90000" bIns="36000" rtlCol="0" anchor="ctr"/>
          <a:lstStyle/>
          <a:p>
            <a:pPr algn="ctr"/>
            <a:endParaRPr kumimoji="1" lang="ja-JP" altLang="en-US">
              <a:solidFill>
                <a:schemeClr val="bg1"/>
              </a:solidFill>
            </a:endParaRPr>
          </a:p>
        </p:txBody>
      </p:sp>
      <p:sp>
        <p:nvSpPr>
          <p:cNvPr id="68" name="右矢印 67"/>
          <p:cNvSpPr/>
          <p:nvPr/>
        </p:nvSpPr>
        <p:spPr bwMode="auto">
          <a:xfrm>
            <a:off x="4867259" y="5914277"/>
            <a:ext cx="987555" cy="521524"/>
          </a:xfrm>
          <a:prstGeom prst="rightArrow">
            <a:avLst>
              <a:gd name="adj1" fmla="val 100000"/>
              <a:gd name="adj2" fmla="val 16769"/>
            </a:avLst>
          </a:prstGeom>
          <a:solidFill>
            <a:schemeClr val="bg1"/>
          </a:solidFill>
          <a:ln w="19050" algn="ctr">
            <a:solidFill>
              <a:schemeClr val="accent6"/>
            </a:solidFill>
            <a:miter lim="800000"/>
            <a:headEnd/>
            <a:tailEnd/>
          </a:ln>
          <a:effectLst/>
          <a:extLst/>
        </p:spPr>
        <p:txBody>
          <a:bodyPr wrap="none" lIns="90000" tIns="36000" rIns="90000" bIns="36000" anchor="ctr"/>
          <a:lstStyle/>
          <a:p>
            <a:pPr>
              <a:defRPr/>
            </a:pP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各病院で検討</a:t>
            </a:r>
            <a:endParaRPr lang="en-US" altLang="ja-JP" sz="105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defRPr/>
            </a:pP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・病床機能</a:t>
            </a:r>
            <a:endParaRPr lang="en-US" altLang="ja-JP" sz="105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defRPr/>
            </a:pPr>
            <a:endParaRPr lang="en-US" altLang="ja-JP" sz="105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0" name="右矢印 39"/>
          <p:cNvSpPr/>
          <p:nvPr/>
        </p:nvSpPr>
        <p:spPr bwMode="auto">
          <a:xfrm rot="16200000" flipV="1">
            <a:off x="3008474" y="3959675"/>
            <a:ext cx="279341" cy="45719"/>
          </a:xfrm>
          <a:prstGeom prst="rightArrow">
            <a:avLst/>
          </a:prstGeom>
          <a:noFill/>
          <a:ln w="57150" algn="ctr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36000" rIns="90000" bIns="36000" rtlCol="0" anchor="ctr"/>
          <a:lstStyle/>
          <a:p>
            <a:pPr algn="ctr"/>
            <a:endParaRPr kumimoji="1" lang="ja-JP" altLang="en-US">
              <a:solidFill>
                <a:schemeClr val="bg1"/>
              </a:solidFill>
            </a:endParaRPr>
          </a:p>
        </p:txBody>
      </p:sp>
      <p:sp>
        <p:nvSpPr>
          <p:cNvPr id="43" name="右矢印 42"/>
          <p:cNvSpPr/>
          <p:nvPr/>
        </p:nvSpPr>
        <p:spPr bwMode="auto">
          <a:xfrm rot="16200000" flipV="1">
            <a:off x="5510968" y="3884100"/>
            <a:ext cx="459949" cy="45719"/>
          </a:xfrm>
          <a:prstGeom prst="rightArrow">
            <a:avLst/>
          </a:prstGeom>
          <a:noFill/>
          <a:ln w="57150" algn="ctr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36000" rIns="90000" bIns="36000" rtlCol="0" anchor="ctr"/>
          <a:lstStyle/>
          <a:p>
            <a:pPr algn="ctr"/>
            <a:endParaRPr kumimoji="1" lang="ja-JP" altLang="en-US">
              <a:solidFill>
                <a:schemeClr val="bg1"/>
              </a:solidFill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8448544" y="60473"/>
            <a:ext cx="1139609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資料</a:t>
            </a:r>
            <a:r>
              <a:rPr kumimoji="1" lang="en-US" altLang="ja-JP" sz="2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</a:t>
            </a:r>
            <a:endParaRPr kumimoji="1" lang="ja-JP" altLang="en-US" sz="2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61891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ＭＳ Ｐゴシック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57150" algn="ctr">
          <a:solidFill>
            <a:srgbClr val="FF0000"/>
          </a:solidFill>
          <a:miter lim="800000"/>
          <a:headEnd/>
          <a:tailEnd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wrap="none" lIns="90000" tIns="36000" rIns="90000" bIns="36000" anchor="ctr"/>
      <a:lstStyle>
        <a:defPPr>
          <a:defRPr/>
        </a:defPPr>
      </a:lstStyle>
    </a:spDef>
    <a:lnDef>
      <a:spPr bwMode="auto">
        <a:solidFill>
          <a:schemeClr val="bg1"/>
        </a:solidFill>
        <a:ln w="19050" cap="flat" cmpd="sng" algn="ctr">
          <a:solidFill>
            <a:schemeClr val="accent6">
              <a:lumMod val="60000"/>
              <a:lumOff val="40000"/>
            </a:schemeClr>
          </a:solidFill>
          <a:prstDash val="solid"/>
          <a:round/>
          <a:headEnd type="none" w="med" len="med"/>
          <a:tailEnd type="arrow"/>
        </a:ln>
        <a:effectLst/>
      </a:spPr>
      <a:bodyPr/>
      <a:lstStyle/>
    </a:ln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43223</TotalTime>
  <Words>205</Words>
  <Application>Microsoft Office PowerPoint</Application>
  <PresentationFormat>A4 210 x 297 mm</PresentationFormat>
  <Paragraphs>65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標準デザイン</vt:lpstr>
      <vt:lpstr>PowerPoint プレゼンテーション</vt:lpstr>
    </vt:vector>
  </TitlesOfParts>
  <Company>NIT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プレゼン課題</dc:title>
  <dc:creator>NIT</dc:creator>
  <cp:lastModifiedBy>HOSTNAME</cp:lastModifiedBy>
  <cp:revision>2629</cp:revision>
  <cp:lastPrinted>2016-07-12T01:50:31Z</cp:lastPrinted>
  <dcterms:created xsi:type="dcterms:W3CDTF">2008-10-15T05:11:48Z</dcterms:created>
  <dcterms:modified xsi:type="dcterms:W3CDTF">2016-07-12T01:51:50Z</dcterms:modified>
</cp:coreProperties>
</file>