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0693400" cy="7561263"/>
  <p:notesSz cx="6807200" cy="99393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559" autoAdjust="0"/>
    <p:restoredTop sz="99647" autoAdjust="0"/>
  </p:normalViewPr>
  <p:slideViewPr>
    <p:cSldViewPr>
      <p:cViewPr varScale="1">
        <p:scale>
          <a:sx n="68" d="100"/>
          <a:sy n="68" d="100"/>
        </p:scale>
        <p:origin x="1554" y="66"/>
      </p:cViewPr>
      <p:guideLst>
        <p:guide orient="horz" pos="2382"/>
        <p:guide pos="3368"/>
      </p:guideLst>
    </p:cSldViewPr>
  </p:slideViewPr>
  <p:outlineViewPr>
    <p:cViewPr>
      <p:scale>
        <a:sx n="75" d="100"/>
        <a:sy n="75" d="100"/>
      </p:scale>
      <p:origin x="228" y="0"/>
    </p:cViewPr>
  </p:outlin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576" cy="496888"/>
          </a:xfrm>
          <a:prstGeom prst="rect">
            <a:avLst/>
          </a:prstGeom>
        </p:spPr>
        <p:txBody>
          <a:bodyPr vert="horz" lIns="91424" tIns="45713" rIns="91424" bIns="45713"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6038" y="1"/>
            <a:ext cx="2949576" cy="496888"/>
          </a:xfrm>
          <a:prstGeom prst="rect">
            <a:avLst/>
          </a:prstGeom>
        </p:spPr>
        <p:txBody>
          <a:bodyPr vert="horz" lIns="91424" tIns="45713" rIns="91424" bIns="45713" rtlCol="0"/>
          <a:lstStyle>
            <a:lvl1pPr algn="r">
              <a:defRPr sz="1300"/>
            </a:lvl1pPr>
          </a:lstStyle>
          <a:p>
            <a:fld id="{0DD1F5DA-9F3F-4EAD-B149-38D292385DF1}" type="datetimeFigureOut">
              <a:rPr kumimoji="1" lang="ja-JP" altLang="en-US" smtClean="0"/>
              <a:t>2019/4/12</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24" tIns="45713" rIns="91424" bIns="45713" rtlCol="0" anchor="ctr"/>
          <a:lstStyle/>
          <a:p>
            <a:endParaRPr lang="ja-JP" altLang="en-US"/>
          </a:p>
        </p:txBody>
      </p:sp>
      <p:sp>
        <p:nvSpPr>
          <p:cNvPr id="5" name="ノート プレースホルダー 4"/>
          <p:cNvSpPr>
            <a:spLocks noGrp="1"/>
          </p:cNvSpPr>
          <p:nvPr>
            <p:ph type="body" sz="quarter" idx="3"/>
          </p:nvPr>
        </p:nvSpPr>
        <p:spPr>
          <a:xfrm>
            <a:off x="681038" y="4721226"/>
            <a:ext cx="5445125" cy="4471988"/>
          </a:xfrm>
          <a:prstGeom prst="rect">
            <a:avLst/>
          </a:prstGeom>
        </p:spPr>
        <p:txBody>
          <a:bodyPr vert="horz" lIns="91424" tIns="45713" rIns="91424" bIns="4571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4"/>
            <a:ext cx="2949576" cy="496887"/>
          </a:xfrm>
          <a:prstGeom prst="rect">
            <a:avLst/>
          </a:prstGeom>
        </p:spPr>
        <p:txBody>
          <a:bodyPr vert="horz" lIns="91424" tIns="45713" rIns="91424" bIns="4571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6038" y="9440864"/>
            <a:ext cx="2949576" cy="496887"/>
          </a:xfrm>
          <a:prstGeom prst="rect">
            <a:avLst/>
          </a:prstGeom>
        </p:spPr>
        <p:txBody>
          <a:bodyPr vert="horz" lIns="91424" tIns="45713" rIns="91424" bIns="45713" rtlCol="0" anchor="b"/>
          <a:lstStyle>
            <a:lvl1pPr algn="r">
              <a:defRPr sz="1300"/>
            </a:lvl1pPr>
          </a:lstStyle>
          <a:p>
            <a:fld id="{45628700-4C0E-478C-BF63-B8F6378ECA30}" type="slidenum">
              <a:rPr kumimoji="1" lang="ja-JP" altLang="en-US" smtClean="0"/>
              <a:t>‹#›</a:t>
            </a:fld>
            <a:endParaRPr kumimoji="1" lang="ja-JP" altLang="en-US"/>
          </a:p>
        </p:txBody>
      </p:sp>
    </p:spTree>
    <p:extLst>
      <p:ext uri="{BB962C8B-B14F-4D97-AF65-F5344CB8AC3E}">
        <p14:creationId xmlns:p14="http://schemas.microsoft.com/office/powerpoint/2010/main" val="40127800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5628700-4C0E-478C-BF63-B8F6378ECA30}" type="slidenum">
              <a:rPr kumimoji="1" lang="ja-JP" altLang="en-US" smtClean="0"/>
              <a:t>1</a:t>
            </a:fld>
            <a:endParaRPr kumimoji="1" lang="ja-JP" altLang="en-US"/>
          </a:p>
        </p:txBody>
      </p:sp>
    </p:spTree>
    <p:extLst>
      <p:ext uri="{BB962C8B-B14F-4D97-AF65-F5344CB8AC3E}">
        <p14:creationId xmlns:p14="http://schemas.microsoft.com/office/powerpoint/2010/main" val="2060399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2348893"/>
            <a:ext cx="9089390" cy="162077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83F881F-B461-4E0F-8ACA-E7513AA675C5}" type="datetimeFigureOut">
              <a:rPr kumimoji="1" lang="ja-JP" altLang="en-US" smtClean="0"/>
              <a:t>2019/4/12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312886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83F881F-B461-4E0F-8ACA-E7513AA675C5}" type="datetimeFigureOut">
              <a:rPr kumimoji="1" lang="ja-JP" altLang="en-US" smtClean="0"/>
              <a:t>2019/4/12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066879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2715" y="302802"/>
            <a:ext cx="2406015" cy="645157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4670" y="302802"/>
            <a:ext cx="7039822" cy="645157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83F881F-B461-4E0F-8ACA-E7513AA675C5}" type="datetimeFigureOut">
              <a:rPr kumimoji="1" lang="ja-JP" altLang="en-US" smtClean="0"/>
              <a:t>2019/4/12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47019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83F881F-B461-4E0F-8ACA-E7513AA675C5}" type="datetimeFigureOut">
              <a:rPr kumimoji="1" lang="ja-JP" altLang="en-US" smtClean="0"/>
              <a:t>2019/4/12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3277205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4858812"/>
            <a:ext cx="9089390" cy="1501751"/>
          </a:xfrm>
        </p:spPr>
        <p:txBody>
          <a:bodyPr anchor="t"/>
          <a:lstStyle>
            <a:lvl1pPr algn="l">
              <a:defRPr sz="4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705" y="3204786"/>
            <a:ext cx="9089390" cy="1654026"/>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83F881F-B461-4E0F-8ACA-E7513AA675C5}" type="datetimeFigureOut">
              <a:rPr kumimoji="1" lang="ja-JP" altLang="en-US" smtClean="0"/>
              <a:t>2019/4/12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2291021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4670"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35812"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83F881F-B461-4E0F-8ACA-E7513AA675C5}" type="datetimeFigureOut">
              <a:rPr kumimoji="1" lang="ja-JP" altLang="en-US" smtClean="0"/>
              <a:t>2019/4/12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3173320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0" y="1692533"/>
            <a:ext cx="4724775"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32099" y="1692533"/>
            <a:ext cx="4726631"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32099"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3F881F-B461-4E0F-8ACA-E7513AA675C5}" type="datetimeFigureOut">
              <a:rPr kumimoji="1" lang="ja-JP" altLang="en-US" smtClean="0"/>
              <a:t>2019/4/12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2988795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83F881F-B461-4E0F-8ACA-E7513AA675C5}" type="datetimeFigureOut">
              <a:rPr kumimoji="1" lang="ja-JP" altLang="en-US" smtClean="0"/>
              <a:t>2019/4/12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245498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83F881F-B461-4E0F-8ACA-E7513AA675C5}" type="datetimeFigureOut">
              <a:rPr kumimoji="1" lang="ja-JP" altLang="en-US" smtClean="0"/>
              <a:t>2019/4/12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694762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1" y="301050"/>
            <a:ext cx="3518055" cy="1281214"/>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671" y="1582265"/>
            <a:ext cx="3518055" cy="517211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83F881F-B461-4E0F-8ACA-E7513AA675C5}" type="datetimeFigureOut">
              <a:rPr kumimoji="1" lang="ja-JP" altLang="en-US" smtClean="0"/>
              <a:t>2019/4/12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674415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1" y="5292884"/>
            <a:ext cx="6416040" cy="624855"/>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981" y="675613"/>
            <a:ext cx="6416040" cy="4536758"/>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a:p>
        </p:txBody>
      </p:sp>
      <p:sp>
        <p:nvSpPr>
          <p:cNvPr id="4" name="テキスト プレースホルダー 3"/>
          <p:cNvSpPr>
            <a:spLocks noGrp="1"/>
          </p:cNvSpPr>
          <p:nvPr>
            <p:ph type="body" sz="half" idx="2"/>
          </p:nvPr>
        </p:nvSpPr>
        <p:spPr>
          <a:xfrm>
            <a:off x="2095981" y="5917739"/>
            <a:ext cx="6416040" cy="88739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83F881F-B461-4E0F-8ACA-E7513AA675C5}" type="datetimeFigureOut">
              <a:rPr kumimoji="1" lang="ja-JP" altLang="en-US" smtClean="0"/>
              <a:t>2019/4/12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2335600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670" y="302801"/>
            <a:ext cx="9624060" cy="1260211"/>
          </a:xfrm>
          <a:prstGeom prst="rect">
            <a:avLst/>
          </a:prstGeom>
        </p:spPr>
        <p:txBody>
          <a:bodyPr vert="horz" lIns="104306" tIns="52153" rIns="104306" bIns="5215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0" y="1764295"/>
            <a:ext cx="9624060" cy="4990084"/>
          </a:xfrm>
          <a:prstGeom prst="rect">
            <a:avLst/>
          </a:prstGeom>
        </p:spPr>
        <p:txBody>
          <a:bodyPr vert="horz" lIns="104306" tIns="52153" rIns="104306" bIns="5215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670" y="7008171"/>
            <a:ext cx="2495127" cy="402567"/>
          </a:xfrm>
          <a:prstGeom prst="rect">
            <a:avLst/>
          </a:prstGeom>
        </p:spPr>
        <p:txBody>
          <a:bodyPr vert="horz" lIns="104306" tIns="52153" rIns="104306" bIns="52153" rtlCol="0" anchor="ctr"/>
          <a:lstStyle>
            <a:lvl1pPr algn="l">
              <a:defRPr sz="1400">
                <a:solidFill>
                  <a:schemeClr val="tx1">
                    <a:tint val="75000"/>
                  </a:schemeClr>
                </a:solidFill>
              </a:defRPr>
            </a:lvl1pPr>
          </a:lstStyle>
          <a:p>
            <a:fld id="{183F881F-B461-4E0F-8ACA-E7513AA675C5}" type="datetimeFigureOut">
              <a:rPr kumimoji="1" lang="ja-JP" altLang="en-US" smtClean="0"/>
              <a:t>2019/4/12</a:t>
            </a:fld>
            <a:endParaRPr kumimoji="1" lang="ja-JP" altLang="en-US"/>
          </a:p>
        </p:txBody>
      </p:sp>
      <p:sp>
        <p:nvSpPr>
          <p:cNvPr id="5" name="フッター プレースホルダー 4"/>
          <p:cNvSpPr>
            <a:spLocks noGrp="1"/>
          </p:cNvSpPr>
          <p:nvPr>
            <p:ph type="ftr" sz="quarter" idx="3"/>
          </p:nvPr>
        </p:nvSpPr>
        <p:spPr>
          <a:xfrm>
            <a:off x="3653579" y="7008171"/>
            <a:ext cx="3386243" cy="402567"/>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3603" y="7008171"/>
            <a:ext cx="2495127" cy="402567"/>
          </a:xfrm>
          <a:prstGeom prst="rect">
            <a:avLst/>
          </a:prstGeom>
        </p:spPr>
        <p:txBody>
          <a:bodyPr vert="horz" lIns="104306" tIns="52153" rIns="104306" bIns="52153" rtlCol="0" anchor="ctr"/>
          <a:lstStyle>
            <a:lvl1pPr algn="r">
              <a:defRPr sz="1400">
                <a:solidFill>
                  <a:schemeClr val="tx1">
                    <a:tint val="75000"/>
                  </a:schemeClr>
                </a:solidFill>
              </a:defRPr>
            </a:lvl1p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442514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正方形/長方形 241"/>
          <p:cNvSpPr/>
          <p:nvPr/>
        </p:nvSpPr>
        <p:spPr>
          <a:xfrm>
            <a:off x="97332" y="-4425"/>
            <a:ext cx="10480514" cy="400680"/>
          </a:xfrm>
          <a:prstGeom prst="rect">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kumimoji="1" lang="ja-JP" altLang="en-US"/>
          </a:p>
        </p:txBody>
      </p:sp>
      <p:sp>
        <p:nvSpPr>
          <p:cNvPr id="243" name="テキスト ボックス 242"/>
          <p:cNvSpPr txBox="1"/>
          <p:nvPr/>
        </p:nvSpPr>
        <p:spPr>
          <a:xfrm>
            <a:off x="525156" y="9525"/>
            <a:ext cx="9286040" cy="342939"/>
          </a:xfrm>
          <a:prstGeom prst="rect">
            <a:avLst/>
          </a:prstGeom>
          <a:noFill/>
          <a:ln>
            <a:noFill/>
          </a:ln>
        </p:spPr>
        <p:txBody>
          <a:bodyPr wrap="square" lIns="95782" tIns="47891" rIns="95782" bIns="47891" rtlCol="0">
            <a:spAutoFit/>
          </a:bodyPr>
          <a:lstStyle/>
          <a:p>
            <a:pPr algn="ctr"/>
            <a:r>
              <a:rPr lang="ja-JP" altLang="en-US" sz="1600" b="1" dirty="0" smtClean="0">
                <a:solidFill>
                  <a:schemeClr val="bg1"/>
                </a:solidFill>
                <a:latin typeface="HG丸ｺﾞｼｯｸM-PRO" panose="020F0600000000000000" pitchFamily="50" charset="-128"/>
                <a:ea typeface="HG丸ｺﾞｼｯｸM-PRO" panose="020F0600000000000000" pitchFamily="50" charset="-128"/>
              </a:rPr>
              <a:t>ナイトカルチャーの実施場所の確保に係るサウンディング型市場調査 実施要領</a:t>
            </a:r>
            <a:r>
              <a:rPr lang="ja-JP" altLang="en-US" sz="1400" dirty="0">
                <a:solidFill>
                  <a:schemeClr val="bg1"/>
                </a:solidFill>
                <a:latin typeface="HG丸ｺﾞｼｯｸM-PRO" panose="020F0600000000000000" pitchFamily="50" charset="-128"/>
                <a:ea typeface="HG丸ｺﾞｼｯｸM-PRO" panose="020F0600000000000000" pitchFamily="50" charset="-128"/>
              </a:rPr>
              <a:t>　　　</a:t>
            </a:r>
            <a:r>
              <a:rPr lang="ja-JP" altLang="en-US" sz="1400" b="1" dirty="0">
                <a:solidFill>
                  <a:schemeClr val="bg1"/>
                </a:solidFill>
                <a:latin typeface="HG丸ｺﾞｼｯｸM-PRO" panose="020F0600000000000000" pitchFamily="50" charset="-128"/>
                <a:ea typeface="HG丸ｺﾞｼｯｸM-PRO" panose="020F0600000000000000" pitchFamily="50" charset="-128"/>
              </a:rPr>
              <a:t>　</a:t>
            </a:r>
            <a:r>
              <a:rPr lang="ja-JP" altLang="en-US" sz="1600" dirty="0">
                <a:solidFill>
                  <a:schemeClr val="bg1"/>
                </a:solidFill>
                <a:latin typeface="HG丸ｺﾞｼｯｸM-PRO" panose="020F0600000000000000" pitchFamily="50" charset="-128"/>
                <a:ea typeface="HG丸ｺﾞｼｯｸM-PRO" panose="020F0600000000000000" pitchFamily="50" charset="-128"/>
              </a:rPr>
              <a:t>　</a:t>
            </a:r>
          </a:p>
        </p:txBody>
      </p:sp>
      <p:sp>
        <p:nvSpPr>
          <p:cNvPr id="282" name="正方形/長方形 281"/>
          <p:cNvSpPr/>
          <p:nvPr/>
        </p:nvSpPr>
        <p:spPr>
          <a:xfrm>
            <a:off x="168149" y="502096"/>
            <a:ext cx="4665129" cy="2846933"/>
          </a:xfrm>
          <a:prstGeom prst="rect">
            <a:avLst/>
          </a:prstGeom>
        </p:spPr>
        <p:txBody>
          <a:bodyPr wrap="square" lIns="0" tIns="0" rIns="0" bIns="0">
            <a:spAutoFit/>
          </a:bodyPr>
          <a:lstStyle/>
          <a:p>
            <a:r>
              <a:rPr lang="ja-JP" altLang="ja-JP" sz="1200" b="1" dirty="0"/>
              <a:t>１</a:t>
            </a:r>
            <a:r>
              <a:rPr lang="ja-JP" altLang="ja-JP" sz="1200" b="1" dirty="0" smtClean="0"/>
              <a:t>．</a:t>
            </a:r>
            <a:r>
              <a:rPr lang="ja-JP" altLang="en-US" sz="1200" b="1" dirty="0" smtClean="0"/>
              <a:t>調査の目的</a:t>
            </a:r>
            <a:endParaRPr lang="ja-JP" altLang="ja-JP" sz="1200" dirty="0"/>
          </a:p>
          <a:p>
            <a:pPr marL="179388" indent="90488">
              <a:spcBef>
                <a:spcPts val="600"/>
              </a:spcBef>
            </a:pPr>
            <a:r>
              <a:rPr lang="ja-JP" altLang="en-US" sz="1050" dirty="0" smtClean="0">
                <a:latin typeface="HG丸ｺﾞｼｯｸM-PRO" panose="020F0600000000000000" pitchFamily="50" charset="-128"/>
                <a:ea typeface="HG丸ｺﾞｼｯｸM-PRO" panose="020F0600000000000000" pitchFamily="50" charset="-128"/>
              </a:rPr>
              <a:t>大阪府では、インバウンドをはじめとする観光客の満足度を高めるとともに、さらなる呼び込みを図るため、平成</a:t>
            </a:r>
            <a:r>
              <a:rPr lang="en-US" altLang="ja-JP" sz="1050" dirty="0" smtClean="0">
                <a:latin typeface="HG丸ｺﾞｼｯｸM-PRO" panose="020F0600000000000000" pitchFamily="50" charset="-128"/>
                <a:ea typeface="HG丸ｺﾞｼｯｸM-PRO" panose="020F0600000000000000" pitchFamily="50" charset="-128"/>
              </a:rPr>
              <a:t>29</a:t>
            </a:r>
            <a:r>
              <a:rPr lang="ja-JP" altLang="en-US" sz="1050" dirty="0" smtClean="0">
                <a:latin typeface="HG丸ｺﾞｼｯｸM-PRO" panose="020F0600000000000000" pitchFamily="50" charset="-128"/>
                <a:ea typeface="HG丸ｺﾞｼｯｸM-PRO" panose="020F0600000000000000" pitchFamily="50" charset="-128"/>
              </a:rPr>
              <a:t>年度から「大阪府ナイトカルチャー発掘・創出事業」を実施し、夜間公演等を行う事業者への支援を通じ、様々なナイトカルチャーコンテンツの創出・充実を図ってきました。</a:t>
            </a:r>
            <a:endParaRPr lang="en-US" altLang="ja-JP" sz="1050" dirty="0" smtClean="0">
              <a:latin typeface="HG丸ｺﾞｼｯｸM-PRO" panose="020F0600000000000000" pitchFamily="50" charset="-128"/>
              <a:ea typeface="HG丸ｺﾞｼｯｸM-PRO" panose="020F0600000000000000" pitchFamily="50" charset="-128"/>
            </a:endParaRPr>
          </a:p>
          <a:p>
            <a:pPr marL="179388" indent="90488"/>
            <a:r>
              <a:rPr lang="ja-JP" altLang="en-US" sz="1050" dirty="0" smtClean="0">
                <a:latin typeface="HG丸ｺﾞｼｯｸM-PRO" panose="020F0600000000000000" pitchFamily="50" charset="-128"/>
                <a:ea typeface="HG丸ｺﾞｼｯｸM-PRO" panose="020F0600000000000000" pitchFamily="50" charset="-128"/>
              </a:rPr>
              <a:t>一方で、夜間</a:t>
            </a:r>
            <a:r>
              <a:rPr lang="ja-JP" altLang="en-US" sz="1050" dirty="0">
                <a:latin typeface="HG丸ｺﾞｼｯｸM-PRO" panose="020F0600000000000000" pitchFamily="50" charset="-128"/>
                <a:ea typeface="HG丸ｺﾞｼｯｸM-PRO" panose="020F0600000000000000" pitchFamily="50" charset="-128"/>
              </a:rPr>
              <a:t>公演等を実施している事業者や有識者等</a:t>
            </a:r>
            <a:r>
              <a:rPr lang="ja-JP" altLang="en-US" sz="1050" dirty="0" smtClean="0">
                <a:latin typeface="HG丸ｺﾞｼｯｸM-PRO" panose="020F0600000000000000" pitchFamily="50" charset="-128"/>
                <a:ea typeface="HG丸ｺﾞｼｯｸM-PRO" panose="020F0600000000000000" pitchFamily="50" charset="-128"/>
              </a:rPr>
              <a:t>から、大阪には定期公演等</a:t>
            </a:r>
            <a:r>
              <a:rPr lang="ja-JP" altLang="en-US" sz="1050" dirty="0">
                <a:latin typeface="HG丸ｺﾞｼｯｸM-PRO" panose="020F0600000000000000" pitchFamily="50" charset="-128"/>
                <a:ea typeface="HG丸ｺﾞｼｯｸM-PRO" panose="020F0600000000000000" pitchFamily="50" charset="-128"/>
              </a:rPr>
              <a:t>を</a:t>
            </a:r>
            <a:r>
              <a:rPr lang="ja-JP" altLang="en-US" sz="1050" dirty="0" smtClean="0">
                <a:latin typeface="HG丸ｺﾞｼｯｸM-PRO" panose="020F0600000000000000" pitchFamily="50" charset="-128"/>
                <a:ea typeface="HG丸ｺﾞｼｯｸM-PRO" panose="020F0600000000000000" pitchFamily="50" charset="-128"/>
              </a:rPr>
              <a:t>行える実施</a:t>
            </a:r>
            <a:r>
              <a:rPr lang="ja-JP" altLang="en-US" sz="1050" dirty="0">
                <a:latin typeface="HG丸ｺﾞｼｯｸM-PRO" panose="020F0600000000000000" pitchFamily="50" charset="-128"/>
                <a:ea typeface="HG丸ｺﾞｼｯｸM-PRO" panose="020F0600000000000000" pitchFamily="50" charset="-128"/>
              </a:rPr>
              <a:t>場所</a:t>
            </a:r>
            <a:r>
              <a:rPr lang="ja-JP" altLang="en-US" sz="1050" dirty="0" smtClean="0">
                <a:latin typeface="HG丸ｺﾞｼｯｸM-PRO" panose="020F0600000000000000" pitchFamily="50" charset="-128"/>
                <a:ea typeface="HG丸ｺﾞｼｯｸM-PRO" panose="020F0600000000000000" pitchFamily="50" charset="-128"/>
              </a:rPr>
              <a:t>が少なく</a:t>
            </a:r>
            <a:r>
              <a:rPr lang="ja-JP" altLang="en-US" sz="1050" dirty="0">
                <a:latin typeface="HG丸ｺﾞｼｯｸM-PRO" panose="020F0600000000000000" pitchFamily="50" charset="-128"/>
                <a:ea typeface="HG丸ｺﾞｼｯｸM-PRO" panose="020F0600000000000000" pitchFamily="50" charset="-128"/>
              </a:rPr>
              <a:t>、現状で</a:t>
            </a:r>
            <a:r>
              <a:rPr lang="ja-JP" altLang="en-US" sz="1050" dirty="0" smtClean="0">
                <a:latin typeface="HG丸ｺﾞｼｯｸM-PRO" panose="020F0600000000000000" pitchFamily="50" charset="-128"/>
                <a:ea typeface="HG丸ｺﾞｼｯｸM-PRO" panose="020F0600000000000000" pitchFamily="50" charset="-128"/>
              </a:rPr>
              <a:t>は短期間のコンテンツにならざるを得ないとのご意見もいただいています。</a:t>
            </a:r>
            <a:endParaRPr lang="en-US" altLang="ja-JP" sz="1050" dirty="0">
              <a:latin typeface="HG丸ｺﾞｼｯｸM-PRO" panose="020F0600000000000000" pitchFamily="50" charset="-128"/>
              <a:ea typeface="HG丸ｺﾞｼｯｸM-PRO" panose="020F0600000000000000" pitchFamily="50" charset="-128"/>
            </a:endParaRPr>
          </a:p>
          <a:p>
            <a:pPr marL="179388" indent="90488"/>
            <a:r>
              <a:rPr lang="ja-JP" altLang="en-US" sz="1050" dirty="0" smtClean="0">
                <a:latin typeface="HG丸ｺﾞｼｯｸM-PRO" panose="020F0600000000000000" pitchFamily="50" charset="-128"/>
                <a:ea typeface="HG丸ｺﾞｼｯｸM-PRO" panose="020F0600000000000000" pitchFamily="50" charset="-128"/>
              </a:rPr>
              <a:t>今後、ラグビーワールドカップ</a:t>
            </a:r>
            <a:r>
              <a:rPr lang="en-US" altLang="ja-JP" sz="1050" dirty="0" smtClean="0">
                <a:latin typeface="HG丸ｺﾞｼｯｸM-PRO" panose="020F0600000000000000" pitchFamily="50" charset="-128"/>
                <a:ea typeface="HG丸ｺﾞｼｯｸM-PRO" panose="020F0600000000000000" pitchFamily="50" charset="-128"/>
              </a:rPr>
              <a:t>2019</a:t>
            </a:r>
            <a:r>
              <a:rPr lang="ja-JP" altLang="en-US" sz="1050" dirty="0" err="1" smtClean="0">
                <a:latin typeface="HG丸ｺﾞｼｯｸM-PRO" panose="020F0600000000000000" pitchFamily="50" charset="-128"/>
                <a:ea typeface="HG丸ｺﾞｼｯｸM-PRO" panose="020F0600000000000000" pitchFamily="50" charset="-128"/>
              </a:rPr>
              <a:t>、</a:t>
            </a:r>
            <a:r>
              <a:rPr lang="ja-JP" altLang="en-US" sz="1050" dirty="0" smtClean="0">
                <a:latin typeface="HG丸ｺﾞｼｯｸM-PRO" panose="020F0600000000000000" pitchFamily="50" charset="-128"/>
                <a:ea typeface="HG丸ｺﾞｼｯｸM-PRO" panose="020F0600000000000000" pitchFamily="50" charset="-128"/>
              </a:rPr>
              <a:t>東京</a:t>
            </a:r>
            <a:r>
              <a:rPr lang="en-US" altLang="ja-JP" sz="1050" dirty="0" smtClean="0">
                <a:latin typeface="HG丸ｺﾞｼｯｸM-PRO" panose="020F0600000000000000" pitchFamily="50" charset="-128"/>
                <a:ea typeface="HG丸ｺﾞｼｯｸM-PRO" panose="020F0600000000000000" pitchFamily="50" charset="-128"/>
              </a:rPr>
              <a:t>2020</a:t>
            </a:r>
            <a:r>
              <a:rPr lang="ja-JP" altLang="en-US" sz="1050" dirty="0" smtClean="0">
                <a:latin typeface="HG丸ｺﾞｼｯｸM-PRO" panose="020F0600000000000000" pitchFamily="50" charset="-128"/>
                <a:ea typeface="HG丸ｺﾞｼｯｸM-PRO" panose="020F0600000000000000" pitchFamily="50" charset="-128"/>
              </a:rPr>
              <a:t>オリンピック</a:t>
            </a:r>
            <a:r>
              <a:rPr lang="ja-JP" altLang="en-US" sz="1050" dirty="0">
                <a:latin typeface="HG丸ｺﾞｼｯｸM-PRO" panose="020F0600000000000000" pitchFamily="50" charset="-128"/>
                <a:ea typeface="HG丸ｺﾞｼｯｸM-PRO" panose="020F0600000000000000" pitchFamily="50" charset="-128"/>
              </a:rPr>
              <a:t>・パラリンピック、</a:t>
            </a:r>
            <a:r>
              <a:rPr lang="ja-JP" altLang="en-US" sz="1050" dirty="0" smtClean="0">
                <a:latin typeface="HG丸ｺﾞｼｯｸM-PRO" panose="020F0600000000000000" pitchFamily="50" charset="-128"/>
                <a:ea typeface="HG丸ｺﾞｼｯｸM-PRO" panose="020F0600000000000000" pitchFamily="50" charset="-128"/>
              </a:rPr>
              <a:t>ワールドマスターズゲームズ</a:t>
            </a:r>
            <a:r>
              <a:rPr lang="en-US" altLang="ja-JP" sz="1050" dirty="0" smtClean="0">
                <a:latin typeface="HG丸ｺﾞｼｯｸM-PRO" panose="020F0600000000000000" pitchFamily="50" charset="-128"/>
                <a:ea typeface="HG丸ｺﾞｼｯｸM-PRO" panose="020F0600000000000000" pitchFamily="50" charset="-128"/>
              </a:rPr>
              <a:t>2021</a:t>
            </a:r>
            <a:r>
              <a:rPr lang="ja-JP" altLang="en-US" sz="1050" dirty="0" smtClean="0">
                <a:latin typeface="HG丸ｺﾞｼｯｸM-PRO" panose="020F0600000000000000" pitchFamily="50" charset="-128"/>
                <a:ea typeface="HG丸ｺﾞｼｯｸM-PRO" panose="020F0600000000000000" pitchFamily="50" charset="-128"/>
              </a:rPr>
              <a:t>関西と</a:t>
            </a:r>
            <a:r>
              <a:rPr lang="ja-JP" altLang="en-US" sz="1050" dirty="0">
                <a:latin typeface="HG丸ｺﾞｼｯｸM-PRO" panose="020F0600000000000000" pitchFamily="50" charset="-128"/>
                <a:ea typeface="HG丸ｺﾞｼｯｸM-PRO" panose="020F0600000000000000" pitchFamily="50" charset="-128"/>
              </a:rPr>
              <a:t>いう国際的なスポーツ大会</a:t>
            </a:r>
            <a:r>
              <a:rPr lang="ja-JP" altLang="en-US" sz="1050" dirty="0" smtClean="0">
                <a:latin typeface="HG丸ｺﾞｼｯｸM-PRO" panose="020F0600000000000000" pitchFamily="50" charset="-128"/>
                <a:ea typeface="HG丸ｺﾞｼｯｸM-PRO" panose="020F0600000000000000" pitchFamily="50" charset="-128"/>
              </a:rPr>
              <a:t>が相次いで</a:t>
            </a:r>
            <a:r>
              <a:rPr lang="ja-JP" altLang="en-US" sz="1050" dirty="0">
                <a:latin typeface="HG丸ｺﾞｼｯｸM-PRO" panose="020F0600000000000000" pitchFamily="50" charset="-128"/>
                <a:ea typeface="HG丸ｺﾞｼｯｸM-PRO" panose="020F0600000000000000" pitchFamily="50" charset="-128"/>
              </a:rPr>
              <a:t>開催</a:t>
            </a:r>
            <a:r>
              <a:rPr lang="ja-JP" altLang="en-US" sz="1050" dirty="0" smtClean="0">
                <a:latin typeface="HG丸ｺﾞｼｯｸM-PRO" panose="020F0600000000000000" pitchFamily="50" charset="-128"/>
                <a:ea typeface="HG丸ｺﾞｼｯｸM-PRO" panose="020F0600000000000000" pitchFamily="50" charset="-128"/>
              </a:rPr>
              <a:t>されるとともに、</a:t>
            </a:r>
            <a:r>
              <a:rPr lang="en-US" altLang="ja-JP" sz="1050" dirty="0" smtClean="0">
                <a:latin typeface="HG丸ｺﾞｼｯｸM-PRO" panose="020F0600000000000000" pitchFamily="50" charset="-128"/>
                <a:ea typeface="HG丸ｺﾞｼｯｸM-PRO" panose="020F0600000000000000" pitchFamily="50" charset="-128"/>
              </a:rPr>
              <a:t>2025</a:t>
            </a:r>
            <a:r>
              <a:rPr lang="ja-JP" altLang="en-US" sz="1050" dirty="0" smtClean="0">
                <a:latin typeface="HG丸ｺﾞｼｯｸM-PRO" panose="020F0600000000000000" pitchFamily="50" charset="-128"/>
                <a:ea typeface="HG丸ｺﾞｼｯｸM-PRO" panose="020F0600000000000000" pitchFamily="50" charset="-128"/>
              </a:rPr>
              <a:t>年大阪・関西万博</a:t>
            </a:r>
            <a:r>
              <a:rPr lang="ja-JP" altLang="en-US" sz="1050" dirty="0">
                <a:latin typeface="HG丸ｺﾞｼｯｸM-PRO" panose="020F0600000000000000" pitchFamily="50" charset="-128"/>
                <a:ea typeface="HG丸ｺﾞｼｯｸM-PRO" panose="020F0600000000000000" pitchFamily="50" charset="-128"/>
              </a:rPr>
              <a:t>の</a:t>
            </a:r>
            <a:r>
              <a:rPr lang="ja-JP" altLang="en-US" sz="1050" dirty="0" smtClean="0">
                <a:latin typeface="HG丸ｺﾞｼｯｸM-PRO" panose="020F0600000000000000" pitchFamily="50" charset="-128"/>
                <a:ea typeface="HG丸ｺﾞｼｯｸM-PRO" panose="020F0600000000000000" pitchFamily="50" charset="-128"/>
              </a:rPr>
              <a:t>開催など、大阪を訪れる外国人観光客はますます増加することが予想されます。こうした国内外からの来阪者に対して、昼だけでなく夜のホスピタリティの向上が急務となっています。</a:t>
            </a:r>
            <a:endParaRPr lang="en-US" altLang="ja-JP" sz="1050" dirty="0" smtClean="0">
              <a:latin typeface="HG丸ｺﾞｼｯｸM-PRO" panose="020F0600000000000000" pitchFamily="50" charset="-128"/>
              <a:ea typeface="HG丸ｺﾞｼｯｸM-PRO" panose="020F0600000000000000" pitchFamily="50" charset="-128"/>
            </a:endParaRPr>
          </a:p>
          <a:p>
            <a:pPr marL="179388" indent="90488"/>
            <a:r>
              <a:rPr lang="ja-JP" altLang="en-US" sz="1050" dirty="0" smtClean="0">
                <a:latin typeface="HG丸ｺﾞｼｯｸM-PRO" panose="020F0600000000000000" pitchFamily="50" charset="-128"/>
                <a:ea typeface="HG丸ｺﾞｼｯｸM-PRO" panose="020F0600000000000000" pitchFamily="50" charset="-128"/>
              </a:rPr>
              <a:t>このた</a:t>
            </a:r>
            <a:r>
              <a:rPr lang="ja-JP" altLang="en-US" sz="1050" dirty="0">
                <a:latin typeface="HG丸ｺﾞｼｯｸM-PRO" panose="020F0600000000000000" pitchFamily="50" charset="-128"/>
                <a:ea typeface="HG丸ｺﾞｼｯｸM-PRO" panose="020F0600000000000000" pitchFamily="50" charset="-128"/>
              </a:rPr>
              <a:t>め</a:t>
            </a:r>
            <a:r>
              <a:rPr lang="ja-JP" altLang="en-US" sz="1050" dirty="0" smtClean="0">
                <a:latin typeface="HG丸ｺﾞｼｯｸM-PRO" panose="020F0600000000000000" pitchFamily="50" charset="-128"/>
                <a:ea typeface="HG丸ｺﾞｼｯｸM-PRO" panose="020F0600000000000000" pitchFamily="50" charset="-128"/>
              </a:rPr>
              <a:t>、年間を通してナイトカルチャーコンテンツを実施できる劇場の</a:t>
            </a:r>
            <a:r>
              <a:rPr lang="ja-JP" altLang="en-US" sz="1050" dirty="0">
                <a:latin typeface="HG丸ｺﾞｼｯｸM-PRO" panose="020F0600000000000000" pitchFamily="50" charset="-128"/>
                <a:ea typeface="HG丸ｺﾞｼｯｸM-PRO" panose="020F0600000000000000" pitchFamily="50" charset="-128"/>
              </a:rPr>
              <a:t>誘致</a:t>
            </a:r>
            <a:r>
              <a:rPr lang="ja-JP" altLang="en-US" sz="1050" dirty="0" smtClean="0">
                <a:latin typeface="HG丸ｺﾞｼｯｸM-PRO" panose="020F0600000000000000" pitchFamily="50" charset="-128"/>
                <a:ea typeface="HG丸ｺﾞｼｯｸM-PRO" panose="020F0600000000000000" pitchFamily="50" charset="-128"/>
              </a:rPr>
              <a:t>に向け、民間事業者の方々に幅広くご意見・ご提案をいただきたく、ご協力のほどよろしくお願いします。</a:t>
            </a:r>
            <a:endParaRPr lang="en-US" altLang="ja-JP" sz="1050" dirty="0" smtClean="0">
              <a:latin typeface="HG丸ｺﾞｼｯｸM-PRO" panose="020F0600000000000000" pitchFamily="50" charset="-128"/>
              <a:ea typeface="HG丸ｺﾞｼｯｸM-PRO" panose="020F0600000000000000" pitchFamily="50" charset="-128"/>
            </a:endParaRPr>
          </a:p>
        </p:txBody>
      </p:sp>
      <p:sp>
        <p:nvSpPr>
          <p:cNvPr id="378" name="テキスト ボックス 377"/>
          <p:cNvSpPr txBox="1"/>
          <p:nvPr/>
        </p:nvSpPr>
        <p:spPr>
          <a:xfrm>
            <a:off x="9091116" y="10607"/>
            <a:ext cx="1944216" cy="342939"/>
          </a:xfrm>
          <a:prstGeom prst="rect">
            <a:avLst/>
          </a:prstGeom>
          <a:noFill/>
          <a:ln>
            <a:noFill/>
          </a:ln>
        </p:spPr>
        <p:txBody>
          <a:bodyPr wrap="square" lIns="95782" tIns="47891" rIns="95782" bIns="47891" rtlCol="0">
            <a:spAutoFit/>
          </a:bodyPr>
          <a:lstStyle/>
          <a:p>
            <a:pPr algn="ctr"/>
            <a:r>
              <a:rPr lang="ja-JP" altLang="en-US" sz="1600" b="1" dirty="0" smtClean="0">
                <a:solidFill>
                  <a:schemeClr val="bg1"/>
                </a:solidFill>
                <a:latin typeface="HG丸ｺﾞｼｯｸM-PRO" panose="020F0600000000000000" pitchFamily="50" charset="-128"/>
                <a:ea typeface="HG丸ｺﾞｼｯｸM-PRO" panose="020F0600000000000000" pitchFamily="50" charset="-128"/>
              </a:rPr>
              <a:t>（</a:t>
            </a:r>
            <a:r>
              <a:rPr lang="en-US" altLang="ja-JP" sz="1600" b="1" dirty="0" smtClean="0">
                <a:solidFill>
                  <a:schemeClr val="bg1"/>
                </a:solidFill>
                <a:latin typeface="HG丸ｺﾞｼｯｸM-PRO" panose="020F0600000000000000" pitchFamily="50" charset="-128"/>
                <a:ea typeface="HG丸ｺﾞｼｯｸM-PRO" panose="020F0600000000000000" pitchFamily="50" charset="-128"/>
              </a:rPr>
              <a:t>1/</a:t>
            </a:r>
            <a:r>
              <a:rPr lang="ja-JP" altLang="en-US" sz="1600" b="1" dirty="0" smtClean="0">
                <a:solidFill>
                  <a:schemeClr val="bg1"/>
                </a:solidFill>
                <a:latin typeface="HG丸ｺﾞｼｯｸM-PRO" panose="020F0600000000000000" pitchFamily="50" charset="-128"/>
                <a:ea typeface="HG丸ｺﾞｼｯｸM-PRO" panose="020F0600000000000000" pitchFamily="50" charset="-128"/>
              </a:rPr>
              <a:t>２</a:t>
            </a:r>
            <a:r>
              <a:rPr lang="en-US" altLang="ja-JP" sz="1600" b="1" dirty="0" smtClean="0">
                <a:solidFill>
                  <a:schemeClr val="bg1"/>
                </a:solidFill>
                <a:latin typeface="HG丸ｺﾞｼｯｸM-PRO" panose="020F0600000000000000" pitchFamily="50" charset="-128"/>
                <a:ea typeface="HG丸ｺﾞｼｯｸM-PRO" panose="020F0600000000000000" pitchFamily="50" charset="-128"/>
              </a:rPr>
              <a:t>)</a:t>
            </a:r>
            <a:r>
              <a:rPr lang="ja-JP" altLang="en-US" sz="1400" dirty="0">
                <a:solidFill>
                  <a:schemeClr val="bg1"/>
                </a:solidFill>
                <a:latin typeface="HG丸ｺﾞｼｯｸM-PRO" panose="020F0600000000000000" pitchFamily="50" charset="-128"/>
                <a:ea typeface="HG丸ｺﾞｼｯｸM-PRO" panose="020F0600000000000000" pitchFamily="50" charset="-128"/>
              </a:rPr>
              <a:t>　　　</a:t>
            </a:r>
            <a:r>
              <a:rPr lang="ja-JP" altLang="en-US" sz="1400" b="1" dirty="0">
                <a:solidFill>
                  <a:schemeClr val="bg1"/>
                </a:solidFill>
                <a:latin typeface="HG丸ｺﾞｼｯｸM-PRO" panose="020F0600000000000000" pitchFamily="50" charset="-128"/>
                <a:ea typeface="HG丸ｺﾞｼｯｸM-PRO" panose="020F0600000000000000" pitchFamily="50" charset="-128"/>
              </a:rPr>
              <a:t>　</a:t>
            </a:r>
            <a:r>
              <a:rPr lang="ja-JP" altLang="en-US" sz="1600" dirty="0">
                <a:solidFill>
                  <a:schemeClr val="bg1"/>
                </a:solidFill>
                <a:latin typeface="HG丸ｺﾞｼｯｸM-PRO" panose="020F0600000000000000" pitchFamily="50" charset="-128"/>
                <a:ea typeface="HG丸ｺﾞｼｯｸM-PRO" panose="020F0600000000000000" pitchFamily="50" charset="-128"/>
              </a:rPr>
              <a:t>　</a:t>
            </a:r>
          </a:p>
        </p:txBody>
      </p:sp>
      <p:sp>
        <p:nvSpPr>
          <p:cNvPr id="380" name="正方形/長方形 379"/>
          <p:cNvSpPr/>
          <p:nvPr/>
        </p:nvSpPr>
        <p:spPr>
          <a:xfrm>
            <a:off x="214959" y="3361232"/>
            <a:ext cx="4618319" cy="3046988"/>
          </a:xfrm>
          <a:prstGeom prst="rect">
            <a:avLst/>
          </a:prstGeom>
        </p:spPr>
        <p:txBody>
          <a:bodyPr wrap="square" lIns="0" tIns="0" rIns="0" bIns="0">
            <a:spAutoFit/>
          </a:bodyPr>
          <a:lstStyle/>
          <a:p>
            <a:r>
              <a:rPr lang="ja-JP" altLang="en-US" sz="1200" b="1" dirty="0"/>
              <a:t>２</a:t>
            </a:r>
            <a:r>
              <a:rPr lang="ja-JP" altLang="ja-JP" sz="1200" b="1" dirty="0" smtClean="0"/>
              <a:t>．</a:t>
            </a:r>
            <a:r>
              <a:rPr lang="ja-JP" altLang="en-US" sz="1200" b="1" dirty="0"/>
              <a:t>調査</a:t>
            </a:r>
            <a:r>
              <a:rPr lang="ja-JP" altLang="ja-JP" sz="1200" b="1" dirty="0" smtClean="0"/>
              <a:t>概要</a:t>
            </a:r>
            <a:endParaRPr lang="ja-JP" altLang="ja-JP" sz="1200" dirty="0"/>
          </a:p>
          <a:p>
            <a:pPr marL="180975" indent="84138">
              <a:spcBef>
                <a:spcPts val="600"/>
              </a:spcBef>
            </a:pPr>
            <a:r>
              <a:rPr lang="ja-JP" altLang="en-US" sz="1000" dirty="0" smtClean="0">
                <a:latin typeface="HG丸ｺﾞｼｯｸM-PRO" panose="020F0600000000000000" pitchFamily="50" charset="-128"/>
                <a:ea typeface="HG丸ｺﾞｼｯｸM-PRO" panose="020F0600000000000000" pitchFamily="50" charset="-128"/>
              </a:rPr>
              <a:t>年間を通してナイトカルチャーコンテンツを実施する劇場の誘致に向けた検討の参考とするため、事業参入の意向の</a:t>
            </a:r>
            <a:r>
              <a:rPr lang="ja-JP" altLang="en-US" sz="1000" dirty="0">
                <a:latin typeface="HG丸ｺﾞｼｯｸM-PRO" panose="020F0600000000000000" pitchFamily="50" charset="-128"/>
                <a:ea typeface="HG丸ｺﾞｼｯｸM-PRO" panose="020F0600000000000000" pitchFamily="50" charset="-128"/>
              </a:rPr>
              <a:t>ある民間事</a:t>
            </a:r>
            <a:r>
              <a:rPr lang="ja-JP" altLang="en-US" sz="1000" dirty="0" smtClean="0">
                <a:latin typeface="HG丸ｺﾞｼｯｸM-PRO" panose="020F0600000000000000" pitchFamily="50" charset="-128"/>
                <a:ea typeface="HG丸ｺﾞｼｯｸM-PRO" panose="020F0600000000000000" pitchFamily="50" charset="-128"/>
              </a:rPr>
              <a:t>業者の方々のご意見・ご提案をお願いいたします。</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　</a:t>
            </a:r>
            <a:r>
              <a:rPr lang="ja-JP" altLang="ja-JP" sz="1000" dirty="0" smtClean="0">
                <a:latin typeface="HG丸ｺﾞｼｯｸM-PRO" panose="020F0600000000000000" pitchFamily="50" charset="-128"/>
                <a:ea typeface="HG丸ｺﾞｼｯｸM-PRO" panose="020F0600000000000000" pitchFamily="50" charset="-128"/>
              </a:rPr>
              <a:t>（</a:t>
            </a:r>
            <a:r>
              <a:rPr lang="ja-JP" altLang="ja-JP" sz="1000" dirty="0">
                <a:latin typeface="HG丸ｺﾞｼｯｸM-PRO" panose="020F0600000000000000" pitchFamily="50" charset="-128"/>
                <a:ea typeface="HG丸ｺﾞｼｯｸM-PRO" panose="020F0600000000000000" pitchFamily="50" charset="-128"/>
              </a:rPr>
              <a:t>１</a:t>
            </a:r>
            <a:r>
              <a:rPr lang="ja-JP" altLang="ja-JP" sz="1000" dirty="0"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調査期間</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ja-JP" altLang="ja-JP" sz="1000" dirty="0" smtClean="0">
                <a:latin typeface="HG丸ｺﾞｼｯｸM-PRO" panose="020F0600000000000000" pitchFamily="50" charset="-128"/>
                <a:ea typeface="HG丸ｺﾞｼｯｸM-PRO" panose="020F0600000000000000" pitchFamily="50" charset="-128"/>
              </a:rPr>
              <a:t>平成</a:t>
            </a:r>
            <a:r>
              <a:rPr lang="en-US" altLang="ja-JP" sz="1000" dirty="0" smtClean="0">
                <a:latin typeface="HG丸ｺﾞｼｯｸM-PRO" panose="020F0600000000000000" pitchFamily="50" charset="-128"/>
                <a:ea typeface="HG丸ｺﾞｼｯｸM-PRO" panose="020F0600000000000000" pitchFamily="50" charset="-128"/>
              </a:rPr>
              <a:t>31</a:t>
            </a:r>
            <a:r>
              <a:rPr lang="ja-JP" altLang="ja-JP" sz="1000" dirty="0" smtClean="0">
                <a:latin typeface="HG丸ｺﾞｼｯｸM-PRO" panose="020F0600000000000000" pitchFamily="50" charset="-128"/>
                <a:ea typeface="HG丸ｺﾞｼｯｸM-PRO" panose="020F0600000000000000" pitchFamily="50" charset="-128"/>
              </a:rPr>
              <a:t>年</a:t>
            </a:r>
            <a:r>
              <a:rPr lang="en-US" altLang="ja-JP" sz="1000" dirty="0">
                <a:latin typeface="HG丸ｺﾞｼｯｸM-PRO" panose="020F0600000000000000" pitchFamily="50" charset="-128"/>
                <a:ea typeface="HG丸ｺﾞｼｯｸM-PRO" panose="020F0600000000000000" pitchFamily="50" charset="-128"/>
              </a:rPr>
              <a:t>3</a:t>
            </a:r>
            <a:r>
              <a:rPr lang="ja-JP" altLang="ja-JP" sz="1000" dirty="0" smtClean="0">
                <a:latin typeface="HG丸ｺﾞｼｯｸM-PRO" panose="020F0600000000000000" pitchFamily="50" charset="-128"/>
                <a:ea typeface="HG丸ｺﾞｼｯｸM-PRO" panose="020F0600000000000000" pitchFamily="50" charset="-128"/>
              </a:rPr>
              <a:t>月</a:t>
            </a:r>
            <a:r>
              <a:rPr lang="en-US" altLang="ja-JP" sz="1000" dirty="0" smtClean="0">
                <a:latin typeface="HG丸ｺﾞｼｯｸM-PRO" panose="020F0600000000000000" pitchFamily="50" charset="-128"/>
                <a:ea typeface="HG丸ｺﾞｼｯｸM-PRO" panose="020F0600000000000000" pitchFamily="50" charset="-128"/>
              </a:rPr>
              <a:t>12</a:t>
            </a:r>
            <a:r>
              <a:rPr lang="ja-JP" altLang="ja-JP" sz="1000" dirty="0" smtClean="0">
                <a:latin typeface="HG丸ｺﾞｼｯｸM-PRO" panose="020F0600000000000000" pitchFamily="50" charset="-128"/>
                <a:ea typeface="HG丸ｺﾞｼｯｸM-PRO" panose="020F0600000000000000" pitchFamily="50" charset="-128"/>
              </a:rPr>
              <a:t>日（</a:t>
            </a:r>
            <a:r>
              <a:rPr lang="ja-JP" altLang="en-US" sz="1000" dirty="0" smtClean="0">
                <a:latin typeface="HG丸ｺﾞｼｯｸM-PRO" panose="020F0600000000000000" pitchFamily="50" charset="-128"/>
                <a:ea typeface="HG丸ｺﾞｼｯｸM-PRO" panose="020F0600000000000000" pitchFamily="50" charset="-128"/>
              </a:rPr>
              <a:t>火</a:t>
            </a:r>
            <a:r>
              <a:rPr lang="ja-JP" altLang="ja-JP" sz="1000" dirty="0" smtClean="0">
                <a:latin typeface="HG丸ｺﾞｼｯｸM-PRO" panose="020F0600000000000000" pitchFamily="50" charset="-128"/>
                <a:ea typeface="HG丸ｺﾞｼｯｸM-PRO" panose="020F0600000000000000" pitchFamily="50" charset="-128"/>
              </a:rPr>
              <a:t>）</a:t>
            </a:r>
            <a:r>
              <a:rPr lang="ja-JP" altLang="ja-JP" sz="1000" dirty="0">
                <a:latin typeface="HG丸ｺﾞｼｯｸM-PRO" panose="020F0600000000000000" pitchFamily="50" charset="-128"/>
                <a:ea typeface="HG丸ｺﾞｼｯｸM-PRO" panose="020F0600000000000000" pitchFamily="50" charset="-128"/>
              </a:rPr>
              <a:t>から</a:t>
            </a:r>
            <a:r>
              <a:rPr lang="ja-JP" altLang="ja-JP" sz="1000" dirty="0" smtClean="0">
                <a:latin typeface="HG丸ｺﾞｼｯｸM-PRO" panose="020F0600000000000000" pitchFamily="50" charset="-128"/>
                <a:ea typeface="HG丸ｺﾞｼｯｸM-PRO" panose="020F0600000000000000" pitchFamily="50" charset="-128"/>
              </a:rPr>
              <a:t>平成</a:t>
            </a:r>
            <a:r>
              <a:rPr lang="en-US" altLang="ja-JP" sz="1000" dirty="0" smtClean="0">
                <a:latin typeface="HG丸ｺﾞｼｯｸM-PRO" panose="020F0600000000000000" pitchFamily="50" charset="-128"/>
                <a:ea typeface="HG丸ｺﾞｼｯｸM-PRO" panose="020F0600000000000000" pitchFamily="50" charset="-128"/>
              </a:rPr>
              <a:t>31</a:t>
            </a:r>
            <a:r>
              <a:rPr lang="ja-JP" altLang="ja-JP" sz="1000" dirty="0" smtClean="0">
                <a:latin typeface="HG丸ｺﾞｼｯｸM-PRO" panose="020F0600000000000000" pitchFamily="50" charset="-128"/>
                <a:ea typeface="HG丸ｺﾞｼｯｸM-PRO" panose="020F0600000000000000" pitchFamily="50" charset="-128"/>
              </a:rPr>
              <a:t>年</a:t>
            </a:r>
            <a:r>
              <a:rPr lang="en-US" altLang="ja-JP" sz="1000" dirty="0" smtClean="0">
                <a:latin typeface="HG丸ｺﾞｼｯｸM-PRO" panose="020F0600000000000000" pitchFamily="50" charset="-128"/>
                <a:ea typeface="HG丸ｺﾞｼｯｸM-PRO" panose="020F0600000000000000" pitchFamily="50" charset="-128"/>
              </a:rPr>
              <a:t>4</a:t>
            </a:r>
            <a:r>
              <a:rPr lang="ja-JP" altLang="ja-JP" sz="1000" dirty="0" smtClean="0">
                <a:latin typeface="HG丸ｺﾞｼｯｸM-PRO" panose="020F0600000000000000" pitchFamily="50" charset="-128"/>
                <a:ea typeface="HG丸ｺﾞｼｯｸM-PRO" panose="020F0600000000000000" pitchFamily="50" charset="-128"/>
              </a:rPr>
              <a:t>月</a:t>
            </a:r>
            <a:r>
              <a:rPr lang="en-US" altLang="ja-JP" sz="1000" dirty="0" smtClean="0">
                <a:latin typeface="HG丸ｺﾞｼｯｸM-PRO" panose="020F0600000000000000" pitchFamily="50" charset="-128"/>
                <a:ea typeface="HG丸ｺﾞｼｯｸM-PRO" panose="020F0600000000000000" pitchFamily="50" charset="-128"/>
              </a:rPr>
              <a:t>26</a:t>
            </a:r>
            <a:r>
              <a:rPr lang="ja-JP" altLang="ja-JP" sz="1000" dirty="0" smtClean="0">
                <a:latin typeface="HG丸ｺﾞｼｯｸM-PRO" panose="020F0600000000000000" pitchFamily="50" charset="-128"/>
                <a:ea typeface="HG丸ｺﾞｼｯｸM-PRO" panose="020F0600000000000000" pitchFamily="50" charset="-128"/>
              </a:rPr>
              <a:t>日（</a:t>
            </a:r>
            <a:r>
              <a:rPr lang="ja-JP" altLang="en-US" sz="1000" dirty="0" smtClean="0">
                <a:latin typeface="HG丸ｺﾞｼｯｸM-PRO" panose="020F0600000000000000" pitchFamily="50" charset="-128"/>
                <a:ea typeface="HG丸ｺﾞｼｯｸM-PRO" panose="020F0600000000000000" pitchFamily="50" charset="-128"/>
              </a:rPr>
              <a:t>金</a:t>
            </a:r>
            <a:r>
              <a:rPr lang="ja-JP" altLang="ja-JP" sz="1000" dirty="0"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まで</a:t>
            </a:r>
            <a:endParaRPr lang="en-US" altLang="ja-JP" sz="1000"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　（２）調査</a:t>
            </a:r>
            <a:r>
              <a:rPr lang="ja-JP" altLang="ja-JP" sz="1000" dirty="0" smtClean="0">
                <a:latin typeface="HG丸ｺﾞｼｯｸM-PRO" panose="020F0600000000000000" pitchFamily="50" charset="-128"/>
                <a:ea typeface="HG丸ｺﾞｼｯｸM-PRO" panose="020F0600000000000000" pitchFamily="50" charset="-128"/>
              </a:rPr>
              <a:t>対象者</a:t>
            </a:r>
            <a:endParaRPr lang="ja-JP" altLang="ja-JP" sz="1000" dirty="0">
              <a:latin typeface="HG丸ｺﾞｼｯｸM-PRO" panose="020F0600000000000000" pitchFamily="50" charset="-128"/>
              <a:ea typeface="HG丸ｺﾞｼｯｸM-PRO" panose="020F0600000000000000" pitchFamily="50" charset="-128"/>
            </a:endParaRPr>
          </a:p>
          <a:p>
            <a:r>
              <a:rPr lang="ja-JP" altLang="ja-JP"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　</a:t>
            </a:r>
            <a:r>
              <a:rPr lang="ja-JP" altLang="ja-JP" sz="1000" dirty="0"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劇場の運営事業者、劇場運営に参入意向のある事業者、観光関連・建設</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関連等の事業者（以下「事業者等」）</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en-US" altLang="ja-JP" sz="1000" dirty="0"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複数の法人等が構成するグループでも可</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　（３）調査手順</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ja-JP" altLang="ja-JP" sz="1000" dirty="0"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別添の調査</a:t>
            </a:r>
            <a:r>
              <a:rPr lang="ja-JP" altLang="en-US" sz="1000" dirty="0">
                <a:latin typeface="HG丸ｺﾞｼｯｸM-PRO" panose="020F0600000000000000" pitchFamily="50" charset="-128"/>
                <a:ea typeface="HG丸ｺﾞｼｯｸM-PRO" panose="020F0600000000000000" pitchFamily="50" charset="-128"/>
              </a:rPr>
              <a:t>票</a:t>
            </a:r>
            <a:r>
              <a:rPr lang="ja-JP" altLang="en-US" sz="1000" dirty="0" smtClean="0">
                <a:latin typeface="HG丸ｺﾞｼｯｸM-PRO" panose="020F0600000000000000" pitchFamily="50" charset="-128"/>
                <a:ea typeface="HG丸ｺﾞｼｯｸM-PRO" panose="020F0600000000000000" pitchFamily="50" charset="-128"/>
              </a:rPr>
              <a:t>にご記入の上、</a:t>
            </a:r>
            <a:r>
              <a:rPr lang="ja-JP" altLang="ja-JP" sz="1000" dirty="0" smtClean="0">
                <a:latin typeface="HG丸ｺﾞｼｯｸM-PRO" panose="020F0600000000000000" pitchFamily="50" charset="-128"/>
                <a:ea typeface="HG丸ｺﾞｼｯｸM-PRO" panose="020F0600000000000000" pitchFamily="50" charset="-128"/>
              </a:rPr>
              <a:t>連絡先</a:t>
            </a:r>
            <a:r>
              <a:rPr lang="ja-JP" altLang="ja-JP" sz="1000" dirty="0">
                <a:latin typeface="HG丸ｺﾞｼｯｸM-PRO" panose="020F0600000000000000" pitchFamily="50" charset="-128"/>
                <a:ea typeface="HG丸ｺﾞｼｯｸM-PRO" panose="020F0600000000000000" pitchFamily="50" charset="-128"/>
              </a:rPr>
              <a:t>メールアドレスにお送りください</a:t>
            </a:r>
            <a:r>
              <a:rPr lang="ja-JP" altLang="ja-JP"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marL="444500" indent="-444500"/>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ja-JP" altLang="ja-JP" sz="1000" dirty="0" smtClean="0">
                <a:latin typeface="HG丸ｺﾞｼｯｸM-PRO" panose="020F0600000000000000" pitchFamily="50" charset="-128"/>
                <a:ea typeface="HG丸ｺﾞｼｯｸM-PRO" panose="020F0600000000000000" pitchFamily="50" charset="-128"/>
              </a:rPr>
              <a:t>・</a:t>
            </a:r>
            <a:r>
              <a:rPr lang="ja-JP" altLang="ja-JP" sz="1000" dirty="0">
                <a:latin typeface="HG丸ｺﾞｼｯｸM-PRO" panose="020F0600000000000000" pitchFamily="50" charset="-128"/>
                <a:ea typeface="HG丸ｺﾞｼｯｸM-PRO" panose="020F0600000000000000" pitchFamily="50" charset="-128"/>
              </a:rPr>
              <a:t>必要に</a:t>
            </a:r>
            <a:r>
              <a:rPr lang="ja-JP" altLang="ja-JP" sz="1000" dirty="0" smtClean="0">
                <a:latin typeface="HG丸ｺﾞｼｯｸM-PRO" panose="020F0600000000000000" pitchFamily="50" charset="-128"/>
                <a:ea typeface="HG丸ｺﾞｼｯｸM-PRO" panose="020F0600000000000000" pitchFamily="50" charset="-128"/>
              </a:rPr>
              <a:t>応じヒアリング</a:t>
            </a:r>
            <a:r>
              <a:rPr lang="ja-JP" altLang="ja-JP" sz="1000" dirty="0">
                <a:latin typeface="HG丸ｺﾞｼｯｸM-PRO" panose="020F0600000000000000" pitchFamily="50" charset="-128"/>
                <a:ea typeface="HG丸ｺﾞｼｯｸM-PRO" panose="020F0600000000000000" pitchFamily="50" charset="-128"/>
              </a:rPr>
              <a:t>をお願いする場合が</a:t>
            </a:r>
            <a:r>
              <a:rPr lang="ja-JP" altLang="ja-JP" sz="1000" dirty="0" smtClean="0">
                <a:latin typeface="HG丸ｺﾞｼｯｸM-PRO" panose="020F0600000000000000" pitchFamily="50" charset="-128"/>
                <a:ea typeface="HG丸ｺﾞｼｯｸM-PRO" panose="020F0600000000000000" pitchFamily="50" charset="-128"/>
              </a:rPr>
              <a:t>あります</a:t>
            </a:r>
            <a:r>
              <a:rPr lang="ja-JP" altLang="en-US" sz="1000" dirty="0" smtClean="0">
                <a:latin typeface="HG丸ｺﾞｼｯｸM-PRO" panose="020F0600000000000000" pitchFamily="50" charset="-128"/>
                <a:ea typeface="HG丸ｺﾞｼｯｸM-PRO" panose="020F0600000000000000" pitchFamily="50" charset="-128"/>
              </a:rPr>
              <a:t>。ご</a:t>
            </a:r>
            <a:r>
              <a:rPr lang="ja-JP" altLang="ja-JP" sz="1000" dirty="0" smtClean="0">
                <a:latin typeface="HG丸ｺﾞｼｯｸM-PRO" panose="020F0600000000000000" pitchFamily="50" charset="-128"/>
                <a:ea typeface="HG丸ｺﾞｼｯｸM-PRO" panose="020F0600000000000000" pitchFamily="50" charset="-128"/>
              </a:rPr>
              <a:t>協力</a:t>
            </a:r>
            <a:r>
              <a:rPr lang="ja-JP" altLang="en-US" sz="1000" dirty="0" smtClean="0">
                <a:latin typeface="HG丸ｺﾞｼｯｸM-PRO" panose="020F0600000000000000" pitchFamily="50" charset="-128"/>
                <a:ea typeface="HG丸ｺﾞｼｯｸM-PRO" panose="020F0600000000000000" pitchFamily="50" charset="-128"/>
              </a:rPr>
              <a:t>をお願いし    </a:t>
            </a:r>
            <a:endParaRPr lang="en-US" altLang="ja-JP" sz="1000" dirty="0" smtClean="0">
              <a:latin typeface="HG丸ｺﾞｼｯｸM-PRO" panose="020F0600000000000000" pitchFamily="50" charset="-128"/>
              <a:ea typeface="HG丸ｺﾞｼｯｸM-PRO" panose="020F0600000000000000" pitchFamily="50" charset="-128"/>
            </a:endParaRPr>
          </a:p>
          <a:p>
            <a:pPr marL="444500" indent="-444500"/>
            <a:r>
              <a:rPr lang="en-US" altLang="ja-JP" sz="1000" dirty="0">
                <a:latin typeface="HG丸ｺﾞｼｯｸM-PRO" panose="020F0600000000000000" pitchFamily="50" charset="-128"/>
                <a:ea typeface="HG丸ｺﾞｼｯｸM-PRO" panose="020F0600000000000000" pitchFamily="50" charset="-128"/>
              </a:rPr>
              <a:t> </a:t>
            </a:r>
            <a:r>
              <a:rPr lang="en-US" altLang="ja-JP" sz="1000" dirty="0" smtClean="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ます。</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ja-JP" sz="1000" dirty="0"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４</a:t>
            </a:r>
            <a:r>
              <a:rPr lang="ja-JP" altLang="ja-JP" sz="1000" dirty="0" smtClean="0">
                <a:latin typeface="HG丸ｺﾞｼｯｸM-PRO" panose="020F0600000000000000" pitchFamily="50" charset="-128"/>
                <a:ea typeface="HG丸ｺﾞｼｯｸM-PRO" panose="020F0600000000000000" pitchFamily="50" charset="-128"/>
              </a:rPr>
              <a:t>）</a:t>
            </a:r>
            <a:r>
              <a:rPr lang="ja-JP" altLang="ja-JP" sz="1000" dirty="0">
                <a:latin typeface="HG丸ｺﾞｼｯｸM-PRO" panose="020F0600000000000000" pitchFamily="50" charset="-128"/>
                <a:ea typeface="HG丸ｺﾞｼｯｸM-PRO" panose="020F0600000000000000" pitchFamily="50" charset="-128"/>
              </a:rPr>
              <a:t>調査内容</a:t>
            </a: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本調査でお聞きしたいと考えている主な項目は下記のとおりです</a:t>
            </a:r>
            <a:r>
              <a:rPr lang="ja-JP" altLang="ja-JP"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・劇場でのナイトカルチャーの運営への参入意欲</a:t>
            </a:r>
            <a:endParaRPr lang="ja-JP"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・劇場建設に向けた諸条件（適地と想定するエリア、劇場の規模等）</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ja-JP" altLang="ja-JP" sz="1000" dirty="0" smtClean="0">
                <a:latin typeface="HG丸ｺﾞｼｯｸM-PRO" panose="020F0600000000000000" pitchFamily="50" charset="-128"/>
                <a:ea typeface="HG丸ｺﾞｼｯｸM-PRO" panose="020F0600000000000000" pitchFamily="50" charset="-128"/>
              </a:rPr>
              <a:t>その他</a:t>
            </a:r>
            <a:r>
              <a:rPr lang="ja-JP" altLang="en-US" sz="1000" dirty="0" smtClean="0">
                <a:latin typeface="HG丸ｺﾞｼｯｸM-PRO" panose="020F0600000000000000" pitchFamily="50" charset="-128"/>
                <a:ea typeface="HG丸ｺﾞｼｯｸM-PRO" panose="020F0600000000000000" pitchFamily="50" charset="-128"/>
              </a:rPr>
              <a:t>劇場等の誘致に係る課題・効果等に関するご意見　など</a:t>
            </a:r>
            <a:r>
              <a:rPr lang="ja-JP" altLang="ja-JP" sz="1100" dirty="0" smtClean="0">
                <a:latin typeface="HG丸ｺﾞｼｯｸM-PRO" panose="020F0600000000000000" pitchFamily="50" charset="-128"/>
                <a:ea typeface="HG丸ｺﾞｼｯｸM-PRO" panose="020F0600000000000000" pitchFamily="50" charset="-128"/>
              </a:rPr>
              <a:t>　</a:t>
            </a:r>
            <a:endParaRPr lang="ja-JP" altLang="ja-JP" sz="1100" dirty="0">
              <a:latin typeface="HG丸ｺﾞｼｯｸM-PRO" panose="020F0600000000000000" pitchFamily="50" charset="-128"/>
              <a:ea typeface="HG丸ｺﾞｼｯｸM-PRO" panose="020F0600000000000000" pitchFamily="50" charset="-128"/>
            </a:endParaRPr>
          </a:p>
        </p:txBody>
      </p:sp>
      <p:sp>
        <p:nvSpPr>
          <p:cNvPr id="31" name="正方形/長方形 30"/>
          <p:cNvSpPr/>
          <p:nvPr/>
        </p:nvSpPr>
        <p:spPr>
          <a:xfrm>
            <a:off x="211338" y="6408220"/>
            <a:ext cx="5692207" cy="1046440"/>
          </a:xfrm>
          <a:prstGeom prst="rect">
            <a:avLst/>
          </a:prstGeom>
          <a:ln>
            <a:noFill/>
          </a:ln>
        </p:spPr>
        <p:txBody>
          <a:bodyPr wrap="square" lIns="0" tIns="0" rIns="0" bIns="0">
            <a:spAutoFit/>
          </a:bodyPr>
          <a:lstStyle/>
          <a:p>
            <a:r>
              <a:rPr lang="ja-JP" altLang="en-US" sz="1200" b="1" dirty="0"/>
              <a:t>３</a:t>
            </a:r>
            <a:r>
              <a:rPr lang="ja-JP" altLang="ja-JP" sz="1200" b="1" dirty="0" smtClean="0"/>
              <a:t>．</a:t>
            </a:r>
            <a:r>
              <a:rPr lang="ja-JP" altLang="en-US" sz="1200" b="1" dirty="0" smtClean="0"/>
              <a:t>資料</a:t>
            </a:r>
            <a:endParaRPr lang="ja-JP" altLang="ja-JP" sz="1200" dirty="0" smtClean="0"/>
          </a:p>
          <a:p>
            <a:pPr>
              <a:spcBef>
                <a:spcPts val="600"/>
              </a:spcBef>
            </a:pPr>
            <a:r>
              <a:rPr lang="ja-JP" altLang="ja-JP" sz="1100" dirty="0" smtClean="0">
                <a:latin typeface="HG丸ｺﾞｼｯｸM-PRO" panose="020F0600000000000000" pitchFamily="50" charset="-128"/>
                <a:ea typeface="HG丸ｺﾞｼｯｸM-PRO" panose="020F0600000000000000" pitchFamily="50" charset="-128"/>
              </a:rPr>
              <a:t>（</a:t>
            </a:r>
            <a:r>
              <a:rPr lang="ja-JP" altLang="ja-JP" sz="1000" dirty="0" smtClean="0">
                <a:latin typeface="HG丸ｺﾞｼｯｸM-PRO" panose="020F0600000000000000" pitchFamily="50" charset="-128"/>
                <a:ea typeface="HG丸ｺﾞｼｯｸM-PRO" panose="020F0600000000000000" pitchFamily="50" charset="-128"/>
              </a:rPr>
              <a:t>１）</a:t>
            </a:r>
            <a:r>
              <a:rPr lang="ja-JP" altLang="en-US" sz="1000" dirty="0" smtClean="0">
                <a:latin typeface="HG丸ｺﾞｼｯｸM-PRO" panose="020F0600000000000000" pitchFamily="50" charset="-128"/>
                <a:ea typeface="HG丸ｺﾞｼｯｸM-PRO" panose="020F0600000000000000" pitchFamily="50" charset="-128"/>
              </a:rPr>
              <a:t>大阪府ナイトカルチャー発掘・創出事業の関連資料</a:t>
            </a:r>
            <a:endParaRPr lang="ja-JP"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補助要綱、募集要領（平成</a:t>
            </a:r>
            <a:r>
              <a:rPr lang="en-US" altLang="ja-JP" sz="1000" dirty="0" smtClean="0">
                <a:latin typeface="HG丸ｺﾞｼｯｸM-PRO" panose="020F0600000000000000" pitchFamily="50" charset="-128"/>
                <a:ea typeface="HG丸ｺﾞｼｯｸM-PRO" panose="020F0600000000000000" pitchFamily="50" charset="-128"/>
              </a:rPr>
              <a:t>31</a:t>
            </a:r>
            <a:r>
              <a:rPr lang="ja-JP" altLang="en-US" sz="1000" dirty="0" smtClean="0">
                <a:latin typeface="HG丸ｺﾞｼｯｸM-PRO" panose="020F0600000000000000" pitchFamily="50" charset="-128"/>
                <a:ea typeface="HG丸ｺﾞｼｯｸM-PRO" panose="020F0600000000000000" pitchFamily="50" charset="-128"/>
              </a:rPr>
              <a:t>年度）、補助採択事業一覧（平成</a:t>
            </a:r>
            <a:r>
              <a:rPr lang="en-US" altLang="ja-JP" sz="1000" dirty="0" smtClean="0">
                <a:latin typeface="HG丸ｺﾞｼｯｸM-PRO" panose="020F0600000000000000" pitchFamily="50" charset="-128"/>
                <a:ea typeface="HG丸ｺﾞｼｯｸM-PRO" panose="020F0600000000000000" pitchFamily="50" charset="-128"/>
              </a:rPr>
              <a:t>29</a:t>
            </a:r>
            <a:r>
              <a:rPr lang="ja-JP" altLang="en-US" sz="1000" dirty="0" smtClean="0">
                <a:latin typeface="HG丸ｺﾞｼｯｸM-PRO" panose="020F0600000000000000" pitchFamily="50" charset="-128"/>
                <a:ea typeface="HG丸ｺﾞｼｯｸM-PRO" panose="020F0600000000000000" pitchFamily="50" charset="-128"/>
              </a:rPr>
              <a:t>・</a:t>
            </a:r>
            <a:r>
              <a:rPr lang="en-US" altLang="ja-JP" sz="1000" dirty="0" smtClean="0">
                <a:latin typeface="HG丸ｺﾞｼｯｸM-PRO" panose="020F0600000000000000" pitchFamily="50" charset="-128"/>
                <a:ea typeface="HG丸ｺﾞｼｯｸM-PRO" panose="020F0600000000000000" pitchFamily="50" charset="-128"/>
              </a:rPr>
              <a:t>30</a:t>
            </a:r>
            <a:r>
              <a:rPr lang="ja-JP" altLang="en-US" sz="1000" dirty="0" smtClean="0">
                <a:latin typeface="HG丸ｺﾞｼｯｸM-PRO" panose="020F0600000000000000" pitchFamily="50" charset="-128"/>
                <a:ea typeface="HG丸ｺﾞｼｯｸM-PRO" panose="020F0600000000000000" pitchFamily="50" charset="-128"/>
              </a:rPr>
              <a:t>年度）</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（２）大阪の観光動向について</a:t>
            </a:r>
            <a:endParaRPr lang="en-US" altLang="ja-JP" sz="1000" dirty="0" smtClean="0">
              <a:latin typeface="HG丸ｺﾞｼｯｸM-PRO" panose="020F0600000000000000" pitchFamily="50" charset="-128"/>
              <a:ea typeface="HG丸ｺﾞｼｯｸM-PRO" panose="020F0600000000000000" pitchFamily="50" charset="-128"/>
            </a:endParaRPr>
          </a:p>
          <a:p>
            <a:r>
              <a:rPr lang="en-US" altLang="ja-JP" sz="1000" dirty="0">
                <a:latin typeface="HG丸ｺﾞｼｯｸM-PRO" panose="020F0600000000000000" pitchFamily="50" charset="-128"/>
                <a:ea typeface="HG丸ｺﾞｼｯｸM-PRO" panose="020F0600000000000000" pitchFamily="50" charset="-128"/>
              </a:rPr>
              <a:t> </a:t>
            </a:r>
            <a:r>
              <a:rPr lang="en-US" altLang="ja-JP" sz="1000" dirty="0" smtClean="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（大阪府観光客受入環境整備の推進に関する調査検討会議資料）</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（３）来阪外客数について（平成</a:t>
            </a:r>
            <a:r>
              <a:rPr lang="en-US" altLang="ja-JP" sz="1000" dirty="0" smtClean="0">
                <a:latin typeface="HG丸ｺﾞｼｯｸM-PRO" panose="020F0600000000000000" pitchFamily="50" charset="-128"/>
                <a:ea typeface="HG丸ｺﾞｼｯｸM-PRO" panose="020F0600000000000000" pitchFamily="50" charset="-128"/>
              </a:rPr>
              <a:t>30</a:t>
            </a:r>
            <a:r>
              <a:rPr lang="ja-JP" altLang="en-US" sz="1000" dirty="0" smtClean="0">
                <a:latin typeface="HG丸ｺﾞｼｯｸM-PRO" panose="020F0600000000000000" pitchFamily="50" charset="-128"/>
                <a:ea typeface="HG丸ｺﾞｼｯｸM-PRO" panose="020F0600000000000000" pitchFamily="50" charset="-128"/>
              </a:rPr>
              <a:t>年</a:t>
            </a:r>
            <a:r>
              <a:rPr lang="en-US" altLang="ja-JP" sz="1000" dirty="0" smtClean="0">
                <a:latin typeface="HG丸ｺﾞｼｯｸM-PRO" panose="020F0600000000000000" pitchFamily="50" charset="-128"/>
                <a:ea typeface="HG丸ｺﾞｼｯｸM-PRO" panose="020F0600000000000000" pitchFamily="50" charset="-128"/>
              </a:rPr>
              <a:t>1</a:t>
            </a:r>
            <a:r>
              <a:rPr lang="ja-JP" altLang="en-US" sz="1000" dirty="0" smtClean="0">
                <a:latin typeface="HG丸ｺﾞｼｯｸM-PRO" panose="020F0600000000000000" pitchFamily="50" charset="-128"/>
                <a:ea typeface="HG丸ｺﾞｼｯｸM-PRO" panose="020F0600000000000000" pitchFamily="50" charset="-128"/>
              </a:rPr>
              <a:t>～</a:t>
            </a:r>
            <a:r>
              <a:rPr lang="en-US" altLang="ja-JP" sz="1000" dirty="0" smtClean="0">
                <a:latin typeface="HG丸ｺﾞｼｯｸM-PRO" panose="020F0600000000000000" pitchFamily="50" charset="-128"/>
                <a:ea typeface="HG丸ｺﾞｼｯｸM-PRO" panose="020F0600000000000000" pitchFamily="50" charset="-128"/>
              </a:rPr>
              <a:t>9</a:t>
            </a:r>
            <a:r>
              <a:rPr lang="ja-JP" altLang="en-US" sz="1000" dirty="0" smtClean="0">
                <a:latin typeface="HG丸ｺﾞｼｯｸM-PRO" panose="020F0600000000000000" pitchFamily="50" charset="-128"/>
                <a:ea typeface="HG丸ｺﾞｼｯｸM-PRO" panose="020F0600000000000000" pitchFamily="50" charset="-128"/>
              </a:rPr>
              <a:t>月　大阪観光局）</a:t>
            </a:r>
            <a:endParaRPr lang="ja-JP" altLang="ja-JP" sz="1000" dirty="0">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4947350" y="478360"/>
            <a:ext cx="4896544" cy="184666"/>
          </a:xfrm>
          <a:prstGeom prst="rect">
            <a:avLst/>
          </a:prstGeom>
        </p:spPr>
        <p:txBody>
          <a:bodyPr wrap="square" lIns="0" tIns="0" rIns="0" bIns="0">
            <a:spAutoFit/>
          </a:bodyPr>
          <a:lstStyle/>
          <a:p>
            <a:r>
              <a:rPr lang="ja-JP" altLang="en-US" sz="1200" b="1" dirty="0" smtClean="0"/>
              <a:t>４</a:t>
            </a:r>
            <a:r>
              <a:rPr lang="ja-JP" altLang="ja-JP" sz="1200" b="1" dirty="0" smtClean="0"/>
              <a:t>．</a:t>
            </a:r>
            <a:r>
              <a:rPr lang="ja-JP" altLang="en-US" sz="1200" b="1" dirty="0" smtClean="0"/>
              <a:t>今後の予定（民間事業者において建設する場合の例）</a:t>
            </a:r>
            <a:endParaRPr lang="ja-JP" altLang="ja-JP" sz="1100" dirty="0">
              <a:latin typeface="HG丸ｺﾞｼｯｸM-PRO" panose="020F0600000000000000" pitchFamily="50" charset="-128"/>
              <a:ea typeface="HG丸ｺﾞｼｯｸM-PRO" panose="020F0600000000000000"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840993839"/>
              </p:ext>
            </p:extLst>
          </p:nvPr>
        </p:nvGraphicFramePr>
        <p:xfrm>
          <a:off x="5335406" y="720248"/>
          <a:ext cx="4672352" cy="1847339"/>
        </p:xfrm>
        <a:graphic>
          <a:graphicData uri="http://schemas.openxmlformats.org/drawingml/2006/table">
            <a:tbl>
              <a:tblPr firstRow="1" bandRow="1">
                <a:tableStyleId>{5C22544A-7EE6-4342-B048-85BDC9FD1C3A}</a:tableStyleId>
              </a:tblPr>
              <a:tblGrid>
                <a:gridCol w="1105996">
                  <a:extLst>
                    <a:ext uri="{9D8B030D-6E8A-4147-A177-3AD203B41FA5}">
                      <a16:colId xmlns:a16="http://schemas.microsoft.com/office/drawing/2014/main" val="805909422"/>
                    </a:ext>
                  </a:extLst>
                </a:gridCol>
                <a:gridCol w="849519">
                  <a:extLst>
                    <a:ext uri="{9D8B030D-6E8A-4147-A177-3AD203B41FA5}">
                      <a16:colId xmlns:a16="http://schemas.microsoft.com/office/drawing/2014/main" val="638242740"/>
                    </a:ext>
                  </a:extLst>
                </a:gridCol>
                <a:gridCol w="920159">
                  <a:extLst>
                    <a:ext uri="{9D8B030D-6E8A-4147-A177-3AD203B41FA5}">
                      <a16:colId xmlns:a16="http://schemas.microsoft.com/office/drawing/2014/main" val="503789327"/>
                    </a:ext>
                  </a:extLst>
                </a:gridCol>
                <a:gridCol w="903784">
                  <a:extLst>
                    <a:ext uri="{9D8B030D-6E8A-4147-A177-3AD203B41FA5}">
                      <a16:colId xmlns:a16="http://schemas.microsoft.com/office/drawing/2014/main" val="2744071629"/>
                    </a:ext>
                  </a:extLst>
                </a:gridCol>
                <a:gridCol w="892894">
                  <a:extLst>
                    <a:ext uri="{9D8B030D-6E8A-4147-A177-3AD203B41FA5}">
                      <a16:colId xmlns:a16="http://schemas.microsoft.com/office/drawing/2014/main" val="201291700"/>
                    </a:ext>
                  </a:extLst>
                </a:gridCol>
              </a:tblGrid>
              <a:tr h="325377">
                <a:tc>
                  <a:txBody>
                    <a:bodyPr/>
                    <a:lstStyle/>
                    <a:p>
                      <a:pPr algn="ct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400" dirty="0" smtClean="0"/>
                        <a:t>H30</a:t>
                      </a:r>
                      <a:endParaRPr kumimoji="1"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400" dirty="0" smtClean="0"/>
                        <a:t>H31</a:t>
                      </a:r>
                      <a:endParaRPr kumimoji="1"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400" dirty="0" smtClean="0"/>
                        <a:t>H32</a:t>
                      </a:r>
                      <a:endParaRPr kumimoji="1"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400" dirty="0" smtClean="0"/>
                        <a:t>H33</a:t>
                      </a:r>
                      <a:endParaRPr kumimoji="1"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8528766"/>
                  </a:ext>
                </a:extLst>
              </a:tr>
              <a:tr h="330253">
                <a:tc>
                  <a:txBody>
                    <a:bodyPr/>
                    <a:lstStyle/>
                    <a:p>
                      <a:pPr algn="ctr"/>
                      <a:r>
                        <a:rPr kumimoji="1" lang="ja-JP" altLang="en-US" sz="1000" dirty="0" smtClean="0"/>
                        <a:t>事前調査</a:t>
                      </a: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9999616"/>
                  </a:ext>
                </a:extLst>
              </a:tr>
              <a:tr h="377213">
                <a:tc>
                  <a:txBody>
                    <a:bodyPr/>
                    <a:lstStyle/>
                    <a:p>
                      <a:pPr algn="ctr"/>
                      <a:r>
                        <a:rPr kumimoji="1" lang="ja-JP" altLang="en-US" sz="1000" dirty="0" smtClean="0"/>
                        <a:t>公募条件等に係る委託調査</a:t>
                      </a: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8511324"/>
                  </a:ext>
                </a:extLst>
              </a:tr>
              <a:tr h="372479">
                <a:tc>
                  <a:txBody>
                    <a:bodyPr/>
                    <a:lstStyle/>
                    <a:p>
                      <a:pPr algn="ctr"/>
                      <a:r>
                        <a:rPr kumimoji="1" lang="ja-JP" altLang="en-US" sz="1000" dirty="0" smtClean="0"/>
                        <a:t>事業者公募</a:t>
                      </a:r>
                      <a:endParaRPr kumimoji="1" lang="en-US" altLang="ja-JP" sz="1000" dirty="0" smtClean="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1850128"/>
                  </a:ext>
                </a:extLst>
              </a:tr>
              <a:tr h="422990">
                <a:tc>
                  <a:txBody>
                    <a:bodyPr/>
                    <a:lstStyle/>
                    <a:p>
                      <a:pPr algn="ctr"/>
                      <a:r>
                        <a:rPr kumimoji="1" lang="ja-JP" altLang="en-US" sz="1000" dirty="0" smtClean="0"/>
                        <a:t>事業者による</a:t>
                      </a:r>
                      <a:endParaRPr kumimoji="1" lang="en-US" altLang="ja-JP" sz="1000" dirty="0" smtClean="0"/>
                    </a:p>
                    <a:p>
                      <a:pPr algn="ctr"/>
                      <a:r>
                        <a:rPr kumimoji="1" lang="ja-JP" altLang="en-US" sz="1000" dirty="0" smtClean="0"/>
                        <a:t>建設着手</a:t>
                      </a: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5042094"/>
                  </a:ext>
                </a:extLst>
              </a:tr>
            </a:tbl>
          </a:graphicData>
        </a:graphic>
      </p:graphicFrame>
      <p:sp>
        <p:nvSpPr>
          <p:cNvPr id="5" name="ホームベース 4"/>
          <p:cNvSpPr/>
          <p:nvPr/>
        </p:nvSpPr>
        <p:spPr>
          <a:xfrm>
            <a:off x="6426820" y="1111226"/>
            <a:ext cx="785542" cy="228137"/>
          </a:xfrm>
          <a:prstGeom prst="homePlate">
            <a:avLst>
              <a:gd name="adj" fmla="val 45973"/>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kumimoji="1" lang="ja-JP" altLang="en-US"/>
          </a:p>
        </p:txBody>
      </p:sp>
      <p:sp>
        <p:nvSpPr>
          <p:cNvPr id="18" name="正方形/長方形 17"/>
          <p:cNvSpPr/>
          <p:nvPr/>
        </p:nvSpPr>
        <p:spPr>
          <a:xfrm>
            <a:off x="5074138" y="2663864"/>
            <a:ext cx="4896544" cy="184666"/>
          </a:xfrm>
          <a:prstGeom prst="rect">
            <a:avLst/>
          </a:prstGeom>
        </p:spPr>
        <p:txBody>
          <a:bodyPr wrap="square" lIns="0" tIns="0" rIns="0" bIns="0">
            <a:spAutoFit/>
          </a:bodyPr>
          <a:lstStyle/>
          <a:p>
            <a:r>
              <a:rPr lang="ja-JP" altLang="en-US" sz="1200" b="1" dirty="0"/>
              <a:t>５</a:t>
            </a:r>
            <a:r>
              <a:rPr lang="ja-JP" altLang="ja-JP" sz="1200" b="1" dirty="0" smtClean="0"/>
              <a:t>．</a:t>
            </a:r>
            <a:r>
              <a:rPr lang="ja-JP" altLang="en-US" sz="1200" b="1" dirty="0" smtClean="0"/>
              <a:t>留意事項（必ずお読みください）</a:t>
            </a:r>
            <a:endParaRPr lang="ja-JP" altLang="ja-JP" sz="1100" dirty="0">
              <a:latin typeface="HG丸ｺﾞｼｯｸM-PRO" panose="020F0600000000000000" pitchFamily="50" charset="-128"/>
              <a:ea typeface="HG丸ｺﾞｼｯｸM-PRO" panose="020F0600000000000000" pitchFamily="50" charset="-128"/>
            </a:endParaRPr>
          </a:p>
        </p:txBody>
      </p:sp>
      <p:sp>
        <p:nvSpPr>
          <p:cNvPr id="19" name="正方形/長方形 18"/>
          <p:cNvSpPr/>
          <p:nvPr/>
        </p:nvSpPr>
        <p:spPr>
          <a:xfrm>
            <a:off x="4874323" y="2907121"/>
            <a:ext cx="5558692" cy="4154984"/>
          </a:xfrm>
          <a:prstGeom prst="rect">
            <a:avLst/>
          </a:prstGeom>
          <a:ln>
            <a:noFill/>
          </a:ln>
        </p:spPr>
        <p:txBody>
          <a:bodyPr wrap="square" lIns="0" tIns="0" rIns="0" bIns="0">
            <a:spAutoFit/>
          </a:bodyPr>
          <a:lstStyle/>
          <a:p>
            <a:r>
              <a:rPr lang="ja-JP" altLang="en-US" sz="1000" dirty="0" smtClean="0">
                <a:latin typeface="HG丸ｺﾞｼｯｸM-PRO" panose="020F0600000000000000" pitchFamily="50" charset="-128"/>
                <a:ea typeface="HG丸ｺﾞｼｯｸM-PRO" panose="020F0600000000000000" pitchFamily="50" charset="-128"/>
              </a:rPr>
              <a:t>　（１</a:t>
            </a:r>
            <a:r>
              <a:rPr lang="ja-JP" altLang="en-US" sz="1000" dirty="0">
                <a:latin typeface="HG丸ｺﾞｼｯｸM-PRO" panose="020F0600000000000000" pitchFamily="50" charset="-128"/>
                <a:ea typeface="HG丸ｺﾞｼｯｸM-PRO" panose="020F0600000000000000" pitchFamily="50" charset="-128"/>
              </a:rPr>
              <a:t>）本調査の扱い</a:t>
            </a: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調査への</a:t>
            </a:r>
            <a:r>
              <a:rPr lang="ja-JP" altLang="en-US" sz="1000" dirty="0" smtClean="0">
                <a:latin typeface="HG丸ｺﾞｼｯｸM-PRO" panose="020F0600000000000000" pitchFamily="50" charset="-128"/>
                <a:ea typeface="HG丸ｺﾞｼｯｸM-PRO" panose="020F0600000000000000" pitchFamily="50" charset="-128"/>
              </a:rPr>
              <a:t>協力は</a:t>
            </a:r>
            <a:r>
              <a:rPr lang="ja-JP" altLang="en-US" sz="1000" dirty="0">
                <a:latin typeface="HG丸ｺﾞｼｯｸM-PRO" panose="020F0600000000000000" pitchFamily="50" charset="-128"/>
                <a:ea typeface="HG丸ｺﾞｼｯｸM-PRO" panose="020F0600000000000000" pitchFamily="50" charset="-128"/>
              </a:rPr>
              <a:t>、今後の事業者公募における評価の対象とはなりません</a:t>
            </a:r>
            <a:r>
              <a:rPr lang="ja-JP" altLang="en-US" sz="1000" dirty="0" smtClean="0">
                <a:latin typeface="HG丸ｺﾞｼｯｸM-PRO" panose="020F0600000000000000" pitchFamily="50" charset="-128"/>
                <a:ea typeface="HG丸ｺﾞｼｯｸM-PRO" panose="020F0600000000000000" pitchFamily="50" charset="-128"/>
              </a:rPr>
              <a:t>。</a:t>
            </a:r>
            <a:endParaRPr lang="ja-JP" altLang="en-US" sz="1000" dirty="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　・調査で</a:t>
            </a:r>
            <a:r>
              <a:rPr lang="ja-JP" altLang="en-US" sz="1000" dirty="0" smtClean="0">
                <a:latin typeface="HG丸ｺﾞｼｯｸM-PRO" panose="020F0600000000000000" pitchFamily="50" charset="-128"/>
                <a:ea typeface="HG丸ｺﾞｼｯｸM-PRO" panose="020F0600000000000000" pitchFamily="50" charset="-128"/>
              </a:rPr>
              <a:t>頂いたご意見・ご提案</a:t>
            </a:r>
            <a:r>
              <a:rPr lang="ja-JP" altLang="en-US" sz="1000" dirty="0">
                <a:latin typeface="HG丸ｺﾞｼｯｸM-PRO" panose="020F0600000000000000" pitchFamily="50" charset="-128"/>
                <a:ea typeface="HG丸ｺﾞｼｯｸM-PRO" panose="020F0600000000000000" pitchFamily="50" charset="-128"/>
              </a:rPr>
              <a:t>は、今後</a:t>
            </a:r>
            <a:r>
              <a:rPr lang="ja-JP" altLang="en-US" sz="1000" smtClean="0">
                <a:latin typeface="HG丸ｺﾞｼｯｸM-PRO" panose="020F0600000000000000" pitchFamily="50" charset="-128"/>
                <a:ea typeface="HG丸ｺﾞｼｯｸM-PRO" panose="020F0600000000000000" pitchFamily="50" charset="-128"/>
              </a:rPr>
              <a:t>の公募要領の作成等</a:t>
            </a:r>
            <a:r>
              <a:rPr lang="ja-JP" altLang="en-US" sz="1000" dirty="0" smtClean="0">
                <a:latin typeface="HG丸ｺﾞｼｯｸM-PRO" panose="020F0600000000000000" pitchFamily="50" charset="-128"/>
                <a:ea typeface="HG丸ｺﾞｼｯｸM-PRO" panose="020F0600000000000000" pitchFamily="50" charset="-128"/>
              </a:rPr>
              <a:t>の参考</a:t>
            </a:r>
            <a:r>
              <a:rPr lang="ja-JP" altLang="en-US" sz="1000" dirty="0">
                <a:latin typeface="HG丸ｺﾞｼｯｸM-PRO" panose="020F0600000000000000" pitchFamily="50" charset="-128"/>
                <a:ea typeface="HG丸ｺﾞｼｯｸM-PRO" panose="020F0600000000000000" pitchFamily="50" charset="-128"/>
              </a:rPr>
              <a:t>とさせて</a:t>
            </a:r>
            <a:r>
              <a:rPr lang="ja-JP" altLang="en-US" sz="1000" dirty="0" smtClean="0">
                <a:latin typeface="HG丸ｺﾞｼｯｸM-PRO" panose="020F0600000000000000" pitchFamily="50" charset="-128"/>
                <a:ea typeface="HG丸ｺﾞｼｯｸM-PRO" panose="020F0600000000000000" pitchFamily="50" charset="-128"/>
              </a:rPr>
              <a:t>いただきます。</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なお、</a:t>
            </a:r>
            <a:r>
              <a:rPr lang="ja-JP" altLang="en-US" sz="1000" dirty="0">
                <a:latin typeface="HG丸ｺﾞｼｯｸM-PRO" panose="020F0600000000000000" pitchFamily="50" charset="-128"/>
                <a:ea typeface="HG丸ｺﾞｼｯｸM-PRO" panose="020F0600000000000000" pitchFamily="50" charset="-128"/>
              </a:rPr>
              <a:t>ご意見等は、メールでの送付を基本とし、調査に関する質問には回答できません</a:t>
            </a:r>
            <a:r>
              <a:rPr lang="ja-JP" altLang="en-US" sz="1000" dirty="0" smtClean="0">
                <a:latin typeface="HG丸ｺﾞｼｯｸM-PRO" panose="020F0600000000000000" pitchFamily="50" charset="-128"/>
                <a:ea typeface="HG丸ｺﾞｼｯｸM-PRO" panose="020F0600000000000000" pitchFamily="50" charset="-128"/>
              </a:rPr>
              <a:t>の</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で</a:t>
            </a:r>
            <a:r>
              <a:rPr lang="ja-JP" altLang="en-US" sz="1000" dirty="0">
                <a:latin typeface="HG丸ｺﾞｼｯｸM-PRO" panose="020F0600000000000000" pitchFamily="50" charset="-128"/>
                <a:ea typeface="HG丸ｺﾞｼｯｸM-PRO" panose="020F0600000000000000" pitchFamily="50" charset="-128"/>
              </a:rPr>
              <a:t>、あらかじめご了承ください</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・ヒアリングをお願いする場合にあっては、双方</a:t>
            </a:r>
            <a:r>
              <a:rPr lang="ja-JP" altLang="en-US" sz="1000" dirty="0">
                <a:latin typeface="HG丸ｺﾞｼｯｸM-PRO" panose="020F0600000000000000" pitchFamily="50" charset="-128"/>
                <a:ea typeface="HG丸ｺﾞｼｯｸM-PRO" panose="020F0600000000000000" pitchFamily="50" charset="-128"/>
              </a:rPr>
              <a:t>の発言とも、あくまで調査</a:t>
            </a:r>
            <a:r>
              <a:rPr lang="ja-JP" altLang="en-US" sz="1000" dirty="0" smtClean="0">
                <a:latin typeface="HG丸ｺﾞｼｯｸM-PRO" panose="020F0600000000000000" pitchFamily="50" charset="-128"/>
                <a:ea typeface="HG丸ｺﾞｼｯｸM-PRO" panose="020F0600000000000000" pitchFamily="50" charset="-128"/>
              </a:rPr>
              <a:t>時点で</a:t>
            </a:r>
            <a:r>
              <a:rPr lang="ja-JP" altLang="en-US" sz="1000" dirty="0">
                <a:latin typeface="HG丸ｺﾞｼｯｸM-PRO" panose="020F0600000000000000" pitchFamily="50" charset="-128"/>
                <a:ea typeface="HG丸ｺﾞｼｯｸM-PRO" panose="020F0600000000000000" pitchFamily="50" charset="-128"/>
              </a:rPr>
              <a:t>の想定</a:t>
            </a:r>
            <a:r>
              <a:rPr lang="ja-JP" altLang="en-US" sz="1000" dirty="0" smtClean="0">
                <a:latin typeface="HG丸ｺﾞｼｯｸM-PRO" panose="020F0600000000000000" pitchFamily="50" charset="-128"/>
                <a:ea typeface="HG丸ｺﾞｼｯｸM-PRO" panose="020F0600000000000000" pitchFamily="50" charset="-128"/>
              </a:rPr>
              <a:t>の</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もの</a:t>
            </a:r>
            <a:r>
              <a:rPr lang="ja-JP" altLang="en-US" sz="1000" dirty="0">
                <a:latin typeface="HG丸ｺﾞｼｯｸM-PRO" panose="020F0600000000000000" pitchFamily="50" charset="-128"/>
                <a:ea typeface="HG丸ｺﾞｼｯｸM-PRO" panose="020F0600000000000000" pitchFamily="50" charset="-128"/>
              </a:rPr>
              <a:t>とし、何ら</a:t>
            </a:r>
            <a:r>
              <a:rPr lang="ja-JP" altLang="en-US" sz="1000" dirty="0" smtClean="0">
                <a:latin typeface="HG丸ｺﾞｼｯｸM-PRO" panose="020F0600000000000000" pitchFamily="50" charset="-128"/>
                <a:ea typeface="HG丸ｺﾞｼｯｸM-PRO" panose="020F0600000000000000" pitchFamily="50" charset="-128"/>
              </a:rPr>
              <a:t>約束するものではない</a:t>
            </a:r>
            <a:r>
              <a:rPr lang="ja-JP" altLang="en-US" sz="1000" dirty="0">
                <a:latin typeface="HG丸ｺﾞｼｯｸM-PRO" panose="020F0600000000000000" pitchFamily="50" charset="-128"/>
                <a:ea typeface="HG丸ｺﾞｼｯｸM-PRO" panose="020F0600000000000000" pitchFamily="50" charset="-128"/>
              </a:rPr>
              <a:t>こと</a:t>
            </a:r>
            <a:r>
              <a:rPr lang="ja-JP" altLang="en-US" sz="1000" dirty="0" smtClean="0">
                <a:latin typeface="HG丸ｺﾞｼｯｸM-PRO" panose="020F0600000000000000" pitchFamily="50" charset="-128"/>
                <a:ea typeface="HG丸ｺﾞｼｯｸM-PRO" panose="020F0600000000000000" pitchFamily="50" charset="-128"/>
              </a:rPr>
              <a:t>をご理解</a:t>
            </a:r>
            <a:r>
              <a:rPr lang="ja-JP" altLang="en-US" sz="1000" dirty="0">
                <a:latin typeface="HG丸ｺﾞｼｯｸM-PRO" panose="020F0600000000000000" pitchFamily="50" charset="-128"/>
                <a:ea typeface="HG丸ｺﾞｼｯｸM-PRO" panose="020F0600000000000000" pitchFamily="50" charset="-128"/>
              </a:rPr>
              <a:t>ください。</a:t>
            </a:r>
          </a:p>
          <a:p>
            <a:pPr marL="360363" indent="-360363"/>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２）調査に関する費用</a:t>
            </a: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本調査への参加に要する費用は、事業者の負担とします</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（３）調査への協力</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・必要に応じて追加調査（文書照会、対話を含む）やアンケート等を行うことがあります。</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ご協力をお願いします。</a:t>
            </a:r>
            <a:endParaRPr lang="ja-JP" altLang="en-US" sz="1000" dirty="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　（４）</a:t>
            </a:r>
            <a:r>
              <a:rPr lang="ja-JP" altLang="en-US" sz="1000" dirty="0">
                <a:latin typeface="HG丸ｺﾞｼｯｸM-PRO" panose="020F0600000000000000" pitchFamily="50" charset="-128"/>
                <a:ea typeface="HG丸ｺﾞｼｯｸM-PRO" panose="020F0600000000000000" pitchFamily="50" charset="-128"/>
              </a:rPr>
              <a:t>実施結果の公表</a:t>
            </a: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調査結果については、概要をホームページ等で公表します。</a:t>
            </a: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公表にあたっては、事前に提案を頂いた</a:t>
            </a:r>
            <a:r>
              <a:rPr lang="ja-JP" altLang="en-US" sz="1000" dirty="0" smtClean="0">
                <a:latin typeface="HG丸ｺﾞｼｯｸM-PRO" panose="020F0600000000000000" pitchFamily="50" charset="-128"/>
                <a:ea typeface="HG丸ｺﾞｼｯｸM-PRO" panose="020F0600000000000000" pitchFamily="50" charset="-128"/>
              </a:rPr>
              <a:t>方に</a:t>
            </a:r>
            <a:r>
              <a:rPr lang="ja-JP" altLang="en-US" sz="1000" dirty="0">
                <a:latin typeface="HG丸ｺﾞｼｯｸM-PRO" panose="020F0600000000000000" pitchFamily="50" charset="-128"/>
                <a:ea typeface="HG丸ｺﾞｼｯｸM-PRO" panose="020F0600000000000000" pitchFamily="50" charset="-128"/>
              </a:rPr>
              <a:t>内容の</a:t>
            </a:r>
            <a:r>
              <a:rPr lang="ja-JP" altLang="en-US" sz="1000" dirty="0" smtClean="0">
                <a:latin typeface="HG丸ｺﾞｼｯｸM-PRO" panose="020F0600000000000000" pitchFamily="50" charset="-128"/>
                <a:ea typeface="HG丸ｺﾞｼｯｸM-PRO" panose="020F0600000000000000" pitchFamily="50" charset="-128"/>
              </a:rPr>
              <a:t>確認を行います</a:t>
            </a:r>
            <a:r>
              <a:rPr lang="ja-JP" altLang="en-US" sz="1000" dirty="0">
                <a:latin typeface="HG丸ｺﾞｼｯｸM-PRO" panose="020F0600000000000000" pitchFamily="50" charset="-128"/>
                <a:ea typeface="HG丸ｺﾞｼｯｸM-PRO" panose="020F0600000000000000" pitchFamily="50" charset="-128"/>
              </a:rPr>
              <a:t>。</a:t>
            </a: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・提案を頂いた方の</a:t>
            </a:r>
            <a:r>
              <a:rPr lang="ja-JP" altLang="en-US" sz="1000" dirty="0">
                <a:latin typeface="HG丸ｺﾞｼｯｸM-PRO" panose="020F0600000000000000" pitchFamily="50" charset="-128"/>
                <a:ea typeface="HG丸ｺﾞｼｯｸM-PRO" panose="020F0600000000000000" pitchFamily="50" charset="-128"/>
              </a:rPr>
              <a:t>名称及び企業ノウハウに係る内容は、原則として公表しません</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５）参加除外条件</a:t>
            </a:r>
          </a:p>
          <a:p>
            <a:r>
              <a:rPr lang="ja-JP" altLang="en-US" sz="1000" dirty="0">
                <a:latin typeface="HG丸ｺﾞｼｯｸM-PRO" panose="020F0600000000000000" pitchFamily="50" charset="-128"/>
                <a:ea typeface="HG丸ｺﾞｼｯｸM-PRO" panose="020F0600000000000000" pitchFamily="50" charset="-128"/>
              </a:rPr>
              <a:t>　　・次のいずれかに該当する場合は、調査対象者として参加頂くことができません。</a:t>
            </a:r>
          </a:p>
          <a:p>
            <a:r>
              <a:rPr lang="ja-JP" altLang="en-US" sz="1000" dirty="0">
                <a:latin typeface="HG丸ｺﾞｼｯｸM-PRO" panose="020F0600000000000000" pitchFamily="50" charset="-128"/>
                <a:ea typeface="HG丸ｺﾞｼｯｸM-PRO" panose="020F0600000000000000" pitchFamily="50" charset="-128"/>
              </a:rPr>
              <a:t>　　　ア　無差別大量殺人行為を行った団体の規制に関する法律（平成</a:t>
            </a:r>
            <a:r>
              <a:rPr lang="en-US" altLang="ja-JP" sz="1000" dirty="0">
                <a:latin typeface="HG丸ｺﾞｼｯｸM-PRO" panose="020F0600000000000000" pitchFamily="50" charset="-128"/>
                <a:ea typeface="HG丸ｺﾞｼｯｸM-PRO" panose="020F0600000000000000" pitchFamily="50" charset="-128"/>
              </a:rPr>
              <a:t>11</a:t>
            </a:r>
            <a:r>
              <a:rPr lang="ja-JP" altLang="en-US" sz="1000" dirty="0">
                <a:latin typeface="HG丸ｺﾞｼｯｸM-PRO" panose="020F0600000000000000" pitchFamily="50" charset="-128"/>
                <a:ea typeface="HG丸ｺﾞｼｯｸM-PRO" panose="020F0600000000000000" pitchFamily="50" charset="-128"/>
              </a:rPr>
              <a:t>年法律第</a:t>
            </a:r>
            <a:r>
              <a:rPr lang="en-US" altLang="ja-JP" sz="1000" dirty="0">
                <a:latin typeface="HG丸ｺﾞｼｯｸM-PRO" panose="020F0600000000000000" pitchFamily="50" charset="-128"/>
                <a:ea typeface="HG丸ｺﾞｼｯｸM-PRO" panose="020F0600000000000000" pitchFamily="50" charset="-128"/>
              </a:rPr>
              <a:t>147</a:t>
            </a:r>
            <a:r>
              <a:rPr lang="ja-JP" altLang="en-US" sz="1000" dirty="0">
                <a:latin typeface="HG丸ｺﾞｼｯｸM-PRO" panose="020F0600000000000000" pitchFamily="50" charset="-128"/>
                <a:ea typeface="HG丸ｺﾞｼｯｸM-PRO" panose="020F0600000000000000" pitchFamily="50" charset="-128"/>
              </a:rPr>
              <a:t>号）第</a:t>
            </a:r>
          </a:p>
          <a:p>
            <a:r>
              <a:rPr lang="ja-JP" altLang="en-US" sz="1000" dirty="0">
                <a:latin typeface="HG丸ｺﾞｼｯｸM-PRO" panose="020F0600000000000000" pitchFamily="50" charset="-128"/>
                <a:ea typeface="HG丸ｺﾞｼｯｸM-PRO" panose="020F0600000000000000" pitchFamily="50" charset="-128"/>
              </a:rPr>
              <a:t>　　　　８条第２項第１号の処分を受けている団体若しくはその代表者、主宰者その他の構成員</a:t>
            </a:r>
          </a:p>
          <a:p>
            <a:r>
              <a:rPr lang="ja-JP" altLang="en-US" sz="1000" dirty="0">
                <a:latin typeface="HG丸ｺﾞｼｯｸM-PRO" panose="020F0600000000000000" pitchFamily="50" charset="-128"/>
                <a:ea typeface="HG丸ｺﾞｼｯｸM-PRO" panose="020F0600000000000000" pitchFamily="50" charset="-128"/>
              </a:rPr>
              <a:t>　　　　または当該構成員を含む団体</a:t>
            </a:r>
          </a:p>
          <a:p>
            <a:r>
              <a:rPr lang="ja-JP" altLang="en-US" sz="1000" dirty="0">
                <a:latin typeface="HG丸ｺﾞｼｯｸM-PRO" panose="020F0600000000000000" pitchFamily="50" charset="-128"/>
                <a:ea typeface="HG丸ｺﾞｼｯｸM-PRO" panose="020F0600000000000000" pitchFamily="50" charset="-128"/>
              </a:rPr>
              <a:t>　　　イ　大阪府暴力団排除条例第２条第１号に規定する暴力団、同条第２号に規定する暴力団</a:t>
            </a:r>
          </a:p>
          <a:p>
            <a:r>
              <a:rPr lang="ja-JP" altLang="en-US" sz="1000" dirty="0">
                <a:latin typeface="HG丸ｺﾞｼｯｸM-PRO" panose="020F0600000000000000" pitchFamily="50" charset="-128"/>
                <a:ea typeface="HG丸ｺﾞｼｯｸM-PRO" panose="020F0600000000000000" pitchFamily="50" charset="-128"/>
              </a:rPr>
              <a:t>　　　　員、同条第３号に規定する暴力団員等及び同条第４号に規定する暴力団密接関係者</a:t>
            </a:r>
          </a:p>
          <a:p>
            <a:r>
              <a:rPr lang="ja-JP" altLang="en-US" sz="1000" dirty="0">
                <a:latin typeface="HG丸ｺﾞｼｯｸM-PRO" panose="020F0600000000000000" pitchFamily="50" charset="-128"/>
                <a:ea typeface="HG丸ｺﾞｼｯｸM-PRO" panose="020F0600000000000000" pitchFamily="50" charset="-128"/>
              </a:rPr>
              <a:t>　　　ウ　大阪府暴力団排除条例第</a:t>
            </a:r>
            <a:r>
              <a:rPr lang="en-US" altLang="ja-JP" sz="1000" dirty="0">
                <a:latin typeface="HG丸ｺﾞｼｯｸM-PRO" panose="020F0600000000000000" pitchFamily="50" charset="-128"/>
                <a:ea typeface="HG丸ｺﾞｼｯｸM-PRO" panose="020F0600000000000000" pitchFamily="50" charset="-128"/>
              </a:rPr>
              <a:t>14</a:t>
            </a:r>
            <a:r>
              <a:rPr lang="ja-JP" altLang="en-US" sz="1000" dirty="0">
                <a:latin typeface="HG丸ｺﾞｼｯｸM-PRO" panose="020F0600000000000000" pitchFamily="50" charset="-128"/>
                <a:ea typeface="HG丸ｺﾞｼｯｸM-PRO" panose="020F0600000000000000" pitchFamily="50" charset="-128"/>
              </a:rPr>
              <a:t>条第１項、第２項又は第３項に違反している事実がある者</a:t>
            </a:r>
          </a:p>
          <a:p>
            <a:endParaRPr lang="ja-JP" altLang="en-US" sz="1000" dirty="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　</a:t>
            </a:r>
            <a:endParaRPr lang="ja-JP" altLang="ja-JP" sz="1000" dirty="0">
              <a:latin typeface="HG丸ｺﾞｼｯｸM-PRO" panose="020F0600000000000000" pitchFamily="50" charset="-128"/>
              <a:ea typeface="HG丸ｺﾞｼｯｸM-PRO" panose="020F0600000000000000" pitchFamily="50" charset="-128"/>
            </a:endParaRPr>
          </a:p>
        </p:txBody>
      </p:sp>
      <p:sp>
        <p:nvSpPr>
          <p:cNvPr id="21" name="正方形/長方形 20"/>
          <p:cNvSpPr/>
          <p:nvPr/>
        </p:nvSpPr>
        <p:spPr>
          <a:xfrm>
            <a:off x="5524889" y="6631358"/>
            <a:ext cx="4917179" cy="823302"/>
          </a:xfrm>
          <a:prstGeom prst="rect">
            <a:avLst/>
          </a:prstGeom>
          <a:ln w="12700">
            <a:solidFill>
              <a:schemeClr val="tx1"/>
            </a:solidFill>
            <a:prstDash val="sysDot"/>
          </a:ln>
        </p:spPr>
        <p:txBody>
          <a:bodyPr wrap="square" lIns="0" tIns="0" rIns="0" bIns="0">
            <a:spAutoFit/>
          </a:bodyPr>
          <a:lstStyle/>
          <a:p>
            <a:pPr indent="84138"/>
            <a:r>
              <a:rPr lang="ja-JP" altLang="ja-JP" sz="1100" dirty="0">
                <a:latin typeface="+mj-ea"/>
                <a:ea typeface="+mj-ea"/>
              </a:rPr>
              <a:t> </a:t>
            </a:r>
            <a:r>
              <a:rPr lang="en-US" altLang="ja-JP" sz="1100" b="1" dirty="0">
                <a:latin typeface="+mj-ea"/>
                <a:ea typeface="+mj-ea"/>
              </a:rPr>
              <a:t>【</a:t>
            </a:r>
            <a:r>
              <a:rPr lang="ja-JP" altLang="ja-JP" sz="1100" b="1" dirty="0" smtClean="0">
                <a:latin typeface="+mj-ea"/>
                <a:ea typeface="+mj-ea"/>
              </a:rPr>
              <a:t>連絡先</a:t>
            </a:r>
            <a:r>
              <a:rPr lang="en-US" altLang="ja-JP" sz="1100" b="1" dirty="0" smtClean="0">
                <a:latin typeface="+mj-ea"/>
                <a:ea typeface="+mj-ea"/>
              </a:rPr>
              <a:t>】</a:t>
            </a:r>
            <a:endParaRPr lang="ja-JP" altLang="ja-JP" sz="1100" dirty="0">
              <a:latin typeface="+mj-ea"/>
              <a:ea typeface="+mj-ea"/>
            </a:endParaRPr>
          </a:p>
          <a:p>
            <a:pPr indent="180975">
              <a:lnSpc>
                <a:spcPts val="1500"/>
              </a:lnSpc>
            </a:pPr>
            <a:r>
              <a:rPr lang="ja-JP" altLang="ja-JP" sz="1000" dirty="0">
                <a:latin typeface="HG丸ｺﾞｼｯｸM-PRO" panose="020F0600000000000000" pitchFamily="50" charset="-128"/>
                <a:ea typeface="HG丸ｺﾞｼｯｸM-PRO" panose="020F0600000000000000" pitchFamily="50" charset="-128"/>
              </a:rPr>
              <a:t>連絡先：</a:t>
            </a:r>
            <a:r>
              <a:rPr lang="ja-JP" altLang="ja-JP" sz="1000" dirty="0" smtClean="0">
                <a:latin typeface="HG丸ｺﾞｼｯｸM-PRO" panose="020F0600000000000000" pitchFamily="50" charset="-128"/>
                <a:ea typeface="HG丸ｺﾞｼｯｸM-PRO" panose="020F0600000000000000" pitchFamily="50" charset="-128"/>
              </a:rPr>
              <a:t>大阪府</a:t>
            </a:r>
            <a:r>
              <a:rPr lang="ja-JP" altLang="en-US" sz="1000" dirty="0" smtClean="0">
                <a:latin typeface="HG丸ｺﾞｼｯｸM-PRO" panose="020F0600000000000000" pitchFamily="50" charset="-128"/>
                <a:ea typeface="HG丸ｺﾞｼｯｸM-PRO" panose="020F0600000000000000" pitchFamily="50" charset="-128"/>
              </a:rPr>
              <a:t>府民文化部都市魅力創造局魅力づくり推進課　担当</a:t>
            </a:r>
            <a:r>
              <a:rPr lang="ja-JP" altLang="ja-JP" sz="1000" dirty="0"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仲平・安田</a:t>
            </a:r>
            <a:endParaRPr lang="ja-JP" altLang="ja-JP" sz="1000" dirty="0">
              <a:latin typeface="HG丸ｺﾞｼｯｸM-PRO" panose="020F0600000000000000" pitchFamily="50" charset="-128"/>
              <a:ea typeface="HG丸ｺﾞｼｯｸM-PRO" panose="020F0600000000000000" pitchFamily="50" charset="-128"/>
            </a:endParaRPr>
          </a:p>
          <a:p>
            <a:pPr indent="180975"/>
            <a:r>
              <a:rPr lang="ja-JP" altLang="ja-JP" sz="1000" dirty="0">
                <a:latin typeface="HG丸ｺﾞｼｯｸM-PRO" panose="020F0600000000000000" pitchFamily="50" charset="-128"/>
                <a:ea typeface="HG丸ｺﾞｼｯｸM-PRO" panose="020F0600000000000000" pitchFamily="50" charset="-128"/>
              </a:rPr>
              <a:t>所在地：</a:t>
            </a:r>
            <a:r>
              <a:rPr lang="ja-JP" altLang="ja-JP" sz="1000" dirty="0" smtClean="0">
                <a:latin typeface="HG丸ｺﾞｼｯｸM-PRO" panose="020F0600000000000000" pitchFamily="50" charset="-128"/>
                <a:ea typeface="HG丸ｺﾞｼｯｸM-PRO" panose="020F0600000000000000" pitchFamily="50" charset="-128"/>
              </a:rPr>
              <a:t>〒</a:t>
            </a:r>
            <a:r>
              <a:rPr lang="en-US" altLang="ja-JP" sz="1000" dirty="0" smtClean="0">
                <a:latin typeface="HG丸ｺﾞｼｯｸM-PRO" panose="020F0600000000000000" pitchFamily="50" charset="-128"/>
                <a:ea typeface="HG丸ｺﾞｼｯｸM-PRO" panose="020F0600000000000000" pitchFamily="50" charset="-128"/>
              </a:rPr>
              <a:t>559-8555</a:t>
            </a:r>
            <a:r>
              <a:rPr lang="ja-JP" altLang="ja-JP" sz="1000" dirty="0">
                <a:latin typeface="HG丸ｺﾞｼｯｸM-PRO" panose="020F0600000000000000" pitchFamily="50" charset="-128"/>
                <a:ea typeface="HG丸ｺﾞｼｯｸM-PRO" panose="020F0600000000000000" pitchFamily="50" charset="-128"/>
              </a:rPr>
              <a:t>　</a:t>
            </a:r>
            <a:r>
              <a:rPr lang="ja-JP" altLang="ja-JP" sz="1000" dirty="0" smtClean="0">
                <a:latin typeface="HG丸ｺﾞｼｯｸM-PRO" panose="020F0600000000000000" pitchFamily="50" charset="-128"/>
                <a:ea typeface="HG丸ｺﾞｼｯｸM-PRO" panose="020F0600000000000000" pitchFamily="50" charset="-128"/>
              </a:rPr>
              <a:t>大阪市</a:t>
            </a:r>
            <a:r>
              <a:rPr lang="ja-JP" altLang="en-US" sz="1000" dirty="0" smtClean="0">
                <a:latin typeface="HG丸ｺﾞｼｯｸM-PRO" panose="020F0600000000000000" pitchFamily="50" charset="-128"/>
                <a:ea typeface="HG丸ｺﾞｼｯｸM-PRO" panose="020F0600000000000000" pitchFamily="50" charset="-128"/>
              </a:rPr>
              <a:t>住之江区南港北</a:t>
            </a:r>
            <a:r>
              <a:rPr lang="en-US" altLang="ja-JP" sz="1000" dirty="0" smtClean="0">
                <a:latin typeface="HG丸ｺﾞｼｯｸM-PRO" panose="020F0600000000000000" pitchFamily="50" charset="-128"/>
                <a:ea typeface="HG丸ｺﾞｼｯｸM-PRO" panose="020F0600000000000000" pitchFamily="50" charset="-128"/>
              </a:rPr>
              <a:t>1-14-16  </a:t>
            </a:r>
            <a:r>
              <a:rPr lang="ja-JP" altLang="en-US" sz="1000" dirty="0" smtClean="0">
                <a:latin typeface="HG丸ｺﾞｼｯｸM-PRO" panose="020F0600000000000000" pitchFamily="50" charset="-128"/>
                <a:ea typeface="HG丸ｺﾞｼｯｸM-PRO" panose="020F0600000000000000" pitchFamily="50" charset="-128"/>
              </a:rPr>
              <a:t>咲洲庁舎</a:t>
            </a:r>
            <a:r>
              <a:rPr lang="en-US" altLang="ja-JP" sz="1000" dirty="0" smtClean="0">
                <a:latin typeface="HG丸ｺﾞｼｯｸM-PRO" panose="020F0600000000000000" pitchFamily="50" charset="-128"/>
                <a:ea typeface="HG丸ｺﾞｼｯｸM-PRO" panose="020F0600000000000000" pitchFamily="50" charset="-128"/>
              </a:rPr>
              <a:t>37</a:t>
            </a:r>
            <a:r>
              <a:rPr lang="ja-JP" altLang="en-US" sz="1000" dirty="0" smtClean="0">
                <a:latin typeface="HG丸ｺﾞｼｯｸM-PRO" panose="020F0600000000000000" pitchFamily="50" charset="-128"/>
                <a:ea typeface="HG丸ｺﾞｼｯｸM-PRO" panose="020F0600000000000000" pitchFamily="50" charset="-128"/>
              </a:rPr>
              <a:t>階</a:t>
            </a:r>
            <a:endParaRPr lang="ja-JP" altLang="ja-JP" sz="1000" dirty="0">
              <a:latin typeface="HG丸ｺﾞｼｯｸM-PRO" panose="020F0600000000000000" pitchFamily="50" charset="-128"/>
              <a:ea typeface="HG丸ｺﾞｼｯｸM-PRO" panose="020F0600000000000000" pitchFamily="50" charset="-128"/>
            </a:endParaRPr>
          </a:p>
          <a:p>
            <a:pPr indent="180975"/>
            <a:r>
              <a:rPr lang="ja-JP" altLang="ja-JP" sz="1000" dirty="0">
                <a:latin typeface="HG丸ｺﾞｼｯｸM-PRO" panose="020F0600000000000000" pitchFamily="50" charset="-128"/>
                <a:ea typeface="HG丸ｺﾞｼｯｸM-PRO" panose="020F0600000000000000" pitchFamily="50" charset="-128"/>
              </a:rPr>
              <a:t>電話　：</a:t>
            </a:r>
            <a:r>
              <a:rPr lang="en-US" altLang="ja-JP" sz="1000" dirty="0">
                <a:latin typeface="HG丸ｺﾞｼｯｸM-PRO" panose="020F0600000000000000" pitchFamily="50" charset="-128"/>
                <a:ea typeface="HG丸ｺﾞｼｯｸM-PRO" panose="020F0600000000000000" pitchFamily="50" charset="-128"/>
              </a:rPr>
              <a:t>06-6941-0351</a:t>
            </a:r>
            <a:r>
              <a:rPr lang="ja-JP" altLang="ja-JP" sz="1000" dirty="0">
                <a:latin typeface="HG丸ｺﾞｼｯｸM-PRO" panose="020F0600000000000000" pitchFamily="50" charset="-128"/>
                <a:ea typeface="HG丸ｺﾞｼｯｸM-PRO" panose="020F0600000000000000" pitchFamily="50" charset="-128"/>
              </a:rPr>
              <a:t>（</a:t>
            </a:r>
            <a:r>
              <a:rPr lang="ja-JP" altLang="ja-JP" sz="1000" dirty="0" smtClean="0">
                <a:latin typeface="HG丸ｺﾞｼｯｸM-PRO" panose="020F0600000000000000" pitchFamily="50" charset="-128"/>
                <a:ea typeface="HG丸ｺﾞｼｯｸM-PRO" panose="020F0600000000000000" pitchFamily="50" charset="-128"/>
              </a:rPr>
              <a:t>内線</a:t>
            </a:r>
            <a:r>
              <a:rPr lang="en-US" altLang="ja-JP" sz="1000" dirty="0" smtClean="0">
                <a:latin typeface="HG丸ｺﾞｼｯｸM-PRO" panose="020F0600000000000000" pitchFamily="50" charset="-128"/>
                <a:ea typeface="HG丸ｺﾞｼｯｸM-PRO" panose="020F0600000000000000" pitchFamily="50" charset="-128"/>
              </a:rPr>
              <a:t> 2303</a:t>
            </a:r>
            <a:r>
              <a:rPr lang="ja-JP" altLang="ja-JP" sz="1000" dirty="0" smtClean="0">
                <a:latin typeface="HG丸ｺﾞｼｯｸM-PRO" panose="020F0600000000000000" pitchFamily="50" charset="-128"/>
                <a:ea typeface="HG丸ｺﾞｼｯｸM-PRO" panose="020F0600000000000000" pitchFamily="50" charset="-128"/>
              </a:rPr>
              <a:t>）</a:t>
            </a:r>
            <a:r>
              <a:rPr lang="en-US" altLang="ja-JP" sz="1000" dirty="0" smtClean="0">
                <a:latin typeface="HG丸ｺﾞｼｯｸM-PRO" panose="020F0600000000000000" pitchFamily="50" charset="-128"/>
                <a:ea typeface="HG丸ｺﾞｼｯｸM-PRO" panose="020F0600000000000000" pitchFamily="50" charset="-128"/>
              </a:rPr>
              <a:t>FAX</a:t>
            </a:r>
            <a:r>
              <a:rPr lang="ja-JP" altLang="ja-JP" sz="1000" dirty="0" smtClean="0">
                <a:latin typeface="HG丸ｺﾞｼｯｸM-PRO" panose="020F0600000000000000" pitchFamily="50" charset="-128"/>
                <a:ea typeface="HG丸ｺﾞｼｯｸM-PRO" panose="020F0600000000000000" pitchFamily="50" charset="-128"/>
              </a:rPr>
              <a:t>：</a:t>
            </a:r>
            <a:r>
              <a:rPr lang="en-US" altLang="ja-JP" sz="1000" dirty="0" smtClean="0">
                <a:latin typeface="HG丸ｺﾞｼｯｸM-PRO" panose="020F0600000000000000" pitchFamily="50" charset="-128"/>
                <a:ea typeface="HG丸ｺﾞｼｯｸM-PRO" panose="020F0600000000000000" pitchFamily="50" charset="-128"/>
              </a:rPr>
              <a:t>06-6210-9316 </a:t>
            </a:r>
            <a:endParaRPr lang="ja-JP" altLang="ja-JP" sz="1000" dirty="0">
              <a:latin typeface="HG丸ｺﾞｼｯｸM-PRO" panose="020F0600000000000000" pitchFamily="50" charset="-128"/>
              <a:ea typeface="HG丸ｺﾞｼｯｸM-PRO" panose="020F0600000000000000" pitchFamily="50" charset="-128"/>
            </a:endParaRPr>
          </a:p>
          <a:p>
            <a:pPr indent="180975"/>
            <a:r>
              <a:rPr lang="en-US" altLang="ja-JP" sz="1000" dirty="0">
                <a:latin typeface="HG丸ｺﾞｼｯｸM-PRO" panose="020F0600000000000000" pitchFamily="50" charset="-128"/>
                <a:ea typeface="HG丸ｺﾞｼｯｸM-PRO" panose="020F0600000000000000" pitchFamily="50" charset="-128"/>
              </a:rPr>
              <a:t>E-mail</a:t>
            </a:r>
            <a:r>
              <a:rPr lang="ja-JP" altLang="ja-JP" sz="1000" dirty="0" smtClean="0">
                <a:latin typeface="HG丸ｺﾞｼｯｸM-PRO" panose="020F0600000000000000" pitchFamily="50" charset="-128"/>
                <a:ea typeface="HG丸ｺﾞｼｯｸM-PRO" panose="020F0600000000000000" pitchFamily="50" charset="-128"/>
              </a:rPr>
              <a:t>：</a:t>
            </a:r>
            <a:r>
              <a:rPr lang="en-US" altLang="ja-JP" sz="1000" dirty="0" smtClean="0">
                <a:latin typeface="HG丸ｺﾞｼｯｸM-PRO" panose="020F0600000000000000" pitchFamily="50" charset="-128"/>
                <a:ea typeface="HG丸ｺﾞｼｯｸM-PRO" panose="020F0600000000000000" pitchFamily="50" charset="-128"/>
              </a:rPr>
              <a:t>toshimiryoku-g02@sbox.pref.osaka.lg.jp</a:t>
            </a:r>
            <a:endParaRPr lang="ja-JP" altLang="ja-JP" sz="1000" dirty="0">
              <a:latin typeface="HG丸ｺﾞｼｯｸM-PRO" panose="020F0600000000000000" pitchFamily="50" charset="-128"/>
              <a:ea typeface="HG丸ｺﾞｼｯｸM-PRO" panose="020F0600000000000000" pitchFamily="50" charset="-128"/>
            </a:endParaRPr>
          </a:p>
        </p:txBody>
      </p:sp>
      <p:sp>
        <p:nvSpPr>
          <p:cNvPr id="20" name="ホームベース 19"/>
          <p:cNvSpPr/>
          <p:nvPr/>
        </p:nvSpPr>
        <p:spPr>
          <a:xfrm>
            <a:off x="7290914" y="1482027"/>
            <a:ext cx="462991" cy="216024"/>
          </a:xfrm>
          <a:prstGeom prst="homePlate">
            <a:avLst>
              <a:gd name="adj" fmla="val 45973"/>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kumimoji="1" lang="ja-JP" altLang="en-US"/>
          </a:p>
        </p:txBody>
      </p:sp>
      <p:sp>
        <p:nvSpPr>
          <p:cNvPr id="22" name="ホームベース 21"/>
          <p:cNvSpPr/>
          <p:nvPr/>
        </p:nvSpPr>
        <p:spPr>
          <a:xfrm>
            <a:off x="7292628" y="1858445"/>
            <a:ext cx="378954" cy="179140"/>
          </a:xfrm>
          <a:prstGeom prst="homePlate">
            <a:avLst>
              <a:gd name="adj" fmla="val 45973"/>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kumimoji="1" lang="ja-JP" altLang="en-US"/>
          </a:p>
        </p:txBody>
      </p:sp>
      <p:sp>
        <p:nvSpPr>
          <p:cNvPr id="23" name="ホームベース 22"/>
          <p:cNvSpPr/>
          <p:nvPr/>
        </p:nvSpPr>
        <p:spPr>
          <a:xfrm>
            <a:off x="8203091" y="2260245"/>
            <a:ext cx="1776050" cy="216024"/>
          </a:xfrm>
          <a:prstGeom prst="homePlate">
            <a:avLst>
              <a:gd name="adj" fmla="val 45973"/>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kumimoji="1" lang="ja-JP" altLang="en-US"/>
          </a:p>
        </p:txBody>
      </p:sp>
    </p:spTree>
    <p:extLst>
      <p:ext uri="{BB962C8B-B14F-4D97-AF65-F5344CB8AC3E}">
        <p14:creationId xmlns:p14="http://schemas.microsoft.com/office/powerpoint/2010/main" val="4255230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29968" y="539261"/>
            <a:ext cx="10076416" cy="918200"/>
          </a:xfrm>
          <a:prstGeom prst="rect">
            <a:avLst/>
          </a:prstGeom>
          <a:noFill/>
        </p:spPr>
        <p:txBody>
          <a:bodyPr wrap="square" rtlCol="0">
            <a:spAutoFit/>
          </a:bodyPr>
          <a:lstStyle/>
          <a:p>
            <a:r>
              <a:rPr lang="ja-JP" altLang="en-US" sz="1400" b="1" dirty="0" smtClean="0"/>
              <a:t>＜提案</a:t>
            </a:r>
            <a:r>
              <a:rPr lang="ja-JP" altLang="en-US" sz="1400" b="1" dirty="0"/>
              <a:t>を求めるエリアの</a:t>
            </a:r>
            <a:r>
              <a:rPr lang="ja-JP" altLang="en-US" sz="1400" b="1" dirty="0" smtClean="0"/>
              <a:t>イメージ＞</a:t>
            </a:r>
            <a:endParaRPr lang="en-US" altLang="ja-JP" sz="1400" dirty="0"/>
          </a:p>
          <a:p>
            <a:pPr marL="94512" indent="94512">
              <a:spcBef>
                <a:spcPts val="662"/>
              </a:spcBef>
            </a:pPr>
            <a:r>
              <a:rPr lang="ja-JP" altLang="en-US" sz="1400" dirty="0" smtClean="0"/>
              <a:t>（大阪市内）</a:t>
            </a:r>
            <a:r>
              <a:rPr lang="ja-JP" altLang="en-US" sz="1400" dirty="0"/>
              <a:t>　</a:t>
            </a:r>
            <a:r>
              <a:rPr lang="ja-JP" altLang="en-US" sz="1400" dirty="0" smtClean="0"/>
              <a:t>　　梅田</a:t>
            </a:r>
            <a:r>
              <a:rPr lang="ja-JP" altLang="en-US" sz="1400" dirty="0"/>
              <a:t>周辺エリア、難波周辺エリア、大阪城周辺エリア、ベイエリア周辺、水の回廊周辺</a:t>
            </a:r>
            <a:r>
              <a:rPr lang="ja-JP" altLang="en-US" sz="1400" dirty="0" smtClean="0"/>
              <a:t>エリアなど</a:t>
            </a:r>
            <a:endParaRPr lang="en-US" altLang="ja-JP" sz="1400" dirty="0"/>
          </a:p>
          <a:p>
            <a:pPr marL="94512" indent="94512">
              <a:spcBef>
                <a:spcPts val="662"/>
              </a:spcBef>
            </a:pPr>
            <a:r>
              <a:rPr lang="ja-JP" altLang="en-US" sz="1400" dirty="0" smtClean="0"/>
              <a:t>（大阪市以外） </a:t>
            </a:r>
            <a:r>
              <a:rPr lang="ja-JP" altLang="en-US" sz="1400" dirty="0"/>
              <a:t>　</a:t>
            </a:r>
            <a:r>
              <a:rPr lang="ja-JP" altLang="en-US" sz="1400" dirty="0" smtClean="0"/>
              <a:t>主</a:t>
            </a:r>
            <a:r>
              <a:rPr lang="ja-JP" altLang="en-US" sz="1400" dirty="0"/>
              <a:t>要駅</a:t>
            </a:r>
            <a:r>
              <a:rPr lang="ja-JP" altLang="en-US" sz="1400" dirty="0" smtClean="0"/>
              <a:t>周辺エリア　など</a:t>
            </a:r>
            <a:endParaRPr lang="ja-JP" altLang="en-US" sz="1158" dirty="0"/>
          </a:p>
        </p:txBody>
      </p:sp>
      <p:pic>
        <p:nvPicPr>
          <p:cNvPr id="22" name="Picture 2" descr="X:\ユーザ作業用フォルダ\水辺魅力担当\OCTBから移行\★水都大阪推進委員会\●ビジョン関係\白図\水都地図中心部.jpg"/>
          <p:cNvPicPr>
            <a:picLocks noChangeAspect="1" noChangeArrowheads="1"/>
          </p:cNvPicPr>
          <p:nvPr/>
        </p:nvPicPr>
        <p:blipFill rotWithShape="1">
          <a:blip r:embed="rId2" cstate="print"/>
          <a:srcRect l="211" t="301" r="820" b="1092"/>
          <a:stretch/>
        </p:blipFill>
        <p:spPr bwMode="auto">
          <a:xfrm>
            <a:off x="439530" y="2004459"/>
            <a:ext cx="6526617" cy="4595194"/>
          </a:xfrm>
          <a:prstGeom prst="rect">
            <a:avLst/>
          </a:prstGeom>
          <a:solidFill>
            <a:schemeClr val="accent5"/>
          </a:solidFill>
        </p:spPr>
      </p:pic>
      <p:pic>
        <p:nvPicPr>
          <p:cNvPr id="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8639" y="1632058"/>
            <a:ext cx="3659832" cy="4351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楕円 1"/>
          <p:cNvSpPr/>
          <p:nvPr/>
        </p:nvSpPr>
        <p:spPr>
          <a:xfrm>
            <a:off x="5345784" y="3100471"/>
            <a:ext cx="1923479" cy="1339803"/>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15"/>
          </a:p>
        </p:txBody>
      </p:sp>
      <p:sp>
        <p:nvSpPr>
          <p:cNvPr id="24" name="楕円 23"/>
          <p:cNvSpPr/>
          <p:nvPr/>
        </p:nvSpPr>
        <p:spPr>
          <a:xfrm>
            <a:off x="3183595" y="1843932"/>
            <a:ext cx="1313762" cy="663827"/>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15"/>
          </a:p>
        </p:txBody>
      </p:sp>
      <p:sp>
        <p:nvSpPr>
          <p:cNvPr id="25" name="楕円 24"/>
          <p:cNvSpPr/>
          <p:nvPr/>
        </p:nvSpPr>
        <p:spPr>
          <a:xfrm>
            <a:off x="2729952" y="5498367"/>
            <a:ext cx="897317" cy="1374768"/>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15"/>
          </a:p>
        </p:txBody>
      </p:sp>
      <p:sp>
        <p:nvSpPr>
          <p:cNvPr id="26" name="楕円 25"/>
          <p:cNvSpPr/>
          <p:nvPr/>
        </p:nvSpPr>
        <p:spPr>
          <a:xfrm>
            <a:off x="8540625" y="3550132"/>
            <a:ext cx="446812" cy="677278"/>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15"/>
          </a:p>
        </p:txBody>
      </p:sp>
      <p:sp>
        <p:nvSpPr>
          <p:cNvPr id="5" name="フリーフォーム 4"/>
          <p:cNvSpPr/>
          <p:nvPr/>
        </p:nvSpPr>
        <p:spPr>
          <a:xfrm>
            <a:off x="1588180" y="2715359"/>
            <a:ext cx="3842827" cy="3283523"/>
          </a:xfrm>
          <a:custGeom>
            <a:avLst/>
            <a:gdLst>
              <a:gd name="connsiteX0" fmla="*/ 3429000 w 3429000"/>
              <a:gd name="connsiteY0" fmla="*/ 288758 h 2707105"/>
              <a:gd name="connsiteX1" fmla="*/ 2658979 w 3429000"/>
              <a:gd name="connsiteY1" fmla="*/ 216568 h 2707105"/>
              <a:gd name="connsiteX2" fmla="*/ 2261937 w 3429000"/>
              <a:gd name="connsiteY2" fmla="*/ 84221 h 2707105"/>
              <a:gd name="connsiteX3" fmla="*/ 1828800 w 3429000"/>
              <a:gd name="connsiteY3" fmla="*/ 0 h 2707105"/>
              <a:gd name="connsiteX4" fmla="*/ 1299410 w 3429000"/>
              <a:gd name="connsiteY4" fmla="*/ 24063 h 2707105"/>
              <a:gd name="connsiteX5" fmla="*/ 745958 w 3429000"/>
              <a:gd name="connsiteY5" fmla="*/ 276726 h 2707105"/>
              <a:gd name="connsiteX6" fmla="*/ 336884 w 3429000"/>
              <a:gd name="connsiteY6" fmla="*/ 697831 h 2707105"/>
              <a:gd name="connsiteX7" fmla="*/ 252663 w 3429000"/>
              <a:gd name="connsiteY7" fmla="*/ 1118937 h 2707105"/>
              <a:gd name="connsiteX8" fmla="*/ 204537 w 3429000"/>
              <a:gd name="connsiteY8" fmla="*/ 1708484 h 2707105"/>
              <a:gd name="connsiteX9" fmla="*/ 12031 w 3429000"/>
              <a:gd name="connsiteY9" fmla="*/ 2370221 h 2707105"/>
              <a:gd name="connsiteX10" fmla="*/ 0 w 3429000"/>
              <a:gd name="connsiteY10" fmla="*/ 2574758 h 2707105"/>
              <a:gd name="connsiteX11" fmla="*/ 24063 w 3429000"/>
              <a:gd name="connsiteY11" fmla="*/ 2707105 h 2707105"/>
              <a:gd name="connsiteX12" fmla="*/ 397042 w 3429000"/>
              <a:gd name="connsiteY12" fmla="*/ 2538663 h 2707105"/>
              <a:gd name="connsiteX13" fmla="*/ 673768 w 3429000"/>
              <a:gd name="connsiteY13" fmla="*/ 2526631 h 2707105"/>
              <a:gd name="connsiteX14" fmla="*/ 1684421 w 3429000"/>
              <a:gd name="connsiteY14" fmla="*/ 2634915 h 2707105"/>
              <a:gd name="connsiteX15" fmla="*/ 2502568 w 3429000"/>
              <a:gd name="connsiteY15" fmla="*/ 2634915 h 2707105"/>
              <a:gd name="connsiteX16" fmla="*/ 2731168 w 3429000"/>
              <a:gd name="connsiteY16" fmla="*/ 2671010 h 2707105"/>
              <a:gd name="connsiteX17" fmla="*/ 2743200 w 3429000"/>
              <a:gd name="connsiteY17" fmla="*/ 1756610 h 2707105"/>
              <a:gd name="connsiteX18" fmla="*/ 2731168 w 3429000"/>
              <a:gd name="connsiteY18" fmla="*/ 1263315 h 2707105"/>
              <a:gd name="connsiteX19" fmla="*/ 2622884 w 3429000"/>
              <a:gd name="connsiteY19" fmla="*/ 1130968 h 2707105"/>
              <a:gd name="connsiteX20" fmla="*/ 2622884 w 3429000"/>
              <a:gd name="connsiteY20" fmla="*/ 421105 h 2707105"/>
              <a:gd name="connsiteX21" fmla="*/ 2671010 w 3429000"/>
              <a:gd name="connsiteY21" fmla="*/ 288758 h 2707105"/>
              <a:gd name="connsiteX22" fmla="*/ 3429000 w 3429000"/>
              <a:gd name="connsiteY22" fmla="*/ 288758 h 2707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29000" h="2707105">
                <a:moveTo>
                  <a:pt x="3429000" y="288758"/>
                </a:moveTo>
                <a:lnTo>
                  <a:pt x="2658979" y="216568"/>
                </a:lnTo>
                <a:lnTo>
                  <a:pt x="2261937" y="84221"/>
                </a:lnTo>
                <a:lnTo>
                  <a:pt x="1828800" y="0"/>
                </a:lnTo>
                <a:lnTo>
                  <a:pt x="1299410" y="24063"/>
                </a:lnTo>
                <a:lnTo>
                  <a:pt x="745958" y="276726"/>
                </a:lnTo>
                <a:lnTo>
                  <a:pt x="336884" y="697831"/>
                </a:lnTo>
                <a:lnTo>
                  <a:pt x="252663" y="1118937"/>
                </a:lnTo>
                <a:lnTo>
                  <a:pt x="204537" y="1708484"/>
                </a:lnTo>
                <a:lnTo>
                  <a:pt x="12031" y="2370221"/>
                </a:lnTo>
                <a:lnTo>
                  <a:pt x="0" y="2574758"/>
                </a:lnTo>
                <a:lnTo>
                  <a:pt x="24063" y="2707105"/>
                </a:lnTo>
                <a:lnTo>
                  <a:pt x="397042" y="2538663"/>
                </a:lnTo>
                <a:lnTo>
                  <a:pt x="673768" y="2526631"/>
                </a:lnTo>
                <a:lnTo>
                  <a:pt x="1684421" y="2634915"/>
                </a:lnTo>
                <a:lnTo>
                  <a:pt x="2502568" y="2634915"/>
                </a:lnTo>
                <a:lnTo>
                  <a:pt x="2731168" y="2671010"/>
                </a:lnTo>
                <a:lnTo>
                  <a:pt x="2743200" y="1756610"/>
                </a:lnTo>
                <a:lnTo>
                  <a:pt x="2731168" y="1263315"/>
                </a:lnTo>
                <a:lnTo>
                  <a:pt x="2622884" y="1130968"/>
                </a:lnTo>
                <a:lnTo>
                  <a:pt x="2622884" y="421105"/>
                </a:lnTo>
                <a:lnTo>
                  <a:pt x="2671010" y="288758"/>
                </a:lnTo>
                <a:lnTo>
                  <a:pt x="3429000" y="288758"/>
                </a:lnTo>
                <a:close/>
              </a:path>
            </a:pathLst>
          </a:custGeom>
          <a:noFill/>
          <a:ln w="508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15"/>
          </a:p>
        </p:txBody>
      </p:sp>
      <p:sp>
        <p:nvSpPr>
          <p:cNvPr id="13" name="角丸四角形吹き出し 12"/>
          <p:cNvSpPr/>
          <p:nvPr/>
        </p:nvSpPr>
        <p:spPr>
          <a:xfrm>
            <a:off x="4760436" y="1288762"/>
            <a:ext cx="1341141" cy="370090"/>
          </a:xfrm>
          <a:prstGeom prst="wedgeRoundRectCallout">
            <a:avLst>
              <a:gd name="adj1" fmla="val -74424"/>
              <a:gd name="adj2" fmla="val 15114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梅田周辺エリア</a:t>
            </a:r>
          </a:p>
        </p:txBody>
      </p:sp>
      <p:sp>
        <p:nvSpPr>
          <p:cNvPr id="27" name="角丸四角形吹き出し 26"/>
          <p:cNvSpPr/>
          <p:nvPr/>
        </p:nvSpPr>
        <p:spPr>
          <a:xfrm>
            <a:off x="7221498" y="2507760"/>
            <a:ext cx="1559949" cy="320263"/>
          </a:xfrm>
          <a:prstGeom prst="wedgeRoundRectCallout">
            <a:avLst>
              <a:gd name="adj1" fmla="val -69764"/>
              <a:gd name="adj2" fmla="val 19518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大阪城周辺エリア</a:t>
            </a:r>
          </a:p>
        </p:txBody>
      </p:sp>
      <p:sp>
        <p:nvSpPr>
          <p:cNvPr id="28" name="角丸四角形吹き出し 27"/>
          <p:cNvSpPr/>
          <p:nvPr/>
        </p:nvSpPr>
        <p:spPr>
          <a:xfrm>
            <a:off x="3826787" y="6804059"/>
            <a:ext cx="1341141" cy="288939"/>
          </a:xfrm>
          <a:prstGeom prst="wedgeRoundRectCallout">
            <a:avLst>
              <a:gd name="adj1" fmla="val -66486"/>
              <a:gd name="adj2" fmla="val -14521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難波周辺エリア</a:t>
            </a:r>
          </a:p>
        </p:txBody>
      </p:sp>
      <p:sp>
        <p:nvSpPr>
          <p:cNvPr id="29" name="角丸四角形吹き出し 28"/>
          <p:cNvSpPr/>
          <p:nvPr/>
        </p:nvSpPr>
        <p:spPr>
          <a:xfrm>
            <a:off x="6752900" y="4698763"/>
            <a:ext cx="1592157" cy="300566"/>
          </a:xfrm>
          <a:prstGeom prst="wedgeRoundRectCallout">
            <a:avLst>
              <a:gd name="adj1" fmla="val 61907"/>
              <a:gd name="adj2" fmla="val -24154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ベイエリア周辺エリア</a:t>
            </a:r>
          </a:p>
        </p:txBody>
      </p:sp>
      <p:sp>
        <p:nvSpPr>
          <p:cNvPr id="30" name="角丸四角形吹き出し 29"/>
          <p:cNvSpPr/>
          <p:nvPr/>
        </p:nvSpPr>
        <p:spPr>
          <a:xfrm>
            <a:off x="2674818" y="3888771"/>
            <a:ext cx="1663769" cy="283583"/>
          </a:xfrm>
          <a:prstGeom prst="wedgeRoundRectCallout">
            <a:avLst>
              <a:gd name="adj1" fmla="val 33567"/>
              <a:gd name="adj2" fmla="val -15253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水の回廊周辺エリア</a:t>
            </a:r>
          </a:p>
        </p:txBody>
      </p:sp>
      <p:sp>
        <p:nvSpPr>
          <p:cNvPr id="16" name="正方形/長方形 15"/>
          <p:cNvSpPr/>
          <p:nvPr/>
        </p:nvSpPr>
        <p:spPr>
          <a:xfrm>
            <a:off x="106444" y="-3684"/>
            <a:ext cx="10480514" cy="400680"/>
          </a:xfrm>
          <a:prstGeom prst="rect">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kumimoji="1" lang="ja-JP" altLang="en-US"/>
          </a:p>
        </p:txBody>
      </p:sp>
      <p:sp>
        <p:nvSpPr>
          <p:cNvPr id="17" name="テキスト ボックス 16"/>
          <p:cNvSpPr txBox="1"/>
          <p:nvPr/>
        </p:nvSpPr>
        <p:spPr>
          <a:xfrm>
            <a:off x="525156" y="9525"/>
            <a:ext cx="9286040" cy="342939"/>
          </a:xfrm>
          <a:prstGeom prst="rect">
            <a:avLst/>
          </a:prstGeom>
          <a:noFill/>
          <a:ln>
            <a:noFill/>
          </a:ln>
        </p:spPr>
        <p:txBody>
          <a:bodyPr wrap="square" lIns="95782" tIns="47891" rIns="95782" bIns="47891" rtlCol="0">
            <a:spAutoFit/>
          </a:bodyPr>
          <a:lstStyle/>
          <a:p>
            <a:pPr algn="ctr"/>
            <a:r>
              <a:rPr lang="ja-JP" altLang="en-US" sz="1600" b="1" dirty="0" smtClean="0">
                <a:solidFill>
                  <a:schemeClr val="bg1"/>
                </a:solidFill>
                <a:latin typeface="HG丸ｺﾞｼｯｸM-PRO" panose="020F0600000000000000" pitchFamily="50" charset="-128"/>
                <a:ea typeface="HG丸ｺﾞｼｯｸM-PRO" panose="020F0600000000000000" pitchFamily="50" charset="-128"/>
              </a:rPr>
              <a:t>ナイトカルチャーの実施場所の確保に係るサウンディング型市場調査 実施要領</a:t>
            </a:r>
            <a:r>
              <a:rPr lang="ja-JP" altLang="en-US" sz="1400" dirty="0">
                <a:solidFill>
                  <a:schemeClr val="bg1"/>
                </a:solidFill>
                <a:latin typeface="HG丸ｺﾞｼｯｸM-PRO" panose="020F0600000000000000" pitchFamily="50" charset="-128"/>
                <a:ea typeface="HG丸ｺﾞｼｯｸM-PRO" panose="020F0600000000000000" pitchFamily="50" charset="-128"/>
              </a:rPr>
              <a:t>　　　</a:t>
            </a:r>
            <a:r>
              <a:rPr lang="ja-JP" altLang="en-US" sz="1400" b="1" dirty="0">
                <a:solidFill>
                  <a:schemeClr val="bg1"/>
                </a:solidFill>
                <a:latin typeface="HG丸ｺﾞｼｯｸM-PRO" panose="020F0600000000000000" pitchFamily="50" charset="-128"/>
                <a:ea typeface="HG丸ｺﾞｼｯｸM-PRO" panose="020F0600000000000000" pitchFamily="50" charset="-128"/>
              </a:rPr>
              <a:t>　</a:t>
            </a:r>
            <a:r>
              <a:rPr lang="ja-JP" altLang="en-US" sz="1600" dirty="0">
                <a:solidFill>
                  <a:schemeClr val="bg1"/>
                </a:solidFill>
                <a:latin typeface="HG丸ｺﾞｼｯｸM-PRO" panose="020F0600000000000000" pitchFamily="50" charset="-128"/>
                <a:ea typeface="HG丸ｺﾞｼｯｸM-PRO" panose="020F0600000000000000" pitchFamily="50" charset="-128"/>
              </a:rPr>
              <a:t>　</a:t>
            </a:r>
          </a:p>
        </p:txBody>
      </p:sp>
      <p:sp>
        <p:nvSpPr>
          <p:cNvPr id="18" name="テキスト ボックス 17"/>
          <p:cNvSpPr txBox="1"/>
          <p:nvPr/>
        </p:nvSpPr>
        <p:spPr>
          <a:xfrm>
            <a:off x="9091116" y="10607"/>
            <a:ext cx="1944216" cy="342939"/>
          </a:xfrm>
          <a:prstGeom prst="rect">
            <a:avLst/>
          </a:prstGeom>
          <a:noFill/>
          <a:ln>
            <a:noFill/>
          </a:ln>
        </p:spPr>
        <p:txBody>
          <a:bodyPr wrap="square" lIns="95782" tIns="47891" rIns="95782" bIns="47891" rtlCol="0">
            <a:spAutoFit/>
          </a:bodyPr>
          <a:lstStyle/>
          <a:p>
            <a:pPr algn="ctr"/>
            <a:r>
              <a:rPr lang="ja-JP" altLang="en-US" sz="1600" b="1" dirty="0" smtClean="0">
                <a:solidFill>
                  <a:schemeClr val="bg1"/>
                </a:solidFill>
                <a:latin typeface="HG丸ｺﾞｼｯｸM-PRO" panose="020F0600000000000000" pitchFamily="50" charset="-128"/>
                <a:ea typeface="HG丸ｺﾞｼｯｸM-PRO" panose="020F0600000000000000" pitchFamily="50" charset="-128"/>
              </a:rPr>
              <a:t>（</a:t>
            </a:r>
            <a:r>
              <a:rPr lang="en-US" altLang="ja-JP" sz="1600" b="1" dirty="0">
                <a:solidFill>
                  <a:schemeClr val="bg1"/>
                </a:solidFill>
                <a:latin typeface="HG丸ｺﾞｼｯｸM-PRO" panose="020F0600000000000000" pitchFamily="50" charset="-128"/>
                <a:ea typeface="HG丸ｺﾞｼｯｸM-PRO" panose="020F0600000000000000" pitchFamily="50" charset="-128"/>
              </a:rPr>
              <a:t>2</a:t>
            </a:r>
            <a:r>
              <a:rPr lang="en-US" altLang="ja-JP" sz="1600" b="1" dirty="0" smtClean="0">
                <a:solidFill>
                  <a:schemeClr val="bg1"/>
                </a:solidFill>
                <a:latin typeface="HG丸ｺﾞｼｯｸM-PRO" panose="020F0600000000000000" pitchFamily="50" charset="-128"/>
                <a:ea typeface="HG丸ｺﾞｼｯｸM-PRO" panose="020F0600000000000000" pitchFamily="50" charset="-128"/>
              </a:rPr>
              <a:t>/</a:t>
            </a:r>
            <a:r>
              <a:rPr lang="ja-JP" altLang="en-US" sz="1600" b="1" dirty="0" smtClean="0">
                <a:solidFill>
                  <a:schemeClr val="bg1"/>
                </a:solidFill>
                <a:latin typeface="HG丸ｺﾞｼｯｸM-PRO" panose="020F0600000000000000" pitchFamily="50" charset="-128"/>
                <a:ea typeface="HG丸ｺﾞｼｯｸM-PRO" panose="020F0600000000000000" pitchFamily="50" charset="-128"/>
              </a:rPr>
              <a:t>２</a:t>
            </a:r>
            <a:r>
              <a:rPr lang="en-US" altLang="ja-JP" sz="1600" b="1" dirty="0" smtClean="0">
                <a:solidFill>
                  <a:schemeClr val="bg1"/>
                </a:solidFill>
                <a:latin typeface="HG丸ｺﾞｼｯｸM-PRO" panose="020F0600000000000000" pitchFamily="50" charset="-128"/>
                <a:ea typeface="HG丸ｺﾞｼｯｸM-PRO" panose="020F0600000000000000" pitchFamily="50" charset="-128"/>
              </a:rPr>
              <a:t>)</a:t>
            </a:r>
            <a:r>
              <a:rPr lang="ja-JP" altLang="en-US" sz="1400" dirty="0">
                <a:solidFill>
                  <a:schemeClr val="bg1"/>
                </a:solidFill>
                <a:latin typeface="HG丸ｺﾞｼｯｸM-PRO" panose="020F0600000000000000" pitchFamily="50" charset="-128"/>
                <a:ea typeface="HG丸ｺﾞｼｯｸM-PRO" panose="020F0600000000000000" pitchFamily="50" charset="-128"/>
              </a:rPr>
              <a:t>　　　</a:t>
            </a:r>
            <a:r>
              <a:rPr lang="ja-JP" altLang="en-US" sz="1400" b="1" dirty="0">
                <a:solidFill>
                  <a:schemeClr val="bg1"/>
                </a:solidFill>
                <a:latin typeface="HG丸ｺﾞｼｯｸM-PRO" panose="020F0600000000000000" pitchFamily="50" charset="-128"/>
                <a:ea typeface="HG丸ｺﾞｼｯｸM-PRO" panose="020F0600000000000000" pitchFamily="50" charset="-128"/>
              </a:rPr>
              <a:t>　</a:t>
            </a:r>
            <a:r>
              <a:rPr lang="ja-JP" altLang="en-US" sz="1600" dirty="0">
                <a:solidFill>
                  <a:schemeClr val="bg1"/>
                </a:solidFill>
                <a:latin typeface="HG丸ｺﾞｼｯｸM-PRO" panose="020F0600000000000000" pitchFamily="50" charset="-128"/>
                <a:ea typeface="HG丸ｺﾞｼｯｸM-PRO" panose="020F0600000000000000" pitchFamily="50" charset="-128"/>
              </a:rPr>
              <a:t>　</a:t>
            </a:r>
          </a:p>
        </p:txBody>
      </p:sp>
      <p:sp>
        <p:nvSpPr>
          <p:cNvPr id="35" name="フリーフォーム 34"/>
          <p:cNvSpPr/>
          <p:nvPr/>
        </p:nvSpPr>
        <p:spPr>
          <a:xfrm>
            <a:off x="5387926" y="2391508"/>
            <a:ext cx="534572" cy="676272"/>
          </a:xfrm>
          <a:custGeom>
            <a:avLst/>
            <a:gdLst>
              <a:gd name="connsiteX0" fmla="*/ 0 w 534572"/>
              <a:gd name="connsiteY0" fmla="*/ 675249 h 676272"/>
              <a:gd name="connsiteX1" fmla="*/ 281354 w 534572"/>
              <a:gd name="connsiteY1" fmla="*/ 633046 h 676272"/>
              <a:gd name="connsiteX2" fmla="*/ 464234 w 534572"/>
              <a:gd name="connsiteY2" fmla="*/ 393895 h 676272"/>
              <a:gd name="connsiteX3" fmla="*/ 534572 w 534572"/>
              <a:gd name="connsiteY3" fmla="*/ 0 h 676272"/>
              <a:gd name="connsiteX4" fmla="*/ 534572 w 534572"/>
              <a:gd name="connsiteY4" fmla="*/ 0 h 6762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4572" h="676272">
                <a:moveTo>
                  <a:pt x="0" y="675249"/>
                </a:moveTo>
                <a:cubicBezTo>
                  <a:pt x="101991" y="677593"/>
                  <a:pt x="203982" y="679938"/>
                  <a:pt x="281354" y="633046"/>
                </a:cubicBezTo>
                <a:cubicBezTo>
                  <a:pt x="358726" y="586154"/>
                  <a:pt x="422031" y="499403"/>
                  <a:pt x="464234" y="393895"/>
                </a:cubicBezTo>
                <a:cubicBezTo>
                  <a:pt x="506437" y="288387"/>
                  <a:pt x="534572" y="0"/>
                  <a:pt x="534572" y="0"/>
                </a:cubicBezTo>
                <a:lnTo>
                  <a:pt x="534572" y="0"/>
                </a:lnTo>
              </a:path>
            </a:pathLst>
          </a:custGeom>
          <a:ln w="57150" cap="flat" cmpd="sng" algn="ctr">
            <a:solidFill>
              <a:srgbClr val="C0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0016594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tx2"/>
          </a:solidFill>
          <a:prstDash val="solid"/>
        </a:ln>
      </a:spPr>
      <a:bodyPr lIns="95782" tIns="47891" rIns="95782" bIns="47891"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3870</TotalTime>
  <Words>409</Words>
  <Application>Microsoft Office PowerPoint</Application>
  <PresentationFormat>ユーザー設定</PresentationFormat>
  <Paragraphs>83</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IwataNo</dc:creator>
  <cp:lastModifiedBy>太田　早郁</cp:lastModifiedBy>
  <cp:revision>394</cp:revision>
  <cp:lastPrinted>2019-03-18T04:35:03Z</cp:lastPrinted>
  <dcterms:created xsi:type="dcterms:W3CDTF">2018-02-09T13:30:32Z</dcterms:created>
  <dcterms:modified xsi:type="dcterms:W3CDTF">2019-04-12T08:51:20Z</dcterms:modified>
</cp:coreProperties>
</file>